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22"/>
  </p:notesMasterIdLst>
  <p:sldIdLst>
    <p:sldId id="521" r:id="rId2"/>
    <p:sldId id="522" r:id="rId3"/>
    <p:sldId id="523" r:id="rId4"/>
    <p:sldId id="524" r:id="rId5"/>
    <p:sldId id="525" r:id="rId6"/>
    <p:sldId id="526" r:id="rId7"/>
    <p:sldId id="527" r:id="rId8"/>
    <p:sldId id="528" r:id="rId9"/>
    <p:sldId id="529" r:id="rId10"/>
    <p:sldId id="530" r:id="rId11"/>
    <p:sldId id="531" r:id="rId12"/>
    <p:sldId id="532" r:id="rId13"/>
    <p:sldId id="533" r:id="rId14"/>
    <p:sldId id="534" r:id="rId15"/>
    <p:sldId id="535" r:id="rId16"/>
    <p:sldId id="536" r:id="rId17"/>
    <p:sldId id="537" r:id="rId18"/>
    <p:sldId id="538" r:id="rId19"/>
    <p:sldId id="539" r:id="rId20"/>
    <p:sldId id="540" r:id="rId21"/>
    <p:sldId id="541" r:id="rId22"/>
    <p:sldId id="542" r:id="rId23"/>
    <p:sldId id="543" r:id="rId24"/>
    <p:sldId id="544" r:id="rId25"/>
    <p:sldId id="545" r:id="rId26"/>
    <p:sldId id="546" r:id="rId27"/>
    <p:sldId id="547" r:id="rId28"/>
    <p:sldId id="548" r:id="rId29"/>
    <p:sldId id="549" r:id="rId30"/>
    <p:sldId id="550" r:id="rId31"/>
    <p:sldId id="551" r:id="rId32"/>
    <p:sldId id="552" r:id="rId33"/>
    <p:sldId id="553" r:id="rId34"/>
    <p:sldId id="554" r:id="rId35"/>
    <p:sldId id="555" r:id="rId36"/>
    <p:sldId id="556" r:id="rId37"/>
    <p:sldId id="557" r:id="rId38"/>
    <p:sldId id="558" r:id="rId39"/>
    <p:sldId id="559" r:id="rId40"/>
    <p:sldId id="560" r:id="rId41"/>
    <p:sldId id="561" r:id="rId42"/>
    <p:sldId id="562" r:id="rId43"/>
    <p:sldId id="563" r:id="rId44"/>
    <p:sldId id="564" r:id="rId45"/>
    <p:sldId id="565" r:id="rId46"/>
    <p:sldId id="566" r:id="rId47"/>
    <p:sldId id="567" r:id="rId48"/>
    <p:sldId id="568" r:id="rId49"/>
    <p:sldId id="569" r:id="rId50"/>
    <p:sldId id="570" r:id="rId51"/>
    <p:sldId id="571" r:id="rId52"/>
    <p:sldId id="572" r:id="rId53"/>
    <p:sldId id="573" r:id="rId54"/>
    <p:sldId id="574" r:id="rId55"/>
    <p:sldId id="575" r:id="rId56"/>
    <p:sldId id="576" r:id="rId57"/>
    <p:sldId id="577" r:id="rId58"/>
    <p:sldId id="578" r:id="rId59"/>
    <p:sldId id="579" r:id="rId60"/>
    <p:sldId id="580" r:id="rId61"/>
    <p:sldId id="581" r:id="rId62"/>
    <p:sldId id="582" r:id="rId63"/>
    <p:sldId id="583" r:id="rId64"/>
    <p:sldId id="584" r:id="rId65"/>
    <p:sldId id="585" r:id="rId66"/>
    <p:sldId id="586" r:id="rId67"/>
    <p:sldId id="587" r:id="rId68"/>
    <p:sldId id="588" r:id="rId69"/>
    <p:sldId id="589" r:id="rId70"/>
    <p:sldId id="590" r:id="rId71"/>
    <p:sldId id="591" r:id="rId72"/>
    <p:sldId id="592" r:id="rId73"/>
    <p:sldId id="593" r:id="rId74"/>
    <p:sldId id="594" r:id="rId75"/>
    <p:sldId id="595" r:id="rId76"/>
    <p:sldId id="596" r:id="rId77"/>
    <p:sldId id="597" r:id="rId78"/>
    <p:sldId id="598" r:id="rId79"/>
    <p:sldId id="599" r:id="rId80"/>
    <p:sldId id="600" r:id="rId81"/>
    <p:sldId id="601" r:id="rId82"/>
    <p:sldId id="602" r:id="rId83"/>
    <p:sldId id="603" r:id="rId84"/>
    <p:sldId id="604" r:id="rId85"/>
    <p:sldId id="605" r:id="rId86"/>
    <p:sldId id="606" r:id="rId87"/>
    <p:sldId id="607" r:id="rId88"/>
    <p:sldId id="608" r:id="rId89"/>
    <p:sldId id="609" r:id="rId90"/>
    <p:sldId id="610" r:id="rId91"/>
    <p:sldId id="611" r:id="rId92"/>
    <p:sldId id="612" r:id="rId93"/>
    <p:sldId id="613" r:id="rId94"/>
    <p:sldId id="614" r:id="rId95"/>
    <p:sldId id="615" r:id="rId96"/>
    <p:sldId id="616" r:id="rId97"/>
    <p:sldId id="617" r:id="rId98"/>
    <p:sldId id="618" r:id="rId99"/>
    <p:sldId id="619" r:id="rId100"/>
    <p:sldId id="620" r:id="rId101"/>
    <p:sldId id="621" r:id="rId102"/>
    <p:sldId id="622" r:id="rId103"/>
    <p:sldId id="623" r:id="rId104"/>
    <p:sldId id="624" r:id="rId105"/>
    <p:sldId id="625" r:id="rId106"/>
    <p:sldId id="626" r:id="rId107"/>
    <p:sldId id="627" r:id="rId108"/>
    <p:sldId id="628" r:id="rId109"/>
    <p:sldId id="629" r:id="rId110"/>
    <p:sldId id="630" r:id="rId111"/>
    <p:sldId id="631" r:id="rId112"/>
    <p:sldId id="632" r:id="rId113"/>
    <p:sldId id="633" r:id="rId114"/>
    <p:sldId id="634" r:id="rId115"/>
    <p:sldId id="635" r:id="rId116"/>
    <p:sldId id="636" r:id="rId117"/>
    <p:sldId id="637" r:id="rId118"/>
    <p:sldId id="638" r:id="rId119"/>
    <p:sldId id="639" r:id="rId120"/>
    <p:sldId id="640" r:id="rId1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5"/>
    <p:restoredTop sz="94662"/>
  </p:normalViewPr>
  <p:slideViewPr>
    <p:cSldViewPr snapToGrid="0" snapToObjects="1">
      <p:cViewPr varScale="1">
        <p:scale>
          <a:sx n="82" d="100"/>
          <a:sy n="82" d="100"/>
        </p:scale>
        <p:origin x="168" y="7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8D6008-E947-374F-BE41-512188B59155}" type="datetimeFigureOut">
              <a:rPr kumimoji="1" lang="zh-CN" altLang="en-US" smtClean="0"/>
              <a:t>2019/11/8</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5D39BE-F71F-AC46-9E90-475E7DA8F5D3}" type="slidenum">
              <a:rPr kumimoji="1" lang="zh-CN" altLang="en-US" smtClean="0"/>
              <a:t>‹#›</a:t>
            </a:fld>
            <a:endParaRPr kumimoji="1" lang="zh-CN" altLang="en-US"/>
          </a:p>
        </p:txBody>
      </p:sp>
    </p:spTree>
    <p:extLst>
      <p:ext uri="{BB962C8B-B14F-4D97-AF65-F5344CB8AC3E}">
        <p14:creationId xmlns:p14="http://schemas.microsoft.com/office/powerpoint/2010/main" val="3990435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a:extLst>
              <a:ext uri="{FF2B5EF4-FFF2-40B4-BE49-F238E27FC236}">
                <a16:creationId xmlns:a16="http://schemas.microsoft.com/office/drawing/2014/main" id="{999F43D1-93E5-5D4E-9DDF-EC551F73B6FE}"/>
              </a:ext>
            </a:extLst>
          </p:cNvPr>
          <p:cNvSpPr>
            <a:spLocks noChangeArrowheads="1" noTextEdit="1"/>
          </p:cNvSpPr>
          <p:nvPr>
            <p:ph type="sldImg"/>
          </p:nvPr>
        </p:nvSpPr>
        <p:spPr>
          <a:ln/>
        </p:spPr>
      </p:sp>
      <p:sp>
        <p:nvSpPr>
          <p:cNvPr id="398339" name="Rectangle 3">
            <a:extLst>
              <a:ext uri="{FF2B5EF4-FFF2-40B4-BE49-F238E27FC236}">
                <a16:creationId xmlns:a16="http://schemas.microsoft.com/office/drawing/2014/main" id="{BABE7D53-F25B-6442-BD52-1745C55B79B1}"/>
              </a:ext>
            </a:extLst>
          </p:cNvPr>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accent2"/>
              </a:buClr>
              <a:buSzPct val="80000"/>
              <a:buFont typeface="Wingdings" pitchFamily="2" charset="2"/>
              <a:buNone/>
            </a:pPr>
            <a:r>
              <a:rPr lang="zh-CN" altLang="en-US" sz="2000">
                <a:latin typeface="宋体" panose="02010600030101010101" pitchFamily="2" charset="-122"/>
              </a:rPr>
              <a:t>  </a:t>
            </a:r>
            <a:endParaRPr lang="zh-CN" altLang="en-US"/>
          </a:p>
        </p:txBody>
      </p:sp>
    </p:spTree>
    <p:extLst>
      <p:ext uri="{BB962C8B-B14F-4D97-AF65-F5344CB8AC3E}">
        <p14:creationId xmlns:p14="http://schemas.microsoft.com/office/powerpoint/2010/main" val="24116331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a:extLst>
              <a:ext uri="{FF2B5EF4-FFF2-40B4-BE49-F238E27FC236}">
                <a16:creationId xmlns:a16="http://schemas.microsoft.com/office/drawing/2014/main" id="{893DBCDC-8467-7A41-A362-46C68B5DB484}"/>
              </a:ext>
            </a:extLst>
          </p:cNvPr>
          <p:cNvSpPr>
            <a:spLocks noChangeArrowheads="1" noTextEdit="1"/>
          </p:cNvSpPr>
          <p:nvPr>
            <p:ph type="sldImg"/>
          </p:nvPr>
        </p:nvSpPr>
        <p:spPr>
          <a:ln/>
        </p:spPr>
      </p:sp>
      <p:sp>
        <p:nvSpPr>
          <p:cNvPr id="405507" name="Rectangle 3">
            <a:extLst>
              <a:ext uri="{FF2B5EF4-FFF2-40B4-BE49-F238E27FC236}">
                <a16:creationId xmlns:a16="http://schemas.microsoft.com/office/drawing/2014/main" id="{9B63594D-3441-E446-822E-D47FC636BD99}"/>
              </a:ext>
            </a:extLst>
          </p:cNvPr>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3406143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a:extLst>
              <a:ext uri="{FF2B5EF4-FFF2-40B4-BE49-F238E27FC236}">
                <a16:creationId xmlns:a16="http://schemas.microsoft.com/office/drawing/2014/main" id="{B46EC840-8F34-AA41-9738-C91DF4C0BD15}"/>
              </a:ext>
            </a:extLst>
          </p:cNvPr>
          <p:cNvSpPr>
            <a:spLocks noChangeArrowheads="1" noTextEdit="1"/>
          </p:cNvSpPr>
          <p:nvPr>
            <p:ph type="sldImg"/>
          </p:nvPr>
        </p:nvSpPr>
        <p:spPr>
          <a:xfrm>
            <a:off x="1144588" y="687388"/>
            <a:ext cx="4568825" cy="3425825"/>
          </a:xfrm>
          <a:solidFill>
            <a:srgbClr val="FFFFFF"/>
          </a:solidFill>
          <a:ln w="12700" cap="fla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7123" name="Rectangle 3">
            <a:extLst>
              <a:ext uri="{FF2B5EF4-FFF2-40B4-BE49-F238E27FC236}">
                <a16:creationId xmlns:a16="http://schemas.microsoft.com/office/drawing/2014/main" id="{AFF5AF28-A7C2-664F-990C-1C7470ADF432}"/>
              </a:ext>
            </a:extLst>
          </p:cNvPr>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Tree>
    <p:extLst>
      <p:ext uri="{BB962C8B-B14F-4D97-AF65-F5344CB8AC3E}">
        <p14:creationId xmlns:p14="http://schemas.microsoft.com/office/powerpoint/2010/main" val="18234610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a:extLst>
              <a:ext uri="{FF2B5EF4-FFF2-40B4-BE49-F238E27FC236}">
                <a16:creationId xmlns:a16="http://schemas.microsoft.com/office/drawing/2014/main" id="{58A83201-F509-C643-A1A4-2DC9ADE3A7A5}"/>
              </a:ext>
            </a:extLst>
          </p:cNvPr>
          <p:cNvSpPr>
            <a:spLocks noChangeArrowheads="1" noTextEdit="1"/>
          </p:cNvSpPr>
          <p:nvPr>
            <p:ph type="sldImg"/>
          </p:nvPr>
        </p:nvSpPr>
        <p:spPr>
          <a:xfrm>
            <a:off x="1144588" y="687388"/>
            <a:ext cx="4568825" cy="3425825"/>
          </a:xfrm>
          <a:solidFill>
            <a:srgbClr val="FFFFFF"/>
          </a:solidFill>
          <a:ln w="12700" cap="fla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9171" name="Rectangle 3">
            <a:extLst>
              <a:ext uri="{FF2B5EF4-FFF2-40B4-BE49-F238E27FC236}">
                <a16:creationId xmlns:a16="http://schemas.microsoft.com/office/drawing/2014/main" id="{9C960E1E-2B47-B843-AC4C-042F79483E53}"/>
              </a:ext>
            </a:extLst>
          </p:cNvPr>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Tree>
    <p:extLst>
      <p:ext uri="{BB962C8B-B14F-4D97-AF65-F5344CB8AC3E}">
        <p14:creationId xmlns:p14="http://schemas.microsoft.com/office/powerpoint/2010/main" val="855358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a:extLst>
              <a:ext uri="{FF2B5EF4-FFF2-40B4-BE49-F238E27FC236}">
                <a16:creationId xmlns:a16="http://schemas.microsoft.com/office/drawing/2014/main" id="{B1A8895B-6A53-614F-867F-62809F1555C5}"/>
              </a:ext>
            </a:extLst>
          </p:cNvPr>
          <p:cNvSpPr>
            <a:spLocks noChangeArrowheads="1" noTextEdit="1"/>
          </p:cNvSpPr>
          <p:nvPr>
            <p:ph type="sldImg"/>
          </p:nvPr>
        </p:nvSpPr>
        <p:spPr>
          <a:xfrm>
            <a:off x="1144588" y="687388"/>
            <a:ext cx="4568825" cy="3425825"/>
          </a:xfrm>
          <a:solidFill>
            <a:srgbClr val="FFFFFF"/>
          </a:solidFill>
          <a:ln w="12700" cap="fla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21219" name="Rectangle 3">
            <a:extLst>
              <a:ext uri="{FF2B5EF4-FFF2-40B4-BE49-F238E27FC236}">
                <a16:creationId xmlns:a16="http://schemas.microsoft.com/office/drawing/2014/main" id="{DDE6A35B-AD29-0A47-9A8E-A718D083063B}"/>
              </a:ext>
            </a:extLst>
          </p:cNvPr>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Tree>
    <p:extLst>
      <p:ext uri="{BB962C8B-B14F-4D97-AF65-F5344CB8AC3E}">
        <p14:creationId xmlns:p14="http://schemas.microsoft.com/office/powerpoint/2010/main" val="1674506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2">
            <a:extLst>
              <a:ext uri="{FF2B5EF4-FFF2-40B4-BE49-F238E27FC236}">
                <a16:creationId xmlns:a16="http://schemas.microsoft.com/office/drawing/2014/main" id="{51466B18-3A75-244C-BD61-0B527A4CEBCE}"/>
              </a:ext>
            </a:extLst>
          </p:cNvPr>
          <p:cNvSpPr>
            <a:spLocks noChangeArrowheads="1" noTextEdit="1"/>
          </p:cNvSpPr>
          <p:nvPr>
            <p:ph type="sldImg"/>
          </p:nvPr>
        </p:nvSpPr>
        <p:spPr>
          <a:xfrm>
            <a:off x="1144588" y="687388"/>
            <a:ext cx="4568825" cy="3425825"/>
          </a:xfrm>
          <a:solidFill>
            <a:srgbClr val="FFFFFF"/>
          </a:solidFill>
          <a:ln w="12700" cap="fla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23267" name="Rectangle 3">
            <a:extLst>
              <a:ext uri="{FF2B5EF4-FFF2-40B4-BE49-F238E27FC236}">
                <a16:creationId xmlns:a16="http://schemas.microsoft.com/office/drawing/2014/main" id="{125B4311-BFE1-6D4B-A2C7-C1BBEB7E190C}"/>
              </a:ext>
            </a:extLst>
          </p:cNvPr>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Tree>
    <p:extLst>
      <p:ext uri="{BB962C8B-B14F-4D97-AF65-F5344CB8AC3E}">
        <p14:creationId xmlns:p14="http://schemas.microsoft.com/office/powerpoint/2010/main" val="33851316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a:extLst>
              <a:ext uri="{FF2B5EF4-FFF2-40B4-BE49-F238E27FC236}">
                <a16:creationId xmlns:a16="http://schemas.microsoft.com/office/drawing/2014/main" id="{0B3827CD-766B-0E49-9B60-615678499C68}"/>
              </a:ext>
            </a:extLst>
          </p:cNvPr>
          <p:cNvSpPr>
            <a:spLocks noChangeArrowheads="1" noTextEdit="1"/>
          </p:cNvSpPr>
          <p:nvPr>
            <p:ph type="sldImg"/>
          </p:nvPr>
        </p:nvSpPr>
        <p:spPr>
          <a:xfrm>
            <a:off x="1144588" y="687388"/>
            <a:ext cx="4568825" cy="3425825"/>
          </a:xfrm>
          <a:solidFill>
            <a:srgbClr val="FFFFFF"/>
          </a:solidFill>
          <a:ln w="12700" cap="fla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25315" name="Rectangle 3">
            <a:extLst>
              <a:ext uri="{FF2B5EF4-FFF2-40B4-BE49-F238E27FC236}">
                <a16:creationId xmlns:a16="http://schemas.microsoft.com/office/drawing/2014/main" id="{9BB7DEFE-17BB-D54A-94BE-88BCFE718DE7}"/>
              </a:ext>
            </a:extLst>
          </p:cNvPr>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Tree>
    <p:extLst>
      <p:ext uri="{BB962C8B-B14F-4D97-AF65-F5344CB8AC3E}">
        <p14:creationId xmlns:p14="http://schemas.microsoft.com/office/powerpoint/2010/main" val="2131409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12994" name="Group 2">
            <a:extLst>
              <a:ext uri="{FF2B5EF4-FFF2-40B4-BE49-F238E27FC236}">
                <a16:creationId xmlns:a16="http://schemas.microsoft.com/office/drawing/2014/main" id="{9ED1C025-3BAD-024C-9A3F-2FD3751AFB73}"/>
              </a:ext>
            </a:extLst>
          </p:cNvPr>
          <p:cNvGrpSpPr>
            <a:grpSpLocks/>
          </p:cNvGrpSpPr>
          <p:nvPr/>
        </p:nvGrpSpPr>
        <p:grpSpPr bwMode="auto">
          <a:xfrm>
            <a:off x="-1380067" y="1552576"/>
            <a:ext cx="13572067" cy="5305425"/>
            <a:chOff x="-652" y="978"/>
            <a:chExt cx="6412" cy="3342"/>
          </a:xfrm>
        </p:grpSpPr>
        <p:sp>
          <p:nvSpPr>
            <p:cNvPr id="212995" name="Freeform 3">
              <a:extLst>
                <a:ext uri="{FF2B5EF4-FFF2-40B4-BE49-F238E27FC236}">
                  <a16:creationId xmlns:a16="http://schemas.microsoft.com/office/drawing/2014/main" id="{BDF3C49D-4B4B-5247-ABC1-0847501387B1}"/>
                </a:ext>
              </a:extLst>
            </p:cNvPr>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212996" name="Arc 4">
              <a:extLst>
                <a:ext uri="{FF2B5EF4-FFF2-40B4-BE49-F238E27FC236}">
                  <a16:creationId xmlns:a16="http://schemas.microsoft.com/office/drawing/2014/main" id="{CF3B5BCC-571F-EB4D-8010-3AE010649D7D}"/>
                </a:ext>
              </a:extLst>
            </p:cNvPr>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grpSp>
      <p:sp>
        <p:nvSpPr>
          <p:cNvPr id="212997" name="Rectangle 5">
            <a:extLst>
              <a:ext uri="{FF2B5EF4-FFF2-40B4-BE49-F238E27FC236}">
                <a16:creationId xmlns:a16="http://schemas.microsoft.com/office/drawing/2014/main" id="{DDA52D9F-AF20-0F47-AC54-4B1AC8322828}"/>
              </a:ext>
            </a:extLst>
          </p:cNvPr>
          <p:cNvSpPr>
            <a:spLocks noGrp="1" noChangeArrowheads="1"/>
          </p:cNvSpPr>
          <p:nvPr>
            <p:ph type="ctrTitle" sz="quarter"/>
          </p:nvPr>
        </p:nvSpPr>
        <p:spPr>
          <a:xfrm>
            <a:off x="1725084" y="762000"/>
            <a:ext cx="10363200" cy="1143000"/>
          </a:xfrm>
        </p:spPr>
        <p:txBody>
          <a:bodyPr anchor="b"/>
          <a:lstStyle>
            <a:lvl1pPr>
              <a:defRPr/>
            </a:lvl1pPr>
          </a:lstStyle>
          <a:p>
            <a:pPr lvl="0"/>
            <a:r>
              <a:rPr lang="zh-CN" altLang="en-US" noProof="0"/>
              <a:t>单击此处编辑母版标题样式</a:t>
            </a:r>
          </a:p>
        </p:txBody>
      </p:sp>
      <p:sp>
        <p:nvSpPr>
          <p:cNvPr id="212998" name="Rectangle 6">
            <a:extLst>
              <a:ext uri="{FF2B5EF4-FFF2-40B4-BE49-F238E27FC236}">
                <a16:creationId xmlns:a16="http://schemas.microsoft.com/office/drawing/2014/main" id="{2DF22B87-A034-2E4A-AE75-3F49250238D6}"/>
              </a:ext>
            </a:extLst>
          </p:cNvPr>
          <p:cNvSpPr>
            <a:spLocks noGrp="1" noChangeArrowheads="1"/>
          </p:cNvSpPr>
          <p:nvPr>
            <p:ph type="subTitle" sz="quarter" idx="1"/>
          </p:nvPr>
        </p:nvSpPr>
        <p:spPr>
          <a:xfrm>
            <a:off x="914400" y="3429000"/>
            <a:ext cx="8534400" cy="1752600"/>
          </a:xfrm>
        </p:spPr>
        <p:txBody>
          <a:bodyPr lIns="92075" tIns="46038" rIns="92075" bIns="46038" anchor="ctr"/>
          <a:lstStyle>
            <a:lvl1pPr marL="0" indent="0" algn="ctr">
              <a:buFont typeface="Wingdings" pitchFamily="2" charset="2"/>
              <a:buNone/>
              <a:defRPr/>
            </a:lvl1pPr>
          </a:lstStyle>
          <a:p>
            <a:pPr lvl="0"/>
            <a:r>
              <a:rPr lang="zh-CN" altLang="en-US" noProof="0"/>
              <a:t>单击此处编辑母版副标题样式</a:t>
            </a:r>
          </a:p>
        </p:txBody>
      </p:sp>
      <p:sp>
        <p:nvSpPr>
          <p:cNvPr id="212999" name="Rectangle 7">
            <a:extLst>
              <a:ext uri="{FF2B5EF4-FFF2-40B4-BE49-F238E27FC236}">
                <a16:creationId xmlns:a16="http://schemas.microsoft.com/office/drawing/2014/main" id="{7B8E8196-DA29-FB40-9134-D88C4290121C}"/>
              </a:ext>
            </a:extLst>
          </p:cNvPr>
          <p:cNvSpPr>
            <a:spLocks noGrp="1" noChangeArrowheads="1"/>
          </p:cNvSpPr>
          <p:nvPr>
            <p:ph type="dt" sz="quarter" idx="2"/>
          </p:nvPr>
        </p:nvSpPr>
        <p:spPr/>
        <p:txBody>
          <a:bodyPr/>
          <a:lstStyle>
            <a:lvl1pPr>
              <a:defRPr/>
            </a:lvl1pPr>
          </a:lstStyle>
          <a:p>
            <a:fld id="{0A992A39-E769-9F4A-9873-8D8F0CA18E9B}" type="datetimeFigureOut">
              <a:rPr lang="zh-CN" altLang="en-US"/>
              <a:pPr/>
              <a:t>2019/11/8</a:t>
            </a:fld>
            <a:endParaRPr lang="en-US" altLang="zh-CN"/>
          </a:p>
        </p:txBody>
      </p:sp>
      <p:sp>
        <p:nvSpPr>
          <p:cNvPr id="213000" name="Rectangle 8">
            <a:extLst>
              <a:ext uri="{FF2B5EF4-FFF2-40B4-BE49-F238E27FC236}">
                <a16:creationId xmlns:a16="http://schemas.microsoft.com/office/drawing/2014/main" id="{CAB8866A-E806-CC40-B4FC-E13FD8EA01A2}"/>
              </a:ext>
            </a:extLst>
          </p:cNvPr>
          <p:cNvSpPr>
            <a:spLocks noGrp="1" noChangeArrowheads="1"/>
          </p:cNvSpPr>
          <p:nvPr>
            <p:ph type="ftr" sz="quarter" idx="3"/>
          </p:nvPr>
        </p:nvSpPr>
        <p:spPr/>
        <p:txBody>
          <a:bodyPr/>
          <a:lstStyle>
            <a:lvl1pPr>
              <a:defRPr/>
            </a:lvl1pPr>
          </a:lstStyle>
          <a:p>
            <a:endParaRPr lang="en-US" altLang="zh-CN"/>
          </a:p>
        </p:txBody>
      </p:sp>
      <p:sp>
        <p:nvSpPr>
          <p:cNvPr id="213001" name="Rectangle 9">
            <a:extLst>
              <a:ext uri="{FF2B5EF4-FFF2-40B4-BE49-F238E27FC236}">
                <a16:creationId xmlns:a16="http://schemas.microsoft.com/office/drawing/2014/main" id="{C9E4C5E7-B9BD-0D4D-B047-03512ED36610}"/>
              </a:ext>
            </a:extLst>
          </p:cNvPr>
          <p:cNvSpPr>
            <a:spLocks noGrp="1" noChangeArrowheads="1"/>
          </p:cNvSpPr>
          <p:nvPr>
            <p:ph type="sldNum" sz="quarter" idx="4"/>
          </p:nvPr>
        </p:nvSpPr>
        <p:spPr/>
        <p:txBody>
          <a:bodyPr/>
          <a:lstStyle>
            <a:lvl1pPr>
              <a:defRPr/>
            </a:lvl1pPr>
          </a:lstStyle>
          <a:p>
            <a:fld id="{842A60AF-67B5-D244-96E7-2162D80A64E3}" type="slidenum">
              <a:rPr lang="zh-CN" altLang="en-US"/>
              <a:pPr/>
              <a:t>‹#›</a:t>
            </a:fld>
            <a:endParaRPr lang="en-US" altLang="zh-CN"/>
          </a:p>
        </p:txBody>
      </p:sp>
    </p:spTree>
    <p:extLst>
      <p:ext uri="{BB962C8B-B14F-4D97-AF65-F5344CB8AC3E}">
        <p14:creationId xmlns:p14="http://schemas.microsoft.com/office/powerpoint/2010/main" val="2540619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5DC373-705C-D047-9446-340D9672684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FAB1993-E6DF-C042-BFA7-D0F9C3A53CD3}"/>
              </a:ext>
            </a:extLst>
          </p:cNvPr>
          <p:cNvSpPr>
            <a:spLocks noGrp="1"/>
          </p:cNvSpPr>
          <p:nvPr>
            <p:ph type="body" orient="vert" idx="1"/>
          </p:nvPr>
        </p:nvSpPr>
        <p:spPr/>
        <p:txBody>
          <a:bodyPr vert="eaVert"/>
          <a:lstStyle/>
          <a:p>
            <a:r>
              <a:rPr lang="zh-CN" altLang="en-US"/>
              <a:t>编辑母版文本样式
第二级
第三级
第四级
第五级</a:t>
            </a:r>
          </a:p>
        </p:txBody>
      </p:sp>
      <p:sp>
        <p:nvSpPr>
          <p:cNvPr id="4" name="日期占位符 3">
            <a:extLst>
              <a:ext uri="{FF2B5EF4-FFF2-40B4-BE49-F238E27FC236}">
                <a16:creationId xmlns:a16="http://schemas.microsoft.com/office/drawing/2014/main" id="{93A09EA6-F079-924D-8816-6B10D2B85251}"/>
              </a:ext>
            </a:extLst>
          </p:cNvPr>
          <p:cNvSpPr>
            <a:spLocks noGrp="1"/>
          </p:cNvSpPr>
          <p:nvPr>
            <p:ph type="dt" sz="half" idx="10"/>
          </p:nvPr>
        </p:nvSpPr>
        <p:spPr/>
        <p:txBody>
          <a:bodyPr/>
          <a:lstStyle>
            <a:lvl1pPr>
              <a:defRPr/>
            </a:lvl1pPr>
          </a:lstStyle>
          <a:p>
            <a:fld id="{A286AA13-0562-8B42-AA1D-FBDB65AC1F72}" type="datetimeFigureOut">
              <a:rPr lang="zh-CN" altLang="en-US"/>
              <a:pPr/>
              <a:t>2019/11/8</a:t>
            </a:fld>
            <a:endParaRPr lang="en-US" altLang="zh-CN"/>
          </a:p>
        </p:txBody>
      </p:sp>
      <p:sp>
        <p:nvSpPr>
          <p:cNvPr id="5" name="页脚占位符 4">
            <a:extLst>
              <a:ext uri="{FF2B5EF4-FFF2-40B4-BE49-F238E27FC236}">
                <a16:creationId xmlns:a16="http://schemas.microsoft.com/office/drawing/2014/main" id="{A7066DA6-5EF2-E441-AEDC-1DAE2C676500}"/>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C662F5A0-B742-E14D-A7E3-E80AD2F96076}"/>
              </a:ext>
            </a:extLst>
          </p:cNvPr>
          <p:cNvSpPr>
            <a:spLocks noGrp="1"/>
          </p:cNvSpPr>
          <p:nvPr>
            <p:ph type="sldNum" sz="quarter" idx="12"/>
          </p:nvPr>
        </p:nvSpPr>
        <p:spPr/>
        <p:txBody>
          <a:bodyPr/>
          <a:lstStyle>
            <a:lvl1pPr>
              <a:defRPr/>
            </a:lvl1pPr>
          </a:lstStyle>
          <a:p>
            <a:fld id="{AAFF2A92-E925-9F45-B0BD-D835F3F6606C}" type="slidenum">
              <a:rPr lang="zh-CN" altLang="en-US"/>
              <a:pPr/>
              <a:t>‹#›</a:t>
            </a:fld>
            <a:endParaRPr lang="en-US" altLang="zh-CN"/>
          </a:p>
        </p:txBody>
      </p:sp>
    </p:spTree>
    <p:extLst>
      <p:ext uri="{BB962C8B-B14F-4D97-AF65-F5344CB8AC3E}">
        <p14:creationId xmlns:p14="http://schemas.microsoft.com/office/powerpoint/2010/main" val="237099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9BFD9B1-EB76-AE48-B8EF-6BD08C27FD69}"/>
              </a:ext>
            </a:extLst>
          </p:cNvPr>
          <p:cNvSpPr>
            <a:spLocks noGrp="1"/>
          </p:cNvSpPr>
          <p:nvPr>
            <p:ph type="title" orient="vert"/>
          </p:nvPr>
        </p:nvSpPr>
        <p:spPr>
          <a:xfrm>
            <a:off x="8686800" y="609600"/>
            <a:ext cx="2590800" cy="5486400"/>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45A1DC4-7C91-A849-832F-3491DAD3CBE4}"/>
              </a:ext>
            </a:extLst>
          </p:cNvPr>
          <p:cNvSpPr>
            <a:spLocks noGrp="1"/>
          </p:cNvSpPr>
          <p:nvPr>
            <p:ph type="body" orient="vert" idx="1"/>
          </p:nvPr>
        </p:nvSpPr>
        <p:spPr>
          <a:xfrm>
            <a:off x="914400" y="609600"/>
            <a:ext cx="7569200" cy="5486400"/>
          </a:xfrm>
        </p:spPr>
        <p:txBody>
          <a:bodyPr vert="eaVert"/>
          <a:lstStyle/>
          <a:p>
            <a:r>
              <a:rPr lang="zh-CN" altLang="en-US"/>
              <a:t>编辑母版文本样式
第二级
第三级
第四级
第五级</a:t>
            </a:r>
          </a:p>
        </p:txBody>
      </p:sp>
      <p:sp>
        <p:nvSpPr>
          <p:cNvPr id="4" name="日期占位符 3">
            <a:extLst>
              <a:ext uri="{FF2B5EF4-FFF2-40B4-BE49-F238E27FC236}">
                <a16:creationId xmlns:a16="http://schemas.microsoft.com/office/drawing/2014/main" id="{0836EBD2-29C5-204F-9CBF-9535D000117B}"/>
              </a:ext>
            </a:extLst>
          </p:cNvPr>
          <p:cNvSpPr>
            <a:spLocks noGrp="1"/>
          </p:cNvSpPr>
          <p:nvPr>
            <p:ph type="dt" sz="half" idx="10"/>
          </p:nvPr>
        </p:nvSpPr>
        <p:spPr/>
        <p:txBody>
          <a:bodyPr/>
          <a:lstStyle>
            <a:lvl1pPr>
              <a:defRPr/>
            </a:lvl1pPr>
          </a:lstStyle>
          <a:p>
            <a:fld id="{973BE848-3558-7E47-8CE1-C4DC1FAE7DA3}" type="datetimeFigureOut">
              <a:rPr lang="zh-CN" altLang="en-US"/>
              <a:pPr/>
              <a:t>2019/11/8</a:t>
            </a:fld>
            <a:endParaRPr lang="en-US" altLang="zh-CN"/>
          </a:p>
        </p:txBody>
      </p:sp>
      <p:sp>
        <p:nvSpPr>
          <p:cNvPr id="5" name="页脚占位符 4">
            <a:extLst>
              <a:ext uri="{FF2B5EF4-FFF2-40B4-BE49-F238E27FC236}">
                <a16:creationId xmlns:a16="http://schemas.microsoft.com/office/drawing/2014/main" id="{13366687-CF56-F04B-BB35-934BEA861E64}"/>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FCD6F8B3-283A-A846-8BA1-C414CF5C812C}"/>
              </a:ext>
            </a:extLst>
          </p:cNvPr>
          <p:cNvSpPr>
            <a:spLocks noGrp="1"/>
          </p:cNvSpPr>
          <p:nvPr>
            <p:ph type="sldNum" sz="quarter" idx="12"/>
          </p:nvPr>
        </p:nvSpPr>
        <p:spPr/>
        <p:txBody>
          <a:bodyPr/>
          <a:lstStyle>
            <a:lvl1pPr>
              <a:defRPr/>
            </a:lvl1pPr>
          </a:lstStyle>
          <a:p>
            <a:fld id="{B34E63D6-8E82-2643-BB26-C7150ECED01A}" type="slidenum">
              <a:rPr lang="zh-CN" altLang="en-US"/>
              <a:pPr/>
              <a:t>‹#›</a:t>
            </a:fld>
            <a:endParaRPr lang="en-US" altLang="zh-CN"/>
          </a:p>
        </p:txBody>
      </p:sp>
    </p:spTree>
    <p:extLst>
      <p:ext uri="{BB962C8B-B14F-4D97-AF65-F5344CB8AC3E}">
        <p14:creationId xmlns:p14="http://schemas.microsoft.com/office/powerpoint/2010/main" val="41693806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B8443DB-F616-8540-A1CF-DFA2D40D3D44}"/>
              </a:ext>
            </a:extLst>
          </p:cNvPr>
          <p:cNvSpPr>
            <a:spLocks noGrp="1"/>
          </p:cNvSpPr>
          <p:nvPr>
            <p:ph/>
          </p:nvPr>
        </p:nvSpPr>
        <p:spPr>
          <a:xfrm>
            <a:off x="914400" y="609600"/>
            <a:ext cx="10363200" cy="5486400"/>
          </a:xfrm>
        </p:spPr>
        <p:txBody>
          <a:bodyPr/>
          <a:lstStyle/>
          <a:p>
            <a:r>
              <a:rPr lang="zh-CN" altLang="en-US"/>
              <a:t>编辑母版文本样式
第二级
第三级
第四级
第五级</a:t>
            </a:r>
          </a:p>
        </p:txBody>
      </p:sp>
      <p:sp>
        <p:nvSpPr>
          <p:cNvPr id="3" name="日期占位符 2">
            <a:extLst>
              <a:ext uri="{FF2B5EF4-FFF2-40B4-BE49-F238E27FC236}">
                <a16:creationId xmlns:a16="http://schemas.microsoft.com/office/drawing/2014/main" id="{2B86886A-85F8-E24B-B91C-7A705FAC38BD}"/>
              </a:ext>
            </a:extLst>
          </p:cNvPr>
          <p:cNvSpPr>
            <a:spLocks noGrp="1"/>
          </p:cNvSpPr>
          <p:nvPr>
            <p:ph type="dt" sz="half" idx="10"/>
          </p:nvPr>
        </p:nvSpPr>
        <p:spPr>
          <a:xfrm>
            <a:off x="914400" y="6248400"/>
            <a:ext cx="2540000" cy="457200"/>
          </a:xfrm>
        </p:spPr>
        <p:txBody>
          <a:bodyPr/>
          <a:lstStyle>
            <a:lvl1pPr>
              <a:defRPr/>
            </a:lvl1pPr>
          </a:lstStyle>
          <a:p>
            <a:fld id="{2F562BD3-1CB2-D345-9395-DA1662451D9A}" type="datetimeFigureOut">
              <a:rPr lang="zh-CN" altLang="en-US"/>
              <a:pPr/>
              <a:t>2019/11/8</a:t>
            </a:fld>
            <a:endParaRPr lang="en-US" altLang="zh-CN"/>
          </a:p>
        </p:txBody>
      </p:sp>
      <p:sp>
        <p:nvSpPr>
          <p:cNvPr id="4" name="页脚占位符 3">
            <a:extLst>
              <a:ext uri="{FF2B5EF4-FFF2-40B4-BE49-F238E27FC236}">
                <a16:creationId xmlns:a16="http://schemas.microsoft.com/office/drawing/2014/main" id="{C0E63571-99D2-2C45-95F2-37C895A4D0D2}"/>
              </a:ext>
            </a:extLst>
          </p:cNvPr>
          <p:cNvSpPr>
            <a:spLocks noGrp="1"/>
          </p:cNvSpPr>
          <p:nvPr>
            <p:ph type="ftr" sz="quarter" idx="11"/>
          </p:nvPr>
        </p:nvSpPr>
        <p:spPr>
          <a:xfrm>
            <a:off x="4165600" y="6248400"/>
            <a:ext cx="3860800" cy="457200"/>
          </a:xfrm>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AA0EA1D9-CB2D-D749-8CB4-B37DBB4368B7}"/>
              </a:ext>
            </a:extLst>
          </p:cNvPr>
          <p:cNvSpPr>
            <a:spLocks noGrp="1"/>
          </p:cNvSpPr>
          <p:nvPr>
            <p:ph type="sldNum" sz="quarter" idx="12"/>
          </p:nvPr>
        </p:nvSpPr>
        <p:spPr>
          <a:xfrm>
            <a:off x="8737600" y="6248400"/>
            <a:ext cx="2540000" cy="457200"/>
          </a:xfrm>
        </p:spPr>
        <p:txBody>
          <a:bodyPr/>
          <a:lstStyle>
            <a:lvl1pPr>
              <a:defRPr/>
            </a:lvl1pPr>
          </a:lstStyle>
          <a:p>
            <a:fld id="{9047FAB3-FF99-894A-BFD0-D9E63326D2F0}" type="slidenum">
              <a:rPr lang="zh-CN" altLang="en-US"/>
              <a:pPr/>
              <a:t>‹#›</a:t>
            </a:fld>
            <a:endParaRPr lang="en-US" altLang="zh-CN"/>
          </a:p>
        </p:txBody>
      </p:sp>
    </p:spTree>
    <p:extLst>
      <p:ext uri="{BB962C8B-B14F-4D97-AF65-F5344CB8AC3E}">
        <p14:creationId xmlns:p14="http://schemas.microsoft.com/office/powerpoint/2010/main" val="6460577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2B5D0D-190C-9447-8A32-527FB0C6547B}"/>
              </a:ext>
            </a:extLst>
          </p:cNvPr>
          <p:cNvSpPr>
            <a:spLocks noGrp="1"/>
          </p:cNvSpPr>
          <p:nvPr>
            <p:ph type="title"/>
          </p:nvPr>
        </p:nvSpPr>
        <p:spPr>
          <a:xfrm>
            <a:off x="914400" y="609600"/>
            <a:ext cx="10363200" cy="1143000"/>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A670677-4EC7-5E43-9D59-84588710F620}"/>
              </a:ext>
            </a:extLst>
          </p:cNvPr>
          <p:cNvSpPr>
            <a:spLocks noGrp="1"/>
          </p:cNvSpPr>
          <p:nvPr>
            <p:ph type="body" sz="half" idx="1"/>
          </p:nvPr>
        </p:nvSpPr>
        <p:spPr>
          <a:xfrm>
            <a:off x="914400" y="1981200"/>
            <a:ext cx="5080000" cy="4114800"/>
          </a:xfrm>
        </p:spPr>
        <p:txBody>
          <a:bodyPr/>
          <a:lstStyle/>
          <a:p>
            <a:r>
              <a:rPr lang="zh-CN" altLang="en-US"/>
              <a:t>编辑母版文本样式
第二级
第三级
第四级
第五级</a:t>
            </a:r>
          </a:p>
        </p:txBody>
      </p:sp>
      <p:sp>
        <p:nvSpPr>
          <p:cNvPr id="4" name="内容占位符 3">
            <a:extLst>
              <a:ext uri="{FF2B5EF4-FFF2-40B4-BE49-F238E27FC236}">
                <a16:creationId xmlns:a16="http://schemas.microsoft.com/office/drawing/2014/main" id="{4A82D47F-662F-374D-AB8F-F1ED38BCDF22}"/>
              </a:ext>
            </a:extLst>
          </p:cNvPr>
          <p:cNvSpPr>
            <a:spLocks noGrp="1"/>
          </p:cNvSpPr>
          <p:nvPr>
            <p:ph sz="half" idx="2"/>
          </p:nvPr>
        </p:nvSpPr>
        <p:spPr>
          <a:xfrm>
            <a:off x="6197600" y="1981200"/>
            <a:ext cx="5080000" cy="4114800"/>
          </a:xfrm>
        </p:spPr>
        <p:txBody>
          <a:bodyPr/>
          <a:lstStyle/>
          <a:p>
            <a:r>
              <a:rPr lang="zh-CN" altLang="en-US"/>
              <a:t>编辑母版文本样式
第二级
第三级
第四级
第五级</a:t>
            </a:r>
          </a:p>
        </p:txBody>
      </p:sp>
      <p:sp>
        <p:nvSpPr>
          <p:cNvPr id="5" name="日期占位符 4">
            <a:extLst>
              <a:ext uri="{FF2B5EF4-FFF2-40B4-BE49-F238E27FC236}">
                <a16:creationId xmlns:a16="http://schemas.microsoft.com/office/drawing/2014/main" id="{EC4D2964-47C1-E54F-81BD-4339702FE6F7}"/>
              </a:ext>
            </a:extLst>
          </p:cNvPr>
          <p:cNvSpPr>
            <a:spLocks noGrp="1"/>
          </p:cNvSpPr>
          <p:nvPr>
            <p:ph type="dt" sz="half" idx="10"/>
          </p:nvPr>
        </p:nvSpPr>
        <p:spPr>
          <a:xfrm>
            <a:off x="914400" y="6248400"/>
            <a:ext cx="2540000" cy="457200"/>
          </a:xfrm>
        </p:spPr>
        <p:txBody>
          <a:bodyPr/>
          <a:lstStyle>
            <a:lvl1pPr>
              <a:defRPr/>
            </a:lvl1pPr>
          </a:lstStyle>
          <a:p>
            <a:fld id="{4EDBFD2B-58CF-E247-94E0-2BBCB4A66DAB}" type="datetimeFigureOut">
              <a:rPr lang="zh-CN" altLang="en-US"/>
              <a:pPr/>
              <a:t>2019/11/8</a:t>
            </a:fld>
            <a:endParaRPr lang="en-US" altLang="zh-CN"/>
          </a:p>
        </p:txBody>
      </p:sp>
      <p:sp>
        <p:nvSpPr>
          <p:cNvPr id="6" name="页脚占位符 5">
            <a:extLst>
              <a:ext uri="{FF2B5EF4-FFF2-40B4-BE49-F238E27FC236}">
                <a16:creationId xmlns:a16="http://schemas.microsoft.com/office/drawing/2014/main" id="{89DE92D3-1218-E14B-AA0D-2584DCE3860E}"/>
              </a:ext>
            </a:extLst>
          </p:cNvPr>
          <p:cNvSpPr>
            <a:spLocks noGrp="1"/>
          </p:cNvSpPr>
          <p:nvPr>
            <p:ph type="ftr" sz="quarter" idx="11"/>
          </p:nvPr>
        </p:nvSpPr>
        <p:spPr>
          <a:xfrm>
            <a:off x="4165600" y="6248400"/>
            <a:ext cx="3860800" cy="457200"/>
          </a:xfrm>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962BCD4E-7E40-D246-B6B5-668AB3B2A24F}"/>
              </a:ext>
            </a:extLst>
          </p:cNvPr>
          <p:cNvSpPr>
            <a:spLocks noGrp="1"/>
          </p:cNvSpPr>
          <p:nvPr>
            <p:ph type="sldNum" sz="quarter" idx="12"/>
          </p:nvPr>
        </p:nvSpPr>
        <p:spPr>
          <a:xfrm>
            <a:off x="8737600" y="6248400"/>
            <a:ext cx="2540000" cy="457200"/>
          </a:xfrm>
        </p:spPr>
        <p:txBody>
          <a:bodyPr/>
          <a:lstStyle>
            <a:lvl1pPr>
              <a:defRPr/>
            </a:lvl1pPr>
          </a:lstStyle>
          <a:p>
            <a:fld id="{1AD83B51-0117-F944-89F4-C67E9378CC34}" type="slidenum">
              <a:rPr lang="zh-CN" altLang="en-US"/>
              <a:pPr/>
              <a:t>‹#›</a:t>
            </a:fld>
            <a:endParaRPr lang="en-US" altLang="zh-CN"/>
          </a:p>
        </p:txBody>
      </p:sp>
    </p:spTree>
    <p:extLst>
      <p:ext uri="{BB962C8B-B14F-4D97-AF65-F5344CB8AC3E}">
        <p14:creationId xmlns:p14="http://schemas.microsoft.com/office/powerpoint/2010/main" val="410534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F53BFD-7BE5-664F-83D6-303CB453A7A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6AB2582-C1F3-A943-936A-02DD9819E7AC}"/>
              </a:ext>
            </a:extLst>
          </p:cNvPr>
          <p:cNvSpPr>
            <a:spLocks noGrp="1"/>
          </p:cNvSpPr>
          <p:nvPr>
            <p:ph idx="1"/>
          </p:nvPr>
        </p:nvSpPr>
        <p:spPr/>
        <p:txBody>
          <a:bodyPr/>
          <a:lstStyle/>
          <a:p>
            <a:r>
              <a:rPr lang="zh-CN" altLang="en-US"/>
              <a:t>编辑母版文本样式
第二级
第三级
第四级
第五级</a:t>
            </a:r>
          </a:p>
        </p:txBody>
      </p:sp>
      <p:sp>
        <p:nvSpPr>
          <p:cNvPr id="4" name="日期占位符 3">
            <a:extLst>
              <a:ext uri="{FF2B5EF4-FFF2-40B4-BE49-F238E27FC236}">
                <a16:creationId xmlns:a16="http://schemas.microsoft.com/office/drawing/2014/main" id="{07E4EB6F-2A81-F44D-B87E-92BF5C1F1995}"/>
              </a:ext>
            </a:extLst>
          </p:cNvPr>
          <p:cNvSpPr>
            <a:spLocks noGrp="1"/>
          </p:cNvSpPr>
          <p:nvPr>
            <p:ph type="dt" sz="half" idx="10"/>
          </p:nvPr>
        </p:nvSpPr>
        <p:spPr/>
        <p:txBody>
          <a:bodyPr/>
          <a:lstStyle>
            <a:lvl1pPr>
              <a:defRPr/>
            </a:lvl1pPr>
          </a:lstStyle>
          <a:p>
            <a:fld id="{4433FF5F-1BAD-B447-AE07-55E65FC8D877}" type="datetimeFigureOut">
              <a:rPr lang="zh-CN" altLang="en-US"/>
              <a:pPr/>
              <a:t>2019/11/8</a:t>
            </a:fld>
            <a:endParaRPr lang="en-US" altLang="zh-CN"/>
          </a:p>
        </p:txBody>
      </p:sp>
      <p:sp>
        <p:nvSpPr>
          <p:cNvPr id="5" name="页脚占位符 4">
            <a:extLst>
              <a:ext uri="{FF2B5EF4-FFF2-40B4-BE49-F238E27FC236}">
                <a16:creationId xmlns:a16="http://schemas.microsoft.com/office/drawing/2014/main" id="{B79EF15C-2DD6-DC48-9D91-0F3193DAFF5F}"/>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31502F72-6297-594C-B700-3A77D8320FA6}"/>
              </a:ext>
            </a:extLst>
          </p:cNvPr>
          <p:cNvSpPr>
            <a:spLocks noGrp="1"/>
          </p:cNvSpPr>
          <p:nvPr>
            <p:ph type="sldNum" sz="quarter" idx="12"/>
          </p:nvPr>
        </p:nvSpPr>
        <p:spPr/>
        <p:txBody>
          <a:bodyPr/>
          <a:lstStyle>
            <a:lvl1pPr>
              <a:defRPr/>
            </a:lvl1pPr>
          </a:lstStyle>
          <a:p>
            <a:fld id="{F5606E65-F89D-084E-AC60-19D55D25375A}" type="slidenum">
              <a:rPr lang="zh-CN" altLang="en-US"/>
              <a:pPr/>
              <a:t>‹#›</a:t>
            </a:fld>
            <a:endParaRPr lang="en-US" altLang="zh-CN"/>
          </a:p>
        </p:txBody>
      </p:sp>
    </p:spTree>
    <p:extLst>
      <p:ext uri="{BB962C8B-B14F-4D97-AF65-F5344CB8AC3E}">
        <p14:creationId xmlns:p14="http://schemas.microsoft.com/office/powerpoint/2010/main" val="3010148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EDB063-B11D-DF4C-885B-AF44982F6A47}"/>
              </a:ext>
            </a:extLst>
          </p:cNvPr>
          <p:cNvSpPr>
            <a:spLocks noGrp="1"/>
          </p:cNvSpPr>
          <p:nvPr>
            <p:ph type="title"/>
          </p:nvPr>
        </p:nvSpPr>
        <p:spPr>
          <a:xfrm>
            <a:off x="831851" y="1709739"/>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785B441-F112-1F4E-ACE0-8E21E88B86E1}"/>
              </a:ext>
            </a:extLst>
          </p:cNvPr>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编辑母版文本样式
第二级
第三级
第四级
第五级</a:t>
            </a:r>
          </a:p>
        </p:txBody>
      </p:sp>
      <p:sp>
        <p:nvSpPr>
          <p:cNvPr id="4" name="日期占位符 3">
            <a:extLst>
              <a:ext uri="{FF2B5EF4-FFF2-40B4-BE49-F238E27FC236}">
                <a16:creationId xmlns:a16="http://schemas.microsoft.com/office/drawing/2014/main" id="{70A4583E-EFFC-0344-AE7A-6855FB35C7BF}"/>
              </a:ext>
            </a:extLst>
          </p:cNvPr>
          <p:cNvSpPr>
            <a:spLocks noGrp="1"/>
          </p:cNvSpPr>
          <p:nvPr>
            <p:ph type="dt" sz="half" idx="10"/>
          </p:nvPr>
        </p:nvSpPr>
        <p:spPr/>
        <p:txBody>
          <a:bodyPr/>
          <a:lstStyle>
            <a:lvl1pPr>
              <a:defRPr/>
            </a:lvl1pPr>
          </a:lstStyle>
          <a:p>
            <a:fld id="{52AA4324-B033-5C44-95C8-EAF05F57B0F2}" type="datetimeFigureOut">
              <a:rPr lang="zh-CN" altLang="en-US"/>
              <a:pPr/>
              <a:t>2019/11/8</a:t>
            </a:fld>
            <a:endParaRPr lang="en-US" altLang="zh-CN"/>
          </a:p>
        </p:txBody>
      </p:sp>
      <p:sp>
        <p:nvSpPr>
          <p:cNvPr id="5" name="页脚占位符 4">
            <a:extLst>
              <a:ext uri="{FF2B5EF4-FFF2-40B4-BE49-F238E27FC236}">
                <a16:creationId xmlns:a16="http://schemas.microsoft.com/office/drawing/2014/main" id="{E76F8482-ECC7-2446-8C11-DFC58FBF31D5}"/>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83B9C31C-4FDD-2241-91C5-2CD7099232A5}"/>
              </a:ext>
            </a:extLst>
          </p:cNvPr>
          <p:cNvSpPr>
            <a:spLocks noGrp="1"/>
          </p:cNvSpPr>
          <p:nvPr>
            <p:ph type="sldNum" sz="quarter" idx="12"/>
          </p:nvPr>
        </p:nvSpPr>
        <p:spPr/>
        <p:txBody>
          <a:bodyPr/>
          <a:lstStyle>
            <a:lvl1pPr>
              <a:defRPr/>
            </a:lvl1pPr>
          </a:lstStyle>
          <a:p>
            <a:fld id="{EF86A03B-0D8E-C64F-8882-D03B43CF78DE}" type="slidenum">
              <a:rPr lang="zh-CN" altLang="en-US"/>
              <a:pPr/>
              <a:t>‹#›</a:t>
            </a:fld>
            <a:endParaRPr lang="en-US" altLang="zh-CN"/>
          </a:p>
        </p:txBody>
      </p:sp>
    </p:spTree>
    <p:extLst>
      <p:ext uri="{BB962C8B-B14F-4D97-AF65-F5344CB8AC3E}">
        <p14:creationId xmlns:p14="http://schemas.microsoft.com/office/powerpoint/2010/main" val="1051356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088913-AF7E-2641-A378-592C0BF600A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CAA3FAD-E4D0-094A-A1AF-9D157714A2A3}"/>
              </a:ext>
            </a:extLst>
          </p:cNvPr>
          <p:cNvSpPr>
            <a:spLocks noGrp="1"/>
          </p:cNvSpPr>
          <p:nvPr>
            <p:ph sz="half" idx="1"/>
          </p:nvPr>
        </p:nvSpPr>
        <p:spPr>
          <a:xfrm>
            <a:off x="914400" y="1981200"/>
            <a:ext cx="5080000" cy="4114800"/>
          </a:xfrm>
        </p:spPr>
        <p:txBody>
          <a:bodyPr/>
          <a:lstStyle/>
          <a:p>
            <a:r>
              <a:rPr lang="zh-CN" altLang="en-US"/>
              <a:t>编辑母版文本样式
第二级
第三级
第四级
第五级</a:t>
            </a:r>
          </a:p>
        </p:txBody>
      </p:sp>
      <p:sp>
        <p:nvSpPr>
          <p:cNvPr id="4" name="内容占位符 3">
            <a:extLst>
              <a:ext uri="{FF2B5EF4-FFF2-40B4-BE49-F238E27FC236}">
                <a16:creationId xmlns:a16="http://schemas.microsoft.com/office/drawing/2014/main" id="{9AAE5E74-708F-4A48-BFEB-3D0FF712E69E}"/>
              </a:ext>
            </a:extLst>
          </p:cNvPr>
          <p:cNvSpPr>
            <a:spLocks noGrp="1"/>
          </p:cNvSpPr>
          <p:nvPr>
            <p:ph sz="half" idx="2"/>
          </p:nvPr>
        </p:nvSpPr>
        <p:spPr>
          <a:xfrm>
            <a:off x="6197600" y="1981200"/>
            <a:ext cx="5080000" cy="4114800"/>
          </a:xfrm>
        </p:spPr>
        <p:txBody>
          <a:bodyPr/>
          <a:lstStyle/>
          <a:p>
            <a:r>
              <a:rPr lang="zh-CN" altLang="en-US"/>
              <a:t>编辑母版文本样式
第二级
第三级
第四级
第五级</a:t>
            </a:r>
          </a:p>
        </p:txBody>
      </p:sp>
      <p:sp>
        <p:nvSpPr>
          <p:cNvPr id="5" name="日期占位符 4">
            <a:extLst>
              <a:ext uri="{FF2B5EF4-FFF2-40B4-BE49-F238E27FC236}">
                <a16:creationId xmlns:a16="http://schemas.microsoft.com/office/drawing/2014/main" id="{354EA685-4DEE-0543-8078-F262FC1307B4}"/>
              </a:ext>
            </a:extLst>
          </p:cNvPr>
          <p:cNvSpPr>
            <a:spLocks noGrp="1"/>
          </p:cNvSpPr>
          <p:nvPr>
            <p:ph type="dt" sz="half" idx="10"/>
          </p:nvPr>
        </p:nvSpPr>
        <p:spPr/>
        <p:txBody>
          <a:bodyPr/>
          <a:lstStyle>
            <a:lvl1pPr>
              <a:defRPr/>
            </a:lvl1pPr>
          </a:lstStyle>
          <a:p>
            <a:fld id="{E24DD9F1-800A-C946-BA0D-E482D3A5E90C}" type="datetimeFigureOut">
              <a:rPr lang="zh-CN" altLang="en-US"/>
              <a:pPr/>
              <a:t>2019/11/8</a:t>
            </a:fld>
            <a:endParaRPr lang="en-US" altLang="zh-CN"/>
          </a:p>
        </p:txBody>
      </p:sp>
      <p:sp>
        <p:nvSpPr>
          <p:cNvPr id="6" name="页脚占位符 5">
            <a:extLst>
              <a:ext uri="{FF2B5EF4-FFF2-40B4-BE49-F238E27FC236}">
                <a16:creationId xmlns:a16="http://schemas.microsoft.com/office/drawing/2014/main" id="{52A41EB8-36A1-3A41-AF0E-8DFE6448E75F}"/>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AB48452F-C240-CC44-925E-1074E2C0DC6E}"/>
              </a:ext>
            </a:extLst>
          </p:cNvPr>
          <p:cNvSpPr>
            <a:spLocks noGrp="1"/>
          </p:cNvSpPr>
          <p:nvPr>
            <p:ph type="sldNum" sz="quarter" idx="12"/>
          </p:nvPr>
        </p:nvSpPr>
        <p:spPr/>
        <p:txBody>
          <a:bodyPr/>
          <a:lstStyle>
            <a:lvl1pPr>
              <a:defRPr/>
            </a:lvl1pPr>
          </a:lstStyle>
          <a:p>
            <a:fld id="{5A2E8383-7F36-FD45-AACF-7C10077DCCF5}" type="slidenum">
              <a:rPr lang="zh-CN" altLang="en-US"/>
              <a:pPr/>
              <a:t>‹#›</a:t>
            </a:fld>
            <a:endParaRPr lang="en-US" altLang="zh-CN"/>
          </a:p>
        </p:txBody>
      </p:sp>
    </p:spTree>
    <p:extLst>
      <p:ext uri="{BB962C8B-B14F-4D97-AF65-F5344CB8AC3E}">
        <p14:creationId xmlns:p14="http://schemas.microsoft.com/office/powerpoint/2010/main" val="3848561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7018F4-754A-F245-B87F-AC605A2F0DB5}"/>
              </a:ext>
            </a:extLst>
          </p:cNvPr>
          <p:cNvSpPr>
            <a:spLocks noGrp="1"/>
          </p:cNvSpPr>
          <p:nvPr>
            <p:ph type="title"/>
          </p:nvPr>
        </p:nvSpPr>
        <p:spPr>
          <a:xfrm>
            <a:off x="840317" y="365126"/>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17FB49A-2F87-2742-ABD9-65573330A39B}"/>
              </a:ext>
            </a:extLst>
          </p:cNvPr>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zh-CN" altLang="en-US"/>
              <a:t>编辑母版文本样式
第二级
第三级
第四级
第五级</a:t>
            </a:r>
          </a:p>
        </p:txBody>
      </p:sp>
      <p:sp>
        <p:nvSpPr>
          <p:cNvPr id="4" name="内容占位符 3">
            <a:extLst>
              <a:ext uri="{FF2B5EF4-FFF2-40B4-BE49-F238E27FC236}">
                <a16:creationId xmlns:a16="http://schemas.microsoft.com/office/drawing/2014/main" id="{8CB65251-1A5A-9243-BC13-FE31B642D606}"/>
              </a:ext>
            </a:extLst>
          </p:cNvPr>
          <p:cNvSpPr>
            <a:spLocks noGrp="1"/>
          </p:cNvSpPr>
          <p:nvPr>
            <p:ph sz="half" idx="2"/>
          </p:nvPr>
        </p:nvSpPr>
        <p:spPr>
          <a:xfrm>
            <a:off x="840318" y="2505075"/>
            <a:ext cx="5158316" cy="3684588"/>
          </a:xfrm>
        </p:spPr>
        <p:txBody>
          <a:bodyPr/>
          <a:lstStyle/>
          <a:p>
            <a:r>
              <a:rPr lang="zh-CN" altLang="en-US"/>
              <a:t>编辑母版文本样式
第二级
第三级
第四级
第五级</a:t>
            </a:r>
          </a:p>
        </p:txBody>
      </p:sp>
      <p:sp>
        <p:nvSpPr>
          <p:cNvPr id="5" name="文本占位符 4">
            <a:extLst>
              <a:ext uri="{FF2B5EF4-FFF2-40B4-BE49-F238E27FC236}">
                <a16:creationId xmlns:a16="http://schemas.microsoft.com/office/drawing/2014/main" id="{84BA1E2C-4E3E-2542-A0A9-3D7367430AE7}"/>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zh-CN" altLang="en-US"/>
              <a:t>编辑母版文本样式
第二级
第三级
第四级
第五级</a:t>
            </a:r>
          </a:p>
        </p:txBody>
      </p:sp>
      <p:sp>
        <p:nvSpPr>
          <p:cNvPr id="6" name="内容占位符 5">
            <a:extLst>
              <a:ext uri="{FF2B5EF4-FFF2-40B4-BE49-F238E27FC236}">
                <a16:creationId xmlns:a16="http://schemas.microsoft.com/office/drawing/2014/main" id="{7C9EB221-3312-8F49-955E-06FD5CC48860}"/>
              </a:ext>
            </a:extLst>
          </p:cNvPr>
          <p:cNvSpPr>
            <a:spLocks noGrp="1"/>
          </p:cNvSpPr>
          <p:nvPr>
            <p:ph sz="quarter" idx="4"/>
          </p:nvPr>
        </p:nvSpPr>
        <p:spPr>
          <a:xfrm>
            <a:off x="6172200" y="2505075"/>
            <a:ext cx="5183717" cy="3684588"/>
          </a:xfrm>
        </p:spPr>
        <p:txBody>
          <a:bodyPr/>
          <a:lstStyle/>
          <a:p>
            <a:r>
              <a:rPr lang="zh-CN" altLang="en-US"/>
              <a:t>编辑母版文本样式
第二级
第三级
第四级
第五级</a:t>
            </a:r>
          </a:p>
        </p:txBody>
      </p:sp>
      <p:sp>
        <p:nvSpPr>
          <p:cNvPr id="7" name="日期占位符 6">
            <a:extLst>
              <a:ext uri="{FF2B5EF4-FFF2-40B4-BE49-F238E27FC236}">
                <a16:creationId xmlns:a16="http://schemas.microsoft.com/office/drawing/2014/main" id="{2B94CD88-9488-3042-BD61-3D0F00151908}"/>
              </a:ext>
            </a:extLst>
          </p:cNvPr>
          <p:cNvSpPr>
            <a:spLocks noGrp="1"/>
          </p:cNvSpPr>
          <p:nvPr>
            <p:ph type="dt" sz="half" idx="10"/>
          </p:nvPr>
        </p:nvSpPr>
        <p:spPr/>
        <p:txBody>
          <a:bodyPr/>
          <a:lstStyle>
            <a:lvl1pPr>
              <a:defRPr/>
            </a:lvl1pPr>
          </a:lstStyle>
          <a:p>
            <a:fld id="{44F20B3E-F0F5-5747-A7EB-8CA18118FBD3}" type="datetimeFigureOut">
              <a:rPr lang="zh-CN" altLang="en-US"/>
              <a:pPr/>
              <a:t>2019/11/8</a:t>
            </a:fld>
            <a:endParaRPr lang="en-US" altLang="zh-CN"/>
          </a:p>
        </p:txBody>
      </p:sp>
      <p:sp>
        <p:nvSpPr>
          <p:cNvPr id="8" name="页脚占位符 7">
            <a:extLst>
              <a:ext uri="{FF2B5EF4-FFF2-40B4-BE49-F238E27FC236}">
                <a16:creationId xmlns:a16="http://schemas.microsoft.com/office/drawing/2014/main" id="{60F64789-CF70-CC40-B615-FE05A0ACC7CA}"/>
              </a:ext>
            </a:extLst>
          </p:cNvPr>
          <p:cNvSpPr>
            <a:spLocks noGrp="1"/>
          </p:cNvSpPr>
          <p:nvPr>
            <p:ph type="ftr" sz="quarter" idx="11"/>
          </p:nvPr>
        </p:nvSpPr>
        <p:spPr/>
        <p:txBody>
          <a:bodyPr/>
          <a:lstStyle>
            <a:lvl1pPr>
              <a:defRPr/>
            </a:lvl1pPr>
          </a:lstStyle>
          <a:p>
            <a:endParaRPr lang="en-US" altLang="zh-CN"/>
          </a:p>
        </p:txBody>
      </p:sp>
      <p:sp>
        <p:nvSpPr>
          <p:cNvPr id="9" name="灯片编号占位符 8">
            <a:extLst>
              <a:ext uri="{FF2B5EF4-FFF2-40B4-BE49-F238E27FC236}">
                <a16:creationId xmlns:a16="http://schemas.microsoft.com/office/drawing/2014/main" id="{525A5953-54E5-164B-B31B-0321CA3EA2B7}"/>
              </a:ext>
            </a:extLst>
          </p:cNvPr>
          <p:cNvSpPr>
            <a:spLocks noGrp="1"/>
          </p:cNvSpPr>
          <p:nvPr>
            <p:ph type="sldNum" sz="quarter" idx="12"/>
          </p:nvPr>
        </p:nvSpPr>
        <p:spPr/>
        <p:txBody>
          <a:bodyPr/>
          <a:lstStyle>
            <a:lvl1pPr>
              <a:defRPr/>
            </a:lvl1pPr>
          </a:lstStyle>
          <a:p>
            <a:fld id="{DA5D8A57-A04D-DF41-89EB-2D2C943D58F8}" type="slidenum">
              <a:rPr lang="zh-CN" altLang="en-US"/>
              <a:pPr/>
              <a:t>‹#›</a:t>
            </a:fld>
            <a:endParaRPr lang="en-US" altLang="zh-CN"/>
          </a:p>
        </p:txBody>
      </p:sp>
    </p:spTree>
    <p:extLst>
      <p:ext uri="{BB962C8B-B14F-4D97-AF65-F5344CB8AC3E}">
        <p14:creationId xmlns:p14="http://schemas.microsoft.com/office/powerpoint/2010/main" val="3292573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4236D8-01BB-3249-B9D8-DFB888747F1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7A8CDD4-00D4-8B4D-B694-D80B07293451}"/>
              </a:ext>
            </a:extLst>
          </p:cNvPr>
          <p:cNvSpPr>
            <a:spLocks noGrp="1"/>
          </p:cNvSpPr>
          <p:nvPr>
            <p:ph type="dt" sz="half" idx="10"/>
          </p:nvPr>
        </p:nvSpPr>
        <p:spPr/>
        <p:txBody>
          <a:bodyPr/>
          <a:lstStyle>
            <a:lvl1pPr>
              <a:defRPr/>
            </a:lvl1pPr>
          </a:lstStyle>
          <a:p>
            <a:fld id="{602FA0CF-6880-6A49-8707-0EF9D6B999AA}" type="datetimeFigureOut">
              <a:rPr lang="zh-CN" altLang="en-US"/>
              <a:pPr/>
              <a:t>2019/11/8</a:t>
            </a:fld>
            <a:endParaRPr lang="en-US" altLang="zh-CN"/>
          </a:p>
        </p:txBody>
      </p:sp>
      <p:sp>
        <p:nvSpPr>
          <p:cNvPr id="4" name="页脚占位符 3">
            <a:extLst>
              <a:ext uri="{FF2B5EF4-FFF2-40B4-BE49-F238E27FC236}">
                <a16:creationId xmlns:a16="http://schemas.microsoft.com/office/drawing/2014/main" id="{7AB872F1-321E-3143-A886-9F182DBB6528}"/>
              </a:ext>
            </a:extLst>
          </p:cNvPr>
          <p:cNvSpPr>
            <a:spLocks noGrp="1"/>
          </p:cNvSpPr>
          <p:nvPr>
            <p:ph type="ftr" sz="quarter" idx="11"/>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FA9B236F-4926-C943-BB8C-15DEEBF72A76}"/>
              </a:ext>
            </a:extLst>
          </p:cNvPr>
          <p:cNvSpPr>
            <a:spLocks noGrp="1"/>
          </p:cNvSpPr>
          <p:nvPr>
            <p:ph type="sldNum" sz="quarter" idx="12"/>
          </p:nvPr>
        </p:nvSpPr>
        <p:spPr/>
        <p:txBody>
          <a:bodyPr/>
          <a:lstStyle>
            <a:lvl1pPr>
              <a:defRPr/>
            </a:lvl1pPr>
          </a:lstStyle>
          <a:p>
            <a:fld id="{6B51618D-63AF-C841-8F97-1BDC04710549}" type="slidenum">
              <a:rPr lang="zh-CN" altLang="en-US"/>
              <a:pPr/>
              <a:t>‹#›</a:t>
            </a:fld>
            <a:endParaRPr lang="en-US" altLang="zh-CN"/>
          </a:p>
        </p:txBody>
      </p:sp>
    </p:spTree>
    <p:extLst>
      <p:ext uri="{BB962C8B-B14F-4D97-AF65-F5344CB8AC3E}">
        <p14:creationId xmlns:p14="http://schemas.microsoft.com/office/powerpoint/2010/main" val="1468199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EC87644-51EE-7842-9539-BE8BCBA13B8B}"/>
              </a:ext>
            </a:extLst>
          </p:cNvPr>
          <p:cNvSpPr>
            <a:spLocks noGrp="1"/>
          </p:cNvSpPr>
          <p:nvPr>
            <p:ph type="dt" sz="half" idx="10"/>
          </p:nvPr>
        </p:nvSpPr>
        <p:spPr/>
        <p:txBody>
          <a:bodyPr/>
          <a:lstStyle>
            <a:lvl1pPr>
              <a:defRPr/>
            </a:lvl1pPr>
          </a:lstStyle>
          <a:p>
            <a:fld id="{E1E5D529-EED9-FA44-93C1-B648CFA91B5B}" type="datetimeFigureOut">
              <a:rPr lang="zh-CN" altLang="en-US"/>
              <a:pPr/>
              <a:t>2019/11/8</a:t>
            </a:fld>
            <a:endParaRPr lang="en-US" altLang="zh-CN"/>
          </a:p>
        </p:txBody>
      </p:sp>
      <p:sp>
        <p:nvSpPr>
          <p:cNvPr id="3" name="页脚占位符 2">
            <a:extLst>
              <a:ext uri="{FF2B5EF4-FFF2-40B4-BE49-F238E27FC236}">
                <a16:creationId xmlns:a16="http://schemas.microsoft.com/office/drawing/2014/main" id="{2C740937-401E-4447-A131-B75587AD6EF8}"/>
              </a:ext>
            </a:extLst>
          </p:cNvPr>
          <p:cNvSpPr>
            <a:spLocks noGrp="1"/>
          </p:cNvSpPr>
          <p:nvPr>
            <p:ph type="ftr" sz="quarter" idx="11"/>
          </p:nvPr>
        </p:nvSpPr>
        <p:spPr/>
        <p:txBody>
          <a:bodyPr/>
          <a:lstStyle>
            <a:lvl1pPr>
              <a:defRPr/>
            </a:lvl1pPr>
          </a:lstStyle>
          <a:p>
            <a:endParaRPr lang="en-US" altLang="zh-CN"/>
          </a:p>
        </p:txBody>
      </p:sp>
      <p:sp>
        <p:nvSpPr>
          <p:cNvPr id="4" name="灯片编号占位符 3">
            <a:extLst>
              <a:ext uri="{FF2B5EF4-FFF2-40B4-BE49-F238E27FC236}">
                <a16:creationId xmlns:a16="http://schemas.microsoft.com/office/drawing/2014/main" id="{E8F14431-4A02-EF42-B73C-47DF88350E6A}"/>
              </a:ext>
            </a:extLst>
          </p:cNvPr>
          <p:cNvSpPr>
            <a:spLocks noGrp="1"/>
          </p:cNvSpPr>
          <p:nvPr>
            <p:ph type="sldNum" sz="quarter" idx="12"/>
          </p:nvPr>
        </p:nvSpPr>
        <p:spPr/>
        <p:txBody>
          <a:bodyPr/>
          <a:lstStyle>
            <a:lvl1pPr>
              <a:defRPr/>
            </a:lvl1pPr>
          </a:lstStyle>
          <a:p>
            <a:fld id="{6E310085-D425-7247-BCFB-73C0437D2643}" type="slidenum">
              <a:rPr lang="zh-CN" altLang="en-US"/>
              <a:pPr/>
              <a:t>‹#›</a:t>
            </a:fld>
            <a:endParaRPr lang="en-US" altLang="zh-CN"/>
          </a:p>
        </p:txBody>
      </p:sp>
    </p:spTree>
    <p:extLst>
      <p:ext uri="{BB962C8B-B14F-4D97-AF65-F5344CB8AC3E}">
        <p14:creationId xmlns:p14="http://schemas.microsoft.com/office/powerpoint/2010/main" val="3410894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9278CE-53C7-4D4E-AB91-91564EE61537}"/>
              </a:ext>
            </a:extLst>
          </p:cNvPr>
          <p:cNvSpPr>
            <a:spLocks noGrp="1"/>
          </p:cNvSpPr>
          <p:nvPr>
            <p:ph type="title"/>
          </p:nvPr>
        </p:nvSpPr>
        <p:spPr>
          <a:xfrm>
            <a:off x="840318" y="457200"/>
            <a:ext cx="393276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59C313B-E9AE-0F4D-818C-2BF83C45574C}"/>
              </a:ext>
            </a:extLst>
          </p:cNvPr>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zh-CN" altLang="en-US"/>
              <a:t>编辑母版文本样式
第二级
第三级
第四级
第五级</a:t>
            </a:r>
          </a:p>
        </p:txBody>
      </p:sp>
      <p:sp>
        <p:nvSpPr>
          <p:cNvPr id="4" name="文本占位符 3">
            <a:extLst>
              <a:ext uri="{FF2B5EF4-FFF2-40B4-BE49-F238E27FC236}">
                <a16:creationId xmlns:a16="http://schemas.microsoft.com/office/drawing/2014/main" id="{FC833239-DF7B-7247-B834-D509F0619EB9}"/>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zh-CN" altLang="en-US"/>
              <a:t>编辑母版文本样式
第二级
第三级
第四级
第五级</a:t>
            </a:r>
          </a:p>
        </p:txBody>
      </p:sp>
      <p:sp>
        <p:nvSpPr>
          <p:cNvPr id="5" name="日期占位符 4">
            <a:extLst>
              <a:ext uri="{FF2B5EF4-FFF2-40B4-BE49-F238E27FC236}">
                <a16:creationId xmlns:a16="http://schemas.microsoft.com/office/drawing/2014/main" id="{26791C9C-D13B-464C-ABA8-76E8F51C7411}"/>
              </a:ext>
            </a:extLst>
          </p:cNvPr>
          <p:cNvSpPr>
            <a:spLocks noGrp="1"/>
          </p:cNvSpPr>
          <p:nvPr>
            <p:ph type="dt" sz="half" idx="10"/>
          </p:nvPr>
        </p:nvSpPr>
        <p:spPr/>
        <p:txBody>
          <a:bodyPr/>
          <a:lstStyle>
            <a:lvl1pPr>
              <a:defRPr/>
            </a:lvl1pPr>
          </a:lstStyle>
          <a:p>
            <a:fld id="{1239B70F-9F12-134A-95A9-FE3D5FE014ED}" type="datetimeFigureOut">
              <a:rPr lang="zh-CN" altLang="en-US"/>
              <a:pPr/>
              <a:t>2019/11/8</a:t>
            </a:fld>
            <a:endParaRPr lang="en-US" altLang="zh-CN"/>
          </a:p>
        </p:txBody>
      </p:sp>
      <p:sp>
        <p:nvSpPr>
          <p:cNvPr id="6" name="页脚占位符 5">
            <a:extLst>
              <a:ext uri="{FF2B5EF4-FFF2-40B4-BE49-F238E27FC236}">
                <a16:creationId xmlns:a16="http://schemas.microsoft.com/office/drawing/2014/main" id="{1B03BC4D-611C-194E-9D6F-D3B33DE72BEE}"/>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9A97629B-6080-6441-8D14-BB2E8644BA75}"/>
              </a:ext>
            </a:extLst>
          </p:cNvPr>
          <p:cNvSpPr>
            <a:spLocks noGrp="1"/>
          </p:cNvSpPr>
          <p:nvPr>
            <p:ph type="sldNum" sz="quarter" idx="12"/>
          </p:nvPr>
        </p:nvSpPr>
        <p:spPr/>
        <p:txBody>
          <a:bodyPr/>
          <a:lstStyle>
            <a:lvl1pPr>
              <a:defRPr/>
            </a:lvl1pPr>
          </a:lstStyle>
          <a:p>
            <a:fld id="{2DD7B557-6DDE-5747-8616-344E692A6CD0}" type="slidenum">
              <a:rPr lang="zh-CN" altLang="en-US"/>
              <a:pPr/>
              <a:t>‹#›</a:t>
            </a:fld>
            <a:endParaRPr lang="en-US" altLang="zh-CN"/>
          </a:p>
        </p:txBody>
      </p:sp>
    </p:spTree>
    <p:extLst>
      <p:ext uri="{BB962C8B-B14F-4D97-AF65-F5344CB8AC3E}">
        <p14:creationId xmlns:p14="http://schemas.microsoft.com/office/powerpoint/2010/main" val="3583258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49404A-0711-0E47-BFC6-890C23A41844}"/>
              </a:ext>
            </a:extLst>
          </p:cNvPr>
          <p:cNvSpPr>
            <a:spLocks noGrp="1"/>
          </p:cNvSpPr>
          <p:nvPr>
            <p:ph type="title"/>
          </p:nvPr>
        </p:nvSpPr>
        <p:spPr>
          <a:xfrm>
            <a:off x="840318" y="457200"/>
            <a:ext cx="393276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F321391-7DD5-2848-BF8F-5AFB33501FE9}"/>
              </a:ext>
            </a:extLst>
          </p:cNvPr>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1D04E52-9AE4-D245-AF13-7326B8A5CDE0}"/>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zh-CN" altLang="en-US"/>
              <a:t>编辑母版文本样式
第二级
第三级
第四级
第五级</a:t>
            </a:r>
          </a:p>
        </p:txBody>
      </p:sp>
      <p:sp>
        <p:nvSpPr>
          <p:cNvPr id="5" name="日期占位符 4">
            <a:extLst>
              <a:ext uri="{FF2B5EF4-FFF2-40B4-BE49-F238E27FC236}">
                <a16:creationId xmlns:a16="http://schemas.microsoft.com/office/drawing/2014/main" id="{E8F8A2F2-B792-D940-8EE5-E3750EEE18AE}"/>
              </a:ext>
            </a:extLst>
          </p:cNvPr>
          <p:cNvSpPr>
            <a:spLocks noGrp="1"/>
          </p:cNvSpPr>
          <p:nvPr>
            <p:ph type="dt" sz="half" idx="10"/>
          </p:nvPr>
        </p:nvSpPr>
        <p:spPr/>
        <p:txBody>
          <a:bodyPr/>
          <a:lstStyle>
            <a:lvl1pPr>
              <a:defRPr/>
            </a:lvl1pPr>
          </a:lstStyle>
          <a:p>
            <a:fld id="{418F85D8-3690-624E-9F3F-7123438F5E90}" type="datetimeFigureOut">
              <a:rPr lang="zh-CN" altLang="en-US"/>
              <a:pPr/>
              <a:t>2019/11/8</a:t>
            </a:fld>
            <a:endParaRPr lang="en-US" altLang="zh-CN"/>
          </a:p>
        </p:txBody>
      </p:sp>
      <p:sp>
        <p:nvSpPr>
          <p:cNvPr id="6" name="页脚占位符 5">
            <a:extLst>
              <a:ext uri="{FF2B5EF4-FFF2-40B4-BE49-F238E27FC236}">
                <a16:creationId xmlns:a16="http://schemas.microsoft.com/office/drawing/2014/main" id="{BC469439-6640-074D-A871-E9E95ADA68F8}"/>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2681D4A7-9E30-A547-A84F-39E880182126}"/>
              </a:ext>
            </a:extLst>
          </p:cNvPr>
          <p:cNvSpPr>
            <a:spLocks noGrp="1"/>
          </p:cNvSpPr>
          <p:nvPr>
            <p:ph type="sldNum" sz="quarter" idx="12"/>
          </p:nvPr>
        </p:nvSpPr>
        <p:spPr/>
        <p:txBody>
          <a:bodyPr/>
          <a:lstStyle>
            <a:lvl1pPr>
              <a:defRPr/>
            </a:lvl1pPr>
          </a:lstStyle>
          <a:p>
            <a:fld id="{C1601380-836A-9344-99CD-D766DC391FAD}" type="slidenum">
              <a:rPr lang="zh-CN" altLang="en-US"/>
              <a:pPr/>
              <a:t>‹#›</a:t>
            </a:fld>
            <a:endParaRPr lang="en-US" altLang="zh-CN"/>
          </a:p>
        </p:txBody>
      </p:sp>
    </p:spTree>
    <p:extLst>
      <p:ext uri="{BB962C8B-B14F-4D97-AF65-F5344CB8AC3E}">
        <p14:creationId xmlns:p14="http://schemas.microsoft.com/office/powerpoint/2010/main" val="3363624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36600"/>
        </a:solidFill>
        <a:effectLst/>
      </p:bgPr>
    </p:bg>
    <p:spTree>
      <p:nvGrpSpPr>
        <p:cNvPr id="1" name=""/>
        <p:cNvGrpSpPr/>
        <p:nvPr/>
      </p:nvGrpSpPr>
      <p:grpSpPr>
        <a:xfrm>
          <a:off x="0" y="0"/>
          <a:ext cx="0" cy="0"/>
          <a:chOff x="0" y="0"/>
          <a:chExt cx="0" cy="0"/>
        </a:xfrm>
      </p:grpSpPr>
      <p:grpSp>
        <p:nvGrpSpPr>
          <p:cNvPr id="211970" name="Group 2">
            <a:extLst>
              <a:ext uri="{FF2B5EF4-FFF2-40B4-BE49-F238E27FC236}">
                <a16:creationId xmlns:a16="http://schemas.microsoft.com/office/drawing/2014/main" id="{94F4B19D-FDE8-BB4C-8D0C-E096F64D0093}"/>
              </a:ext>
            </a:extLst>
          </p:cNvPr>
          <p:cNvGrpSpPr>
            <a:grpSpLocks/>
          </p:cNvGrpSpPr>
          <p:nvPr/>
        </p:nvGrpSpPr>
        <p:grpSpPr bwMode="auto">
          <a:xfrm>
            <a:off x="0" y="1588"/>
            <a:ext cx="12177184" cy="6845300"/>
            <a:chOff x="0" y="1"/>
            <a:chExt cx="5753" cy="4312"/>
          </a:xfrm>
        </p:grpSpPr>
        <p:sp>
          <p:nvSpPr>
            <p:cNvPr id="211971" name="Freeform 3">
              <a:extLst>
                <a:ext uri="{FF2B5EF4-FFF2-40B4-BE49-F238E27FC236}">
                  <a16:creationId xmlns:a16="http://schemas.microsoft.com/office/drawing/2014/main" id="{1FC8C05D-1F4F-CC44-BCFA-CF002524782B}"/>
                </a:ext>
              </a:extLst>
            </p:cNvPr>
            <p:cNvSpPr>
              <a:spLocks/>
            </p:cNvSpPr>
            <p:nvPr/>
          </p:nvSpPr>
          <p:spPr bwMode="auto">
            <a:xfrm>
              <a:off x="3394" y="999"/>
              <a:ext cx="2359" cy="3314"/>
            </a:xfrm>
            <a:custGeom>
              <a:avLst/>
              <a:gdLst>
                <a:gd name="T0" fmla="*/ 1905 w 2359"/>
                <a:gd name="T1" fmla="*/ 3312 h 3314"/>
                <a:gd name="T2" fmla="*/ 2358 w 2359"/>
                <a:gd name="T3" fmla="*/ 3313 h 3314"/>
                <a:gd name="T4" fmla="*/ 2358 w 2359"/>
                <a:gd name="T5" fmla="*/ 1437 h 3314"/>
                <a:gd name="T6" fmla="*/ 0 w 2359"/>
                <a:gd name="T7" fmla="*/ 0 h 3314"/>
                <a:gd name="T8" fmla="*/ 201 w 2359"/>
                <a:gd name="T9" fmla="*/ 150 h 3314"/>
                <a:gd name="T10" fmla="*/ 366 w 2359"/>
                <a:gd name="T11" fmla="*/ 279 h 3314"/>
                <a:gd name="T12" fmla="*/ 552 w 2359"/>
                <a:gd name="T13" fmla="*/ 441 h 3314"/>
                <a:gd name="T14" fmla="*/ 732 w 2359"/>
                <a:gd name="T15" fmla="*/ 612 h 3314"/>
                <a:gd name="T16" fmla="*/ 996 w 2359"/>
                <a:gd name="T17" fmla="*/ 903 h 3314"/>
                <a:gd name="T18" fmla="*/ 1230 w 2359"/>
                <a:gd name="T19" fmla="*/ 1212 h 3314"/>
                <a:gd name="T20" fmla="*/ 1400 w 2359"/>
                <a:gd name="T21" fmla="*/ 1482 h 3314"/>
                <a:gd name="T22" fmla="*/ 1548 w 2359"/>
                <a:gd name="T23" fmla="*/ 1761 h 3314"/>
                <a:gd name="T24" fmla="*/ 1665 w 2359"/>
                <a:gd name="T25" fmla="*/ 2040 h 3314"/>
                <a:gd name="T26" fmla="*/ 1751 w 2359"/>
                <a:gd name="T27" fmla="*/ 2295 h 3314"/>
                <a:gd name="T28" fmla="*/ 1809 w 2359"/>
                <a:gd name="T29" fmla="*/ 2511 h 3314"/>
                <a:gd name="T30" fmla="*/ 1863 w 2359"/>
                <a:gd name="T31" fmla="*/ 2778 h 3314"/>
                <a:gd name="T32" fmla="*/ 1890 w 2359"/>
                <a:gd name="T33" fmla="*/ 3012 h 3314"/>
                <a:gd name="T34" fmla="*/ 1905 w 2359"/>
                <a:gd name="T35" fmla="*/ 3312 h 3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211972" name="Arc 4">
              <a:extLst>
                <a:ext uri="{FF2B5EF4-FFF2-40B4-BE49-F238E27FC236}">
                  <a16:creationId xmlns:a16="http://schemas.microsoft.com/office/drawing/2014/main" id="{5C1EF528-0604-B946-AF6C-2E438081D885}"/>
                </a:ext>
              </a:extLst>
            </p:cNvPr>
            <p:cNvSpPr>
              <a:spLocks/>
            </p:cNvSpPr>
            <p:nvPr/>
          </p:nvSpPr>
          <p:spPr bwMode="auto">
            <a:xfrm>
              <a:off x="0" y="1"/>
              <a:ext cx="5298" cy="4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grpSp>
      <p:sp>
        <p:nvSpPr>
          <p:cNvPr id="211973" name="Rectangle 5">
            <a:extLst>
              <a:ext uri="{FF2B5EF4-FFF2-40B4-BE49-F238E27FC236}">
                <a16:creationId xmlns:a16="http://schemas.microsoft.com/office/drawing/2014/main" id="{8F08FC95-3DEC-264A-896D-C56B493C3166}"/>
              </a:ext>
            </a:extLst>
          </p:cNvPr>
          <p:cNvSpPr>
            <a:spLocks noGrp="1" noChangeArrowheads="1"/>
          </p:cNvSpPr>
          <p:nvPr>
            <p:ph type="title"/>
          </p:nvPr>
        </p:nvSpPr>
        <p:spPr bwMode="auto">
          <a:xfrm>
            <a:off x="914400" y="609600"/>
            <a:ext cx="10363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zh-CN" altLang="en-US"/>
              <a:t>单击此处编辑母版标题样式</a:t>
            </a:r>
          </a:p>
        </p:txBody>
      </p:sp>
      <p:sp>
        <p:nvSpPr>
          <p:cNvPr id="211974" name="Rectangle 6">
            <a:extLst>
              <a:ext uri="{FF2B5EF4-FFF2-40B4-BE49-F238E27FC236}">
                <a16:creationId xmlns:a16="http://schemas.microsoft.com/office/drawing/2014/main" id="{31FCF642-6B65-F343-B0FB-3B9FC52F2364}"/>
              </a:ext>
            </a:extLst>
          </p:cNvPr>
          <p:cNvSpPr>
            <a:spLocks noGrp="1" noChangeArrowheads="1"/>
          </p:cNvSpPr>
          <p:nvPr>
            <p:ph type="dt" sz="half" idx="2"/>
          </p:nvPr>
        </p:nvSpPr>
        <p:spPr bwMode="auto">
          <a:xfrm>
            <a:off x="9144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defRPr kumimoji="0" sz="1400"/>
            </a:lvl1pPr>
          </a:lstStyle>
          <a:p>
            <a:fld id="{8B3C02D9-AB1C-2442-9A9F-7A9285D1D4BF}" type="datetimeFigureOut">
              <a:rPr lang="zh-CN" altLang="en-US"/>
              <a:pPr/>
              <a:t>2019/11/8</a:t>
            </a:fld>
            <a:endParaRPr lang="en-US" altLang="zh-CN"/>
          </a:p>
        </p:txBody>
      </p:sp>
      <p:sp>
        <p:nvSpPr>
          <p:cNvPr id="211975" name="Rectangle 7">
            <a:extLst>
              <a:ext uri="{FF2B5EF4-FFF2-40B4-BE49-F238E27FC236}">
                <a16:creationId xmlns:a16="http://schemas.microsoft.com/office/drawing/2014/main" id="{61CD0F0D-E8D5-8444-9501-CC8B50C043C4}"/>
              </a:ext>
            </a:extLst>
          </p:cNvPr>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a:defRPr kumimoji="0" sz="1400"/>
            </a:lvl1pPr>
          </a:lstStyle>
          <a:p>
            <a:endParaRPr lang="en-US" altLang="zh-CN"/>
          </a:p>
        </p:txBody>
      </p:sp>
      <p:sp>
        <p:nvSpPr>
          <p:cNvPr id="211976" name="Rectangle 8">
            <a:extLst>
              <a:ext uri="{FF2B5EF4-FFF2-40B4-BE49-F238E27FC236}">
                <a16:creationId xmlns:a16="http://schemas.microsoft.com/office/drawing/2014/main" id="{99C830FC-91BD-874E-B5B7-7255C31A6BEC}"/>
              </a:ext>
            </a:extLst>
          </p:cNvPr>
          <p:cNvSpPr>
            <a:spLocks noGrp="1" noChangeArrowheads="1"/>
          </p:cNvSpPr>
          <p:nvPr>
            <p:ph type="sldNum" sz="quarter" idx="4"/>
          </p:nvPr>
        </p:nvSpPr>
        <p:spPr bwMode="auto">
          <a:xfrm>
            <a:off x="87376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a:defRPr kumimoji="0" sz="1400"/>
            </a:lvl1pPr>
          </a:lstStyle>
          <a:p>
            <a:fld id="{8AA3A5E2-FCF2-2044-B552-24447043B576}" type="slidenum">
              <a:rPr lang="zh-CN" altLang="en-US"/>
              <a:pPr/>
              <a:t>‹#›</a:t>
            </a:fld>
            <a:endParaRPr lang="en-US" altLang="zh-CN"/>
          </a:p>
        </p:txBody>
      </p:sp>
      <p:sp>
        <p:nvSpPr>
          <p:cNvPr id="211977" name="Rectangle 9">
            <a:extLst>
              <a:ext uri="{FF2B5EF4-FFF2-40B4-BE49-F238E27FC236}">
                <a16:creationId xmlns:a16="http://schemas.microsoft.com/office/drawing/2014/main" id="{FC0D7409-AA31-FC4E-A003-B24421A90CA2}"/>
              </a:ext>
            </a:extLst>
          </p:cNvPr>
          <p:cNvSpPr>
            <a:spLocks noGrp="1" noChangeArrowheads="1"/>
          </p:cNvSpPr>
          <p:nvPr>
            <p:ph type="body" idx="1"/>
          </p:nvPr>
        </p:nvSpPr>
        <p:spPr bwMode="auto">
          <a:xfrm>
            <a:off x="914400" y="1981200"/>
            <a:ext cx="10363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357073914"/>
      </p:ext>
    </p:extLst>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ctr" rtl="0" fontAlgn="base">
        <a:spcBef>
          <a:spcPct val="0"/>
        </a:spcBef>
        <a:spcAft>
          <a:spcPct val="0"/>
        </a:spcAft>
        <a:defRPr kumimoji="1" sz="4400" kern="12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lr>
          <a:schemeClr val="accent2"/>
        </a:buClr>
        <a:buSzPct val="80000"/>
        <a:buFont typeface="Wingdings" pitchFamily="2" charset="2"/>
        <a:buChar char="l"/>
        <a:defRPr kumimoji="1" sz="3200" kern="1200">
          <a:solidFill>
            <a:schemeClr val="tx1"/>
          </a:solidFill>
          <a:latin typeface="+mn-lt"/>
          <a:ea typeface="+mn-ea"/>
          <a:cs typeface="+mn-cs"/>
        </a:defRPr>
      </a:lvl1pPr>
      <a:lvl2pPr marL="742950" indent="-285750" algn="l" rtl="0" fontAlgn="base">
        <a:spcBef>
          <a:spcPct val="20000"/>
        </a:spcBef>
        <a:spcAft>
          <a:spcPct val="0"/>
        </a:spcAft>
        <a:buClr>
          <a:schemeClr val="tx1"/>
        </a:buClr>
        <a:buSzPct val="90000"/>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lr>
          <a:schemeClr val="accent1"/>
        </a:buClr>
        <a:buSzPct val="60000"/>
        <a:buFont typeface="Wingdings" pitchFamily="2" charset="2"/>
        <a:buChar char="l"/>
        <a:defRPr kumimoji="1" sz="2400" kern="1200">
          <a:solidFill>
            <a:schemeClr val="tx1"/>
          </a:solidFill>
          <a:latin typeface="+mn-lt"/>
          <a:ea typeface="+mn-ea"/>
          <a:cs typeface="+mn-cs"/>
        </a:defRPr>
      </a:lvl3pPr>
      <a:lvl4pPr marL="1600200" indent="-228600" algn="l" rtl="0" fontAlgn="base">
        <a:spcBef>
          <a:spcPct val="20000"/>
        </a:spcBef>
        <a:spcAft>
          <a:spcPct val="0"/>
        </a:spcAft>
        <a:buClr>
          <a:schemeClr val="tx1"/>
        </a:buClr>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96290" name="Rectangle 2">
            <a:extLst>
              <a:ext uri="{FF2B5EF4-FFF2-40B4-BE49-F238E27FC236}">
                <a16:creationId xmlns:a16="http://schemas.microsoft.com/office/drawing/2014/main" id="{E67D275E-BB70-A647-8C8B-89C5337325B9}"/>
              </a:ext>
            </a:extLst>
          </p:cNvPr>
          <p:cNvSpPr>
            <a:spLocks noGrp="1" noChangeArrowheads="1"/>
          </p:cNvSpPr>
          <p:nvPr>
            <p:ph type="title"/>
          </p:nvPr>
        </p:nvSpPr>
        <p:spPr>
          <a:xfrm>
            <a:off x="1841501" y="130176"/>
            <a:ext cx="7783513" cy="995363"/>
          </a:xfrm>
        </p:spPr>
        <p:txBody>
          <a:bodyPr/>
          <a:lstStyle/>
          <a:p>
            <a:r>
              <a:rPr lang="zh-CN" altLang="en-US" sz="6000" b="1">
                <a:latin typeface="楷体_GB2312" pitchFamily="49" charset="-122"/>
                <a:ea typeface="楷体_GB2312" pitchFamily="49" charset="-122"/>
              </a:rPr>
              <a:t>第</a:t>
            </a:r>
            <a:r>
              <a:rPr lang="en-US" altLang="zh-CN" sz="6000" b="1">
                <a:latin typeface="Times New Roman" panose="02020603050405020304" pitchFamily="18" charset="0"/>
                <a:ea typeface="楷体_GB2312" pitchFamily="49" charset="-122"/>
              </a:rPr>
              <a:t>6</a:t>
            </a:r>
            <a:r>
              <a:rPr lang="zh-CN" altLang="en-US" sz="6000" b="1">
                <a:latin typeface="楷体_GB2312" pitchFamily="49" charset="-122"/>
                <a:ea typeface="楷体_GB2312" pitchFamily="49" charset="-122"/>
              </a:rPr>
              <a:t>章 树和二叉树</a:t>
            </a:r>
          </a:p>
        </p:txBody>
      </p:sp>
      <p:sp>
        <p:nvSpPr>
          <p:cNvPr id="396291" name="Rectangle 3">
            <a:extLst>
              <a:ext uri="{FF2B5EF4-FFF2-40B4-BE49-F238E27FC236}">
                <a16:creationId xmlns:a16="http://schemas.microsoft.com/office/drawing/2014/main" id="{147E2182-4C5D-CE4D-B397-63AD22E52914}"/>
              </a:ext>
            </a:extLst>
          </p:cNvPr>
          <p:cNvSpPr>
            <a:spLocks noGrp="1" noChangeArrowheads="1"/>
          </p:cNvSpPr>
          <p:nvPr>
            <p:ph type="body" idx="1"/>
          </p:nvPr>
        </p:nvSpPr>
        <p:spPr>
          <a:xfrm>
            <a:off x="1676400" y="1412875"/>
            <a:ext cx="8839200" cy="5005388"/>
          </a:xfrm>
        </p:spPr>
        <p:txBody>
          <a:bodyPr/>
          <a:lstStyle/>
          <a:p>
            <a:pPr marL="0" indent="0">
              <a:lnSpc>
                <a:spcPct val="110000"/>
              </a:lnSpc>
              <a:buNone/>
            </a:pPr>
            <a:r>
              <a:rPr lang="zh-CN" altLang="en-US" sz="2800"/>
              <a:t>        </a:t>
            </a:r>
            <a:r>
              <a:rPr lang="zh-CN" altLang="en-US" sz="2800" b="1"/>
              <a:t>树型结构是一类非常重要的非线性结构。直观地，树型结构是</a:t>
            </a:r>
            <a:r>
              <a:rPr lang="zh-CN" altLang="en-US" sz="2800" b="1">
                <a:solidFill>
                  <a:schemeClr val="folHlink"/>
                </a:solidFill>
              </a:rPr>
              <a:t>以分支关系定义的层次结构</a:t>
            </a:r>
            <a:r>
              <a:rPr lang="zh-CN" altLang="en-US" sz="2800" b="1"/>
              <a:t>。</a:t>
            </a:r>
          </a:p>
          <a:p>
            <a:pPr marL="0" indent="0">
              <a:lnSpc>
                <a:spcPct val="110000"/>
              </a:lnSpc>
              <a:buNone/>
            </a:pPr>
            <a:r>
              <a:rPr lang="zh-CN" altLang="en-US" sz="2800" b="1"/>
              <a:t>        树在计算机领域中也有着广泛的应用，例如在编译程序中，用树来表示源程序的语法结构；在数据库系统中，可用树来组织信息；在分析算法的行为时，可用树来描述其执行过程等等。</a:t>
            </a:r>
          </a:p>
          <a:p>
            <a:pPr marL="0" indent="0">
              <a:lnSpc>
                <a:spcPct val="110000"/>
              </a:lnSpc>
              <a:buNone/>
            </a:pPr>
            <a:r>
              <a:rPr lang="zh-CN" altLang="en-US" sz="2800" b="1"/>
              <a:t>        本章将详细讨论树和二叉树数据结构，主要介绍树和二叉树的概念、术语，二叉树的遍历算法。树和二叉树的各种存储结构以及建立在各种存储结构上的操作及应用等。</a:t>
            </a:r>
          </a:p>
        </p:txBody>
      </p:sp>
    </p:spTree>
    <p:extLst>
      <p:ext uri="{BB962C8B-B14F-4D97-AF65-F5344CB8AC3E}">
        <p14:creationId xmlns:p14="http://schemas.microsoft.com/office/powerpoint/2010/main" val="656237844"/>
      </p:ext>
    </p:extLst>
  </p:cSld>
  <p:clrMapOvr>
    <a:masterClrMapping/>
  </p:clrMapOvr>
  <p:transition spd="slow">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396290">
                                            <p:txEl>
                                              <p:pRg st="0" end="0"/>
                                            </p:txEl>
                                          </p:spTgt>
                                        </p:tgtEl>
                                        <p:attrNameLst>
                                          <p:attrName>style.visibility</p:attrName>
                                        </p:attrNameLst>
                                      </p:cBhvr>
                                      <p:to>
                                        <p:strVal val="visible"/>
                                      </p:to>
                                    </p:set>
                                    <p:animEffect transition="in" filter="slide(fromLeft)">
                                      <p:cBhvr>
                                        <p:cTn id="7" dur="500"/>
                                        <p:tgtEl>
                                          <p:spTgt spid="39629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6290" grpId="0" build="p"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7554" name="Rectangle 2">
            <a:extLst>
              <a:ext uri="{FF2B5EF4-FFF2-40B4-BE49-F238E27FC236}">
                <a16:creationId xmlns:a16="http://schemas.microsoft.com/office/drawing/2014/main" id="{9CFC3057-CB02-544C-9FB6-51ACB5491175}"/>
              </a:ext>
            </a:extLst>
          </p:cNvPr>
          <p:cNvSpPr>
            <a:spLocks noGrp="1" noChangeArrowheads="1"/>
          </p:cNvSpPr>
          <p:nvPr>
            <p:ph type="ctrTitle"/>
          </p:nvPr>
        </p:nvSpPr>
        <p:spPr>
          <a:xfrm>
            <a:off x="3124200" y="188913"/>
            <a:ext cx="5334000" cy="914400"/>
          </a:xfrm>
        </p:spPr>
        <p:txBody>
          <a:bodyPr/>
          <a:lstStyle/>
          <a:p>
            <a:r>
              <a:rPr lang="en-US" altLang="zh-CN" sz="5400" b="1">
                <a:latin typeface="Times New Roman" panose="02020603050405020304" pitchFamily="18" charset="0"/>
              </a:rPr>
              <a:t>6.2</a:t>
            </a:r>
            <a:r>
              <a:rPr lang="en-US" altLang="zh-CN" sz="5400" b="1">
                <a:latin typeface="宋体" panose="02010600030101010101" pitchFamily="2" charset="-122"/>
              </a:rPr>
              <a:t>  </a:t>
            </a:r>
            <a:r>
              <a:rPr lang="zh-CN" altLang="en-US" sz="5400" b="1">
                <a:latin typeface="楷体_GB2312" pitchFamily="49" charset="-122"/>
                <a:ea typeface="楷体_GB2312" pitchFamily="49" charset="-122"/>
              </a:rPr>
              <a:t>二叉树</a:t>
            </a:r>
          </a:p>
        </p:txBody>
      </p:sp>
      <p:sp>
        <p:nvSpPr>
          <p:cNvPr id="407555" name="Rectangle 3">
            <a:extLst>
              <a:ext uri="{FF2B5EF4-FFF2-40B4-BE49-F238E27FC236}">
                <a16:creationId xmlns:a16="http://schemas.microsoft.com/office/drawing/2014/main" id="{E1C9ACB7-2B93-3440-B274-C9D20DA9EC30}"/>
              </a:ext>
            </a:extLst>
          </p:cNvPr>
          <p:cNvSpPr>
            <a:spLocks noGrp="1" noChangeArrowheads="1"/>
          </p:cNvSpPr>
          <p:nvPr>
            <p:ph type="subTitle" idx="1"/>
          </p:nvPr>
        </p:nvSpPr>
        <p:spPr>
          <a:xfrm>
            <a:off x="1676400" y="1219200"/>
            <a:ext cx="8839200" cy="5257800"/>
          </a:xfrm>
        </p:spPr>
        <p:txBody>
          <a:bodyPr/>
          <a:lstStyle/>
          <a:p>
            <a:r>
              <a:rPr lang="en-US" altLang="zh-CN" sz="4400" b="1">
                <a:solidFill>
                  <a:schemeClr val="tx2"/>
                </a:solidFill>
              </a:rPr>
              <a:t>6.2.1</a:t>
            </a:r>
            <a:r>
              <a:rPr lang="en-US" altLang="zh-CN" sz="4400" b="1">
                <a:solidFill>
                  <a:schemeClr val="tx2"/>
                </a:solidFill>
                <a:latin typeface="宋体" panose="02010600030101010101" pitchFamily="2" charset="-122"/>
              </a:rPr>
              <a:t> </a:t>
            </a:r>
            <a:r>
              <a:rPr lang="zh-CN" altLang="en-US" sz="4400" b="1">
                <a:solidFill>
                  <a:schemeClr val="tx2"/>
                </a:solidFill>
                <a:latin typeface="楷体_GB2312" pitchFamily="49" charset="-122"/>
                <a:ea typeface="楷体_GB2312" pitchFamily="49" charset="-122"/>
              </a:rPr>
              <a:t>二叉树的定义</a:t>
            </a:r>
          </a:p>
          <a:p>
            <a:pPr algn="l">
              <a:lnSpc>
                <a:spcPct val="110000"/>
              </a:lnSpc>
            </a:pPr>
            <a:r>
              <a:rPr lang="en-US" altLang="zh-CN" sz="3600" b="1">
                <a:solidFill>
                  <a:schemeClr val="tx2"/>
                </a:solidFill>
                <a:ea typeface="楷体_GB2312" pitchFamily="49" charset="-122"/>
              </a:rPr>
              <a:t>1</a:t>
            </a:r>
            <a:r>
              <a:rPr lang="en-US" altLang="zh-CN" sz="3600" b="1">
                <a:solidFill>
                  <a:schemeClr val="tx2"/>
                </a:solidFill>
                <a:latin typeface="楷体_GB2312" pitchFamily="49" charset="-122"/>
                <a:ea typeface="楷体_GB2312" pitchFamily="49" charset="-122"/>
              </a:rPr>
              <a:t>  </a:t>
            </a:r>
            <a:r>
              <a:rPr lang="zh-CN" altLang="en-US" sz="3600" b="1">
                <a:solidFill>
                  <a:schemeClr val="tx2"/>
                </a:solidFill>
                <a:latin typeface="楷体_GB2312" pitchFamily="49" charset="-122"/>
                <a:ea typeface="楷体_GB2312" pitchFamily="49" charset="-122"/>
              </a:rPr>
              <a:t>二叉树的定义</a:t>
            </a:r>
          </a:p>
          <a:p>
            <a:pPr algn="l">
              <a:lnSpc>
                <a:spcPct val="110000"/>
              </a:lnSpc>
            </a:pPr>
            <a:r>
              <a:rPr lang="zh-CN" altLang="en-US">
                <a:latin typeface="宋体" panose="02010600030101010101" pitchFamily="2" charset="-122"/>
              </a:rPr>
              <a:t>    </a:t>
            </a:r>
            <a:r>
              <a:rPr lang="zh-CN" altLang="en-US" sz="2800" b="1">
                <a:latin typeface="宋体" panose="02010600030101010101" pitchFamily="2" charset="-122"/>
              </a:rPr>
              <a:t>二叉树</a:t>
            </a:r>
            <a:r>
              <a:rPr lang="en-US" altLang="zh-CN" sz="2800" b="1"/>
              <a:t>(Binary tree)</a:t>
            </a:r>
            <a:r>
              <a:rPr lang="zh-CN" altLang="en-US" sz="2800" b="1">
                <a:latin typeface="宋体" panose="02010600030101010101" pitchFamily="2" charset="-122"/>
              </a:rPr>
              <a:t>是</a:t>
            </a:r>
            <a:r>
              <a:rPr lang="en-US" altLang="zh-CN" sz="2800" b="1"/>
              <a:t>n(n</a:t>
            </a:r>
            <a:r>
              <a:rPr lang="en-US" altLang="zh-CN" sz="2800" b="1">
                <a:cs typeface="Times New Roman" panose="02020603050405020304" pitchFamily="18" charset="0"/>
              </a:rPr>
              <a:t>≥</a:t>
            </a:r>
            <a:r>
              <a:rPr lang="en-US" altLang="zh-CN" sz="2800" b="1"/>
              <a:t>0)</a:t>
            </a:r>
            <a:r>
              <a:rPr lang="zh-CN" altLang="en-US" sz="2800" b="1">
                <a:latin typeface="宋体" panose="02010600030101010101" pitchFamily="2" charset="-122"/>
              </a:rPr>
              <a:t>个结点的有限集合。若</a:t>
            </a:r>
            <a:r>
              <a:rPr lang="en-US" altLang="zh-CN" sz="2800" b="1"/>
              <a:t>n=0</a:t>
            </a:r>
            <a:r>
              <a:rPr lang="zh-CN" altLang="en-US" sz="2800" b="1">
                <a:latin typeface="宋体" panose="02010600030101010101" pitchFamily="2" charset="-122"/>
              </a:rPr>
              <a:t>时称为空树，否则：</a:t>
            </a:r>
          </a:p>
          <a:p>
            <a:pPr marL="457200" lvl="1" indent="0">
              <a:lnSpc>
                <a:spcPct val="110000"/>
              </a:lnSpc>
              <a:buNone/>
            </a:pPr>
            <a:r>
              <a:rPr lang="zh-CN" altLang="en-US" b="1">
                <a:solidFill>
                  <a:schemeClr val="folHlink"/>
                </a:solidFill>
                <a:cs typeface="Times New Roman" panose="02020603050405020304" pitchFamily="18" charset="0"/>
              </a:rPr>
              <a:t>⑴</a:t>
            </a:r>
            <a:r>
              <a:rPr lang="zh-CN" altLang="en-US">
                <a:latin typeface="宋体" panose="02010600030101010101" pitchFamily="2" charset="-122"/>
              </a:rPr>
              <a:t> </a:t>
            </a:r>
            <a:r>
              <a:rPr lang="zh-CN" altLang="en-US" b="1">
                <a:latin typeface="宋体" panose="02010600030101010101" pitchFamily="2" charset="-122"/>
              </a:rPr>
              <a:t>有且只有一个特殊的称为树的根</a:t>
            </a:r>
            <a:r>
              <a:rPr lang="en-US" altLang="zh-CN" b="1"/>
              <a:t>(Root)</a:t>
            </a:r>
            <a:r>
              <a:rPr lang="zh-CN" altLang="en-US" b="1">
                <a:latin typeface="宋体" panose="02010600030101010101" pitchFamily="2" charset="-122"/>
              </a:rPr>
              <a:t>结点；</a:t>
            </a:r>
          </a:p>
          <a:p>
            <a:pPr marL="457200" lvl="1" indent="0">
              <a:lnSpc>
                <a:spcPct val="110000"/>
              </a:lnSpc>
              <a:buNone/>
            </a:pPr>
            <a:r>
              <a:rPr lang="zh-CN" altLang="en-US" b="1">
                <a:solidFill>
                  <a:schemeClr val="folHlink"/>
                </a:solidFill>
                <a:cs typeface="Times New Roman" panose="02020603050405020304" pitchFamily="18" charset="0"/>
              </a:rPr>
              <a:t>⑵</a:t>
            </a:r>
            <a:r>
              <a:rPr lang="zh-CN" altLang="en-US">
                <a:solidFill>
                  <a:schemeClr val="folHlink"/>
                </a:solidFill>
                <a:cs typeface="Times New Roman" panose="02020603050405020304" pitchFamily="18" charset="0"/>
              </a:rPr>
              <a:t> </a:t>
            </a:r>
            <a:r>
              <a:rPr lang="zh-CN" altLang="en-US" b="1">
                <a:latin typeface="宋体" panose="02010600030101010101" pitchFamily="2" charset="-122"/>
              </a:rPr>
              <a:t>若</a:t>
            </a:r>
            <a:r>
              <a:rPr lang="en-US" altLang="zh-CN" b="1"/>
              <a:t>n&gt;1</a:t>
            </a:r>
            <a:r>
              <a:rPr lang="zh-CN" altLang="en-US" b="1">
                <a:latin typeface="宋体" panose="02010600030101010101" pitchFamily="2" charset="-122"/>
              </a:rPr>
              <a:t>时，其余的结点被分成为</a:t>
            </a:r>
            <a:r>
              <a:rPr lang="zh-CN" altLang="en-US" b="1">
                <a:solidFill>
                  <a:schemeClr val="folHlink"/>
                </a:solidFill>
                <a:latin typeface="宋体" panose="02010600030101010101" pitchFamily="2" charset="-122"/>
              </a:rPr>
              <a:t>二个互不相交</a:t>
            </a:r>
            <a:r>
              <a:rPr lang="zh-CN" altLang="en-US" b="1">
                <a:latin typeface="宋体" panose="02010600030101010101" pitchFamily="2" charset="-122"/>
              </a:rPr>
              <a:t>的子集</a:t>
            </a:r>
            <a:r>
              <a:rPr lang="en-US" altLang="zh-CN" b="1"/>
              <a:t>T</a:t>
            </a:r>
            <a:r>
              <a:rPr lang="en-US" altLang="zh-CN" b="1" baseline="-18000"/>
              <a:t>1</a:t>
            </a:r>
            <a:r>
              <a:rPr lang="en-US" altLang="zh-CN" b="1"/>
              <a:t>,T</a:t>
            </a:r>
            <a:r>
              <a:rPr lang="en-US" altLang="zh-CN" b="1" baseline="-18000"/>
              <a:t>2</a:t>
            </a:r>
            <a:r>
              <a:rPr lang="zh-CN" altLang="en-US" b="1">
                <a:latin typeface="宋体" panose="02010600030101010101" pitchFamily="2" charset="-122"/>
              </a:rPr>
              <a:t>，分别称之为左</a:t>
            </a:r>
            <a:r>
              <a:rPr lang="zh-CN" altLang="en-US" b="1"/>
              <a:t>、</a:t>
            </a:r>
            <a:r>
              <a:rPr lang="zh-CN" altLang="en-US" b="1">
                <a:latin typeface="宋体" panose="02010600030101010101" pitchFamily="2" charset="-122"/>
              </a:rPr>
              <a:t>右子树，并且左</a:t>
            </a:r>
            <a:r>
              <a:rPr lang="zh-CN" altLang="en-US" b="1"/>
              <a:t>、</a:t>
            </a:r>
            <a:r>
              <a:rPr lang="zh-CN" altLang="en-US" b="1">
                <a:latin typeface="宋体" panose="02010600030101010101" pitchFamily="2" charset="-122"/>
              </a:rPr>
              <a:t>右子树又都是二叉树。</a:t>
            </a:r>
          </a:p>
          <a:p>
            <a:pPr algn="l">
              <a:lnSpc>
                <a:spcPct val="110000"/>
              </a:lnSpc>
            </a:pPr>
            <a:r>
              <a:rPr lang="zh-CN" altLang="en-US" sz="2800" b="1">
                <a:latin typeface="宋体" panose="02010600030101010101" pitchFamily="2" charset="-122"/>
              </a:rPr>
              <a:t>    由此可知，二叉树的</a:t>
            </a:r>
            <a:r>
              <a:rPr lang="zh-CN" altLang="en-US" sz="2800" b="1">
                <a:solidFill>
                  <a:schemeClr val="folHlink"/>
                </a:solidFill>
                <a:latin typeface="宋体" panose="02010600030101010101" pitchFamily="2" charset="-122"/>
              </a:rPr>
              <a:t>定义是递归</a:t>
            </a:r>
            <a:r>
              <a:rPr lang="zh-CN" altLang="en-US" sz="2800" b="1">
                <a:latin typeface="宋体" panose="02010600030101010101" pitchFamily="2" charset="-122"/>
              </a:rPr>
              <a:t>的。</a:t>
            </a:r>
          </a:p>
        </p:txBody>
      </p:sp>
    </p:spTree>
    <p:extLst>
      <p:ext uri="{BB962C8B-B14F-4D97-AF65-F5344CB8AC3E}">
        <p14:creationId xmlns:p14="http://schemas.microsoft.com/office/powerpoint/2010/main" val="32935441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9714" name="Rectangle 2">
            <a:extLst>
              <a:ext uri="{FF2B5EF4-FFF2-40B4-BE49-F238E27FC236}">
                <a16:creationId xmlns:a16="http://schemas.microsoft.com/office/drawing/2014/main" id="{15082139-AC9B-3648-B595-736D245FE1E8}"/>
              </a:ext>
            </a:extLst>
          </p:cNvPr>
          <p:cNvSpPr>
            <a:spLocks noGrp="1" noChangeArrowheads="1"/>
          </p:cNvSpPr>
          <p:nvPr>
            <p:ph type="title"/>
          </p:nvPr>
        </p:nvSpPr>
        <p:spPr>
          <a:xfrm>
            <a:off x="2133600" y="225425"/>
            <a:ext cx="7772400" cy="755650"/>
          </a:xfrm>
        </p:spPr>
        <p:txBody>
          <a:bodyPr/>
          <a:lstStyle/>
          <a:p>
            <a:r>
              <a:rPr lang="en-US" altLang="zh-CN" b="1">
                <a:latin typeface="Times New Roman" panose="02020603050405020304" pitchFamily="18" charset="0"/>
              </a:rPr>
              <a:t>6.6.1   </a:t>
            </a:r>
            <a:r>
              <a:rPr lang="zh-CN" altLang="en-US" b="1">
                <a:latin typeface="楷体_GB2312" pitchFamily="49" charset="-122"/>
                <a:ea typeface="楷体_GB2312" pitchFamily="49" charset="-122"/>
              </a:rPr>
              <a:t>最优二叉树</a:t>
            </a:r>
            <a:r>
              <a:rPr lang="en-US" altLang="zh-CN" b="1">
                <a:latin typeface="Times New Roman" panose="02020603050405020304" pitchFamily="18" charset="0"/>
              </a:rPr>
              <a:t>(Huffman</a:t>
            </a:r>
            <a:r>
              <a:rPr lang="zh-CN" altLang="en-US" b="1">
                <a:latin typeface="Times New Roman" panose="02020603050405020304" pitchFamily="18" charset="0"/>
                <a:ea typeface="楷体_GB2312" pitchFamily="49" charset="-122"/>
              </a:rPr>
              <a:t>树</a:t>
            </a:r>
            <a:r>
              <a:rPr lang="en-US" altLang="zh-CN" b="1">
                <a:latin typeface="Times New Roman" panose="02020603050405020304" pitchFamily="18" charset="0"/>
              </a:rPr>
              <a:t>)</a:t>
            </a:r>
          </a:p>
        </p:txBody>
      </p:sp>
      <p:sp>
        <p:nvSpPr>
          <p:cNvPr id="499715" name="Rectangle 3">
            <a:extLst>
              <a:ext uri="{FF2B5EF4-FFF2-40B4-BE49-F238E27FC236}">
                <a16:creationId xmlns:a16="http://schemas.microsoft.com/office/drawing/2014/main" id="{909B4CC8-304F-DC4E-A785-953DC62E9329}"/>
              </a:ext>
            </a:extLst>
          </p:cNvPr>
          <p:cNvSpPr>
            <a:spLocks noGrp="1" noChangeArrowheads="1"/>
          </p:cNvSpPr>
          <p:nvPr>
            <p:ph type="body" idx="1"/>
          </p:nvPr>
        </p:nvSpPr>
        <p:spPr>
          <a:xfrm>
            <a:off x="1752601" y="1295400"/>
            <a:ext cx="8736013" cy="5373688"/>
          </a:xfrm>
        </p:spPr>
        <p:txBody>
          <a:bodyPr/>
          <a:lstStyle/>
          <a:p>
            <a:pPr marL="0" indent="0">
              <a:lnSpc>
                <a:spcPct val="110000"/>
              </a:lnSpc>
              <a:buNone/>
            </a:pPr>
            <a:r>
              <a:rPr lang="en-US" altLang="zh-CN" sz="4000" b="1">
                <a:solidFill>
                  <a:schemeClr val="tx2"/>
                </a:solidFill>
              </a:rPr>
              <a:t>1</a:t>
            </a:r>
            <a:r>
              <a:rPr lang="en-US" altLang="zh-CN" sz="4000" b="1">
                <a:solidFill>
                  <a:schemeClr val="tx2"/>
                </a:solidFill>
                <a:latin typeface="宋体" panose="02010600030101010101" pitchFamily="2" charset="-122"/>
              </a:rPr>
              <a:t> </a:t>
            </a:r>
            <a:r>
              <a:rPr lang="zh-CN" altLang="en-US" sz="4000" b="1">
                <a:solidFill>
                  <a:schemeClr val="tx2"/>
                </a:solidFill>
                <a:latin typeface="楷体_GB2312" pitchFamily="49" charset="-122"/>
                <a:ea typeface="楷体_GB2312" pitchFamily="49" charset="-122"/>
              </a:rPr>
              <a:t>基本概念</a:t>
            </a:r>
          </a:p>
          <a:p>
            <a:pPr marL="533400" lvl="1" indent="0">
              <a:lnSpc>
                <a:spcPct val="110000"/>
              </a:lnSpc>
              <a:buNone/>
            </a:pPr>
            <a:r>
              <a:rPr lang="zh-CN" altLang="en-US" b="1">
                <a:solidFill>
                  <a:schemeClr val="folHlink"/>
                </a:solidFill>
                <a:latin typeface="宋体" panose="02010600030101010101" pitchFamily="2" charset="-122"/>
              </a:rPr>
              <a:t>① 结点路径</a:t>
            </a:r>
            <a:r>
              <a:rPr lang="zh-CN" altLang="en-US" b="1"/>
              <a:t>：从树中一个结点到另一个结点的之间的分支构成这两个结点之间的路径。</a:t>
            </a:r>
            <a:endParaRPr lang="zh-CN" altLang="en-US" b="1">
              <a:latin typeface="宋体" panose="02010600030101010101" pitchFamily="2" charset="-122"/>
            </a:endParaRPr>
          </a:p>
          <a:p>
            <a:pPr marL="533400" lvl="1" indent="0">
              <a:lnSpc>
                <a:spcPct val="110000"/>
              </a:lnSpc>
              <a:buNone/>
            </a:pPr>
            <a:r>
              <a:rPr lang="zh-CN" altLang="en-US" b="1">
                <a:solidFill>
                  <a:schemeClr val="folHlink"/>
                </a:solidFill>
                <a:latin typeface="宋体" panose="02010600030101010101" pitchFamily="2" charset="-122"/>
              </a:rPr>
              <a:t>② 路径长度</a:t>
            </a:r>
            <a:r>
              <a:rPr lang="zh-CN" altLang="en-US" b="1">
                <a:latin typeface="宋体" panose="02010600030101010101" pitchFamily="2" charset="-122"/>
              </a:rPr>
              <a:t>：结点路径上的分支数目称为路径长度</a:t>
            </a:r>
            <a:r>
              <a:rPr lang="zh-CN" altLang="en-US" b="1"/>
              <a:t>。</a:t>
            </a:r>
            <a:endParaRPr lang="zh-CN" altLang="en-US" b="1">
              <a:latin typeface="宋体" panose="02010600030101010101" pitchFamily="2" charset="-122"/>
            </a:endParaRPr>
          </a:p>
          <a:p>
            <a:pPr marL="533400" lvl="1" indent="0">
              <a:lnSpc>
                <a:spcPct val="110000"/>
              </a:lnSpc>
              <a:buNone/>
            </a:pPr>
            <a:r>
              <a:rPr lang="zh-CN" altLang="en-US" b="1">
                <a:solidFill>
                  <a:schemeClr val="folHlink"/>
                </a:solidFill>
                <a:latin typeface="宋体" panose="02010600030101010101" pitchFamily="2" charset="-122"/>
              </a:rPr>
              <a:t>③ 树的路径长度</a:t>
            </a:r>
            <a:r>
              <a:rPr lang="zh-CN" altLang="en-US" b="1">
                <a:latin typeface="宋体" panose="02010600030101010101" pitchFamily="2" charset="-122"/>
              </a:rPr>
              <a:t>：从树根到每一个结点的路径长度之和</a:t>
            </a:r>
            <a:r>
              <a:rPr lang="zh-CN" altLang="en-US" b="1"/>
              <a:t>。</a:t>
            </a:r>
          </a:p>
          <a:p>
            <a:pPr marL="0" indent="0">
              <a:lnSpc>
                <a:spcPct val="110000"/>
              </a:lnSpc>
              <a:buNone/>
            </a:pPr>
            <a:r>
              <a:rPr lang="zh-CN" altLang="en-US" sz="2800" b="1">
                <a:latin typeface="宋体" panose="02010600030101010101" pitchFamily="2" charset="-122"/>
              </a:rPr>
              <a:t>    例图</a:t>
            </a:r>
            <a:r>
              <a:rPr lang="en-US" altLang="zh-CN" sz="2800" b="1"/>
              <a:t>6-23</a:t>
            </a:r>
            <a:r>
              <a:rPr lang="zh-CN" altLang="en-US" sz="2800" b="1">
                <a:latin typeface="宋体" panose="02010600030101010101" pitchFamily="2" charset="-122"/>
              </a:rPr>
              <a:t>的树</a:t>
            </a:r>
            <a:r>
              <a:rPr lang="zh-CN" altLang="en-US" sz="2800" b="1"/>
              <a:t>。</a:t>
            </a:r>
            <a:r>
              <a:rPr lang="en-US" altLang="zh-CN" sz="2800" b="1"/>
              <a:t>A</a:t>
            </a:r>
            <a:r>
              <a:rPr lang="zh-CN" altLang="en-US" sz="2800" b="1"/>
              <a:t>到</a:t>
            </a:r>
            <a:r>
              <a:rPr lang="en-US" altLang="zh-CN" sz="2800" b="1"/>
              <a:t>F </a:t>
            </a:r>
            <a:r>
              <a:rPr lang="zh-CN" altLang="en-US" sz="2800" b="1">
                <a:latin typeface="宋体" panose="02010600030101010101" pitchFamily="2" charset="-122"/>
              </a:rPr>
              <a:t>：结点路径 </a:t>
            </a:r>
            <a:r>
              <a:rPr lang="en-US" altLang="zh-CN" sz="2800" b="1"/>
              <a:t>AEF </a:t>
            </a:r>
            <a:r>
              <a:rPr lang="zh-CN" altLang="en-US" sz="2800" b="1">
                <a:latin typeface="宋体" panose="02010600030101010101" pitchFamily="2" charset="-122"/>
              </a:rPr>
              <a:t>；路径长度</a:t>
            </a:r>
            <a:r>
              <a:rPr lang="en-US" altLang="zh-CN" sz="2800" b="1">
                <a:latin typeface="宋体" panose="02010600030101010101" pitchFamily="2" charset="-122"/>
              </a:rPr>
              <a:t>(</a:t>
            </a:r>
            <a:r>
              <a:rPr lang="zh-CN" altLang="en-US" sz="2800" b="1">
                <a:latin typeface="宋体" panose="02010600030101010101" pitchFamily="2" charset="-122"/>
              </a:rPr>
              <a:t>即边的数目</a:t>
            </a:r>
            <a:r>
              <a:rPr lang="en-US" altLang="zh-CN" sz="2800" b="1">
                <a:latin typeface="宋体" panose="02010600030101010101" pitchFamily="2" charset="-122"/>
              </a:rPr>
              <a:t>)  </a:t>
            </a:r>
            <a:r>
              <a:rPr lang="en-US" altLang="zh-CN" sz="2800" b="1"/>
              <a:t>2</a:t>
            </a:r>
            <a:r>
              <a:rPr lang="en-US" altLang="zh-CN" sz="2800" b="1">
                <a:latin typeface="宋体" panose="02010600030101010101" pitchFamily="2" charset="-122"/>
              </a:rPr>
              <a:t> </a:t>
            </a:r>
            <a:r>
              <a:rPr lang="zh-CN" altLang="en-US" sz="2800" b="1">
                <a:latin typeface="宋体" panose="02010600030101010101" pitchFamily="2" charset="-122"/>
              </a:rPr>
              <a:t>；树的路径长度：</a:t>
            </a:r>
            <a:r>
              <a:rPr lang="en-US" altLang="zh-CN" sz="2800" b="1">
                <a:latin typeface="宋体" panose="02010600030101010101" pitchFamily="2" charset="-122"/>
              </a:rPr>
              <a:t>3</a:t>
            </a:r>
            <a:r>
              <a:rPr lang="en-US" altLang="zh-CN" sz="2800" b="1">
                <a:sym typeface="Symbol" pitchFamily="2" charset="2"/>
              </a:rPr>
              <a:t>1+52+23=19</a:t>
            </a:r>
            <a:r>
              <a:rPr lang="en-US" altLang="zh-CN" sz="2800" b="1"/>
              <a:t> </a:t>
            </a:r>
          </a:p>
        </p:txBody>
      </p:sp>
    </p:spTree>
    <p:extLst>
      <p:ext uri="{BB962C8B-B14F-4D97-AF65-F5344CB8AC3E}">
        <p14:creationId xmlns:p14="http://schemas.microsoft.com/office/powerpoint/2010/main" val="1908862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0738" name="Rectangle 2">
            <a:extLst>
              <a:ext uri="{FF2B5EF4-FFF2-40B4-BE49-F238E27FC236}">
                <a16:creationId xmlns:a16="http://schemas.microsoft.com/office/drawing/2014/main" id="{31D37F96-732D-6B4B-9B40-D26FCFF3DED6}"/>
              </a:ext>
            </a:extLst>
          </p:cNvPr>
          <p:cNvSpPr>
            <a:spLocks noGrp="1" noChangeArrowheads="1"/>
          </p:cNvSpPr>
          <p:nvPr>
            <p:ph type="body" idx="1"/>
          </p:nvPr>
        </p:nvSpPr>
        <p:spPr>
          <a:xfrm>
            <a:off x="1676400" y="349251"/>
            <a:ext cx="8839200" cy="6175375"/>
          </a:xfrm>
        </p:spPr>
        <p:txBody>
          <a:bodyPr/>
          <a:lstStyle/>
          <a:p>
            <a:pPr marL="533400" lvl="1" indent="0">
              <a:lnSpc>
                <a:spcPct val="110000"/>
              </a:lnSpc>
              <a:buNone/>
            </a:pPr>
            <a:r>
              <a:rPr lang="zh-CN" altLang="en-US" b="1">
                <a:solidFill>
                  <a:schemeClr val="folHlink"/>
                </a:solidFill>
                <a:latin typeface="宋体" panose="02010600030101010101" pitchFamily="2" charset="-122"/>
              </a:rPr>
              <a:t>④</a:t>
            </a:r>
            <a:r>
              <a:rPr lang="zh-CN" altLang="en-US">
                <a:solidFill>
                  <a:schemeClr val="folHlink"/>
                </a:solidFill>
                <a:latin typeface="宋体" panose="02010600030101010101" pitchFamily="2" charset="-122"/>
              </a:rPr>
              <a:t> </a:t>
            </a:r>
            <a:r>
              <a:rPr lang="zh-CN" altLang="en-US" b="1">
                <a:solidFill>
                  <a:schemeClr val="folHlink"/>
                </a:solidFill>
                <a:latin typeface="宋体" panose="02010600030101010101" pitchFamily="2" charset="-122"/>
              </a:rPr>
              <a:t>结点的带权路径长度</a:t>
            </a:r>
            <a:r>
              <a:rPr lang="zh-CN" altLang="en-US" b="1">
                <a:latin typeface="宋体" panose="02010600030101010101" pitchFamily="2" charset="-122"/>
              </a:rPr>
              <a:t>：从该结点的到树的根结点之间的路径长度与结点的权</a:t>
            </a:r>
            <a:r>
              <a:rPr lang="en-US" altLang="zh-CN" b="1">
                <a:latin typeface="宋体" panose="02010600030101010101" pitchFamily="2" charset="-122"/>
              </a:rPr>
              <a:t>(</a:t>
            </a:r>
            <a:r>
              <a:rPr lang="zh-CN" altLang="en-US" b="1">
                <a:latin typeface="宋体" panose="02010600030101010101" pitchFamily="2" charset="-122"/>
              </a:rPr>
              <a:t>值</a:t>
            </a:r>
            <a:r>
              <a:rPr lang="en-US" altLang="zh-CN" b="1">
                <a:latin typeface="宋体" panose="02010600030101010101" pitchFamily="2" charset="-122"/>
              </a:rPr>
              <a:t>)</a:t>
            </a:r>
            <a:r>
              <a:rPr lang="zh-CN" altLang="en-US" b="1">
                <a:latin typeface="宋体" panose="02010600030101010101" pitchFamily="2" charset="-122"/>
              </a:rPr>
              <a:t>的乘积</a:t>
            </a:r>
            <a:r>
              <a:rPr lang="zh-CN" altLang="en-US" b="1"/>
              <a:t>。</a:t>
            </a:r>
          </a:p>
          <a:p>
            <a:pPr marL="533400" lvl="1" indent="0">
              <a:lnSpc>
                <a:spcPct val="110000"/>
              </a:lnSpc>
              <a:buNone/>
            </a:pPr>
            <a:r>
              <a:rPr lang="zh-CN" altLang="en-US" b="1">
                <a:solidFill>
                  <a:schemeClr val="folHlink"/>
                </a:solidFill>
                <a:latin typeface="宋体" panose="02010600030101010101" pitchFamily="2" charset="-122"/>
              </a:rPr>
              <a:t>权</a:t>
            </a:r>
            <a:r>
              <a:rPr lang="en-US" altLang="zh-CN" b="1">
                <a:solidFill>
                  <a:schemeClr val="folHlink"/>
                </a:solidFill>
                <a:latin typeface="宋体" panose="02010600030101010101" pitchFamily="2" charset="-122"/>
              </a:rPr>
              <a:t>(</a:t>
            </a:r>
            <a:r>
              <a:rPr lang="zh-CN" altLang="en-US" b="1">
                <a:solidFill>
                  <a:schemeClr val="folHlink"/>
                </a:solidFill>
                <a:latin typeface="宋体" panose="02010600030101010101" pitchFamily="2" charset="-122"/>
              </a:rPr>
              <a:t>值</a:t>
            </a:r>
            <a:r>
              <a:rPr lang="en-US" altLang="zh-CN" b="1">
                <a:solidFill>
                  <a:schemeClr val="folHlink"/>
                </a:solidFill>
                <a:latin typeface="宋体" panose="02010600030101010101" pitchFamily="2" charset="-122"/>
              </a:rPr>
              <a:t>)</a:t>
            </a:r>
            <a:r>
              <a:rPr lang="zh-CN" altLang="en-US" b="1">
                <a:latin typeface="宋体" panose="02010600030101010101" pitchFamily="2" charset="-122"/>
              </a:rPr>
              <a:t>：各种</a:t>
            </a:r>
            <a:r>
              <a:rPr lang="zh-CN" altLang="en-US" b="1">
                <a:solidFill>
                  <a:schemeClr val="folHlink"/>
                </a:solidFill>
                <a:latin typeface="宋体" panose="02010600030101010101" pitchFamily="2" charset="-122"/>
              </a:rPr>
              <a:t>开销</a:t>
            </a:r>
            <a:r>
              <a:rPr lang="zh-CN" altLang="en-US" b="1"/>
              <a:t>、</a:t>
            </a:r>
            <a:r>
              <a:rPr lang="zh-CN" altLang="en-US" b="1">
                <a:solidFill>
                  <a:schemeClr val="folHlink"/>
                </a:solidFill>
                <a:latin typeface="宋体" panose="02010600030101010101" pitchFamily="2" charset="-122"/>
              </a:rPr>
              <a:t>代价</a:t>
            </a:r>
            <a:r>
              <a:rPr lang="zh-CN" altLang="en-US" b="1"/>
              <a:t>、</a:t>
            </a:r>
            <a:r>
              <a:rPr lang="zh-CN" altLang="en-US" b="1">
                <a:solidFill>
                  <a:schemeClr val="folHlink"/>
                </a:solidFill>
                <a:latin typeface="宋体" panose="02010600030101010101" pitchFamily="2" charset="-122"/>
              </a:rPr>
              <a:t>频度</a:t>
            </a:r>
            <a:r>
              <a:rPr lang="zh-CN" altLang="en-US" b="1">
                <a:latin typeface="宋体" panose="02010600030101010101" pitchFamily="2" charset="-122"/>
              </a:rPr>
              <a:t>等的抽象称呼</a:t>
            </a:r>
            <a:r>
              <a:rPr lang="zh-CN" altLang="en-US" b="1"/>
              <a:t>。</a:t>
            </a:r>
          </a:p>
          <a:p>
            <a:pPr marL="533400" lvl="1" indent="0">
              <a:lnSpc>
                <a:spcPct val="110000"/>
              </a:lnSpc>
              <a:buNone/>
            </a:pPr>
            <a:r>
              <a:rPr lang="zh-CN" altLang="en-US" b="1">
                <a:solidFill>
                  <a:schemeClr val="folHlink"/>
                </a:solidFill>
                <a:latin typeface="宋体" panose="02010600030101010101" pitchFamily="2" charset="-122"/>
              </a:rPr>
              <a:t>⑤</a:t>
            </a:r>
            <a:r>
              <a:rPr lang="zh-CN" altLang="en-US" b="1">
                <a:solidFill>
                  <a:schemeClr val="folHlink"/>
                </a:solidFill>
                <a:latin typeface="宋体" panose="02010600030101010101" pitchFamily="2" charset="-122"/>
                <a:ea typeface="Arial Unicode MS" panose="020B0604020202020204" pitchFamily="34" charset="-128"/>
                <a:cs typeface="Arial Unicode MS" panose="020B0604020202020204" pitchFamily="34" charset="-128"/>
              </a:rPr>
              <a:t> </a:t>
            </a:r>
            <a:r>
              <a:rPr lang="zh-CN" altLang="en-US" b="1">
                <a:solidFill>
                  <a:schemeClr val="folHlink"/>
                </a:solidFill>
                <a:latin typeface="宋体" panose="02010600030101010101" pitchFamily="2" charset="-122"/>
              </a:rPr>
              <a:t>树的带权路径长度</a:t>
            </a:r>
            <a:r>
              <a:rPr lang="zh-CN" altLang="en-US" b="1">
                <a:latin typeface="宋体" panose="02010600030101010101" pitchFamily="2" charset="-122"/>
              </a:rPr>
              <a:t>：树中</a:t>
            </a:r>
            <a:r>
              <a:rPr lang="zh-CN" altLang="en-US" b="1">
                <a:solidFill>
                  <a:schemeClr val="folHlink"/>
                </a:solidFill>
                <a:latin typeface="宋体" panose="02010600030101010101" pitchFamily="2" charset="-122"/>
              </a:rPr>
              <a:t>所有叶子结点</a:t>
            </a:r>
            <a:r>
              <a:rPr lang="zh-CN" altLang="en-US" b="1">
                <a:latin typeface="宋体" panose="02010600030101010101" pitchFamily="2" charset="-122"/>
              </a:rPr>
              <a:t>的带权路径长度之和，记做：</a:t>
            </a:r>
          </a:p>
          <a:p>
            <a:pPr marL="0" indent="0">
              <a:lnSpc>
                <a:spcPct val="110000"/>
              </a:lnSpc>
              <a:buNone/>
            </a:pPr>
            <a:r>
              <a:rPr lang="zh-CN" altLang="en-US" sz="2800" b="1"/>
              <a:t>        </a:t>
            </a:r>
            <a:r>
              <a:rPr lang="en-US" altLang="zh-CN" sz="2800" b="1"/>
              <a:t>WPL=w</a:t>
            </a:r>
            <a:r>
              <a:rPr lang="en-US" altLang="zh-CN" sz="2800" b="1" baseline="-18000"/>
              <a:t>1</a:t>
            </a:r>
            <a:r>
              <a:rPr lang="en-US" altLang="zh-CN" sz="2800" b="1">
                <a:sym typeface="Symbol" pitchFamily="2" charset="2"/>
              </a:rPr>
              <a:t></a:t>
            </a:r>
            <a:r>
              <a:rPr lang="en-US" altLang="zh-CN" sz="2800" b="1" i="1"/>
              <a:t>l</a:t>
            </a:r>
            <a:r>
              <a:rPr lang="en-US" altLang="zh-CN" sz="2800" b="1" baseline="-18000"/>
              <a:t>1</a:t>
            </a:r>
            <a:r>
              <a:rPr lang="en-US" altLang="zh-CN" sz="2800" b="1"/>
              <a:t>+w</a:t>
            </a:r>
            <a:r>
              <a:rPr lang="en-US" altLang="zh-CN" sz="2800" b="1" baseline="-18000"/>
              <a:t>2</a:t>
            </a:r>
            <a:r>
              <a:rPr lang="en-US" altLang="zh-CN" sz="2800" b="1">
                <a:sym typeface="Symbol" pitchFamily="2" charset="2"/>
              </a:rPr>
              <a:t></a:t>
            </a:r>
            <a:r>
              <a:rPr lang="en-US" altLang="zh-CN" sz="2800" b="1" i="1"/>
              <a:t>l</a:t>
            </a:r>
            <a:r>
              <a:rPr lang="en-US" altLang="zh-CN" sz="2800" b="1" baseline="-18000"/>
              <a:t>2</a:t>
            </a:r>
            <a:r>
              <a:rPr lang="en-US" altLang="zh-CN" sz="2800" b="1"/>
              <a:t>+</a:t>
            </a:r>
            <a:r>
              <a:rPr lang="en-US" altLang="zh-CN" sz="2800" b="1">
                <a:ea typeface="Arial Unicode MS" panose="020B0604020202020204" pitchFamily="34" charset="-128"/>
                <a:cs typeface="Arial Unicode MS" panose="020B0604020202020204" pitchFamily="34" charset="-128"/>
              </a:rPr>
              <a:t>⋯</a:t>
            </a:r>
            <a:r>
              <a:rPr lang="en-US" altLang="zh-CN" sz="2800" b="1"/>
              <a:t>+w</a:t>
            </a:r>
            <a:r>
              <a:rPr lang="en-US" altLang="zh-CN" sz="2800" b="1" baseline="-18000"/>
              <a:t>n</a:t>
            </a:r>
            <a:r>
              <a:rPr lang="en-US" altLang="zh-CN" sz="2800" b="1">
                <a:sym typeface="Symbol" pitchFamily="2" charset="2"/>
              </a:rPr>
              <a:t></a:t>
            </a:r>
            <a:r>
              <a:rPr lang="en-US" altLang="zh-CN" sz="2800" b="1" i="1"/>
              <a:t>l</a:t>
            </a:r>
            <a:r>
              <a:rPr lang="en-US" altLang="zh-CN" sz="2800" b="1" baseline="-18000"/>
              <a:t>n</a:t>
            </a:r>
            <a:r>
              <a:rPr lang="en-US" altLang="zh-CN" sz="2800" b="1"/>
              <a:t>=</a:t>
            </a:r>
            <a:r>
              <a:rPr lang="en-US" altLang="zh-CN" sz="2800" b="1">
                <a:ea typeface="Arial Unicode MS" panose="020B0604020202020204" pitchFamily="34" charset="-128"/>
                <a:cs typeface="Arial Unicode MS" panose="020B0604020202020204" pitchFamily="34" charset="-128"/>
              </a:rPr>
              <a:t>∑</a:t>
            </a:r>
            <a:r>
              <a:rPr lang="en-US" altLang="zh-CN" sz="2800" b="1"/>
              <a:t>w</a:t>
            </a:r>
            <a:r>
              <a:rPr lang="en-US" altLang="zh-CN" sz="2800" b="1" baseline="-18000"/>
              <a:t>i</a:t>
            </a:r>
            <a:r>
              <a:rPr lang="en-US" altLang="zh-CN" sz="2800" b="1">
                <a:sym typeface="Symbol" pitchFamily="2" charset="2"/>
              </a:rPr>
              <a:t></a:t>
            </a:r>
            <a:r>
              <a:rPr lang="en-US" altLang="zh-CN" sz="2800" b="1" i="1"/>
              <a:t>l</a:t>
            </a:r>
            <a:r>
              <a:rPr lang="en-US" altLang="zh-CN" sz="2800" b="1" baseline="-18000"/>
              <a:t>i</a:t>
            </a:r>
            <a:r>
              <a:rPr lang="en-US" altLang="zh-CN" sz="2800" b="1"/>
              <a:t>    (i=1,2,</a:t>
            </a:r>
            <a:r>
              <a:rPr lang="en-US" altLang="zh-CN" sz="2800" b="1">
                <a:ea typeface="Arial Unicode MS" panose="020B0604020202020204" pitchFamily="34" charset="-128"/>
                <a:cs typeface="Arial Unicode MS" panose="020B0604020202020204" pitchFamily="34" charset="-128"/>
              </a:rPr>
              <a:t>⋯,n</a:t>
            </a:r>
            <a:r>
              <a:rPr lang="en-US" altLang="zh-CN" sz="2800" b="1"/>
              <a:t>)</a:t>
            </a:r>
          </a:p>
          <a:p>
            <a:pPr marL="533400" lvl="1" indent="0">
              <a:lnSpc>
                <a:spcPct val="110000"/>
              </a:lnSpc>
              <a:buNone/>
            </a:pPr>
            <a:r>
              <a:rPr lang="zh-CN" altLang="en-US" b="1">
                <a:latin typeface="宋体" panose="02010600030101010101" pitchFamily="2" charset="-122"/>
              </a:rPr>
              <a:t>其中：</a:t>
            </a:r>
            <a:r>
              <a:rPr lang="en-US" altLang="zh-CN" b="1"/>
              <a:t>n</a:t>
            </a:r>
            <a:r>
              <a:rPr lang="zh-CN" altLang="en-US" b="1"/>
              <a:t>为叶子结点的个数</a:t>
            </a:r>
            <a:r>
              <a:rPr lang="zh-CN" altLang="en-US" b="1">
                <a:latin typeface="宋体" panose="02010600030101010101" pitchFamily="2" charset="-122"/>
              </a:rPr>
              <a:t>；</a:t>
            </a:r>
            <a:r>
              <a:rPr lang="en-US" altLang="zh-CN" b="1"/>
              <a:t>w</a:t>
            </a:r>
            <a:r>
              <a:rPr lang="en-US" altLang="zh-CN" b="1" baseline="-18000"/>
              <a:t>i</a:t>
            </a:r>
            <a:r>
              <a:rPr lang="zh-CN" altLang="en-US" b="1"/>
              <a:t>为第</a:t>
            </a:r>
            <a:r>
              <a:rPr lang="en-US" altLang="zh-CN" b="1"/>
              <a:t>i</a:t>
            </a:r>
            <a:r>
              <a:rPr lang="zh-CN" altLang="en-US" b="1"/>
              <a:t>个结点的权值</a:t>
            </a:r>
            <a:r>
              <a:rPr lang="zh-CN" altLang="en-US" b="1">
                <a:latin typeface="宋体" panose="02010600030101010101" pitchFamily="2" charset="-122"/>
              </a:rPr>
              <a:t>；</a:t>
            </a:r>
            <a:r>
              <a:rPr lang="zh-CN" altLang="en-US" b="1"/>
              <a:t> </a:t>
            </a:r>
            <a:r>
              <a:rPr lang="en-US" altLang="zh-CN" b="1" i="1"/>
              <a:t>l</a:t>
            </a:r>
            <a:r>
              <a:rPr lang="en-US" altLang="zh-CN" b="1" baseline="-18000"/>
              <a:t>i</a:t>
            </a:r>
            <a:r>
              <a:rPr lang="zh-CN" altLang="en-US" b="1"/>
              <a:t>为第</a:t>
            </a:r>
            <a:r>
              <a:rPr lang="en-US" altLang="zh-CN" b="1"/>
              <a:t>i</a:t>
            </a:r>
            <a:r>
              <a:rPr lang="zh-CN" altLang="en-US" b="1"/>
              <a:t>个结点的路径长度。</a:t>
            </a:r>
          </a:p>
          <a:p>
            <a:pPr marL="533400" lvl="1" indent="0">
              <a:lnSpc>
                <a:spcPct val="110000"/>
              </a:lnSpc>
              <a:buNone/>
            </a:pPr>
            <a:r>
              <a:rPr lang="zh-CN" altLang="en-US" b="1">
                <a:solidFill>
                  <a:schemeClr val="folHlink"/>
                </a:solidFill>
              </a:rPr>
              <a:t>⑥</a:t>
            </a:r>
            <a:r>
              <a:rPr lang="zh-CN" altLang="en-US" b="1">
                <a:solidFill>
                  <a:schemeClr val="folHlink"/>
                </a:solidFill>
                <a:ea typeface="Arial Unicode MS" panose="020B0604020202020204" pitchFamily="34" charset="-128"/>
                <a:cs typeface="Arial Unicode MS" panose="020B0604020202020204" pitchFamily="34" charset="-128"/>
              </a:rPr>
              <a:t>  </a:t>
            </a:r>
            <a:r>
              <a:rPr lang="en-US" altLang="zh-CN" b="1">
                <a:solidFill>
                  <a:schemeClr val="folHlink"/>
                </a:solidFill>
              </a:rPr>
              <a:t>Huffman</a:t>
            </a:r>
            <a:r>
              <a:rPr lang="zh-CN" altLang="en-US" b="1">
                <a:solidFill>
                  <a:schemeClr val="folHlink"/>
                </a:solidFill>
              </a:rPr>
              <a:t>树</a:t>
            </a:r>
            <a:r>
              <a:rPr lang="zh-CN" altLang="en-US" b="1">
                <a:latin typeface="宋体" panose="02010600030101010101" pitchFamily="2" charset="-122"/>
              </a:rPr>
              <a:t>：具有</a:t>
            </a:r>
            <a:r>
              <a:rPr lang="en-US" altLang="zh-CN" b="1"/>
              <a:t>n</a:t>
            </a:r>
            <a:r>
              <a:rPr lang="zh-CN" altLang="en-US" b="1"/>
              <a:t>个叶子结点</a:t>
            </a:r>
            <a:r>
              <a:rPr lang="en-US" altLang="zh-CN" b="1"/>
              <a:t>(</a:t>
            </a:r>
            <a:r>
              <a:rPr lang="zh-CN" altLang="en-US" b="1"/>
              <a:t>每个结点的权值为</a:t>
            </a:r>
            <a:r>
              <a:rPr lang="en-US" altLang="zh-CN" b="1"/>
              <a:t>w</a:t>
            </a:r>
            <a:r>
              <a:rPr lang="en-US" altLang="zh-CN" b="1" baseline="-18000"/>
              <a:t>i</a:t>
            </a:r>
            <a:r>
              <a:rPr lang="en-US" altLang="zh-CN" b="1"/>
              <a:t>) </a:t>
            </a:r>
            <a:r>
              <a:rPr lang="zh-CN" altLang="en-US" b="1"/>
              <a:t>的二叉树不止一棵，但在所有的这些二叉树中，必定存在一棵</a:t>
            </a:r>
            <a:r>
              <a:rPr lang="en-US" altLang="zh-CN" b="1">
                <a:solidFill>
                  <a:schemeClr val="accent1"/>
                </a:solidFill>
              </a:rPr>
              <a:t>WPL</a:t>
            </a:r>
            <a:r>
              <a:rPr lang="zh-CN" altLang="en-US" b="1">
                <a:solidFill>
                  <a:schemeClr val="accent1"/>
                </a:solidFill>
              </a:rPr>
              <a:t>值最小</a:t>
            </a:r>
            <a:r>
              <a:rPr lang="zh-CN" altLang="en-US" b="1"/>
              <a:t>的树，称这棵树为</a:t>
            </a:r>
            <a:r>
              <a:rPr lang="en-US" altLang="zh-CN" b="1"/>
              <a:t>Huffman</a:t>
            </a:r>
            <a:r>
              <a:rPr lang="zh-CN" altLang="en-US" b="1"/>
              <a:t>树</a:t>
            </a:r>
            <a:r>
              <a:rPr lang="en-US" altLang="zh-CN" b="1"/>
              <a:t>(</a:t>
            </a:r>
            <a:r>
              <a:rPr lang="zh-CN" altLang="en-US" b="1"/>
              <a:t>或称最优树</a:t>
            </a:r>
            <a:r>
              <a:rPr lang="en-US" altLang="zh-CN" b="1"/>
              <a:t>) </a:t>
            </a:r>
            <a:r>
              <a:rPr lang="zh-CN" altLang="en-US" b="1"/>
              <a:t>。</a:t>
            </a:r>
          </a:p>
        </p:txBody>
      </p:sp>
    </p:spTree>
    <p:extLst>
      <p:ext uri="{BB962C8B-B14F-4D97-AF65-F5344CB8AC3E}">
        <p14:creationId xmlns:p14="http://schemas.microsoft.com/office/powerpoint/2010/main" val="127333986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762" name="Rectangle 2">
            <a:extLst>
              <a:ext uri="{FF2B5EF4-FFF2-40B4-BE49-F238E27FC236}">
                <a16:creationId xmlns:a16="http://schemas.microsoft.com/office/drawing/2014/main" id="{400CDA6D-90E4-A94E-BA4C-5497D9A7228E}"/>
              </a:ext>
            </a:extLst>
          </p:cNvPr>
          <p:cNvSpPr>
            <a:spLocks noGrp="1" noChangeArrowheads="1"/>
          </p:cNvSpPr>
          <p:nvPr>
            <p:ph type="body" idx="1"/>
          </p:nvPr>
        </p:nvSpPr>
        <p:spPr>
          <a:xfrm>
            <a:off x="1676400" y="152400"/>
            <a:ext cx="8839200" cy="4356100"/>
          </a:xfrm>
        </p:spPr>
        <p:txBody>
          <a:bodyPr/>
          <a:lstStyle/>
          <a:p>
            <a:pPr marL="0" indent="0">
              <a:lnSpc>
                <a:spcPct val="110000"/>
              </a:lnSpc>
              <a:buNone/>
            </a:pPr>
            <a:r>
              <a:rPr lang="zh-CN" altLang="en-US" sz="2800" b="1"/>
              <a:t>       在许多判定问题时，利用</a:t>
            </a:r>
            <a:r>
              <a:rPr lang="en-US" altLang="zh-CN" sz="2800" b="1"/>
              <a:t>Huffman</a:t>
            </a:r>
            <a:r>
              <a:rPr lang="zh-CN" altLang="en-US" sz="2800" b="1"/>
              <a:t>树可以得到最佳判断算法。</a:t>
            </a:r>
          </a:p>
          <a:p>
            <a:pPr marL="0" indent="0">
              <a:lnSpc>
                <a:spcPct val="110000"/>
              </a:lnSpc>
              <a:buNone/>
            </a:pPr>
            <a:r>
              <a:rPr lang="zh-CN" altLang="en-US" sz="2800" b="1">
                <a:latin typeface="宋体" panose="02010600030101010101" pitchFamily="2" charset="-122"/>
              </a:rPr>
              <a:t>    如图</a:t>
            </a:r>
            <a:r>
              <a:rPr lang="en-US" altLang="zh-CN" sz="2800" b="1"/>
              <a:t>6-24</a:t>
            </a:r>
            <a:r>
              <a:rPr lang="zh-CN" altLang="en-US" sz="2800" b="1"/>
              <a:t>是权值分别为</a:t>
            </a:r>
            <a:r>
              <a:rPr lang="en-US" altLang="zh-CN" sz="2800" b="1"/>
              <a:t>2</a:t>
            </a:r>
            <a:r>
              <a:rPr lang="zh-CN" altLang="en-US" sz="2800" b="1"/>
              <a:t>、</a:t>
            </a:r>
            <a:r>
              <a:rPr lang="en-US" altLang="zh-CN" sz="2800" b="1"/>
              <a:t>3</a:t>
            </a:r>
            <a:r>
              <a:rPr lang="zh-CN" altLang="en-US" sz="2800" b="1"/>
              <a:t>、</a:t>
            </a:r>
            <a:r>
              <a:rPr lang="en-US" altLang="zh-CN" sz="2800" b="1"/>
              <a:t>6</a:t>
            </a:r>
            <a:r>
              <a:rPr lang="zh-CN" altLang="en-US" sz="2800" b="1"/>
              <a:t>、</a:t>
            </a:r>
            <a:r>
              <a:rPr lang="en-US" altLang="zh-CN" sz="2800" b="1"/>
              <a:t>7</a:t>
            </a:r>
            <a:r>
              <a:rPr lang="zh-CN" altLang="en-US" sz="2800" b="1"/>
              <a:t>，具有</a:t>
            </a:r>
            <a:r>
              <a:rPr lang="en-US" altLang="zh-CN" sz="2800" b="1"/>
              <a:t>4</a:t>
            </a:r>
            <a:r>
              <a:rPr lang="zh-CN" altLang="en-US" sz="2800" b="1"/>
              <a:t>个叶子结点的二叉树，它们的带权路径长度分别为</a:t>
            </a:r>
            <a:r>
              <a:rPr lang="zh-CN" altLang="en-US" sz="2800" b="1">
                <a:latin typeface="宋体" panose="02010600030101010101" pitchFamily="2" charset="-122"/>
              </a:rPr>
              <a:t>：</a:t>
            </a:r>
          </a:p>
          <a:p>
            <a:pPr marL="533400" lvl="1" indent="0">
              <a:lnSpc>
                <a:spcPct val="110000"/>
              </a:lnSpc>
              <a:buNone/>
            </a:pPr>
            <a:r>
              <a:rPr lang="en-US" altLang="zh-CN" b="1"/>
              <a:t>(a)  WPL=2</a:t>
            </a:r>
            <a:r>
              <a:rPr lang="en-US" altLang="zh-CN" b="1">
                <a:sym typeface="Symbol" pitchFamily="2" charset="2"/>
              </a:rPr>
              <a:t></a:t>
            </a:r>
            <a:r>
              <a:rPr lang="en-US" altLang="zh-CN" b="1"/>
              <a:t>2+3</a:t>
            </a:r>
            <a:r>
              <a:rPr lang="en-US" altLang="zh-CN" b="1">
                <a:sym typeface="Symbol" pitchFamily="2" charset="2"/>
              </a:rPr>
              <a:t></a:t>
            </a:r>
            <a:r>
              <a:rPr lang="en-US" altLang="zh-CN" b="1"/>
              <a:t>2+6</a:t>
            </a:r>
            <a:r>
              <a:rPr lang="en-US" altLang="zh-CN" b="1">
                <a:sym typeface="Symbol" pitchFamily="2" charset="2"/>
              </a:rPr>
              <a:t></a:t>
            </a:r>
            <a:r>
              <a:rPr lang="en-US" altLang="zh-CN" b="1"/>
              <a:t>2+7</a:t>
            </a:r>
            <a:r>
              <a:rPr lang="en-US" altLang="zh-CN" b="1">
                <a:sym typeface="Symbol" pitchFamily="2" charset="2"/>
              </a:rPr>
              <a:t></a:t>
            </a:r>
            <a:r>
              <a:rPr lang="en-US" altLang="zh-CN" b="1"/>
              <a:t>2=36 </a:t>
            </a:r>
            <a:r>
              <a:rPr lang="zh-CN" altLang="en-US" b="1">
                <a:latin typeface="宋体" panose="02010600030101010101" pitchFamily="2" charset="-122"/>
              </a:rPr>
              <a:t>；</a:t>
            </a:r>
          </a:p>
          <a:p>
            <a:pPr marL="533400" lvl="1" indent="0">
              <a:lnSpc>
                <a:spcPct val="110000"/>
              </a:lnSpc>
              <a:buNone/>
            </a:pPr>
            <a:r>
              <a:rPr lang="en-US" altLang="zh-CN" b="1"/>
              <a:t>(b)   WPL=2</a:t>
            </a:r>
            <a:r>
              <a:rPr lang="en-US" altLang="zh-CN" b="1">
                <a:sym typeface="Symbol" pitchFamily="2" charset="2"/>
              </a:rPr>
              <a:t></a:t>
            </a:r>
            <a:r>
              <a:rPr lang="en-US" altLang="zh-CN" b="1"/>
              <a:t>1+3</a:t>
            </a:r>
            <a:r>
              <a:rPr lang="en-US" altLang="zh-CN" b="1">
                <a:sym typeface="Symbol" pitchFamily="2" charset="2"/>
              </a:rPr>
              <a:t></a:t>
            </a:r>
            <a:r>
              <a:rPr lang="en-US" altLang="zh-CN" b="1"/>
              <a:t>2+6</a:t>
            </a:r>
            <a:r>
              <a:rPr lang="en-US" altLang="zh-CN" b="1">
                <a:sym typeface="Symbol" pitchFamily="2" charset="2"/>
              </a:rPr>
              <a:t></a:t>
            </a:r>
            <a:r>
              <a:rPr lang="en-US" altLang="zh-CN" b="1"/>
              <a:t>3+7</a:t>
            </a:r>
            <a:r>
              <a:rPr lang="en-US" altLang="zh-CN" b="1">
                <a:sym typeface="Symbol" pitchFamily="2" charset="2"/>
              </a:rPr>
              <a:t></a:t>
            </a:r>
            <a:r>
              <a:rPr lang="en-US" altLang="zh-CN" b="1"/>
              <a:t>3=47 </a:t>
            </a:r>
            <a:r>
              <a:rPr lang="zh-CN" altLang="en-US" b="1">
                <a:latin typeface="宋体" panose="02010600030101010101" pitchFamily="2" charset="-122"/>
              </a:rPr>
              <a:t>；</a:t>
            </a:r>
            <a:endParaRPr lang="zh-CN" altLang="en-US" b="1"/>
          </a:p>
          <a:p>
            <a:pPr marL="533400" lvl="1" indent="0">
              <a:lnSpc>
                <a:spcPct val="110000"/>
              </a:lnSpc>
              <a:buNone/>
            </a:pPr>
            <a:r>
              <a:rPr lang="en-US" altLang="zh-CN" b="1"/>
              <a:t>(c)   WPL=7</a:t>
            </a:r>
            <a:r>
              <a:rPr lang="en-US" altLang="zh-CN" b="1">
                <a:sym typeface="Symbol" pitchFamily="2" charset="2"/>
              </a:rPr>
              <a:t></a:t>
            </a:r>
            <a:r>
              <a:rPr lang="en-US" altLang="zh-CN" b="1"/>
              <a:t>1+6</a:t>
            </a:r>
            <a:r>
              <a:rPr lang="en-US" altLang="zh-CN" b="1">
                <a:sym typeface="Symbol" pitchFamily="2" charset="2"/>
              </a:rPr>
              <a:t></a:t>
            </a:r>
            <a:r>
              <a:rPr lang="en-US" altLang="zh-CN" b="1"/>
              <a:t>2+2</a:t>
            </a:r>
            <a:r>
              <a:rPr lang="en-US" altLang="zh-CN" b="1">
                <a:sym typeface="Symbol" pitchFamily="2" charset="2"/>
              </a:rPr>
              <a:t></a:t>
            </a:r>
            <a:r>
              <a:rPr lang="en-US" altLang="zh-CN" b="1"/>
              <a:t>3+3</a:t>
            </a:r>
            <a:r>
              <a:rPr lang="en-US" altLang="zh-CN" b="1">
                <a:sym typeface="Symbol" pitchFamily="2" charset="2"/>
              </a:rPr>
              <a:t></a:t>
            </a:r>
            <a:r>
              <a:rPr lang="en-US" altLang="zh-CN" b="1"/>
              <a:t>3=34 </a:t>
            </a:r>
            <a:r>
              <a:rPr lang="zh-CN" altLang="en-US" b="1"/>
              <a:t>。</a:t>
            </a:r>
          </a:p>
          <a:p>
            <a:pPr marL="0" indent="0">
              <a:lnSpc>
                <a:spcPct val="110000"/>
              </a:lnSpc>
              <a:buNone/>
            </a:pPr>
            <a:r>
              <a:rPr lang="zh-CN" altLang="en-US" sz="2800" b="1"/>
              <a:t>        其中</a:t>
            </a:r>
            <a:r>
              <a:rPr lang="en-US" altLang="zh-CN" sz="2800" b="1"/>
              <a:t>(c)</a:t>
            </a:r>
            <a:r>
              <a:rPr lang="zh-CN" altLang="en-US" sz="2800" b="1"/>
              <a:t>的 </a:t>
            </a:r>
            <a:r>
              <a:rPr lang="en-US" altLang="zh-CN" sz="2800" b="1"/>
              <a:t>WPL</a:t>
            </a:r>
            <a:r>
              <a:rPr lang="zh-CN" altLang="en-US" sz="2800" b="1"/>
              <a:t>值最小，可以证明是</a:t>
            </a:r>
            <a:r>
              <a:rPr lang="en-US" altLang="zh-CN" sz="2800" b="1"/>
              <a:t>Huffman</a:t>
            </a:r>
            <a:r>
              <a:rPr lang="zh-CN" altLang="en-US" sz="2800" b="1"/>
              <a:t>树。</a:t>
            </a:r>
          </a:p>
        </p:txBody>
      </p:sp>
    </p:spTree>
    <p:extLst>
      <p:ext uri="{BB962C8B-B14F-4D97-AF65-F5344CB8AC3E}">
        <p14:creationId xmlns:p14="http://schemas.microsoft.com/office/powerpoint/2010/main" val="155286242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502786" name="Group 2">
            <a:extLst>
              <a:ext uri="{FF2B5EF4-FFF2-40B4-BE49-F238E27FC236}">
                <a16:creationId xmlns:a16="http://schemas.microsoft.com/office/drawing/2014/main" id="{3131C1F6-D7C0-504D-95F5-64D11189BD91}"/>
              </a:ext>
            </a:extLst>
          </p:cNvPr>
          <p:cNvGrpSpPr>
            <a:grpSpLocks/>
          </p:cNvGrpSpPr>
          <p:nvPr/>
        </p:nvGrpSpPr>
        <p:grpSpPr bwMode="auto">
          <a:xfrm>
            <a:off x="2495550" y="188914"/>
            <a:ext cx="7391400" cy="3487737"/>
            <a:chOff x="624" y="1931"/>
            <a:chExt cx="4656" cy="2197"/>
          </a:xfrm>
        </p:grpSpPr>
        <p:grpSp>
          <p:nvGrpSpPr>
            <p:cNvPr id="502787" name="Group 3">
              <a:extLst>
                <a:ext uri="{FF2B5EF4-FFF2-40B4-BE49-F238E27FC236}">
                  <a16:creationId xmlns:a16="http://schemas.microsoft.com/office/drawing/2014/main" id="{0961D771-EEA0-7B47-AEC4-42F0091B9CE4}"/>
                </a:ext>
              </a:extLst>
            </p:cNvPr>
            <p:cNvGrpSpPr>
              <a:grpSpLocks/>
            </p:cNvGrpSpPr>
            <p:nvPr/>
          </p:nvGrpSpPr>
          <p:grpSpPr bwMode="auto">
            <a:xfrm>
              <a:off x="624" y="2253"/>
              <a:ext cx="1432" cy="1107"/>
              <a:chOff x="728" y="2120"/>
              <a:chExt cx="1432" cy="1107"/>
            </a:xfrm>
          </p:grpSpPr>
          <p:sp>
            <p:nvSpPr>
              <p:cNvPr id="502788" name="Oval 4">
                <a:extLst>
                  <a:ext uri="{FF2B5EF4-FFF2-40B4-BE49-F238E27FC236}">
                    <a16:creationId xmlns:a16="http://schemas.microsoft.com/office/drawing/2014/main" id="{AA5A1529-16E6-504E-8906-D33A21777242}"/>
                  </a:ext>
                </a:extLst>
              </p:cNvPr>
              <p:cNvSpPr>
                <a:spLocks noChangeArrowheads="1"/>
              </p:cNvSpPr>
              <p:nvPr/>
            </p:nvSpPr>
            <p:spPr bwMode="auto">
              <a:xfrm>
                <a:off x="1352" y="2120"/>
                <a:ext cx="249"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nvGrpSpPr>
              <p:cNvPr id="502789" name="Group 5">
                <a:extLst>
                  <a:ext uri="{FF2B5EF4-FFF2-40B4-BE49-F238E27FC236}">
                    <a16:creationId xmlns:a16="http://schemas.microsoft.com/office/drawing/2014/main" id="{17F32203-07CF-1E49-8FF4-7635B82AF07E}"/>
                  </a:ext>
                </a:extLst>
              </p:cNvPr>
              <p:cNvGrpSpPr>
                <a:grpSpLocks/>
              </p:cNvGrpSpPr>
              <p:nvPr/>
            </p:nvGrpSpPr>
            <p:grpSpPr bwMode="auto">
              <a:xfrm>
                <a:off x="728" y="2552"/>
                <a:ext cx="657" cy="667"/>
                <a:chOff x="728" y="2552"/>
                <a:chExt cx="657" cy="667"/>
              </a:xfrm>
            </p:grpSpPr>
            <p:sp>
              <p:nvSpPr>
                <p:cNvPr id="502790" name="Oval 6">
                  <a:extLst>
                    <a:ext uri="{FF2B5EF4-FFF2-40B4-BE49-F238E27FC236}">
                      <a16:creationId xmlns:a16="http://schemas.microsoft.com/office/drawing/2014/main" id="{68025C15-7CFA-B74C-A1E7-430F6F96545B}"/>
                    </a:ext>
                  </a:extLst>
                </p:cNvPr>
                <p:cNvSpPr>
                  <a:spLocks noChangeArrowheads="1"/>
                </p:cNvSpPr>
                <p:nvPr/>
              </p:nvSpPr>
              <p:spPr bwMode="auto">
                <a:xfrm>
                  <a:off x="728" y="2989"/>
                  <a:ext cx="249"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2</a:t>
                  </a:r>
                </a:p>
              </p:txBody>
            </p:sp>
            <p:sp>
              <p:nvSpPr>
                <p:cNvPr id="502791" name="Oval 7">
                  <a:extLst>
                    <a:ext uri="{FF2B5EF4-FFF2-40B4-BE49-F238E27FC236}">
                      <a16:creationId xmlns:a16="http://schemas.microsoft.com/office/drawing/2014/main" id="{321207CA-7A32-3A48-A573-4A802B0C2F14}"/>
                    </a:ext>
                  </a:extLst>
                </p:cNvPr>
                <p:cNvSpPr>
                  <a:spLocks noChangeArrowheads="1"/>
                </p:cNvSpPr>
                <p:nvPr/>
              </p:nvSpPr>
              <p:spPr bwMode="auto">
                <a:xfrm>
                  <a:off x="1136" y="2992"/>
                  <a:ext cx="249"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3</a:t>
                  </a:r>
                </a:p>
              </p:txBody>
            </p:sp>
            <p:sp>
              <p:nvSpPr>
                <p:cNvPr id="502792" name="Oval 8">
                  <a:extLst>
                    <a:ext uri="{FF2B5EF4-FFF2-40B4-BE49-F238E27FC236}">
                      <a16:creationId xmlns:a16="http://schemas.microsoft.com/office/drawing/2014/main" id="{9EECE3EF-39F0-2647-8618-69C116B3E281}"/>
                    </a:ext>
                  </a:extLst>
                </p:cNvPr>
                <p:cNvSpPr>
                  <a:spLocks noChangeArrowheads="1"/>
                </p:cNvSpPr>
                <p:nvPr/>
              </p:nvSpPr>
              <p:spPr bwMode="auto">
                <a:xfrm>
                  <a:off x="936" y="2552"/>
                  <a:ext cx="249"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02793" name="Line 9">
                  <a:extLst>
                    <a:ext uri="{FF2B5EF4-FFF2-40B4-BE49-F238E27FC236}">
                      <a16:creationId xmlns:a16="http://schemas.microsoft.com/office/drawing/2014/main" id="{8CB2230D-C762-2A40-8186-64F4EF3334BE}"/>
                    </a:ext>
                  </a:extLst>
                </p:cNvPr>
                <p:cNvSpPr>
                  <a:spLocks noChangeShapeType="1"/>
                </p:cNvSpPr>
                <p:nvPr/>
              </p:nvSpPr>
              <p:spPr bwMode="auto">
                <a:xfrm flipH="1">
                  <a:off x="856" y="2760"/>
                  <a:ext cx="136"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02794" name="Line 10">
                  <a:extLst>
                    <a:ext uri="{FF2B5EF4-FFF2-40B4-BE49-F238E27FC236}">
                      <a16:creationId xmlns:a16="http://schemas.microsoft.com/office/drawing/2014/main" id="{A225EDED-6237-264B-B4F6-028510C37430}"/>
                    </a:ext>
                  </a:extLst>
                </p:cNvPr>
                <p:cNvSpPr>
                  <a:spLocks noChangeShapeType="1"/>
                </p:cNvSpPr>
                <p:nvPr/>
              </p:nvSpPr>
              <p:spPr bwMode="auto">
                <a:xfrm>
                  <a:off x="1120" y="2760"/>
                  <a:ext cx="136"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502795" name="Group 11">
                <a:extLst>
                  <a:ext uri="{FF2B5EF4-FFF2-40B4-BE49-F238E27FC236}">
                    <a16:creationId xmlns:a16="http://schemas.microsoft.com/office/drawing/2014/main" id="{2AD98393-E82F-F440-92B0-CF09651B6CDF}"/>
                  </a:ext>
                </a:extLst>
              </p:cNvPr>
              <p:cNvGrpSpPr>
                <a:grpSpLocks/>
              </p:cNvGrpSpPr>
              <p:nvPr/>
            </p:nvGrpSpPr>
            <p:grpSpPr bwMode="auto">
              <a:xfrm>
                <a:off x="1503" y="2560"/>
                <a:ext cx="657" cy="667"/>
                <a:chOff x="728" y="2552"/>
                <a:chExt cx="657" cy="667"/>
              </a:xfrm>
            </p:grpSpPr>
            <p:sp>
              <p:nvSpPr>
                <p:cNvPr id="502796" name="Oval 12">
                  <a:extLst>
                    <a:ext uri="{FF2B5EF4-FFF2-40B4-BE49-F238E27FC236}">
                      <a16:creationId xmlns:a16="http://schemas.microsoft.com/office/drawing/2014/main" id="{7BABCE04-2FE8-984C-B17E-E4621C4D7842}"/>
                    </a:ext>
                  </a:extLst>
                </p:cNvPr>
                <p:cNvSpPr>
                  <a:spLocks noChangeArrowheads="1"/>
                </p:cNvSpPr>
                <p:nvPr/>
              </p:nvSpPr>
              <p:spPr bwMode="auto">
                <a:xfrm>
                  <a:off x="728" y="2989"/>
                  <a:ext cx="249"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6</a:t>
                  </a:r>
                </a:p>
              </p:txBody>
            </p:sp>
            <p:sp>
              <p:nvSpPr>
                <p:cNvPr id="502797" name="Oval 13">
                  <a:extLst>
                    <a:ext uri="{FF2B5EF4-FFF2-40B4-BE49-F238E27FC236}">
                      <a16:creationId xmlns:a16="http://schemas.microsoft.com/office/drawing/2014/main" id="{89BB0DAB-B292-CA41-AD34-A956D95D22E6}"/>
                    </a:ext>
                  </a:extLst>
                </p:cNvPr>
                <p:cNvSpPr>
                  <a:spLocks noChangeArrowheads="1"/>
                </p:cNvSpPr>
                <p:nvPr/>
              </p:nvSpPr>
              <p:spPr bwMode="auto">
                <a:xfrm>
                  <a:off x="1136" y="2992"/>
                  <a:ext cx="249"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7</a:t>
                  </a:r>
                </a:p>
              </p:txBody>
            </p:sp>
            <p:sp>
              <p:nvSpPr>
                <p:cNvPr id="502798" name="Oval 14">
                  <a:extLst>
                    <a:ext uri="{FF2B5EF4-FFF2-40B4-BE49-F238E27FC236}">
                      <a16:creationId xmlns:a16="http://schemas.microsoft.com/office/drawing/2014/main" id="{A793A228-37A6-FA4C-BC18-AA06B1B9477A}"/>
                    </a:ext>
                  </a:extLst>
                </p:cNvPr>
                <p:cNvSpPr>
                  <a:spLocks noChangeArrowheads="1"/>
                </p:cNvSpPr>
                <p:nvPr/>
              </p:nvSpPr>
              <p:spPr bwMode="auto">
                <a:xfrm>
                  <a:off x="936" y="2552"/>
                  <a:ext cx="249"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02799" name="Line 15">
                  <a:extLst>
                    <a:ext uri="{FF2B5EF4-FFF2-40B4-BE49-F238E27FC236}">
                      <a16:creationId xmlns:a16="http://schemas.microsoft.com/office/drawing/2014/main" id="{F6457FA8-33CA-8343-9426-954EFBA26200}"/>
                    </a:ext>
                  </a:extLst>
                </p:cNvPr>
                <p:cNvSpPr>
                  <a:spLocks noChangeShapeType="1"/>
                </p:cNvSpPr>
                <p:nvPr/>
              </p:nvSpPr>
              <p:spPr bwMode="auto">
                <a:xfrm flipH="1">
                  <a:off x="856" y="2760"/>
                  <a:ext cx="136"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02800" name="Line 16">
                  <a:extLst>
                    <a:ext uri="{FF2B5EF4-FFF2-40B4-BE49-F238E27FC236}">
                      <a16:creationId xmlns:a16="http://schemas.microsoft.com/office/drawing/2014/main" id="{DF6BA73C-6BE9-3641-B9FD-A38EE6CEA2B8}"/>
                    </a:ext>
                  </a:extLst>
                </p:cNvPr>
                <p:cNvSpPr>
                  <a:spLocks noChangeShapeType="1"/>
                </p:cNvSpPr>
                <p:nvPr/>
              </p:nvSpPr>
              <p:spPr bwMode="auto">
                <a:xfrm>
                  <a:off x="1120" y="2760"/>
                  <a:ext cx="136"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502801" name="Line 17">
                <a:extLst>
                  <a:ext uri="{FF2B5EF4-FFF2-40B4-BE49-F238E27FC236}">
                    <a16:creationId xmlns:a16="http://schemas.microsoft.com/office/drawing/2014/main" id="{5066C994-4813-3F4F-A317-A471D61CE6DB}"/>
                  </a:ext>
                </a:extLst>
              </p:cNvPr>
              <p:cNvSpPr>
                <a:spLocks noChangeShapeType="1"/>
              </p:cNvSpPr>
              <p:nvPr/>
            </p:nvSpPr>
            <p:spPr bwMode="auto">
              <a:xfrm flipH="1">
                <a:off x="1096" y="2328"/>
                <a:ext cx="295"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02802" name="Line 18">
                <a:extLst>
                  <a:ext uri="{FF2B5EF4-FFF2-40B4-BE49-F238E27FC236}">
                    <a16:creationId xmlns:a16="http://schemas.microsoft.com/office/drawing/2014/main" id="{0E7D0BB4-875A-DA48-991E-8E723CDFCC25}"/>
                  </a:ext>
                </a:extLst>
              </p:cNvPr>
              <p:cNvSpPr>
                <a:spLocks noChangeShapeType="1"/>
              </p:cNvSpPr>
              <p:nvPr/>
            </p:nvSpPr>
            <p:spPr bwMode="auto">
              <a:xfrm>
                <a:off x="1528" y="2336"/>
                <a:ext cx="295"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502803" name="Group 19">
              <a:extLst>
                <a:ext uri="{FF2B5EF4-FFF2-40B4-BE49-F238E27FC236}">
                  <a16:creationId xmlns:a16="http://schemas.microsoft.com/office/drawing/2014/main" id="{C3CDBD72-4653-2348-9D03-292866BF3643}"/>
                </a:ext>
              </a:extLst>
            </p:cNvPr>
            <p:cNvGrpSpPr>
              <a:grpSpLocks/>
            </p:cNvGrpSpPr>
            <p:nvPr/>
          </p:nvGrpSpPr>
          <p:grpSpPr bwMode="auto">
            <a:xfrm>
              <a:off x="2416" y="1931"/>
              <a:ext cx="1088" cy="1531"/>
              <a:chOff x="1784" y="2264"/>
              <a:chExt cx="1088" cy="1531"/>
            </a:xfrm>
          </p:grpSpPr>
          <p:sp>
            <p:nvSpPr>
              <p:cNvPr id="502804" name="Oval 20">
                <a:extLst>
                  <a:ext uri="{FF2B5EF4-FFF2-40B4-BE49-F238E27FC236}">
                    <a16:creationId xmlns:a16="http://schemas.microsoft.com/office/drawing/2014/main" id="{9D9DE6D6-4C9D-D84F-8578-B38C939661D7}"/>
                  </a:ext>
                </a:extLst>
              </p:cNvPr>
              <p:cNvSpPr>
                <a:spLocks noChangeArrowheads="1"/>
              </p:cNvSpPr>
              <p:nvPr/>
            </p:nvSpPr>
            <p:spPr bwMode="auto">
              <a:xfrm>
                <a:off x="2336" y="2264"/>
                <a:ext cx="249"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nvGrpSpPr>
              <p:cNvPr id="502805" name="Group 21">
                <a:extLst>
                  <a:ext uri="{FF2B5EF4-FFF2-40B4-BE49-F238E27FC236}">
                    <a16:creationId xmlns:a16="http://schemas.microsoft.com/office/drawing/2014/main" id="{8822C0E8-1EBA-9849-8481-2943112E6959}"/>
                  </a:ext>
                </a:extLst>
              </p:cNvPr>
              <p:cNvGrpSpPr>
                <a:grpSpLocks/>
              </p:cNvGrpSpPr>
              <p:nvPr/>
            </p:nvGrpSpPr>
            <p:grpSpPr bwMode="auto">
              <a:xfrm>
                <a:off x="1784" y="2688"/>
                <a:ext cx="657" cy="667"/>
                <a:chOff x="728" y="2552"/>
                <a:chExt cx="657" cy="667"/>
              </a:xfrm>
            </p:grpSpPr>
            <p:sp>
              <p:nvSpPr>
                <p:cNvPr id="502806" name="Oval 22">
                  <a:extLst>
                    <a:ext uri="{FF2B5EF4-FFF2-40B4-BE49-F238E27FC236}">
                      <a16:creationId xmlns:a16="http://schemas.microsoft.com/office/drawing/2014/main" id="{4D135ED5-A1E0-8549-BA8C-A33A82CF998C}"/>
                    </a:ext>
                  </a:extLst>
                </p:cNvPr>
                <p:cNvSpPr>
                  <a:spLocks noChangeArrowheads="1"/>
                </p:cNvSpPr>
                <p:nvPr/>
              </p:nvSpPr>
              <p:spPr bwMode="auto">
                <a:xfrm>
                  <a:off x="728" y="2989"/>
                  <a:ext cx="249"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3</a:t>
                  </a:r>
                </a:p>
              </p:txBody>
            </p:sp>
            <p:sp>
              <p:nvSpPr>
                <p:cNvPr id="502807" name="Oval 23">
                  <a:extLst>
                    <a:ext uri="{FF2B5EF4-FFF2-40B4-BE49-F238E27FC236}">
                      <a16:creationId xmlns:a16="http://schemas.microsoft.com/office/drawing/2014/main" id="{16C282E3-BC2E-894D-9F3F-C5E04F830049}"/>
                    </a:ext>
                  </a:extLst>
                </p:cNvPr>
                <p:cNvSpPr>
                  <a:spLocks noChangeArrowheads="1"/>
                </p:cNvSpPr>
                <p:nvPr/>
              </p:nvSpPr>
              <p:spPr bwMode="auto">
                <a:xfrm>
                  <a:off x="1136" y="2992"/>
                  <a:ext cx="249"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02808" name="Oval 24">
                  <a:extLst>
                    <a:ext uri="{FF2B5EF4-FFF2-40B4-BE49-F238E27FC236}">
                      <a16:creationId xmlns:a16="http://schemas.microsoft.com/office/drawing/2014/main" id="{C66282D5-55E7-8346-ADAF-FE3BB404D3A9}"/>
                    </a:ext>
                  </a:extLst>
                </p:cNvPr>
                <p:cNvSpPr>
                  <a:spLocks noChangeArrowheads="1"/>
                </p:cNvSpPr>
                <p:nvPr/>
              </p:nvSpPr>
              <p:spPr bwMode="auto">
                <a:xfrm>
                  <a:off x="936" y="2552"/>
                  <a:ext cx="249"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02809" name="Line 25">
                  <a:extLst>
                    <a:ext uri="{FF2B5EF4-FFF2-40B4-BE49-F238E27FC236}">
                      <a16:creationId xmlns:a16="http://schemas.microsoft.com/office/drawing/2014/main" id="{67F7E77A-296E-0D42-BE1E-11832677A6B8}"/>
                    </a:ext>
                  </a:extLst>
                </p:cNvPr>
                <p:cNvSpPr>
                  <a:spLocks noChangeShapeType="1"/>
                </p:cNvSpPr>
                <p:nvPr/>
              </p:nvSpPr>
              <p:spPr bwMode="auto">
                <a:xfrm flipH="1">
                  <a:off x="856" y="2760"/>
                  <a:ext cx="136"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02810" name="Line 26">
                  <a:extLst>
                    <a:ext uri="{FF2B5EF4-FFF2-40B4-BE49-F238E27FC236}">
                      <a16:creationId xmlns:a16="http://schemas.microsoft.com/office/drawing/2014/main" id="{296C403B-E2E6-FD47-A86C-C9DD95D2888F}"/>
                    </a:ext>
                  </a:extLst>
                </p:cNvPr>
                <p:cNvSpPr>
                  <a:spLocks noChangeShapeType="1"/>
                </p:cNvSpPr>
                <p:nvPr/>
              </p:nvSpPr>
              <p:spPr bwMode="auto">
                <a:xfrm>
                  <a:off x="1120" y="2760"/>
                  <a:ext cx="136"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502811" name="Oval 27">
                <a:extLst>
                  <a:ext uri="{FF2B5EF4-FFF2-40B4-BE49-F238E27FC236}">
                    <a16:creationId xmlns:a16="http://schemas.microsoft.com/office/drawing/2014/main" id="{25F99351-A428-9640-B414-A7B8053DE50E}"/>
                  </a:ext>
                </a:extLst>
              </p:cNvPr>
              <p:cNvSpPr>
                <a:spLocks noChangeArrowheads="1"/>
              </p:cNvSpPr>
              <p:nvPr/>
            </p:nvSpPr>
            <p:spPr bwMode="auto">
              <a:xfrm>
                <a:off x="1992" y="3565"/>
                <a:ext cx="249"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6</a:t>
                </a:r>
              </a:p>
            </p:txBody>
          </p:sp>
          <p:sp>
            <p:nvSpPr>
              <p:cNvPr id="502812" name="Oval 28">
                <a:extLst>
                  <a:ext uri="{FF2B5EF4-FFF2-40B4-BE49-F238E27FC236}">
                    <a16:creationId xmlns:a16="http://schemas.microsoft.com/office/drawing/2014/main" id="{36A4C1FF-E7DA-B041-A9D3-5EE2C1895D58}"/>
                  </a:ext>
                </a:extLst>
              </p:cNvPr>
              <p:cNvSpPr>
                <a:spLocks noChangeArrowheads="1"/>
              </p:cNvSpPr>
              <p:nvPr/>
            </p:nvSpPr>
            <p:spPr bwMode="auto">
              <a:xfrm>
                <a:off x="2400" y="3568"/>
                <a:ext cx="249"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7</a:t>
                </a:r>
              </a:p>
            </p:txBody>
          </p:sp>
          <p:sp>
            <p:nvSpPr>
              <p:cNvPr id="502813" name="Oval 29">
                <a:extLst>
                  <a:ext uri="{FF2B5EF4-FFF2-40B4-BE49-F238E27FC236}">
                    <a16:creationId xmlns:a16="http://schemas.microsoft.com/office/drawing/2014/main" id="{3EF585F7-7EB1-5E4F-BE09-0CE09ACE6D91}"/>
                  </a:ext>
                </a:extLst>
              </p:cNvPr>
              <p:cNvSpPr>
                <a:spLocks noChangeArrowheads="1"/>
              </p:cNvSpPr>
              <p:nvPr/>
            </p:nvSpPr>
            <p:spPr bwMode="auto">
              <a:xfrm>
                <a:off x="2623" y="2696"/>
                <a:ext cx="249"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2</a:t>
                </a:r>
              </a:p>
            </p:txBody>
          </p:sp>
          <p:sp>
            <p:nvSpPr>
              <p:cNvPr id="502814" name="Line 30">
                <a:extLst>
                  <a:ext uri="{FF2B5EF4-FFF2-40B4-BE49-F238E27FC236}">
                    <a16:creationId xmlns:a16="http://schemas.microsoft.com/office/drawing/2014/main" id="{6090FF29-F96F-F44A-B658-3C71AD735A35}"/>
                  </a:ext>
                </a:extLst>
              </p:cNvPr>
              <p:cNvSpPr>
                <a:spLocks noChangeShapeType="1"/>
              </p:cNvSpPr>
              <p:nvPr/>
            </p:nvSpPr>
            <p:spPr bwMode="auto">
              <a:xfrm flipH="1">
                <a:off x="2120" y="3336"/>
                <a:ext cx="136"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02815" name="Line 31">
                <a:extLst>
                  <a:ext uri="{FF2B5EF4-FFF2-40B4-BE49-F238E27FC236}">
                    <a16:creationId xmlns:a16="http://schemas.microsoft.com/office/drawing/2014/main" id="{26C09094-551D-7F4E-BC28-069930A86C8A}"/>
                  </a:ext>
                </a:extLst>
              </p:cNvPr>
              <p:cNvSpPr>
                <a:spLocks noChangeShapeType="1"/>
              </p:cNvSpPr>
              <p:nvPr/>
            </p:nvSpPr>
            <p:spPr bwMode="auto">
              <a:xfrm>
                <a:off x="2384" y="3336"/>
                <a:ext cx="136"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02816" name="Line 32">
                <a:extLst>
                  <a:ext uri="{FF2B5EF4-FFF2-40B4-BE49-F238E27FC236}">
                    <a16:creationId xmlns:a16="http://schemas.microsoft.com/office/drawing/2014/main" id="{2EB64EA4-5DDF-0245-A182-28BF7CE0B1C7}"/>
                  </a:ext>
                </a:extLst>
              </p:cNvPr>
              <p:cNvSpPr>
                <a:spLocks noChangeShapeType="1"/>
              </p:cNvSpPr>
              <p:nvPr/>
            </p:nvSpPr>
            <p:spPr bwMode="auto">
              <a:xfrm flipH="1">
                <a:off x="2144" y="2456"/>
                <a:ext cx="227"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02817" name="Line 33">
                <a:extLst>
                  <a:ext uri="{FF2B5EF4-FFF2-40B4-BE49-F238E27FC236}">
                    <a16:creationId xmlns:a16="http://schemas.microsoft.com/office/drawing/2014/main" id="{25304D59-4F04-DD4B-A311-4C85D22E37A8}"/>
                  </a:ext>
                </a:extLst>
              </p:cNvPr>
              <p:cNvSpPr>
                <a:spLocks noChangeShapeType="1"/>
              </p:cNvSpPr>
              <p:nvPr/>
            </p:nvSpPr>
            <p:spPr bwMode="auto">
              <a:xfrm>
                <a:off x="2528" y="2464"/>
                <a:ext cx="227"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502818" name="Group 34">
              <a:extLst>
                <a:ext uri="{FF2B5EF4-FFF2-40B4-BE49-F238E27FC236}">
                  <a16:creationId xmlns:a16="http://schemas.microsoft.com/office/drawing/2014/main" id="{1D23FD17-252F-F34E-9223-D22457C54D57}"/>
                </a:ext>
              </a:extLst>
            </p:cNvPr>
            <p:cNvGrpSpPr>
              <a:grpSpLocks/>
            </p:cNvGrpSpPr>
            <p:nvPr/>
          </p:nvGrpSpPr>
          <p:grpSpPr bwMode="auto">
            <a:xfrm>
              <a:off x="3931" y="1931"/>
              <a:ext cx="1349" cy="1528"/>
              <a:chOff x="3499" y="2208"/>
              <a:chExt cx="1349" cy="1528"/>
            </a:xfrm>
          </p:grpSpPr>
          <p:sp>
            <p:nvSpPr>
              <p:cNvPr id="502819" name="Oval 35">
                <a:extLst>
                  <a:ext uri="{FF2B5EF4-FFF2-40B4-BE49-F238E27FC236}">
                    <a16:creationId xmlns:a16="http://schemas.microsoft.com/office/drawing/2014/main" id="{D8F6BC9D-829D-4B49-ACC5-4D932635C29D}"/>
                  </a:ext>
                </a:extLst>
              </p:cNvPr>
              <p:cNvSpPr>
                <a:spLocks noChangeArrowheads="1"/>
              </p:cNvSpPr>
              <p:nvPr/>
            </p:nvSpPr>
            <p:spPr bwMode="auto">
              <a:xfrm>
                <a:off x="3784" y="2208"/>
                <a:ext cx="249"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02820" name="Oval 36">
                <a:extLst>
                  <a:ext uri="{FF2B5EF4-FFF2-40B4-BE49-F238E27FC236}">
                    <a16:creationId xmlns:a16="http://schemas.microsoft.com/office/drawing/2014/main" id="{F2AE936F-CC7E-1341-8D44-FC37A7C153E9}"/>
                  </a:ext>
                </a:extLst>
              </p:cNvPr>
              <p:cNvSpPr>
                <a:spLocks noChangeArrowheads="1"/>
              </p:cNvSpPr>
              <p:nvPr/>
            </p:nvSpPr>
            <p:spPr bwMode="auto">
              <a:xfrm>
                <a:off x="3832" y="3069"/>
                <a:ext cx="249"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6</a:t>
                </a:r>
              </a:p>
            </p:txBody>
          </p:sp>
          <p:sp>
            <p:nvSpPr>
              <p:cNvPr id="502821" name="Oval 37">
                <a:extLst>
                  <a:ext uri="{FF2B5EF4-FFF2-40B4-BE49-F238E27FC236}">
                    <a16:creationId xmlns:a16="http://schemas.microsoft.com/office/drawing/2014/main" id="{AB4FE3EA-F206-3C47-AF9E-96B0535E6DC7}"/>
                  </a:ext>
                </a:extLst>
              </p:cNvPr>
              <p:cNvSpPr>
                <a:spLocks noChangeArrowheads="1"/>
              </p:cNvSpPr>
              <p:nvPr/>
            </p:nvSpPr>
            <p:spPr bwMode="auto">
              <a:xfrm>
                <a:off x="4312" y="3064"/>
                <a:ext cx="249"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02822" name="Oval 38">
                <a:extLst>
                  <a:ext uri="{FF2B5EF4-FFF2-40B4-BE49-F238E27FC236}">
                    <a16:creationId xmlns:a16="http://schemas.microsoft.com/office/drawing/2014/main" id="{AC524BB5-E757-EF42-A26A-403A9CED0AAC}"/>
                  </a:ext>
                </a:extLst>
              </p:cNvPr>
              <p:cNvSpPr>
                <a:spLocks noChangeArrowheads="1"/>
              </p:cNvSpPr>
              <p:nvPr/>
            </p:nvSpPr>
            <p:spPr bwMode="auto">
              <a:xfrm>
                <a:off x="3499" y="2656"/>
                <a:ext cx="249"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7</a:t>
                </a:r>
              </a:p>
            </p:txBody>
          </p:sp>
          <p:sp>
            <p:nvSpPr>
              <p:cNvPr id="502823" name="Line 39">
                <a:extLst>
                  <a:ext uri="{FF2B5EF4-FFF2-40B4-BE49-F238E27FC236}">
                    <a16:creationId xmlns:a16="http://schemas.microsoft.com/office/drawing/2014/main" id="{FE833DCF-948E-DF42-9940-85481C1D7785}"/>
                  </a:ext>
                </a:extLst>
              </p:cNvPr>
              <p:cNvSpPr>
                <a:spLocks noChangeShapeType="1"/>
              </p:cNvSpPr>
              <p:nvPr/>
            </p:nvSpPr>
            <p:spPr bwMode="auto">
              <a:xfrm flipH="1">
                <a:off x="3952" y="2848"/>
                <a:ext cx="181"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02824" name="Line 40">
                <a:extLst>
                  <a:ext uri="{FF2B5EF4-FFF2-40B4-BE49-F238E27FC236}">
                    <a16:creationId xmlns:a16="http://schemas.microsoft.com/office/drawing/2014/main" id="{405A90D2-1A1F-304F-986E-6CC7F1F18A59}"/>
                  </a:ext>
                </a:extLst>
              </p:cNvPr>
              <p:cNvSpPr>
                <a:spLocks noChangeShapeType="1"/>
              </p:cNvSpPr>
              <p:nvPr/>
            </p:nvSpPr>
            <p:spPr bwMode="auto">
              <a:xfrm>
                <a:off x="4248" y="2832"/>
                <a:ext cx="181"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02825" name="Oval 41">
                <a:extLst>
                  <a:ext uri="{FF2B5EF4-FFF2-40B4-BE49-F238E27FC236}">
                    <a16:creationId xmlns:a16="http://schemas.microsoft.com/office/drawing/2014/main" id="{D5A05D73-AA22-934F-8DCA-0BF7916BB84D}"/>
                  </a:ext>
                </a:extLst>
              </p:cNvPr>
              <p:cNvSpPr>
                <a:spLocks noChangeArrowheads="1"/>
              </p:cNvSpPr>
              <p:nvPr/>
            </p:nvSpPr>
            <p:spPr bwMode="auto">
              <a:xfrm>
                <a:off x="4096" y="3509"/>
                <a:ext cx="249"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2</a:t>
                </a:r>
              </a:p>
            </p:txBody>
          </p:sp>
          <p:sp>
            <p:nvSpPr>
              <p:cNvPr id="502826" name="Oval 42">
                <a:extLst>
                  <a:ext uri="{FF2B5EF4-FFF2-40B4-BE49-F238E27FC236}">
                    <a16:creationId xmlns:a16="http://schemas.microsoft.com/office/drawing/2014/main" id="{73E168A3-E684-794F-9719-C1797D2E95B5}"/>
                  </a:ext>
                </a:extLst>
              </p:cNvPr>
              <p:cNvSpPr>
                <a:spLocks noChangeArrowheads="1"/>
              </p:cNvSpPr>
              <p:nvPr/>
            </p:nvSpPr>
            <p:spPr bwMode="auto">
              <a:xfrm>
                <a:off x="4599" y="3488"/>
                <a:ext cx="249"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3</a:t>
                </a:r>
              </a:p>
            </p:txBody>
          </p:sp>
          <p:sp>
            <p:nvSpPr>
              <p:cNvPr id="502827" name="Oval 43">
                <a:extLst>
                  <a:ext uri="{FF2B5EF4-FFF2-40B4-BE49-F238E27FC236}">
                    <a16:creationId xmlns:a16="http://schemas.microsoft.com/office/drawing/2014/main" id="{3BD6B224-0159-A548-8694-FD631B1661CB}"/>
                  </a:ext>
                </a:extLst>
              </p:cNvPr>
              <p:cNvSpPr>
                <a:spLocks noChangeArrowheads="1"/>
              </p:cNvSpPr>
              <p:nvPr/>
            </p:nvSpPr>
            <p:spPr bwMode="auto">
              <a:xfrm>
                <a:off x="4047" y="2632"/>
                <a:ext cx="249"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02828" name="Line 44">
                <a:extLst>
                  <a:ext uri="{FF2B5EF4-FFF2-40B4-BE49-F238E27FC236}">
                    <a16:creationId xmlns:a16="http://schemas.microsoft.com/office/drawing/2014/main" id="{707795BE-BBBE-7948-9DC4-EC33F7D31CB9}"/>
                  </a:ext>
                </a:extLst>
              </p:cNvPr>
              <p:cNvSpPr>
                <a:spLocks noChangeShapeType="1"/>
              </p:cNvSpPr>
              <p:nvPr/>
            </p:nvSpPr>
            <p:spPr bwMode="auto">
              <a:xfrm flipH="1">
                <a:off x="4208" y="3280"/>
                <a:ext cx="181"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02829" name="Line 45">
                <a:extLst>
                  <a:ext uri="{FF2B5EF4-FFF2-40B4-BE49-F238E27FC236}">
                    <a16:creationId xmlns:a16="http://schemas.microsoft.com/office/drawing/2014/main" id="{3A23407D-D2F2-334A-ABF5-74B0A1B134C5}"/>
                  </a:ext>
                </a:extLst>
              </p:cNvPr>
              <p:cNvSpPr>
                <a:spLocks noChangeShapeType="1"/>
              </p:cNvSpPr>
              <p:nvPr/>
            </p:nvSpPr>
            <p:spPr bwMode="auto">
              <a:xfrm>
                <a:off x="4528" y="3256"/>
                <a:ext cx="181"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02830" name="Line 46">
                <a:extLst>
                  <a:ext uri="{FF2B5EF4-FFF2-40B4-BE49-F238E27FC236}">
                    <a16:creationId xmlns:a16="http://schemas.microsoft.com/office/drawing/2014/main" id="{B787CAA6-6D8C-694A-B44A-719FA6D4089B}"/>
                  </a:ext>
                </a:extLst>
              </p:cNvPr>
              <p:cNvSpPr>
                <a:spLocks noChangeShapeType="1"/>
              </p:cNvSpPr>
              <p:nvPr/>
            </p:nvSpPr>
            <p:spPr bwMode="auto">
              <a:xfrm flipH="1">
                <a:off x="3651" y="2424"/>
                <a:ext cx="181"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02831" name="Line 47">
                <a:extLst>
                  <a:ext uri="{FF2B5EF4-FFF2-40B4-BE49-F238E27FC236}">
                    <a16:creationId xmlns:a16="http://schemas.microsoft.com/office/drawing/2014/main" id="{2392728B-7EE0-114B-B083-54E53DE6F1EB}"/>
                  </a:ext>
                </a:extLst>
              </p:cNvPr>
              <p:cNvSpPr>
                <a:spLocks noChangeShapeType="1"/>
              </p:cNvSpPr>
              <p:nvPr/>
            </p:nvSpPr>
            <p:spPr bwMode="auto">
              <a:xfrm>
                <a:off x="3976" y="2408"/>
                <a:ext cx="181"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502832" name="Rectangle 48">
              <a:extLst>
                <a:ext uri="{FF2B5EF4-FFF2-40B4-BE49-F238E27FC236}">
                  <a16:creationId xmlns:a16="http://schemas.microsoft.com/office/drawing/2014/main" id="{3D08BB5C-344C-794C-8075-8201167972C1}"/>
                </a:ext>
              </a:extLst>
            </p:cNvPr>
            <p:cNvSpPr>
              <a:spLocks noChangeArrowheads="1"/>
            </p:cNvSpPr>
            <p:nvPr/>
          </p:nvSpPr>
          <p:spPr bwMode="auto">
            <a:xfrm>
              <a:off x="1248" y="3444"/>
              <a:ext cx="272"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a:solidFill>
                    <a:srgbClr val="FFFFFF"/>
                  </a:solidFill>
                  <a:latin typeface="Times New Roman" panose="02020603050405020304" pitchFamily="18" charset="0"/>
                  <a:ea typeface="宋体" panose="02010600030101010101" pitchFamily="2" charset="-122"/>
                </a:rPr>
                <a:t>(a)</a:t>
              </a:r>
            </a:p>
          </p:txBody>
        </p:sp>
        <p:sp>
          <p:nvSpPr>
            <p:cNvPr id="502833" name="Rectangle 49">
              <a:extLst>
                <a:ext uri="{FF2B5EF4-FFF2-40B4-BE49-F238E27FC236}">
                  <a16:creationId xmlns:a16="http://schemas.microsoft.com/office/drawing/2014/main" id="{7FA63DD5-E651-0A4A-9950-B867BC7FA46A}"/>
                </a:ext>
              </a:extLst>
            </p:cNvPr>
            <p:cNvSpPr>
              <a:spLocks noChangeArrowheads="1"/>
            </p:cNvSpPr>
            <p:nvPr/>
          </p:nvSpPr>
          <p:spPr bwMode="auto">
            <a:xfrm>
              <a:off x="2832" y="3524"/>
              <a:ext cx="272"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a:solidFill>
                    <a:srgbClr val="FFFFFF"/>
                  </a:solidFill>
                  <a:latin typeface="Times New Roman" panose="02020603050405020304" pitchFamily="18" charset="0"/>
                  <a:ea typeface="宋体" panose="02010600030101010101" pitchFamily="2" charset="-122"/>
                </a:rPr>
                <a:t>(b)</a:t>
              </a:r>
            </a:p>
          </p:txBody>
        </p:sp>
        <p:sp>
          <p:nvSpPr>
            <p:cNvPr id="502834" name="Rectangle 50">
              <a:extLst>
                <a:ext uri="{FF2B5EF4-FFF2-40B4-BE49-F238E27FC236}">
                  <a16:creationId xmlns:a16="http://schemas.microsoft.com/office/drawing/2014/main" id="{A5308151-BB52-3D4C-AD66-0DB0646B50A8}"/>
                </a:ext>
              </a:extLst>
            </p:cNvPr>
            <p:cNvSpPr>
              <a:spLocks noChangeArrowheads="1"/>
            </p:cNvSpPr>
            <p:nvPr/>
          </p:nvSpPr>
          <p:spPr bwMode="auto">
            <a:xfrm>
              <a:off x="4816" y="3492"/>
              <a:ext cx="272"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a:solidFill>
                    <a:srgbClr val="FFFFFF"/>
                  </a:solidFill>
                  <a:latin typeface="Times New Roman" panose="02020603050405020304" pitchFamily="18" charset="0"/>
                  <a:ea typeface="宋体" panose="02010600030101010101" pitchFamily="2" charset="-122"/>
                </a:rPr>
                <a:t>(c)</a:t>
              </a:r>
            </a:p>
          </p:txBody>
        </p:sp>
        <p:sp>
          <p:nvSpPr>
            <p:cNvPr id="502835" name="Rectangle 51">
              <a:extLst>
                <a:ext uri="{FF2B5EF4-FFF2-40B4-BE49-F238E27FC236}">
                  <a16:creationId xmlns:a16="http://schemas.microsoft.com/office/drawing/2014/main" id="{F10C796A-F946-E64E-90B8-6C99A665F36B}"/>
                </a:ext>
              </a:extLst>
            </p:cNvPr>
            <p:cNvSpPr>
              <a:spLocks noChangeArrowheads="1"/>
            </p:cNvSpPr>
            <p:nvPr/>
          </p:nvSpPr>
          <p:spPr bwMode="auto">
            <a:xfrm>
              <a:off x="912" y="3901"/>
              <a:ext cx="408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000" b="1">
                  <a:solidFill>
                    <a:srgbClr val="FFFFFF"/>
                  </a:solidFill>
                  <a:latin typeface="宋体" panose="02010600030101010101" pitchFamily="2" charset="-122"/>
                  <a:ea typeface="宋体" panose="02010600030101010101" pitchFamily="2" charset="-122"/>
                </a:rPr>
                <a:t>图</a:t>
              </a:r>
              <a:r>
                <a:rPr kumimoji="1" lang="en-US" altLang="zh-CN" sz="2000" b="1">
                  <a:solidFill>
                    <a:srgbClr val="FFFFFF"/>
                  </a:solidFill>
                  <a:latin typeface="Times New Roman" panose="02020603050405020304" pitchFamily="18" charset="0"/>
                  <a:ea typeface="宋体" panose="02010600030101010101" pitchFamily="2" charset="-122"/>
                </a:rPr>
                <a:t>6-24   </a:t>
              </a:r>
              <a:r>
                <a:rPr kumimoji="1" lang="zh-CN" altLang="en-US" sz="2000" b="1">
                  <a:solidFill>
                    <a:srgbClr val="FFFFFF"/>
                  </a:solidFill>
                  <a:latin typeface="Times New Roman" panose="02020603050405020304" pitchFamily="18" charset="0"/>
                  <a:ea typeface="宋体" panose="02010600030101010101" pitchFamily="2" charset="-122"/>
                </a:rPr>
                <a:t>具有相同叶子结点，不同带权路径长度的二叉树</a:t>
              </a:r>
            </a:p>
          </p:txBody>
        </p:sp>
      </p:grpSp>
      <p:sp>
        <p:nvSpPr>
          <p:cNvPr id="502836" name="Rectangle 52">
            <a:extLst>
              <a:ext uri="{FF2B5EF4-FFF2-40B4-BE49-F238E27FC236}">
                <a16:creationId xmlns:a16="http://schemas.microsoft.com/office/drawing/2014/main" id="{D7B230D3-DD67-E346-8287-2A341787A2D5}"/>
              </a:ext>
            </a:extLst>
          </p:cNvPr>
          <p:cNvSpPr>
            <a:spLocks noGrp="1" noChangeArrowheads="1"/>
          </p:cNvSpPr>
          <p:nvPr>
            <p:ph type="body" idx="1"/>
          </p:nvPr>
        </p:nvSpPr>
        <p:spPr>
          <a:xfrm>
            <a:off x="1676400" y="4040189"/>
            <a:ext cx="8839200" cy="2268537"/>
          </a:xfrm>
          <a:noFill/>
          <a:ln/>
        </p:spPr>
        <p:txBody>
          <a:bodyPr/>
          <a:lstStyle/>
          <a:p>
            <a:pPr marL="0" indent="0">
              <a:lnSpc>
                <a:spcPct val="110000"/>
              </a:lnSpc>
              <a:buNone/>
            </a:pPr>
            <a:r>
              <a:rPr lang="en-US" altLang="zh-CN" sz="4000" b="1">
                <a:solidFill>
                  <a:schemeClr val="tx2"/>
                </a:solidFill>
              </a:rPr>
              <a:t>2  Huffman</a:t>
            </a:r>
            <a:r>
              <a:rPr lang="zh-CN" altLang="en-US" sz="4000" b="1">
                <a:solidFill>
                  <a:schemeClr val="tx2"/>
                </a:solidFill>
                <a:ea typeface="楷体_GB2312" pitchFamily="49" charset="-122"/>
              </a:rPr>
              <a:t>树的构造</a:t>
            </a:r>
          </a:p>
          <a:p>
            <a:pPr marL="533400" lvl="1" indent="0">
              <a:lnSpc>
                <a:spcPct val="110000"/>
              </a:lnSpc>
              <a:buNone/>
            </a:pPr>
            <a:r>
              <a:rPr lang="zh-CN" altLang="en-US" b="1"/>
              <a:t>①  根据</a:t>
            </a:r>
            <a:r>
              <a:rPr lang="en-US" altLang="zh-CN" b="1"/>
              <a:t>n</a:t>
            </a:r>
            <a:r>
              <a:rPr lang="zh-CN" altLang="en-US" b="1"/>
              <a:t>个权值</a:t>
            </a:r>
            <a:r>
              <a:rPr lang="en-US" altLang="zh-CN" b="1"/>
              <a:t>{w</a:t>
            </a:r>
            <a:r>
              <a:rPr lang="en-US" altLang="zh-CN" b="1" baseline="-20000"/>
              <a:t>1</a:t>
            </a:r>
            <a:r>
              <a:rPr lang="en-US" altLang="zh-CN" b="1">
                <a:sym typeface="Symbol" pitchFamily="2" charset="2"/>
              </a:rPr>
              <a:t>, </a:t>
            </a:r>
            <a:r>
              <a:rPr lang="en-US" altLang="zh-CN" b="1"/>
              <a:t>w</a:t>
            </a:r>
            <a:r>
              <a:rPr lang="en-US" altLang="zh-CN" b="1" baseline="-20000"/>
              <a:t>2</a:t>
            </a:r>
            <a:r>
              <a:rPr lang="en-US" altLang="zh-CN" b="1">
                <a:sym typeface="Symbol" pitchFamily="2" charset="2"/>
              </a:rPr>
              <a:t>, </a:t>
            </a:r>
            <a:r>
              <a:rPr lang="en-US" altLang="zh-CN" b="1"/>
              <a:t>⋯,w</a:t>
            </a:r>
            <a:r>
              <a:rPr lang="en-US" altLang="zh-CN" b="1" baseline="-20000"/>
              <a:t>n</a:t>
            </a:r>
            <a:r>
              <a:rPr lang="en-US" altLang="zh-CN" b="1"/>
              <a:t>}</a:t>
            </a:r>
            <a:r>
              <a:rPr lang="zh-CN" altLang="en-US" b="1"/>
              <a:t>，构造成</a:t>
            </a:r>
            <a:r>
              <a:rPr lang="en-US" altLang="zh-CN" b="1"/>
              <a:t>n</a:t>
            </a:r>
            <a:r>
              <a:rPr lang="zh-CN" altLang="en-US" b="1"/>
              <a:t>棵二叉树的集合</a:t>
            </a:r>
            <a:r>
              <a:rPr lang="en-US" altLang="zh-CN" b="1"/>
              <a:t>F={T</a:t>
            </a:r>
            <a:r>
              <a:rPr lang="en-US" altLang="zh-CN" b="1" baseline="-20000"/>
              <a:t>1</a:t>
            </a:r>
            <a:r>
              <a:rPr lang="en-US" altLang="zh-CN" b="1"/>
              <a:t>, T</a:t>
            </a:r>
            <a:r>
              <a:rPr lang="en-US" altLang="zh-CN" b="1" baseline="-20000"/>
              <a:t>2</a:t>
            </a:r>
            <a:r>
              <a:rPr lang="en-US" altLang="zh-CN" b="1"/>
              <a:t>, ⋯,T</a:t>
            </a:r>
            <a:r>
              <a:rPr lang="en-US" altLang="zh-CN" b="1" baseline="-20000"/>
              <a:t>n</a:t>
            </a:r>
            <a:r>
              <a:rPr lang="en-US" altLang="zh-CN" b="1"/>
              <a:t>}</a:t>
            </a:r>
            <a:r>
              <a:rPr lang="zh-CN" altLang="en-US" b="1"/>
              <a:t>，其中每棵二叉树只有一个权值为</a:t>
            </a:r>
            <a:r>
              <a:rPr lang="en-US" altLang="zh-CN" b="1"/>
              <a:t>w</a:t>
            </a:r>
            <a:r>
              <a:rPr lang="en-US" altLang="zh-CN" b="1" baseline="-20000"/>
              <a:t>i</a:t>
            </a:r>
            <a:r>
              <a:rPr lang="zh-CN" altLang="en-US" b="1"/>
              <a:t>的根结点，没有左、右子树；</a:t>
            </a:r>
          </a:p>
        </p:txBody>
      </p:sp>
    </p:spTree>
    <p:extLst>
      <p:ext uri="{BB962C8B-B14F-4D97-AF65-F5344CB8AC3E}">
        <p14:creationId xmlns:p14="http://schemas.microsoft.com/office/powerpoint/2010/main" val="72580720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3810" name="Rectangle 2">
            <a:extLst>
              <a:ext uri="{FF2B5EF4-FFF2-40B4-BE49-F238E27FC236}">
                <a16:creationId xmlns:a16="http://schemas.microsoft.com/office/drawing/2014/main" id="{DF39E6A3-EE87-5043-8618-76693B2C0963}"/>
              </a:ext>
            </a:extLst>
          </p:cNvPr>
          <p:cNvSpPr>
            <a:spLocks noGrp="1" noChangeArrowheads="1"/>
          </p:cNvSpPr>
          <p:nvPr>
            <p:ph type="body" idx="1"/>
          </p:nvPr>
        </p:nvSpPr>
        <p:spPr>
          <a:xfrm>
            <a:off x="1676400" y="439738"/>
            <a:ext cx="8839200" cy="5581650"/>
          </a:xfrm>
        </p:spPr>
        <p:txBody>
          <a:bodyPr/>
          <a:lstStyle/>
          <a:p>
            <a:pPr marL="533400" lvl="1" indent="0">
              <a:lnSpc>
                <a:spcPct val="110000"/>
              </a:lnSpc>
              <a:buNone/>
            </a:pPr>
            <a:r>
              <a:rPr lang="zh-CN" altLang="en-US" b="1">
                <a:latin typeface="宋体" panose="02010600030101010101" pitchFamily="2" charset="-122"/>
              </a:rPr>
              <a:t>②  在</a:t>
            </a:r>
            <a:r>
              <a:rPr lang="en-US" altLang="zh-CN" b="1"/>
              <a:t>F</a:t>
            </a:r>
            <a:r>
              <a:rPr lang="zh-CN" altLang="en-US" b="1"/>
              <a:t>中</a:t>
            </a:r>
            <a:r>
              <a:rPr lang="zh-CN" altLang="en-US" b="1">
                <a:solidFill>
                  <a:schemeClr val="folHlink"/>
                </a:solidFill>
                <a:latin typeface="宋体" panose="02010600030101010101" pitchFamily="2" charset="-122"/>
              </a:rPr>
              <a:t>选取两棵根结点权值最小</a:t>
            </a:r>
            <a:r>
              <a:rPr lang="zh-CN" altLang="en-US" b="1">
                <a:latin typeface="宋体" panose="02010600030101010101" pitchFamily="2" charset="-122"/>
              </a:rPr>
              <a:t>的树作为左</a:t>
            </a:r>
            <a:r>
              <a:rPr lang="zh-CN" altLang="en-US" b="1"/>
              <a:t>、</a:t>
            </a:r>
            <a:r>
              <a:rPr lang="zh-CN" altLang="en-US" b="1">
                <a:latin typeface="宋体" panose="02010600030101010101" pitchFamily="2" charset="-122"/>
              </a:rPr>
              <a:t>右子树构造一棵新的二叉树，且新的二叉树根结点权值为其左</a:t>
            </a:r>
            <a:r>
              <a:rPr lang="zh-CN" altLang="en-US" b="1"/>
              <a:t>、</a:t>
            </a:r>
            <a:r>
              <a:rPr lang="zh-CN" altLang="en-US" b="1">
                <a:latin typeface="宋体" panose="02010600030101010101" pitchFamily="2" charset="-122"/>
              </a:rPr>
              <a:t>右子树根结点的权值之和；</a:t>
            </a:r>
          </a:p>
          <a:p>
            <a:pPr marL="533400" lvl="1" indent="0">
              <a:lnSpc>
                <a:spcPct val="110000"/>
              </a:lnSpc>
              <a:buNone/>
            </a:pPr>
            <a:r>
              <a:rPr lang="zh-CN" altLang="en-US" b="1">
                <a:latin typeface="宋体" panose="02010600030101010101" pitchFamily="2" charset="-122"/>
              </a:rPr>
              <a:t>③  在</a:t>
            </a:r>
            <a:r>
              <a:rPr lang="en-US" altLang="zh-CN" b="1"/>
              <a:t>F</a:t>
            </a:r>
            <a:r>
              <a:rPr lang="zh-CN" altLang="en-US" b="1">
                <a:latin typeface="宋体" panose="02010600030101010101" pitchFamily="2" charset="-122"/>
              </a:rPr>
              <a:t>中删除这两棵树，同时将新得到的树加入</a:t>
            </a:r>
            <a:r>
              <a:rPr lang="en-US" altLang="zh-CN" b="1"/>
              <a:t>F</a:t>
            </a:r>
            <a:r>
              <a:rPr lang="zh-CN" altLang="en-US" b="1">
                <a:latin typeface="宋体" panose="02010600030101010101" pitchFamily="2" charset="-122"/>
              </a:rPr>
              <a:t>中；</a:t>
            </a:r>
          </a:p>
          <a:p>
            <a:pPr marL="533400" lvl="1" indent="0">
              <a:lnSpc>
                <a:spcPct val="110000"/>
              </a:lnSpc>
              <a:buNone/>
            </a:pPr>
            <a:r>
              <a:rPr lang="zh-CN" altLang="en-US" b="1">
                <a:latin typeface="宋体" panose="02010600030101010101" pitchFamily="2" charset="-122"/>
              </a:rPr>
              <a:t>④</a:t>
            </a:r>
            <a:r>
              <a:rPr lang="zh-CN" altLang="en-US" b="1">
                <a:latin typeface="宋体" panose="02010600030101010101" pitchFamily="2" charset="-122"/>
                <a:ea typeface="Arial Unicode MS" panose="020B0604020202020204" pitchFamily="34" charset="-128"/>
                <a:cs typeface="Arial Unicode MS" panose="020B0604020202020204" pitchFamily="34" charset="-128"/>
              </a:rPr>
              <a:t>  </a:t>
            </a:r>
            <a:r>
              <a:rPr lang="zh-CN" altLang="en-US" b="1">
                <a:latin typeface="宋体" panose="02010600030101010101" pitchFamily="2" charset="-122"/>
              </a:rPr>
              <a:t>重复②、③，直到</a:t>
            </a:r>
            <a:r>
              <a:rPr lang="en-US" altLang="zh-CN" b="1"/>
              <a:t>F</a:t>
            </a:r>
            <a:r>
              <a:rPr lang="zh-CN" altLang="en-US" b="1">
                <a:latin typeface="宋体" panose="02010600030101010101" pitchFamily="2" charset="-122"/>
              </a:rPr>
              <a:t>只含一颗树为止。</a:t>
            </a:r>
          </a:p>
          <a:p>
            <a:pPr marL="0" indent="0">
              <a:lnSpc>
                <a:spcPct val="110000"/>
              </a:lnSpc>
              <a:buNone/>
            </a:pPr>
            <a:r>
              <a:rPr lang="zh-CN" altLang="en-US" sz="2800" b="1">
                <a:latin typeface="宋体" panose="02010600030101010101" pitchFamily="2" charset="-122"/>
              </a:rPr>
              <a:t>    构造</a:t>
            </a:r>
            <a:r>
              <a:rPr lang="en-US" altLang="zh-CN" sz="2800" b="1"/>
              <a:t>Huffman</a:t>
            </a:r>
            <a:r>
              <a:rPr lang="zh-CN" altLang="en-US" sz="2800" b="1"/>
              <a:t>树时</a:t>
            </a:r>
            <a:r>
              <a:rPr lang="zh-CN" altLang="en-US" sz="2800" b="1">
                <a:latin typeface="宋体" panose="02010600030101010101" pitchFamily="2" charset="-122"/>
              </a:rPr>
              <a:t>，</a:t>
            </a:r>
            <a:r>
              <a:rPr lang="zh-CN" altLang="en-US" sz="2800" b="1"/>
              <a:t>为了规范</a:t>
            </a:r>
            <a:r>
              <a:rPr lang="zh-CN" altLang="en-US" sz="2800" b="1">
                <a:latin typeface="宋体" panose="02010600030101010101" pitchFamily="2" charset="-122"/>
              </a:rPr>
              <a:t>，</a:t>
            </a:r>
            <a:r>
              <a:rPr lang="zh-CN" altLang="en-US" sz="2800" b="1"/>
              <a:t>规定</a:t>
            </a:r>
            <a:r>
              <a:rPr lang="en-US" altLang="zh-CN" sz="2800" b="1"/>
              <a:t>F={T</a:t>
            </a:r>
            <a:r>
              <a:rPr lang="en-US" altLang="zh-CN" sz="2800" b="1" baseline="-18000"/>
              <a:t>1</a:t>
            </a:r>
            <a:r>
              <a:rPr lang="en-US" altLang="zh-CN" sz="2800" b="1"/>
              <a:t>,T</a:t>
            </a:r>
            <a:r>
              <a:rPr lang="en-US" altLang="zh-CN" sz="2800" b="1" baseline="-18000"/>
              <a:t>2</a:t>
            </a:r>
            <a:r>
              <a:rPr lang="en-US" altLang="zh-CN" sz="2800" b="1"/>
              <a:t>, </a:t>
            </a:r>
            <a:r>
              <a:rPr lang="en-US" altLang="zh-CN" sz="2800" b="1">
                <a:ea typeface="Arial Unicode MS" panose="020B0604020202020204" pitchFamily="34" charset="-128"/>
                <a:cs typeface="Arial Unicode MS" panose="020B0604020202020204" pitchFamily="34" charset="-128"/>
              </a:rPr>
              <a:t>⋯</a:t>
            </a:r>
            <a:r>
              <a:rPr lang="en-US" altLang="zh-CN" sz="2800" b="1"/>
              <a:t>,T</a:t>
            </a:r>
            <a:r>
              <a:rPr lang="en-US" altLang="zh-CN" sz="2800" b="1" baseline="-18000"/>
              <a:t>n</a:t>
            </a:r>
            <a:r>
              <a:rPr lang="en-US" altLang="zh-CN" sz="2800" b="1"/>
              <a:t>}</a:t>
            </a:r>
            <a:r>
              <a:rPr lang="zh-CN" altLang="en-US" sz="2800" b="1"/>
              <a:t>中权值小的二叉树作为新构造的二叉树的左子树</a:t>
            </a:r>
            <a:r>
              <a:rPr lang="zh-CN" altLang="en-US" sz="2800" b="1">
                <a:latin typeface="宋体" panose="02010600030101010101" pitchFamily="2" charset="-122"/>
              </a:rPr>
              <a:t>，</a:t>
            </a:r>
            <a:r>
              <a:rPr lang="zh-CN" altLang="en-US" sz="2800" b="1"/>
              <a:t>权值大的二叉树作为新构造的二叉树的右子树</a:t>
            </a:r>
            <a:r>
              <a:rPr lang="zh-CN" altLang="en-US" sz="2800" b="1">
                <a:latin typeface="宋体" panose="02010600030101010101" pitchFamily="2" charset="-122"/>
              </a:rPr>
              <a:t>；在取值相等时，</a:t>
            </a:r>
            <a:r>
              <a:rPr lang="zh-CN" altLang="en-US" sz="2800" b="1"/>
              <a:t>深度小的二叉树作为新构造的二叉树的左子树</a:t>
            </a:r>
            <a:r>
              <a:rPr lang="zh-CN" altLang="en-US" sz="2800" b="1">
                <a:latin typeface="宋体" panose="02010600030101010101" pitchFamily="2" charset="-122"/>
              </a:rPr>
              <a:t>，</a:t>
            </a:r>
            <a:r>
              <a:rPr lang="zh-CN" altLang="en-US" sz="2800" b="1"/>
              <a:t>深度大的二叉树作为新构造的二叉树的右子树</a:t>
            </a:r>
            <a:r>
              <a:rPr lang="zh-CN" altLang="en-US" sz="2800" b="1">
                <a:latin typeface="宋体" panose="02010600030101010101" pitchFamily="2" charset="-122"/>
              </a:rPr>
              <a:t>。    </a:t>
            </a:r>
          </a:p>
        </p:txBody>
      </p:sp>
    </p:spTree>
    <p:extLst>
      <p:ext uri="{BB962C8B-B14F-4D97-AF65-F5344CB8AC3E}">
        <p14:creationId xmlns:p14="http://schemas.microsoft.com/office/powerpoint/2010/main" val="251591471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4834" name="Rectangle 2">
            <a:extLst>
              <a:ext uri="{FF2B5EF4-FFF2-40B4-BE49-F238E27FC236}">
                <a16:creationId xmlns:a16="http://schemas.microsoft.com/office/drawing/2014/main" id="{0F291A23-2F11-4345-A1DF-6134DCCA5699}"/>
              </a:ext>
            </a:extLst>
          </p:cNvPr>
          <p:cNvSpPr>
            <a:spLocks noGrp="1" noChangeArrowheads="1"/>
          </p:cNvSpPr>
          <p:nvPr>
            <p:ph type="body" idx="1"/>
          </p:nvPr>
        </p:nvSpPr>
        <p:spPr>
          <a:xfrm>
            <a:off x="1676400" y="260351"/>
            <a:ext cx="8763000" cy="1655763"/>
          </a:xfrm>
        </p:spPr>
        <p:txBody>
          <a:bodyPr/>
          <a:lstStyle/>
          <a:p>
            <a:pPr marL="0" indent="0">
              <a:lnSpc>
                <a:spcPct val="110000"/>
              </a:lnSpc>
              <a:buNone/>
            </a:pPr>
            <a:r>
              <a:rPr lang="zh-CN" altLang="en-US" sz="2000" b="1">
                <a:latin typeface="宋体" panose="02010600030101010101" pitchFamily="2" charset="-122"/>
              </a:rPr>
              <a:t>      </a:t>
            </a:r>
            <a:r>
              <a:rPr lang="zh-CN" altLang="en-US" sz="2800" b="1">
                <a:latin typeface="宋体" panose="02010600030101010101" pitchFamily="2" charset="-122"/>
              </a:rPr>
              <a:t>图</a:t>
            </a:r>
            <a:r>
              <a:rPr lang="en-US" altLang="zh-CN" sz="2800" b="1"/>
              <a:t>6-25</a:t>
            </a:r>
            <a:r>
              <a:rPr lang="zh-CN" altLang="en-US" sz="2800" b="1"/>
              <a:t>是权值集合</a:t>
            </a:r>
            <a:r>
              <a:rPr lang="en-US" altLang="zh-CN" sz="2800" b="1"/>
              <a:t>W={8, 3, 4, 6, 5, 5}</a:t>
            </a:r>
            <a:r>
              <a:rPr lang="zh-CN" altLang="en-US" sz="2800" b="1">
                <a:latin typeface="宋体" panose="02010600030101010101" pitchFamily="2" charset="-122"/>
              </a:rPr>
              <a:t>构造</a:t>
            </a:r>
            <a:r>
              <a:rPr lang="en-US" altLang="zh-CN" sz="2800" b="1"/>
              <a:t>Huffman</a:t>
            </a:r>
            <a:r>
              <a:rPr lang="zh-CN" altLang="en-US" sz="2800" b="1"/>
              <a:t>树的过程</a:t>
            </a:r>
            <a:r>
              <a:rPr lang="zh-CN" altLang="en-US" sz="2800" b="1">
                <a:latin typeface="宋体" panose="02010600030101010101" pitchFamily="2" charset="-122"/>
              </a:rPr>
              <a:t>。</a:t>
            </a:r>
            <a:r>
              <a:rPr lang="zh-CN" altLang="en-US" sz="2800" b="1"/>
              <a:t>所构造的</a:t>
            </a:r>
            <a:r>
              <a:rPr lang="en-US" altLang="zh-CN" sz="2800" b="1"/>
              <a:t>Huffman</a:t>
            </a:r>
            <a:r>
              <a:rPr lang="zh-CN" altLang="en-US" sz="2800" b="1"/>
              <a:t>树的</a:t>
            </a:r>
            <a:r>
              <a:rPr lang="en-US" altLang="zh-CN" sz="2800" b="1"/>
              <a:t>WPL</a:t>
            </a:r>
            <a:r>
              <a:rPr lang="zh-CN" altLang="en-US" sz="2800" b="1"/>
              <a:t>是</a:t>
            </a:r>
            <a:r>
              <a:rPr lang="zh-CN" altLang="en-US" sz="2800" b="1">
                <a:latin typeface="宋体" panose="02010600030101010101" pitchFamily="2" charset="-122"/>
              </a:rPr>
              <a:t>：</a:t>
            </a:r>
            <a:r>
              <a:rPr lang="zh-CN" altLang="en-US" sz="2800" b="1"/>
              <a:t> </a:t>
            </a:r>
          </a:p>
          <a:p>
            <a:pPr marL="533400" lvl="1" indent="0">
              <a:lnSpc>
                <a:spcPct val="110000"/>
              </a:lnSpc>
              <a:buNone/>
            </a:pPr>
            <a:r>
              <a:rPr lang="en-US" altLang="zh-CN" b="1"/>
              <a:t>WPL=6</a:t>
            </a:r>
            <a:r>
              <a:rPr lang="en-US" altLang="zh-CN" b="1">
                <a:sym typeface="Symbol" pitchFamily="2" charset="2"/>
              </a:rPr>
              <a:t></a:t>
            </a:r>
            <a:r>
              <a:rPr lang="en-US" altLang="zh-CN" b="1"/>
              <a:t>2+3</a:t>
            </a:r>
            <a:r>
              <a:rPr lang="en-US" altLang="zh-CN" b="1">
                <a:sym typeface="Symbol" pitchFamily="2" charset="2"/>
              </a:rPr>
              <a:t></a:t>
            </a:r>
            <a:r>
              <a:rPr lang="en-US" altLang="zh-CN" b="1"/>
              <a:t>3+4</a:t>
            </a:r>
            <a:r>
              <a:rPr lang="en-US" altLang="zh-CN" b="1">
                <a:sym typeface="Symbol" pitchFamily="2" charset="2"/>
              </a:rPr>
              <a:t></a:t>
            </a:r>
            <a:r>
              <a:rPr lang="en-US" altLang="zh-CN" b="1"/>
              <a:t>3+8</a:t>
            </a:r>
            <a:r>
              <a:rPr lang="en-US" altLang="zh-CN" b="1">
                <a:sym typeface="Symbol" pitchFamily="2" charset="2"/>
              </a:rPr>
              <a:t></a:t>
            </a:r>
            <a:r>
              <a:rPr lang="en-US" altLang="zh-CN" b="1"/>
              <a:t>2+5</a:t>
            </a:r>
            <a:r>
              <a:rPr lang="en-US" altLang="zh-CN" b="1">
                <a:sym typeface="Symbol" pitchFamily="2" charset="2"/>
              </a:rPr>
              <a:t></a:t>
            </a:r>
            <a:r>
              <a:rPr lang="en-US" altLang="zh-CN" b="1"/>
              <a:t>3+5</a:t>
            </a:r>
            <a:r>
              <a:rPr lang="en-US" altLang="zh-CN" b="1">
                <a:sym typeface="Symbol" pitchFamily="2" charset="2"/>
              </a:rPr>
              <a:t></a:t>
            </a:r>
            <a:r>
              <a:rPr lang="en-US" altLang="zh-CN" b="1"/>
              <a:t>3 =79</a:t>
            </a:r>
          </a:p>
        </p:txBody>
      </p:sp>
      <p:grpSp>
        <p:nvGrpSpPr>
          <p:cNvPr id="504835" name="Group 3">
            <a:extLst>
              <a:ext uri="{FF2B5EF4-FFF2-40B4-BE49-F238E27FC236}">
                <a16:creationId xmlns:a16="http://schemas.microsoft.com/office/drawing/2014/main" id="{F451794E-A750-1A40-9112-E3FBD122E8DA}"/>
              </a:ext>
            </a:extLst>
          </p:cNvPr>
          <p:cNvGrpSpPr>
            <a:grpSpLocks/>
          </p:cNvGrpSpPr>
          <p:nvPr/>
        </p:nvGrpSpPr>
        <p:grpSpPr bwMode="auto">
          <a:xfrm>
            <a:off x="1600200" y="2133600"/>
            <a:ext cx="8991600" cy="4267200"/>
            <a:chOff x="48" y="96"/>
            <a:chExt cx="5664" cy="2688"/>
          </a:xfrm>
        </p:grpSpPr>
        <p:grpSp>
          <p:nvGrpSpPr>
            <p:cNvPr id="504836" name="Group 4">
              <a:extLst>
                <a:ext uri="{FF2B5EF4-FFF2-40B4-BE49-F238E27FC236}">
                  <a16:creationId xmlns:a16="http://schemas.microsoft.com/office/drawing/2014/main" id="{DA77419C-9C02-DD40-8AA2-1A399DD39B2E}"/>
                </a:ext>
              </a:extLst>
            </p:cNvPr>
            <p:cNvGrpSpPr>
              <a:grpSpLocks/>
            </p:cNvGrpSpPr>
            <p:nvPr/>
          </p:nvGrpSpPr>
          <p:grpSpPr bwMode="auto">
            <a:xfrm>
              <a:off x="48" y="96"/>
              <a:ext cx="1859" cy="515"/>
              <a:chOff x="192" y="96"/>
              <a:chExt cx="1920" cy="515"/>
            </a:xfrm>
          </p:grpSpPr>
          <p:grpSp>
            <p:nvGrpSpPr>
              <p:cNvPr id="504837" name="Group 5">
                <a:extLst>
                  <a:ext uri="{FF2B5EF4-FFF2-40B4-BE49-F238E27FC236}">
                    <a16:creationId xmlns:a16="http://schemas.microsoft.com/office/drawing/2014/main" id="{1789A5DB-AB25-A242-855F-78BF97A9BA5C}"/>
                  </a:ext>
                </a:extLst>
              </p:cNvPr>
              <p:cNvGrpSpPr>
                <a:grpSpLocks/>
              </p:cNvGrpSpPr>
              <p:nvPr/>
            </p:nvGrpSpPr>
            <p:grpSpPr bwMode="auto">
              <a:xfrm>
                <a:off x="192" y="96"/>
                <a:ext cx="1920" cy="232"/>
                <a:chOff x="528" y="240"/>
                <a:chExt cx="1920" cy="232"/>
              </a:xfrm>
            </p:grpSpPr>
            <p:sp>
              <p:nvSpPr>
                <p:cNvPr id="504838" name="Oval 6">
                  <a:extLst>
                    <a:ext uri="{FF2B5EF4-FFF2-40B4-BE49-F238E27FC236}">
                      <a16:creationId xmlns:a16="http://schemas.microsoft.com/office/drawing/2014/main" id="{0D6E2EFF-7264-D047-9AEB-D20E87CE6199}"/>
                    </a:ext>
                  </a:extLst>
                </p:cNvPr>
                <p:cNvSpPr>
                  <a:spLocks noChangeArrowheads="1"/>
                </p:cNvSpPr>
                <p:nvPr/>
              </p:nvSpPr>
              <p:spPr bwMode="auto">
                <a:xfrm>
                  <a:off x="528" y="240"/>
                  <a:ext cx="249"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3</a:t>
                  </a:r>
                </a:p>
              </p:txBody>
            </p:sp>
            <p:sp>
              <p:nvSpPr>
                <p:cNvPr id="504839" name="Oval 7">
                  <a:extLst>
                    <a:ext uri="{FF2B5EF4-FFF2-40B4-BE49-F238E27FC236}">
                      <a16:creationId xmlns:a16="http://schemas.microsoft.com/office/drawing/2014/main" id="{02BE92D6-0966-2242-9D38-1188263E8252}"/>
                    </a:ext>
                  </a:extLst>
                </p:cNvPr>
                <p:cNvSpPr>
                  <a:spLocks noChangeArrowheads="1"/>
                </p:cNvSpPr>
                <p:nvPr/>
              </p:nvSpPr>
              <p:spPr bwMode="auto">
                <a:xfrm>
                  <a:off x="855" y="240"/>
                  <a:ext cx="249"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4</a:t>
                  </a:r>
                </a:p>
              </p:txBody>
            </p:sp>
            <p:sp>
              <p:nvSpPr>
                <p:cNvPr id="504840" name="Oval 8">
                  <a:extLst>
                    <a:ext uri="{FF2B5EF4-FFF2-40B4-BE49-F238E27FC236}">
                      <a16:creationId xmlns:a16="http://schemas.microsoft.com/office/drawing/2014/main" id="{7A02E5BB-7F34-DA4C-B304-FDC956DA0A55}"/>
                    </a:ext>
                  </a:extLst>
                </p:cNvPr>
                <p:cNvSpPr>
                  <a:spLocks noChangeArrowheads="1"/>
                </p:cNvSpPr>
                <p:nvPr/>
              </p:nvSpPr>
              <p:spPr bwMode="auto">
                <a:xfrm>
                  <a:off x="1536" y="240"/>
                  <a:ext cx="249"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5</a:t>
                  </a:r>
                </a:p>
              </p:txBody>
            </p:sp>
            <p:sp>
              <p:nvSpPr>
                <p:cNvPr id="504841" name="Oval 9">
                  <a:extLst>
                    <a:ext uri="{FF2B5EF4-FFF2-40B4-BE49-F238E27FC236}">
                      <a16:creationId xmlns:a16="http://schemas.microsoft.com/office/drawing/2014/main" id="{2AD6A99A-76F9-3D4D-85AC-423808CE7F9C}"/>
                    </a:ext>
                  </a:extLst>
                </p:cNvPr>
                <p:cNvSpPr>
                  <a:spLocks noChangeArrowheads="1"/>
                </p:cNvSpPr>
                <p:nvPr/>
              </p:nvSpPr>
              <p:spPr bwMode="auto">
                <a:xfrm>
                  <a:off x="1191" y="240"/>
                  <a:ext cx="249"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5</a:t>
                  </a:r>
                </a:p>
              </p:txBody>
            </p:sp>
            <p:sp>
              <p:nvSpPr>
                <p:cNvPr id="504842" name="Oval 10">
                  <a:extLst>
                    <a:ext uri="{FF2B5EF4-FFF2-40B4-BE49-F238E27FC236}">
                      <a16:creationId xmlns:a16="http://schemas.microsoft.com/office/drawing/2014/main" id="{9756620D-7334-2D4B-95A3-8C677260E4D5}"/>
                    </a:ext>
                  </a:extLst>
                </p:cNvPr>
                <p:cNvSpPr>
                  <a:spLocks noChangeArrowheads="1"/>
                </p:cNvSpPr>
                <p:nvPr/>
              </p:nvSpPr>
              <p:spPr bwMode="auto">
                <a:xfrm>
                  <a:off x="1872" y="245"/>
                  <a:ext cx="249"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6</a:t>
                  </a:r>
                </a:p>
              </p:txBody>
            </p:sp>
            <p:sp>
              <p:nvSpPr>
                <p:cNvPr id="504843" name="Oval 11">
                  <a:extLst>
                    <a:ext uri="{FF2B5EF4-FFF2-40B4-BE49-F238E27FC236}">
                      <a16:creationId xmlns:a16="http://schemas.microsoft.com/office/drawing/2014/main" id="{CA6AC39E-9DAB-D74F-BA5C-42D781955286}"/>
                    </a:ext>
                  </a:extLst>
                </p:cNvPr>
                <p:cNvSpPr>
                  <a:spLocks noChangeArrowheads="1"/>
                </p:cNvSpPr>
                <p:nvPr/>
              </p:nvSpPr>
              <p:spPr bwMode="auto">
                <a:xfrm>
                  <a:off x="2199" y="240"/>
                  <a:ext cx="249"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8</a:t>
                  </a:r>
                </a:p>
              </p:txBody>
            </p:sp>
          </p:grpSp>
          <p:sp>
            <p:nvSpPr>
              <p:cNvPr id="504844" name="Rectangle 12">
                <a:extLst>
                  <a:ext uri="{FF2B5EF4-FFF2-40B4-BE49-F238E27FC236}">
                    <a16:creationId xmlns:a16="http://schemas.microsoft.com/office/drawing/2014/main" id="{5E24FB50-8523-8B47-A5F5-14553A12A94A}"/>
                  </a:ext>
                </a:extLst>
              </p:cNvPr>
              <p:cNvSpPr>
                <a:spLocks noChangeArrowheads="1"/>
              </p:cNvSpPr>
              <p:nvPr/>
            </p:nvSpPr>
            <p:spPr bwMode="auto">
              <a:xfrm>
                <a:off x="816" y="384"/>
                <a:ext cx="56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000">
                    <a:solidFill>
                      <a:srgbClr val="FFFFFF"/>
                    </a:solidFill>
                    <a:latin typeface="Times New Roman" panose="02020603050405020304" pitchFamily="18" charset="0"/>
                    <a:ea typeface="宋体" panose="02010600030101010101" pitchFamily="2" charset="-122"/>
                  </a:rPr>
                  <a:t>第一步</a:t>
                </a:r>
              </a:p>
            </p:txBody>
          </p:sp>
        </p:grpSp>
        <p:grpSp>
          <p:nvGrpSpPr>
            <p:cNvPr id="504845" name="Group 13">
              <a:extLst>
                <a:ext uri="{FF2B5EF4-FFF2-40B4-BE49-F238E27FC236}">
                  <a16:creationId xmlns:a16="http://schemas.microsoft.com/office/drawing/2014/main" id="{03C2B362-9B65-9847-846F-E923F4BFFFDF}"/>
                </a:ext>
              </a:extLst>
            </p:cNvPr>
            <p:cNvGrpSpPr>
              <a:grpSpLocks/>
            </p:cNvGrpSpPr>
            <p:nvPr/>
          </p:nvGrpSpPr>
          <p:grpSpPr bwMode="auto">
            <a:xfrm>
              <a:off x="2064" y="96"/>
              <a:ext cx="1700" cy="912"/>
              <a:chOff x="2064" y="96"/>
              <a:chExt cx="1700" cy="912"/>
            </a:xfrm>
          </p:grpSpPr>
          <p:sp>
            <p:nvSpPr>
              <p:cNvPr id="504846" name="Oval 14">
                <a:extLst>
                  <a:ext uri="{FF2B5EF4-FFF2-40B4-BE49-F238E27FC236}">
                    <a16:creationId xmlns:a16="http://schemas.microsoft.com/office/drawing/2014/main" id="{99C7E3C9-4D6B-0F43-886B-82C19A46C8B6}"/>
                  </a:ext>
                </a:extLst>
              </p:cNvPr>
              <p:cNvSpPr>
                <a:spLocks noChangeArrowheads="1"/>
              </p:cNvSpPr>
              <p:nvPr/>
            </p:nvSpPr>
            <p:spPr bwMode="auto">
              <a:xfrm>
                <a:off x="2403" y="109"/>
                <a:ext cx="245"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5</a:t>
                </a:r>
              </a:p>
            </p:txBody>
          </p:sp>
          <p:sp>
            <p:nvSpPr>
              <p:cNvPr id="504847" name="Oval 15">
                <a:extLst>
                  <a:ext uri="{FF2B5EF4-FFF2-40B4-BE49-F238E27FC236}">
                    <a16:creationId xmlns:a16="http://schemas.microsoft.com/office/drawing/2014/main" id="{B3E68222-C831-B042-9511-4A5E2340A6F1}"/>
                  </a:ext>
                </a:extLst>
              </p:cNvPr>
              <p:cNvSpPr>
                <a:spLocks noChangeArrowheads="1"/>
              </p:cNvSpPr>
              <p:nvPr/>
            </p:nvSpPr>
            <p:spPr bwMode="auto">
              <a:xfrm>
                <a:off x="2064" y="109"/>
                <a:ext cx="245"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5</a:t>
                </a:r>
              </a:p>
            </p:txBody>
          </p:sp>
          <p:sp>
            <p:nvSpPr>
              <p:cNvPr id="504848" name="Oval 16">
                <a:extLst>
                  <a:ext uri="{FF2B5EF4-FFF2-40B4-BE49-F238E27FC236}">
                    <a16:creationId xmlns:a16="http://schemas.microsoft.com/office/drawing/2014/main" id="{4952DAEB-C53F-9945-85F7-BBA8F6FE4B12}"/>
                  </a:ext>
                </a:extLst>
              </p:cNvPr>
              <p:cNvSpPr>
                <a:spLocks noChangeArrowheads="1"/>
              </p:cNvSpPr>
              <p:nvPr/>
            </p:nvSpPr>
            <p:spPr bwMode="auto">
              <a:xfrm>
                <a:off x="2734" y="114"/>
                <a:ext cx="245"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6</a:t>
                </a:r>
              </a:p>
            </p:txBody>
          </p:sp>
          <p:sp>
            <p:nvSpPr>
              <p:cNvPr id="504849" name="Oval 17">
                <a:extLst>
                  <a:ext uri="{FF2B5EF4-FFF2-40B4-BE49-F238E27FC236}">
                    <a16:creationId xmlns:a16="http://schemas.microsoft.com/office/drawing/2014/main" id="{B197198B-CC05-5D4E-8884-1B8A04442D87}"/>
                  </a:ext>
                </a:extLst>
              </p:cNvPr>
              <p:cNvSpPr>
                <a:spLocks noChangeArrowheads="1"/>
              </p:cNvSpPr>
              <p:nvPr/>
            </p:nvSpPr>
            <p:spPr bwMode="auto">
              <a:xfrm>
                <a:off x="3519" y="109"/>
                <a:ext cx="245"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8</a:t>
                </a:r>
              </a:p>
            </p:txBody>
          </p:sp>
          <p:sp>
            <p:nvSpPr>
              <p:cNvPr id="504850" name="Rectangle 18">
                <a:extLst>
                  <a:ext uri="{FF2B5EF4-FFF2-40B4-BE49-F238E27FC236}">
                    <a16:creationId xmlns:a16="http://schemas.microsoft.com/office/drawing/2014/main" id="{CE39BD00-87E2-E349-A21A-80C35CBE4DB1}"/>
                  </a:ext>
                </a:extLst>
              </p:cNvPr>
              <p:cNvSpPr>
                <a:spLocks noChangeArrowheads="1"/>
              </p:cNvSpPr>
              <p:nvPr/>
            </p:nvSpPr>
            <p:spPr bwMode="auto">
              <a:xfrm>
                <a:off x="2631" y="781"/>
                <a:ext cx="55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000">
                    <a:solidFill>
                      <a:srgbClr val="FFFFFF"/>
                    </a:solidFill>
                    <a:latin typeface="Times New Roman" panose="02020603050405020304" pitchFamily="18" charset="0"/>
                    <a:ea typeface="宋体" panose="02010600030101010101" pitchFamily="2" charset="-122"/>
                  </a:rPr>
                  <a:t>第二步</a:t>
                </a:r>
              </a:p>
            </p:txBody>
          </p:sp>
          <p:grpSp>
            <p:nvGrpSpPr>
              <p:cNvPr id="504851" name="Group 19">
                <a:extLst>
                  <a:ext uri="{FF2B5EF4-FFF2-40B4-BE49-F238E27FC236}">
                    <a16:creationId xmlns:a16="http://schemas.microsoft.com/office/drawing/2014/main" id="{5CE48312-66B4-D643-A638-595B4A987768}"/>
                  </a:ext>
                </a:extLst>
              </p:cNvPr>
              <p:cNvGrpSpPr>
                <a:grpSpLocks/>
              </p:cNvGrpSpPr>
              <p:nvPr/>
            </p:nvGrpSpPr>
            <p:grpSpPr bwMode="auto">
              <a:xfrm>
                <a:off x="2914" y="96"/>
                <a:ext cx="631" cy="632"/>
                <a:chOff x="2914" y="96"/>
                <a:chExt cx="631" cy="632"/>
              </a:xfrm>
            </p:grpSpPr>
            <p:sp>
              <p:nvSpPr>
                <p:cNvPr id="504852" name="Oval 20">
                  <a:extLst>
                    <a:ext uri="{FF2B5EF4-FFF2-40B4-BE49-F238E27FC236}">
                      <a16:creationId xmlns:a16="http://schemas.microsoft.com/office/drawing/2014/main" id="{E147F0C8-B41E-3748-AF34-E8D3A8A6039E}"/>
                    </a:ext>
                  </a:extLst>
                </p:cNvPr>
                <p:cNvSpPr>
                  <a:spLocks noChangeArrowheads="1"/>
                </p:cNvSpPr>
                <p:nvPr/>
              </p:nvSpPr>
              <p:spPr bwMode="auto">
                <a:xfrm>
                  <a:off x="2914" y="501"/>
                  <a:ext cx="245"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3</a:t>
                  </a:r>
                </a:p>
              </p:txBody>
            </p:sp>
            <p:sp>
              <p:nvSpPr>
                <p:cNvPr id="504853" name="Oval 21">
                  <a:extLst>
                    <a:ext uri="{FF2B5EF4-FFF2-40B4-BE49-F238E27FC236}">
                      <a16:creationId xmlns:a16="http://schemas.microsoft.com/office/drawing/2014/main" id="{B1896020-AB79-CA4C-A581-46E7ACA64EB7}"/>
                    </a:ext>
                  </a:extLst>
                </p:cNvPr>
                <p:cNvSpPr>
                  <a:spLocks noChangeArrowheads="1"/>
                </p:cNvSpPr>
                <p:nvPr/>
              </p:nvSpPr>
              <p:spPr bwMode="auto">
                <a:xfrm>
                  <a:off x="3300" y="501"/>
                  <a:ext cx="245"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4</a:t>
                  </a:r>
                </a:p>
              </p:txBody>
            </p:sp>
            <p:sp>
              <p:nvSpPr>
                <p:cNvPr id="504854" name="Oval 22">
                  <a:extLst>
                    <a:ext uri="{FF2B5EF4-FFF2-40B4-BE49-F238E27FC236}">
                      <a16:creationId xmlns:a16="http://schemas.microsoft.com/office/drawing/2014/main" id="{BB0D8515-58B5-CE4D-97F6-869D5BC96E3A}"/>
                    </a:ext>
                  </a:extLst>
                </p:cNvPr>
                <p:cNvSpPr>
                  <a:spLocks noChangeArrowheads="1"/>
                </p:cNvSpPr>
                <p:nvPr/>
              </p:nvSpPr>
              <p:spPr bwMode="auto">
                <a:xfrm>
                  <a:off x="3112" y="96"/>
                  <a:ext cx="245"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00"/>
                      </a:solidFill>
                      <a:latin typeface="Times New Roman" panose="02020603050405020304" pitchFamily="18" charset="0"/>
                      <a:ea typeface="宋体" panose="02010600030101010101" pitchFamily="2" charset="-122"/>
                    </a:rPr>
                    <a:t>7</a:t>
                  </a:r>
                </a:p>
              </p:txBody>
            </p:sp>
            <p:sp>
              <p:nvSpPr>
                <p:cNvPr id="504855" name="Line 23">
                  <a:extLst>
                    <a:ext uri="{FF2B5EF4-FFF2-40B4-BE49-F238E27FC236}">
                      <a16:creationId xmlns:a16="http://schemas.microsoft.com/office/drawing/2014/main" id="{9B94F8DE-1228-054E-9849-B87F092F0DAB}"/>
                    </a:ext>
                  </a:extLst>
                </p:cNvPr>
                <p:cNvSpPr>
                  <a:spLocks noChangeShapeType="1"/>
                </p:cNvSpPr>
                <p:nvPr/>
              </p:nvSpPr>
              <p:spPr bwMode="auto">
                <a:xfrm flipH="1">
                  <a:off x="3049" y="312"/>
                  <a:ext cx="134" cy="18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04856" name="Line 24">
                  <a:extLst>
                    <a:ext uri="{FF2B5EF4-FFF2-40B4-BE49-F238E27FC236}">
                      <a16:creationId xmlns:a16="http://schemas.microsoft.com/office/drawing/2014/main" id="{A7009D16-46D9-D749-BBFB-B72A51E57B40}"/>
                    </a:ext>
                  </a:extLst>
                </p:cNvPr>
                <p:cNvSpPr>
                  <a:spLocks noChangeShapeType="1"/>
                </p:cNvSpPr>
                <p:nvPr/>
              </p:nvSpPr>
              <p:spPr bwMode="auto">
                <a:xfrm>
                  <a:off x="3285" y="312"/>
                  <a:ext cx="134" cy="18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nvGrpSpPr>
            <p:cNvPr id="504857" name="Group 25">
              <a:extLst>
                <a:ext uri="{FF2B5EF4-FFF2-40B4-BE49-F238E27FC236}">
                  <a16:creationId xmlns:a16="http://schemas.microsoft.com/office/drawing/2014/main" id="{202EEFFC-F71E-AF4E-BE6E-A25708946C14}"/>
                </a:ext>
              </a:extLst>
            </p:cNvPr>
            <p:cNvGrpSpPr>
              <a:grpSpLocks/>
            </p:cNvGrpSpPr>
            <p:nvPr/>
          </p:nvGrpSpPr>
          <p:grpSpPr bwMode="auto">
            <a:xfrm>
              <a:off x="3989" y="96"/>
              <a:ext cx="1723" cy="912"/>
              <a:chOff x="3989" y="96"/>
              <a:chExt cx="1723" cy="912"/>
            </a:xfrm>
          </p:grpSpPr>
          <p:sp>
            <p:nvSpPr>
              <p:cNvPr id="504858" name="Oval 26">
                <a:extLst>
                  <a:ext uri="{FF2B5EF4-FFF2-40B4-BE49-F238E27FC236}">
                    <a16:creationId xmlns:a16="http://schemas.microsoft.com/office/drawing/2014/main" id="{906693A1-7CD1-284E-A547-539CFFEB8CF4}"/>
                  </a:ext>
                </a:extLst>
              </p:cNvPr>
              <p:cNvSpPr>
                <a:spLocks noChangeArrowheads="1"/>
              </p:cNvSpPr>
              <p:nvPr/>
            </p:nvSpPr>
            <p:spPr bwMode="auto">
              <a:xfrm>
                <a:off x="3989" y="109"/>
                <a:ext cx="242"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6</a:t>
                </a:r>
              </a:p>
            </p:txBody>
          </p:sp>
          <p:sp>
            <p:nvSpPr>
              <p:cNvPr id="504859" name="Oval 27">
                <a:extLst>
                  <a:ext uri="{FF2B5EF4-FFF2-40B4-BE49-F238E27FC236}">
                    <a16:creationId xmlns:a16="http://schemas.microsoft.com/office/drawing/2014/main" id="{7C5B10BC-17FE-5346-BD71-A5FE68D473EF}"/>
                  </a:ext>
                </a:extLst>
              </p:cNvPr>
              <p:cNvSpPr>
                <a:spLocks noChangeArrowheads="1"/>
              </p:cNvSpPr>
              <p:nvPr/>
            </p:nvSpPr>
            <p:spPr bwMode="auto">
              <a:xfrm>
                <a:off x="4811" y="109"/>
                <a:ext cx="241"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8</a:t>
                </a:r>
              </a:p>
            </p:txBody>
          </p:sp>
          <p:sp>
            <p:nvSpPr>
              <p:cNvPr id="504860" name="Rectangle 28">
                <a:extLst>
                  <a:ext uri="{FF2B5EF4-FFF2-40B4-BE49-F238E27FC236}">
                    <a16:creationId xmlns:a16="http://schemas.microsoft.com/office/drawing/2014/main" id="{E3E05A08-858A-2F44-B1B3-5C5C2AC8BDF0}"/>
                  </a:ext>
                </a:extLst>
              </p:cNvPr>
              <p:cNvSpPr>
                <a:spLocks noChangeArrowheads="1"/>
              </p:cNvSpPr>
              <p:nvPr/>
            </p:nvSpPr>
            <p:spPr bwMode="auto">
              <a:xfrm>
                <a:off x="4548" y="781"/>
                <a:ext cx="550"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000">
                    <a:solidFill>
                      <a:srgbClr val="FFFFFF"/>
                    </a:solidFill>
                    <a:latin typeface="Times New Roman" panose="02020603050405020304" pitchFamily="18" charset="0"/>
                    <a:ea typeface="宋体" panose="02010600030101010101" pitchFamily="2" charset="-122"/>
                  </a:rPr>
                  <a:t>第三步</a:t>
                </a:r>
              </a:p>
            </p:txBody>
          </p:sp>
          <p:grpSp>
            <p:nvGrpSpPr>
              <p:cNvPr id="504861" name="Group 29">
                <a:extLst>
                  <a:ext uri="{FF2B5EF4-FFF2-40B4-BE49-F238E27FC236}">
                    <a16:creationId xmlns:a16="http://schemas.microsoft.com/office/drawing/2014/main" id="{F029163A-6619-0C4C-B8BB-28FD5F4956E7}"/>
                  </a:ext>
                </a:extLst>
              </p:cNvPr>
              <p:cNvGrpSpPr>
                <a:grpSpLocks/>
              </p:cNvGrpSpPr>
              <p:nvPr/>
            </p:nvGrpSpPr>
            <p:grpSpPr bwMode="auto">
              <a:xfrm>
                <a:off x="4205" y="96"/>
                <a:ext cx="622" cy="632"/>
                <a:chOff x="4205" y="96"/>
                <a:chExt cx="622" cy="632"/>
              </a:xfrm>
            </p:grpSpPr>
            <p:sp>
              <p:nvSpPr>
                <p:cNvPr id="504862" name="Oval 30">
                  <a:extLst>
                    <a:ext uri="{FF2B5EF4-FFF2-40B4-BE49-F238E27FC236}">
                      <a16:creationId xmlns:a16="http://schemas.microsoft.com/office/drawing/2014/main" id="{072EA958-3767-2641-A5AC-873768523712}"/>
                    </a:ext>
                  </a:extLst>
                </p:cNvPr>
                <p:cNvSpPr>
                  <a:spLocks noChangeArrowheads="1"/>
                </p:cNvSpPr>
                <p:nvPr/>
              </p:nvSpPr>
              <p:spPr bwMode="auto">
                <a:xfrm>
                  <a:off x="4205" y="501"/>
                  <a:ext cx="242"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3</a:t>
                  </a:r>
                </a:p>
              </p:txBody>
            </p:sp>
            <p:sp>
              <p:nvSpPr>
                <p:cNvPr id="504863" name="Oval 31">
                  <a:extLst>
                    <a:ext uri="{FF2B5EF4-FFF2-40B4-BE49-F238E27FC236}">
                      <a16:creationId xmlns:a16="http://schemas.microsoft.com/office/drawing/2014/main" id="{E3AC27FE-9887-4640-AEB2-B4BCC18D13C8}"/>
                    </a:ext>
                  </a:extLst>
                </p:cNvPr>
                <p:cNvSpPr>
                  <a:spLocks noChangeArrowheads="1"/>
                </p:cNvSpPr>
                <p:nvPr/>
              </p:nvSpPr>
              <p:spPr bwMode="auto">
                <a:xfrm>
                  <a:off x="4585" y="501"/>
                  <a:ext cx="242"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4</a:t>
                  </a:r>
                </a:p>
              </p:txBody>
            </p:sp>
            <p:sp>
              <p:nvSpPr>
                <p:cNvPr id="504864" name="Oval 32">
                  <a:extLst>
                    <a:ext uri="{FF2B5EF4-FFF2-40B4-BE49-F238E27FC236}">
                      <a16:creationId xmlns:a16="http://schemas.microsoft.com/office/drawing/2014/main" id="{C9833D5D-833A-1C44-B934-CC53E493A407}"/>
                    </a:ext>
                  </a:extLst>
                </p:cNvPr>
                <p:cNvSpPr>
                  <a:spLocks noChangeArrowheads="1"/>
                </p:cNvSpPr>
                <p:nvPr/>
              </p:nvSpPr>
              <p:spPr bwMode="auto">
                <a:xfrm>
                  <a:off x="4400" y="96"/>
                  <a:ext cx="242"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00"/>
                      </a:solidFill>
                      <a:latin typeface="Times New Roman" panose="02020603050405020304" pitchFamily="18" charset="0"/>
                      <a:ea typeface="宋体" panose="02010600030101010101" pitchFamily="2" charset="-122"/>
                    </a:rPr>
                    <a:t>7</a:t>
                  </a:r>
                </a:p>
              </p:txBody>
            </p:sp>
            <p:sp>
              <p:nvSpPr>
                <p:cNvPr id="504865" name="Line 33">
                  <a:extLst>
                    <a:ext uri="{FF2B5EF4-FFF2-40B4-BE49-F238E27FC236}">
                      <a16:creationId xmlns:a16="http://schemas.microsoft.com/office/drawing/2014/main" id="{CF209381-48AD-6746-B8AD-55743290B980}"/>
                    </a:ext>
                  </a:extLst>
                </p:cNvPr>
                <p:cNvSpPr>
                  <a:spLocks noChangeShapeType="1"/>
                </p:cNvSpPr>
                <p:nvPr/>
              </p:nvSpPr>
              <p:spPr bwMode="auto">
                <a:xfrm flipH="1">
                  <a:off x="4338" y="312"/>
                  <a:ext cx="132" cy="18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04866" name="Line 34">
                  <a:extLst>
                    <a:ext uri="{FF2B5EF4-FFF2-40B4-BE49-F238E27FC236}">
                      <a16:creationId xmlns:a16="http://schemas.microsoft.com/office/drawing/2014/main" id="{2775B0A0-928B-E349-91B7-7669568DBB70}"/>
                    </a:ext>
                  </a:extLst>
                </p:cNvPr>
                <p:cNvSpPr>
                  <a:spLocks noChangeShapeType="1"/>
                </p:cNvSpPr>
                <p:nvPr/>
              </p:nvSpPr>
              <p:spPr bwMode="auto">
                <a:xfrm>
                  <a:off x="4571" y="312"/>
                  <a:ext cx="132" cy="18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504867" name="Group 35">
                <a:extLst>
                  <a:ext uri="{FF2B5EF4-FFF2-40B4-BE49-F238E27FC236}">
                    <a16:creationId xmlns:a16="http://schemas.microsoft.com/office/drawing/2014/main" id="{DB1452C4-6DF0-3E4C-BC36-D23FA0265EE1}"/>
                  </a:ext>
                </a:extLst>
              </p:cNvPr>
              <p:cNvGrpSpPr>
                <a:grpSpLocks/>
              </p:cNvGrpSpPr>
              <p:nvPr/>
            </p:nvGrpSpPr>
            <p:grpSpPr bwMode="auto">
              <a:xfrm>
                <a:off x="5090" y="96"/>
                <a:ext cx="622" cy="632"/>
                <a:chOff x="5090" y="96"/>
                <a:chExt cx="622" cy="632"/>
              </a:xfrm>
            </p:grpSpPr>
            <p:sp>
              <p:nvSpPr>
                <p:cNvPr id="504868" name="Oval 36">
                  <a:extLst>
                    <a:ext uri="{FF2B5EF4-FFF2-40B4-BE49-F238E27FC236}">
                      <a16:creationId xmlns:a16="http://schemas.microsoft.com/office/drawing/2014/main" id="{AEE29C32-40DE-D648-B7C0-9A87B1BFDC24}"/>
                    </a:ext>
                  </a:extLst>
                </p:cNvPr>
                <p:cNvSpPr>
                  <a:spLocks noChangeArrowheads="1"/>
                </p:cNvSpPr>
                <p:nvPr/>
              </p:nvSpPr>
              <p:spPr bwMode="auto">
                <a:xfrm>
                  <a:off x="5090" y="501"/>
                  <a:ext cx="242"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5</a:t>
                  </a:r>
                </a:p>
              </p:txBody>
            </p:sp>
            <p:sp>
              <p:nvSpPr>
                <p:cNvPr id="504869" name="Oval 37">
                  <a:extLst>
                    <a:ext uri="{FF2B5EF4-FFF2-40B4-BE49-F238E27FC236}">
                      <a16:creationId xmlns:a16="http://schemas.microsoft.com/office/drawing/2014/main" id="{50435916-48F7-2440-8B7A-4DB05FC8939A}"/>
                    </a:ext>
                  </a:extLst>
                </p:cNvPr>
                <p:cNvSpPr>
                  <a:spLocks noChangeArrowheads="1"/>
                </p:cNvSpPr>
                <p:nvPr/>
              </p:nvSpPr>
              <p:spPr bwMode="auto">
                <a:xfrm>
                  <a:off x="5470" y="501"/>
                  <a:ext cx="242"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5</a:t>
                  </a:r>
                </a:p>
              </p:txBody>
            </p:sp>
            <p:sp>
              <p:nvSpPr>
                <p:cNvPr id="504870" name="Oval 38">
                  <a:extLst>
                    <a:ext uri="{FF2B5EF4-FFF2-40B4-BE49-F238E27FC236}">
                      <a16:creationId xmlns:a16="http://schemas.microsoft.com/office/drawing/2014/main" id="{1AF1C17C-D28E-6E40-9FE6-EFDE177FB716}"/>
                    </a:ext>
                  </a:extLst>
                </p:cNvPr>
                <p:cNvSpPr>
                  <a:spLocks noChangeArrowheads="1"/>
                </p:cNvSpPr>
                <p:nvPr/>
              </p:nvSpPr>
              <p:spPr bwMode="auto">
                <a:xfrm>
                  <a:off x="5285" y="96"/>
                  <a:ext cx="295"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00"/>
                      </a:solidFill>
                      <a:latin typeface="Times New Roman" panose="02020603050405020304" pitchFamily="18" charset="0"/>
                      <a:ea typeface="宋体" panose="02010600030101010101" pitchFamily="2" charset="-122"/>
                    </a:rPr>
                    <a:t>10</a:t>
                  </a:r>
                </a:p>
              </p:txBody>
            </p:sp>
            <p:sp>
              <p:nvSpPr>
                <p:cNvPr id="504871" name="Line 39">
                  <a:extLst>
                    <a:ext uri="{FF2B5EF4-FFF2-40B4-BE49-F238E27FC236}">
                      <a16:creationId xmlns:a16="http://schemas.microsoft.com/office/drawing/2014/main" id="{771E7E8E-C11A-C04D-94D0-2A30C3137B88}"/>
                    </a:ext>
                  </a:extLst>
                </p:cNvPr>
                <p:cNvSpPr>
                  <a:spLocks noChangeShapeType="1"/>
                </p:cNvSpPr>
                <p:nvPr/>
              </p:nvSpPr>
              <p:spPr bwMode="auto">
                <a:xfrm flipH="1">
                  <a:off x="5223" y="312"/>
                  <a:ext cx="132" cy="18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04872" name="Line 40">
                  <a:extLst>
                    <a:ext uri="{FF2B5EF4-FFF2-40B4-BE49-F238E27FC236}">
                      <a16:creationId xmlns:a16="http://schemas.microsoft.com/office/drawing/2014/main" id="{6006E118-D9D5-FC47-B556-AC29A2FAB17D}"/>
                    </a:ext>
                  </a:extLst>
                </p:cNvPr>
                <p:cNvSpPr>
                  <a:spLocks noChangeShapeType="1"/>
                </p:cNvSpPr>
                <p:nvPr/>
              </p:nvSpPr>
              <p:spPr bwMode="auto">
                <a:xfrm>
                  <a:off x="5456" y="312"/>
                  <a:ext cx="132" cy="18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nvGrpSpPr>
            <p:cNvPr id="504873" name="Group 41">
              <a:extLst>
                <a:ext uri="{FF2B5EF4-FFF2-40B4-BE49-F238E27FC236}">
                  <a16:creationId xmlns:a16="http://schemas.microsoft.com/office/drawing/2014/main" id="{2E16B5CB-2EB7-FB43-A52F-34833700BDF4}"/>
                </a:ext>
              </a:extLst>
            </p:cNvPr>
            <p:cNvGrpSpPr>
              <a:grpSpLocks/>
            </p:cNvGrpSpPr>
            <p:nvPr/>
          </p:nvGrpSpPr>
          <p:grpSpPr bwMode="auto">
            <a:xfrm>
              <a:off x="127" y="1136"/>
              <a:ext cx="1817" cy="1168"/>
              <a:chOff x="127" y="1097"/>
              <a:chExt cx="1817" cy="1168"/>
            </a:xfrm>
          </p:grpSpPr>
          <p:sp>
            <p:nvSpPr>
              <p:cNvPr id="504874" name="Oval 42">
                <a:extLst>
                  <a:ext uri="{FF2B5EF4-FFF2-40B4-BE49-F238E27FC236}">
                    <a16:creationId xmlns:a16="http://schemas.microsoft.com/office/drawing/2014/main" id="{3D624D09-10F7-9442-B307-964C0BCAA6B9}"/>
                  </a:ext>
                </a:extLst>
              </p:cNvPr>
              <p:cNvSpPr>
                <a:spLocks noChangeArrowheads="1"/>
              </p:cNvSpPr>
              <p:nvPr/>
            </p:nvSpPr>
            <p:spPr bwMode="auto">
              <a:xfrm>
                <a:off x="127" y="1110"/>
                <a:ext cx="242" cy="22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8</a:t>
                </a:r>
              </a:p>
            </p:txBody>
          </p:sp>
          <p:sp>
            <p:nvSpPr>
              <p:cNvPr id="504875" name="Rectangle 43">
                <a:extLst>
                  <a:ext uri="{FF2B5EF4-FFF2-40B4-BE49-F238E27FC236}">
                    <a16:creationId xmlns:a16="http://schemas.microsoft.com/office/drawing/2014/main" id="{5E60A55C-97D8-8040-888F-D2FE1F2F5613}"/>
                  </a:ext>
                </a:extLst>
              </p:cNvPr>
              <p:cNvSpPr>
                <a:spLocks noChangeArrowheads="1"/>
              </p:cNvSpPr>
              <p:nvPr/>
            </p:nvSpPr>
            <p:spPr bwMode="auto">
              <a:xfrm>
                <a:off x="657" y="2044"/>
                <a:ext cx="551" cy="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000">
                    <a:solidFill>
                      <a:srgbClr val="FFFFFF"/>
                    </a:solidFill>
                    <a:latin typeface="Times New Roman" panose="02020603050405020304" pitchFamily="18" charset="0"/>
                    <a:ea typeface="宋体" panose="02010600030101010101" pitchFamily="2" charset="-122"/>
                  </a:rPr>
                  <a:t>第四步</a:t>
                </a:r>
              </a:p>
            </p:txBody>
          </p:sp>
          <p:grpSp>
            <p:nvGrpSpPr>
              <p:cNvPr id="504876" name="Group 44">
                <a:extLst>
                  <a:ext uri="{FF2B5EF4-FFF2-40B4-BE49-F238E27FC236}">
                    <a16:creationId xmlns:a16="http://schemas.microsoft.com/office/drawing/2014/main" id="{8B155692-960D-AE49-A49D-984BC094C6A5}"/>
                  </a:ext>
                </a:extLst>
              </p:cNvPr>
              <p:cNvGrpSpPr>
                <a:grpSpLocks/>
              </p:cNvGrpSpPr>
              <p:nvPr/>
            </p:nvGrpSpPr>
            <p:grpSpPr bwMode="auto">
              <a:xfrm>
                <a:off x="407" y="1097"/>
                <a:ext cx="623" cy="614"/>
                <a:chOff x="407" y="1117"/>
                <a:chExt cx="623" cy="614"/>
              </a:xfrm>
            </p:grpSpPr>
            <p:sp>
              <p:nvSpPr>
                <p:cNvPr id="504877" name="Oval 45">
                  <a:extLst>
                    <a:ext uri="{FF2B5EF4-FFF2-40B4-BE49-F238E27FC236}">
                      <a16:creationId xmlns:a16="http://schemas.microsoft.com/office/drawing/2014/main" id="{F95C4A11-EAC4-524C-A3D2-B2C2D32AFBDA}"/>
                    </a:ext>
                  </a:extLst>
                </p:cNvPr>
                <p:cNvSpPr>
                  <a:spLocks noChangeArrowheads="1"/>
                </p:cNvSpPr>
                <p:nvPr/>
              </p:nvSpPr>
              <p:spPr bwMode="auto">
                <a:xfrm>
                  <a:off x="407" y="1510"/>
                  <a:ext cx="242" cy="221"/>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5</a:t>
                  </a:r>
                </a:p>
              </p:txBody>
            </p:sp>
            <p:sp>
              <p:nvSpPr>
                <p:cNvPr id="504878" name="Oval 46">
                  <a:extLst>
                    <a:ext uri="{FF2B5EF4-FFF2-40B4-BE49-F238E27FC236}">
                      <a16:creationId xmlns:a16="http://schemas.microsoft.com/office/drawing/2014/main" id="{BB62C92B-F6B6-0645-80C8-0FDE0E235943}"/>
                    </a:ext>
                  </a:extLst>
                </p:cNvPr>
                <p:cNvSpPr>
                  <a:spLocks noChangeArrowheads="1"/>
                </p:cNvSpPr>
                <p:nvPr/>
              </p:nvSpPr>
              <p:spPr bwMode="auto">
                <a:xfrm>
                  <a:off x="788" y="1510"/>
                  <a:ext cx="242" cy="221"/>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5</a:t>
                  </a:r>
                </a:p>
              </p:txBody>
            </p:sp>
            <p:sp>
              <p:nvSpPr>
                <p:cNvPr id="504879" name="Oval 47">
                  <a:extLst>
                    <a:ext uri="{FF2B5EF4-FFF2-40B4-BE49-F238E27FC236}">
                      <a16:creationId xmlns:a16="http://schemas.microsoft.com/office/drawing/2014/main" id="{0F2BEBB7-971F-8047-A71B-9E71A2F2929C}"/>
                    </a:ext>
                  </a:extLst>
                </p:cNvPr>
                <p:cNvSpPr>
                  <a:spLocks noChangeArrowheads="1"/>
                </p:cNvSpPr>
                <p:nvPr/>
              </p:nvSpPr>
              <p:spPr bwMode="auto">
                <a:xfrm>
                  <a:off x="602" y="1117"/>
                  <a:ext cx="295" cy="221"/>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00"/>
                      </a:solidFill>
                      <a:latin typeface="Times New Roman" panose="02020603050405020304" pitchFamily="18" charset="0"/>
                      <a:ea typeface="宋体" panose="02010600030101010101" pitchFamily="2" charset="-122"/>
                    </a:rPr>
                    <a:t>10</a:t>
                  </a:r>
                </a:p>
              </p:txBody>
            </p:sp>
            <p:sp>
              <p:nvSpPr>
                <p:cNvPr id="504880" name="Line 48">
                  <a:extLst>
                    <a:ext uri="{FF2B5EF4-FFF2-40B4-BE49-F238E27FC236}">
                      <a16:creationId xmlns:a16="http://schemas.microsoft.com/office/drawing/2014/main" id="{614AAD59-B77C-5C4E-BCD9-8C1EDA0C64D6}"/>
                    </a:ext>
                  </a:extLst>
                </p:cNvPr>
                <p:cNvSpPr>
                  <a:spLocks noChangeShapeType="1"/>
                </p:cNvSpPr>
                <p:nvPr/>
              </p:nvSpPr>
              <p:spPr bwMode="auto">
                <a:xfrm flipH="1">
                  <a:off x="540" y="1327"/>
                  <a:ext cx="132" cy="17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04881" name="Line 49">
                  <a:extLst>
                    <a:ext uri="{FF2B5EF4-FFF2-40B4-BE49-F238E27FC236}">
                      <a16:creationId xmlns:a16="http://schemas.microsoft.com/office/drawing/2014/main" id="{3F9E0C1D-EFCF-C248-807B-12C7F07C2822}"/>
                    </a:ext>
                  </a:extLst>
                </p:cNvPr>
                <p:cNvSpPr>
                  <a:spLocks noChangeShapeType="1"/>
                </p:cNvSpPr>
                <p:nvPr/>
              </p:nvSpPr>
              <p:spPr bwMode="auto">
                <a:xfrm>
                  <a:off x="773" y="1327"/>
                  <a:ext cx="133" cy="17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504882" name="Group 50">
                <a:extLst>
                  <a:ext uri="{FF2B5EF4-FFF2-40B4-BE49-F238E27FC236}">
                    <a16:creationId xmlns:a16="http://schemas.microsoft.com/office/drawing/2014/main" id="{C7F418E2-549D-B341-96A3-3C43017541BF}"/>
                  </a:ext>
                </a:extLst>
              </p:cNvPr>
              <p:cNvGrpSpPr>
                <a:grpSpLocks/>
              </p:cNvGrpSpPr>
              <p:nvPr/>
            </p:nvGrpSpPr>
            <p:grpSpPr bwMode="auto">
              <a:xfrm>
                <a:off x="1104" y="1104"/>
                <a:ext cx="840" cy="1019"/>
                <a:chOff x="1123" y="1124"/>
                <a:chExt cx="840" cy="1019"/>
              </a:xfrm>
            </p:grpSpPr>
            <p:sp>
              <p:nvSpPr>
                <p:cNvPr id="504883" name="Oval 51">
                  <a:extLst>
                    <a:ext uri="{FF2B5EF4-FFF2-40B4-BE49-F238E27FC236}">
                      <a16:creationId xmlns:a16="http://schemas.microsoft.com/office/drawing/2014/main" id="{4941FAD3-8D98-DF47-B5BA-45C56C259E06}"/>
                    </a:ext>
                  </a:extLst>
                </p:cNvPr>
                <p:cNvSpPr>
                  <a:spLocks noChangeArrowheads="1"/>
                </p:cNvSpPr>
                <p:nvPr/>
              </p:nvSpPr>
              <p:spPr bwMode="auto">
                <a:xfrm>
                  <a:off x="1123" y="1526"/>
                  <a:ext cx="242" cy="22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6</a:t>
                  </a:r>
                </a:p>
              </p:txBody>
            </p:sp>
            <p:sp>
              <p:nvSpPr>
                <p:cNvPr id="504884" name="Oval 52">
                  <a:extLst>
                    <a:ext uri="{FF2B5EF4-FFF2-40B4-BE49-F238E27FC236}">
                      <a16:creationId xmlns:a16="http://schemas.microsoft.com/office/drawing/2014/main" id="{266E0018-FDDD-7449-B679-30C6F1CFD7A6}"/>
                    </a:ext>
                  </a:extLst>
                </p:cNvPr>
                <p:cNvSpPr>
                  <a:spLocks noChangeArrowheads="1"/>
                </p:cNvSpPr>
                <p:nvPr/>
              </p:nvSpPr>
              <p:spPr bwMode="auto">
                <a:xfrm>
                  <a:off x="1340" y="1922"/>
                  <a:ext cx="242" cy="221"/>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3</a:t>
                  </a:r>
                </a:p>
              </p:txBody>
            </p:sp>
            <p:sp>
              <p:nvSpPr>
                <p:cNvPr id="504885" name="Oval 53">
                  <a:extLst>
                    <a:ext uri="{FF2B5EF4-FFF2-40B4-BE49-F238E27FC236}">
                      <a16:creationId xmlns:a16="http://schemas.microsoft.com/office/drawing/2014/main" id="{29587219-11F6-3748-8DA9-5F535C9D0D7E}"/>
                    </a:ext>
                  </a:extLst>
                </p:cNvPr>
                <p:cNvSpPr>
                  <a:spLocks noChangeArrowheads="1"/>
                </p:cNvSpPr>
                <p:nvPr/>
              </p:nvSpPr>
              <p:spPr bwMode="auto">
                <a:xfrm>
                  <a:off x="1721" y="1922"/>
                  <a:ext cx="242" cy="221"/>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4</a:t>
                  </a:r>
                </a:p>
              </p:txBody>
            </p:sp>
            <p:sp>
              <p:nvSpPr>
                <p:cNvPr id="504886" name="Oval 54">
                  <a:extLst>
                    <a:ext uri="{FF2B5EF4-FFF2-40B4-BE49-F238E27FC236}">
                      <a16:creationId xmlns:a16="http://schemas.microsoft.com/office/drawing/2014/main" id="{FB999E6A-1FDE-8A42-B8C9-6E557E65E02A}"/>
                    </a:ext>
                  </a:extLst>
                </p:cNvPr>
                <p:cNvSpPr>
                  <a:spLocks noChangeArrowheads="1"/>
                </p:cNvSpPr>
                <p:nvPr/>
              </p:nvSpPr>
              <p:spPr bwMode="auto">
                <a:xfrm>
                  <a:off x="1535" y="1529"/>
                  <a:ext cx="242" cy="221"/>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00"/>
                      </a:solidFill>
                      <a:latin typeface="Times New Roman" panose="02020603050405020304" pitchFamily="18" charset="0"/>
                      <a:ea typeface="宋体" panose="02010600030101010101" pitchFamily="2" charset="-122"/>
                    </a:rPr>
                    <a:t>7</a:t>
                  </a:r>
                </a:p>
              </p:txBody>
            </p:sp>
            <p:sp>
              <p:nvSpPr>
                <p:cNvPr id="504887" name="Line 55">
                  <a:extLst>
                    <a:ext uri="{FF2B5EF4-FFF2-40B4-BE49-F238E27FC236}">
                      <a16:creationId xmlns:a16="http://schemas.microsoft.com/office/drawing/2014/main" id="{7672AC1B-C2CE-4648-A658-63616961F5DB}"/>
                    </a:ext>
                  </a:extLst>
                </p:cNvPr>
                <p:cNvSpPr>
                  <a:spLocks noChangeShapeType="1"/>
                </p:cNvSpPr>
                <p:nvPr/>
              </p:nvSpPr>
              <p:spPr bwMode="auto">
                <a:xfrm flipH="1">
                  <a:off x="1473" y="1739"/>
                  <a:ext cx="132" cy="17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04888" name="Line 56">
                  <a:extLst>
                    <a:ext uri="{FF2B5EF4-FFF2-40B4-BE49-F238E27FC236}">
                      <a16:creationId xmlns:a16="http://schemas.microsoft.com/office/drawing/2014/main" id="{D3A4F688-B7A8-F849-9EF2-3EC65654A9B3}"/>
                    </a:ext>
                  </a:extLst>
                </p:cNvPr>
                <p:cNvSpPr>
                  <a:spLocks noChangeShapeType="1"/>
                </p:cNvSpPr>
                <p:nvPr/>
              </p:nvSpPr>
              <p:spPr bwMode="auto">
                <a:xfrm>
                  <a:off x="1706" y="1739"/>
                  <a:ext cx="133" cy="17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04889" name="Oval 57">
                  <a:extLst>
                    <a:ext uri="{FF2B5EF4-FFF2-40B4-BE49-F238E27FC236}">
                      <a16:creationId xmlns:a16="http://schemas.microsoft.com/office/drawing/2014/main" id="{7C58695B-7729-5A43-8BFE-852149D3FC33}"/>
                    </a:ext>
                  </a:extLst>
                </p:cNvPr>
                <p:cNvSpPr>
                  <a:spLocks noChangeArrowheads="1"/>
                </p:cNvSpPr>
                <p:nvPr/>
              </p:nvSpPr>
              <p:spPr bwMode="auto">
                <a:xfrm>
                  <a:off x="1325" y="1124"/>
                  <a:ext cx="295"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00"/>
                      </a:solidFill>
                      <a:latin typeface="Times New Roman" panose="02020603050405020304" pitchFamily="18" charset="0"/>
                      <a:ea typeface="宋体" panose="02010600030101010101" pitchFamily="2" charset="-122"/>
                    </a:rPr>
                    <a:t>13</a:t>
                  </a:r>
                </a:p>
              </p:txBody>
            </p:sp>
            <p:sp>
              <p:nvSpPr>
                <p:cNvPr id="504890" name="Line 58">
                  <a:extLst>
                    <a:ext uri="{FF2B5EF4-FFF2-40B4-BE49-F238E27FC236}">
                      <a16:creationId xmlns:a16="http://schemas.microsoft.com/office/drawing/2014/main" id="{20FB9434-BC59-5749-A923-2789B005426E}"/>
                    </a:ext>
                  </a:extLst>
                </p:cNvPr>
                <p:cNvSpPr>
                  <a:spLocks noChangeShapeType="1"/>
                </p:cNvSpPr>
                <p:nvPr/>
              </p:nvSpPr>
              <p:spPr bwMode="auto">
                <a:xfrm flipH="1">
                  <a:off x="1271" y="1342"/>
                  <a:ext cx="132" cy="17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04891" name="Line 59">
                  <a:extLst>
                    <a:ext uri="{FF2B5EF4-FFF2-40B4-BE49-F238E27FC236}">
                      <a16:creationId xmlns:a16="http://schemas.microsoft.com/office/drawing/2014/main" id="{6A8CA67A-BC55-4048-9F6A-32A32594E38B}"/>
                    </a:ext>
                  </a:extLst>
                </p:cNvPr>
                <p:cNvSpPr>
                  <a:spLocks noChangeShapeType="1"/>
                </p:cNvSpPr>
                <p:nvPr/>
              </p:nvSpPr>
              <p:spPr bwMode="auto">
                <a:xfrm>
                  <a:off x="1527" y="1342"/>
                  <a:ext cx="133" cy="17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sp>
          <p:nvSpPr>
            <p:cNvPr id="504892" name="Rectangle 60">
              <a:extLst>
                <a:ext uri="{FF2B5EF4-FFF2-40B4-BE49-F238E27FC236}">
                  <a16:creationId xmlns:a16="http://schemas.microsoft.com/office/drawing/2014/main" id="{AC509B14-2F78-7B40-8ECF-1D26BEFB58E4}"/>
                </a:ext>
              </a:extLst>
            </p:cNvPr>
            <p:cNvSpPr>
              <a:spLocks noChangeArrowheads="1"/>
            </p:cNvSpPr>
            <p:nvPr/>
          </p:nvSpPr>
          <p:spPr bwMode="auto">
            <a:xfrm>
              <a:off x="4681" y="2563"/>
              <a:ext cx="551" cy="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000">
                  <a:solidFill>
                    <a:srgbClr val="FFFFFF"/>
                  </a:solidFill>
                  <a:latin typeface="Times New Roman" panose="02020603050405020304" pitchFamily="18" charset="0"/>
                  <a:ea typeface="宋体" panose="02010600030101010101" pitchFamily="2" charset="-122"/>
                </a:rPr>
                <a:t>第六步</a:t>
              </a:r>
            </a:p>
          </p:txBody>
        </p:sp>
        <p:grpSp>
          <p:nvGrpSpPr>
            <p:cNvPr id="504893" name="Group 61">
              <a:extLst>
                <a:ext uri="{FF2B5EF4-FFF2-40B4-BE49-F238E27FC236}">
                  <a16:creationId xmlns:a16="http://schemas.microsoft.com/office/drawing/2014/main" id="{F8B4B8BB-0D2E-B043-B4D9-F838B55B8EA3}"/>
                </a:ext>
              </a:extLst>
            </p:cNvPr>
            <p:cNvGrpSpPr>
              <a:grpSpLocks/>
            </p:cNvGrpSpPr>
            <p:nvPr/>
          </p:nvGrpSpPr>
          <p:grpSpPr bwMode="auto">
            <a:xfrm>
              <a:off x="4056" y="1104"/>
              <a:ext cx="1584" cy="1432"/>
              <a:chOff x="4056" y="1104"/>
              <a:chExt cx="1584" cy="1432"/>
            </a:xfrm>
          </p:grpSpPr>
          <p:sp>
            <p:nvSpPr>
              <p:cNvPr id="504894" name="Rectangle 62">
                <a:extLst>
                  <a:ext uri="{FF2B5EF4-FFF2-40B4-BE49-F238E27FC236}">
                    <a16:creationId xmlns:a16="http://schemas.microsoft.com/office/drawing/2014/main" id="{C5286FA8-CA20-1445-9ADB-4BE7BC63580C}"/>
                  </a:ext>
                </a:extLst>
              </p:cNvPr>
              <p:cNvSpPr>
                <a:spLocks noChangeArrowheads="1"/>
              </p:cNvSpPr>
              <p:nvPr/>
            </p:nvSpPr>
            <p:spPr bwMode="auto">
              <a:xfrm>
                <a:off x="5432" y="2096"/>
                <a:ext cx="181"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a:solidFill>
                      <a:srgbClr val="FFFFFF"/>
                    </a:solidFill>
                    <a:latin typeface="Times New Roman" panose="02020603050405020304" pitchFamily="18" charset="0"/>
                    <a:ea typeface="宋体" panose="02010600030101010101" pitchFamily="2" charset="-122"/>
                  </a:rPr>
                  <a:t>1</a:t>
                </a:r>
              </a:p>
            </p:txBody>
          </p:sp>
          <p:sp>
            <p:nvSpPr>
              <p:cNvPr id="504895" name="Rectangle 63">
                <a:extLst>
                  <a:ext uri="{FF2B5EF4-FFF2-40B4-BE49-F238E27FC236}">
                    <a16:creationId xmlns:a16="http://schemas.microsoft.com/office/drawing/2014/main" id="{4B79DF66-FEB2-104B-A240-F9FDE1458F0C}"/>
                  </a:ext>
                </a:extLst>
              </p:cNvPr>
              <p:cNvSpPr>
                <a:spLocks noChangeArrowheads="1"/>
              </p:cNvSpPr>
              <p:nvPr/>
            </p:nvSpPr>
            <p:spPr bwMode="auto">
              <a:xfrm>
                <a:off x="5264" y="1696"/>
                <a:ext cx="181"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a:solidFill>
                      <a:srgbClr val="FFFFFF"/>
                    </a:solidFill>
                    <a:latin typeface="Times New Roman" panose="02020603050405020304" pitchFamily="18" charset="0"/>
                    <a:ea typeface="宋体" panose="02010600030101010101" pitchFamily="2" charset="-122"/>
                  </a:rPr>
                  <a:t>1</a:t>
                </a:r>
              </a:p>
            </p:txBody>
          </p:sp>
          <p:sp>
            <p:nvSpPr>
              <p:cNvPr id="504896" name="Rectangle 64">
                <a:extLst>
                  <a:ext uri="{FF2B5EF4-FFF2-40B4-BE49-F238E27FC236}">
                    <a16:creationId xmlns:a16="http://schemas.microsoft.com/office/drawing/2014/main" id="{9A86854D-C736-B342-80EE-479B716BDD12}"/>
                  </a:ext>
                </a:extLst>
              </p:cNvPr>
              <p:cNvSpPr>
                <a:spLocks noChangeArrowheads="1"/>
              </p:cNvSpPr>
              <p:nvPr/>
            </p:nvSpPr>
            <p:spPr bwMode="auto">
              <a:xfrm>
                <a:off x="4976" y="1248"/>
                <a:ext cx="181"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a:solidFill>
                      <a:srgbClr val="FFFFFF"/>
                    </a:solidFill>
                    <a:latin typeface="Times New Roman" panose="02020603050405020304" pitchFamily="18" charset="0"/>
                    <a:ea typeface="宋体" panose="02010600030101010101" pitchFamily="2" charset="-122"/>
                  </a:rPr>
                  <a:t>1</a:t>
                </a:r>
              </a:p>
            </p:txBody>
          </p:sp>
          <p:sp>
            <p:nvSpPr>
              <p:cNvPr id="504897" name="Rectangle 65">
                <a:extLst>
                  <a:ext uri="{FF2B5EF4-FFF2-40B4-BE49-F238E27FC236}">
                    <a16:creationId xmlns:a16="http://schemas.microsoft.com/office/drawing/2014/main" id="{6D97B8BC-1569-D94B-B2BB-2AC4C6B0CDC7}"/>
                  </a:ext>
                </a:extLst>
              </p:cNvPr>
              <p:cNvSpPr>
                <a:spLocks noChangeArrowheads="1"/>
              </p:cNvSpPr>
              <p:nvPr/>
            </p:nvSpPr>
            <p:spPr bwMode="auto">
              <a:xfrm>
                <a:off x="4696" y="2112"/>
                <a:ext cx="181"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a:solidFill>
                      <a:srgbClr val="FFFFFF"/>
                    </a:solidFill>
                    <a:latin typeface="Times New Roman" panose="02020603050405020304" pitchFamily="18" charset="0"/>
                    <a:ea typeface="宋体" panose="02010600030101010101" pitchFamily="2" charset="-122"/>
                  </a:rPr>
                  <a:t>1</a:t>
                </a:r>
              </a:p>
            </p:txBody>
          </p:sp>
          <p:sp>
            <p:nvSpPr>
              <p:cNvPr id="504898" name="Rectangle 66">
                <a:extLst>
                  <a:ext uri="{FF2B5EF4-FFF2-40B4-BE49-F238E27FC236}">
                    <a16:creationId xmlns:a16="http://schemas.microsoft.com/office/drawing/2014/main" id="{A2472EEC-868F-4543-8D32-030957F05355}"/>
                  </a:ext>
                </a:extLst>
              </p:cNvPr>
              <p:cNvSpPr>
                <a:spLocks noChangeArrowheads="1"/>
              </p:cNvSpPr>
              <p:nvPr/>
            </p:nvSpPr>
            <p:spPr bwMode="auto">
              <a:xfrm>
                <a:off x="4520" y="1712"/>
                <a:ext cx="181"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a:solidFill>
                      <a:srgbClr val="FFFFFF"/>
                    </a:solidFill>
                    <a:latin typeface="Times New Roman" panose="02020603050405020304" pitchFamily="18" charset="0"/>
                    <a:ea typeface="宋体" panose="02010600030101010101" pitchFamily="2" charset="-122"/>
                  </a:rPr>
                  <a:t>1</a:t>
                </a:r>
              </a:p>
            </p:txBody>
          </p:sp>
          <p:sp>
            <p:nvSpPr>
              <p:cNvPr id="504899" name="Rectangle 67">
                <a:extLst>
                  <a:ext uri="{FF2B5EF4-FFF2-40B4-BE49-F238E27FC236}">
                    <a16:creationId xmlns:a16="http://schemas.microsoft.com/office/drawing/2014/main" id="{F7C22E75-4167-6642-BD7E-0CD833CC589A}"/>
                  </a:ext>
                </a:extLst>
              </p:cNvPr>
              <p:cNvSpPr>
                <a:spLocks noChangeArrowheads="1"/>
              </p:cNvSpPr>
              <p:nvPr/>
            </p:nvSpPr>
            <p:spPr bwMode="auto">
              <a:xfrm>
                <a:off x="5059" y="2088"/>
                <a:ext cx="181"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a:solidFill>
                      <a:srgbClr val="FFFFFF"/>
                    </a:solidFill>
                    <a:latin typeface="Times New Roman" panose="02020603050405020304" pitchFamily="18" charset="0"/>
                    <a:ea typeface="宋体" panose="02010600030101010101" pitchFamily="2" charset="-122"/>
                  </a:rPr>
                  <a:t>0</a:t>
                </a:r>
              </a:p>
            </p:txBody>
          </p:sp>
          <p:sp>
            <p:nvSpPr>
              <p:cNvPr id="504900" name="Rectangle 68">
                <a:extLst>
                  <a:ext uri="{FF2B5EF4-FFF2-40B4-BE49-F238E27FC236}">
                    <a16:creationId xmlns:a16="http://schemas.microsoft.com/office/drawing/2014/main" id="{4AB74BA6-D98D-344C-BCB3-D76A7B7758F4}"/>
                  </a:ext>
                </a:extLst>
              </p:cNvPr>
              <p:cNvSpPr>
                <a:spLocks noChangeArrowheads="1"/>
              </p:cNvSpPr>
              <p:nvPr/>
            </p:nvSpPr>
            <p:spPr bwMode="auto">
              <a:xfrm>
                <a:off x="4851" y="1680"/>
                <a:ext cx="181"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a:solidFill>
                      <a:srgbClr val="FFFFFF"/>
                    </a:solidFill>
                    <a:latin typeface="Times New Roman" panose="02020603050405020304" pitchFamily="18" charset="0"/>
                    <a:ea typeface="宋体" panose="02010600030101010101" pitchFamily="2" charset="-122"/>
                  </a:rPr>
                  <a:t>0</a:t>
                </a:r>
              </a:p>
            </p:txBody>
          </p:sp>
          <p:sp>
            <p:nvSpPr>
              <p:cNvPr id="504901" name="Rectangle 69">
                <a:extLst>
                  <a:ext uri="{FF2B5EF4-FFF2-40B4-BE49-F238E27FC236}">
                    <a16:creationId xmlns:a16="http://schemas.microsoft.com/office/drawing/2014/main" id="{ADD19A35-BCBC-F74F-9C56-FDBB27EF48CB}"/>
                  </a:ext>
                </a:extLst>
              </p:cNvPr>
              <p:cNvSpPr>
                <a:spLocks noChangeArrowheads="1"/>
              </p:cNvSpPr>
              <p:nvPr/>
            </p:nvSpPr>
            <p:spPr bwMode="auto">
              <a:xfrm>
                <a:off x="4320" y="2072"/>
                <a:ext cx="181"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a:solidFill>
                      <a:srgbClr val="FFFFFF"/>
                    </a:solidFill>
                    <a:latin typeface="Times New Roman" panose="02020603050405020304" pitchFamily="18" charset="0"/>
                    <a:ea typeface="宋体" panose="02010600030101010101" pitchFamily="2" charset="-122"/>
                  </a:rPr>
                  <a:t>0</a:t>
                </a:r>
              </a:p>
            </p:txBody>
          </p:sp>
          <p:sp>
            <p:nvSpPr>
              <p:cNvPr id="504902" name="Rectangle 70">
                <a:extLst>
                  <a:ext uri="{FF2B5EF4-FFF2-40B4-BE49-F238E27FC236}">
                    <a16:creationId xmlns:a16="http://schemas.microsoft.com/office/drawing/2014/main" id="{386AF93D-8434-9E4D-BA0D-9BEC58B6D177}"/>
                  </a:ext>
                </a:extLst>
              </p:cNvPr>
              <p:cNvSpPr>
                <a:spLocks noChangeArrowheads="1"/>
              </p:cNvSpPr>
              <p:nvPr/>
            </p:nvSpPr>
            <p:spPr bwMode="auto">
              <a:xfrm>
                <a:off x="4104" y="1704"/>
                <a:ext cx="181"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a:solidFill>
                      <a:srgbClr val="FFFFFF"/>
                    </a:solidFill>
                    <a:latin typeface="Times New Roman" panose="02020603050405020304" pitchFamily="18" charset="0"/>
                    <a:ea typeface="宋体" panose="02010600030101010101" pitchFamily="2" charset="-122"/>
                  </a:rPr>
                  <a:t>0</a:t>
                </a:r>
              </a:p>
            </p:txBody>
          </p:sp>
          <p:sp>
            <p:nvSpPr>
              <p:cNvPr id="504903" name="Rectangle 71">
                <a:extLst>
                  <a:ext uri="{FF2B5EF4-FFF2-40B4-BE49-F238E27FC236}">
                    <a16:creationId xmlns:a16="http://schemas.microsoft.com/office/drawing/2014/main" id="{2D0095A2-EC6A-5041-B2DA-1CC76CCFF860}"/>
                  </a:ext>
                </a:extLst>
              </p:cNvPr>
              <p:cNvSpPr>
                <a:spLocks noChangeArrowheads="1"/>
              </p:cNvSpPr>
              <p:nvPr/>
            </p:nvSpPr>
            <p:spPr bwMode="auto">
              <a:xfrm>
                <a:off x="4400" y="1256"/>
                <a:ext cx="181"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a:solidFill>
                      <a:srgbClr val="FFFFFF"/>
                    </a:solidFill>
                    <a:latin typeface="Times New Roman" panose="02020603050405020304" pitchFamily="18" charset="0"/>
                    <a:ea typeface="宋体" panose="02010600030101010101" pitchFamily="2" charset="-122"/>
                  </a:rPr>
                  <a:t>0</a:t>
                </a:r>
              </a:p>
            </p:txBody>
          </p:sp>
          <p:grpSp>
            <p:nvGrpSpPr>
              <p:cNvPr id="504904" name="Group 72">
                <a:extLst>
                  <a:ext uri="{FF2B5EF4-FFF2-40B4-BE49-F238E27FC236}">
                    <a16:creationId xmlns:a16="http://schemas.microsoft.com/office/drawing/2014/main" id="{AEBB1DC3-DAE4-564E-9BBE-7E8FDFC5EC5A}"/>
                  </a:ext>
                </a:extLst>
              </p:cNvPr>
              <p:cNvGrpSpPr>
                <a:grpSpLocks/>
              </p:cNvGrpSpPr>
              <p:nvPr/>
            </p:nvGrpSpPr>
            <p:grpSpPr bwMode="auto">
              <a:xfrm>
                <a:off x="4800" y="1509"/>
                <a:ext cx="840" cy="1019"/>
                <a:chOff x="2520" y="1128"/>
                <a:chExt cx="840" cy="1019"/>
              </a:xfrm>
            </p:grpSpPr>
            <p:sp>
              <p:nvSpPr>
                <p:cNvPr id="504905" name="Oval 73">
                  <a:extLst>
                    <a:ext uri="{FF2B5EF4-FFF2-40B4-BE49-F238E27FC236}">
                      <a16:creationId xmlns:a16="http://schemas.microsoft.com/office/drawing/2014/main" id="{6ADA9557-3E8D-1946-A448-6291731338EF}"/>
                    </a:ext>
                  </a:extLst>
                </p:cNvPr>
                <p:cNvSpPr>
                  <a:spLocks noChangeArrowheads="1"/>
                </p:cNvSpPr>
                <p:nvPr/>
              </p:nvSpPr>
              <p:spPr bwMode="auto">
                <a:xfrm>
                  <a:off x="2520" y="1530"/>
                  <a:ext cx="242" cy="22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8</a:t>
                  </a:r>
                </a:p>
              </p:txBody>
            </p:sp>
            <p:sp>
              <p:nvSpPr>
                <p:cNvPr id="504906" name="Oval 74">
                  <a:extLst>
                    <a:ext uri="{FF2B5EF4-FFF2-40B4-BE49-F238E27FC236}">
                      <a16:creationId xmlns:a16="http://schemas.microsoft.com/office/drawing/2014/main" id="{9DE14515-E608-024F-98EC-4EDA496C1AB0}"/>
                    </a:ext>
                  </a:extLst>
                </p:cNvPr>
                <p:cNvSpPr>
                  <a:spLocks noChangeArrowheads="1"/>
                </p:cNvSpPr>
                <p:nvPr/>
              </p:nvSpPr>
              <p:spPr bwMode="auto">
                <a:xfrm>
                  <a:off x="2737" y="1926"/>
                  <a:ext cx="242" cy="221"/>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5</a:t>
                  </a:r>
                </a:p>
              </p:txBody>
            </p:sp>
            <p:sp>
              <p:nvSpPr>
                <p:cNvPr id="504907" name="Oval 75">
                  <a:extLst>
                    <a:ext uri="{FF2B5EF4-FFF2-40B4-BE49-F238E27FC236}">
                      <a16:creationId xmlns:a16="http://schemas.microsoft.com/office/drawing/2014/main" id="{8AEABBE7-8195-BA43-8AB2-C57FEF625283}"/>
                    </a:ext>
                  </a:extLst>
                </p:cNvPr>
                <p:cNvSpPr>
                  <a:spLocks noChangeArrowheads="1"/>
                </p:cNvSpPr>
                <p:nvPr/>
              </p:nvSpPr>
              <p:spPr bwMode="auto">
                <a:xfrm>
                  <a:off x="3118" y="1926"/>
                  <a:ext cx="242" cy="221"/>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5</a:t>
                  </a:r>
                </a:p>
              </p:txBody>
            </p:sp>
            <p:sp>
              <p:nvSpPr>
                <p:cNvPr id="504908" name="Oval 76">
                  <a:extLst>
                    <a:ext uri="{FF2B5EF4-FFF2-40B4-BE49-F238E27FC236}">
                      <a16:creationId xmlns:a16="http://schemas.microsoft.com/office/drawing/2014/main" id="{E1E01E8C-B254-B640-B0D6-EE6F958D88FA}"/>
                    </a:ext>
                  </a:extLst>
                </p:cNvPr>
                <p:cNvSpPr>
                  <a:spLocks noChangeArrowheads="1"/>
                </p:cNvSpPr>
                <p:nvPr/>
              </p:nvSpPr>
              <p:spPr bwMode="auto">
                <a:xfrm>
                  <a:off x="2916" y="1525"/>
                  <a:ext cx="295"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00"/>
                      </a:solidFill>
                      <a:latin typeface="Times New Roman" panose="02020603050405020304" pitchFamily="18" charset="0"/>
                      <a:ea typeface="宋体" panose="02010600030101010101" pitchFamily="2" charset="-122"/>
                    </a:rPr>
                    <a:t>10</a:t>
                  </a:r>
                </a:p>
              </p:txBody>
            </p:sp>
            <p:sp>
              <p:nvSpPr>
                <p:cNvPr id="504909" name="Line 77">
                  <a:extLst>
                    <a:ext uri="{FF2B5EF4-FFF2-40B4-BE49-F238E27FC236}">
                      <a16:creationId xmlns:a16="http://schemas.microsoft.com/office/drawing/2014/main" id="{764F5A05-06EB-E142-A8AF-0515189C1A29}"/>
                    </a:ext>
                  </a:extLst>
                </p:cNvPr>
                <p:cNvSpPr>
                  <a:spLocks noChangeShapeType="1"/>
                </p:cNvSpPr>
                <p:nvPr/>
              </p:nvSpPr>
              <p:spPr bwMode="auto">
                <a:xfrm flipH="1">
                  <a:off x="2870" y="1743"/>
                  <a:ext cx="132" cy="17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04910" name="Line 78">
                  <a:extLst>
                    <a:ext uri="{FF2B5EF4-FFF2-40B4-BE49-F238E27FC236}">
                      <a16:creationId xmlns:a16="http://schemas.microsoft.com/office/drawing/2014/main" id="{FF465460-1562-1343-88D6-03527B360A58}"/>
                    </a:ext>
                  </a:extLst>
                </p:cNvPr>
                <p:cNvSpPr>
                  <a:spLocks noChangeShapeType="1"/>
                </p:cNvSpPr>
                <p:nvPr/>
              </p:nvSpPr>
              <p:spPr bwMode="auto">
                <a:xfrm>
                  <a:off x="3103" y="1743"/>
                  <a:ext cx="133" cy="17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04911" name="Oval 79">
                  <a:extLst>
                    <a:ext uri="{FF2B5EF4-FFF2-40B4-BE49-F238E27FC236}">
                      <a16:creationId xmlns:a16="http://schemas.microsoft.com/office/drawing/2014/main" id="{72136305-FF74-1740-A02C-7D5E36E02010}"/>
                    </a:ext>
                  </a:extLst>
                </p:cNvPr>
                <p:cNvSpPr>
                  <a:spLocks noChangeArrowheads="1"/>
                </p:cNvSpPr>
                <p:nvPr/>
              </p:nvSpPr>
              <p:spPr bwMode="auto">
                <a:xfrm>
                  <a:off x="2722" y="1128"/>
                  <a:ext cx="295"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00"/>
                      </a:solidFill>
                      <a:latin typeface="Times New Roman" panose="02020603050405020304" pitchFamily="18" charset="0"/>
                      <a:ea typeface="宋体" panose="02010600030101010101" pitchFamily="2" charset="-122"/>
                    </a:rPr>
                    <a:t>18</a:t>
                  </a:r>
                </a:p>
              </p:txBody>
            </p:sp>
            <p:sp>
              <p:nvSpPr>
                <p:cNvPr id="504912" name="Line 80">
                  <a:extLst>
                    <a:ext uri="{FF2B5EF4-FFF2-40B4-BE49-F238E27FC236}">
                      <a16:creationId xmlns:a16="http://schemas.microsoft.com/office/drawing/2014/main" id="{D783C90B-AAA2-3543-A9B0-655A90A0E930}"/>
                    </a:ext>
                  </a:extLst>
                </p:cNvPr>
                <p:cNvSpPr>
                  <a:spLocks noChangeShapeType="1"/>
                </p:cNvSpPr>
                <p:nvPr/>
              </p:nvSpPr>
              <p:spPr bwMode="auto">
                <a:xfrm flipH="1">
                  <a:off x="2668" y="1346"/>
                  <a:ext cx="132" cy="17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04913" name="Line 81">
                  <a:extLst>
                    <a:ext uri="{FF2B5EF4-FFF2-40B4-BE49-F238E27FC236}">
                      <a16:creationId xmlns:a16="http://schemas.microsoft.com/office/drawing/2014/main" id="{3B47F506-2BD1-B444-96BB-7DCF452BFE29}"/>
                    </a:ext>
                  </a:extLst>
                </p:cNvPr>
                <p:cNvSpPr>
                  <a:spLocks noChangeShapeType="1"/>
                </p:cNvSpPr>
                <p:nvPr/>
              </p:nvSpPr>
              <p:spPr bwMode="auto">
                <a:xfrm>
                  <a:off x="2924" y="1346"/>
                  <a:ext cx="133" cy="17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504914" name="Group 82">
                <a:extLst>
                  <a:ext uri="{FF2B5EF4-FFF2-40B4-BE49-F238E27FC236}">
                    <a16:creationId xmlns:a16="http://schemas.microsoft.com/office/drawing/2014/main" id="{B4476F5A-C7F3-D144-B1DD-5835F834B551}"/>
                  </a:ext>
                </a:extLst>
              </p:cNvPr>
              <p:cNvGrpSpPr>
                <a:grpSpLocks/>
              </p:cNvGrpSpPr>
              <p:nvPr/>
            </p:nvGrpSpPr>
            <p:grpSpPr bwMode="auto">
              <a:xfrm>
                <a:off x="4056" y="1517"/>
                <a:ext cx="840" cy="1019"/>
                <a:chOff x="1123" y="1124"/>
                <a:chExt cx="840" cy="1019"/>
              </a:xfrm>
            </p:grpSpPr>
            <p:sp>
              <p:nvSpPr>
                <p:cNvPr id="504915" name="Oval 83">
                  <a:extLst>
                    <a:ext uri="{FF2B5EF4-FFF2-40B4-BE49-F238E27FC236}">
                      <a16:creationId xmlns:a16="http://schemas.microsoft.com/office/drawing/2014/main" id="{7CFC0692-F846-8B46-B853-C19D8BD14A8D}"/>
                    </a:ext>
                  </a:extLst>
                </p:cNvPr>
                <p:cNvSpPr>
                  <a:spLocks noChangeArrowheads="1"/>
                </p:cNvSpPr>
                <p:nvPr/>
              </p:nvSpPr>
              <p:spPr bwMode="auto">
                <a:xfrm>
                  <a:off x="1123" y="1526"/>
                  <a:ext cx="242" cy="22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6</a:t>
                  </a:r>
                </a:p>
              </p:txBody>
            </p:sp>
            <p:sp>
              <p:nvSpPr>
                <p:cNvPr id="504916" name="Oval 84">
                  <a:extLst>
                    <a:ext uri="{FF2B5EF4-FFF2-40B4-BE49-F238E27FC236}">
                      <a16:creationId xmlns:a16="http://schemas.microsoft.com/office/drawing/2014/main" id="{215F664E-8D9F-3446-925B-65C54243567F}"/>
                    </a:ext>
                  </a:extLst>
                </p:cNvPr>
                <p:cNvSpPr>
                  <a:spLocks noChangeArrowheads="1"/>
                </p:cNvSpPr>
                <p:nvPr/>
              </p:nvSpPr>
              <p:spPr bwMode="auto">
                <a:xfrm>
                  <a:off x="1340" y="1922"/>
                  <a:ext cx="242" cy="221"/>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3</a:t>
                  </a:r>
                </a:p>
              </p:txBody>
            </p:sp>
            <p:sp>
              <p:nvSpPr>
                <p:cNvPr id="504917" name="Oval 85">
                  <a:extLst>
                    <a:ext uri="{FF2B5EF4-FFF2-40B4-BE49-F238E27FC236}">
                      <a16:creationId xmlns:a16="http://schemas.microsoft.com/office/drawing/2014/main" id="{188A4169-C87F-6248-903E-95F204A8D307}"/>
                    </a:ext>
                  </a:extLst>
                </p:cNvPr>
                <p:cNvSpPr>
                  <a:spLocks noChangeArrowheads="1"/>
                </p:cNvSpPr>
                <p:nvPr/>
              </p:nvSpPr>
              <p:spPr bwMode="auto">
                <a:xfrm>
                  <a:off x="1721" y="1922"/>
                  <a:ext cx="242" cy="221"/>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4</a:t>
                  </a:r>
                </a:p>
              </p:txBody>
            </p:sp>
            <p:sp>
              <p:nvSpPr>
                <p:cNvPr id="504918" name="Oval 86">
                  <a:extLst>
                    <a:ext uri="{FF2B5EF4-FFF2-40B4-BE49-F238E27FC236}">
                      <a16:creationId xmlns:a16="http://schemas.microsoft.com/office/drawing/2014/main" id="{55A226A4-B075-4449-A533-73996FD6B72D}"/>
                    </a:ext>
                  </a:extLst>
                </p:cNvPr>
                <p:cNvSpPr>
                  <a:spLocks noChangeArrowheads="1"/>
                </p:cNvSpPr>
                <p:nvPr/>
              </p:nvSpPr>
              <p:spPr bwMode="auto">
                <a:xfrm>
                  <a:off x="1535" y="1529"/>
                  <a:ext cx="242" cy="221"/>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00"/>
                      </a:solidFill>
                      <a:latin typeface="Times New Roman" panose="02020603050405020304" pitchFamily="18" charset="0"/>
                      <a:ea typeface="宋体" panose="02010600030101010101" pitchFamily="2" charset="-122"/>
                    </a:rPr>
                    <a:t>7</a:t>
                  </a:r>
                </a:p>
              </p:txBody>
            </p:sp>
            <p:sp>
              <p:nvSpPr>
                <p:cNvPr id="504919" name="Line 87">
                  <a:extLst>
                    <a:ext uri="{FF2B5EF4-FFF2-40B4-BE49-F238E27FC236}">
                      <a16:creationId xmlns:a16="http://schemas.microsoft.com/office/drawing/2014/main" id="{7B20FDF9-F077-2345-9008-F5C5A443779D}"/>
                    </a:ext>
                  </a:extLst>
                </p:cNvPr>
                <p:cNvSpPr>
                  <a:spLocks noChangeShapeType="1"/>
                </p:cNvSpPr>
                <p:nvPr/>
              </p:nvSpPr>
              <p:spPr bwMode="auto">
                <a:xfrm flipH="1">
                  <a:off x="1473" y="1739"/>
                  <a:ext cx="132" cy="17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04920" name="Line 88">
                  <a:extLst>
                    <a:ext uri="{FF2B5EF4-FFF2-40B4-BE49-F238E27FC236}">
                      <a16:creationId xmlns:a16="http://schemas.microsoft.com/office/drawing/2014/main" id="{08552DD6-A079-E944-AF48-1A85DB8F8585}"/>
                    </a:ext>
                  </a:extLst>
                </p:cNvPr>
                <p:cNvSpPr>
                  <a:spLocks noChangeShapeType="1"/>
                </p:cNvSpPr>
                <p:nvPr/>
              </p:nvSpPr>
              <p:spPr bwMode="auto">
                <a:xfrm>
                  <a:off x="1706" y="1739"/>
                  <a:ext cx="133" cy="17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04921" name="Oval 89">
                  <a:extLst>
                    <a:ext uri="{FF2B5EF4-FFF2-40B4-BE49-F238E27FC236}">
                      <a16:creationId xmlns:a16="http://schemas.microsoft.com/office/drawing/2014/main" id="{5331E66E-6512-8549-A2D0-DD071A7ABCE6}"/>
                    </a:ext>
                  </a:extLst>
                </p:cNvPr>
                <p:cNvSpPr>
                  <a:spLocks noChangeArrowheads="1"/>
                </p:cNvSpPr>
                <p:nvPr/>
              </p:nvSpPr>
              <p:spPr bwMode="auto">
                <a:xfrm>
                  <a:off x="1325" y="1124"/>
                  <a:ext cx="295"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00"/>
                      </a:solidFill>
                      <a:latin typeface="Times New Roman" panose="02020603050405020304" pitchFamily="18" charset="0"/>
                      <a:ea typeface="宋体" panose="02010600030101010101" pitchFamily="2" charset="-122"/>
                    </a:rPr>
                    <a:t>13</a:t>
                  </a:r>
                </a:p>
              </p:txBody>
            </p:sp>
            <p:sp>
              <p:nvSpPr>
                <p:cNvPr id="504922" name="Line 90">
                  <a:extLst>
                    <a:ext uri="{FF2B5EF4-FFF2-40B4-BE49-F238E27FC236}">
                      <a16:creationId xmlns:a16="http://schemas.microsoft.com/office/drawing/2014/main" id="{F11450BC-6155-C14F-A3E4-4721398804CD}"/>
                    </a:ext>
                  </a:extLst>
                </p:cNvPr>
                <p:cNvSpPr>
                  <a:spLocks noChangeShapeType="1"/>
                </p:cNvSpPr>
                <p:nvPr/>
              </p:nvSpPr>
              <p:spPr bwMode="auto">
                <a:xfrm flipH="1">
                  <a:off x="1271" y="1342"/>
                  <a:ext cx="132" cy="17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04923" name="Line 91">
                  <a:extLst>
                    <a:ext uri="{FF2B5EF4-FFF2-40B4-BE49-F238E27FC236}">
                      <a16:creationId xmlns:a16="http://schemas.microsoft.com/office/drawing/2014/main" id="{0D746F58-AFF0-5D43-96F2-F0CC27A11F8D}"/>
                    </a:ext>
                  </a:extLst>
                </p:cNvPr>
                <p:cNvSpPr>
                  <a:spLocks noChangeShapeType="1"/>
                </p:cNvSpPr>
                <p:nvPr/>
              </p:nvSpPr>
              <p:spPr bwMode="auto">
                <a:xfrm>
                  <a:off x="1527" y="1342"/>
                  <a:ext cx="133" cy="17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504924" name="Oval 92">
                <a:extLst>
                  <a:ext uri="{FF2B5EF4-FFF2-40B4-BE49-F238E27FC236}">
                    <a16:creationId xmlns:a16="http://schemas.microsoft.com/office/drawing/2014/main" id="{1CD73AFE-D86E-BF43-8EE2-590F484DEA7C}"/>
                  </a:ext>
                </a:extLst>
              </p:cNvPr>
              <p:cNvSpPr>
                <a:spLocks noChangeArrowheads="1"/>
              </p:cNvSpPr>
              <p:nvPr/>
            </p:nvSpPr>
            <p:spPr bwMode="auto">
              <a:xfrm>
                <a:off x="4627" y="1104"/>
                <a:ext cx="317"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00"/>
                    </a:solidFill>
                    <a:latin typeface="Times New Roman" panose="02020603050405020304" pitchFamily="18" charset="0"/>
                    <a:ea typeface="宋体" panose="02010600030101010101" pitchFamily="2" charset="-122"/>
                  </a:rPr>
                  <a:t>31</a:t>
                </a:r>
              </a:p>
            </p:txBody>
          </p:sp>
          <p:sp>
            <p:nvSpPr>
              <p:cNvPr id="504925" name="Line 93">
                <a:extLst>
                  <a:ext uri="{FF2B5EF4-FFF2-40B4-BE49-F238E27FC236}">
                    <a16:creationId xmlns:a16="http://schemas.microsoft.com/office/drawing/2014/main" id="{8F70CD75-9B71-E04C-9676-CDF854276034}"/>
                  </a:ext>
                </a:extLst>
              </p:cNvPr>
              <p:cNvSpPr>
                <a:spLocks noChangeShapeType="1"/>
              </p:cNvSpPr>
              <p:nvPr/>
            </p:nvSpPr>
            <p:spPr bwMode="auto">
              <a:xfrm flipH="1">
                <a:off x="4416" y="1312"/>
                <a:ext cx="272"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04926" name="Line 94">
                <a:extLst>
                  <a:ext uri="{FF2B5EF4-FFF2-40B4-BE49-F238E27FC236}">
                    <a16:creationId xmlns:a16="http://schemas.microsoft.com/office/drawing/2014/main" id="{3D418140-B722-C74D-92BF-21DD3E8F2082}"/>
                  </a:ext>
                </a:extLst>
              </p:cNvPr>
              <p:cNvSpPr>
                <a:spLocks noChangeShapeType="1"/>
              </p:cNvSpPr>
              <p:nvPr/>
            </p:nvSpPr>
            <p:spPr bwMode="auto">
              <a:xfrm>
                <a:off x="4856" y="1312"/>
                <a:ext cx="272"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504927" name="Rectangle 95">
              <a:extLst>
                <a:ext uri="{FF2B5EF4-FFF2-40B4-BE49-F238E27FC236}">
                  <a16:creationId xmlns:a16="http://schemas.microsoft.com/office/drawing/2014/main" id="{02976B15-A541-C443-B209-580E4804D603}"/>
                </a:ext>
              </a:extLst>
            </p:cNvPr>
            <p:cNvSpPr>
              <a:spLocks noChangeArrowheads="1"/>
            </p:cNvSpPr>
            <p:nvPr/>
          </p:nvSpPr>
          <p:spPr bwMode="auto">
            <a:xfrm>
              <a:off x="1296" y="2496"/>
              <a:ext cx="2176" cy="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000" b="1">
                  <a:solidFill>
                    <a:srgbClr val="FFFFFF"/>
                  </a:solidFill>
                  <a:latin typeface="宋体" panose="02010600030101010101" pitchFamily="2" charset="-122"/>
                  <a:ea typeface="宋体" panose="02010600030101010101" pitchFamily="2" charset="-122"/>
                </a:rPr>
                <a:t>图</a:t>
              </a:r>
              <a:r>
                <a:rPr kumimoji="1" lang="en-US" altLang="zh-CN" sz="2000" b="1">
                  <a:solidFill>
                    <a:srgbClr val="FFFFFF"/>
                  </a:solidFill>
                  <a:latin typeface="Times New Roman" panose="02020603050405020304" pitchFamily="18" charset="0"/>
                  <a:ea typeface="宋体" panose="02010600030101010101" pitchFamily="2" charset="-122"/>
                </a:rPr>
                <a:t>6-25   Huffman</a:t>
              </a:r>
              <a:r>
                <a:rPr kumimoji="1" lang="zh-CN" altLang="en-US" sz="2000" b="1">
                  <a:solidFill>
                    <a:srgbClr val="FFFFFF"/>
                  </a:solidFill>
                  <a:latin typeface="Times New Roman" panose="02020603050405020304" pitchFamily="18" charset="0"/>
                  <a:ea typeface="宋体" panose="02010600030101010101" pitchFamily="2" charset="-122"/>
                </a:rPr>
                <a:t>树的构造过程</a:t>
              </a:r>
            </a:p>
          </p:txBody>
        </p:sp>
        <p:grpSp>
          <p:nvGrpSpPr>
            <p:cNvPr id="504928" name="Group 96">
              <a:extLst>
                <a:ext uri="{FF2B5EF4-FFF2-40B4-BE49-F238E27FC236}">
                  <a16:creationId xmlns:a16="http://schemas.microsoft.com/office/drawing/2014/main" id="{EAA3EE20-5A0B-D044-9172-F728324E7A60}"/>
                </a:ext>
              </a:extLst>
            </p:cNvPr>
            <p:cNvGrpSpPr>
              <a:grpSpLocks/>
            </p:cNvGrpSpPr>
            <p:nvPr/>
          </p:nvGrpSpPr>
          <p:grpSpPr bwMode="auto">
            <a:xfrm>
              <a:off x="2160" y="1125"/>
              <a:ext cx="1584" cy="1275"/>
              <a:chOff x="2208" y="1509"/>
              <a:chExt cx="1584" cy="1275"/>
            </a:xfrm>
          </p:grpSpPr>
          <p:sp>
            <p:nvSpPr>
              <p:cNvPr id="504929" name="Rectangle 97">
                <a:extLst>
                  <a:ext uri="{FF2B5EF4-FFF2-40B4-BE49-F238E27FC236}">
                    <a16:creationId xmlns:a16="http://schemas.microsoft.com/office/drawing/2014/main" id="{0BB3B777-149A-8146-81D6-056F5653CB14}"/>
                  </a:ext>
                </a:extLst>
              </p:cNvPr>
              <p:cNvSpPr>
                <a:spLocks noChangeArrowheads="1"/>
              </p:cNvSpPr>
              <p:nvPr/>
            </p:nvSpPr>
            <p:spPr bwMode="auto">
              <a:xfrm>
                <a:off x="2833" y="2563"/>
                <a:ext cx="551" cy="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000">
                    <a:solidFill>
                      <a:srgbClr val="FFFFFF"/>
                    </a:solidFill>
                    <a:latin typeface="Times New Roman" panose="02020603050405020304" pitchFamily="18" charset="0"/>
                    <a:ea typeface="宋体" panose="02010600030101010101" pitchFamily="2" charset="-122"/>
                  </a:rPr>
                  <a:t>第五步</a:t>
                </a:r>
              </a:p>
            </p:txBody>
          </p:sp>
          <p:grpSp>
            <p:nvGrpSpPr>
              <p:cNvPr id="504930" name="Group 98">
                <a:extLst>
                  <a:ext uri="{FF2B5EF4-FFF2-40B4-BE49-F238E27FC236}">
                    <a16:creationId xmlns:a16="http://schemas.microsoft.com/office/drawing/2014/main" id="{6A3D03DB-9434-564B-81F9-58CF17A6736E}"/>
                  </a:ext>
                </a:extLst>
              </p:cNvPr>
              <p:cNvGrpSpPr>
                <a:grpSpLocks/>
              </p:cNvGrpSpPr>
              <p:nvPr/>
            </p:nvGrpSpPr>
            <p:grpSpPr bwMode="auto">
              <a:xfrm>
                <a:off x="2952" y="1509"/>
                <a:ext cx="840" cy="1019"/>
                <a:chOff x="2520" y="1128"/>
                <a:chExt cx="840" cy="1019"/>
              </a:xfrm>
            </p:grpSpPr>
            <p:sp>
              <p:nvSpPr>
                <p:cNvPr id="504931" name="Oval 99">
                  <a:extLst>
                    <a:ext uri="{FF2B5EF4-FFF2-40B4-BE49-F238E27FC236}">
                      <a16:creationId xmlns:a16="http://schemas.microsoft.com/office/drawing/2014/main" id="{0583FD48-02E0-7745-B54B-CC74003A3F62}"/>
                    </a:ext>
                  </a:extLst>
                </p:cNvPr>
                <p:cNvSpPr>
                  <a:spLocks noChangeArrowheads="1"/>
                </p:cNvSpPr>
                <p:nvPr/>
              </p:nvSpPr>
              <p:spPr bwMode="auto">
                <a:xfrm>
                  <a:off x="2520" y="1530"/>
                  <a:ext cx="242" cy="22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8</a:t>
                  </a:r>
                </a:p>
              </p:txBody>
            </p:sp>
            <p:sp>
              <p:nvSpPr>
                <p:cNvPr id="504932" name="Oval 100">
                  <a:extLst>
                    <a:ext uri="{FF2B5EF4-FFF2-40B4-BE49-F238E27FC236}">
                      <a16:creationId xmlns:a16="http://schemas.microsoft.com/office/drawing/2014/main" id="{B410A0E1-9EDF-654F-91BD-3488DAADD0A1}"/>
                    </a:ext>
                  </a:extLst>
                </p:cNvPr>
                <p:cNvSpPr>
                  <a:spLocks noChangeArrowheads="1"/>
                </p:cNvSpPr>
                <p:nvPr/>
              </p:nvSpPr>
              <p:spPr bwMode="auto">
                <a:xfrm>
                  <a:off x="2737" y="1926"/>
                  <a:ext cx="242" cy="221"/>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5</a:t>
                  </a:r>
                </a:p>
              </p:txBody>
            </p:sp>
            <p:sp>
              <p:nvSpPr>
                <p:cNvPr id="504933" name="Oval 101">
                  <a:extLst>
                    <a:ext uri="{FF2B5EF4-FFF2-40B4-BE49-F238E27FC236}">
                      <a16:creationId xmlns:a16="http://schemas.microsoft.com/office/drawing/2014/main" id="{56A15DBA-462F-FC45-BE11-FEB9BA7558B1}"/>
                    </a:ext>
                  </a:extLst>
                </p:cNvPr>
                <p:cNvSpPr>
                  <a:spLocks noChangeArrowheads="1"/>
                </p:cNvSpPr>
                <p:nvPr/>
              </p:nvSpPr>
              <p:spPr bwMode="auto">
                <a:xfrm>
                  <a:off x="3118" y="1926"/>
                  <a:ext cx="242" cy="221"/>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5</a:t>
                  </a:r>
                </a:p>
              </p:txBody>
            </p:sp>
            <p:sp>
              <p:nvSpPr>
                <p:cNvPr id="504934" name="Oval 102">
                  <a:extLst>
                    <a:ext uri="{FF2B5EF4-FFF2-40B4-BE49-F238E27FC236}">
                      <a16:creationId xmlns:a16="http://schemas.microsoft.com/office/drawing/2014/main" id="{1B7643F1-967A-AB4D-9AEE-C495A6219425}"/>
                    </a:ext>
                  </a:extLst>
                </p:cNvPr>
                <p:cNvSpPr>
                  <a:spLocks noChangeArrowheads="1"/>
                </p:cNvSpPr>
                <p:nvPr/>
              </p:nvSpPr>
              <p:spPr bwMode="auto">
                <a:xfrm>
                  <a:off x="2916" y="1525"/>
                  <a:ext cx="295"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00"/>
                      </a:solidFill>
                      <a:latin typeface="Times New Roman" panose="02020603050405020304" pitchFamily="18" charset="0"/>
                      <a:ea typeface="宋体" panose="02010600030101010101" pitchFamily="2" charset="-122"/>
                    </a:rPr>
                    <a:t>10</a:t>
                  </a:r>
                </a:p>
              </p:txBody>
            </p:sp>
            <p:sp>
              <p:nvSpPr>
                <p:cNvPr id="504935" name="Line 103">
                  <a:extLst>
                    <a:ext uri="{FF2B5EF4-FFF2-40B4-BE49-F238E27FC236}">
                      <a16:creationId xmlns:a16="http://schemas.microsoft.com/office/drawing/2014/main" id="{49673173-0AE9-3A44-A52C-883FBFE219FE}"/>
                    </a:ext>
                  </a:extLst>
                </p:cNvPr>
                <p:cNvSpPr>
                  <a:spLocks noChangeShapeType="1"/>
                </p:cNvSpPr>
                <p:nvPr/>
              </p:nvSpPr>
              <p:spPr bwMode="auto">
                <a:xfrm flipH="1">
                  <a:off x="2870" y="1743"/>
                  <a:ext cx="132" cy="17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04936" name="Line 104">
                  <a:extLst>
                    <a:ext uri="{FF2B5EF4-FFF2-40B4-BE49-F238E27FC236}">
                      <a16:creationId xmlns:a16="http://schemas.microsoft.com/office/drawing/2014/main" id="{5AA84672-104A-D542-A245-2FD495FBBEBA}"/>
                    </a:ext>
                  </a:extLst>
                </p:cNvPr>
                <p:cNvSpPr>
                  <a:spLocks noChangeShapeType="1"/>
                </p:cNvSpPr>
                <p:nvPr/>
              </p:nvSpPr>
              <p:spPr bwMode="auto">
                <a:xfrm>
                  <a:off x="3103" y="1743"/>
                  <a:ext cx="133" cy="17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04937" name="Oval 105">
                  <a:extLst>
                    <a:ext uri="{FF2B5EF4-FFF2-40B4-BE49-F238E27FC236}">
                      <a16:creationId xmlns:a16="http://schemas.microsoft.com/office/drawing/2014/main" id="{400C3C9B-68F3-B346-8E26-3F40C93EBFF5}"/>
                    </a:ext>
                  </a:extLst>
                </p:cNvPr>
                <p:cNvSpPr>
                  <a:spLocks noChangeArrowheads="1"/>
                </p:cNvSpPr>
                <p:nvPr/>
              </p:nvSpPr>
              <p:spPr bwMode="auto">
                <a:xfrm>
                  <a:off x="2722" y="1128"/>
                  <a:ext cx="295"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00"/>
                      </a:solidFill>
                      <a:latin typeface="Times New Roman" panose="02020603050405020304" pitchFamily="18" charset="0"/>
                      <a:ea typeface="宋体" panose="02010600030101010101" pitchFamily="2" charset="-122"/>
                    </a:rPr>
                    <a:t>18</a:t>
                  </a:r>
                </a:p>
              </p:txBody>
            </p:sp>
            <p:sp>
              <p:nvSpPr>
                <p:cNvPr id="504938" name="Line 106">
                  <a:extLst>
                    <a:ext uri="{FF2B5EF4-FFF2-40B4-BE49-F238E27FC236}">
                      <a16:creationId xmlns:a16="http://schemas.microsoft.com/office/drawing/2014/main" id="{42906919-7F61-6241-BC3C-A8FC0455AC27}"/>
                    </a:ext>
                  </a:extLst>
                </p:cNvPr>
                <p:cNvSpPr>
                  <a:spLocks noChangeShapeType="1"/>
                </p:cNvSpPr>
                <p:nvPr/>
              </p:nvSpPr>
              <p:spPr bwMode="auto">
                <a:xfrm flipH="1">
                  <a:off x="2668" y="1346"/>
                  <a:ext cx="132" cy="17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04939" name="Line 107">
                  <a:extLst>
                    <a:ext uri="{FF2B5EF4-FFF2-40B4-BE49-F238E27FC236}">
                      <a16:creationId xmlns:a16="http://schemas.microsoft.com/office/drawing/2014/main" id="{934CE283-6EAA-184B-93F6-1143D6965CAE}"/>
                    </a:ext>
                  </a:extLst>
                </p:cNvPr>
                <p:cNvSpPr>
                  <a:spLocks noChangeShapeType="1"/>
                </p:cNvSpPr>
                <p:nvPr/>
              </p:nvSpPr>
              <p:spPr bwMode="auto">
                <a:xfrm>
                  <a:off x="2924" y="1346"/>
                  <a:ext cx="133" cy="17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504940" name="Group 108">
                <a:extLst>
                  <a:ext uri="{FF2B5EF4-FFF2-40B4-BE49-F238E27FC236}">
                    <a16:creationId xmlns:a16="http://schemas.microsoft.com/office/drawing/2014/main" id="{6986977F-150E-D94A-A20B-0C7B4995269D}"/>
                  </a:ext>
                </a:extLst>
              </p:cNvPr>
              <p:cNvGrpSpPr>
                <a:grpSpLocks/>
              </p:cNvGrpSpPr>
              <p:nvPr/>
            </p:nvGrpSpPr>
            <p:grpSpPr bwMode="auto">
              <a:xfrm>
                <a:off x="2208" y="1517"/>
                <a:ext cx="840" cy="1019"/>
                <a:chOff x="1123" y="1124"/>
                <a:chExt cx="840" cy="1019"/>
              </a:xfrm>
            </p:grpSpPr>
            <p:sp>
              <p:nvSpPr>
                <p:cNvPr id="504941" name="Oval 109">
                  <a:extLst>
                    <a:ext uri="{FF2B5EF4-FFF2-40B4-BE49-F238E27FC236}">
                      <a16:creationId xmlns:a16="http://schemas.microsoft.com/office/drawing/2014/main" id="{BB458198-5D87-9E4A-9342-92FEC08E9EA4}"/>
                    </a:ext>
                  </a:extLst>
                </p:cNvPr>
                <p:cNvSpPr>
                  <a:spLocks noChangeArrowheads="1"/>
                </p:cNvSpPr>
                <p:nvPr/>
              </p:nvSpPr>
              <p:spPr bwMode="auto">
                <a:xfrm>
                  <a:off x="1123" y="1526"/>
                  <a:ext cx="242" cy="22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6</a:t>
                  </a:r>
                </a:p>
              </p:txBody>
            </p:sp>
            <p:sp>
              <p:nvSpPr>
                <p:cNvPr id="504942" name="Oval 110">
                  <a:extLst>
                    <a:ext uri="{FF2B5EF4-FFF2-40B4-BE49-F238E27FC236}">
                      <a16:creationId xmlns:a16="http://schemas.microsoft.com/office/drawing/2014/main" id="{28A34D8C-D151-6045-862D-4EDCFDCEE329}"/>
                    </a:ext>
                  </a:extLst>
                </p:cNvPr>
                <p:cNvSpPr>
                  <a:spLocks noChangeArrowheads="1"/>
                </p:cNvSpPr>
                <p:nvPr/>
              </p:nvSpPr>
              <p:spPr bwMode="auto">
                <a:xfrm>
                  <a:off x="1340" y="1922"/>
                  <a:ext cx="242" cy="221"/>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3</a:t>
                  </a:r>
                </a:p>
              </p:txBody>
            </p:sp>
            <p:sp>
              <p:nvSpPr>
                <p:cNvPr id="504943" name="Oval 111">
                  <a:extLst>
                    <a:ext uri="{FF2B5EF4-FFF2-40B4-BE49-F238E27FC236}">
                      <a16:creationId xmlns:a16="http://schemas.microsoft.com/office/drawing/2014/main" id="{BEB879F3-A341-B742-B2B0-74EF3ECA1762}"/>
                    </a:ext>
                  </a:extLst>
                </p:cNvPr>
                <p:cNvSpPr>
                  <a:spLocks noChangeArrowheads="1"/>
                </p:cNvSpPr>
                <p:nvPr/>
              </p:nvSpPr>
              <p:spPr bwMode="auto">
                <a:xfrm>
                  <a:off x="1721" y="1922"/>
                  <a:ext cx="242" cy="221"/>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4</a:t>
                  </a:r>
                </a:p>
              </p:txBody>
            </p:sp>
            <p:sp>
              <p:nvSpPr>
                <p:cNvPr id="504944" name="Oval 112">
                  <a:extLst>
                    <a:ext uri="{FF2B5EF4-FFF2-40B4-BE49-F238E27FC236}">
                      <a16:creationId xmlns:a16="http://schemas.microsoft.com/office/drawing/2014/main" id="{8F054FFB-04DA-014A-A46B-46E7CD4D50B9}"/>
                    </a:ext>
                  </a:extLst>
                </p:cNvPr>
                <p:cNvSpPr>
                  <a:spLocks noChangeArrowheads="1"/>
                </p:cNvSpPr>
                <p:nvPr/>
              </p:nvSpPr>
              <p:spPr bwMode="auto">
                <a:xfrm>
                  <a:off x="1535" y="1529"/>
                  <a:ext cx="242" cy="221"/>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00"/>
                      </a:solidFill>
                      <a:latin typeface="Times New Roman" panose="02020603050405020304" pitchFamily="18" charset="0"/>
                      <a:ea typeface="宋体" panose="02010600030101010101" pitchFamily="2" charset="-122"/>
                    </a:rPr>
                    <a:t>7</a:t>
                  </a:r>
                </a:p>
              </p:txBody>
            </p:sp>
            <p:sp>
              <p:nvSpPr>
                <p:cNvPr id="504945" name="Line 113">
                  <a:extLst>
                    <a:ext uri="{FF2B5EF4-FFF2-40B4-BE49-F238E27FC236}">
                      <a16:creationId xmlns:a16="http://schemas.microsoft.com/office/drawing/2014/main" id="{C2BD59C6-8D8B-C049-A454-65B03820E806}"/>
                    </a:ext>
                  </a:extLst>
                </p:cNvPr>
                <p:cNvSpPr>
                  <a:spLocks noChangeShapeType="1"/>
                </p:cNvSpPr>
                <p:nvPr/>
              </p:nvSpPr>
              <p:spPr bwMode="auto">
                <a:xfrm flipH="1">
                  <a:off x="1473" y="1739"/>
                  <a:ext cx="132" cy="17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04946" name="Line 114">
                  <a:extLst>
                    <a:ext uri="{FF2B5EF4-FFF2-40B4-BE49-F238E27FC236}">
                      <a16:creationId xmlns:a16="http://schemas.microsoft.com/office/drawing/2014/main" id="{13DC6B23-9CC6-C44F-94C0-04B922521948}"/>
                    </a:ext>
                  </a:extLst>
                </p:cNvPr>
                <p:cNvSpPr>
                  <a:spLocks noChangeShapeType="1"/>
                </p:cNvSpPr>
                <p:nvPr/>
              </p:nvSpPr>
              <p:spPr bwMode="auto">
                <a:xfrm>
                  <a:off x="1706" y="1739"/>
                  <a:ext cx="133" cy="17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04947" name="Oval 115">
                  <a:extLst>
                    <a:ext uri="{FF2B5EF4-FFF2-40B4-BE49-F238E27FC236}">
                      <a16:creationId xmlns:a16="http://schemas.microsoft.com/office/drawing/2014/main" id="{61F77F99-4169-FE46-B5F1-EE9FADF1D642}"/>
                    </a:ext>
                  </a:extLst>
                </p:cNvPr>
                <p:cNvSpPr>
                  <a:spLocks noChangeArrowheads="1"/>
                </p:cNvSpPr>
                <p:nvPr/>
              </p:nvSpPr>
              <p:spPr bwMode="auto">
                <a:xfrm>
                  <a:off x="1325" y="1124"/>
                  <a:ext cx="295"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00"/>
                      </a:solidFill>
                      <a:latin typeface="Times New Roman" panose="02020603050405020304" pitchFamily="18" charset="0"/>
                      <a:ea typeface="宋体" panose="02010600030101010101" pitchFamily="2" charset="-122"/>
                    </a:rPr>
                    <a:t>13</a:t>
                  </a:r>
                </a:p>
              </p:txBody>
            </p:sp>
            <p:sp>
              <p:nvSpPr>
                <p:cNvPr id="504948" name="Line 116">
                  <a:extLst>
                    <a:ext uri="{FF2B5EF4-FFF2-40B4-BE49-F238E27FC236}">
                      <a16:creationId xmlns:a16="http://schemas.microsoft.com/office/drawing/2014/main" id="{52F231CA-D5B6-6346-B07B-9D88C99DCDFC}"/>
                    </a:ext>
                  </a:extLst>
                </p:cNvPr>
                <p:cNvSpPr>
                  <a:spLocks noChangeShapeType="1"/>
                </p:cNvSpPr>
                <p:nvPr/>
              </p:nvSpPr>
              <p:spPr bwMode="auto">
                <a:xfrm flipH="1">
                  <a:off x="1271" y="1342"/>
                  <a:ext cx="132" cy="17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04949" name="Line 117">
                  <a:extLst>
                    <a:ext uri="{FF2B5EF4-FFF2-40B4-BE49-F238E27FC236}">
                      <a16:creationId xmlns:a16="http://schemas.microsoft.com/office/drawing/2014/main" id="{47EBD752-C0D3-7341-BE5E-625125E960A0}"/>
                    </a:ext>
                  </a:extLst>
                </p:cNvPr>
                <p:cNvSpPr>
                  <a:spLocks noChangeShapeType="1"/>
                </p:cNvSpPr>
                <p:nvPr/>
              </p:nvSpPr>
              <p:spPr bwMode="auto">
                <a:xfrm>
                  <a:off x="1527" y="1342"/>
                  <a:ext cx="133" cy="17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spTree>
    <p:extLst>
      <p:ext uri="{BB962C8B-B14F-4D97-AF65-F5344CB8AC3E}">
        <p14:creationId xmlns:p14="http://schemas.microsoft.com/office/powerpoint/2010/main" val="68152649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5858" name="Rectangle 2">
            <a:extLst>
              <a:ext uri="{FF2B5EF4-FFF2-40B4-BE49-F238E27FC236}">
                <a16:creationId xmlns:a16="http://schemas.microsoft.com/office/drawing/2014/main" id="{EC8CF0F0-13AA-C449-878F-E30AE2B53E7F}"/>
              </a:ext>
            </a:extLst>
          </p:cNvPr>
          <p:cNvSpPr>
            <a:spLocks noGrp="1" noChangeArrowheads="1"/>
          </p:cNvSpPr>
          <p:nvPr>
            <p:ph type="title"/>
          </p:nvPr>
        </p:nvSpPr>
        <p:spPr>
          <a:xfrm>
            <a:off x="2133600" y="152400"/>
            <a:ext cx="7239000" cy="685800"/>
          </a:xfrm>
        </p:spPr>
        <p:txBody>
          <a:bodyPr/>
          <a:lstStyle/>
          <a:p>
            <a:r>
              <a:rPr lang="en-US" altLang="zh-CN" b="1">
                <a:latin typeface="Times New Roman" panose="02020603050405020304" pitchFamily="18" charset="0"/>
              </a:rPr>
              <a:t>6.6.2</a:t>
            </a:r>
            <a:r>
              <a:rPr lang="en-US" altLang="zh-CN" b="1"/>
              <a:t>  </a:t>
            </a:r>
            <a:r>
              <a:rPr lang="zh-CN" altLang="en-US" b="1">
                <a:ea typeface="楷体_GB2312" pitchFamily="49" charset="-122"/>
              </a:rPr>
              <a:t>赫夫曼编码及其算法</a:t>
            </a:r>
          </a:p>
        </p:txBody>
      </p:sp>
      <p:sp>
        <p:nvSpPr>
          <p:cNvPr id="505859" name="Rectangle 3">
            <a:extLst>
              <a:ext uri="{FF2B5EF4-FFF2-40B4-BE49-F238E27FC236}">
                <a16:creationId xmlns:a16="http://schemas.microsoft.com/office/drawing/2014/main" id="{C0DA20CD-E589-6940-948A-0F249F2980E8}"/>
              </a:ext>
            </a:extLst>
          </p:cNvPr>
          <p:cNvSpPr>
            <a:spLocks noGrp="1" noChangeArrowheads="1"/>
          </p:cNvSpPr>
          <p:nvPr>
            <p:ph type="body" idx="1"/>
          </p:nvPr>
        </p:nvSpPr>
        <p:spPr>
          <a:xfrm>
            <a:off x="1676400" y="990600"/>
            <a:ext cx="8839200" cy="5246688"/>
          </a:xfrm>
        </p:spPr>
        <p:txBody>
          <a:bodyPr/>
          <a:lstStyle/>
          <a:p>
            <a:pPr marL="0" indent="0">
              <a:lnSpc>
                <a:spcPct val="110000"/>
              </a:lnSpc>
              <a:buNone/>
            </a:pPr>
            <a:r>
              <a:rPr lang="en-US" altLang="zh-CN" sz="4000" b="1">
                <a:solidFill>
                  <a:schemeClr val="tx2"/>
                </a:solidFill>
              </a:rPr>
              <a:t>1  Huffman</a:t>
            </a:r>
            <a:r>
              <a:rPr lang="zh-CN" altLang="en-US" sz="4000" b="1">
                <a:solidFill>
                  <a:schemeClr val="tx2"/>
                </a:solidFill>
                <a:ea typeface="楷体_GB2312" pitchFamily="49" charset="-122"/>
              </a:rPr>
              <a:t>编码</a:t>
            </a:r>
          </a:p>
          <a:p>
            <a:pPr marL="0" indent="0">
              <a:lnSpc>
                <a:spcPct val="110000"/>
              </a:lnSpc>
              <a:buNone/>
            </a:pPr>
            <a:r>
              <a:rPr lang="zh-CN" altLang="en-US" sz="2800"/>
              <a:t>        </a:t>
            </a:r>
            <a:r>
              <a:rPr lang="zh-CN" altLang="en-US" sz="2800" b="1"/>
              <a:t>在电报收发等数据通讯中</a:t>
            </a:r>
            <a:r>
              <a:rPr lang="zh-CN" altLang="en-US" sz="2800" b="1">
                <a:latin typeface="宋体" panose="02010600030101010101" pitchFamily="2" charset="-122"/>
              </a:rPr>
              <a:t>，</a:t>
            </a:r>
            <a:r>
              <a:rPr lang="zh-CN" altLang="en-US" sz="2800" b="1"/>
              <a:t>常需要将传送的文字转换成由二进制字符</a:t>
            </a:r>
            <a:r>
              <a:rPr lang="en-US" altLang="zh-CN" sz="2800" b="1"/>
              <a:t>0</a:t>
            </a:r>
            <a:r>
              <a:rPr lang="zh-CN" altLang="en-US" sz="2800" b="1"/>
              <a:t>、</a:t>
            </a:r>
            <a:r>
              <a:rPr lang="en-US" altLang="zh-CN" sz="2800" b="1"/>
              <a:t>1</a:t>
            </a:r>
            <a:r>
              <a:rPr lang="zh-CN" altLang="en-US" sz="2800" b="1"/>
              <a:t>组成的字符串来传输</a:t>
            </a:r>
            <a:r>
              <a:rPr lang="zh-CN" altLang="en-US" sz="2800" b="1">
                <a:latin typeface="宋体" panose="02010600030101010101" pitchFamily="2" charset="-122"/>
              </a:rPr>
              <a:t>。</a:t>
            </a:r>
            <a:r>
              <a:rPr lang="zh-CN" altLang="en-US" sz="2800" b="1"/>
              <a:t>为了使收发的速度提高</a:t>
            </a:r>
            <a:r>
              <a:rPr lang="zh-CN" altLang="en-US" sz="2800" b="1">
                <a:latin typeface="宋体" panose="02010600030101010101" pitchFamily="2" charset="-122"/>
              </a:rPr>
              <a:t>，</a:t>
            </a:r>
            <a:r>
              <a:rPr lang="zh-CN" altLang="en-US" sz="2800" b="1"/>
              <a:t>就要求电文</a:t>
            </a:r>
            <a:r>
              <a:rPr lang="zh-CN" altLang="en-US" sz="2800" b="1">
                <a:solidFill>
                  <a:schemeClr val="folHlink"/>
                </a:solidFill>
              </a:rPr>
              <a:t>编码要尽可能地短</a:t>
            </a:r>
            <a:r>
              <a:rPr lang="zh-CN" altLang="en-US" sz="2800" b="1">
                <a:latin typeface="宋体" panose="02010600030101010101" pitchFamily="2" charset="-122"/>
              </a:rPr>
              <a:t>。此外，要设计</a:t>
            </a:r>
            <a:r>
              <a:rPr lang="zh-CN" altLang="en-US" sz="2800" b="1">
                <a:solidFill>
                  <a:schemeClr val="folHlink"/>
                </a:solidFill>
                <a:latin typeface="宋体" panose="02010600030101010101" pitchFamily="2" charset="-122"/>
              </a:rPr>
              <a:t>长短不等</a:t>
            </a:r>
            <a:r>
              <a:rPr lang="zh-CN" altLang="en-US" sz="2800" b="1">
                <a:latin typeface="宋体" panose="02010600030101010101" pitchFamily="2" charset="-122"/>
              </a:rPr>
              <a:t>的编码，还必须保证</a:t>
            </a:r>
            <a:r>
              <a:rPr lang="zh-CN" altLang="en-US" sz="2800" b="1">
                <a:solidFill>
                  <a:schemeClr val="folHlink"/>
                </a:solidFill>
                <a:latin typeface="宋体" panose="02010600030101010101" pitchFamily="2" charset="-122"/>
              </a:rPr>
              <a:t>任意字符的编码都不是另一个字符编码的前缀</a:t>
            </a:r>
            <a:r>
              <a:rPr lang="zh-CN" altLang="en-US" sz="2800" b="1">
                <a:latin typeface="宋体" panose="02010600030101010101" pitchFamily="2" charset="-122"/>
              </a:rPr>
              <a:t>，这种编码称为</a:t>
            </a:r>
            <a:r>
              <a:rPr lang="zh-CN" altLang="en-US" sz="2800" b="1">
                <a:solidFill>
                  <a:schemeClr val="accent1"/>
                </a:solidFill>
                <a:latin typeface="宋体" panose="02010600030101010101" pitchFamily="2" charset="-122"/>
              </a:rPr>
              <a:t>前缀编码</a:t>
            </a:r>
            <a:r>
              <a:rPr lang="zh-CN" altLang="en-US" sz="2800" b="1">
                <a:latin typeface="宋体" panose="02010600030101010101" pitchFamily="2" charset="-122"/>
              </a:rPr>
              <a:t>。</a:t>
            </a:r>
          </a:p>
          <a:p>
            <a:pPr marL="0" indent="0">
              <a:lnSpc>
                <a:spcPct val="110000"/>
              </a:lnSpc>
              <a:buNone/>
            </a:pPr>
            <a:r>
              <a:rPr lang="zh-CN" altLang="en-US" sz="2800" b="1"/>
              <a:t>        </a:t>
            </a:r>
            <a:r>
              <a:rPr lang="en-US" altLang="zh-CN" sz="2800" b="1"/>
              <a:t>Huffman</a:t>
            </a:r>
            <a:r>
              <a:rPr lang="zh-CN" altLang="en-US" sz="2800" b="1"/>
              <a:t>树可以用来构造编码长度不等且译码不产生二义性的编码</a:t>
            </a:r>
            <a:r>
              <a:rPr lang="zh-CN" altLang="en-US" sz="2800" b="1">
                <a:latin typeface="宋体" panose="02010600030101010101" pitchFamily="2" charset="-122"/>
              </a:rPr>
              <a:t>。</a:t>
            </a:r>
          </a:p>
          <a:p>
            <a:pPr marL="0" indent="0">
              <a:lnSpc>
                <a:spcPct val="110000"/>
              </a:lnSpc>
              <a:buNone/>
            </a:pPr>
            <a:r>
              <a:rPr lang="zh-CN" altLang="en-US" sz="2800" b="1">
                <a:latin typeface="宋体" panose="02010600030101010101" pitchFamily="2" charset="-122"/>
              </a:rPr>
              <a:t>    设电文中的字符集</a:t>
            </a:r>
            <a:r>
              <a:rPr lang="en-US" altLang="zh-CN" sz="2800" b="1"/>
              <a:t>C={c</a:t>
            </a:r>
            <a:r>
              <a:rPr lang="en-US" altLang="zh-CN" sz="2800" b="1" baseline="-18000"/>
              <a:t>1</a:t>
            </a:r>
            <a:r>
              <a:rPr lang="en-US" altLang="zh-CN" sz="2800" b="1"/>
              <a:t>,c</a:t>
            </a:r>
            <a:r>
              <a:rPr lang="en-US" altLang="zh-CN" sz="2800" b="1" baseline="-18000"/>
              <a:t>2</a:t>
            </a:r>
            <a:r>
              <a:rPr lang="en-US" altLang="zh-CN" sz="2800" b="1"/>
              <a:t>, </a:t>
            </a:r>
            <a:r>
              <a:rPr lang="en-US" altLang="zh-CN" sz="2800" b="1">
                <a:ea typeface="Arial Unicode MS" panose="020B0604020202020204" pitchFamily="34" charset="-128"/>
                <a:cs typeface="Arial Unicode MS" panose="020B0604020202020204" pitchFamily="34" charset="-128"/>
              </a:rPr>
              <a:t>⋯</a:t>
            </a:r>
            <a:r>
              <a:rPr lang="en-US" altLang="zh-CN" sz="2800" b="1"/>
              <a:t>,c</a:t>
            </a:r>
            <a:r>
              <a:rPr lang="en-US" altLang="zh-CN" sz="2800" b="1" baseline="-18000"/>
              <a:t>i</a:t>
            </a:r>
            <a:r>
              <a:rPr lang="en-US" altLang="zh-CN" sz="2800" b="1"/>
              <a:t>, </a:t>
            </a:r>
            <a:r>
              <a:rPr lang="en-US" altLang="zh-CN" sz="2800" b="1">
                <a:ea typeface="Arial Unicode MS" panose="020B0604020202020204" pitchFamily="34" charset="-128"/>
                <a:cs typeface="Arial Unicode MS" panose="020B0604020202020204" pitchFamily="34" charset="-128"/>
              </a:rPr>
              <a:t>⋯</a:t>
            </a:r>
            <a:r>
              <a:rPr lang="en-US" altLang="zh-CN" sz="2800" b="1"/>
              <a:t>,c</a:t>
            </a:r>
            <a:r>
              <a:rPr lang="en-US" altLang="zh-CN" sz="2800" b="1" baseline="-18000"/>
              <a:t>n</a:t>
            </a:r>
            <a:r>
              <a:rPr lang="en-US" altLang="zh-CN" sz="2800" b="1"/>
              <a:t>}</a:t>
            </a:r>
            <a:r>
              <a:rPr lang="zh-CN" altLang="en-US" sz="2800" b="1">
                <a:latin typeface="宋体" panose="02010600030101010101" pitchFamily="2" charset="-122"/>
              </a:rPr>
              <a:t>，各个字符出现的次数或频度集</a:t>
            </a:r>
            <a:r>
              <a:rPr lang="en-US" altLang="zh-CN" sz="2800" b="1"/>
              <a:t>W={w</a:t>
            </a:r>
            <a:r>
              <a:rPr lang="en-US" altLang="zh-CN" sz="2800" b="1" baseline="-18000"/>
              <a:t>1</a:t>
            </a:r>
            <a:r>
              <a:rPr lang="en-US" altLang="zh-CN" sz="2800" b="1"/>
              <a:t>,w</a:t>
            </a:r>
            <a:r>
              <a:rPr lang="en-US" altLang="zh-CN" sz="2800" b="1" baseline="-18000"/>
              <a:t>2</a:t>
            </a:r>
            <a:r>
              <a:rPr lang="en-US" altLang="zh-CN" sz="2800" b="1"/>
              <a:t>, </a:t>
            </a:r>
            <a:r>
              <a:rPr lang="en-US" altLang="zh-CN" sz="2800" b="1">
                <a:ea typeface="Arial Unicode MS" panose="020B0604020202020204" pitchFamily="34" charset="-128"/>
                <a:cs typeface="Arial Unicode MS" panose="020B0604020202020204" pitchFamily="34" charset="-128"/>
              </a:rPr>
              <a:t>⋯</a:t>
            </a:r>
            <a:r>
              <a:rPr lang="en-US" altLang="zh-CN" sz="2800" b="1"/>
              <a:t>,w</a:t>
            </a:r>
            <a:r>
              <a:rPr lang="en-US" altLang="zh-CN" sz="2800" b="1" baseline="-18000"/>
              <a:t>i</a:t>
            </a:r>
            <a:r>
              <a:rPr lang="en-US" altLang="zh-CN" sz="2800" b="1"/>
              <a:t>, </a:t>
            </a:r>
            <a:r>
              <a:rPr lang="en-US" altLang="zh-CN" sz="2800" b="1">
                <a:ea typeface="Arial Unicode MS" panose="020B0604020202020204" pitchFamily="34" charset="-128"/>
                <a:cs typeface="Arial Unicode MS" panose="020B0604020202020204" pitchFamily="34" charset="-128"/>
              </a:rPr>
              <a:t>⋯</a:t>
            </a:r>
            <a:r>
              <a:rPr lang="en-US" altLang="zh-CN" sz="2800" b="1"/>
              <a:t>,w</a:t>
            </a:r>
            <a:r>
              <a:rPr lang="en-US" altLang="zh-CN" sz="2800" b="1" baseline="-18000"/>
              <a:t>n</a:t>
            </a:r>
            <a:r>
              <a:rPr lang="en-US" altLang="zh-CN" sz="2800" b="1"/>
              <a:t>}</a:t>
            </a:r>
            <a:r>
              <a:rPr lang="zh-CN" altLang="en-US" sz="2800" b="1">
                <a:latin typeface="宋体" panose="02010600030101010101" pitchFamily="2" charset="-122"/>
              </a:rPr>
              <a:t>。</a:t>
            </a:r>
            <a:endParaRPr lang="zh-CN" altLang="en-US" sz="2800" b="1"/>
          </a:p>
        </p:txBody>
      </p:sp>
    </p:spTree>
    <p:extLst>
      <p:ext uri="{BB962C8B-B14F-4D97-AF65-F5344CB8AC3E}">
        <p14:creationId xmlns:p14="http://schemas.microsoft.com/office/powerpoint/2010/main" val="315054809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6882" name="Rectangle 2">
            <a:extLst>
              <a:ext uri="{FF2B5EF4-FFF2-40B4-BE49-F238E27FC236}">
                <a16:creationId xmlns:a16="http://schemas.microsoft.com/office/drawing/2014/main" id="{8902735B-BDD8-F042-85BF-707BAB43D442}"/>
              </a:ext>
            </a:extLst>
          </p:cNvPr>
          <p:cNvSpPr>
            <a:spLocks noGrp="1" noChangeArrowheads="1"/>
          </p:cNvSpPr>
          <p:nvPr>
            <p:ph type="body" idx="1"/>
          </p:nvPr>
        </p:nvSpPr>
        <p:spPr>
          <a:xfrm>
            <a:off x="1676400" y="188914"/>
            <a:ext cx="8839200" cy="5184775"/>
          </a:xfrm>
        </p:spPr>
        <p:txBody>
          <a:bodyPr/>
          <a:lstStyle/>
          <a:p>
            <a:pPr marL="0" indent="0">
              <a:lnSpc>
                <a:spcPct val="110000"/>
              </a:lnSpc>
              <a:buNone/>
            </a:pPr>
            <a:r>
              <a:rPr lang="en-US" altLang="zh-CN" b="1">
                <a:solidFill>
                  <a:schemeClr val="folHlink"/>
                </a:solidFill>
              </a:rPr>
              <a:t>Huffman</a:t>
            </a:r>
            <a:r>
              <a:rPr lang="zh-CN" altLang="en-US" b="1">
                <a:solidFill>
                  <a:schemeClr val="folHlink"/>
                </a:solidFill>
              </a:rPr>
              <a:t>编码方法</a:t>
            </a:r>
            <a:endParaRPr lang="zh-CN" altLang="en-US" b="1">
              <a:solidFill>
                <a:schemeClr val="folHlink"/>
              </a:solidFill>
              <a:latin typeface="宋体" panose="02010600030101010101" pitchFamily="2" charset="-122"/>
            </a:endParaRPr>
          </a:p>
          <a:p>
            <a:pPr marL="0" indent="0">
              <a:lnSpc>
                <a:spcPct val="110000"/>
              </a:lnSpc>
              <a:buNone/>
            </a:pPr>
            <a:r>
              <a:rPr lang="zh-CN" altLang="en-US" sz="2800" b="1">
                <a:latin typeface="宋体" panose="02010600030101010101" pitchFamily="2" charset="-122"/>
              </a:rPr>
              <a:t>    以</a:t>
            </a:r>
            <a:r>
              <a:rPr lang="zh-CN" altLang="en-US" sz="2800" b="1">
                <a:solidFill>
                  <a:schemeClr val="folHlink"/>
                </a:solidFill>
                <a:latin typeface="宋体" panose="02010600030101010101" pitchFamily="2" charset="-122"/>
              </a:rPr>
              <a:t>字符集</a:t>
            </a:r>
            <a:r>
              <a:rPr lang="en-US" altLang="zh-CN" sz="2800" b="1">
                <a:solidFill>
                  <a:schemeClr val="folHlink"/>
                </a:solidFill>
              </a:rPr>
              <a:t>C</a:t>
            </a:r>
            <a:r>
              <a:rPr lang="zh-CN" altLang="en-US" sz="2800" b="1">
                <a:solidFill>
                  <a:schemeClr val="folHlink"/>
                </a:solidFill>
              </a:rPr>
              <a:t>作为叶子结点</a:t>
            </a:r>
            <a:r>
              <a:rPr lang="zh-CN" altLang="en-US" sz="2800" b="1">
                <a:latin typeface="宋体" panose="02010600030101010101" pitchFamily="2" charset="-122"/>
              </a:rPr>
              <a:t>，</a:t>
            </a:r>
            <a:r>
              <a:rPr lang="zh-CN" altLang="en-US" sz="2800" b="1">
                <a:solidFill>
                  <a:schemeClr val="folHlink"/>
                </a:solidFill>
                <a:latin typeface="宋体" panose="02010600030101010101" pitchFamily="2" charset="-122"/>
              </a:rPr>
              <a:t>次数或频度集</a:t>
            </a:r>
            <a:r>
              <a:rPr lang="en-US" altLang="zh-CN" sz="2800" b="1">
                <a:solidFill>
                  <a:schemeClr val="folHlink"/>
                </a:solidFill>
              </a:rPr>
              <a:t>W</a:t>
            </a:r>
            <a:r>
              <a:rPr lang="zh-CN" altLang="en-US" sz="2800" b="1">
                <a:solidFill>
                  <a:schemeClr val="folHlink"/>
                </a:solidFill>
              </a:rPr>
              <a:t>作为结点的权值</a:t>
            </a:r>
            <a:r>
              <a:rPr lang="zh-CN" altLang="en-US" sz="2800" b="1"/>
              <a:t>来构造 </a:t>
            </a:r>
            <a:r>
              <a:rPr lang="en-US" altLang="zh-CN" sz="2800" b="1"/>
              <a:t>Huffman</a:t>
            </a:r>
            <a:r>
              <a:rPr lang="zh-CN" altLang="en-US" sz="2800" b="1"/>
              <a:t>树</a:t>
            </a:r>
            <a:r>
              <a:rPr lang="zh-CN" altLang="en-US" sz="2800" b="1">
                <a:latin typeface="宋体" panose="02010600030101010101" pitchFamily="2" charset="-122"/>
              </a:rPr>
              <a:t>。规定</a:t>
            </a:r>
            <a:r>
              <a:rPr lang="en-US" altLang="zh-CN" sz="2800" b="1"/>
              <a:t>Huffman</a:t>
            </a:r>
            <a:r>
              <a:rPr lang="zh-CN" altLang="en-US" sz="2800" b="1"/>
              <a:t>树中左分支代表“</a:t>
            </a:r>
            <a:r>
              <a:rPr lang="en-US" altLang="zh-CN" sz="2800" b="1"/>
              <a:t>0”</a:t>
            </a:r>
            <a:r>
              <a:rPr lang="zh-CN" altLang="en-US" sz="2800" b="1"/>
              <a:t>，右分支代表“</a:t>
            </a:r>
            <a:r>
              <a:rPr lang="en-US" altLang="zh-CN" sz="2800" b="1"/>
              <a:t>1” </a:t>
            </a:r>
            <a:r>
              <a:rPr lang="zh-CN" altLang="en-US" sz="2800" b="1">
                <a:latin typeface="宋体" panose="02010600030101010101" pitchFamily="2" charset="-122"/>
              </a:rPr>
              <a:t>。</a:t>
            </a:r>
          </a:p>
          <a:p>
            <a:pPr marL="0" indent="0">
              <a:lnSpc>
                <a:spcPct val="110000"/>
              </a:lnSpc>
              <a:buNone/>
            </a:pPr>
            <a:r>
              <a:rPr lang="zh-CN" altLang="en-US" sz="2800" b="1">
                <a:solidFill>
                  <a:schemeClr val="folHlink"/>
                </a:solidFill>
                <a:latin typeface="宋体" panose="02010600030101010101" pitchFamily="2" charset="-122"/>
              </a:rPr>
              <a:t>    从根结点到每个叶子结点所经历的路径分支上的</a:t>
            </a:r>
            <a:r>
              <a:rPr lang="zh-CN" altLang="en-US" sz="2800" b="1">
                <a:solidFill>
                  <a:schemeClr val="folHlink"/>
                </a:solidFill>
              </a:rPr>
              <a:t>“</a:t>
            </a:r>
            <a:r>
              <a:rPr lang="en-US" altLang="zh-CN" sz="2800" b="1">
                <a:solidFill>
                  <a:schemeClr val="folHlink"/>
                </a:solidFill>
              </a:rPr>
              <a:t>0”</a:t>
            </a:r>
            <a:r>
              <a:rPr lang="zh-CN" altLang="en-US" sz="2800" b="1">
                <a:solidFill>
                  <a:schemeClr val="folHlink"/>
                </a:solidFill>
              </a:rPr>
              <a:t>或“</a:t>
            </a:r>
            <a:r>
              <a:rPr lang="en-US" altLang="zh-CN" sz="2800" b="1">
                <a:solidFill>
                  <a:schemeClr val="folHlink"/>
                </a:solidFill>
              </a:rPr>
              <a:t>1”</a:t>
            </a:r>
            <a:r>
              <a:rPr lang="zh-CN" altLang="en-US" sz="2800" b="1">
                <a:solidFill>
                  <a:schemeClr val="folHlink"/>
                </a:solidFill>
              </a:rPr>
              <a:t>所组成的字符串</a:t>
            </a:r>
            <a:r>
              <a:rPr lang="zh-CN" altLang="en-US" sz="2800" b="1">
                <a:latin typeface="宋体" panose="02010600030101010101" pitchFamily="2" charset="-122"/>
              </a:rPr>
              <a:t>，</a:t>
            </a:r>
            <a:r>
              <a:rPr lang="zh-CN" altLang="en-US" sz="2800" b="1"/>
              <a:t>为该结点所对应的编码</a:t>
            </a:r>
            <a:r>
              <a:rPr lang="zh-CN" altLang="en-US" sz="2800" b="1">
                <a:latin typeface="宋体" panose="02010600030101010101" pitchFamily="2" charset="-122"/>
              </a:rPr>
              <a:t>，</a:t>
            </a:r>
            <a:r>
              <a:rPr lang="zh-CN" altLang="en-US" sz="2800" b="1"/>
              <a:t>称之为</a:t>
            </a:r>
            <a:r>
              <a:rPr lang="en-US" altLang="zh-CN" sz="2800" b="1"/>
              <a:t>Huffman</a:t>
            </a:r>
            <a:r>
              <a:rPr lang="zh-CN" altLang="en-US" sz="2800" b="1"/>
              <a:t>编码</a:t>
            </a:r>
            <a:r>
              <a:rPr lang="zh-CN" altLang="en-US" sz="2800" b="1">
                <a:latin typeface="宋体" panose="02010600030101010101" pitchFamily="2" charset="-122"/>
              </a:rPr>
              <a:t>。</a:t>
            </a:r>
          </a:p>
          <a:p>
            <a:pPr marL="0" indent="0">
              <a:lnSpc>
                <a:spcPct val="110000"/>
              </a:lnSpc>
              <a:buNone/>
            </a:pPr>
            <a:r>
              <a:rPr lang="zh-CN" altLang="en-US" sz="2800" b="1">
                <a:latin typeface="宋体" panose="02010600030101010101" pitchFamily="2" charset="-122"/>
              </a:rPr>
              <a:t>    由于每个字符都是叶子结点，不可能出现在根结点到其它字符结点的路径上，所以一个字符的</a:t>
            </a:r>
            <a:r>
              <a:rPr lang="en-US" altLang="zh-CN" sz="2800" b="1"/>
              <a:t>Huffman</a:t>
            </a:r>
            <a:r>
              <a:rPr lang="zh-CN" altLang="en-US" sz="2800" b="1"/>
              <a:t>编码不可能是另一个字符的</a:t>
            </a:r>
            <a:r>
              <a:rPr lang="en-US" altLang="zh-CN" sz="2800" b="1"/>
              <a:t>Huffman</a:t>
            </a:r>
            <a:r>
              <a:rPr lang="zh-CN" altLang="en-US" sz="2800" b="1"/>
              <a:t>编码的前缀</a:t>
            </a:r>
            <a:r>
              <a:rPr lang="zh-CN" altLang="en-US" sz="2800" b="1">
                <a:latin typeface="宋体" panose="02010600030101010101" pitchFamily="2" charset="-122"/>
              </a:rPr>
              <a:t>。</a:t>
            </a:r>
            <a:endParaRPr lang="zh-CN" altLang="en-US" sz="2800" b="1"/>
          </a:p>
        </p:txBody>
      </p:sp>
    </p:spTree>
    <p:extLst>
      <p:ext uri="{BB962C8B-B14F-4D97-AF65-F5344CB8AC3E}">
        <p14:creationId xmlns:p14="http://schemas.microsoft.com/office/powerpoint/2010/main" val="159368741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7906" name="Rectangle 2">
            <a:extLst>
              <a:ext uri="{FF2B5EF4-FFF2-40B4-BE49-F238E27FC236}">
                <a16:creationId xmlns:a16="http://schemas.microsoft.com/office/drawing/2014/main" id="{268FA508-9482-4442-8017-A50E5F8AE357}"/>
              </a:ext>
            </a:extLst>
          </p:cNvPr>
          <p:cNvSpPr>
            <a:spLocks noGrp="1" noChangeArrowheads="1"/>
          </p:cNvSpPr>
          <p:nvPr>
            <p:ph type="body" idx="1"/>
          </p:nvPr>
        </p:nvSpPr>
        <p:spPr>
          <a:xfrm>
            <a:off x="1676400" y="152400"/>
            <a:ext cx="8839200" cy="6445250"/>
          </a:xfrm>
        </p:spPr>
        <p:txBody>
          <a:bodyPr/>
          <a:lstStyle/>
          <a:p>
            <a:pPr marL="0" indent="0">
              <a:lnSpc>
                <a:spcPct val="110000"/>
              </a:lnSpc>
              <a:buNone/>
            </a:pPr>
            <a:r>
              <a:rPr lang="zh-CN" altLang="en-US" sz="2800" b="1">
                <a:latin typeface="宋体" panose="02010600030101010101" pitchFamily="2" charset="-122"/>
              </a:rPr>
              <a:t>    若字符集</a:t>
            </a:r>
            <a:r>
              <a:rPr lang="en-US" altLang="zh-CN" sz="2800" b="1"/>
              <a:t>C={a, b, </a:t>
            </a:r>
            <a:r>
              <a:rPr lang="en-US" altLang="zh-CN" sz="2800" b="1">
                <a:ea typeface="Arial Unicode MS" panose="020B0604020202020204" pitchFamily="34" charset="-128"/>
                <a:cs typeface="Arial Unicode MS" panose="020B0604020202020204" pitchFamily="34" charset="-128"/>
              </a:rPr>
              <a:t>c</a:t>
            </a:r>
            <a:r>
              <a:rPr lang="en-US" altLang="zh-CN" sz="2800" b="1"/>
              <a:t>, d, </a:t>
            </a:r>
            <a:r>
              <a:rPr lang="en-US" altLang="zh-CN" sz="2800" b="1">
                <a:ea typeface="Arial Unicode MS" panose="020B0604020202020204" pitchFamily="34" charset="-128"/>
                <a:cs typeface="Arial Unicode MS" panose="020B0604020202020204" pitchFamily="34" charset="-128"/>
              </a:rPr>
              <a:t>e</a:t>
            </a:r>
            <a:r>
              <a:rPr lang="en-US" altLang="zh-CN" sz="2800" b="1"/>
              <a:t>, f}</a:t>
            </a:r>
            <a:r>
              <a:rPr lang="zh-CN" altLang="en-US" sz="2800" b="1"/>
              <a:t>所对应的权值集合为</a:t>
            </a:r>
            <a:r>
              <a:rPr lang="en-US" altLang="zh-CN" sz="2800" b="1"/>
              <a:t>W={8, 3, 4, 6, 5, 5}</a:t>
            </a:r>
            <a:r>
              <a:rPr lang="zh-CN" altLang="en-US" sz="2800" b="1">
                <a:latin typeface="宋体" panose="02010600030101010101" pitchFamily="2" charset="-122"/>
              </a:rPr>
              <a:t>，如图</a:t>
            </a:r>
            <a:r>
              <a:rPr lang="en-US" altLang="zh-CN" sz="2800" b="1"/>
              <a:t>6-25</a:t>
            </a:r>
            <a:r>
              <a:rPr lang="zh-CN" altLang="en-US" sz="2800" b="1"/>
              <a:t>所示</a:t>
            </a:r>
            <a:r>
              <a:rPr lang="zh-CN" altLang="en-US" sz="2800" b="1">
                <a:latin typeface="宋体" panose="02010600030101010101" pitchFamily="2" charset="-122"/>
              </a:rPr>
              <a:t>，则字符</a:t>
            </a:r>
            <a:r>
              <a:rPr lang="en-US" altLang="zh-CN" sz="2800" b="1"/>
              <a:t>a,b, </a:t>
            </a:r>
            <a:r>
              <a:rPr lang="en-US" altLang="zh-CN" sz="2800" b="1">
                <a:ea typeface="Arial Unicode MS" panose="020B0604020202020204" pitchFamily="34" charset="-128"/>
                <a:cs typeface="Arial Unicode MS" panose="020B0604020202020204" pitchFamily="34" charset="-128"/>
              </a:rPr>
              <a:t>c</a:t>
            </a:r>
            <a:r>
              <a:rPr lang="en-US" altLang="zh-CN" sz="2800" b="1"/>
              <a:t>,d, </a:t>
            </a:r>
            <a:r>
              <a:rPr lang="en-US" altLang="zh-CN" sz="2800" b="1">
                <a:ea typeface="Arial Unicode MS" panose="020B0604020202020204" pitchFamily="34" charset="-128"/>
                <a:cs typeface="Arial Unicode MS" panose="020B0604020202020204" pitchFamily="34" charset="-128"/>
              </a:rPr>
              <a:t>e</a:t>
            </a:r>
            <a:r>
              <a:rPr lang="en-US" altLang="zh-CN" sz="2800" b="1"/>
              <a:t>,f</a:t>
            </a:r>
            <a:r>
              <a:rPr lang="zh-CN" altLang="en-US" sz="2800" b="1"/>
              <a:t>所对应的</a:t>
            </a:r>
            <a:r>
              <a:rPr lang="en-US" altLang="zh-CN" sz="2800" b="1"/>
              <a:t>Huffman</a:t>
            </a:r>
            <a:r>
              <a:rPr lang="zh-CN" altLang="en-US" sz="2800" b="1"/>
              <a:t>编码分别是</a:t>
            </a:r>
            <a:r>
              <a:rPr lang="zh-CN" altLang="en-US" sz="2800" b="1">
                <a:latin typeface="宋体" panose="02010600030101010101" pitchFamily="2" charset="-122"/>
              </a:rPr>
              <a:t>：</a:t>
            </a:r>
            <a:r>
              <a:rPr lang="en-US" altLang="zh-CN" sz="2800" b="1"/>
              <a:t>10</a:t>
            </a:r>
            <a:r>
              <a:rPr lang="zh-CN" altLang="en-US" sz="2800" b="1"/>
              <a:t>，</a:t>
            </a:r>
            <a:r>
              <a:rPr lang="en-US" altLang="zh-CN" sz="2800" b="1"/>
              <a:t>010</a:t>
            </a:r>
            <a:r>
              <a:rPr lang="zh-CN" altLang="en-US" sz="2800" b="1"/>
              <a:t>，</a:t>
            </a:r>
            <a:r>
              <a:rPr lang="en-US" altLang="zh-CN" sz="2800" b="1"/>
              <a:t>011</a:t>
            </a:r>
            <a:r>
              <a:rPr lang="zh-CN" altLang="en-US" sz="2800" b="1"/>
              <a:t>，</a:t>
            </a:r>
            <a:r>
              <a:rPr lang="en-US" altLang="zh-CN" sz="2800" b="1"/>
              <a:t>00 </a:t>
            </a:r>
            <a:r>
              <a:rPr lang="zh-CN" altLang="en-US" sz="2800" b="1"/>
              <a:t>，</a:t>
            </a:r>
            <a:r>
              <a:rPr lang="en-US" altLang="zh-CN" sz="2800" b="1"/>
              <a:t>110</a:t>
            </a:r>
            <a:r>
              <a:rPr lang="zh-CN" altLang="en-US" sz="2800" b="1"/>
              <a:t>，</a:t>
            </a:r>
            <a:r>
              <a:rPr lang="en-US" altLang="zh-CN" sz="2800" b="1"/>
              <a:t>111</a:t>
            </a:r>
            <a:r>
              <a:rPr lang="zh-CN" altLang="en-US" sz="2800" b="1"/>
              <a:t>。</a:t>
            </a:r>
          </a:p>
          <a:p>
            <a:pPr marL="0" indent="0">
              <a:lnSpc>
                <a:spcPct val="110000"/>
              </a:lnSpc>
              <a:buNone/>
            </a:pPr>
            <a:r>
              <a:rPr lang="en-US" altLang="zh-CN" sz="4000" b="1">
                <a:solidFill>
                  <a:schemeClr val="tx2"/>
                </a:solidFill>
              </a:rPr>
              <a:t>2  Huffman</a:t>
            </a:r>
            <a:r>
              <a:rPr lang="zh-CN" altLang="en-US" sz="4000" b="1">
                <a:solidFill>
                  <a:schemeClr val="tx2"/>
                </a:solidFill>
                <a:ea typeface="楷体_GB2312" pitchFamily="49" charset="-122"/>
              </a:rPr>
              <a:t>编码算法实现</a:t>
            </a:r>
          </a:p>
          <a:p>
            <a:pPr marL="0" indent="0">
              <a:lnSpc>
                <a:spcPct val="110000"/>
              </a:lnSpc>
              <a:buNone/>
            </a:pPr>
            <a:r>
              <a:rPr lang="en-US" altLang="zh-CN" b="1">
                <a:solidFill>
                  <a:schemeClr val="folHlink"/>
                </a:solidFill>
              </a:rPr>
              <a:t>(1)  </a:t>
            </a:r>
            <a:r>
              <a:rPr lang="zh-CN" altLang="en-US" b="1">
                <a:solidFill>
                  <a:schemeClr val="folHlink"/>
                </a:solidFill>
              </a:rPr>
              <a:t>数据结构设计</a:t>
            </a:r>
          </a:p>
          <a:p>
            <a:pPr marL="0" indent="0">
              <a:lnSpc>
                <a:spcPct val="110000"/>
              </a:lnSpc>
              <a:buNone/>
            </a:pPr>
            <a:r>
              <a:rPr lang="zh-CN" altLang="en-US" sz="2800" b="1"/>
              <a:t>         </a:t>
            </a:r>
            <a:r>
              <a:rPr lang="en-US" altLang="zh-CN" sz="2800" b="1"/>
              <a:t>Huffman</a:t>
            </a:r>
            <a:r>
              <a:rPr lang="zh-CN" altLang="en-US" sz="2800" b="1"/>
              <a:t>树中没有度为</a:t>
            </a:r>
            <a:r>
              <a:rPr lang="en-US" altLang="zh-CN" sz="2800" b="1"/>
              <a:t>1</a:t>
            </a:r>
            <a:r>
              <a:rPr lang="zh-CN" altLang="en-US" sz="2800" b="1"/>
              <a:t>的结点棵有</a:t>
            </a:r>
            <a:r>
              <a:rPr lang="en-US" altLang="zh-CN" sz="2800" b="1"/>
              <a:t>n</a:t>
            </a:r>
            <a:r>
              <a:rPr lang="zh-CN" altLang="en-US" sz="2800" b="1"/>
              <a:t>个叶子结点的</a:t>
            </a:r>
            <a:r>
              <a:rPr lang="en-US" altLang="zh-CN" sz="2800" b="1"/>
              <a:t>Huffman</a:t>
            </a:r>
            <a:r>
              <a:rPr lang="zh-CN" altLang="en-US" sz="2800" b="1"/>
              <a:t>树共有</a:t>
            </a:r>
            <a:r>
              <a:rPr lang="en-US" altLang="zh-CN" sz="2800" b="1"/>
              <a:t>2n-1</a:t>
            </a:r>
            <a:r>
              <a:rPr lang="zh-CN" altLang="en-US" sz="2800" b="1"/>
              <a:t>个结点</a:t>
            </a:r>
            <a:r>
              <a:rPr lang="zh-CN" altLang="en-US" sz="2800" b="1">
                <a:latin typeface="宋体" panose="02010600030101010101" pitchFamily="2" charset="-122"/>
              </a:rPr>
              <a:t>，则可存储在大小为</a:t>
            </a:r>
            <a:r>
              <a:rPr lang="en-US" altLang="zh-CN" sz="2800" b="1"/>
              <a:t>2n-1</a:t>
            </a:r>
            <a:r>
              <a:rPr lang="zh-CN" altLang="en-US" sz="2800" b="1">
                <a:latin typeface="宋体" panose="02010600030101010101" pitchFamily="2" charset="-122"/>
              </a:rPr>
              <a:t>的一维数组中。实现编码的结点结构如图</a:t>
            </a:r>
            <a:r>
              <a:rPr lang="en-US" altLang="zh-CN" sz="2800" b="1"/>
              <a:t>6-26</a:t>
            </a:r>
            <a:r>
              <a:rPr lang="zh-CN" altLang="en-US" sz="2800" b="1"/>
              <a:t>所示</a:t>
            </a:r>
            <a:r>
              <a:rPr lang="zh-CN" altLang="en-US" sz="2800" b="1">
                <a:latin typeface="宋体" panose="02010600030101010101" pitchFamily="2" charset="-122"/>
              </a:rPr>
              <a:t>。</a:t>
            </a:r>
          </a:p>
          <a:p>
            <a:pPr marL="0" indent="0">
              <a:buNone/>
            </a:pPr>
            <a:r>
              <a:rPr lang="zh-CN" altLang="en-US" b="1">
                <a:solidFill>
                  <a:schemeClr val="folHlink"/>
                </a:solidFill>
              </a:rPr>
              <a:t>原因</a:t>
            </a:r>
            <a:r>
              <a:rPr lang="zh-CN" altLang="en-US" b="1"/>
              <a:t>：</a:t>
            </a:r>
          </a:p>
          <a:p>
            <a:pPr marL="533400" lvl="1" indent="0">
              <a:buNone/>
            </a:pPr>
            <a:r>
              <a:rPr lang="zh-CN" altLang="en-US" b="1">
                <a:solidFill>
                  <a:schemeClr val="folHlink"/>
                </a:solidFill>
                <a:latin typeface="宋体" panose="02010600030101010101" pitchFamily="2" charset="-122"/>
              </a:rPr>
              <a:t>◆</a:t>
            </a:r>
            <a:r>
              <a:rPr lang="zh-CN" altLang="en-US" b="1">
                <a:latin typeface="宋体" panose="02010600030101010101" pitchFamily="2" charset="-122"/>
              </a:rPr>
              <a:t> </a:t>
            </a:r>
            <a:r>
              <a:rPr lang="zh-CN" altLang="en-US" b="1"/>
              <a:t>求编码需从叶子结点出发走一条从叶子到根的路径；</a:t>
            </a:r>
            <a:endParaRPr lang="zh-CN" altLang="en-US" b="1">
              <a:latin typeface="宋体" panose="02010600030101010101" pitchFamily="2" charset="-122"/>
            </a:endParaRPr>
          </a:p>
        </p:txBody>
      </p:sp>
    </p:spTree>
    <p:extLst>
      <p:ext uri="{BB962C8B-B14F-4D97-AF65-F5344CB8AC3E}">
        <p14:creationId xmlns:p14="http://schemas.microsoft.com/office/powerpoint/2010/main" val="177081664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8930" name="Rectangle 2">
            <a:extLst>
              <a:ext uri="{FF2B5EF4-FFF2-40B4-BE49-F238E27FC236}">
                <a16:creationId xmlns:a16="http://schemas.microsoft.com/office/drawing/2014/main" id="{FBA242C1-A510-5847-B5FE-179B64D040B8}"/>
              </a:ext>
            </a:extLst>
          </p:cNvPr>
          <p:cNvSpPr>
            <a:spLocks noChangeArrowheads="1"/>
          </p:cNvSpPr>
          <p:nvPr/>
        </p:nvSpPr>
        <p:spPr bwMode="auto">
          <a:xfrm>
            <a:off x="1676400" y="2492376"/>
            <a:ext cx="8839200" cy="3960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tabLst>
                <a:tab pos="355600" algn="l"/>
              </a:tabLst>
              <a:defRPr kumimoji="1" sz="2400">
                <a:solidFill>
                  <a:schemeClr val="tx1"/>
                </a:solidFill>
                <a:latin typeface="Times New Roman" panose="02020603050405020304" pitchFamily="18" charset="0"/>
                <a:ea typeface="宋体" panose="02010600030101010101" pitchFamily="2" charset="-122"/>
              </a:defRPr>
            </a:lvl1pPr>
            <a:lvl2pPr marL="533400" eaLnBrk="0" hangingPunct="0">
              <a:tabLst>
                <a:tab pos="355600" algn="l"/>
              </a:tabLst>
              <a:defRPr kumimoji="1" sz="2400">
                <a:solidFill>
                  <a:schemeClr val="tx1"/>
                </a:solidFill>
                <a:latin typeface="Times New Roman" panose="02020603050405020304" pitchFamily="18" charset="0"/>
                <a:ea typeface="宋体" panose="02010600030101010101" pitchFamily="2" charset="-122"/>
              </a:defRPr>
            </a:lvl2pPr>
            <a:lvl3pPr marL="1079500" eaLnBrk="0" hangingPunct="0">
              <a:tabLst>
                <a:tab pos="355600" algn="l"/>
              </a:tabLst>
              <a:defRPr kumimoji="1" sz="2400">
                <a:solidFill>
                  <a:schemeClr val="tx1"/>
                </a:solidFill>
                <a:latin typeface="Times New Roman" panose="02020603050405020304" pitchFamily="18" charset="0"/>
                <a:ea typeface="宋体" panose="02010600030101010101" pitchFamily="2" charset="-122"/>
              </a:defRPr>
            </a:lvl3pPr>
            <a:lvl4pPr marL="2528888" indent="-381000" eaLnBrk="0" hangingPunct="0">
              <a:tabLst>
                <a:tab pos="355600" algn="l"/>
              </a:tabLst>
              <a:defRPr kumimoji="1" sz="2400">
                <a:solidFill>
                  <a:schemeClr val="tx1"/>
                </a:solidFill>
                <a:latin typeface="Times New Roman" panose="02020603050405020304" pitchFamily="18" charset="0"/>
                <a:ea typeface="宋体" panose="02010600030101010101" pitchFamily="2" charset="-122"/>
              </a:defRPr>
            </a:lvl4pPr>
            <a:lvl5pPr marL="3089275" indent="-381000" eaLnBrk="0" hangingPunct="0">
              <a:tabLst>
                <a:tab pos="355600" algn="l"/>
              </a:tabLst>
              <a:defRPr kumimoji="1" sz="2400">
                <a:solidFill>
                  <a:schemeClr val="tx1"/>
                </a:solidFill>
                <a:latin typeface="Times New Roman" panose="02020603050405020304" pitchFamily="18" charset="0"/>
                <a:ea typeface="宋体" panose="02010600030101010101" pitchFamily="2" charset="-122"/>
              </a:defRPr>
            </a:lvl5pPr>
            <a:lvl6pPr marL="3546475" indent="-381000" eaLnBrk="0" fontAlgn="base" hangingPunct="0">
              <a:spcBef>
                <a:spcPct val="0"/>
              </a:spcBef>
              <a:spcAft>
                <a:spcPct val="0"/>
              </a:spcAft>
              <a:tabLst>
                <a:tab pos="355600" algn="l"/>
              </a:tabLst>
              <a:defRPr kumimoji="1" sz="2400">
                <a:solidFill>
                  <a:schemeClr val="tx1"/>
                </a:solidFill>
                <a:latin typeface="Times New Roman" panose="02020603050405020304" pitchFamily="18" charset="0"/>
                <a:ea typeface="宋体" panose="02010600030101010101" pitchFamily="2" charset="-122"/>
              </a:defRPr>
            </a:lvl6pPr>
            <a:lvl7pPr marL="4003675" indent="-381000" eaLnBrk="0" fontAlgn="base" hangingPunct="0">
              <a:spcBef>
                <a:spcPct val="0"/>
              </a:spcBef>
              <a:spcAft>
                <a:spcPct val="0"/>
              </a:spcAft>
              <a:tabLst>
                <a:tab pos="355600" algn="l"/>
              </a:tabLst>
              <a:defRPr kumimoji="1" sz="2400">
                <a:solidFill>
                  <a:schemeClr val="tx1"/>
                </a:solidFill>
                <a:latin typeface="Times New Roman" panose="02020603050405020304" pitchFamily="18" charset="0"/>
                <a:ea typeface="宋体" panose="02010600030101010101" pitchFamily="2" charset="-122"/>
              </a:defRPr>
            </a:lvl7pPr>
            <a:lvl8pPr marL="4460875" indent="-381000" eaLnBrk="0" fontAlgn="base" hangingPunct="0">
              <a:spcBef>
                <a:spcPct val="0"/>
              </a:spcBef>
              <a:spcAft>
                <a:spcPct val="0"/>
              </a:spcAft>
              <a:tabLst>
                <a:tab pos="355600" algn="l"/>
              </a:tabLst>
              <a:defRPr kumimoji="1" sz="2400">
                <a:solidFill>
                  <a:schemeClr val="tx1"/>
                </a:solidFill>
                <a:latin typeface="Times New Roman" panose="02020603050405020304" pitchFamily="18" charset="0"/>
                <a:ea typeface="宋体" panose="02010600030101010101" pitchFamily="2" charset="-122"/>
              </a:defRPr>
            </a:lvl8pPr>
            <a:lvl9pPr marL="4918075" indent="-381000" eaLnBrk="0" fontAlgn="base" hangingPunct="0">
              <a:spcBef>
                <a:spcPct val="0"/>
              </a:spcBef>
              <a:spcAft>
                <a:spcPct val="0"/>
              </a:spcAft>
              <a:tabLst>
                <a:tab pos="355600" algn="l"/>
              </a:tabLst>
              <a:defRPr kumimoji="1" sz="2400">
                <a:solidFill>
                  <a:schemeClr val="tx1"/>
                </a:solidFill>
                <a:latin typeface="Times New Roman" panose="02020603050405020304" pitchFamily="18" charset="0"/>
                <a:ea typeface="宋体" panose="02010600030101010101" pitchFamily="2" charset="-122"/>
              </a:defRPr>
            </a:lvl9pPr>
          </a:lstStyle>
          <a:p>
            <a:pPr lvl="1" eaLnBrk="1" fontAlgn="base" hangingPunct="1">
              <a:lnSpc>
                <a:spcPct val="110000"/>
              </a:lnSpc>
              <a:spcBef>
                <a:spcPct val="20000"/>
              </a:spcBef>
              <a:spcAft>
                <a:spcPct val="0"/>
              </a:spcAft>
              <a:buClr>
                <a:srgbClr val="3366FF"/>
              </a:buClr>
              <a:buSzPct val="80000"/>
            </a:pPr>
            <a:r>
              <a:rPr lang="zh-CN" altLang="en-US" sz="2800" b="1">
                <a:solidFill>
                  <a:srgbClr val="FFFF00"/>
                </a:solidFill>
              </a:rPr>
              <a:t>◆ </a:t>
            </a:r>
            <a:r>
              <a:rPr lang="zh-CN" altLang="en-US" sz="2800" b="1">
                <a:solidFill>
                  <a:srgbClr val="FFFFFF"/>
                </a:solidFill>
              </a:rPr>
              <a:t>译码需从根结点出发走一条到叶子结点的路径。</a:t>
            </a:r>
            <a:r>
              <a:rPr lang="zh-CN" altLang="en-US" sz="2800">
                <a:solidFill>
                  <a:srgbClr val="FFFFFF"/>
                </a:solidFill>
              </a:rPr>
              <a:t> </a:t>
            </a:r>
          </a:p>
          <a:p>
            <a:pPr eaLnBrk="1" fontAlgn="base" hangingPunct="1">
              <a:lnSpc>
                <a:spcPct val="110000"/>
              </a:lnSpc>
              <a:spcBef>
                <a:spcPct val="20000"/>
              </a:spcBef>
              <a:spcAft>
                <a:spcPct val="0"/>
              </a:spcAft>
              <a:buClr>
                <a:srgbClr val="3366FF"/>
              </a:buClr>
              <a:buSzPct val="80000"/>
            </a:pPr>
            <a:r>
              <a:rPr lang="zh-CN" altLang="en-US" sz="3200" b="1">
                <a:solidFill>
                  <a:srgbClr val="FFFFFF"/>
                </a:solidFill>
              </a:rPr>
              <a:t>结点类型定义</a:t>
            </a:r>
            <a:r>
              <a:rPr lang="zh-CN" altLang="en-US" sz="3200" b="1">
                <a:solidFill>
                  <a:srgbClr val="FFFFFF"/>
                </a:solidFill>
                <a:latin typeface="宋体" panose="02010600030101010101" pitchFamily="2" charset="-122"/>
              </a:rPr>
              <a:t>：</a:t>
            </a:r>
            <a:endParaRPr lang="zh-CN" altLang="en-US" sz="3200" b="1">
              <a:solidFill>
                <a:srgbClr val="FFFFFF"/>
              </a:solidFill>
            </a:endParaRPr>
          </a:p>
          <a:p>
            <a:pPr eaLnBrk="1" fontAlgn="base" hangingPunct="1">
              <a:lnSpc>
                <a:spcPct val="110000"/>
              </a:lnSpc>
              <a:spcBef>
                <a:spcPct val="20000"/>
              </a:spcBef>
              <a:spcAft>
                <a:spcPct val="0"/>
              </a:spcAft>
              <a:buClr>
                <a:srgbClr val="3366FF"/>
              </a:buClr>
              <a:buSzPct val="80000"/>
            </a:pPr>
            <a:r>
              <a:rPr lang="en-US" altLang="zh-CN" sz="2800" b="1">
                <a:solidFill>
                  <a:srgbClr val="FFFFFF"/>
                </a:solidFill>
              </a:rPr>
              <a:t>#define  MAX_NODE  200     </a:t>
            </a:r>
            <a:r>
              <a:rPr lang="en-US" altLang="zh-CN" b="1">
                <a:solidFill>
                  <a:srgbClr val="FFFFFF"/>
                </a:solidFill>
              </a:rPr>
              <a:t>/*   Max_Node&gt;2n-1</a:t>
            </a:r>
            <a:r>
              <a:rPr lang="en-US" altLang="zh-CN" b="1">
                <a:solidFill>
                  <a:srgbClr val="FFFFFF"/>
                </a:solidFill>
                <a:latin typeface="宋体" panose="02010600030101010101" pitchFamily="2" charset="-122"/>
              </a:rPr>
              <a:t>  </a:t>
            </a:r>
            <a:r>
              <a:rPr lang="en-US" altLang="zh-CN" b="1">
                <a:solidFill>
                  <a:srgbClr val="FFFFFF"/>
                </a:solidFill>
              </a:rPr>
              <a:t>*/</a:t>
            </a:r>
            <a:r>
              <a:rPr lang="en-US" altLang="zh-CN" sz="2800" b="1">
                <a:solidFill>
                  <a:srgbClr val="FFFFFF"/>
                </a:solidFill>
              </a:rPr>
              <a:t> </a:t>
            </a:r>
          </a:p>
          <a:p>
            <a:pPr eaLnBrk="1" fontAlgn="base" hangingPunct="1">
              <a:lnSpc>
                <a:spcPct val="110000"/>
              </a:lnSpc>
              <a:spcBef>
                <a:spcPct val="20000"/>
              </a:spcBef>
              <a:spcAft>
                <a:spcPct val="0"/>
              </a:spcAft>
              <a:buClr>
                <a:srgbClr val="3366FF"/>
              </a:buClr>
              <a:buSzPct val="80000"/>
            </a:pPr>
            <a:r>
              <a:rPr lang="en-US" altLang="zh-CN" sz="2800" b="1">
                <a:solidFill>
                  <a:srgbClr val="FFFFFF"/>
                </a:solidFill>
              </a:rPr>
              <a:t>typedef struct</a:t>
            </a:r>
          </a:p>
          <a:p>
            <a:pPr lvl="1" eaLnBrk="1" fontAlgn="base" hangingPunct="1">
              <a:lnSpc>
                <a:spcPct val="110000"/>
              </a:lnSpc>
              <a:spcBef>
                <a:spcPct val="20000"/>
              </a:spcBef>
              <a:spcAft>
                <a:spcPct val="0"/>
              </a:spcAft>
              <a:buClr>
                <a:srgbClr val="3366FF"/>
              </a:buClr>
              <a:buSzPct val="80000"/>
            </a:pPr>
            <a:r>
              <a:rPr lang="en-US" altLang="zh-CN" sz="2800" b="1">
                <a:solidFill>
                  <a:srgbClr val="FFFFFF"/>
                </a:solidFill>
              </a:rPr>
              <a:t>{     unsigned int Weight ;    </a:t>
            </a:r>
            <a:r>
              <a:rPr lang="en-US" altLang="zh-CN" b="1">
                <a:solidFill>
                  <a:srgbClr val="FFFFFF"/>
                </a:solidFill>
              </a:rPr>
              <a:t>/*  </a:t>
            </a:r>
            <a:r>
              <a:rPr lang="zh-CN" altLang="en-US" b="1">
                <a:solidFill>
                  <a:srgbClr val="FFFFFF"/>
                </a:solidFill>
                <a:latin typeface="宋体" panose="02010600030101010101" pitchFamily="2" charset="-122"/>
              </a:rPr>
              <a:t>权值域  </a:t>
            </a:r>
            <a:r>
              <a:rPr lang="zh-CN" altLang="en-US" b="1">
                <a:solidFill>
                  <a:srgbClr val="FFFFFF"/>
                </a:solidFill>
              </a:rPr>
              <a:t>*</a:t>
            </a:r>
            <a:r>
              <a:rPr lang="en-US" altLang="zh-CN" b="1">
                <a:solidFill>
                  <a:srgbClr val="FFFFFF"/>
                </a:solidFill>
              </a:rPr>
              <a:t>/</a:t>
            </a:r>
          </a:p>
          <a:p>
            <a:pPr lvl="2" eaLnBrk="1" fontAlgn="base" hangingPunct="1">
              <a:lnSpc>
                <a:spcPct val="110000"/>
              </a:lnSpc>
              <a:spcBef>
                <a:spcPct val="20000"/>
              </a:spcBef>
              <a:spcAft>
                <a:spcPct val="0"/>
              </a:spcAft>
              <a:buClr>
                <a:srgbClr val="3366FF"/>
              </a:buClr>
              <a:buSzPct val="80000"/>
            </a:pPr>
            <a:r>
              <a:rPr lang="en-US" altLang="zh-CN" sz="2800" b="1">
                <a:solidFill>
                  <a:srgbClr val="FFFFFF"/>
                </a:solidFill>
              </a:rPr>
              <a:t>unsinged int Parent , Lchild , Rchild ;</a:t>
            </a:r>
          </a:p>
          <a:p>
            <a:pPr lvl="1" eaLnBrk="1" fontAlgn="base" hangingPunct="1">
              <a:lnSpc>
                <a:spcPct val="110000"/>
              </a:lnSpc>
              <a:spcBef>
                <a:spcPct val="20000"/>
              </a:spcBef>
              <a:spcAft>
                <a:spcPct val="0"/>
              </a:spcAft>
              <a:buClr>
                <a:srgbClr val="3366FF"/>
              </a:buClr>
              <a:buSzPct val="80000"/>
            </a:pPr>
            <a:r>
              <a:rPr lang="en-US" altLang="zh-CN" sz="2800" b="1">
                <a:solidFill>
                  <a:srgbClr val="FFFFFF"/>
                </a:solidFill>
              </a:rPr>
              <a:t>} HTNode ;</a:t>
            </a:r>
          </a:p>
        </p:txBody>
      </p:sp>
      <p:grpSp>
        <p:nvGrpSpPr>
          <p:cNvPr id="508931" name="Group 3">
            <a:extLst>
              <a:ext uri="{FF2B5EF4-FFF2-40B4-BE49-F238E27FC236}">
                <a16:creationId xmlns:a16="http://schemas.microsoft.com/office/drawing/2014/main" id="{DA142968-F6AA-1547-8911-8544CA266923}"/>
              </a:ext>
            </a:extLst>
          </p:cNvPr>
          <p:cNvGrpSpPr>
            <a:grpSpLocks/>
          </p:cNvGrpSpPr>
          <p:nvPr/>
        </p:nvGrpSpPr>
        <p:grpSpPr bwMode="auto">
          <a:xfrm>
            <a:off x="2927350" y="333375"/>
            <a:ext cx="5830888" cy="1822450"/>
            <a:chOff x="2034" y="279"/>
            <a:chExt cx="3673" cy="1148"/>
          </a:xfrm>
        </p:grpSpPr>
        <p:grpSp>
          <p:nvGrpSpPr>
            <p:cNvPr id="508932" name="Group 4">
              <a:extLst>
                <a:ext uri="{FF2B5EF4-FFF2-40B4-BE49-F238E27FC236}">
                  <a16:creationId xmlns:a16="http://schemas.microsoft.com/office/drawing/2014/main" id="{3266DF51-9F6A-4243-A37B-37AA9136882E}"/>
                </a:ext>
              </a:extLst>
            </p:cNvPr>
            <p:cNvGrpSpPr>
              <a:grpSpLocks/>
            </p:cNvGrpSpPr>
            <p:nvPr/>
          </p:nvGrpSpPr>
          <p:grpSpPr bwMode="auto">
            <a:xfrm>
              <a:off x="2640" y="279"/>
              <a:ext cx="2584" cy="249"/>
              <a:chOff x="3168" y="432"/>
              <a:chExt cx="2584" cy="249"/>
            </a:xfrm>
          </p:grpSpPr>
          <p:sp>
            <p:nvSpPr>
              <p:cNvPr id="508933" name="Rectangle 5">
                <a:extLst>
                  <a:ext uri="{FF2B5EF4-FFF2-40B4-BE49-F238E27FC236}">
                    <a16:creationId xmlns:a16="http://schemas.microsoft.com/office/drawing/2014/main" id="{EEAC8AB3-FFB5-CD4C-ABDB-F4D5EF807229}"/>
                  </a:ext>
                </a:extLst>
              </p:cNvPr>
              <p:cNvSpPr>
                <a:spLocks noChangeArrowheads="1"/>
              </p:cNvSpPr>
              <p:nvPr/>
            </p:nvSpPr>
            <p:spPr bwMode="auto">
              <a:xfrm>
                <a:off x="3168" y="432"/>
                <a:ext cx="2584" cy="2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Weight   Parent   Lchild   Rchild</a:t>
                </a:r>
              </a:p>
            </p:txBody>
          </p:sp>
          <p:sp>
            <p:nvSpPr>
              <p:cNvPr id="508934" name="Line 6">
                <a:extLst>
                  <a:ext uri="{FF2B5EF4-FFF2-40B4-BE49-F238E27FC236}">
                    <a16:creationId xmlns:a16="http://schemas.microsoft.com/office/drawing/2014/main" id="{A9BE6E8F-B250-3B43-A1EF-D3C34AC18CCC}"/>
                  </a:ext>
                </a:extLst>
              </p:cNvPr>
              <p:cNvSpPr>
                <a:spLocks noChangeShapeType="1"/>
              </p:cNvSpPr>
              <p:nvPr/>
            </p:nvSpPr>
            <p:spPr bwMode="auto">
              <a:xfrm>
                <a:off x="3856" y="432"/>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08935" name="Line 7">
                <a:extLst>
                  <a:ext uri="{FF2B5EF4-FFF2-40B4-BE49-F238E27FC236}">
                    <a16:creationId xmlns:a16="http://schemas.microsoft.com/office/drawing/2014/main" id="{96B62C84-A682-344F-A3AA-87788814747F}"/>
                  </a:ext>
                </a:extLst>
              </p:cNvPr>
              <p:cNvSpPr>
                <a:spLocks noChangeShapeType="1"/>
              </p:cNvSpPr>
              <p:nvPr/>
            </p:nvSpPr>
            <p:spPr bwMode="auto">
              <a:xfrm>
                <a:off x="4504" y="432"/>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08936" name="Line 8">
                <a:extLst>
                  <a:ext uri="{FF2B5EF4-FFF2-40B4-BE49-F238E27FC236}">
                    <a16:creationId xmlns:a16="http://schemas.microsoft.com/office/drawing/2014/main" id="{A472C4ED-7ECB-F14F-82EC-AD14E9642EA1}"/>
                  </a:ext>
                </a:extLst>
              </p:cNvPr>
              <p:cNvSpPr>
                <a:spLocks noChangeShapeType="1"/>
              </p:cNvSpPr>
              <p:nvPr/>
            </p:nvSpPr>
            <p:spPr bwMode="auto">
              <a:xfrm>
                <a:off x="5136" y="432"/>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508937" name="Rectangle 9">
              <a:extLst>
                <a:ext uri="{FF2B5EF4-FFF2-40B4-BE49-F238E27FC236}">
                  <a16:creationId xmlns:a16="http://schemas.microsoft.com/office/drawing/2014/main" id="{F412B7F1-C553-8245-8AAA-32BBF04F12CA}"/>
                </a:ext>
              </a:extLst>
            </p:cNvPr>
            <p:cNvSpPr>
              <a:spLocks noChangeArrowheads="1"/>
            </p:cNvSpPr>
            <p:nvPr/>
          </p:nvSpPr>
          <p:spPr bwMode="auto">
            <a:xfrm>
              <a:off x="2034" y="576"/>
              <a:ext cx="3582"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Weight</a:t>
              </a:r>
              <a:r>
                <a:rPr kumimoji="1" lang="zh-CN" altLang="en-US" sz="2400">
                  <a:solidFill>
                    <a:srgbClr val="FFFFFF"/>
                  </a:solidFill>
                  <a:latin typeface="宋体" panose="02010600030101010101" pitchFamily="2" charset="-122"/>
                  <a:ea typeface="宋体" panose="02010600030101010101" pitchFamily="2" charset="-122"/>
                </a:rPr>
                <a:t>：权值域； </a:t>
              </a:r>
              <a:r>
                <a:rPr kumimoji="1" lang="en-US" altLang="zh-CN" sz="2400">
                  <a:solidFill>
                    <a:srgbClr val="FFFFFF"/>
                  </a:solidFill>
                  <a:latin typeface="Times New Roman" panose="02020603050405020304" pitchFamily="18" charset="0"/>
                  <a:ea typeface="宋体" panose="02010600030101010101" pitchFamily="2" charset="-122"/>
                </a:rPr>
                <a:t>Parent</a:t>
              </a:r>
              <a:r>
                <a:rPr kumimoji="1" lang="zh-CN" altLang="en-US" sz="2400">
                  <a:solidFill>
                    <a:srgbClr val="FFFFFF"/>
                  </a:solidFill>
                  <a:latin typeface="宋体" panose="02010600030101010101" pitchFamily="2" charset="-122"/>
                  <a:ea typeface="宋体" panose="02010600030101010101" pitchFamily="2" charset="-122"/>
                </a:rPr>
                <a:t>：双亲结点下标</a:t>
              </a:r>
            </a:p>
          </p:txBody>
        </p:sp>
        <p:sp>
          <p:nvSpPr>
            <p:cNvPr id="508938" name="Rectangle 10">
              <a:extLst>
                <a:ext uri="{FF2B5EF4-FFF2-40B4-BE49-F238E27FC236}">
                  <a16:creationId xmlns:a16="http://schemas.microsoft.com/office/drawing/2014/main" id="{6F56C3BB-DEE5-1248-951E-E2F62A10E081}"/>
                </a:ext>
              </a:extLst>
            </p:cNvPr>
            <p:cNvSpPr>
              <a:spLocks noChangeArrowheads="1"/>
            </p:cNvSpPr>
            <p:nvPr/>
          </p:nvSpPr>
          <p:spPr bwMode="auto">
            <a:xfrm>
              <a:off x="2034" y="864"/>
              <a:ext cx="3673"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Lchild, Rchild</a:t>
              </a:r>
              <a:r>
                <a:rPr kumimoji="1" lang="zh-CN" altLang="en-US" sz="2400">
                  <a:solidFill>
                    <a:srgbClr val="FFFFFF"/>
                  </a:solidFill>
                  <a:latin typeface="宋体" panose="02010600030101010101" pitchFamily="2" charset="-122"/>
                  <a:ea typeface="宋体" panose="02010600030101010101" pitchFamily="2" charset="-122"/>
                </a:rPr>
                <a:t>：分别标识左</a:t>
              </a:r>
              <a:r>
                <a:rPr kumimoji="1" lang="zh-CN" altLang="en-US" sz="2400">
                  <a:solidFill>
                    <a:srgbClr val="FFFFFF"/>
                  </a:solidFill>
                  <a:latin typeface="Times New Roman" panose="02020603050405020304" pitchFamily="18" charset="0"/>
                  <a:ea typeface="宋体" panose="02010600030101010101" pitchFamily="2" charset="-122"/>
                </a:rPr>
                <a:t>、</a:t>
              </a:r>
              <a:r>
                <a:rPr kumimoji="1" lang="zh-CN" altLang="en-US" sz="2400">
                  <a:solidFill>
                    <a:srgbClr val="FFFFFF"/>
                  </a:solidFill>
                  <a:latin typeface="宋体" panose="02010600030101010101" pitchFamily="2" charset="-122"/>
                  <a:ea typeface="宋体" panose="02010600030101010101" pitchFamily="2" charset="-122"/>
                </a:rPr>
                <a:t>右子树的下标</a:t>
              </a:r>
            </a:p>
          </p:txBody>
        </p:sp>
        <p:sp>
          <p:nvSpPr>
            <p:cNvPr id="508939" name="Rectangle 11">
              <a:extLst>
                <a:ext uri="{FF2B5EF4-FFF2-40B4-BE49-F238E27FC236}">
                  <a16:creationId xmlns:a16="http://schemas.microsoft.com/office/drawing/2014/main" id="{17A42E3B-17F8-1B47-8D63-1CBCF1045D8A}"/>
                </a:ext>
              </a:extLst>
            </p:cNvPr>
            <p:cNvSpPr>
              <a:spLocks noChangeArrowheads="1"/>
            </p:cNvSpPr>
            <p:nvPr/>
          </p:nvSpPr>
          <p:spPr bwMode="auto">
            <a:xfrm>
              <a:off x="2688" y="1200"/>
              <a:ext cx="244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000" b="1">
                  <a:solidFill>
                    <a:srgbClr val="FFFFFF"/>
                  </a:solidFill>
                  <a:latin typeface="宋体" panose="02010600030101010101" pitchFamily="2" charset="-122"/>
                  <a:ea typeface="宋体" panose="02010600030101010101" pitchFamily="2" charset="-122"/>
                </a:rPr>
                <a:t>图</a:t>
              </a:r>
              <a:r>
                <a:rPr kumimoji="1" lang="en-US" altLang="zh-CN" sz="2000" b="1">
                  <a:solidFill>
                    <a:srgbClr val="FFFFFF"/>
                  </a:solidFill>
                  <a:latin typeface="Times New Roman" panose="02020603050405020304" pitchFamily="18" charset="0"/>
                  <a:ea typeface="宋体" panose="02010600030101010101" pitchFamily="2" charset="-122"/>
                </a:rPr>
                <a:t>6-26    Huffman</a:t>
              </a:r>
              <a:r>
                <a:rPr kumimoji="1" lang="zh-CN" altLang="en-US" sz="2000" b="1">
                  <a:solidFill>
                    <a:srgbClr val="FFFFFF"/>
                  </a:solidFill>
                  <a:latin typeface="Times New Roman" panose="02020603050405020304" pitchFamily="18" charset="0"/>
                  <a:ea typeface="宋体" panose="02010600030101010101" pitchFamily="2" charset="-122"/>
                </a:rPr>
                <a:t>编码的结点结构</a:t>
              </a:r>
              <a:endParaRPr kumimoji="1" lang="zh-CN" altLang="en-US" sz="2400" b="1">
                <a:solidFill>
                  <a:srgbClr val="FFFFFF"/>
                </a:solidFill>
                <a:latin typeface="Times New Roman" panose="02020603050405020304" pitchFamily="18" charset="0"/>
                <a:ea typeface="宋体" panose="02010600030101010101" pitchFamily="2" charset="-122"/>
              </a:endParaRPr>
            </a:p>
          </p:txBody>
        </p:sp>
      </p:grpSp>
    </p:spTree>
    <p:extLst>
      <p:ext uri="{BB962C8B-B14F-4D97-AF65-F5344CB8AC3E}">
        <p14:creationId xmlns:p14="http://schemas.microsoft.com/office/powerpoint/2010/main" val="835052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8578" name="Rectangle 2">
            <a:extLst>
              <a:ext uri="{FF2B5EF4-FFF2-40B4-BE49-F238E27FC236}">
                <a16:creationId xmlns:a16="http://schemas.microsoft.com/office/drawing/2014/main" id="{2CAD25D4-13CE-9046-A206-91BC5A70E50A}"/>
              </a:ext>
            </a:extLst>
          </p:cNvPr>
          <p:cNvSpPr>
            <a:spLocks noGrp="1" noChangeArrowheads="1"/>
          </p:cNvSpPr>
          <p:nvPr>
            <p:ph type="subTitle" idx="1"/>
          </p:nvPr>
        </p:nvSpPr>
        <p:spPr>
          <a:xfrm>
            <a:off x="1676400" y="152401"/>
            <a:ext cx="8839200" cy="3205163"/>
          </a:xfrm>
        </p:spPr>
        <p:txBody>
          <a:bodyPr/>
          <a:lstStyle/>
          <a:p>
            <a:pPr algn="l">
              <a:lnSpc>
                <a:spcPct val="110000"/>
              </a:lnSpc>
            </a:pPr>
            <a:r>
              <a:rPr lang="zh-CN" altLang="en-US" sz="2800">
                <a:latin typeface="宋体" panose="02010600030101010101" pitchFamily="2" charset="-122"/>
              </a:rPr>
              <a:t>    </a:t>
            </a:r>
            <a:r>
              <a:rPr lang="zh-CN" altLang="en-US" sz="2800" b="1">
                <a:latin typeface="宋体" panose="02010600030101010101" pitchFamily="2" charset="-122"/>
              </a:rPr>
              <a:t>二叉树在树结构中起着非常重要的作用。因为二叉树结构简单，存储效率高，树的操作算法相对简单，且任何树都很容易转化成二叉树结构。上节中引入的有关树的术语也都适用于二叉树。</a:t>
            </a:r>
            <a:endParaRPr lang="zh-CN" altLang="en-US" sz="2800" b="1">
              <a:solidFill>
                <a:schemeClr val="tx2"/>
              </a:solidFill>
              <a:latin typeface="宋体" panose="02010600030101010101" pitchFamily="2" charset="-122"/>
            </a:endParaRPr>
          </a:p>
          <a:p>
            <a:pPr algn="l">
              <a:lnSpc>
                <a:spcPct val="110000"/>
              </a:lnSpc>
            </a:pPr>
            <a:r>
              <a:rPr lang="en-US" altLang="zh-CN" sz="3600" b="1">
                <a:solidFill>
                  <a:schemeClr val="tx2"/>
                </a:solidFill>
              </a:rPr>
              <a:t>2</a:t>
            </a:r>
            <a:r>
              <a:rPr lang="en-US" altLang="zh-CN" sz="3600" b="1">
                <a:solidFill>
                  <a:schemeClr val="tx2"/>
                </a:solidFill>
                <a:latin typeface="宋体" panose="02010600030101010101" pitchFamily="2" charset="-122"/>
              </a:rPr>
              <a:t>  </a:t>
            </a:r>
            <a:r>
              <a:rPr lang="zh-CN" altLang="en-US" sz="3600" b="1">
                <a:solidFill>
                  <a:schemeClr val="tx2"/>
                </a:solidFill>
                <a:latin typeface="楷体_GB2312" pitchFamily="49" charset="-122"/>
                <a:ea typeface="楷体_GB2312" pitchFamily="49" charset="-122"/>
              </a:rPr>
              <a:t>二叉树的基本形态</a:t>
            </a:r>
          </a:p>
          <a:p>
            <a:pPr algn="l">
              <a:lnSpc>
                <a:spcPct val="110000"/>
              </a:lnSpc>
            </a:pPr>
            <a:r>
              <a:rPr lang="zh-CN" altLang="en-US" sz="2800" b="1">
                <a:latin typeface="宋体" panose="02010600030101010101" pitchFamily="2" charset="-122"/>
              </a:rPr>
              <a:t>   二叉树有</a:t>
            </a:r>
            <a:r>
              <a:rPr lang="en-US" altLang="zh-CN" sz="2800" b="1"/>
              <a:t>5</a:t>
            </a:r>
            <a:r>
              <a:rPr lang="zh-CN" altLang="en-US" sz="2800" b="1">
                <a:latin typeface="宋体" panose="02010600030101010101" pitchFamily="2" charset="-122"/>
              </a:rPr>
              <a:t>种基本形态，如图</a:t>
            </a:r>
            <a:r>
              <a:rPr lang="en-US" altLang="zh-CN" sz="2800" b="1"/>
              <a:t>6-3</a:t>
            </a:r>
            <a:r>
              <a:rPr lang="zh-CN" altLang="en-US" sz="2800" b="1">
                <a:latin typeface="宋体" panose="02010600030101010101" pitchFamily="2" charset="-122"/>
              </a:rPr>
              <a:t>所示。</a:t>
            </a:r>
          </a:p>
        </p:txBody>
      </p:sp>
      <p:grpSp>
        <p:nvGrpSpPr>
          <p:cNvPr id="408579" name="Group 3">
            <a:extLst>
              <a:ext uri="{FF2B5EF4-FFF2-40B4-BE49-F238E27FC236}">
                <a16:creationId xmlns:a16="http://schemas.microsoft.com/office/drawing/2014/main" id="{2B32DAA7-F085-254D-937B-74AB66348A8D}"/>
              </a:ext>
            </a:extLst>
          </p:cNvPr>
          <p:cNvGrpSpPr>
            <a:grpSpLocks/>
          </p:cNvGrpSpPr>
          <p:nvPr/>
        </p:nvGrpSpPr>
        <p:grpSpPr bwMode="auto">
          <a:xfrm>
            <a:off x="2133600" y="3424239"/>
            <a:ext cx="7950200" cy="3100387"/>
            <a:chOff x="384" y="2080"/>
            <a:chExt cx="5008" cy="1953"/>
          </a:xfrm>
        </p:grpSpPr>
        <p:grpSp>
          <p:nvGrpSpPr>
            <p:cNvPr id="408580" name="Group 4">
              <a:extLst>
                <a:ext uri="{FF2B5EF4-FFF2-40B4-BE49-F238E27FC236}">
                  <a16:creationId xmlns:a16="http://schemas.microsoft.com/office/drawing/2014/main" id="{1BA4E2FB-B470-EF42-B681-7E19A30BAFCF}"/>
                </a:ext>
              </a:extLst>
            </p:cNvPr>
            <p:cNvGrpSpPr>
              <a:grpSpLocks/>
            </p:cNvGrpSpPr>
            <p:nvPr/>
          </p:nvGrpSpPr>
          <p:grpSpPr bwMode="auto">
            <a:xfrm>
              <a:off x="384" y="2080"/>
              <a:ext cx="5008" cy="1657"/>
              <a:chOff x="384" y="2080"/>
              <a:chExt cx="5008" cy="1657"/>
            </a:xfrm>
          </p:grpSpPr>
          <p:grpSp>
            <p:nvGrpSpPr>
              <p:cNvPr id="408581" name="Group 5">
                <a:extLst>
                  <a:ext uri="{FF2B5EF4-FFF2-40B4-BE49-F238E27FC236}">
                    <a16:creationId xmlns:a16="http://schemas.microsoft.com/office/drawing/2014/main" id="{64FF2F15-941C-7A49-8C6D-8851B37FC237}"/>
                  </a:ext>
                </a:extLst>
              </p:cNvPr>
              <p:cNvGrpSpPr>
                <a:grpSpLocks/>
              </p:cNvGrpSpPr>
              <p:nvPr/>
            </p:nvGrpSpPr>
            <p:grpSpPr bwMode="auto">
              <a:xfrm>
                <a:off x="528" y="2080"/>
                <a:ext cx="4864" cy="1059"/>
                <a:chOff x="528" y="2013"/>
                <a:chExt cx="4864" cy="1059"/>
              </a:xfrm>
            </p:grpSpPr>
            <p:sp>
              <p:nvSpPr>
                <p:cNvPr id="408582" name="Oval 6">
                  <a:extLst>
                    <a:ext uri="{FF2B5EF4-FFF2-40B4-BE49-F238E27FC236}">
                      <a16:creationId xmlns:a16="http://schemas.microsoft.com/office/drawing/2014/main" id="{CEE8C78F-8BEE-2C4D-AD3C-6144949943CF}"/>
                    </a:ext>
                  </a:extLst>
                </p:cNvPr>
                <p:cNvSpPr>
                  <a:spLocks noChangeArrowheads="1"/>
                </p:cNvSpPr>
                <p:nvPr/>
              </p:nvSpPr>
              <p:spPr bwMode="auto">
                <a:xfrm>
                  <a:off x="1152" y="2272"/>
                  <a:ext cx="317" cy="27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A</a:t>
                  </a:r>
                </a:p>
              </p:txBody>
            </p:sp>
            <p:grpSp>
              <p:nvGrpSpPr>
                <p:cNvPr id="408583" name="Group 7">
                  <a:extLst>
                    <a:ext uri="{FF2B5EF4-FFF2-40B4-BE49-F238E27FC236}">
                      <a16:creationId xmlns:a16="http://schemas.microsoft.com/office/drawing/2014/main" id="{0567E765-A12E-EE47-9C09-D977CFA27411}"/>
                    </a:ext>
                  </a:extLst>
                </p:cNvPr>
                <p:cNvGrpSpPr>
                  <a:grpSpLocks/>
                </p:cNvGrpSpPr>
                <p:nvPr/>
              </p:nvGrpSpPr>
              <p:grpSpPr bwMode="auto">
                <a:xfrm>
                  <a:off x="528" y="2224"/>
                  <a:ext cx="317" cy="272"/>
                  <a:chOff x="528" y="2224"/>
                  <a:chExt cx="317" cy="272"/>
                </a:xfrm>
              </p:grpSpPr>
              <p:sp>
                <p:nvSpPr>
                  <p:cNvPr id="408584" name="Oval 8">
                    <a:extLst>
                      <a:ext uri="{FF2B5EF4-FFF2-40B4-BE49-F238E27FC236}">
                        <a16:creationId xmlns:a16="http://schemas.microsoft.com/office/drawing/2014/main" id="{03A37D2F-AB63-D04C-AE5D-1586621B8635}"/>
                      </a:ext>
                    </a:extLst>
                  </p:cNvPr>
                  <p:cNvSpPr>
                    <a:spLocks noChangeArrowheads="1"/>
                  </p:cNvSpPr>
                  <p:nvPr/>
                </p:nvSpPr>
                <p:spPr bwMode="auto">
                  <a:xfrm>
                    <a:off x="528" y="2256"/>
                    <a:ext cx="317" cy="22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zh-CN" altLang="en-US" sz="2400">
                      <a:solidFill>
                        <a:srgbClr val="FF0033"/>
                      </a:solidFill>
                      <a:latin typeface="Times New Roman" panose="02020603050405020304" pitchFamily="18" charset="0"/>
                      <a:ea typeface="宋体" panose="02010600030101010101" pitchFamily="2" charset="-122"/>
                    </a:endParaRPr>
                  </a:p>
                </p:txBody>
              </p:sp>
              <p:sp>
                <p:nvSpPr>
                  <p:cNvPr id="408585" name="Line 9">
                    <a:extLst>
                      <a:ext uri="{FF2B5EF4-FFF2-40B4-BE49-F238E27FC236}">
                        <a16:creationId xmlns:a16="http://schemas.microsoft.com/office/drawing/2014/main" id="{AF8C7753-C4F3-5343-A98A-C6E4BF62F2A8}"/>
                      </a:ext>
                    </a:extLst>
                  </p:cNvPr>
                  <p:cNvSpPr>
                    <a:spLocks noChangeShapeType="1"/>
                  </p:cNvSpPr>
                  <p:nvPr/>
                </p:nvSpPr>
                <p:spPr bwMode="auto">
                  <a:xfrm flipH="1">
                    <a:off x="544" y="2224"/>
                    <a:ext cx="272"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408586" name="Group 10">
                  <a:extLst>
                    <a:ext uri="{FF2B5EF4-FFF2-40B4-BE49-F238E27FC236}">
                      <a16:creationId xmlns:a16="http://schemas.microsoft.com/office/drawing/2014/main" id="{9F4509A6-63AB-9844-8C0A-A6DF583D8B29}"/>
                    </a:ext>
                  </a:extLst>
                </p:cNvPr>
                <p:cNvGrpSpPr>
                  <a:grpSpLocks/>
                </p:cNvGrpSpPr>
                <p:nvPr/>
              </p:nvGrpSpPr>
              <p:grpSpPr bwMode="auto">
                <a:xfrm>
                  <a:off x="1651" y="2013"/>
                  <a:ext cx="893" cy="819"/>
                  <a:chOff x="1680" y="2304"/>
                  <a:chExt cx="893" cy="819"/>
                </a:xfrm>
              </p:grpSpPr>
              <p:sp>
                <p:nvSpPr>
                  <p:cNvPr id="408587" name="Oval 11">
                    <a:extLst>
                      <a:ext uri="{FF2B5EF4-FFF2-40B4-BE49-F238E27FC236}">
                        <a16:creationId xmlns:a16="http://schemas.microsoft.com/office/drawing/2014/main" id="{193798F7-4902-234A-95AB-FE49FEE03DF2}"/>
                      </a:ext>
                    </a:extLst>
                  </p:cNvPr>
                  <p:cNvSpPr>
                    <a:spLocks noChangeArrowheads="1"/>
                  </p:cNvSpPr>
                  <p:nvPr/>
                </p:nvSpPr>
                <p:spPr bwMode="auto">
                  <a:xfrm>
                    <a:off x="2256" y="2304"/>
                    <a:ext cx="317" cy="27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A</a:t>
                    </a:r>
                  </a:p>
                </p:txBody>
              </p:sp>
              <p:sp>
                <p:nvSpPr>
                  <p:cNvPr id="408588" name="Line 12">
                    <a:extLst>
                      <a:ext uri="{FF2B5EF4-FFF2-40B4-BE49-F238E27FC236}">
                        <a16:creationId xmlns:a16="http://schemas.microsoft.com/office/drawing/2014/main" id="{40D538DF-D030-8144-B39C-3C7767882802}"/>
                      </a:ext>
                    </a:extLst>
                  </p:cNvPr>
                  <p:cNvSpPr>
                    <a:spLocks noChangeShapeType="1"/>
                  </p:cNvSpPr>
                  <p:nvPr/>
                </p:nvSpPr>
                <p:spPr bwMode="auto">
                  <a:xfrm flipH="1">
                    <a:off x="2200" y="2560"/>
                    <a:ext cx="144"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08589" name="Freeform 13">
                    <a:extLst>
                      <a:ext uri="{FF2B5EF4-FFF2-40B4-BE49-F238E27FC236}">
                        <a16:creationId xmlns:a16="http://schemas.microsoft.com/office/drawing/2014/main" id="{70624083-5D6C-B046-828F-0AABEBE73344}"/>
                      </a:ext>
                    </a:extLst>
                  </p:cNvPr>
                  <p:cNvSpPr>
                    <a:spLocks/>
                  </p:cNvSpPr>
                  <p:nvPr/>
                </p:nvSpPr>
                <p:spPr bwMode="auto">
                  <a:xfrm>
                    <a:off x="1680" y="2760"/>
                    <a:ext cx="567" cy="363"/>
                  </a:xfrm>
                  <a:custGeom>
                    <a:avLst/>
                    <a:gdLst>
                      <a:gd name="T0" fmla="*/ 40 w 616"/>
                      <a:gd name="T1" fmla="*/ 216 h 392"/>
                      <a:gd name="T2" fmla="*/ 328 w 616"/>
                      <a:gd name="T3" fmla="*/ 360 h 392"/>
                      <a:gd name="T4" fmla="*/ 568 w 616"/>
                      <a:gd name="T5" fmla="*/ 24 h 392"/>
                      <a:gd name="T6" fmla="*/ 40 w 616"/>
                      <a:gd name="T7" fmla="*/ 216 h 392"/>
                    </a:gdLst>
                    <a:ahLst/>
                    <a:cxnLst>
                      <a:cxn ang="0">
                        <a:pos x="T0" y="T1"/>
                      </a:cxn>
                      <a:cxn ang="0">
                        <a:pos x="T2" y="T3"/>
                      </a:cxn>
                      <a:cxn ang="0">
                        <a:pos x="T4" y="T5"/>
                      </a:cxn>
                      <a:cxn ang="0">
                        <a:pos x="T6" y="T7"/>
                      </a:cxn>
                    </a:cxnLst>
                    <a:rect l="0" t="0" r="r" b="b"/>
                    <a:pathLst>
                      <a:path w="616" h="392">
                        <a:moveTo>
                          <a:pt x="40" y="216"/>
                        </a:moveTo>
                        <a:cubicBezTo>
                          <a:pt x="0" y="272"/>
                          <a:pt x="240" y="392"/>
                          <a:pt x="328" y="360"/>
                        </a:cubicBezTo>
                        <a:cubicBezTo>
                          <a:pt x="416" y="328"/>
                          <a:pt x="616" y="48"/>
                          <a:pt x="568" y="24"/>
                        </a:cubicBezTo>
                        <a:cubicBezTo>
                          <a:pt x="520" y="0"/>
                          <a:pt x="80" y="160"/>
                          <a:pt x="40" y="216"/>
                        </a:cubicBezTo>
                        <a:close/>
                      </a:path>
                    </a:pathLst>
                  </a:custGeom>
                  <a:noFill/>
                  <a:ln w="9525"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408590" name="Group 14">
                  <a:extLst>
                    <a:ext uri="{FF2B5EF4-FFF2-40B4-BE49-F238E27FC236}">
                      <a16:creationId xmlns:a16="http://schemas.microsoft.com/office/drawing/2014/main" id="{8B932977-203A-C843-9EE8-A870C4AA73DA}"/>
                    </a:ext>
                  </a:extLst>
                </p:cNvPr>
                <p:cNvGrpSpPr>
                  <a:grpSpLocks/>
                </p:cNvGrpSpPr>
                <p:nvPr/>
              </p:nvGrpSpPr>
              <p:grpSpPr bwMode="auto">
                <a:xfrm>
                  <a:off x="3744" y="2016"/>
                  <a:ext cx="1648" cy="864"/>
                  <a:chOff x="3840" y="2400"/>
                  <a:chExt cx="1648" cy="864"/>
                </a:xfrm>
              </p:grpSpPr>
              <p:sp>
                <p:nvSpPr>
                  <p:cNvPr id="408591" name="Oval 15">
                    <a:extLst>
                      <a:ext uri="{FF2B5EF4-FFF2-40B4-BE49-F238E27FC236}">
                        <a16:creationId xmlns:a16="http://schemas.microsoft.com/office/drawing/2014/main" id="{A7703DA2-2BAC-ED43-B2EC-0BB15C2802FE}"/>
                      </a:ext>
                    </a:extLst>
                  </p:cNvPr>
                  <p:cNvSpPr>
                    <a:spLocks noChangeArrowheads="1"/>
                  </p:cNvSpPr>
                  <p:nvPr/>
                </p:nvSpPr>
                <p:spPr bwMode="auto">
                  <a:xfrm>
                    <a:off x="4512" y="2400"/>
                    <a:ext cx="317" cy="27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A</a:t>
                    </a:r>
                  </a:p>
                </p:txBody>
              </p:sp>
              <p:sp>
                <p:nvSpPr>
                  <p:cNvPr id="408592" name="Line 16">
                    <a:extLst>
                      <a:ext uri="{FF2B5EF4-FFF2-40B4-BE49-F238E27FC236}">
                        <a16:creationId xmlns:a16="http://schemas.microsoft.com/office/drawing/2014/main" id="{7AEE4D4F-E6F8-7E43-943B-3D32D9E9CED6}"/>
                      </a:ext>
                    </a:extLst>
                  </p:cNvPr>
                  <p:cNvSpPr>
                    <a:spLocks noChangeShapeType="1"/>
                  </p:cNvSpPr>
                  <p:nvPr/>
                </p:nvSpPr>
                <p:spPr bwMode="auto">
                  <a:xfrm flipH="1">
                    <a:off x="4368" y="2640"/>
                    <a:ext cx="19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08593" name="Line 17">
                    <a:extLst>
                      <a:ext uri="{FF2B5EF4-FFF2-40B4-BE49-F238E27FC236}">
                        <a16:creationId xmlns:a16="http://schemas.microsoft.com/office/drawing/2014/main" id="{68261F42-3521-D441-8F3C-C2BF49BE5392}"/>
                      </a:ext>
                    </a:extLst>
                  </p:cNvPr>
                  <p:cNvSpPr>
                    <a:spLocks noChangeShapeType="1"/>
                  </p:cNvSpPr>
                  <p:nvPr/>
                </p:nvSpPr>
                <p:spPr bwMode="auto">
                  <a:xfrm>
                    <a:off x="4768" y="2640"/>
                    <a:ext cx="192"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08594" name="Freeform 18">
                    <a:extLst>
                      <a:ext uri="{FF2B5EF4-FFF2-40B4-BE49-F238E27FC236}">
                        <a16:creationId xmlns:a16="http://schemas.microsoft.com/office/drawing/2014/main" id="{7A3566E5-1BA9-BF4E-8164-3604EB513331}"/>
                      </a:ext>
                    </a:extLst>
                  </p:cNvPr>
                  <p:cNvSpPr>
                    <a:spLocks/>
                  </p:cNvSpPr>
                  <p:nvPr/>
                </p:nvSpPr>
                <p:spPr bwMode="auto">
                  <a:xfrm>
                    <a:off x="4921" y="2901"/>
                    <a:ext cx="567" cy="363"/>
                  </a:xfrm>
                  <a:custGeom>
                    <a:avLst/>
                    <a:gdLst>
                      <a:gd name="T0" fmla="*/ 40 w 560"/>
                      <a:gd name="T1" fmla="*/ 16 h 336"/>
                      <a:gd name="T2" fmla="*/ 280 w 560"/>
                      <a:gd name="T3" fmla="*/ 304 h 336"/>
                      <a:gd name="T4" fmla="*/ 520 w 560"/>
                      <a:gd name="T5" fmla="*/ 208 h 336"/>
                      <a:gd name="T6" fmla="*/ 40 w 560"/>
                      <a:gd name="T7" fmla="*/ 16 h 336"/>
                    </a:gdLst>
                    <a:ahLst/>
                    <a:cxnLst>
                      <a:cxn ang="0">
                        <a:pos x="T0" y="T1"/>
                      </a:cxn>
                      <a:cxn ang="0">
                        <a:pos x="T2" y="T3"/>
                      </a:cxn>
                      <a:cxn ang="0">
                        <a:pos x="T4" y="T5"/>
                      </a:cxn>
                      <a:cxn ang="0">
                        <a:pos x="T6" y="T7"/>
                      </a:cxn>
                    </a:cxnLst>
                    <a:rect l="0" t="0" r="r" b="b"/>
                    <a:pathLst>
                      <a:path w="560" h="336">
                        <a:moveTo>
                          <a:pt x="40" y="16"/>
                        </a:moveTo>
                        <a:cubicBezTo>
                          <a:pt x="0" y="32"/>
                          <a:pt x="200" y="272"/>
                          <a:pt x="280" y="304"/>
                        </a:cubicBezTo>
                        <a:cubicBezTo>
                          <a:pt x="360" y="336"/>
                          <a:pt x="560" y="256"/>
                          <a:pt x="520" y="208"/>
                        </a:cubicBezTo>
                        <a:cubicBezTo>
                          <a:pt x="480" y="160"/>
                          <a:pt x="80" y="0"/>
                          <a:pt x="40" y="16"/>
                        </a:cubicBezTo>
                        <a:close/>
                      </a:path>
                    </a:pathLst>
                  </a:custGeom>
                  <a:noFill/>
                  <a:ln w="9525"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08595" name="Freeform 19">
                    <a:extLst>
                      <a:ext uri="{FF2B5EF4-FFF2-40B4-BE49-F238E27FC236}">
                        <a16:creationId xmlns:a16="http://schemas.microsoft.com/office/drawing/2014/main" id="{7EC19849-5F6A-784C-8A1F-C595D379B68A}"/>
                      </a:ext>
                    </a:extLst>
                  </p:cNvPr>
                  <p:cNvSpPr>
                    <a:spLocks/>
                  </p:cNvSpPr>
                  <p:nvPr/>
                </p:nvSpPr>
                <p:spPr bwMode="auto">
                  <a:xfrm>
                    <a:off x="3840" y="2853"/>
                    <a:ext cx="567" cy="363"/>
                  </a:xfrm>
                  <a:custGeom>
                    <a:avLst/>
                    <a:gdLst>
                      <a:gd name="T0" fmla="*/ 40 w 616"/>
                      <a:gd name="T1" fmla="*/ 216 h 392"/>
                      <a:gd name="T2" fmla="*/ 328 w 616"/>
                      <a:gd name="T3" fmla="*/ 360 h 392"/>
                      <a:gd name="T4" fmla="*/ 568 w 616"/>
                      <a:gd name="T5" fmla="*/ 24 h 392"/>
                      <a:gd name="T6" fmla="*/ 40 w 616"/>
                      <a:gd name="T7" fmla="*/ 216 h 392"/>
                    </a:gdLst>
                    <a:ahLst/>
                    <a:cxnLst>
                      <a:cxn ang="0">
                        <a:pos x="T0" y="T1"/>
                      </a:cxn>
                      <a:cxn ang="0">
                        <a:pos x="T2" y="T3"/>
                      </a:cxn>
                      <a:cxn ang="0">
                        <a:pos x="T4" y="T5"/>
                      </a:cxn>
                      <a:cxn ang="0">
                        <a:pos x="T6" y="T7"/>
                      </a:cxn>
                    </a:cxnLst>
                    <a:rect l="0" t="0" r="r" b="b"/>
                    <a:pathLst>
                      <a:path w="616" h="392">
                        <a:moveTo>
                          <a:pt x="40" y="216"/>
                        </a:moveTo>
                        <a:cubicBezTo>
                          <a:pt x="0" y="272"/>
                          <a:pt x="240" y="392"/>
                          <a:pt x="328" y="360"/>
                        </a:cubicBezTo>
                        <a:cubicBezTo>
                          <a:pt x="416" y="328"/>
                          <a:pt x="616" y="48"/>
                          <a:pt x="568" y="24"/>
                        </a:cubicBezTo>
                        <a:cubicBezTo>
                          <a:pt x="520" y="0"/>
                          <a:pt x="80" y="160"/>
                          <a:pt x="40" y="216"/>
                        </a:cubicBezTo>
                        <a:close/>
                      </a:path>
                    </a:pathLst>
                  </a:custGeom>
                  <a:noFill/>
                  <a:ln w="9525"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408596" name="Group 20">
                  <a:extLst>
                    <a:ext uri="{FF2B5EF4-FFF2-40B4-BE49-F238E27FC236}">
                      <a16:creationId xmlns:a16="http://schemas.microsoft.com/office/drawing/2014/main" id="{427AFEE4-2D72-FD42-B20D-99F3E67B3CBD}"/>
                    </a:ext>
                  </a:extLst>
                </p:cNvPr>
                <p:cNvGrpSpPr>
                  <a:grpSpLocks/>
                </p:cNvGrpSpPr>
                <p:nvPr/>
              </p:nvGrpSpPr>
              <p:grpSpPr bwMode="auto">
                <a:xfrm>
                  <a:off x="2688" y="2016"/>
                  <a:ext cx="1016" cy="843"/>
                  <a:chOff x="3072" y="2400"/>
                  <a:chExt cx="1016" cy="843"/>
                </a:xfrm>
              </p:grpSpPr>
              <p:sp>
                <p:nvSpPr>
                  <p:cNvPr id="408597" name="Oval 21">
                    <a:extLst>
                      <a:ext uri="{FF2B5EF4-FFF2-40B4-BE49-F238E27FC236}">
                        <a16:creationId xmlns:a16="http://schemas.microsoft.com/office/drawing/2014/main" id="{56B02D16-D0F9-5B4F-BC61-41BF207B599D}"/>
                      </a:ext>
                    </a:extLst>
                  </p:cNvPr>
                  <p:cNvSpPr>
                    <a:spLocks noChangeArrowheads="1"/>
                  </p:cNvSpPr>
                  <p:nvPr/>
                </p:nvSpPr>
                <p:spPr bwMode="auto">
                  <a:xfrm>
                    <a:off x="3072" y="2400"/>
                    <a:ext cx="317" cy="27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A</a:t>
                    </a:r>
                  </a:p>
                </p:txBody>
              </p:sp>
              <p:sp>
                <p:nvSpPr>
                  <p:cNvPr id="408598" name="Line 22">
                    <a:extLst>
                      <a:ext uri="{FF2B5EF4-FFF2-40B4-BE49-F238E27FC236}">
                        <a16:creationId xmlns:a16="http://schemas.microsoft.com/office/drawing/2014/main" id="{711AE8DD-4763-BA46-A522-28E5D823A02B}"/>
                      </a:ext>
                    </a:extLst>
                  </p:cNvPr>
                  <p:cNvSpPr>
                    <a:spLocks noChangeShapeType="1"/>
                  </p:cNvSpPr>
                  <p:nvPr/>
                </p:nvSpPr>
                <p:spPr bwMode="auto">
                  <a:xfrm>
                    <a:off x="3336" y="2640"/>
                    <a:ext cx="227" cy="24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08599" name="Freeform 23">
                    <a:extLst>
                      <a:ext uri="{FF2B5EF4-FFF2-40B4-BE49-F238E27FC236}">
                        <a16:creationId xmlns:a16="http://schemas.microsoft.com/office/drawing/2014/main" id="{E6D1341C-D0B9-3C49-B045-636E950902FD}"/>
                      </a:ext>
                    </a:extLst>
                  </p:cNvPr>
                  <p:cNvSpPr>
                    <a:spLocks/>
                  </p:cNvSpPr>
                  <p:nvPr/>
                </p:nvSpPr>
                <p:spPr bwMode="auto">
                  <a:xfrm>
                    <a:off x="3521" y="2880"/>
                    <a:ext cx="567" cy="363"/>
                  </a:xfrm>
                  <a:custGeom>
                    <a:avLst/>
                    <a:gdLst>
                      <a:gd name="T0" fmla="*/ 40 w 560"/>
                      <a:gd name="T1" fmla="*/ 16 h 336"/>
                      <a:gd name="T2" fmla="*/ 280 w 560"/>
                      <a:gd name="T3" fmla="*/ 304 h 336"/>
                      <a:gd name="T4" fmla="*/ 520 w 560"/>
                      <a:gd name="T5" fmla="*/ 208 h 336"/>
                      <a:gd name="T6" fmla="*/ 40 w 560"/>
                      <a:gd name="T7" fmla="*/ 16 h 336"/>
                    </a:gdLst>
                    <a:ahLst/>
                    <a:cxnLst>
                      <a:cxn ang="0">
                        <a:pos x="T0" y="T1"/>
                      </a:cxn>
                      <a:cxn ang="0">
                        <a:pos x="T2" y="T3"/>
                      </a:cxn>
                      <a:cxn ang="0">
                        <a:pos x="T4" y="T5"/>
                      </a:cxn>
                      <a:cxn ang="0">
                        <a:pos x="T6" y="T7"/>
                      </a:cxn>
                    </a:cxnLst>
                    <a:rect l="0" t="0" r="r" b="b"/>
                    <a:pathLst>
                      <a:path w="560" h="336">
                        <a:moveTo>
                          <a:pt x="40" y="16"/>
                        </a:moveTo>
                        <a:cubicBezTo>
                          <a:pt x="0" y="32"/>
                          <a:pt x="200" y="272"/>
                          <a:pt x="280" y="304"/>
                        </a:cubicBezTo>
                        <a:cubicBezTo>
                          <a:pt x="360" y="336"/>
                          <a:pt x="560" y="256"/>
                          <a:pt x="520" y="208"/>
                        </a:cubicBezTo>
                        <a:cubicBezTo>
                          <a:pt x="480" y="160"/>
                          <a:pt x="80" y="0"/>
                          <a:pt x="40" y="16"/>
                        </a:cubicBezTo>
                        <a:close/>
                      </a:path>
                    </a:pathLst>
                  </a:custGeom>
                  <a:noFill/>
                  <a:ln w="9525"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408600" name="Rectangle 24">
                  <a:extLst>
                    <a:ext uri="{FF2B5EF4-FFF2-40B4-BE49-F238E27FC236}">
                      <a16:creationId xmlns:a16="http://schemas.microsoft.com/office/drawing/2014/main" id="{F9692BDB-8E39-B147-AF9D-677CAB3B5FDE}"/>
                    </a:ext>
                  </a:extLst>
                </p:cNvPr>
                <p:cNvSpPr>
                  <a:spLocks noChangeArrowheads="1"/>
                </p:cNvSpPr>
                <p:nvPr/>
              </p:nvSpPr>
              <p:spPr bwMode="auto">
                <a:xfrm>
                  <a:off x="576" y="2845"/>
                  <a:ext cx="31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(a)</a:t>
                  </a:r>
                </a:p>
              </p:txBody>
            </p:sp>
            <p:sp>
              <p:nvSpPr>
                <p:cNvPr id="408601" name="Rectangle 25">
                  <a:extLst>
                    <a:ext uri="{FF2B5EF4-FFF2-40B4-BE49-F238E27FC236}">
                      <a16:creationId xmlns:a16="http://schemas.microsoft.com/office/drawing/2014/main" id="{63DD1552-2179-E04F-B19B-AEEFB55AFE93}"/>
                    </a:ext>
                  </a:extLst>
                </p:cNvPr>
                <p:cNvSpPr>
                  <a:spLocks noChangeArrowheads="1"/>
                </p:cNvSpPr>
                <p:nvPr/>
              </p:nvSpPr>
              <p:spPr bwMode="auto">
                <a:xfrm>
                  <a:off x="1123" y="2845"/>
                  <a:ext cx="31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(b)</a:t>
                  </a:r>
                </a:p>
              </p:txBody>
            </p:sp>
            <p:sp>
              <p:nvSpPr>
                <p:cNvPr id="408602" name="Rectangle 26">
                  <a:extLst>
                    <a:ext uri="{FF2B5EF4-FFF2-40B4-BE49-F238E27FC236}">
                      <a16:creationId xmlns:a16="http://schemas.microsoft.com/office/drawing/2014/main" id="{122D2B87-6CBB-3443-83F2-CF4C0B43221E}"/>
                    </a:ext>
                  </a:extLst>
                </p:cNvPr>
                <p:cNvSpPr>
                  <a:spLocks noChangeArrowheads="1"/>
                </p:cNvSpPr>
                <p:nvPr/>
              </p:nvSpPr>
              <p:spPr bwMode="auto">
                <a:xfrm>
                  <a:off x="2131" y="2832"/>
                  <a:ext cx="31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(c)</a:t>
                  </a:r>
                </a:p>
              </p:txBody>
            </p:sp>
            <p:sp>
              <p:nvSpPr>
                <p:cNvPr id="408603" name="Rectangle 27">
                  <a:extLst>
                    <a:ext uri="{FF2B5EF4-FFF2-40B4-BE49-F238E27FC236}">
                      <a16:creationId xmlns:a16="http://schemas.microsoft.com/office/drawing/2014/main" id="{075A2DA3-D8FE-3B4A-9430-2F1B479C7096}"/>
                    </a:ext>
                  </a:extLst>
                </p:cNvPr>
                <p:cNvSpPr>
                  <a:spLocks noChangeArrowheads="1"/>
                </p:cNvSpPr>
                <p:nvPr/>
              </p:nvSpPr>
              <p:spPr bwMode="auto">
                <a:xfrm>
                  <a:off x="2832" y="2832"/>
                  <a:ext cx="31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(d)</a:t>
                  </a:r>
                </a:p>
              </p:txBody>
            </p:sp>
            <p:sp>
              <p:nvSpPr>
                <p:cNvPr id="408604" name="Rectangle 28">
                  <a:extLst>
                    <a:ext uri="{FF2B5EF4-FFF2-40B4-BE49-F238E27FC236}">
                      <a16:creationId xmlns:a16="http://schemas.microsoft.com/office/drawing/2014/main" id="{D6D90A01-67E8-2F4A-8A48-D2F5E393FC63}"/>
                    </a:ext>
                  </a:extLst>
                </p:cNvPr>
                <p:cNvSpPr>
                  <a:spLocks noChangeArrowheads="1"/>
                </p:cNvSpPr>
                <p:nvPr/>
              </p:nvSpPr>
              <p:spPr bwMode="auto">
                <a:xfrm>
                  <a:off x="4512" y="2845"/>
                  <a:ext cx="31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(e)</a:t>
                  </a:r>
                </a:p>
              </p:txBody>
            </p:sp>
          </p:grpSp>
          <p:sp>
            <p:nvSpPr>
              <p:cNvPr id="408605" name="Rectangle 29">
                <a:extLst>
                  <a:ext uri="{FF2B5EF4-FFF2-40B4-BE49-F238E27FC236}">
                    <a16:creationId xmlns:a16="http://schemas.microsoft.com/office/drawing/2014/main" id="{C05FC53F-2DCA-B643-B4DD-37DA9A6D93FB}"/>
                  </a:ext>
                </a:extLst>
              </p:cNvPr>
              <p:cNvSpPr>
                <a:spLocks noChangeArrowheads="1"/>
              </p:cNvSpPr>
              <p:nvPr/>
            </p:nvSpPr>
            <p:spPr bwMode="auto">
              <a:xfrm>
                <a:off x="384" y="3206"/>
                <a:ext cx="1043"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b="1">
                    <a:solidFill>
                      <a:srgbClr val="FFFFFF"/>
                    </a:solidFill>
                    <a:latin typeface="Times New Roman" panose="02020603050405020304" pitchFamily="18" charset="0"/>
                    <a:ea typeface="宋体" panose="02010600030101010101" pitchFamily="2" charset="-122"/>
                  </a:rPr>
                  <a:t>(a)   </a:t>
                </a:r>
                <a:r>
                  <a:rPr kumimoji="1" lang="zh-CN" altLang="en-US" sz="2000" b="1">
                    <a:solidFill>
                      <a:srgbClr val="FFFFFF"/>
                    </a:solidFill>
                    <a:latin typeface="Times New Roman" panose="02020603050405020304" pitchFamily="18" charset="0"/>
                    <a:ea typeface="宋体" panose="02010600030101010101" pitchFamily="2" charset="-122"/>
                  </a:rPr>
                  <a:t>空</a:t>
                </a:r>
                <a:r>
                  <a:rPr kumimoji="1" lang="zh-CN" altLang="en-US" sz="2000" b="1">
                    <a:solidFill>
                      <a:srgbClr val="FFFFFF"/>
                    </a:solidFill>
                    <a:latin typeface="宋体" panose="02010600030101010101" pitchFamily="2" charset="-122"/>
                    <a:ea typeface="宋体" panose="02010600030101010101" pitchFamily="2" charset="-122"/>
                  </a:rPr>
                  <a:t>二叉树</a:t>
                </a:r>
              </a:p>
            </p:txBody>
          </p:sp>
          <p:sp>
            <p:nvSpPr>
              <p:cNvPr id="408606" name="Rectangle 30">
                <a:extLst>
                  <a:ext uri="{FF2B5EF4-FFF2-40B4-BE49-F238E27FC236}">
                    <a16:creationId xmlns:a16="http://schemas.microsoft.com/office/drawing/2014/main" id="{D8539308-5DBE-B541-AB4E-FCA6E060D9EC}"/>
                  </a:ext>
                </a:extLst>
              </p:cNvPr>
              <p:cNvSpPr>
                <a:spLocks noChangeArrowheads="1"/>
              </p:cNvSpPr>
              <p:nvPr/>
            </p:nvSpPr>
            <p:spPr bwMode="auto">
              <a:xfrm>
                <a:off x="1593" y="3206"/>
                <a:ext cx="1383"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a:solidFill>
                      <a:srgbClr val="FFFFFF"/>
                    </a:solidFill>
                    <a:latin typeface="Times New Roman" panose="02020603050405020304" pitchFamily="18" charset="0"/>
                    <a:ea typeface="宋体" panose="02010600030101010101" pitchFamily="2" charset="-122"/>
                  </a:rPr>
                  <a:t>(</a:t>
                </a:r>
                <a:r>
                  <a:rPr kumimoji="1" lang="en-US" altLang="zh-CN" sz="2000" b="1">
                    <a:solidFill>
                      <a:srgbClr val="FFFFFF"/>
                    </a:solidFill>
                    <a:latin typeface="Times New Roman" panose="02020603050405020304" pitchFamily="18" charset="0"/>
                    <a:ea typeface="宋体" panose="02010600030101010101" pitchFamily="2" charset="-122"/>
                  </a:rPr>
                  <a:t>b)   </a:t>
                </a:r>
                <a:r>
                  <a:rPr kumimoji="1" lang="zh-CN" altLang="en-US" sz="2000" b="1">
                    <a:solidFill>
                      <a:srgbClr val="FFFFFF"/>
                    </a:solidFill>
                    <a:latin typeface="Times New Roman" panose="02020603050405020304" pitchFamily="18" charset="0"/>
                    <a:ea typeface="宋体" panose="02010600030101010101" pitchFamily="2" charset="-122"/>
                  </a:rPr>
                  <a:t>单结点</a:t>
                </a:r>
                <a:r>
                  <a:rPr kumimoji="1" lang="zh-CN" altLang="en-US" sz="2000" b="1">
                    <a:solidFill>
                      <a:srgbClr val="FFFFFF"/>
                    </a:solidFill>
                    <a:latin typeface="宋体" panose="02010600030101010101" pitchFamily="2" charset="-122"/>
                    <a:ea typeface="宋体" panose="02010600030101010101" pitchFamily="2" charset="-122"/>
                  </a:rPr>
                  <a:t>二叉树</a:t>
                </a:r>
              </a:p>
            </p:txBody>
          </p:sp>
          <p:sp>
            <p:nvSpPr>
              <p:cNvPr id="408607" name="Rectangle 31">
                <a:extLst>
                  <a:ext uri="{FF2B5EF4-FFF2-40B4-BE49-F238E27FC236}">
                    <a16:creationId xmlns:a16="http://schemas.microsoft.com/office/drawing/2014/main" id="{F9972762-9916-8B4C-8D8D-26B475428514}"/>
                  </a:ext>
                </a:extLst>
              </p:cNvPr>
              <p:cNvSpPr>
                <a:spLocks noChangeArrowheads="1"/>
              </p:cNvSpPr>
              <p:nvPr/>
            </p:nvSpPr>
            <p:spPr bwMode="auto">
              <a:xfrm>
                <a:off x="3118" y="3195"/>
                <a:ext cx="1202"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b="1">
                    <a:solidFill>
                      <a:srgbClr val="FFFFFF"/>
                    </a:solidFill>
                    <a:latin typeface="Times New Roman" panose="02020603050405020304" pitchFamily="18" charset="0"/>
                    <a:ea typeface="宋体" panose="02010600030101010101" pitchFamily="2" charset="-122"/>
                  </a:rPr>
                  <a:t>(c)   </a:t>
                </a:r>
                <a:r>
                  <a:rPr kumimoji="1" lang="zh-CN" altLang="en-US" sz="2000" b="1">
                    <a:solidFill>
                      <a:srgbClr val="FFFFFF"/>
                    </a:solidFill>
                    <a:latin typeface="宋体" panose="02010600030101010101" pitchFamily="2" charset="-122"/>
                    <a:ea typeface="宋体" panose="02010600030101010101" pitchFamily="2" charset="-122"/>
                  </a:rPr>
                  <a:t>右子树为空</a:t>
                </a:r>
              </a:p>
            </p:txBody>
          </p:sp>
          <p:sp>
            <p:nvSpPr>
              <p:cNvPr id="408608" name="Rectangle 32">
                <a:extLst>
                  <a:ext uri="{FF2B5EF4-FFF2-40B4-BE49-F238E27FC236}">
                    <a16:creationId xmlns:a16="http://schemas.microsoft.com/office/drawing/2014/main" id="{321F59DF-1594-FC43-A453-15298C082195}"/>
                  </a:ext>
                </a:extLst>
              </p:cNvPr>
              <p:cNvSpPr>
                <a:spLocks noChangeArrowheads="1"/>
              </p:cNvSpPr>
              <p:nvPr/>
            </p:nvSpPr>
            <p:spPr bwMode="auto">
              <a:xfrm>
                <a:off x="910" y="3510"/>
                <a:ext cx="1202"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b="1">
                    <a:solidFill>
                      <a:srgbClr val="FFFFFF"/>
                    </a:solidFill>
                    <a:latin typeface="Times New Roman" panose="02020603050405020304" pitchFamily="18" charset="0"/>
                    <a:ea typeface="宋体" panose="02010600030101010101" pitchFamily="2" charset="-122"/>
                  </a:rPr>
                  <a:t>(d)   </a:t>
                </a:r>
                <a:r>
                  <a:rPr kumimoji="1" lang="zh-CN" altLang="en-US" sz="2000" b="1">
                    <a:solidFill>
                      <a:srgbClr val="FFFFFF"/>
                    </a:solidFill>
                    <a:latin typeface="宋体" panose="02010600030101010101" pitchFamily="2" charset="-122"/>
                    <a:ea typeface="宋体" panose="02010600030101010101" pitchFamily="2" charset="-122"/>
                  </a:rPr>
                  <a:t>左子树为空</a:t>
                </a:r>
              </a:p>
            </p:txBody>
          </p:sp>
          <p:sp>
            <p:nvSpPr>
              <p:cNvPr id="408609" name="Rectangle 33">
                <a:extLst>
                  <a:ext uri="{FF2B5EF4-FFF2-40B4-BE49-F238E27FC236}">
                    <a16:creationId xmlns:a16="http://schemas.microsoft.com/office/drawing/2014/main" id="{53570618-EFCA-FD42-9263-1181FB1214C8}"/>
                  </a:ext>
                </a:extLst>
              </p:cNvPr>
              <p:cNvSpPr>
                <a:spLocks noChangeArrowheads="1"/>
              </p:cNvSpPr>
              <p:nvPr/>
            </p:nvSpPr>
            <p:spPr bwMode="auto">
              <a:xfrm>
                <a:off x="2256" y="3507"/>
                <a:ext cx="1655"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b="1">
                    <a:solidFill>
                      <a:srgbClr val="FFFFFF"/>
                    </a:solidFill>
                    <a:latin typeface="Times New Roman" panose="02020603050405020304" pitchFamily="18" charset="0"/>
                    <a:ea typeface="宋体" panose="02010600030101010101" pitchFamily="2" charset="-122"/>
                  </a:rPr>
                  <a:t>(e)   </a:t>
                </a:r>
                <a:r>
                  <a:rPr kumimoji="1" lang="zh-CN" altLang="en-US" sz="2000" b="1">
                    <a:solidFill>
                      <a:srgbClr val="FFFFFF"/>
                    </a:solidFill>
                    <a:latin typeface="宋体" panose="02010600030101010101" pitchFamily="2" charset="-122"/>
                    <a:ea typeface="宋体" panose="02010600030101010101" pitchFamily="2" charset="-122"/>
                  </a:rPr>
                  <a:t>左</a:t>
                </a:r>
                <a:r>
                  <a:rPr kumimoji="1" lang="zh-CN" altLang="en-US" sz="2000" b="1">
                    <a:solidFill>
                      <a:srgbClr val="FFFFFF"/>
                    </a:solidFill>
                    <a:latin typeface="Times New Roman" panose="02020603050405020304" pitchFamily="18" charset="0"/>
                    <a:ea typeface="宋体" panose="02010600030101010101" pitchFamily="2" charset="-122"/>
                  </a:rPr>
                  <a:t>、</a:t>
                </a:r>
                <a:r>
                  <a:rPr kumimoji="1" lang="zh-CN" altLang="en-US" sz="2000" b="1">
                    <a:solidFill>
                      <a:srgbClr val="FFFFFF"/>
                    </a:solidFill>
                    <a:latin typeface="宋体" panose="02010600030101010101" pitchFamily="2" charset="-122"/>
                    <a:ea typeface="宋体" panose="02010600030101010101" pitchFamily="2" charset="-122"/>
                  </a:rPr>
                  <a:t>右子树都不空</a:t>
                </a:r>
              </a:p>
            </p:txBody>
          </p:sp>
        </p:grpSp>
        <p:sp>
          <p:nvSpPr>
            <p:cNvPr id="408610" name="Rectangle 34">
              <a:extLst>
                <a:ext uri="{FF2B5EF4-FFF2-40B4-BE49-F238E27FC236}">
                  <a16:creationId xmlns:a16="http://schemas.microsoft.com/office/drawing/2014/main" id="{599A180C-90FE-AB4C-9D04-B57BBBD53F42}"/>
                </a:ext>
              </a:extLst>
            </p:cNvPr>
            <p:cNvSpPr>
              <a:spLocks noChangeArrowheads="1"/>
            </p:cNvSpPr>
            <p:nvPr/>
          </p:nvSpPr>
          <p:spPr bwMode="auto">
            <a:xfrm>
              <a:off x="1655" y="3793"/>
              <a:ext cx="1968"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fontAlgn="base" hangingPunct="0">
                <a:spcBef>
                  <a:spcPct val="0"/>
                </a:spcBef>
                <a:spcAft>
                  <a:spcPct val="0"/>
                </a:spcAft>
              </a:pPr>
              <a:r>
                <a:rPr lang="zh-CN" altLang="en-US" sz="2000" b="1">
                  <a:solidFill>
                    <a:srgbClr val="FFFFFF"/>
                  </a:solidFill>
                  <a:latin typeface="Arial" panose="020B0604020202020204" pitchFamily="34" charset="0"/>
                  <a:ea typeface="宋体" panose="02010600030101010101" pitchFamily="2" charset="-122"/>
                </a:rPr>
                <a:t>图</a:t>
              </a:r>
              <a:r>
                <a:rPr lang="en-US" altLang="zh-CN" sz="2000" b="1">
                  <a:solidFill>
                    <a:srgbClr val="FFFFFF"/>
                  </a:solidFill>
                  <a:latin typeface="Times New Roman" panose="02020603050405020304" pitchFamily="18" charset="0"/>
                  <a:ea typeface="宋体" panose="02010600030101010101" pitchFamily="2" charset="-122"/>
                </a:rPr>
                <a:t>6-3</a:t>
              </a:r>
              <a:r>
                <a:rPr lang="en-US" altLang="zh-CN" sz="2000" b="1">
                  <a:solidFill>
                    <a:srgbClr val="FFFFFF"/>
                  </a:solidFill>
                  <a:latin typeface="Arial" panose="020B0604020202020204" pitchFamily="34" charset="0"/>
                  <a:ea typeface="宋体" panose="02010600030101010101" pitchFamily="2" charset="-122"/>
                </a:rPr>
                <a:t>   </a:t>
              </a:r>
              <a:r>
                <a:rPr kumimoji="1" lang="zh-CN" altLang="en-US" sz="2000" b="1">
                  <a:solidFill>
                    <a:srgbClr val="FFFFFF"/>
                  </a:solidFill>
                  <a:latin typeface="宋体" panose="02010600030101010101" pitchFamily="2" charset="-122"/>
                  <a:ea typeface="宋体" panose="02010600030101010101" pitchFamily="2" charset="-122"/>
                </a:rPr>
                <a:t>二叉</a:t>
              </a:r>
              <a:r>
                <a:rPr lang="zh-CN" altLang="en-US" sz="2000" b="1">
                  <a:solidFill>
                    <a:srgbClr val="FFFFFF"/>
                  </a:solidFill>
                  <a:latin typeface="Arial" panose="020B0604020202020204" pitchFamily="34" charset="0"/>
                  <a:ea typeface="宋体" panose="02010600030101010101" pitchFamily="2" charset="-122"/>
                </a:rPr>
                <a:t>树的基本</a:t>
              </a:r>
              <a:r>
                <a:rPr lang="zh-CN" altLang="en-US" sz="2000" b="1">
                  <a:solidFill>
                    <a:srgbClr val="FFFFFF"/>
                  </a:solidFill>
                  <a:latin typeface="Times New Roman" panose="02020603050405020304" pitchFamily="18" charset="0"/>
                  <a:ea typeface="宋体" panose="02010600030101010101" pitchFamily="2" charset="-122"/>
                </a:rPr>
                <a:t>形态</a:t>
              </a:r>
            </a:p>
          </p:txBody>
        </p:sp>
      </p:grpSp>
    </p:spTree>
    <p:extLst>
      <p:ext uri="{BB962C8B-B14F-4D97-AF65-F5344CB8AC3E}">
        <p14:creationId xmlns:p14="http://schemas.microsoft.com/office/powerpoint/2010/main" val="318021058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9954" name="Text Box 2">
            <a:extLst>
              <a:ext uri="{FF2B5EF4-FFF2-40B4-BE49-F238E27FC236}">
                <a16:creationId xmlns:a16="http://schemas.microsoft.com/office/drawing/2014/main" id="{5E202F19-3F64-964A-B806-2A12B86597FA}"/>
              </a:ext>
            </a:extLst>
          </p:cNvPr>
          <p:cNvSpPr txBox="1">
            <a:spLocks noChangeArrowheads="1"/>
          </p:cNvSpPr>
          <p:nvPr/>
        </p:nvSpPr>
        <p:spPr bwMode="auto">
          <a:xfrm>
            <a:off x="1676401" y="230189"/>
            <a:ext cx="8812213" cy="6224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55600" eaLnBrk="0" hangingPunct="0">
              <a:defRPr kumimoji="1" sz="2400">
                <a:solidFill>
                  <a:schemeClr val="tx1"/>
                </a:solidFill>
                <a:latin typeface="Times New Roman" panose="02020603050405020304" pitchFamily="18" charset="0"/>
                <a:ea typeface="宋体" panose="02010600030101010101" pitchFamily="2" charset="-122"/>
              </a:defRPr>
            </a:lvl2pPr>
            <a:lvl3pPr marL="723900" eaLnBrk="0" hangingPunct="0">
              <a:defRPr kumimoji="1" sz="2400">
                <a:solidFill>
                  <a:schemeClr val="tx1"/>
                </a:solidFill>
                <a:latin typeface="Times New Roman" panose="02020603050405020304" pitchFamily="18" charset="0"/>
                <a:ea typeface="宋体" panose="02010600030101010101" pitchFamily="2" charset="-122"/>
              </a:defRPr>
            </a:lvl3pPr>
            <a:lvl4pPr marL="1079500" eaLnBrk="0" hangingPunct="0">
              <a:defRPr kumimoji="1" sz="2400">
                <a:solidFill>
                  <a:schemeClr val="tx1"/>
                </a:solidFill>
                <a:latin typeface="Times New Roman" panose="02020603050405020304" pitchFamily="18" charset="0"/>
                <a:ea typeface="宋体" panose="02010600030101010101" pitchFamily="2" charset="-122"/>
              </a:defRPr>
            </a:lvl4pPr>
            <a:lvl5pPr marL="1435100" eaLnBrk="0" hangingPunct="0">
              <a:defRPr kumimoji="1" sz="2400">
                <a:solidFill>
                  <a:schemeClr val="tx1"/>
                </a:solidFill>
                <a:latin typeface="Times New Roman" panose="02020603050405020304" pitchFamily="18" charset="0"/>
                <a:ea typeface="宋体" panose="02010600030101010101" pitchFamily="2" charset="-122"/>
              </a:defRPr>
            </a:lvl5pPr>
            <a:lvl6pPr marL="18923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3495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28067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2639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10000"/>
              </a:spcBef>
              <a:spcAft>
                <a:spcPct val="0"/>
              </a:spcAft>
            </a:pPr>
            <a:r>
              <a:rPr lang="en-US" altLang="zh-CN" sz="3200" b="1">
                <a:solidFill>
                  <a:srgbClr val="FFFF00"/>
                </a:solidFill>
              </a:rPr>
              <a:t>(2) Huffman</a:t>
            </a:r>
            <a:r>
              <a:rPr lang="zh-CN" altLang="en-US" sz="3200" b="1">
                <a:solidFill>
                  <a:srgbClr val="FFFF00"/>
                </a:solidFill>
                <a:latin typeface="宋体" panose="02010600030101010101" pitchFamily="2" charset="-122"/>
              </a:rPr>
              <a:t>树的生成</a:t>
            </a:r>
          </a:p>
          <a:p>
            <a:pPr eaLnBrk="1" fontAlgn="base" hangingPunct="1">
              <a:lnSpc>
                <a:spcPct val="110000"/>
              </a:lnSpc>
              <a:spcBef>
                <a:spcPct val="10000"/>
              </a:spcBef>
              <a:spcAft>
                <a:spcPct val="0"/>
              </a:spcAft>
            </a:pPr>
            <a:r>
              <a:rPr lang="zh-CN" altLang="en-US" sz="3200" b="1">
                <a:solidFill>
                  <a:srgbClr val="FFFF00"/>
                </a:solidFill>
              </a:rPr>
              <a:t>算法实现</a:t>
            </a:r>
          </a:p>
          <a:p>
            <a:pPr eaLnBrk="1" fontAlgn="base" hangingPunct="1">
              <a:lnSpc>
                <a:spcPct val="110000"/>
              </a:lnSpc>
              <a:spcBef>
                <a:spcPct val="10000"/>
              </a:spcBef>
              <a:spcAft>
                <a:spcPct val="0"/>
              </a:spcAft>
            </a:pPr>
            <a:r>
              <a:rPr lang="en-US" altLang="zh-CN" sz="2800" b="1">
                <a:solidFill>
                  <a:srgbClr val="FFFFFF"/>
                </a:solidFill>
              </a:rPr>
              <a:t>void Create_Huffman(unsigned n, HTNode HT[ ], unsigned m)</a:t>
            </a:r>
          </a:p>
          <a:p>
            <a:pPr eaLnBrk="1" fontAlgn="base" hangingPunct="1">
              <a:lnSpc>
                <a:spcPct val="110000"/>
              </a:lnSpc>
              <a:spcBef>
                <a:spcPct val="10000"/>
              </a:spcBef>
              <a:spcAft>
                <a:spcPct val="0"/>
              </a:spcAft>
            </a:pPr>
            <a:r>
              <a:rPr lang="en-US" altLang="zh-CN">
                <a:solidFill>
                  <a:srgbClr val="FFFFFF"/>
                </a:solidFill>
              </a:rPr>
              <a:t>       </a:t>
            </a:r>
            <a:r>
              <a:rPr lang="en-US" altLang="zh-CN" b="1">
                <a:solidFill>
                  <a:srgbClr val="FFFFFF"/>
                </a:solidFill>
              </a:rPr>
              <a:t>/*  </a:t>
            </a:r>
            <a:r>
              <a:rPr lang="zh-CN" altLang="en-US" b="1">
                <a:solidFill>
                  <a:srgbClr val="FFFFFF"/>
                </a:solidFill>
              </a:rPr>
              <a:t>创建一棵叶子结点数为</a:t>
            </a:r>
            <a:r>
              <a:rPr lang="en-US" altLang="zh-CN" b="1">
                <a:solidFill>
                  <a:srgbClr val="FFFFFF"/>
                </a:solidFill>
              </a:rPr>
              <a:t>n</a:t>
            </a:r>
            <a:r>
              <a:rPr lang="zh-CN" altLang="en-US" b="1">
                <a:solidFill>
                  <a:srgbClr val="FFFFFF"/>
                </a:solidFill>
              </a:rPr>
              <a:t>的</a:t>
            </a:r>
            <a:r>
              <a:rPr lang="en-US" altLang="zh-CN" b="1">
                <a:solidFill>
                  <a:srgbClr val="FFFFFF"/>
                </a:solidFill>
              </a:rPr>
              <a:t>Huffman</a:t>
            </a:r>
            <a:r>
              <a:rPr lang="zh-CN" altLang="en-US" b="1">
                <a:solidFill>
                  <a:srgbClr val="FFFFFF"/>
                </a:solidFill>
              </a:rPr>
              <a:t>树  *</a:t>
            </a:r>
            <a:r>
              <a:rPr lang="en-US" altLang="zh-CN" b="1">
                <a:solidFill>
                  <a:srgbClr val="FFFFFF"/>
                </a:solidFill>
              </a:rPr>
              <a:t>/</a:t>
            </a:r>
          </a:p>
          <a:p>
            <a:pPr lvl="1" eaLnBrk="1" fontAlgn="base" hangingPunct="1">
              <a:lnSpc>
                <a:spcPct val="110000"/>
              </a:lnSpc>
              <a:spcBef>
                <a:spcPct val="10000"/>
              </a:spcBef>
              <a:spcAft>
                <a:spcPct val="0"/>
              </a:spcAft>
            </a:pPr>
            <a:r>
              <a:rPr lang="en-US" altLang="zh-CN" sz="2800" b="1">
                <a:solidFill>
                  <a:srgbClr val="FFFFFF"/>
                </a:solidFill>
              </a:rPr>
              <a:t>{  unsigned  int  w ;   int  k , j ;</a:t>
            </a:r>
          </a:p>
          <a:p>
            <a:pPr lvl="2" eaLnBrk="1" fontAlgn="base" hangingPunct="1">
              <a:lnSpc>
                <a:spcPct val="110000"/>
              </a:lnSpc>
              <a:spcBef>
                <a:spcPct val="10000"/>
              </a:spcBef>
              <a:spcAft>
                <a:spcPct val="0"/>
              </a:spcAft>
            </a:pPr>
            <a:r>
              <a:rPr lang="en-US" altLang="zh-CN" sz="2800" b="1">
                <a:solidFill>
                  <a:srgbClr val="FFFFFF"/>
                </a:solidFill>
              </a:rPr>
              <a:t>for (k=1 ; k&lt;m ; k++)</a:t>
            </a:r>
          </a:p>
          <a:p>
            <a:pPr lvl="3" eaLnBrk="1" fontAlgn="base" hangingPunct="1">
              <a:lnSpc>
                <a:spcPct val="110000"/>
              </a:lnSpc>
              <a:spcBef>
                <a:spcPct val="10000"/>
              </a:spcBef>
              <a:spcAft>
                <a:spcPct val="0"/>
              </a:spcAft>
            </a:pPr>
            <a:r>
              <a:rPr lang="en-US" altLang="zh-CN" sz="2800" b="1">
                <a:solidFill>
                  <a:srgbClr val="FFFFFF"/>
                </a:solidFill>
              </a:rPr>
              <a:t>{   if  (k&lt;=n)</a:t>
            </a:r>
          </a:p>
          <a:p>
            <a:pPr lvl="4" eaLnBrk="1" fontAlgn="base" hangingPunct="1">
              <a:lnSpc>
                <a:spcPct val="110000"/>
              </a:lnSpc>
              <a:spcBef>
                <a:spcPct val="10000"/>
              </a:spcBef>
              <a:spcAft>
                <a:spcPct val="0"/>
              </a:spcAft>
            </a:pPr>
            <a:r>
              <a:rPr lang="en-US" altLang="zh-CN" sz="2800" b="1">
                <a:solidFill>
                  <a:srgbClr val="FFFFFF"/>
                </a:solidFill>
              </a:rPr>
              <a:t>    {  printf(“\n Please Input Weight : w=?”);</a:t>
            </a:r>
          </a:p>
          <a:p>
            <a:pPr lvl="4" eaLnBrk="1" fontAlgn="base" hangingPunct="1">
              <a:lnSpc>
                <a:spcPct val="110000"/>
              </a:lnSpc>
              <a:spcBef>
                <a:spcPct val="10000"/>
              </a:spcBef>
              <a:spcAft>
                <a:spcPct val="0"/>
              </a:spcAft>
            </a:pPr>
            <a:r>
              <a:rPr lang="en-US" altLang="zh-CN" sz="2800" b="1">
                <a:solidFill>
                  <a:srgbClr val="FFFFFF"/>
                </a:solidFill>
              </a:rPr>
              <a:t>       scanf(“%d”, &amp;w) ;HT[k].weight=w ;  </a:t>
            </a:r>
          </a:p>
          <a:p>
            <a:pPr lvl="4" eaLnBrk="1" fontAlgn="base" hangingPunct="1">
              <a:lnSpc>
                <a:spcPct val="110000"/>
              </a:lnSpc>
              <a:spcBef>
                <a:spcPct val="10000"/>
              </a:spcBef>
              <a:spcAft>
                <a:spcPct val="0"/>
              </a:spcAft>
            </a:pPr>
            <a:r>
              <a:rPr lang="en-US" altLang="zh-CN" sz="2800" b="1">
                <a:solidFill>
                  <a:srgbClr val="FFFFFF"/>
                </a:solidFill>
              </a:rPr>
              <a:t>    }</a:t>
            </a:r>
            <a:r>
              <a:rPr lang="en-US" altLang="zh-CN" b="1">
                <a:solidFill>
                  <a:srgbClr val="FFFFFF"/>
                </a:solidFill>
              </a:rPr>
              <a:t>        /*  </a:t>
            </a:r>
            <a:r>
              <a:rPr lang="zh-CN" altLang="en-US" b="1">
                <a:solidFill>
                  <a:srgbClr val="FFFFFF"/>
                </a:solidFill>
              </a:rPr>
              <a:t>输入时</a:t>
            </a:r>
            <a:r>
              <a:rPr lang="zh-CN" altLang="en-US" b="1">
                <a:solidFill>
                  <a:srgbClr val="FFFFFF"/>
                </a:solidFill>
                <a:latin typeface="宋体" panose="02010600030101010101" pitchFamily="2" charset="-122"/>
              </a:rPr>
              <a:t>，</a:t>
            </a:r>
            <a:r>
              <a:rPr lang="zh-CN" altLang="en-US" b="1">
                <a:solidFill>
                  <a:srgbClr val="FFFFFF"/>
                </a:solidFill>
              </a:rPr>
              <a:t>所有叶子结点都有权值  *</a:t>
            </a:r>
            <a:r>
              <a:rPr lang="en-US" altLang="zh-CN" b="1">
                <a:solidFill>
                  <a:srgbClr val="FFFFFF"/>
                </a:solidFill>
              </a:rPr>
              <a:t>/</a:t>
            </a:r>
          </a:p>
          <a:p>
            <a:pPr lvl="4" eaLnBrk="1" fontAlgn="base" hangingPunct="1">
              <a:lnSpc>
                <a:spcPct val="110000"/>
              </a:lnSpc>
              <a:spcBef>
                <a:spcPct val="10000"/>
              </a:spcBef>
              <a:spcAft>
                <a:spcPct val="0"/>
              </a:spcAft>
            </a:pPr>
            <a:r>
              <a:rPr lang="en-US" altLang="zh-CN" sz="2800" b="1">
                <a:solidFill>
                  <a:srgbClr val="FFFFFF"/>
                </a:solidFill>
              </a:rPr>
              <a:t>else  HT[k].weight=0; </a:t>
            </a:r>
            <a:r>
              <a:rPr lang="en-US" altLang="zh-CN" b="1">
                <a:solidFill>
                  <a:srgbClr val="FFFFFF"/>
                </a:solidFill>
              </a:rPr>
              <a:t> /*</a:t>
            </a:r>
            <a:r>
              <a:rPr lang="en-US" altLang="zh-CN" b="1">
                <a:solidFill>
                  <a:srgbClr val="FFFFFF"/>
                </a:solidFill>
                <a:latin typeface="宋体" panose="02010600030101010101" pitchFamily="2" charset="-122"/>
              </a:rPr>
              <a:t>  </a:t>
            </a:r>
            <a:r>
              <a:rPr lang="zh-CN" altLang="en-US" b="1">
                <a:solidFill>
                  <a:srgbClr val="FFFFFF"/>
                </a:solidFill>
              </a:rPr>
              <a:t>非叶子结点没有权值 *</a:t>
            </a:r>
            <a:r>
              <a:rPr lang="en-US" altLang="zh-CN" b="1">
                <a:solidFill>
                  <a:srgbClr val="FFFFFF"/>
                </a:solidFill>
              </a:rPr>
              <a:t>/</a:t>
            </a:r>
          </a:p>
        </p:txBody>
      </p:sp>
    </p:spTree>
    <p:extLst>
      <p:ext uri="{BB962C8B-B14F-4D97-AF65-F5344CB8AC3E}">
        <p14:creationId xmlns:p14="http://schemas.microsoft.com/office/powerpoint/2010/main" val="360441204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0978" name="Text Box 2">
            <a:extLst>
              <a:ext uri="{FF2B5EF4-FFF2-40B4-BE49-F238E27FC236}">
                <a16:creationId xmlns:a16="http://schemas.microsoft.com/office/drawing/2014/main" id="{96446D8C-73CF-DB44-9F6B-C486F4D85957}"/>
              </a:ext>
            </a:extLst>
          </p:cNvPr>
          <p:cNvSpPr txBox="1">
            <a:spLocks noChangeArrowheads="1"/>
          </p:cNvSpPr>
          <p:nvPr/>
        </p:nvSpPr>
        <p:spPr bwMode="auto">
          <a:xfrm>
            <a:off x="1676401" y="120651"/>
            <a:ext cx="8812213" cy="671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55600" eaLnBrk="0" hangingPunct="0">
              <a:defRPr kumimoji="1" sz="2400">
                <a:solidFill>
                  <a:schemeClr val="tx1"/>
                </a:solidFill>
                <a:latin typeface="Times New Roman" panose="02020603050405020304" pitchFamily="18" charset="0"/>
                <a:ea typeface="宋体" panose="02010600030101010101" pitchFamily="2" charset="-122"/>
              </a:defRPr>
            </a:lvl2pPr>
            <a:lvl3pPr marL="723900" eaLnBrk="0" hangingPunct="0">
              <a:defRPr kumimoji="1" sz="2400">
                <a:solidFill>
                  <a:schemeClr val="tx1"/>
                </a:solidFill>
                <a:latin typeface="Times New Roman" panose="02020603050405020304" pitchFamily="18" charset="0"/>
                <a:ea typeface="宋体" panose="02010600030101010101" pitchFamily="2" charset="-122"/>
              </a:defRPr>
            </a:lvl3pPr>
            <a:lvl4pPr marL="1079500" eaLnBrk="0" hangingPunct="0">
              <a:defRPr kumimoji="1" sz="2400">
                <a:solidFill>
                  <a:schemeClr val="tx1"/>
                </a:solidFill>
                <a:latin typeface="Times New Roman" panose="02020603050405020304" pitchFamily="18" charset="0"/>
                <a:ea typeface="宋体" panose="02010600030101010101" pitchFamily="2" charset="-122"/>
              </a:defRPr>
            </a:lvl4pPr>
            <a:lvl5pPr marL="1435100" eaLnBrk="0" hangingPunct="0">
              <a:defRPr kumimoji="1" sz="2400">
                <a:solidFill>
                  <a:schemeClr val="tx1"/>
                </a:solidFill>
                <a:latin typeface="Times New Roman" panose="02020603050405020304" pitchFamily="18" charset="0"/>
                <a:ea typeface="宋体" panose="02010600030101010101" pitchFamily="2" charset="-122"/>
              </a:defRPr>
            </a:lvl5pPr>
            <a:lvl6pPr marL="18923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3495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28067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2639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4" eaLnBrk="1" fontAlgn="base" hangingPunct="1">
              <a:lnSpc>
                <a:spcPct val="110000"/>
              </a:lnSpc>
              <a:spcBef>
                <a:spcPct val="10000"/>
              </a:spcBef>
              <a:spcAft>
                <a:spcPct val="0"/>
              </a:spcAft>
            </a:pPr>
            <a:r>
              <a:rPr lang="en-US" altLang="zh-CN" sz="2800" b="1">
                <a:solidFill>
                  <a:srgbClr val="FFFFFF"/>
                </a:solidFill>
              </a:rPr>
              <a:t>HT[k].Parent=HT[k].Lchild=HT[k].Rchild=0 ;</a:t>
            </a:r>
          </a:p>
          <a:p>
            <a:pPr lvl="3" eaLnBrk="1" fontAlgn="base" hangingPunct="1">
              <a:lnSpc>
                <a:spcPct val="110000"/>
              </a:lnSpc>
              <a:spcBef>
                <a:spcPct val="10000"/>
              </a:spcBef>
              <a:spcAft>
                <a:spcPct val="0"/>
              </a:spcAft>
            </a:pPr>
            <a:r>
              <a:rPr lang="en-US" altLang="zh-CN" sz="2800" b="1">
                <a:solidFill>
                  <a:srgbClr val="FFFFFF"/>
                </a:solidFill>
              </a:rPr>
              <a:t>}     </a:t>
            </a:r>
            <a:r>
              <a:rPr lang="en-US" altLang="zh-CN" b="1">
                <a:solidFill>
                  <a:srgbClr val="FFFFFF"/>
                </a:solidFill>
              </a:rPr>
              <a:t>/* </a:t>
            </a:r>
            <a:r>
              <a:rPr lang="zh-CN" altLang="en-US" b="1">
                <a:solidFill>
                  <a:srgbClr val="FFFFFF"/>
                </a:solidFill>
              </a:rPr>
              <a:t>初始化向量</a:t>
            </a:r>
            <a:r>
              <a:rPr lang="en-US" altLang="zh-CN" b="1">
                <a:solidFill>
                  <a:srgbClr val="FFFFFF"/>
                </a:solidFill>
              </a:rPr>
              <a:t>HT */</a:t>
            </a:r>
          </a:p>
          <a:p>
            <a:pPr lvl="2" eaLnBrk="1" fontAlgn="base" hangingPunct="1">
              <a:lnSpc>
                <a:spcPct val="110000"/>
              </a:lnSpc>
              <a:spcBef>
                <a:spcPct val="10000"/>
              </a:spcBef>
              <a:spcAft>
                <a:spcPct val="0"/>
              </a:spcAft>
            </a:pPr>
            <a:r>
              <a:rPr lang="en-US" altLang="zh-CN" sz="2800" b="1">
                <a:solidFill>
                  <a:srgbClr val="FFFFFF"/>
                </a:solidFill>
              </a:rPr>
              <a:t>for (k=n+1; k&lt;m ; k++)</a:t>
            </a:r>
          </a:p>
          <a:p>
            <a:pPr lvl="3" eaLnBrk="1" fontAlgn="base" hangingPunct="1">
              <a:lnSpc>
                <a:spcPct val="110000"/>
              </a:lnSpc>
              <a:spcBef>
                <a:spcPct val="10000"/>
              </a:spcBef>
              <a:spcAft>
                <a:spcPct val="0"/>
              </a:spcAft>
            </a:pPr>
            <a:r>
              <a:rPr lang="en-US" altLang="zh-CN" sz="2800" b="1">
                <a:solidFill>
                  <a:srgbClr val="FFFFFF"/>
                </a:solidFill>
              </a:rPr>
              <a:t>{   unsigned w1=32767 , w2=w1 ;</a:t>
            </a:r>
          </a:p>
          <a:p>
            <a:pPr lvl="4" eaLnBrk="1" fontAlgn="base" hangingPunct="1">
              <a:lnSpc>
                <a:spcPct val="110000"/>
              </a:lnSpc>
              <a:spcBef>
                <a:spcPct val="10000"/>
              </a:spcBef>
              <a:spcAft>
                <a:spcPct val="0"/>
              </a:spcAft>
            </a:pPr>
            <a:r>
              <a:rPr lang="en-US" altLang="zh-CN" sz="2800" b="1">
                <a:solidFill>
                  <a:srgbClr val="FFFFFF"/>
                </a:solidFill>
              </a:rPr>
              <a:t>      </a:t>
            </a:r>
            <a:r>
              <a:rPr lang="en-US" altLang="zh-CN" b="1">
                <a:solidFill>
                  <a:srgbClr val="FFFFFF"/>
                </a:solidFill>
              </a:rPr>
              <a:t>/*  w1 , w2</a:t>
            </a:r>
            <a:r>
              <a:rPr lang="zh-CN" altLang="en-US" b="1">
                <a:solidFill>
                  <a:srgbClr val="FFFFFF"/>
                </a:solidFill>
              </a:rPr>
              <a:t>分别保存权值最小的两个权值  *</a:t>
            </a:r>
            <a:r>
              <a:rPr lang="en-US" altLang="zh-CN" b="1">
                <a:solidFill>
                  <a:srgbClr val="FFFFFF"/>
                </a:solidFill>
              </a:rPr>
              <a:t>/</a:t>
            </a:r>
          </a:p>
          <a:p>
            <a:pPr lvl="4" eaLnBrk="1" fontAlgn="base" hangingPunct="1">
              <a:lnSpc>
                <a:spcPct val="110000"/>
              </a:lnSpc>
              <a:spcBef>
                <a:spcPct val="10000"/>
              </a:spcBef>
              <a:spcAft>
                <a:spcPct val="0"/>
              </a:spcAft>
            </a:pPr>
            <a:r>
              <a:rPr lang="en-US" altLang="zh-CN" sz="2800" b="1">
                <a:solidFill>
                  <a:srgbClr val="FFFFFF"/>
                </a:solidFill>
              </a:rPr>
              <a:t> int  p1=0 , p2=0 ;</a:t>
            </a:r>
          </a:p>
          <a:p>
            <a:pPr lvl="4" eaLnBrk="1" fontAlgn="base" hangingPunct="1">
              <a:lnSpc>
                <a:spcPct val="110000"/>
              </a:lnSpc>
              <a:spcBef>
                <a:spcPct val="10000"/>
              </a:spcBef>
              <a:spcAft>
                <a:spcPct val="0"/>
              </a:spcAft>
            </a:pPr>
            <a:r>
              <a:rPr lang="en-US" altLang="zh-CN" sz="2800" b="1">
                <a:solidFill>
                  <a:srgbClr val="FFFFFF"/>
                </a:solidFill>
              </a:rPr>
              <a:t>     </a:t>
            </a:r>
            <a:r>
              <a:rPr lang="en-US" altLang="zh-CN" b="1">
                <a:solidFill>
                  <a:srgbClr val="FFFFFF"/>
                </a:solidFill>
              </a:rPr>
              <a:t>/*  p1 , p2</a:t>
            </a:r>
            <a:r>
              <a:rPr lang="zh-CN" altLang="en-US" b="1">
                <a:solidFill>
                  <a:srgbClr val="FFFFFF"/>
                </a:solidFill>
              </a:rPr>
              <a:t>保存两个最小权值的下标  *</a:t>
            </a:r>
            <a:r>
              <a:rPr lang="en-US" altLang="zh-CN" b="1">
                <a:solidFill>
                  <a:srgbClr val="FFFFFF"/>
                </a:solidFill>
              </a:rPr>
              <a:t>/</a:t>
            </a:r>
          </a:p>
          <a:p>
            <a:pPr lvl="4" eaLnBrk="1" fontAlgn="base" hangingPunct="1">
              <a:lnSpc>
                <a:spcPct val="110000"/>
              </a:lnSpc>
              <a:spcBef>
                <a:spcPct val="10000"/>
              </a:spcBef>
              <a:spcAft>
                <a:spcPct val="0"/>
              </a:spcAft>
            </a:pPr>
            <a:r>
              <a:rPr lang="en-US" altLang="zh-CN" sz="2800" b="1">
                <a:solidFill>
                  <a:srgbClr val="FFFFFF"/>
                </a:solidFill>
              </a:rPr>
              <a:t>for (j=1 ; j&lt;=k-1 ; j++)</a:t>
            </a:r>
          </a:p>
          <a:p>
            <a:pPr lvl="4" eaLnBrk="1" fontAlgn="base" hangingPunct="1">
              <a:lnSpc>
                <a:spcPct val="110000"/>
              </a:lnSpc>
              <a:spcBef>
                <a:spcPct val="10000"/>
              </a:spcBef>
              <a:spcAft>
                <a:spcPct val="0"/>
              </a:spcAft>
            </a:pPr>
            <a:r>
              <a:rPr lang="en-US" altLang="zh-CN" sz="2800" b="1">
                <a:solidFill>
                  <a:srgbClr val="FFFFFF"/>
                </a:solidFill>
              </a:rPr>
              <a:t>    {   if (HT[k].Parent==0)    </a:t>
            </a:r>
            <a:r>
              <a:rPr lang="en-US" altLang="zh-CN" b="1">
                <a:solidFill>
                  <a:srgbClr val="FFFFFF"/>
                </a:solidFill>
              </a:rPr>
              <a:t>/* </a:t>
            </a:r>
            <a:r>
              <a:rPr lang="zh-CN" altLang="en-US" b="1">
                <a:solidFill>
                  <a:srgbClr val="FFFFFF"/>
                </a:solidFill>
              </a:rPr>
              <a:t>尚未合并 *</a:t>
            </a:r>
            <a:r>
              <a:rPr lang="en-US" altLang="zh-CN" b="1">
                <a:solidFill>
                  <a:srgbClr val="FFFFFF"/>
                </a:solidFill>
              </a:rPr>
              <a:t>/</a:t>
            </a:r>
          </a:p>
          <a:p>
            <a:pPr lvl="4" eaLnBrk="1" fontAlgn="base" hangingPunct="1">
              <a:lnSpc>
                <a:spcPct val="110000"/>
              </a:lnSpc>
              <a:spcBef>
                <a:spcPct val="10000"/>
              </a:spcBef>
              <a:spcAft>
                <a:spcPct val="0"/>
              </a:spcAft>
            </a:pPr>
            <a:r>
              <a:rPr lang="en-US" altLang="zh-CN" sz="2800" b="1">
                <a:solidFill>
                  <a:srgbClr val="FFFFFF"/>
                </a:solidFill>
              </a:rPr>
              <a:t>           {   if (HT[j].Weight&lt;w1)</a:t>
            </a:r>
          </a:p>
          <a:p>
            <a:pPr lvl="4" eaLnBrk="1" fontAlgn="base" hangingPunct="1">
              <a:lnSpc>
                <a:spcPct val="110000"/>
              </a:lnSpc>
              <a:spcBef>
                <a:spcPct val="10000"/>
              </a:spcBef>
              <a:spcAft>
                <a:spcPct val="0"/>
              </a:spcAft>
            </a:pPr>
            <a:r>
              <a:rPr lang="en-US" altLang="zh-CN" sz="2800" b="1">
                <a:solidFill>
                  <a:srgbClr val="FFFFFF"/>
                </a:solidFill>
              </a:rPr>
              <a:t>                     {   w2=w1 ; p2=p1 ;</a:t>
            </a:r>
          </a:p>
          <a:p>
            <a:pPr lvl="4" eaLnBrk="1" fontAlgn="base" hangingPunct="1">
              <a:lnSpc>
                <a:spcPct val="110000"/>
              </a:lnSpc>
              <a:spcBef>
                <a:spcPct val="10000"/>
              </a:spcBef>
              <a:spcAft>
                <a:spcPct val="0"/>
              </a:spcAft>
            </a:pPr>
            <a:r>
              <a:rPr lang="en-US" altLang="zh-CN" sz="2800" b="1">
                <a:solidFill>
                  <a:srgbClr val="FFFFFF"/>
                </a:solidFill>
              </a:rPr>
              <a:t>                          w1=HT[j].Weight ; p1=j ;  </a:t>
            </a:r>
          </a:p>
          <a:p>
            <a:pPr lvl="4" eaLnBrk="1" fontAlgn="base" hangingPunct="1">
              <a:lnSpc>
                <a:spcPct val="110000"/>
              </a:lnSpc>
              <a:spcBef>
                <a:spcPct val="10000"/>
              </a:spcBef>
              <a:spcAft>
                <a:spcPct val="0"/>
              </a:spcAft>
            </a:pPr>
            <a:r>
              <a:rPr lang="en-US" altLang="zh-CN" sz="2800" b="1">
                <a:solidFill>
                  <a:srgbClr val="FFFFFF"/>
                </a:solidFill>
              </a:rPr>
              <a:t>                      }</a:t>
            </a:r>
          </a:p>
        </p:txBody>
      </p:sp>
    </p:spTree>
    <p:extLst>
      <p:ext uri="{BB962C8B-B14F-4D97-AF65-F5344CB8AC3E}">
        <p14:creationId xmlns:p14="http://schemas.microsoft.com/office/powerpoint/2010/main" val="77198370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02" name="Text Box 2">
            <a:extLst>
              <a:ext uri="{FF2B5EF4-FFF2-40B4-BE49-F238E27FC236}">
                <a16:creationId xmlns:a16="http://schemas.microsoft.com/office/drawing/2014/main" id="{F58B6E7C-54A0-9D40-9A83-6F8C036EEB54}"/>
              </a:ext>
            </a:extLst>
          </p:cNvPr>
          <p:cNvSpPr txBox="1">
            <a:spLocks noChangeArrowheads="1"/>
          </p:cNvSpPr>
          <p:nvPr/>
        </p:nvSpPr>
        <p:spPr bwMode="auto">
          <a:xfrm>
            <a:off x="1676401" y="117476"/>
            <a:ext cx="8812213" cy="571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55600" eaLnBrk="0" hangingPunct="0">
              <a:defRPr kumimoji="1" sz="2400">
                <a:solidFill>
                  <a:schemeClr val="tx1"/>
                </a:solidFill>
                <a:latin typeface="Times New Roman" panose="02020603050405020304" pitchFamily="18" charset="0"/>
                <a:ea typeface="宋体" panose="02010600030101010101" pitchFamily="2" charset="-122"/>
              </a:defRPr>
            </a:lvl2pPr>
            <a:lvl3pPr marL="723900" eaLnBrk="0" hangingPunct="0">
              <a:defRPr kumimoji="1" sz="2400">
                <a:solidFill>
                  <a:schemeClr val="tx1"/>
                </a:solidFill>
                <a:latin typeface="Times New Roman" panose="02020603050405020304" pitchFamily="18" charset="0"/>
                <a:ea typeface="宋体" panose="02010600030101010101" pitchFamily="2" charset="-122"/>
              </a:defRPr>
            </a:lvl3pPr>
            <a:lvl4pPr marL="1079500" eaLnBrk="0" hangingPunct="0">
              <a:defRPr kumimoji="1" sz="2400">
                <a:solidFill>
                  <a:schemeClr val="tx1"/>
                </a:solidFill>
                <a:latin typeface="Times New Roman" panose="02020603050405020304" pitchFamily="18" charset="0"/>
                <a:ea typeface="宋体" panose="02010600030101010101" pitchFamily="2" charset="-122"/>
              </a:defRPr>
            </a:lvl4pPr>
            <a:lvl5pPr marL="1435100" eaLnBrk="0" hangingPunct="0">
              <a:defRPr kumimoji="1" sz="2400">
                <a:solidFill>
                  <a:schemeClr val="tx1"/>
                </a:solidFill>
                <a:latin typeface="Times New Roman" panose="02020603050405020304" pitchFamily="18" charset="0"/>
                <a:ea typeface="宋体" panose="02010600030101010101" pitchFamily="2" charset="-122"/>
              </a:defRPr>
            </a:lvl5pPr>
            <a:lvl6pPr marL="18923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3495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28067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2639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4" eaLnBrk="1" fontAlgn="base" hangingPunct="1">
              <a:lnSpc>
                <a:spcPct val="110000"/>
              </a:lnSpc>
              <a:spcBef>
                <a:spcPct val="10000"/>
              </a:spcBef>
              <a:spcAft>
                <a:spcPct val="0"/>
              </a:spcAft>
            </a:pPr>
            <a:r>
              <a:rPr lang="zh-CN" altLang="en-US" sz="2800" b="1">
                <a:solidFill>
                  <a:srgbClr val="FFFFFF"/>
                </a:solidFill>
              </a:rPr>
              <a:t>        </a:t>
            </a:r>
            <a:r>
              <a:rPr lang="en-US" altLang="zh-CN" sz="2800" b="1">
                <a:solidFill>
                  <a:srgbClr val="FFFFFF"/>
                </a:solidFill>
              </a:rPr>
              <a:t>else if (HT[j].Weight&lt;w2)</a:t>
            </a:r>
          </a:p>
          <a:p>
            <a:pPr lvl="4" eaLnBrk="1" fontAlgn="base" hangingPunct="1">
              <a:lnSpc>
                <a:spcPct val="110000"/>
              </a:lnSpc>
              <a:spcBef>
                <a:spcPct val="10000"/>
              </a:spcBef>
              <a:spcAft>
                <a:spcPct val="0"/>
              </a:spcAft>
            </a:pPr>
            <a:r>
              <a:rPr lang="en-US" altLang="zh-CN" sz="2800" b="1">
                <a:solidFill>
                  <a:srgbClr val="FFFFFF"/>
                </a:solidFill>
              </a:rPr>
              <a:t>                  {  w2=HT[j].Weight ;  p2=j ;   }</a:t>
            </a:r>
          </a:p>
          <a:p>
            <a:pPr lvl="4" eaLnBrk="1" fontAlgn="base" hangingPunct="1">
              <a:lnSpc>
                <a:spcPct val="110000"/>
              </a:lnSpc>
              <a:spcBef>
                <a:spcPct val="10000"/>
              </a:spcBef>
              <a:spcAft>
                <a:spcPct val="0"/>
              </a:spcAft>
            </a:pPr>
            <a:r>
              <a:rPr lang="en-US" altLang="zh-CN" sz="2800" b="1">
                <a:solidFill>
                  <a:srgbClr val="FFFFFF"/>
                </a:solidFill>
              </a:rPr>
              <a:t>     }    </a:t>
            </a:r>
            <a:r>
              <a:rPr lang="en-US" altLang="zh-CN" b="1">
                <a:solidFill>
                  <a:srgbClr val="FFFFFF"/>
                </a:solidFill>
              </a:rPr>
              <a:t>/*</a:t>
            </a:r>
            <a:r>
              <a:rPr lang="en-US" altLang="zh-CN" b="1">
                <a:solidFill>
                  <a:srgbClr val="FFFFFF"/>
                </a:solidFill>
                <a:latin typeface="宋体" panose="02010600030101010101" pitchFamily="2" charset="-122"/>
              </a:rPr>
              <a:t>  </a:t>
            </a:r>
            <a:r>
              <a:rPr lang="zh-CN" altLang="en-US" b="1">
                <a:solidFill>
                  <a:srgbClr val="FFFFFF"/>
                </a:solidFill>
              </a:rPr>
              <a:t>找到权值最小的两个值及其下标  *</a:t>
            </a:r>
            <a:r>
              <a:rPr lang="en-US" altLang="zh-CN" b="1">
                <a:solidFill>
                  <a:srgbClr val="FFFFFF"/>
                </a:solidFill>
              </a:rPr>
              <a:t>/</a:t>
            </a:r>
          </a:p>
          <a:p>
            <a:pPr lvl="4" eaLnBrk="1" fontAlgn="base" hangingPunct="1">
              <a:lnSpc>
                <a:spcPct val="110000"/>
              </a:lnSpc>
              <a:spcBef>
                <a:spcPct val="10000"/>
              </a:spcBef>
              <a:spcAft>
                <a:spcPct val="0"/>
              </a:spcAft>
            </a:pPr>
            <a:r>
              <a:rPr lang="en-US" altLang="zh-CN" sz="2800" b="1">
                <a:solidFill>
                  <a:srgbClr val="FFFFFF"/>
                </a:solidFill>
              </a:rPr>
              <a:t>}</a:t>
            </a:r>
          </a:p>
          <a:p>
            <a:pPr lvl="3" eaLnBrk="1" fontAlgn="base" hangingPunct="1">
              <a:lnSpc>
                <a:spcPct val="110000"/>
              </a:lnSpc>
              <a:spcBef>
                <a:spcPct val="10000"/>
              </a:spcBef>
              <a:spcAft>
                <a:spcPct val="0"/>
              </a:spcAft>
            </a:pPr>
            <a:r>
              <a:rPr lang="en-US" altLang="zh-CN" sz="2800" b="1">
                <a:solidFill>
                  <a:srgbClr val="FFFFFF"/>
                </a:solidFill>
              </a:rPr>
              <a:t>HT[k].Lchild=p1 ; HT[k].Rchild=p2 ;</a:t>
            </a:r>
          </a:p>
          <a:p>
            <a:pPr lvl="3" eaLnBrk="1" fontAlgn="base" hangingPunct="1">
              <a:lnSpc>
                <a:spcPct val="110000"/>
              </a:lnSpc>
              <a:spcBef>
                <a:spcPct val="10000"/>
              </a:spcBef>
              <a:spcAft>
                <a:spcPct val="0"/>
              </a:spcAft>
            </a:pPr>
            <a:r>
              <a:rPr lang="en-US" altLang="zh-CN" sz="2800" b="1">
                <a:solidFill>
                  <a:srgbClr val="FFFFFF"/>
                </a:solidFill>
              </a:rPr>
              <a:t>HT[k].weight=w1+w2 ;</a:t>
            </a:r>
          </a:p>
          <a:p>
            <a:pPr lvl="3" eaLnBrk="1" fontAlgn="base" hangingPunct="1">
              <a:lnSpc>
                <a:spcPct val="110000"/>
              </a:lnSpc>
              <a:spcBef>
                <a:spcPct val="10000"/>
              </a:spcBef>
              <a:spcAft>
                <a:spcPct val="0"/>
              </a:spcAft>
            </a:pPr>
            <a:r>
              <a:rPr lang="en-US" altLang="zh-CN" sz="2800" b="1">
                <a:solidFill>
                  <a:srgbClr val="FFFFFF"/>
                </a:solidFill>
              </a:rPr>
              <a:t>HT[p1].Parent=k ; HT[p2].Parent=k ; </a:t>
            </a:r>
          </a:p>
          <a:p>
            <a:pPr lvl="2" eaLnBrk="1" fontAlgn="base" hangingPunct="1">
              <a:lnSpc>
                <a:spcPct val="110000"/>
              </a:lnSpc>
              <a:spcBef>
                <a:spcPct val="10000"/>
              </a:spcBef>
              <a:spcAft>
                <a:spcPct val="0"/>
              </a:spcAft>
            </a:pPr>
            <a:r>
              <a:rPr lang="en-US" altLang="zh-CN" sz="2800" b="1">
                <a:solidFill>
                  <a:srgbClr val="FFFFFF"/>
                </a:solidFill>
              </a:rPr>
              <a:t>}</a:t>
            </a:r>
          </a:p>
          <a:p>
            <a:pPr lvl="1" eaLnBrk="1" fontAlgn="base" hangingPunct="1">
              <a:lnSpc>
                <a:spcPct val="110000"/>
              </a:lnSpc>
              <a:spcBef>
                <a:spcPct val="10000"/>
              </a:spcBef>
              <a:spcAft>
                <a:spcPct val="0"/>
              </a:spcAft>
            </a:pPr>
            <a:r>
              <a:rPr lang="en-US" altLang="zh-CN" sz="2800" b="1">
                <a:solidFill>
                  <a:srgbClr val="FFFFFF"/>
                </a:solidFill>
              </a:rPr>
              <a:t>}</a:t>
            </a:r>
          </a:p>
          <a:p>
            <a:pPr eaLnBrk="1" fontAlgn="base" hangingPunct="1">
              <a:lnSpc>
                <a:spcPct val="110000"/>
              </a:lnSpc>
              <a:spcBef>
                <a:spcPct val="10000"/>
              </a:spcBef>
              <a:spcAft>
                <a:spcPct val="0"/>
              </a:spcAft>
            </a:pPr>
            <a:r>
              <a:rPr lang="zh-CN" altLang="en-US" sz="3200" b="1">
                <a:solidFill>
                  <a:srgbClr val="FFFF00"/>
                </a:solidFill>
              </a:rPr>
              <a:t>说明</a:t>
            </a:r>
            <a:r>
              <a:rPr lang="zh-CN" altLang="en-US" sz="3200" b="1">
                <a:solidFill>
                  <a:srgbClr val="FFFFFF"/>
                </a:solidFill>
              </a:rPr>
              <a:t>：</a:t>
            </a:r>
            <a:r>
              <a:rPr lang="zh-CN" altLang="en-US" sz="2800" b="1">
                <a:solidFill>
                  <a:srgbClr val="FFFFFF"/>
                </a:solidFill>
              </a:rPr>
              <a:t>生成</a:t>
            </a:r>
            <a:r>
              <a:rPr lang="en-US" altLang="zh-CN" sz="2800" b="1">
                <a:solidFill>
                  <a:srgbClr val="FFFFFF"/>
                </a:solidFill>
              </a:rPr>
              <a:t>Huffman</a:t>
            </a:r>
            <a:r>
              <a:rPr lang="zh-CN" altLang="en-US" sz="2800" b="1">
                <a:solidFill>
                  <a:srgbClr val="FFFFFF"/>
                </a:solidFill>
              </a:rPr>
              <a:t>树后，树的根结点的下标是</a:t>
            </a:r>
            <a:r>
              <a:rPr lang="en-US" altLang="zh-CN" sz="2800" b="1">
                <a:solidFill>
                  <a:srgbClr val="FFFFFF"/>
                </a:solidFill>
              </a:rPr>
              <a:t>2n-1 </a:t>
            </a:r>
            <a:r>
              <a:rPr lang="zh-CN" altLang="en-US" sz="2800" b="1">
                <a:solidFill>
                  <a:srgbClr val="FFFFFF"/>
                </a:solidFill>
              </a:rPr>
              <a:t>，即</a:t>
            </a:r>
            <a:r>
              <a:rPr lang="en-US" altLang="zh-CN" sz="2800" b="1">
                <a:solidFill>
                  <a:srgbClr val="FFFFFF"/>
                </a:solidFill>
              </a:rPr>
              <a:t>m-1 </a:t>
            </a:r>
            <a:r>
              <a:rPr lang="zh-CN" altLang="en-US" sz="2800" b="1">
                <a:solidFill>
                  <a:srgbClr val="FFFFFF"/>
                </a:solidFill>
              </a:rPr>
              <a:t>。</a:t>
            </a:r>
          </a:p>
        </p:txBody>
      </p:sp>
    </p:spTree>
    <p:extLst>
      <p:ext uri="{BB962C8B-B14F-4D97-AF65-F5344CB8AC3E}">
        <p14:creationId xmlns:p14="http://schemas.microsoft.com/office/powerpoint/2010/main" val="394054928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3026" name="Text Box 2">
            <a:extLst>
              <a:ext uri="{FF2B5EF4-FFF2-40B4-BE49-F238E27FC236}">
                <a16:creationId xmlns:a16="http://schemas.microsoft.com/office/drawing/2014/main" id="{7408C787-0231-614A-AAD4-82D87B74DBB3}"/>
              </a:ext>
            </a:extLst>
          </p:cNvPr>
          <p:cNvSpPr txBox="1">
            <a:spLocks noChangeArrowheads="1"/>
          </p:cNvSpPr>
          <p:nvPr/>
        </p:nvSpPr>
        <p:spPr bwMode="auto">
          <a:xfrm>
            <a:off x="1676401" y="260350"/>
            <a:ext cx="8812213" cy="631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533400" eaLnBrk="0" hangingPunct="0">
              <a:defRPr kumimoji="1" sz="2400">
                <a:solidFill>
                  <a:schemeClr val="tx1"/>
                </a:solidFill>
                <a:latin typeface="Times New Roman" panose="02020603050405020304" pitchFamily="18" charset="0"/>
                <a:ea typeface="宋体" panose="02010600030101010101" pitchFamily="2" charset="-122"/>
              </a:defRPr>
            </a:lvl2pPr>
            <a:lvl3pPr marL="1778000" indent="-457200" eaLnBrk="0" hangingPunct="0">
              <a:defRPr kumimoji="1" sz="2400">
                <a:solidFill>
                  <a:schemeClr val="tx1"/>
                </a:solidFill>
                <a:latin typeface="Times New Roman" panose="02020603050405020304" pitchFamily="18" charset="0"/>
                <a:ea typeface="宋体" panose="02010600030101010101" pitchFamily="2" charset="-122"/>
              </a:defRPr>
            </a:lvl3pPr>
            <a:lvl4pPr marL="2425700" indent="-457200" eaLnBrk="0" hangingPunct="0">
              <a:defRPr kumimoji="1" sz="2400">
                <a:solidFill>
                  <a:schemeClr val="tx1"/>
                </a:solidFill>
                <a:latin typeface="Times New Roman" panose="02020603050405020304" pitchFamily="18" charset="0"/>
                <a:ea typeface="宋体" panose="02010600030101010101" pitchFamily="2" charset="-122"/>
              </a:defRPr>
            </a:lvl4pPr>
            <a:lvl5pPr marL="3073400" indent="-457200" eaLnBrk="0" hangingPunct="0">
              <a:defRPr kumimoji="1" sz="2400">
                <a:solidFill>
                  <a:schemeClr val="tx1"/>
                </a:solidFill>
                <a:latin typeface="Times New Roman" panose="02020603050405020304" pitchFamily="18" charset="0"/>
                <a:ea typeface="宋体" panose="02010600030101010101" pitchFamily="2" charset="-122"/>
              </a:defRPr>
            </a:lvl5pPr>
            <a:lvl6pPr marL="35306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9878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4450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9022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20000"/>
              </a:spcBef>
              <a:spcAft>
                <a:spcPct val="0"/>
              </a:spcAft>
            </a:pPr>
            <a:r>
              <a:rPr lang="en-US" altLang="zh-CN" sz="3200" b="1">
                <a:solidFill>
                  <a:srgbClr val="FFFF00"/>
                </a:solidFill>
              </a:rPr>
              <a:t>(3) Huffman</a:t>
            </a:r>
            <a:r>
              <a:rPr lang="zh-CN" altLang="en-US" sz="3200" b="1">
                <a:solidFill>
                  <a:srgbClr val="FFFF00"/>
                </a:solidFill>
                <a:latin typeface="宋体" panose="02010600030101010101" pitchFamily="2" charset="-122"/>
              </a:rPr>
              <a:t>编码算法</a:t>
            </a:r>
          </a:p>
          <a:p>
            <a:pPr eaLnBrk="1" fontAlgn="base" hangingPunct="1">
              <a:lnSpc>
                <a:spcPct val="110000"/>
              </a:lnSpc>
              <a:spcBef>
                <a:spcPct val="20000"/>
              </a:spcBef>
              <a:spcAft>
                <a:spcPct val="0"/>
              </a:spcAft>
            </a:pPr>
            <a:r>
              <a:rPr lang="zh-CN" altLang="en-US" sz="2800">
                <a:solidFill>
                  <a:srgbClr val="FFFFFF"/>
                </a:solidFill>
                <a:latin typeface="宋体" panose="02010600030101010101" pitchFamily="2" charset="-122"/>
              </a:rPr>
              <a:t>   </a:t>
            </a:r>
            <a:r>
              <a:rPr lang="zh-CN" altLang="en-US" sz="2800" b="1">
                <a:solidFill>
                  <a:srgbClr val="FFFFFF"/>
                </a:solidFill>
                <a:latin typeface="宋体" panose="02010600030101010101" pitchFamily="2" charset="-122"/>
              </a:rPr>
              <a:t>根据出现频度</a:t>
            </a:r>
            <a:r>
              <a:rPr lang="en-US" altLang="zh-CN" sz="2800" b="1">
                <a:solidFill>
                  <a:srgbClr val="FFFFFF"/>
                </a:solidFill>
                <a:latin typeface="宋体" panose="02010600030101010101" pitchFamily="2" charset="-122"/>
              </a:rPr>
              <a:t>(</a:t>
            </a:r>
            <a:r>
              <a:rPr lang="zh-CN" altLang="en-US" sz="2800" b="1">
                <a:solidFill>
                  <a:srgbClr val="FFFFFF"/>
                </a:solidFill>
                <a:latin typeface="宋体" panose="02010600030101010101" pitchFamily="2" charset="-122"/>
              </a:rPr>
              <a:t>权值</a:t>
            </a:r>
            <a:r>
              <a:rPr lang="en-US" altLang="zh-CN" sz="2800" b="1">
                <a:solidFill>
                  <a:srgbClr val="FFFFFF"/>
                </a:solidFill>
                <a:latin typeface="宋体" panose="02010600030101010101" pitchFamily="2" charset="-122"/>
              </a:rPr>
              <a:t>)</a:t>
            </a:r>
            <a:r>
              <a:rPr lang="en-US" altLang="zh-CN" sz="2800" b="1">
                <a:solidFill>
                  <a:srgbClr val="FFFFFF"/>
                </a:solidFill>
              </a:rPr>
              <a:t>Weight</a:t>
            </a:r>
            <a:r>
              <a:rPr lang="zh-CN" altLang="en-US" sz="2800" b="1">
                <a:solidFill>
                  <a:srgbClr val="FFFFFF"/>
                </a:solidFill>
                <a:latin typeface="宋体" panose="02010600030101010101" pitchFamily="2" charset="-122"/>
              </a:rPr>
              <a:t>，</a:t>
            </a:r>
            <a:r>
              <a:rPr lang="zh-CN" altLang="en-US" sz="2800" b="1">
                <a:solidFill>
                  <a:srgbClr val="FFFFFF"/>
                </a:solidFill>
              </a:rPr>
              <a:t>对叶子结点的</a:t>
            </a:r>
            <a:r>
              <a:rPr lang="en-US" altLang="zh-CN" sz="2800" b="1">
                <a:solidFill>
                  <a:srgbClr val="FFFFFF"/>
                </a:solidFill>
              </a:rPr>
              <a:t>Huffman</a:t>
            </a:r>
            <a:r>
              <a:rPr lang="zh-CN" altLang="en-US" sz="2800" b="1">
                <a:solidFill>
                  <a:srgbClr val="FFFFFF"/>
                </a:solidFill>
              </a:rPr>
              <a:t>编码有两种方式</a:t>
            </a:r>
            <a:r>
              <a:rPr lang="zh-CN" altLang="en-US" sz="2800" b="1">
                <a:solidFill>
                  <a:srgbClr val="FFFFFF"/>
                </a:solidFill>
                <a:latin typeface="宋体" panose="02010600030101010101" pitchFamily="2" charset="-122"/>
              </a:rPr>
              <a:t>：</a:t>
            </a:r>
          </a:p>
          <a:p>
            <a:pPr lvl="1" eaLnBrk="1" fontAlgn="base" hangingPunct="1">
              <a:lnSpc>
                <a:spcPct val="110000"/>
              </a:lnSpc>
              <a:spcBef>
                <a:spcPct val="20000"/>
              </a:spcBef>
              <a:spcAft>
                <a:spcPct val="0"/>
              </a:spcAft>
            </a:pPr>
            <a:r>
              <a:rPr lang="zh-CN" altLang="en-US" sz="2800" b="1">
                <a:solidFill>
                  <a:srgbClr val="FFFFFF"/>
                </a:solidFill>
                <a:latin typeface="宋体" panose="02010600030101010101" pitchFamily="2" charset="-122"/>
              </a:rPr>
              <a:t>① 从叶子结点到根逆向处理，求得每个叶子结点对应字符的</a:t>
            </a:r>
            <a:r>
              <a:rPr lang="en-US" altLang="zh-CN" sz="2800" b="1">
                <a:solidFill>
                  <a:srgbClr val="FFFFFF"/>
                </a:solidFill>
              </a:rPr>
              <a:t>Huffman</a:t>
            </a:r>
            <a:r>
              <a:rPr lang="zh-CN" altLang="en-US" sz="2800" b="1">
                <a:solidFill>
                  <a:srgbClr val="FFFFFF"/>
                </a:solidFill>
                <a:latin typeface="宋体" panose="02010600030101010101" pitchFamily="2" charset="-122"/>
              </a:rPr>
              <a:t>编码。</a:t>
            </a:r>
          </a:p>
          <a:p>
            <a:pPr lvl="1" eaLnBrk="1" fontAlgn="base" hangingPunct="1">
              <a:lnSpc>
                <a:spcPct val="110000"/>
              </a:lnSpc>
              <a:spcBef>
                <a:spcPct val="20000"/>
              </a:spcBef>
              <a:spcAft>
                <a:spcPct val="0"/>
              </a:spcAft>
            </a:pPr>
            <a:r>
              <a:rPr lang="zh-CN" altLang="en-US" sz="2800" b="1">
                <a:solidFill>
                  <a:srgbClr val="FFFFFF"/>
                </a:solidFill>
                <a:latin typeface="宋体" panose="02010600030101010101" pitchFamily="2" charset="-122"/>
              </a:rPr>
              <a:t>② 从根结点开始遍历整棵二叉树，求得每个叶子结点对应字符的</a:t>
            </a:r>
            <a:r>
              <a:rPr lang="en-US" altLang="zh-CN" sz="2800" b="1">
                <a:solidFill>
                  <a:srgbClr val="FFFFFF"/>
                </a:solidFill>
              </a:rPr>
              <a:t>Huffman</a:t>
            </a:r>
            <a:r>
              <a:rPr lang="zh-CN" altLang="en-US" sz="2800" b="1">
                <a:solidFill>
                  <a:srgbClr val="FFFFFF"/>
                </a:solidFill>
                <a:latin typeface="宋体" panose="02010600030101010101" pitchFamily="2" charset="-122"/>
              </a:rPr>
              <a:t>编码。</a:t>
            </a:r>
          </a:p>
          <a:p>
            <a:pPr eaLnBrk="1" fontAlgn="base" hangingPunct="1">
              <a:lnSpc>
                <a:spcPct val="110000"/>
              </a:lnSpc>
              <a:spcBef>
                <a:spcPct val="20000"/>
              </a:spcBef>
              <a:spcAft>
                <a:spcPct val="0"/>
              </a:spcAft>
            </a:pPr>
            <a:r>
              <a:rPr lang="zh-CN" altLang="en-US" sz="2800" b="1">
                <a:solidFill>
                  <a:srgbClr val="FFFFFF"/>
                </a:solidFill>
              </a:rPr>
              <a:t>       由</a:t>
            </a:r>
            <a:r>
              <a:rPr lang="en-US" altLang="zh-CN" sz="2800" b="1">
                <a:solidFill>
                  <a:srgbClr val="FFFFFF"/>
                </a:solidFill>
              </a:rPr>
              <a:t>Huffman</a:t>
            </a:r>
            <a:r>
              <a:rPr lang="zh-CN" altLang="en-US" sz="2800" b="1">
                <a:solidFill>
                  <a:srgbClr val="FFFFFF"/>
                </a:solidFill>
              </a:rPr>
              <a:t>树的生成知，</a:t>
            </a:r>
            <a:r>
              <a:rPr lang="en-US" altLang="zh-CN" sz="2800" b="1">
                <a:solidFill>
                  <a:srgbClr val="FFFFFF"/>
                </a:solidFill>
              </a:rPr>
              <a:t>n</a:t>
            </a:r>
            <a:r>
              <a:rPr lang="zh-CN" altLang="en-US" sz="2800" b="1">
                <a:solidFill>
                  <a:srgbClr val="FFFFFF"/>
                </a:solidFill>
              </a:rPr>
              <a:t>个叶子结点的树共有</a:t>
            </a:r>
            <a:r>
              <a:rPr lang="en-US" altLang="zh-CN" sz="2800" b="1">
                <a:solidFill>
                  <a:srgbClr val="FFFFFF"/>
                </a:solidFill>
              </a:rPr>
              <a:t>2n-1</a:t>
            </a:r>
            <a:r>
              <a:rPr lang="zh-CN" altLang="en-US" sz="2800" b="1">
                <a:solidFill>
                  <a:srgbClr val="FFFFFF"/>
                </a:solidFill>
              </a:rPr>
              <a:t>个结点，叶子结点存储在数组</a:t>
            </a:r>
            <a:r>
              <a:rPr lang="en-US" altLang="zh-CN" sz="2800" b="1">
                <a:solidFill>
                  <a:srgbClr val="FFFFFF"/>
                </a:solidFill>
              </a:rPr>
              <a:t>HT</a:t>
            </a:r>
            <a:r>
              <a:rPr lang="zh-CN" altLang="en-US" sz="2800" b="1">
                <a:solidFill>
                  <a:srgbClr val="FFFFFF"/>
                </a:solidFill>
              </a:rPr>
              <a:t>中的下标值为</a:t>
            </a:r>
            <a:r>
              <a:rPr lang="en-US" altLang="zh-CN" sz="2800" b="1">
                <a:solidFill>
                  <a:srgbClr val="FFFFFF"/>
                </a:solidFill>
              </a:rPr>
              <a:t>1∽n</a:t>
            </a:r>
            <a:r>
              <a:rPr lang="zh-CN" altLang="en-US" sz="2800" b="1">
                <a:solidFill>
                  <a:srgbClr val="FFFFFF"/>
                </a:solidFill>
              </a:rPr>
              <a:t>。</a:t>
            </a:r>
          </a:p>
          <a:p>
            <a:pPr lvl="1" eaLnBrk="1" fontAlgn="base" hangingPunct="1">
              <a:lnSpc>
                <a:spcPct val="110000"/>
              </a:lnSpc>
              <a:spcBef>
                <a:spcPct val="20000"/>
              </a:spcBef>
              <a:spcAft>
                <a:spcPct val="0"/>
              </a:spcAft>
            </a:pPr>
            <a:r>
              <a:rPr lang="zh-CN" altLang="en-US" sz="2800" b="1">
                <a:solidFill>
                  <a:srgbClr val="FFFFFF"/>
                </a:solidFill>
              </a:rPr>
              <a:t>①  编码是叶子结点的编码，只需对数组</a:t>
            </a:r>
            <a:r>
              <a:rPr lang="en-US" altLang="zh-CN" sz="2800" b="1">
                <a:solidFill>
                  <a:srgbClr val="FFFFFF"/>
                </a:solidFill>
              </a:rPr>
              <a:t>HT[1…n]</a:t>
            </a:r>
            <a:r>
              <a:rPr lang="zh-CN" altLang="en-US" sz="2800" b="1">
                <a:solidFill>
                  <a:srgbClr val="FFFFFF"/>
                </a:solidFill>
              </a:rPr>
              <a:t>的</a:t>
            </a:r>
            <a:r>
              <a:rPr lang="en-US" altLang="zh-CN" sz="2800" b="1">
                <a:solidFill>
                  <a:srgbClr val="FFFFFF"/>
                </a:solidFill>
              </a:rPr>
              <a:t>n</a:t>
            </a:r>
            <a:r>
              <a:rPr lang="zh-CN" altLang="en-US" sz="2800" b="1">
                <a:solidFill>
                  <a:srgbClr val="FFFFFF"/>
                </a:solidFill>
              </a:rPr>
              <a:t>个权值进行编码；</a:t>
            </a:r>
          </a:p>
          <a:p>
            <a:pPr lvl="1" eaLnBrk="1" fontAlgn="base" hangingPunct="1">
              <a:lnSpc>
                <a:spcPct val="110000"/>
              </a:lnSpc>
              <a:spcBef>
                <a:spcPct val="20000"/>
              </a:spcBef>
              <a:spcAft>
                <a:spcPct val="0"/>
              </a:spcAft>
            </a:pPr>
            <a:r>
              <a:rPr lang="zh-CN" altLang="en-US" sz="2800" b="1">
                <a:solidFill>
                  <a:srgbClr val="FFFFFF"/>
                </a:solidFill>
              </a:rPr>
              <a:t>②  每个字符的编码不同，但编码的最大长度是</a:t>
            </a:r>
            <a:r>
              <a:rPr lang="en-US" altLang="zh-CN" sz="2800" b="1">
                <a:solidFill>
                  <a:srgbClr val="FFFFFF"/>
                </a:solidFill>
              </a:rPr>
              <a:t>n</a:t>
            </a:r>
            <a:r>
              <a:rPr lang="zh-CN" altLang="en-US" sz="2800" b="1">
                <a:solidFill>
                  <a:srgbClr val="FFFFFF"/>
                </a:solidFill>
              </a:rPr>
              <a:t>。</a:t>
            </a:r>
            <a:endParaRPr lang="zh-CN" altLang="en-US" sz="2800" b="1">
              <a:solidFill>
                <a:srgbClr val="FFFFFF"/>
              </a:solidFill>
              <a:latin typeface="宋体" panose="02010600030101010101" pitchFamily="2" charset="-122"/>
            </a:endParaRPr>
          </a:p>
        </p:txBody>
      </p:sp>
    </p:spTree>
    <p:extLst>
      <p:ext uri="{BB962C8B-B14F-4D97-AF65-F5344CB8AC3E}">
        <p14:creationId xmlns:p14="http://schemas.microsoft.com/office/powerpoint/2010/main" val="362947253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4050" name="Text Box 2">
            <a:extLst>
              <a:ext uri="{FF2B5EF4-FFF2-40B4-BE49-F238E27FC236}">
                <a16:creationId xmlns:a16="http://schemas.microsoft.com/office/drawing/2014/main" id="{50465DDD-F1BA-8A46-B185-54846976A5B5}"/>
              </a:ext>
            </a:extLst>
          </p:cNvPr>
          <p:cNvSpPr txBox="1">
            <a:spLocks noChangeArrowheads="1"/>
          </p:cNvSpPr>
          <p:nvPr/>
        </p:nvSpPr>
        <p:spPr bwMode="auto">
          <a:xfrm>
            <a:off x="1676401" y="150813"/>
            <a:ext cx="8812213" cy="6157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55600" eaLnBrk="0" hangingPunct="0">
              <a:defRPr kumimoji="1" sz="2400">
                <a:solidFill>
                  <a:schemeClr val="tx1"/>
                </a:solidFill>
                <a:latin typeface="Times New Roman" panose="02020603050405020304" pitchFamily="18" charset="0"/>
                <a:ea typeface="宋体" panose="02010600030101010101" pitchFamily="2" charset="-122"/>
              </a:defRPr>
            </a:lvl2pPr>
            <a:lvl3pPr marL="723900" eaLnBrk="0" hangingPunct="0">
              <a:defRPr kumimoji="1" sz="2400">
                <a:solidFill>
                  <a:schemeClr val="tx1"/>
                </a:solidFill>
                <a:latin typeface="Times New Roman" panose="02020603050405020304" pitchFamily="18" charset="0"/>
                <a:ea typeface="宋体" panose="02010600030101010101" pitchFamily="2" charset="-122"/>
              </a:defRPr>
            </a:lvl3pPr>
            <a:lvl4pPr marL="1079500" eaLnBrk="0" hangingPunct="0">
              <a:defRPr kumimoji="1" sz="2400">
                <a:solidFill>
                  <a:schemeClr val="tx1"/>
                </a:solidFill>
                <a:latin typeface="Times New Roman" panose="02020603050405020304" pitchFamily="18" charset="0"/>
                <a:ea typeface="宋体" panose="02010600030101010101" pitchFamily="2" charset="-122"/>
              </a:defRPr>
            </a:lvl4pPr>
            <a:lvl5pPr marL="1435100" eaLnBrk="0" hangingPunct="0">
              <a:defRPr kumimoji="1" sz="2400">
                <a:solidFill>
                  <a:schemeClr val="tx1"/>
                </a:solidFill>
                <a:latin typeface="Times New Roman" panose="02020603050405020304" pitchFamily="18" charset="0"/>
                <a:ea typeface="宋体" panose="02010600030101010101" pitchFamily="2" charset="-122"/>
              </a:defRPr>
            </a:lvl5pPr>
            <a:lvl6pPr marL="18923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3495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28067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2639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10000"/>
              </a:spcBef>
              <a:spcAft>
                <a:spcPct val="0"/>
              </a:spcAft>
            </a:pPr>
            <a:r>
              <a:rPr lang="zh-CN" altLang="en-US" sz="2800" b="1">
                <a:solidFill>
                  <a:srgbClr val="FFFFFF"/>
                </a:solidFill>
                <a:latin typeface="宋体" panose="02010600030101010101" pitchFamily="2" charset="-122"/>
              </a:rPr>
              <a:t>    求编码时先设一个通用的指向字符的指针变量，求得编码后再复制。</a:t>
            </a:r>
          </a:p>
          <a:p>
            <a:pPr eaLnBrk="1" fontAlgn="base" hangingPunct="1">
              <a:lnSpc>
                <a:spcPct val="110000"/>
              </a:lnSpc>
              <a:spcBef>
                <a:spcPct val="10000"/>
              </a:spcBef>
              <a:spcAft>
                <a:spcPct val="0"/>
              </a:spcAft>
            </a:pPr>
            <a:r>
              <a:rPr lang="zh-CN" altLang="en-US" sz="3200" b="1">
                <a:solidFill>
                  <a:srgbClr val="FFFF00"/>
                </a:solidFill>
              </a:rPr>
              <a:t>算法实现</a:t>
            </a:r>
          </a:p>
          <a:p>
            <a:pPr eaLnBrk="1" fontAlgn="base" hangingPunct="1">
              <a:lnSpc>
                <a:spcPct val="110000"/>
              </a:lnSpc>
              <a:spcBef>
                <a:spcPct val="10000"/>
              </a:spcBef>
              <a:spcAft>
                <a:spcPct val="0"/>
              </a:spcAft>
            </a:pPr>
            <a:r>
              <a:rPr lang="en-US" altLang="zh-CN" sz="2800" b="1">
                <a:solidFill>
                  <a:srgbClr val="FFFFFF"/>
                </a:solidFill>
              </a:rPr>
              <a:t>void Huff_coding(unsigned n , Hnode HT[] , unsigned m)</a:t>
            </a:r>
          </a:p>
          <a:p>
            <a:pPr eaLnBrk="1" fontAlgn="base" hangingPunct="1">
              <a:lnSpc>
                <a:spcPct val="110000"/>
              </a:lnSpc>
              <a:spcBef>
                <a:spcPct val="10000"/>
              </a:spcBef>
              <a:spcAft>
                <a:spcPct val="0"/>
              </a:spcAft>
            </a:pPr>
            <a:r>
              <a:rPr lang="en-US" altLang="zh-CN" b="1">
                <a:solidFill>
                  <a:srgbClr val="FFFFFF"/>
                </a:solidFill>
              </a:rPr>
              <a:t>          /*  m</a:t>
            </a:r>
            <a:r>
              <a:rPr lang="zh-CN" altLang="en-US" b="1">
                <a:solidFill>
                  <a:srgbClr val="FFFFFF"/>
                </a:solidFill>
              </a:rPr>
              <a:t>应为</a:t>
            </a:r>
            <a:r>
              <a:rPr lang="en-US" altLang="zh-CN" b="1">
                <a:solidFill>
                  <a:srgbClr val="FFFFFF"/>
                </a:solidFill>
              </a:rPr>
              <a:t>n+1,</a:t>
            </a:r>
            <a:r>
              <a:rPr lang="zh-CN" altLang="en-US" b="1">
                <a:solidFill>
                  <a:srgbClr val="FFFFFF"/>
                </a:solidFill>
                <a:latin typeface="宋体" panose="02010600030101010101" pitchFamily="2" charset="-122"/>
              </a:rPr>
              <a:t>编码的最大长度</a:t>
            </a:r>
            <a:r>
              <a:rPr lang="en-US" altLang="zh-CN" b="1">
                <a:solidFill>
                  <a:srgbClr val="FFFFFF"/>
                </a:solidFill>
              </a:rPr>
              <a:t>n</a:t>
            </a:r>
            <a:r>
              <a:rPr lang="zh-CN" altLang="en-US" b="1">
                <a:solidFill>
                  <a:srgbClr val="FFFFFF"/>
                </a:solidFill>
              </a:rPr>
              <a:t>加</a:t>
            </a:r>
            <a:r>
              <a:rPr lang="en-US" altLang="zh-CN" b="1">
                <a:solidFill>
                  <a:srgbClr val="FFFFFF"/>
                </a:solidFill>
              </a:rPr>
              <a:t>1</a:t>
            </a:r>
            <a:r>
              <a:rPr lang="en-US" altLang="zh-CN" sz="2800" b="1">
                <a:solidFill>
                  <a:srgbClr val="FFFFFF"/>
                </a:solidFill>
                <a:latin typeface="宋体" panose="02010600030101010101" pitchFamily="2" charset="-122"/>
              </a:rPr>
              <a:t> </a:t>
            </a:r>
            <a:r>
              <a:rPr lang="en-US" altLang="zh-CN" b="1">
                <a:solidFill>
                  <a:srgbClr val="FFFFFF"/>
                </a:solidFill>
              </a:rPr>
              <a:t>*/</a:t>
            </a:r>
          </a:p>
          <a:p>
            <a:pPr lvl="1" eaLnBrk="1" fontAlgn="base" hangingPunct="1">
              <a:lnSpc>
                <a:spcPct val="110000"/>
              </a:lnSpc>
              <a:spcBef>
                <a:spcPct val="10000"/>
              </a:spcBef>
              <a:spcAft>
                <a:spcPct val="0"/>
              </a:spcAft>
            </a:pPr>
            <a:r>
              <a:rPr lang="en-US" altLang="zh-CN" sz="2800" b="1">
                <a:solidFill>
                  <a:srgbClr val="FFFFFF"/>
                </a:solidFill>
              </a:rPr>
              <a:t>{  int  k , sp ,fp ;</a:t>
            </a:r>
          </a:p>
          <a:p>
            <a:pPr lvl="2" eaLnBrk="1" fontAlgn="base" hangingPunct="1">
              <a:lnSpc>
                <a:spcPct val="110000"/>
              </a:lnSpc>
              <a:spcBef>
                <a:spcPct val="10000"/>
              </a:spcBef>
              <a:spcAft>
                <a:spcPct val="0"/>
              </a:spcAft>
            </a:pPr>
            <a:r>
              <a:rPr lang="en-US" altLang="zh-CN" sz="2800" b="1">
                <a:solidFill>
                  <a:srgbClr val="FFFFFF"/>
                </a:solidFill>
              </a:rPr>
              <a:t>char *cd , *HC[m] ;</a:t>
            </a:r>
          </a:p>
          <a:p>
            <a:pPr lvl="2" eaLnBrk="1" fontAlgn="base" hangingPunct="1">
              <a:lnSpc>
                <a:spcPct val="110000"/>
              </a:lnSpc>
              <a:spcBef>
                <a:spcPct val="10000"/>
              </a:spcBef>
              <a:spcAft>
                <a:spcPct val="0"/>
              </a:spcAft>
            </a:pPr>
            <a:r>
              <a:rPr lang="en-US" altLang="zh-CN" sz="2800" b="1">
                <a:solidFill>
                  <a:srgbClr val="FFFFFF"/>
                </a:solidFill>
              </a:rPr>
              <a:t>cd=(char *)malloc(m*sizeof(char)) ;</a:t>
            </a:r>
          </a:p>
          <a:p>
            <a:pPr lvl="3" eaLnBrk="1" fontAlgn="base" hangingPunct="1">
              <a:lnSpc>
                <a:spcPct val="110000"/>
              </a:lnSpc>
              <a:spcBef>
                <a:spcPct val="10000"/>
              </a:spcBef>
              <a:spcAft>
                <a:spcPct val="0"/>
              </a:spcAft>
            </a:pPr>
            <a:r>
              <a:rPr lang="en-US" altLang="zh-CN" b="1">
                <a:solidFill>
                  <a:srgbClr val="FFFFFF"/>
                </a:solidFill>
              </a:rPr>
              <a:t>/*  </a:t>
            </a:r>
            <a:r>
              <a:rPr lang="zh-CN" altLang="en-US" b="1">
                <a:solidFill>
                  <a:srgbClr val="FFFFFF"/>
                </a:solidFill>
              </a:rPr>
              <a:t>动态分配求编码的工作空间  *</a:t>
            </a:r>
            <a:r>
              <a:rPr lang="en-US" altLang="zh-CN" b="1">
                <a:solidFill>
                  <a:srgbClr val="FFFFFF"/>
                </a:solidFill>
              </a:rPr>
              <a:t>/</a:t>
            </a:r>
          </a:p>
          <a:p>
            <a:pPr lvl="2" eaLnBrk="1" fontAlgn="base" hangingPunct="1">
              <a:lnSpc>
                <a:spcPct val="110000"/>
              </a:lnSpc>
              <a:spcBef>
                <a:spcPct val="10000"/>
              </a:spcBef>
              <a:spcAft>
                <a:spcPct val="0"/>
              </a:spcAft>
            </a:pPr>
            <a:r>
              <a:rPr lang="en-US" altLang="zh-CN" sz="2800" b="1">
                <a:solidFill>
                  <a:srgbClr val="FFFFFF"/>
                </a:solidFill>
              </a:rPr>
              <a:t>cd[n]=‘\0’</a:t>
            </a:r>
            <a:r>
              <a:rPr lang="en-US" altLang="zh-CN" sz="2800" b="1">
                <a:solidFill>
                  <a:srgbClr val="FFFFFF"/>
                </a:solidFill>
                <a:latin typeface="宋体" panose="02010600030101010101" pitchFamily="2" charset="-122"/>
              </a:rPr>
              <a:t>    </a:t>
            </a:r>
            <a:r>
              <a:rPr lang="en-US" altLang="zh-CN" b="1">
                <a:solidFill>
                  <a:srgbClr val="FFFFFF"/>
                </a:solidFill>
              </a:rPr>
              <a:t>/*  </a:t>
            </a:r>
            <a:r>
              <a:rPr lang="zh-CN" altLang="en-US" b="1">
                <a:solidFill>
                  <a:srgbClr val="FFFFFF"/>
                </a:solidFill>
                <a:latin typeface="宋体" panose="02010600030101010101" pitchFamily="2" charset="-122"/>
              </a:rPr>
              <a:t>编码的结束标志</a:t>
            </a:r>
            <a:r>
              <a:rPr lang="zh-CN" altLang="en-US" sz="2800" b="1">
                <a:solidFill>
                  <a:srgbClr val="FFFFFF"/>
                </a:solidFill>
                <a:latin typeface="宋体" panose="02010600030101010101" pitchFamily="2" charset="-122"/>
              </a:rPr>
              <a:t> </a:t>
            </a:r>
            <a:r>
              <a:rPr lang="zh-CN" altLang="en-US" b="1">
                <a:solidFill>
                  <a:srgbClr val="FFFFFF"/>
                </a:solidFill>
              </a:rPr>
              <a:t>*</a:t>
            </a:r>
            <a:r>
              <a:rPr lang="en-US" altLang="zh-CN" b="1">
                <a:solidFill>
                  <a:srgbClr val="FFFFFF"/>
                </a:solidFill>
              </a:rPr>
              <a:t>/</a:t>
            </a:r>
          </a:p>
          <a:p>
            <a:pPr lvl="2" eaLnBrk="1" fontAlgn="base" hangingPunct="1">
              <a:lnSpc>
                <a:spcPct val="110000"/>
              </a:lnSpc>
              <a:spcBef>
                <a:spcPct val="10000"/>
              </a:spcBef>
              <a:spcAft>
                <a:spcPct val="0"/>
              </a:spcAft>
            </a:pPr>
            <a:r>
              <a:rPr lang="en-US" altLang="zh-CN" sz="2800" b="1">
                <a:solidFill>
                  <a:srgbClr val="FFFFFF"/>
                </a:solidFill>
              </a:rPr>
              <a:t>for (k=1 ; k&lt;n+1 ; k++)</a:t>
            </a:r>
            <a:r>
              <a:rPr lang="en-US" altLang="zh-CN" b="1">
                <a:solidFill>
                  <a:srgbClr val="FFFFFF"/>
                </a:solidFill>
              </a:rPr>
              <a:t>       /*  </a:t>
            </a:r>
            <a:r>
              <a:rPr lang="zh-CN" altLang="en-US" b="1">
                <a:solidFill>
                  <a:srgbClr val="FFFFFF"/>
                </a:solidFill>
              </a:rPr>
              <a:t>逐个求字符的编码    *</a:t>
            </a:r>
            <a:r>
              <a:rPr lang="en-US" altLang="zh-CN" b="1">
                <a:solidFill>
                  <a:srgbClr val="FFFFFF"/>
                </a:solidFill>
              </a:rPr>
              <a:t>/</a:t>
            </a:r>
          </a:p>
          <a:p>
            <a:pPr lvl="3" eaLnBrk="1" fontAlgn="base" hangingPunct="1">
              <a:lnSpc>
                <a:spcPct val="110000"/>
              </a:lnSpc>
              <a:spcBef>
                <a:spcPct val="10000"/>
              </a:spcBef>
              <a:spcAft>
                <a:spcPct val="0"/>
              </a:spcAft>
            </a:pPr>
            <a:r>
              <a:rPr lang="en-US" altLang="zh-CN" sz="2800" b="1">
                <a:solidFill>
                  <a:srgbClr val="FFFFFF"/>
                </a:solidFill>
              </a:rPr>
              <a:t>{  sp=n ; p=k ; fp=HT[k].parent ;</a:t>
            </a:r>
            <a:r>
              <a:rPr lang="en-US" altLang="zh-CN" b="1">
                <a:solidFill>
                  <a:srgbClr val="FFFFFF"/>
                </a:solidFill>
              </a:rPr>
              <a:t> </a:t>
            </a:r>
          </a:p>
        </p:txBody>
      </p:sp>
    </p:spTree>
    <p:extLst>
      <p:ext uri="{BB962C8B-B14F-4D97-AF65-F5344CB8AC3E}">
        <p14:creationId xmlns:p14="http://schemas.microsoft.com/office/powerpoint/2010/main" val="224364172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5074" name="Text Box 2">
            <a:extLst>
              <a:ext uri="{FF2B5EF4-FFF2-40B4-BE49-F238E27FC236}">
                <a16:creationId xmlns:a16="http://schemas.microsoft.com/office/drawing/2014/main" id="{2D0A4344-CA6A-6B45-8756-394D93BF93A3}"/>
              </a:ext>
            </a:extLst>
          </p:cNvPr>
          <p:cNvSpPr txBox="1">
            <a:spLocks noChangeArrowheads="1"/>
          </p:cNvSpPr>
          <p:nvPr/>
        </p:nvSpPr>
        <p:spPr bwMode="auto">
          <a:xfrm>
            <a:off x="1676401" y="260351"/>
            <a:ext cx="8812213" cy="510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55600" eaLnBrk="0" hangingPunct="0">
              <a:defRPr kumimoji="1" sz="2400">
                <a:solidFill>
                  <a:schemeClr val="tx1"/>
                </a:solidFill>
                <a:latin typeface="Times New Roman" panose="02020603050405020304" pitchFamily="18" charset="0"/>
                <a:ea typeface="宋体" panose="02010600030101010101" pitchFamily="2" charset="-122"/>
              </a:defRPr>
            </a:lvl2pPr>
            <a:lvl3pPr marL="723900" eaLnBrk="0" hangingPunct="0">
              <a:defRPr kumimoji="1" sz="2400">
                <a:solidFill>
                  <a:schemeClr val="tx1"/>
                </a:solidFill>
                <a:latin typeface="Times New Roman" panose="02020603050405020304" pitchFamily="18" charset="0"/>
                <a:ea typeface="宋体" panose="02010600030101010101" pitchFamily="2" charset="-122"/>
              </a:defRPr>
            </a:lvl3pPr>
            <a:lvl4pPr marL="1079500" eaLnBrk="0" hangingPunct="0">
              <a:defRPr kumimoji="1" sz="2400">
                <a:solidFill>
                  <a:schemeClr val="tx1"/>
                </a:solidFill>
                <a:latin typeface="Times New Roman" panose="02020603050405020304" pitchFamily="18" charset="0"/>
                <a:ea typeface="宋体" panose="02010600030101010101" pitchFamily="2" charset="-122"/>
              </a:defRPr>
            </a:lvl4pPr>
            <a:lvl5pPr marL="1435100" eaLnBrk="0" hangingPunct="0">
              <a:defRPr kumimoji="1" sz="2400">
                <a:solidFill>
                  <a:schemeClr val="tx1"/>
                </a:solidFill>
                <a:latin typeface="Times New Roman" panose="02020603050405020304" pitchFamily="18" charset="0"/>
                <a:ea typeface="宋体" panose="02010600030101010101" pitchFamily="2" charset="-122"/>
              </a:defRPr>
            </a:lvl5pPr>
            <a:lvl6pPr marL="18923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3495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28067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2639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4" eaLnBrk="1" fontAlgn="base" hangingPunct="1">
              <a:lnSpc>
                <a:spcPct val="110000"/>
              </a:lnSpc>
              <a:spcBef>
                <a:spcPct val="10000"/>
              </a:spcBef>
              <a:spcAft>
                <a:spcPct val="0"/>
              </a:spcAft>
            </a:pPr>
            <a:r>
              <a:rPr lang="en-US" altLang="zh-CN" sz="2800" b="1">
                <a:solidFill>
                  <a:srgbClr val="FFFFFF"/>
                </a:solidFill>
              </a:rPr>
              <a:t>for (  ; fp!=0 ;p=fp , fp=HT[p].parent)</a:t>
            </a:r>
          </a:p>
          <a:p>
            <a:pPr lvl="4" eaLnBrk="1" fontAlgn="base" hangingPunct="1">
              <a:lnSpc>
                <a:spcPct val="110000"/>
              </a:lnSpc>
              <a:spcBef>
                <a:spcPct val="10000"/>
              </a:spcBef>
              <a:spcAft>
                <a:spcPct val="0"/>
              </a:spcAft>
            </a:pPr>
            <a:r>
              <a:rPr lang="en-US" altLang="zh-CN" sz="2800" b="1">
                <a:solidFill>
                  <a:srgbClr val="FFFFFF"/>
                </a:solidFill>
              </a:rPr>
              <a:t>       </a:t>
            </a:r>
            <a:r>
              <a:rPr lang="en-US" altLang="zh-CN" b="1">
                <a:solidFill>
                  <a:srgbClr val="FFFFFF"/>
                </a:solidFill>
              </a:rPr>
              <a:t>/*   </a:t>
            </a:r>
            <a:r>
              <a:rPr lang="zh-CN" altLang="en-US" b="1">
                <a:solidFill>
                  <a:srgbClr val="FFFFFF"/>
                </a:solidFill>
                <a:latin typeface="宋体" panose="02010600030101010101" pitchFamily="2" charset="-122"/>
              </a:rPr>
              <a:t>从叶子结点到根逆向求编码  </a:t>
            </a:r>
            <a:r>
              <a:rPr lang="zh-CN" altLang="en-US" b="1">
                <a:solidFill>
                  <a:srgbClr val="FFFFFF"/>
                </a:solidFill>
              </a:rPr>
              <a:t>*</a:t>
            </a:r>
            <a:r>
              <a:rPr lang="en-US" altLang="zh-CN" b="1">
                <a:solidFill>
                  <a:srgbClr val="FFFFFF"/>
                </a:solidFill>
              </a:rPr>
              <a:t>/ </a:t>
            </a:r>
          </a:p>
          <a:p>
            <a:pPr lvl="4" eaLnBrk="1" fontAlgn="base" hangingPunct="1">
              <a:lnSpc>
                <a:spcPct val="110000"/>
              </a:lnSpc>
              <a:spcBef>
                <a:spcPct val="10000"/>
              </a:spcBef>
              <a:spcAft>
                <a:spcPct val="0"/>
              </a:spcAft>
            </a:pPr>
            <a:r>
              <a:rPr lang="en-US" altLang="zh-CN" b="1">
                <a:solidFill>
                  <a:srgbClr val="FFFFFF"/>
                </a:solidFill>
              </a:rPr>
              <a:t>      </a:t>
            </a:r>
            <a:r>
              <a:rPr lang="en-US" altLang="zh-CN" sz="2800" b="1">
                <a:solidFill>
                  <a:srgbClr val="FFFFFF"/>
                </a:solidFill>
              </a:rPr>
              <a:t>if  (HT[fp].parent==p)  cd[--sp]=‘0’ ;</a:t>
            </a:r>
          </a:p>
          <a:p>
            <a:pPr lvl="4" eaLnBrk="1" fontAlgn="base" hangingPunct="1">
              <a:lnSpc>
                <a:spcPct val="110000"/>
              </a:lnSpc>
              <a:spcBef>
                <a:spcPct val="10000"/>
              </a:spcBef>
              <a:spcAft>
                <a:spcPct val="0"/>
              </a:spcAft>
            </a:pPr>
            <a:r>
              <a:rPr lang="en-US" altLang="zh-CN" sz="2800" b="1">
                <a:solidFill>
                  <a:srgbClr val="FFFFFF"/>
                </a:solidFill>
              </a:rPr>
              <a:t>     else  cd[--sp]=‘1’ ;</a:t>
            </a:r>
          </a:p>
          <a:p>
            <a:pPr lvl="4" eaLnBrk="1" fontAlgn="base" hangingPunct="1">
              <a:lnSpc>
                <a:spcPct val="110000"/>
              </a:lnSpc>
              <a:spcBef>
                <a:spcPct val="10000"/>
              </a:spcBef>
              <a:spcAft>
                <a:spcPct val="0"/>
              </a:spcAft>
            </a:pPr>
            <a:r>
              <a:rPr lang="en-US" altLang="zh-CN" sz="2800" b="1">
                <a:solidFill>
                  <a:srgbClr val="FFFFFF"/>
                </a:solidFill>
              </a:rPr>
              <a:t>HC[k]=(char *)malloc((n-sp)*sizeof(char)) ;</a:t>
            </a:r>
          </a:p>
          <a:p>
            <a:pPr lvl="4" eaLnBrk="1" fontAlgn="base" hangingPunct="1">
              <a:lnSpc>
                <a:spcPct val="110000"/>
              </a:lnSpc>
              <a:spcBef>
                <a:spcPct val="10000"/>
              </a:spcBef>
              <a:spcAft>
                <a:spcPct val="0"/>
              </a:spcAft>
            </a:pPr>
            <a:r>
              <a:rPr lang="en-US" altLang="zh-CN" b="1">
                <a:solidFill>
                  <a:srgbClr val="FFFFFF"/>
                </a:solidFill>
              </a:rPr>
              <a:t>          /*</a:t>
            </a:r>
            <a:r>
              <a:rPr lang="en-US" altLang="zh-CN" b="1">
                <a:solidFill>
                  <a:srgbClr val="FFFFFF"/>
                </a:solidFill>
                <a:latin typeface="宋体" panose="02010600030101010101" pitchFamily="2" charset="-122"/>
              </a:rPr>
              <a:t>  </a:t>
            </a:r>
            <a:r>
              <a:rPr lang="zh-CN" altLang="en-US" b="1">
                <a:solidFill>
                  <a:srgbClr val="FFFFFF"/>
                </a:solidFill>
                <a:latin typeface="宋体" panose="02010600030101010101" pitchFamily="2" charset="-122"/>
              </a:rPr>
              <a:t>为第</a:t>
            </a:r>
            <a:r>
              <a:rPr lang="en-US" altLang="zh-CN" b="1">
                <a:solidFill>
                  <a:srgbClr val="FFFFFF"/>
                </a:solidFill>
              </a:rPr>
              <a:t>k</a:t>
            </a:r>
            <a:r>
              <a:rPr lang="zh-CN" altLang="en-US" b="1">
                <a:solidFill>
                  <a:srgbClr val="FFFFFF"/>
                </a:solidFill>
              </a:rPr>
              <a:t>个字符分配保存编码的空间 *</a:t>
            </a:r>
            <a:r>
              <a:rPr lang="en-US" altLang="zh-CN" b="1">
                <a:solidFill>
                  <a:srgbClr val="FFFFFF"/>
                </a:solidFill>
              </a:rPr>
              <a:t>/</a:t>
            </a:r>
          </a:p>
          <a:p>
            <a:pPr lvl="4" eaLnBrk="1" fontAlgn="base" hangingPunct="1">
              <a:lnSpc>
                <a:spcPct val="110000"/>
              </a:lnSpc>
              <a:spcBef>
                <a:spcPct val="10000"/>
              </a:spcBef>
              <a:spcAft>
                <a:spcPct val="0"/>
              </a:spcAft>
            </a:pPr>
            <a:r>
              <a:rPr lang="en-US" altLang="zh-CN" sz="2800" b="1">
                <a:solidFill>
                  <a:srgbClr val="FFFFFF"/>
                </a:solidFill>
              </a:rPr>
              <a:t>trcpy(HC[k] , &amp;cd[sp]) ;</a:t>
            </a:r>
          </a:p>
          <a:p>
            <a:pPr lvl="3" eaLnBrk="1" fontAlgn="base" hangingPunct="1">
              <a:lnSpc>
                <a:spcPct val="110000"/>
              </a:lnSpc>
              <a:spcBef>
                <a:spcPct val="10000"/>
              </a:spcBef>
              <a:spcAft>
                <a:spcPct val="0"/>
              </a:spcAft>
            </a:pPr>
            <a:r>
              <a:rPr lang="en-US" altLang="zh-CN" sz="2800" b="1">
                <a:solidFill>
                  <a:srgbClr val="FFFFFF"/>
                </a:solidFill>
              </a:rPr>
              <a:t>}</a:t>
            </a:r>
          </a:p>
          <a:p>
            <a:pPr lvl="2" eaLnBrk="1" fontAlgn="base" hangingPunct="1">
              <a:lnSpc>
                <a:spcPct val="110000"/>
              </a:lnSpc>
              <a:spcBef>
                <a:spcPct val="10000"/>
              </a:spcBef>
              <a:spcAft>
                <a:spcPct val="0"/>
              </a:spcAft>
            </a:pPr>
            <a:r>
              <a:rPr lang="en-US" altLang="zh-CN" sz="2800" b="1">
                <a:solidFill>
                  <a:srgbClr val="FFFFFF"/>
                </a:solidFill>
              </a:rPr>
              <a:t>free(cd) ;</a:t>
            </a:r>
          </a:p>
          <a:p>
            <a:pPr lvl="1" eaLnBrk="1" fontAlgn="base" hangingPunct="1">
              <a:lnSpc>
                <a:spcPct val="110000"/>
              </a:lnSpc>
              <a:spcBef>
                <a:spcPct val="10000"/>
              </a:spcBef>
              <a:spcAft>
                <a:spcPct val="0"/>
              </a:spcAft>
            </a:pPr>
            <a:r>
              <a:rPr lang="en-US" altLang="zh-CN" sz="2800" b="1">
                <a:solidFill>
                  <a:srgbClr val="FFFFFF"/>
                </a:solidFill>
              </a:rPr>
              <a:t>}</a:t>
            </a:r>
          </a:p>
        </p:txBody>
      </p:sp>
    </p:spTree>
    <p:extLst>
      <p:ext uri="{BB962C8B-B14F-4D97-AF65-F5344CB8AC3E}">
        <p14:creationId xmlns:p14="http://schemas.microsoft.com/office/powerpoint/2010/main" val="284369907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6098" name="Rectangle 2">
            <a:extLst>
              <a:ext uri="{FF2B5EF4-FFF2-40B4-BE49-F238E27FC236}">
                <a16:creationId xmlns:a16="http://schemas.microsoft.com/office/drawing/2014/main" id="{6EC4FD41-E49D-8E43-B39F-689980177EBB}"/>
              </a:ext>
            </a:extLst>
          </p:cNvPr>
          <p:cNvSpPr>
            <a:spLocks noGrp="1" noChangeArrowheads="1"/>
          </p:cNvSpPr>
          <p:nvPr>
            <p:ph type="title"/>
          </p:nvPr>
        </p:nvSpPr>
        <p:spPr>
          <a:xfrm>
            <a:off x="3657600" y="188913"/>
            <a:ext cx="4343400" cy="838200"/>
          </a:xfrm>
          <a:noFill/>
          <a:ln/>
        </p:spPr>
        <p:txBody>
          <a:bodyPr/>
          <a:lstStyle/>
          <a:p>
            <a:r>
              <a:rPr lang="zh-CN" altLang="en-US" sz="5400" b="1">
                <a:ea typeface="楷体_GB2312" pitchFamily="49" charset="-122"/>
              </a:rPr>
              <a:t>习 题 六</a:t>
            </a:r>
          </a:p>
        </p:txBody>
      </p:sp>
      <p:sp>
        <p:nvSpPr>
          <p:cNvPr id="516099" name="Rectangle 3">
            <a:extLst>
              <a:ext uri="{FF2B5EF4-FFF2-40B4-BE49-F238E27FC236}">
                <a16:creationId xmlns:a16="http://schemas.microsoft.com/office/drawing/2014/main" id="{E773EA90-20E9-F747-AC88-BB93A48829BB}"/>
              </a:ext>
            </a:extLst>
          </p:cNvPr>
          <p:cNvSpPr>
            <a:spLocks noGrp="1" noChangeArrowheads="1"/>
          </p:cNvSpPr>
          <p:nvPr>
            <p:ph type="body" idx="1"/>
          </p:nvPr>
        </p:nvSpPr>
        <p:spPr>
          <a:xfrm>
            <a:off x="1676401" y="1208088"/>
            <a:ext cx="8812213" cy="4525962"/>
          </a:xfrm>
          <a:noFill/>
          <a:ln/>
        </p:spPr>
        <p:txBody>
          <a:bodyPr vert="horz" wrap="square" lIns="92075" tIns="46038" rIns="92075" bIns="46038" numCol="1" anchor="t" anchorCtr="0" compatLnSpc="1">
            <a:prstTxWarp prst="textNoShape">
              <a:avLst/>
            </a:prstTxWarp>
          </a:bodyPr>
          <a:lstStyle/>
          <a:p>
            <a:pPr marL="0" indent="355600">
              <a:lnSpc>
                <a:spcPct val="110000"/>
              </a:lnSpc>
              <a:buNone/>
            </a:pPr>
            <a:r>
              <a:rPr lang="zh-CN" altLang="en-US" sz="2800" b="1"/>
              <a:t>⑴  假设在树中， 结点</a:t>
            </a:r>
            <a:r>
              <a:rPr lang="en-US" altLang="zh-CN" sz="2800" b="1"/>
              <a:t>x</a:t>
            </a:r>
            <a:r>
              <a:rPr lang="zh-CN" altLang="en-US" sz="2800" b="1"/>
              <a:t>是结点</a:t>
            </a:r>
            <a:r>
              <a:rPr lang="en-US" altLang="zh-CN" sz="2800" b="1"/>
              <a:t>y</a:t>
            </a:r>
            <a:r>
              <a:rPr lang="zh-CN" altLang="en-US" sz="2800" b="1"/>
              <a:t>的双亲时，用</a:t>
            </a:r>
            <a:r>
              <a:rPr lang="en-US" altLang="zh-CN" sz="2800" b="1"/>
              <a:t>(x,y)</a:t>
            </a:r>
            <a:r>
              <a:rPr lang="zh-CN" altLang="en-US" sz="2800" b="1"/>
              <a:t>来表示树边。已知一棵树的树边集合为 </a:t>
            </a:r>
            <a:r>
              <a:rPr lang="en-US" altLang="zh-CN" sz="2800" b="1"/>
              <a:t>{ (e,i), (b,e), (b,d), (a,b), (g,j), (c,g), (c,f), (h,l), (c,h), (a,c) } </a:t>
            </a:r>
            <a:r>
              <a:rPr lang="zh-CN" altLang="en-US" sz="2800" b="1"/>
              <a:t>，用树型表示法表示该树，并回答下列问题：</a:t>
            </a:r>
          </a:p>
          <a:p>
            <a:pPr marL="723900" lvl="1" indent="0">
              <a:lnSpc>
                <a:spcPct val="110000"/>
              </a:lnSpc>
              <a:buNone/>
            </a:pPr>
            <a:r>
              <a:rPr lang="zh-CN" altLang="en-US" b="1"/>
              <a:t>  ① 哪个是根结点</a:t>
            </a:r>
            <a:r>
              <a:rPr lang="en-US" altLang="zh-CN" b="1"/>
              <a:t>? </a:t>
            </a:r>
            <a:r>
              <a:rPr lang="zh-CN" altLang="en-US" b="1"/>
              <a:t>哪些是叶子结点</a:t>
            </a:r>
            <a:r>
              <a:rPr lang="en-US" altLang="zh-CN" b="1"/>
              <a:t>? </a:t>
            </a:r>
            <a:r>
              <a:rPr lang="zh-CN" altLang="en-US" b="1"/>
              <a:t>哪个是</a:t>
            </a:r>
            <a:r>
              <a:rPr lang="en-US" altLang="zh-CN" b="1"/>
              <a:t>g</a:t>
            </a:r>
            <a:r>
              <a:rPr lang="zh-CN" altLang="en-US" b="1"/>
              <a:t>的双亲</a:t>
            </a:r>
            <a:r>
              <a:rPr lang="en-US" altLang="zh-CN" b="1"/>
              <a:t>? </a:t>
            </a:r>
            <a:r>
              <a:rPr lang="zh-CN" altLang="en-US" b="1"/>
              <a:t>哪些是</a:t>
            </a:r>
            <a:r>
              <a:rPr lang="en-US" altLang="zh-CN" b="1"/>
              <a:t>g</a:t>
            </a:r>
            <a:r>
              <a:rPr lang="zh-CN" altLang="en-US" b="1"/>
              <a:t>的祖先</a:t>
            </a:r>
            <a:r>
              <a:rPr lang="en-US" altLang="zh-CN" b="1"/>
              <a:t>? </a:t>
            </a:r>
            <a:r>
              <a:rPr lang="zh-CN" altLang="en-US" b="1"/>
              <a:t>哪些是</a:t>
            </a:r>
            <a:r>
              <a:rPr lang="en-US" altLang="zh-CN" b="1"/>
              <a:t>g</a:t>
            </a:r>
            <a:r>
              <a:rPr lang="zh-CN" altLang="en-US" b="1"/>
              <a:t>的孩子</a:t>
            </a:r>
            <a:r>
              <a:rPr lang="en-US" altLang="zh-CN" b="1"/>
              <a:t>? </a:t>
            </a:r>
            <a:r>
              <a:rPr lang="zh-CN" altLang="en-US" b="1"/>
              <a:t>那些是</a:t>
            </a:r>
            <a:r>
              <a:rPr lang="en-US" altLang="zh-CN" b="1"/>
              <a:t>e</a:t>
            </a:r>
            <a:r>
              <a:rPr lang="zh-CN" altLang="en-US" b="1"/>
              <a:t>的子孙</a:t>
            </a:r>
            <a:r>
              <a:rPr lang="en-US" altLang="zh-CN" b="1"/>
              <a:t>? </a:t>
            </a:r>
            <a:r>
              <a:rPr lang="zh-CN" altLang="en-US" b="1"/>
              <a:t>哪些是</a:t>
            </a:r>
            <a:r>
              <a:rPr lang="en-US" altLang="zh-CN" b="1"/>
              <a:t>e</a:t>
            </a:r>
            <a:r>
              <a:rPr lang="zh-CN" altLang="en-US" b="1"/>
              <a:t>的兄弟</a:t>
            </a:r>
            <a:r>
              <a:rPr lang="en-US" altLang="zh-CN" b="1"/>
              <a:t>? </a:t>
            </a:r>
            <a:r>
              <a:rPr lang="zh-CN" altLang="en-US" b="1"/>
              <a:t>哪些是</a:t>
            </a:r>
            <a:r>
              <a:rPr lang="en-US" altLang="zh-CN" b="1"/>
              <a:t>f</a:t>
            </a:r>
            <a:r>
              <a:rPr lang="zh-CN" altLang="en-US" b="1"/>
              <a:t>的兄弟</a:t>
            </a:r>
            <a:r>
              <a:rPr lang="en-US" altLang="zh-CN" b="1"/>
              <a:t>? </a:t>
            </a:r>
          </a:p>
          <a:p>
            <a:pPr marL="723900" lvl="1" indent="0">
              <a:lnSpc>
                <a:spcPct val="110000"/>
              </a:lnSpc>
              <a:buNone/>
            </a:pPr>
            <a:r>
              <a:rPr lang="en-US" altLang="zh-CN" b="1"/>
              <a:t>  ② b</a:t>
            </a:r>
            <a:r>
              <a:rPr lang="zh-CN" altLang="en-US" b="1"/>
              <a:t>和</a:t>
            </a:r>
            <a:r>
              <a:rPr lang="en-US" altLang="zh-CN" b="1"/>
              <a:t>n</a:t>
            </a:r>
            <a:r>
              <a:rPr lang="zh-CN" altLang="en-US" b="1"/>
              <a:t>的层次各是多少</a:t>
            </a:r>
            <a:r>
              <a:rPr lang="en-US" altLang="zh-CN" b="1"/>
              <a:t>? </a:t>
            </a:r>
            <a:r>
              <a:rPr lang="zh-CN" altLang="en-US" b="1"/>
              <a:t>树的深度是多少</a:t>
            </a:r>
            <a:r>
              <a:rPr lang="en-US" altLang="zh-CN" b="1"/>
              <a:t>? </a:t>
            </a:r>
            <a:r>
              <a:rPr lang="zh-CN" altLang="en-US" b="1"/>
              <a:t>以结点</a:t>
            </a:r>
            <a:r>
              <a:rPr lang="en-US" altLang="zh-CN" b="1"/>
              <a:t>c</a:t>
            </a:r>
            <a:r>
              <a:rPr lang="zh-CN" altLang="en-US" b="1"/>
              <a:t>为根的子树的深度是多少</a:t>
            </a:r>
            <a:r>
              <a:rPr lang="en-US" altLang="zh-CN" b="1"/>
              <a:t>?</a:t>
            </a:r>
          </a:p>
        </p:txBody>
      </p:sp>
    </p:spTree>
    <p:extLst>
      <p:ext uri="{BB962C8B-B14F-4D97-AF65-F5344CB8AC3E}">
        <p14:creationId xmlns:p14="http://schemas.microsoft.com/office/powerpoint/2010/main" val="120658965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8146" name="Rectangle 2">
            <a:extLst>
              <a:ext uri="{FF2B5EF4-FFF2-40B4-BE49-F238E27FC236}">
                <a16:creationId xmlns:a16="http://schemas.microsoft.com/office/drawing/2014/main" id="{54F08E63-0D49-9643-9D94-653DE544AA35}"/>
              </a:ext>
            </a:extLst>
          </p:cNvPr>
          <p:cNvSpPr>
            <a:spLocks noGrp="1" noChangeArrowheads="1"/>
          </p:cNvSpPr>
          <p:nvPr>
            <p:ph type="body" idx="1"/>
          </p:nvPr>
        </p:nvSpPr>
        <p:spPr>
          <a:xfrm>
            <a:off x="1676401" y="228601"/>
            <a:ext cx="8812213" cy="5648325"/>
          </a:xfrm>
          <a:noFill/>
          <a:ln/>
        </p:spPr>
        <p:txBody>
          <a:bodyPr vert="horz" wrap="square" lIns="92075" tIns="46038" rIns="92075" bIns="46038" numCol="1" anchor="t" anchorCtr="0" compatLnSpc="1">
            <a:prstTxWarp prst="textNoShape">
              <a:avLst/>
            </a:prstTxWarp>
          </a:bodyPr>
          <a:lstStyle/>
          <a:p>
            <a:pPr marL="0" indent="355600">
              <a:lnSpc>
                <a:spcPct val="110000"/>
              </a:lnSpc>
              <a:buNone/>
            </a:pPr>
            <a:r>
              <a:rPr lang="zh-CN" altLang="en-US" sz="2800" b="1"/>
              <a:t>⑵   一棵深度为</a:t>
            </a:r>
            <a:r>
              <a:rPr lang="en-US" altLang="zh-CN" sz="2800" b="1"/>
              <a:t>h</a:t>
            </a:r>
            <a:r>
              <a:rPr lang="zh-CN" altLang="en-US" sz="2800" b="1"/>
              <a:t>的满</a:t>
            </a:r>
            <a:r>
              <a:rPr lang="en-US" altLang="zh-CN" sz="2800" b="1"/>
              <a:t>k</a:t>
            </a:r>
            <a:r>
              <a:rPr lang="zh-CN" altLang="en-US" sz="2800" b="1"/>
              <a:t>叉树有如下性质： 第</a:t>
            </a:r>
            <a:r>
              <a:rPr lang="en-US" altLang="zh-CN" sz="2800" b="1"/>
              <a:t>h</a:t>
            </a:r>
            <a:r>
              <a:rPr lang="zh-CN" altLang="en-US" sz="2800" b="1"/>
              <a:t>层上的结点都是叶子结点，其余各层上每个结点都有</a:t>
            </a:r>
            <a:r>
              <a:rPr lang="en-US" altLang="zh-CN" sz="2800" b="1"/>
              <a:t>k</a:t>
            </a:r>
            <a:r>
              <a:rPr lang="zh-CN" altLang="en-US" sz="2800" b="1"/>
              <a:t>棵非空子树。 如果按层次顺序</a:t>
            </a:r>
            <a:r>
              <a:rPr lang="en-US" altLang="zh-CN" sz="2800" b="1"/>
              <a:t>(</a:t>
            </a:r>
            <a:r>
              <a:rPr lang="zh-CN" altLang="en-US" sz="2800" b="1"/>
              <a:t>同层自左至右</a:t>
            </a:r>
            <a:r>
              <a:rPr lang="en-US" altLang="zh-CN" sz="2800" b="1"/>
              <a:t>)</a:t>
            </a:r>
            <a:r>
              <a:rPr lang="zh-CN" altLang="en-US" sz="2800" b="1"/>
              <a:t>从</a:t>
            </a:r>
            <a:r>
              <a:rPr lang="en-US" altLang="zh-CN" sz="2800" b="1"/>
              <a:t>1</a:t>
            </a:r>
            <a:r>
              <a:rPr lang="zh-CN" altLang="en-US" sz="2800" b="1"/>
              <a:t>开始对全部结点编号，问：</a:t>
            </a:r>
          </a:p>
          <a:p>
            <a:pPr marL="723900" lvl="1" indent="0">
              <a:lnSpc>
                <a:spcPct val="110000"/>
              </a:lnSpc>
              <a:buNone/>
            </a:pPr>
            <a:r>
              <a:rPr lang="zh-CN" altLang="en-US" b="1">
                <a:latin typeface="宋体" panose="02010600030101010101" pitchFamily="2" charset="-122"/>
              </a:rPr>
              <a:t>① 各层的结点数是多少</a:t>
            </a:r>
            <a:r>
              <a:rPr lang="en-US" altLang="zh-CN" b="1">
                <a:latin typeface="宋体" panose="02010600030101010101" pitchFamily="2" charset="-122"/>
              </a:rPr>
              <a:t>?</a:t>
            </a:r>
          </a:p>
          <a:p>
            <a:pPr marL="723900" lvl="1" indent="0">
              <a:lnSpc>
                <a:spcPct val="110000"/>
              </a:lnSpc>
              <a:buNone/>
            </a:pPr>
            <a:r>
              <a:rPr lang="en-US" altLang="zh-CN" b="1">
                <a:latin typeface="宋体" panose="02010600030101010101" pitchFamily="2" charset="-122"/>
              </a:rPr>
              <a:t>② </a:t>
            </a:r>
            <a:r>
              <a:rPr lang="zh-CN" altLang="en-US" b="1">
                <a:latin typeface="宋体" panose="02010600030101010101" pitchFamily="2" charset="-122"/>
              </a:rPr>
              <a:t>编号为</a:t>
            </a:r>
            <a:r>
              <a:rPr lang="en-US" altLang="zh-CN" b="1"/>
              <a:t>i</a:t>
            </a:r>
            <a:r>
              <a:rPr lang="zh-CN" altLang="en-US" b="1"/>
              <a:t>的结点的双亲结点</a:t>
            </a:r>
            <a:r>
              <a:rPr lang="en-US" altLang="zh-CN" b="1"/>
              <a:t>(</a:t>
            </a:r>
            <a:r>
              <a:rPr lang="zh-CN" altLang="en-US" b="1"/>
              <a:t>若存在</a:t>
            </a:r>
            <a:r>
              <a:rPr lang="en-US" altLang="zh-CN" b="1"/>
              <a:t>)</a:t>
            </a:r>
            <a:r>
              <a:rPr lang="zh-CN" altLang="en-US" b="1"/>
              <a:t>的编号是多少</a:t>
            </a:r>
            <a:r>
              <a:rPr lang="en-US" altLang="zh-CN" b="1"/>
              <a:t>?</a:t>
            </a:r>
          </a:p>
          <a:p>
            <a:pPr marL="723900" lvl="1" indent="0">
              <a:lnSpc>
                <a:spcPct val="110000"/>
              </a:lnSpc>
              <a:buNone/>
            </a:pPr>
            <a:r>
              <a:rPr lang="en-US" altLang="zh-CN" b="1">
                <a:latin typeface="宋体" panose="02010600030101010101" pitchFamily="2" charset="-122"/>
              </a:rPr>
              <a:t>③ </a:t>
            </a:r>
            <a:r>
              <a:rPr lang="zh-CN" altLang="en-US" b="1">
                <a:latin typeface="宋体" panose="02010600030101010101" pitchFamily="2" charset="-122"/>
              </a:rPr>
              <a:t>编号为</a:t>
            </a:r>
            <a:r>
              <a:rPr lang="en-US" altLang="zh-CN" b="1"/>
              <a:t>i</a:t>
            </a:r>
            <a:r>
              <a:rPr lang="zh-CN" altLang="en-US" b="1"/>
              <a:t>的结点的第</a:t>
            </a:r>
            <a:r>
              <a:rPr lang="en-US" altLang="zh-CN" b="1"/>
              <a:t>j</a:t>
            </a:r>
            <a:r>
              <a:rPr lang="zh-CN" altLang="en-US" b="1"/>
              <a:t>个孩子结点</a:t>
            </a:r>
            <a:r>
              <a:rPr lang="en-US" altLang="zh-CN" b="1"/>
              <a:t>(</a:t>
            </a:r>
            <a:r>
              <a:rPr lang="zh-CN" altLang="en-US" b="1"/>
              <a:t>若存在</a:t>
            </a:r>
            <a:r>
              <a:rPr lang="en-US" altLang="zh-CN" b="1"/>
              <a:t>)</a:t>
            </a:r>
            <a:r>
              <a:rPr lang="zh-CN" altLang="en-US" b="1"/>
              <a:t>的编号是多少</a:t>
            </a:r>
            <a:r>
              <a:rPr lang="en-US" altLang="zh-CN" b="1"/>
              <a:t>?</a:t>
            </a:r>
          </a:p>
          <a:p>
            <a:pPr marL="723900" lvl="1" indent="0">
              <a:lnSpc>
                <a:spcPct val="110000"/>
              </a:lnSpc>
              <a:buNone/>
            </a:pPr>
            <a:r>
              <a:rPr lang="en-US" altLang="zh-CN" b="1">
                <a:latin typeface="宋体" panose="02010600030101010101" pitchFamily="2" charset="-122"/>
              </a:rPr>
              <a:t>④ </a:t>
            </a:r>
            <a:r>
              <a:rPr lang="zh-CN" altLang="en-US" b="1">
                <a:latin typeface="宋体" panose="02010600030101010101" pitchFamily="2" charset="-122"/>
              </a:rPr>
              <a:t>编号为</a:t>
            </a:r>
            <a:r>
              <a:rPr lang="en-US" altLang="zh-CN" b="1"/>
              <a:t>i</a:t>
            </a:r>
            <a:r>
              <a:rPr lang="zh-CN" altLang="en-US" b="1"/>
              <a:t>的结点的有右兄弟的条件是什么</a:t>
            </a:r>
            <a:r>
              <a:rPr lang="en-US" altLang="zh-CN" b="1"/>
              <a:t>? </a:t>
            </a:r>
            <a:r>
              <a:rPr lang="zh-CN" altLang="en-US" b="1"/>
              <a:t>其右兄弟的编号是多少</a:t>
            </a:r>
            <a:r>
              <a:rPr lang="en-US" altLang="zh-CN" b="1"/>
              <a:t>? </a:t>
            </a:r>
            <a:endParaRPr lang="en-US" altLang="zh-CN" sz="2400" b="1"/>
          </a:p>
        </p:txBody>
      </p:sp>
    </p:spTree>
    <p:extLst>
      <p:ext uri="{BB962C8B-B14F-4D97-AF65-F5344CB8AC3E}">
        <p14:creationId xmlns:p14="http://schemas.microsoft.com/office/powerpoint/2010/main" val="156513301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0194" name="Rectangle 2">
            <a:extLst>
              <a:ext uri="{FF2B5EF4-FFF2-40B4-BE49-F238E27FC236}">
                <a16:creationId xmlns:a16="http://schemas.microsoft.com/office/drawing/2014/main" id="{4160522D-BADB-9D48-9CD5-A02E4AA4D0CB}"/>
              </a:ext>
            </a:extLst>
          </p:cNvPr>
          <p:cNvSpPr>
            <a:spLocks noGrp="1" noChangeArrowheads="1"/>
          </p:cNvSpPr>
          <p:nvPr>
            <p:ph type="body" idx="1"/>
          </p:nvPr>
        </p:nvSpPr>
        <p:spPr>
          <a:xfrm>
            <a:off x="1676401" y="296863"/>
            <a:ext cx="8812213" cy="3636962"/>
          </a:xfrm>
          <a:noFill/>
          <a:ln/>
        </p:spPr>
        <p:txBody>
          <a:bodyPr vert="horz" wrap="square" lIns="92075" tIns="46038" rIns="92075" bIns="46038" numCol="1" anchor="t" anchorCtr="0" compatLnSpc="1">
            <a:prstTxWarp prst="textNoShape">
              <a:avLst/>
            </a:prstTxWarp>
          </a:bodyPr>
          <a:lstStyle/>
          <a:p>
            <a:pPr marL="0" indent="355600">
              <a:lnSpc>
                <a:spcPct val="110000"/>
              </a:lnSpc>
              <a:buNone/>
            </a:pPr>
            <a:r>
              <a:rPr lang="zh-CN" altLang="en-US" sz="2800" b="1">
                <a:latin typeface="宋体" panose="02010600030101010101" pitchFamily="2" charset="-122"/>
              </a:rPr>
              <a:t>⑶ 设有如图</a:t>
            </a:r>
            <a:r>
              <a:rPr lang="en-US" altLang="zh-CN" sz="2800" b="1"/>
              <a:t>6-27</a:t>
            </a:r>
            <a:r>
              <a:rPr lang="zh-CN" altLang="en-US" sz="2800" b="1">
                <a:latin typeface="宋体" panose="02010600030101010101" pitchFamily="2" charset="-122"/>
              </a:rPr>
              <a:t>所示的二叉树。</a:t>
            </a:r>
          </a:p>
          <a:p>
            <a:pPr marL="723900" lvl="1" indent="0">
              <a:lnSpc>
                <a:spcPct val="110000"/>
              </a:lnSpc>
              <a:buNone/>
            </a:pPr>
            <a:r>
              <a:rPr lang="zh-CN" altLang="en-US" b="1"/>
              <a:t>① 分别用顺序存储方法和链接存储方法画出该二叉树的存储结构。</a:t>
            </a:r>
          </a:p>
          <a:p>
            <a:pPr marL="723900" lvl="1" indent="0">
              <a:lnSpc>
                <a:spcPct val="110000"/>
              </a:lnSpc>
              <a:buNone/>
            </a:pPr>
            <a:r>
              <a:rPr lang="zh-CN" altLang="en-US" b="1"/>
              <a:t>② 写出该二叉树的先序、中序、后序遍历序列。</a:t>
            </a:r>
          </a:p>
          <a:p>
            <a:pPr marL="0" indent="355600">
              <a:lnSpc>
                <a:spcPct val="110000"/>
              </a:lnSpc>
              <a:buNone/>
            </a:pPr>
            <a:r>
              <a:rPr lang="zh-CN" altLang="en-US" sz="2800" b="1">
                <a:latin typeface="宋体" panose="02010600030101010101" pitchFamily="2" charset="-122"/>
              </a:rPr>
              <a:t>⑷ 已知一棵二叉树的先序遍历序列和中序遍历序列分别为</a:t>
            </a:r>
            <a:r>
              <a:rPr lang="en-US" altLang="zh-CN" sz="2800" b="1"/>
              <a:t>ABDGHCEFI</a:t>
            </a:r>
            <a:r>
              <a:rPr lang="zh-CN" altLang="en-US" sz="2800" b="1"/>
              <a:t>和</a:t>
            </a:r>
            <a:r>
              <a:rPr lang="en-US" altLang="zh-CN" sz="2800" b="1"/>
              <a:t>GDHBAECIF</a:t>
            </a:r>
            <a:r>
              <a:rPr lang="zh-CN" altLang="en-US" sz="2800" b="1">
                <a:latin typeface="宋体" panose="02010600030101010101" pitchFamily="2" charset="-122"/>
              </a:rPr>
              <a:t>，请画出这棵二叉树，然后给出该树的后序遍历序列。</a:t>
            </a:r>
          </a:p>
        </p:txBody>
      </p:sp>
      <p:sp>
        <p:nvSpPr>
          <p:cNvPr id="520195" name="Rectangle 3">
            <a:extLst>
              <a:ext uri="{FF2B5EF4-FFF2-40B4-BE49-F238E27FC236}">
                <a16:creationId xmlns:a16="http://schemas.microsoft.com/office/drawing/2014/main" id="{6A2065AC-F453-2548-B599-0DF42FDD1036}"/>
              </a:ext>
            </a:extLst>
          </p:cNvPr>
          <p:cNvSpPr>
            <a:spLocks noChangeArrowheads="1"/>
          </p:cNvSpPr>
          <p:nvPr/>
        </p:nvSpPr>
        <p:spPr bwMode="auto">
          <a:xfrm>
            <a:off x="1676401" y="4032250"/>
            <a:ext cx="6003925" cy="1989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indent="355600">
              <a:spcBef>
                <a:spcPct val="20000"/>
              </a:spcBef>
              <a:buClr>
                <a:schemeClr val="accent2"/>
              </a:buClr>
              <a:buSzPct val="80000"/>
              <a:buFont typeface="Wingdings"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1295400" indent="-53340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943100" indent="-457200">
              <a:spcBef>
                <a:spcPct val="20000"/>
              </a:spcBef>
              <a:buClr>
                <a:schemeClr val="accent1"/>
              </a:buClr>
              <a:buSzPct val="60000"/>
              <a:buFont typeface="Wingdings"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2514600" indent="-3810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3086100" indent="-3810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3543300" indent="-381000" fontAlgn="base">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4000500" indent="-381000" fontAlgn="base">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4457700" indent="-381000" fontAlgn="base">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4914900" indent="-381000" fontAlgn="base">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fontAlgn="base">
              <a:lnSpc>
                <a:spcPct val="110000"/>
              </a:lnSpc>
              <a:spcAft>
                <a:spcPct val="0"/>
              </a:spcAft>
              <a:buClr>
                <a:srgbClr val="3366FF"/>
              </a:buClr>
              <a:buNone/>
            </a:pPr>
            <a:r>
              <a:rPr lang="zh-CN" altLang="en-US" sz="2800" b="1">
                <a:solidFill>
                  <a:srgbClr val="FFFFFF"/>
                </a:solidFill>
                <a:latin typeface="宋体" panose="02010600030101010101" pitchFamily="2" charset="-122"/>
              </a:rPr>
              <a:t>⑸ 设一棵二叉树的中序遍历序列和后序遍历序列分别为</a:t>
            </a:r>
            <a:r>
              <a:rPr lang="en-US" altLang="zh-CN" sz="2800" b="1">
                <a:solidFill>
                  <a:srgbClr val="FFFFFF"/>
                </a:solidFill>
              </a:rPr>
              <a:t>BDCEAFHG</a:t>
            </a:r>
            <a:r>
              <a:rPr lang="zh-CN" altLang="en-US" sz="2800" b="1">
                <a:solidFill>
                  <a:srgbClr val="FFFFFF"/>
                </a:solidFill>
              </a:rPr>
              <a:t>和</a:t>
            </a:r>
            <a:r>
              <a:rPr lang="en-US" altLang="zh-CN" sz="2800" b="1">
                <a:solidFill>
                  <a:srgbClr val="FFFFFF"/>
                </a:solidFill>
              </a:rPr>
              <a:t>DECBHGFA </a:t>
            </a:r>
            <a:r>
              <a:rPr lang="zh-CN" altLang="en-US" sz="2800" b="1">
                <a:solidFill>
                  <a:srgbClr val="FFFFFF"/>
                </a:solidFill>
                <a:latin typeface="宋体" panose="02010600030101010101" pitchFamily="2" charset="-122"/>
              </a:rPr>
              <a:t>，请画出这棵二叉树，然后给出该树的先序序列。</a:t>
            </a:r>
          </a:p>
        </p:txBody>
      </p:sp>
      <p:grpSp>
        <p:nvGrpSpPr>
          <p:cNvPr id="520196" name="Group 4">
            <a:extLst>
              <a:ext uri="{FF2B5EF4-FFF2-40B4-BE49-F238E27FC236}">
                <a16:creationId xmlns:a16="http://schemas.microsoft.com/office/drawing/2014/main" id="{B57C34D2-8EE6-184B-B339-CDC0F24FE842}"/>
              </a:ext>
            </a:extLst>
          </p:cNvPr>
          <p:cNvGrpSpPr>
            <a:grpSpLocks/>
          </p:cNvGrpSpPr>
          <p:nvPr/>
        </p:nvGrpSpPr>
        <p:grpSpPr bwMode="auto">
          <a:xfrm>
            <a:off x="7824789" y="3716339"/>
            <a:ext cx="2613025" cy="2916237"/>
            <a:chOff x="3969" y="2341"/>
            <a:chExt cx="1646" cy="1837"/>
          </a:xfrm>
        </p:grpSpPr>
        <p:sp>
          <p:nvSpPr>
            <p:cNvPr id="520197" name="Rectangle 5">
              <a:extLst>
                <a:ext uri="{FF2B5EF4-FFF2-40B4-BE49-F238E27FC236}">
                  <a16:creationId xmlns:a16="http://schemas.microsoft.com/office/drawing/2014/main" id="{ABD3E036-9A0B-B345-B44E-33CB43BEEB8B}"/>
                </a:ext>
              </a:extLst>
            </p:cNvPr>
            <p:cNvSpPr>
              <a:spLocks noChangeArrowheads="1"/>
            </p:cNvSpPr>
            <p:nvPr/>
          </p:nvSpPr>
          <p:spPr bwMode="auto">
            <a:xfrm>
              <a:off x="4267" y="3952"/>
              <a:ext cx="1179"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zh-CN" altLang="en-US" sz="2000" b="1">
                  <a:solidFill>
                    <a:srgbClr val="FFFFFF"/>
                  </a:solidFill>
                  <a:latin typeface="Times New Roman" panose="02020603050405020304" pitchFamily="18" charset="0"/>
                  <a:ea typeface="宋体" panose="02010600030101010101" pitchFamily="2" charset="-122"/>
                </a:rPr>
                <a:t>图</a:t>
              </a:r>
              <a:r>
                <a:rPr kumimoji="1" lang="en-US" altLang="zh-CN" sz="2000" b="1">
                  <a:solidFill>
                    <a:srgbClr val="FFFFFF"/>
                  </a:solidFill>
                  <a:latin typeface="Times New Roman" panose="02020603050405020304" pitchFamily="18" charset="0"/>
                  <a:ea typeface="宋体" panose="02010600030101010101" pitchFamily="2" charset="-122"/>
                </a:rPr>
                <a:t>6-27  </a:t>
              </a:r>
              <a:r>
                <a:rPr kumimoji="1" lang="zh-CN" altLang="en-US" sz="2000" b="1">
                  <a:solidFill>
                    <a:srgbClr val="FFFFFF"/>
                  </a:solidFill>
                  <a:latin typeface="Times New Roman" panose="02020603050405020304" pitchFamily="18" charset="0"/>
                  <a:ea typeface="宋体" panose="02010600030101010101" pitchFamily="2" charset="-122"/>
                </a:rPr>
                <a:t>二叉树</a:t>
              </a:r>
            </a:p>
          </p:txBody>
        </p:sp>
        <p:grpSp>
          <p:nvGrpSpPr>
            <p:cNvPr id="520198" name="Group 6">
              <a:extLst>
                <a:ext uri="{FF2B5EF4-FFF2-40B4-BE49-F238E27FC236}">
                  <a16:creationId xmlns:a16="http://schemas.microsoft.com/office/drawing/2014/main" id="{D03BCD82-3E7E-6E41-80EA-0745A7F17C88}"/>
                </a:ext>
              </a:extLst>
            </p:cNvPr>
            <p:cNvGrpSpPr>
              <a:grpSpLocks/>
            </p:cNvGrpSpPr>
            <p:nvPr/>
          </p:nvGrpSpPr>
          <p:grpSpPr bwMode="auto">
            <a:xfrm>
              <a:off x="3969" y="2341"/>
              <a:ext cx="1646" cy="1566"/>
              <a:chOff x="3969" y="2341"/>
              <a:chExt cx="1646" cy="1566"/>
            </a:xfrm>
          </p:grpSpPr>
          <p:sp>
            <p:nvSpPr>
              <p:cNvPr id="520199" name="Oval 7">
                <a:extLst>
                  <a:ext uri="{FF2B5EF4-FFF2-40B4-BE49-F238E27FC236}">
                    <a16:creationId xmlns:a16="http://schemas.microsoft.com/office/drawing/2014/main" id="{7182FA9F-DBE5-CF41-A318-594E7D7CFBE6}"/>
                  </a:ext>
                </a:extLst>
              </p:cNvPr>
              <p:cNvSpPr>
                <a:spLocks noChangeArrowheads="1"/>
              </p:cNvSpPr>
              <p:nvPr/>
            </p:nvSpPr>
            <p:spPr bwMode="auto">
              <a:xfrm>
                <a:off x="4593" y="2341"/>
                <a:ext cx="249" cy="227"/>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a</a:t>
                </a:r>
              </a:p>
            </p:txBody>
          </p:sp>
          <p:sp>
            <p:nvSpPr>
              <p:cNvPr id="520200" name="Oval 8">
                <a:extLst>
                  <a:ext uri="{FF2B5EF4-FFF2-40B4-BE49-F238E27FC236}">
                    <a16:creationId xmlns:a16="http://schemas.microsoft.com/office/drawing/2014/main" id="{F7AE462B-A5E5-B64B-9E5E-631018720780}"/>
                  </a:ext>
                </a:extLst>
              </p:cNvPr>
              <p:cNvSpPr>
                <a:spLocks noChangeArrowheads="1"/>
              </p:cNvSpPr>
              <p:nvPr/>
            </p:nvSpPr>
            <p:spPr bwMode="auto">
              <a:xfrm>
                <a:off x="3969" y="3210"/>
                <a:ext cx="249" cy="227"/>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d</a:t>
                </a:r>
              </a:p>
            </p:txBody>
          </p:sp>
          <p:sp>
            <p:nvSpPr>
              <p:cNvPr id="520201" name="Oval 9">
                <a:extLst>
                  <a:ext uri="{FF2B5EF4-FFF2-40B4-BE49-F238E27FC236}">
                    <a16:creationId xmlns:a16="http://schemas.microsoft.com/office/drawing/2014/main" id="{70A7BC8C-DBD6-504E-839C-48F201025E77}"/>
                  </a:ext>
                </a:extLst>
              </p:cNvPr>
              <p:cNvSpPr>
                <a:spLocks noChangeArrowheads="1"/>
              </p:cNvSpPr>
              <p:nvPr/>
            </p:nvSpPr>
            <p:spPr bwMode="auto">
              <a:xfrm>
                <a:off x="4377" y="3213"/>
                <a:ext cx="249" cy="227"/>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e</a:t>
                </a:r>
              </a:p>
            </p:txBody>
          </p:sp>
          <p:sp>
            <p:nvSpPr>
              <p:cNvPr id="520202" name="Oval 10">
                <a:extLst>
                  <a:ext uri="{FF2B5EF4-FFF2-40B4-BE49-F238E27FC236}">
                    <a16:creationId xmlns:a16="http://schemas.microsoft.com/office/drawing/2014/main" id="{DC16707C-C1D3-3E4E-B693-B0249FDF4342}"/>
                  </a:ext>
                </a:extLst>
              </p:cNvPr>
              <p:cNvSpPr>
                <a:spLocks noChangeArrowheads="1"/>
              </p:cNvSpPr>
              <p:nvPr/>
            </p:nvSpPr>
            <p:spPr bwMode="auto">
              <a:xfrm>
                <a:off x="4177" y="2773"/>
                <a:ext cx="249" cy="227"/>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b</a:t>
                </a:r>
              </a:p>
            </p:txBody>
          </p:sp>
          <p:sp>
            <p:nvSpPr>
              <p:cNvPr id="520203" name="Line 11">
                <a:extLst>
                  <a:ext uri="{FF2B5EF4-FFF2-40B4-BE49-F238E27FC236}">
                    <a16:creationId xmlns:a16="http://schemas.microsoft.com/office/drawing/2014/main" id="{5BA72BC2-EEDC-294B-8AD2-9AF7DBA54B43}"/>
                  </a:ext>
                </a:extLst>
              </p:cNvPr>
              <p:cNvSpPr>
                <a:spLocks noChangeShapeType="1"/>
              </p:cNvSpPr>
              <p:nvPr/>
            </p:nvSpPr>
            <p:spPr bwMode="auto">
              <a:xfrm flipH="1">
                <a:off x="4097" y="2981"/>
                <a:ext cx="136" cy="227"/>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20204" name="Line 12">
                <a:extLst>
                  <a:ext uri="{FF2B5EF4-FFF2-40B4-BE49-F238E27FC236}">
                    <a16:creationId xmlns:a16="http://schemas.microsoft.com/office/drawing/2014/main" id="{A3E25282-3314-2540-B69F-8BBAC034E97C}"/>
                  </a:ext>
                </a:extLst>
              </p:cNvPr>
              <p:cNvSpPr>
                <a:spLocks noChangeShapeType="1"/>
              </p:cNvSpPr>
              <p:nvPr/>
            </p:nvSpPr>
            <p:spPr bwMode="auto">
              <a:xfrm>
                <a:off x="4361" y="2981"/>
                <a:ext cx="136" cy="227"/>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20205" name="Oval 13">
                <a:extLst>
                  <a:ext uri="{FF2B5EF4-FFF2-40B4-BE49-F238E27FC236}">
                    <a16:creationId xmlns:a16="http://schemas.microsoft.com/office/drawing/2014/main" id="{5E1C1166-71A5-CE4E-909D-5D515808DC71}"/>
                  </a:ext>
                </a:extLst>
              </p:cNvPr>
              <p:cNvSpPr>
                <a:spLocks noChangeArrowheads="1"/>
              </p:cNvSpPr>
              <p:nvPr/>
            </p:nvSpPr>
            <p:spPr bwMode="auto">
              <a:xfrm>
                <a:off x="4744" y="3218"/>
                <a:ext cx="249" cy="227"/>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f</a:t>
                </a:r>
              </a:p>
            </p:txBody>
          </p:sp>
          <p:sp>
            <p:nvSpPr>
              <p:cNvPr id="520206" name="Oval 14">
                <a:extLst>
                  <a:ext uri="{FF2B5EF4-FFF2-40B4-BE49-F238E27FC236}">
                    <a16:creationId xmlns:a16="http://schemas.microsoft.com/office/drawing/2014/main" id="{8AE50581-BF78-4242-8B8A-95452D9B09A9}"/>
                  </a:ext>
                </a:extLst>
              </p:cNvPr>
              <p:cNvSpPr>
                <a:spLocks noChangeArrowheads="1"/>
              </p:cNvSpPr>
              <p:nvPr/>
            </p:nvSpPr>
            <p:spPr bwMode="auto">
              <a:xfrm>
                <a:off x="5152" y="3221"/>
                <a:ext cx="249" cy="227"/>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g</a:t>
                </a:r>
              </a:p>
            </p:txBody>
          </p:sp>
          <p:sp>
            <p:nvSpPr>
              <p:cNvPr id="520207" name="Oval 15">
                <a:extLst>
                  <a:ext uri="{FF2B5EF4-FFF2-40B4-BE49-F238E27FC236}">
                    <a16:creationId xmlns:a16="http://schemas.microsoft.com/office/drawing/2014/main" id="{02FE6B01-17D5-5841-9A8F-84F40A93C229}"/>
                  </a:ext>
                </a:extLst>
              </p:cNvPr>
              <p:cNvSpPr>
                <a:spLocks noChangeArrowheads="1"/>
              </p:cNvSpPr>
              <p:nvPr/>
            </p:nvSpPr>
            <p:spPr bwMode="auto">
              <a:xfrm>
                <a:off x="4952" y="2781"/>
                <a:ext cx="249" cy="227"/>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c</a:t>
                </a:r>
              </a:p>
            </p:txBody>
          </p:sp>
          <p:sp>
            <p:nvSpPr>
              <p:cNvPr id="520208" name="Line 16">
                <a:extLst>
                  <a:ext uri="{FF2B5EF4-FFF2-40B4-BE49-F238E27FC236}">
                    <a16:creationId xmlns:a16="http://schemas.microsoft.com/office/drawing/2014/main" id="{C347C1FF-C7FB-0646-8327-4CB85D9996E5}"/>
                  </a:ext>
                </a:extLst>
              </p:cNvPr>
              <p:cNvSpPr>
                <a:spLocks noChangeShapeType="1"/>
              </p:cNvSpPr>
              <p:nvPr/>
            </p:nvSpPr>
            <p:spPr bwMode="auto">
              <a:xfrm flipH="1">
                <a:off x="4872" y="2989"/>
                <a:ext cx="136" cy="227"/>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20209" name="Line 17">
                <a:extLst>
                  <a:ext uri="{FF2B5EF4-FFF2-40B4-BE49-F238E27FC236}">
                    <a16:creationId xmlns:a16="http://schemas.microsoft.com/office/drawing/2014/main" id="{BD382158-6479-3645-9263-653D8F6169D3}"/>
                  </a:ext>
                </a:extLst>
              </p:cNvPr>
              <p:cNvSpPr>
                <a:spLocks noChangeShapeType="1"/>
              </p:cNvSpPr>
              <p:nvPr/>
            </p:nvSpPr>
            <p:spPr bwMode="auto">
              <a:xfrm>
                <a:off x="5136" y="2989"/>
                <a:ext cx="136" cy="227"/>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20210" name="Line 18">
                <a:extLst>
                  <a:ext uri="{FF2B5EF4-FFF2-40B4-BE49-F238E27FC236}">
                    <a16:creationId xmlns:a16="http://schemas.microsoft.com/office/drawing/2014/main" id="{33ABE665-BF4D-6D48-B495-1A24D3F8B0DE}"/>
                  </a:ext>
                </a:extLst>
              </p:cNvPr>
              <p:cNvSpPr>
                <a:spLocks noChangeShapeType="1"/>
              </p:cNvSpPr>
              <p:nvPr/>
            </p:nvSpPr>
            <p:spPr bwMode="auto">
              <a:xfrm flipH="1">
                <a:off x="4337" y="2549"/>
                <a:ext cx="295" cy="227"/>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20211" name="Line 19">
                <a:extLst>
                  <a:ext uri="{FF2B5EF4-FFF2-40B4-BE49-F238E27FC236}">
                    <a16:creationId xmlns:a16="http://schemas.microsoft.com/office/drawing/2014/main" id="{D0B51EA1-0D5B-D840-AEDF-772DEAC9E55E}"/>
                  </a:ext>
                </a:extLst>
              </p:cNvPr>
              <p:cNvSpPr>
                <a:spLocks noChangeShapeType="1"/>
              </p:cNvSpPr>
              <p:nvPr/>
            </p:nvSpPr>
            <p:spPr bwMode="auto">
              <a:xfrm>
                <a:off x="4801" y="2536"/>
                <a:ext cx="287" cy="24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20212" name="Oval 20">
                <a:extLst>
                  <a:ext uri="{FF2B5EF4-FFF2-40B4-BE49-F238E27FC236}">
                    <a16:creationId xmlns:a16="http://schemas.microsoft.com/office/drawing/2014/main" id="{71EADF21-494E-264F-B154-74F97537E62B}"/>
                  </a:ext>
                </a:extLst>
              </p:cNvPr>
              <p:cNvSpPr>
                <a:spLocks noChangeArrowheads="1"/>
              </p:cNvSpPr>
              <p:nvPr/>
            </p:nvSpPr>
            <p:spPr bwMode="auto">
              <a:xfrm>
                <a:off x="4184" y="3658"/>
                <a:ext cx="249" cy="227"/>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h</a:t>
                </a:r>
              </a:p>
            </p:txBody>
          </p:sp>
          <p:sp>
            <p:nvSpPr>
              <p:cNvPr id="520213" name="Oval 21">
                <a:extLst>
                  <a:ext uri="{FF2B5EF4-FFF2-40B4-BE49-F238E27FC236}">
                    <a16:creationId xmlns:a16="http://schemas.microsoft.com/office/drawing/2014/main" id="{F71F6910-995B-B845-9E6A-7121983B5BEB}"/>
                  </a:ext>
                </a:extLst>
              </p:cNvPr>
              <p:cNvSpPr>
                <a:spLocks noChangeArrowheads="1"/>
              </p:cNvSpPr>
              <p:nvPr/>
            </p:nvSpPr>
            <p:spPr bwMode="auto">
              <a:xfrm>
                <a:off x="4592" y="3653"/>
                <a:ext cx="249" cy="227"/>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k</a:t>
                </a:r>
              </a:p>
            </p:txBody>
          </p:sp>
          <p:sp>
            <p:nvSpPr>
              <p:cNvPr id="520214" name="Line 22">
                <a:extLst>
                  <a:ext uri="{FF2B5EF4-FFF2-40B4-BE49-F238E27FC236}">
                    <a16:creationId xmlns:a16="http://schemas.microsoft.com/office/drawing/2014/main" id="{66E5C23C-28F4-C346-81F9-E8C55C74249B}"/>
                  </a:ext>
                </a:extLst>
              </p:cNvPr>
              <p:cNvSpPr>
                <a:spLocks noChangeShapeType="1"/>
              </p:cNvSpPr>
              <p:nvPr/>
            </p:nvSpPr>
            <p:spPr bwMode="auto">
              <a:xfrm flipH="1">
                <a:off x="4312" y="3429"/>
                <a:ext cx="136" cy="227"/>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20215" name="Line 23">
                <a:extLst>
                  <a:ext uri="{FF2B5EF4-FFF2-40B4-BE49-F238E27FC236}">
                    <a16:creationId xmlns:a16="http://schemas.microsoft.com/office/drawing/2014/main" id="{44226B1F-8A08-5443-9C4C-A7A24A21C770}"/>
                  </a:ext>
                </a:extLst>
              </p:cNvPr>
              <p:cNvSpPr>
                <a:spLocks noChangeShapeType="1"/>
              </p:cNvSpPr>
              <p:nvPr/>
            </p:nvSpPr>
            <p:spPr bwMode="auto">
              <a:xfrm>
                <a:off x="4576" y="3421"/>
                <a:ext cx="136" cy="227"/>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20216" name="Oval 24">
                <a:extLst>
                  <a:ext uri="{FF2B5EF4-FFF2-40B4-BE49-F238E27FC236}">
                    <a16:creationId xmlns:a16="http://schemas.microsoft.com/office/drawing/2014/main" id="{250EE27E-DBEC-714B-B22D-FF18461FC4D5}"/>
                  </a:ext>
                </a:extLst>
              </p:cNvPr>
              <p:cNvSpPr>
                <a:spLocks noChangeArrowheads="1"/>
              </p:cNvSpPr>
              <p:nvPr/>
            </p:nvSpPr>
            <p:spPr bwMode="auto">
              <a:xfrm>
                <a:off x="4958" y="3680"/>
                <a:ext cx="249" cy="227"/>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m</a:t>
                </a:r>
              </a:p>
            </p:txBody>
          </p:sp>
          <p:sp>
            <p:nvSpPr>
              <p:cNvPr id="520217" name="Oval 25">
                <a:extLst>
                  <a:ext uri="{FF2B5EF4-FFF2-40B4-BE49-F238E27FC236}">
                    <a16:creationId xmlns:a16="http://schemas.microsoft.com/office/drawing/2014/main" id="{BAFE41AF-38B1-AD4F-8D74-9B6D64EF596B}"/>
                  </a:ext>
                </a:extLst>
              </p:cNvPr>
              <p:cNvSpPr>
                <a:spLocks noChangeArrowheads="1"/>
              </p:cNvSpPr>
              <p:nvPr/>
            </p:nvSpPr>
            <p:spPr bwMode="auto">
              <a:xfrm>
                <a:off x="5366" y="3675"/>
                <a:ext cx="249" cy="227"/>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n</a:t>
                </a:r>
              </a:p>
            </p:txBody>
          </p:sp>
          <p:sp>
            <p:nvSpPr>
              <p:cNvPr id="520218" name="Line 26">
                <a:extLst>
                  <a:ext uri="{FF2B5EF4-FFF2-40B4-BE49-F238E27FC236}">
                    <a16:creationId xmlns:a16="http://schemas.microsoft.com/office/drawing/2014/main" id="{639CE986-5909-DD43-9840-B46A9D983DD1}"/>
                  </a:ext>
                </a:extLst>
              </p:cNvPr>
              <p:cNvSpPr>
                <a:spLocks noChangeShapeType="1"/>
              </p:cNvSpPr>
              <p:nvPr/>
            </p:nvSpPr>
            <p:spPr bwMode="auto">
              <a:xfrm flipH="1">
                <a:off x="5086" y="3451"/>
                <a:ext cx="136" cy="227"/>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20219" name="Line 27">
                <a:extLst>
                  <a:ext uri="{FF2B5EF4-FFF2-40B4-BE49-F238E27FC236}">
                    <a16:creationId xmlns:a16="http://schemas.microsoft.com/office/drawing/2014/main" id="{9424F79B-4448-414E-9907-3F1816BADD7A}"/>
                  </a:ext>
                </a:extLst>
              </p:cNvPr>
              <p:cNvSpPr>
                <a:spLocks noChangeShapeType="1"/>
              </p:cNvSpPr>
              <p:nvPr/>
            </p:nvSpPr>
            <p:spPr bwMode="auto">
              <a:xfrm>
                <a:off x="5350" y="3443"/>
                <a:ext cx="136" cy="227"/>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spTree>
    <p:extLst>
      <p:ext uri="{BB962C8B-B14F-4D97-AF65-F5344CB8AC3E}">
        <p14:creationId xmlns:p14="http://schemas.microsoft.com/office/powerpoint/2010/main" val="100641717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42" name="Rectangle 2">
            <a:extLst>
              <a:ext uri="{FF2B5EF4-FFF2-40B4-BE49-F238E27FC236}">
                <a16:creationId xmlns:a16="http://schemas.microsoft.com/office/drawing/2014/main" id="{A1F2EBD0-14E1-1445-98B4-AA6C882273FB}"/>
              </a:ext>
            </a:extLst>
          </p:cNvPr>
          <p:cNvSpPr>
            <a:spLocks noGrp="1" noChangeArrowheads="1"/>
          </p:cNvSpPr>
          <p:nvPr>
            <p:ph type="body" idx="1"/>
          </p:nvPr>
        </p:nvSpPr>
        <p:spPr>
          <a:xfrm>
            <a:off x="1676401" y="215901"/>
            <a:ext cx="8812213" cy="6308725"/>
          </a:xfrm>
          <a:noFill/>
          <a:ln/>
        </p:spPr>
        <p:txBody>
          <a:bodyPr vert="horz" wrap="square" lIns="92075" tIns="46038" rIns="92075" bIns="46038" numCol="1" anchor="t" anchorCtr="0" compatLnSpc="1">
            <a:prstTxWarp prst="textNoShape">
              <a:avLst/>
            </a:prstTxWarp>
          </a:bodyPr>
          <a:lstStyle/>
          <a:p>
            <a:pPr marL="0" indent="355600">
              <a:lnSpc>
                <a:spcPct val="110000"/>
              </a:lnSpc>
              <a:buNone/>
            </a:pPr>
            <a:r>
              <a:rPr lang="zh-CN" altLang="en-US" sz="2800" b="1">
                <a:latin typeface="宋体" panose="02010600030101010101" pitchFamily="2" charset="-122"/>
              </a:rPr>
              <a:t>⑹ 已知一棵二叉树的中序遍历序列和后序遍历序列分别为</a:t>
            </a:r>
            <a:r>
              <a:rPr lang="en-US" altLang="zh-CN" sz="2800" b="1"/>
              <a:t>dgbaekchif</a:t>
            </a:r>
            <a:r>
              <a:rPr lang="zh-CN" altLang="en-US" sz="2800" b="1"/>
              <a:t>和</a:t>
            </a:r>
            <a:r>
              <a:rPr lang="en-US" altLang="zh-CN" sz="2800" b="1"/>
              <a:t>gdbkeihfca</a:t>
            </a:r>
            <a:r>
              <a:rPr lang="zh-CN" altLang="en-US" sz="2800" b="1">
                <a:latin typeface="宋体" panose="02010600030101010101" pitchFamily="2" charset="-122"/>
              </a:rPr>
              <a:t>，请画出这棵二叉树对应的中序线索树和后序线索树。 </a:t>
            </a:r>
          </a:p>
          <a:p>
            <a:pPr marL="0" indent="355600">
              <a:lnSpc>
                <a:spcPct val="110000"/>
              </a:lnSpc>
              <a:buNone/>
            </a:pPr>
            <a:r>
              <a:rPr lang="zh-CN" altLang="en-US" sz="2800" b="1">
                <a:latin typeface="宋体" panose="02010600030101010101" pitchFamily="2" charset="-122"/>
              </a:rPr>
              <a:t>⑺ 以二叉链表为存储结构，请分别写出求二叉树的结点总数及叶子结点总数的算法。</a:t>
            </a:r>
          </a:p>
          <a:p>
            <a:pPr marL="0" indent="355600">
              <a:lnSpc>
                <a:spcPct val="110000"/>
              </a:lnSpc>
              <a:buNone/>
            </a:pPr>
            <a:r>
              <a:rPr lang="zh-CN" altLang="en-US" sz="2800" b="1">
                <a:latin typeface="宋体" panose="02010600030101010101" pitchFamily="2" charset="-122"/>
              </a:rPr>
              <a:t>⑻ </a:t>
            </a:r>
            <a:r>
              <a:rPr lang="zh-CN" altLang="en-US" sz="2800" b="1"/>
              <a:t>设</a:t>
            </a:r>
            <a:r>
              <a:rPr lang="zh-CN" altLang="en-US" sz="2800" b="1">
                <a:latin typeface="宋体" panose="02010600030101010101" pitchFamily="2" charset="-122"/>
              </a:rPr>
              <a:t>图</a:t>
            </a:r>
            <a:r>
              <a:rPr lang="en-US" altLang="zh-CN" sz="2800" b="1"/>
              <a:t>6-27</a:t>
            </a:r>
            <a:r>
              <a:rPr lang="zh-CN" altLang="en-US" sz="2800" b="1">
                <a:latin typeface="宋体" panose="02010600030101010101" pitchFamily="2" charset="-122"/>
              </a:rPr>
              <a:t>所示的二叉树是森林</a:t>
            </a:r>
            <a:r>
              <a:rPr lang="en-US" altLang="zh-CN" sz="2800" b="1"/>
              <a:t>F</a:t>
            </a:r>
            <a:r>
              <a:rPr lang="zh-CN" altLang="en-US" sz="2800" b="1">
                <a:latin typeface="宋体" panose="02010600030101010101" pitchFamily="2" charset="-122"/>
              </a:rPr>
              <a:t>所对应的二叉树，请画出森林</a:t>
            </a:r>
            <a:r>
              <a:rPr lang="en-US" altLang="zh-CN" sz="2800" b="1"/>
              <a:t>F</a:t>
            </a:r>
            <a:r>
              <a:rPr lang="zh-CN" altLang="en-US" sz="2800" b="1"/>
              <a:t>。</a:t>
            </a:r>
            <a:endParaRPr lang="zh-CN" altLang="en-US" b="1">
              <a:latin typeface="宋体" panose="02010600030101010101" pitchFamily="2" charset="-122"/>
            </a:endParaRPr>
          </a:p>
          <a:p>
            <a:pPr marL="0" indent="355600">
              <a:lnSpc>
                <a:spcPct val="110000"/>
              </a:lnSpc>
              <a:buNone/>
            </a:pPr>
            <a:r>
              <a:rPr lang="zh-CN" altLang="en-US" sz="2800" b="1"/>
              <a:t>⑼  </a:t>
            </a:r>
            <a:r>
              <a:rPr lang="zh-CN" altLang="en-US" sz="2800" b="1">
                <a:latin typeface="宋体" panose="02010600030101010101" pitchFamily="2" charset="-122"/>
              </a:rPr>
              <a:t>设有一棵树，如图</a:t>
            </a:r>
            <a:r>
              <a:rPr lang="en-US" altLang="zh-CN" sz="2800" b="1"/>
              <a:t>6-28</a:t>
            </a:r>
            <a:r>
              <a:rPr lang="zh-CN" altLang="en-US" sz="2800" b="1"/>
              <a:t>所示。</a:t>
            </a:r>
          </a:p>
          <a:p>
            <a:pPr marL="723900" lvl="1" indent="0">
              <a:lnSpc>
                <a:spcPct val="110000"/>
              </a:lnSpc>
              <a:buNone/>
            </a:pPr>
            <a:r>
              <a:rPr lang="zh-CN" altLang="en-US" b="1">
                <a:latin typeface="宋体" panose="02010600030101010101" pitchFamily="2" charset="-122"/>
              </a:rPr>
              <a:t>① 请分别用双亲表示法</a:t>
            </a:r>
            <a:r>
              <a:rPr lang="zh-CN" altLang="en-US" b="1"/>
              <a:t>、</a:t>
            </a:r>
            <a:r>
              <a:rPr lang="zh-CN" altLang="en-US" b="1">
                <a:latin typeface="宋体" panose="02010600030101010101" pitchFamily="2" charset="-122"/>
              </a:rPr>
              <a:t>孩子表示法</a:t>
            </a:r>
            <a:r>
              <a:rPr lang="zh-CN" altLang="en-US" b="1"/>
              <a:t>、</a:t>
            </a:r>
            <a:r>
              <a:rPr lang="zh-CN" altLang="en-US" b="1">
                <a:latin typeface="宋体" panose="02010600030101010101" pitchFamily="2" charset="-122"/>
              </a:rPr>
              <a:t>孩子兄弟表示法给出该树的存储结构。</a:t>
            </a:r>
          </a:p>
          <a:p>
            <a:pPr marL="723900" lvl="1" indent="0">
              <a:lnSpc>
                <a:spcPct val="110000"/>
              </a:lnSpc>
              <a:buNone/>
            </a:pPr>
            <a:r>
              <a:rPr lang="zh-CN" altLang="en-US" b="1">
                <a:latin typeface="宋体" panose="02010600030101010101" pitchFamily="2" charset="-122"/>
              </a:rPr>
              <a:t>② 请给出该树的先序遍历序列和后序遍历序列。</a:t>
            </a:r>
          </a:p>
          <a:p>
            <a:pPr marL="723900" lvl="1" indent="0">
              <a:lnSpc>
                <a:spcPct val="110000"/>
              </a:lnSpc>
              <a:buNone/>
            </a:pPr>
            <a:r>
              <a:rPr lang="zh-CN" altLang="en-US" b="1">
                <a:latin typeface="宋体" panose="02010600030101010101" pitchFamily="2" charset="-122"/>
              </a:rPr>
              <a:t>③ 请将这棵树转换成二叉树。</a:t>
            </a:r>
          </a:p>
        </p:txBody>
      </p:sp>
    </p:spTree>
    <p:extLst>
      <p:ext uri="{BB962C8B-B14F-4D97-AF65-F5344CB8AC3E}">
        <p14:creationId xmlns:p14="http://schemas.microsoft.com/office/powerpoint/2010/main" val="59157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02" name="Rectangle 2">
            <a:extLst>
              <a:ext uri="{FF2B5EF4-FFF2-40B4-BE49-F238E27FC236}">
                <a16:creationId xmlns:a16="http://schemas.microsoft.com/office/drawing/2014/main" id="{D27D9A38-FD56-CA40-9110-D75703934B9C}"/>
              </a:ext>
            </a:extLst>
          </p:cNvPr>
          <p:cNvSpPr>
            <a:spLocks noGrp="1" noChangeArrowheads="1"/>
          </p:cNvSpPr>
          <p:nvPr>
            <p:ph type="ctrTitle"/>
          </p:nvPr>
        </p:nvSpPr>
        <p:spPr>
          <a:xfrm>
            <a:off x="2133600" y="152400"/>
            <a:ext cx="6324600" cy="762000"/>
          </a:xfrm>
        </p:spPr>
        <p:txBody>
          <a:bodyPr/>
          <a:lstStyle/>
          <a:p>
            <a:r>
              <a:rPr lang="en-US" altLang="zh-CN" b="1">
                <a:latin typeface="Times New Roman" panose="02020603050405020304" pitchFamily="18" charset="0"/>
              </a:rPr>
              <a:t>6.2.2</a:t>
            </a:r>
            <a:r>
              <a:rPr lang="en-US" altLang="zh-CN" b="1">
                <a:latin typeface="宋体" panose="02010600030101010101" pitchFamily="2" charset="-122"/>
              </a:rPr>
              <a:t>  </a:t>
            </a:r>
            <a:r>
              <a:rPr lang="zh-CN" altLang="en-US" b="1">
                <a:latin typeface="楷体_GB2312" pitchFamily="49" charset="-122"/>
                <a:ea typeface="楷体_GB2312" pitchFamily="49" charset="-122"/>
              </a:rPr>
              <a:t>二叉树的性质</a:t>
            </a:r>
          </a:p>
        </p:txBody>
      </p:sp>
      <p:sp>
        <p:nvSpPr>
          <p:cNvPr id="409603" name="Rectangle 3">
            <a:extLst>
              <a:ext uri="{FF2B5EF4-FFF2-40B4-BE49-F238E27FC236}">
                <a16:creationId xmlns:a16="http://schemas.microsoft.com/office/drawing/2014/main" id="{A22689C3-C2D7-F64E-A7F8-D62BA53EB5BD}"/>
              </a:ext>
            </a:extLst>
          </p:cNvPr>
          <p:cNvSpPr>
            <a:spLocks noGrp="1" noChangeArrowheads="1"/>
          </p:cNvSpPr>
          <p:nvPr>
            <p:ph type="subTitle" idx="1"/>
          </p:nvPr>
        </p:nvSpPr>
        <p:spPr>
          <a:xfrm>
            <a:off x="1676401" y="981076"/>
            <a:ext cx="8812213" cy="5876925"/>
          </a:xfrm>
          <a:noFill/>
          <a:ln/>
        </p:spPr>
        <p:txBody>
          <a:bodyPr/>
          <a:lstStyle/>
          <a:p>
            <a:pPr algn="l">
              <a:lnSpc>
                <a:spcPct val="110000"/>
              </a:lnSpc>
            </a:pPr>
            <a:r>
              <a:rPr lang="zh-CN" altLang="en-US" b="1">
                <a:solidFill>
                  <a:schemeClr val="folHlink"/>
                </a:solidFill>
                <a:latin typeface="宋体" panose="02010600030101010101" pitchFamily="2" charset="-122"/>
              </a:rPr>
              <a:t>性质</a:t>
            </a:r>
            <a:r>
              <a:rPr lang="en-US" altLang="zh-CN" b="1">
                <a:solidFill>
                  <a:schemeClr val="folHlink"/>
                </a:solidFill>
              </a:rPr>
              <a:t>1</a:t>
            </a:r>
            <a:r>
              <a:rPr lang="zh-CN" altLang="en-US" b="1">
                <a:latin typeface="宋体" panose="02010600030101010101" pitchFamily="2" charset="-122"/>
              </a:rPr>
              <a:t>：</a:t>
            </a:r>
            <a:r>
              <a:rPr lang="zh-CN" altLang="en-US" sz="2800" b="1">
                <a:latin typeface="宋体" panose="02010600030101010101" pitchFamily="2" charset="-122"/>
              </a:rPr>
              <a:t>在非空二叉树中，第</a:t>
            </a:r>
            <a:r>
              <a:rPr lang="en-US" altLang="zh-CN" sz="2800" b="1">
                <a:latin typeface="宋体" panose="02010600030101010101" pitchFamily="2" charset="-122"/>
              </a:rPr>
              <a:t>i</a:t>
            </a:r>
            <a:r>
              <a:rPr lang="zh-CN" altLang="en-US" sz="2800" b="1">
                <a:latin typeface="宋体" panose="02010600030101010101" pitchFamily="2" charset="-122"/>
              </a:rPr>
              <a:t>层上至多有</a:t>
            </a:r>
            <a:r>
              <a:rPr lang="en-US" altLang="zh-CN" sz="2800" b="1"/>
              <a:t>2</a:t>
            </a:r>
            <a:r>
              <a:rPr lang="en-US" altLang="zh-CN" sz="2800" b="1" baseline="40000"/>
              <a:t>i-1</a:t>
            </a:r>
            <a:r>
              <a:rPr lang="zh-CN" altLang="en-US" sz="2800" b="1">
                <a:latin typeface="宋体" panose="02010600030101010101" pitchFamily="2" charset="-122"/>
              </a:rPr>
              <a:t>个结点</a:t>
            </a:r>
            <a:r>
              <a:rPr lang="en-US" altLang="zh-CN" sz="2800" b="1"/>
              <a:t>(i</a:t>
            </a:r>
            <a:r>
              <a:rPr lang="en-US" altLang="zh-CN" sz="2800" b="1">
                <a:ea typeface="Arial Unicode MS" panose="020B0604020202020204" pitchFamily="34" charset="-128"/>
                <a:cs typeface="Arial Unicode MS" panose="020B0604020202020204" pitchFamily="34" charset="-128"/>
              </a:rPr>
              <a:t>≧1</a:t>
            </a:r>
            <a:r>
              <a:rPr lang="en-US" altLang="zh-CN" sz="2800" b="1"/>
              <a:t>)</a:t>
            </a:r>
            <a:r>
              <a:rPr lang="zh-CN" altLang="en-US" sz="2800" b="1">
                <a:latin typeface="宋体" panose="02010600030101010101" pitchFamily="2" charset="-122"/>
              </a:rPr>
              <a:t>。</a:t>
            </a:r>
          </a:p>
          <a:p>
            <a:pPr algn="l">
              <a:lnSpc>
                <a:spcPct val="110000"/>
              </a:lnSpc>
            </a:pPr>
            <a:r>
              <a:rPr lang="zh-CN" altLang="en-US" b="1">
                <a:solidFill>
                  <a:schemeClr val="accent1"/>
                </a:solidFill>
                <a:latin typeface="宋体" panose="02010600030101010101" pitchFamily="2" charset="-122"/>
              </a:rPr>
              <a:t>证明</a:t>
            </a:r>
            <a:r>
              <a:rPr lang="zh-CN" altLang="en-US" b="1">
                <a:latin typeface="宋体" panose="02010600030101010101" pitchFamily="2" charset="-122"/>
              </a:rPr>
              <a:t>：</a:t>
            </a:r>
            <a:r>
              <a:rPr lang="zh-CN" altLang="en-US" sz="2800" b="1">
                <a:latin typeface="宋体" panose="02010600030101010101" pitchFamily="2" charset="-122"/>
              </a:rPr>
              <a:t>用数学归纳法证明。</a:t>
            </a:r>
          </a:p>
          <a:p>
            <a:pPr algn="l">
              <a:lnSpc>
                <a:spcPct val="110000"/>
              </a:lnSpc>
            </a:pPr>
            <a:r>
              <a:rPr lang="zh-CN" altLang="en-US" sz="2800" b="1">
                <a:latin typeface="宋体" panose="02010600030101010101" pitchFamily="2" charset="-122"/>
              </a:rPr>
              <a:t>  当</a:t>
            </a:r>
            <a:r>
              <a:rPr lang="en-US" altLang="zh-CN" sz="2800" b="1"/>
              <a:t>i=1</a:t>
            </a:r>
            <a:r>
              <a:rPr lang="zh-CN" altLang="en-US" sz="2800" b="1">
                <a:latin typeface="宋体" panose="02010600030101010101" pitchFamily="2" charset="-122"/>
              </a:rPr>
              <a:t>时：只有一个根结点，</a:t>
            </a:r>
            <a:r>
              <a:rPr lang="en-US" altLang="zh-CN" sz="2800" b="1"/>
              <a:t>2</a:t>
            </a:r>
            <a:r>
              <a:rPr lang="en-US" altLang="zh-CN" sz="2800" b="1" baseline="40000"/>
              <a:t>1-1</a:t>
            </a:r>
            <a:r>
              <a:rPr lang="en-US" altLang="zh-CN" sz="2800" b="1"/>
              <a:t>=2</a:t>
            </a:r>
            <a:r>
              <a:rPr lang="en-US" altLang="zh-CN" sz="2800" b="1" baseline="40000"/>
              <a:t>0</a:t>
            </a:r>
            <a:r>
              <a:rPr lang="en-US" altLang="zh-CN" sz="2800" b="1"/>
              <a:t> =1</a:t>
            </a:r>
            <a:r>
              <a:rPr lang="zh-CN" altLang="en-US" sz="2800" b="1">
                <a:latin typeface="宋体" panose="02010600030101010101" pitchFamily="2" charset="-122"/>
              </a:rPr>
              <a:t>，命题成立。</a:t>
            </a:r>
          </a:p>
          <a:p>
            <a:pPr algn="l">
              <a:lnSpc>
                <a:spcPct val="110000"/>
              </a:lnSpc>
            </a:pPr>
            <a:r>
              <a:rPr lang="zh-CN" altLang="en-US" sz="2800" b="1">
                <a:latin typeface="宋体" panose="02010600030101010101" pitchFamily="2" charset="-122"/>
              </a:rPr>
              <a:t>   现假设对</a:t>
            </a:r>
            <a:r>
              <a:rPr lang="en-US" altLang="zh-CN" sz="2800" b="1"/>
              <a:t>i&gt;1</a:t>
            </a:r>
            <a:r>
              <a:rPr lang="zh-CN" altLang="en-US" sz="2800" b="1">
                <a:latin typeface="宋体" panose="02010600030101010101" pitchFamily="2" charset="-122"/>
              </a:rPr>
              <a:t>时，处在第</a:t>
            </a:r>
            <a:r>
              <a:rPr lang="en-US" altLang="zh-CN" sz="2800" b="1"/>
              <a:t>i-1</a:t>
            </a:r>
            <a:r>
              <a:rPr lang="zh-CN" altLang="en-US" sz="2800" b="1">
                <a:latin typeface="宋体" panose="02010600030101010101" pitchFamily="2" charset="-122"/>
              </a:rPr>
              <a:t>层上至多有</a:t>
            </a:r>
            <a:r>
              <a:rPr lang="en-US" altLang="zh-CN" sz="2800" b="1"/>
              <a:t>2</a:t>
            </a:r>
            <a:r>
              <a:rPr lang="en-US" altLang="zh-CN" sz="2800" b="1" baseline="40000"/>
              <a:t>(i-1)-1</a:t>
            </a:r>
            <a:r>
              <a:rPr lang="zh-CN" altLang="en-US" sz="2800" b="1">
                <a:latin typeface="宋体" panose="02010600030101010101" pitchFamily="2" charset="-122"/>
              </a:rPr>
              <a:t>个结点。</a:t>
            </a:r>
          </a:p>
          <a:p>
            <a:pPr algn="l">
              <a:lnSpc>
                <a:spcPct val="110000"/>
              </a:lnSpc>
            </a:pPr>
            <a:r>
              <a:rPr lang="zh-CN" altLang="en-US" sz="2800" b="1">
                <a:latin typeface="宋体" panose="02010600030101010101" pitchFamily="2" charset="-122"/>
              </a:rPr>
              <a:t>   由归纳假设知，第</a:t>
            </a:r>
            <a:r>
              <a:rPr lang="en-US" altLang="zh-CN" sz="2800" b="1"/>
              <a:t>i-1</a:t>
            </a:r>
            <a:r>
              <a:rPr lang="zh-CN" altLang="en-US" sz="2800" b="1">
                <a:latin typeface="宋体" panose="02010600030101010101" pitchFamily="2" charset="-122"/>
              </a:rPr>
              <a:t>层上至多有</a:t>
            </a:r>
            <a:r>
              <a:rPr lang="en-US" altLang="zh-CN" sz="2800" b="1"/>
              <a:t>2</a:t>
            </a:r>
            <a:r>
              <a:rPr lang="en-US" altLang="zh-CN" sz="2800" b="1" baseline="40000"/>
              <a:t>i-2</a:t>
            </a:r>
            <a:r>
              <a:rPr lang="zh-CN" altLang="en-US" sz="2800" b="1">
                <a:latin typeface="宋体" panose="02010600030101010101" pitchFamily="2" charset="-122"/>
              </a:rPr>
              <a:t>个结点。由于二叉树每个结点的度最大为</a:t>
            </a:r>
            <a:r>
              <a:rPr lang="en-US" altLang="zh-CN" sz="2800" b="1"/>
              <a:t>2</a:t>
            </a:r>
            <a:r>
              <a:rPr lang="zh-CN" altLang="en-US" sz="2800" b="1">
                <a:latin typeface="宋体" panose="02010600030101010101" pitchFamily="2" charset="-122"/>
              </a:rPr>
              <a:t>，故在第</a:t>
            </a:r>
            <a:r>
              <a:rPr lang="en-US" altLang="zh-CN" sz="2800" b="1">
                <a:latin typeface="宋体" panose="02010600030101010101" pitchFamily="2" charset="-122"/>
              </a:rPr>
              <a:t>i</a:t>
            </a:r>
            <a:r>
              <a:rPr lang="zh-CN" altLang="en-US" sz="2800" b="1">
                <a:latin typeface="宋体" panose="02010600030101010101" pitchFamily="2" charset="-122"/>
              </a:rPr>
              <a:t>层上最大结点数为第</a:t>
            </a:r>
            <a:r>
              <a:rPr lang="en-US" altLang="zh-CN" sz="2800" b="1"/>
              <a:t>i-1</a:t>
            </a:r>
            <a:r>
              <a:rPr lang="zh-CN" altLang="en-US" sz="2800" b="1">
                <a:latin typeface="宋体" panose="02010600030101010101" pitchFamily="2" charset="-122"/>
              </a:rPr>
              <a:t>层上最大结点数的</a:t>
            </a:r>
            <a:r>
              <a:rPr lang="en-US" altLang="zh-CN" sz="2800" b="1"/>
              <a:t>2</a:t>
            </a:r>
            <a:r>
              <a:rPr lang="zh-CN" altLang="en-US" sz="2800" b="1">
                <a:latin typeface="宋体" panose="02010600030101010101" pitchFamily="2" charset="-122"/>
              </a:rPr>
              <a:t>倍。</a:t>
            </a:r>
          </a:p>
          <a:p>
            <a:pPr algn="l">
              <a:lnSpc>
                <a:spcPct val="110000"/>
              </a:lnSpc>
            </a:pPr>
            <a:r>
              <a:rPr lang="zh-CN" altLang="en-US" sz="2800" b="1">
                <a:latin typeface="宋体" panose="02010600030101010101" pitchFamily="2" charset="-122"/>
              </a:rPr>
              <a:t>        即   </a:t>
            </a:r>
            <a:r>
              <a:rPr lang="en-US" altLang="zh-CN" sz="2800" b="1"/>
              <a:t>2×2</a:t>
            </a:r>
            <a:r>
              <a:rPr lang="en-US" altLang="zh-CN" sz="2800" b="1" baseline="40000"/>
              <a:t>i-2</a:t>
            </a:r>
            <a:r>
              <a:rPr lang="zh-CN" altLang="en-US" sz="2800" b="1"/>
              <a:t>＝</a:t>
            </a:r>
            <a:r>
              <a:rPr lang="en-US" altLang="zh-CN" sz="2800" b="1"/>
              <a:t>2</a:t>
            </a:r>
            <a:r>
              <a:rPr lang="en-US" altLang="zh-CN" sz="2800" b="1" baseline="30000"/>
              <a:t>i-1</a:t>
            </a:r>
            <a:r>
              <a:rPr lang="en-US" altLang="zh-CN" sz="2800">
                <a:latin typeface="宋体" panose="02010600030101010101" pitchFamily="2" charset="-122"/>
              </a:rPr>
              <a:t>                 </a:t>
            </a:r>
            <a:r>
              <a:rPr lang="zh-CN" altLang="en-US" sz="2800" b="1">
                <a:solidFill>
                  <a:schemeClr val="accent1"/>
                </a:solidFill>
                <a:latin typeface="宋体" panose="02010600030101010101" pitchFamily="2" charset="-122"/>
              </a:rPr>
              <a:t>证毕</a:t>
            </a:r>
          </a:p>
          <a:p>
            <a:pPr algn="l">
              <a:lnSpc>
                <a:spcPct val="110000"/>
              </a:lnSpc>
            </a:pPr>
            <a:r>
              <a:rPr lang="zh-CN" altLang="en-US" b="1">
                <a:solidFill>
                  <a:schemeClr val="folHlink"/>
                </a:solidFill>
                <a:latin typeface="宋体" panose="02010600030101010101" pitchFamily="2" charset="-122"/>
              </a:rPr>
              <a:t>性质</a:t>
            </a:r>
            <a:r>
              <a:rPr lang="en-US" altLang="zh-CN" b="1">
                <a:solidFill>
                  <a:schemeClr val="folHlink"/>
                </a:solidFill>
              </a:rPr>
              <a:t>2</a:t>
            </a:r>
            <a:r>
              <a:rPr lang="zh-CN" altLang="en-US" sz="2800">
                <a:latin typeface="宋体" panose="02010600030101010101" pitchFamily="2" charset="-122"/>
              </a:rPr>
              <a:t>：</a:t>
            </a:r>
            <a:r>
              <a:rPr lang="zh-CN" altLang="en-US" sz="2800" b="1">
                <a:latin typeface="宋体" panose="02010600030101010101" pitchFamily="2" charset="-122"/>
              </a:rPr>
              <a:t>深度为</a:t>
            </a:r>
            <a:r>
              <a:rPr lang="en-US" altLang="zh-CN" sz="2800" b="1"/>
              <a:t>k</a:t>
            </a:r>
            <a:r>
              <a:rPr lang="zh-CN" altLang="en-US" sz="2800" b="1">
                <a:latin typeface="宋体" panose="02010600030101010101" pitchFamily="2" charset="-122"/>
              </a:rPr>
              <a:t>的二叉树至多有</a:t>
            </a:r>
            <a:r>
              <a:rPr lang="en-US" altLang="zh-CN" sz="2800" b="1"/>
              <a:t>2</a:t>
            </a:r>
            <a:r>
              <a:rPr lang="en-US" altLang="zh-CN" sz="2800" b="1" baseline="40000"/>
              <a:t>k</a:t>
            </a:r>
            <a:r>
              <a:rPr lang="en-US" altLang="zh-CN" sz="2800" b="1"/>
              <a:t>-1</a:t>
            </a:r>
            <a:r>
              <a:rPr lang="zh-CN" altLang="en-US" sz="2800" b="1">
                <a:latin typeface="宋体" panose="02010600030101010101" pitchFamily="2" charset="-122"/>
              </a:rPr>
              <a:t>个结点</a:t>
            </a:r>
            <a:r>
              <a:rPr lang="zh-CN" altLang="en-US" sz="2800" b="1"/>
              <a:t>（</a:t>
            </a:r>
            <a:r>
              <a:rPr lang="en-US" altLang="zh-CN" sz="2800" b="1"/>
              <a:t>k</a:t>
            </a:r>
            <a:r>
              <a:rPr lang="en-US" altLang="zh-CN" sz="2800" b="1">
                <a:ea typeface="Arial Unicode MS" panose="020B0604020202020204" pitchFamily="34" charset="-128"/>
                <a:cs typeface="Arial Unicode MS" panose="020B0604020202020204" pitchFamily="34" charset="-128"/>
              </a:rPr>
              <a:t>≧</a:t>
            </a:r>
            <a:r>
              <a:rPr lang="en-US" altLang="zh-CN" sz="2800" b="1"/>
              <a:t>1) </a:t>
            </a:r>
            <a:r>
              <a:rPr lang="zh-CN" altLang="en-US" sz="2800" b="1">
                <a:latin typeface="宋体" panose="02010600030101010101" pitchFamily="2" charset="-122"/>
              </a:rPr>
              <a:t>。</a:t>
            </a:r>
          </a:p>
        </p:txBody>
      </p:sp>
    </p:spTree>
    <p:extLst>
      <p:ext uri="{BB962C8B-B14F-4D97-AF65-F5344CB8AC3E}">
        <p14:creationId xmlns:p14="http://schemas.microsoft.com/office/powerpoint/2010/main" val="87697531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4290" name="Rectangle 2">
            <a:extLst>
              <a:ext uri="{FF2B5EF4-FFF2-40B4-BE49-F238E27FC236}">
                <a16:creationId xmlns:a16="http://schemas.microsoft.com/office/drawing/2014/main" id="{C6058FA7-2E91-6C4E-B87A-CF244A17813A}"/>
              </a:ext>
            </a:extLst>
          </p:cNvPr>
          <p:cNvSpPr>
            <a:spLocks noChangeArrowheads="1"/>
          </p:cNvSpPr>
          <p:nvPr/>
        </p:nvSpPr>
        <p:spPr bwMode="auto">
          <a:xfrm>
            <a:off x="1676401" y="188914"/>
            <a:ext cx="8812213" cy="4103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indent="355600" eaLnBrk="0" hangingPunct="0">
              <a:defRPr kumimoji="1" sz="2400">
                <a:solidFill>
                  <a:schemeClr val="tx1"/>
                </a:solidFill>
                <a:latin typeface="Times New Roman" panose="02020603050405020304" pitchFamily="18" charset="0"/>
                <a:ea typeface="宋体" panose="02010600030101010101" pitchFamily="2" charset="-122"/>
              </a:defRPr>
            </a:lvl1pPr>
            <a:lvl2pPr marL="723900" eaLnBrk="0" hangingPunct="0">
              <a:defRPr kumimoji="1" sz="2400">
                <a:solidFill>
                  <a:schemeClr val="tx1"/>
                </a:solidFill>
                <a:latin typeface="Times New Roman" panose="02020603050405020304" pitchFamily="18" charset="0"/>
                <a:ea typeface="宋体" panose="02010600030101010101" pitchFamily="2" charset="-122"/>
              </a:defRPr>
            </a:lvl2pPr>
            <a:lvl3pPr marL="1943100" indent="-457200" eaLnBrk="0" hangingPunct="0">
              <a:defRPr kumimoji="1" sz="2400">
                <a:solidFill>
                  <a:schemeClr val="tx1"/>
                </a:solidFill>
                <a:latin typeface="Times New Roman" panose="02020603050405020304" pitchFamily="18" charset="0"/>
                <a:ea typeface="宋体" panose="02010600030101010101" pitchFamily="2" charset="-122"/>
              </a:defRPr>
            </a:lvl3pPr>
            <a:lvl4pPr marL="2514600" indent="-381000" eaLnBrk="0" hangingPunct="0">
              <a:defRPr kumimoji="1" sz="2400">
                <a:solidFill>
                  <a:schemeClr val="tx1"/>
                </a:solidFill>
                <a:latin typeface="Times New Roman" panose="02020603050405020304" pitchFamily="18" charset="0"/>
                <a:ea typeface="宋体" panose="02010600030101010101" pitchFamily="2" charset="-122"/>
              </a:defRPr>
            </a:lvl4pPr>
            <a:lvl5pPr marL="3086100" indent="-381000" eaLnBrk="0" hangingPunct="0">
              <a:defRPr kumimoji="1" sz="2400">
                <a:solidFill>
                  <a:schemeClr val="tx1"/>
                </a:solidFill>
                <a:latin typeface="Times New Roman" panose="02020603050405020304" pitchFamily="18" charset="0"/>
                <a:ea typeface="宋体" panose="02010600030101010101" pitchFamily="2" charset="-122"/>
              </a:defRPr>
            </a:lvl5pPr>
            <a:lvl6pPr marL="3543300" indent="-381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4000500" indent="-381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457700" indent="-381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914900" indent="-381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20000"/>
              </a:spcBef>
              <a:spcAft>
                <a:spcPct val="0"/>
              </a:spcAft>
              <a:buClr>
                <a:srgbClr val="3366FF"/>
              </a:buClr>
              <a:buSzPct val="80000"/>
            </a:pPr>
            <a:r>
              <a:rPr lang="zh-CN" altLang="en-US" sz="2800" b="1">
                <a:solidFill>
                  <a:srgbClr val="FFFFFF"/>
                </a:solidFill>
                <a:latin typeface="宋体" panose="02010600030101010101" pitchFamily="2" charset="-122"/>
              </a:rPr>
              <a:t>⑽ </a:t>
            </a:r>
            <a:r>
              <a:rPr lang="zh-CN" altLang="en-US" sz="2800" b="1">
                <a:solidFill>
                  <a:srgbClr val="FFFFFF"/>
                </a:solidFill>
              </a:rPr>
              <a:t>设给定权值集合</a:t>
            </a:r>
            <a:r>
              <a:rPr lang="en-US" altLang="zh-CN" sz="2800" b="1">
                <a:solidFill>
                  <a:srgbClr val="FFFFFF"/>
                </a:solidFill>
              </a:rPr>
              <a:t>w={3,5,7,8,11,12} </a:t>
            </a:r>
            <a:r>
              <a:rPr lang="zh-CN" altLang="en-US" sz="2800" b="1">
                <a:solidFill>
                  <a:srgbClr val="FFFFFF"/>
                </a:solidFill>
              </a:rPr>
              <a:t>，请构造关于</a:t>
            </a:r>
            <a:r>
              <a:rPr lang="en-US" altLang="zh-CN" sz="2800" b="1">
                <a:solidFill>
                  <a:srgbClr val="FFFFFF"/>
                </a:solidFill>
              </a:rPr>
              <a:t>w</a:t>
            </a:r>
            <a:r>
              <a:rPr lang="zh-CN" altLang="en-US" sz="2800" b="1">
                <a:solidFill>
                  <a:srgbClr val="FFFFFF"/>
                </a:solidFill>
              </a:rPr>
              <a:t>的一棵</a:t>
            </a:r>
            <a:r>
              <a:rPr lang="en-US" altLang="zh-CN" sz="2800" b="1">
                <a:solidFill>
                  <a:srgbClr val="FFFFFF"/>
                </a:solidFill>
              </a:rPr>
              <a:t>huffman</a:t>
            </a:r>
            <a:r>
              <a:rPr lang="zh-CN" altLang="en-US" sz="2800" b="1">
                <a:solidFill>
                  <a:srgbClr val="FFFFFF"/>
                </a:solidFill>
              </a:rPr>
              <a:t>树，并求其加权路径长度</a:t>
            </a:r>
            <a:r>
              <a:rPr lang="en-US" altLang="zh-CN" sz="2800" b="1">
                <a:solidFill>
                  <a:srgbClr val="FFFFFF"/>
                </a:solidFill>
              </a:rPr>
              <a:t>WPL </a:t>
            </a:r>
            <a:r>
              <a:rPr lang="zh-CN" altLang="en-US" sz="2800" b="1">
                <a:solidFill>
                  <a:srgbClr val="FFFFFF"/>
                </a:solidFill>
              </a:rPr>
              <a:t>。</a:t>
            </a:r>
            <a:endParaRPr lang="zh-CN" altLang="en-US" sz="2800" b="1">
              <a:solidFill>
                <a:srgbClr val="FFFFFF"/>
              </a:solidFill>
              <a:latin typeface="宋体" panose="02010600030101010101" pitchFamily="2" charset="-122"/>
            </a:endParaRPr>
          </a:p>
          <a:p>
            <a:pPr eaLnBrk="1" fontAlgn="base" hangingPunct="1">
              <a:lnSpc>
                <a:spcPct val="110000"/>
              </a:lnSpc>
              <a:spcBef>
                <a:spcPct val="20000"/>
              </a:spcBef>
              <a:spcAft>
                <a:spcPct val="0"/>
              </a:spcAft>
              <a:buClr>
                <a:srgbClr val="3366FF"/>
              </a:buClr>
              <a:buSzPct val="80000"/>
            </a:pPr>
            <a:r>
              <a:rPr lang="zh-CN" altLang="en-US" sz="2800" b="1">
                <a:solidFill>
                  <a:srgbClr val="FFFFFF"/>
                </a:solidFill>
                <a:latin typeface="宋体" panose="02010600030101010101" pitchFamily="2" charset="-122"/>
              </a:rPr>
              <a:t>⑾ 假设用于通信的电文是由字符集</a:t>
            </a:r>
            <a:r>
              <a:rPr lang="en-US" altLang="zh-CN" sz="2800" b="1">
                <a:solidFill>
                  <a:srgbClr val="FFFFFF"/>
                </a:solidFill>
              </a:rPr>
              <a:t>{a, b, c, d, e, f, g, h}</a:t>
            </a:r>
            <a:r>
              <a:rPr lang="zh-CN" altLang="en-US" sz="2800" b="1">
                <a:solidFill>
                  <a:srgbClr val="FFFFFF"/>
                </a:solidFill>
              </a:rPr>
              <a:t>中的字符构成</a:t>
            </a:r>
            <a:r>
              <a:rPr lang="zh-CN" altLang="en-US" sz="2800" b="1">
                <a:solidFill>
                  <a:srgbClr val="FFFFFF"/>
                </a:solidFill>
                <a:latin typeface="宋体" panose="02010600030101010101" pitchFamily="2" charset="-122"/>
              </a:rPr>
              <a:t>，</a:t>
            </a:r>
            <a:r>
              <a:rPr lang="zh-CN" altLang="en-US" sz="2800" b="1">
                <a:solidFill>
                  <a:srgbClr val="FFFFFF"/>
                </a:solidFill>
              </a:rPr>
              <a:t> 这</a:t>
            </a:r>
            <a:r>
              <a:rPr lang="en-US" altLang="zh-CN" sz="2800" b="1">
                <a:solidFill>
                  <a:srgbClr val="FFFFFF"/>
                </a:solidFill>
              </a:rPr>
              <a:t>8</a:t>
            </a:r>
            <a:r>
              <a:rPr lang="zh-CN" altLang="en-US" sz="2800" b="1">
                <a:solidFill>
                  <a:srgbClr val="FFFFFF"/>
                </a:solidFill>
              </a:rPr>
              <a:t>个字符在电文中出现的概率分别为</a:t>
            </a:r>
            <a:r>
              <a:rPr lang="en-US" altLang="zh-CN" sz="2800" b="1">
                <a:solidFill>
                  <a:srgbClr val="FFFFFF"/>
                </a:solidFill>
              </a:rPr>
              <a:t>{0.07, 0.19, 0.02, 0.06, 0.32, 0.03, 0.21, 0.10} </a:t>
            </a:r>
            <a:r>
              <a:rPr lang="zh-CN" altLang="en-US" sz="2800" b="1">
                <a:solidFill>
                  <a:srgbClr val="FFFFFF"/>
                </a:solidFill>
                <a:latin typeface="宋体" panose="02010600030101010101" pitchFamily="2" charset="-122"/>
              </a:rPr>
              <a:t>。</a:t>
            </a:r>
          </a:p>
          <a:p>
            <a:pPr lvl="1" eaLnBrk="1" fontAlgn="base" hangingPunct="1">
              <a:lnSpc>
                <a:spcPct val="110000"/>
              </a:lnSpc>
              <a:spcBef>
                <a:spcPct val="20000"/>
              </a:spcBef>
              <a:spcAft>
                <a:spcPct val="0"/>
              </a:spcAft>
              <a:buClr>
                <a:srgbClr val="3366FF"/>
              </a:buClr>
              <a:buSzPct val="80000"/>
            </a:pPr>
            <a:r>
              <a:rPr lang="zh-CN" altLang="en-US" sz="2800" b="1">
                <a:solidFill>
                  <a:srgbClr val="FFFFFF"/>
                </a:solidFill>
                <a:latin typeface="宋体" panose="02010600030101010101" pitchFamily="2" charset="-122"/>
              </a:rPr>
              <a:t>① 请画出对应的</a:t>
            </a:r>
            <a:r>
              <a:rPr lang="en-US" altLang="zh-CN" sz="2800" b="1">
                <a:solidFill>
                  <a:srgbClr val="FFFFFF"/>
                </a:solidFill>
              </a:rPr>
              <a:t>huffman</a:t>
            </a:r>
            <a:r>
              <a:rPr lang="zh-CN" altLang="en-US" sz="2800" b="1">
                <a:solidFill>
                  <a:srgbClr val="FFFFFF"/>
                </a:solidFill>
                <a:latin typeface="宋体" panose="02010600030101010101" pitchFamily="2" charset="-122"/>
              </a:rPr>
              <a:t>树</a:t>
            </a:r>
            <a:r>
              <a:rPr lang="en-US" altLang="zh-CN" sz="2800" b="1">
                <a:solidFill>
                  <a:srgbClr val="FFFFFF"/>
                </a:solidFill>
                <a:latin typeface="宋体" panose="02010600030101010101" pitchFamily="2" charset="-122"/>
              </a:rPr>
              <a:t>(</a:t>
            </a:r>
            <a:r>
              <a:rPr lang="zh-CN" altLang="en-US" sz="2800" b="1">
                <a:solidFill>
                  <a:srgbClr val="FFFFFF"/>
                </a:solidFill>
                <a:latin typeface="宋体" panose="02010600030101010101" pitchFamily="2" charset="-122"/>
              </a:rPr>
              <a:t>按左子树根结点的权小于等于右子树根结点的权的次序构造</a:t>
            </a:r>
            <a:r>
              <a:rPr lang="en-US" altLang="zh-CN" sz="2800" b="1">
                <a:solidFill>
                  <a:srgbClr val="FFFFFF"/>
                </a:solidFill>
                <a:latin typeface="宋体" panose="02010600030101010101" pitchFamily="2" charset="-122"/>
              </a:rPr>
              <a:t>)</a:t>
            </a:r>
            <a:r>
              <a:rPr lang="zh-CN" altLang="en-US" sz="2800" b="1">
                <a:solidFill>
                  <a:srgbClr val="FFFFFF"/>
                </a:solidFill>
                <a:latin typeface="宋体" panose="02010600030101010101" pitchFamily="2" charset="-122"/>
              </a:rPr>
              <a:t>。</a:t>
            </a:r>
          </a:p>
          <a:p>
            <a:pPr lvl="1" eaLnBrk="1" fontAlgn="base" hangingPunct="1">
              <a:lnSpc>
                <a:spcPct val="110000"/>
              </a:lnSpc>
              <a:spcBef>
                <a:spcPct val="20000"/>
              </a:spcBef>
              <a:spcAft>
                <a:spcPct val="0"/>
              </a:spcAft>
              <a:buClr>
                <a:srgbClr val="3366FF"/>
              </a:buClr>
              <a:buSzPct val="80000"/>
            </a:pPr>
            <a:r>
              <a:rPr lang="zh-CN" altLang="en-US" sz="2800" b="1">
                <a:solidFill>
                  <a:srgbClr val="FFFFFF"/>
                </a:solidFill>
                <a:latin typeface="宋体" panose="02010600030101010101" pitchFamily="2" charset="-122"/>
              </a:rPr>
              <a:t>② 求出每个字符的</a:t>
            </a:r>
            <a:r>
              <a:rPr lang="en-US" altLang="zh-CN" sz="2800" b="1">
                <a:solidFill>
                  <a:srgbClr val="FFFFFF"/>
                </a:solidFill>
              </a:rPr>
              <a:t>huffman</a:t>
            </a:r>
            <a:r>
              <a:rPr lang="zh-CN" altLang="en-US" sz="2800" b="1">
                <a:solidFill>
                  <a:srgbClr val="FFFFFF"/>
                </a:solidFill>
                <a:latin typeface="宋体" panose="02010600030101010101" pitchFamily="2" charset="-122"/>
              </a:rPr>
              <a:t>编码。</a:t>
            </a:r>
          </a:p>
        </p:txBody>
      </p:sp>
      <p:grpSp>
        <p:nvGrpSpPr>
          <p:cNvPr id="524291" name="Group 3">
            <a:extLst>
              <a:ext uri="{FF2B5EF4-FFF2-40B4-BE49-F238E27FC236}">
                <a16:creationId xmlns:a16="http://schemas.microsoft.com/office/drawing/2014/main" id="{64054B77-AAAE-BC43-B382-C81048E3FD00}"/>
              </a:ext>
            </a:extLst>
          </p:cNvPr>
          <p:cNvGrpSpPr>
            <a:grpSpLocks/>
          </p:cNvGrpSpPr>
          <p:nvPr/>
        </p:nvGrpSpPr>
        <p:grpSpPr bwMode="auto">
          <a:xfrm>
            <a:off x="7277100" y="4076700"/>
            <a:ext cx="3238500" cy="2463800"/>
            <a:chOff x="3624" y="336"/>
            <a:chExt cx="2040" cy="1552"/>
          </a:xfrm>
        </p:grpSpPr>
        <p:grpSp>
          <p:nvGrpSpPr>
            <p:cNvPr id="524292" name="Group 4">
              <a:extLst>
                <a:ext uri="{FF2B5EF4-FFF2-40B4-BE49-F238E27FC236}">
                  <a16:creationId xmlns:a16="http://schemas.microsoft.com/office/drawing/2014/main" id="{296A3F30-0CDC-C045-9C3A-73B07D009B0E}"/>
                </a:ext>
              </a:extLst>
            </p:cNvPr>
            <p:cNvGrpSpPr>
              <a:grpSpLocks/>
            </p:cNvGrpSpPr>
            <p:nvPr/>
          </p:nvGrpSpPr>
          <p:grpSpPr bwMode="auto">
            <a:xfrm>
              <a:off x="3624" y="336"/>
              <a:ext cx="2040" cy="1152"/>
              <a:chOff x="2472" y="2296"/>
              <a:chExt cx="2040" cy="1152"/>
            </a:xfrm>
          </p:grpSpPr>
          <p:sp>
            <p:nvSpPr>
              <p:cNvPr id="524293" name="Oval 5">
                <a:extLst>
                  <a:ext uri="{FF2B5EF4-FFF2-40B4-BE49-F238E27FC236}">
                    <a16:creationId xmlns:a16="http://schemas.microsoft.com/office/drawing/2014/main" id="{D04E3851-9D00-CA48-97CB-C1B4A7C5A87A}"/>
                  </a:ext>
                </a:extLst>
              </p:cNvPr>
              <p:cNvSpPr>
                <a:spLocks noChangeArrowheads="1"/>
              </p:cNvSpPr>
              <p:nvPr/>
            </p:nvSpPr>
            <p:spPr bwMode="auto">
              <a:xfrm>
                <a:off x="3360" y="2296"/>
                <a:ext cx="249"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a</a:t>
                </a:r>
              </a:p>
            </p:txBody>
          </p:sp>
          <p:sp>
            <p:nvSpPr>
              <p:cNvPr id="524294" name="Oval 6">
                <a:extLst>
                  <a:ext uri="{FF2B5EF4-FFF2-40B4-BE49-F238E27FC236}">
                    <a16:creationId xmlns:a16="http://schemas.microsoft.com/office/drawing/2014/main" id="{D82DFA0A-B51C-944B-A2B7-1705D8295839}"/>
                  </a:ext>
                </a:extLst>
              </p:cNvPr>
              <p:cNvSpPr>
                <a:spLocks noChangeArrowheads="1"/>
              </p:cNvSpPr>
              <p:nvPr/>
            </p:nvSpPr>
            <p:spPr bwMode="auto">
              <a:xfrm>
                <a:off x="2472" y="3181"/>
                <a:ext cx="249"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d</a:t>
                </a:r>
              </a:p>
            </p:txBody>
          </p:sp>
          <p:sp>
            <p:nvSpPr>
              <p:cNvPr id="524295" name="Oval 7">
                <a:extLst>
                  <a:ext uri="{FF2B5EF4-FFF2-40B4-BE49-F238E27FC236}">
                    <a16:creationId xmlns:a16="http://schemas.microsoft.com/office/drawing/2014/main" id="{50F48DE5-17AE-9F45-BA09-32E10DA96FD7}"/>
                  </a:ext>
                </a:extLst>
              </p:cNvPr>
              <p:cNvSpPr>
                <a:spLocks noChangeArrowheads="1"/>
              </p:cNvSpPr>
              <p:nvPr/>
            </p:nvSpPr>
            <p:spPr bwMode="auto">
              <a:xfrm>
                <a:off x="2776" y="3192"/>
                <a:ext cx="249"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e</a:t>
                </a:r>
              </a:p>
            </p:txBody>
          </p:sp>
          <p:sp>
            <p:nvSpPr>
              <p:cNvPr id="524296" name="Oval 8">
                <a:extLst>
                  <a:ext uri="{FF2B5EF4-FFF2-40B4-BE49-F238E27FC236}">
                    <a16:creationId xmlns:a16="http://schemas.microsoft.com/office/drawing/2014/main" id="{8581532B-1162-9040-BC1D-12D9F27EC43A}"/>
                  </a:ext>
                </a:extLst>
              </p:cNvPr>
              <p:cNvSpPr>
                <a:spLocks noChangeArrowheads="1"/>
              </p:cNvSpPr>
              <p:nvPr/>
            </p:nvSpPr>
            <p:spPr bwMode="auto">
              <a:xfrm>
                <a:off x="2776" y="2744"/>
                <a:ext cx="249"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b</a:t>
                </a:r>
              </a:p>
            </p:txBody>
          </p:sp>
          <p:sp>
            <p:nvSpPr>
              <p:cNvPr id="524297" name="Line 9">
                <a:extLst>
                  <a:ext uri="{FF2B5EF4-FFF2-40B4-BE49-F238E27FC236}">
                    <a16:creationId xmlns:a16="http://schemas.microsoft.com/office/drawing/2014/main" id="{50962AEF-8482-D84E-81DB-4FCF3BC17A04}"/>
                  </a:ext>
                </a:extLst>
              </p:cNvPr>
              <p:cNvSpPr>
                <a:spLocks noChangeShapeType="1"/>
              </p:cNvSpPr>
              <p:nvPr/>
            </p:nvSpPr>
            <p:spPr bwMode="auto">
              <a:xfrm flipH="1">
                <a:off x="2632" y="2936"/>
                <a:ext cx="181" cy="249"/>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24298" name="Line 10">
                <a:extLst>
                  <a:ext uri="{FF2B5EF4-FFF2-40B4-BE49-F238E27FC236}">
                    <a16:creationId xmlns:a16="http://schemas.microsoft.com/office/drawing/2014/main" id="{FE8EE8BB-72FF-AF4B-8872-121D6B70CCE6}"/>
                  </a:ext>
                </a:extLst>
              </p:cNvPr>
              <p:cNvSpPr>
                <a:spLocks noChangeShapeType="1"/>
              </p:cNvSpPr>
              <p:nvPr/>
            </p:nvSpPr>
            <p:spPr bwMode="auto">
              <a:xfrm>
                <a:off x="2904" y="2968"/>
                <a:ext cx="0" cy="227"/>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24299" name="Oval 11">
                <a:extLst>
                  <a:ext uri="{FF2B5EF4-FFF2-40B4-BE49-F238E27FC236}">
                    <a16:creationId xmlns:a16="http://schemas.microsoft.com/office/drawing/2014/main" id="{00B55C5A-D62B-4845-B19B-E8EC7B556E7A}"/>
                  </a:ext>
                </a:extLst>
              </p:cNvPr>
              <p:cNvSpPr>
                <a:spLocks noChangeArrowheads="1"/>
              </p:cNvSpPr>
              <p:nvPr/>
            </p:nvSpPr>
            <p:spPr bwMode="auto">
              <a:xfrm>
                <a:off x="3975" y="3205"/>
                <a:ext cx="249"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f</a:t>
                </a:r>
              </a:p>
            </p:txBody>
          </p:sp>
          <p:sp>
            <p:nvSpPr>
              <p:cNvPr id="524300" name="Oval 12">
                <a:extLst>
                  <a:ext uri="{FF2B5EF4-FFF2-40B4-BE49-F238E27FC236}">
                    <a16:creationId xmlns:a16="http://schemas.microsoft.com/office/drawing/2014/main" id="{04F80667-D528-E144-9AEB-E902998B8277}"/>
                  </a:ext>
                </a:extLst>
              </p:cNvPr>
              <p:cNvSpPr>
                <a:spLocks noChangeArrowheads="1"/>
              </p:cNvSpPr>
              <p:nvPr/>
            </p:nvSpPr>
            <p:spPr bwMode="auto">
              <a:xfrm>
                <a:off x="3664" y="3205"/>
                <a:ext cx="249"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g</a:t>
                </a:r>
              </a:p>
            </p:txBody>
          </p:sp>
          <p:sp>
            <p:nvSpPr>
              <p:cNvPr id="524301" name="Oval 13">
                <a:extLst>
                  <a:ext uri="{FF2B5EF4-FFF2-40B4-BE49-F238E27FC236}">
                    <a16:creationId xmlns:a16="http://schemas.microsoft.com/office/drawing/2014/main" id="{99DD539C-1A14-0049-986A-E1D745A4648C}"/>
                  </a:ext>
                </a:extLst>
              </p:cNvPr>
              <p:cNvSpPr>
                <a:spLocks noChangeArrowheads="1"/>
              </p:cNvSpPr>
              <p:nvPr/>
            </p:nvSpPr>
            <p:spPr bwMode="auto">
              <a:xfrm>
                <a:off x="3935" y="2744"/>
                <a:ext cx="249"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m</a:t>
                </a:r>
              </a:p>
            </p:txBody>
          </p:sp>
          <p:sp>
            <p:nvSpPr>
              <p:cNvPr id="524302" name="Line 14">
                <a:extLst>
                  <a:ext uri="{FF2B5EF4-FFF2-40B4-BE49-F238E27FC236}">
                    <a16:creationId xmlns:a16="http://schemas.microsoft.com/office/drawing/2014/main" id="{B3496B01-04BF-9541-AA12-C7998181F703}"/>
                  </a:ext>
                </a:extLst>
              </p:cNvPr>
              <p:cNvSpPr>
                <a:spLocks noChangeShapeType="1"/>
              </p:cNvSpPr>
              <p:nvPr/>
            </p:nvSpPr>
            <p:spPr bwMode="auto">
              <a:xfrm flipH="1">
                <a:off x="4080" y="2968"/>
                <a:ext cx="0" cy="249"/>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24303" name="Line 15">
                <a:extLst>
                  <a:ext uri="{FF2B5EF4-FFF2-40B4-BE49-F238E27FC236}">
                    <a16:creationId xmlns:a16="http://schemas.microsoft.com/office/drawing/2014/main" id="{2156AFE6-F28C-6C41-AC13-C72BD15A9B48}"/>
                  </a:ext>
                </a:extLst>
              </p:cNvPr>
              <p:cNvSpPr>
                <a:spLocks noChangeShapeType="1"/>
              </p:cNvSpPr>
              <p:nvPr/>
            </p:nvSpPr>
            <p:spPr bwMode="auto">
              <a:xfrm>
                <a:off x="3568" y="2936"/>
                <a:ext cx="204" cy="27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24304" name="Line 16">
                <a:extLst>
                  <a:ext uri="{FF2B5EF4-FFF2-40B4-BE49-F238E27FC236}">
                    <a16:creationId xmlns:a16="http://schemas.microsoft.com/office/drawing/2014/main" id="{0EBF77ED-93DD-6949-9D60-6FE4819203CE}"/>
                  </a:ext>
                </a:extLst>
              </p:cNvPr>
              <p:cNvSpPr>
                <a:spLocks noChangeShapeType="1"/>
              </p:cNvSpPr>
              <p:nvPr/>
            </p:nvSpPr>
            <p:spPr bwMode="auto">
              <a:xfrm flipH="1">
                <a:off x="2952" y="2480"/>
                <a:ext cx="453" cy="27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24305" name="Line 17">
                <a:extLst>
                  <a:ext uri="{FF2B5EF4-FFF2-40B4-BE49-F238E27FC236}">
                    <a16:creationId xmlns:a16="http://schemas.microsoft.com/office/drawing/2014/main" id="{CEA1B0E9-AE7C-8C4A-AA20-D1414CFC60A8}"/>
                  </a:ext>
                </a:extLst>
              </p:cNvPr>
              <p:cNvSpPr>
                <a:spLocks noChangeShapeType="1"/>
              </p:cNvSpPr>
              <p:nvPr/>
            </p:nvSpPr>
            <p:spPr bwMode="auto">
              <a:xfrm>
                <a:off x="3584" y="2475"/>
                <a:ext cx="453" cy="27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24306" name="Oval 18">
                <a:extLst>
                  <a:ext uri="{FF2B5EF4-FFF2-40B4-BE49-F238E27FC236}">
                    <a16:creationId xmlns:a16="http://schemas.microsoft.com/office/drawing/2014/main" id="{11533D83-E8A9-9C40-8B4C-5030E32918D1}"/>
                  </a:ext>
                </a:extLst>
              </p:cNvPr>
              <p:cNvSpPr>
                <a:spLocks noChangeArrowheads="1"/>
              </p:cNvSpPr>
              <p:nvPr/>
            </p:nvSpPr>
            <p:spPr bwMode="auto">
              <a:xfrm>
                <a:off x="3087" y="3221"/>
                <a:ext cx="249"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h</a:t>
                </a:r>
              </a:p>
            </p:txBody>
          </p:sp>
          <p:sp>
            <p:nvSpPr>
              <p:cNvPr id="524307" name="Oval 19">
                <a:extLst>
                  <a:ext uri="{FF2B5EF4-FFF2-40B4-BE49-F238E27FC236}">
                    <a16:creationId xmlns:a16="http://schemas.microsoft.com/office/drawing/2014/main" id="{4C2B9436-24EF-C549-8E40-C6CBB6F83184}"/>
                  </a:ext>
                </a:extLst>
              </p:cNvPr>
              <p:cNvSpPr>
                <a:spLocks noChangeArrowheads="1"/>
              </p:cNvSpPr>
              <p:nvPr/>
            </p:nvSpPr>
            <p:spPr bwMode="auto">
              <a:xfrm>
                <a:off x="3376" y="3205"/>
                <a:ext cx="249"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k</a:t>
                </a:r>
              </a:p>
            </p:txBody>
          </p:sp>
          <p:sp>
            <p:nvSpPr>
              <p:cNvPr id="524308" name="Line 20">
                <a:extLst>
                  <a:ext uri="{FF2B5EF4-FFF2-40B4-BE49-F238E27FC236}">
                    <a16:creationId xmlns:a16="http://schemas.microsoft.com/office/drawing/2014/main" id="{D2056C87-65F1-5C4F-B3A6-D1B8B86CAE5C}"/>
                  </a:ext>
                </a:extLst>
              </p:cNvPr>
              <p:cNvSpPr>
                <a:spLocks noChangeShapeType="1"/>
              </p:cNvSpPr>
              <p:nvPr/>
            </p:nvSpPr>
            <p:spPr bwMode="auto">
              <a:xfrm flipH="1">
                <a:off x="3224" y="2968"/>
                <a:ext cx="181" cy="249"/>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24309" name="Line 21">
                <a:extLst>
                  <a:ext uri="{FF2B5EF4-FFF2-40B4-BE49-F238E27FC236}">
                    <a16:creationId xmlns:a16="http://schemas.microsoft.com/office/drawing/2014/main" id="{E73F0771-640C-8C47-A150-4C8BA193FB5B}"/>
                  </a:ext>
                </a:extLst>
              </p:cNvPr>
              <p:cNvSpPr>
                <a:spLocks noChangeShapeType="1"/>
              </p:cNvSpPr>
              <p:nvPr/>
            </p:nvSpPr>
            <p:spPr bwMode="auto">
              <a:xfrm>
                <a:off x="3496" y="2992"/>
                <a:ext cx="0" cy="227"/>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24310" name="Oval 22">
                <a:extLst>
                  <a:ext uri="{FF2B5EF4-FFF2-40B4-BE49-F238E27FC236}">
                    <a16:creationId xmlns:a16="http://schemas.microsoft.com/office/drawing/2014/main" id="{E5C75CDA-C45F-7444-B0E6-39F88C568F43}"/>
                  </a:ext>
                </a:extLst>
              </p:cNvPr>
              <p:cNvSpPr>
                <a:spLocks noChangeArrowheads="1"/>
              </p:cNvSpPr>
              <p:nvPr/>
            </p:nvSpPr>
            <p:spPr bwMode="auto">
              <a:xfrm>
                <a:off x="3344" y="2760"/>
                <a:ext cx="249"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c</a:t>
                </a:r>
              </a:p>
            </p:txBody>
          </p:sp>
          <p:sp>
            <p:nvSpPr>
              <p:cNvPr id="524311" name="Line 23">
                <a:extLst>
                  <a:ext uri="{FF2B5EF4-FFF2-40B4-BE49-F238E27FC236}">
                    <a16:creationId xmlns:a16="http://schemas.microsoft.com/office/drawing/2014/main" id="{F83279C8-C56A-484D-A29F-60DD474D1B79}"/>
                  </a:ext>
                </a:extLst>
              </p:cNvPr>
              <p:cNvSpPr>
                <a:spLocks noChangeShapeType="1"/>
              </p:cNvSpPr>
              <p:nvPr/>
            </p:nvSpPr>
            <p:spPr bwMode="auto">
              <a:xfrm>
                <a:off x="3488" y="2520"/>
                <a:ext cx="0" cy="24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24312" name="Oval 24">
                <a:extLst>
                  <a:ext uri="{FF2B5EF4-FFF2-40B4-BE49-F238E27FC236}">
                    <a16:creationId xmlns:a16="http://schemas.microsoft.com/office/drawing/2014/main" id="{AF133E8F-E610-534E-B24F-EA46F1B6637A}"/>
                  </a:ext>
                </a:extLst>
              </p:cNvPr>
              <p:cNvSpPr>
                <a:spLocks noChangeArrowheads="1"/>
              </p:cNvSpPr>
              <p:nvPr/>
            </p:nvSpPr>
            <p:spPr bwMode="auto">
              <a:xfrm>
                <a:off x="4263" y="3197"/>
                <a:ext cx="249"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n</a:t>
                </a:r>
              </a:p>
            </p:txBody>
          </p:sp>
          <p:sp>
            <p:nvSpPr>
              <p:cNvPr id="524313" name="Line 25">
                <a:extLst>
                  <a:ext uri="{FF2B5EF4-FFF2-40B4-BE49-F238E27FC236}">
                    <a16:creationId xmlns:a16="http://schemas.microsoft.com/office/drawing/2014/main" id="{B0D57C3E-B6E0-3C4D-81C2-F0408A7CB543}"/>
                  </a:ext>
                </a:extLst>
              </p:cNvPr>
              <p:cNvSpPr>
                <a:spLocks noChangeShapeType="1"/>
              </p:cNvSpPr>
              <p:nvPr/>
            </p:nvSpPr>
            <p:spPr bwMode="auto">
              <a:xfrm>
                <a:off x="4167" y="2928"/>
                <a:ext cx="204" cy="27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524314" name="Rectangle 26">
              <a:extLst>
                <a:ext uri="{FF2B5EF4-FFF2-40B4-BE49-F238E27FC236}">
                  <a16:creationId xmlns:a16="http://schemas.microsoft.com/office/drawing/2014/main" id="{A4004C57-A9F8-064C-B869-B91DADE267EE}"/>
                </a:ext>
              </a:extLst>
            </p:cNvPr>
            <p:cNvSpPr>
              <a:spLocks noChangeArrowheads="1"/>
            </p:cNvSpPr>
            <p:nvPr/>
          </p:nvSpPr>
          <p:spPr bwMode="auto">
            <a:xfrm>
              <a:off x="4059" y="1661"/>
              <a:ext cx="1270"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zh-CN" altLang="en-US" sz="2000" b="1">
                  <a:solidFill>
                    <a:srgbClr val="FFFFFF"/>
                  </a:solidFill>
                  <a:latin typeface="Times New Roman" panose="02020603050405020304" pitchFamily="18" charset="0"/>
                  <a:ea typeface="宋体" panose="02010600030101010101" pitchFamily="2" charset="-122"/>
                </a:rPr>
                <a:t>图</a:t>
              </a:r>
              <a:r>
                <a:rPr kumimoji="1" lang="en-US" altLang="zh-CN" sz="2000" b="1">
                  <a:solidFill>
                    <a:srgbClr val="FFFFFF"/>
                  </a:solidFill>
                  <a:latin typeface="Times New Roman" panose="02020603050405020304" pitchFamily="18" charset="0"/>
                  <a:ea typeface="宋体" panose="02010600030101010101" pitchFamily="2" charset="-122"/>
                </a:rPr>
                <a:t>6-28  </a:t>
              </a:r>
              <a:r>
                <a:rPr kumimoji="1" lang="zh-CN" altLang="en-US" sz="2000" b="1">
                  <a:solidFill>
                    <a:srgbClr val="FFFFFF"/>
                  </a:solidFill>
                  <a:latin typeface="Times New Roman" panose="02020603050405020304" pitchFamily="18" charset="0"/>
                  <a:ea typeface="宋体" panose="02010600030101010101" pitchFamily="2" charset="-122"/>
                </a:rPr>
                <a:t>一般的树</a:t>
              </a:r>
            </a:p>
          </p:txBody>
        </p:sp>
      </p:grpSp>
    </p:spTree>
    <p:extLst>
      <p:ext uri="{BB962C8B-B14F-4D97-AF65-F5344CB8AC3E}">
        <p14:creationId xmlns:p14="http://schemas.microsoft.com/office/powerpoint/2010/main" val="1335511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0626" name="Rectangle 2">
            <a:extLst>
              <a:ext uri="{FF2B5EF4-FFF2-40B4-BE49-F238E27FC236}">
                <a16:creationId xmlns:a16="http://schemas.microsoft.com/office/drawing/2014/main" id="{0C579DFF-0FDD-CC41-9DC4-7F8747A2604E}"/>
              </a:ext>
            </a:extLst>
          </p:cNvPr>
          <p:cNvSpPr>
            <a:spLocks noGrp="1" noChangeArrowheads="1"/>
          </p:cNvSpPr>
          <p:nvPr>
            <p:ph type="subTitle" idx="1"/>
          </p:nvPr>
        </p:nvSpPr>
        <p:spPr>
          <a:xfrm>
            <a:off x="1676401" y="228600"/>
            <a:ext cx="8812213" cy="6008688"/>
          </a:xfrm>
        </p:spPr>
        <p:txBody>
          <a:bodyPr/>
          <a:lstStyle/>
          <a:p>
            <a:pPr algn="l">
              <a:lnSpc>
                <a:spcPct val="110000"/>
              </a:lnSpc>
            </a:pPr>
            <a:r>
              <a:rPr lang="zh-CN" altLang="en-US" b="1">
                <a:solidFill>
                  <a:schemeClr val="accent1"/>
                </a:solidFill>
                <a:latin typeface="宋体" panose="02010600030101010101" pitchFamily="2" charset="-122"/>
              </a:rPr>
              <a:t>证明</a:t>
            </a:r>
            <a:r>
              <a:rPr lang="zh-CN" altLang="en-US" b="1">
                <a:latin typeface="宋体" panose="02010600030101010101" pitchFamily="2" charset="-122"/>
              </a:rPr>
              <a:t>：</a:t>
            </a:r>
            <a:r>
              <a:rPr lang="zh-CN" altLang="en-US" sz="2800" b="1">
                <a:latin typeface="宋体" panose="02010600030101010101" pitchFamily="2" charset="-122"/>
              </a:rPr>
              <a:t>深度为</a:t>
            </a:r>
            <a:r>
              <a:rPr lang="en-US" altLang="zh-CN" sz="2800" b="1"/>
              <a:t>k</a:t>
            </a:r>
            <a:r>
              <a:rPr lang="zh-CN" altLang="en-US" sz="2800" b="1">
                <a:latin typeface="宋体" panose="02010600030101010101" pitchFamily="2" charset="-122"/>
              </a:rPr>
              <a:t>的二叉树的最大的结点数为二叉树中每层上的最大结点数之和。</a:t>
            </a:r>
          </a:p>
          <a:p>
            <a:pPr algn="l">
              <a:lnSpc>
                <a:spcPct val="110000"/>
              </a:lnSpc>
            </a:pPr>
            <a:r>
              <a:rPr lang="zh-CN" altLang="en-US" sz="2800" b="1">
                <a:latin typeface="宋体" panose="02010600030101010101" pitchFamily="2" charset="-122"/>
              </a:rPr>
              <a:t>    由性质</a:t>
            </a:r>
            <a:r>
              <a:rPr lang="en-US" altLang="zh-CN" sz="2800" b="1"/>
              <a:t>1</a:t>
            </a:r>
            <a:r>
              <a:rPr lang="zh-CN" altLang="en-US" sz="2800" b="1"/>
              <a:t>知</a:t>
            </a:r>
            <a:r>
              <a:rPr lang="zh-CN" altLang="en-US" sz="2800" b="1">
                <a:latin typeface="宋体" panose="02010600030101010101" pitchFamily="2" charset="-122"/>
              </a:rPr>
              <a:t>，二叉树的第</a:t>
            </a:r>
            <a:r>
              <a:rPr lang="en-US" altLang="zh-CN" sz="2800" b="1"/>
              <a:t>1</a:t>
            </a:r>
            <a:r>
              <a:rPr lang="zh-CN" altLang="en-US" sz="2800" b="1">
                <a:latin typeface="宋体" panose="02010600030101010101" pitchFamily="2" charset="-122"/>
              </a:rPr>
              <a:t>层</a:t>
            </a:r>
            <a:r>
              <a:rPr lang="zh-CN" altLang="en-US" sz="2800" b="1"/>
              <a:t>、</a:t>
            </a:r>
            <a:r>
              <a:rPr lang="zh-CN" altLang="en-US" sz="2800" b="1">
                <a:latin typeface="宋体" panose="02010600030101010101" pitchFamily="2" charset="-122"/>
              </a:rPr>
              <a:t>第</a:t>
            </a:r>
            <a:r>
              <a:rPr lang="en-US" altLang="zh-CN" sz="2800" b="1"/>
              <a:t>2</a:t>
            </a:r>
            <a:r>
              <a:rPr lang="zh-CN" altLang="en-US" sz="2800" b="1">
                <a:latin typeface="宋体" panose="02010600030101010101" pitchFamily="2" charset="-122"/>
              </a:rPr>
              <a:t>层</a:t>
            </a:r>
            <a:r>
              <a:rPr lang="zh-CN" altLang="en-US" sz="2800" b="1">
                <a:latin typeface="宋体" panose="02010600030101010101" pitchFamily="2" charset="-122"/>
                <a:ea typeface="Arial Unicode MS" panose="020B0604020202020204" pitchFamily="34" charset="-128"/>
                <a:cs typeface="Arial Unicode MS" panose="020B0604020202020204" pitchFamily="34" charset="-128"/>
              </a:rPr>
              <a:t>⋯</a:t>
            </a:r>
            <a:r>
              <a:rPr lang="zh-CN" altLang="en-US" sz="2800" b="1">
                <a:latin typeface="宋体" panose="02010600030101010101" pitchFamily="2" charset="-122"/>
              </a:rPr>
              <a:t>第</a:t>
            </a:r>
            <a:r>
              <a:rPr lang="en-US" altLang="zh-CN" sz="2800" b="1"/>
              <a:t>k</a:t>
            </a:r>
            <a:r>
              <a:rPr lang="zh-CN" altLang="en-US" sz="2800" b="1">
                <a:latin typeface="宋体" panose="02010600030101010101" pitchFamily="2" charset="-122"/>
              </a:rPr>
              <a:t>层上的结点数至多有： </a:t>
            </a:r>
            <a:r>
              <a:rPr lang="en-US" altLang="zh-CN" sz="2800" b="1"/>
              <a:t>2</a:t>
            </a:r>
            <a:r>
              <a:rPr lang="en-US" altLang="zh-CN" sz="2800" b="1" baseline="40000"/>
              <a:t>0</a:t>
            </a:r>
            <a:r>
              <a:rPr lang="zh-CN" altLang="en-US" sz="2800" b="1"/>
              <a:t>、</a:t>
            </a:r>
            <a:r>
              <a:rPr lang="en-US" altLang="zh-CN" sz="2800" b="1"/>
              <a:t>2</a:t>
            </a:r>
            <a:r>
              <a:rPr lang="en-US" altLang="zh-CN" sz="2800" b="1" baseline="40000"/>
              <a:t>1 </a:t>
            </a:r>
            <a:r>
              <a:rPr lang="en-US" altLang="zh-CN" sz="2800" b="1"/>
              <a:t>…2</a:t>
            </a:r>
            <a:r>
              <a:rPr lang="en-US" altLang="zh-CN" sz="2800" b="1" baseline="40000"/>
              <a:t>k-1 </a:t>
            </a:r>
            <a:r>
              <a:rPr lang="zh-CN" altLang="en-US" sz="2800" b="1">
                <a:latin typeface="宋体" panose="02010600030101010101" pitchFamily="2" charset="-122"/>
              </a:rPr>
              <a:t>。</a:t>
            </a:r>
          </a:p>
          <a:p>
            <a:pPr algn="l">
              <a:lnSpc>
                <a:spcPct val="110000"/>
              </a:lnSpc>
            </a:pPr>
            <a:r>
              <a:rPr lang="zh-CN" altLang="en-US" b="1">
                <a:ea typeface="Arial Unicode MS" panose="020B0604020202020204" pitchFamily="34" charset="-128"/>
                <a:cs typeface="Arial Unicode MS" panose="020B0604020202020204" pitchFamily="34" charset="-128"/>
              </a:rPr>
              <a:t>    ∴  </a:t>
            </a:r>
            <a:r>
              <a:rPr lang="zh-CN" altLang="en-US" sz="2800" b="1"/>
              <a:t>总的</a:t>
            </a:r>
            <a:r>
              <a:rPr lang="zh-CN" altLang="en-US" sz="2800" b="1">
                <a:latin typeface="宋体" panose="02010600030101010101" pitchFamily="2" charset="-122"/>
              </a:rPr>
              <a:t>结点数至多有： </a:t>
            </a:r>
            <a:r>
              <a:rPr lang="en-US" altLang="zh-CN" sz="2800" b="1"/>
              <a:t>2</a:t>
            </a:r>
            <a:r>
              <a:rPr lang="en-US" altLang="zh-CN" sz="2800" b="1" baseline="40000"/>
              <a:t>0</a:t>
            </a:r>
            <a:r>
              <a:rPr lang="en-US" altLang="zh-CN" sz="2800" b="1"/>
              <a:t>+2</a:t>
            </a:r>
            <a:r>
              <a:rPr lang="en-US" altLang="zh-CN" sz="2800" b="1" baseline="40000"/>
              <a:t>1</a:t>
            </a:r>
            <a:r>
              <a:rPr lang="en-US" altLang="zh-CN" sz="2800" b="1"/>
              <a:t>+</a:t>
            </a:r>
            <a:r>
              <a:rPr lang="en-US" altLang="zh-CN" sz="2800" b="1" baseline="40000"/>
              <a:t> </a:t>
            </a:r>
            <a:r>
              <a:rPr lang="en-US" altLang="zh-CN" sz="2800" b="1"/>
              <a:t>…</a:t>
            </a:r>
            <a:r>
              <a:rPr lang="en-US" altLang="zh-CN" sz="2800" b="1">
                <a:latin typeface="宋体" panose="02010600030101010101" pitchFamily="2" charset="-122"/>
                <a:ea typeface="Arial Unicode MS" panose="020B0604020202020204" pitchFamily="34" charset="-128"/>
                <a:cs typeface="Arial Unicode MS" panose="020B0604020202020204" pitchFamily="34" charset="-128"/>
              </a:rPr>
              <a:t>+</a:t>
            </a:r>
            <a:r>
              <a:rPr lang="en-US" altLang="zh-CN" sz="2800" b="1"/>
              <a:t>2</a:t>
            </a:r>
            <a:r>
              <a:rPr lang="en-US" altLang="zh-CN" sz="2800" b="1" baseline="40000"/>
              <a:t>k-1</a:t>
            </a:r>
            <a:r>
              <a:rPr lang="en-US" altLang="zh-CN" sz="2800" b="1"/>
              <a:t>=2</a:t>
            </a:r>
            <a:r>
              <a:rPr lang="en-US" altLang="zh-CN" sz="2800" b="1" baseline="40000"/>
              <a:t>k</a:t>
            </a:r>
            <a:r>
              <a:rPr lang="en-US" altLang="zh-CN" sz="2800" b="1"/>
              <a:t>-1     </a:t>
            </a:r>
            <a:r>
              <a:rPr lang="zh-CN" altLang="en-US" sz="2800" b="1">
                <a:solidFill>
                  <a:schemeClr val="accent1"/>
                </a:solidFill>
                <a:latin typeface="宋体" panose="02010600030101010101" pitchFamily="2" charset="-122"/>
              </a:rPr>
              <a:t>证毕</a:t>
            </a:r>
            <a:endParaRPr lang="zh-CN" altLang="en-US" sz="2800" b="1">
              <a:solidFill>
                <a:schemeClr val="accent1"/>
              </a:solidFill>
            </a:endParaRPr>
          </a:p>
          <a:p>
            <a:pPr algn="l">
              <a:lnSpc>
                <a:spcPct val="110000"/>
              </a:lnSpc>
            </a:pPr>
            <a:r>
              <a:rPr lang="zh-CN" altLang="en-US" sz="2800">
                <a:latin typeface="宋体" panose="02010600030101010101" pitchFamily="2" charset="-122"/>
              </a:rPr>
              <a:t> </a:t>
            </a:r>
            <a:r>
              <a:rPr lang="zh-CN" altLang="en-US" b="1">
                <a:solidFill>
                  <a:schemeClr val="folHlink"/>
                </a:solidFill>
                <a:latin typeface="宋体" panose="02010600030101010101" pitchFamily="2" charset="-122"/>
              </a:rPr>
              <a:t>性质</a:t>
            </a:r>
            <a:r>
              <a:rPr lang="en-US" altLang="zh-CN" b="1">
                <a:solidFill>
                  <a:schemeClr val="folHlink"/>
                </a:solidFill>
              </a:rPr>
              <a:t>3</a:t>
            </a:r>
            <a:r>
              <a:rPr lang="zh-CN" altLang="en-US">
                <a:latin typeface="宋体" panose="02010600030101010101" pitchFamily="2" charset="-122"/>
              </a:rPr>
              <a:t>：</a:t>
            </a:r>
            <a:r>
              <a:rPr lang="zh-CN" altLang="en-US" sz="2800" b="1">
                <a:latin typeface="宋体" panose="02010600030101010101" pitchFamily="2" charset="-122"/>
              </a:rPr>
              <a:t>对任何一棵二叉树，若其叶子结点数为</a:t>
            </a:r>
            <a:r>
              <a:rPr lang="en-US" altLang="zh-CN" sz="2800" b="1"/>
              <a:t>n</a:t>
            </a:r>
            <a:r>
              <a:rPr lang="en-US" altLang="zh-CN" sz="2800" b="1" baseline="-18000"/>
              <a:t>0</a:t>
            </a:r>
            <a:r>
              <a:rPr lang="zh-CN" altLang="en-US" sz="2800" b="1">
                <a:latin typeface="宋体" panose="02010600030101010101" pitchFamily="2" charset="-122"/>
              </a:rPr>
              <a:t>，度为</a:t>
            </a:r>
            <a:r>
              <a:rPr lang="en-US" altLang="zh-CN" sz="2800" b="1"/>
              <a:t>2</a:t>
            </a:r>
            <a:r>
              <a:rPr lang="zh-CN" altLang="en-US" sz="2800" b="1">
                <a:latin typeface="宋体" panose="02010600030101010101" pitchFamily="2" charset="-122"/>
              </a:rPr>
              <a:t>的结点数为</a:t>
            </a:r>
            <a:r>
              <a:rPr lang="en-US" altLang="zh-CN" sz="2800" b="1"/>
              <a:t>n</a:t>
            </a:r>
            <a:r>
              <a:rPr lang="en-US" altLang="zh-CN" sz="2800" b="1" baseline="-18000"/>
              <a:t>2</a:t>
            </a:r>
            <a:r>
              <a:rPr lang="zh-CN" altLang="en-US" sz="2800" b="1">
                <a:latin typeface="宋体" panose="02010600030101010101" pitchFamily="2" charset="-122"/>
              </a:rPr>
              <a:t>，则</a:t>
            </a:r>
            <a:r>
              <a:rPr lang="en-US" altLang="zh-CN" sz="2800" b="1"/>
              <a:t>n</a:t>
            </a:r>
            <a:r>
              <a:rPr lang="en-US" altLang="zh-CN" sz="2800" b="1" baseline="-18000"/>
              <a:t>0</a:t>
            </a:r>
            <a:r>
              <a:rPr lang="en-US" altLang="zh-CN" sz="2800" b="1"/>
              <a:t>=n</a:t>
            </a:r>
            <a:r>
              <a:rPr lang="en-US" altLang="zh-CN" sz="2800" b="1" baseline="-18000"/>
              <a:t>2</a:t>
            </a:r>
            <a:r>
              <a:rPr lang="en-US" altLang="zh-CN" sz="2800" b="1"/>
              <a:t>+1</a:t>
            </a:r>
            <a:r>
              <a:rPr lang="zh-CN" altLang="en-US" sz="2800" b="1">
                <a:latin typeface="宋体" panose="02010600030101010101" pitchFamily="2" charset="-122"/>
              </a:rPr>
              <a:t>。</a:t>
            </a:r>
          </a:p>
          <a:p>
            <a:pPr algn="l">
              <a:lnSpc>
                <a:spcPct val="110000"/>
              </a:lnSpc>
            </a:pPr>
            <a:r>
              <a:rPr lang="zh-CN" altLang="en-US" b="1">
                <a:solidFill>
                  <a:schemeClr val="tx2"/>
                </a:solidFill>
                <a:latin typeface="宋体" panose="02010600030101010101" pitchFamily="2" charset="-122"/>
              </a:rPr>
              <a:t>证明：</a:t>
            </a:r>
            <a:r>
              <a:rPr lang="zh-CN" altLang="en-US" sz="2800" b="1">
                <a:latin typeface="宋体" panose="02010600030101010101" pitchFamily="2" charset="-122"/>
              </a:rPr>
              <a:t>设二叉树中度为</a:t>
            </a:r>
            <a:r>
              <a:rPr lang="en-US" altLang="zh-CN" sz="2800" b="1"/>
              <a:t>1</a:t>
            </a:r>
            <a:r>
              <a:rPr lang="zh-CN" altLang="en-US" sz="2800" b="1">
                <a:latin typeface="宋体" panose="02010600030101010101" pitchFamily="2" charset="-122"/>
              </a:rPr>
              <a:t>的结点数为</a:t>
            </a:r>
            <a:r>
              <a:rPr lang="en-US" altLang="zh-CN" sz="2800" b="1"/>
              <a:t>n</a:t>
            </a:r>
            <a:r>
              <a:rPr lang="en-US" altLang="zh-CN" sz="2800" b="1" baseline="-18000"/>
              <a:t>1</a:t>
            </a:r>
            <a:r>
              <a:rPr lang="zh-CN" altLang="en-US" sz="2800" b="1">
                <a:latin typeface="宋体" panose="02010600030101010101" pitchFamily="2" charset="-122"/>
              </a:rPr>
              <a:t>，二叉树中总结点数为</a:t>
            </a:r>
            <a:r>
              <a:rPr lang="en-US" altLang="zh-CN" sz="2800" b="1"/>
              <a:t>N</a:t>
            </a:r>
            <a:r>
              <a:rPr lang="zh-CN" altLang="en-US" sz="2800" b="1">
                <a:latin typeface="宋体" panose="02010600030101010101" pitchFamily="2" charset="-122"/>
              </a:rPr>
              <a:t>，因为二叉树中所有结点均小于或等于</a:t>
            </a:r>
            <a:r>
              <a:rPr lang="en-US" altLang="zh-CN" sz="2800" b="1"/>
              <a:t>2</a:t>
            </a:r>
            <a:r>
              <a:rPr lang="zh-CN" altLang="en-US" sz="2800" b="1">
                <a:latin typeface="宋体" panose="02010600030101010101" pitchFamily="2" charset="-122"/>
              </a:rPr>
              <a:t>，则有：</a:t>
            </a:r>
            <a:r>
              <a:rPr lang="en-US" altLang="zh-CN" sz="2800" b="1"/>
              <a:t>N=n</a:t>
            </a:r>
            <a:r>
              <a:rPr lang="en-US" altLang="zh-CN" sz="2800" b="1" baseline="-18000"/>
              <a:t>0</a:t>
            </a:r>
            <a:r>
              <a:rPr lang="en-US" altLang="zh-CN" sz="2800" b="1"/>
              <a:t>+n</a:t>
            </a:r>
            <a:r>
              <a:rPr lang="en-US" altLang="zh-CN" sz="2800" b="1" baseline="-18000"/>
              <a:t>1</a:t>
            </a:r>
            <a:r>
              <a:rPr lang="en-US" altLang="zh-CN" sz="2800" b="1"/>
              <a:t>+n</a:t>
            </a:r>
            <a:r>
              <a:rPr lang="en-US" altLang="zh-CN" sz="2800" b="1" baseline="-18000"/>
              <a:t>2</a:t>
            </a:r>
          </a:p>
          <a:p>
            <a:pPr algn="l">
              <a:lnSpc>
                <a:spcPct val="110000"/>
              </a:lnSpc>
            </a:pPr>
            <a:r>
              <a:rPr lang="zh-CN" altLang="en-US" sz="2800" b="1">
                <a:latin typeface="宋体" panose="02010600030101010101" pitchFamily="2" charset="-122"/>
              </a:rPr>
              <a:t>再看二叉树中的分支数：</a:t>
            </a:r>
          </a:p>
        </p:txBody>
      </p:sp>
    </p:spTree>
    <p:extLst>
      <p:ext uri="{BB962C8B-B14F-4D97-AF65-F5344CB8AC3E}">
        <p14:creationId xmlns:p14="http://schemas.microsoft.com/office/powerpoint/2010/main" val="2052483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1650" name="Rectangle 2">
            <a:extLst>
              <a:ext uri="{FF2B5EF4-FFF2-40B4-BE49-F238E27FC236}">
                <a16:creationId xmlns:a16="http://schemas.microsoft.com/office/drawing/2014/main" id="{AD7CEF76-A39B-2B4E-9DDA-D23377B4869F}"/>
              </a:ext>
            </a:extLst>
          </p:cNvPr>
          <p:cNvSpPr>
            <a:spLocks noGrp="1" noChangeArrowheads="1"/>
          </p:cNvSpPr>
          <p:nvPr>
            <p:ph type="subTitle" idx="1"/>
          </p:nvPr>
        </p:nvSpPr>
        <p:spPr>
          <a:xfrm>
            <a:off x="1676401" y="228600"/>
            <a:ext cx="8812213" cy="6224588"/>
          </a:xfrm>
        </p:spPr>
        <p:txBody>
          <a:bodyPr/>
          <a:lstStyle/>
          <a:p>
            <a:pPr algn="l">
              <a:lnSpc>
                <a:spcPct val="110000"/>
              </a:lnSpc>
            </a:pPr>
            <a:r>
              <a:rPr lang="zh-CN" altLang="en-US" sz="2800" b="1">
                <a:latin typeface="宋体" panose="02010600030101010101" pitchFamily="2" charset="-122"/>
              </a:rPr>
              <a:t>    除根结点外，其余每个结点都有唯一的一个进入分支，而所有这些分支都是由度为</a:t>
            </a:r>
            <a:r>
              <a:rPr lang="en-US" altLang="zh-CN" sz="2800" b="1"/>
              <a:t>1</a:t>
            </a:r>
            <a:r>
              <a:rPr lang="zh-CN" altLang="en-US" sz="2800" b="1">
                <a:latin typeface="宋体" panose="02010600030101010101" pitchFamily="2" charset="-122"/>
              </a:rPr>
              <a:t>和</a:t>
            </a:r>
            <a:r>
              <a:rPr lang="en-US" altLang="zh-CN" sz="2800" b="1"/>
              <a:t>2</a:t>
            </a:r>
            <a:r>
              <a:rPr lang="zh-CN" altLang="en-US" sz="2800" b="1">
                <a:latin typeface="宋体" panose="02010600030101010101" pitchFamily="2" charset="-122"/>
              </a:rPr>
              <a:t>的结点射出的。设</a:t>
            </a:r>
            <a:r>
              <a:rPr lang="en-US" altLang="zh-CN" sz="2800" b="1"/>
              <a:t>B</a:t>
            </a:r>
            <a:r>
              <a:rPr lang="zh-CN" altLang="en-US" sz="2800" b="1">
                <a:latin typeface="宋体" panose="02010600030101010101" pitchFamily="2" charset="-122"/>
              </a:rPr>
              <a:t>为二叉树中的分支总数，则有：      </a:t>
            </a:r>
            <a:r>
              <a:rPr lang="en-US" altLang="zh-CN" sz="2800" b="1"/>
              <a:t>N=B+1</a:t>
            </a:r>
            <a:endParaRPr lang="en-US" altLang="zh-CN" sz="2800" b="1">
              <a:latin typeface="宋体" panose="02010600030101010101" pitchFamily="2" charset="-122"/>
            </a:endParaRPr>
          </a:p>
          <a:p>
            <a:pPr algn="l">
              <a:lnSpc>
                <a:spcPct val="110000"/>
              </a:lnSpc>
            </a:pPr>
            <a:r>
              <a:rPr lang="en-US" altLang="zh-CN" sz="2800" b="1">
                <a:latin typeface="宋体" panose="02010600030101010101" pitchFamily="2" charset="-122"/>
              </a:rPr>
              <a:t>   </a:t>
            </a:r>
            <a:r>
              <a:rPr lang="en-US" altLang="zh-CN" b="1">
                <a:ea typeface="Arial Unicode MS" panose="020B0604020202020204" pitchFamily="34" charset="-128"/>
                <a:cs typeface="Arial Unicode MS" panose="020B0604020202020204" pitchFamily="34" charset="-128"/>
              </a:rPr>
              <a:t>∴</a:t>
            </a:r>
            <a:r>
              <a:rPr lang="en-US" altLang="zh-CN" sz="2800" b="1">
                <a:latin typeface="宋体" panose="02010600030101010101" pitchFamily="2" charset="-122"/>
              </a:rPr>
              <a:t>     </a:t>
            </a:r>
            <a:r>
              <a:rPr lang="en-US" altLang="zh-CN" sz="2800" b="1"/>
              <a:t>B</a:t>
            </a:r>
            <a:r>
              <a:rPr lang="zh-CN" altLang="en-US" sz="2800" b="1"/>
              <a:t>＝</a:t>
            </a:r>
            <a:r>
              <a:rPr lang="en-US" altLang="zh-CN" sz="2800" b="1"/>
              <a:t>n</a:t>
            </a:r>
            <a:r>
              <a:rPr lang="en-US" altLang="zh-CN" sz="2800" b="1" baseline="-18000"/>
              <a:t>1</a:t>
            </a:r>
            <a:r>
              <a:rPr lang="en-US" altLang="zh-CN" sz="2800" b="1"/>
              <a:t>+2</a:t>
            </a:r>
            <a:r>
              <a:rPr lang="en-US" altLang="zh-CN" sz="2800" b="1">
                <a:sym typeface="Symbol" pitchFamily="2" charset="2"/>
              </a:rPr>
              <a:t></a:t>
            </a:r>
            <a:r>
              <a:rPr lang="en-US" altLang="zh-CN" sz="2800" b="1"/>
              <a:t>n</a:t>
            </a:r>
            <a:r>
              <a:rPr lang="en-US" altLang="zh-CN" sz="2800" b="1" baseline="-18000"/>
              <a:t>2</a:t>
            </a:r>
            <a:r>
              <a:rPr lang="en-US" altLang="zh-CN" sz="2800" b="1"/>
              <a:t>          </a:t>
            </a:r>
          </a:p>
          <a:p>
            <a:pPr algn="l">
              <a:lnSpc>
                <a:spcPct val="110000"/>
              </a:lnSpc>
            </a:pPr>
            <a:r>
              <a:rPr lang="en-US" altLang="zh-CN" sz="2800" b="1"/>
              <a:t>      </a:t>
            </a:r>
            <a:r>
              <a:rPr lang="en-US" altLang="zh-CN" b="1">
                <a:ea typeface="Arial Unicode MS" panose="020B0604020202020204" pitchFamily="34" charset="-128"/>
                <a:cs typeface="Arial Unicode MS" panose="020B0604020202020204" pitchFamily="34" charset="-128"/>
              </a:rPr>
              <a:t>∴        </a:t>
            </a:r>
            <a:r>
              <a:rPr lang="en-US" altLang="zh-CN" sz="2800" b="1"/>
              <a:t> N=B+1=n</a:t>
            </a:r>
            <a:r>
              <a:rPr lang="en-US" altLang="zh-CN" sz="2800" b="1" baseline="-18000"/>
              <a:t>1</a:t>
            </a:r>
            <a:r>
              <a:rPr lang="en-US" altLang="zh-CN" sz="2800" b="1"/>
              <a:t>+2</a:t>
            </a:r>
            <a:r>
              <a:rPr lang="en-US" altLang="zh-CN" sz="2800" b="1">
                <a:sym typeface="Symbol" pitchFamily="2" charset="2"/>
              </a:rPr>
              <a:t></a:t>
            </a:r>
            <a:r>
              <a:rPr lang="en-US" altLang="zh-CN" sz="2800" b="1"/>
              <a:t>n</a:t>
            </a:r>
            <a:r>
              <a:rPr lang="en-US" altLang="zh-CN" sz="2800" b="1" baseline="-18000"/>
              <a:t>2</a:t>
            </a:r>
            <a:r>
              <a:rPr lang="en-US" altLang="zh-CN" sz="2800" b="1"/>
              <a:t>+1</a:t>
            </a:r>
            <a:r>
              <a:rPr lang="en-US" altLang="zh-CN" sz="2800" b="1">
                <a:latin typeface="宋体" panose="02010600030101010101" pitchFamily="2" charset="-122"/>
              </a:rPr>
              <a:t> </a:t>
            </a:r>
          </a:p>
          <a:p>
            <a:pPr algn="l">
              <a:lnSpc>
                <a:spcPct val="110000"/>
              </a:lnSpc>
            </a:pPr>
            <a:r>
              <a:rPr lang="en-US" altLang="zh-CN" b="1">
                <a:ea typeface="Arial Unicode MS" panose="020B0604020202020204" pitchFamily="34" charset="-128"/>
                <a:cs typeface="Arial Unicode MS" panose="020B0604020202020204" pitchFamily="34" charset="-128"/>
              </a:rPr>
              <a:t>     ∴</a:t>
            </a:r>
            <a:r>
              <a:rPr lang="en-US" altLang="zh-CN" sz="2800" b="1"/>
              <a:t>           n</a:t>
            </a:r>
            <a:r>
              <a:rPr lang="en-US" altLang="zh-CN" sz="2800" b="1" baseline="-18000"/>
              <a:t>0</a:t>
            </a:r>
            <a:r>
              <a:rPr lang="en-US" altLang="zh-CN" sz="2800" b="1"/>
              <a:t>+n</a:t>
            </a:r>
            <a:r>
              <a:rPr lang="en-US" altLang="zh-CN" sz="2800" b="1" baseline="-18000"/>
              <a:t>1</a:t>
            </a:r>
            <a:r>
              <a:rPr lang="en-US" altLang="zh-CN" sz="2800" b="1"/>
              <a:t>+n</a:t>
            </a:r>
            <a:r>
              <a:rPr lang="en-US" altLang="zh-CN" sz="2800" b="1" baseline="-18000"/>
              <a:t>2</a:t>
            </a:r>
            <a:r>
              <a:rPr lang="en-US" altLang="zh-CN" sz="2800" b="1"/>
              <a:t>=n</a:t>
            </a:r>
            <a:r>
              <a:rPr lang="en-US" altLang="zh-CN" sz="2800" b="1" baseline="-18000"/>
              <a:t>1</a:t>
            </a:r>
            <a:r>
              <a:rPr lang="en-US" altLang="zh-CN" sz="2800" b="1"/>
              <a:t>+2</a:t>
            </a:r>
            <a:r>
              <a:rPr lang="en-US" altLang="zh-CN" sz="2800" b="1">
                <a:sym typeface="Symbol" pitchFamily="2" charset="2"/>
              </a:rPr>
              <a:t></a:t>
            </a:r>
            <a:r>
              <a:rPr lang="en-US" altLang="zh-CN" sz="2800" b="1"/>
              <a:t>n</a:t>
            </a:r>
            <a:r>
              <a:rPr lang="en-US" altLang="zh-CN" sz="2800" b="1" baseline="-18000"/>
              <a:t>2</a:t>
            </a:r>
            <a:r>
              <a:rPr lang="en-US" altLang="zh-CN" sz="2800" b="1"/>
              <a:t>+1</a:t>
            </a:r>
            <a:r>
              <a:rPr lang="en-US" altLang="zh-CN" sz="2800" b="1">
                <a:latin typeface="宋体" panose="02010600030101010101" pitchFamily="2" charset="-122"/>
              </a:rPr>
              <a:t> </a:t>
            </a:r>
            <a:endParaRPr lang="en-US" altLang="zh-CN" sz="2800" b="1"/>
          </a:p>
          <a:p>
            <a:pPr algn="l">
              <a:lnSpc>
                <a:spcPct val="110000"/>
              </a:lnSpc>
            </a:pPr>
            <a:r>
              <a:rPr lang="en-US" altLang="zh-CN" sz="2800" b="1"/>
              <a:t>      </a:t>
            </a:r>
            <a:r>
              <a:rPr lang="zh-CN" altLang="en-US" sz="2800" b="1"/>
              <a:t>即          </a:t>
            </a:r>
            <a:r>
              <a:rPr lang="en-US" altLang="zh-CN" sz="2800" b="1"/>
              <a:t>n</a:t>
            </a:r>
            <a:r>
              <a:rPr lang="en-US" altLang="zh-CN" sz="2800" b="1" baseline="-18000"/>
              <a:t>0</a:t>
            </a:r>
            <a:r>
              <a:rPr lang="en-US" altLang="zh-CN" sz="2800" b="1"/>
              <a:t>=n</a:t>
            </a:r>
            <a:r>
              <a:rPr lang="en-US" altLang="zh-CN" sz="2800" b="1" baseline="-18000"/>
              <a:t>2</a:t>
            </a:r>
            <a:r>
              <a:rPr lang="en-US" altLang="zh-CN" sz="2800" b="1"/>
              <a:t>+1                                                 </a:t>
            </a:r>
            <a:r>
              <a:rPr lang="zh-CN" altLang="en-US" sz="2800" b="1">
                <a:solidFill>
                  <a:schemeClr val="accent1"/>
                </a:solidFill>
                <a:latin typeface="宋体" panose="02010600030101010101" pitchFamily="2" charset="-122"/>
              </a:rPr>
              <a:t>证毕</a:t>
            </a:r>
          </a:p>
          <a:p>
            <a:pPr algn="l">
              <a:lnSpc>
                <a:spcPct val="110000"/>
              </a:lnSpc>
            </a:pPr>
            <a:r>
              <a:rPr lang="zh-CN" altLang="en-US" sz="3600" b="1">
                <a:solidFill>
                  <a:schemeClr val="tx2"/>
                </a:solidFill>
                <a:latin typeface="宋体" panose="02010600030101010101" pitchFamily="2" charset="-122"/>
              </a:rPr>
              <a:t>满二叉树和完全二叉树</a:t>
            </a:r>
          </a:p>
          <a:p>
            <a:pPr algn="l">
              <a:lnSpc>
                <a:spcPct val="110000"/>
              </a:lnSpc>
            </a:pPr>
            <a:r>
              <a:rPr lang="zh-CN" altLang="en-US" sz="2800">
                <a:latin typeface="宋体" panose="02010600030101010101" pitchFamily="2" charset="-122"/>
              </a:rPr>
              <a:t>     </a:t>
            </a:r>
            <a:r>
              <a:rPr lang="zh-CN" altLang="en-US" sz="2800" b="1">
                <a:latin typeface="宋体" panose="02010600030101010101" pitchFamily="2" charset="-122"/>
              </a:rPr>
              <a:t>一棵深度为</a:t>
            </a:r>
            <a:r>
              <a:rPr lang="en-US" altLang="zh-CN" sz="2800" b="1"/>
              <a:t>k</a:t>
            </a:r>
            <a:r>
              <a:rPr lang="zh-CN" altLang="en-US" sz="2800" b="1">
                <a:latin typeface="宋体" panose="02010600030101010101" pitchFamily="2" charset="-122"/>
              </a:rPr>
              <a:t>且有</a:t>
            </a:r>
            <a:r>
              <a:rPr lang="en-US" altLang="zh-CN" sz="2800" b="1"/>
              <a:t>2</a:t>
            </a:r>
            <a:r>
              <a:rPr lang="en-US" altLang="zh-CN" sz="2800" b="1" baseline="40000"/>
              <a:t>k</a:t>
            </a:r>
            <a:r>
              <a:rPr lang="en-US" altLang="zh-CN" sz="2800" b="1"/>
              <a:t>-1</a:t>
            </a:r>
            <a:r>
              <a:rPr lang="zh-CN" altLang="en-US" sz="2800" b="1">
                <a:latin typeface="宋体" panose="02010600030101010101" pitchFamily="2" charset="-122"/>
              </a:rPr>
              <a:t>个结点的二叉树称为</a:t>
            </a:r>
            <a:r>
              <a:rPr lang="zh-CN" altLang="en-US" sz="2800" b="1">
                <a:solidFill>
                  <a:schemeClr val="folHlink"/>
                </a:solidFill>
                <a:latin typeface="宋体" panose="02010600030101010101" pitchFamily="2" charset="-122"/>
              </a:rPr>
              <a:t>满二叉树</a:t>
            </a:r>
            <a:r>
              <a:rPr lang="en-US" altLang="zh-CN" sz="2800" b="1"/>
              <a:t>(Full Binary Tree)</a:t>
            </a:r>
            <a:r>
              <a:rPr lang="zh-CN" altLang="en-US" sz="2800" b="1">
                <a:latin typeface="宋体" panose="02010600030101010101" pitchFamily="2" charset="-122"/>
              </a:rPr>
              <a:t>。</a:t>
            </a:r>
          </a:p>
          <a:p>
            <a:pPr algn="l">
              <a:lnSpc>
                <a:spcPct val="110000"/>
              </a:lnSpc>
            </a:pPr>
            <a:r>
              <a:rPr lang="zh-CN" altLang="en-US" sz="2800" b="1">
                <a:latin typeface="宋体" panose="02010600030101010101" pitchFamily="2" charset="-122"/>
              </a:rPr>
              <a:t>     如图</a:t>
            </a:r>
            <a:r>
              <a:rPr lang="en-US" altLang="zh-CN" sz="2800" b="1"/>
              <a:t>6-4(a)</a:t>
            </a:r>
            <a:r>
              <a:rPr lang="en-US" altLang="zh-CN" sz="2800" b="1">
                <a:latin typeface="宋体" panose="02010600030101010101" pitchFamily="2" charset="-122"/>
              </a:rPr>
              <a:t> </a:t>
            </a:r>
            <a:r>
              <a:rPr lang="zh-CN" altLang="en-US" sz="2800" b="1">
                <a:latin typeface="宋体" panose="02010600030101010101" pitchFamily="2" charset="-122"/>
              </a:rPr>
              <a:t>就是一棵深度为</a:t>
            </a:r>
            <a:r>
              <a:rPr lang="en-US" altLang="zh-CN" sz="2800" b="1"/>
              <a:t>4</a:t>
            </a:r>
            <a:r>
              <a:rPr lang="zh-CN" altLang="en-US" sz="2800" b="1">
                <a:latin typeface="宋体" panose="02010600030101010101" pitchFamily="2" charset="-122"/>
              </a:rPr>
              <a:t>的满二叉树。</a:t>
            </a:r>
          </a:p>
        </p:txBody>
      </p:sp>
    </p:spTree>
    <p:extLst>
      <p:ext uri="{BB962C8B-B14F-4D97-AF65-F5344CB8AC3E}">
        <p14:creationId xmlns:p14="http://schemas.microsoft.com/office/powerpoint/2010/main" val="48236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12674" name="Group 2">
            <a:extLst>
              <a:ext uri="{FF2B5EF4-FFF2-40B4-BE49-F238E27FC236}">
                <a16:creationId xmlns:a16="http://schemas.microsoft.com/office/drawing/2014/main" id="{642711AD-E60E-BD45-9876-E2155ED34ABF}"/>
              </a:ext>
            </a:extLst>
          </p:cNvPr>
          <p:cNvGrpSpPr>
            <a:grpSpLocks/>
          </p:cNvGrpSpPr>
          <p:nvPr/>
        </p:nvGrpSpPr>
        <p:grpSpPr bwMode="auto">
          <a:xfrm>
            <a:off x="1676400" y="76200"/>
            <a:ext cx="8763000" cy="6324600"/>
            <a:chOff x="96" y="48"/>
            <a:chExt cx="5520" cy="3984"/>
          </a:xfrm>
        </p:grpSpPr>
        <p:grpSp>
          <p:nvGrpSpPr>
            <p:cNvPr id="412675" name="Group 3">
              <a:extLst>
                <a:ext uri="{FF2B5EF4-FFF2-40B4-BE49-F238E27FC236}">
                  <a16:creationId xmlns:a16="http://schemas.microsoft.com/office/drawing/2014/main" id="{AED074DE-C47E-214B-8C97-D51450FAA417}"/>
                </a:ext>
              </a:extLst>
            </p:cNvPr>
            <p:cNvGrpSpPr>
              <a:grpSpLocks/>
            </p:cNvGrpSpPr>
            <p:nvPr/>
          </p:nvGrpSpPr>
          <p:grpSpPr bwMode="auto">
            <a:xfrm>
              <a:off x="96" y="48"/>
              <a:ext cx="5520" cy="1884"/>
              <a:chOff x="96" y="48"/>
              <a:chExt cx="5520" cy="1884"/>
            </a:xfrm>
          </p:grpSpPr>
          <p:grpSp>
            <p:nvGrpSpPr>
              <p:cNvPr id="412676" name="Group 4">
                <a:extLst>
                  <a:ext uri="{FF2B5EF4-FFF2-40B4-BE49-F238E27FC236}">
                    <a16:creationId xmlns:a16="http://schemas.microsoft.com/office/drawing/2014/main" id="{32DB83AA-D9C8-314B-ACDD-7E1219873335}"/>
                  </a:ext>
                </a:extLst>
              </p:cNvPr>
              <p:cNvGrpSpPr>
                <a:grpSpLocks/>
              </p:cNvGrpSpPr>
              <p:nvPr/>
            </p:nvGrpSpPr>
            <p:grpSpPr bwMode="auto">
              <a:xfrm>
                <a:off x="96" y="48"/>
                <a:ext cx="3024" cy="1577"/>
                <a:chOff x="528" y="688"/>
                <a:chExt cx="3024" cy="1577"/>
              </a:xfrm>
            </p:grpSpPr>
            <p:grpSp>
              <p:nvGrpSpPr>
                <p:cNvPr id="412677" name="Group 5">
                  <a:extLst>
                    <a:ext uri="{FF2B5EF4-FFF2-40B4-BE49-F238E27FC236}">
                      <a16:creationId xmlns:a16="http://schemas.microsoft.com/office/drawing/2014/main" id="{B3A5DA41-2FF2-E042-BC54-B415006975D3}"/>
                    </a:ext>
                  </a:extLst>
                </p:cNvPr>
                <p:cNvGrpSpPr>
                  <a:grpSpLocks/>
                </p:cNvGrpSpPr>
                <p:nvPr/>
              </p:nvGrpSpPr>
              <p:grpSpPr bwMode="auto">
                <a:xfrm>
                  <a:off x="528" y="1584"/>
                  <a:ext cx="585" cy="681"/>
                  <a:chOff x="528" y="1584"/>
                  <a:chExt cx="585" cy="681"/>
                </a:xfrm>
              </p:grpSpPr>
              <p:sp>
                <p:nvSpPr>
                  <p:cNvPr id="412678" name="Oval 6">
                    <a:extLst>
                      <a:ext uri="{FF2B5EF4-FFF2-40B4-BE49-F238E27FC236}">
                        <a16:creationId xmlns:a16="http://schemas.microsoft.com/office/drawing/2014/main" id="{FDE9FCDE-BDE1-B548-99F6-13ABBF767936}"/>
                      </a:ext>
                    </a:extLst>
                  </p:cNvPr>
                  <p:cNvSpPr>
                    <a:spLocks noChangeArrowheads="1"/>
                  </p:cNvSpPr>
                  <p:nvPr/>
                </p:nvSpPr>
                <p:spPr bwMode="auto">
                  <a:xfrm>
                    <a:off x="528" y="2016"/>
                    <a:ext cx="249" cy="249"/>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8</a:t>
                    </a:r>
                  </a:p>
                </p:txBody>
              </p:sp>
              <p:sp>
                <p:nvSpPr>
                  <p:cNvPr id="412679" name="Oval 7">
                    <a:extLst>
                      <a:ext uri="{FF2B5EF4-FFF2-40B4-BE49-F238E27FC236}">
                        <a16:creationId xmlns:a16="http://schemas.microsoft.com/office/drawing/2014/main" id="{E3E84391-3117-474D-9989-CEC876A72B3D}"/>
                      </a:ext>
                    </a:extLst>
                  </p:cNvPr>
                  <p:cNvSpPr>
                    <a:spLocks noChangeArrowheads="1"/>
                  </p:cNvSpPr>
                  <p:nvPr/>
                </p:nvSpPr>
                <p:spPr bwMode="auto">
                  <a:xfrm>
                    <a:off x="864" y="2016"/>
                    <a:ext cx="249" cy="249"/>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9</a:t>
                    </a:r>
                  </a:p>
                </p:txBody>
              </p:sp>
              <p:sp>
                <p:nvSpPr>
                  <p:cNvPr id="412680" name="Oval 8">
                    <a:extLst>
                      <a:ext uri="{FF2B5EF4-FFF2-40B4-BE49-F238E27FC236}">
                        <a16:creationId xmlns:a16="http://schemas.microsoft.com/office/drawing/2014/main" id="{E3232983-9044-3D49-AEE0-38703BCC47E3}"/>
                      </a:ext>
                    </a:extLst>
                  </p:cNvPr>
                  <p:cNvSpPr>
                    <a:spLocks noChangeArrowheads="1"/>
                  </p:cNvSpPr>
                  <p:nvPr/>
                </p:nvSpPr>
                <p:spPr bwMode="auto">
                  <a:xfrm>
                    <a:off x="672" y="1584"/>
                    <a:ext cx="249" cy="249"/>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4</a:t>
                    </a:r>
                  </a:p>
                </p:txBody>
              </p:sp>
              <p:sp>
                <p:nvSpPr>
                  <p:cNvPr id="412681" name="Line 9">
                    <a:extLst>
                      <a:ext uri="{FF2B5EF4-FFF2-40B4-BE49-F238E27FC236}">
                        <a16:creationId xmlns:a16="http://schemas.microsoft.com/office/drawing/2014/main" id="{D9CB09E9-E067-4B42-8738-4F1E5FFBB072}"/>
                      </a:ext>
                    </a:extLst>
                  </p:cNvPr>
                  <p:cNvSpPr>
                    <a:spLocks noChangeShapeType="1"/>
                  </p:cNvSpPr>
                  <p:nvPr/>
                </p:nvSpPr>
                <p:spPr bwMode="auto">
                  <a:xfrm flipH="1">
                    <a:off x="624" y="1824"/>
                    <a:ext cx="96"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12682" name="Line 10">
                    <a:extLst>
                      <a:ext uri="{FF2B5EF4-FFF2-40B4-BE49-F238E27FC236}">
                        <a16:creationId xmlns:a16="http://schemas.microsoft.com/office/drawing/2014/main" id="{F97B8CF6-DA3A-8946-AA82-6B80E9DCAAF2}"/>
                      </a:ext>
                    </a:extLst>
                  </p:cNvPr>
                  <p:cNvSpPr>
                    <a:spLocks noChangeShapeType="1"/>
                  </p:cNvSpPr>
                  <p:nvPr/>
                </p:nvSpPr>
                <p:spPr bwMode="auto">
                  <a:xfrm>
                    <a:off x="856" y="1808"/>
                    <a:ext cx="96" cy="215"/>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412683" name="Group 11">
                  <a:extLst>
                    <a:ext uri="{FF2B5EF4-FFF2-40B4-BE49-F238E27FC236}">
                      <a16:creationId xmlns:a16="http://schemas.microsoft.com/office/drawing/2014/main" id="{25FD46EE-3190-9649-9DF5-941275DD8458}"/>
                    </a:ext>
                  </a:extLst>
                </p:cNvPr>
                <p:cNvGrpSpPr>
                  <a:grpSpLocks/>
                </p:cNvGrpSpPr>
                <p:nvPr/>
              </p:nvGrpSpPr>
              <p:grpSpPr bwMode="auto">
                <a:xfrm>
                  <a:off x="1152" y="1584"/>
                  <a:ext cx="749" cy="681"/>
                  <a:chOff x="1152" y="1592"/>
                  <a:chExt cx="749" cy="681"/>
                </a:xfrm>
              </p:grpSpPr>
              <p:sp>
                <p:nvSpPr>
                  <p:cNvPr id="412684" name="Oval 12">
                    <a:extLst>
                      <a:ext uri="{FF2B5EF4-FFF2-40B4-BE49-F238E27FC236}">
                        <a16:creationId xmlns:a16="http://schemas.microsoft.com/office/drawing/2014/main" id="{43CBEE72-92E2-5B47-A525-ABA61F9F34CF}"/>
                      </a:ext>
                    </a:extLst>
                  </p:cNvPr>
                  <p:cNvSpPr>
                    <a:spLocks noChangeArrowheads="1"/>
                  </p:cNvSpPr>
                  <p:nvPr/>
                </p:nvSpPr>
                <p:spPr bwMode="auto">
                  <a:xfrm>
                    <a:off x="1152" y="2024"/>
                    <a:ext cx="317" cy="249"/>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10</a:t>
                    </a:r>
                  </a:p>
                </p:txBody>
              </p:sp>
              <p:sp>
                <p:nvSpPr>
                  <p:cNvPr id="412685" name="Oval 13">
                    <a:extLst>
                      <a:ext uri="{FF2B5EF4-FFF2-40B4-BE49-F238E27FC236}">
                        <a16:creationId xmlns:a16="http://schemas.microsoft.com/office/drawing/2014/main" id="{BDE50F83-3C23-5545-B668-80EA64F7039B}"/>
                      </a:ext>
                    </a:extLst>
                  </p:cNvPr>
                  <p:cNvSpPr>
                    <a:spLocks noChangeArrowheads="1"/>
                  </p:cNvSpPr>
                  <p:nvPr/>
                </p:nvSpPr>
                <p:spPr bwMode="auto">
                  <a:xfrm>
                    <a:off x="1584" y="2024"/>
                    <a:ext cx="317" cy="249"/>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11</a:t>
                    </a:r>
                  </a:p>
                </p:txBody>
              </p:sp>
              <p:sp>
                <p:nvSpPr>
                  <p:cNvPr id="412686" name="Oval 14">
                    <a:extLst>
                      <a:ext uri="{FF2B5EF4-FFF2-40B4-BE49-F238E27FC236}">
                        <a16:creationId xmlns:a16="http://schemas.microsoft.com/office/drawing/2014/main" id="{4C026EBA-F20E-1247-B2F1-CD5412CE3F0D}"/>
                      </a:ext>
                    </a:extLst>
                  </p:cNvPr>
                  <p:cNvSpPr>
                    <a:spLocks noChangeArrowheads="1"/>
                  </p:cNvSpPr>
                  <p:nvPr/>
                </p:nvSpPr>
                <p:spPr bwMode="auto">
                  <a:xfrm>
                    <a:off x="1383" y="1592"/>
                    <a:ext cx="249" cy="249"/>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5</a:t>
                    </a:r>
                  </a:p>
                </p:txBody>
              </p:sp>
              <p:sp>
                <p:nvSpPr>
                  <p:cNvPr id="412687" name="Line 15">
                    <a:extLst>
                      <a:ext uri="{FF2B5EF4-FFF2-40B4-BE49-F238E27FC236}">
                        <a16:creationId xmlns:a16="http://schemas.microsoft.com/office/drawing/2014/main" id="{29AEA13F-956C-FF4D-AEBF-2BD0AF98EA0A}"/>
                      </a:ext>
                    </a:extLst>
                  </p:cNvPr>
                  <p:cNvSpPr>
                    <a:spLocks noChangeShapeType="1"/>
                  </p:cNvSpPr>
                  <p:nvPr/>
                </p:nvSpPr>
                <p:spPr bwMode="auto">
                  <a:xfrm flipH="1">
                    <a:off x="1344" y="1832"/>
                    <a:ext cx="96"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12688" name="Line 16">
                    <a:extLst>
                      <a:ext uri="{FF2B5EF4-FFF2-40B4-BE49-F238E27FC236}">
                        <a16:creationId xmlns:a16="http://schemas.microsoft.com/office/drawing/2014/main" id="{162B7DBC-C3BA-2646-93A4-F697DFB966A9}"/>
                      </a:ext>
                    </a:extLst>
                  </p:cNvPr>
                  <p:cNvSpPr>
                    <a:spLocks noChangeShapeType="1"/>
                  </p:cNvSpPr>
                  <p:nvPr/>
                </p:nvSpPr>
                <p:spPr bwMode="auto">
                  <a:xfrm>
                    <a:off x="1584" y="1824"/>
                    <a:ext cx="96"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412689" name="Group 17">
                  <a:extLst>
                    <a:ext uri="{FF2B5EF4-FFF2-40B4-BE49-F238E27FC236}">
                      <a16:creationId xmlns:a16="http://schemas.microsoft.com/office/drawing/2014/main" id="{303AFD71-7BCD-C34D-8E68-448DA301CC20}"/>
                    </a:ext>
                  </a:extLst>
                </p:cNvPr>
                <p:cNvGrpSpPr>
                  <a:grpSpLocks/>
                </p:cNvGrpSpPr>
                <p:nvPr/>
              </p:nvGrpSpPr>
              <p:grpSpPr bwMode="auto">
                <a:xfrm>
                  <a:off x="1987" y="1583"/>
                  <a:ext cx="749" cy="681"/>
                  <a:chOff x="1152" y="1592"/>
                  <a:chExt cx="749" cy="681"/>
                </a:xfrm>
              </p:grpSpPr>
              <p:sp>
                <p:nvSpPr>
                  <p:cNvPr id="412690" name="Oval 18">
                    <a:extLst>
                      <a:ext uri="{FF2B5EF4-FFF2-40B4-BE49-F238E27FC236}">
                        <a16:creationId xmlns:a16="http://schemas.microsoft.com/office/drawing/2014/main" id="{43AF6162-1A63-E740-90DC-4A8D5D5F7B8A}"/>
                      </a:ext>
                    </a:extLst>
                  </p:cNvPr>
                  <p:cNvSpPr>
                    <a:spLocks noChangeArrowheads="1"/>
                  </p:cNvSpPr>
                  <p:nvPr/>
                </p:nvSpPr>
                <p:spPr bwMode="auto">
                  <a:xfrm>
                    <a:off x="1152" y="2024"/>
                    <a:ext cx="317" cy="249"/>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12</a:t>
                    </a:r>
                  </a:p>
                </p:txBody>
              </p:sp>
              <p:sp>
                <p:nvSpPr>
                  <p:cNvPr id="412691" name="Oval 19">
                    <a:extLst>
                      <a:ext uri="{FF2B5EF4-FFF2-40B4-BE49-F238E27FC236}">
                        <a16:creationId xmlns:a16="http://schemas.microsoft.com/office/drawing/2014/main" id="{3DB88F1D-30CB-8444-B81A-060A245277DB}"/>
                      </a:ext>
                    </a:extLst>
                  </p:cNvPr>
                  <p:cNvSpPr>
                    <a:spLocks noChangeArrowheads="1"/>
                  </p:cNvSpPr>
                  <p:nvPr/>
                </p:nvSpPr>
                <p:spPr bwMode="auto">
                  <a:xfrm>
                    <a:off x="1584" y="2024"/>
                    <a:ext cx="317" cy="249"/>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13</a:t>
                    </a:r>
                  </a:p>
                </p:txBody>
              </p:sp>
              <p:sp>
                <p:nvSpPr>
                  <p:cNvPr id="412692" name="Oval 20">
                    <a:extLst>
                      <a:ext uri="{FF2B5EF4-FFF2-40B4-BE49-F238E27FC236}">
                        <a16:creationId xmlns:a16="http://schemas.microsoft.com/office/drawing/2014/main" id="{CE318C58-C5EE-DE49-8D6F-6F9C0BD3210E}"/>
                      </a:ext>
                    </a:extLst>
                  </p:cNvPr>
                  <p:cNvSpPr>
                    <a:spLocks noChangeArrowheads="1"/>
                  </p:cNvSpPr>
                  <p:nvPr/>
                </p:nvSpPr>
                <p:spPr bwMode="auto">
                  <a:xfrm>
                    <a:off x="1383" y="1592"/>
                    <a:ext cx="249" cy="249"/>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6</a:t>
                    </a:r>
                  </a:p>
                </p:txBody>
              </p:sp>
              <p:sp>
                <p:nvSpPr>
                  <p:cNvPr id="412693" name="Line 21">
                    <a:extLst>
                      <a:ext uri="{FF2B5EF4-FFF2-40B4-BE49-F238E27FC236}">
                        <a16:creationId xmlns:a16="http://schemas.microsoft.com/office/drawing/2014/main" id="{703D46D2-31D9-EB4F-8D19-799C1171A6B0}"/>
                      </a:ext>
                    </a:extLst>
                  </p:cNvPr>
                  <p:cNvSpPr>
                    <a:spLocks noChangeShapeType="1"/>
                  </p:cNvSpPr>
                  <p:nvPr/>
                </p:nvSpPr>
                <p:spPr bwMode="auto">
                  <a:xfrm flipH="1">
                    <a:off x="1344" y="1832"/>
                    <a:ext cx="96"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12694" name="Line 22">
                    <a:extLst>
                      <a:ext uri="{FF2B5EF4-FFF2-40B4-BE49-F238E27FC236}">
                        <a16:creationId xmlns:a16="http://schemas.microsoft.com/office/drawing/2014/main" id="{F63EE76A-B970-5546-9C44-7BD11170320D}"/>
                      </a:ext>
                    </a:extLst>
                  </p:cNvPr>
                  <p:cNvSpPr>
                    <a:spLocks noChangeShapeType="1"/>
                  </p:cNvSpPr>
                  <p:nvPr/>
                </p:nvSpPr>
                <p:spPr bwMode="auto">
                  <a:xfrm>
                    <a:off x="1584" y="1824"/>
                    <a:ext cx="96"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412695" name="Group 23">
                  <a:extLst>
                    <a:ext uri="{FF2B5EF4-FFF2-40B4-BE49-F238E27FC236}">
                      <a16:creationId xmlns:a16="http://schemas.microsoft.com/office/drawing/2014/main" id="{C3B4972E-B425-864F-959C-19CC20707744}"/>
                    </a:ext>
                  </a:extLst>
                </p:cNvPr>
                <p:cNvGrpSpPr>
                  <a:grpSpLocks/>
                </p:cNvGrpSpPr>
                <p:nvPr/>
              </p:nvGrpSpPr>
              <p:grpSpPr bwMode="auto">
                <a:xfrm>
                  <a:off x="2803" y="1584"/>
                  <a:ext cx="749" cy="681"/>
                  <a:chOff x="1152" y="1592"/>
                  <a:chExt cx="749" cy="681"/>
                </a:xfrm>
              </p:grpSpPr>
              <p:sp>
                <p:nvSpPr>
                  <p:cNvPr id="412696" name="Oval 24">
                    <a:extLst>
                      <a:ext uri="{FF2B5EF4-FFF2-40B4-BE49-F238E27FC236}">
                        <a16:creationId xmlns:a16="http://schemas.microsoft.com/office/drawing/2014/main" id="{2622AAED-BC23-9E4B-A2FE-CE3C9B822616}"/>
                      </a:ext>
                    </a:extLst>
                  </p:cNvPr>
                  <p:cNvSpPr>
                    <a:spLocks noChangeArrowheads="1"/>
                  </p:cNvSpPr>
                  <p:nvPr/>
                </p:nvSpPr>
                <p:spPr bwMode="auto">
                  <a:xfrm>
                    <a:off x="1152" y="2024"/>
                    <a:ext cx="317" cy="249"/>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14</a:t>
                    </a:r>
                  </a:p>
                </p:txBody>
              </p:sp>
              <p:sp>
                <p:nvSpPr>
                  <p:cNvPr id="412697" name="Oval 25">
                    <a:extLst>
                      <a:ext uri="{FF2B5EF4-FFF2-40B4-BE49-F238E27FC236}">
                        <a16:creationId xmlns:a16="http://schemas.microsoft.com/office/drawing/2014/main" id="{D0C2DD42-A65D-3842-9D74-2D325425CD9B}"/>
                      </a:ext>
                    </a:extLst>
                  </p:cNvPr>
                  <p:cNvSpPr>
                    <a:spLocks noChangeArrowheads="1"/>
                  </p:cNvSpPr>
                  <p:nvPr/>
                </p:nvSpPr>
                <p:spPr bwMode="auto">
                  <a:xfrm>
                    <a:off x="1584" y="2024"/>
                    <a:ext cx="317" cy="249"/>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15</a:t>
                    </a:r>
                  </a:p>
                </p:txBody>
              </p:sp>
              <p:sp>
                <p:nvSpPr>
                  <p:cNvPr id="412698" name="Oval 26">
                    <a:extLst>
                      <a:ext uri="{FF2B5EF4-FFF2-40B4-BE49-F238E27FC236}">
                        <a16:creationId xmlns:a16="http://schemas.microsoft.com/office/drawing/2014/main" id="{FC48F9C5-6BDC-104F-A566-AB138E600123}"/>
                      </a:ext>
                    </a:extLst>
                  </p:cNvPr>
                  <p:cNvSpPr>
                    <a:spLocks noChangeArrowheads="1"/>
                  </p:cNvSpPr>
                  <p:nvPr/>
                </p:nvSpPr>
                <p:spPr bwMode="auto">
                  <a:xfrm>
                    <a:off x="1383" y="1592"/>
                    <a:ext cx="249" cy="249"/>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7</a:t>
                    </a:r>
                  </a:p>
                </p:txBody>
              </p:sp>
              <p:sp>
                <p:nvSpPr>
                  <p:cNvPr id="412699" name="Line 27">
                    <a:extLst>
                      <a:ext uri="{FF2B5EF4-FFF2-40B4-BE49-F238E27FC236}">
                        <a16:creationId xmlns:a16="http://schemas.microsoft.com/office/drawing/2014/main" id="{2B8FF943-80A6-CB44-AEC1-6597694B3EBF}"/>
                      </a:ext>
                    </a:extLst>
                  </p:cNvPr>
                  <p:cNvSpPr>
                    <a:spLocks noChangeShapeType="1"/>
                  </p:cNvSpPr>
                  <p:nvPr/>
                </p:nvSpPr>
                <p:spPr bwMode="auto">
                  <a:xfrm flipH="1">
                    <a:off x="1344" y="1832"/>
                    <a:ext cx="96"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12700" name="Line 28">
                    <a:extLst>
                      <a:ext uri="{FF2B5EF4-FFF2-40B4-BE49-F238E27FC236}">
                        <a16:creationId xmlns:a16="http://schemas.microsoft.com/office/drawing/2014/main" id="{C10CC38B-2917-3347-93FA-8A912B74A514}"/>
                      </a:ext>
                    </a:extLst>
                  </p:cNvPr>
                  <p:cNvSpPr>
                    <a:spLocks noChangeShapeType="1"/>
                  </p:cNvSpPr>
                  <p:nvPr/>
                </p:nvSpPr>
                <p:spPr bwMode="auto">
                  <a:xfrm>
                    <a:off x="1584" y="1824"/>
                    <a:ext cx="96"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412701" name="Oval 29">
                  <a:extLst>
                    <a:ext uri="{FF2B5EF4-FFF2-40B4-BE49-F238E27FC236}">
                      <a16:creationId xmlns:a16="http://schemas.microsoft.com/office/drawing/2014/main" id="{39FC537B-FB7E-7742-AE41-24328B2D2073}"/>
                    </a:ext>
                  </a:extLst>
                </p:cNvPr>
                <p:cNvSpPr>
                  <a:spLocks noChangeArrowheads="1"/>
                </p:cNvSpPr>
                <p:nvPr/>
              </p:nvSpPr>
              <p:spPr bwMode="auto">
                <a:xfrm>
                  <a:off x="1032" y="1119"/>
                  <a:ext cx="249" cy="249"/>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2</a:t>
                  </a:r>
                </a:p>
              </p:txBody>
            </p:sp>
            <p:sp>
              <p:nvSpPr>
                <p:cNvPr id="412702" name="Oval 30">
                  <a:extLst>
                    <a:ext uri="{FF2B5EF4-FFF2-40B4-BE49-F238E27FC236}">
                      <a16:creationId xmlns:a16="http://schemas.microsoft.com/office/drawing/2014/main" id="{79338AEF-E923-344A-9A23-A23A0F81A1B1}"/>
                    </a:ext>
                  </a:extLst>
                </p:cNvPr>
                <p:cNvSpPr>
                  <a:spLocks noChangeArrowheads="1"/>
                </p:cNvSpPr>
                <p:nvPr/>
              </p:nvSpPr>
              <p:spPr bwMode="auto">
                <a:xfrm>
                  <a:off x="1840" y="688"/>
                  <a:ext cx="249" cy="249"/>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1</a:t>
                  </a:r>
                </a:p>
              </p:txBody>
            </p:sp>
            <p:sp>
              <p:nvSpPr>
                <p:cNvPr id="412703" name="Oval 31">
                  <a:extLst>
                    <a:ext uri="{FF2B5EF4-FFF2-40B4-BE49-F238E27FC236}">
                      <a16:creationId xmlns:a16="http://schemas.microsoft.com/office/drawing/2014/main" id="{67D50D93-C708-9442-A9C8-B9DDA74706E5}"/>
                    </a:ext>
                  </a:extLst>
                </p:cNvPr>
                <p:cNvSpPr>
                  <a:spLocks noChangeArrowheads="1"/>
                </p:cNvSpPr>
                <p:nvPr/>
              </p:nvSpPr>
              <p:spPr bwMode="auto">
                <a:xfrm>
                  <a:off x="2616" y="1143"/>
                  <a:ext cx="249" cy="249"/>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3</a:t>
                  </a:r>
                </a:p>
              </p:txBody>
            </p:sp>
            <p:sp>
              <p:nvSpPr>
                <p:cNvPr id="412704" name="Line 32">
                  <a:extLst>
                    <a:ext uri="{FF2B5EF4-FFF2-40B4-BE49-F238E27FC236}">
                      <a16:creationId xmlns:a16="http://schemas.microsoft.com/office/drawing/2014/main" id="{48F03A9E-6D24-2246-B4AD-0CC812CB1230}"/>
                    </a:ext>
                  </a:extLst>
                </p:cNvPr>
                <p:cNvSpPr>
                  <a:spLocks noChangeShapeType="1"/>
                </p:cNvSpPr>
                <p:nvPr/>
              </p:nvSpPr>
              <p:spPr bwMode="auto">
                <a:xfrm flipH="1">
                  <a:off x="816" y="1344"/>
                  <a:ext cx="240"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12705" name="Line 33">
                  <a:extLst>
                    <a:ext uri="{FF2B5EF4-FFF2-40B4-BE49-F238E27FC236}">
                      <a16:creationId xmlns:a16="http://schemas.microsoft.com/office/drawing/2014/main" id="{405622B3-F5B0-D845-8C68-DD9261E37A44}"/>
                    </a:ext>
                  </a:extLst>
                </p:cNvPr>
                <p:cNvSpPr>
                  <a:spLocks noChangeShapeType="1"/>
                </p:cNvSpPr>
                <p:nvPr/>
              </p:nvSpPr>
              <p:spPr bwMode="auto">
                <a:xfrm>
                  <a:off x="1248" y="1344"/>
                  <a:ext cx="240"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12706" name="Line 34">
                  <a:extLst>
                    <a:ext uri="{FF2B5EF4-FFF2-40B4-BE49-F238E27FC236}">
                      <a16:creationId xmlns:a16="http://schemas.microsoft.com/office/drawing/2014/main" id="{0ED9E772-99C7-7747-97FC-399A017AA667}"/>
                    </a:ext>
                  </a:extLst>
                </p:cNvPr>
                <p:cNvSpPr>
                  <a:spLocks noChangeShapeType="1"/>
                </p:cNvSpPr>
                <p:nvPr/>
              </p:nvSpPr>
              <p:spPr bwMode="auto">
                <a:xfrm flipH="1">
                  <a:off x="2400" y="1344"/>
                  <a:ext cx="240"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12707" name="Line 35">
                  <a:extLst>
                    <a:ext uri="{FF2B5EF4-FFF2-40B4-BE49-F238E27FC236}">
                      <a16:creationId xmlns:a16="http://schemas.microsoft.com/office/drawing/2014/main" id="{8C6201D6-A6E4-6642-AAED-6522BD641760}"/>
                    </a:ext>
                  </a:extLst>
                </p:cNvPr>
                <p:cNvSpPr>
                  <a:spLocks noChangeShapeType="1"/>
                </p:cNvSpPr>
                <p:nvPr/>
              </p:nvSpPr>
              <p:spPr bwMode="auto">
                <a:xfrm>
                  <a:off x="2832" y="1344"/>
                  <a:ext cx="288"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12708" name="Line 36">
                  <a:extLst>
                    <a:ext uri="{FF2B5EF4-FFF2-40B4-BE49-F238E27FC236}">
                      <a16:creationId xmlns:a16="http://schemas.microsoft.com/office/drawing/2014/main" id="{6C698F16-7FF9-1249-AF69-4F50005B870C}"/>
                    </a:ext>
                  </a:extLst>
                </p:cNvPr>
                <p:cNvSpPr>
                  <a:spLocks noChangeShapeType="1"/>
                </p:cNvSpPr>
                <p:nvPr/>
              </p:nvSpPr>
              <p:spPr bwMode="auto">
                <a:xfrm flipH="1">
                  <a:off x="1256" y="864"/>
                  <a:ext cx="576"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12709" name="Line 37">
                  <a:extLst>
                    <a:ext uri="{FF2B5EF4-FFF2-40B4-BE49-F238E27FC236}">
                      <a16:creationId xmlns:a16="http://schemas.microsoft.com/office/drawing/2014/main" id="{619E6E08-AE4D-6940-BF09-ABC56A83EBB7}"/>
                    </a:ext>
                  </a:extLst>
                </p:cNvPr>
                <p:cNvSpPr>
                  <a:spLocks noChangeShapeType="1"/>
                </p:cNvSpPr>
                <p:nvPr/>
              </p:nvSpPr>
              <p:spPr bwMode="auto">
                <a:xfrm>
                  <a:off x="2088" y="872"/>
                  <a:ext cx="576"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412710" name="Group 38">
                <a:extLst>
                  <a:ext uri="{FF2B5EF4-FFF2-40B4-BE49-F238E27FC236}">
                    <a16:creationId xmlns:a16="http://schemas.microsoft.com/office/drawing/2014/main" id="{F11B0941-64A7-7243-AC1A-DC02DF0982B4}"/>
                  </a:ext>
                </a:extLst>
              </p:cNvPr>
              <p:cNvGrpSpPr>
                <a:grpSpLocks/>
              </p:cNvGrpSpPr>
              <p:nvPr/>
            </p:nvGrpSpPr>
            <p:grpSpPr bwMode="auto">
              <a:xfrm>
                <a:off x="3255" y="80"/>
                <a:ext cx="2361" cy="1545"/>
                <a:chOff x="2928" y="816"/>
                <a:chExt cx="2361" cy="1545"/>
              </a:xfrm>
            </p:grpSpPr>
            <p:grpSp>
              <p:nvGrpSpPr>
                <p:cNvPr id="412711" name="Group 39">
                  <a:extLst>
                    <a:ext uri="{FF2B5EF4-FFF2-40B4-BE49-F238E27FC236}">
                      <a16:creationId xmlns:a16="http://schemas.microsoft.com/office/drawing/2014/main" id="{EFCDD22E-81F3-D44C-8EAF-F0037C51FBA5}"/>
                    </a:ext>
                  </a:extLst>
                </p:cNvPr>
                <p:cNvGrpSpPr>
                  <a:grpSpLocks/>
                </p:cNvGrpSpPr>
                <p:nvPr/>
              </p:nvGrpSpPr>
              <p:grpSpPr bwMode="auto">
                <a:xfrm>
                  <a:off x="2928" y="1680"/>
                  <a:ext cx="585" cy="681"/>
                  <a:chOff x="528" y="1584"/>
                  <a:chExt cx="585" cy="681"/>
                </a:xfrm>
              </p:grpSpPr>
              <p:sp>
                <p:nvSpPr>
                  <p:cNvPr id="412712" name="Oval 40">
                    <a:extLst>
                      <a:ext uri="{FF2B5EF4-FFF2-40B4-BE49-F238E27FC236}">
                        <a16:creationId xmlns:a16="http://schemas.microsoft.com/office/drawing/2014/main" id="{F469D735-6B6D-FB4A-981E-4D224C3638AE}"/>
                      </a:ext>
                    </a:extLst>
                  </p:cNvPr>
                  <p:cNvSpPr>
                    <a:spLocks noChangeArrowheads="1"/>
                  </p:cNvSpPr>
                  <p:nvPr/>
                </p:nvSpPr>
                <p:spPr bwMode="auto">
                  <a:xfrm>
                    <a:off x="528" y="2016"/>
                    <a:ext cx="249" cy="249"/>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8</a:t>
                    </a:r>
                  </a:p>
                </p:txBody>
              </p:sp>
              <p:sp>
                <p:nvSpPr>
                  <p:cNvPr id="412713" name="Oval 41">
                    <a:extLst>
                      <a:ext uri="{FF2B5EF4-FFF2-40B4-BE49-F238E27FC236}">
                        <a16:creationId xmlns:a16="http://schemas.microsoft.com/office/drawing/2014/main" id="{68850D21-9AA9-FE41-91C1-585CF7ED58A5}"/>
                      </a:ext>
                    </a:extLst>
                  </p:cNvPr>
                  <p:cNvSpPr>
                    <a:spLocks noChangeArrowheads="1"/>
                  </p:cNvSpPr>
                  <p:nvPr/>
                </p:nvSpPr>
                <p:spPr bwMode="auto">
                  <a:xfrm>
                    <a:off x="864" y="2016"/>
                    <a:ext cx="249" cy="249"/>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9</a:t>
                    </a:r>
                  </a:p>
                </p:txBody>
              </p:sp>
              <p:sp>
                <p:nvSpPr>
                  <p:cNvPr id="412714" name="Oval 42">
                    <a:extLst>
                      <a:ext uri="{FF2B5EF4-FFF2-40B4-BE49-F238E27FC236}">
                        <a16:creationId xmlns:a16="http://schemas.microsoft.com/office/drawing/2014/main" id="{6306216C-4D12-0B4A-803E-6E6F0E05CBA5}"/>
                      </a:ext>
                    </a:extLst>
                  </p:cNvPr>
                  <p:cNvSpPr>
                    <a:spLocks noChangeArrowheads="1"/>
                  </p:cNvSpPr>
                  <p:nvPr/>
                </p:nvSpPr>
                <p:spPr bwMode="auto">
                  <a:xfrm>
                    <a:off x="672" y="1584"/>
                    <a:ext cx="249" cy="249"/>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4</a:t>
                    </a:r>
                  </a:p>
                </p:txBody>
              </p:sp>
              <p:sp>
                <p:nvSpPr>
                  <p:cNvPr id="412715" name="Line 43">
                    <a:extLst>
                      <a:ext uri="{FF2B5EF4-FFF2-40B4-BE49-F238E27FC236}">
                        <a16:creationId xmlns:a16="http://schemas.microsoft.com/office/drawing/2014/main" id="{CC735B59-3086-AD45-8621-74D762DA013C}"/>
                      </a:ext>
                    </a:extLst>
                  </p:cNvPr>
                  <p:cNvSpPr>
                    <a:spLocks noChangeShapeType="1"/>
                  </p:cNvSpPr>
                  <p:nvPr/>
                </p:nvSpPr>
                <p:spPr bwMode="auto">
                  <a:xfrm flipH="1">
                    <a:off x="624" y="1824"/>
                    <a:ext cx="96"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12716" name="Line 44">
                    <a:extLst>
                      <a:ext uri="{FF2B5EF4-FFF2-40B4-BE49-F238E27FC236}">
                        <a16:creationId xmlns:a16="http://schemas.microsoft.com/office/drawing/2014/main" id="{953BF9F8-5CD9-AB41-AE77-C854989433CF}"/>
                      </a:ext>
                    </a:extLst>
                  </p:cNvPr>
                  <p:cNvSpPr>
                    <a:spLocks noChangeShapeType="1"/>
                  </p:cNvSpPr>
                  <p:nvPr/>
                </p:nvSpPr>
                <p:spPr bwMode="auto">
                  <a:xfrm>
                    <a:off x="856" y="1808"/>
                    <a:ext cx="96" cy="215"/>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412717" name="Group 45">
                  <a:extLst>
                    <a:ext uri="{FF2B5EF4-FFF2-40B4-BE49-F238E27FC236}">
                      <a16:creationId xmlns:a16="http://schemas.microsoft.com/office/drawing/2014/main" id="{35FE854C-9EF3-FB4B-B65B-AD3955A005FF}"/>
                    </a:ext>
                  </a:extLst>
                </p:cNvPr>
                <p:cNvGrpSpPr>
                  <a:grpSpLocks/>
                </p:cNvGrpSpPr>
                <p:nvPr/>
              </p:nvGrpSpPr>
              <p:grpSpPr bwMode="auto">
                <a:xfrm>
                  <a:off x="3552" y="1680"/>
                  <a:ext cx="749" cy="681"/>
                  <a:chOff x="1152" y="1592"/>
                  <a:chExt cx="749" cy="681"/>
                </a:xfrm>
              </p:grpSpPr>
              <p:sp>
                <p:nvSpPr>
                  <p:cNvPr id="412718" name="Oval 46">
                    <a:extLst>
                      <a:ext uri="{FF2B5EF4-FFF2-40B4-BE49-F238E27FC236}">
                        <a16:creationId xmlns:a16="http://schemas.microsoft.com/office/drawing/2014/main" id="{DC3FE57B-E3FD-184B-B72A-CDC0DFEDC14C}"/>
                      </a:ext>
                    </a:extLst>
                  </p:cNvPr>
                  <p:cNvSpPr>
                    <a:spLocks noChangeArrowheads="1"/>
                  </p:cNvSpPr>
                  <p:nvPr/>
                </p:nvSpPr>
                <p:spPr bwMode="auto">
                  <a:xfrm>
                    <a:off x="1152" y="2024"/>
                    <a:ext cx="317" cy="249"/>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10</a:t>
                    </a:r>
                  </a:p>
                </p:txBody>
              </p:sp>
              <p:sp>
                <p:nvSpPr>
                  <p:cNvPr id="412719" name="Oval 47">
                    <a:extLst>
                      <a:ext uri="{FF2B5EF4-FFF2-40B4-BE49-F238E27FC236}">
                        <a16:creationId xmlns:a16="http://schemas.microsoft.com/office/drawing/2014/main" id="{9FDC83B5-3926-7E4C-BCB0-9A5D65415299}"/>
                      </a:ext>
                    </a:extLst>
                  </p:cNvPr>
                  <p:cNvSpPr>
                    <a:spLocks noChangeArrowheads="1"/>
                  </p:cNvSpPr>
                  <p:nvPr/>
                </p:nvSpPr>
                <p:spPr bwMode="auto">
                  <a:xfrm>
                    <a:off x="1584" y="2024"/>
                    <a:ext cx="317" cy="249"/>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11</a:t>
                    </a:r>
                  </a:p>
                </p:txBody>
              </p:sp>
              <p:sp>
                <p:nvSpPr>
                  <p:cNvPr id="412720" name="Oval 48">
                    <a:extLst>
                      <a:ext uri="{FF2B5EF4-FFF2-40B4-BE49-F238E27FC236}">
                        <a16:creationId xmlns:a16="http://schemas.microsoft.com/office/drawing/2014/main" id="{5E227631-5D82-3544-840D-EE0F57792DA8}"/>
                      </a:ext>
                    </a:extLst>
                  </p:cNvPr>
                  <p:cNvSpPr>
                    <a:spLocks noChangeArrowheads="1"/>
                  </p:cNvSpPr>
                  <p:nvPr/>
                </p:nvSpPr>
                <p:spPr bwMode="auto">
                  <a:xfrm>
                    <a:off x="1383" y="1592"/>
                    <a:ext cx="249" cy="249"/>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5</a:t>
                    </a:r>
                  </a:p>
                </p:txBody>
              </p:sp>
              <p:sp>
                <p:nvSpPr>
                  <p:cNvPr id="412721" name="Line 49">
                    <a:extLst>
                      <a:ext uri="{FF2B5EF4-FFF2-40B4-BE49-F238E27FC236}">
                        <a16:creationId xmlns:a16="http://schemas.microsoft.com/office/drawing/2014/main" id="{1B72F28D-AB2F-8F4C-91C5-EA1EEB6451C8}"/>
                      </a:ext>
                    </a:extLst>
                  </p:cNvPr>
                  <p:cNvSpPr>
                    <a:spLocks noChangeShapeType="1"/>
                  </p:cNvSpPr>
                  <p:nvPr/>
                </p:nvSpPr>
                <p:spPr bwMode="auto">
                  <a:xfrm flipH="1">
                    <a:off x="1344" y="1832"/>
                    <a:ext cx="96"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12722" name="Line 50">
                    <a:extLst>
                      <a:ext uri="{FF2B5EF4-FFF2-40B4-BE49-F238E27FC236}">
                        <a16:creationId xmlns:a16="http://schemas.microsoft.com/office/drawing/2014/main" id="{D280E5DB-7F3E-C64F-9760-39B975E1F52A}"/>
                      </a:ext>
                    </a:extLst>
                  </p:cNvPr>
                  <p:cNvSpPr>
                    <a:spLocks noChangeShapeType="1"/>
                  </p:cNvSpPr>
                  <p:nvPr/>
                </p:nvSpPr>
                <p:spPr bwMode="auto">
                  <a:xfrm>
                    <a:off x="1584" y="1824"/>
                    <a:ext cx="96"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412723" name="Oval 51">
                  <a:extLst>
                    <a:ext uri="{FF2B5EF4-FFF2-40B4-BE49-F238E27FC236}">
                      <a16:creationId xmlns:a16="http://schemas.microsoft.com/office/drawing/2014/main" id="{260586BE-591B-444F-8DB8-C74FC3BC9763}"/>
                    </a:ext>
                  </a:extLst>
                </p:cNvPr>
                <p:cNvSpPr>
                  <a:spLocks noChangeArrowheads="1"/>
                </p:cNvSpPr>
                <p:nvPr/>
              </p:nvSpPr>
              <p:spPr bwMode="auto">
                <a:xfrm>
                  <a:off x="3432" y="1215"/>
                  <a:ext cx="249" cy="249"/>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2</a:t>
                  </a:r>
                </a:p>
              </p:txBody>
            </p:sp>
            <p:sp>
              <p:nvSpPr>
                <p:cNvPr id="412724" name="Oval 52">
                  <a:extLst>
                    <a:ext uri="{FF2B5EF4-FFF2-40B4-BE49-F238E27FC236}">
                      <a16:creationId xmlns:a16="http://schemas.microsoft.com/office/drawing/2014/main" id="{9AC3FD1D-4C0F-9F40-9476-E564D55C8E94}"/>
                    </a:ext>
                  </a:extLst>
                </p:cNvPr>
                <p:cNvSpPr>
                  <a:spLocks noChangeArrowheads="1"/>
                </p:cNvSpPr>
                <p:nvPr/>
              </p:nvSpPr>
              <p:spPr bwMode="auto">
                <a:xfrm>
                  <a:off x="4064" y="816"/>
                  <a:ext cx="249" cy="249"/>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1</a:t>
                  </a:r>
                </a:p>
              </p:txBody>
            </p:sp>
            <p:sp>
              <p:nvSpPr>
                <p:cNvPr id="412725" name="Line 53">
                  <a:extLst>
                    <a:ext uri="{FF2B5EF4-FFF2-40B4-BE49-F238E27FC236}">
                      <a16:creationId xmlns:a16="http://schemas.microsoft.com/office/drawing/2014/main" id="{7665815F-FDE1-5A4F-9084-F7917C42B529}"/>
                    </a:ext>
                  </a:extLst>
                </p:cNvPr>
                <p:cNvSpPr>
                  <a:spLocks noChangeShapeType="1"/>
                </p:cNvSpPr>
                <p:nvPr/>
              </p:nvSpPr>
              <p:spPr bwMode="auto">
                <a:xfrm flipH="1">
                  <a:off x="3216" y="1440"/>
                  <a:ext cx="240"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12726" name="Line 54">
                  <a:extLst>
                    <a:ext uri="{FF2B5EF4-FFF2-40B4-BE49-F238E27FC236}">
                      <a16:creationId xmlns:a16="http://schemas.microsoft.com/office/drawing/2014/main" id="{67D1A718-2341-C34B-9339-78987632A2FB}"/>
                    </a:ext>
                  </a:extLst>
                </p:cNvPr>
                <p:cNvSpPr>
                  <a:spLocks noChangeShapeType="1"/>
                </p:cNvSpPr>
                <p:nvPr/>
              </p:nvSpPr>
              <p:spPr bwMode="auto">
                <a:xfrm>
                  <a:off x="3648" y="1440"/>
                  <a:ext cx="240"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12727" name="Line 55">
                  <a:extLst>
                    <a:ext uri="{FF2B5EF4-FFF2-40B4-BE49-F238E27FC236}">
                      <a16:creationId xmlns:a16="http://schemas.microsoft.com/office/drawing/2014/main" id="{98AC27A6-4FCD-BF4F-A9F7-E77A5AB57100}"/>
                    </a:ext>
                  </a:extLst>
                </p:cNvPr>
                <p:cNvSpPr>
                  <a:spLocks noChangeShapeType="1"/>
                </p:cNvSpPr>
                <p:nvPr/>
              </p:nvSpPr>
              <p:spPr bwMode="auto">
                <a:xfrm flipH="1">
                  <a:off x="3656" y="1008"/>
                  <a:ext cx="424"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12728" name="Line 56">
                  <a:extLst>
                    <a:ext uri="{FF2B5EF4-FFF2-40B4-BE49-F238E27FC236}">
                      <a16:creationId xmlns:a16="http://schemas.microsoft.com/office/drawing/2014/main" id="{336E8723-DA25-7F4E-B2BB-EB0C8591426F}"/>
                    </a:ext>
                  </a:extLst>
                </p:cNvPr>
                <p:cNvSpPr>
                  <a:spLocks noChangeShapeType="1"/>
                </p:cNvSpPr>
                <p:nvPr/>
              </p:nvSpPr>
              <p:spPr bwMode="auto">
                <a:xfrm>
                  <a:off x="4296" y="1008"/>
                  <a:ext cx="456"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nvGrpSpPr>
                <p:cNvPr id="412729" name="Group 57">
                  <a:extLst>
                    <a:ext uri="{FF2B5EF4-FFF2-40B4-BE49-F238E27FC236}">
                      <a16:creationId xmlns:a16="http://schemas.microsoft.com/office/drawing/2014/main" id="{42CE5ACF-3490-274C-9295-8DE93576B2F4}"/>
                    </a:ext>
                  </a:extLst>
                </p:cNvPr>
                <p:cNvGrpSpPr>
                  <a:grpSpLocks/>
                </p:cNvGrpSpPr>
                <p:nvPr/>
              </p:nvGrpSpPr>
              <p:grpSpPr bwMode="auto">
                <a:xfrm>
                  <a:off x="4387" y="1239"/>
                  <a:ext cx="902" cy="1121"/>
                  <a:chOff x="4387" y="1239"/>
                  <a:chExt cx="902" cy="1121"/>
                </a:xfrm>
              </p:grpSpPr>
              <p:sp>
                <p:nvSpPr>
                  <p:cNvPr id="412730" name="Oval 58">
                    <a:extLst>
                      <a:ext uri="{FF2B5EF4-FFF2-40B4-BE49-F238E27FC236}">
                        <a16:creationId xmlns:a16="http://schemas.microsoft.com/office/drawing/2014/main" id="{6EA22FA4-FDF5-C249-88FE-C863D4ECCC19}"/>
                      </a:ext>
                    </a:extLst>
                  </p:cNvPr>
                  <p:cNvSpPr>
                    <a:spLocks noChangeArrowheads="1"/>
                  </p:cNvSpPr>
                  <p:nvPr/>
                </p:nvSpPr>
                <p:spPr bwMode="auto">
                  <a:xfrm>
                    <a:off x="4387" y="2111"/>
                    <a:ext cx="317" cy="249"/>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12</a:t>
                    </a:r>
                  </a:p>
                </p:txBody>
              </p:sp>
              <p:sp>
                <p:nvSpPr>
                  <p:cNvPr id="412731" name="Oval 59">
                    <a:extLst>
                      <a:ext uri="{FF2B5EF4-FFF2-40B4-BE49-F238E27FC236}">
                        <a16:creationId xmlns:a16="http://schemas.microsoft.com/office/drawing/2014/main" id="{226FDCD6-D1BD-D64D-8C8D-0A89FB9E5D4B}"/>
                      </a:ext>
                    </a:extLst>
                  </p:cNvPr>
                  <p:cNvSpPr>
                    <a:spLocks noChangeArrowheads="1"/>
                  </p:cNvSpPr>
                  <p:nvPr/>
                </p:nvSpPr>
                <p:spPr bwMode="auto">
                  <a:xfrm>
                    <a:off x="4618" y="1679"/>
                    <a:ext cx="249" cy="249"/>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6</a:t>
                    </a:r>
                  </a:p>
                </p:txBody>
              </p:sp>
              <p:sp>
                <p:nvSpPr>
                  <p:cNvPr id="412732" name="Line 60">
                    <a:extLst>
                      <a:ext uri="{FF2B5EF4-FFF2-40B4-BE49-F238E27FC236}">
                        <a16:creationId xmlns:a16="http://schemas.microsoft.com/office/drawing/2014/main" id="{D797BF02-4A67-DA4A-B009-0010DCBDFAE0}"/>
                      </a:ext>
                    </a:extLst>
                  </p:cNvPr>
                  <p:cNvSpPr>
                    <a:spLocks noChangeShapeType="1"/>
                  </p:cNvSpPr>
                  <p:nvPr/>
                </p:nvSpPr>
                <p:spPr bwMode="auto">
                  <a:xfrm flipH="1">
                    <a:off x="4579" y="1919"/>
                    <a:ext cx="96"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12733" name="Oval 61">
                    <a:extLst>
                      <a:ext uri="{FF2B5EF4-FFF2-40B4-BE49-F238E27FC236}">
                        <a16:creationId xmlns:a16="http://schemas.microsoft.com/office/drawing/2014/main" id="{6CE4BCC9-BE1C-454B-A333-55DE7696EEBE}"/>
                      </a:ext>
                    </a:extLst>
                  </p:cNvPr>
                  <p:cNvSpPr>
                    <a:spLocks noChangeArrowheads="1"/>
                  </p:cNvSpPr>
                  <p:nvPr/>
                </p:nvSpPr>
                <p:spPr bwMode="auto">
                  <a:xfrm>
                    <a:off x="5040" y="1680"/>
                    <a:ext cx="249" cy="249"/>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7</a:t>
                    </a:r>
                  </a:p>
                </p:txBody>
              </p:sp>
              <p:sp>
                <p:nvSpPr>
                  <p:cNvPr id="412734" name="Oval 62">
                    <a:extLst>
                      <a:ext uri="{FF2B5EF4-FFF2-40B4-BE49-F238E27FC236}">
                        <a16:creationId xmlns:a16="http://schemas.microsoft.com/office/drawing/2014/main" id="{371C8A85-2135-1F41-99F4-B8937F2F1735}"/>
                      </a:ext>
                    </a:extLst>
                  </p:cNvPr>
                  <p:cNvSpPr>
                    <a:spLocks noChangeArrowheads="1"/>
                  </p:cNvSpPr>
                  <p:nvPr/>
                </p:nvSpPr>
                <p:spPr bwMode="auto">
                  <a:xfrm>
                    <a:off x="4743" y="1239"/>
                    <a:ext cx="249" cy="249"/>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3</a:t>
                    </a:r>
                  </a:p>
                </p:txBody>
              </p:sp>
              <p:sp>
                <p:nvSpPr>
                  <p:cNvPr id="412735" name="Line 63">
                    <a:extLst>
                      <a:ext uri="{FF2B5EF4-FFF2-40B4-BE49-F238E27FC236}">
                        <a16:creationId xmlns:a16="http://schemas.microsoft.com/office/drawing/2014/main" id="{63C9795E-3F70-A041-A61A-715761B56D9E}"/>
                      </a:ext>
                    </a:extLst>
                  </p:cNvPr>
                  <p:cNvSpPr>
                    <a:spLocks noChangeShapeType="1"/>
                  </p:cNvSpPr>
                  <p:nvPr/>
                </p:nvSpPr>
                <p:spPr bwMode="auto">
                  <a:xfrm>
                    <a:off x="4960" y="1472"/>
                    <a:ext cx="176" cy="20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12736" name="Line 64">
                    <a:extLst>
                      <a:ext uri="{FF2B5EF4-FFF2-40B4-BE49-F238E27FC236}">
                        <a16:creationId xmlns:a16="http://schemas.microsoft.com/office/drawing/2014/main" id="{F4396D95-FCB8-4747-BE61-F1A237CB50EA}"/>
                      </a:ext>
                    </a:extLst>
                  </p:cNvPr>
                  <p:cNvSpPr>
                    <a:spLocks noChangeShapeType="1"/>
                  </p:cNvSpPr>
                  <p:nvPr/>
                </p:nvSpPr>
                <p:spPr bwMode="auto">
                  <a:xfrm flipH="1">
                    <a:off x="4752" y="1488"/>
                    <a:ext cx="96"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sp>
            <p:nvSpPr>
              <p:cNvPr id="412737" name="Rectangle 65">
                <a:extLst>
                  <a:ext uri="{FF2B5EF4-FFF2-40B4-BE49-F238E27FC236}">
                    <a16:creationId xmlns:a16="http://schemas.microsoft.com/office/drawing/2014/main" id="{1071CFD5-6966-FE46-8856-0D6D0F106B16}"/>
                  </a:ext>
                </a:extLst>
              </p:cNvPr>
              <p:cNvSpPr>
                <a:spLocks noChangeArrowheads="1"/>
              </p:cNvSpPr>
              <p:nvPr/>
            </p:nvSpPr>
            <p:spPr bwMode="auto">
              <a:xfrm>
                <a:off x="1067" y="1728"/>
                <a:ext cx="997"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b="1">
                    <a:solidFill>
                      <a:srgbClr val="FFFFFF"/>
                    </a:solidFill>
                    <a:latin typeface="Times New Roman" panose="02020603050405020304" pitchFamily="18" charset="0"/>
                    <a:ea typeface="宋体" panose="02010600030101010101" pitchFamily="2" charset="-122"/>
                  </a:rPr>
                  <a:t>(a)  </a:t>
                </a:r>
                <a:r>
                  <a:rPr kumimoji="1" lang="zh-CN" altLang="en-US" sz="2000" b="1">
                    <a:solidFill>
                      <a:srgbClr val="FFFFFF"/>
                    </a:solidFill>
                    <a:latin typeface="Times New Roman" panose="02020603050405020304" pitchFamily="18" charset="0"/>
                    <a:ea typeface="宋体" panose="02010600030101010101" pitchFamily="2" charset="-122"/>
                  </a:rPr>
                  <a:t>满二叉树</a:t>
                </a:r>
              </a:p>
            </p:txBody>
          </p:sp>
          <p:sp>
            <p:nvSpPr>
              <p:cNvPr id="412738" name="Rectangle 66">
                <a:extLst>
                  <a:ext uri="{FF2B5EF4-FFF2-40B4-BE49-F238E27FC236}">
                    <a16:creationId xmlns:a16="http://schemas.microsoft.com/office/drawing/2014/main" id="{345EF0B7-6DC5-DA4B-9175-A0337479A80A}"/>
                  </a:ext>
                </a:extLst>
              </p:cNvPr>
              <p:cNvSpPr>
                <a:spLocks noChangeArrowheads="1"/>
              </p:cNvSpPr>
              <p:nvPr/>
            </p:nvSpPr>
            <p:spPr bwMode="auto">
              <a:xfrm>
                <a:off x="3947" y="1728"/>
                <a:ext cx="1134"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b="1">
                    <a:solidFill>
                      <a:srgbClr val="FFFFFF"/>
                    </a:solidFill>
                    <a:latin typeface="Times New Roman" panose="02020603050405020304" pitchFamily="18" charset="0"/>
                    <a:ea typeface="宋体" panose="02010600030101010101" pitchFamily="2" charset="-122"/>
                  </a:rPr>
                  <a:t>(b)  </a:t>
                </a:r>
                <a:r>
                  <a:rPr kumimoji="1" lang="zh-CN" altLang="en-US" sz="2000" b="1">
                    <a:solidFill>
                      <a:srgbClr val="FFFFFF"/>
                    </a:solidFill>
                    <a:latin typeface="Times New Roman" panose="02020603050405020304" pitchFamily="18" charset="0"/>
                    <a:ea typeface="宋体" panose="02010600030101010101" pitchFamily="2" charset="-122"/>
                  </a:rPr>
                  <a:t>完全二叉树</a:t>
                </a:r>
              </a:p>
            </p:txBody>
          </p:sp>
        </p:grpSp>
        <p:grpSp>
          <p:nvGrpSpPr>
            <p:cNvPr id="412739" name="Group 67">
              <a:extLst>
                <a:ext uri="{FF2B5EF4-FFF2-40B4-BE49-F238E27FC236}">
                  <a16:creationId xmlns:a16="http://schemas.microsoft.com/office/drawing/2014/main" id="{436133C4-8DEC-CD46-8D58-A104D4BEE0F3}"/>
                </a:ext>
              </a:extLst>
            </p:cNvPr>
            <p:cNvGrpSpPr>
              <a:grpSpLocks/>
            </p:cNvGrpSpPr>
            <p:nvPr/>
          </p:nvGrpSpPr>
          <p:grpSpPr bwMode="auto">
            <a:xfrm>
              <a:off x="976" y="2016"/>
              <a:ext cx="2888" cy="1619"/>
              <a:chOff x="976" y="2016"/>
              <a:chExt cx="2888" cy="1619"/>
            </a:xfrm>
          </p:grpSpPr>
          <p:grpSp>
            <p:nvGrpSpPr>
              <p:cNvPr id="412740" name="Group 68">
                <a:extLst>
                  <a:ext uri="{FF2B5EF4-FFF2-40B4-BE49-F238E27FC236}">
                    <a16:creationId xmlns:a16="http://schemas.microsoft.com/office/drawing/2014/main" id="{2E9EF7B8-F737-C94C-A914-08F97D660B23}"/>
                  </a:ext>
                </a:extLst>
              </p:cNvPr>
              <p:cNvGrpSpPr>
                <a:grpSpLocks/>
              </p:cNvGrpSpPr>
              <p:nvPr/>
            </p:nvGrpSpPr>
            <p:grpSpPr bwMode="auto">
              <a:xfrm>
                <a:off x="976" y="2053"/>
                <a:ext cx="1171" cy="1011"/>
                <a:chOff x="976" y="2064"/>
                <a:chExt cx="1171" cy="1011"/>
              </a:xfrm>
            </p:grpSpPr>
            <p:sp>
              <p:nvSpPr>
                <p:cNvPr id="412741" name="Oval 69">
                  <a:extLst>
                    <a:ext uri="{FF2B5EF4-FFF2-40B4-BE49-F238E27FC236}">
                      <a16:creationId xmlns:a16="http://schemas.microsoft.com/office/drawing/2014/main" id="{65753D9D-6A4F-0840-850F-5642D0054586}"/>
                    </a:ext>
                  </a:extLst>
                </p:cNvPr>
                <p:cNvSpPr>
                  <a:spLocks noChangeArrowheads="1"/>
                </p:cNvSpPr>
                <p:nvPr/>
              </p:nvSpPr>
              <p:spPr bwMode="auto">
                <a:xfrm>
                  <a:off x="1405" y="2064"/>
                  <a:ext cx="227"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1</a:t>
                  </a:r>
                </a:p>
              </p:txBody>
            </p:sp>
            <p:sp>
              <p:nvSpPr>
                <p:cNvPr id="412742" name="Oval 70">
                  <a:extLst>
                    <a:ext uri="{FF2B5EF4-FFF2-40B4-BE49-F238E27FC236}">
                      <a16:creationId xmlns:a16="http://schemas.microsoft.com/office/drawing/2014/main" id="{5BFD9468-883D-E64C-ACD8-23FF2F5A3AD1}"/>
                    </a:ext>
                  </a:extLst>
                </p:cNvPr>
                <p:cNvSpPr>
                  <a:spLocks noChangeArrowheads="1"/>
                </p:cNvSpPr>
                <p:nvPr/>
              </p:nvSpPr>
              <p:spPr bwMode="auto">
                <a:xfrm>
                  <a:off x="1645" y="2456"/>
                  <a:ext cx="227"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3</a:t>
                  </a:r>
                </a:p>
              </p:txBody>
            </p:sp>
            <p:sp>
              <p:nvSpPr>
                <p:cNvPr id="412743" name="Oval 71">
                  <a:extLst>
                    <a:ext uri="{FF2B5EF4-FFF2-40B4-BE49-F238E27FC236}">
                      <a16:creationId xmlns:a16="http://schemas.microsoft.com/office/drawing/2014/main" id="{E1A72E9C-113F-C944-B8CC-14B751584554}"/>
                    </a:ext>
                  </a:extLst>
                </p:cNvPr>
                <p:cNvSpPr>
                  <a:spLocks noChangeArrowheads="1"/>
                </p:cNvSpPr>
                <p:nvPr/>
              </p:nvSpPr>
              <p:spPr bwMode="auto">
                <a:xfrm>
                  <a:off x="1920" y="2845"/>
                  <a:ext cx="227"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6</a:t>
                  </a:r>
                </a:p>
              </p:txBody>
            </p:sp>
            <p:grpSp>
              <p:nvGrpSpPr>
                <p:cNvPr id="412744" name="Group 72">
                  <a:extLst>
                    <a:ext uri="{FF2B5EF4-FFF2-40B4-BE49-F238E27FC236}">
                      <a16:creationId xmlns:a16="http://schemas.microsoft.com/office/drawing/2014/main" id="{64B6D4DA-981E-8A4C-9F36-0EB8CD8F27A9}"/>
                    </a:ext>
                  </a:extLst>
                </p:cNvPr>
                <p:cNvGrpSpPr>
                  <a:grpSpLocks/>
                </p:cNvGrpSpPr>
                <p:nvPr/>
              </p:nvGrpSpPr>
              <p:grpSpPr bwMode="auto">
                <a:xfrm>
                  <a:off x="976" y="2448"/>
                  <a:ext cx="603" cy="627"/>
                  <a:chOff x="976" y="2448"/>
                  <a:chExt cx="603" cy="627"/>
                </a:xfrm>
              </p:grpSpPr>
              <p:sp>
                <p:nvSpPr>
                  <p:cNvPr id="412745" name="Oval 73">
                    <a:extLst>
                      <a:ext uri="{FF2B5EF4-FFF2-40B4-BE49-F238E27FC236}">
                        <a16:creationId xmlns:a16="http://schemas.microsoft.com/office/drawing/2014/main" id="{367A4B97-42BE-B34F-9E25-15A8C154F4FC}"/>
                      </a:ext>
                    </a:extLst>
                  </p:cNvPr>
                  <p:cNvSpPr>
                    <a:spLocks noChangeArrowheads="1"/>
                  </p:cNvSpPr>
                  <p:nvPr/>
                </p:nvSpPr>
                <p:spPr bwMode="auto">
                  <a:xfrm>
                    <a:off x="1152" y="2448"/>
                    <a:ext cx="227"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2</a:t>
                    </a:r>
                  </a:p>
                </p:txBody>
              </p:sp>
              <p:sp>
                <p:nvSpPr>
                  <p:cNvPr id="412746" name="Oval 74">
                    <a:extLst>
                      <a:ext uri="{FF2B5EF4-FFF2-40B4-BE49-F238E27FC236}">
                        <a16:creationId xmlns:a16="http://schemas.microsoft.com/office/drawing/2014/main" id="{F5E685ED-630B-6B4C-85CD-25E03EF0D48B}"/>
                      </a:ext>
                    </a:extLst>
                  </p:cNvPr>
                  <p:cNvSpPr>
                    <a:spLocks noChangeArrowheads="1"/>
                  </p:cNvSpPr>
                  <p:nvPr/>
                </p:nvSpPr>
                <p:spPr bwMode="auto">
                  <a:xfrm>
                    <a:off x="976" y="2848"/>
                    <a:ext cx="227"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4</a:t>
                    </a:r>
                  </a:p>
                </p:txBody>
              </p:sp>
              <p:sp>
                <p:nvSpPr>
                  <p:cNvPr id="412747" name="Oval 75">
                    <a:extLst>
                      <a:ext uri="{FF2B5EF4-FFF2-40B4-BE49-F238E27FC236}">
                        <a16:creationId xmlns:a16="http://schemas.microsoft.com/office/drawing/2014/main" id="{086D7207-EA03-7F43-B4EC-AD0203B27233}"/>
                      </a:ext>
                    </a:extLst>
                  </p:cNvPr>
                  <p:cNvSpPr>
                    <a:spLocks noChangeArrowheads="1"/>
                  </p:cNvSpPr>
                  <p:nvPr/>
                </p:nvSpPr>
                <p:spPr bwMode="auto">
                  <a:xfrm>
                    <a:off x="1352" y="2845"/>
                    <a:ext cx="227"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5</a:t>
                    </a:r>
                  </a:p>
                </p:txBody>
              </p:sp>
              <p:sp>
                <p:nvSpPr>
                  <p:cNvPr id="412748" name="Line 76">
                    <a:extLst>
                      <a:ext uri="{FF2B5EF4-FFF2-40B4-BE49-F238E27FC236}">
                        <a16:creationId xmlns:a16="http://schemas.microsoft.com/office/drawing/2014/main" id="{1F519F30-DD7D-AF48-B949-FEFF3C29E0FE}"/>
                      </a:ext>
                    </a:extLst>
                  </p:cNvPr>
                  <p:cNvSpPr>
                    <a:spLocks noChangeShapeType="1"/>
                  </p:cNvSpPr>
                  <p:nvPr/>
                </p:nvSpPr>
                <p:spPr bwMode="auto">
                  <a:xfrm flipH="1">
                    <a:off x="1104" y="2664"/>
                    <a:ext cx="96" cy="18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12749" name="Line 77">
                    <a:extLst>
                      <a:ext uri="{FF2B5EF4-FFF2-40B4-BE49-F238E27FC236}">
                        <a16:creationId xmlns:a16="http://schemas.microsoft.com/office/drawing/2014/main" id="{FA15A222-E9A1-484C-BC18-1CEBC32AFF03}"/>
                      </a:ext>
                    </a:extLst>
                  </p:cNvPr>
                  <p:cNvSpPr>
                    <a:spLocks noChangeShapeType="1"/>
                  </p:cNvSpPr>
                  <p:nvPr/>
                </p:nvSpPr>
                <p:spPr bwMode="auto">
                  <a:xfrm>
                    <a:off x="1325" y="2664"/>
                    <a:ext cx="95" cy="18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412750" name="Line 78">
                  <a:extLst>
                    <a:ext uri="{FF2B5EF4-FFF2-40B4-BE49-F238E27FC236}">
                      <a16:creationId xmlns:a16="http://schemas.microsoft.com/office/drawing/2014/main" id="{879EC292-F794-3848-B3C8-4C050B991DAE}"/>
                    </a:ext>
                  </a:extLst>
                </p:cNvPr>
                <p:cNvSpPr>
                  <a:spLocks noChangeShapeType="1"/>
                </p:cNvSpPr>
                <p:nvPr/>
              </p:nvSpPr>
              <p:spPr bwMode="auto">
                <a:xfrm>
                  <a:off x="1840" y="2656"/>
                  <a:ext cx="144"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12751" name="Line 79">
                  <a:extLst>
                    <a:ext uri="{FF2B5EF4-FFF2-40B4-BE49-F238E27FC236}">
                      <a16:creationId xmlns:a16="http://schemas.microsoft.com/office/drawing/2014/main" id="{442E6D8D-61B0-E442-BE2A-CA4EED9F76CA}"/>
                    </a:ext>
                  </a:extLst>
                </p:cNvPr>
                <p:cNvSpPr>
                  <a:spLocks noChangeShapeType="1"/>
                </p:cNvSpPr>
                <p:nvPr/>
              </p:nvSpPr>
              <p:spPr bwMode="auto">
                <a:xfrm>
                  <a:off x="1592" y="2264"/>
                  <a:ext cx="144"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12752" name="Line 80">
                  <a:extLst>
                    <a:ext uri="{FF2B5EF4-FFF2-40B4-BE49-F238E27FC236}">
                      <a16:creationId xmlns:a16="http://schemas.microsoft.com/office/drawing/2014/main" id="{6E5F75EB-1D70-3A41-8219-ED9FFA3EE270}"/>
                    </a:ext>
                  </a:extLst>
                </p:cNvPr>
                <p:cNvSpPr>
                  <a:spLocks noChangeShapeType="1"/>
                </p:cNvSpPr>
                <p:nvPr/>
              </p:nvSpPr>
              <p:spPr bwMode="auto">
                <a:xfrm flipH="1">
                  <a:off x="1328" y="2272"/>
                  <a:ext cx="144"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412753" name="Group 81">
                <a:extLst>
                  <a:ext uri="{FF2B5EF4-FFF2-40B4-BE49-F238E27FC236}">
                    <a16:creationId xmlns:a16="http://schemas.microsoft.com/office/drawing/2014/main" id="{20B96602-E889-CC45-8F7C-FB69661B2BE3}"/>
                  </a:ext>
                </a:extLst>
              </p:cNvPr>
              <p:cNvGrpSpPr>
                <a:grpSpLocks/>
              </p:cNvGrpSpPr>
              <p:nvPr/>
            </p:nvGrpSpPr>
            <p:grpSpPr bwMode="auto">
              <a:xfrm>
                <a:off x="2880" y="2016"/>
                <a:ext cx="984" cy="1480"/>
                <a:chOff x="3384" y="2016"/>
                <a:chExt cx="984" cy="1480"/>
              </a:xfrm>
            </p:grpSpPr>
            <p:grpSp>
              <p:nvGrpSpPr>
                <p:cNvPr id="412754" name="Group 82">
                  <a:extLst>
                    <a:ext uri="{FF2B5EF4-FFF2-40B4-BE49-F238E27FC236}">
                      <a16:creationId xmlns:a16="http://schemas.microsoft.com/office/drawing/2014/main" id="{83E30846-0F9C-9B48-BE1E-A300A5DBF3D5}"/>
                    </a:ext>
                  </a:extLst>
                </p:cNvPr>
                <p:cNvGrpSpPr>
                  <a:grpSpLocks/>
                </p:cNvGrpSpPr>
                <p:nvPr/>
              </p:nvGrpSpPr>
              <p:grpSpPr bwMode="auto">
                <a:xfrm>
                  <a:off x="3757" y="2869"/>
                  <a:ext cx="603" cy="627"/>
                  <a:chOff x="976" y="2448"/>
                  <a:chExt cx="603" cy="627"/>
                </a:xfrm>
              </p:grpSpPr>
              <p:sp>
                <p:nvSpPr>
                  <p:cNvPr id="412755" name="Oval 83">
                    <a:extLst>
                      <a:ext uri="{FF2B5EF4-FFF2-40B4-BE49-F238E27FC236}">
                        <a16:creationId xmlns:a16="http://schemas.microsoft.com/office/drawing/2014/main" id="{15769FC7-E8E6-264C-A136-A86AACDCF067}"/>
                      </a:ext>
                    </a:extLst>
                  </p:cNvPr>
                  <p:cNvSpPr>
                    <a:spLocks noChangeArrowheads="1"/>
                  </p:cNvSpPr>
                  <p:nvPr/>
                </p:nvSpPr>
                <p:spPr bwMode="auto">
                  <a:xfrm>
                    <a:off x="1152" y="2448"/>
                    <a:ext cx="227"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5</a:t>
                    </a:r>
                  </a:p>
                </p:txBody>
              </p:sp>
              <p:sp>
                <p:nvSpPr>
                  <p:cNvPr id="412756" name="Oval 84">
                    <a:extLst>
                      <a:ext uri="{FF2B5EF4-FFF2-40B4-BE49-F238E27FC236}">
                        <a16:creationId xmlns:a16="http://schemas.microsoft.com/office/drawing/2014/main" id="{A80E58D6-3066-6D40-963A-3FE4CE9D71BF}"/>
                      </a:ext>
                    </a:extLst>
                  </p:cNvPr>
                  <p:cNvSpPr>
                    <a:spLocks noChangeArrowheads="1"/>
                  </p:cNvSpPr>
                  <p:nvPr/>
                </p:nvSpPr>
                <p:spPr bwMode="auto">
                  <a:xfrm>
                    <a:off x="976" y="2848"/>
                    <a:ext cx="227"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6</a:t>
                    </a:r>
                  </a:p>
                </p:txBody>
              </p:sp>
              <p:sp>
                <p:nvSpPr>
                  <p:cNvPr id="412757" name="Oval 85">
                    <a:extLst>
                      <a:ext uri="{FF2B5EF4-FFF2-40B4-BE49-F238E27FC236}">
                        <a16:creationId xmlns:a16="http://schemas.microsoft.com/office/drawing/2014/main" id="{190B482B-0081-7C4B-88D9-A2D0550030AE}"/>
                      </a:ext>
                    </a:extLst>
                  </p:cNvPr>
                  <p:cNvSpPr>
                    <a:spLocks noChangeArrowheads="1"/>
                  </p:cNvSpPr>
                  <p:nvPr/>
                </p:nvSpPr>
                <p:spPr bwMode="auto">
                  <a:xfrm>
                    <a:off x="1352" y="2845"/>
                    <a:ext cx="227"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7</a:t>
                    </a:r>
                  </a:p>
                </p:txBody>
              </p:sp>
              <p:sp>
                <p:nvSpPr>
                  <p:cNvPr id="412758" name="Line 86">
                    <a:extLst>
                      <a:ext uri="{FF2B5EF4-FFF2-40B4-BE49-F238E27FC236}">
                        <a16:creationId xmlns:a16="http://schemas.microsoft.com/office/drawing/2014/main" id="{01E23D83-6595-E441-A88E-A616581E6A66}"/>
                      </a:ext>
                    </a:extLst>
                  </p:cNvPr>
                  <p:cNvSpPr>
                    <a:spLocks noChangeShapeType="1"/>
                  </p:cNvSpPr>
                  <p:nvPr/>
                </p:nvSpPr>
                <p:spPr bwMode="auto">
                  <a:xfrm flipH="1">
                    <a:off x="1104" y="2664"/>
                    <a:ext cx="96" cy="18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12759" name="Line 87">
                    <a:extLst>
                      <a:ext uri="{FF2B5EF4-FFF2-40B4-BE49-F238E27FC236}">
                        <a16:creationId xmlns:a16="http://schemas.microsoft.com/office/drawing/2014/main" id="{212FA2F0-CEC0-D049-80B4-80B298970567}"/>
                      </a:ext>
                    </a:extLst>
                  </p:cNvPr>
                  <p:cNvSpPr>
                    <a:spLocks noChangeShapeType="1"/>
                  </p:cNvSpPr>
                  <p:nvPr/>
                </p:nvSpPr>
                <p:spPr bwMode="auto">
                  <a:xfrm>
                    <a:off x="1325" y="2664"/>
                    <a:ext cx="95" cy="18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412760" name="Oval 88">
                  <a:extLst>
                    <a:ext uri="{FF2B5EF4-FFF2-40B4-BE49-F238E27FC236}">
                      <a16:creationId xmlns:a16="http://schemas.microsoft.com/office/drawing/2014/main" id="{4276ED0A-8AFD-E54F-95E7-80D8D980A82B}"/>
                    </a:ext>
                  </a:extLst>
                </p:cNvPr>
                <p:cNvSpPr>
                  <a:spLocks noChangeArrowheads="1"/>
                </p:cNvSpPr>
                <p:nvPr/>
              </p:nvSpPr>
              <p:spPr bwMode="auto">
                <a:xfrm>
                  <a:off x="3384" y="2880"/>
                  <a:ext cx="227"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4</a:t>
                  </a:r>
                </a:p>
              </p:txBody>
            </p:sp>
            <p:grpSp>
              <p:nvGrpSpPr>
                <p:cNvPr id="412761" name="Group 89">
                  <a:extLst>
                    <a:ext uri="{FF2B5EF4-FFF2-40B4-BE49-F238E27FC236}">
                      <a16:creationId xmlns:a16="http://schemas.microsoft.com/office/drawing/2014/main" id="{033DF9BE-B629-8B4D-88FF-7B85C437C8E0}"/>
                    </a:ext>
                  </a:extLst>
                </p:cNvPr>
                <p:cNvGrpSpPr>
                  <a:grpSpLocks/>
                </p:cNvGrpSpPr>
                <p:nvPr/>
              </p:nvGrpSpPr>
              <p:grpSpPr bwMode="auto">
                <a:xfrm>
                  <a:off x="3648" y="2016"/>
                  <a:ext cx="720" cy="704"/>
                  <a:chOff x="3648" y="2176"/>
                  <a:chExt cx="720" cy="704"/>
                </a:xfrm>
              </p:grpSpPr>
              <p:sp>
                <p:nvSpPr>
                  <p:cNvPr id="412762" name="Oval 90">
                    <a:extLst>
                      <a:ext uri="{FF2B5EF4-FFF2-40B4-BE49-F238E27FC236}">
                        <a16:creationId xmlns:a16="http://schemas.microsoft.com/office/drawing/2014/main" id="{D7C6B516-89B8-8240-A894-79E2B45035BD}"/>
                      </a:ext>
                    </a:extLst>
                  </p:cNvPr>
                  <p:cNvSpPr>
                    <a:spLocks noChangeArrowheads="1"/>
                  </p:cNvSpPr>
                  <p:nvPr/>
                </p:nvSpPr>
                <p:spPr bwMode="auto">
                  <a:xfrm>
                    <a:off x="3648" y="2640"/>
                    <a:ext cx="227"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2</a:t>
                    </a:r>
                  </a:p>
                </p:txBody>
              </p:sp>
              <p:sp>
                <p:nvSpPr>
                  <p:cNvPr id="412763" name="Oval 91">
                    <a:extLst>
                      <a:ext uri="{FF2B5EF4-FFF2-40B4-BE49-F238E27FC236}">
                        <a16:creationId xmlns:a16="http://schemas.microsoft.com/office/drawing/2014/main" id="{B7D2BC60-BC77-154F-ABD0-A25DE74C93AB}"/>
                      </a:ext>
                    </a:extLst>
                  </p:cNvPr>
                  <p:cNvSpPr>
                    <a:spLocks noChangeArrowheads="1"/>
                  </p:cNvSpPr>
                  <p:nvPr/>
                </p:nvSpPr>
                <p:spPr bwMode="auto">
                  <a:xfrm>
                    <a:off x="3864" y="2176"/>
                    <a:ext cx="227"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1</a:t>
                    </a:r>
                  </a:p>
                </p:txBody>
              </p:sp>
              <p:sp>
                <p:nvSpPr>
                  <p:cNvPr id="412764" name="Oval 92">
                    <a:extLst>
                      <a:ext uri="{FF2B5EF4-FFF2-40B4-BE49-F238E27FC236}">
                        <a16:creationId xmlns:a16="http://schemas.microsoft.com/office/drawing/2014/main" id="{20875FAA-F9B3-4145-AF35-F59FAD5D4A2A}"/>
                      </a:ext>
                    </a:extLst>
                  </p:cNvPr>
                  <p:cNvSpPr>
                    <a:spLocks noChangeArrowheads="1"/>
                  </p:cNvSpPr>
                  <p:nvPr/>
                </p:nvSpPr>
                <p:spPr bwMode="auto">
                  <a:xfrm>
                    <a:off x="4141" y="2653"/>
                    <a:ext cx="227"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3</a:t>
                    </a:r>
                  </a:p>
                </p:txBody>
              </p:sp>
              <p:sp>
                <p:nvSpPr>
                  <p:cNvPr id="412765" name="Line 93">
                    <a:extLst>
                      <a:ext uri="{FF2B5EF4-FFF2-40B4-BE49-F238E27FC236}">
                        <a16:creationId xmlns:a16="http://schemas.microsoft.com/office/drawing/2014/main" id="{847CC8D8-25E9-8E41-BA85-1427ABEA745B}"/>
                      </a:ext>
                    </a:extLst>
                  </p:cNvPr>
                  <p:cNvSpPr>
                    <a:spLocks noChangeShapeType="1"/>
                  </p:cNvSpPr>
                  <p:nvPr/>
                </p:nvSpPr>
                <p:spPr bwMode="auto">
                  <a:xfrm flipH="1">
                    <a:off x="3792" y="2400"/>
                    <a:ext cx="144"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12766" name="Line 94">
                    <a:extLst>
                      <a:ext uri="{FF2B5EF4-FFF2-40B4-BE49-F238E27FC236}">
                        <a16:creationId xmlns:a16="http://schemas.microsoft.com/office/drawing/2014/main" id="{5BD39667-9127-0D46-A164-8E5348F81F0F}"/>
                      </a:ext>
                    </a:extLst>
                  </p:cNvPr>
                  <p:cNvSpPr>
                    <a:spLocks noChangeShapeType="1"/>
                  </p:cNvSpPr>
                  <p:nvPr/>
                </p:nvSpPr>
                <p:spPr bwMode="auto">
                  <a:xfrm>
                    <a:off x="4048" y="2376"/>
                    <a:ext cx="192"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412767" name="Line 95">
                  <a:extLst>
                    <a:ext uri="{FF2B5EF4-FFF2-40B4-BE49-F238E27FC236}">
                      <a16:creationId xmlns:a16="http://schemas.microsoft.com/office/drawing/2014/main" id="{70FCD736-F856-094B-AD09-272D3416C012}"/>
                    </a:ext>
                  </a:extLst>
                </p:cNvPr>
                <p:cNvSpPr>
                  <a:spLocks noChangeShapeType="1"/>
                </p:cNvSpPr>
                <p:nvPr/>
              </p:nvSpPr>
              <p:spPr bwMode="auto">
                <a:xfrm flipH="1">
                  <a:off x="3552" y="2688"/>
                  <a:ext cx="144"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12768" name="Line 96">
                  <a:extLst>
                    <a:ext uri="{FF2B5EF4-FFF2-40B4-BE49-F238E27FC236}">
                      <a16:creationId xmlns:a16="http://schemas.microsoft.com/office/drawing/2014/main" id="{3D86E244-2457-CF48-A9DB-9F6EF393BEB4}"/>
                    </a:ext>
                  </a:extLst>
                </p:cNvPr>
                <p:cNvSpPr>
                  <a:spLocks noChangeShapeType="1"/>
                </p:cNvSpPr>
                <p:nvPr/>
              </p:nvSpPr>
              <p:spPr bwMode="auto">
                <a:xfrm>
                  <a:off x="3840" y="2688"/>
                  <a:ext cx="144"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412769" name="Rectangle 97">
                <a:extLst>
                  <a:ext uri="{FF2B5EF4-FFF2-40B4-BE49-F238E27FC236}">
                    <a16:creationId xmlns:a16="http://schemas.microsoft.com/office/drawing/2014/main" id="{24D709FB-5023-3642-BC47-9223E2A3AE7F}"/>
                  </a:ext>
                </a:extLst>
              </p:cNvPr>
              <p:cNvSpPr>
                <a:spLocks noChangeArrowheads="1"/>
              </p:cNvSpPr>
              <p:nvPr/>
            </p:nvSpPr>
            <p:spPr bwMode="auto">
              <a:xfrm>
                <a:off x="1776" y="3408"/>
                <a:ext cx="1292"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b="1">
                    <a:solidFill>
                      <a:srgbClr val="FFFFFF"/>
                    </a:solidFill>
                    <a:latin typeface="Times New Roman" panose="02020603050405020304" pitchFamily="18" charset="0"/>
                    <a:ea typeface="宋体" panose="02010600030101010101" pitchFamily="2" charset="-122"/>
                  </a:rPr>
                  <a:t>(c)  </a:t>
                </a:r>
                <a:r>
                  <a:rPr kumimoji="1" lang="zh-CN" altLang="en-US" sz="2000" b="1">
                    <a:solidFill>
                      <a:srgbClr val="FFFFFF"/>
                    </a:solidFill>
                    <a:latin typeface="Times New Roman" panose="02020603050405020304" pitchFamily="18" charset="0"/>
                    <a:ea typeface="宋体" panose="02010600030101010101" pitchFamily="2" charset="-122"/>
                  </a:rPr>
                  <a:t>非完全二叉树</a:t>
                </a:r>
              </a:p>
            </p:txBody>
          </p:sp>
        </p:grpSp>
        <p:sp>
          <p:nvSpPr>
            <p:cNvPr id="412770" name="Rectangle 98">
              <a:extLst>
                <a:ext uri="{FF2B5EF4-FFF2-40B4-BE49-F238E27FC236}">
                  <a16:creationId xmlns:a16="http://schemas.microsoft.com/office/drawing/2014/main" id="{9948F5F0-DCE2-C940-BB7F-C55F33BCD7FA}"/>
                </a:ext>
              </a:extLst>
            </p:cNvPr>
            <p:cNvSpPr>
              <a:spLocks noChangeArrowheads="1"/>
            </p:cNvSpPr>
            <p:nvPr/>
          </p:nvSpPr>
          <p:spPr bwMode="auto">
            <a:xfrm>
              <a:off x="1728" y="3792"/>
              <a:ext cx="1968"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fontAlgn="base" hangingPunct="0">
                <a:spcBef>
                  <a:spcPct val="0"/>
                </a:spcBef>
                <a:spcAft>
                  <a:spcPct val="0"/>
                </a:spcAft>
              </a:pPr>
              <a:r>
                <a:rPr lang="zh-CN" altLang="en-US" sz="2000" b="1">
                  <a:solidFill>
                    <a:srgbClr val="FFFFFF"/>
                  </a:solidFill>
                  <a:latin typeface="Arial" panose="020B0604020202020204" pitchFamily="34" charset="0"/>
                  <a:ea typeface="宋体" panose="02010600030101010101" pitchFamily="2" charset="-122"/>
                </a:rPr>
                <a:t>图</a:t>
              </a:r>
              <a:r>
                <a:rPr lang="en-US" altLang="zh-CN" sz="2000" b="1">
                  <a:solidFill>
                    <a:srgbClr val="FFFFFF"/>
                  </a:solidFill>
                  <a:latin typeface="Times New Roman" panose="02020603050405020304" pitchFamily="18" charset="0"/>
                  <a:ea typeface="宋体" panose="02010600030101010101" pitchFamily="2" charset="-122"/>
                </a:rPr>
                <a:t>6-4   </a:t>
              </a:r>
              <a:r>
                <a:rPr lang="zh-CN" altLang="en-US" sz="2000" b="1">
                  <a:solidFill>
                    <a:srgbClr val="FFFFFF"/>
                  </a:solidFill>
                  <a:latin typeface="Times New Roman" panose="02020603050405020304" pitchFamily="18" charset="0"/>
                  <a:ea typeface="宋体" panose="02010600030101010101" pitchFamily="2" charset="-122"/>
                </a:rPr>
                <a:t>特殊形态的</a:t>
              </a:r>
              <a:r>
                <a:rPr kumimoji="1" lang="zh-CN" altLang="en-US" sz="2000" b="1">
                  <a:solidFill>
                    <a:srgbClr val="FFFFFF"/>
                  </a:solidFill>
                  <a:latin typeface="宋体" panose="02010600030101010101" pitchFamily="2" charset="-122"/>
                  <a:ea typeface="宋体" panose="02010600030101010101" pitchFamily="2" charset="-122"/>
                </a:rPr>
                <a:t>二叉</a:t>
              </a:r>
              <a:r>
                <a:rPr lang="zh-CN" altLang="en-US" sz="2000" b="1">
                  <a:solidFill>
                    <a:srgbClr val="FFFFFF"/>
                  </a:solidFill>
                  <a:latin typeface="Arial" panose="020B0604020202020204" pitchFamily="34" charset="0"/>
                  <a:ea typeface="宋体" panose="02010600030101010101" pitchFamily="2" charset="-122"/>
                </a:rPr>
                <a:t>树</a:t>
              </a:r>
            </a:p>
          </p:txBody>
        </p:sp>
      </p:grpSp>
    </p:spTree>
    <p:extLst>
      <p:ext uri="{BB962C8B-B14F-4D97-AF65-F5344CB8AC3E}">
        <p14:creationId xmlns:p14="http://schemas.microsoft.com/office/powerpoint/2010/main" val="17211526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3698" name="Rectangle 2">
            <a:extLst>
              <a:ext uri="{FF2B5EF4-FFF2-40B4-BE49-F238E27FC236}">
                <a16:creationId xmlns:a16="http://schemas.microsoft.com/office/drawing/2014/main" id="{16EB62DE-E4D5-A14F-BC11-4F5A15938CB3}"/>
              </a:ext>
            </a:extLst>
          </p:cNvPr>
          <p:cNvSpPr>
            <a:spLocks noGrp="1" noChangeArrowheads="1"/>
          </p:cNvSpPr>
          <p:nvPr>
            <p:ph type="subTitle" idx="1"/>
          </p:nvPr>
        </p:nvSpPr>
        <p:spPr>
          <a:xfrm>
            <a:off x="1676400" y="115888"/>
            <a:ext cx="8839200" cy="6426200"/>
          </a:xfrm>
        </p:spPr>
        <p:txBody>
          <a:bodyPr/>
          <a:lstStyle/>
          <a:p>
            <a:pPr algn="l">
              <a:lnSpc>
                <a:spcPct val="110000"/>
              </a:lnSpc>
            </a:pPr>
            <a:r>
              <a:rPr lang="zh-CN" altLang="en-US" b="1">
                <a:solidFill>
                  <a:schemeClr val="folHlink"/>
                </a:solidFill>
                <a:latin typeface="宋体" panose="02010600030101010101" pitchFamily="2" charset="-122"/>
              </a:rPr>
              <a:t>满二叉树的特点</a:t>
            </a:r>
            <a:r>
              <a:rPr lang="zh-CN" altLang="en-US">
                <a:latin typeface="宋体" panose="02010600030101010101" pitchFamily="2" charset="-122"/>
              </a:rPr>
              <a:t>：</a:t>
            </a:r>
          </a:p>
          <a:p>
            <a:pPr marL="533400" lvl="1" indent="0">
              <a:lnSpc>
                <a:spcPct val="110000"/>
              </a:lnSpc>
              <a:buNone/>
            </a:pPr>
            <a:r>
              <a:rPr lang="zh-CN" altLang="en-US" b="1">
                <a:solidFill>
                  <a:schemeClr val="folHlink"/>
                </a:solidFill>
                <a:latin typeface="宋体" panose="02010600030101010101" pitchFamily="2" charset="-122"/>
              </a:rPr>
              <a:t>◆ </a:t>
            </a:r>
            <a:r>
              <a:rPr lang="zh-CN" altLang="en-US" b="1">
                <a:latin typeface="宋体" panose="02010600030101010101" pitchFamily="2" charset="-122"/>
              </a:rPr>
              <a:t>基本特点是每一层上的结点数总是最大结点数。</a:t>
            </a:r>
          </a:p>
          <a:p>
            <a:pPr marL="533400" lvl="1" indent="0">
              <a:lnSpc>
                <a:spcPct val="110000"/>
              </a:lnSpc>
              <a:buNone/>
            </a:pPr>
            <a:r>
              <a:rPr lang="zh-CN" altLang="en-US" b="1">
                <a:solidFill>
                  <a:schemeClr val="folHlink"/>
                </a:solidFill>
                <a:latin typeface="宋体" panose="02010600030101010101" pitchFamily="2" charset="-122"/>
              </a:rPr>
              <a:t>◆ </a:t>
            </a:r>
            <a:r>
              <a:rPr lang="zh-CN" altLang="en-US" b="1">
                <a:latin typeface="宋体" panose="02010600030101010101" pitchFamily="2" charset="-122"/>
              </a:rPr>
              <a:t>满二叉树的所有的支结点都有左</a:t>
            </a:r>
            <a:r>
              <a:rPr lang="zh-CN" altLang="en-US" b="1"/>
              <a:t>、</a:t>
            </a:r>
            <a:r>
              <a:rPr lang="zh-CN" altLang="en-US" b="1">
                <a:latin typeface="宋体" panose="02010600030101010101" pitchFamily="2" charset="-122"/>
              </a:rPr>
              <a:t>右子树。</a:t>
            </a:r>
          </a:p>
          <a:p>
            <a:pPr marL="533400" lvl="1" indent="0">
              <a:lnSpc>
                <a:spcPct val="110000"/>
              </a:lnSpc>
              <a:buNone/>
            </a:pPr>
            <a:r>
              <a:rPr lang="zh-CN" altLang="en-US" b="1">
                <a:solidFill>
                  <a:schemeClr val="folHlink"/>
                </a:solidFill>
                <a:latin typeface="宋体" panose="02010600030101010101" pitchFamily="2" charset="-122"/>
              </a:rPr>
              <a:t>◆ </a:t>
            </a:r>
            <a:r>
              <a:rPr lang="zh-CN" altLang="en-US" b="1">
                <a:latin typeface="宋体" panose="02010600030101010101" pitchFamily="2" charset="-122"/>
              </a:rPr>
              <a:t>可对满二叉树的结点进行连续编号，若规定从根结点开始，按</a:t>
            </a:r>
            <a:r>
              <a:rPr lang="zh-CN" altLang="en-US" b="1"/>
              <a:t>“</a:t>
            </a:r>
            <a:r>
              <a:rPr lang="zh-CN" altLang="en-US" b="1">
                <a:solidFill>
                  <a:schemeClr val="folHlink"/>
                </a:solidFill>
                <a:latin typeface="宋体" panose="02010600030101010101" pitchFamily="2" charset="-122"/>
              </a:rPr>
              <a:t>自上而下</a:t>
            </a:r>
            <a:r>
              <a:rPr lang="zh-CN" altLang="en-US" b="1">
                <a:solidFill>
                  <a:schemeClr val="folHlink"/>
                </a:solidFill>
              </a:rPr>
              <a:t>、</a:t>
            </a:r>
            <a:r>
              <a:rPr lang="zh-CN" altLang="en-US" b="1">
                <a:solidFill>
                  <a:schemeClr val="folHlink"/>
                </a:solidFill>
                <a:latin typeface="宋体" panose="02010600030101010101" pitchFamily="2" charset="-122"/>
              </a:rPr>
              <a:t>自左至右</a:t>
            </a:r>
            <a:r>
              <a:rPr lang="zh-CN" altLang="en-US" b="1"/>
              <a:t>”</a:t>
            </a:r>
            <a:r>
              <a:rPr lang="zh-CN" altLang="en-US" b="1">
                <a:latin typeface="宋体" panose="02010600030101010101" pitchFamily="2" charset="-122"/>
              </a:rPr>
              <a:t>的原则进行。</a:t>
            </a:r>
          </a:p>
          <a:p>
            <a:pPr algn="l">
              <a:lnSpc>
                <a:spcPct val="110000"/>
              </a:lnSpc>
            </a:pPr>
            <a:r>
              <a:rPr lang="zh-CN" altLang="en-US" sz="2800" b="1">
                <a:solidFill>
                  <a:schemeClr val="folHlink"/>
                </a:solidFill>
                <a:latin typeface="宋体" panose="02010600030101010101" pitchFamily="2" charset="-122"/>
              </a:rPr>
              <a:t>完全二叉树</a:t>
            </a:r>
            <a:r>
              <a:rPr lang="en-US" altLang="zh-CN" sz="2800" b="1">
                <a:latin typeface="宋体" panose="02010600030101010101" pitchFamily="2" charset="-122"/>
              </a:rPr>
              <a:t>(</a:t>
            </a:r>
            <a:r>
              <a:rPr lang="en-US" altLang="zh-CN" sz="2800" b="1"/>
              <a:t>Complete Binary Tree</a:t>
            </a:r>
            <a:r>
              <a:rPr lang="en-US" altLang="zh-CN" sz="2800" b="1">
                <a:latin typeface="宋体" panose="02010600030101010101" pitchFamily="2" charset="-122"/>
              </a:rPr>
              <a:t>)</a:t>
            </a:r>
            <a:r>
              <a:rPr lang="zh-CN" altLang="en-US" sz="2800" b="1">
                <a:latin typeface="宋体" panose="02010600030101010101" pitchFamily="2" charset="-122"/>
              </a:rPr>
              <a:t>：如果深度为</a:t>
            </a:r>
            <a:r>
              <a:rPr lang="en-US" altLang="zh-CN" sz="2800" b="1"/>
              <a:t>k</a:t>
            </a:r>
            <a:r>
              <a:rPr lang="zh-CN" altLang="en-US" sz="2800" b="1">
                <a:latin typeface="宋体" panose="02010600030101010101" pitchFamily="2" charset="-122"/>
              </a:rPr>
              <a:t>，由</a:t>
            </a:r>
            <a:r>
              <a:rPr lang="en-US" altLang="zh-CN" sz="2800" b="1"/>
              <a:t>n</a:t>
            </a:r>
            <a:r>
              <a:rPr lang="zh-CN" altLang="en-US" sz="2800" b="1">
                <a:latin typeface="宋体" panose="02010600030101010101" pitchFamily="2" charset="-122"/>
              </a:rPr>
              <a:t>个结点的二叉树，当且仅当其每一个结点都与深度为</a:t>
            </a:r>
            <a:r>
              <a:rPr lang="en-US" altLang="zh-CN" sz="2800" b="1"/>
              <a:t>k</a:t>
            </a:r>
            <a:r>
              <a:rPr lang="zh-CN" altLang="en-US" sz="2800" b="1">
                <a:latin typeface="宋体" panose="02010600030101010101" pitchFamily="2" charset="-122"/>
              </a:rPr>
              <a:t>的满二叉树中编号从</a:t>
            </a:r>
            <a:r>
              <a:rPr lang="en-US" altLang="zh-CN" sz="2800" b="1"/>
              <a:t>1</a:t>
            </a:r>
            <a:r>
              <a:rPr lang="zh-CN" altLang="en-US" sz="2800" b="1">
                <a:latin typeface="宋体" panose="02010600030101010101" pitchFamily="2" charset="-122"/>
              </a:rPr>
              <a:t>到</a:t>
            </a:r>
            <a:r>
              <a:rPr lang="en-US" altLang="zh-CN" sz="2800" b="1"/>
              <a:t>n</a:t>
            </a:r>
            <a:r>
              <a:rPr lang="zh-CN" altLang="en-US" sz="2800" b="1">
                <a:latin typeface="宋体" panose="02010600030101010101" pitchFamily="2" charset="-122"/>
              </a:rPr>
              <a:t>的结点一一对应，该二叉树称为完全二叉树。</a:t>
            </a:r>
          </a:p>
          <a:p>
            <a:pPr algn="l">
              <a:lnSpc>
                <a:spcPct val="110000"/>
              </a:lnSpc>
            </a:pPr>
            <a:r>
              <a:rPr lang="zh-CN" altLang="en-US" sz="2800" b="1">
                <a:latin typeface="宋体" panose="02010600030101010101" pitchFamily="2" charset="-122"/>
              </a:rPr>
              <a:t>    或深度为</a:t>
            </a:r>
            <a:r>
              <a:rPr lang="en-US" altLang="zh-CN" sz="2800" b="1"/>
              <a:t>k</a:t>
            </a:r>
            <a:r>
              <a:rPr lang="zh-CN" altLang="en-US" sz="2800" b="1">
                <a:latin typeface="宋体" panose="02010600030101010101" pitchFamily="2" charset="-122"/>
              </a:rPr>
              <a:t>的满二叉树中编号从</a:t>
            </a:r>
            <a:r>
              <a:rPr lang="en-US" altLang="zh-CN" sz="2800" b="1"/>
              <a:t>1</a:t>
            </a:r>
            <a:r>
              <a:rPr lang="zh-CN" altLang="en-US" sz="2800" b="1">
                <a:latin typeface="宋体" panose="02010600030101010101" pitchFamily="2" charset="-122"/>
              </a:rPr>
              <a:t>到</a:t>
            </a:r>
            <a:r>
              <a:rPr lang="en-US" altLang="zh-CN" sz="2800" b="1"/>
              <a:t>n</a:t>
            </a:r>
            <a:r>
              <a:rPr lang="zh-CN" altLang="en-US" sz="2800" b="1">
                <a:latin typeface="宋体" panose="02010600030101010101" pitchFamily="2" charset="-122"/>
              </a:rPr>
              <a:t>的前</a:t>
            </a:r>
            <a:r>
              <a:rPr lang="en-US" altLang="zh-CN" sz="2800" b="1"/>
              <a:t>n</a:t>
            </a:r>
            <a:r>
              <a:rPr lang="zh-CN" altLang="en-US" sz="2800" b="1">
                <a:latin typeface="宋体" panose="02010600030101010101" pitchFamily="2" charset="-122"/>
              </a:rPr>
              <a:t>个结点构成了一棵深度为</a:t>
            </a:r>
            <a:r>
              <a:rPr lang="en-US" altLang="zh-CN" sz="2800" b="1"/>
              <a:t>k</a:t>
            </a:r>
            <a:r>
              <a:rPr lang="zh-CN" altLang="en-US" sz="2800" b="1">
                <a:latin typeface="宋体" panose="02010600030101010101" pitchFamily="2" charset="-122"/>
              </a:rPr>
              <a:t>的完全二叉树。</a:t>
            </a:r>
          </a:p>
          <a:p>
            <a:pPr marL="533400" lvl="1" indent="0">
              <a:lnSpc>
                <a:spcPct val="110000"/>
              </a:lnSpc>
              <a:buNone/>
            </a:pPr>
            <a:r>
              <a:rPr lang="zh-CN" altLang="en-US" b="1">
                <a:latin typeface="宋体" panose="02010600030101010101" pitchFamily="2" charset="-122"/>
              </a:rPr>
              <a:t>其中  </a:t>
            </a:r>
            <a:r>
              <a:rPr lang="en-US" altLang="zh-CN" b="1"/>
              <a:t>2</a:t>
            </a:r>
            <a:r>
              <a:rPr lang="en-US" altLang="zh-CN" b="1" baseline="34000"/>
              <a:t>k-1 </a:t>
            </a:r>
            <a:r>
              <a:rPr lang="en-US" altLang="zh-CN" b="1">
                <a:ea typeface="Arial Unicode MS" panose="020B0604020202020204" pitchFamily="34" charset="-128"/>
                <a:cs typeface="Arial Unicode MS" panose="020B0604020202020204" pitchFamily="34" charset="-128"/>
              </a:rPr>
              <a:t>≦</a:t>
            </a:r>
            <a:r>
              <a:rPr lang="en-US" altLang="zh-CN" b="1" baseline="34000"/>
              <a:t> </a:t>
            </a:r>
            <a:r>
              <a:rPr lang="en-US" altLang="zh-CN" b="1"/>
              <a:t>n</a:t>
            </a:r>
            <a:r>
              <a:rPr lang="en-US" altLang="zh-CN" b="1">
                <a:ea typeface="Arial Unicode MS" panose="020B0604020202020204" pitchFamily="34" charset="-128"/>
                <a:cs typeface="Arial Unicode MS" panose="020B0604020202020204" pitchFamily="34" charset="-128"/>
              </a:rPr>
              <a:t>≦</a:t>
            </a:r>
            <a:r>
              <a:rPr lang="en-US" altLang="zh-CN" b="1"/>
              <a:t>2</a:t>
            </a:r>
            <a:r>
              <a:rPr lang="en-US" altLang="zh-CN" b="1" baseline="34000"/>
              <a:t>k</a:t>
            </a:r>
            <a:r>
              <a:rPr lang="en-US" altLang="zh-CN" b="1"/>
              <a:t>-1 </a:t>
            </a:r>
            <a:r>
              <a:rPr lang="zh-CN" altLang="en-US" b="1">
                <a:latin typeface="宋体" panose="02010600030101010101" pitchFamily="2" charset="-122"/>
              </a:rPr>
              <a:t>。</a:t>
            </a:r>
          </a:p>
        </p:txBody>
      </p:sp>
    </p:spTree>
    <p:extLst>
      <p:ext uri="{BB962C8B-B14F-4D97-AF65-F5344CB8AC3E}">
        <p14:creationId xmlns:p14="http://schemas.microsoft.com/office/powerpoint/2010/main" val="19889465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4722" name="Rectangle 2">
            <a:extLst>
              <a:ext uri="{FF2B5EF4-FFF2-40B4-BE49-F238E27FC236}">
                <a16:creationId xmlns:a16="http://schemas.microsoft.com/office/drawing/2014/main" id="{2AB694DE-724D-DB42-BBAD-3B1DA5D66C99}"/>
              </a:ext>
            </a:extLst>
          </p:cNvPr>
          <p:cNvSpPr>
            <a:spLocks noGrp="1" noChangeArrowheads="1"/>
          </p:cNvSpPr>
          <p:nvPr>
            <p:ph type="subTitle" idx="1"/>
          </p:nvPr>
        </p:nvSpPr>
        <p:spPr>
          <a:xfrm>
            <a:off x="1676400" y="152401"/>
            <a:ext cx="8839200" cy="6156325"/>
          </a:xfrm>
        </p:spPr>
        <p:txBody>
          <a:bodyPr/>
          <a:lstStyle/>
          <a:p>
            <a:pPr algn="l">
              <a:lnSpc>
                <a:spcPct val="110000"/>
              </a:lnSpc>
            </a:pPr>
            <a:r>
              <a:rPr lang="zh-CN" altLang="en-US" sz="2800">
                <a:latin typeface="宋体" panose="02010600030101010101" pitchFamily="2" charset="-122"/>
              </a:rPr>
              <a:t>    </a:t>
            </a:r>
            <a:r>
              <a:rPr lang="zh-CN" altLang="en-US" sz="2800" b="1">
                <a:latin typeface="宋体" panose="02010600030101010101" pitchFamily="2" charset="-122"/>
              </a:rPr>
              <a:t>完全二叉树是满二叉树的一部分，而满二叉树是完全二叉树的特例。</a:t>
            </a:r>
            <a:endParaRPr lang="zh-CN" altLang="en-US" sz="2800" b="1">
              <a:solidFill>
                <a:schemeClr val="hlink"/>
              </a:solidFill>
              <a:latin typeface="宋体" panose="02010600030101010101" pitchFamily="2" charset="-122"/>
            </a:endParaRPr>
          </a:p>
          <a:p>
            <a:pPr algn="l">
              <a:lnSpc>
                <a:spcPct val="110000"/>
              </a:lnSpc>
            </a:pPr>
            <a:r>
              <a:rPr lang="zh-CN" altLang="en-US" b="1">
                <a:solidFill>
                  <a:schemeClr val="folHlink"/>
                </a:solidFill>
                <a:latin typeface="宋体" panose="02010600030101010101" pitchFamily="2" charset="-122"/>
              </a:rPr>
              <a:t>完全二叉树的特点</a:t>
            </a:r>
            <a:r>
              <a:rPr lang="zh-CN" altLang="en-US">
                <a:latin typeface="宋体" panose="02010600030101010101" pitchFamily="2" charset="-122"/>
              </a:rPr>
              <a:t>：</a:t>
            </a:r>
          </a:p>
          <a:p>
            <a:pPr algn="l">
              <a:lnSpc>
                <a:spcPct val="110000"/>
              </a:lnSpc>
            </a:pPr>
            <a:r>
              <a:rPr lang="zh-CN" altLang="en-US" sz="2800">
                <a:latin typeface="宋体" panose="02010600030101010101" pitchFamily="2" charset="-122"/>
              </a:rPr>
              <a:t>  </a:t>
            </a:r>
            <a:r>
              <a:rPr lang="zh-CN" altLang="en-US" sz="2800" b="1">
                <a:latin typeface="宋体" panose="02010600030101010101" pitchFamily="2" charset="-122"/>
              </a:rPr>
              <a:t>若完全二叉树的深度为</a:t>
            </a:r>
            <a:r>
              <a:rPr lang="en-US" altLang="zh-CN" sz="2800" b="1"/>
              <a:t>k </a:t>
            </a:r>
            <a:r>
              <a:rPr lang="zh-CN" altLang="en-US" sz="2800" b="1">
                <a:latin typeface="宋体" panose="02010600030101010101" pitchFamily="2" charset="-122"/>
              </a:rPr>
              <a:t>，则所有的叶子结点都出现在第</a:t>
            </a:r>
            <a:r>
              <a:rPr lang="en-US" altLang="zh-CN" sz="2800" b="1">
                <a:latin typeface="宋体" panose="02010600030101010101" pitchFamily="2" charset="-122"/>
              </a:rPr>
              <a:t>k</a:t>
            </a:r>
            <a:r>
              <a:rPr lang="zh-CN" altLang="en-US" sz="2800" b="1">
                <a:latin typeface="宋体" panose="02010600030101010101" pitchFamily="2" charset="-122"/>
              </a:rPr>
              <a:t>层或</a:t>
            </a:r>
            <a:r>
              <a:rPr lang="en-US" altLang="zh-CN" sz="2800" b="1"/>
              <a:t>k-1</a:t>
            </a:r>
            <a:r>
              <a:rPr lang="zh-CN" altLang="en-US" sz="2800" b="1">
                <a:latin typeface="宋体" panose="02010600030101010101" pitchFamily="2" charset="-122"/>
              </a:rPr>
              <a:t>层。对于任一结点，如果其右子树的最大层次为</a:t>
            </a:r>
            <a:r>
              <a:rPr lang="en-US" altLang="zh-CN" sz="2800" b="1" i="1"/>
              <a:t>l</a:t>
            </a:r>
            <a:r>
              <a:rPr lang="zh-CN" altLang="en-US" sz="2800" b="1">
                <a:latin typeface="宋体" panose="02010600030101010101" pitchFamily="2" charset="-122"/>
              </a:rPr>
              <a:t>，则其左子树的最大层次为</a:t>
            </a:r>
            <a:r>
              <a:rPr lang="en-US" altLang="zh-CN" sz="2800" b="1" i="1"/>
              <a:t>l</a:t>
            </a:r>
            <a:r>
              <a:rPr lang="zh-CN" altLang="en-US" sz="2800" b="1">
                <a:latin typeface="宋体" panose="02010600030101010101" pitchFamily="2" charset="-122"/>
              </a:rPr>
              <a:t>或</a:t>
            </a:r>
            <a:r>
              <a:rPr lang="en-US" altLang="zh-CN" sz="2800" b="1" i="1"/>
              <a:t>l</a:t>
            </a:r>
            <a:r>
              <a:rPr lang="en-US" altLang="zh-CN" sz="2800" b="1"/>
              <a:t>+</a:t>
            </a:r>
            <a:r>
              <a:rPr lang="en-US" altLang="zh-CN" sz="2800" b="1">
                <a:latin typeface="宋体" panose="02010600030101010101" pitchFamily="2" charset="-122"/>
              </a:rPr>
              <a:t>1</a:t>
            </a:r>
            <a:r>
              <a:rPr lang="zh-CN" altLang="en-US" sz="2800" b="1">
                <a:latin typeface="宋体" panose="02010600030101010101" pitchFamily="2" charset="-122"/>
              </a:rPr>
              <a:t>。</a:t>
            </a:r>
          </a:p>
          <a:p>
            <a:pPr algn="l">
              <a:lnSpc>
                <a:spcPct val="110000"/>
              </a:lnSpc>
            </a:pPr>
            <a:r>
              <a:rPr lang="zh-CN" altLang="en-US" b="1">
                <a:solidFill>
                  <a:schemeClr val="folHlink"/>
                </a:solidFill>
                <a:latin typeface="宋体" panose="02010600030101010101" pitchFamily="2" charset="-122"/>
              </a:rPr>
              <a:t>性质</a:t>
            </a:r>
            <a:r>
              <a:rPr lang="en-US" altLang="zh-CN" b="1">
                <a:solidFill>
                  <a:schemeClr val="folHlink"/>
                </a:solidFill>
              </a:rPr>
              <a:t>4</a:t>
            </a:r>
            <a:r>
              <a:rPr lang="zh-CN" altLang="en-US" b="1">
                <a:latin typeface="宋体" panose="02010600030101010101" pitchFamily="2" charset="-122"/>
              </a:rPr>
              <a:t>：</a:t>
            </a:r>
            <a:r>
              <a:rPr lang="en-US" altLang="zh-CN" sz="2800" b="1"/>
              <a:t>n</a:t>
            </a:r>
            <a:r>
              <a:rPr lang="zh-CN" altLang="en-US" sz="2800" b="1">
                <a:latin typeface="宋体" panose="02010600030101010101" pitchFamily="2" charset="-122"/>
              </a:rPr>
              <a:t>个结点的完全二叉树深度为：</a:t>
            </a:r>
            <a:r>
              <a:rPr lang="zh-CN" altLang="en-US" sz="2800" b="1">
                <a:sym typeface="Symbol" pitchFamily="2" charset="2"/>
              </a:rPr>
              <a:t></a:t>
            </a:r>
            <a:r>
              <a:rPr lang="zh-CN" altLang="en-US" sz="2800" b="1">
                <a:latin typeface="宋体" panose="02010600030101010101" pitchFamily="2" charset="-122"/>
              </a:rPr>
              <a:t>㏒</a:t>
            </a:r>
            <a:r>
              <a:rPr lang="en-US" altLang="zh-CN" sz="2800" b="1" baseline="-25000"/>
              <a:t>2</a:t>
            </a:r>
            <a:r>
              <a:rPr lang="en-US" altLang="zh-CN" sz="2800" b="1"/>
              <a:t>n</a:t>
            </a:r>
            <a:r>
              <a:rPr lang="en-US" altLang="zh-CN" sz="2800" b="1">
                <a:sym typeface="Symbol" pitchFamily="2" charset="2"/>
              </a:rPr>
              <a:t></a:t>
            </a:r>
            <a:r>
              <a:rPr lang="en-US" altLang="zh-CN" sz="2800" b="1"/>
              <a:t> </a:t>
            </a:r>
            <a:r>
              <a:rPr lang="en-US" altLang="zh-CN" sz="2800" b="1">
                <a:latin typeface="宋体" panose="02010600030101010101" pitchFamily="2" charset="-122"/>
                <a:ea typeface="Arial Unicode MS" panose="020B0604020202020204" pitchFamily="34" charset="-128"/>
                <a:cs typeface="Arial Unicode MS" panose="020B0604020202020204" pitchFamily="34" charset="-128"/>
              </a:rPr>
              <a:t>+</a:t>
            </a:r>
            <a:r>
              <a:rPr lang="en-US" altLang="zh-CN" sz="2800" b="1">
                <a:latin typeface="宋体" panose="02010600030101010101" pitchFamily="2" charset="-122"/>
              </a:rPr>
              <a:t>1</a:t>
            </a:r>
            <a:r>
              <a:rPr lang="zh-CN" altLang="en-US" sz="2800" b="1">
                <a:latin typeface="宋体" panose="02010600030101010101" pitchFamily="2" charset="-122"/>
              </a:rPr>
              <a:t>。</a:t>
            </a:r>
          </a:p>
          <a:p>
            <a:pPr algn="l">
              <a:lnSpc>
                <a:spcPct val="110000"/>
              </a:lnSpc>
            </a:pPr>
            <a:r>
              <a:rPr lang="zh-CN" altLang="en-US" b="1">
                <a:latin typeface="宋体" panose="02010600030101010101" pitchFamily="2" charset="-122"/>
              </a:rPr>
              <a:t>    </a:t>
            </a:r>
            <a:r>
              <a:rPr lang="zh-CN" altLang="en-US" sz="2800" b="1">
                <a:latin typeface="宋体" panose="02010600030101010101" pitchFamily="2" charset="-122"/>
              </a:rPr>
              <a:t>其中符号： </a:t>
            </a:r>
            <a:r>
              <a:rPr lang="zh-CN" altLang="en-US" sz="2800" b="1">
                <a:sym typeface="Symbol" pitchFamily="2" charset="2"/>
              </a:rPr>
              <a:t></a:t>
            </a:r>
            <a:r>
              <a:rPr lang="en-US" altLang="zh-CN" sz="2800" b="1"/>
              <a:t>x</a:t>
            </a:r>
            <a:r>
              <a:rPr lang="en-US" altLang="zh-CN" sz="2800" b="1">
                <a:sym typeface="Symbol" pitchFamily="2" charset="2"/>
              </a:rPr>
              <a:t></a:t>
            </a:r>
            <a:r>
              <a:rPr lang="zh-CN" altLang="en-US" sz="2800" b="1">
                <a:latin typeface="宋体" panose="02010600030101010101" pitchFamily="2" charset="-122"/>
              </a:rPr>
              <a:t>表示不大于</a:t>
            </a:r>
            <a:r>
              <a:rPr lang="en-US" altLang="zh-CN" sz="2800" b="1"/>
              <a:t>x</a:t>
            </a:r>
            <a:r>
              <a:rPr lang="zh-CN" altLang="en-US" sz="2800" b="1">
                <a:latin typeface="宋体" panose="02010600030101010101" pitchFamily="2" charset="-122"/>
              </a:rPr>
              <a:t>的最大整数。</a:t>
            </a:r>
          </a:p>
          <a:p>
            <a:pPr algn="l">
              <a:lnSpc>
                <a:spcPct val="110000"/>
              </a:lnSpc>
            </a:pPr>
            <a:r>
              <a:rPr lang="zh-CN" altLang="en-US" sz="2800" b="1">
                <a:latin typeface="宋体" panose="02010600030101010101" pitchFamily="2" charset="-122"/>
                <a:ea typeface="Arial Unicode MS" panose="020B0604020202020204" pitchFamily="34" charset="-128"/>
                <a:cs typeface="Arial Unicode MS" panose="020B0604020202020204" pitchFamily="34" charset="-128"/>
              </a:rPr>
              <a:t>             </a:t>
            </a:r>
            <a:r>
              <a:rPr lang="zh-CN" altLang="en-US" sz="2800" b="1">
                <a:sym typeface="Symbol" pitchFamily="2" charset="2"/>
              </a:rPr>
              <a:t></a:t>
            </a:r>
            <a:r>
              <a:rPr lang="en-US" altLang="zh-CN" sz="2800" b="1">
                <a:ea typeface="Arial Unicode MS" panose="020B0604020202020204" pitchFamily="34" charset="-128"/>
                <a:cs typeface="Arial Unicode MS" panose="020B0604020202020204" pitchFamily="34" charset="-128"/>
              </a:rPr>
              <a:t>x</a:t>
            </a:r>
            <a:r>
              <a:rPr lang="en-US" altLang="zh-CN" sz="2800" b="1">
                <a:sym typeface="Symbol" pitchFamily="2" charset="2"/>
              </a:rPr>
              <a:t></a:t>
            </a:r>
            <a:r>
              <a:rPr lang="en-US" altLang="zh-CN" sz="2800" b="1">
                <a:ea typeface="Arial Unicode MS" panose="020B0604020202020204" pitchFamily="34" charset="-128"/>
                <a:cs typeface="Arial Unicode MS" panose="020B0604020202020204" pitchFamily="34" charset="-128"/>
              </a:rPr>
              <a:t> </a:t>
            </a:r>
            <a:r>
              <a:rPr lang="zh-CN" altLang="en-US" sz="2800" b="1">
                <a:latin typeface="宋体" panose="02010600030101010101" pitchFamily="2" charset="-122"/>
              </a:rPr>
              <a:t>表示不小于</a:t>
            </a:r>
            <a:r>
              <a:rPr lang="en-US" altLang="zh-CN" sz="2800" b="1"/>
              <a:t>x</a:t>
            </a:r>
            <a:r>
              <a:rPr lang="zh-CN" altLang="en-US" sz="2800" b="1">
                <a:latin typeface="宋体" panose="02010600030101010101" pitchFamily="2" charset="-122"/>
              </a:rPr>
              <a:t>的最小整数。</a:t>
            </a:r>
          </a:p>
          <a:p>
            <a:pPr algn="l">
              <a:lnSpc>
                <a:spcPct val="110000"/>
              </a:lnSpc>
            </a:pPr>
            <a:r>
              <a:rPr lang="zh-CN" altLang="en-US" b="1">
                <a:solidFill>
                  <a:schemeClr val="tx2"/>
                </a:solidFill>
                <a:latin typeface="宋体" panose="02010600030101010101" pitchFamily="2" charset="-122"/>
              </a:rPr>
              <a:t>证明：</a:t>
            </a:r>
            <a:r>
              <a:rPr lang="zh-CN" altLang="en-US" sz="2800" b="1">
                <a:latin typeface="宋体" panose="02010600030101010101" pitchFamily="2" charset="-122"/>
              </a:rPr>
              <a:t>假设完全二叉树的深度为</a:t>
            </a:r>
            <a:r>
              <a:rPr lang="en-US" altLang="zh-CN" sz="2800" b="1"/>
              <a:t>k</a:t>
            </a:r>
            <a:r>
              <a:rPr lang="zh-CN" altLang="en-US" sz="2800" b="1">
                <a:latin typeface="宋体" panose="02010600030101010101" pitchFamily="2" charset="-122"/>
              </a:rPr>
              <a:t>，则根据性质</a:t>
            </a:r>
            <a:r>
              <a:rPr lang="en-US" altLang="zh-CN" sz="2800" b="1"/>
              <a:t>2</a:t>
            </a:r>
            <a:r>
              <a:rPr lang="zh-CN" altLang="en-US" sz="2800" b="1">
                <a:latin typeface="宋体" panose="02010600030101010101" pitchFamily="2" charset="-122"/>
              </a:rPr>
              <a:t>及完全二叉树的定义有：</a:t>
            </a:r>
          </a:p>
        </p:txBody>
      </p:sp>
    </p:spTree>
    <p:extLst>
      <p:ext uri="{BB962C8B-B14F-4D97-AF65-F5344CB8AC3E}">
        <p14:creationId xmlns:p14="http://schemas.microsoft.com/office/powerpoint/2010/main" val="672998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5746" name="Rectangle 2">
            <a:extLst>
              <a:ext uri="{FF2B5EF4-FFF2-40B4-BE49-F238E27FC236}">
                <a16:creationId xmlns:a16="http://schemas.microsoft.com/office/drawing/2014/main" id="{2E32206A-24C8-534E-8FC1-6A9813E761A5}"/>
              </a:ext>
            </a:extLst>
          </p:cNvPr>
          <p:cNvSpPr>
            <a:spLocks noGrp="1" noChangeArrowheads="1"/>
          </p:cNvSpPr>
          <p:nvPr>
            <p:ph type="subTitle" idx="1"/>
          </p:nvPr>
        </p:nvSpPr>
        <p:spPr>
          <a:xfrm>
            <a:off x="1676400" y="117476"/>
            <a:ext cx="8839200" cy="6335713"/>
          </a:xfrm>
        </p:spPr>
        <p:txBody>
          <a:bodyPr/>
          <a:lstStyle/>
          <a:p>
            <a:pPr algn="l">
              <a:lnSpc>
                <a:spcPct val="110000"/>
              </a:lnSpc>
            </a:pPr>
            <a:r>
              <a:rPr lang="en-US" altLang="zh-CN" sz="2800" b="1">
                <a:ea typeface="楷体_GB2312" pitchFamily="49" charset="-122"/>
              </a:rPr>
              <a:t>2</a:t>
            </a:r>
            <a:r>
              <a:rPr lang="en-US" altLang="zh-CN" sz="2800" b="1" baseline="34000">
                <a:ea typeface="楷体_GB2312" pitchFamily="49" charset="-122"/>
              </a:rPr>
              <a:t>k-1</a:t>
            </a:r>
            <a:r>
              <a:rPr lang="en-US" altLang="zh-CN" sz="2800" b="1">
                <a:ea typeface="楷体_GB2312" pitchFamily="49" charset="-122"/>
              </a:rPr>
              <a:t>-1&lt;n</a:t>
            </a:r>
            <a:r>
              <a:rPr lang="en-US" altLang="zh-CN" sz="2800" b="1">
                <a:ea typeface="Arial Unicode MS" panose="020B0604020202020204" pitchFamily="34" charset="-128"/>
                <a:cs typeface="Arial Unicode MS" panose="020B0604020202020204" pitchFamily="34" charset="-128"/>
              </a:rPr>
              <a:t>≦</a:t>
            </a:r>
            <a:r>
              <a:rPr lang="en-US" altLang="zh-CN" sz="2800" b="1">
                <a:ea typeface="楷体_GB2312" pitchFamily="49" charset="-122"/>
              </a:rPr>
              <a:t>2</a:t>
            </a:r>
            <a:r>
              <a:rPr lang="en-US" altLang="zh-CN" sz="2800" b="1" baseline="34000">
                <a:ea typeface="楷体_GB2312" pitchFamily="49" charset="-122"/>
              </a:rPr>
              <a:t>k</a:t>
            </a:r>
            <a:r>
              <a:rPr lang="en-US" altLang="zh-CN" sz="2800" b="1">
                <a:ea typeface="楷体_GB2312" pitchFamily="49" charset="-122"/>
              </a:rPr>
              <a:t>-1</a:t>
            </a:r>
            <a:r>
              <a:rPr lang="en-US" altLang="zh-CN" sz="2800" b="1">
                <a:latin typeface="楷体_GB2312" pitchFamily="49" charset="-122"/>
                <a:ea typeface="楷体_GB2312" pitchFamily="49" charset="-122"/>
              </a:rPr>
              <a:t>  </a:t>
            </a:r>
            <a:r>
              <a:rPr lang="zh-CN" altLang="en-US" sz="2800" b="1">
                <a:latin typeface="宋体" panose="02010600030101010101" pitchFamily="2" charset="-122"/>
              </a:rPr>
              <a:t>或</a:t>
            </a:r>
            <a:r>
              <a:rPr lang="zh-CN" altLang="en-US" sz="2800" b="1">
                <a:latin typeface="楷体_GB2312" pitchFamily="49" charset="-122"/>
                <a:ea typeface="楷体_GB2312" pitchFamily="49" charset="-122"/>
              </a:rPr>
              <a:t>   </a:t>
            </a:r>
            <a:r>
              <a:rPr lang="en-US" altLang="zh-CN" sz="2800" b="1">
                <a:ea typeface="楷体_GB2312" pitchFamily="49" charset="-122"/>
              </a:rPr>
              <a:t>2 </a:t>
            </a:r>
            <a:r>
              <a:rPr lang="en-US" altLang="zh-CN" sz="2800" b="1" baseline="34000">
                <a:ea typeface="楷体_GB2312" pitchFamily="49" charset="-122"/>
              </a:rPr>
              <a:t>k-1</a:t>
            </a:r>
            <a:r>
              <a:rPr lang="en-US" altLang="zh-CN" sz="2800" b="1">
                <a:ea typeface="Arial Unicode MS" panose="020B0604020202020204" pitchFamily="34" charset="-128"/>
                <a:cs typeface="Arial Unicode MS" panose="020B0604020202020204" pitchFamily="34" charset="-128"/>
              </a:rPr>
              <a:t>≦</a:t>
            </a:r>
            <a:r>
              <a:rPr lang="en-US" altLang="zh-CN" sz="2800" b="1">
                <a:ea typeface="楷体_GB2312" pitchFamily="49" charset="-122"/>
              </a:rPr>
              <a:t>n&lt;2</a:t>
            </a:r>
            <a:r>
              <a:rPr lang="en-US" altLang="zh-CN" sz="2800" b="1" baseline="34000">
                <a:ea typeface="楷体_GB2312" pitchFamily="49" charset="-122"/>
              </a:rPr>
              <a:t>k</a:t>
            </a:r>
          </a:p>
          <a:p>
            <a:pPr algn="l">
              <a:lnSpc>
                <a:spcPct val="110000"/>
              </a:lnSpc>
            </a:pPr>
            <a:r>
              <a:rPr lang="en-US" altLang="zh-CN" sz="2800" b="1">
                <a:latin typeface="宋体" panose="02010600030101010101" pitchFamily="2" charset="-122"/>
              </a:rPr>
              <a:t>    </a:t>
            </a:r>
            <a:r>
              <a:rPr lang="zh-CN" altLang="en-US" sz="2800" b="1">
                <a:latin typeface="宋体" panose="02010600030101010101" pitchFamily="2" charset="-122"/>
              </a:rPr>
              <a:t>取对数得：</a:t>
            </a:r>
            <a:r>
              <a:rPr lang="en-US" altLang="zh-CN" sz="2800" b="1">
                <a:ea typeface="楷体_GB2312" pitchFamily="49" charset="-122"/>
              </a:rPr>
              <a:t>k</a:t>
            </a:r>
            <a:r>
              <a:rPr lang="zh-CN" altLang="en-US" sz="2800" b="1">
                <a:ea typeface="楷体_GB2312" pitchFamily="49" charset="-122"/>
              </a:rPr>
              <a:t>－</a:t>
            </a:r>
            <a:r>
              <a:rPr lang="en-US" altLang="zh-CN" sz="2800" b="1">
                <a:ea typeface="楷体_GB2312" pitchFamily="49" charset="-122"/>
              </a:rPr>
              <a:t>1&lt;</a:t>
            </a:r>
            <a:r>
              <a:rPr lang="en-US" altLang="zh-CN" sz="2800" b="1">
                <a:latin typeface="宋体" panose="02010600030101010101" pitchFamily="2" charset="-122"/>
              </a:rPr>
              <a:t>㏒</a:t>
            </a:r>
            <a:r>
              <a:rPr lang="en-US" altLang="zh-CN" sz="2800" b="1" baseline="-25000"/>
              <a:t>2</a:t>
            </a:r>
            <a:r>
              <a:rPr lang="en-US" altLang="zh-CN" sz="2800" b="1"/>
              <a:t>n</a:t>
            </a:r>
            <a:r>
              <a:rPr lang="en-US" altLang="zh-CN" sz="2800" b="1">
                <a:ea typeface="楷体_GB2312" pitchFamily="49" charset="-122"/>
              </a:rPr>
              <a:t>&lt;k</a:t>
            </a:r>
            <a:r>
              <a:rPr lang="en-US" altLang="zh-CN" sz="2800" b="1">
                <a:latin typeface="楷体_GB2312" pitchFamily="49" charset="-122"/>
                <a:ea typeface="楷体_GB2312" pitchFamily="49" charset="-122"/>
              </a:rPr>
              <a:t>  </a:t>
            </a:r>
            <a:r>
              <a:rPr lang="zh-CN" altLang="en-US" sz="2800" b="1">
                <a:latin typeface="宋体" panose="02010600030101010101" pitchFamily="2" charset="-122"/>
              </a:rPr>
              <a:t>因为</a:t>
            </a:r>
            <a:r>
              <a:rPr lang="en-US" altLang="zh-CN" sz="2800" b="1">
                <a:latin typeface="宋体" panose="02010600030101010101" pitchFamily="2" charset="-122"/>
              </a:rPr>
              <a:t>k</a:t>
            </a:r>
            <a:r>
              <a:rPr lang="zh-CN" altLang="en-US" sz="2800" b="1">
                <a:latin typeface="宋体" panose="02010600030101010101" pitchFamily="2" charset="-122"/>
              </a:rPr>
              <a:t>是整数。</a:t>
            </a:r>
          </a:p>
          <a:p>
            <a:pPr algn="l">
              <a:lnSpc>
                <a:spcPct val="110000"/>
              </a:lnSpc>
            </a:pPr>
            <a:r>
              <a:rPr lang="zh-CN" altLang="en-US" sz="2800" b="1">
                <a:latin typeface="宋体" panose="02010600030101010101" pitchFamily="2" charset="-122"/>
                <a:ea typeface="Arial Unicode MS" panose="020B0604020202020204" pitchFamily="34" charset="-128"/>
                <a:cs typeface="Arial Unicode MS" panose="020B0604020202020204" pitchFamily="34" charset="-128"/>
              </a:rPr>
              <a:t>    ∴  </a:t>
            </a:r>
            <a:r>
              <a:rPr lang="en-US" altLang="zh-CN" sz="2800" b="1"/>
              <a:t>k= </a:t>
            </a:r>
            <a:r>
              <a:rPr lang="en-US" altLang="zh-CN" sz="2800" b="1">
                <a:sym typeface="Symbol" pitchFamily="2" charset="2"/>
              </a:rPr>
              <a:t></a:t>
            </a:r>
            <a:r>
              <a:rPr lang="en-US" altLang="zh-CN" sz="2800" b="1">
                <a:latin typeface="宋体" panose="02010600030101010101" pitchFamily="2" charset="-122"/>
              </a:rPr>
              <a:t>㏒</a:t>
            </a:r>
            <a:r>
              <a:rPr lang="en-US" altLang="zh-CN" sz="2800" b="1" baseline="-25000"/>
              <a:t>2</a:t>
            </a:r>
            <a:r>
              <a:rPr lang="en-US" altLang="zh-CN" sz="2800" b="1"/>
              <a:t>n</a:t>
            </a:r>
            <a:r>
              <a:rPr lang="en-US" altLang="zh-CN" sz="2800" b="1">
                <a:sym typeface="Symbol" pitchFamily="2" charset="2"/>
              </a:rPr>
              <a:t></a:t>
            </a:r>
            <a:r>
              <a:rPr lang="en-US" altLang="zh-CN" sz="2800" b="1"/>
              <a:t> </a:t>
            </a:r>
            <a:r>
              <a:rPr lang="en-US" altLang="zh-CN" sz="2800" b="1">
                <a:latin typeface="宋体" panose="02010600030101010101" pitchFamily="2" charset="-122"/>
                <a:ea typeface="Arial Unicode MS" panose="020B0604020202020204" pitchFamily="34" charset="-128"/>
                <a:cs typeface="Arial Unicode MS" panose="020B0604020202020204" pitchFamily="34" charset="-128"/>
              </a:rPr>
              <a:t>+</a:t>
            </a:r>
            <a:r>
              <a:rPr lang="en-US" altLang="zh-CN" sz="2800" b="1">
                <a:latin typeface="宋体" panose="02010600030101010101" pitchFamily="2" charset="-122"/>
              </a:rPr>
              <a:t>1                   </a:t>
            </a:r>
            <a:r>
              <a:rPr lang="zh-CN" altLang="en-US" sz="2800" b="1">
                <a:solidFill>
                  <a:schemeClr val="accent1"/>
                </a:solidFill>
                <a:latin typeface="宋体" panose="02010600030101010101" pitchFamily="2" charset="-122"/>
              </a:rPr>
              <a:t>证毕</a:t>
            </a:r>
          </a:p>
          <a:p>
            <a:pPr algn="l">
              <a:lnSpc>
                <a:spcPct val="110000"/>
              </a:lnSpc>
            </a:pPr>
            <a:r>
              <a:rPr lang="zh-CN" altLang="en-US" b="1">
                <a:solidFill>
                  <a:schemeClr val="folHlink"/>
                </a:solidFill>
                <a:latin typeface="宋体" panose="02010600030101010101" pitchFamily="2" charset="-122"/>
              </a:rPr>
              <a:t>性质</a:t>
            </a:r>
            <a:r>
              <a:rPr lang="en-US" altLang="zh-CN" b="1">
                <a:solidFill>
                  <a:schemeClr val="folHlink"/>
                </a:solidFill>
              </a:rPr>
              <a:t>5</a:t>
            </a:r>
            <a:r>
              <a:rPr lang="zh-CN" altLang="en-US" b="1">
                <a:latin typeface="宋体" panose="02010600030101010101" pitchFamily="2" charset="-122"/>
              </a:rPr>
              <a:t>：</a:t>
            </a:r>
            <a:r>
              <a:rPr lang="zh-CN" altLang="en-US" sz="2800" b="1">
                <a:latin typeface="宋体" panose="02010600030101010101" pitchFamily="2" charset="-122"/>
              </a:rPr>
              <a:t>若对一棵有</a:t>
            </a:r>
            <a:r>
              <a:rPr lang="en-US" altLang="zh-CN" sz="2800" b="1">
                <a:latin typeface="楷体_GB2312" pitchFamily="49" charset="-122"/>
                <a:ea typeface="楷体_GB2312" pitchFamily="49" charset="-122"/>
              </a:rPr>
              <a:t>n</a:t>
            </a:r>
            <a:r>
              <a:rPr lang="zh-CN" altLang="en-US" sz="2800" b="1">
                <a:latin typeface="宋体" panose="02010600030101010101" pitchFamily="2" charset="-122"/>
              </a:rPr>
              <a:t>个结点的完全二叉树</a:t>
            </a:r>
            <a:r>
              <a:rPr lang="en-US" altLang="zh-CN" sz="2800" b="1">
                <a:latin typeface="宋体" panose="02010600030101010101" pitchFamily="2" charset="-122"/>
              </a:rPr>
              <a:t>(</a:t>
            </a:r>
            <a:r>
              <a:rPr lang="zh-CN" altLang="en-US" sz="2800" b="1">
                <a:latin typeface="宋体" panose="02010600030101010101" pitchFamily="2" charset="-122"/>
              </a:rPr>
              <a:t>深度为</a:t>
            </a:r>
            <a:r>
              <a:rPr lang="zh-CN" altLang="en-US" sz="2800" b="1">
                <a:cs typeface="Times New Roman" panose="02020603050405020304" pitchFamily="18" charset="0"/>
              </a:rPr>
              <a:t>└</a:t>
            </a:r>
            <a:r>
              <a:rPr lang="zh-CN" altLang="en-US" sz="2800" b="1">
                <a:latin typeface="宋体" panose="02010600030101010101" pitchFamily="2" charset="-122"/>
              </a:rPr>
              <a:t>㏒</a:t>
            </a:r>
            <a:r>
              <a:rPr lang="en-US" altLang="zh-CN" sz="2800" b="1" baseline="-25000"/>
              <a:t>2</a:t>
            </a:r>
            <a:r>
              <a:rPr lang="en-US" altLang="zh-CN" sz="2800" b="1"/>
              <a:t>n</a:t>
            </a:r>
            <a:r>
              <a:rPr lang="en-US" altLang="zh-CN" sz="2800" b="1">
                <a:cs typeface="Times New Roman" panose="02020603050405020304" pitchFamily="18" charset="0"/>
              </a:rPr>
              <a:t>┘</a:t>
            </a:r>
            <a:r>
              <a:rPr lang="en-US" altLang="zh-CN" sz="2800" b="1">
                <a:latin typeface="宋体" panose="02010600030101010101" pitchFamily="2" charset="-122"/>
                <a:ea typeface="Arial Unicode MS" panose="020B0604020202020204" pitchFamily="34" charset="-128"/>
                <a:cs typeface="Arial Unicode MS" panose="020B0604020202020204" pitchFamily="34" charset="-128"/>
              </a:rPr>
              <a:t>+</a:t>
            </a:r>
            <a:r>
              <a:rPr lang="en-US" altLang="zh-CN" sz="2800" b="1">
                <a:latin typeface="宋体" panose="02010600030101010101" pitchFamily="2" charset="-122"/>
              </a:rPr>
              <a:t>1)</a:t>
            </a:r>
            <a:r>
              <a:rPr lang="zh-CN" altLang="en-US" sz="2800" b="1">
                <a:latin typeface="宋体" panose="02010600030101010101" pitchFamily="2" charset="-122"/>
              </a:rPr>
              <a:t>的结点按层（从第</a:t>
            </a:r>
            <a:r>
              <a:rPr lang="en-US" altLang="zh-CN" sz="2800" b="1"/>
              <a:t>1</a:t>
            </a:r>
            <a:r>
              <a:rPr lang="zh-CN" altLang="en-US" sz="2800" b="1">
                <a:latin typeface="宋体" panose="02010600030101010101" pitchFamily="2" charset="-122"/>
              </a:rPr>
              <a:t>层到第</a:t>
            </a:r>
            <a:r>
              <a:rPr lang="zh-CN" altLang="en-US" sz="2800" b="1">
                <a:sym typeface="Symbol" pitchFamily="2" charset="2"/>
              </a:rPr>
              <a:t></a:t>
            </a:r>
            <a:r>
              <a:rPr lang="zh-CN" altLang="en-US" sz="2800" b="1">
                <a:latin typeface="宋体" panose="02010600030101010101" pitchFamily="2" charset="-122"/>
              </a:rPr>
              <a:t>㏒</a:t>
            </a:r>
            <a:r>
              <a:rPr lang="en-US" altLang="zh-CN" sz="2800" b="1" baseline="-25000"/>
              <a:t>2</a:t>
            </a:r>
            <a:r>
              <a:rPr lang="en-US" altLang="zh-CN" sz="2800" b="1"/>
              <a:t>n</a:t>
            </a:r>
            <a:r>
              <a:rPr lang="en-US" altLang="zh-CN" sz="2800" b="1">
                <a:sym typeface="Symbol" pitchFamily="2" charset="2"/>
              </a:rPr>
              <a:t></a:t>
            </a:r>
            <a:r>
              <a:rPr lang="en-US" altLang="zh-CN" sz="2800" b="1"/>
              <a:t> </a:t>
            </a:r>
            <a:r>
              <a:rPr lang="en-US" altLang="zh-CN" sz="2800" b="1">
                <a:latin typeface="宋体" panose="02010600030101010101" pitchFamily="2" charset="-122"/>
                <a:ea typeface="Arial Unicode MS" panose="020B0604020202020204" pitchFamily="34" charset="-128"/>
                <a:cs typeface="Arial Unicode MS" panose="020B0604020202020204" pitchFamily="34" charset="-128"/>
              </a:rPr>
              <a:t>+</a:t>
            </a:r>
            <a:r>
              <a:rPr lang="en-US" altLang="zh-CN" sz="2800" b="1">
                <a:latin typeface="宋体" panose="02010600030101010101" pitchFamily="2" charset="-122"/>
              </a:rPr>
              <a:t>1</a:t>
            </a:r>
            <a:r>
              <a:rPr lang="zh-CN" altLang="en-US" sz="2800" b="1">
                <a:latin typeface="宋体" panose="02010600030101010101" pitchFamily="2" charset="-122"/>
              </a:rPr>
              <a:t>层</a:t>
            </a:r>
            <a:r>
              <a:rPr lang="en-US" altLang="zh-CN" sz="2800" b="1">
                <a:latin typeface="宋体" panose="02010600030101010101" pitchFamily="2" charset="-122"/>
              </a:rPr>
              <a:t>)</a:t>
            </a:r>
            <a:r>
              <a:rPr lang="zh-CN" altLang="en-US" sz="2800" b="1">
                <a:latin typeface="宋体" panose="02010600030101010101" pitchFamily="2" charset="-122"/>
              </a:rPr>
              <a:t>序自左至右进行编号</a:t>
            </a:r>
            <a:r>
              <a:rPr lang="en-US" altLang="zh-CN" sz="2800" b="1">
                <a:latin typeface="宋体" panose="02010600030101010101" pitchFamily="2" charset="-122"/>
              </a:rPr>
              <a:t>,</a:t>
            </a:r>
            <a:r>
              <a:rPr lang="zh-CN" altLang="en-US" sz="2800" b="1">
                <a:latin typeface="宋体" panose="02010600030101010101" pitchFamily="2" charset="-122"/>
              </a:rPr>
              <a:t>则对于编号为</a:t>
            </a:r>
            <a:r>
              <a:rPr lang="en-US" altLang="zh-CN" sz="2800" b="1"/>
              <a:t>i</a:t>
            </a:r>
            <a:r>
              <a:rPr lang="zh-CN" altLang="en-US" sz="2800" b="1"/>
              <a:t>（</a:t>
            </a:r>
            <a:r>
              <a:rPr lang="en-US" altLang="zh-CN" sz="2800" b="1"/>
              <a:t>1</a:t>
            </a:r>
            <a:r>
              <a:rPr lang="en-US" altLang="zh-CN" sz="2800" b="1">
                <a:ea typeface="Arial Unicode MS" panose="020B0604020202020204" pitchFamily="34" charset="-128"/>
                <a:cs typeface="Arial Unicode MS" panose="020B0604020202020204" pitchFamily="34" charset="-128"/>
              </a:rPr>
              <a:t>≦</a:t>
            </a:r>
            <a:r>
              <a:rPr lang="en-US" altLang="zh-CN" sz="2800" b="1"/>
              <a:t>i</a:t>
            </a:r>
            <a:r>
              <a:rPr lang="en-US" altLang="zh-CN" sz="2800" b="1">
                <a:ea typeface="Arial Unicode MS" panose="020B0604020202020204" pitchFamily="34" charset="-128"/>
                <a:cs typeface="Arial Unicode MS" panose="020B0604020202020204" pitchFamily="34" charset="-128"/>
              </a:rPr>
              <a:t>≦</a:t>
            </a:r>
            <a:r>
              <a:rPr lang="en-US" altLang="zh-CN" sz="2800" b="1"/>
              <a:t>n)</a:t>
            </a:r>
            <a:r>
              <a:rPr lang="zh-CN" altLang="en-US" sz="2800" b="1"/>
              <a:t>的</a:t>
            </a:r>
            <a:r>
              <a:rPr lang="zh-CN" altLang="en-US" sz="2800" b="1">
                <a:latin typeface="宋体" panose="02010600030101010101" pitchFamily="2" charset="-122"/>
              </a:rPr>
              <a:t>结点：</a:t>
            </a:r>
          </a:p>
          <a:p>
            <a:pPr marL="533400" lvl="1" indent="0">
              <a:lnSpc>
                <a:spcPct val="110000"/>
              </a:lnSpc>
              <a:buNone/>
            </a:pPr>
            <a:r>
              <a:rPr lang="zh-CN" altLang="en-US" b="1">
                <a:latin typeface="宋体" panose="02010600030101010101" pitchFamily="2" charset="-122"/>
              </a:rPr>
              <a:t>⑴ 若</a:t>
            </a:r>
            <a:r>
              <a:rPr lang="en-US" altLang="zh-CN" b="1"/>
              <a:t>i=1</a:t>
            </a:r>
            <a:r>
              <a:rPr lang="zh-CN" altLang="en-US" b="1">
                <a:latin typeface="宋体" panose="02010600030101010101" pitchFamily="2" charset="-122"/>
              </a:rPr>
              <a:t>：则结点</a:t>
            </a:r>
            <a:r>
              <a:rPr lang="en-US" altLang="zh-CN" b="1"/>
              <a:t>i</a:t>
            </a:r>
            <a:r>
              <a:rPr lang="zh-CN" altLang="en-US" b="1">
                <a:latin typeface="宋体" panose="02010600030101010101" pitchFamily="2" charset="-122"/>
              </a:rPr>
              <a:t>是二叉树的根，无双亲结点；否则，若</a:t>
            </a:r>
            <a:r>
              <a:rPr lang="en-US" altLang="zh-CN" b="1"/>
              <a:t>i&gt;1</a:t>
            </a:r>
            <a:r>
              <a:rPr lang="zh-CN" altLang="en-US" b="1">
                <a:latin typeface="宋体" panose="02010600030101010101" pitchFamily="2" charset="-122"/>
              </a:rPr>
              <a:t>，则其双亲结点编号是</a:t>
            </a:r>
            <a:r>
              <a:rPr lang="zh-CN" altLang="en-US" b="1">
                <a:cs typeface="Times New Roman" panose="02020603050405020304" pitchFamily="18" charset="0"/>
              </a:rPr>
              <a:t> </a:t>
            </a:r>
            <a:r>
              <a:rPr lang="zh-CN" altLang="en-US" b="1">
                <a:sym typeface="Symbol" pitchFamily="2" charset="2"/>
              </a:rPr>
              <a:t></a:t>
            </a:r>
            <a:r>
              <a:rPr lang="en-US" altLang="zh-CN" b="1">
                <a:ea typeface="Arial Unicode MS" panose="020B0604020202020204" pitchFamily="34" charset="-128"/>
                <a:cs typeface="Arial Unicode MS" panose="020B0604020202020204" pitchFamily="34" charset="-128"/>
              </a:rPr>
              <a:t>i/2</a:t>
            </a:r>
            <a:r>
              <a:rPr lang="en-US" altLang="zh-CN" b="1">
                <a:sym typeface="Symbol" pitchFamily="2" charset="2"/>
              </a:rPr>
              <a:t></a:t>
            </a:r>
            <a:r>
              <a:rPr lang="en-US" altLang="zh-CN" b="1"/>
              <a:t> </a:t>
            </a:r>
            <a:r>
              <a:rPr lang="zh-CN" altLang="en-US" b="1">
                <a:latin typeface="宋体" panose="02010600030101010101" pitchFamily="2" charset="-122"/>
              </a:rPr>
              <a:t>。</a:t>
            </a:r>
          </a:p>
          <a:p>
            <a:pPr marL="533400" lvl="1" indent="0">
              <a:lnSpc>
                <a:spcPct val="110000"/>
              </a:lnSpc>
              <a:buNone/>
            </a:pPr>
            <a:r>
              <a:rPr lang="zh-CN" altLang="en-US" b="1">
                <a:latin typeface="宋体" panose="02010600030101010101" pitchFamily="2" charset="-122"/>
              </a:rPr>
              <a:t>⑵ 如果</a:t>
            </a:r>
            <a:r>
              <a:rPr lang="en-US" altLang="zh-CN" b="1"/>
              <a:t>2i&gt;n</a:t>
            </a:r>
            <a:r>
              <a:rPr lang="zh-CN" altLang="en-US" b="1">
                <a:latin typeface="宋体" panose="02010600030101010101" pitchFamily="2" charset="-122"/>
              </a:rPr>
              <a:t>：则结点</a:t>
            </a:r>
            <a:r>
              <a:rPr lang="en-US" altLang="zh-CN" b="1"/>
              <a:t>i</a:t>
            </a:r>
            <a:r>
              <a:rPr lang="zh-CN" altLang="en-US" b="1">
                <a:latin typeface="宋体" panose="02010600030101010101" pitchFamily="2" charset="-122"/>
              </a:rPr>
              <a:t>为叶子结点，无左孩子；否则，其左孩子结点编号是</a:t>
            </a:r>
            <a:r>
              <a:rPr lang="en-US" altLang="zh-CN" b="1"/>
              <a:t>2i</a:t>
            </a:r>
            <a:r>
              <a:rPr lang="zh-CN" altLang="en-US" b="1">
                <a:latin typeface="宋体" panose="02010600030101010101" pitchFamily="2" charset="-122"/>
              </a:rPr>
              <a:t>。</a:t>
            </a:r>
          </a:p>
          <a:p>
            <a:pPr marL="533400" lvl="1" indent="0">
              <a:lnSpc>
                <a:spcPct val="110000"/>
              </a:lnSpc>
              <a:buNone/>
            </a:pPr>
            <a:r>
              <a:rPr lang="zh-CN" altLang="en-US" b="1">
                <a:latin typeface="宋体" panose="02010600030101010101" pitchFamily="2" charset="-122"/>
              </a:rPr>
              <a:t>⑶ 如果</a:t>
            </a:r>
            <a:r>
              <a:rPr lang="en-US" altLang="zh-CN" b="1"/>
              <a:t>2i+1&gt;n</a:t>
            </a:r>
            <a:r>
              <a:rPr lang="zh-CN" altLang="en-US" b="1">
                <a:latin typeface="宋体" panose="02010600030101010101" pitchFamily="2" charset="-122"/>
              </a:rPr>
              <a:t>：则结点</a:t>
            </a:r>
            <a:r>
              <a:rPr lang="en-US" altLang="zh-CN" b="1"/>
              <a:t>i</a:t>
            </a:r>
            <a:r>
              <a:rPr lang="zh-CN" altLang="en-US" b="1">
                <a:latin typeface="宋体" panose="02010600030101010101" pitchFamily="2" charset="-122"/>
              </a:rPr>
              <a:t>无右孩子；否则，其右孩子结点编号是</a:t>
            </a:r>
            <a:r>
              <a:rPr lang="en-US" altLang="zh-CN" b="1"/>
              <a:t>2i+1</a:t>
            </a:r>
            <a:r>
              <a:rPr lang="zh-CN" altLang="en-US" b="1">
                <a:latin typeface="宋体" panose="02010600030101010101" pitchFamily="2" charset="-122"/>
              </a:rPr>
              <a:t>。</a:t>
            </a:r>
          </a:p>
        </p:txBody>
      </p:sp>
    </p:spTree>
    <p:extLst>
      <p:ext uri="{BB962C8B-B14F-4D97-AF65-F5344CB8AC3E}">
        <p14:creationId xmlns:p14="http://schemas.microsoft.com/office/powerpoint/2010/main" val="1070855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6770" name="Rectangle 2">
            <a:extLst>
              <a:ext uri="{FF2B5EF4-FFF2-40B4-BE49-F238E27FC236}">
                <a16:creationId xmlns:a16="http://schemas.microsoft.com/office/drawing/2014/main" id="{6F1CCBB9-785F-4E4C-AB1E-81F22B4D80A6}"/>
              </a:ext>
            </a:extLst>
          </p:cNvPr>
          <p:cNvSpPr>
            <a:spLocks noGrp="1" noChangeArrowheads="1"/>
          </p:cNvSpPr>
          <p:nvPr>
            <p:ph type="subTitle" idx="1"/>
          </p:nvPr>
        </p:nvSpPr>
        <p:spPr>
          <a:xfrm>
            <a:off x="1676400" y="152400"/>
            <a:ext cx="8839200" cy="6324600"/>
          </a:xfrm>
        </p:spPr>
        <p:txBody>
          <a:bodyPr/>
          <a:lstStyle/>
          <a:p>
            <a:pPr algn="l">
              <a:lnSpc>
                <a:spcPct val="110000"/>
              </a:lnSpc>
            </a:pPr>
            <a:r>
              <a:rPr lang="zh-CN" altLang="en-US" sz="2800">
                <a:latin typeface="楷体_GB2312" pitchFamily="49" charset="-122"/>
                <a:ea typeface="楷体_GB2312" pitchFamily="49" charset="-122"/>
              </a:rPr>
              <a:t> </a:t>
            </a:r>
            <a:r>
              <a:rPr lang="zh-CN" altLang="en-US" b="1">
                <a:latin typeface="宋体" panose="02010600030101010101" pitchFamily="2" charset="-122"/>
              </a:rPr>
              <a:t> </a:t>
            </a:r>
            <a:r>
              <a:rPr lang="zh-CN" altLang="en-US" sz="3600" b="1">
                <a:solidFill>
                  <a:schemeClr val="tx2"/>
                </a:solidFill>
                <a:latin typeface="宋体" panose="02010600030101010101" pitchFamily="2" charset="-122"/>
              </a:rPr>
              <a:t>证明</a:t>
            </a:r>
            <a:r>
              <a:rPr lang="zh-CN" altLang="en-US" sz="3600" b="1">
                <a:latin typeface="宋体" panose="02010600030101010101" pitchFamily="2" charset="-122"/>
              </a:rPr>
              <a:t>：</a:t>
            </a:r>
            <a:r>
              <a:rPr lang="zh-CN" altLang="en-US" sz="2800" b="1">
                <a:latin typeface="宋体" panose="02010600030101010101" pitchFamily="2" charset="-122"/>
              </a:rPr>
              <a:t>用数学归纳法证明。首先证明⑵和⑶，然后由⑵和⑶导出⑴。</a:t>
            </a:r>
          </a:p>
          <a:p>
            <a:pPr algn="l">
              <a:lnSpc>
                <a:spcPct val="110000"/>
              </a:lnSpc>
            </a:pPr>
            <a:r>
              <a:rPr lang="zh-CN" altLang="en-US" sz="2800" b="1">
                <a:latin typeface="宋体" panose="02010600030101010101" pitchFamily="2" charset="-122"/>
              </a:rPr>
              <a:t>    当</a:t>
            </a:r>
            <a:r>
              <a:rPr lang="en-US" altLang="zh-CN" sz="2800" b="1"/>
              <a:t>i=1</a:t>
            </a:r>
            <a:r>
              <a:rPr lang="zh-CN" altLang="en-US" sz="2800" b="1"/>
              <a:t>时</a:t>
            </a:r>
            <a:r>
              <a:rPr lang="zh-CN" altLang="en-US" sz="2800" b="1">
                <a:latin typeface="宋体" panose="02010600030101010101" pitchFamily="2" charset="-122"/>
              </a:rPr>
              <a:t>，由完全二叉树的定义知，结点</a:t>
            </a:r>
            <a:r>
              <a:rPr lang="en-US" altLang="zh-CN" sz="2800" b="1"/>
              <a:t>i</a:t>
            </a:r>
            <a:r>
              <a:rPr lang="zh-CN" altLang="en-US" sz="2800" b="1">
                <a:latin typeface="宋体" panose="02010600030101010101" pitchFamily="2" charset="-122"/>
              </a:rPr>
              <a:t>的左孩子的编号是</a:t>
            </a:r>
            <a:r>
              <a:rPr lang="en-US" altLang="zh-CN" sz="2800" b="1"/>
              <a:t>2</a:t>
            </a:r>
            <a:r>
              <a:rPr lang="zh-CN" altLang="en-US" sz="2800" b="1">
                <a:latin typeface="宋体" panose="02010600030101010101" pitchFamily="2" charset="-122"/>
              </a:rPr>
              <a:t>，右孩子的编号是</a:t>
            </a:r>
            <a:r>
              <a:rPr lang="en-US" altLang="zh-CN" sz="2800" b="1"/>
              <a:t>3</a:t>
            </a:r>
            <a:r>
              <a:rPr lang="zh-CN" altLang="en-US" sz="2800" b="1">
                <a:latin typeface="宋体" panose="02010600030101010101" pitchFamily="2" charset="-122"/>
              </a:rPr>
              <a:t>。</a:t>
            </a:r>
          </a:p>
          <a:p>
            <a:pPr algn="l">
              <a:lnSpc>
                <a:spcPct val="110000"/>
              </a:lnSpc>
            </a:pPr>
            <a:r>
              <a:rPr lang="zh-CN" altLang="en-US" sz="2800" b="1">
                <a:latin typeface="宋体" panose="02010600030101010101" pitchFamily="2" charset="-122"/>
              </a:rPr>
              <a:t>  若</a:t>
            </a:r>
            <a:r>
              <a:rPr lang="en-US" altLang="zh-CN" sz="2800" b="1"/>
              <a:t>2&gt;n</a:t>
            </a:r>
            <a:r>
              <a:rPr lang="zh-CN" altLang="en-US" sz="2800" b="1">
                <a:latin typeface="宋体" panose="02010600030101010101" pitchFamily="2" charset="-122"/>
              </a:rPr>
              <a:t>，则二叉树中不存在编号为</a:t>
            </a:r>
            <a:r>
              <a:rPr lang="en-US" altLang="zh-CN" sz="2800" b="1"/>
              <a:t>2</a:t>
            </a:r>
            <a:r>
              <a:rPr lang="zh-CN" altLang="en-US" sz="2800" b="1">
                <a:latin typeface="宋体" panose="02010600030101010101" pitchFamily="2" charset="-122"/>
              </a:rPr>
              <a:t>的结点，说明</a:t>
            </a:r>
            <a:r>
              <a:rPr lang="zh-CN" altLang="en-US" sz="2800" b="1">
                <a:solidFill>
                  <a:schemeClr val="folHlink"/>
                </a:solidFill>
                <a:latin typeface="宋体" panose="02010600030101010101" pitchFamily="2" charset="-122"/>
              </a:rPr>
              <a:t>结点</a:t>
            </a:r>
            <a:r>
              <a:rPr lang="en-US" altLang="zh-CN" sz="2800" b="1">
                <a:solidFill>
                  <a:schemeClr val="folHlink"/>
                </a:solidFill>
              </a:rPr>
              <a:t>i</a:t>
            </a:r>
            <a:r>
              <a:rPr lang="zh-CN" altLang="en-US" sz="2800" b="1">
                <a:solidFill>
                  <a:schemeClr val="folHlink"/>
                </a:solidFill>
              </a:rPr>
              <a:t>的左</a:t>
            </a:r>
            <a:r>
              <a:rPr lang="zh-CN" altLang="en-US" sz="2800" b="1">
                <a:solidFill>
                  <a:schemeClr val="folHlink"/>
                </a:solidFill>
                <a:latin typeface="宋体" panose="02010600030101010101" pitchFamily="2" charset="-122"/>
              </a:rPr>
              <a:t>孩子</a:t>
            </a:r>
            <a:r>
              <a:rPr lang="zh-CN" altLang="en-US" sz="2800" b="1">
                <a:latin typeface="宋体" panose="02010600030101010101" pitchFamily="2" charset="-122"/>
              </a:rPr>
              <a:t>不存在。</a:t>
            </a:r>
          </a:p>
          <a:p>
            <a:pPr algn="l">
              <a:lnSpc>
                <a:spcPct val="110000"/>
              </a:lnSpc>
            </a:pPr>
            <a:r>
              <a:rPr lang="zh-CN" altLang="en-US" sz="2800" b="1">
                <a:latin typeface="宋体" panose="02010600030101010101" pitchFamily="2" charset="-122"/>
              </a:rPr>
              <a:t>  若</a:t>
            </a:r>
            <a:r>
              <a:rPr lang="en-US" altLang="zh-CN" sz="2800" b="1"/>
              <a:t>3&gt;n</a:t>
            </a:r>
            <a:r>
              <a:rPr lang="zh-CN" altLang="en-US" sz="2800" b="1">
                <a:latin typeface="宋体" panose="02010600030101010101" pitchFamily="2" charset="-122"/>
              </a:rPr>
              <a:t>，则二叉树中不存在编号为</a:t>
            </a:r>
            <a:r>
              <a:rPr lang="en-US" altLang="zh-CN" sz="2800" b="1"/>
              <a:t>3</a:t>
            </a:r>
            <a:r>
              <a:rPr lang="zh-CN" altLang="en-US" sz="2800" b="1">
                <a:latin typeface="宋体" panose="02010600030101010101" pitchFamily="2" charset="-122"/>
              </a:rPr>
              <a:t>的结点，说明</a:t>
            </a:r>
            <a:r>
              <a:rPr lang="zh-CN" altLang="en-US" sz="2800" b="1">
                <a:solidFill>
                  <a:schemeClr val="folHlink"/>
                </a:solidFill>
                <a:latin typeface="宋体" panose="02010600030101010101" pitchFamily="2" charset="-122"/>
              </a:rPr>
              <a:t>结点</a:t>
            </a:r>
            <a:r>
              <a:rPr lang="en-US" altLang="zh-CN" sz="2800" b="1">
                <a:solidFill>
                  <a:schemeClr val="folHlink"/>
                </a:solidFill>
              </a:rPr>
              <a:t>i</a:t>
            </a:r>
            <a:r>
              <a:rPr lang="zh-CN" altLang="en-US" sz="2800" b="1">
                <a:solidFill>
                  <a:schemeClr val="folHlink"/>
                </a:solidFill>
              </a:rPr>
              <a:t>的右</a:t>
            </a:r>
            <a:r>
              <a:rPr lang="zh-CN" altLang="en-US" sz="2800" b="1">
                <a:solidFill>
                  <a:schemeClr val="folHlink"/>
                </a:solidFill>
                <a:latin typeface="宋体" panose="02010600030101010101" pitchFamily="2" charset="-122"/>
              </a:rPr>
              <a:t>孩子</a:t>
            </a:r>
            <a:r>
              <a:rPr lang="zh-CN" altLang="en-US" sz="2800" b="1">
                <a:latin typeface="宋体" panose="02010600030101010101" pitchFamily="2" charset="-122"/>
              </a:rPr>
              <a:t>不存在。</a:t>
            </a:r>
          </a:p>
          <a:p>
            <a:pPr algn="l">
              <a:lnSpc>
                <a:spcPct val="110000"/>
              </a:lnSpc>
            </a:pPr>
            <a:r>
              <a:rPr lang="zh-CN" altLang="en-US" sz="2800" b="1">
                <a:latin typeface="宋体" panose="02010600030101010101" pitchFamily="2" charset="-122"/>
              </a:rPr>
              <a:t>    现假设对于编号为</a:t>
            </a:r>
            <a:r>
              <a:rPr lang="en-US" altLang="zh-CN" sz="2800" b="1"/>
              <a:t>j(1</a:t>
            </a:r>
            <a:r>
              <a:rPr lang="en-US" altLang="zh-CN" sz="2800" b="1">
                <a:ea typeface="Arial Unicode MS" panose="020B0604020202020204" pitchFamily="34" charset="-128"/>
                <a:cs typeface="Arial Unicode MS" panose="020B0604020202020204" pitchFamily="34" charset="-128"/>
              </a:rPr>
              <a:t>≦j≦i</a:t>
            </a:r>
            <a:r>
              <a:rPr lang="en-US" altLang="zh-CN" sz="2800" b="1"/>
              <a:t>)</a:t>
            </a:r>
            <a:r>
              <a:rPr lang="zh-CN" altLang="en-US" sz="2800" b="1"/>
              <a:t>的结点</a:t>
            </a:r>
            <a:r>
              <a:rPr lang="zh-CN" altLang="en-US" sz="2800" b="1">
                <a:latin typeface="宋体" panose="02010600030101010101" pitchFamily="2" charset="-122"/>
              </a:rPr>
              <a:t>，</a:t>
            </a:r>
            <a:r>
              <a:rPr lang="en-US" altLang="zh-CN" sz="2800" b="1">
                <a:latin typeface="宋体" panose="02010600030101010101" pitchFamily="2" charset="-122"/>
              </a:rPr>
              <a:t>(2)</a:t>
            </a:r>
            <a:r>
              <a:rPr lang="zh-CN" altLang="en-US" sz="2800" b="1">
                <a:latin typeface="宋体" panose="02010600030101010101" pitchFamily="2" charset="-122"/>
              </a:rPr>
              <a:t>和</a:t>
            </a:r>
            <a:r>
              <a:rPr lang="en-US" altLang="zh-CN" sz="2800" b="1">
                <a:latin typeface="宋体" panose="02010600030101010101" pitchFamily="2" charset="-122"/>
              </a:rPr>
              <a:t>(3)</a:t>
            </a:r>
            <a:r>
              <a:rPr lang="zh-CN" altLang="en-US" sz="2800" b="1">
                <a:latin typeface="宋体" panose="02010600030101010101" pitchFamily="2" charset="-122"/>
              </a:rPr>
              <a:t>成立。即：</a:t>
            </a:r>
          </a:p>
          <a:p>
            <a:pPr marL="533400" lvl="1" indent="0">
              <a:lnSpc>
                <a:spcPct val="110000"/>
              </a:lnSpc>
              <a:buNone/>
            </a:pPr>
            <a:r>
              <a:rPr lang="zh-CN" altLang="en-US" b="1">
                <a:solidFill>
                  <a:schemeClr val="folHlink"/>
                </a:solidFill>
                <a:latin typeface="宋体" panose="02010600030101010101" pitchFamily="2" charset="-122"/>
              </a:rPr>
              <a:t>◆</a:t>
            </a:r>
            <a:r>
              <a:rPr lang="zh-CN" altLang="en-US" b="1">
                <a:latin typeface="宋体" panose="02010600030101010101" pitchFamily="2" charset="-122"/>
              </a:rPr>
              <a:t> </a:t>
            </a:r>
            <a:r>
              <a:rPr lang="zh-CN" altLang="en-US" b="1"/>
              <a:t>当</a:t>
            </a:r>
            <a:r>
              <a:rPr lang="en-US" altLang="zh-CN" b="1"/>
              <a:t>2j</a:t>
            </a:r>
            <a:r>
              <a:rPr lang="en-US" altLang="zh-CN" b="1">
                <a:ea typeface="Arial Unicode MS" panose="020B0604020202020204" pitchFamily="34" charset="-128"/>
                <a:cs typeface="Arial Unicode MS" panose="020B0604020202020204" pitchFamily="34" charset="-128"/>
              </a:rPr>
              <a:t>≦</a:t>
            </a:r>
            <a:r>
              <a:rPr lang="en-US" altLang="zh-CN" b="1"/>
              <a:t>n </a:t>
            </a:r>
            <a:r>
              <a:rPr lang="zh-CN" altLang="en-US" b="1">
                <a:latin typeface="宋体" panose="02010600030101010101" pitchFamily="2" charset="-122"/>
              </a:rPr>
              <a:t>：结点</a:t>
            </a:r>
            <a:r>
              <a:rPr lang="en-US" altLang="zh-CN" b="1"/>
              <a:t>j</a:t>
            </a:r>
            <a:r>
              <a:rPr lang="zh-CN" altLang="en-US" b="1">
                <a:latin typeface="宋体" panose="02010600030101010101" pitchFamily="2" charset="-122"/>
              </a:rPr>
              <a:t>的左孩子编号是</a:t>
            </a:r>
            <a:r>
              <a:rPr lang="en-US" altLang="zh-CN" b="1"/>
              <a:t>2j</a:t>
            </a:r>
            <a:r>
              <a:rPr lang="zh-CN" altLang="en-US" b="1">
                <a:latin typeface="宋体" panose="02010600030101010101" pitchFamily="2" charset="-122"/>
              </a:rPr>
              <a:t>；当</a:t>
            </a:r>
            <a:r>
              <a:rPr lang="en-US" altLang="zh-CN" b="1"/>
              <a:t>2j&gt;n</a:t>
            </a:r>
            <a:r>
              <a:rPr lang="zh-CN" altLang="en-US" b="1"/>
              <a:t>时</a:t>
            </a:r>
            <a:r>
              <a:rPr lang="zh-CN" altLang="en-US" b="1">
                <a:latin typeface="宋体" panose="02010600030101010101" pitchFamily="2" charset="-122"/>
              </a:rPr>
              <a:t>，结点</a:t>
            </a:r>
            <a:r>
              <a:rPr lang="en-US" altLang="zh-CN" b="1"/>
              <a:t>j</a:t>
            </a:r>
            <a:r>
              <a:rPr lang="zh-CN" altLang="en-US" b="1">
                <a:latin typeface="宋体" panose="02010600030101010101" pitchFamily="2" charset="-122"/>
              </a:rPr>
              <a:t>的左孩子结点不存在。</a:t>
            </a:r>
          </a:p>
        </p:txBody>
      </p:sp>
    </p:spTree>
    <p:extLst>
      <p:ext uri="{BB962C8B-B14F-4D97-AF65-F5344CB8AC3E}">
        <p14:creationId xmlns:p14="http://schemas.microsoft.com/office/powerpoint/2010/main" val="168812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7314" name="Rectangle 2">
            <a:extLst>
              <a:ext uri="{FF2B5EF4-FFF2-40B4-BE49-F238E27FC236}">
                <a16:creationId xmlns:a16="http://schemas.microsoft.com/office/drawing/2014/main" id="{037C92F8-ED91-404E-9BFC-8F15367D7D79}"/>
              </a:ext>
            </a:extLst>
          </p:cNvPr>
          <p:cNvSpPr>
            <a:spLocks noGrp="1" noChangeArrowheads="1"/>
          </p:cNvSpPr>
          <p:nvPr>
            <p:ph type="title" idx="4294967295"/>
          </p:nvPr>
        </p:nvSpPr>
        <p:spPr>
          <a:xfrm>
            <a:off x="2349501" y="327025"/>
            <a:ext cx="6626225" cy="914400"/>
          </a:xfrm>
        </p:spPr>
        <p:txBody>
          <a:bodyPr/>
          <a:lstStyle/>
          <a:p>
            <a:r>
              <a:rPr lang="en-US" altLang="zh-CN" sz="5400" b="1">
                <a:effectLst/>
                <a:latin typeface="Times New Roman" panose="02020603050405020304" pitchFamily="18" charset="0"/>
                <a:cs typeface="Arial" panose="020B0604020202020204" pitchFamily="34" charset="0"/>
              </a:rPr>
              <a:t>6.1</a:t>
            </a:r>
            <a:r>
              <a:rPr lang="en-US" altLang="zh-CN" sz="5400" b="1">
                <a:effectLst/>
                <a:cs typeface="Arial" panose="020B0604020202020204" pitchFamily="34" charset="0"/>
              </a:rPr>
              <a:t>  </a:t>
            </a:r>
            <a:r>
              <a:rPr lang="zh-CN" altLang="en-US" sz="5400" b="1">
                <a:effectLst/>
                <a:ea typeface="楷体_GB2312" pitchFamily="49" charset="-122"/>
              </a:rPr>
              <a:t>树的基本概念</a:t>
            </a:r>
          </a:p>
        </p:txBody>
      </p:sp>
      <p:sp>
        <p:nvSpPr>
          <p:cNvPr id="397315" name="Rectangle 3">
            <a:extLst>
              <a:ext uri="{FF2B5EF4-FFF2-40B4-BE49-F238E27FC236}">
                <a16:creationId xmlns:a16="http://schemas.microsoft.com/office/drawing/2014/main" id="{1824CCA2-C259-E941-A3BA-1B89A5F1114F}"/>
              </a:ext>
            </a:extLst>
          </p:cNvPr>
          <p:cNvSpPr>
            <a:spLocks noGrp="1" noChangeArrowheads="1"/>
          </p:cNvSpPr>
          <p:nvPr>
            <p:ph/>
          </p:nvPr>
        </p:nvSpPr>
        <p:spPr>
          <a:xfrm>
            <a:off x="1676401" y="2209800"/>
            <a:ext cx="8812213" cy="4459288"/>
          </a:xfrm>
          <a:noFill/>
          <a:ln/>
        </p:spPr>
        <p:txBody>
          <a:bodyPr/>
          <a:lstStyle/>
          <a:p>
            <a:pPr marL="0" indent="0">
              <a:buNone/>
            </a:pPr>
            <a:r>
              <a:rPr lang="en-US" altLang="zh-CN" sz="3600" b="1">
                <a:solidFill>
                  <a:schemeClr val="tx2"/>
                </a:solidFill>
              </a:rPr>
              <a:t>1</a:t>
            </a:r>
            <a:r>
              <a:rPr lang="en-US" altLang="zh-CN" sz="3600" b="1">
                <a:solidFill>
                  <a:schemeClr val="tx2"/>
                </a:solidFill>
                <a:latin typeface="宋体" panose="02010600030101010101" pitchFamily="2" charset="-122"/>
              </a:rPr>
              <a:t> </a:t>
            </a:r>
            <a:r>
              <a:rPr lang="zh-CN" altLang="en-US" sz="3600" b="1">
                <a:solidFill>
                  <a:schemeClr val="tx2"/>
                </a:solidFill>
                <a:latin typeface="楷体_GB2312" pitchFamily="49" charset="-122"/>
                <a:ea typeface="楷体_GB2312" pitchFamily="49" charset="-122"/>
              </a:rPr>
              <a:t>树的定义</a:t>
            </a:r>
          </a:p>
          <a:p>
            <a:pPr marL="0" indent="0">
              <a:buNone/>
            </a:pPr>
            <a:r>
              <a:rPr lang="zh-CN" altLang="en-US">
                <a:latin typeface="宋体" panose="02010600030101010101" pitchFamily="2" charset="-122"/>
              </a:rPr>
              <a:t>   </a:t>
            </a:r>
            <a:r>
              <a:rPr lang="zh-CN" altLang="en-US" sz="2800" b="1">
                <a:latin typeface="宋体" panose="02010600030101010101" pitchFamily="2" charset="-122"/>
              </a:rPr>
              <a:t>树</a:t>
            </a:r>
            <a:r>
              <a:rPr lang="en-US" altLang="zh-CN" sz="2800" b="1"/>
              <a:t>(Tree)</a:t>
            </a:r>
            <a:r>
              <a:rPr lang="zh-CN" altLang="en-US" sz="2800" b="1">
                <a:latin typeface="宋体" panose="02010600030101010101" pitchFamily="2" charset="-122"/>
              </a:rPr>
              <a:t>是</a:t>
            </a:r>
            <a:r>
              <a:rPr lang="en-US" altLang="zh-CN" sz="2800" b="1"/>
              <a:t>n(n</a:t>
            </a:r>
            <a:r>
              <a:rPr lang="en-US" altLang="zh-CN" sz="2800" b="1">
                <a:ea typeface="Arial Unicode MS" panose="020B0604020202020204" pitchFamily="34" charset="-128"/>
                <a:cs typeface="Arial Unicode MS" panose="020B0604020202020204" pitchFamily="34" charset="-128"/>
              </a:rPr>
              <a:t>≧</a:t>
            </a:r>
            <a:r>
              <a:rPr lang="en-US" altLang="zh-CN" sz="2800" b="1"/>
              <a:t>0)</a:t>
            </a:r>
            <a:r>
              <a:rPr lang="zh-CN" altLang="en-US" sz="2800" b="1">
                <a:latin typeface="宋体" panose="02010600030101010101" pitchFamily="2" charset="-122"/>
              </a:rPr>
              <a:t>个结点的有限集合</a:t>
            </a:r>
            <a:r>
              <a:rPr lang="en-US" altLang="zh-CN" sz="2800" b="1"/>
              <a:t>T</a:t>
            </a:r>
            <a:r>
              <a:rPr lang="zh-CN" altLang="en-US" sz="2800" b="1">
                <a:latin typeface="宋体" panose="02010600030101010101" pitchFamily="2" charset="-122"/>
              </a:rPr>
              <a:t>，若</a:t>
            </a:r>
            <a:r>
              <a:rPr lang="en-US" altLang="zh-CN" sz="2800" b="1"/>
              <a:t>n=0</a:t>
            </a:r>
            <a:r>
              <a:rPr lang="zh-CN" altLang="en-US" sz="2800" b="1">
                <a:latin typeface="宋体" panose="02010600030101010101" pitchFamily="2" charset="-122"/>
              </a:rPr>
              <a:t>时称为空树，否则：</a:t>
            </a:r>
          </a:p>
          <a:p>
            <a:pPr marL="381000" lvl="1" indent="0">
              <a:buNone/>
            </a:pPr>
            <a:r>
              <a:rPr lang="zh-CN" altLang="en-US" b="1">
                <a:solidFill>
                  <a:schemeClr val="accent1"/>
                </a:solidFill>
                <a:latin typeface="宋体" panose="02010600030101010101" pitchFamily="2" charset="-122"/>
              </a:rPr>
              <a:t>⑴</a:t>
            </a:r>
            <a:r>
              <a:rPr lang="zh-CN" altLang="en-US" b="1">
                <a:latin typeface="宋体" panose="02010600030101010101" pitchFamily="2" charset="-122"/>
              </a:rPr>
              <a:t>  有且只有一个特殊的称为树的根</a:t>
            </a:r>
            <a:r>
              <a:rPr lang="en-US" altLang="zh-CN" b="1"/>
              <a:t>(Root)</a:t>
            </a:r>
            <a:r>
              <a:rPr lang="zh-CN" altLang="en-US" b="1">
                <a:latin typeface="宋体" panose="02010600030101010101" pitchFamily="2" charset="-122"/>
              </a:rPr>
              <a:t>结点；</a:t>
            </a:r>
          </a:p>
          <a:p>
            <a:pPr marL="381000" lvl="1" indent="0">
              <a:buNone/>
            </a:pPr>
            <a:r>
              <a:rPr lang="zh-CN" altLang="en-US" b="1">
                <a:solidFill>
                  <a:schemeClr val="accent1"/>
                </a:solidFill>
                <a:latin typeface="楷体_GB2312" pitchFamily="49" charset="-122"/>
                <a:ea typeface="楷体_GB2312" pitchFamily="49" charset="-122"/>
              </a:rPr>
              <a:t>⑵</a:t>
            </a:r>
            <a:r>
              <a:rPr lang="zh-CN" altLang="en-US" b="1">
                <a:latin typeface="宋体" panose="02010600030101010101" pitchFamily="2" charset="-122"/>
              </a:rPr>
              <a:t>  若</a:t>
            </a:r>
            <a:r>
              <a:rPr lang="en-US" altLang="zh-CN" b="1"/>
              <a:t>n&gt;1</a:t>
            </a:r>
            <a:r>
              <a:rPr lang="zh-CN" altLang="en-US" b="1">
                <a:latin typeface="宋体" panose="02010600030101010101" pitchFamily="2" charset="-122"/>
              </a:rPr>
              <a:t>时，其余的结点被分为</a:t>
            </a:r>
            <a:r>
              <a:rPr lang="en-US" altLang="zh-CN" b="1"/>
              <a:t>m(m&gt;0)</a:t>
            </a:r>
            <a:r>
              <a:rPr lang="zh-CN" altLang="en-US" b="1">
                <a:latin typeface="宋体" panose="02010600030101010101" pitchFamily="2" charset="-122"/>
              </a:rPr>
              <a:t>个</a:t>
            </a:r>
            <a:r>
              <a:rPr lang="zh-CN" altLang="en-US" b="1">
                <a:solidFill>
                  <a:schemeClr val="folHlink"/>
                </a:solidFill>
                <a:latin typeface="宋体" panose="02010600030101010101" pitchFamily="2" charset="-122"/>
              </a:rPr>
              <a:t>互不相交</a:t>
            </a:r>
            <a:r>
              <a:rPr lang="zh-CN" altLang="en-US" b="1">
                <a:latin typeface="宋体" panose="02010600030101010101" pitchFamily="2" charset="-122"/>
              </a:rPr>
              <a:t>的子集</a:t>
            </a:r>
            <a:r>
              <a:rPr lang="en-US" altLang="zh-CN" b="1"/>
              <a:t>T</a:t>
            </a:r>
            <a:r>
              <a:rPr lang="en-US" altLang="zh-CN" b="1" baseline="-18000"/>
              <a:t>1</a:t>
            </a:r>
            <a:r>
              <a:rPr lang="en-US" altLang="zh-CN" b="1"/>
              <a:t>, T</a:t>
            </a:r>
            <a:r>
              <a:rPr lang="en-US" altLang="zh-CN" b="1" baseline="-18000"/>
              <a:t>2</a:t>
            </a:r>
            <a:r>
              <a:rPr lang="en-US" altLang="zh-CN" b="1"/>
              <a:t>, T</a:t>
            </a:r>
            <a:r>
              <a:rPr lang="en-US" altLang="zh-CN" b="1" baseline="-18000"/>
              <a:t>3</a:t>
            </a:r>
            <a:r>
              <a:rPr lang="en-US" altLang="zh-CN" b="1"/>
              <a:t>…T</a:t>
            </a:r>
            <a:r>
              <a:rPr lang="en-US" altLang="zh-CN" b="1" baseline="-18000"/>
              <a:t>m</a:t>
            </a:r>
            <a:r>
              <a:rPr lang="zh-CN" altLang="en-US" b="1">
                <a:latin typeface="宋体" panose="02010600030101010101" pitchFamily="2" charset="-122"/>
              </a:rPr>
              <a:t>，其中每个子集本身又是一棵树，称其为根的子树</a:t>
            </a:r>
            <a:r>
              <a:rPr lang="en-US" altLang="zh-CN" b="1"/>
              <a:t>(Subtree)</a:t>
            </a:r>
            <a:r>
              <a:rPr lang="zh-CN" altLang="en-US" b="1">
                <a:latin typeface="宋体" panose="02010600030101010101" pitchFamily="2" charset="-122"/>
              </a:rPr>
              <a:t>。</a:t>
            </a:r>
          </a:p>
          <a:p>
            <a:pPr marL="0" indent="0">
              <a:buNone/>
            </a:pPr>
            <a:r>
              <a:rPr lang="zh-CN" altLang="en-US" sz="2800" b="1">
                <a:latin typeface="宋体" panose="02010600030101010101" pitchFamily="2" charset="-122"/>
              </a:rPr>
              <a:t>    这是树的递归定义，即用树来定义树，而只有一个结点的树必定仅由根组成，如图</a:t>
            </a:r>
            <a:r>
              <a:rPr lang="en-US" altLang="zh-CN" sz="2800" b="1"/>
              <a:t>6-1(a)</a:t>
            </a:r>
            <a:r>
              <a:rPr lang="zh-CN" altLang="en-US" sz="2800" b="1">
                <a:latin typeface="宋体" panose="02010600030101010101" pitchFamily="2" charset="-122"/>
              </a:rPr>
              <a:t>所示。</a:t>
            </a:r>
          </a:p>
        </p:txBody>
      </p:sp>
      <p:sp>
        <p:nvSpPr>
          <p:cNvPr id="397316" name="Rectangle 4">
            <a:extLst>
              <a:ext uri="{FF2B5EF4-FFF2-40B4-BE49-F238E27FC236}">
                <a16:creationId xmlns:a16="http://schemas.microsoft.com/office/drawing/2014/main" id="{17F3BCA1-6DF6-B644-984C-0E2EA1F4BD44}"/>
              </a:ext>
            </a:extLst>
          </p:cNvPr>
          <p:cNvSpPr>
            <a:spLocks noChangeArrowheads="1"/>
          </p:cNvSpPr>
          <p:nvPr/>
        </p:nvSpPr>
        <p:spPr bwMode="auto">
          <a:xfrm>
            <a:off x="1873250" y="1371600"/>
            <a:ext cx="7391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820738"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228725"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36713"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20000"/>
              </a:spcBef>
              <a:spcAft>
                <a:spcPct val="0"/>
              </a:spcAft>
              <a:buClr>
                <a:srgbClr val="3366FF"/>
              </a:buClr>
              <a:buSzPct val="80000"/>
            </a:pPr>
            <a:r>
              <a:rPr lang="zh-CN" altLang="en-US" sz="3200">
                <a:solidFill>
                  <a:srgbClr val="FFFFFF"/>
                </a:solidFill>
              </a:rPr>
              <a:t> </a:t>
            </a:r>
            <a:r>
              <a:rPr lang="en-US" altLang="zh-CN" sz="4400" b="1">
                <a:solidFill>
                  <a:srgbClr val="FFCC66"/>
                </a:solidFill>
              </a:rPr>
              <a:t>6.1.1</a:t>
            </a:r>
            <a:r>
              <a:rPr lang="en-US" altLang="zh-CN" sz="4400">
                <a:solidFill>
                  <a:srgbClr val="FFCC66"/>
                </a:solidFill>
                <a:effectLst>
                  <a:outerShdw blurRad="38100" dist="38100" dir="2700000" algn="tl">
                    <a:srgbClr val="000000"/>
                  </a:outerShdw>
                </a:effectLst>
                <a:latin typeface="宋体" panose="02010600030101010101" pitchFamily="2" charset="-122"/>
              </a:rPr>
              <a:t>  </a:t>
            </a:r>
            <a:r>
              <a:rPr lang="zh-CN" altLang="en-US" sz="4400" b="1">
                <a:solidFill>
                  <a:srgbClr val="FFCC66"/>
                </a:solidFill>
                <a:latin typeface="楷体_GB2312" pitchFamily="49" charset="-122"/>
                <a:ea typeface="楷体_GB2312" pitchFamily="49" charset="-122"/>
              </a:rPr>
              <a:t>树的定义和基本术语</a:t>
            </a:r>
          </a:p>
        </p:txBody>
      </p:sp>
    </p:spTree>
    <p:extLst>
      <p:ext uri="{BB962C8B-B14F-4D97-AF65-F5344CB8AC3E}">
        <p14:creationId xmlns:p14="http://schemas.microsoft.com/office/powerpoint/2010/main" val="4140557337"/>
      </p:ext>
    </p:extLst>
  </p:cSld>
  <p:clrMapOvr>
    <a:masterClrMapping/>
  </p:clrMapOvr>
  <p:transition spd="slow">
    <p:blinds/>
  </p:transition>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7794" name="Text Box 2">
            <a:extLst>
              <a:ext uri="{FF2B5EF4-FFF2-40B4-BE49-F238E27FC236}">
                <a16:creationId xmlns:a16="http://schemas.microsoft.com/office/drawing/2014/main" id="{00A466C7-E93C-8846-A4E5-B3799EB1AFB7}"/>
              </a:ext>
            </a:extLst>
          </p:cNvPr>
          <p:cNvSpPr txBox="1">
            <a:spLocks noChangeArrowheads="1"/>
          </p:cNvSpPr>
          <p:nvPr/>
        </p:nvSpPr>
        <p:spPr bwMode="auto">
          <a:xfrm>
            <a:off x="1703388" y="438150"/>
            <a:ext cx="8736012" cy="615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533400" eaLnBrk="0" hangingPunct="0">
              <a:defRPr kumimoji="1" sz="2400">
                <a:solidFill>
                  <a:schemeClr val="tx1"/>
                </a:solidFill>
                <a:latin typeface="Times New Roman" panose="02020603050405020304" pitchFamily="18" charset="0"/>
                <a:ea typeface="宋体" panose="02010600030101010101" pitchFamily="2" charset="-122"/>
              </a:defRPr>
            </a:lvl2pPr>
            <a:lvl3pPr eaLnBrk="0" hangingPunct="0">
              <a:defRPr kumimoji="1" sz="2400">
                <a:solidFill>
                  <a:schemeClr val="tx1"/>
                </a:solidFill>
                <a:latin typeface="Times New Roman" panose="02020603050405020304" pitchFamily="18" charset="0"/>
                <a:ea typeface="宋体" panose="02010600030101010101" pitchFamily="2" charset="-122"/>
              </a:defRPr>
            </a:lvl3pPr>
            <a:lvl4pPr eaLnBrk="0" hangingPunct="0">
              <a:defRPr kumimoji="1" sz="2400">
                <a:solidFill>
                  <a:schemeClr val="tx1"/>
                </a:solidFill>
                <a:latin typeface="Times New Roman" panose="02020603050405020304" pitchFamily="18" charset="0"/>
                <a:ea typeface="宋体" panose="02010600030101010101" pitchFamily="2" charset="-122"/>
              </a:defRPr>
            </a:lvl4pPr>
            <a:lvl5pPr eaLnBrk="0" hangingPunct="0">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1" eaLnBrk="1" fontAlgn="base" hangingPunct="1">
              <a:lnSpc>
                <a:spcPct val="110000"/>
              </a:lnSpc>
              <a:spcBef>
                <a:spcPct val="20000"/>
              </a:spcBef>
              <a:spcAft>
                <a:spcPct val="0"/>
              </a:spcAft>
            </a:pPr>
            <a:r>
              <a:rPr lang="zh-CN" altLang="en-US" sz="2800" b="1">
                <a:solidFill>
                  <a:srgbClr val="FFFF00"/>
                </a:solidFill>
              </a:rPr>
              <a:t>◆</a:t>
            </a:r>
            <a:r>
              <a:rPr lang="zh-CN" altLang="en-US" sz="2800" b="1">
                <a:solidFill>
                  <a:srgbClr val="FFFFFF"/>
                </a:solidFill>
              </a:rPr>
              <a:t> 当</a:t>
            </a:r>
            <a:r>
              <a:rPr lang="en-US" altLang="zh-CN" sz="2800" b="1">
                <a:solidFill>
                  <a:srgbClr val="FFFFFF"/>
                </a:solidFill>
              </a:rPr>
              <a:t>2j+1≦n </a:t>
            </a:r>
            <a:r>
              <a:rPr lang="zh-CN" altLang="en-US" sz="2800" b="1">
                <a:solidFill>
                  <a:srgbClr val="FFFFFF"/>
                </a:solidFill>
              </a:rPr>
              <a:t>：结点</a:t>
            </a:r>
            <a:r>
              <a:rPr lang="en-US" altLang="zh-CN" sz="2800" b="1">
                <a:solidFill>
                  <a:srgbClr val="FFFFFF"/>
                </a:solidFill>
              </a:rPr>
              <a:t>j</a:t>
            </a:r>
            <a:r>
              <a:rPr lang="zh-CN" altLang="en-US" sz="2800" b="1">
                <a:solidFill>
                  <a:srgbClr val="FFFFFF"/>
                </a:solidFill>
              </a:rPr>
              <a:t>的右孩子编号是</a:t>
            </a:r>
            <a:r>
              <a:rPr lang="en-US" altLang="zh-CN" sz="2800" b="1">
                <a:solidFill>
                  <a:srgbClr val="FFFFFF"/>
                </a:solidFill>
              </a:rPr>
              <a:t>2j+1</a:t>
            </a:r>
            <a:r>
              <a:rPr lang="zh-CN" altLang="en-US" sz="2800" b="1">
                <a:solidFill>
                  <a:srgbClr val="FFFFFF"/>
                </a:solidFill>
              </a:rPr>
              <a:t>；当</a:t>
            </a:r>
            <a:r>
              <a:rPr lang="en-US" altLang="zh-CN" sz="2800" b="1">
                <a:solidFill>
                  <a:srgbClr val="FFFFFF"/>
                </a:solidFill>
              </a:rPr>
              <a:t>2j+1&gt;n</a:t>
            </a:r>
            <a:r>
              <a:rPr lang="zh-CN" altLang="en-US" sz="2800" b="1">
                <a:solidFill>
                  <a:srgbClr val="FFFFFF"/>
                </a:solidFill>
              </a:rPr>
              <a:t>时，结点</a:t>
            </a:r>
            <a:r>
              <a:rPr lang="en-US" altLang="zh-CN" sz="2800" b="1">
                <a:solidFill>
                  <a:srgbClr val="FFFFFF"/>
                </a:solidFill>
              </a:rPr>
              <a:t>j</a:t>
            </a:r>
            <a:r>
              <a:rPr lang="zh-CN" altLang="en-US" sz="2800" b="1">
                <a:solidFill>
                  <a:srgbClr val="FFFFFF"/>
                </a:solidFill>
              </a:rPr>
              <a:t>的右孩子结点不存在。</a:t>
            </a:r>
          </a:p>
          <a:p>
            <a:pPr eaLnBrk="1" fontAlgn="base" hangingPunct="1">
              <a:lnSpc>
                <a:spcPct val="110000"/>
              </a:lnSpc>
              <a:spcBef>
                <a:spcPct val="20000"/>
              </a:spcBef>
              <a:spcAft>
                <a:spcPct val="0"/>
              </a:spcAft>
            </a:pPr>
            <a:r>
              <a:rPr lang="zh-CN" altLang="en-US" sz="2800" b="1">
                <a:solidFill>
                  <a:srgbClr val="FFFFFF"/>
                </a:solidFill>
                <a:latin typeface="宋体" panose="02010600030101010101" pitchFamily="2" charset="-122"/>
              </a:rPr>
              <a:t>    当</a:t>
            </a:r>
            <a:r>
              <a:rPr lang="en-US" altLang="zh-CN" sz="2800" b="1">
                <a:solidFill>
                  <a:srgbClr val="FFFFFF"/>
                </a:solidFill>
              </a:rPr>
              <a:t>i=j+1</a:t>
            </a:r>
            <a:r>
              <a:rPr lang="zh-CN" altLang="en-US" sz="2800" b="1">
                <a:solidFill>
                  <a:srgbClr val="FFFFFF"/>
                </a:solidFill>
                <a:latin typeface="宋体" panose="02010600030101010101" pitchFamily="2" charset="-122"/>
              </a:rPr>
              <a:t>时，由完全二叉树的定义知，若结点</a:t>
            </a:r>
            <a:r>
              <a:rPr lang="en-US" altLang="zh-CN" sz="2800" b="1">
                <a:solidFill>
                  <a:srgbClr val="FFFFFF"/>
                </a:solidFill>
              </a:rPr>
              <a:t>i</a:t>
            </a:r>
            <a:r>
              <a:rPr lang="zh-CN" altLang="en-US" sz="2800" b="1">
                <a:solidFill>
                  <a:srgbClr val="FFFFFF"/>
                </a:solidFill>
                <a:latin typeface="宋体" panose="02010600030101010101" pitchFamily="2" charset="-122"/>
              </a:rPr>
              <a:t>的左孩子结点存在，则其左孩子结点的编号一定等于编号为</a:t>
            </a:r>
            <a:r>
              <a:rPr lang="en-US" altLang="zh-CN" sz="2800" b="1">
                <a:solidFill>
                  <a:srgbClr val="FFFFFF"/>
                </a:solidFill>
              </a:rPr>
              <a:t>j</a:t>
            </a:r>
            <a:r>
              <a:rPr lang="zh-CN" altLang="en-US" sz="2800" b="1">
                <a:solidFill>
                  <a:srgbClr val="FFFFFF"/>
                </a:solidFill>
              </a:rPr>
              <a:t>的右孩子的编号加</a:t>
            </a:r>
            <a:r>
              <a:rPr lang="en-US" altLang="zh-CN" sz="2800" b="1">
                <a:solidFill>
                  <a:srgbClr val="FFFFFF"/>
                </a:solidFill>
              </a:rPr>
              <a:t>1</a:t>
            </a:r>
            <a:r>
              <a:rPr lang="zh-CN" altLang="en-US" sz="2800" b="1">
                <a:solidFill>
                  <a:srgbClr val="FFFFFF"/>
                </a:solidFill>
                <a:latin typeface="宋体" panose="02010600030101010101" pitchFamily="2" charset="-122"/>
              </a:rPr>
              <a:t>，即结点</a:t>
            </a:r>
            <a:r>
              <a:rPr lang="en-US" altLang="zh-CN" sz="2800" b="1">
                <a:solidFill>
                  <a:srgbClr val="FFFFFF"/>
                </a:solidFill>
              </a:rPr>
              <a:t>i</a:t>
            </a:r>
            <a:r>
              <a:rPr lang="zh-CN" altLang="en-US" sz="2800" b="1">
                <a:solidFill>
                  <a:srgbClr val="FFFFFF"/>
                </a:solidFill>
                <a:latin typeface="宋体" panose="02010600030101010101" pitchFamily="2" charset="-122"/>
              </a:rPr>
              <a:t>的左孩子的编号为：</a:t>
            </a:r>
          </a:p>
          <a:p>
            <a:pPr eaLnBrk="1" fontAlgn="base" hangingPunct="1">
              <a:lnSpc>
                <a:spcPct val="110000"/>
              </a:lnSpc>
              <a:spcBef>
                <a:spcPct val="20000"/>
              </a:spcBef>
              <a:spcAft>
                <a:spcPct val="0"/>
              </a:spcAft>
            </a:pPr>
            <a:r>
              <a:rPr lang="zh-CN" altLang="en-US" sz="2800" b="1">
                <a:solidFill>
                  <a:srgbClr val="FFFFFF"/>
                </a:solidFill>
              </a:rPr>
              <a:t>                </a:t>
            </a:r>
            <a:r>
              <a:rPr lang="en-US" altLang="zh-CN" sz="2800" b="1">
                <a:solidFill>
                  <a:srgbClr val="FFFFFF"/>
                </a:solidFill>
              </a:rPr>
              <a:t>(2j+1)+1=2(j+1)=2i</a:t>
            </a:r>
          </a:p>
          <a:p>
            <a:pPr eaLnBrk="1" fontAlgn="base" hangingPunct="1">
              <a:lnSpc>
                <a:spcPct val="110000"/>
              </a:lnSpc>
              <a:spcBef>
                <a:spcPct val="20000"/>
              </a:spcBef>
              <a:spcAft>
                <a:spcPct val="0"/>
              </a:spcAft>
            </a:pPr>
            <a:r>
              <a:rPr lang="zh-CN" altLang="en-US" sz="2800" b="1">
                <a:solidFill>
                  <a:srgbClr val="FFFFFF"/>
                </a:solidFill>
                <a:latin typeface="宋体" panose="02010600030101010101" pitchFamily="2" charset="-122"/>
              </a:rPr>
              <a:t>如图</a:t>
            </a:r>
            <a:r>
              <a:rPr lang="en-US" altLang="zh-CN" sz="2800" b="1">
                <a:solidFill>
                  <a:srgbClr val="FFFFFF"/>
                </a:solidFill>
              </a:rPr>
              <a:t>6-5</a:t>
            </a:r>
            <a:r>
              <a:rPr lang="zh-CN" altLang="en-US" sz="2800" b="1">
                <a:solidFill>
                  <a:srgbClr val="FFFFFF"/>
                </a:solidFill>
                <a:latin typeface="宋体" panose="02010600030101010101" pitchFamily="2" charset="-122"/>
              </a:rPr>
              <a:t>所示，且有</a:t>
            </a:r>
            <a:r>
              <a:rPr lang="en-US" altLang="zh-CN" sz="2800" b="1">
                <a:solidFill>
                  <a:srgbClr val="FFFFFF"/>
                </a:solidFill>
              </a:rPr>
              <a:t>2i</a:t>
            </a:r>
            <a:r>
              <a:rPr lang="en-US" altLang="zh-CN" sz="2800" b="1">
                <a:solidFill>
                  <a:srgbClr val="FFFFFF"/>
                </a:solidFill>
                <a:ea typeface="Arial Unicode MS" panose="020B0604020202020204" pitchFamily="34" charset="-128"/>
                <a:cs typeface="Arial Unicode MS" panose="020B0604020202020204" pitchFamily="34" charset="-128"/>
              </a:rPr>
              <a:t>≦</a:t>
            </a:r>
            <a:r>
              <a:rPr lang="en-US" altLang="zh-CN" sz="2800" b="1">
                <a:solidFill>
                  <a:srgbClr val="FFFFFF"/>
                </a:solidFill>
              </a:rPr>
              <a:t>n</a:t>
            </a:r>
            <a:r>
              <a:rPr lang="zh-CN" altLang="en-US" sz="2800" b="1">
                <a:solidFill>
                  <a:srgbClr val="FFFFFF"/>
                </a:solidFill>
                <a:latin typeface="宋体" panose="02010600030101010101" pitchFamily="2" charset="-122"/>
              </a:rPr>
              <a:t>。相反，若</a:t>
            </a:r>
            <a:r>
              <a:rPr lang="en-US" altLang="zh-CN" sz="2800" b="1">
                <a:solidFill>
                  <a:srgbClr val="FFFFFF"/>
                </a:solidFill>
              </a:rPr>
              <a:t>2i</a:t>
            </a:r>
            <a:r>
              <a:rPr lang="en-US" altLang="zh-CN" sz="2800" b="1">
                <a:solidFill>
                  <a:srgbClr val="FFFFFF"/>
                </a:solidFill>
                <a:ea typeface="Arial Unicode MS" panose="020B0604020202020204" pitchFamily="34" charset="-128"/>
                <a:cs typeface="Arial Unicode MS" panose="020B0604020202020204" pitchFamily="34" charset="-128"/>
              </a:rPr>
              <a:t>&gt;</a:t>
            </a:r>
            <a:r>
              <a:rPr lang="en-US" altLang="zh-CN" sz="2800" b="1">
                <a:solidFill>
                  <a:srgbClr val="FFFFFF"/>
                </a:solidFill>
              </a:rPr>
              <a:t>n</a:t>
            </a:r>
            <a:r>
              <a:rPr lang="zh-CN" altLang="en-US" sz="2800" b="1">
                <a:solidFill>
                  <a:srgbClr val="FFFFFF"/>
                </a:solidFill>
                <a:latin typeface="宋体" panose="02010600030101010101" pitchFamily="2" charset="-122"/>
              </a:rPr>
              <a:t>，则左孩子结点不存在。同样地，若结点</a:t>
            </a:r>
            <a:r>
              <a:rPr lang="en-US" altLang="zh-CN" sz="2800" b="1">
                <a:solidFill>
                  <a:srgbClr val="FFFFFF"/>
                </a:solidFill>
              </a:rPr>
              <a:t>i</a:t>
            </a:r>
            <a:r>
              <a:rPr lang="zh-CN" altLang="en-US" sz="2800" b="1">
                <a:solidFill>
                  <a:srgbClr val="FFFFFF"/>
                </a:solidFill>
                <a:latin typeface="宋体" panose="02010600030101010101" pitchFamily="2" charset="-122"/>
              </a:rPr>
              <a:t>的右孩子结点存在，则其右孩子的编号为：</a:t>
            </a:r>
            <a:r>
              <a:rPr lang="en-US" altLang="zh-CN" sz="2800" b="1">
                <a:solidFill>
                  <a:srgbClr val="FFFFFF"/>
                </a:solidFill>
              </a:rPr>
              <a:t>2i+1</a:t>
            </a:r>
            <a:r>
              <a:rPr lang="zh-CN" altLang="en-US" sz="2800" b="1">
                <a:solidFill>
                  <a:srgbClr val="FFFFFF"/>
                </a:solidFill>
                <a:latin typeface="宋体" panose="02010600030101010101" pitchFamily="2" charset="-122"/>
              </a:rPr>
              <a:t>，且有</a:t>
            </a:r>
            <a:r>
              <a:rPr lang="en-US" altLang="zh-CN" sz="2800" b="1">
                <a:solidFill>
                  <a:srgbClr val="FFFFFF"/>
                </a:solidFill>
              </a:rPr>
              <a:t>2i+1</a:t>
            </a:r>
            <a:r>
              <a:rPr lang="en-US" altLang="zh-CN" sz="2800" b="1">
                <a:solidFill>
                  <a:srgbClr val="FFFFFF"/>
                </a:solidFill>
                <a:ea typeface="Arial Unicode MS" panose="020B0604020202020204" pitchFamily="34" charset="-128"/>
                <a:cs typeface="Arial Unicode MS" panose="020B0604020202020204" pitchFamily="34" charset="-128"/>
              </a:rPr>
              <a:t>≦</a:t>
            </a:r>
            <a:r>
              <a:rPr lang="en-US" altLang="zh-CN" sz="2800" b="1">
                <a:solidFill>
                  <a:srgbClr val="FFFFFF"/>
                </a:solidFill>
              </a:rPr>
              <a:t>n</a:t>
            </a:r>
            <a:r>
              <a:rPr lang="zh-CN" altLang="en-US" sz="2800" b="1">
                <a:solidFill>
                  <a:srgbClr val="FFFFFF"/>
                </a:solidFill>
                <a:latin typeface="宋体" panose="02010600030101010101" pitchFamily="2" charset="-122"/>
              </a:rPr>
              <a:t>。相反，若</a:t>
            </a:r>
            <a:r>
              <a:rPr lang="en-US" altLang="zh-CN" sz="2800" b="1">
                <a:solidFill>
                  <a:srgbClr val="FFFFFF"/>
                </a:solidFill>
              </a:rPr>
              <a:t>2i+1</a:t>
            </a:r>
            <a:r>
              <a:rPr lang="en-US" altLang="zh-CN" sz="2800" b="1">
                <a:solidFill>
                  <a:srgbClr val="FFFFFF"/>
                </a:solidFill>
                <a:ea typeface="Arial Unicode MS" panose="020B0604020202020204" pitchFamily="34" charset="-128"/>
                <a:cs typeface="Arial Unicode MS" panose="020B0604020202020204" pitchFamily="34" charset="-128"/>
              </a:rPr>
              <a:t>&gt;</a:t>
            </a:r>
            <a:r>
              <a:rPr lang="en-US" altLang="zh-CN" sz="2800" b="1">
                <a:solidFill>
                  <a:srgbClr val="FFFFFF"/>
                </a:solidFill>
              </a:rPr>
              <a:t>n</a:t>
            </a:r>
            <a:r>
              <a:rPr lang="zh-CN" altLang="en-US" sz="2800" b="1">
                <a:solidFill>
                  <a:srgbClr val="FFFFFF"/>
                </a:solidFill>
                <a:latin typeface="宋体" panose="02010600030101010101" pitchFamily="2" charset="-122"/>
              </a:rPr>
              <a:t>，则左孩子结点不存在。结论</a:t>
            </a:r>
            <a:r>
              <a:rPr lang="en-US" altLang="zh-CN" sz="2800" b="1">
                <a:solidFill>
                  <a:srgbClr val="FFFFFF"/>
                </a:solidFill>
                <a:latin typeface="宋体" panose="02010600030101010101" pitchFamily="2" charset="-122"/>
              </a:rPr>
              <a:t>(2)</a:t>
            </a:r>
            <a:r>
              <a:rPr lang="zh-CN" altLang="en-US" sz="2800" b="1">
                <a:solidFill>
                  <a:srgbClr val="FFFFFF"/>
                </a:solidFill>
                <a:latin typeface="宋体" panose="02010600030101010101" pitchFamily="2" charset="-122"/>
              </a:rPr>
              <a:t>和</a:t>
            </a:r>
            <a:r>
              <a:rPr lang="en-US" altLang="zh-CN" sz="2800" b="1">
                <a:solidFill>
                  <a:srgbClr val="FFFFFF"/>
                </a:solidFill>
                <a:latin typeface="宋体" panose="02010600030101010101" pitchFamily="2" charset="-122"/>
              </a:rPr>
              <a:t>(3)</a:t>
            </a:r>
            <a:r>
              <a:rPr lang="zh-CN" altLang="en-US" sz="2800" b="1">
                <a:solidFill>
                  <a:srgbClr val="FFFFFF"/>
                </a:solidFill>
                <a:latin typeface="宋体" panose="02010600030101010101" pitchFamily="2" charset="-122"/>
              </a:rPr>
              <a:t>得证。</a:t>
            </a:r>
          </a:p>
          <a:p>
            <a:pPr eaLnBrk="1" fontAlgn="base" hangingPunct="1">
              <a:lnSpc>
                <a:spcPct val="110000"/>
              </a:lnSpc>
              <a:spcBef>
                <a:spcPct val="20000"/>
              </a:spcBef>
              <a:spcAft>
                <a:spcPct val="0"/>
              </a:spcAft>
            </a:pPr>
            <a:r>
              <a:rPr lang="zh-CN" altLang="en-US" sz="2800" b="1">
                <a:solidFill>
                  <a:srgbClr val="FFFFFF"/>
                </a:solidFill>
                <a:latin typeface="宋体" panose="02010600030101010101" pitchFamily="2" charset="-122"/>
              </a:rPr>
              <a:t>    再由</a:t>
            </a:r>
            <a:r>
              <a:rPr lang="en-US" altLang="zh-CN" sz="2800" b="1">
                <a:solidFill>
                  <a:srgbClr val="FFFFFF"/>
                </a:solidFill>
                <a:latin typeface="宋体" panose="02010600030101010101" pitchFamily="2" charset="-122"/>
              </a:rPr>
              <a:t>(2)</a:t>
            </a:r>
            <a:r>
              <a:rPr lang="zh-CN" altLang="en-US" sz="2800" b="1">
                <a:solidFill>
                  <a:srgbClr val="FFFFFF"/>
                </a:solidFill>
                <a:latin typeface="宋体" panose="02010600030101010101" pitchFamily="2" charset="-122"/>
              </a:rPr>
              <a:t>和</a:t>
            </a:r>
            <a:r>
              <a:rPr lang="en-US" altLang="zh-CN" sz="2800" b="1">
                <a:solidFill>
                  <a:srgbClr val="FFFFFF"/>
                </a:solidFill>
                <a:latin typeface="宋体" panose="02010600030101010101" pitchFamily="2" charset="-122"/>
              </a:rPr>
              <a:t>(3)</a:t>
            </a:r>
            <a:r>
              <a:rPr lang="zh-CN" altLang="en-US" sz="2800" b="1">
                <a:solidFill>
                  <a:srgbClr val="FFFFFF"/>
                </a:solidFill>
                <a:latin typeface="宋体" panose="02010600030101010101" pitchFamily="2" charset="-122"/>
              </a:rPr>
              <a:t>来证明</a:t>
            </a:r>
            <a:r>
              <a:rPr lang="en-US" altLang="zh-CN" sz="2800" b="1">
                <a:solidFill>
                  <a:srgbClr val="FFFFFF"/>
                </a:solidFill>
              </a:rPr>
              <a:t>(1) </a:t>
            </a:r>
            <a:r>
              <a:rPr lang="zh-CN" altLang="en-US" sz="2800" b="1">
                <a:solidFill>
                  <a:srgbClr val="FFFFFF"/>
                </a:solidFill>
                <a:latin typeface="宋体" panose="02010600030101010101" pitchFamily="2" charset="-122"/>
              </a:rPr>
              <a:t>。</a:t>
            </a:r>
          </a:p>
          <a:p>
            <a:pPr eaLnBrk="1" fontAlgn="base" hangingPunct="1">
              <a:lnSpc>
                <a:spcPct val="110000"/>
              </a:lnSpc>
              <a:spcBef>
                <a:spcPct val="20000"/>
              </a:spcBef>
              <a:spcAft>
                <a:spcPct val="0"/>
              </a:spcAft>
            </a:pPr>
            <a:r>
              <a:rPr lang="zh-CN" altLang="en-US" sz="2800" b="1">
                <a:solidFill>
                  <a:srgbClr val="FFFFFF"/>
                </a:solidFill>
              </a:rPr>
              <a:t>        当</a:t>
            </a:r>
            <a:r>
              <a:rPr lang="en-US" altLang="zh-CN" sz="2800" b="1">
                <a:solidFill>
                  <a:srgbClr val="FFFFFF"/>
                </a:solidFill>
              </a:rPr>
              <a:t>i=1</a:t>
            </a:r>
            <a:r>
              <a:rPr lang="zh-CN" altLang="en-US" sz="2800" b="1">
                <a:solidFill>
                  <a:srgbClr val="FFFFFF"/>
                </a:solidFill>
              </a:rPr>
              <a:t>时</a:t>
            </a:r>
            <a:r>
              <a:rPr lang="zh-CN" altLang="en-US" sz="2800" b="1">
                <a:solidFill>
                  <a:srgbClr val="FFFFFF"/>
                </a:solidFill>
                <a:latin typeface="宋体" panose="02010600030101010101" pitchFamily="2" charset="-122"/>
              </a:rPr>
              <a:t>，显然编号为</a:t>
            </a:r>
            <a:r>
              <a:rPr lang="en-US" altLang="zh-CN" sz="2800" b="1">
                <a:solidFill>
                  <a:srgbClr val="FFFFFF"/>
                </a:solidFill>
              </a:rPr>
              <a:t>1</a:t>
            </a:r>
            <a:r>
              <a:rPr lang="zh-CN" altLang="en-US" sz="2800" b="1">
                <a:solidFill>
                  <a:srgbClr val="FFFFFF"/>
                </a:solidFill>
              </a:rPr>
              <a:t>的</a:t>
            </a:r>
            <a:r>
              <a:rPr lang="zh-CN" altLang="en-US" sz="2800" b="1">
                <a:solidFill>
                  <a:srgbClr val="FFFFFF"/>
                </a:solidFill>
                <a:latin typeface="宋体" panose="02010600030101010101" pitchFamily="2" charset="-122"/>
              </a:rPr>
              <a:t>是根结点，无双亲结点。</a:t>
            </a:r>
          </a:p>
        </p:txBody>
      </p:sp>
    </p:spTree>
    <p:extLst>
      <p:ext uri="{BB962C8B-B14F-4D97-AF65-F5344CB8AC3E}">
        <p14:creationId xmlns:p14="http://schemas.microsoft.com/office/powerpoint/2010/main" val="8406628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8818" name="Rectangle 2">
            <a:extLst>
              <a:ext uri="{FF2B5EF4-FFF2-40B4-BE49-F238E27FC236}">
                <a16:creationId xmlns:a16="http://schemas.microsoft.com/office/drawing/2014/main" id="{BE4D8F2E-3186-0E4E-9F0C-0D365F48F2B3}"/>
              </a:ext>
            </a:extLst>
          </p:cNvPr>
          <p:cNvSpPr>
            <a:spLocks noGrp="1" noChangeArrowheads="1"/>
          </p:cNvSpPr>
          <p:nvPr>
            <p:ph type="subTitle" idx="1"/>
          </p:nvPr>
        </p:nvSpPr>
        <p:spPr>
          <a:xfrm>
            <a:off x="1676401" y="3387725"/>
            <a:ext cx="8812213" cy="3354388"/>
          </a:xfrm>
        </p:spPr>
        <p:txBody>
          <a:bodyPr/>
          <a:lstStyle/>
          <a:p>
            <a:pPr algn="l">
              <a:lnSpc>
                <a:spcPct val="110000"/>
              </a:lnSpc>
              <a:buClrTx/>
              <a:buSzTx/>
              <a:buFontTx/>
              <a:buNone/>
            </a:pPr>
            <a:r>
              <a:rPr lang="zh-CN" altLang="en-US" sz="2800" b="1"/>
              <a:t>      当</a:t>
            </a:r>
            <a:r>
              <a:rPr lang="en-US" altLang="zh-CN" sz="2800" b="1"/>
              <a:t>i&gt;1</a:t>
            </a:r>
            <a:r>
              <a:rPr lang="zh-CN" altLang="en-US" sz="2800" b="1"/>
              <a:t>时，设编号为</a:t>
            </a:r>
            <a:r>
              <a:rPr lang="en-US" altLang="zh-CN" sz="2800" b="1"/>
              <a:t>i</a:t>
            </a:r>
            <a:r>
              <a:rPr lang="zh-CN" altLang="en-US" sz="2800" b="1"/>
              <a:t>的结点的双亲结点的编号为</a:t>
            </a:r>
            <a:r>
              <a:rPr lang="en-US" altLang="zh-CN" sz="2800" b="1"/>
              <a:t>m</a:t>
            </a:r>
            <a:r>
              <a:rPr lang="zh-CN" altLang="en-US" sz="2800" b="1"/>
              <a:t>，若编号为</a:t>
            </a:r>
            <a:r>
              <a:rPr lang="en-US" altLang="zh-CN" sz="2800" b="1"/>
              <a:t>i</a:t>
            </a:r>
            <a:r>
              <a:rPr lang="zh-CN" altLang="en-US" sz="2800" b="1"/>
              <a:t>的结点是其双亲结点的左孩子，则由</a:t>
            </a:r>
            <a:r>
              <a:rPr lang="en-US" altLang="zh-CN" sz="2800" b="1"/>
              <a:t>(2)</a:t>
            </a:r>
            <a:r>
              <a:rPr lang="zh-CN" altLang="en-US" sz="2800" b="1"/>
              <a:t>有：</a:t>
            </a:r>
          </a:p>
          <a:p>
            <a:pPr marL="533400" lvl="1" indent="0">
              <a:lnSpc>
                <a:spcPct val="110000"/>
              </a:lnSpc>
              <a:buClrTx/>
              <a:buSzTx/>
              <a:buNone/>
            </a:pPr>
            <a:r>
              <a:rPr lang="en-US" altLang="zh-CN" b="1"/>
              <a:t>i=2m </a:t>
            </a:r>
            <a:r>
              <a:rPr lang="zh-CN" altLang="en-US" b="1"/>
              <a:t>，即</a:t>
            </a:r>
            <a:r>
              <a:rPr lang="en-US" altLang="zh-CN" b="1"/>
              <a:t>m=</a:t>
            </a:r>
            <a:r>
              <a:rPr lang="en-US" altLang="zh-CN" b="1">
                <a:sym typeface="Symbol" pitchFamily="2" charset="2"/>
              </a:rPr>
              <a:t></a:t>
            </a:r>
            <a:r>
              <a:rPr lang="en-US" altLang="zh-CN" b="1"/>
              <a:t>i/2</a:t>
            </a:r>
            <a:r>
              <a:rPr lang="en-US" altLang="zh-CN" b="1">
                <a:sym typeface="Symbol" pitchFamily="2" charset="2"/>
              </a:rPr>
              <a:t></a:t>
            </a:r>
            <a:r>
              <a:rPr lang="en-US" altLang="zh-CN" b="1"/>
              <a:t>  </a:t>
            </a:r>
            <a:r>
              <a:rPr lang="zh-CN" altLang="en-US" b="1"/>
              <a:t>；</a:t>
            </a:r>
            <a:endParaRPr lang="zh-CN" altLang="en-US" b="1">
              <a:latin typeface="宋体" panose="02010600030101010101" pitchFamily="2" charset="-122"/>
            </a:endParaRPr>
          </a:p>
          <a:p>
            <a:pPr algn="l">
              <a:lnSpc>
                <a:spcPct val="110000"/>
              </a:lnSpc>
              <a:buClrTx/>
              <a:buSzTx/>
              <a:buFontTx/>
              <a:buNone/>
            </a:pPr>
            <a:r>
              <a:rPr lang="zh-CN" altLang="en-US" sz="2800" b="1">
                <a:latin typeface="宋体" panose="02010600030101010101" pitchFamily="2" charset="-122"/>
              </a:rPr>
              <a:t>若编号为</a:t>
            </a:r>
            <a:r>
              <a:rPr lang="en-US" altLang="zh-CN" sz="2800" b="1"/>
              <a:t>i</a:t>
            </a:r>
            <a:r>
              <a:rPr lang="zh-CN" altLang="en-US" sz="2800" b="1"/>
              <a:t>的结点是其</a:t>
            </a:r>
            <a:r>
              <a:rPr lang="zh-CN" altLang="en-US" sz="2800" b="1">
                <a:latin typeface="宋体" panose="02010600030101010101" pitchFamily="2" charset="-122"/>
              </a:rPr>
              <a:t>双亲结点的右孩子，则由</a:t>
            </a:r>
            <a:r>
              <a:rPr lang="en-US" altLang="zh-CN" sz="2800" b="1"/>
              <a:t>(3)</a:t>
            </a:r>
            <a:r>
              <a:rPr lang="zh-CN" altLang="en-US" sz="2800" b="1"/>
              <a:t>有：</a:t>
            </a:r>
          </a:p>
          <a:p>
            <a:pPr marL="533400" lvl="1" indent="0">
              <a:lnSpc>
                <a:spcPct val="110000"/>
              </a:lnSpc>
              <a:buClrTx/>
              <a:buSzTx/>
              <a:buNone/>
            </a:pPr>
            <a:r>
              <a:rPr lang="en-US" altLang="zh-CN" b="1"/>
              <a:t>i=2m+1 </a:t>
            </a:r>
            <a:r>
              <a:rPr lang="zh-CN" altLang="en-US" b="1">
                <a:latin typeface="宋体" panose="02010600030101010101" pitchFamily="2" charset="-122"/>
              </a:rPr>
              <a:t>，即</a:t>
            </a:r>
            <a:r>
              <a:rPr lang="en-US" altLang="zh-CN" b="1"/>
              <a:t>m=</a:t>
            </a:r>
            <a:r>
              <a:rPr lang="en-US" altLang="zh-CN" b="1">
                <a:sym typeface="Symbol" pitchFamily="2" charset="2"/>
              </a:rPr>
              <a:t></a:t>
            </a:r>
            <a:r>
              <a:rPr lang="en-US" altLang="zh-CN" b="1">
                <a:ea typeface="Arial Unicode MS" panose="020B0604020202020204" pitchFamily="34" charset="-128"/>
                <a:cs typeface="Arial Unicode MS" panose="020B0604020202020204" pitchFamily="34" charset="-128"/>
              </a:rPr>
              <a:t>(</a:t>
            </a:r>
            <a:r>
              <a:rPr lang="en-US" altLang="zh-CN" b="1"/>
              <a:t>i-1</a:t>
            </a:r>
            <a:r>
              <a:rPr lang="en-US" altLang="zh-CN" b="1">
                <a:ea typeface="Arial Unicode MS" panose="020B0604020202020204" pitchFamily="34" charset="-128"/>
                <a:cs typeface="Arial Unicode MS" panose="020B0604020202020204" pitchFamily="34" charset="-128"/>
              </a:rPr>
              <a:t>)</a:t>
            </a:r>
            <a:r>
              <a:rPr lang="en-US" altLang="zh-CN" b="1"/>
              <a:t> </a:t>
            </a:r>
            <a:r>
              <a:rPr lang="en-US" altLang="zh-CN" b="1">
                <a:ea typeface="Arial Unicode MS" panose="020B0604020202020204" pitchFamily="34" charset="-128"/>
                <a:cs typeface="Arial Unicode MS" panose="020B0604020202020204" pitchFamily="34" charset="-128"/>
              </a:rPr>
              <a:t>/2</a:t>
            </a:r>
            <a:r>
              <a:rPr lang="en-US" altLang="zh-CN" b="1">
                <a:sym typeface="Symbol" pitchFamily="2" charset="2"/>
              </a:rPr>
              <a:t></a:t>
            </a:r>
            <a:r>
              <a:rPr lang="en-US" altLang="zh-CN" b="1"/>
              <a:t> </a:t>
            </a:r>
            <a:r>
              <a:rPr lang="zh-CN" altLang="en-US" b="1"/>
              <a:t>；</a:t>
            </a:r>
          </a:p>
          <a:p>
            <a:pPr marL="533400" lvl="1" indent="0">
              <a:lnSpc>
                <a:spcPct val="110000"/>
              </a:lnSpc>
              <a:buClrTx/>
              <a:buSzTx/>
              <a:buNone/>
            </a:pPr>
            <a:r>
              <a:rPr lang="zh-CN" altLang="en-US" b="1">
                <a:latin typeface="宋体" panose="02010600030101010101" pitchFamily="2" charset="-122"/>
              </a:rPr>
              <a:t>∴ </a:t>
            </a:r>
            <a:r>
              <a:rPr lang="zh-CN" altLang="en-US" b="1"/>
              <a:t>当</a:t>
            </a:r>
            <a:r>
              <a:rPr lang="en-US" altLang="zh-CN" b="1"/>
              <a:t>i&gt;1</a:t>
            </a:r>
            <a:r>
              <a:rPr lang="zh-CN" altLang="en-US" b="1"/>
              <a:t>时</a:t>
            </a:r>
            <a:r>
              <a:rPr lang="zh-CN" altLang="en-US" b="1">
                <a:latin typeface="宋体" panose="02010600030101010101" pitchFamily="2" charset="-122"/>
              </a:rPr>
              <a:t>，其双亲结点的编号为</a:t>
            </a:r>
            <a:r>
              <a:rPr lang="zh-CN" altLang="en-US" b="1">
                <a:sym typeface="Symbol" pitchFamily="2" charset="2"/>
              </a:rPr>
              <a:t></a:t>
            </a:r>
            <a:r>
              <a:rPr lang="en-US" altLang="zh-CN" b="1"/>
              <a:t>i/2</a:t>
            </a:r>
            <a:r>
              <a:rPr lang="en-US" altLang="zh-CN" b="1">
                <a:sym typeface="Symbol" pitchFamily="2" charset="2"/>
              </a:rPr>
              <a:t></a:t>
            </a:r>
            <a:r>
              <a:rPr lang="en-US" altLang="zh-CN" b="1"/>
              <a:t> </a:t>
            </a:r>
            <a:r>
              <a:rPr lang="zh-CN" altLang="en-US" b="1">
                <a:latin typeface="宋体" panose="02010600030101010101" pitchFamily="2" charset="-122"/>
              </a:rPr>
              <a:t>。    </a:t>
            </a:r>
            <a:r>
              <a:rPr lang="zh-CN" altLang="en-US" b="1">
                <a:solidFill>
                  <a:schemeClr val="accent1"/>
                </a:solidFill>
                <a:latin typeface="宋体" panose="02010600030101010101" pitchFamily="2" charset="-122"/>
              </a:rPr>
              <a:t>证毕</a:t>
            </a:r>
          </a:p>
        </p:txBody>
      </p:sp>
      <p:grpSp>
        <p:nvGrpSpPr>
          <p:cNvPr id="418819" name="Group 3">
            <a:extLst>
              <a:ext uri="{FF2B5EF4-FFF2-40B4-BE49-F238E27FC236}">
                <a16:creationId xmlns:a16="http://schemas.microsoft.com/office/drawing/2014/main" id="{2C3290BC-69FB-0D45-B0BF-6E9BAD566E20}"/>
              </a:ext>
            </a:extLst>
          </p:cNvPr>
          <p:cNvGrpSpPr>
            <a:grpSpLocks/>
          </p:cNvGrpSpPr>
          <p:nvPr/>
        </p:nvGrpSpPr>
        <p:grpSpPr bwMode="auto">
          <a:xfrm>
            <a:off x="2235200" y="115888"/>
            <a:ext cx="7594600" cy="3048000"/>
            <a:chOff x="448" y="1488"/>
            <a:chExt cx="4784" cy="1920"/>
          </a:xfrm>
        </p:grpSpPr>
        <p:grpSp>
          <p:nvGrpSpPr>
            <p:cNvPr id="418820" name="Group 4">
              <a:extLst>
                <a:ext uri="{FF2B5EF4-FFF2-40B4-BE49-F238E27FC236}">
                  <a16:creationId xmlns:a16="http://schemas.microsoft.com/office/drawing/2014/main" id="{65B05E96-13F0-ED45-B0ED-BEB34261A092}"/>
                </a:ext>
              </a:extLst>
            </p:cNvPr>
            <p:cNvGrpSpPr>
              <a:grpSpLocks/>
            </p:cNvGrpSpPr>
            <p:nvPr/>
          </p:nvGrpSpPr>
          <p:grpSpPr bwMode="auto">
            <a:xfrm>
              <a:off x="448" y="1488"/>
              <a:ext cx="4784" cy="1619"/>
              <a:chOff x="144" y="1968"/>
              <a:chExt cx="4784" cy="1619"/>
            </a:xfrm>
          </p:grpSpPr>
          <p:grpSp>
            <p:nvGrpSpPr>
              <p:cNvPr id="418821" name="Group 5">
                <a:extLst>
                  <a:ext uri="{FF2B5EF4-FFF2-40B4-BE49-F238E27FC236}">
                    <a16:creationId xmlns:a16="http://schemas.microsoft.com/office/drawing/2014/main" id="{F44A7DE5-4E64-ED49-BD16-557675095355}"/>
                  </a:ext>
                </a:extLst>
              </p:cNvPr>
              <p:cNvGrpSpPr>
                <a:grpSpLocks/>
              </p:cNvGrpSpPr>
              <p:nvPr/>
            </p:nvGrpSpPr>
            <p:grpSpPr bwMode="auto">
              <a:xfrm>
                <a:off x="144" y="1968"/>
                <a:ext cx="2368" cy="1619"/>
                <a:chOff x="144" y="2016"/>
                <a:chExt cx="2368" cy="1619"/>
              </a:xfrm>
            </p:grpSpPr>
            <p:sp>
              <p:nvSpPr>
                <p:cNvPr id="418822" name="Oval 6">
                  <a:extLst>
                    <a:ext uri="{FF2B5EF4-FFF2-40B4-BE49-F238E27FC236}">
                      <a16:creationId xmlns:a16="http://schemas.microsoft.com/office/drawing/2014/main" id="{C6348E0C-6555-D74C-AEC1-5165D9F0A162}"/>
                    </a:ext>
                  </a:extLst>
                </p:cNvPr>
                <p:cNvSpPr>
                  <a:spLocks noChangeArrowheads="1"/>
                </p:cNvSpPr>
                <p:nvPr/>
              </p:nvSpPr>
              <p:spPr bwMode="auto">
                <a:xfrm>
                  <a:off x="536" y="2536"/>
                  <a:ext cx="480"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i</a:t>
                  </a:r>
                </a:p>
              </p:txBody>
            </p:sp>
            <p:sp>
              <p:nvSpPr>
                <p:cNvPr id="418823" name="Oval 7">
                  <a:extLst>
                    <a:ext uri="{FF2B5EF4-FFF2-40B4-BE49-F238E27FC236}">
                      <a16:creationId xmlns:a16="http://schemas.microsoft.com/office/drawing/2014/main" id="{07AABDBC-3BAB-4942-9E27-FDE3FE71FAFD}"/>
                    </a:ext>
                  </a:extLst>
                </p:cNvPr>
                <p:cNvSpPr>
                  <a:spLocks noChangeArrowheads="1"/>
                </p:cNvSpPr>
                <p:nvPr/>
              </p:nvSpPr>
              <p:spPr bwMode="auto">
                <a:xfrm>
                  <a:off x="1632" y="2568"/>
                  <a:ext cx="480"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i+1</a:t>
                  </a:r>
                </a:p>
              </p:txBody>
            </p:sp>
            <p:sp>
              <p:nvSpPr>
                <p:cNvPr id="418824" name="Oval 8">
                  <a:extLst>
                    <a:ext uri="{FF2B5EF4-FFF2-40B4-BE49-F238E27FC236}">
                      <a16:creationId xmlns:a16="http://schemas.microsoft.com/office/drawing/2014/main" id="{085E61EE-A3F7-6B4E-9F08-5E6B13F92593}"/>
                    </a:ext>
                  </a:extLst>
                </p:cNvPr>
                <p:cNvSpPr>
                  <a:spLocks noChangeArrowheads="1"/>
                </p:cNvSpPr>
                <p:nvPr/>
              </p:nvSpPr>
              <p:spPr bwMode="auto">
                <a:xfrm>
                  <a:off x="144" y="3024"/>
                  <a:ext cx="480"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2i</a:t>
                  </a:r>
                </a:p>
              </p:txBody>
            </p:sp>
            <p:sp>
              <p:nvSpPr>
                <p:cNvPr id="418825" name="Oval 9">
                  <a:extLst>
                    <a:ext uri="{FF2B5EF4-FFF2-40B4-BE49-F238E27FC236}">
                      <a16:creationId xmlns:a16="http://schemas.microsoft.com/office/drawing/2014/main" id="{C58E35BD-C589-344D-AFB7-03A687F06698}"/>
                    </a:ext>
                  </a:extLst>
                </p:cNvPr>
                <p:cNvSpPr>
                  <a:spLocks noChangeArrowheads="1"/>
                </p:cNvSpPr>
                <p:nvPr/>
              </p:nvSpPr>
              <p:spPr bwMode="auto">
                <a:xfrm>
                  <a:off x="768" y="3040"/>
                  <a:ext cx="480"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2i+1</a:t>
                  </a:r>
                </a:p>
              </p:txBody>
            </p:sp>
            <p:sp>
              <p:nvSpPr>
                <p:cNvPr id="418826" name="Oval 10">
                  <a:extLst>
                    <a:ext uri="{FF2B5EF4-FFF2-40B4-BE49-F238E27FC236}">
                      <a16:creationId xmlns:a16="http://schemas.microsoft.com/office/drawing/2014/main" id="{F9846748-6D5A-3E40-8A34-EA7F8FB1C2EF}"/>
                    </a:ext>
                  </a:extLst>
                </p:cNvPr>
                <p:cNvSpPr>
                  <a:spLocks noChangeArrowheads="1"/>
                </p:cNvSpPr>
                <p:nvPr/>
              </p:nvSpPr>
              <p:spPr bwMode="auto">
                <a:xfrm>
                  <a:off x="1344" y="3072"/>
                  <a:ext cx="499" cy="27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2i+2</a:t>
                  </a:r>
                </a:p>
              </p:txBody>
            </p:sp>
            <p:sp>
              <p:nvSpPr>
                <p:cNvPr id="418827" name="Oval 11">
                  <a:extLst>
                    <a:ext uri="{FF2B5EF4-FFF2-40B4-BE49-F238E27FC236}">
                      <a16:creationId xmlns:a16="http://schemas.microsoft.com/office/drawing/2014/main" id="{3011EE2F-8CB6-7B49-805A-3663D3930B6D}"/>
                    </a:ext>
                  </a:extLst>
                </p:cNvPr>
                <p:cNvSpPr>
                  <a:spLocks noChangeArrowheads="1"/>
                </p:cNvSpPr>
                <p:nvPr/>
              </p:nvSpPr>
              <p:spPr bwMode="auto">
                <a:xfrm>
                  <a:off x="1968" y="3072"/>
                  <a:ext cx="544" cy="27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2i+3</a:t>
                  </a:r>
                </a:p>
              </p:txBody>
            </p:sp>
            <p:sp>
              <p:nvSpPr>
                <p:cNvPr id="418828" name="Line 12">
                  <a:extLst>
                    <a:ext uri="{FF2B5EF4-FFF2-40B4-BE49-F238E27FC236}">
                      <a16:creationId xmlns:a16="http://schemas.microsoft.com/office/drawing/2014/main" id="{B95F885F-CFEB-DE44-8F2B-D14F6BC2C566}"/>
                    </a:ext>
                  </a:extLst>
                </p:cNvPr>
                <p:cNvSpPr>
                  <a:spLocks noChangeShapeType="1"/>
                </p:cNvSpPr>
                <p:nvPr/>
              </p:nvSpPr>
              <p:spPr bwMode="auto">
                <a:xfrm flipH="1">
                  <a:off x="912" y="2280"/>
                  <a:ext cx="295"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18829" name="Line 13">
                  <a:extLst>
                    <a:ext uri="{FF2B5EF4-FFF2-40B4-BE49-F238E27FC236}">
                      <a16:creationId xmlns:a16="http://schemas.microsoft.com/office/drawing/2014/main" id="{DFEAF711-023E-D04C-B3D6-82A59E6CFEFC}"/>
                    </a:ext>
                  </a:extLst>
                </p:cNvPr>
                <p:cNvSpPr>
                  <a:spLocks noChangeShapeType="1"/>
                </p:cNvSpPr>
                <p:nvPr/>
              </p:nvSpPr>
              <p:spPr bwMode="auto">
                <a:xfrm flipH="1">
                  <a:off x="432" y="2760"/>
                  <a:ext cx="181"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18830" name="Line 14">
                  <a:extLst>
                    <a:ext uri="{FF2B5EF4-FFF2-40B4-BE49-F238E27FC236}">
                      <a16:creationId xmlns:a16="http://schemas.microsoft.com/office/drawing/2014/main" id="{D462FF42-8FE6-4F4F-B438-D176235B3EF7}"/>
                    </a:ext>
                  </a:extLst>
                </p:cNvPr>
                <p:cNvSpPr>
                  <a:spLocks noChangeShapeType="1"/>
                </p:cNvSpPr>
                <p:nvPr/>
              </p:nvSpPr>
              <p:spPr bwMode="auto">
                <a:xfrm>
                  <a:off x="864" y="2776"/>
                  <a:ext cx="181"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18831" name="Line 15">
                  <a:extLst>
                    <a:ext uri="{FF2B5EF4-FFF2-40B4-BE49-F238E27FC236}">
                      <a16:creationId xmlns:a16="http://schemas.microsoft.com/office/drawing/2014/main" id="{AB42A525-EC0E-F94E-B389-2CA828B0085D}"/>
                    </a:ext>
                  </a:extLst>
                </p:cNvPr>
                <p:cNvSpPr>
                  <a:spLocks noChangeShapeType="1"/>
                </p:cNvSpPr>
                <p:nvPr/>
              </p:nvSpPr>
              <p:spPr bwMode="auto">
                <a:xfrm>
                  <a:off x="1536" y="2288"/>
                  <a:ext cx="295"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18832" name="Line 16">
                  <a:extLst>
                    <a:ext uri="{FF2B5EF4-FFF2-40B4-BE49-F238E27FC236}">
                      <a16:creationId xmlns:a16="http://schemas.microsoft.com/office/drawing/2014/main" id="{42376AE6-0A75-D640-9411-B4AE65BE21F2}"/>
                    </a:ext>
                  </a:extLst>
                </p:cNvPr>
                <p:cNvSpPr>
                  <a:spLocks noChangeShapeType="1"/>
                </p:cNvSpPr>
                <p:nvPr/>
              </p:nvSpPr>
              <p:spPr bwMode="auto">
                <a:xfrm flipH="1">
                  <a:off x="1608" y="2808"/>
                  <a:ext cx="181"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18833" name="Line 17">
                  <a:extLst>
                    <a:ext uri="{FF2B5EF4-FFF2-40B4-BE49-F238E27FC236}">
                      <a16:creationId xmlns:a16="http://schemas.microsoft.com/office/drawing/2014/main" id="{BB73BC3F-3079-094F-A42F-58C1BF8CE86D}"/>
                    </a:ext>
                  </a:extLst>
                </p:cNvPr>
                <p:cNvSpPr>
                  <a:spLocks noChangeShapeType="1"/>
                </p:cNvSpPr>
                <p:nvPr/>
              </p:nvSpPr>
              <p:spPr bwMode="auto">
                <a:xfrm>
                  <a:off x="1992" y="2808"/>
                  <a:ext cx="181"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18834" name="Oval 18">
                  <a:extLst>
                    <a:ext uri="{FF2B5EF4-FFF2-40B4-BE49-F238E27FC236}">
                      <a16:creationId xmlns:a16="http://schemas.microsoft.com/office/drawing/2014/main" id="{97952594-0C25-104E-A675-14B530C5C3F8}"/>
                    </a:ext>
                  </a:extLst>
                </p:cNvPr>
                <p:cNvSpPr>
                  <a:spLocks noChangeArrowheads="1"/>
                </p:cNvSpPr>
                <p:nvPr/>
              </p:nvSpPr>
              <p:spPr bwMode="auto">
                <a:xfrm>
                  <a:off x="1104" y="2016"/>
                  <a:ext cx="544" cy="295"/>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a:solidFill>
                        <a:srgbClr val="FFFFFF"/>
                      </a:solidFill>
                      <a:latin typeface="Times New Roman" panose="02020603050405020304" pitchFamily="18" charset="0"/>
                      <a:ea typeface="宋体" panose="02010600030101010101" pitchFamily="2" charset="-122"/>
                    </a:rPr>
                    <a:t>i/2</a:t>
                  </a:r>
                  <a:r>
                    <a:rPr kumimoji="1"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p>
              </p:txBody>
            </p:sp>
            <p:sp>
              <p:nvSpPr>
                <p:cNvPr id="418835" name="Rectangle 19">
                  <a:extLst>
                    <a:ext uri="{FF2B5EF4-FFF2-40B4-BE49-F238E27FC236}">
                      <a16:creationId xmlns:a16="http://schemas.microsoft.com/office/drawing/2014/main" id="{7C6B5C58-355C-EF49-A118-1E30C83D0B2A}"/>
                    </a:ext>
                  </a:extLst>
                </p:cNvPr>
                <p:cNvSpPr>
                  <a:spLocks noChangeArrowheads="1"/>
                </p:cNvSpPr>
                <p:nvPr/>
              </p:nvSpPr>
              <p:spPr bwMode="auto">
                <a:xfrm>
                  <a:off x="432" y="3408"/>
                  <a:ext cx="1814"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b="1">
                      <a:solidFill>
                        <a:srgbClr val="FFFFFF"/>
                      </a:solidFill>
                      <a:latin typeface="Times New Roman" panose="02020603050405020304" pitchFamily="18" charset="0"/>
                      <a:ea typeface="宋体" panose="02010600030101010101" pitchFamily="2" charset="-122"/>
                    </a:rPr>
                    <a:t>(a)    i</a:t>
                  </a:r>
                  <a:r>
                    <a:rPr kumimoji="1" lang="zh-CN" altLang="en-US" sz="2000" b="1">
                      <a:solidFill>
                        <a:srgbClr val="FFFFFF"/>
                      </a:solidFill>
                      <a:latin typeface="Times New Roman" panose="02020603050405020304" pitchFamily="18" charset="0"/>
                      <a:ea typeface="宋体" panose="02010600030101010101" pitchFamily="2" charset="-122"/>
                    </a:rPr>
                    <a:t>和</a:t>
                  </a:r>
                  <a:r>
                    <a:rPr kumimoji="1" lang="en-US" altLang="zh-CN" sz="2000" b="1">
                      <a:solidFill>
                        <a:srgbClr val="FFFFFF"/>
                      </a:solidFill>
                      <a:latin typeface="Times New Roman" panose="02020603050405020304" pitchFamily="18" charset="0"/>
                      <a:ea typeface="宋体" panose="02010600030101010101" pitchFamily="2" charset="-122"/>
                    </a:rPr>
                    <a:t>i+1</a:t>
                  </a:r>
                  <a:r>
                    <a:rPr kumimoji="1" lang="zh-CN" altLang="en-US" sz="2000" b="1">
                      <a:solidFill>
                        <a:srgbClr val="FFFFFF"/>
                      </a:solidFill>
                      <a:latin typeface="Times New Roman" panose="02020603050405020304" pitchFamily="18" charset="0"/>
                      <a:ea typeface="宋体" panose="02010600030101010101" pitchFamily="2" charset="-122"/>
                    </a:rPr>
                    <a:t>结点在同一层</a:t>
                  </a:r>
                </a:p>
              </p:txBody>
            </p:sp>
          </p:grpSp>
          <p:grpSp>
            <p:nvGrpSpPr>
              <p:cNvPr id="418836" name="Group 20">
                <a:extLst>
                  <a:ext uri="{FF2B5EF4-FFF2-40B4-BE49-F238E27FC236}">
                    <a16:creationId xmlns:a16="http://schemas.microsoft.com/office/drawing/2014/main" id="{F86CE880-9509-AD4E-9F05-04490F7B9F19}"/>
                  </a:ext>
                </a:extLst>
              </p:cNvPr>
              <p:cNvGrpSpPr>
                <a:grpSpLocks/>
              </p:cNvGrpSpPr>
              <p:nvPr/>
            </p:nvGrpSpPr>
            <p:grpSpPr bwMode="auto">
              <a:xfrm>
                <a:off x="2688" y="2037"/>
                <a:ext cx="2240" cy="1550"/>
                <a:chOff x="2560" y="2037"/>
                <a:chExt cx="2240" cy="1550"/>
              </a:xfrm>
            </p:grpSpPr>
            <p:sp>
              <p:nvSpPr>
                <p:cNvPr id="418837" name="Line 21">
                  <a:extLst>
                    <a:ext uri="{FF2B5EF4-FFF2-40B4-BE49-F238E27FC236}">
                      <a16:creationId xmlns:a16="http://schemas.microsoft.com/office/drawing/2014/main" id="{B7F99A74-6E9F-7648-8A3E-52D8C5611146}"/>
                    </a:ext>
                  </a:extLst>
                </p:cNvPr>
                <p:cNvSpPr>
                  <a:spLocks noChangeShapeType="1"/>
                </p:cNvSpPr>
                <p:nvPr/>
              </p:nvSpPr>
              <p:spPr bwMode="auto">
                <a:xfrm flipH="1">
                  <a:off x="3120" y="2264"/>
                  <a:ext cx="19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18838" name="Line 22">
                  <a:extLst>
                    <a:ext uri="{FF2B5EF4-FFF2-40B4-BE49-F238E27FC236}">
                      <a16:creationId xmlns:a16="http://schemas.microsoft.com/office/drawing/2014/main" id="{6A64A341-B20A-954F-B2F3-8C9D3DABFE22}"/>
                    </a:ext>
                  </a:extLst>
                </p:cNvPr>
                <p:cNvSpPr>
                  <a:spLocks noChangeShapeType="1"/>
                </p:cNvSpPr>
                <p:nvPr/>
              </p:nvSpPr>
              <p:spPr bwMode="auto">
                <a:xfrm flipH="1">
                  <a:off x="2843" y="2728"/>
                  <a:ext cx="181"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18839" name="Line 23">
                  <a:extLst>
                    <a:ext uri="{FF2B5EF4-FFF2-40B4-BE49-F238E27FC236}">
                      <a16:creationId xmlns:a16="http://schemas.microsoft.com/office/drawing/2014/main" id="{51B6EB2B-B47C-F64F-8C9A-8A9DF80B1EC1}"/>
                    </a:ext>
                  </a:extLst>
                </p:cNvPr>
                <p:cNvSpPr>
                  <a:spLocks noChangeShapeType="1"/>
                </p:cNvSpPr>
                <p:nvPr/>
              </p:nvSpPr>
              <p:spPr bwMode="auto">
                <a:xfrm>
                  <a:off x="3232" y="2728"/>
                  <a:ext cx="181"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18840" name="Oval 24">
                  <a:extLst>
                    <a:ext uri="{FF2B5EF4-FFF2-40B4-BE49-F238E27FC236}">
                      <a16:creationId xmlns:a16="http://schemas.microsoft.com/office/drawing/2014/main" id="{18925296-CC76-734F-BEEA-8D1BA87FE438}"/>
                    </a:ext>
                  </a:extLst>
                </p:cNvPr>
                <p:cNvSpPr>
                  <a:spLocks noChangeArrowheads="1"/>
                </p:cNvSpPr>
                <p:nvPr/>
              </p:nvSpPr>
              <p:spPr bwMode="auto">
                <a:xfrm>
                  <a:off x="3147" y="2037"/>
                  <a:ext cx="453"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18841" name="Oval 25">
                  <a:extLst>
                    <a:ext uri="{FF2B5EF4-FFF2-40B4-BE49-F238E27FC236}">
                      <a16:creationId xmlns:a16="http://schemas.microsoft.com/office/drawing/2014/main" id="{4ABC7E1C-62DA-EB42-8511-8EE76AAA7B33}"/>
                    </a:ext>
                  </a:extLst>
                </p:cNvPr>
                <p:cNvSpPr>
                  <a:spLocks noChangeArrowheads="1"/>
                </p:cNvSpPr>
                <p:nvPr/>
              </p:nvSpPr>
              <p:spPr bwMode="auto">
                <a:xfrm>
                  <a:off x="2880" y="2509"/>
                  <a:ext cx="453"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i+1</a:t>
                  </a:r>
                </a:p>
              </p:txBody>
            </p:sp>
            <p:sp>
              <p:nvSpPr>
                <p:cNvPr id="418842" name="Oval 26">
                  <a:extLst>
                    <a:ext uri="{FF2B5EF4-FFF2-40B4-BE49-F238E27FC236}">
                      <a16:creationId xmlns:a16="http://schemas.microsoft.com/office/drawing/2014/main" id="{5A808E6A-F7B9-B643-961E-D4CC25C46FFD}"/>
                    </a:ext>
                  </a:extLst>
                </p:cNvPr>
                <p:cNvSpPr>
                  <a:spLocks noChangeArrowheads="1"/>
                </p:cNvSpPr>
                <p:nvPr/>
              </p:nvSpPr>
              <p:spPr bwMode="auto">
                <a:xfrm>
                  <a:off x="2560" y="2997"/>
                  <a:ext cx="521" cy="272"/>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2i+2</a:t>
                  </a:r>
                </a:p>
              </p:txBody>
            </p:sp>
            <p:sp>
              <p:nvSpPr>
                <p:cNvPr id="418843" name="Oval 27">
                  <a:extLst>
                    <a:ext uri="{FF2B5EF4-FFF2-40B4-BE49-F238E27FC236}">
                      <a16:creationId xmlns:a16="http://schemas.microsoft.com/office/drawing/2014/main" id="{973A1AF3-E5A1-0748-9B5F-40A02B9614AC}"/>
                    </a:ext>
                  </a:extLst>
                </p:cNvPr>
                <p:cNvSpPr>
                  <a:spLocks noChangeArrowheads="1"/>
                </p:cNvSpPr>
                <p:nvPr/>
              </p:nvSpPr>
              <p:spPr bwMode="auto">
                <a:xfrm>
                  <a:off x="3151" y="3000"/>
                  <a:ext cx="521" cy="272"/>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2i+3</a:t>
                  </a:r>
                </a:p>
              </p:txBody>
            </p:sp>
            <p:sp>
              <p:nvSpPr>
                <p:cNvPr id="418844" name="Line 28">
                  <a:extLst>
                    <a:ext uri="{FF2B5EF4-FFF2-40B4-BE49-F238E27FC236}">
                      <a16:creationId xmlns:a16="http://schemas.microsoft.com/office/drawing/2014/main" id="{F20074B0-09CF-F240-A7FC-279EE31E6800}"/>
                    </a:ext>
                  </a:extLst>
                </p:cNvPr>
                <p:cNvSpPr>
                  <a:spLocks noChangeShapeType="1"/>
                </p:cNvSpPr>
                <p:nvPr/>
              </p:nvSpPr>
              <p:spPr bwMode="auto">
                <a:xfrm flipH="1">
                  <a:off x="3971" y="2283"/>
                  <a:ext cx="181"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18845" name="Line 29">
                  <a:extLst>
                    <a:ext uri="{FF2B5EF4-FFF2-40B4-BE49-F238E27FC236}">
                      <a16:creationId xmlns:a16="http://schemas.microsoft.com/office/drawing/2014/main" id="{A8495D68-4945-4045-A2A3-2B2741E9417A}"/>
                    </a:ext>
                  </a:extLst>
                </p:cNvPr>
                <p:cNvSpPr>
                  <a:spLocks noChangeShapeType="1"/>
                </p:cNvSpPr>
                <p:nvPr/>
              </p:nvSpPr>
              <p:spPr bwMode="auto">
                <a:xfrm>
                  <a:off x="4360" y="2283"/>
                  <a:ext cx="181"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18846" name="Oval 30">
                  <a:extLst>
                    <a:ext uri="{FF2B5EF4-FFF2-40B4-BE49-F238E27FC236}">
                      <a16:creationId xmlns:a16="http://schemas.microsoft.com/office/drawing/2014/main" id="{E32F6545-1865-B14C-BFE9-07740DFE6E07}"/>
                    </a:ext>
                  </a:extLst>
                </p:cNvPr>
                <p:cNvSpPr>
                  <a:spLocks noChangeArrowheads="1"/>
                </p:cNvSpPr>
                <p:nvPr/>
              </p:nvSpPr>
              <p:spPr bwMode="auto">
                <a:xfrm>
                  <a:off x="4008" y="2064"/>
                  <a:ext cx="453"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i</a:t>
                  </a:r>
                </a:p>
              </p:txBody>
            </p:sp>
            <p:sp>
              <p:nvSpPr>
                <p:cNvPr id="418847" name="Oval 31">
                  <a:extLst>
                    <a:ext uri="{FF2B5EF4-FFF2-40B4-BE49-F238E27FC236}">
                      <a16:creationId xmlns:a16="http://schemas.microsoft.com/office/drawing/2014/main" id="{78591B5B-C189-CC4F-A962-B2305508A957}"/>
                    </a:ext>
                  </a:extLst>
                </p:cNvPr>
                <p:cNvSpPr>
                  <a:spLocks noChangeArrowheads="1"/>
                </p:cNvSpPr>
                <p:nvPr/>
              </p:nvSpPr>
              <p:spPr bwMode="auto">
                <a:xfrm>
                  <a:off x="3688" y="2552"/>
                  <a:ext cx="521" cy="272"/>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2i</a:t>
                  </a:r>
                </a:p>
              </p:txBody>
            </p:sp>
            <p:sp>
              <p:nvSpPr>
                <p:cNvPr id="418848" name="Oval 32">
                  <a:extLst>
                    <a:ext uri="{FF2B5EF4-FFF2-40B4-BE49-F238E27FC236}">
                      <a16:creationId xmlns:a16="http://schemas.microsoft.com/office/drawing/2014/main" id="{ED36B27F-7AA4-154C-8956-19DC70C45664}"/>
                    </a:ext>
                  </a:extLst>
                </p:cNvPr>
                <p:cNvSpPr>
                  <a:spLocks noChangeArrowheads="1"/>
                </p:cNvSpPr>
                <p:nvPr/>
              </p:nvSpPr>
              <p:spPr bwMode="auto">
                <a:xfrm>
                  <a:off x="4279" y="2555"/>
                  <a:ext cx="521" cy="272"/>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2i+1</a:t>
                  </a:r>
                </a:p>
              </p:txBody>
            </p:sp>
            <p:sp>
              <p:nvSpPr>
                <p:cNvPr id="418849" name="Rectangle 33">
                  <a:extLst>
                    <a:ext uri="{FF2B5EF4-FFF2-40B4-BE49-F238E27FC236}">
                      <a16:creationId xmlns:a16="http://schemas.microsoft.com/office/drawing/2014/main" id="{BBFC8F40-05CF-4148-B48C-92A090EAA361}"/>
                    </a:ext>
                  </a:extLst>
                </p:cNvPr>
                <p:cNvSpPr>
                  <a:spLocks noChangeArrowheads="1"/>
                </p:cNvSpPr>
                <p:nvPr/>
              </p:nvSpPr>
              <p:spPr bwMode="auto">
                <a:xfrm>
                  <a:off x="3399" y="2580"/>
                  <a:ext cx="249"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400">
                    <a:solidFill>
                      <a:srgbClr val="FFFFFF"/>
                    </a:solidFill>
                    <a:latin typeface="Times New Roman" panose="02020603050405020304" pitchFamily="18" charset="0"/>
                    <a:ea typeface="宋体" panose="02010600030101010101" pitchFamily="2" charset="-122"/>
                  </a:endParaRPr>
                </a:p>
              </p:txBody>
            </p:sp>
            <p:sp>
              <p:nvSpPr>
                <p:cNvPr id="418850" name="Rectangle 34">
                  <a:extLst>
                    <a:ext uri="{FF2B5EF4-FFF2-40B4-BE49-F238E27FC236}">
                      <a16:creationId xmlns:a16="http://schemas.microsoft.com/office/drawing/2014/main" id="{1CA1E1C0-C9E9-A641-A67C-EDC622D5BC65}"/>
                    </a:ext>
                  </a:extLst>
                </p:cNvPr>
                <p:cNvSpPr>
                  <a:spLocks noChangeArrowheads="1"/>
                </p:cNvSpPr>
                <p:nvPr/>
              </p:nvSpPr>
              <p:spPr bwMode="auto">
                <a:xfrm>
                  <a:off x="3687" y="2052"/>
                  <a:ext cx="249"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400">
                    <a:solidFill>
                      <a:srgbClr val="FFFFFF"/>
                    </a:solidFill>
                    <a:latin typeface="Times New Roman" panose="02020603050405020304" pitchFamily="18" charset="0"/>
                    <a:ea typeface="宋体" panose="02010600030101010101" pitchFamily="2" charset="-122"/>
                  </a:endParaRPr>
                </a:p>
              </p:txBody>
            </p:sp>
            <p:sp>
              <p:nvSpPr>
                <p:cNvPr id="418851" name="Rectangle 35">
                  <a:extLst>
                    <a:ext uri="{FF2B5EF4-FFF2-40B4-BE49-F238E27FC236}">
                      <a16:creationId xmlns:a16="http://schemas.microsoft.com/office/drawing/2014/main" id="{CA27B42A-7581-5041-8F93-FF72B47DBBEB}"/>
                    </a:ext>
                  </a:extLst>
                </p:cNvPr>
                <p:cNvSpPr>
                  <a:spLocks noChangeArrowheads="1"/>
                </p:cNvSpPr>
                <p:nvPr/>
              </p:nvSpPr>
              <p:spPr bwMode="auto">
                <a:xfrm>
                  <a:off x="2784" y="3360"/>
                  <a:ext cx="1950"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b="1">
                      <a:solidFill>
                        <a:srgbClr val="FFFFFF"/>
                      </a:solidFill>
                      <a:latin typeface="Times New Roman" panose="02020603050405020304" pitchFamily="18" charset="0"/>
                      <a:ea typeface="宋体" panose="02010600030101010101" pitchFamily="2" charset="-122"/>
                    </a:rPr>
                    <a:t>(b)    i</a:t>
                  </a:r>
                  <a:r>
                    <a:rPr kumimoji="1" lang="zh-CN" altLang="en-US" sz="2000" b="1">
                      <a:solidFill>
                        <a:srgbClr val="FFFFFF"/>
                      </a:solidFill>
                      <a:latin typeface="Times New Roman" panose="02020603050405020304" pitchFamily="18" charset="0"/>
                      <a:ea typeface="宋体" panose="02010600030101010101" pitchFamily="2" charset="-122"/>
                    </a:rPr>
                    <a:t>和</a:t>
                  </a:r>
                  <a:r>
                    <a:rPr kumimoji="1" lang="en-US" altLang="zh-CN" sz="2000" b="1">
                      <a:solidFill>
                        <a:srgbClr val="FFFFFF"/>
                      </a:solidFill>
                      <a:latin typeface="Times New Roman" panose="02020603050405020304" pitchFamily="18" charset="0"/>
                      <a:ea typeface="宋体" panose="02010600030101010101" pitchFamily="2" charset="-122"/>
                    </a:rPr>
                    <a:t>i+1</a:t>
                  </a:r>
                  <a:r>
                    <a:rPr kumimoji="1" lang="zh-CN" altLang="en-US" sz="2000" b="1">
                      <a:solidFill>
                        <a:srgbClr val="FFFFFF"/>
                      </a:solidFill>
                      <a:latin typeface="Times New Roman" panose="02020603050405020304" pitchFamily="18" charset="0"/>
                      <a:ea typeface="宋体" panose="02010600030101010101" pitchFamily="2" charset="-122"/>
                    </a:rPr>
                    <a:t>结点不在同一层</a:t>
                  </a:r>
                </a:p>
              </p:txBody>
            </p:sp>
          </p:grpSp>
        </p:grpSp>
        <p:sp>
          <p:nvSpPr>
            <p:cNvPr id="418852" name="Rectangle 36">
              <a:extLst>
                <a:ext uri="{FF2B5EF4-FFF2-40B4-BE49-F238E27FC236}">
                  <a16:creationId xmlns:a16="http://schemas.microsoft.com/office/drawing/2014/main" id="{8227A9BC-AD3B-FE4A-ACEB-AD3627EF6130}"/>
                </a:ext>
              </a:extLst>
            </p:cNvPr>
            <p:cNvSpPr>
              <a:spLocks noChangeArrowheads="1"/>
            </p:cNvSpPr>
            <p:nvPr/>
          </p:nvSpPr>
          <p:spPr bwMode="auto">
            <a:xfrm>
              <a:off x="1584" y="3168"/>
              <a:ext cx="3246"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fontAlgn="base" hangingPunct="0">
                <a:spcBef>
                  <a:spcPct val="0"/>
                </a:spcBef>
                <a:spcAft>
                  <a:spcPct val="0"/>
                </a:spcAft>
              </a:pPr>
              <a:r>
                <a:rPr lang="zh-CN" altLang="en-US" sz="2000" b="1">
                  <a:solidFill>
                    <a:srgbClr val="FFFFFF"/>
                  </a:solidFill>
                  <a:latin typeface="Arial" panose="020B0604020202020204" pitchFamily="34" charset="0"/>
                  <a:ea typeface="宋体" panose="02010600030101010101" pitchFamily="2" charset="-122"/>
                </a:rPr>
                <a:t>图</a:t>
              </a:r>
              <a:r>
                <a:rPr lang="en-US" altLang="zh-CN" sz="2000" b="1">
                  <a:solidFill>
                    <a:srgbClr val="FFFFFF"/>
                  </a:solidFill>
                  <a:latin typeface="Times New Roman" panose="02020603050405020304" pitchFamily="18" charset="0"/>
                  <a:ea typeface="宋体" panose="02010600030101010101" pitchFamily="2" charset="-122"/>
                </a:rPr>
                <a:t>6-5   </a:t>
              </a:r>
              <a:r>
                <a:rPr lang="zh-CN" altLang="en-US" sz="2000" b="1">
                  <a:solidFill>
                    <a:srgbClr val="FFFFFF"/>
                  </a:solidFill>
                  <a:latin typeface="Times New Roman" panose="02020603050405020304" pitchFamily="18" charset="0"/>
                  <a:ea typeface="宋体" panose="02010600030101010101" pitchFamily="2" charset="-122"/>
                </a:rPr>
                <a:t>完全</a:t>
              </a:r>
              <a:r>
                <a:rPr kumimoji="1" lang="zh-CN" altLang="en-US" sz="2000" b="1">
                  <a:solidFill>
                    <a:srgbClr val="FFFFFF"/>
                  </a:solidFill>
                  <a:latin typeface="宋体" panose="02010600030101010101" pitchFamily="2" charset="-122"/>
                  <a:ea typeface="宋体" panose="02010600030101010101" pitchFamily="2" charset="-122"/>
                </a:rPr>
                <a:t>二叉</a:t>
              </a:r>
              <a:r>
                <a:rPr lang="zh-CN" altLang="en-US" sz="2000" b="1">
                  <a:solidFill>
                    <a:srgbClr val="FFFFFF"/>
                  </a:solidFill>
                  <a:latin typeface="Arial" panose="020B0604020202020204" pitchFamily="34" charset="0"/>
                  <a:ea typeface="宋体" panose="02010600030101010101" pitchFamily="2" charset="-122"/>
                </a:rPr>
                <a:t>树中结点</a:t>
              </a:r>
              <a:r>
                <a:rPr kumimoji="1" lang="en-US" altLang="zh-CN" sz="2000" b="1">
                  <a:solidFill>
                    <a:srgbClr val="FFFFFF"/>
                  </a:solidFill>
                  <a:latin typeface="Times New Roman" panose="02020603050405020304" pitchFamily="18" charset="0"/>
                  <a:ea typeface="宋体" panose="02010600030101010101" pitchFamily="2" charset="-122"/>
                </a:rPr>
                <a:t>i</a:t>
              </a:r>
              <a:r>
                <a:rPr kumimoji="1" lang="zh-CN" altLang="en-US" sz="2000" b="1">
                  <a:solidFill>
                    <a:srgbClr val="FFFFFF"/>
                  </a:solidFill>
                  <a:latin typeface="Times New Roman" panose="02020603050405020304" pitchFamily="18" charset="0"/>
                  <a:ea typeface="宋体" panose="02010600030101010101" pitchFamily="2" charset="-122"/>
                </a:rPr>
                <a:t>和</a:t>
              </a:r>
              <a:r>
                <a:rPr kumimoji="1" lang="en-US" altLang="zh-CN" sz="2000" b="1">
                  <a:solidFill>
                    <a:srgbClr val="FFFFFF"/>
                  </a:solidFill>
                  <a:latin typeface="Times New Roman" panose="02020603050405020304" pitchFamily="18" charset="0"/>
                  <a:ea typeface="宋体" panose="02010600030101010101" pitchFamily="2" charset="-122"/>
                </a:rPr>
                <a:t>i+1</a:t>
              </a:r>
              <a:r>
                <a:rPr kumimoji="1" lang="zh-CN" altLang="en-US" sz="2000" b="1">
                  <a:solidFill>
                    <a:srgbClr val="FFFFFF"/>
                  </a:solidFill>
                  <a:latin typeface="Times New Roman" panose="02020603050405020304" pitchFamily="18" charset="0"/>
                  <a:ea typeface="宋体" panose="02010600030101010101" pitchFamily="2" charset="-122"/>
                </a:rPr>
                <a:t>的左右孩子</a:t>
              </a:r>
            </a:p>
          </p:txBody>
        </p:sp>
      </p:grpSp>
    </p:spTree>
    <p:extLst>
      <p:ext uri="{BB962C8B-B14F-4D97-AF65-F5344CB8AC3E}">
        <p14:creationId xmlns:p14="http://schemas.microsoft.com/office/powerpoint/2010/main" val="25655966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42" name="Rectangle 2">
            <a:extLst>
              <a:ext uri="{FF2B5EF4-FFF2-40B4-BE49-F238E27FC236}">
                <a16:creationId xmlns:a16="http://schemas.microsoft.com/office/drawing/2014/main" id="{73D0CD10-5C93-4747-8005-D109CC45D6B5}"/>
              </a:ext>
            </a:extLst>
          </p:cNvPr>
          <p:cNvSpPr>
            <a:spLocks noGrp="1" noChangeArrowheads="1"/>
          </p:cNvSpPr>
          <p:nvPr>
            <p:ph type="ctrTitle"/>
          </p:nvPr>
        </p:nvSpPr>
        <p:spPr>
          <a:xfrm>
            <a:off x="2133600" y="76200"/>
            <a:ext cx="7010400" cy="762000"/>
          </a:xfrm>
        </p:spPr>
        <p:txBody>
          <a:bodyPr/>
          <a:lstStyle/>
          <a:p>
            <a:r>
              <a:rPr lang="en-US" altLang="zh-CN" b="1">
                <a:latin typeface="Times New Roman" panose="02020603050405020304" pitchFamily="18" charset="0"/>
              </a:rPr>
              <a:t>6.2.3</a:t>
            </a:r>
            <a:r>
              <a:rPr lang="en-US" altLang="zh-CN" b="1">
                <a:latin typeface="宋体" panose="02010600030101010101" pitchFamily="2" charset="-122"/>
              </a:rPr>
              <a:t>  </a:t>
            </a:r>
            <a:r>
              <a:rPr lang="zh-CN" altLang="en-US" b="1">
                <a:latin typeface="楷体_GB2312" pitchFamily="49" charset="-122"/>
                <a:ea typeface="楷体_GB2312" pitchFamily="49" charset="-122"/>
              </a:rPr>
              <a:t>二叉树的存储结构</a:t>
            </a:r>
          </a:p>
        </p:txBody>
      </p:sp>
      <p:sp>
        <p:nvSpPr>
          <p:cNvPr id="419843" name="Text Box 3">
            <a:extLst>
              <a:ext uri="{FF2B5EF4-FFF2-40B4-BE49-F238E27FC236}">
                <a16:creationId xmlns:a16="http://schemas.microsoft.com/office/drawing/2014/main" id="{D6F9096F-23D8-8548-BD77-6ED60D2F30DE}"/>
              </a:ext>
            </a:extLst>
          </p:cNvPr>
          <p:cNvSpPr txBox="1">
            <a:spLocks noChangeArrowheads="1"/>
          </p:cNvSpPr>
          <p:nvPr/>
        </p:nvSpPr>
        <p:spPr bwMode="auto">
          <a:xfrm>
            <a:off x="1676401" y="952500"/>
            <a:ext cx="8812213" cy="551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1028700" indent="-457200" eaLnBrk="0" hangingPunct="0">
              <a:defRPr kumimoji="1" sz="2400">
                <a:solidFill>
                  <a:schemeClr val="tx1"/>
                </a:solidFill>
                <a:latin typeface="Times New Roman" panose="02020603050405020304" pitchFamily="18" charset="0"/>
                <a:ea typeface="宋体" panose="02010600030101010101" pitchFamily="2" charset="-122"/>
              </a:defRPr>
            </a:lvl2pPr>
            <a:lvl3pPr marL="1676400" indent="-457200" eaLnBrk="0" hangingPunct="0">
              <a:defRPr kumimoji="1" sz="2400">
                <a:solidFill>
                  <a:schemeClr val="tx1"/>
                </a:solidFill>
                <a:latin typeface="Times New Roman" panose="02020603050405020304" pitchFamily="18" charset="0"/>
                <a:ea typeface="宋体" panose="02010600030101010101" pitchFamily="2" charset="-122"/>
              </a:defRPr>
            </a:lvl3pPr>
            <a:lvl4pPr marL="2324100" indent="-457200" eaLnBrk="0" hangingPunct="0">
              <a:defRPr kumimoji="1" sz="2400">
                <a:solidFill>
                  <a:schemeClr val="tx1"/>
                </a:solidFill>
                <a:latin typeface="Times New Roman" panose="02020603050405020304" pitchFamily="18" charset="0"/>
                <a:ea typeface="宋体" panose="02010600030101010101" pitchFamily="2" charset="-122"/>
              </a:defRPr>
            </a:lvl4pPr>
            <a:lvl5pPr marL="2971800" indent="-457200" eaLnBrk="0" hangingPunct="0">
              <a:defRPr kumimoji="1" sz="2400">
                <a:solidFill>
                  <a:schemeClr val="tx1"/>
                </a:solidFill>
                <a:latin typeface="Times New Roman" panose="02020603050405020304" pitchFamily="18" charset="0"/>
                <a:ea typeface="宋体" panose="02010600030101010101" pitchFamily="2" charset="-122"/>
              </a:defRPr>
            </a:lvl5pPr>
            <a:lvl6pPr marL="34290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8862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3434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8006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20000"/>
              </a:spcBef>
              <a:spcAft>
                <a:spcPct val="0"/>
              </a:spcAft>
            </a:pPr>
            <a:r>
              <a:rPr lang="en-US" altLang="zh-CN" sz="3600" b="1">
                <a:solidFill>
                  <a:srgbClr val="FFCC66"/>
                </a:solidFill>
                <a:ea typeface="楷体_GB2312" pitchFamily="49" charset="-122"/>
              </a:rPr>
              <a:t>1</a:t>
            </a:r>
            <a:r>
              <a:rPr lang="en-US" altLang="zh-CN" sz="3600" b="1">
                <a:solidFill>
                  <a:srgbClr val="FFCC66"/>
                </a:solidFill>
                <a:latin typeface="楷体_GB2312" pitchFamily="49" charset="-122"/>
                <a:ea typeface="楷体_GB2312" pitchFamily="49" charset="-122"/>
              </a:rPr>
              <a:t>  </a:t>
            </a:r>
            <a:r>
              <a:rPr lang="zh-CN" altLang="en-US" sz="3600" b="1">
                <a:solidFill>
                  <a:srgbClr val="FFCC66"/>
                </a:solidFill>
                <a:latin typeface="楷体_GB2312" pitchFamily="49" charset="-122"/>
                <a:ea typeface="楷体_GB2312" pitchFamily="49" charset="-122"/>
              </a:rPr>
              <a:t>顺序存储结构</a:t>
            </a:r>
          </a:p>
          <a:p>
            <a:pPr eaLnBrk="1" fontAlgn="base" hangingPunct="1">
              <a:lnSpc>
                <a:spcPct val="110000"/>
              </a:lnSpc>
              <a:spcBef>
                <a:spcPct val="20000"/>
              </a:spcBef>
              <a:spcAft>
                <a:spcPct val="0"/>
              </a:spcAft>
            </a:pPr>
            <a:r>
              <a:rPr lang="zh-CN" altLang="en-US" sz="3200">
                <a:solidFill>
                  <a:srgbClr val="FFFFFF"/>
                </a:solidFill>
                <a:latin typeface="宋体" panose="02010600030101010101" pitchFamily="2" charset="-122"/>
              </a:rPr>
              <a:t>   </a:t>
            </a:r>
            <a:r>
              <a:rPr lang="zh-CN" altLang="en-US" sz="2800" b="1">
                <a:solidFill>
                  <a:srgbClr val="FFFFFF"/>
                </a:solidFill>
                <a:latin typeface="宋体" panose="02010600030101010101" pitchFamily="2" charset="-122"/>
              </a:rPr>
              <a:t>二叉树存储结构的类型定义：</a:t>
            </a:r>
            <a:endParaRPr lang="zh-CN" altLang="en-US" sz="2800" b="1">
              <a:solidFill>
                <a:srgbClr val="FFFFFF"/>
              </a:solidFill>
            </a:endParaRPr>
          </a:p>
          <a:p>
            <a:pPr eaLnBrk="1" fontAlgn="base" hangingPunct="1">
              <a:lnSpc>
                <a:spcPct val="110000"/>
              </a:lnSpc>
              <a:spcBef>
                <a:spcPct val="20000"/>
              </a:spcBef>
              <a:spcAft>
                <a:spcPct val="0"/>
              </a:spcAft>
            </a:pPr>
            <a:r>
              <a:rPr lang="en-US" altLang="zh-CN" sz="2800" b="1">
                <a:solidFill>
                  <a:srgbClr val="FFFFFF"/>
                </a:solidFill>
              </a:rPr>
              <a:t>#define MAX_SIZE  100</a:t>
            </a:r>
          </a:p>
          <a:p>
            <a:pPr eaLnBrk="1" fontAlgn="base" hangingPunct="1">
              <a:lnSpc>
                <a:spcPct val="110000"/>
              </a:lnSpc>
              <a:spcBef>
                <a:spcPct val="20000"/>
              </a:spcBef>
              <a:spcAft>
                <a:spcPct val="0"/>
              </a:spcAft>
            </a:pPr>
            <a:r>
              <a:rPr lang="en-US" altLang="zh-CN" sz="2800" b="1">
                <a:solidFill>
                  <a:srgbClr val="FFFFFF"/>
                </a:solidFill>
              </a:rPr>
              <a:t> typedef telemtype sqbitree[MAX_SIZE];</a:t>
            </a:r>
            <a:endParaRPr lang="en-US" altLang="zh-CN" sz="2800" b="1">
              <a:solidFill>
                <a:srgbClr val="FFFFFF"/>
              </a:solidFill>
              <a:latin typeface="宋体" panose="02010600030101010101" pitchFamily="2" charset="-122"/>
            </a:endParaRPr>
          </a:p>
          <a:p>
            <a:pPr eaLnBrk="1" fontAlgn="base" hangingPunct="1">
              <a:lnSpc>
                <a:spcPct val="110000"/>
              </a:lnSpc>
              <a:spcBef>
                <a:spcPct val="20000"/>
              </a:spcBef>
              <a:spcAft>
                <a:spcPct val="0"/>
              </a:spcAft>
            </a:pPr>
            <a:r>
              <a:rPr lang="en-US" altLang="zh-CN" sz="2800" b="1">
                <a:solidFill>
                  <a:srgbClr val="FFFFFF"/>
                </a:solidFill>
                <a:latin typeface="宋体" panose="02010600030101010101" pitchFamily="2" charset="-122"/>
              </a:rPr>
              <a:t>    </a:t>
            </a:r>
            <a:r>
              <a:rPr lang="zh-CN" altLang="en-US" sz="2800" b="1">
                <a:solidFill>
                  <a:srgbClr val="FFFFFF"/>
                </a:solidFill>
                <a:latin typeface="宋体" panose="02010600030101010101" pitchFamily="2" charset="-122"/>
              </a:rPr>
              <a:t>用一组地址连续的存储单元依次</a:t>
            </a:r>
            <a:r>
              <a:rPr lang="zh-CN" altLang="en-US" sz="2800" b="1">
                <a:solidFill>
                  <a:srgbClr val="FFFFFF"/>
                </a:solidFill>
              </a:rPr>
              <a:t>“</a:t>
            </a:r>
            <a:r>
              <a:rPr lang="zh-CN" altLang="en-US" sz="2800" b="1">
                <a:solidFill>
                  <a:srgbClr val="FFFF00"/>
                </a:solidFill>
                <a:latin typeface="宋体" panose="02010600030101010101" pitchFamily="2" charset="-122"/>
              </a:rPr>
              <a:t>自上而下</a:t>
            </a:r>
            <a:r>
              <a:rPr lang="zh-CN" altLang="en-US" sz="2800" b="1">
                <a:solidFill>
                  <a:srgbClr val="FFFF00"/>
                </a:solidFill>
              </a:rPr>
              <a:t>、</a:t>
            </a:r>
            <a:r>
              <a:rPr lang="zh-CN" altLang="en-US" sz="2800" b="1">
                <a:solidFill>
                  <a:srgbClr val="FFFF00"/>
                </a:solidFill>
                <a:latin typeface="宋体" panose="02010600030101010101" pitchFamily="2" charset="-122"/>
              </a:rPr>
              <a:t>自左至右</a:t>
            </a:r>
            <a:r>
              <a:rPr lang="zh-CN" altLang="en-US" sz="2800" b="1">
                <a:solidFill>
                  <a:srgbClr val="FFFFFF"/>
                </a:solidFill>
              </a:rPr>
              <a:t>”</a:t>
            </a:r>
            <a:r>
              <a:rPr lang="zh-CN" altLang="en-US" sz="2800" b="1">
                <a:solidFill>
                  <a:srgbClr val="FFFFFF"/>
                </a:solidFill>
                <a:latin typeface="宋体" panose="02010600030101010101" pitchFamily="2" charset="-122"/>
              </a:rPr>
              <a:t>存储完全二叉树的数据元素。</a:t>
            </a:r>
          </a:p>
          <a:p>
            <a:pPr eaLnBrk="1" fontAlgn="base" hangingPunct="1">
              <a:lnSpc>
                <a:spcPct val="110000"/>
              </a:lnSpc>
              <a:spcBef>
                <a:spcPct val="20000"/>
              </a:spcBef>
              <a:spcAft>
                <a:spcPct val="0"/>
              </a:spcAft>
            </a:pPr>
            <a:r>
              <a:rPr lang="zh-CN" altLang="en-US" sz="2800" b="1">
                <a:solidFill>
                  <a:srgbClr val="FFFFFF"/>
                </a:solidFill>
                <a:latin typeface="宋体" panose="02010600030101010101" pitchFamily="2" charset="-122"/>
              </a:rPr>
              <a:t>    对于完全二叉树上编号为</a:t>
            </a:r>
            <a:r>
              <a:rPr lang="en-US" altLang="zh-CN" sz="2800" b="1">
                <a:solidFill>
                  <a:srgbClr val="FFFFFF"/>
                </a:solidFill>
              </a:rPr>
              <a:t>i</a:t>
            </a:r>
            <a:r>
              <a:rPr lang="zh-CN" altLang="en-US" sz="2800" b="1">
                <a:solidFill>
                  <a:srgbClr val="FFFFFF"/>
                </a:solidFill>
              </a:rPr>
              <a:t>的结点元素存储在一维数组的下标值为</a:t>
            </a:r>
            <a:r>
              <a:rPr lang="en-US" altLang="zh-CN" sz="2800" b="1">
                <a:solidFill>
                  <a:srgbClr val="FFFFFF"/>
                </a:solidFill>
              </a:rPr>
              <a:t>i-1</a:t>
            </a:r>
            <a:r>
              <a:rPr lang="zh-CN" altLang="en-US" sz="2800" b="1">
                <a:solidFill>
                  <a:srgbClr val="FFFFFF"/>
                </a:solidFill>
              </a:rPr>
              <a:t>的分量中</a:t>
            </a:r>
            <a:r>
              <a:rPr lang="zh-CN" altLang="en-US" sz="2800" b="1">
                <a:solidFill>
                  <a:srgbClr val="FFFFFF"/>
                </a:solidFill>
                <a:latin typeface="宋体" panose="02010600030101010101" pitchFamily="2" charset="-122"/>
              </a:rPr>
              <a:t>，如图</a:t>
            </a:r>
            <a:r>
              <a:rPr lang="en-US" altLang="zh-CN" sz="2800" b="1">
                <a:solidFill>
                  <a:srgbClr val="FFFFFF"/>
                </a:solidFill>
              </a:rPr>
              <a:t>6-6(c)</a:t>
            </a:r>
            <a:r>
              <a:rPr lang="zh-CN" altLang="en-US" sz="2800" b="1">
                <a:solidFill>
                  <a:srgbClr val="FFFFFF"/>
                </a:solidFill>
                <a:latin typeface="宋体" panose="02010600030101010101" pitchFamily="2" charset="-122"/>
              </a:rPr>
              <a:t>所示。</a:t>
            </a:r>
          </a:p>
          <a:p>
            <a:pPr eaLnBrk="1" fontAlgn="base" hangingPunct="1">
              <a:lnSpc>
                <a:spcPct val="110000"/>
              </a:lnSpc>
              <a:spcBef>
                <a:spcPct val="20000"/>
              </a:spcBef>
              <a:spcAft>
                <a:spcPct val="0"/>
              </a:spcAft>
            </a:pPr>
            <a:r>
              <a:rPr lang="zh-CN" altLang="en-US" sz="2800" b="1">
                <a:solidFill>
                  <a:srgbClr val="FFFFFF"/>
                </a:solidFill>
                <a:latin typeface="宋体" panose="02010600030101010101" pitchFamily="2" charset="-122"/>
              </a:rPr>
              <a:t>    对于一般的二叉树，将其每个结点与完全二叉树上的结点相对照，</a:t>
            </a:r>
            <a:r>
              <a:rPr lang="zh-CN" altLang="en-US" sz="2800" b="1">
                <a:solidFill>
                  <a:srgbClr val="FFFFFF"/>
                </a:solidFill>
              </a:rPr>
              <a:t>存储在一维数组中</a:t>
            </a:r>
            <a:r>
              <a:rPr lang="zh-CN" altLang="en-US" sz="2800" b="1">
                <a:solidFill>
                  <a:srgbClr val="FFFFFF"/>
                </a:solidFill>
                <a:latin typeface="宋体" panose="02010600030101010101" pitchFamily="2" charset="-122"/>
              </a:rPr>
              <a:t>，如图</a:t>
            </a:r>
            <a:r>
              <a:rPr lang="en-US" altLang="zh-CN" sz="2800" b="1">
                <a:solidFill>
                  <a:srgbClr val="FFFFFF"/>
                </a:solidFill>
              </a:rPr>
              <a:t>6-6(d)</a:t>
            </a:r>
            <a:r>
              <a:rPr lang="zh-CN" altLang="en-US" sz="2800" b="1">
                <a:solidFill>
                  <a:srgbClr val="FFFFFF"/>
                </a:solidFill>
                <a:latin typeface="宋体" panose="02010600030101010101" pitchFamily="2" charset="-122"/>
              </a:rPr>
              <a:t>所示。</a:t>
            </a:r>
          </a:p>
        </p:txBody>
      </p:sp>
    </p:spTree>
    <p:extLst>
      <p:ext uri="{BB962C8B-B14F-4D97-AF65-F5344CB8AC3E}">
        <p14:creationId xmlns:p14="http://schemas.microsoft.com/office/powerpoint/2010/main" val="6460881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20866" name="Group 2">
            <a:extLst>
              <a:ext uri="{FF2B5EF4-FFF2-40B4-BE49-F238E27FC236}">
                <a16:creationId xmlns:a16="http://schemas.microsoft.com/office/drawing/2014/main" id="{8A9A5671-2AE6-4F4B-8C26-5CECE5C1B565}"/>
              </a:ext>
            </a:extLst>
          </p:cNvPr>
          <p:cNvGrpSpPr>
            <a:grpSpLocks/>
          </p:cNvGrpSpPr>
          <p:nvPr/>
        </p:nvGrpSpPr>
        <p:grpSpPr bwMode="auto">
          <a:xfrm>
            <a:off x="1900238" y="228600"/>
            <a:ext cx="7624762" cy="6019800"/>
            <a:chOff x="237" y="144"/>
            <a:chExt cx="4803" cy="3792"/>
          </a:xfrm>
        </p:grpSpPr>
        <p:grpSp>
          <p:nvGrpSpPr>
            <p:cNvPr id="420867" name="Group 3">
              <a:extLst>
                <a:ext uri="{FF2B5EF4-FFF2-40B4-BE49-F238E27FC236}">
                  <a16:creationId xmlns:a16="http://schemas.microsoft.com/office/drawing/2014/main" id="{E39078C6-B9B6-DB49-9797-D4F46C339A5A}"/>
                </a:ext>
              </a:extLst>
            </p:cNvPr>
            <p:cNvGrpSpPr>
              <a:grpSpLocks/>
            </p:cNvGrpSpPr>
            <p:nvPr/>
          </p:nvGrpSpPr>
          <p:grpSpPr bwMode="auto">
            <a:xfrm>
              <a:off x="237" y="144"/>
              <a:ext cx="4803" cy="1824"/>
              <a:chOff x="237" y="144"/>
              <a:chExt cx="4803" cy="1824"/>
            </a:xfrm>
          </p:grpSpPr>
          <p:grpSp>
            <p:nvGrpSpPr>
              <p:cNvPr id="420868" name="Group 4">
                <a:extLst>
                  <a:ext uri="{FF2B5EF4-FFF2-40B4-BE49-F238E27FC236}">
                    <a16:creationId xmlns:a16="http://schemas.microsoft.com/office/drawing/2014/main" id="{635FCF0A-31C3-DA41-9751-986C78426326}"/>
                  </a:ext>
                </a:extLst>
              </p:cNvPr>
              <p:cNvGrpSpPr>
                <a:grpSpLocks/>
              </p:cNvGrpSpPr>
              <p:nvPr/>
            </p:nvGrpSpPr>
            <p:grpSpPr bwMode="auto">
              <a:xfrm>
                <a:off x="237" y="144"/>
                <a:ext cx="2307" cy="1563"/>
                <a:chOff x="1392" y="208"/>
                <a:chExt cx="2307" cy="1563"/>
              </a:xfrm>
            </p:grpSpPr>
            <p:sp>
              <p:nvSpPr>
                <p:cNvPr id="420869" name="Oval 5">
                  <a:extLst>
                    <a:ext uri="{FF2B5EF4-FFF2-40B4-BE49-F238E27FC236}">
                      <a16:creationId xmlns:a16="http://schemas.microsoft.com/office/drawing/2014/main" id="{AC614AA2-C836-8849-90D7-D892D99FE185}"/>
                    </a:ext>
                  </a:extLst>
                </p:cNvPr>
                <p:cNvSpPr>
                  <a:spLocks noChangeArrowheads="1"/>
                </p:cNvSpPr>
                <p:nvPr/>
              </p:nvSpPr>
              <p:spPr bwMode="auto">
                <a:xfrm>
                  <a:off x="2568" y="208"/>
                  <a:ext cx="227"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20000"/>
                    </a:spcBef>
                    <a:spcAft>
                      <a:spcPct val="0"/>
                    </a:spcAft>
                  </a:pPr>
                  <a:r>
                    <a:rPr kumimoji="1" lang="en-US" altLang="zh-CN" sz="2400">
                      <a:solidFill>
                        <a:srgbClr val="FFFFFF"/>
                      </a:solidFill>
                      <a:latin typeface="Times New Roman" panose="02020603050405020304" pitchFamily="18" charset="0"/>
                      <a:ea typeface="楷体_GB2312" pitchFamily="49" charset="-122"/>
                    </a:rPr>
                    <a:t>a</a:t>
                  </a:r>
                </a:p>
              </p:txBody>
            </p:sp>
            <p:sp>
              <p:nvSpPr>
                <p:cNvPr id="420870" name="Oval 6">
                  <a:extLst>
                    <a:ext uri="{FF2B5EF4-FFF2-40B4-BE49-F238E27FC236}">
                      <a16:creationId xmlns:a16="http://schemas.microsoft.com/office/drawing/2014/main" id="{5D923C07-26F9-C04B-A3F1-5F4622AC4012}"/>
                    </a:ext>
                  </a:extLst>
                </p:cNvPr>
                <p:cNvSpPr>
                  <a:spLocks noChangeArrowheads="1"/>
                </p:cNvSpPr>
                <p:nvPr/>
              </p:nvSpPr>
              <p:spPr bwMode="auto">
                <a:xfrm>
                  <a:off x="2000" y="664"/>
                  <a:ext cx="227"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20000"/>
                    </a:spcBef>
                    <a:spcAft>
                      <a:spcPct val="0"/>
                    </a:spcAft>
                  </a:pPr>
                  <a:r>
                    <a:rPr kumimoji="1" lang="en-US" altLang="zh-CN" sz="2400">
                      <a:solidFill>
                        <a:srgbClr val="FFFFFF"/>
                      </a:solidFill>
                      <a:latin typeface="Times New Roman" panose="02020603050405020304" pitchFamily="18" charset="0"/>
                      <a:ea typeface="楷体_GB2312" pitchFamily="49" charset="-122"/>
                    </a:rPr>
                    <a:t>b</a:t>
                  </a:r>
                </a:p>
              </p:txBody>
            </p:sp>
            <p:sp>
              <p:nvSpPr>
                <p:cNvPr id="420871" name="Oval 7">
                  <a:extLst>
                    <a:ext uri="{FF2B5EF4-FFF2-40B4-BE49-F238E27FC236}">
                      <a16:creationId xmlns:a16="http://schemas.microsoft.com/office/drawing/2014/main" id="{FEA44D90-70B6-2F4F-9EF2-58F860FBE43F}"/>
                    </a:ext>
                  </a:extLst>
                </p:cNvPr>
                <p:cNvSpPr>
                  <a:spLocks noChangeArrowheads="1"/>
                </p:cNvSpPr>
                <p:nvPr/>
              </p:nvSpPr>
              <p:spPr bwMode="auto">
                <a:xfrm>
                  <a:off x="3120" y="648"/>
                  <a:ext cx="227"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20000"/>
                    </a:spcBef>
                    <a:spcAft>
                      <a:spcPct val="0"/>
                    </a:spcAft>
                  </a:pPr>
                  <a:r>
                    <a:rPr kumimoji="1" lang="en-US" altLang="zh-CN" sz="2400">
                      <a:solidFill>
                        <a:srgbClr val="FFFFFF"/>
                      </a:solidFill>
                      <a:latin typeface="Times New Roman" panose="02020603050405020304" pitchFamily="18" charset="0"/>
                      <a:ea typeface="楷体_GB2312" pitchFamily="49" charset="-122"/>
                    </a:rPr>
                    <a:t>c</a:t>
                  </a:r>
                </a:p>
              </p:txBody>
            </p:sp>
            <p:sp>
              <p:nvSpPr>
                <p:cNvPr id="420872" name="Line 8">
                  <a:extLst>
                    <a:ext uri="{FF2B5EF4-FFF2-40B4-BE49-F238E27FC236}">
                      <a16:creationId xmlns:a16="http://schemas.microsoft.com/office/drawing/2014/main" id="{E5E53766-B6A0-B441-8EAD-97D487EB52E5}"/>
                    </a:ext>
                  </a:extLst>
                </p:cNvPr>
                <p:cNvSpPr>
                  <a:spLocks noChangeShapeType="1"/>
                </p:cNvSpPr>
                <p:nvPr/>
              </p:nvSpPr>
              <p:spPr bwMode="auto">
                <a:xfrm flipH="1">
                  <a:off x="2176" y="400"/>
                  <a:ext cx="408" cy="2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20873" name="Line 9">
                  <a:extLst>
                    <a:ext uri="{FF2B5EF4-FFF2-40B4-BE49-F238E27FC236}">
                      <a16:creationId xmlns:a16="http://schemas.microsoft.com/office/drawing/2014/main" id="{891C5373-8BA5-4745-B251-44FC36E5E67D}"/>
                    </a:ext>
                  </a:extLst>
                </p:cNvPr>
                <p:cNvSpPr>
                  <a:spLocks noChangeShapeType="1"/>
                </p:cNvSpPr>
                <p:nvPr/>
              </p:nvSpPr>
              <p:spPr bwMode="auto">
                <a:xfrm>
                  <a:off x="2768" y="384"/>
                  <a:ext cx="408" cy="2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20874" name="Line 10">
                  <a:extLst>
                    <a:ext uri="{FF2B5EF4-FFF2-40B4-BE49-F238E27FC236}">
                      <a16:creationId xmlns:a16="http://schemas.microsoft.com/office/drawing/2014/main" id="{78E86760-C09B-0F4E-AC35-AFAEE3239D64}"/>
                    </a:ext>
                  </a:extLst>
                </p:cNvPr>
                <p:cNvSpPr>
                  <a:spLocks noChangeShapeType="1"/>
                </p:cNvSpPr>
                <p:nvPr/>
              </p:nvSpPr>
              <p:spPr bwMode="auto">
                <a:xfrm flipH="1">
                  <a:off x="1744" y="840"/>
                  <a:ext cx="272"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20875" name="Line 11">
                  <a:extLst>
                    <a:ext uri="{FF2B5EF4-FFF2-40B4-BE49-F238E27FC236}">
                      <a16:creationId xmlns:a16="http://schemas.microsoft.com/office/drawing/2014/main" id="{5B134C68-B297-A24E-A258-60214FABBA51}"/>
                    </a:ext>
                  </a:extLst>
                </p:cNvPr>
                <p:cNvSpPr>
                  <a:spLocks noChangeShapeType="1"/>
                </p:cNvSpPr>
                <p:nvPr/>
              </p:nvSpPr>
              <p:spPr bwMode="auto">
                <a:xfrm flipH="1">
                  <a:off x="3072" y="864"/>
                  <a:ext cx="144"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20876" name="Line 12">
                  <a:extLst>
                    <a:ext uri="{FF2B5EF4-FFF2-40B4-BE49-F238E27FC236}">
                      <a16:creationId xmlns:a16="http://schemas.microsoft.com/office/drawing/2014/main" id="{D1520DB2-35AD-E549-ADC8-39B66CCACBFA}"/>
                    </a:ext>
                  </a:extLst>
                </p:cNvPr>
                <p:cNvSpPr>
                  <a:spLocks noChangeShapeType="1"/>
                </p:cNvSpPr>
                <p:nvPr/>
              </p:nvSpPr>
              <p:spPr bwMode="auto">
                <a:xfrm>
                  <a:off x="2187" y="856"/>
                  <a:ext cx="227"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20877" name="Line 13">
                  <a:extLst>
                    <a:ext uri="{FF2B5EF4-FFF2-40B4-BE49-F238E27FC236}">
                      <a16:creationId xmlns:a16="http://schemas.microsoft.com/office/drawing/2014/main" id="{E13C0FF3-A041-5F41-A179-81BF1F455DA4}"/>
                    </a:ext>
                  </a:extLst>
                </p:cNvPr>
                <p:cNvSpPr>
                  <a:spLocks noChangeShapeType="1"/>
                </p:cNvSpPr>
                <p:nvPr/>
              </p:nvSpPr>
              <p:spPr bwMode="auto">
                <a:xfrm>
                  <a:off x="3320" y="848"/>
                  <a:ext cx="240"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nvGrpSpPr>
                <p:cNvPr id="420878" name="Group 14">
                  <a:extLst>
                    <a:ext uri="{FF2B5EF4-FFF2-40B4-BE49-F238E27FC236}">
                      <a16:creationId xmlns:a16="http://schemas.microsoft.com/office/drawing/2014/main" id="{DD068718-E0C7-A64D-8BCC-347316BF9E72}"/>
                    </a:ext>
                  </a:extLst>
                </p:cNvPr>
                <p:cNvGrpSpPr>
                  <a:grpSpLocks/>
                </p:cNvGrpSpPr>
                <p:nvPr/>
              </p:nvGrpSpPr>
              <p:grpSpPr bwMode="auto">
                <a:xfrm>
                  <a:off x="1392" y="1069"/>
                  <a:ext cx="598" cy="659"/>
                  <a:chOff x="1309" y="1064"/>
                  <a:chExt cx="598" cy="659"/>
                </a:xfrm>
              </p:grpSpPr>
              <p:sp>
                <p:nvSpPr>
                  <p:cNvPr id="420879" name="Oval 15">
                    <a:extLst>
                      <a:ext uri="{FF2B5EF4-FFF2-40B4-BE49-F238E27FC236}">
                        <a16:creationId xmlns:a16="http://schemas.microsoft.com/office/drawing/2014/main" id="{D9B162B0-7D3D-2D47-9BC3-675671BE5D79}"/>
                      </a:ext>
                    </a:extLst>
                  </p:cNvPr>
                  <p:cNvSpPr>
                    <a:spLocks noChangeArrowheads="1"/>
                  </p:cNvSpPr>
                  <p:nvPr/>
                </p:nvSpPr>
                <p:spPr bwMode="auto">
                  <a:xfrm>
                    <a:off x="1536" y="1064"/>
                    <a:ext cx="227"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20000"/>
                      </a:spcBef>
                      <a:spcAft>
                        <a:spcPct val="0"/>
                      </a:spcAft>
                    </a:pPr>
                    <a:r>
                      <a:rPr kumimoji="1" lang="en-US" altLang="zh-CN" sz="2800">
                        <a:solidFill>
                          <a:srgbClr val="FFFFFF"/>
                        </a:solidFill>
                        <a:latin typeface="Times New Roman" panose="02020603050405020304" pitchFamily="18" charset="0"/>
                        <a:ea typeface="楷体_GB2312" pitchFamily="49" charset="-122"/>
                      </a:rPr>
                      <a:t>d</a:t>
                    </a:r>
                  </a:p>
                </p:txBody>
              </p:sp>
              <p:sp>
                <p:nvSpPr>
                  <p:cNvPr id="420880" name="Oval 16">
                    <a:extLst>
                      <a:ext uri="{FF2B5EF4-FFF2-40B4-BE49-F238E27FC236}">
                        <a16:creationId xmlns:a16="http://schemas.microsoft.com/office/drawing/2014/main" id="{7CCD18B0-0DFC-5A49-8A55-FFBA6E9C0201}"/>
                      </a:ext>
                    </a:extLst>
                  </p:cNvPr>
                  <p:cNvSpPr>
                    <a:spLocks noChangeArrowheads="1"/>
                  </p:cNvSpPr>
                  <p:nvPr/>
                </p:nvSpPr>
                <p:spPr bwMode="auto">
                  <a:xfrm>
                    <a:off x="1309" y="1496"/>
                    <a:ext cx="227"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20000"/>
                      </a:spcBef>
                      <a:spcAft>
                        <a:spcPct val="0"/>
                      </a:spcAft>
                    </a:pPr>
                    <a:r>
                      <a:rPr kumimoji="1" lang="en-US" altLang="zh-CN" sz="2800">
                        <a:solidFill>
                          <a:srgbClr val="FFFFFF"/>
                        </a:solidFill>
                        <a:latin typeface="Times New Roman" panose="02020603050405020304" pitchFamily="18" charset="0"/>
                        <a:ea typeface="楷体_GB2312" pitchFamily="49" charset="-122"/>
                      </a:rPr>
                      <a:t>h</a:t>
                    </a:r>
                  </a:p>
                </p:txBody>
              </p:sp>
              <p:sp>
                <p:nvSpPr>
                  <p:cNvPr id="420881" name="Oval 17">
                    <a:extLst>
                      <a:ext uri="{FF2B5EF4-FFF2-40B4-BE49-F238E27FC236}">
                        <a16:creationId xmlns:a16="http://schemas.microsoft.com/office/drawing/2014/main" id="{24EE921A-52BA-D84A-8D63-27454F663041}"/>
                      </a:ext>
                    </a:extLst>
                  </p:cNvPr>
                  <p:cNvSpPr>
                    <a:spLocks noChangeArrowheads="1"/>
                  </p:cNvSpPr>
                  <p:nvPr/>
                </p:nvSpPr>
                <p:spPr bwMode="auto">
                  <a:xfrm>
                    <a:off x="1680" y="1496"/>
                    <a:ext cx="227"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20000"/>
                      </a:spcBef>
                      <a:spcAft>
                        <a:spcPct val="0"/>
                      </a:spcAft>
                    </a:pPr>
                    <a:r>
                      <a:rPr kumimoji="1" lang="en-US" altLang="zh-CN" sz="2800">
                        <a:solidFill>
                          <a:srgbClr val="FFFFFF"/>
                        </a:solidFill>
                        <a:latin typeface="Times New Roman" panose="02020603050405020304" pitchFamily="18" charset="0"/>
                        <a:ea typeface="楷体_GB2312" pitchFamily="49" charset="-122"/>
                      </a:rPr>
                      <a:t>i</a:t>
                    </a:r>
                  </a:p>
                </p:txBody>
              </p:sp>
              <p:sp>
                <p:nvSpPr>
                  <p:cNvPr id="420882" name="Line 18">
                    <a:extLst>
                      <a:ext uri="{FF2B5EF4-FFF2-40B4-BE49-F238E27FC236}">
                        <a16:creationId xmlns:a16="http://schemas.microsoft.com/office/drawing/2014/main" id="{709B52A2-3FCB-6D4C-9A25-DA943CCFDD42}"/>
                      </a:ext>
                    </a:extLst>
                  </p:cNvPr>
                  <p:cNvSpPr>
                    <a:spLocks noChangeShapeType="1"/>
                  </p:cNvSpPr>
                  <p:nvPr/>
                </p:nvSpPr>
                <p:spPr bwMode="auto">
                  <a:xfrm flipH="1">
                    <a:off x="1448" y="1280"/>
                    <a:ext cx="136"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20883" name="Line 19">
                    <a:extLst>
                      <a:ext uri="{FF2B5EF4-FFF2-40B4-BE49-F238E27FC236}">
                        <a16:creationId xmlns:a16="http://schemas.microsoft.com/office/drawing/2014/main" id="{88234009-8B78-D34D-8961-4660BDBE0D14}"/>
                      </a:ext>
                    </a:extLst>
                  </p:cNvPr>
                  <p:cNvSpPr>
                    <a:spLocks noChangeShapeType="1"/>
                  </p:cNvSpPr>
                  <p:nvPr/>
                </p:nvSpPr>
                <p:spPr bwMode="auto">
                  <a:xfrm>
                    <a:off x="1704" y="1272"/>
                    <a:ext cx="113"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420884" name="Group 20">
                  <a:extLst>
                    <a:ext uri="{FF2B5EF4-FFF2-40B4-BE49-F238E27FC236}">
                      <a16:creationId xmlns:a16="http://schemas.microsoft.com/office/drawing/2014/main" id="{08CE7FDD-2DFC-B34A-B15E-7AC994407DA3}"/>
                    </a:ext>
                  </a:extLst>
                </p:cNvPr>
                <p:cNvGrpSpPr>
                  <a:grpSpLocks/>
                </p:cNvGrpSpPr>
                <p:nvPr/>
              </p:nvGrpSpPr>
              <p:grpSpPr bwMode="auto">
                <a:xfrm>
                  <a:off x="2112" y="1080"/>
                  <a:ext cx="598" cy="659"/>
                  <a:chOff x="1309" y="1064"/>
                  <a:chExt cx="598" cy="659"/>
                </a:xfrm>
              </p:grpSpPr>
              <p:sp>
                <p:nvSpPr>
                  <p:cNvPr id="420885" name="Oval 21">
                    <a:extLst>
                      <a:ext uri="{FF2B5EF4-FFF2-40B4-BE49-F238E27FC236}">
                        <a16:creationId xmlns:a16="http://schemas.microsoft.com/office/drawing/2014/main" id="{36599EF7-0DE9-2340-83C1-050311C712DD}"/>
                      </a:ext>
                    </a:extLst>
                  </p:cNvPr>
                  <p:cNvSpPr>
                    <a:spLocks noChangeArrowheads="1"/>
                  </p:cNvSpPr>
                  <p:nvPr/>
                </p:nvSpPr>
                <p:spPr bwMode="auto">
                  <a:xfrm>
                    <a:off x="1536" y="1064"/>
                    <a:ext cx="227"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20000"/>
                      </a:spcBef>
                      <a:spcAft>
                        <a:spcPct val="0"/>
                      </a:spcAft>
                    </a:pPr>
                    <a:r>
                      <a:rPr kumimoji="1" lang="en-US" altLang="zh-CN" sz="2800">
                        <a:solidFill>
                          <a:srgbClr val="FFFFFF"/>
                        </a:solidFill>
                        <a:latin typeface="Times New Roman" panose="02020603050405020304" pitchFamily="18" charset="0"/>
                        <a:ea typeface="楷体_GB2312" pitchFamily="49" charset="-122"/>
                      </a:rPr>
                      <a:t>e</a:t>
                    </a:r>
                  </a:p>
                </p:txBody>
              </p:sp>
              <p:sp>
                <p:nvSpPr>
                  <p:cNvPr id="420886" name="Oval 22">
                    <a:extLst>
                      <a:ext uri="{FF2B5EF4-FFF2-40B4-BE49-F238E27FC236}">
                        <a16:creationId xmlns:a16="http://schemas.microsoft.com/office/drawing/2014/main" id="{81C36799-BDA2-D043-926E-7AA711FE4F3E}"/>
                      </a:ext>
                    </a:extLst>
                  </p:cNvPr>
                  <p:cNvSpPr>
                    <a:spLocks noChangeArrowheads="1"/>
                  </p:cNvSpPr>
                  <p:nvPr/>
                </p:nvSpPr>
                <p:spPr bwMode="auto">
                  <a:xfrm>
                    <a:off x="1309" y="1496"/>
                    <a:ext cx="227"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20000"/>
                      </a:spcBef>
                      <a:spcAft>
                        <a:spcPct val="0"/>
                      </a:spcAft>
                    </a:pPr>
                    <a:r>
                      <a:rPr kumimoji="1" lang="en-US" altLang="zh-CN" sz="2400">
                        <a:solidFill>
                          <a:srgbClr val="FFFFFF"/>
                        </a:solidFill>
                        <a:latin typeface="Times New Roman" panose="02020603050405020304" pitchFamily="18" charset="0"/>
                        <a:ea typeface="楷体_GB2312" pitchFamily="49" charset="-122"/>
                      </a:rPr>
                      <a:t>j</a:t>
                    </a:r>
                  </a:p>
                </p:txBody>
              </p:sp>
              <p:sp>
                <p:nvSpPr>
                  <p:cNvPr id="420887" name="Oval 23">
                    <a:extLst>
                      <a:ext uri="{FF2B5EF4-FFF2-40B4-BE49-F238E27FC236}">
                        <a16:creationId xmlns:a16="http://schemas.microsoft.com/office/drawing/2014/main" id="{AED7F215-28EB-B548-8DED-396E9227AF70}"/>
                      </a:ext>
                    </a:extLst>
                  </p:cNvPr>
                  <p:cNvSpPr>
                    <a:spLocks noChangeArrowheads="1"/>
                  </p:cNvSpPr>
                  <p:nvPr/>
                </p:nvSpPr>
                <p:spPr bwMode="auto">
                  <a:xfrm>
                    <a:off x="1680" y="1496"/>
                    <a:ext cx="227"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20000"/>
                      </a:spcBef>
                      <a:spcAft>
                        <a:spcPct val="0"/>
                      </a:spcAft>
                    </a:pPr>
                    <a:r>
                      <a:rPr kumimoji="1" lang="en-US" altLang="zh-CN" sz="2400">
                        <a:solidFill>
                          <a:srgbClr val="FFFFFF"/>
                        </a:solidFill>
                        <a:latin typeface="Times New Roman" panose="02020603050405020304" pitchFamily="18" charset="0"/>
                        <a:ea typeface="楷体_GB2312" pitchFamily="49" charset="-122"/>
                      </a:rPr>
                      <a:t>k</a:t>
                    </a:r>
                  </a:p>
                </p:txBody>
              </p:sp>
              <p:sp>
                <p:nvSpPr>
                  <p:cNvPr id="420888" name="Line 24">
                    <a:extLst>
                      <a:ext uri="{FF2B5EF4-FFF2-40B4-BE49-F238E27FC236}">
                        <a16:creationId xmlns:a16="http://schemas.microsoft.com/office/drawing/2014/main" id="{5B595F34-D60B-B041-BA91-375A6554037D}"/>
                      </a:ext>
                    </a:extLst>
                  </p:cNvPr>
                  <p:cNvSpPr>
                    <a:spLocks noChangeShapeType="1"/>
                  </p:cNvSpPr>
                  <p:nvPr/>
                </p:nvSpPr>
                <p:spPr bwMode="auto">
                  <a:xfrm flipH="1">
                    <a:off x="1448" y="1280"/>
                    <a:ext cx="136"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20889" name="Line 25">
                    <a:extLst>
                      <a:ext uri="{FF2B5EF4-FFF2-40B4-BE49-F238E27FC236}">
                        <a16:creationId xmlns:a16="http://schemas.microsoft.com/office/drawing/2014/main" id="{EF62BFE9-98DC-EC43-A7D9-B1DB6995B095}"/>
                      </a:ext>
                    </a:extLst>
                  </p:cNvPr>
                  <p:cNvSpPr>
                    <a:spLocks noChangeShapeType="1"/>
                  </p:cNvSpPr>
                  <p:nvPr/>
                </p:nvSpPr>
                <p:spPr bwMode="auto">
                  <a:xfrm>
                    <a:off x="1704" y="1272"/>
                    <a:ext cx="113"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420890" name="Oval 26">
                  <a:extLst>
                    <a:ext uri="{FF2B5EF4-FFF2-40B4-BE49-F238E27FC236}">
                      <a16:creationId xmlns:a16="http://schemas.microsoft.com/office/drawing/2014/main" id="{1E810EC2-C20E-1C4A-8BD9-5AF7253D038F}"/>
                    </a:ext>
                  </a:extLst>
                </p:cNvPr>
                <p:cNvSpPr>
                  <a:spLocks noChangeArrowheads="1"/>
                </p:cNvSpPr>
                <p:nvPr/>
              </p:nvSpPr>
              <p:spPr bwMode="auto">
                <a:xfrm>
                  <a:off x="2784" y="1544"/>
                  <a:ext cx="227"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20000"/>
                    </a:spcBef>
                    <a:spcAft>
                      <a:spcPct val="0"/>
                    </a:spcAft>
                  </a:pPr>
                  <a:r>
                    <a:rPr kumimoji="1" lang="en-US" altLang="zh-CN" sz="2400">
                      <a:solidFill>
                        <a:srgbClr val="FFFFFF"/>
                      </a:solidFill>
                      <a:latin typeface="Times New Roman" panose="02020603050405020304" pitchFamily="18" charset="0"/>
                      <a:ea typeface="楷体_GB2312" pitchFamily="49" charset="-122"/>
                    </a:rPr>
                    <a:t>l</a:t>
                  </a:r>
                </a:p>
              </p:txBody>
            </p:sp>
            <p:sp>
              <p:nvSpPr>
                <p:cNvPr id="420891" name="Oval 27">
                  <a:extLst>
                    <a:ext uri="{FF2B5EF4-FFF2-40B4-BE49-F238E27FC236}">
                      <a16:creationId xmlns:a16="http://schemas.microsoft.com/office/drawing/2014/main" id="{4F5FA695-3E08-914B-8D79-B16EE95958C7}"/>
                    </a:ext>
                  </a:extLst>
                </p:cNvPr>
                <p:cNvSpPr>
                  <a:spLocks noChangeArrowheads="1"/>
                </p:cNvSpPr>
                <p:nvPr/>
              </p:nvSpPr>
              <p:spPr bwMode="auto">
                <a:xfrm>
                  <a:off x="2976" y="1104"/>
                  <a:ext cx="227"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20000"/>
                    </a:spcBef>
                    <a:spcAft>
                      <a:spcPct val="0"/>
                    </a:spcAft>
                  </a:pPr>
                  <a:r>
                    <a:rPr kumimoji="1" lang="en-US" altLang="zh-CN" sz="2400">
                      <a:solidFill>
                        <a:srgbClr val="FFFFFF"/>
                      </a:solidFill>
                      <a:latin typeface="Times New Roman" panose="02020603050405020304" pitchFamily="18" charset="0"/>
                      <a:ea typeface="楷体_GB2312" pitchFamily="49" charset="-122"/>
                    </a:rPr>
                    <a:t>f</a:t>
                  </a:r>
                </a:p>
              </p:txBody>
            </p:sp>
            <p:sp>
              <p:nvSpPr>
                <p:cNvPr id="420892" name="Oval 28">
                  <a:extLst>
                    <a:ext uri="{FF2B5EF4-FFF2-40B4-BE49-F238E27FC236}">
                      <a16:creationId xmlns:a16="http://schemas.microsoft.com/office/drawing/2014/main" id="{5E1DF275-45F5-364D-A9B0-4FBBFC7520FF}"/>
                    </a:ext>
                  </a:extLst>
                </p:cNvPr>
                <p:cNvSpPr>
                  <a:spLocks noChangeArrowheads="1"/>
                </p:cNvSpPr>
                <p:nvPr/>
              </p:nvSpPr>
              <p:spPr bwMode="auto">
                <a:xfrm>
                  <a:off x="3472" y="1096"/>
                  <a:ext cx="227"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20000"/>
                    </a:spcBef>
                    <a:spcAft>
                      <a:spcPct val="0"/>
                    </a:spcAft>
                  </a:pPr>
                  <a:r>
                    <a:rPr kumimoji="1" lang="en-US" altLang="zh-CN" sz="2400">
                      <a:solidFill>
                        <a:srgbClr val="FFFFFF"/>
                      </a:solidFill>
                      <a:latin typeface="Times New Roman" panose="02020603050405020304" pitchFamily="18" charset="0"/>
                      <a:ea typeface="楷体_GB2312" pitchFamily="49" charset="-122"/>
                    </a:rPr>
                    <a:t>g</a:t>
                  </a:r>
                </a:p>
              </p:txBody>
            </p:sp>
            <p:sp>
              <p:nvSpPr>
                <p:cNvPr id="420893" name="Line 29">
                  <a:extLst>
                    <a:ext uri="{FF2B5EF4-FFF2-40B4-BE49-F238E27FC236}">
                      <a16:creationId xmlns:a16="http://schemas.microsoft.com/office/drawing/2014/main" id="{4DC05A36-36E2-714C-8C07-180423D4DF03}"/>
                    </a:ext>
                  </a:extLst>
                </p:cNvPr>
                <p:cNvSpPr>
                  <a:spLocks noChangeShapeType="1"/>
                </p:cNvSpPr>
                <p:nvPr/>
              </p:nvSpPr>
              <p:spPr bwMode="auto">
                <a:xfrm flipH="1">
                  <a:off x="2888" y="1304"/>
                  <a:ext cx="144"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420894" name="Rectangle 30">
                <a:extLst>
                  <a:ext uri="{FF2B5EF4-FFF2-40B4-BE49-F238E27FC236}">
                    <a16:creationId xmlns:a16="http://schemas.microsoft.com/office/drawing/2014/main" id="{24DFCD45-D17F-0246-803B-D34681A97D61}"/>
                  </a:ext>
                </a:extLst>
              </p:cNvPr>
              <p:cNvSpPr>
                <a:spLocks noChangeArrowheads="1"/>
              </p:cNvSpPr>
              <p:nvPr/>
            </p:nvSpPr>
            <p:spPr bwMode="auto">
              <a:xfrm>
                <a:off x="576" y="1741"/>
                <a:ext cx="1134"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b="1">
                    <a:solidFill>
                      <a:srgbClr val="FFFFFF"/>
                    </a:solidFill>
                    <a:latin typeface="Times New Roman" panose="02020603050405020304" pitchFamily="18" charset="0"/>
                    <a:ea typeface="宋体" panose="02010600030101010101" pitchFamily="2" charset="-122"/>
                  </a:rPr>
                  <a:t>(a)  </a:t>
                </a:r>
                <a:r>
                  <a:rPr kumimoji="1" lang="zh-CN" altLang="en-US" sz="2000" b="1">
                    <a:solidFill>
                      <a:srgbClr val="FFFFFF"/>
                    </a:solidFill>
                    <a:latin typeface="Times New Roman" panose="02020603050405020304" pitchFamily="18" charset="0"/>
                    <a:ea typeface="宋体" panose="02010600030101010101" pitchFamily="2" charset="-122"/>
                  </a:rPr>
                  <a:t>完全二叉树</a:t>
                </a:r>
              </a:p>
            </p:txBody>
          </p:sp>
          <p:sp>
            <p:nvSpPr>
              <p:cNvPr id="420895" name="Rectangle 31">
                <a:extLst>
                  <a:ext uri="{FF2B5EF4-FFF2-40B4-BE49-F238E27FC236}">
                    <a16:creationId xmlns:a16="http://schemas.microsoft.com/office/drawing/2014/main" id="{F7C47936-14E8-0546-8BF7-F145BE990974}"/>
                  </a:ext>
                </a:extLst>
              </p:cNvPr>
              <p:cNvSpPr>
                <a:spLocks noChangeArrowheads="1"/>
              </p:cNvSpPr>
              <p:nvPr/>
            </p:nvSpPr>
            <p:spPr bwMode="auto">
              <a:xfrm>
                <a:off x="3293" y="1741"/>
                <a:ext cx="1315"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b="1">
                    <a:solidFill>
                      <a:srgbClr val="FFFFFF"/>
                    </a:solidFill>
                    <a:latin typeface="Times New Roman" panose="02020603050405020304" pitchFamily="18" charset="0"/>
                    <a:ea typeface="宋体" panose="02010600030101010101" pitchFamily="2" charset="-122"/>
                  </a:rPr>
                  <a:t>(b)  </a:t>
                </a:r>
                <a:r>
                  <a:rPr kumimoji="1" lang="zh-CN" altLang="en-US" sz="2000" b="1">
                    <a:solidFill>
                      <a:srgbClr val="FFFFFF"/>
                    </a:solidFill>
                    <a:latin typeface="Times New Roman" panose="02020603050405020304" pitchFamily="18" charset="0"/>
                    <a:ea typeface="宋体" panose="02010600030101010101" pitchFamily="2" charset="-122"/>
                  </a:rPr>
                  <a:t>非完全二叉树</a:t>
                </a:r>
              </a:p>
            </p:txBody>
          </p:sp>
          <p:grpSp>
            <p:nvGrpSpPr>
              <p:cNvPr id="420896" name="Group 32">
                <a:extLst>
                  <a:ext uri="{FF2B5EF4-FFF2-40B4-BE49-F238E27FC236}">
                    <a16:creationId xmlns:a16="http://schemas.microsoft.com/office/drawing/2014/main" id="{0461C8B7-5FAB-9642-AC47-8A479D594A57}"/>
                  </a:ext>
                </a:extLst>
              </p:cNvPr>
              <p:cNvGrpSpPr>
                <a:grpSpLocks/>
              </p:cNvGrpSpPr>
              <p:nvPr/>
            </p:nvGrpSpPr>
            <p:grpSpPr bwMode="auto">
              <a:xfrm>
                <a:off x="2712" y="149"/>
                <a:ext cx="2328" cy="1531"/>
                <a:chOff x="2712" y="149"/>
                <a:chExt cx="2328" cy="1531"/>
              </a:xfrm>
            </p:grpSpPr>
            <p:grpSp>
              <p:nvGrpSpPr>
                <p:cNvPr id="420897" name="Group 33">
                  <a:extLst>
                    <a:ext uri="{FF2B5EF4-FFF2-40B4-BE49-F238E27FC236}">
                      <a16:creationId xmlns:a16="http://schemas.microsoft.com/office/drawing/2014/main" id="{3512DEF4-DD40-5244-85C4-5857AF9040AC}"/>
                    </a:ext>
                  </a:extLst>
                </p:cNvPr>
                <p:cNvGrpSpPr>
                  <a:grpSpLocks/>
                </p:cNvGrpSpPr>
                <p:nvPr/>
              </p:nvGrpSpPr>
              <p:grpSpPr bwMode="auto">
                <a:xfrm>
                  <a:off x="2960" y="149"/>
                  <a:ext cx="2080" cy="1531"/>
                  <a:chOff x="2960" y="309"/>
                  <a:chExt cx="2080" cy="1531"/>
                </a:xfrm>
              </p:grpSpPr>
              <p:sp>
                <p:nvSpPr>
                  <p:cNvPr id="420898" name="Oval 34">
                    <a:extLst>
                      <a:ext uri="{FF2B5EF4-FFF2-40B4-BE49-F238E27FC236}">
                        <a16:creationId xmlns:a16="http://schemas.microsoft.com/office/drawing/2014/main" id="{763F2D59-9E4A-DF42-A514-80ACAA571EB1}"/>
                      </a:ext>
                    </a:extLst>
                  </p:cNvPr>
                  <p:cNvSpPr>
                    <a:spLocks noChangeArrowheads="1"/>
                  </p:cNvSpPr>
                  <p:nvPr/>
                </p:nvSpPr>
                <p:spPr bwMode="auto">
                  <a:xfrm>
                    <a:off x="3909" y="309"/>
                    <a:ext cx="227"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20000"/>
                      </a:spcBef>
                      <a:spcAft>
                        <a:spcPct val="0"/>
                      </a:spcAft>
                    </a:pPr>
                    <a:r>
                      <a:rPr kumimoji="1" lang="en-US" altLang="zh-CN" sz="2400">
                        <a:solidFill>
                          <a:srgbClr val="FFFFFF"/>
                        </a:solidFill>
                        <a:latin typeface="Times New Roman" panose="02020603050405020304" pitchFamily="18" charset="0"/>
                        <a:ea typeface="楷体_GB2312" pitchFamily="49" charset="-122"/>
                      </a:rPr>
                      <a:t>a</a:t>
                    </a:r>
                  </a:p>
                </p:txBody>
              </p:sp>
              <p:sp>
                <p:nvSpPr>
                  <p:cNvPr id="420899" name="Oval 35">
                    <a:extLst>
                      <a:ext uri="{FF2B5EF4-FFF2-40B4-BE49-F238E27FC236}">
                        <a16:creationId xmlns:a16="http://schemas.microsoft.com/office/drawing/2014/main" id="{425353E8-6315-E543-90A6-D9F28AE5131C}"/>
                      </a:ext>
                    </a:extLst>
                  </p:cNvPr>
                  <p:cNvSpPr>
                    <a:spLocks noChangeArrowheads="1"/>
                  </p:cNvSpPr>
                  <p:nvPr/>
                </p:nvSpPr>
                <p:spPr bwMode="auto">
                  <a:xfrm>
                    <a:off x="3341" y="765"/>
                    <a:ext cx="227"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20000"/>
                      </a:spcBef>
                      <a:spcAft>
                        <a:spcPct val="0"/>
                      </a:spcAft>
                    </a:pPr>
                    <a:r>
                      <a:rPr kumimoji="1" lang="en-US" altLang="zh-CN" sz="2400">
                        <a:solidFill>
                          <a:srgbClr val="FFFFFF"/>
                        </a:solidFill>
                        <a:latin typeface="Times New Roman" panose="02020603050405020304" pitchFamily="18" charset="0"/>
                        <a:ea typeface="楷体_GB2312" pitchFamily="49" charset="-122"/>
                      </a:rPr>
                      <a:t>b</a:t>
                    </a:r>
                  </a:p>
                </p:txBody>
              </p:sp>
              <p:sp>
                <p:nvSpPr>
                  <p:cNvPr id="420900" name="Oval 36">
                    <a:extLst>
                      <a:ext uri="{FF2B5EF4-FFF2-40B4-BE49-F238E27FC236}">
                        <a16:creationId xmlns:a16="http://schemas.microsoft.com/office/drawing/2014/main" id="{755F6480-2047-B14F-8D86-77293100A416}"/>
                      </a:ext>
                    </a:extLst>
                  </p:cNvPr>
                  <p:cNvSpPr>
                    <a:spLocks noChangeArrowheads="1"/>
                  </p:cNvSpPr>
                  <p:nvPr/>
                </p:nvSpPr>
                <p:spPr bwMode="auto">
                  <a:xfrm>
                    <a:off x="4461" y="749"/>
                    <a:ext cx="227"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20000"/>
                      </a:spcBef>
                      <a:spcAft>
                        <a:spcPct val="0"/>
                      </a:spcAft>
                    </a:pPr>
                    <a:r>
                      <a:rPr kumimoji="1" lang="en-US" altLang="zh-CN" sz="2400">
                        <a:solidFill>
                          <a:srgbClr val="FFFFFF"/>
                        </a:solidFill>
                        <a:latin typeface="Times New Roman" panose="02020603050405020304" pitchFamily="18" charset="0"/>
                        <a:ea typeface="楷体_GB2312" pitchFamily="49" charset="-122"/>
                      </a:rPr>
                      <a:t>c</a:t>
                    </a:r>
                  </a:p>
                </p:txBody>
              </p:sp>
              <p:sp>
                <p:nvSpPr>
                  <p:cNvPr id="420901" name="Line 37">
                    <a:extLst>
                      <a:ext uri="{FF2B5EF4-FFF2-40B4-BE49-F238E27FC236}">
                        <a16:creationId xmlns:a16="http://schemas.microsoft.com/office/drawing/2014/main" id="{7BCF43B1-A390-7349-A97E-74A28EDB4A06}"/>
                      </a:ext>
                    </a:extLst>
                  </p:cNvPr>
                  <p:cNvSpPr>
                    <a:spLocks noChangeShapeType="1"/>
                  </p:cNvSpPr>
                  <p:nvPr/>
                </p:nvSpPr>
                <p:spPr bwMode="auto">
                  <a:xfrm flipH="1">
                    <a:off x="3517" y="501"/>
                    <a:ext cx="408" cy="2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20902" name="Line 38">
                    <a:extLst>
                      <a:ext uri="{FF2B5EF4-FFF2-40B4-BE49-F238E27FC236}">
                        <a16:creationId xmlns:a16="http://schemas.microsoft.com/office/drawing/2014/main" id="{41C954FB-A92A-6C49-B2AB-0BC3A44FEA95}"/>
                      </a:ext>
                    </a:extLst>
                  </p:cNvPr>
                  <p:cNvSpPr>
                    <a:spLocks noChangeShapeType="1"/>
                  </p:cNvSpPr>
                  <p:nvPr/>
                </p:nvSpPr>
                <p:spPr bwMode="auto">
                  <a:xfrm>
                    <a:off x="4109" y="485"/>
                    <a:ext cx="408" cy="2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20903" name="Line 39">
                    <a:extLst>
                      <a:ext uri="{FF2B5EF4-FFF2-40B4-BE49-F238E27FC236}">
                        <a16:creationId xmlns:a16="http://schemas.microsoft.com/office/drawing/2014/main" id="{2C295943-3CD1-E547-BA6E-4A0231A11894}"/>
                      </a:ext>
                    </a:extLst>
                  </p:cNvPr>
                  <p:cNvSpPr>
                    <a:spLocks noChangeShapeType="1"/>
                  </p:cNvSpPr>
                  <p:nvPr/>
                </p:nvSpPr>
                <p:spPr bwMode="auto">
                  <a:xfrm flipH="1">
                    <a:off x="3085" y="941"/>
                    <a:ext cx="272"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20904" name="Line 40">
                    <a:extLst>
                      <a:ext uri="{FF2B5EF4-FFF2-40B4-BE49-F238E27FC236}">
                        <a16:creationId xmlns:a16="http://schemas.microsoft.com/office/drawing/2014/main" id="{7F59D672-392A-8042-9B05-CDD5D3EECC3F}"/>
                      </a:ext>
                    </a:extLst>
                  </p:cNvPr>
                  <p:cNvSpPr>
                    <a:spLocks noChangeShapeType="1"/>
                  </p:cNvSpPr>
                  <p:nvPr/>
                </p:nvSpPr>
                <p:spPr bwMode="auto">
                  <a:xfrm>
                    <a:off x="3528" y="957"/>
                    <a:ext cx="227"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20905" name="Line 41">
                    <a:extLst>
                      <a:ext uri="{FF2B5EF4-FFF2-40B4-BE49-F238E27FC236}">
                        <a16:creationId xmlns:a16="http://schemas.microsoft.com/office/drawing/2014/main" id="{299D0A51-CF86-CF4D-B314-9FFB999DD556}"/>
                      </a:ext>
                    </a:extLst>
                  </p:cNvPr>
                  <p:cNvSpPr>
                    <a:spLocks noChangeShapeType="1"/>
                  </p:cNvSpPr>
                  <p:nvPr/>
                </p:nvSpPr>
                <p:spPr bwMode="auto">
                  <a:xfrm>
                    <a:off x="4661" y="949"/>
                    <a:ext cx="240"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20906" name="Oval 42">
                    <a:extLst>
                      <a:ext uri="{FF2B5EF4-FFF2-40B4-BE49-F238E27FC236}">
                        <a16:creationId xmlns:a16="http://schemas.microsoft.com/office/drawing/2014/main" id="{C5961835-49C1-1E4E-9332-AF8E47A60C6A}"/>
                      </a:ext>
                    </a:extLst>
                  </p:cNvPr>
                  <p:cNvSpPr>
                    <a:spLocks noChangeArrowheads="1"/>
                  </p:cNvSpPr>
                  <p:nvPr/>
                </p:nvSpPr>
                <p:spPr bwMode="auto">
                  <a:xfrm>
                    <a:off x="2960" y="1170"/>
                    <a:ext cx="227"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20000"/>
                      </a:spcBef>
                      <a:spcAft>
                        <a:spcPct val="0"/>
                      </a:spcAft>
                    </a:pPr>
                    <a:r>
                      <a:rPr kumimoji="1" lang="en-US" altLang="zh-CN" sz="2800">
                        <a:solidFill>
                          <a:srgbClr val="FFFFFF"/>
                        </a:solidFill>
                        <a:latin typeface="Times New Roman" panose="02020603050405020304" pitchFamily="18" charset="0"/>
                        <a:ea typeface="楷体_GB2312" pitchFamily="49" charset="-122"/>
                      </a:rPr>
                      <a:t>d</a:t>
                    </a:r>
                  </a:p>
                </p:txBody>
              </p:sp>
              <p:grpSp>
                <p:nvGrpSpPr>
                  <p:cNvPr id="420907" name="Group 43">
                    <a:extLst>
                      <a:ext uri="{FF2B5EF4-FFF2-40B4-BE49-F238E27FC236}">
                        <a16:creationId xmlns:a16="http://schemas.microsoft.com/office/drawing/2014/main" id="{34F69708-1BD0-9A4C-92E5-095769E5D619}"/>
                      </a:ext>
                    </a:extLst>
                  </p:cNvPr>
                  <p:cNvGrpSpPr>
                    <a:grpSpLocks/>
                  </p:cNvGrpSpPr>
                  <p:nvPr/>
                </p:nvGrpSpPr>
                <p:grpSpPr bwMode="auto">
                  <a:xfrm>
                    <a:off x="3453" y="1181"/>
                    <a:ext cx="598" cy="659"/>
                    <a:chOff x="1309" y="1064"/>
                    <a:chExt cx="598" cy="659"/>
                  </a:xfrm>
                </p:grpSpPr>
                <p:sp>
                  <p:nvSpPr>
                    <p:cNvPr id="420908" name="Oval 44">
                      <a:extLst>
                        <a:ext uri="{FF2B5EF4-FFF2-40B4-BE49-F238E27FC236}">
                          <a16:creationId xmlns:a16="http://schemas.microsoft.com/office/drawing/2014/main" id="{027EBBAC-1496-D04D-AB32-D7F9348A44AE}"/>
                        </a:ext>
                      </a:extLst>
                    </p:cNvPr>
                    <p:cNvSpPr>
                      <a:spLocks noChangeArrowheads="1"/>
                    </p:cNvSpPr>
                    <p:nvPr/>
                  </p:nvSpPr>
                  <p:spPr bwMode="auto">
                    <a:xfrm>
                      <a:off x="1536" y="1064"/>
                      <a:ext cx="227"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20000"/>
                        </a:spcBef>
                        <a:spcAft>
                          <a:spcPct val="0"/>
                        </a:spcAft>
                      </a:pPr>
                      <a:r>
                        <a:rPr kumimoji="1" lang="en-US" altLang="zh-CN" sz="2800">
                          <a:solidFill>
                            <a:srgbClr val="FFFFFF"/>
                          </a:solidFill>
                          <a:latin typeface="Times New Roman" panose="02020603050405020304" pitchFamily="18" charset="0"/>
                          <a:ea typeface="楷体_GB2312" pitchFamily="49" charset="-122"/>
                        </a:rPr>
                        <a:t>e</a:t>
                      </a:r>
                    </a:p>
                  </p:txBody>
                </p:sp>
                <p:sp>
                  <p:nvSpPr>
                    <p:cNvPr id="420909" name="Oval 45">
                      <a:extLst>
                        <a:ext uri="{FF2B5EF4-FFF2-40B4-BE49-F238E27FC236}">
                          <a16:creationId xmlns:a16="http://schemas.microsoft.com/office/drawing/2014/main" id="{81618EB4-EE89-BF48-B222-9DFFA043B726}"/>
                        </a:ext>
                      </a:extLst>
                    </p:cNvPr>
                    <p:cNvSpPr>
                      <a:spLocks noChangeArrowheads="1"/>
                    </p:cNvSpPr>
                    <p:nvPr/>
                  </p:nvSpPr>
                  <p:spPr bwMode="auto">
                    <a:xfrm>
                      <a:off x="1309" y="1496"/>
                      <a:ext cx="227"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20000"/>
                        </a:spcBef>
                        <a:spcAft>
                          <a:spcPct val="0"/>
                        </a:spcAft>
                      </a:pPr>
                      <a:r>
                        <a:rPr kumimoji="1" lang="en-US" altLang="zh-CN" sz="2400">
                          <a:solidFill>
                            <a:srgbClr val="FFFFFF"/>
                          </a:solidFill>
                          <a:latin typeface="Times New Roman" panose="02020603050405020304" pitchFamily="18" charset="0"/>
                          <a:ea typeface="楷体_GB2312" pitchFamily="49" charset="-122"/>
                        </a:rPr>
                        <a:t>f</a:t>
                      </a:r>
                    </a:p>
                  </p:txBody>
                </p:sp>
                <p:sp>
                  <p:nvSpPr>
                    <p:cNvPr id="420910" name="Oval 46">
                      <a:extLst>
                        <a:ext uri="{FF2B5EF4-FFF2-40B4-BE49-F238E27FC236}">
                          <a16:creationId xmlns:a16="http://schemas.microsoft.com/office/drawing/2014/main" id="{7589DC1E-76E7-4045-ACAA-9AC0258A0C84}"/>
                        </a:ext>
                      </a:extLst>
                    </p:cNvPr>
                    <p:cNvSpPr>
                      <a:spLocks noChangeArrowheads="1"/>
                    </p:cNvSpPr>
                    <p:nvPr/>
                  </p:nvSpPr>
                  <p:spPr bwMode="auto">
                    <a:xfrm>
                      <a:off x="1680" y="1496"/>
                      <a:ext cx="227"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20000"/>
                        </a:spcBef>
                        <a:spcAft>
                          <a:spcPct val="0"/>
                        </a:spcAft>
                      </a:pPr>
                      <a:r>
                        <a:rPr kumimoji="1" lang="en-US" altLang="zh-CN" sz="2400">
                          <a:solidFill>
                            <a:srgbClr val="FFFFFF"/>
                          </a:solidFill>
                          <a:latin typeface="Times New Roman" panose="02020603050405020304" pitchFamily="18" charset="0"/>
                          <a:ea typeface="楷体_GB2312" pitchFamily="49" charset="-122"/>
                        </a:rPr>
                        <a:t>g</a:t>
                      </a:r>
                    </a:p>
                  </p:txBody>
                </p:sp>
                <p:sp>
                  <p:nvSpPr>
                    <p:cNvPr id="420911" name="Line 47">
                      <a:extLst>
                        <a:ext uri="{FF2B5EF4-FFF2-40B4-BE49-F238E27FC236}">
                          <a16:creationId xmlns:a16="http://schemas.microsoft.com/office/drawing/2014/main" id="{2A35FCE8-8A2D-A640-8F35-17C40F35F540}"/>
                        </a:ext>
                      </a:extLst>
                    </p:cNvPr>
                    <p:cNvSpPr>
                      <a:spLocks noChangeShapeType="1"/>
                    </p:cNvSpPr>
                    <p:nvPr/>
                  </p:nvSpPr>
                  <p:spPr bwMode="auto">
                    <a:xfrm flipH="1">
                      <a:off x="1448" y="1280"/>
                      <a:ext cx="136"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20912" name="Line 48">
                      <a:extLst>
                        <a:ext uri="{FF2B5EF4-FFF2-40B4-BE49-F238E27FC236}">
                          <a16:creationId xmlns:a16="http://schemas.microsoft.com/office/drawing/2014/main" id="{75E3B1AD-9D3F-3042-A391-3F31C9EC1534}"/>
                        </a:ext>
                      </a:extLst>
                    </p:cNvPr>
                    <p:cNvSpPr>
                      <a:spLocks noChangeShapeType="1"/>
                    </p:cNvSpPr>
                    <p:nvPr/>
                  </p:nvSpPr>
                  <p:spPr bwMode="auto">
                    <a:xfrm>
                      <a:off x="1704" y="1272"/>
                      <a:ext cx="113"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420913" name="Oval 49">
                    <a:extLst>
                      <a:ext uri="{FF2B5EF4-FFF2-40B4-BE49-F238E27FC236}">
                        <a16:creationId xmlns:a16="http://schemas.microsoft.com/office/drawing/2014/main" id="{F6D9D1E1-402D-4745-826D-09D30ED29F38}"/>
                      </a:ext>
                    </a:extLst>
                  </p:cNvPr>
                  <p:cNvSpPr>
                    <a:spLocks noChangeArrowheads="1"/>
                  </p:cNvSpPr>
                  <p:nvPr/>
                </p:nvSpPr>
                <p:spPr bwMode="auto">
                  <a:xfrm>
                    <a:off x="4813" y="1197"/>
                    <a:ext cx="227"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20000"/>
                      </a:spcBef>
                      <a:spcAft>
                        <a:spcPct val="0"/>
                      </a:spcAft>
                    </a:pPr>
                    <a:r>
                      <a:rPr kumimoji="1" lang="en-US" altLang="zh-CN" sz="2400">
                        <a:solidFill>
                          <a:srgbClr val="FFFFFF"/>
                        </a:solidFill>
                        <a:latin typeface="Times New Roman" panose="02020603050405020304" pitchFamily="18" charset="0"/>
                        <a:ea typeface="楷体_GB2312" pitchFamily="49" charset="-122"/>
                      </a:rPr>
                      <a:t>h</a:t>
                    </a:r>
                  </a:p>
                </p:txBody>
              </p:sp>
            </p:grpSp>
            <p:sp>
              <p:nvSpPr>
                <p:cNvPr id="420914" name="Oval 50">
                  <a:extLst>
                    <a:ext uri="{FF2B5EF4-FFF2-40B4-BE49-F238E27FC236}">
                      <a16:creationId xmlns:a16="http://schemas.microsoft.com/office/drawing/2014/main" id="{CAF2CD34-346A-8146-BED8-830854A864D4}"/>
                    </a:ext>
                  </a:extLst>
                </p:cNvPr>
                <p:cNvSpPr>
                  <a:spLocks noChangeArrowheads="1"/>
                </p:cNvSpPr>
                <p:nvPr/>
              </p:nvSpPr>
              <p:spPr bwMode="auto">
                <a:xfrm>
                  <a:off x="4247" y="1032"/>
                  <a:ext cx="249" cy="227"/>
                </a:xfrm>
                <a:prstGeom prst="ellipse">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cs typeface="Times New Roman" panose="02020603050405020304" pitchFamily="18" charset="0"/>
                    </a:rPr>
                    <a:t>Ø</a:t>
                  </a:r>
                </a:p>
              </p:txBody>
            </p:sp>
            <p:sp>
              <p:nvSpPr>
                <p:cNvPr id="420915" name="Line 51">
                  <a:extLst>
                    <a:ext uri="{FF2B5EF4-FFF2-40B4-BE49-F238E27FC236}">
                      <a16:creationId xmlns:a16="http://schemas.microsoft.com/office/drawing/2014/main" id="{ED904DD6-E3B1-2A44-B270-A48185E71522}"/>
                    </a:ext>
                  </a:extLst>
                </p:cNvPr>
                <p:cNvSpPr>
                  <a:spLocks noChangeShapeType="1"/>
                </p:cNvSpPr>
                <p:nvPr/>
              </p:nvSpPr>
              <p:spPr bwMode="auto">
                <a:xfrm flipH="1">
                  <a:off x="4368" y="792"/>
                  <a:ext cx="144" cy="240"/>
                </a:xfrm>
                <a:prstGeom prst="line">
                  <a:avLst/>
                </a:prstGeom>
                <a:noFill/>
                <a:ln w="19050">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20916" name="Oval 52">
                  <a:extLst>
                    <a:ext uri="{FF2B5EF4-FFF2-40B4-BE49-F238E27FC236}">
                      <a16:creationId xmlns:a16="http://schemas.microsoft.com/office/drawing/2014/main" id="{2FCFC030-96CC-B741-9A10-AA4E42F8FB34}"/>
                    </a:ext>
                  </a:extLst>
                </p:cNvPr>
                <p:cNvSpPr>
                  <a:spLocks noChangeArrowheads="1"/>
                </p:cNvSpPr>
                <p:nvPr/>
              </p:nvSpPr>
              <p:spPr bwMode="auto">
                <a:xfrm>
                  <a:off x="2712" y="1445"/>
                  <a:ext cx="249" cy="227"/>
                </a:xfrm>
                <a:prstGeom prst="ellipse">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cs typeface="Times New Roman" panose="02020603050405020304" pitchFamily="18" charset="0"/>
                    </a:rPr>
                    <a:t>Ø</a:t>
                  </a:r>
                  <a:endParaRPr kumimoji="1" lang="en-US" altLang="zh-CN" sz="2400">
                    <a:solidFill>
                      <a:srgbClr val="FFFFFF"/>
                    </a:solidFill>
                    <a:latin typeface="Times New Roman" panose="02020603050405020304" pitchFamily="18" charset="0"/>
                    <a:ea typeface="宋体" panose="02010600030101010101" pitchFamily="2" charset="-122"/>
                  </a:endParaRPr>
                </a:p>
              </p:txBody>
            </p:sp>
            <p:sp>
              <p:nvSpPr>
                <p:cNvPr id="420917" name="Line 53">
                  <a:extLst>
                    <a:ext uri="{FF2B5EF4-FFF2-40B4-BE49-F238E27FC236}">
                      <a16:creationId xmlns:a16="http://schemas.microsoft.com/office/drawing/2014/main" id="{133EADC3-8924-D944-9635-F903D59FADB6}"/>
                    </a:ext>
                  </a:extLst>
                </p:cNvPr>
                <p:cNvSpPr>
                  <a:spLocks noChangeShapeType="1"/>
                </p:cNvSpPr>
                <p:nvPr/>
              </p:nvSpPr>
              <p:spPr bwMode="auto">
                <a:xfrm flipH="1">
                  <a:off x="2849" y="1205"/>
                  <a:ext cx="144" cy="240"/>
                </a:xfrm>
                <a:prstGeom prst="line">
                  <a:avLst/>
                </a:prstGeom>
                <a:noFill/>
                <a:ln w="19050">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20918" name="Oval 54">
                  <a:extLst>
                    <a:ext uri="{FF2B5EF4-FFF2-40B4-BE49-F238E27FC236}">
                      <a16:creationId xmlns:a16="http://schemas.microsoft.com/office/drawing/2014/main" id="{307DDD60-9421-BE45-84D1-9115B8D694CD}"/>
                    </a:ext>
                  </a:extLst>
                </p:cNvPr>
                <p:cNvSpPr>
                  <a:spLocks noChangeArrowheads="1"/>
                </p:cNvSpPr>
                <p:nvPr/>
              </p:nvSpPr>
              <p:spPr bwMode="auto">
                <a:xfrm>
                  <a:off x="3063" y="1453"/>
                  <a:ext cx="249" cy="227"/>
                </a:xfrm>
                <a:prstGeom prst="ellipse">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cs typeface="Times New Roman" panose="02020603050405020304" pitchFamily="18" charset="0"/>
                    </a:rPr>
                    <a:t>Ø</a:t>
                  </a:r>
                </a:p>
              </p:txBody>
            </p:sp>
            <p:sp>
              <p:nvSpPr>
                <p:cNvPr id="420919" name="Line 55">
                  <a:extLst>
                    <a:ext uri="{FF2B5EF4-FFF2-40B4-BE49-F238E27FC236}">
                      <a16:creationId xmlns:a16="http://schemas.microsoft.com/office/drawing/2014/main" id="{1618E605-3AEA-2148-A657-1E49A873B35A}"/>
                    </a:ext>
                  </a:extLst>
                </p:cNvPr>
                <p:cNvSpPr>
                  <a:spLocks noChangeShapeType="1"/>
                </p:cNvSpPr>
                <p:nvPr/>
              </p:nvSpPr>
              <p:spPr bwMode="auto">
                <a:xfrm>
                  <a:off x="3136" y="1216"/>
                  <a:ext cx="48" cy="240"/>
                </a:xfrm>
                <a:prstGeom prst="line">
                  <a:avLst/>
                </a:prstGeom>
                <a:noFill/>
                <a:ln w="19050">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nvGrpSpPr>
            <p:cNvPr id="420920" name="Group 56">
              <a:extLst>
                <a:ext uri="{FF2B5EF4-FFF2-40B4-BE49-F238E27FC236}">
                  <a16:creationId xmlns:a16="http://schemas.microsoft.com/office/drawing/2014/main" id="{370035E8-1A6A-DF4D-8110-21D2B7363EAA}"/>
                </a:ext>
              </a:extLst>
            </p:cNvPr>
            <p:cNvGrpSpPr>
              <a:grpSpLocks/>
            </p:cNvGrpSpPr>
            <p:nvPr/>
          </p:nvGrpSpPr>
          <p:grpSpPr bwMode="auto">
            <a:xfrm>
              <a:off x="837" y="2111"/>
              <a:ext cx="3540" cy="1825"/>
              <a:chOff x="837" y="2304"/>
              <a:chExt cx="3540" cy="1825"/>
            </a:xfrm>
          </p:grpSpPr>
          <p:grpSp>
            <p:nvGrpSpPr>
              <p:cNvPr id="420921" name="Group 57">
                <a:extLst>
                  <a:ext uri="{FF2B5EF4-FFF2-40B4-BE49-F238E27FC236}">
                    <a16:creationId xmlns:a16="http://schemas.microsoft.com/office/drawing/2014/main" id="{671880CB-6AB2-324E-9FAA-99D13B812F91}"/>
                  </a:ext>
                </a:extLst>
              </p:cNvPr>
              <p:cNvGrpSpPr>
                <a:grpSpLocks/>
              </p:cNvGrpSpPr>
              <p:nvPr/>
            </p:nvGrpSpPr>
            <p:grpSpPr bwMode="auto">
              <a:xfrm>
                <a:off x="837" y="2304"/>
                <a:ext cx="3540" cy="899"/>
                <a:chOff x="837" y="2304"/>
                <a:chExt cx="3540" cy="899"/>
              </a:xfrm>
            </p:grpSpPr>
            <p:grpSp>
              <p:nvGrpSpPr>
                <p:cNvPr id="420922" name="Group 58">
                  <a:extLst>
                    <a:ext uri="{FF2B5EF4-FFF2-40B4-BE49-F238E27FC236}">
                      <a16:creationId xmlns:a16="http://schemas.microsoft.com/office/drawing/2014/main" id="{B692962B-F85F-7441-9387-440A1129839B}"/>
                    </a:ext>
                  </a:extLst>
                </p:cNvPr>
                <p:cNvGrpSpPr>
                  <a:grpSpLocks/>
                </p:cNvGrpSpPr>
                <p:nvPr/>
              </p:nvGrpSpPr>
              <p:grpSpPr bwMode="auto">
                <a:xfrm>
                  <a:off x="837" y="2304"/>
                  <a:ext cx="3540" cy="577"/>
                  <a:chOff x="837" y="2304"/>
                  <a:chExt cx="3540" cy="577"/>
                </a:xfrm>
              </p:grpSpPr>
              <p:sp>
                <p:nvSpPr>
                  <p:cNvPr id="420923" name="Rectangle 59">
                    <a:extLst>
                      <a:ext uri="{FF2B5EF4-FFF2-40B4-BE49-F238E27FC236}">
                        <a16:creationId xmlns:a16="http://schemas.microsoft.com/office/drawing/2014/main" id="{BA5BC840-C35A-EA49-8BED-CE0A953C44D3}"/>
                      </a:ext>
                    </a:extLst>
                  </p:cNvPr>
                  <p:cNvSpPr>
                    <a:spLocks noChangeArrowheads="1"/>
                  </p:cNvSpPr>
                  <p:nvPr/>
                </p:nvSpPr>
                <p:spPr bwMode="auto">
                  <a:xfrm>
                    <a:off x="840" y="2304"/>
                    <a:ext cx="3537" cy="249"/>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a:solidFill>
                          <a:srgbClr val="FFFFFF"/>
                        </a:solidFill>
                        <a:latin typeface="Times New Roman" panose="02020603050405020304" pitchFamily="18" charset="0"/>
                        <a:ea typeface="宋体" panose="02010600030101010101" pitchFamily="2" charset="-122"/>
                      </a:rPr>
                      <a:t>1   2   3   4   5   6   7   8   9   10  11  12</a:t>
                    </a:r>
                    <a:r>
                      <a:rPr kumimoji="1" lang="en-US" altLang="zh-CN" sz="2400">
                        <a:solidFill>
                          <a:srgbClr val="FFFFFF"/>
                        </a:solidFill>
                        <a:latin typeface="Times New Roman" panose="02020603050405020304" pitchFamily="18" charset="0"/>
                        <a:ea typeface="宋体" panose="02010600030101010101" pitchFamily="2" charset="-122"/>
                      </a:rPr>
                      <a:t> </a:t>
                    </a:r>
                  </a:p>
                </p:txBody>
              </p:sp>
              <p:sp>
                <p:nvSpPr>
                  <p:cNvPr id="420924" name="Rectangle 60">
                    <a:extLst>
                      <a:ext uri="{FF2B5EF4-FFF2-40B4-BE49-F238E27FC236}">
                        <a16:creationId xmlns:a16="http://schemas.microsoft.com/office/drawing/2014/main" id="{26EAA60D-A8CF-3348-96EA-1B87A1A4164C}"/>
                      </a:ext>
                    </a:extLst>
                  </p:cNvPr>
                  <p:cNvSpPr>
                    <a:spLocks noChangeArrowheads="1"/>
                  </p:cNvSpPr>
                  <p:nvPr/>
                </p:nvSpPr>
                <p:spPr bwMode="auto">
                  <a:xfrm>
                    <a:off x="837" y="2631"/>
                    <a:ext cx="3537" cy="2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a:solidFill>
                          <a:srgbClr val="FFFFFF"/>
                        </a:solidFill>
                        <a:latin typeface="Times New Roman" panose="02020603050405020304" pitchFamily="18" charset="0"/>
                        <a:ea typeface="宋体" panose="02010600030101010101" pitchFamily="2" charset="-122"/>
                      </a:rPr>
                      <a:t>a   b   c   d   e   f   g    h    i     j     k    l</a:t>
                    </a:r>
                    <a:r>
                      <a:rPr kumimoji="1" lang="en-US" altLang="zh-CN" sz="2400">
                        <a:solidFill>
                          <a:srgbClr val="FFFFFF"/>
                        </a:solidFill>
                        <a:latin typeface="Times New Roman" panose="02020603050405020304" pitchFamily="18" charset="0"/>
                        <a:ea typeface="宋体" panose="02010600030101010101" pitchFamily="2" charset="-122"/>
                      </a:rPr>
                      <a:t>  </a:t>
                    </a:r>
                  </a:p>
                </p:txBody>
              </p:sp>
              <p:sp>
                <p:nvSpPr>
                  <p:cNvPr id="420925" name="Line 61">
                    <a:extLst>
                      <a:ext uri="{FF2B5EF4-FFF2-40B4-BE49-F238E27FC236}">
                        <a16:creationId xmlns:a16="http://schemas.microsoft.com/office/drawing/2014/main" id="{33A7CB99-8175-064F-BB69-7A2D4CF4B3EE}"/>
                      </a:ext>
                    </a:extLst>
                  </p:cNvPr>
                  <p:cNvSpPr>
                    <a:spLocks noChangeShapeType="1"/>
                  </p:cNvSpPr>
                  <p:nvPr/>
                </p:nvSpPr>
                <p:spPr bwMode="auto">
                  <a:xfrm>
                    <a:off x="1056" y="2632"/>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20926" name="Line 62">
                    <a:extLst>
                      <a:ext uri="{FF2B5EF4-FFF2-40B4-BE49-F238E27FC236}">
                        <a16:creationId xmlns:a16="http://schemas.microsoft.com/office/drawing/2014/main" id="{06579674-B23D-BB44-B27B-0E2F736A4CD0}"/>
                      </a:ext>
                    </a:extLst>
                  </p:cNvPr>
                  <p:cNvSpPr>
                    <a:spLocks noChangeShapeType="1"/>
                  </p:cNvSpPr>
                  <p:nvPr/>
                </p:nvSpPr>
                <p:spPr bwMode="auto">
                  <a:xfrm>
                    <a:off x="1344" y="2632"/>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20927" name="Line 63">
                    <a:extLst>
                      <a:ext uri="{FF2B5EF4-FFF2-40B4-BE49-F238E27FC236}">
                        <a16:creationId xmlns:a16="http://schemas.microsoft.com/office/drawing/2014/main" id="{95ED5310-FFAA-DB47-B831-4C254DEB75C6}"/>
                      </a:ext>
                    </a:extLst>
                  </p:cNvPr>
                  <p:cNvSpPr>
                    <a:spLocks noChangeShapeType="1"/>
                  </p:cNvSpPr>
                  <p:nvPr/>
                </p:nvSpPr>
                <p:spPr bwMode="auto">
                  <a:xfrm>
                    <a:off x="1608" y="2632"/>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20928" name="Line 64">
                    <a:extLst>
                      <a:ext uri="{FF2B5EF4-FFF2-40B4-BE49-F238E27FC236}">
                        <a16:creationId xmlns:a16="http://schemas.microsoft.com/office/drawing/2014/main" id="{49D9F29D-2AD3-7546-BFCE-B6B0AC9C7DD3}"/>
                      </a:ext>
                    </a:extLst>
                  </p:cNvPr>
                  <p:cNvSpPr>
                    <a:spLocks noChangeShapeType="1"/>
                  </p:cNvSpPr>
                  <p:nvPr/>
                </p:nvSpPr>
                <p:spPr bwMode="auto">
                  <a:xfrm>
                    <a:off x="1904" y="2632"/>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20929" name="Line 65">
                    <a:extLst>
                      <a:ext uri="{FF2B5EF4-FFF2-40B4-BE49-F238E27FC236}">
                        <a16:creationId xmlns:a16="http://schemas.microsoft.com/office/drawing/2014/main" id="{A1647360-D127-3D46-87FF-CCD9595F7A15}"/>
                      </a:ext>
                    </a:extLst>
                  </p:cNvPr>
                  <p:cNvSpPr>
                    <a:spLocks noChangeShapeType="1"/>
                  </p:cNvSpPr>
                  <p:nvPr/>
                </p:nvSpPr>
                <p:spPr bwMode="auto">
                  <a:xfrm>
                    <a:off x="2160" y="2632"/>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20930" name="Line 66">
                    <a:extLst>
                      <a:ext uri="{FF2B5EF4-FFF2-40B4-BE49-F238E27FC236}">
                        <a16:creationId xmlns:a16="http://schemas.microsoft.com/office/drawing/2014/main" id="{6E9ED454-6A74-414D-81DE-90FCA9CF8B45}"/>
                      </a:ext>
                    </a:extLst>
                  </p:cNvPr>
                  <p:cNvSpPr>
                    <a:spLocks noChangeShapeType="1"/>
                  </p:cNvSpPr>
                  <p:nvPr/>
                </p:nvSpPr>
                <p:spPr bwMode="auto">
                  <a:xfrm>
                    <a:off x="2416" y="2632"/>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20931" name="Line 67">
                    <a:extLst>
                      <a:ext uri="{FF2B5EF4-FFF2-40B4-BE49-F238E27FC236}">
                        <a16:creationId xmlns:a16="http://schemas.microsoft.com/office/drawing/2014/main" id="{8E40593E-10F5-104A-9601-6B20D57A59A3}"/>
                      </a:ext>
                    </a:extLst>
                  </p:cNvPr>
                  <p:cNvSpPr>
                    <a:spLocks noChangeShapeType="1"/>
                  </p:cNvSpPr>
                  <p:nvPr/>
                </p:nvSpPr>
                <p:spPr bwMode="auto">
                  <a:xfrm>
                    <a:off x="2720" y="2632"/>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20932" name="Line 68">
                    <a:extLst>
                      <a:ext uri="{FF2B5EF4-FFF2-40B4-BE49-F238E27FC236}">
                        <a16:creationId xmlns:a16="http://schemas.microsoft.com/office/drawing/2014/main" id="{A577571B-9CD8-6B41-A72A-191A8020D4CA}"/>
                      </a:ext>
                    </a:extLst>
                  </p:cNvPr>
                  <p:cNvSpPr>
                    <a:spLocks noChangeShapeType="1"/>
                  </p:cNvSpPr>
                  <p:nvPr/>
                </p:nvSpPr>
                <p:spPr bwMode="auto">
                  <a:xfrm>
                    <a:off x="3032" y="2632"/>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20933" name="Line 69">
                    <a:extLst>
                      <a:ext uri="{FF2B5EF4-FFF2-40B4-BE49-F238E27FC236}">
                        <a16:creationId xmlns:a16="http://schemas.microsoft.com/office/drawing/2014/main" id="{2F2038B2-C0A8-2A4C-8AE3-EB91D040CE68}"/>
                      </a:ext>
                    </a:extLst>
                  </p:cNvPr>
                  <p:cNvSpPr>
                    <a:spLocks noChangeShapeType="1"/>
                  </p:cNvSpPr>
                  <p:nvPr/>
                </p:nvSpPr>
                <p:spPr bwMode="auto">
                  <a:xfrm>
                    <a:off x="3328" y="2632"/>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20934" name="Line 70">
                    <a:extLst>
                      <a:ext uri="{FF2B5EF4-FFF2-40B4-BE49-F238E27FC236}">
                        <a16:creationId xmlns:a16="http://schemas.microsoft.com/office/drawing/2014/main" id="{E9FFDAFB-BABC-1F4B-BB36-71AA3CCCEB50}"/>
                      </a:ext>
                    </a:extLst>
                  </p:cNvPr>
                  <p:cNvSpPr>
                    <a:spLocks noChangeShapeType="1"/>
                  </p:cNvSpPr>
                  <p:nvPr/>
                </p:nvSpPr>
                <p:spPr bwMode="auto">
                  <a:xfrm>
                    <a:off x="3680" y="2632"/>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20935" name="Line 71">
                    <a:extLst>
                      <a:ext uri="{FF2B5EF4-FFF2-40B4-BE49-F238E27FC236}">
                        <a16:creationId xmlns:a16="http://schemas.microsoft.com/office/drawing/2014/main" id="{F31BE82A-7053-C34F-90DB-D53A764D7F0D}"/>
                      </a:ext>
                    </a:extLst>
                  </p:cNvPr>
                  <p:cNvSpPr>
                    <a:spLocks noChangeShapeType="1"/>
                  </p:cNvSpPr>
                  <p:nvPr/>
                </p:nvSpPr>
                <p:spPr bwMode="auto">
                  <a:xfrm>
                    <a:off x="4080" y="2632"/>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420936" name="Rectangle 72">
                  <a:extLst>
                    <a:ext uri="{FF2B5EF4-FFF2-40B4-BE49-F238E27FC236}">
                      <a16:creationId xmlns:a16="http://schemas.microsoft.com/office/drawing/2014/main" id="{55C7F95D-D902-D141-9403-83396CF02542}"/>
                    </a:ext>
                  </a:extLst>
                </p:cNvPr>
                <p:cNvSpPr>
                  <a:spLocks noChangeArrowheads="1"/>
                </p:cNvSpPr>
                <p:nvPr/>
              </p:nvSpPr>
              <p:spPr bwMode="auto">
                <a:xfrm>
                  <a:off x="1488" y="2976"/>
                  <a:ext cx="226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b="1">
                      <a:solidFill>
                        <a:srgbClr val="FFFFFF"/>
                      </a:solidFill>
                      <a:latin typeface="Times New Roman" panose="02020603050405020304" pitchFamily="18" charset="0"/>
                      <a:ea typeface="宋体" panose="02010600030101010101" pitchFamily="2" charset="-122"/>
                    </a:rPr>
                    <a:t>(c)  </a:t>
                  </a:r>
                  <a:r>
                    <a:rPr kumimoji="1" lang="zh-CN" altLang="en-US" sz="2000" b="1">
                      <a:solidFill>
                        <a:srgbClr val="FFFFFF"/>
                      </a:solidFill>
                      <a:latin typeface="Times New Roman" panose="02020603050405020304" pitchFamily="18" charset="0"/>
                      <a:ea typeface="宋体" panose="02010600030101010101" pitchFamily="2" charset="-122"/>
                    </a:rPr>
                    <a:t>完全二叉树的顺序存储形式</a:t>
                  </a:r>
                </a:p>
              </p:txBody>
            </p:sp>
          </p:grpSp>
          <p:grpSp>
            <p:nvGrpSpPr>
              <p:cNvPr id="420937" name="Group 73">
                <a:extLst>
                  <a:ext uri="{FF2B5EF4-FFF2-40B4-BE49-F238E27FC236}">
                    <a16:creationId xmlns:a16="http://schemas.microsoft.com/office/drawing/2014/main" id="{765EC062-6A1F-3A41-8271-BE2578C70A83}"/>
                  </a:ext>
                </a:extLst>
              </p:cNvPr>
              <p:cNvGrpSpPr>
                <a:grpSpLocks/>
              </p:cNvGrpSpPr>
              <p:nvPr/>
            </p:nvGrpSpPr>
            <p:grpSpPr bwMode="auto">
              <a:xfrm>
                <a:off x="912" y="3264"/>
                <a:ext cx="3177" cy="865"/>
                <a:chOff x="912" y="3359"/>
                <a:chExt cx="3177" cy="865"/>
              </a:xfrm>
            </p:grpSpPr>
            <p:grpSp>
              <p:nvGrpSpPr>
                <p:cNvPr id="420938" name="Group 74">
                  <a:extLst>
                    <a:ext uri="{FF2B5EF4-FFF2-40B4-BE49-F238E27FC236}">
                      <a16:creationId xmlns:a16="http://schemas.microsoft.com/office/drawing/2014/main" id="{940EE26D-8E68-5242-B127-36DAEE022AC4}"/>
                    </a:ext>
                  </a:extLst>
                </p:cNvPr>
                <p:cNvGrpSpPr>
                  <a:grpSpLocks/>
                </p:cNvGrpSpPr>
                <p:nvPr/>
              </p:nvGrpSpPr>
              <p:grpSpPr bwMode="auto">
                <a:xfrm>
                  <a:off x="912" y="3359"/>
                  <a:ext cx="3177" cy="577"/>
                  <a:chOff x="912" y="3359"/>
                  <a:chExt cx="3177" cy="577"/>
                </a:xfrm>
              </p:grpSpPr>
              <p:sp>
                <p:nvSpPr>
                  <p:cNvPr id="420939" name="Rectangle 75">
                    <a:extLst>
                      <a:ext uri="{FF2B5EF4-FFF2-40B4-BE49-F238E27FC236}">
                        <a16:creationId xmlns:a16="http://schemas.microsoft.com/office/drawing/2014/main" id="{2D9B03F5-2DEA-D34B-A117-FF3BBC983346}"/>
                      </a:ext>
                    </a:extLst>
                  </p:cNvPr>
                  <p:cNvSpPr>
                    <a:spLocks noChangeArrowheads="1"/>
                  </p:cNvSpPr>
                  <p:nvPr/>
                </p:nvSpPr>
                <p:spPr bwMode="auto">
                  <a:xfrm>
                    <a:off x="915" y="3359"/>
                    <a:ext cx="3174" cy="249"/>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a:solidFill>
                          <a:srgbClr val="FFFFFF"/>
                        </a:solidFill>
                        <a:latin typeface="Times New Roman" panose="02020603050405020304" pitchFamily="18" charset="0"/>
                        <a:ea typeface="宋体" panose="02010600030101010101" pitchFamily="2" charset="-122"/>
                      </a:rPr>
                      <a:t>1   2   3   4   5   6   7   8   9   10  11</a:t>
                    </a:r>
                    <a:endParaRPr kumimoji="1" lang="en-US" altLang="zh-CN" sz="2400">
                      <a:solidFill>
                        <a:srgbClr val="FFFFFF"/>
                      </a:solidFill>
                      <a:latin typeface="Times New Roman" panose="02020603050405020304" pitchFamily="18" charset="0"/>
                      <a:ea typeface="宋体" panose="02010600030101010101" pitchFamily="2" charset="-122"/>
                    </a:endParaRPr>
                  </a:p>
                </p:txBody>
              </p:sp>
              <p:sp>
                <p:nvSpPr>
                  <p:cNvPr id="420940" name="Rectangle 76">
                    <a:extLst>
                      <a:ext uri="{FF2B5EF4-FFF2-40B4-BE49-F238E27FC236}">
                        <a16:creationId xmlns:a16="http://schemas.microsoft.com/office/drawing/2014/main" id="{449B1DB6-DB7A-254B-8923-C5BF6F07C12F}"/>
                      </a:ext>
                    </a:extLst>
                  </p:cNvPr>
                  <p:cNvSpPr>
                    <a:spLocks noChangeArrowheads="1"/>
                  </p:cNvSpPr>
                  <p:nvPr/>
                </p:nvSpPr>
                <p:spPr bwMode="auto">
                  <a:xfrm>
                    <a:off x="912" y="3686"/>
                    <a:ext cx="3174" cy="2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a:solidFill>
                          <a:srgbClr val="FFFFFF"/>
                        </a:solidFill>
                        <a:latin typeface="Times New Roman" panose="02020603050405020304" pitchFamily="18" charset="0"/>
                        <a:ea typeface="宋体" panose="02010600030101010101" pitchFamily="2" charset="-122"/>
                      </a:rPr>
                      <a:t>a   b   c   d   e   </a:t>
                    </a:r>
                    <a:r>
                      <a:rPr kumimoji="1" lang="en-US" altLang="zh-CN" sz="2400">
                        <a:solidFill>
                          <a:srgbClr val="FFFFFF"/>
                        </a:solidFill>
                        <a:latin typeface="Times New Roman" panose="02020603050405020304" pitchFamily="18" charset="0"/>
                        <a:ea typeface="宋体" panose="02010600030101010101" pitchFamily="2" charset="-122"/>
                        <a:cs typeface="Times New Roman" panose="02020603050405020304" pitchFamily="18" charset="0"/>
                      </a:rPr>
                      <a:t>Ø</a:t>
                    </a:r>
                    <a:r>
                      <a:rPr kumimoji="1" lang="en-US" altLang="zh-CN" sz="2800">
                        <a:solidFill>
                          <a:srgbClr val="FFFFFF"/>
                        </a:solidFill>
                        <a:latin typeface="Times New Roman" panose="02020603050405020304" pitchFamily="18" charset="0"/>
                        <a:ea typeface="宋体" panose="02010600030101010101" pitchFamily="2" charset="-122"/>
                      </a:rPr>
                      <a:t>   h   </a:t>
                    </a:r>
                    <a:r>
                      <a:rPr kumimoji="1" lang="en-US" altLang="zh-CN" sz="2400">
                        <a:solidFill>
                          <a:srgbClr val="FFFFFF"/>
                        </a:solidFill>
                        <a:latin typeface="Times New Roman" panose="02020603050405020304" pitchFamily="18" charset="0"/>
                        <a:ea typeface="宋体" panose="02010600030101010101" pitchFamily="2" charset="-122"/>
                        <a:cs typeface="Times New Roman" panose="02020603050405020304" pitchFamily="18" charset="0"/>
                      </a:rPr>
                      <a:t>Ø  </a:t>
                    </a:r>
                    <a:r>
                      <a:rPr kumimoji="1" lang="en-US" altLang="zh-CN" sz="2800">
                        <a:solidFill>
                          <a:srgbClr val="FFFFFF"/>
                        </a:solidFill>
                        <a:latin typeface="Times New Roman" panose="02020603050405020304" pitchFamily="18" charset="0"/>
                        <a:ea typeface="宋体" panose="02010600030101010101" pitchFamily="2" charset="-122"/>
                      </a:rPr>
                      <a:t> </a:t>
                    </a:r>
                    <a:r>
                      <a:rPr kumimoji="1" lang="en-US" altLang="zh-CN" sz="2400">
                        <a:solidFill>
                          <a:srgbClr val="FFFFFF"/>
                        </a:solidFill>
                        <a:latin typeface="Times New Roman" panose="02020603050405020304" pitchFamily="18" charset="0"/>
                        <a:ea typeface="宋体" panose="02010600030101010101" pitchFamily="2" charset="-122"/>
                        <a:cs typeface="Times New Roman" panose="02020603050405020304" pitchFamily="18" charset="0"/>
                      </a:rPr>
                      <a:t>Ø   </a:t>
                    </a:r>
                    <a:r>
                      <a:rPr kumimoji="1" lang="en-US" altLang="zh-CN" sz="2800">
                        <a:solidFill>
                          <a:srgbClr val="FFFFFF"/>
                        </a:solidFill>
                        <a:latin typeface="Times New Roman" panose="02020603050405020304" pitchFamily="18" charset="0"/>
                        <a:ea typeface="宋体" panose="02010600030101010101" pitchFamily="2" charset="-122"/>
                      </a:rPr>
                      <a:t> </a:t>
                    </a:r>
                    <a:r>
                      <a:rPr kumimoji="1" lang="en-US" altLang="zh-CN" sz="28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f    </a:t>
                    </a:r>
                    <a:r>
                      <a:rPr kumimoji="1" lang="en-US" altLang="zh-CN" sz="2800">
                        <a:solidFill>
                          <a:srgbClr val="FFFFFF"/>
                        </a:solidFill>
                        <a:latin typeface="Times New Roman" panose="02020603050405020304" pitchFamily="18" charset="0"/>
                        <a:ea typeface="宋体" panose="02010600030101010101" pitchFamily="2" charset="-122"/>
                      </a:rPr>
                      <a:t> g</a:t>
                    </a:r>
                  </a:p>
                </p:txBody>
              </p:sp>
              <p:sp>
                <p:nvSpPr>
                  <p:cNvPr id="420941" name="Line 77">
                    <a:extLst>
                      <a:ext uri="{FF2B5EF4-FFF2-40B4-BE49-F238E27FC236}">
                        <a16:creationId xmlns:a16="http://schemas.microsoft.com/office/drawing/2014/main" id="{0C337EE7-7808-AF48-AE99-56A44ED119C1}"/>
                      </a:ext>
                    </a:extLst>
                  </p:cNvPr>
                  <p:cNvSpPr>
                    <a:spLocks noChangeShapeType="1"/>
                  </p:cNvSpPr>
                  <p:nvPr/>
                </p:nvSpPr>
                <p:spPr bwMode="auto">
                  <a:xfrm>
                    <a:off x="1131" y="3687"/>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20942" name="Line 78">
                    <a:extLst>
                      <a:ext uri="{FF2B5EF4-FFF2-40B4-BE49-F238E27FC236}">
                        <a16:creationId xmlns:a16="http://schemas.microsoft.com/office/drawing/2014/main" id="{D39F0721-2764-0945-913C-6C4E2DEE5015}"/>
                      </a:ext>
                    </a:extLst>
                  </p:cNvPr>
                  <p:cNvSpPr>
                    <a:spLocks noChangeShapeType="1"/>
                  </p:cNvSpPr>
                  <p:nvPr/>
                </p:nvSpPr>
                <p:spPr bwMode="auto">
                  <a:xfrm>
                    <a:off x="1419" y="3687"/>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20943" name="Line 79">
                    <a:extLst>
                      <a:ext uri="{FF2B5EF4-FFF2-40B4-BE49-F238E27FC236}">
                        <a16:creationId xmlns:a16="http://schemas.microsoft.com/office/drawing/2014/main" id="{1A417092-25E4-F548-B690-8479B9263B4E}"/>
                      </a:ext>
                    </a:extLst>
                  </p:cNvPr>
                  <p:cNvSpPr>
                    <a:spLocks noChangeShapeType="1"/>
                  </p:cNvSpPr>
                  <p:nvPr/>
                </p:nvSpPr>
                <p:spPr bwMode="auto">
                  <a:xfrm>
                    <a:off x="1683" y="3687"/>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20944" name="Line 80">
                    <a:extLst>
                      <a:ext uri="{FF2B5EF4-FFF2-40B4-BE49-F238E27FC236}">
                        <a16:creationId xmlns:a16="http://schemas.microsoft.com/office/drawing/2014/main" id="{46E72F7C-EB24-A54A-ACD7-9F14BD6B5B73}"/>
                      </a:ext>
                    </a:extLst>
                  </p:cNvPr>
                  <p:cNvSpPr>
                    <a:spLocks noChangeShapeType="1"/>
                  </p:cNvSpPr>
                  <p:nvPr/>
                </p:nvSpPr>
                <p:spPr bwMode="auto">
                  <a:xfrm>
                    <a:off x="1979" y="3687"/>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20945" name="Line 81">
                    <a:extLst>
                      <a:ext uri="{FF2B5EF4-FFF2-40B4-BE49-F238E27FC236}">
                        <a16:creationId xmlns:a16="http://schemas.microsoft.com/office/drawing/2014/main" id="{C5B39796-14D3-0F4E-A46A-CE21CBFDCC6B}"/>
                      </a:ext>
                    </a:extLst>
                  </p:cNvPr>
                  <p:cNvSpPr>
                    <a:spLocks noChangeShapeType="1"/>
                  </p:cNvSpPr>
                  <p:nvPr/>
                </p:nvSpPr>
                <p:spPr bwMode="auto">
                  <a:xfrm>
                    <a:off x="2235" y="3687"/>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20946" name="Line 82">
                    <a:extLst>
                      <a:ext uri="{FF2B5EF4-FFF2-40B4-BE49-F238E27FC236}">
                        <a16:creationId xmlns:a16="http://schemas.microsoft.com/office/drawing/2014/main" id="{6EDEB100-A4B2-C641-AB78-CF65455AA13D}"/>
                      </a:ext>
                    </a:extLst>
                  </p:cNvPr>
                  <p:cNvSpPr>
                    <a:spLocks noChangeShapeType="1"/>
                  </p:cNvSpPr>
                  <p:nvPr/>
                </p:nvSpPr>
                <p:spPr bwMode="auto">
                  <a:xfrm>
                    <a:off x="2491" y="3687"/>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20947" name="Line 83">
                    <a:extLst>
                      <a:ext uri="{FF2B5EF4-FFF2-40B4-BE49-F238E27FC236}">
                        <a16:creationId xmlns:a16="http://schemas.microsoft.com/office/drawing/2014/main" id="{B3EB21FB-2601-CD4A-887C-9BCEABC7AD94}"/>
                      </a:ext>
                    </a:extLst>
                  </p:cNvPr>
                  <p:cNvSpPr>
                    <a:spLocks noChangeShapeType="1"/>
                  </p:cNvSpPr>
                  <p:nvPr/>
                </p:nvSpPr>
                <p:spPr bwMode="auto">
                  <a:xfrm>
                    <a:off x="2795" y="3687"/>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20948" name="Line 84">
                    <a:extLst>
                      <a:ext uri="{FF2B5EF4-FFF2-40B4-BE49-F238E27FC236}">
                        <a16:creationId xmlns:a16="http://schemas.microsoft.com/office/drawing/2014/main" id="{A15BDCFD-94AA-3F47-B80B-CA4469425628}"/>
                      </a:ext>
                    </a:extLst>
                  </p:cNvPr>
                  <p:cNvSpPr>
                    <a:spLocks noChangeShapeType="1"/>
                  </p:cNvSpPr>
                  <p:nvPr/>
                </p:nvSpPr>
                <p:spPr bwMode="auto">
                  <a:xfrm>
                    <a:off x="3107" y="3687"/>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20949" name="Line 85">
                    <a:extLst>
                      <a:ext uri="{FF2B5EF4-FFF2-40B4-BE49-F238E27FC236}">
                        <a16:creationId xmlns:a16="http://schemas.microsoft.com/office/drawing/2014/main" id="{3D38A678-8227-7E45-B404-ACB3882C1AD2}"/>
                      </a:ext>
                    </a:extLst>
                  </p:cNvPr>
                  <p:cNvSpPr>
                    <a:spLocks noChangeShapeType="1"/>
                  </p:cNvSpPr>
                  <p:nvPr/>
                </p:nvSpPr>
                <p:spPr bwMode="auto">
                  <a:xfrm>
                    <a:off x="3403" y="3687"/>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20950" name="Line 86">
                    <a:extLst>
                      <a:ext uri="{FF2B5EF4-FFF2-40B4-BE49-F238E27FC236}">
                        <a16:creationId xmlns:a16="http://schemas.microsoft.com/office/drawing/2014/main" id="{2495C5B6-E77D-D443-B0C3-56CEB4317C09}"/>
                      </a:ext>
                    </a:extLst>
                  </p:cNvPr>
                  <p:cNvSpPr>
                    <a:spLocks noChangeShapeType="1"/>
                  </p:cNvSpPr>
                  <p:nvPr/>
                </p:nvSpPr>
                <p:spPr bwMode="auto">
                  <a:xfrm>
                    <a:off x="3755" y="3687"/>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420951" name="Rectangle 87">
                  <a:extLst>
                    <a:ext uri="{FF2B5EF4-FFF2-40B4-BE49-F238E27FC236}">
                      <a16:creationId xmlns:a16="http://schemas.microsoft.com/office/drawing/2014/main" id="{24692BCA-2E44-9949-8D55-B3A2E407FCF8}"/>
                    </a:ext>
                  </a:extLst>
                </p:cNvPr>
                <p:cNvSpPr>
                  <a:spLocks noChangeArrowheads="1"/>
                </p:cNvSpPr>
                <p:nvPr/>
              </p:nvSpPr>
              <p:spPr bwMode="auto">
                <a:xfrm>
                  <a:off x="1344" y="3997"/>
                  <a:ext cx="2403"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b="1">
                      <a:solidFill>
                        <a:srgbClr val="FFFFFF"/>
                      </a:solidFill>
                      <a:latin typeface="Times New Roman" panose="02020603050405020304" pitchFamily="18" charset="0"/>
                      <a:ea typeface="宋体" panose="02010600030101010101" pitchFamily="2" charset="-122"/>
                    </a:rPr>
                    <a:t>(d)  </a:t>
                  </a:r>
                  <a:r>
                    <a:rPr kumimoji="1" lang="zh-CN" altLang="en-US" sz="2000" b="1">
                      <a:solidFill>
                        <a:srgbClr val="FFFFFF"/>
                      </a:solidFill>
                      <a:latin typeface="Times New Roman" panose="02020603050405020304" pitchFamily="18" charset="0"/>
                      <a:ea typeface="宋体" panose="02010600030101010101" pitchFamily="2" charset="-122"/>
                    </a:rPr>
                    <a:t>非完全二叉树的顺序存储形式</a:t>
                  </a:r>
                </a:p>
              </p:txBody>
            </p:sp>
          </p:grpSp>
        </p:grpSp>
      </p:grpSp>
      <p:sp>
        <p:nvSpPr>
          <p:cNvPr id="420952" name="Rectangle 88">
            <a:extLst>
              <a:ext uri="{FF2B5EF4-FFF2-40B4-BE49-F238E27FC236}">
                <a16:creationId xmlns:a16="http://schemas.microsoft.com/office/drawing/2014/main" id="{78A4B0C3-8092-AE45-9A9C-19FFB5B87A09}"/>
              </a:ext>
            </a:extLst>
          </p:cNvPr>
          <p:cNvSpPr>
            <a:spLocks noChangeArrowheads="1"/>
          </p:cNvSpPr>
          <p:nvPr/>
        </p:nvSpPr>
        <p:spPr bwMode="auto">
          <a:xfrm>
            <a:off x="3733800" y="6324600"/>
            <a:ext cx="4038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fontAlgn="base" hangingPunct="0">
              <a:spcBef>
                <a:spcPct val="0"/>
              </a:spcBef>
              <a:spcAft>
                <a:spcPct val="0"/>
              </a:spcAft>
            </a:pPr>
            <a:r>
              <a:rPr lang="zh-CN" altLang="en-US" sz="2000" b="1">
                <a:solidFill>
                  <a:srgbClr val="FFFFFF"/>
                </a:solidFill>
                <a:latin typeface="Arial" panose="020B0604020202020204" pitchFamily="34" charset="0"/>
                <a:ea typeface="宋体" panose="02010600030101010101" pitchFamily="2" charset="-122"/>
              </a:rPr>
              <a:t>图</a:t>
            </a:r>
            <a:r>
              <a:rPr lang="en-US" altLang="zh-CN" sz="2000" b="1">
                <a:solidFill>
                  <a:srgbClr val="FFFFFF"/>
                </a:solidFill>
                <a:latin typeface="Times New Roman" panose="02020603050405020304" pitchFamily="18" charset="0"/>
                <a:ea typeface="宋体" panose="02010600030101010101" pitchFamily="2" charset="-122"/>
              </a:rPr>
              <a:t>6-6   </a:t>
            </a:r>
            <a:r>
              <a:rPr kumimoji="1" lang="zh-CN" altLang="en-US" sz="2000" b="1">
                <a:solidFill>
                  <a:srgbClr val="FFFFFF"/>
                </a:solidFill>
                <a:latin typeface="宋体" panose="02010600030101010101" pitchFamily="2" charset="-122"/>
                <a:ea typeface="宋体" panose="02010600030101010101" pitchFamily="2" charset="-122"/>
              </a:rPr>
              <a:t>二叉</a:t>
            </a:r>
            <a:r>
              <a:rPr lang="zh-CN" altLang="en-US" sz="2000" b="1">
                <a:solidFill>
                  <a:srgbClr val="FFFFFF"/>
                </a:solidFill>
                <a:latin typeface="Arial" panose="020B0604020202020204" pitchFamily="34" charset="0"/>
                <a:ea typeface="宋体" panose="02010600030101010101" pitchFamily="2" charset="-122"/>
              </a:rPr>
              <a:t>树及其</a:t>
            </a:r>
            <a:r>
              <a:rPr kumimoji="1" lang="zh-CN" altLang="en-US" sz="2000" b="1">
                <a:solidFill>
                  <a:srgbClr val="FFFFFF"/>
                </a:solidFill>
                <a:latin typeface="Times New Roman" panose="02020603050405020304" pitchFamily="18" charset="0"/>
                <a:ea typeface="宋体" panose="02010600030101010101" pitchFamily="2" charset="-122"/>
              </a:rPr>
              <a:t>顺序存储形式</a:t>
            </a:r>
          </a:p>
        </p:txBody>
      </p:sp>
    </p:spTree>
    <p:extLst>
      <p:ext uri="{BB962C8B-B14F-4D97-AF65-F5344CB8AC3E}">
        <p14:creationId xmlns:p14="http://schemas.microsoft.com/office/powerpoint/2010/main" val="13336847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21890" name="Text Box 2">
            <a:extLst>
              <a:ext uri="{FF2B5EF4-FFF2-40B4-BE49-F238E27FC236}">
                <a16:creationId xmlns:a16="http://schemas.microsoft.com/office/drawing/2014/main" id="{C259F829-B24C-234D-AD70-614FA58CC0B1}"/>
              </a:ext>
            </a:extLst>
          </p:cNvPr>
          <p:cNvSpPr txBox="1">
            <a:spLocks noChangeArrowheads="1"/>
          </p:cNvSpPr>
          <p:nvPr/>
        </p:nvSpPr>
        <p:spPr bwMode="auto">
          <a:xfrm>
            <a:off x="1703389" y="188913"/>
            <a:ext cx="8785225" cy="6183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55600" eaLnBrk="0" hangingPunct="0">
              <a:defRPr kumimoji="1" sz="2400">
                <a:solidFill>
                  <a:schemeClr val="tx1"/>
                </a:solidFill>
                <a:latin typeface="Times New Roman" panose="02020603050405020304" pitchFamily="18" charset="0"/>
                <a:ea typeface="宋体" panose="02010600030101010101" pitchFamily="2" charset="-122"/>
              </a:defRPr>
            </a:lvl2pPr>
            <a:lvl3pPr marL="723900" eaLnBrk="0" hangingPunct="0">
              <a:defRPr kumimoji="1" sz="2400">
                <a:solidFill>
                  <a:schemeClr val="tx1"/>
                </a:solidFill>
                <a:latin typeface="Times New Roman" panose="02020603050405020304" pitchFamily="18" charset="0"/>
                <a:ea typeface="宋体" panose="02010600030101010101" pitchFamily="2" charset="-122"/>
              </a:defRPr>
            </a:lvl3pPr>
            <a:lvl4pPr marL="2354263" indent="-457200" eaLnBrk="0" hangingPunct="0">
              <a:defRPr kumimoji="1" sz="2400">
                <a:solidFill>
                  <a:schemeClr val="tx1"/>
                </a:solidFill>
                <a:latin typeface="Times New Roman" panose="02020603050405020304" pitchFamily="18" charset="0"/>
                <a:ea typeface="宋体" panose="02010600030101010101" pitchFamily="2" charset="-122"/>
              </a:defRPr>
            </a:lvl4pPr>
            <a:lvl5pPr marL="2990850" indent="-457200" eaLnBrk="0" hangingPunct="0">
              <a:defRPr kumimoji="1" sz="2400">
                <a:solidFill>
                  <a:schemeClr val="tx1"/>
                </a:solidFill>
                <a:latin typeface="Times New Roman" panose="02020603050405020304" pitchFamily="18" charset="0"/>
                <a:ea typeface="宋体" panose="02010600030101010101" pitchFamily="2" charset="-122"/>
              </a:defRPr>
            </a:lvl5pPr>
            <a:lvl6pPr marL="34480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9052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3624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8196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20000"/>
              </a:spcBef>
              <a:spcAft>
                <a:spcPct val="0"/>
              </a:spcAft>
            </a:pPr>
            <a:r>
              <a:rPr lang="zh-CN" altLang="en-US" sz="2800" b="1">
                <a:solidFill>
                  <a:srgbClr val="FFFFFF"/>
                </a:solidFill>
                <a:latin typeface="宋体" panose="02010600030101010101" pitchFamily="2" charset="-122"/>
              </a:rPr>
              <a:t>   最坏的情况下，一个深度为</a:t>
            </a:r>
            <a:r>
              <a:rPr lang="en-US" altLang="zh-CN" sz="2800" b="1">
                <a:solidFill>
                  <a:srgbClr val="FFFFFF"/>
                </a:solidFill>
              </a:rPr>
              <a:t>k</a:t>
            </a:r>
            <a:r>
              <a:rPr lang="zh-CN" altLang="en-US" sz="2800" b="1">
                <a:solidFill>
                  <a:srgbClr val="FFFFFF"/>
                </a:solidFill>
                <a:latin typeface="宋体" panose="02010600030101010101" pitchFamily="2" charset="-122"/>
              </a:rPr>
              <a:t>且只有</a:t>
            </a:r>
            <a:r>
              <a:rPr lang="en-US" altLang="zh-CN" sz="2800" b="1">
                <a:solidFill>
                  <a:srgbClr val="FFFFFF"/>
                </a:solidFill>
              </a:rPr>
              <a:t>k</a:t>
            </a:r>
            <a:r>
              <a:rPr lang="zh-CN" altLang="en-US" sz="2800" b="1">
                <a:solidFill>
                  <a:srgbClr val="FFFFFF"/>
                </a:solidFill>
                <a:latin typeface="宋体" panose="02010600030101010101" pitchFamily="2" charset="-122"/>
              </a:rPr>
              <a:t>个结点的单支树需要长度为</a:t>
            </a:r>
            <a:r>
              <a:rPr lang="en-US" altLang="zh-CN" sz="2800" b="1">
                <a:solidFill>
                  <a:srgbClr val="FFFFFF"/>
                </a:solidFill>
              </a:rPr>
              <a:t>2</a:t>
            </a:r>
            <a:r>
              <a:rPr lang="en-US" altLang="zh-CN" sz="2800" b="1" baseline="30000">
                <a:solidFill>
                  <a:srgbClr val="FFFFFF"/>
                </a:solidFill>
              </a:rPr>
              <a:t>k</a:t>
            </a:r>
            <a:r>
              <a:rPr lang="en-US" altLang="zh-CN" sz="2800" b="1">
                <a:solidFill>
                  <a:srgbClr val="FFFFFF"/>
                </a:solidFill>
              </a:rPr>
              <a:t>-1</a:t>
            </a:r>
            <a:r>
              <a:rPr lang="zh-CN" altLang="en-US" sz="2800" b="1">
                <a:solidFill>
                  <a:srgbClr val="FFFFFF"/>
                </a:solidFill>
              </a:rPr>
              <a:t>的一维数组</a:t>
            </a:r>
            <a:r>
              <a:rPr lang="zh-CN" altLang="en-US" sz="2800" b="1">
                <a:solidFill>
                  <a:srgbClr val="FFFFFF"/>
                </a:solidFill>
                <a:latin typeface="宋体" panose="02010600030101010101" pitchFamily="2" charset="-122"/>
              </a:rPr>
              <a:t>。</a:t>
            </a:r>
          </a:p>
          <a:p>
            <a:pPr eaLnBrk="1" fontAlgn="base" hangingPunct="1">
              <a:lnSpc>
                <a:spcPct val="110000"/>
              </a:lnSpc>
              <a:spcBef>
                <a:spcPct val="20000"/>
              </a:spcBef>
              <a:spcAft>
                <a:spcPct val="0"/>
              </a:spcAft>
            </a:pPr>
            <a:r>
              <a:rPr lang="en-US" altLang="zh-CN" sz="3600" b="1">
                <a:solidFill>
                  <a:srgbClr val="FFCC66"/>
                </a:solidFill>
              </a:rPr>
              <a:t>2  </a:t>
            </a:r>
            <a:r>
              <a:rPr lang="zh-CN" altLang="en-US" sz="3600" b="1">
                <a:solidFill>
                  <a:srgbClr val="FFCC66"/>
                </a:solidFill>
                <a:ea typeface="楷体_GB2312" pitchFamily="49" charset="-122"/>
              </a:rPr>
              <a:t>链式存储结构</a:t>
            </a:r>
          </a:p>
          <a:p>
            <a:pPr eaLnBrk="1" fontAlgn="base" hangingPunct="1">
              <a:lnSpc>
                <a:spcPct val="110000"/>
              </a:lnSpc>
              <a:spcBef>
                <a:spcPct val="20000"/>
              </a:spcBef>
              <a:spcAft>
                <a:spcPct val="0"/>
              </a:spcAft>
            </a:pPr>
            <a:r>
              <a:rPr lang="zh-CN" altLang="en-US">
                <a:solidFill>
                  <a:srgbClr val="FFFFFF"/>
                </a:solidFill>
              </a:rPr>
              <a:t>    </a:t>
            </a:r>
            <a:r>
              <a:rPr lang="zh-CN" altLang="en-US" sz="2800" b="1">
                <a:solidFill>
                  <a:srgbClr val="FFFFFF"/>
                </a:solidFill>
              </a:rPr>
              <a:t>设计不同的结点结构可构成不同的链式存储结构。</a:t>
            </a:r>
          </a:p>
          <a:p>
            <a:pPr eaLnBrk="1" fontAlgn="base" hangingPunct="1">
              <a:lnSpc>
                <a:spcPct val="110000"/>
              </a:lnSpc>
              <a:spcBef>
                <a:spcPct val="20000"/>
              </a:spcBef>
              <a:spcAft>
                <a:spcPct val="0"/>
              </a:spcAft>
            </a:pPr>
            <a:r>
              <a:rPr lang="en-US" altLang="zh-CN" sz="3200" b="1">
                <a:solidFill>
                  <a:srgbClr val="FFFF00"/>
                </a:solidFill>
              </a:rPr>
              <a:t>(1)  </a:t>
            </a:r>
            <a:r>
              <a:rPr lang="zh-CN" altLang="en-US" sz="3200" b="1">
                <a:solidFill>
                  <a:srgbClr val="FFFF00"/>
                </a:solidFill>
              </a:rPr>
              <a:t>结点的类型及其定义</a:t>
            </a:r>
          </a:p>
          <a:p>
            <a:pPr lvl="1" eaLnBrk="1" fontAlgn="base" hangingPunct="1">
              <a:lnSpc>
                <a:spcPct val="110000"/>
              </a:lnSpc>
              <a:spcBef>
                <a:spcPct val="20000"/>
              </a:spcBef>
              <a:spcAft>
                <a:spcPct val="0"/>
              </a:spcAft>
            </a:pPr>
            <a:r>
              <a:rPr lang="zh-CN" altLang="en-US" sz="2800" b="1">
                <a:solidFill>
                  <a:srgbClr val="FFFFFF"/>
                </a:solidFill>
                <a:latin typeface="宋体" panose="02010600030101010101" pitchFamily="2" charset="-122"/>
              </a:rPr>
              <a:t>① </a:t>
            </a:r>
            <a:r>
              <a:rPr lang="zh-CN" altLang="en-US" sz="2800" b="1">
                <a:solidFill>
                  <a:srgbClr val="FFFF00"/>
                </a:solidFill>
              </a:rPr>
              <a:t>二叉链表结点</a:t>
            </a:r>
            <a:r>
              <a:rPr lang="zh-CN" altLang="en-US" sz="2800" b="1">
                <a:solidFill>
                  <a:srgbClr val="FFFFFF"/>
                </a:solidFill>
              </a:rPr>
              <a:t>。有三个域：一个数据域，两个分别指向左右子结点的指针域，如图</a:t>
            </a:r>
            <a:r>
              <a:rPr lang="en-US" altLang="zh-CN" sz="2800" b="1">
                <a:solidFill>
                  <a:srgbClr val="FFFFFF"/>
                </a:solidFill>
              </a:rPr>
              <a:t>6-7(a)</a:t>
            </a:r>
            <a:r>
              <a:rPr lang="zh-CN" altLang="en-US" sz="2800" b="1">
                <a:solidFill>
                  <a:srgbClr val="FFFFFF"/>
                </a:solidFill>
              </a:rPr>
              <a:t>所示。 </a:t>
            </a:r>
          </a:p>
          <a:p>
            <a:pPr eaLnBrk="1" fontAlgn="base" hangingPunct="1">
              <a:lnSpc>
                <a:spcPct val="110000"/>
              </a:lnSpc>
              <a:spcBef>
                <a:spcPct val="20000"/>
              </a:spcBef>
              <a:spcAft>
                <a:spcPct val="0"/>
              </a:spcAft>
            </a:pPr>
            <a:r>
              <a:rPr lang="en-US" altLang="zh-CN" sz="2800" b="1">
                <a:solidFill>
                  <a:srgbClr val="FFFFFF"/>
                </a:solidFill>
              </a:rPr>
              <a:t>typedef struct BTNode</a:t>
            </a:r>
          </a:p>
          <a:p>
            <a:pPr lvl="1" eaLnBrk="1" fontAlgn="base" hangingPunct="1">
              <a:lnSpc>
                <a:spcPct val="110000"/>
              </a:lnSpc>
              <a:spcBef>
                <a:spcPct val="20000"/>
              </a:spcBef>
              <a:spcAft>
                <a:spcPct val="0"/>
              </a:spcAft>
            </a:pPr>
            <a:r>
              <a:rPr lang="en-US" altLang="zh-CN" sz="2800" b="1">
                <a:solidFill>
                  <a:srgbClr val="FFFFFF"/>
                </a:solidFill>
              </a:rPr>
              <a:t>{  ElemType  data ;</a:t>
            </a:r>
          </a:p>
          <a:p>
            <a:pPr lvl="2" eaLnBrk="1" fontAlgn="base" hangingPunct="1">
              <a:lnSpc>
                <a:spcPct val="110000"/>
              </a:lnSpc>
              <a:spcBef>
                <a:spcPct val="20000"/>
              </a:spcBef>
              <a:spcAft>
                <a:spcPct val="0"/>
              </a:spcAft>
            </a:pPr>
            <a:r>
              <a:rPr lang="en-US" altLang="zh-CN" sz="2800" b="1">
                <a:solidFill>
                  <a:srgbClr val="FFFFFF"/>
                </a:solidFill>
              </a:rPr>
              <a:t>struct BTNode  *Lchild , *Rchild ;</a:t>
            </a:r>
          </a:p>
          <a:p>
            <a:pPr lvl="1" eaLnBrk="1" fontAlgn="base" hangingPunct="1">
              <a:lnSpc>
                <a:spcPct val="110000"/>
              </a:lnSpc>
              <a:spcBef>
                <a:spcPct val="20000"/>
              </a:spcBef>
              <a:spcAft>
                <a:spcPct val="0"/>
              </a:spcAft>
            </a:pPr>
            <a:r>
              <a:rPr lang="en-US" altLang="zh-CN" sz="2800" b="1">
                <a:solidFill>
                  <a:srgbClr val="FFFFFF"/>
                </a:solidFill>
              </a:rPr>
              <a:t>}BTNode ; </a:t>
            </a:r>
            <a:endParaRPr lang="en-US" altLang="zh-CN" sz="2800" b="1">
              <a:solidFill>
                <a:srgbClr val="FFFFFF"/>
              </a:solidFill>
              <a:latin typeface="宋体" panose="02010600030101010101" pitchFamily="2" charset="-122"/>
            </a:endParaRPr>
          </a:p>
        </p:txBody>
      </p:sp>
    </p:spTree>
    <p:extLst>
      <p:ext uri="{BB962C8B-B14F-4D97-AF65-F5344CB8AC3E}">
        <p14:creationId xmlns:p14="http://schemas.microsoft.com/office/powerpoint/2010/main" val="9407212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22914" name="Text Box 2">
            <a:extLst>
              <a:ext uri="{FF2B5EF4-FFF2-40B4-BE49-F238E27FC236}">
                <a16:creationId xmlns:a16="http://schemas.microsoft.com/office/drawing/2014/main" id="{B26B6628-57E1-364D-BC0A-EF6E8E8831C8}"/>
              </a:ext>
            </a:extLst>
          </p:cNvPr>
          <p:cNvSpPr txBox="1">
            <a:spLocks noChangeArrowheads="1"/>
          </p:cNvSpPr>
          <p:nvPr/>
        </p:nvSpPr>
        <p:spPr bwMode="auto">
          <a:xfrm>
            <a:off x="1676401" y="152401"/>
            <a:ext cx="8812213" cy="325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55600" eaLnBrk="0" hangingPunct="0">
              <a:defRPr kumimoji="1" sz="2400">
                <a:solidFill>
                  <a:schemeClr val="tx1"/>
                </a:solidFill>
                <a:latin typeface="Times New Roman" panose="02020603050405020304" pitchFamily="18" charset="0"/>
                <a:ea typeface="宋体" panose="02010600030101010101" pitchFamily="2" charset="-122"/>
              </a:defRPr>
            </a:lvl2pPr>
            <a:lvl3pPr marL="723900" eaLnBrk="0" hangingPunct="0">
              <a:defRPr kumimoji="1" sz="2400">
                <a:solidFill>
                  <a:schemeClr val="tx1"/>
                </a:solidFill>
                <a:latin typeface="Times New Roman" panose="02020603050405020304" pitchFamily="18" charset="0"/>
                <a:ea typeface="宋体" panose="02010600030101010101" pitchFamily="2" charset="-122"/>
              </a:defRPr>
            </a:lvl3pPr>
            <a:lvl4pPr marL="2427288" indent="-457200" eaLnBrk="0" hangingPunct="0">
              <a:defRPr kumimoji="1" sz="2400">
                <a:solidFill>
                  <a:schemeClr val="tx1"/>
                </a:solidFill>
                <a:latin typeface="Times New Roman" panose="02020603050405020304" pitchFamily="18" charset="0"/>
                <a:ea typeface="宋体" panose="02010600030101010101" pitchFamily="2" charset="-122"/>
              </a:defRPr>
            </a:lvl4pPr>
            <a:lvl5pPr marL="3073400" indent="-457200" eaLnBrk="0" hangingPunct="0">
              <a:defRPr kumimoji="1" sz="2400">
                <a:solidFill>
                  <a:schemeClr val="tx1"/>
                </a:solidFill>
                <a:latin typeface="Times New Roman" panose="02020603050405020304" pitchFamily="18" charset="0"/>
                <a:ea typeface="宋体" panose="02010600030101010101" pitchFamily="2" charset="-122"/>
              </a:defRPr>
            </a:lvl5pPr>
            <a:lvl6pPr marL="35306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9878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4450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9022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20000"/>
              </a:spcBef>
              <a:spcAft>
                <a:spcPct val="0"/>
              </a:spcAft>
            </a:pPr>
            <a:r>
              <a:rPr lang="zh-CN" altLang="en-US" sz="2800" b="1">
                <a:solidFill>
                  <a:srgbClr val="FFFFFF"/>
                </a:solidFill>
              </a:rPr>
              <a:t>②  </a:t>
            </a:r>
            <a:r>
              <a:rPr lang="zh-CN" altLang="en-US" sz="2800" b="1">
                <a:solidFill>
                  <a:srgbClr val="FFFF00"/>
                </a:solidFill>
              </a:rPr>
              <a:t>三</a:t>
            </a:r>
            <a:r>
              <a:rPr lang="zh-CN" altLang="en-US" sz="2800" b="1">
                <a:solidFill>
                  <a:srgbClr val="FFFF00"/>
                </a:solidFill>
                <a:latin typeface="宋体" panose="02010600030101010101" pitchFamily="2" charset="-122"/>
              </a:rPr>
              <a:t>叉链表结点</a:t>
            </a:r>
            <a:r>
              <a:rPr lang="zh-CN" altLang="en-US" sz="2800" b="1">
                <a:solidFill>
                  <a:srgbClr val="FFFFFF"/>
                </a:solidFill>
                <a:latin typeface="宋体" panose="02010600030101010101" pitchFamily="2" charset="-122"/>
              </a:rPr>
              <a:t>。除二叉链表的三个域外，再增加一个指针域，用来指向结点的父结点，如图</a:t>
            </a:r>
            <a:r>
              <a:rPr lang="en-US" altLang="zh-CN" sz="2800" b="1">
                <a:solidFill>
                  <a:srgbClr val="FFFFFF"/>
                </a:solidFill>
              </a:rPr>
              <a:t>6-7(b)</a:t>
            </a:r>
            <a:r>
              <a:rPr lang="zh-CN" altLang="en-US" sz="2800" b="1">
                <a:solidFill>
                  <a:srgbClr val="FFFFFF"/>
                </a:solidFill>
                <a:latin typeface="宋体" panose="02010600030101010101" pitchFamily="2" charset="-122"/>
              </a:rPr>
              <a:t>所示。</a:t>
            </a:r>
          </a:p>
          <a:p>
            <a:pPr eaLnBrk="1" fontAlgn="base" hangingPunct="1">
              <a:lnSpc>
                <a:spcPct val="110000"/>
              </a:lnSpc>
              <a:spcBef>
                <a:spcPct val="20000"/>
              </a:spcBef>
              <a:spcAft>
                <a:spcPct val="0"/>
              </a:spcAft>
            </a:pPr>
            <a:r>
              <a:rPr lang="en-US" altLang="zh-CN" sz="2800" b="1">
                <a:solidFill>
                  <a:srgbClr val="FFFFFF"/>
                </a:solidFill>
              </a:rPr>
              <a:t>typedef struct BTNode_3</a:t>
            </a:r>
          </a:p>
          <a:p>
            <a:pPr lvl="1" eaLnBrk="1" fontAlgn="base" hangingPunct="1">
              <a:lnSpc>
                <a:spcPct val="110000"/>
              </a:lnSpc>
              <a:spcBef>
                <a:spcPct val="20000"/>
              </a:spcBef>
              <a:spcAft>
                <a:spcPct val="0"/>
              </a:spcAft>
            </a:pPr>
            <a:r>
              <a:rPr lang="en-US" altLang="zh-CN" sz="2800" b="1">
                <a:solidFill>
                  <a:srgbClr val="FFFFFF"/>
                </a:solidFill>
              </a:rPr>
              <a:t>{  ElemType  data ;</a:t>
            </a:r>
          </a:p>
          <a:p>
            <a:pPr lvl="2" eaLnBrk="1" fontAlgn="base" hangingPunct="1">
              <a:lnSpc>
                <a:spcPct val="110000"/>
              </a:lnSpc>
              <a:spcBef>
                <a:spcPct val="20000"/>
              </a:spcBef>
              <a:spcAft>
                <a:spcPct val="0"/>
              </a:spcAft>
            </a:pPr>
            <a:r>
              <a:rPr lang="en-US" altLang="zh-CN" sz="2800" b="1">
                <a:solidFill>
                  <a:srgbClr val="FFFFFF"/>
                </a:solidFill>
              </a:rPr>
              <a:t>struct BTNode_3  *Lchild , *Rchild , *parent ;</a:t>
            </a:r>
          </a:p>
          <a:p>
            <a:pPr lvl="1" eaLnBrk="1" fontAlgn="base" hangingPunct="1">
              <a:lnSpc>
                <a:spcPct val="110000"/>
              </a:lnSpc>
              <a:spcBef>
                <a:spcPct val="20000"/>
              </a:spcBef>
              <a:spcAft>
                <a:spcPct val="0"/>
              </a:spcAft>
            </a:pPr>
            <a:r>
              <a:rPr lang="en-US" altLang="zh-CN" sz="2800" b="1">
                <a:solidFill>
                  <a:srgbClr val="FFFFFF"/>
                </a:solidFill>
              </a:rPr>
              <a:t>}BTNode_3 ;</a:t>
            </a:r>
            <a:r>
              <a:rPr lang="en-US" altLang="zh-CN" sz="2800">
                <a:solidFill>
                  <a:srgbClr val="FFFFFF"/>
                </a:solidFill>
              </a:rPr>
              <a:t> </a:t>
            </a:r>
          </a:p>
        </p:txBody>
      </p:sp>
      <p:grpSp>
        <p:nvGrpSpPr>
          <p:cNvPr id="422915" name="Group 3">
            <a:extLst>
              <a:ext uri="{FF2B5EF4-FFF2-40B4-BE49-F238E27FC236}">
                <a16:creationId xmlns:a16="http://schemas.microsoft.com/office/drawing/2014/main" id="{892EB981-85AD-1E43-B141-5A1F7ED55961}"/>
              </a:ext>
            </a:extLst>
          </p:cNvPr>
          <p:cNvGrpSpPr>
            <a:grpSpLocks/>
          </p:cNvGrpSpPr>
          <p:nvPr/>
        </p:nvGrpSpPr>
        <p:grpSpPr bwMode="auto">
          <a:xfrm>
            <a:off x="2133601" y="3644900"/>
            <a:ext cx="7135813" cy="1371600"/>
            <a:chOff x="384" y="1344"/>
            <a:chExt cx="4495" cy="864"/>
          </a:xfrm>
        </p:grpSpPr>
        <p:grpSp>
          <p:nvGrpSpPr>
            <p:cNvPr id="422916" name="Group 4">
              <a:extLst>
                <a:ext uri="{FF2B5EF4-FFF2-40B4-BE49-F238E27FC236}">
                  <a16:creationId xmlns:a16="http://schemas.microsoft.com/office/drawing/2014/main" id="{B0344ADE-F6B2-9C45-856E-556842A0346E}"/>
                </a:ext>
              </a:extLst>
            </p:cNvPr>
            <p:cNvGrpSpPr>
              <a:grpSpLocks/>
            </p:cNvGrpSpPr>
            <p:nvPr/>
          </p:nvGrpSpPr>
          <p:grpSpPr bwMode="auto">
            <a:xfrm>
              <a:off x="384" y="1344"/>
              <a:ext cx="4495" cy="563"/>
              <a:chOff x="384" y="1440"/>
              <a:chExt cx="4495" cy="563"/>
            </a:xfrm>
          </p:grpSpPr>
          <p:grpSp>
            <p:nvGrpSpPr>
              <p:cNvPr id="422917" name="Group 5">
                <a:extLst>
                  <a:ext uri="{FF2B5EF4-FFF2-40B4-BE49-F238E27FC236}">
                    <a16:creationId xmlns:a16="http://schemas.microsoft.com/office/drawing/2014/main" id="{A9CE7E04-B637-D842-9714-C42E3DA13894}"/>
                  </a:ext>
                </a:extLst>
              </p:cNvPr>
              <p:cNvGrpSpPr>
                <a:grpSpLocks/>
              </p:cNvGrpSpPr>
              <p:nvPr/>
            </p:nvGrpSpPr>
            <p:grpSpPr bwMode="auto">
              <a:xfrm>
                <a:off x="384" y="1440"/>
                <a:ext cx="1723" cy="272"/>
                <a:chOff x="576" y="1440"/>
                <a:chExt cx="1768" cy="272"/>
              </a:xfrm>
            </p:grpSpPr>
            <p:sp>
              <p:nvSpPr>
                <p:cNvPr id="422918" name="Rectangle 6">
                  <a:extLst>
                    <a:ext uri="{FF2B5EF4-FFF2-40B4-BE49-F238E27FC236}">
                      <a16:creationId xmlns:a16="http://schemas.microsoft.com/office/drawing/2014/main" id="{12DBE052-1CEC-3F43-A5BC-0F9FDC97275B}"/>
                    </a:ext>
                  </a:extLst>
                </p:cNvPr>
                <p:cNvSpPr>
                  <a:spLocks noChangeArrowheads="1"/>
                </p:cNvSpPr>
                <p:nvPr/>
              </p:nvSpPr>
              <p:spPr bwMode="auto">
                <a:xfrm>
                  <a:off x="576" y="1440"/>
                  <a:ext cx="1768" cy="2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Lchild   data   Rchild</a:t>
                  </a:r>
                </a:p>
              </p:txBody>
            </p:sp>
            <p:sp>
              <p:nvSpPr>
                <p:cNvPr id="422919" name="Line 7">
                  <a:extLst>
                    <a:ext uri="{FF2B5EF4-FFF2-40B4-BE49-F238E27FC236}">
                      <a16:creationId xmlns:a16="http://schemas.microsoft.com/office/drawing/2014/main" id="{35AA21E7-C110-A142-8D27-15004F3C533A}"/>
                    </a:ext>
                  </a:extLst>
                </p:cNvPr>
                <p:cNvSpPr>
                  <a:spLocks noChangeShapeType="1"/>
                </p:cNvSpPr>
                <p:nvPr/>
              </p:nvSpPr>
              <p:spPr bwMode="auto">
                <a:xfrm>
                  <a:off x="1200" y="1440"/>
                  <a:ext cx="0" cy="2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22920" name="Line 8">
                  <a:extLst>
                    <a:ext uri="{FF2B5EF4-FFF2-40B4-BE49-F238E27FC236}">
                      <a16:creationId xmlns:a16="http://schemas.microsoft.com/office/drawing/2014/main" id="{BE1C9379-C4E1-8A4E-934B-89F3DD0C6068}"/>
                    </a:ext>
                  </a:extLst>
                </p:cNvPr>
                <p:cNvSpPr>
                  <a:spLocks noChangeShapeType="1"/>
                </p:cNvSpPr>
                <p:nvPr/>
              </p:nvSpPr>
              <p:spPr bwMode="auto">
                <a:xfrm>
                  <a:off x="1680" y="1440"/>
                  <a:ext cx="0" cy="2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422921" name="Group 9">
                <a:extLst>
                  <a:ext uri="{FF2B5EF4-FFF2-40B4-BE49-F238E27FC236}">
                    <a16:creationId xmlns:a16="http://schemas.microsoft.com/office/drawing/2014/main" id="{3E99AA1F-B4CB-7D4F-9BF4-D39503A1AE79}"/>
                  </a:ext>
                </a:extLst>
              </p:cNvPr>
              <p:cNvGrpSpPr>
                <a:grpSpLocks/>
              </p:cNvGrpSpPr>
              <p:nvPr/>
            </p:nvGrpSpPr>
            <p:grpSpPr bwMode="auto">
              <a:xfrm>
                <a:off x="2544" y="1440"/>
                <a:ext cx="2335" cy="272"/>
                <a:chOff x="2544" y="1440"/>
                <a:chExt cx="2335" cy="272"/>
              </a:xfrm>
            </p:grpSpPr>
            <p:sp>
              <p:nvSpPr>
                <p:cNvPr id="422922" name="Rectangle 10">
                  <a:extLst>
                    <a:ext uri="{FF2B5EF4-FFF2-40B4-BE49-F238E27FC236}">
                      <a16:creationId xmlns:a16="http://schemas.microsoft.com/office/drawing/2014/main" id="{ACA91F92-B2FC-5C4C-ADCA-CF497C2ADE18}"/>
                    </a:ext>
                  </a:extLst>
                </p:cNvPr>
                <p:cNvSpPr>
                  <a:spLocks noChangeArrowheads="1"/>
                </p:cNvSpPr>
                <p:nvPr/>
              </p:nvSpPr>
              <p:spPr bwMode="auto">
                <a:xfrm>
                  <a:off x="2544" y="1440"/>
                  <a:ext cx="2335" cy="2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Lchild   data   parent   Rchild</a:t>
                  </a:r>
                </a:p>
              </p:txBody>
            </p:sp>
            <p:sp>
              <p:nvSpPr>
                <p:cNvPr id="422923" name="Line 11">
                  <a:extLst>
                    <a:ext uri="{FF2B5EF4-FFF2-40B4-BE49-F238E27FC236}">
                      <a16:creationId xmlns:a16="http://schemas.microsoft.com/office/drawing/2014/main" id="{13779ECD-96EE-C648-ACFC-B480A23CAC02}"/>
                    </a:ext>
                  </a:extLst>
                </p:cNvPr>
                <p:cNvSpPr>
                  <a:spLocks noChangeShapeType="1"/>
                </p:cNvSpPr>
                <p:nvPr/>
              </p:nvSpPr>
              <p:spPr bwMode="auto">
                <a:xfrm>
                  <a:off x="3176" y="1440"/>
                  <a:ext cx="0" cy="2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22924" name="Line 12">
                  <a:extLst>
                    <a:ext uri="{FF2B5EF4-FFF2-40B4-BE49-F238E27FC236}">
                      <a16:creationId xmlns:a16="http://schemas.microsoft.com/office/drawing/2014/main" id="{7A6C658B-55CB-AD40-BEC2-3C77F006C58F}"/>
                    </a:ext>
                  </a:extLst>
                </p:cNvPr>
                <p:cNvSpPr>
                  <a:spLocks noChangeShapeType="1"/>
                </p:cNvSpPr>
                <p:nvPr/>
              </p:nvSpPr>
              <p:spPr bwMode="auto">
                <a:xfrm>
                  <a:off x="3656" y="1440"/>
                  <a:ext cx="0" cy="2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22925" name="Line 13">
                  <a:extLst>
                    <a:ext uri="{FF2B5EF4-FFF2-40B4-BE49-F238E27FC236}">
                      <a16:creationId xmlns:a16="http://schemas.microsoft.com/office/drawing/2014/main" id="{31AA8B76-4003-BE43-8E01-B8CE310B96DF}"/>
                    </a:ext>
                  </a:extLst>
                </p:cNvPr>
                <p:cNvSpPr>
                  <a:spLocks noChangeShapeType="1"/>
                </p:cNvSpPr>
                <p:nvPr/>
              </p:nvSpPr>
              <p:spPr bwMode="auto">
                <a:xfrm>
                  <a:off x="4272" y="1440"/>
                  <a:ext cx="0" cy="2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422926" name="Rectangle 14">
                <a:extLst>
                  <a:ext uri="{FF2B5EF4-FFF2-40B4-BE49-F238E27FC236}">
                    <a16:creationId xmlns:a16="http://schemas.microsoft.com/office/drawing/2014/main" id="{0E5A202E-8249-7244-ADEC-C9435A69EC3B}"/>
                  </a:ext>
                </a:extLst>
              </p:cNvPr>
              <p:cNvSpPr>
                <a:spLocks noChangeArrowheads="1"/>
              </p:cNvSpPr>
              <p:nvPr/>
            </p:nvSpPr>
            <p:spPr bwMode="auto">
              <a:xfrm>
                <a:off x="576" y="1776"/>
                <a:ext cx="133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b="1">
                    <a:solidFill>
                      <a:srgbClr val="FFFFFF"/>
                    </a:solidFill>
                    <a:latin typeface="Times New Roman" panose="02020603050405020304" pitchFamily="18" charset="0"/>
                    <a:ea typeface="宋体" panose="02010600030101010101" pitchFamily="2" charset="-122"/>
                  </a:rPr>
                  <a:t>(a)  </a:t>
                </a:r>
                <a:r>
                  <a:rPr kumimoji="1" lang="zh-CN" altLang="en-US" sz="2000" b="1">
                    <a:solidFill>
                      <a:srgbClr val="FFFFFF"/>
                    </a:solidFill>
                    <a:latin typeface="宋体" panose="02010600030101010101" pitchFamily="2" charset="-122"/>
                    <a:ea typeface="宋体" panose="02010600030101010101" pitchFamily="2" charset="-122"/>
                  </a:rPr>
                  <a:t>二叉链表结点</a:t>
                </a:r>
              </a:p>
            </p:txBody>
          </p:sp>
          <p:sp>
            <p:nvSpPr>
              <p:cNvPr id="422927" name="Rectangle 15">
                <a:extLst>
                  <a:ext uri="{FF2B5EF4-FFF2-40B4-BE49-F238E27FC236}">
                    <a16:creationId xmlns:a16="http://schemas.microsoft.com/office/drawing/2014/main" id="{A26EC449-0583-9744-A88E-53B5393AFFE6}"/>
                  </a:ext>
                </a:extLst>
              </p:cNvPr>
              <p:cNvSpPr>
                <a:spLocks noChangeArrowheads="1"/>
              </p:cNvSpPr>
              <p:nvPr/>
            </p:nvSpPr>
            <p:spPr bwMode="auto">
              <a:xfrm>
                <a:off x="2886" y="1776"/>
                <a:ext cx="133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b="1">
                    <a:solidFill>
                      <a:srgbClr val="FFFFFF"/>
                    </a:solidFill>
                    <a:latin typeface="Times New Roman" panose="02020603050405020304" pitchFamily="18" charset="0"/>
                    <a:ea typeface="宋体" panose="02010600030101010101" pitchFamily="2" charset="-122"/>
                  </a:rPr>
                  <a:t>(b)  </a:t>
                </a:r>
                <a:r>
                  <a:rPr kumimoji="1" lang="zh-CN" altLang="en-US" sz="2000" b="1">
                    <a:solidFill>
                      <a:srgbClr val="FFFFFF"/>
                    </a:solidFill>
                    <a:latin typeface="Times New Roman" panose="02020603050405020304" pitchFamily="18" charset="0"/>
                    <a:ea typeface="宋体" panose="02010600030101010101" pitchFamily="2" charset="-122"/>
                  </a:rPr>
                  <a:t>三</a:t>
                </a:r>
                <a:r>
                  <a:rPr kumimoji="1" lang="zh-CN" altLang="en-US" sz="2000" b="1">
                    <a:solidFill>
                      <a:srgbClr val="FFFFFF"/>
                    </a:solidFill>
                    <a:latin typeface="宋体" panose="02010600030101010101" pitchFamily="2" charset="-122"/>
                    <a:ea typeface="宋体" panose="02010600030101010101" pitchFamily="2" charset="-122"/>
                  </a:rPr>
                  <a:t>叉链表结点</a:t>
                </a:r>
              </a:p>
            </p:txBody>
          </p:sp>
        </p:grpSp>
        <p:sp>
          <p:nvSpPr>
            <p:cNvPr id="422928" name="Rectangle 16">
              <a:extLst>
                <a:ext uri="{FF2B5EF4-FFF2-40B4-BE49-F238E27FC236}">
                  <a16:creationId xmlns:a16="http://schemas.microsoft.com/office/drawing/2014/main" id="{79CE3806-F21E-2746-AA00-43ECFA935C25}"/>
                </a:ext>
              </a:extLst>
            </p:cNvPr>
            <p:cNvSpPr>
              <a:spLocks noChangeArrowheads="1"/>
            </p:cNvSpPr>
            <p:nvPr/>
          </p:nvSpPr>
          <p:spPr bwMode="auto">
            <a:xfrm>
              <a:off x="1392" y="1968"/>
              <a:ext cx="2112"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fontAlgn="base" hangingPunct="0">
                <a:spcBef>
                  <a:spcPct val="0"/>
                </a:spcBef>
                <a:spcAft>
                  <a:spcPct val="0"/>
                </a:spcAft>
              </a:pPr>
              <a:r>
                <a:rPr lang="zh-CN" altLang="en-US" sz="2000" b="1">
                  <a:solidFill>
                    <a:srgbClr val="FFFFFF"/>
                  </a:solidFill>
                  <a:latin typeface="Arial" panose="020B0604020202020204" pitchFamily="34" charset="0"/>
                  <a:ea typeface="宋体" panose="02010600030101010101" pitchFamily="2" charset="-122"/>
                </a:rPr>
                <a:t>图</a:t>
              </a:r>
              <a:r>
                <a:rPr lang="en-US" altLang="zh-CN" sz="2000" b="1">
                  <a:solidFill>
                    <a:srgbClr val="FFFFFF"/>
                  </a:solidFill>
                  <a:latin typeface="Times New Roman" panose="02020603050405020304" pitchFamily="18" charset="0"/>
                  <a:ea typeface="宋体" panose="02010600030101010101" pitchFamily="2" charset="-122"/>
                </a:rPr>
                <a:t>6-7   </a:t>
              </a:r>
              <a:r>
                <a:rPr kumimoji="1" lang="zh-CN" altLang="en-US" sz="2000" b="1">
                  <a:solidFill>
                    <a:srgbClr val="FFFFFF"/>
                  </a:solidFill>
                  <a:latin typeface="宋体" panose="02010600030101010101" pitchFamily="2" charset="-122"/>
                  <a:ea typeface="宋体" panose="02010600030101010101" pitchFamily="2" charset="-122"/>
                </a:rPr>
                <a:t>链表结点结构</a:t>
              </a:r>
              <a:r>
                <a:rPr kumimoji="1" lang="zh-CN" altLang="en-US" sz="2000" b="1">
                  <a:solidFill>
                    <a:srgbClr val="FFFFFF"/>
                  </a:solidFill>
                  <a:latin typeface="Times New Roman" panose="02020603050405020304" pitchFamily="18" charset="0"/>
                  <a:ea typeface="宋体" panose="02010600030101010101" pitchFamily="2" charset="-122"/>
                </a:rPr>
                <a:t>形式</a:t>
              </a:r>
            </a:p>
          </p:txBody>
        </p:sp>
      </p:grpSp>
    </p:spTree>
    <p:extLst>
      <p:ext uri="{BB962C8B-B14F-4D97-AF65-F5344CB8AC3E}">
        <p14:creationId xmlns:p14="http://schemas.microsoft.com/office/powerpoint/2010/main" val="2177140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23938" name="Text Box 2">
            <a:extLst>
              <a:ext uri="{FF2B5EF4-FFF2-40B4-BE49-F238E27FC236}">
                <a16:creationId xmlns:a16="http://schemas.microsoft.com/office/drawing/2014/main" id="{AA3F49D6-1DEF-2947-8AA4-5ED4CBB7DB62}"/>
              </a:ext>
            </a:extLst>
          </p:cNvPr>
          <p:cNvSpPr txBox="1">
            <a:spLocks noChangeArrowheads="1"/>
          </p:cNvSpPr>
          <p:nvPr/>
        </p:nvSpPr>
        <p:spPr bwMode="auto">
          <a:xfrm>
            <a:off x="1676400" y="152401"/>
            <a:ext cx="8915400" cy="212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1130300" indent="-457200" eaLnBrk="0" hangingPunct="0">
              <a:defRPr kumimoji="1" sz="2400">
                <a:solidFill>
                  <a:schemeClr val="tx1"/>
                </a:solidFill>
                <a:latin typeface="Times New Roman" panose="02020603050405020304" pitchFamily="18" charset="0"/>
                <a:ea typeface="宋体" panose="02010600030101010101" pitchFamily="2" charset="-122"/>
              </a:defRPr>
            </a:lvl2pPr>
            <a:lvl3pPr marL="1778000" indent="-457200" eaLnBrk="0" hangingPunct="0">
              <a:defRPr kumimoji="1" sz="2400">
                <a:solidFill>
                  <a:schemeClr val="tx1"/>
                </a:solidFill>
                <a:latin typeface="Times New Roman" panose="02020603050405020304" pitchFamily="18" charset="0"/>
                <a:ea typeface="宋体" panose="02010600030101010101" pitchFamily="2" charset="-122"/>
              </a:defRPr>
            </a:lvl3pPr>
            <a:lvl4pPr marL="2425700" indent="-457200" eaLnBrk="0" hangingPunct="0">
              <a:defRPr kumimoji="1" sz="2400">
                <a:solidFill>
                  <a:schemeClr val="tx1"/>
                </a:solidFill>
                <a:latin typeface="Times New Roman" panose="02020603050405020304" pitchFamily="18" charset="0"/>
                <a:ea typeface="宋体" panose="02010600030101010101" pitchFamily="2" charset="-122"/>
              </a:defRPr>
            </a:lvl4pPr>
            <a:lvl5pPr marL="3073400" indent="-457200" eaLnBrk="0" hangingPunct="0">
              <a:defRPr kumimoji="1" sz="2400">
                <a:solidFill>
                  <a:schemeClr val="tx1"/>
                </a:solidFill>
                <a:latin typeface="Times New Roman" panose="02020603050405020304" pitchFamily="18" charset="0"/>
                <a:ea typeface="宋体" panose="02010600030101010101" pitchFamily="2" charset="-122"/>
              </a:defRPr>
            </a:lvl5pPr>
            <a:lvl6pPr marL="35306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9878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4450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9022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20000"/>
              </a:spcBef>
              <a:spcAft>
                <a:spcPct val="0"/>
              </a:spcAft>
            </a:pPr>
            <a:r>
              <a:rPr lang="en-US" altLang="zh-CN" sz="3200" b="1">
                <a:solidFill>
                  <a:srgbClr val="FFCC66"/>
                </a:solidFill>
              </a:rPr>
              <a:t>(2)  </a:t>
            </a:r>
            <a:r>
              <a:rPr lang="zh-CN" altLang="en-US" sz="3200" b="1">
                <a:solidFill>
                  <a:srgbClr val="FFCC66"/>
                </a:solidFill>
              </a:rPr>
              <a:t>二叉树的链式存储形式</a:t>
            </a:r>
          </a:p>
          <a:p>
            <a:pPr eaLnBrk="1" fontAlgn="base" hangingPunct="1">
              <a:lnSpc>
                <a:spcPct val="110000"/>
              </a:lnSpc>
              <a:spcBef>
                <a:spcPct val="20000"/>
              </a:spcBef>
              <a:spcAft>
                <a:spcPct val="0"/>
              </a:spcAft>
            </a:pPr>
            <a:r>
              <a:rPr lang="zh-CN" altLang="en-US" sz="2800">
                <a:solidFill>
                  <a:srgbClr val="FFFFFF"/>
                </a:solidFill>
                <a:latin typeface="宋体" panose="02010600030101010101" pitchFamily="2" charset="-122"/>
              </a:rPr>
              <a:t>    </a:t>
            </a:r>
            <a:r>
              <a:rPr lang="zh-CN" altLang="en-US" sz="2800" b="1">
                <a:solidFill>
                  <a:srgbClr val="FFFFFF"/>
                </a:solidFill>
                <a:latin typeface="宋体" panose="02010600030101010101" pitchFamily="2" charset="-122"/>
              </a:rPr>
              <a:t>例有一棵一般的二叉树，如图</a:t>
            </a:r>
            <a:r>
              <a:rPr lang="en-US" altLang="zh-CN" sz="2800" b="1">
                <a:solidFill>
                  <a:srgbClr val="FFFFFF"/>
                </a:solidFill>
              </a:rPr>
              <a:t>6-8(a)</a:t>
            </a:r>
            <a:r>
              <a:rPr lang="zh-CN" altLang="en-US" sz="2800" b="1">
                <a:solidFill>
                  <a:srgbClr val="FFFFFF"/>
                </a:solidFill>
                <a:latin typeface="宋体" panose="02010600030101010101" pitchFamily="2" charset="-122"/>
              </a:rPr>
              <a:t>所示。以二叉链表和三叉链表方式存储的结构图分别如图</a:t>
            </a:r>
            <a:r>
              <a:rPr lang="en-US" altLang="zh-CN" sz="2800" b="1">
                <a:solidFill>
                  <a:srgbClr val="FFFFFF"/>
                </a:solidFill>
              </a:rPr>
              <a:t>6-8(b) </a:t>
            </a:r>
            <a:r>
              <a:rPr lang="zh-CN" altLang="en-US" sz="2800" b="1">
                <a:solidFill>
                  <a:srgbClr val="FFFFFF"/>
                </a:solidFill>
              </a:rPr>
              <a:t>、 </a:t>
            </a:r>
            <a:r>
              <a:rPr lang="en-US" altLang="zh-CN" sz="2800" b="1">
                <a:solidFill>
                  <a:srgbClr val="FFFFFF"/>
                </a:solidFill>
              </a:rPr>
              <a:t>6-8(c)</a:t>
            </a:r>
            <a:r>
              <a:rPr lang="zh-CN" altLang="en-US" sz="2800" b="1">
                <a:solidFill>
                  <a:srgbClr val="FFFFFF"/>
                </a:solidFill>
                <a:latin typeface="宋体" panose="02010600030101010101" pitchFamily="2" charset="-122"/>
              </a:rPr>
              <a:t>所示。</a:t>
            </a:r>
          </a:p>
        </p:txBody>
      </p:sp>
      <p:grpSp>
        <p:nvGrpSpPr>
          <p:cNvPr id="423939" name="Group 3">
            <a:extLst>
              <a:ext uri="{FF2B5EF4-FFF2-40B4-BE49-F238E27FC236}">
                <a16:creationId xmlns:a16="http://schemas.microsoft.com/office/drawing/2014/main" id="{B60EEE3E-E725-124A-B88E-D5CDB8544ABE}"/>
              </a:ext>
            </a:extLst>
          </p:cNvPr>
          <p:cNvGrpSpPr>
            <a:grpSpLocks/>
          </p:cNvGrpSpPr>
          <p:nvPr/>
        </p:nvGrpSpPr>
        <p:grpSpPr bwMode="auto">
          <a:xfrm>
            <a:off x="1828800" y="2324100"/>
            <a:ext cx="8686800" cy="4057650"/>
            <a:chOff x="192" y="1284"/>
            <a:chExt cx="5472" cy="2556"/>
          </a:xfrm>
        </p:grpSpPr>
        <p:sp>
          <p:nvSpPr>
            <p:cNvPr id="423940" name="Rectangle 4">
              <a:extLst>
                <a:ext uri="{FF2B5EF4-FFF2-40B4-BE49-F238E27FC236}">
                  <a16:creationId xmlns:a16="http://schemas.microsoft.com/office/drawing/2014/main" id="{BB0B1B4C-C966-FA48-A345-7A00F5EDF201}"/>
                </a:ext>
              </a:extLst>
            </p:cNvPr>
            <p:cNvSpPr>
              <a:spLocks noChangeArrowheads="1"/>
            </p:cNvSpPr>
            <p:nvPr/>
          </p:nvSpPr>
          <p:spPr bwMode="auto">
            <a:xfrm>
              <a:off x="1392" y="3600"/>
              <a:ext cx="2448"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fontAlgn="base" hangingPunct="0">
                <a:spcBef>
                  <a:spcPct val="0"/>
                </a:spcBef>
                <a:spcAft>
                  <a:spcPct val="0"/>
                </a:spcAft>
              </a:pPr>
              <a:r>
                <a:rPr lang="zh-CN" altLang="en-US" sz="2000" b="1">
                  <a:solidFill>
                    <a:srgbClr val="FFFFFF"/>
                  </a:solidFill>
                  <a:latin typeface="Arial" panose="020B0604020202020204" pitchFamily="34" charset="0"/>
                  <a:ea typeface="宋体" panose="02010600030101010101" pitchFamily="2" charset="-122"/>
                </a:rPr>
                <a:t>图</a:t>
              </a:r>
              <a:r>
                <a:rPr lang="en-US" altLang="zh-CN" sz="2000" b="1">
                  <a:solidFill>
                    <a:srgbClr val="FFFFFF"/>
                  </a:solidFill>
                  <a:latin typeface="Times New Roman" panose="02020603050405020304" pitchFamily="18" charset="0"/>
                  <a:ea typeface="宋体" panose="02010600030101010101" pitchFamily="2" charset="-122"/>
                </a:rPr>
                <a:t>6-8   </a:t>
              </a:r>
              <a:r>
                <a:rPr lang="zh-CN" altLang="en-US" sz="2000" b="1">
                  <a:solidFill>
                    <a:srgbClr val="FFFFFF"/>
                  </a:solidFill>
                  <a:latin typeface="Times New Roman" panose="02020603050405020304" pitchFamily="18" charset="0"/>
                  <a:ea typeface="宋体" panose="02010600030101010101" pitchFamily="2" charset="-122"/>
                </a:rPr>
                <a:t>二叉树及其</a:t>
              </a:r>
              <a:r>
                <a:rPr kumimoji="1" lang="zh-CN" altLang="en-US" sz="2000" b="1">
                  <a:solidFill>
                    <a:srgbClr val="FFFFFF"/>
                  </a:solidFill>
                  <a:latin typeface="宋体" panose="02010600030101010101" pitchFamily="2" charset="-122"/>
                  <a:ea typeface="宋体" panose="02010600030101010101" pitchFamily="2" charset="-122"/>
                </a:rPr>
                <a:t>链式存储结构</a:t>
              </a:r>
              <a:endParaRPr kumimoji="1" lang="zh-CN" altLang="en-US" sz="2000" b="1">
                <a:solidFill>
                  <a:srgbClr val="FFFFFF"/>
                </a:solidFill>
                <a:latin typeface="Times New Roman" panose="02020603050405020304" pitchFamily="18" charset="0"/>
                <a:ea typeface="宋体" panose="02010600030101010101" pitchFamily="2" charset="-122"/>
              </a:endParaRPr>
            </a:p>
          </p:txBody>
        </p:sp>
        <p:grpSp>
          <p:nvGrpSpPr>
            <p:cNvPr id="423941" name="Group 5">
              <a:extLst>
                <a:ext uri="{FF2B5EF4-FFF2-40B4-BE49-F238E27FC236}">
                  <a16:creationId xmlns:a16="http://schemas.microsoft.com/office/drawing/2014/main" id="{FA9BE749-1DFF-5C4C-BF68-15566050FFDF}"/>
                </a:ext>
              </a:extLst>
            </p:cNvPr>
            <p:cNvGrpSpPr>
              <a:grpSpLocks/>
            </p:cNvGrpSpPr>
            <p:nvPr/>
          </p:nvGrpSpPr>
          <p:grpSpPr bwMode="auto">
            <a:xfrm>
              <a:off x="192" y="1344"/>
              <a:ext cx="912" cy="2256"/>
              <a:chOff x="480" y="1440"/>
              <a:chExt cx="912" cy="2256"/>
            </a:xfrm>
          </p:grpSpPr>
          <p:sp>
            <p:nvSpPr>
              <p:cNvPr id="423942" name="Rectangle 6">
                <a:extLst>
                  <a:ext uri="{FF2B5EF4-FFF2-40B4-BE49-F238E27FC236}">
                    <a16:creationId xmlns:a16="http://schemas.microsoft.com/office/drawing/2014/main" id="{D48FF9ED-0E5A-A247-AC6D-189485CCAF4F}"/>
                  </a:ext>
                </a:extLst>
              </p:cNvPr>
              <p:cNvSpPr>
                <a:spLocks noChangeArrowheads="1"/>
              </p:cNvSpPr>
              <p:nvPr/>
            </p:nvSpPr>
            <p:spPr bwMode="auto">
              <a:xfrm>
                <a:off x="528" y="3469"/>
                <a:ext cx="864"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b="1">
                    <a:solidFill>
                      <a:srgbClr val="FFFFFF"/>
                    </a:solidFill>
                    <a:latin typeface="Times New Roman" panose="02020603050405020304" pitchFamily="18" charset="0"/>
                    <a:ea typeface="宋体" panose="02010600030101010101" pitchFamily="2" charset="-122"/>
                  </a:rPr>
                  <a:t>(a)  </a:t>
                </a:r>
                <a:r>
                  <a:rPr kumimoji="1" lang="zh-CN" altLang="en-US" sz="2000" b="1">
                    <a:solidFill>
                      <a:srgbClr val="FFFFFF"/>
                    </a:solidFill>
                    <a:latin typeface="宋体" panose="02010600030101010101" pitchFamily="2" charset="-122"/>
                    <a:ea typeface="宋体" panose="02010600030101010101" pitchFamily="2" charset="-122"/>
                  </a:rPr>
                  <a:t>二叉树</a:t>
                </a:r>
              </a:p>
            </p:txBody>
          </p:sp>
          <p:grpSp>
            <p:nvGrpSpPr>
              <p:cNvPr id="423943" name="Group 7">
                <a:extLst>
                  <a:ext uri="{FF2B5EF4-FFF2-40B4-BE49-F238E27FC236}">
                    <a16:creationId xmlns:a16="http://schemas.microsoft.com/office/drawing/2014/main" id="{553905A5-2937-EE45-B02D-4BB73AAAC396}"/>
                  </a:ext>
                </a:extLst>
              </p:cNvPr>
              <p:cNvGrpSpPr>
                <a:grpSpLocks/>
              </p:cNvGrpSpPr>
              <p:nvPr/>
            </p:nvGrpSpPr>
            <p:grpSpPr bwMode="auto">
              <a:xfrm>
                <a:off x="480" y="1440"/>
                <a:ext cx="865" cy="1995"/>
                <a:chOff x="480" y="1440"/>
                <a:chExt cx="865" cy="1995"/>
              </a:xfrm>
            </p:grpSpPr>
            <p:sp>
              <p:nvSpPr>
                <p:cNvPr id="423944" name="Oval 8">
                  <a:extLst>
                    <a:ext uri="{FF2B5EF4-FFF2-40B4-BE49-F238E27FC236}">
                      <a16:creationId xmlns:a16="http://schemas.microsoft.com/office/drawing/2014/main" id="{72D410D9-6828-2043-A03D-5A8F7F79CE79}"/>
                    </a:ext>
                  </a:extLst>
                </p:cNvPr>
                <p:cNvSpPr>
                  <a:spLocks noChangeArrowheads="1"/>
                </p:cNvSpPr>
                <p:nvPr/>
              </p:nvSpPr>
              <p:spPr bwMode="auto">
                <a:xfrm>
                  <a:off x="864" y="1440"/>
                  <a:ext cx="249"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a</a:t>
                  </a:r>
                </a:p>
              </p:txBody>
            </p:sp>
            <p:sp>
              <p:nvSpPr>
                <p:cNvPr id="423945" name="Oval 9">
                  <a:extLst>
                    <a:ext uri="{FF2B5EF4-FFF2-40B4-BE49-F238E27FC236}">
                      <a16:creationId xmlns:a16="http://schemas.microsoft.com/office/drawing/2014/main" id="{00DB90E2-D4EF-2542-BFDD-C8129A74AF83}"/>
                    </a:ext>
                  </a:extLst>
                </p:cNvPr>
                <p:cNvSpPr>
                  <a:spLocks noChangeArrowheads="1"/>
                </p:cNvSpPr>
                <p:nvPr/>
              </p:nvSpPr>
              <p:spPr bwMode="auto">
                <a:xfrm>
                  <a:off x="1096" y="2760"/>
                  <a:ext cx="249"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f</a:t>
                  </a:r>
                </a:p>
              </p:txBody>
            </p:sp>
            <p:sp>
              <p:nvSpPr>
                <p:cNvPr id="423946" name="Oval 10">
                  <a:extLst>
                    <a:ext uri="{FF2B5EF4-FFF2-40B4-BE49-F238E27FC236}">
                      <a16:creationId xmlns:a16="http://schemas.microsoft.com/office/drawing/2014/main" id="{39332DE3-D7F2-7E49-8056-5F2929BA797E}"/>
                    </a:ext>
                  </a:extLst>
                </p:cNvPr>
                <p:cNvSpPr>
                  <a:spLocks noChangeArrowheads="1"/>
                </p:cNvSpPr>
                <p:nvPr/>
              </p:nvSpPr>
              <p:spPr bwMode="auto">
                <a:xfrm>
                  <a:off x="696" y="2768"/>
                  <a:ext cx="249"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e</a:t>
                  </a:r>
                </a:p>
              </p:txBody>
            </p:sp>
            <p:sp>
              <p:nvSpPr>
                <p:cNvPr id="423947" name="Oval 11">
                  <a:extLst>
                    <a:ext uri="{FF2B5EF4-FFF2-40B4-BE49-F238E27FC236}">
                      <a16:creationId xmlns:a16="http://schemas.microsoft.com/office/drawing/2014/main" id="{864ADC32-EC0E-7E45-AE7D-0F8FD3609379}"/>
                    </a:ext>
                  </a:extLst>
                </p:cNvPr>
                <p:cNvSpPr>
                  <a:spLocks noChangeArrowheads="1"/>
                </p:cNvSpPr>
                <p:nvPr/>
              </p:nvSpPr>
              <p:spPr bwMode="auto">
                <a:xfrm>
                  <a:off x="896" y="2320"/>
                  <a:ext cx="249"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d</a:t>
                  </a:r>
                </a:p>
              </p:txBody>
            </p:sp>
            <p:sp>
              <p:nvSpPr>
                <p:cNvPr id="423948" name="Oval 12">
                  <a:extLst>
                    <a:ext uri="{FF2B5EF4-FFF2-40B4-BE49-F238E27FC236}">
                      <a16:creationId xmlns:a16="http://schemas.microsoft.com/office/drawing/2014/main" id="{98B06387-2B19-6144-80C7-4A380B64881B}"/>
                    </a:ext>
                  </a:extLst>
                </p:cNvPr>
                <p:cNvSpPr>
                  <a:spLocks noChangeArrowheads="1"/>
                </p:cNvSpPr>
                <p:nvPr/>
              </p:nvSpPr>
              <p:spPr bwMode="auto">
                <a:xfrm>
                  <a:off x="480" y="2320"/>
                  <a:ext cx="249"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c</a:t>
                  </a:r>
                </a:p>
              </p:txBody>
            </p:sp>
            <p:sp>
              <p:nvSpPr>
                <p:cNvPr id="423949" name="Oval 13">
                  <a:extLst>
                    <a:ext uri="{FF2B5EF4-FFF2-40B4-BE49-F238E27FC236}">
                      <a16:creationId xmlns:a16="http://schemas.microsoft.com/office/drawing/2014/main" id="{3738759C-C94C-AD4A-B831-B3E0BE2BCD9F}"/>
                    </a:ext>
                  </a:extLst>
                </p:cNvPr>
                <p:cNvSpPr>
                  <a:spLocks noChangeArrowheads="1"/>
                </p:cNvSpPr>
                <p:nvPr/>
              </p:nvSpPr>
              <p:spPr bwMode="auto">
                <a:xfrm>
                  <a:off x="672" y="1880"/>
                  <a:ext cx="249"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b</a:t>
                  </a:r>
                </a:p>
              </p:txBody>
            </p:sp>
            <p:sp>
              <p:nvSpPr>
                <p:cNvPr id="423950" name="Oval 14">
                  <a:extLst>
                    <a:ext uri="{FF2B5EF4-FFF2-40B4-BE49-F238E27FC236}">
                      <a16:creationId xmlns:a16="http://schemas.microsoft.com/office/drawing/2014/main" id="{C93F126B-3191-554F-AEF0-4DD5DAF42B47}"/>
                    </a:ext>
                  </a:extLst>
                </p:cNvPr>
                <p:cNvSpPr>
                  <a:spLocks noChangeArrowheads="1"/>
                </p:cNvSpPr>
                <p:nvPr/>
              </p:nvSpPr>
              <p:spPr bwMode="auto">
                <a:xfrm>
                  <a:off x="920" y="3208"/>
                  <a:ext cx="249"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g</a:t>
                  </a:r>
                </a:p>
              </p:txBody>
            </p:sp>
            <p:sp>
              <p:nvSpPr>
                <p:cNvPr id="423951" name="Line 15">
                  <a:extLst>
                    <a:ext uri="{FF2B5EF4-FFF2-40B4-BE49-F238E27FC236}">
                      <a16:creationId xmlns:a16="http://schemas.microsoft.com/office/drawing/2014/main" id="{56E4BC47-2A25-F044-8DF1-4DE12EDBFDEC}"/>
                    </a:ext>
                  </a:extLst>
                </p:cNvPr>
                <p:cNvSpPr>
                  <a:spLocks noChangeShapeType="1"/>
                </p:cNvSpPr>
                <p:nvPr/>
              </p:nvSpPr>
              <p:spPr bwMode="auto">
                <a:xfrm flipH="1">
                  <a:off x="816" y="1656"/>
                  <a:ext cx="136"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23952" name="Line 16">
                  <a:extLst>
                    <a:ext uri="{FF2B5EF4-FFF2-40B4-BE49-F238E27FC236}">
                      <a16:creationId xmlns:a16="http://schemas.microsoft.com/office/drawing/2014/main" id="{49F5FB8F-424B-6C4F-92D7-FF92F8F26C05}"/>
                    </a:ext>
                  </a:extLst>
                </p:cNvPr>
                <p:cNvSpPr>
                  <a:spLocks noChangeShapeType="1"/>
                </p:cNvSpPr>
                <p:nvPr/>
              </p:nvSpPr>
              <p:spPr bwMode="auto">
                <a:xfrm flipH="1">
                  <a:off x="608" y="2096"/>
                  <a:ext cx="136"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23953" name="Line 17">
                  <a:extLst>
                    <a:ext uri="{FF2B5EF4-FFF2-40B4-BE49-F238E27FC236}">
                      <a16:creationId xmlns:a16="http://schemas.microsoft.com/office/drawing/2014/main" id="{6DE66984-3F3B-194E-88BA-C48F05D37C72}"/>
                    </a:ext>
                  </a:extLst>
                </p:cNvPr>
                <p:cNvSpPr>
                  <a:spLocks noChangeShapeType="1"/>
                </p:cNvSpPr>
                <p:nvPr/>
              </p:nvSpPr>
              <p:spPr bwMode="auto">
                <a:xfrm>
                  <a:off x="872" y="2088"/>
                  <a:ext cx="136"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23954" name="Line 18">
                  <a:extLst>
                    <a:ext uri="{FF2B5EF4-FFF2-40B4-BE49-F238E27FC236}">
                      <a16:creationId xmlns:a16="http://schemas.microsoft.com/office/drawing/2014/main" id="{423DCBB8-A126-AD4C-B2EC-D1A68269F10A}"/>
                    </a:ext>
                  </a:extLst>
                </p:cNvPr>
                <p:cNvSpPr>
                  <a:spLocks noChangeShapeType="1"/>
                </p:cNvSpPr>
                <p:nvPr/>
              </p:nvSpPr>
              <p:spPr bwMode="auto">
                <a:xfrm flipH="1">
                  <a:off x="824" y="2533"/>
                  <a:ext cx="136"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23955" name="Line 19">
                  <a:extLst>
                    <a:ext uri="{FF2B5EF4-FFF2-40B4-BE49-F238E27FC236}">
                      <a16:creationId xmlns:a16="http://schemas.microsoft.com/office/drawing/2014/main" id="{F8880EFC-31BF-9D4A-A44F-34CF5A18F961}"/>
                    </a:ext>
                  </a:extLst>
                </p:cNvPr>
                <p:cNvSpPr>
                  <a:spLocks noChangeShapeType="1"/>
                </p:cNvSpPr>
                <p:nvPr/>
              </p:nvSpPr>
              <p:spPr bwMode="auto">
                <a:xfrm>
                  <a:off x="1088" y="2525"/>
                  <a:ext cx="136"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23956" name="Line 20">
                  <a:extLst>
                    <a:ext uri="{FF2B5EF4-FFF2-40B4-BE49-F238E27FC236}">
                      <a16:creationId xmlns:a16="http://schemas.microsoft.com/office/drawing/2014/main" id="{811C8BF3-86A1-3643-8DF5-3F506A804288}"/>
                    </a:ext>
                  </a:extLst>
                </p:cNvPr>
                <p:cNvSpPr>
                  <a:spLocks noChangeShapeType="1"/>
                </p:cNvSpPr>
                <p:nvPr/>
              </p:nvSpPr>
              <p:spPr bwMode="auto">
                <a:xfrm>
                  <a:off x="896" y="2973"/>
                  <a:ext cx="136"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nvGrpSpPr>
            <p:cNvPr id="423957" name="Group 21">
              <a:extLst>
                <a:ext uri="{FF2B5EF4-FFF2-40B4-BE49-F238E27FC236}">
                  <a16:creationId xmlns:a16="http://schemas.microsoft.com/office/drawing/2014/main" id="{34EBECC1-FB74-B64A-A648-E1434BED9C86}"/>
                </a:ext>
              </a:extLst>
            </p:cNvPr>
            <p:cNvGrpSpPr>
              <a:grpSpLocks/>
            </p:cNvGrpSpPr>
            <p:nvPr/>
          </p:nvGrpSpPr>
          <p:grpSpPr bwMode="auto">
            <a:xfrm>
              <a:off x="3120" y="1428"/>
              <a:ext cx="2544" cy="2207"/>
              <a:chOff x="3120" y="1428"/>
              <a:chExt cx="2544" cy="2207"/>
            </a:xfrm>
          </p:grpSpPr>
          <p:sp>
            <p:nvSpPr>
              <p:cNvPr id="423958" name="Rectangle 22">
                <a:extLst>
                  <a:ext uri="{FF2B5EF4-FFF2-40B4-BE49-F238E27FC236}">
                    <a16:creationId xmlns:a16="http://schemas.microsoft.com/office/drawing/2014/main" id="{D13B52D0-353F-D24C-A761-BB97B3281B0B}"/>
                  </a:ext>
                </a:extLst>
              </p:cNvPr>
              <p:cNvSpPr>
                <a:spLocks noChangeArrowheads="1"/>
              </p:cNvSpPr>
              <p:nvPr/>
            </p:nvSpPr>
            <p:spPr bwMode="auto">
              <a:xfrm>
                <a:off x="4134" y="3408"/>
                <a:ext cx="1002"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b="1">
                    <a:solidFill>
                      <a:srgbClr val="FFFFFF"/>
                    </a:solidFill>
                    <a:latin typeface="Times New Roman" panose="02020603050405020304" pitchFamily="18" charset="0"/>
                    <a:ea typeface="宋体" panose="02010600030101010101" pitchFamily="2" charset="-122"/>
                  </a:rPr>
                  <a:t>(c)  </a:t>
                </a:r>
                <a:r>
                  <a:rPr kumimoji="1" lang="zh-CN" altLang="en-US" sz="2000" b="1">
                    <a:solidFill>
                      <a:srgbClr val="FFFFFF"/>
                    </a:solidFill>
                    <a:latin typeface="Times New Roman" panose="02020603050405020304" pitchFamily="18" charset="0"/>
                    <a:ea typeface="宋体" panose="02010600030101010101" pitchFamily="2" charset="-122"/>
                  </a:rPr>
                  <a:t>三</a:t>
                </a:r>
                <a:r>
                  <a:rPr kumimoji="1" lang="zh-CN" altLang="en-US" sz="2000" b="1">
                    <a:solidFill>
                      <a:srgbClr val="FFFFFF"/>
                    </a:solidFill>
                    <a:latin typeface="宋体" panose="02010600030101010101" pitchFamily="2" charset="-122"/>
                    <a:ea typeface="宋体" panose="02010600030101010101" pitchFamily="2" charset="-122"/>
                  </a:rPr>
                  <a:t>叉链表</a:t>
                </a:r>
              </a:p>
            </p:txBody>
          </p:sp>
          <p:grpSp>
            <p:nvGrpSpPr>
              <p:cNvPr id="423959" name="Group 23">
                <a:extLst>
                  <a:ext uri="{FF2B5EF4-FFF2-40B4-BE49-F238E27FC236}">
                    <a16:creationId xmlns:a16="http://schemas.microsoft.com/office/drawing/2014/main" id="{76F22A07-24CC-BC49-AB0D-BD548E4424BF}"/>
                  </a:ext>
                </a:extLst>
              </p:cNvPr>
              <p:cNvGrpSpPr>
                <a:grpSpLocks/>
              </p:cNvGrpSpPr>
              <p:nvPr/>
            </p:nvGrpSpPr>
            <p:grpSpPr bwMode="auto">
              <a:xfrm>
                <a:off x="3120" y="1428"/>
                <a:ext cx="2544" cy="1916"/>
                <a:chOff x="3120" y="1428"/>
                <a:chExt cx="2544" cy="1916"/>
              </a:xfrm>
            </p:grpSpPr>
            <p:grpSp>
              <p:nvGrpSpPr>
                <p:cNvPr id="423960" name="Group 24">
                  <a:extLst>
                    <a:ext uri="{FF2B5EF4-FFF2-40B4-BE49-F238E27FC236}">
                      <a16:creationId xmlns:a16="http://schemas.microsoft.com/office/drawing/2014/main" id="{F8FE2B74-DAEF-B940-8CE4-9F6EC678B687}"/>
                    </a:ext>
                  </a:extLst>
                </p:cNvPr>
                <p:cNvGrpSpPr>
                  <a:grpSpLocks/>
                </p:cNvGrpSpPr>
                <p:nvPr/>
              </p:nvGrpSpPr>
              <p:grpSpPr bwMode="auto">
                <a:xfrm>
                  <a:off x="4037" y="1584"/>
                  <a:ext cx="907" cy="227"/>
                  <a:chOff x="3504" y="1584"/>
                  <a:chExt cx="907" cy="227"/>
                </a:xfrm>
              </p:grpSpPr>
              <p:sp>
                <p:nvSpPr>
                  <p:cNvPr id="423961" name="Rectangle 25">
                    <a:extLst>
                      <a:ext uri="{FF2B5EF4-FFF2-40B4-BE49-F238E27FC236}">
                        <a16:creationId xmlns:a16="http://schemas.microsoft.com/office/drawing/2014/main" id="{CFA7D5BE-2A6C-A040-B107-12629510C570}"/>
                      </a:ext>
                    </a:extLst>
                  </p:cNvPr>
                  <p:cNvSpPr>
                    <a:spLocks noChangeArrowheads="1"/>
                  </p:cNvSpPr>
                  <p:nvPr/>
                </p:nvSpPr>
                <p:spPr bwMode="auto">
                  <a:xfrm>
                    <a:off x="3504" y="1584"/>
                    <a:ext cx="907"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a:solidFill>
                          <a:srgbClr val="FFFFFF"/>
                        </a:solidFill>
                        <a:latin typeface="Times New Roman" panose="02020603050405020304" pitchFamily="18" charset="0"/>
                        <a:ea typeface="宋体" panose="02010600030101010101" pitchFamily="2" charset="-122"/>
                      </a:rPr>
                      <a:t>    </a:t>
                    </a:r>
                    <a:r>
                      <a:rPr kumimoji="1" lang="en-US" altLang="zh-CN" sz="2400">
                        <a:solidFill>
                          <a:srgbClr val="FFFFFF"/>
                        </a:solidFill>
                        <a:latin typeface="Times New Roman" panose="02020603050405020304" pitchFamily="18" charset="0"/>
                        <a:ea typeface="宋体" panose="02010600030101010101" pitchFamily="2" charset="-122"/>
                      </a:rPr>
                      <a:t>a   </a:t>
                    </a:r>
                    <a:r>
                      <a:rPr kumimoji="1" lang="en-US" altLang="zh-CN" sz="24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  </a:t>
                    </a:r>
                    <a:r>
                      <a:rPr kumimoji="1" lang="en-US" altLang="zh-CN" sz="2400">
                        <a:solidFill>
                          <a:srgbClr val="FFFFFF"/>
                        </a:solidFill>
                        <a:latin typeface="Times New Roman" panose="02020603050405020304" pitchFamily="18" charset="0"/>
                        <a:ea typeface="宋体" panose="02010600030101010101" pitchFamily="2" charset="-122"/>
                      </a:rPr>
                      <a:t> </a:t>
                    </a:r>
                    <a:r>
                      <a:rPr kumimoji="1" lang="en-US" altLang="zh-CN" sz="24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a:t>
                    </a:r>
                  </a:p>
                </p:txBody>
              </p:sp>
              <p:sp>
                <p:nvSpPr>
                  <p:cNvPr id="423962" name="Line 26">
                    <a:extLst>
                      <a:ext uri="{FF2B5EF4-FFF2-40B4-BE49-F238E27FC236}">
                        <a16:creationId xmlns:a16="http://schemas.microsoft.com/office/drawing/2014/main" id="{0DA1C511-EAB0-604B-A6ED-AB4AD0D4562D}"/>
                      </a:ext>
                    </a:extLst>
                  </p:cNvPr>
                  <p:cNvSpPr>
                    <a:spLocks noChangeShapeType="1"/>
                  </p:cNvSpPr>
                  <p:nvPr/>
                </p:nvSpPr>
                <p:spPr bwMode="auto">
                  <a:xfrm>
                    <a:off x="3696" y="1584"/>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23963" name="Line 27">
                    <a:extLst>
                      <a:ext uri="{FF2B5EF4-FFF2-40B4-BE49-F238E27FC236}">
                        <a16:creationId xmlns:a16="http://schemas.microsoft.com/office/drawing/2014/main" id="{019D89C1-6634-E649-88AB-340E1FF3359C}"/>
                      </a:ext>
                    </a:extLst>
                  </p:cNvPr>
                  <p:cNvSpPr>
                    <a:spLocks noChangeShapeType="1"/>
                  </p:cNvSpPr>
                  <p:nvPr/>
                </p:nvSpPr>
                <p:spPr bwMode="auto">
                  <a:xfrm>
                    <a:off x="3936" y="1584"/>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23964" name="Line 28">
                    <a:extLst>
                      <a:ext uri="{FF2B5EF4-FFF2-40B4-BE49-F238E27FC236}">
                        <a16:creationId xmlns:a16="http://schemas.microsoft.com/office/drawing/2014/main" id="{ED2AF1F6-EC11-1945-A72F-D62B61CD2495}"/>
                      </a:ext>
                    </a:extLst>
                  </p:cNvPr>
                  <p:cNvSpPr>
                    <a:spLocks noChangeShapeType="1"/>
                  </p:cNvSpPr>
                  <p:nvPr/>
                </p:nvSpPr>
                <p:spPr bwMode="auto">
                  <a:xfrm>
                    <a:off x="4176" y="1584"/>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423965" name="Group 29">
                  <a:extLst>
                    <a:ext uri="{FF2B5EF4-FFF2-40B4-BE49-F238E27FC236}">
                      <a16:creationId xmlns:a16="http://schemas.microsoft.com/office/drawing/2014/main" id="{A23C00C7-4D0A-0A43-8257-4F3CEE45BEB0}"/>
                    </a:ext>
                  </a:extLst>
                </p:cNvPr>
                <p:cNvGrpSpPr>
                  <a:grpSpLocks/>
                </p:cNvGrpSpPr>
                <p:nvPr/>
              </p:nvGrpSpPr>
              <p:grpSpPr bwMode="auto">
                <a:xfrm>
                  <a:off x="3557" y="1968"/>
                  <a:ext cx="907" cy="227"/>
                  <a:chOff x="3504" y="1584"/>
                  <a:chExt cx="907" cy="227"/>
                </a:xfrm>
              </p:grpSpPr>
              <p:sp>
                <p:nvSpPr>
                  <p:cNvPr id="423966" name="Rectangle 30">
                    <a:extLst>
                      <a:ext uri="{FF2B5EF4-FFF2-40B4-BE49-F238E27FC236}">
                        <a16:creationId xmlns:a16="http://schemas.microsoft.com/office/drawing/2014/main" id="{20FCDBDA-D3D8-FE43-89F9-B8B7AA5344C0}"/>
                      </a:ext>
                    </a:extLst>
                  </p:cNvPr>
                  <p:cNvSpPr>
                    <a:spLocks noChangeArrowheads="1"/>
                  </p:cNvSpPr>
                  <p:nvPr/>
                </p:nvSpPr>
                <p:spPr bwMode="auto">
                  <a:xfrm>
                    <a:off x="3504" y="1584"/>
                    <a:ext cx="907"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a:solidFill>
                          <a:srgbClr val="FFFFFF"/>
                        </a:solidFill>
                        <a:latin typeface="Times New Roman" panose="02020603050405020304" pitchFamily="18" charset="0"/>
                        <a:ea typeface="宋体" panose="02010600030101010101" pitchFamily="2" charset="-122"/>
                      </a:rPr>
                      <a:t>    </a:t>
                    </a:r>
                    <a:r>
                      <a:rPr kumimoji="1" lang="en-US" altLang="zh-CN" sz="2400">
                        <a:solidFill>
                          <a:srgbClr val="FFFFFF"/>
                        </a:solidFill>
                        <a:latin typeface="Times New Roman" panose="02020603050405020304" pitchFamily="18" charset="0"/>
                        <a:ea typeface="宋体" panose="02010600030101010101" pitchFamily="2" charset="-122"/>
                      </a:rPr>
                      <a:t>b</a:t>
                    </a:r>
                    <a:endParaRPr kumimoji="1" lang="en-US" altLang="zh-CN" sz="24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423967" name="Line 31">
                    <a:extLst>
                      <a:ext uri="{FF2B5EF4-FFF2-40B4-BE49-F238E27FC236}">
                        <a16:creationId xmlns:a16="http://schemas.microsoft.com/office/drawing/2014/main" id="{F2386270-2F78-4647-A67A-A92F946237C3}"/>
                      </a:ext>
                    </a:extLst>
                  </p:cNvPr>
                  <p:cNvSpPr>
                    <a:spLocks noChangeShapeType="1"/>
                  </p:cNvSpPr>
                  <p:nvPr/>
                </p:nvSpPr>
                <p:spPr bwMode="auto">
                  <a:xfrm>
                    <a:off x="3696" y="1584"/>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23968" name="Line 32">
                    <a:extLst>
                      <a:ext uri="{FF2B5EF4-FFF2-40B4-BE49-F238E27FC236}">
                        <a16:creationId xmlns:a16="http://schemas.microsoft.com/office/drawing/2014/main" id="{EF3CD3D4-CEFD-4648-9196-372D62F29DE1}"/>
                      </a:ext>
                    </a:extLst>
                  </p:cNvPr>
                  <p:cNvSpPr>
                    <a:spLocks noChangeShapeType="1"/>
                  </p:cNvSpPr>
                  <p:nvPr/>
                </p:nvSpPr>
                <p:spPr bwMode="auto">
                  <a:xfrm>
                    <a:off x="3936" y="1584"/>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23969" name="Line 33">
                    <a:extLst>
                      <a:ext uri="{FF2B5EF4-FFF2-40B4-BE49-F238E27FC236}">
                        <a16:creationId xmlns:a16="http://schemas.microsoft.com/office/drawing/2014/main" id="{412233EB-1175-494D-88BB-527791B8AC67}"/>
                      </a:ext>
                    </a:extLst>
                  </p:cNvPr>
                  <p:cNvSpPr>
                    <a:spLocks noChangeShapeType="1"/>
                  </p:cNvSpPr>
                  <p:nvPr/>
                </p:nvSpPr>
                <p:spPr bwMode="auto">
                  <a:xfrm>
                    <a:off x="4176" y="1584"/>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423970" name="Line 34">
                  <a:extLst>
                    <a:ext uri="{FF2B5EF4-FFF2-40B4-BE49-F238E27FC236}">
                      <a16:creationId xmlns:a16="http://schemas.microsoft.com/office/drawing/2014/main" id="{E096688D-3686-A948-9DE0-4BD2539F97F8}"/>
                    </a:ext>
                  </a:extLst>
                </p:cNvPr>
                <p:cNvSpPr>
                  <a:spLocks noChangeShapeType="1"/>
                </p:cNvSpPr>
                <p:nvPr/>
              </p:nvSpPr>
              <p:spPr bwMode="auto">
                <a:xfrm flipH="1">
                  <a:off x="3941" y="1744"/>
                  <a:ext cx="181" cy="227"/>
                </a:xfrm>
                <a:prstGeom prst="line">
                  <a:avLst/>
                </a:prstGeom>
                <a:noFill/>
                <a:ln w="19050">
                  <a:solidFill>
                    <a:schemeClr val="fo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nvGrpSpPr>
                <p:cNvPr id="423971" name="Group 35">
                  <a:extLst>
                    <a:ext uri="{FF2B5EF4-FFF2-40B4-BE49-F238E27FC236}">
                      <a16:creationId xmlns:a16="http://schemas.microsoft.com/office/drawing/2014/main" id="{CE3385B2-4C74-7949-BCC7-95436625C816}"/>
                    </a:ext>
                  </a:extLst>
                </p:cNvPr>
                <p:cNvGrpSpPr>
                  <a:grpSpLocks/>
                </p:cNvGrpSpPr>
                <p:nvPr/>
              </p:nvGrpSpPr>
              <p:grpSpPr bwMode="auto">
                <a:xfrm>
                  <a:off x="3120" y="2352"/>
                  <a:ext cx="907" cy="227"/>
                  <a:chOff x="3504" y="1584"/>
                  <a:chExt cx="907" cy="227"/>
                </a:xfrm>
              </p:grpSpPr>
              <p:sp>
                <p:nvSpPr>
                  <p:cNvPr id="423972" name="Rectangle 36">
                    <a:extLst>
                      <a:ext uri="{FF2B5EF4-FFF2-40B4-BE49-F238E27FC236}">
                        <a16:creationId xmlns:a16="http://schemas.microsoft.com/office/drawing/2014/main" id="{802A49D3-4FAA-654C-B0CC-ACBB7FF3822A}"/>
                      </a:ext>
                    </a:extLst>
                  </p:cNvPr>
                  <p:cNvSpPr>
                    <a:spLocks noChangeArrowheads="1"/>
                  </p:cNvSpPr>
                  <p:nvPr/>
                </p:nvSpPr>
                <p:spPr bwMode="auto">
                  <a:xfrm>
                    <a:off x="3504" y="1584"/>
                    <a:ext cx="907"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a:t>
                    </a:r>
                    <a:r>
                      <a:rPr kumimoji="1" lang="zh-CN" altLang="en-US" sz="2400">
                        <a:solidFill>
                          <a:srgbClr val="FFFFFF"/>
                        </a:solidFill>
                        <a:latin typeface="Times New Roman" panose="02020603050405020304" pitchFamily="18" charset="0"/>
                        <a:ea typeface="宋体" panose="02010600030101010101" pitchFamily="2" charset="-122"/>
                      </a:rPr>
                      <a:t>  </a:t>
                    </a:r>
                    <a:r>
                      <a:rPr kumimoji="1" lang="en-US" altLang="zh-CN" sz="2400">
                        <a:solidFill>
                          <a:srgbClr val="FFFFFF"/>
                        </a:solidFill>
                        <a:latin typeface="Times New Roman" panose="02020603050405020304" pitchFamily="18" charset="0"/>
                        <a:ea typeface="宋体" panose="02010600030101010101" pitchFamily="2" charset="-122"/>
                      </a:rPr>
                      <a:t>c        </a:t>
                    </a:r>
                    <a:r>
                      <a:rPr kumimoji="1" lang="en-US" altLang="zh-CN" sz="24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a:t>
                    </a:r>
                  </a:p>
                </p:txBody>
              </p:sp>
              <p:sp>
                <p:nvSpPr>
                  <p:cNvPr id="423973" name="Line 37">
                    <a:extLst>
                      <a:ext uri="{FF2B5EF4-FFF2-40B4-BE49-F238E27FC236}">
                        <a16:creationId xmlns:a16="http://schemas.microsoft.com/office/drawing/2014/main" id="{3882E1FB-594A-444E-8477-E5D0A3D798DD}"/>
                      </a:ext>
                    </a:extLst>
                  </p:cNvPr>
                  <p:cNvSpPr>
                    <a:spLocks noChangeShapeType="1"/>
                  </p:cNvSpPr>
                  <p:nvPr/>
                </p:nvSpPr>
                <p:spPr bwMode="auto">
                  <a:xfrm>
                    <a:off x="3696" y="1584"/>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23974" name="Line 38">
                    <a:extLst>
                      <a:ext uri="{FF2B5EF4-FFF2-40B4-BE49-F238E27FC236}">
                        <a16:creationId xmlns:a16="http://schemas.microsoft.com/office/drawing/2014/main" id="{1E08450E-AF6A-7E40-8084-EF63ED1833E7}"/>
                      </a:ext>
                    </a:extLst>
                  </p:cNvPr>
                  <p:cNvSpPr>
                    <a:spLocks noChangeShapeType="1"/>
                  </p:cNvSpPr>
                  <p:nvPr/>
                </p:nvSpPr>
                <p:spPr bwMode="auto">
                  <a:xfrm>
                    <a:off x="3936" y="1584"/>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23975" name="Line 39">
                    <a:extLst>
                      <a:ext uri="{FF2B5EF4-FFF2-40B4-BE49-F238E27FC236}">
                        <a16:creationId xmlns:a16="http://schemas.microsoft.com/office/drawing/2014/main" id="{FC06D863-3E4A-E349-BDD1-60CDF6D31937}"/>
                      </a:ext>
                    </a:extLst>
                  </p:cNvPr>
                  <p:cNvSpPr>
                    <a:spLocks noChangeShapeType="1"/>
                  </p:cNvSpPr>
                  <p:nvPr/>
                </p:nvSpPr>
                <p:spPr bwMode="auto">
                  <a:xfrm>
                    <a:off x="4176" y="1584"/>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423976" name="Line 40">
                  <a:extLst>
                    <a:ext uri="{FF2B5EF4-FFF2-40B4-BE49-F238E27FC236}">
                      <a16:creationId xmlns:a16="http://schemas.microsoft.com/office/drawing/2014/main" id="{762B855E-62DC-3242-BCC9-3B0C034A9F70}"/>
                    </a:ext>
                  </a:extLst>
                </p:cNvPr>
                <p:cNvSpPr>
                  <a:spLocks noChangeShapeType="1"/>
                </p:cNvSpPr>
                <p:nvPr/>
              </p:nvSpPr>
              <p:spPr bwMode="auto">
                <a:xfrm flipH="1">
                  <a:off x="3504" y="2125"/>
                  <a:ext cx="181" cy="227"/>
                </a:xfrm>
                <a:prstGeom prst="line">
                  <a:avLst/>
                </a:prstGeom>
                <a:noFill/>
                <a:ln w="19050">
                  <a:solidFill>
                    <a:schemeClr val="fo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23977" name="Line 41">
                  <a:extLst>
                    <a:ext uri="{FF2B5EF4-FFF2-40B4-BE49-F238E27FC236}">
                      <a16:creationId xmlns:a16="http://schemas.microsoft.com/office/drawing/2014/main" id="{12640D26-4891-1444-8A5E-F68E4BF011F1}"/>
                    </a:ext>
                  </a:extLst>
                </p:cNvPr>
                <p:cNvSpPr>
                  <a:spLocks noChangeShapeType="1"/>
                </p:cNvSpPr>
                <p:nvPr/>
              </p:nvSpPr>
              <p:spPr bwMode="auto">
                <a:xfrm flipV="1">
                  <a:off x="4136" y="1808"/>
                  <a:ext cx="159" cy="227"/>
                </a:xfrm>
                <a:prstGeom prst="line">
                  <a:avLst/>
                </a:prstGeom>
                <a:noFill/>
                <a:ln w="19050">
                  <a:solidFill>
                    <a:schemeClr val="tx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23978" name="Line 42">
                  <a:extLst>
                    <a:ext uri="{FF2B5EF4-FFF2-40B4-BE49-F238E27FC236}">
                      <a16:creationId xmlns:a16="http://schemas.microsoft.com/office/drawing/2014/main" id="{A2B9B33E-B73B-8543-B4C2-4AAC995A26FF}"/>
                    </a:ext>
                  </a:extLst>
                </p:cNvPr>
                <p:cNvSpPr>
                  <a:spLocks noChangeShapeType="1"/>
                </p:cNvSpPr>
                <p:nvPr/>
              </p:nvSpPr>
              <p:spPr bwMode="auto">
                <a:xfrm flipV="1">
                  <a:off x="3681" y="2189"/>
                  <a:ext cx="159" cy="227"/>
                </a:xfrm>
                <a:prstGeom prst="line">
                  <a:avLst/>
                </a:prstGeom>
                <a:noFill/>
                <a:ln w="19050">
                  <a:solidFill>
                    <a:schemeClr val="tx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nvGrpSpPr>
                <p:cNvPr id="423979" name="Group 43">
                  <a:extLst>
                    <a:ext uri="{FF2B5EF4-FFF2-40B4-BE49-F238E27FC236}">
                      <a16:creationId xmlns:a16="http://schemas.microsoft.com/office/drawing/2014/main" id="{1F31B523-8985-114C-B9EB-55A96840B734}"/>
                    </a:ext>
                  </a:extLst>
                </p:cNvPr>
                <p:cNvGrpSpPr>
                  <a:grpSpLocks/>
                </p:cNvGrpSpPr>
                <p:nvPr/>
              </p:nvGrpSpPr>
              <p:grpSpPr bwMode="auto">
                <a:xfrm>
                  <a:off x="4181" y="2349"/>
                  <a:ext cx="907" cy="227"/>
                  <a:chOff x="3504" y="1584"/>
                  <a:chExt cx="907" cy="227"/>
                </a:xfrm>
              </p:grpSpPr>
              <p:sp>
                <p:nvSpPr>
                  <p:cNvPr id="423980" name="Rectangle 44">
                    <a:extLst>
                      <a:ext uri="{FF2B5EF4-FFF2-40B4-BE49-F238E27FC236}">
                        <a16:creationId xmlns:a16="http://schemas.microsoft.com/office/drawing/2014/main" id="{FA072460-EF03-3A49-A214-90EB42055725}"/>
                      </a:ext>
                    </a:extLst>
                  </p:cNvPr>
                  <p:cNvSpPr>
                    <a:spLocks noChangeArrowheads="1"/>
                  </p:cNvSpPr>
                  <p:nvPr/>
                </p:nvSpPr>
                <p:spPr bwMode="auto">
                  <a:xfrm>
                    <a:off x="3504" y="1584"/>
                    <a:ext cx="907"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a:solidFill>
                          <a:srgbClr val="FFFFFF"/>
                        </a:solidFill>
                        <a:latin typeface="Times New Roman" panose="02020603050405020304" pitchFamily="18" charset="0"/>
                        <a:ea typeface="宋体" panose="02010600030101010101" pitchFamily="2" charset="-122"/>
                      </a:rPr>
                      <a:t>    </a:t>
                    </a:r>
                    <a:r>
                      <a:rPr kumimoji="1" lang="en-US" altLang="zh-CN" sz="2400">
                        <a:solidFill>
                          <a:srgbClr val="FFFFFF"/>
                        </a:solidFill>
                        <a:latin typeface="Times New Roman" panose="02020603050405020304" pitchFamily="18" charset="0"/>
                        <a:ea typeface="宋体" panose="02010600030101010101" pitchFamily="2" charset="-122"/>
                      </a:rPr>
                      <a:t>d</a:t>
                    </a:r>
                    <a:endParaRPr kumimoji="1" lang="en-US" altLang="zh-CN" sz="24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423981" name="Line 45">
                    <a:extLst>
                      <a:ext uri="{FF2B5EF4-FFF2-40B4-BE49-F238E27FC236}">
                        <a16:creationId xmlns:a16="http://schemas.microsoft.com/office/drawing/2014/main" id="{AC3DA6B0-F024-B542-B244-DA41A1BB8662}"/>
                      </a:ext>
                    </a:extLst>
                  </p:cNvPr>
                  <p:cNvSpPr>
                    <a:spLocks noChangeShapeType="1"/>
                  </p:cNvSpPr>
                  <p:nvPr/>
                </p:nvSpPr>
                <p:spPr bwMode="auto">
                  <a:xfrm>
                    <a:off x="3696" y="1584"/>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23982" name="Line 46">
                    <a:extLst>
                      <a:ext uri="{FF2B5EF4-FFF2-40B4-BE49-F238E27FC236}">
                        <a16:creationId xmlns:a16="http://schemas.microsoft.com/office/drawing/2014/main" id="{E0FD0F87-8F1F-034F-BC2E-45EA01D15464}"/>
                      </a:ext>
                    </a:extLst>
                  </p:cNvPr>
                  <p:cNvSpPr>
                    <a:spLocks noChangeShapeType="1"/>
                  </p:cNvSpPr>
                  <p:nvPr/>
                </p:nvSpPr>
                <p:spPr bwMode="auto">
                  <a:xfrm>
                    <a:off x="3936" y="1584"/>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23983" name="Line 47">
                    <a:extLst>
                      <a:ext uri="{FF2B5EF4-FFF2-40B4-BE49-F238E27FC236}">
                        <a16:creationId xmlns:a16="http://schemas.microsoft.com/office/drawing/2014/main" id="{D718F2EB-260F-414F-AD47-9354D39ED273}"/>
                      </a:ext>
                    </a:extLst>
                  </p:cNvPr>
                  <p:cNvSpPr>
                    <a:spLocks noChangeShapeType="1"/>
                  </p:cNvSpPr>
                  <p:nvPr/>
                </p:nvSpPr>
                <p:spPr bwMode="auto">
                  <a:xfrm>
                    <a:off x="4176" y="1584"/>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423984" name="Line 48">
                  <a:extLst>
                    <a:ext uri="{FF2B5EF4-FFF2-40B4-BE49-F238E27FC236}">
                      <a16:creationId xmlns:a16="http://schemas.microsoft.com/office/drawing/2014/main" id="{1934D2ED-EB11-6943-B55D-B055FC5473F2}"/>
                    </a:ext>
                  </a:extLst>
                </p:cNvPr>
                <p:cNvSpPr>
                  <a:spLocks noChangeShapeType="1"/>
                </p:cNvSpPr>
                <p:nvPr/>
              </p:nvSpPr>
              <p:spPr bwMode="auto">
                <a:xfrm>
                  <a:off x="4328" y="2120"/>
                  <a:ext cx="159" cy="227"/>
                </a:xfrm>
                <a:prstGeom prst="line">
                  <a:avLst/>
                </a:prstGeom>
                <a:noFill/>
                <a:ln w="19050">
                  <a:solidFill>
                    <a:schemeClr val="accent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nvGrpSpPr>
                <p:cNvPr id="423985" name="Group 49">
                  <a:extLst>
                    <a:ext uri="{FF2B5EF4-FFF2-40B4-BE49-F238E27FC236}">
                      <a16:creationId xmlns:a16="http://schemas.microsoft.com/office/drawing/2014/main" id="{ACA37A8F-7D13-DF44-80FE-0FF12F9E37A4}"/>
                    </a:ext>
                  </a:extLst>
                </p:cNvPr>
                <p:cNvGrpSpPr>
                  <a:grpSpLocks/>
                </p:cNvGrpSpPr>
                <p:nvPr/>
              </p:nvGrpSpPr>
              <p:grpSpPr bwMode="auto">
                <a:xfrm>
                  <a:off x="3696" y="2728"/>
                  <a:ext cx="907" cy="227"/>
                  <a:chOff x="3504" y="1584"/>
                  <a:chExt cx="907" cy="227"/>
                </a:xfrm>
              </p:grpSpPr>
              <p:sp>
                <p:nvSpPr>
                  <p:cNvPr id="423986" name="Rectangle 50">
                    <a:extLst>
                      <a:ext uri="{FF2B5EF4-FFF2-40B4-BE49-F238E27FC236}">
                        <a16:creationId xmlns:a16="http://schemas.microsoft.com/office/drawing/2014/main" id="{6C9EA94E-5010-8C45-8F3A-08A35CB2E73D}"/>
                      </a:ext>
                    </a:extLst>
                  </p:cNvPr>
                  <p:cNvSpPr>
                    <a:spLocks noChangeArrowheads="1"/>
                  </p:cNvSpPr>
                  <p:nvPr/>
                </p:nvSpPr>
                <p:spPr bwMode="auto">
                  <a:xfrm>
                    <a:off x="3504" y="1584"/>
                    <a:ext cx="907"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a:t>
                    </a:r>
                    <a:r>
                      <a:rPr kumimoji="1" lang="zh-CN" altLang="en-US" sz="2400">
                        <a:solidFill>
                          <a:srgbClr val="FFFFFF"/>
                        </a:solidFill>
                        <a:latin typeface="Times New Roman" panose="02020603050405020304" pitchFamily="18" charset="0"/>
                        <a:ea typeface="宋体" panose="02010600030101010101" pitchFamily="2" charset="-122"/>
                      </a:rPr>
                      <a:t>  </a:t>
                    </a:r>
                    <a:r>
                      <a:rPr kumimoji="1" lang="en-US" altLang="zh-CN" sz="2400">
                        <a:solidFill>
                          <a:srgbClr val="FFFFFF"/>
                        </a:solidFill>
                        <a:latin typeface="Times New Roman" panose="02020603050405020304" pitchFamily="18" charset="0"/>
                        <a:ea typeface="宋体" panose="02010600030101010101" pitchFamily="2" charset="-122"/>
                      </a:rPr>
                      <a:t>e</a:t>
                    </a:r>
                    <a:endParaRPr kumimoji="1" lang="en-US" altLang="zh-CN" sz="24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423987" name="Line 51">
                    <a:extLst>
                      <a:ext uri="{FF2B5EF4-FFF2-40B4-BE49-F238E27FC236}">
                        <a16:creationId xmlns:a16="http://schemas.microsoft.com/office/drawing/2014/main" id="{85F9AEE5-DED5-644E-B3A3-967DC8D3B8BD}"/>
                      </a:ext>
                    </a:extLst>
                  </p:cNvPr>
                  <p:cNvSpPr>
                    <a:spLocks noChangeShapeType="1"/>
                  </p:cNvSpPr>
                  <p:nvPr/>
                </p:nvSpPr>
                <p:spPr bwMode="auto">
                  <a:xfrm>
                    <a:off x="3696" y="1584"/>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23988" name="Line 52">
                    <a:extLst>
                      <a:ext uri="{FF2B5EF4-FFF2-40B4-BE49-F238E27FC236}">
                        <a16:creationId xmlns:a16="http://schemas.microsoft.com/office/drawing/2014/main" id="{4C1BE305-0FAE-7F4D-A1AD-07DE6AE48E19}"/>
                      </a:ext>
                    </a:extLst>
                  </p:cNvPr>
                  <p:cNvSpPr>
                    <a:spLocks noChangeShapeType="1"/>
                  </p:cNvSpPr>
                  <p:nvPr/>
                </p:nvSpPr>
                <p:spPr bwMode="auto">
                  <a:xfrm>
                    <a:off x="3936" y="1584"/>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23989" name="Line 53">
                    <a:extLst>
                      <a:ext uri="{FF2B5EF4-FFF2-40B4-BE49-F238E27FC236}">
                        <a16:creationId xmlns:a16="http://schemas.microsoft.com/office/drawing/2014/main" id="{2AF01040-D1C6-D24F-AB76-72F589DF48AE}"/>
                      </a:ext>
                    </a:extLst>
                  </p:cNvPr>
                  <p:cNvSpPr>
                    <a:spLocks noChangeShapeType="1"/>
                  </p:cNvSpPr>
                  <p:nvPr/>
                </p:nvSpPr>
                <p:spPr bwMode="auto">
                  <a:xfrm>
                    <a:off x="4176" y="1584"/>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423990" name="Line 54">
                  <a:extLst>
                    <a:ext uri="{FF2B5EF4-FFF2-40B4-BE49-F238E27FC236}">
                      <a16:creationId xmlns:a16="http://schemas.microsoft.com/office/drawing/2014/main" id="{A4EA5D21-EAAD-6749-A630-E67F33BAB5E3}"/>
                    </a:ext>
                  </a:extLst>
                </p:cNvPr>
                <p:cNvSpPr>
                  <a:spLocks noChangeShapeType="1"/>
                </p:cNvSpPr>
                <p:nvPr/>
              </p:nvSpPr>
              <p:spPr bwMode="auto">
                <a:xfrm flipH="1">
                  <a:off x="4080" y="2501"/>
                  <a:ext cx="181" cy="227"/>
                </a:xfrm>
                <a:prstGeom prst="line">
                  <a:avLst/>
                </a:prstGeom>
                <a:noFill/>
                <a:ln w="19050">
                  <a:solidFill>
                    <a:schemeClr val="fo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nvGrpSpPr>
                <p:cNvPr id="423991" name="Group 55">
                  <a:extLst>
                    <a:ext uri="{FF2B5EF4-FFF2-40B4-BE49-F238E27FC236}">
                      <a16:creationId xmlns:a16="http://schemas.microsoft.com/office/drawing/2014/main" id="{C0DC9B2C-E417-3C48-B055-DBEF749D48C2}"/>
                    </a:ext>
                  </a:extLst>
                </p:cNvPr>
                <p:cNvGrpSpPr>
                  <a:grpSpLocks/>
                </p:cNvGrpSpPr>
                <p:nvPr/>
              </p:nvGrpSpPr>
              <p:grpSpPr bwMode="auto">
                <a:xfrm>
                  <a:off x="4757" y="2725"/>
                  <a:ext cx="907" cy="227"/>
                  <a:chOff x="3504" y="1584"/>
                  <a:chExt cx="907" cy="227"/>
                </a:xfrm>
              </p:grpSpPr>
              <p:sp>
                <p:nvSpPr>
                  <p:cNvPr id="423992" name="Rectangle 56">
                    <a:extLst>
                      <a:ext uri="{FF2B5EF4-FFF2-40B4-BE49-F238E27FC236}">
                        <a16:creationId xmlns:a16="http://schemas.microsoft.com/office/drawing/2014/main" id="{29F40F0B-2EEE-9645-B028-E4AB44D4183C}"/>
                      </a:ext>
                    </a:extLst>
                  </p:cNvPr>
                  <p:cNvSpPr>
                    <a:spLocks noChangeArrowheads="1"/>
                  </p:cNvSpPr>
                  <p:nvPr/>
                </p:nvSpPr>
                <p:spPr bwMode="auto">
                  <a:xfrm>
                    <a:off x="3504" y="1584"/>
                    <a:ext cx="907"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 </a:t>
                    </a:r>
                    <a:r>
                      <a:rPr kumimoji="1" lang="zh-CN" altLang="en-US" sz="2400">
                        <a:solidFill>
                          <a:srgbClr val="FFFFFF"/>
                        </a:solidFill>
                        <a:latin typeface="Times New Roman" panose="02020603050405020304" pitchFamily="18" charset="0"/>
                        <a:ea typeface="宋体" panose="02010600030101010101" pitchFamily="2" charset="-122"/>
                      </a:rPr>
                      <a:t> </a:t>
                    </a:r>
                    <a:r>
                      <a:rPr kumimoji="1" lang="en-US" altLang="zh-CN" sz="2400">
                        <a:solidFill>
                          <a:srgbClr val="FFFFFF"/>
                        </a:solidFill>
                        <a:latin typeface="Times New Roman" panose="02020603050405020304" pitchFamily="18" charset="0"/>
                        <a:ea typeface="宋体" panose="02010600030101010101" pitchFamily="2" charset="-122"/>
                      </a:rPr>
                      <a:t>f        </a:t>
                    </a:r>
                    <a:r>
                      <a:rPr kumimoji="1" lang="en-US" altLang="zh-CN" sz="24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a:t>
                    </a:r>
                  </a:p>
                </p:txBody>
              </p:sp>
              <p:sp>
                <p:nvSpPr>
                  <p:cNvPr id="423993" name="Line 57">
                    <a:extLst>
                      <a:ext uri="{FF2B5EF4-FFF2-40B4-BE49-F238E27FC236}">
                        <a16:creationId xmlns:a16="http://schemas.microsoft.com/office/drawing/2014/main" id="{0F5DA84E-AE54-764D-B3E3-556E68FB53CF}"/>
                      </a:ext>
                    </a:extLst>
                  </p:cNvPr>
                  <p:cNvSpPr>
                    <a:spLocks noChangeShapeType="1"/>
                  </p:cNvSpPr>
                  <p:nvPr/>
                </p:nvSpPr>
                <p:spPr bwMode="auto">
                  <a:xfrm>
                    <a:off x="3696" y="1584"/>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23994" name="Line 58">
                    <a:extLst>
                      <a:ext uri="{FF2B5EF4-FFF2-40B4-BE49-F238E27FC236}">
                        <a16:creationId xmlns:a16="http://schemas.microsoft.com/office/drawing/2014/main" id="{CC46F385-24E1-BE4A-831B-D69105ACE637}"/>
                      </a:ext>
                    </a:extLst>
                  </p:cNvPr>
                  <p:cNvSpPr>
                    <a:spLocks noChangeShapeType="1"/>
                  </p:cNvSpPr>
                  <p:nvPr/>
                </p:nvSpPr>
                <p:spPr bwMode="auto">
                  <a:xfrm>
                    <a:off x="3936" y="1584"/>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23995" name="Line 59">
                    <a:extLst>
                      <a:ext uri="{FF2B5EF4-FFF2-40B4-BE49-F238E27FC236}">
                        <a16:creationId xmlns:a16="http://schemas.microsoft.com/office/drawing/2014/main" id="{7EB21808-78AF-CE4E-A683-8945F16111F9}"/>
                      </a:ext>
                    </a:extLst>
                  </p:cNvPr>
                  <p:cNvSpPr>
                    <a:spLocks noChangeShapeType="1"/>
                  </p:cNvSpPr>
                  <p:nvPr/>
                </p:nvSpPr>
                <p:spPr bwMode="auto">
                  <a:xfrm>
                    <a:off x="4176" y="1584"/>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423996" name="Line 60">
                  <a:extLst>
                    <a:ext uri="{FF2B5EF4-FFF2-40B4-BE49-F238E27FC236}">
                      <a16:creationId xmlns:a16="http://schemas.microsoft.com/office/drawing/2014/main" id="{0546876E-1E5C-2E4B-97B8-3F002F3FEA58}"/>
                    </a:ext>
                  </a:extLst>
                </p:cNvPr>
                <p:cNvSpPr>
                  <a:spLocks noChangeShapeType="1"/>
                </p:cNvSpPr>
                <p:nvPr/>
              </p:nvSpPr>
              <p:spPr bwMode="auto">
                <a:xfrm>
                  <a:off x="4912" y="2496"/>
                  <a:ext cx="159" cy="227"/>
                </a:xfrm>
                <a:prstGeom prst="line">
                  <a:avLst/>
                </a:prstGeom>
                <a:noFill/>
                <a:ln w="19050">
                  <a:solidFill>
                    <a:schemeClr val="accent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nvGrpSpPr>
                <p:cNvPr id="423997" name="Group 61">
                  <a:extLst>
                    <a:ext uri="{FF2B5EF4-FFF2-40B4-BE49-F238E27FC236}">
                      <a16:creationId xmlns:a16="http://schemas.microsoft.com/office/drawing/2014/main" id="{E86E6230-2A72-C147-BF39-3604BCD6AF17}"/>
                    </a:ext>
                  </a:extLst>
                </p:cNvPr>
                <p:cNvGrpSpPr>
                  <a:grpSpLocks/>
                </p:cNvGrpSpPr>
                <p:nvPr/>
              </p:nvGrpSpPr>
              <p:grpSpPr bwMode="auto">
                <a:xfrm>
                  <a:off x="4325" y="3117"/>
                  <a:ext cx="907" cy="227"/>
                  <a:chOff x="3504" y="1584"/>
                  <a:chExt cx="907" cy="227"/>
                </a:xfrm>
              </p:grpSpPr>
              <p:sp>
                <p:nvSpPr>
                  <p:cNvPr id="423998" name="Rectangle 62">
                    <a:extLst>
                      <a:ext uri="{FF2B5EF4-FFF2-40B4-BE49-F238E27FC236}">
                        <a16:creationId xmlns:a16="http://schemas.microsoft.com/office/drawing/2014/main" id="{21DC28DA-F192-2843-A592-B4A888563730}"/>
                      </a:ext>
                    </a:extLst>
                  </p:cNvPr>
                  <p:cNvSpPr>
                    <a:spLocks noChangeArrowheads="1"/>
                  </p:cNvSpPr>
                  <p:nvPr/>
                </p:nvSpPr>
                <p:spPr bwMode="auto">
                  <a:xfrm>
                    <a:off x="3504" y="1584"/>
                    <a:ext cx="907"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 </a:t>
                    </a:r>
                    <a:r>
                      <a:rPr kumimoji="1" lang="zh-CN" altLang="en-US" sz="2400">
                        <a:solidFill>
                          <a:srgbClr val="FFFFFF"/>
                        </a:solidFill>
                        <a:latin typeface="Times New Roman" panose="02020603050405020304" pitchFamily="18" charset="0"/>
                        <a:ea typeface="宋体" panose="02010600030101010101" pitchFamily="2" charset="-122"/>
                      </a:rPr>
                      <a:t> </a:t>
                    </a:r>
                    <a:r>
                      <a:rPr kumimoji="1" lang="en-US" altLang="zh-CN" sz="2400">
                        <a:solidFill>
                          <a:srgbClr val="FFFFFF"/>
                        </a:solidFill>
                        <a:latin typeface="Times New Roman" panose="02020603050405020304" pitchFamily="18" charset="0"/>
                        <a:ea typeface="宋体" panose="02010600030101010101" pitchFamily="2" charset="-122"/>
                      </a:rPr>
                      <a:t>g       </a:t>
                    </a:r>
                    <a:r>
                      <a:rPr kumimoji="1" lang="en-US" altLang="zh-CN" sz="24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a:t>
                    </a:r>
                  </a:p>
                </p:txBody>
              </p:sp>
              <p:sp>
                <p:nvSpPr>
                  <p:cNvPr id="423999" name="Line 63">
                    <a:extLst>
                      <a:ext uri="{FF2B5EF4-FFF2-40B4-BE49-F238E27FC236}">
                        <a16:creationId xmlns:a16="http://schemas.microsoft.com/office/drawing/2014/main" id="{37BAEFC8-84EE-6942-A395-68F20C41F2AD}"/>
                      </a:ext>
                    </a:extLst>
                  </p:cNvPr>
                  <p:cNvSpPr>
                    <a:spLocks noChangeShapeType="1"/>
                  </p:cNvSpPr>
                  <p:nvPr/>
                </p:nvSpPr>
                <p:spPr bwMode="auto">
                  <a:xfrm>
                    <a:off x="3696" y="1584"/>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24000" name="Line 64">
                    <a:extLst>
                      <a:ext uri="{FF2B5EF4-FFF2-40B4-BE49-F238E27FC236}">
                        <a16:creationId xmlns:a16="http://schemas.microsoft.com/office/drawing/2014/main" id="{594256DD-B2C5-614D-8A00-53C864C7D10F}"/>
                      </a:ext>
                    </a:extLst>
                  </p:cNvPr>
                  <p:cNvSpPr>
                    <a:spLocks noChangeShapeType="1"/>
                  </p:cNvSpPr>
                  <p:nvPr/>
                </p:nvSpPr>
                <p:spPr bwMode="auto">
                  <a:xfrm>
                    <a:off x="3936" y="1584"/>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24001" name="Line 65">
                    <a:extLst>
                      <a:ext uri="{FF2B5EF4-FFF2-40B4-BE49-F238E27FC236}">
                        <a16:creationId xmlns:a16="http://schemas.microsoft.com/office/drawing/2014/main" id="{6DBED062-96C9-E64E-9404-F36F24D59B5A}"/>
                      </a:ext>
                    </a:extLst>
                  </p:cNvPr>
                  <p:cNvSpPr>
                    <a:spLocks noChangeShapeType="1"/>
                  </p:cNvSpPr>
                  <p:nvPr/>
                </p:nvSpPr>
                <p:spPr bwMode="auto">
                  <a:xfrm>
                    <a:off x="4176" y="1584"/>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424002" name="Line 66">
                  <a:extLst>
                    <a:ext uri="{FF2B5EF4-FFF2-40B4-BE49-F238E27FC236}">
                      <a16:creationId xmlns:a16="http://schemas.microsoft.com/office/drawing/2014/main" id="{CECC8F8D-EF5E-CD46-B1C1-2970F9B56CA6}"/>
                    </a:ext>
                  </a:extLst>
                </p:cNvPr>
                <p:cNvSpPr>
                  <a:spLocks noChangeShapeType="1"/>
                </p:cNvSpPr>
                <p:nvPr/>
              </p:nvSpPr>
              <p:spPr bwMode="auto">
                <a:xfrm>
                  <a:off x="4456" y="2888"/>
                  <a:ext cx="159" cy="227"/>
                </a:xfrm>
                <a:prstGeom prst="line">
                  <a:avLst/>
                </a:prstGeom>
                <a:noFill/>
                <a:ln w="19050">
                  <a:solidFill>
                    <a:schemeClr val="accent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24003" name="Line 67">
                  <a:extLst>
                    <a:ext uri="{FF2B5EF4-FFF2-40B4-BE49-F238E27FC236}">
                      <a16:creationId xmlns:a16="http://schemas.microsoft.com/office/drawing/2014/main" id="{856DB7AC-4AAE-0648-BF4D-EE16D1430B52}"/>
                    </a:ext>
                  </a:extLst>
                </p:cNvPr>
                <p:cNvSpPr>
                  <a:spLocks noChangeShapeType="1"/>
                </p:cNvSpPr>
                <p:nvPr/>
              </p:nvSpPr>
              <p:spPr bwMode="auto">
                <a:xfrm flipV="1">
                  <a:off x="4289" y="2573"/>
                  <a:ext cx="159" cy="227"/>
                </a:xfrm>
                <a:prstGeom prst="line">
                  <a:avLst/>
                </a:prstGeom>
                <a:noFill/>
                <a:ln w="19050">
                  <a:solidFill>
                    <a:schemeClr val="tx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24004" name="Line 68">
                  <a:extLst>
                    <a:ext uri="{FF2B5EF4-FFF2-40B4-BE49-F238E27FC236}">
                      <a16:creationId xmlns:a16="http://schemas.microsoft.com/office/drawing/2014/main" id="{7C7BD35B-592C-404A-A877-E1E55010E2D1}"/>
                    </a:ext>
                  </a:extLst>
                </p:cNvPr>
                <p:cNvSpPr>
                  <a:spLocks noChangeShapeType="1"/>
                </p:cNvSpPr>
                <p:nvPr/>
              </p:nvSpPr>
              <p:spPr bwMode="auto">
                <a:xfrm flipH="1" flipV="1">
                  <a:off x="4608" y="2928"/>
                  <a:ext cx="249" cy="249"/>
                </a:xfrm>
                <a:prstGeom prst="line">
                  <a:avLst/>
                </a:prstGeom>
                <a:noFill/>
                <a:ln w="19050">
                  <a:solidFill>
                    <a:schemeClr val="tx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24005" name="Line 69">
                  <a:extLst>
                    <a:ext uri="{FF2B5EF4-FFF2-40B4-BE49-F238E27FC236}">
                      <a16:creationId xmlns:a16="http://schemas.microsoft.com/office/drawing/2014/main" id="{26E5EBBC-B011-5F4E-BFDB-500E42CA360F}"/>
                    </a:ext>
                  </a:extLst>
                </p:cNvPr>
                <p:cNvSpPr>
                  <a:spLocks noChangeShapeType="1"/>
                </p:cNvSpPr>
                <p:nvPr/>
              </p:nvSpPr>
              <p:spPr bwMode="auto">
                <a:xfrm flipH="1" flipV="1">
                  <a:off x="5088" y="2544"/>
                  <a:ext cx="249" cy="249"/>
                </a:xfrm>
                <a:prstGeom prst="line">
                  <a:avLst/>
                </a:prstGeom>
                <a:noFill/>
                <a:ln w="19050">
                  <a:solidFill>
                    <a:schemeClr val="tx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24006" name="Line 70">
                  <a:extLst>
                    <a:ext uri="{FF2B5EF4-FFF2-40B4-BE49-F238E27FC236}">
                      <a16:creationId xmlns:a16="http://schemas.microsoft.com/office/drawing/2014/main" id="{D9471349-1EE4-D848-8EF0-8855D0A858FD}"/>
                    </a:ext>
                  </a:extLst>
                </p:cNvPr>
                <p:cNvSpPr>
                  <a:spLocks noChangeShapeType="1"/>
                </p:cNvSpPr>
                <p:nvPr/>
              </p:nvSpPr>
              <p:spPr bwMode="auto">
                <a:xfrm flipH="1" flipV="1">
                  <a:off x="4464" y="2151"/>
                  <a:ext cx="249" cy="249"/>
                </a:xfrm>
                <a:prstGeom prst="line">
                  <a:avLst/>
                </a:prstGeom>
                <a:noFill/>
                <a:ln w="19050">
                  <a:solidFill>
                    <a:schemeClr val="tx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24007" name="Rectangle 71">
                  <a:extLst>
                    <a:ext uri="{FF2B5EF4-FFF2-40B4-BE49-F238E27FC236}">
                      <a16:creationId xmlns:a16="http://schemas.microsoft.com/office/drawing/2014/main" id="{5FD9469C-6F66-154F-AC68-280B135238B4}"/>
                    </a:ext>
                  </a:extLst>
                </p:cNvPr>
                <p:cNvSpPr>
                  <a:spLocks noChangeArrowheads="1"/>
                </p:cNvSpPr>
                <p:nvPr/>
              </p:nvSpPr>
              <p:spPr bwMode="auto">
                <a:xfrm>
                  <a:off x="3325" y="1428"/>
                  <a:ext cx="227"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T</a:t>
                  </a:r>
                </a:p>
              </p:txBody>
            </p:sp>
            <p:grpSp>
              <p:nvGrpSpPr>
                <p:cNvPr id="424008" name="Group 72">
                  <a:extLst>
                    <a:ext uri="{FF2B5EF4-FFF2-40B4-BE49-F238E27FC236}">
                      <a16:creationId xmlns:a16="http://schemas.microsoft.com/office/drawing/2014/main" id="{CF25A7C5-E430-7248-8BDC-ED616216987C}"/>
                    </a:ext>
                  </a:extLst>
                </p:cNvPr>
                <p:cNvGrpSpPr>
                  <a:grpSpLocks/>
                </p:cNvGrpSpPr>
                <p:nvPr/>
              </p:nvGrpSpPr>
              <p:grpSpPr bwMode="auto">
                <a:xfrm>
                  <a:off x="3560" y="1528"/>
                  <a:ext cx="480" cy="144"/>
                  <a:chOff x="3456" y="1488"/>
                  <a:chExt cx="480" cy="144"/>
                </a:xfrm>
              </p:grpSpPr>
              <p:sp>
                <p:nvSpPr>
                  <p:cNvPr id="424009" name="Line 73">
                    <a:extLst>
                      <a:ext uri="{FF2B5EF4-FFF2-40B4-BE49-F238E27FC236}">
                        <a16:creationId xmlns:a16="http://schemas.microsoft.com/office/drawing/2014/main" id="{E836CBD8-2F9D-DF4F-94F6-4547D1FA8B2E}"/>
                      </a:ext>
                    </a:extLst>
                  </p:cNvPr>
                  <p:cNvSpPr>
                    <a:spLocks noChangeShapeType="1"/>
                  </p:cNvSpPr>
                  <p:nvPr/>
                </p:nvSpPr>
                <p:spPr bwMode="auto">
                  <a:xfrm>
                    <a:off x="3456" y="1488"/>
                    <a:ext cx="192" cy="0"/>
                  </a:xfrm>
                  <a:prstGeom prst="line">
                    <a:avLst/>
                  </a:prstGeom>
                  <a:noFill/>
                  <a:ln w="1905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24010" name="Line 74">
                    <a:extLst>
                      <a:ext uri="{FF2B5EF4-FFF2-40B4-BE49-F238E27FC236}">
                        <a16:creationId xmlns:a16="http://schemas.microsoft.com/office/drawing/2014/main" id="{B07A4384-B27E-A948-A624-DE94BA6C6910}"/>
                      </a:ext>
                    </a:extLst>
                  </p:cNvPr>
                  <p:cNvSpPr>
                    <a:spLocks noChangeShapeType="1"/>
                  </p:cNvSpPr>
                  <p:nvPr/>
                </p:nvSpPr>
                <p:spPr bwMode="auto">
                  <a:xfrm>
                    <a:off x="3648" y="1488"/>
                    <a:ext cx="0" cy="144"/>
                  </a:xfrm>
                  <a:prstGeom prst="line">
                    <a:avLst/>
                  </a:prstGeom>
                  <a:noFill/>
                  <a:ln w="1905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24011" name="Line 75">
                    <a:extLst>
                      <a:ext uri="{FF2B5EF4-FFF2-40B4-BE49-F238E27FC236}">
                        <a16:creationId xmlns:a16="http://schemas.microsoft.com/office/drawing/2014/main" id="{E3E77976-46E4-E14A-89C3-4977CE9A64C6}"/>
                      </a:ext>
                    </a:extLst>
                  </p:cNvPr>
                  <p:cNvSpPr>
                    <a:spLocks noChangeShapeType="1"/>
                  </p:cNvSpPr>
                  <p:nvPr/>
                </p:nvSpPr>
                <p:spPr bwMode="auto">
                  <a:xfrm>
                    <a:off x="3648" y="1632"/>
                    <a:ext cx="288" cy="0"/>
                  </a:xfrm>
                  <a:prstGeom prst="line">
                    <a:avLst/>
                  </a:prstGeom>
                  <a:noFill/>
                  <a:ln w="1905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grpSp>
          <p:nvGrpSpPr>
            <p:cNvPr id="424012" name="Group 76">
              <a:extLst>
                <a:ext uri="{FF2B5EF4-FFF2-40B4-BE49-F238E27FC236}">
                  <a16:creationId xmlns:a16="http://schemas.microsoft.com/office/drawing/2014/main" id="{CE9771E2-6CBF-214B-8B20-B6409ADD3B6B}"/>
                </a:ext>
              </a:extLst>
            </p:cNvPr>
            <p:cNvGrpSpPr>
              <a:grpSpLocks/>
            </p:cNvGrpSpPr>
            <p:nvPr/>
          </p:nvGrpSpPr>
          <p:grpSpPr bwMode="auto">
            <a:xfrm>
              <a:off x="1248" y="1284"/>
              <a:ext cx="1741" cy="2255"/>
              <a:chOff x="1392" y="1284"/>
              <a:chExt cx="1741" cy="2255"/>
            </a:xfrm>
          </p:grpSpPr>
          <p:grpSp>
            <p:nvGrpSpPr>
              <p:cNvPr id="424013" name="Group 77">
                <a:extLst>
                  <a:ext uri="{FF2B5EF4-FFF2-40B4-BE49-F238E27FC236}">
                    <a16:creationId xmlns:a16="http://schemas.microsoft.com/office/drawing/2014/main" id="{AF13E44B-21DE-7440-B617-622E65F386E9}"/>
                  </a:ext>
                </a:extLst>
              </p:cNvPr>
              <p:cNvGrpSpPr>
                <a:grpSpLocks/>
              </p:cNvGrpSpPr>
              <p:nvPr/>
            </p:nvGrpSpPr>
            <p:grpSpPr bwMode="auto">
              <a:xfrm>
                <a:off x="1440" y="1440"/>
                <a:ext cx="1693" cy="2099"/>
                <a:chOff x="1440" y="1200"/>
                <a:chExt cx="1693" cy="2099"/>
              </a:xfrm>
            </p:grpSpPr>
            <p:sp>
              <p:nvSpPr>
                <p:cNvPr id="424014" name="Rectangle 78">
                  <a:extLst>
                    <a:ext uri="{FF2B5EF4-FFF2-40B4-BE49-F238E27FC236}">
                      <a16:creationId xmlns:a16="http://schemas.microsoft.com/office/drawing/2014/main" id="{AE9CDD92-05EA-5B43-8714-FB52FE1C8192}"/>
                    </a:ext>
                  </a:extLst>
                </p:cNvPr>
                <p:cNvSpPr>
                  <a:spLocks noChangeArrowheads="1"/>
                </p:cNvSpPr>
                <p:nvPr/>
              </p:nvSpPr>
              <p:spPr bwMode="auto">
                <a:xfrm>
                  <a:off x="2064" y="3072"/>
                  <a:ext cx="1002"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b="1">
                      <a:solidFill>
                        <a:srgbClr val="FFFFFF"/>
                      </a:solidFill>
                      <a:latin typeface="Times New Roman" panose="02020603050405020304" pitchFamily="18" charset="0"/>
                      <a:ea typeface="宋体" panose="02010600030101010101" pitchFamily="2" charset="-122"/>
                    </a:rPr>
                    <a:t>(b)  </a:t>
                  </a:r>
                  <a:r>
                    <a:rPr kumimoji="1" lang="zh-CN" altLang="en-US" sz="2000" b="1">
                      <a:solidFill>
                        <a:srgbClr val="FFFFFF"/>
                      </a:solidFill>
                      <a:latin typeface="Times New Roman" panose="02020603050405020304" pitchFamily="18" charset="0"/>
                      <a:ea typeface="宋体" panose="02010600030101010101" pitchFamily="2" charset="-122"/>
                    </a:rPr>
                    <a:t>二</a:t>
                  </a:r>
                  <a:r>
                    <a:rPr kumimoji="1" lang="zh-CN" altLang="en-US" sz="2000" b="1">
                      <a:solidFill>
                        <a:srgbClr val="FFFFFF"/>
                      </a:solidFill>
                      <a:latin typeface="宋体" panose="02010600030101010101" pitchFamily="2" charset="-122"/>
                      <a:ea typeface="宋体" panose="02010600030101010101" pitchFamily="2" charset="-122"/>
                    </a:rPr>
                    <a:t>叉链表</a:t>
                  </a:r>
                </a:p>
              </p:txBody>
            </p:sp>
            <p:grpSp>
              <p:nvGrpSpPr>
                <p:cNvPr id="424015" name="Group 79">
                  <a:extLst>
                    <a:ext uri="{FF2B5EF4-FFF2-40B4-BE49-F238E27FC236}">
                      <a16:creationId xmlns:a16="http://schemas.microsoft.com/office/drawing/2014/main" id="{73B99A6F-4C70-F94C-811A-1C294792FD2B}"/>
                    </a:ext>
                  </a:extLst>
                </p:cNvPr>
                <p:cNvGrpSpPr>
                  <a:grpSpLocks/>
                </p:cNvGrpSpPr>
                <p:nvPr/>
              </p:nvGrpSpPr>
              <p:grpSpPr bwMode="auto">
                <a:xfrm>
                  <a:off x="2051" y="1200"/>
                  <a:ext cx="589" cy="227"/>
                  <a:chOff x="1920" y="1440"/>
                  <a:chExt cx="589" cy="227"/>
                </a:xfrm>
              </p:grpSpPr>
              <p:sp>
                <p:nvSpPr>
                  <p:cNvPr id="424016" name="Rectangle 80">
                    <a:extLst>
                      <a:ext uri="{FF2B5EF4-FFF2-40B4-BE49-F238E27FC236}">
                        <a16:creationId xmlns:a16="http://schemas.microsoft.com/office/drawing/2014/main" id="{A2E64021-4A0D-9048-B57E-0F0155023EA0}"/>
                      </a:ext>
                    </a:extLst>
                  </p:cNvPr>
                  <p:cNvSpPr>
                    <a:spLocks noChangeArrowheads="1"/>
                  </p:cNvSpPr>
                  <p:nvPr/>
                </p:nvSpPr>
                <p:spPr bwMode="auto">
                  <a:xfrm>
                    <a:off x="1920" y="1440"/>
                    <a:ext cx="589"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    </a:t>
                    </a:r>
                    <a:r>
                      <a:rPr kumimoji="1" lang="en-US" altLang="zh-CN" sz="2400">
                        <a:solidFill>
                          <a:srgbClr val="FFFFFF"/>
                        </a:solidFill>
                        <a:latin typeface="Times New Roman" panose="02020603050405020304" pitchFamily="18" charset="0"/>
                        <a:ea typeface="宋体" panose="02010600030101010101" pitchFamily="2" charset="-122"/>
                      </a:rPr>
                      <a:t>a  </a:t>
                    </a:r>
                    <a:r>
                      <a:rPr kumimoji="1" lang="en-US" altLang="zh-CN" sz="24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a:t>
                    </a:r>
                  </a:p>
                </p:txBody>
              </p:sp>
              <p:sp>
                <p:nvSpPr>
                  <p:cNvPr id="424017" name="Line 81">
                    <a:extLst>
                      <a:ext uri="{FF2B5EF4-FFF2-40B4-BE49-F238E27FC236}">
                        <a16:creationId xmlns:a16="http://schemas.microsoft.com/office/drawing/2014/main" id="{5CCBF7F2-B649-3E49-A368-26599F86CAC6}"/>
                      </a:ext>
                    </a:extLst>
                  </p:cNvPr>
                  <p:cNvSpPr>
                    <a:spLocks noChangeShapeType="1"/>
                  </p:cNvSpPr>
                  <p:nvPr/>
                </p:nvSpPr>
                <p:spPr bwMode="auto">
                  <a:xfrm>
                    <a:off x="2112" y="1440"/>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24018" name="Line 82">
                    <a:extLst>
                      <a:ext uri="{FF2B5EF4-FFF2-40B4-BE49-F238E27FC236}">
                        <a16:creationId xmlns:a16="http://schemas.microsoft.com/office/drawing/2014/main" id="{B35A6214-5DD0-2043-8883-CEC3E551257A}"/>
                      </a:ext>
                    </a:extLst>
                  </p:cNvPr>
                  <p:cNvSpPr>
                    <a:spLocks noChangeShapeType="1"/>
                  </p:cNvSpPr>
                  <p:nvPr/>
                </p:nvSpPr>
                <p:spPr bwMode="auto">
                  <a:xfrm>
                    <a:off x="2304" y="1440"/>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424019" name="Group 83">
                  <a:extLst>
                    <a:ext uri="{FF2B5EF4-FFF2-40B4-BE49-F238E27FC236}">
                      <a16:creationId xmlns:a16="http://schemas.microsoft.com/office/drawing/2014/main" id="{7D35EBEA-1DF5-E54F-AC3C-F8445EEC3CAD}"/>
                    </a:ext>
                  </a:extLst>
                </p:cNvPr>
                <p:cNvGrpSpPr>
                  <a:grpSpLocks/>
                </p:cNvGrpSpPr>
                <p:nvPr/>
              </p:nvGrpSpPr>
              <p:grpSpPr bwMode="auto">
                <a:xfrm>
                  <a:off x="1728" y="1592"/>
                  <a:ext cx="589" cy="227"/>
                  <a:chOff x="1920" y="1440"/>
                  <a:chExt cx="589" cy="227"/>
                </a:xfrm>
              </p:grpSpPr>
              <p:sp>
                <p:nvSpPr>
                  <p:cNvPr id="424020" name="Rectangle 84">
                    <a:extLst>
                      <a:ext uri="{FF2B5EF4-FFF2-40B4-BE49-F238E27FC236}">
                        <a16:creationId xmlns:a16="http://schemas.microsoft.com/office/drawing/2014/main" id="{39F59F4F-F7C1-704C-939D-3C84F918F299}"/>
                      </a:ext>
                    </a:extLst>
                  </p:cNvPr>
                  <p:cNvSpPr>
                    <a:spLocks noChangeArrowheads="1"/>
                  </p:cNvSpPr>
                  <p:nvPr/>
                </p:nvSpPr>
                <p:spPr bwMode="auto">
                  <a:xfrm>
                    <a:off x="1920" y="1440"/>
                    <a:ext cx="589"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    </a:t>
                    </a:r>
                    <a:r>
                      <a:rPr kumimoji="1" lang="en-US" altLang="zh-CN" sz="2400">
                        <a:solidFill>
                          <a:srgbClr val="FFFFFF"/>
                        </a:solidFill>
                        <a:latin typeface="Times New Roman" panose="02020603050405020304" pitchFamily="18" charset="0"/>
                        <a:ea typeface="宋体" panose="02010600030101010101" pitchFamily="2" charset="-122"/>
                      </a:rPr>
                      <a:t>b</a:t>
                    </a:r>
                    <a:endParaRPr kumimoji="1" lang="en-US" altLang="zh-CN" sz="24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424021" name="Line 85">
                    <a:extLst>
                      <a:ext uri="{FF2B5EF4-FFF2-40B4-BE49-F238E27FC236}">
                        <a16:creationId xmlns:a16="http://schemas.microsoft.com/office/drawing/2014/main" id="{402522EB-A429-C146-AFE6-17C454D2A1EF}"/>
                      </a:ext>
                    </a:extLst>
                  </p:cNvPr>
                  <p:cNvSpPr>
                    <a:spLocks noChangeShapeType="1"/>
                  </p:cNvSpPr>
                  <p:nvPr/>
                </p:nvSpPr>
                <p:spPr bwMode="auto">
                  <a:xfrm>
                    <a:off x="2112" y="1440"/>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24022" name="Line 86">
                    <a:extLst>
                      <a:ext uri="{FF2B5EF4-FFF2-40B4-BE49-F238E27FC236}">
                        <a16:creationId xmlns:a16="http://schemas.microsoft.com/office/drawing/2014/main" id="{99044810-3624-E24B-A70E-C0259BD63721}"/>
                      </a:ext>
                    </a:extLst>
                  </p:cNvPr>
                  <p:cNvSpPr>
                    <a:spLocks noChangeShapeType="1"/>
                  </p:cNvSpPr>
                  <p:nvPr/>
                </p:nvSpPr>
                <p:spPr bwMode="auto">
                  <a:xfrm>
                    <a:off x="2304" y="1440"/>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424023" name="Group 87">
                  <a:extLst>
                    <a:ext uri="{FF2B5EF4-FFF2-40B4-BE49-F238E27FC236}">
                      <a16:creationId xmlns:a16="http://schemas.microsoft.com/office/drawing/2014/main" id="{47F4984C-F4C4-EB49-A312-8F9A6498A5EC}"/>
                    </a:ext>
                  </a:extLst>
                </p:cNvPr>
                <p:cNvGrpSpPr>
                  <a:grpSpLocks/>
                </p:cNvGrpSpPr>
                <p:nvPr/>
              </p:nvGrpSpPr>
              <p:grpSpPr bwMode="auto">
                <a:xfrm>
                  <a:off x="1440" y="1984"/>
                  <a:ext cx="589" cy="227"/>
                  <a:chOff x="1920" y="1440"/>
                  <a:chExt cx="589" cy="227"/>
                </a:xfrm>
              </p:grpSpPr>
              <p:sp>
                <p:nvSpPr>
                  <p:cNvPr id="424024" name="Rectangle 88">
                    <a:extLst>
                      <a:ext uri="{FF2B5EF4-FFF2-40B4-BE49-F238E27FC236}">
                        <a16:creationId xmlns:a16="http://schemas.microsoft.com/office/drawing/2014/main" id="{C6A7205E-830E-D247-BF9D-657AAAB4D224}"/>
                      </a:ext>
                    </a:extLst>
                  </p:cNvPr>
                  <p:cNvSpPr>
                    <a:spLocks noChangeArrowheads="1"/>
                  </p:cNvSpPr>
                  <p:nvPr/>
                </p:nvSpPr>
                <p:spPr bwMode="auto">
                  <a:xfrm>
                    <a:off x="1920" y="1440"/>
                    <a:ext cx="589"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 </a:t>
                    </a:r>
                    <a:r>
                      <a:rPr kumimoji="1" lang="en-US" altLang="zh-CN" sz="2400">
                        <a:solidFill>
                          <a:srgbClr val="FFFFFF"/>
                        </a:solidFill>
                        <a:latin typeface="Times New Roman" panose="02020603050405020304" pitchFamily="18" charset="0"/>
                        <a:ea typeface="宋体" panose="02010600030101010101" pitchFamily="2" charset="-122"/>
                      </a:rPr>
                      <a:t>c  </a:t>
                    </a:r>
                    <a:r>
                      <a:rPr kumimoji="1" lang="en-US" altLang="zh-CN" sz="24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a:t>
                    </a:r>
                  </a:p>
                </p:txBody>
              </p:sp>
              <p:sp>
                <p:nvSpPr>
                  <p:cNvPr id="424025" name="Line 89">
                    <a:extLst>
                      <a:ext uri="{FF2B5EF4-FFF2-40B4-BE49-F238E27FC236}">
                        <a16:creationId xmlns:a16="http://schemas.microsoft.com/office/drawing/2014/main" id="{165F965B-3667-B142-AF3E-A598634B22C0}"/>
                      </a:ext>
                    </a:extLst>
                  </p:cNvPr>
                  <p:cNvSpPr>
                    <a:spLocks noChangeShapeType="1"/>
                  </p:cNvSpPr>
                  <p:nvPr/>
                </p:nvSpPr>
                <p:spPr bwMode="auto">
                  <a:xfrm>
                    <a:off x="2112" y="1440"/>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24026" name="Line 90">
                    <a:extLst>
                      <a:ext uri="{FF2B5EF4-FFF2-40B4-BE49-F238E27FC236}">
                        <a16:creationId xmlns:a16="http://schemas.microsoft.com/office/drawing/2014/main" id="{C2ACDC4B-7BEF-0F4B-A26F-8636D3DFB9E5}"/>
                      </a:ext>
                    </a:extLst>
                  </p:cNvPr>
                  <p:cNvSpPr>
                    <a:spLocks noChangeShapeType="1"/>
                  </p:cNvSpPr>
                  <p:nvPr/>
                </p:nvSpPr>
                <p:spPr bwMode="auto">
                  <a:xfrm>
                    <a:off x="2304" y="1440"/>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424027" name="Group 91">
                  <a:extLst>
                    <a:ext uri="{FF2B5EF4-FFF2-40B4-BE49-F238E27FC236}">
                      <a16:creationId xmlns:a16="http://schemas.microsoft.com/office/drawing/2014/main" id="{148B6E2A-CB9E-7745-BBC8-C26A66AC9C1A}"/>
                    </a:ext>
                  </a:extLst>
                </p:cNvPr>
                <p:cNvGrpSpPr>
                  <a:grpSpLocks/>
                </p:cNvGrpSpPr>
                <p:nvPr/>
              </p:nvGrpSpPr>
              <p:grpSpPr bwMode="auto">
                <a:xfrm>
                  <a:off x="2160" y="1992"/>
                  <a:ext cx="589" cy="227"/>
                  <a:chOff x="1920" y="1440"/>
                  <a:chExt cx="589" cy="227"/>
                </a:xfrm>
              </p:grpSpPr>
              <p:sp>
                <p:nvSpPr>
                  <p:cNvPr id="424028" name="Rectangle 92">
                    <a:extLst>
                      <a:ext uri="{FF2B5EF4-FFF2-40B4-BE49-F238E27FC236}">
                        <a16:creationId xmlns:a16="http://schemas.microsoft.com/office/drawing/2014/main" id="{AD444A3F-29FE-6F4A-B074-1F397EE96796}"/>
                      </a:ext>
                    </a:extLst>
                  </p:cNvPr>
                  <p:cNvSpPr>
                    <a:spLocks noChangeArrowheads="1"/>
                  </p:cNvSpPr>
                  <p:nvPr/>
                </p:nvSpPr>
                <p:spPr bwMode="auto">
                  <a:xfrm>
                    <a:off x="1920" y="1440"/>
                    <a:ext cx="589"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    </a:t>
                    </a:r>
                    <a:r>
                      <a:rPr kumimoji="1" lang="en-US" altLang="zh-CN" sz="2400">
                        <a:solidFill>
                          <a:srgbClr val="FFFFFF"/>
                        </a:solidFill>
                        <a:latin typeface="Times New Roman" panose="02020603050405020304" pitchFamily="18" charset="0"/>
                        <a:ea typeface="宋体" panose="02010600030101010101" pitchFamily="2" charset="-122"/>
                      </a:rPr>
                      <a:t>d</a:t>
                    </a:r>
                    <a:endParaRPr kumimoji="1" lang="en-US" altLang="zh-CN" sz="24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424029" name="Line 93">
                    <a:extLst>
                      <a:ext uri="{FF2B5EF4-FFF2-40B4-BE49-F238E27FC236}">
                        <a16:creationId xmlns:a16="http://schemas.microsoft.com/office/drawing/2014/main" id="{53F3818F-16EC-ED4A-9A64-537C4B1013DB}"/>
                      </a:ext>
                    </a:extLst>
                  </p:cNvPr>
                  <p:cNvSpPr>
                    <a:spLocks noChangeShapeType="1"/>
                  </p:cNvSpPr>
                  <p:nvPr/>
                </p:nvSpPr>
                <p:spPr bwMode="auto">
                  <a:xfrm>
                    <a:off x="2112" y="1440"/>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24030" name="Line 94">
                    <a:extLst>
                      <a:ext uri="{FF2B5EF4-FFF2-40B4-BE49-F238E27FC236}">
                        <a16:creationId xmlns:a16="http://schemas.microsoft.com/office/drawing/2014/main" id="{FE416B96-3265-2240-B031-2E9A30BBDF4B}"/>
                      </a:ext>
                    </a:extLst>
                  </p:cNvPr>
                  <p:cNvSpPr>
                    <a:spLocks noChangeShapeType="1"/>
                  </p:cNvSpPr>
                  <p:nvPr/>
                </p:nvSpPr>
                <p:spPr bwMode="auto">
                  <a:xfrm>
                    <a:off x="2304" y="1440"/>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424031" name="Group 95">
                  <a:extLst>
                    <a:ext uri="{FF2B5EF4-FFF2-40B4-BE49-F238E27FC236}">
                      <a16:creationId xmlns:a16="http://schemas.microsoft.com/office/drawing/2014/main" id="{6F1B21C0-05AA-E84B-B1EF-1EFCF94708A9}"/>
                    </a:ext>
                  </a:extLst>
                </p:cNvPr>
                <p:cNvGrpSpPr>
                  <a:grpSpLocks/>
                </p:cNvGrpSpPr>
                <p:nvPr/>
              </p:nvGrpSpPr>
              <p:grpSpPr bwMode="auto">
                <a:xfrm>
                  <a:off x="1824" y="2400"/>
                  <a:ext cx="589" cy="227"/>
                  <a:chOff x="1920" y="1440"/>
                  <a:chExt cx="589" cy="227"/>
                </a:xfrm>
              </p:grpSpPr>
              <p:sp>
                <p:nvSpPr>
                  <p:cNvPr id="424032" name="Rectangle 96">
                    <a:extLst>
                      <a:ext uri="{FF2B5EF4-FFF2-40B4-BE49-F238E27FC236}">
                        <a16:creationId xmlns:a16="http://schemas.microsoft.com/office/drawing/2014/main" id="{83C46A29-C1B7-6241-85D0-47569590B8C1}"/>
                      </a:ext>
                    </a:extLst>
                  </p:cNvPr>
                  <p:cNvSpPr>
                    <a:spLocks noChangeArrowheads="1"/>
                  </p:cNvSpPr>
                  <p:nvPr/>
                </p:nvSpPr>
                <p:spPr bwMode="auto">
                  <a:xfrm>
                    <a:off x="1920" y="1440"/>
                    <a:ext cx="589"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 </a:t>
                    </a:r>
                    <a:r>
                      <a:rPr kumimoji="1" lang="en-US" altLang="zh-CN" sz="2400">
                        <a:solidFill>
                          <a:srgbClr val="FFFFFF"/>
                        </a:solidFill>
                        <a:latin typeface="Times New Roman" panose="02020603050405020304" pitchFamily="18" charset="0"/>
                        <a:ea typeface="宋体" panose="02010600030101010101" pitchFamily="2" charset="-122"/>
                      </a:rPr>
                      <a:t>e</a:t>
                    </a:r>
                  </a:p>
                </p:txBody>
              </p:sp>
              <p:sp>
                <p:nvSpPr>
                  <p:cNvPr id="424033" name="Line 97">
                    <a:extLst>
                      <a:ext uri="{FF2B5EF4-FFF2-40B4-BE49-F238E27FC236}">
                        <a16:creationId xmlns:a16="http://schemas.microsoft.com/office/drawing/2014/main" id="{E168BC56-F420-ED4A-BB85-AD2AB7C96C2C}"/>
                      </a:ext>
                    </a:extLst>
                  </p:cNvPr>
                  <p:cNvSpPr>
                    <a:spLocks noChangeShapeType="1"/>
                  </p:cNvSpPr>
                  <p:nvPr/>
                </p:nvSpPr>
                <p:spPr bwMode="auto">
                  <a:xfrm>
                    <a:off x="2112" y="1440"/>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24034" name="Line 98">
                    <a:extLst>
                      <a:ext uri="{FF2B5EF4-FFF2-40B4-BE49-F238E27FC236}">
                        <a16:creationId xmlns:a16="http://schemas.microsoft.com/office/drawing/2014/main" id="{0477982B-2DE5-7E47-8BDD-57774F7C47A8}"/>
                      </a:ext>
                    </a:extLst>
                  </p:cNvPr>
                  <p:cNvSpPr>
                    <a:spLocks noChangeShapeType="1"/>
                  </p:cNvSpPr>
                  <p:nvPr/>
                </p:nvSpPr>
                <p:spPr bwMode="auto">
                  <a:xfrm>
                    <a:off x="2304" y="1440"/>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424035" name="Group 99">
                  <a:extLst>
                    <a:ext uri="{FF2B5EF4-FFF2-40B4-BE49-F238E27FC236}">
                      <a16:creationId xmlns:a16="http://schemas.microsoft.com/office/drawing/2014/main" id="{C378D5A7-94E3-E641-A5F5-768A7607A857}"/>
                    </a:ext>
                  </a:extLst>
                </p:cNvPr>
                <p:cNvGrpSpPr>
                  <a:grpSpLocks/>
                </p:cNvGrpSpPr>
                <p:nvPr/>
              </p:nvGrpSpPr>
              <p:grpSpPr bwMode="auto">
                <a:xfrm>
                  <a:off x="2208" y="2784"/>
                  <a:ext cx="589" cy="227"/>
                  <a:chOff x="1920" y="1440"/>
                  <a:chExt cx="589" cy="227"/>
                </a:xfrm>
              </p:grpSpPr>
              <p:sp>
                <p:nvSpPr>
                  <p:cNvPr id="424036" name="Rectangle 100">
                    <a:extLst>
                      <a:ext uri="{FF2B5EF4-FFF2-40B4-BE49-F238E27FC236}">
                        <a16:creationId xmlns:a16="http://schemas.microsoft.com/office/drawing/2014/main" id="{EF78D6B7-1462-F343-9B7B-DDAC9142241F}"/>
                      </a:ext>
                    </a:extLst>
                  </p:cNvPr>
                  <p:cNvSpPr>
                    <a:spLocks noChangeArrowheads="1"/>
                  </p:cNvSpPr>
                  <p:nvPr/>
                </p:nvSpPr>
                <p:spPr bwMode="auto">
                  <a:xfrm>
                    <a:off x="1920" y="1440"/>
                    <a:ext cx="589"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 </a:t>
                    </a:r>
                    <a:r>
                      <a:rPr kumimoji="1" lang="en-US" altLang="zh-CN" sz="2400">
                        <a:solidFill>
                          <a:srgbClr val="FFFFFF"/>
                        </a:solidFill>
                        <a:latin typeface="Times New Roman" panose="02020603050405020304" pitchFamily="18" charset="0"/>
                        <a:ea typeface="宋体" panose="02010600030101010101" pitchFamily="2" charset="-122"/>
                      </a:rPr>
                      <a:t>g  </a:t>
                    </a:r>
                    <a:r>
                      <a:rPr kumimoji="1" lang="en-US" altLang="zh-CN" sz="24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a:t>
                    </a:r>
                  </a:p>
                </p:txBody>
              </p:sp>
              <p:sp>
                <p:nvSpPr>
                  <p:cNvPr id="424037" name="Line 101">
                    <a:extLst>
                      <a:ext uri="{FF2B5EF4-FFF2-40B4-BE49-F238E27FC236}">
                        <a16:creationId xmlns:a16="http://schemas.microsoft.com/office/drawing/2014/main" id="{7E27B23F-6771-BD4D-86BA-BE4A3A3A2E2B}"/>
                      </a:ext>
                    </a:extLst>
                  </p:cNvPr>
                  <p:cNvSpPr>
                    <a:spLocks noChangeShapeType="1"/>
                  </p:cNvSpPr>
                  <p:nvPr/>
                </p:nvSpPr>
                <p:spPr bwMode="auto">
                  <a:xfrm>
                    <a:off x="2112" y="1440"/>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24038" name="Line 102">
                    <a:extLst>
                      <a:ext uri="{FF2B5EF4-FFF2-40B4-BE49-F238E27FC236}">
                        <a16:creationId xmlns:a16="http://schemas.microsoft.com/office/drawing/2014/main" id="{87D458D3-CFF6-9945-A792-630BA644DE9F}"/>
                      </a:ext>
                    </a:extLst>
                  </p:cNvPr>
                  <p:cNvSpPr>
                    <a:spLocks noChangeShapeType="1"/>
                  </p:cNvSpPr>
                  <p:nvPr/>
                </p:nvSpPr>
                <p:spPr bwMode="auto">
                  <a:xfrm>
                    <a:off x="2304" y="1440"/>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424039" name="Group 103">
                  <a:extLst>
                    <a:ext uri="{FF2B5EF4-FFF2-40B4-BE49-F238E27FC236}">
                      <a16:creationId xmlns:a16="http://schemas.microsoft.com/office/drawing/2014/main" id="{9A95EA8A-435D-F44A-B8D6-682DD8A6A7D3}"/>
                    </a:ext>
                  </a:extLst>
                </p:cNvPr>
                <p:cNvGrpSpPr>
                  <a:grpSpLocks/>
                </p:cNvGrpSpPr>
                <p:nvPr/>
              </p:nvGrpSpPr>
              <p:grpSpPr bwMode="auto">
                <a:xfrm>
                  <a:off x="2544" y="2397"/>
                  <a:ext cx="589" cy="227"/>
                  <a:chOff x="1920" y="1440"/>
                  <a:chExt cx="589" cy="227"/>
                </a:xfrm>
              </p:grpSpPr>
              <p:sp>
                <p:nvSpPr>
                  <p:cNvPr id="424040" name="Rectangle 104">
                    <a:extLst>
                      <a:ext uri="{FF2B5EF4-FFF2-40B4-BE49-F238E27FC236}">
                        <a16:creationId xmlns:a16="http://schemas.microsoft.com/office/drawing/2014/main" id="{8C5492F5-2EC3-B544-9F0B-12F73A739239}"/>
                      </a:ext>
                    </a:extLst>
                  </p:cNvPr>
                  <p:cNvSpPr>
                    <a:spLocks noChangeArrowheads="1"/>
                  </p:cNvSpPr>
                  <p:nvPr/>
                </p:nvSpPr>
                <p:spPr bwMode="auto">
                  <a:xfrm>
                    <a:off x="1920" y="1440"/>
                    <a:ext cx="589"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 </a:t>
                    </a:r>
                    <a:r>
                      <a:rPr kumimoji="1" lang="en-US" altLang="zh-CN" sz="2400">
                        <a:solidFill>
                          <a:srgbClr val="FFFFFF"/>
                        </a:solidFill>
                        <a:latin typeface="Times New Roman" panose="02020603050405020304" pitchFamily="18" charset="0"/>
                        <a:ea typeface="宋体" panose="02010600030101010101" pitchFamily="2" charset="-122"/>
                      </a:rPr>
                      <a:t>f  </a:t>
                    </a:r>
                    <a:r>
                      <a:rPr kumimoji="1" lang="en-US" altLang="zh-CN" sz="24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a:t>
                    </a:r>
                  </a:p>
                </p:txBody>
              </p:sp>
              <p:sp>
                <p:nvSpPr>
                  <p:cNvPr id="424041" name="Line 105">
                    <a:extLst>
                      <a:ext uri="{FF2B5EF4-FFF2-40B4-BE49-F238E27FC236}">
                        <a16:creationId xmlns:a16="http://schemas.microsoft.com/office/drawing/2014/main" id="{FC600592-6512-4743-BBCD-F048B79F8131}"/>
                      </a:ext>
                    </a:extLst>
                  </p:cNvPr>
                  <p:cNvSpPr>
                    <a:spLocks noChangeShapeType="1"/>
                  </p:cNvSpPr>
                  <p:nvPr/>
                </p:nvSpPr>
                <p:spPr bwMode="auto">
                  <a:xfrm>
                    <a:off x="2112" y="1440"/>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24042" name="Line 106">
                    <a:extLst>
                      <a:ext uri="{FF2B5EF4-FFF2-40B4-BE49-F238E27FC236}">
                        <a16:creationId xmlns:a16="http://schemas.microsoft.com/office/drawing/2014/main" id="{5D881358-6655-534E-B4A2-E83829E86189}"/>
                      </a:ext>
                    </a:extLst>
                  </p:cNvPr>
                  <p:cNvSpPr>
                    <a:spLocks noChangeShapeType="1"/>
                  </p:cNvSpPr>
                  <p:nvPr/>
                </p:nvSpPr>
                <p:spPr bwMode="auto">
                  <a:xfrm>
                    <a:off x="2304" y="1440"/>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424043" name="Line 107">
                  <a:extLst>
                    <a:ext uri="{FF2B5EF4-FFF2-40B4-BE49-F238E27FC236}">
                      <a16:creationId xmlns:a16="http://schemas.microsoft.com/office/drawing/2014/main" id="{A0B932C2-4CCF-BD48-B2C8-61B1222D188D}"/>
                    </a:ext>
                  </a:extLst>
                </p:cNvPr>
                <p:cNvSpPr>
                  <a:spLocks noChangeShapeType="1"/>
                </p:cNvSpPr>
                <p:nvPr/>
              </p:nvSpPr>
              <p:spPr bwMode="auto">
                <a:xfrm flipH="1">
                  <a:off x="2016" y="1336"/>
                  <a:ext cx="136" cy="249"/>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24044" name="Line 108">
                  <a:extLst>
                    <a:ext uri="{FF2B5EF4-FFF2-40B4-BE49-F238E27FC236}">
                      <a16:creationId xmlns:a16="http://schemas.microsoft.com/office/drawing/2014/main" id="{66028FCF-0AA2-BE40-89A3-5A8679A33656}"/>
                    </a:ext>
                  </a:extLst>
                </p:cNvPr>
                <p:cNvSpPr>
                  <a:spLocks noChangeShapeType="1"/>
                </p:cNvSpPr>
                <p:nvPr/>
              </p:nvSpPr>
              <p:spPr bwMode="auto">
                <a:xfrm flipH="1">
                  <a:off x="1728" y="1735"/>
                  <a:ext cx="136" cy="249"/>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24045" name="Line 109">
                  <a:extLst>
                    <a:ext uri="{FF2B5EF4-FFF2-40B4-BE49-F238E27FC236}">
                      <a16:creationId xmlns:a16="http://schemas.microsoft.com/office/drawing/2014/main" id="{F7372F2B-74EB-0349-B2C7-872FDEE3A0B0}"/>
                    </a:ext>
                  </a:extLst>
                </p:cNvPr>
                <p:cNvSpPr>
                  <a:spLocks noChangeShapeType="1"/>
                </p:cNvSpPr>
                <p:nvPr/>
              </p:nvSpPr>
              <p:spPr bwMode="auto">
                <a:xfrm>
                  <a:off x="2216" y="1744"/>
                  <a:ext cx="181" cy="249"/>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24046" name="Line 110">
                  <a:extLst>
                    <a:ext uri="{FF2B5EF4-FFF2-40B4-BE49-F238E27FC236}">
                      <a16:creationId xmlns:a16="http://schemas.microsoft.com/office/drawing/2014/main" id="{5E07B7A9-B09A-714C-8749-43EFD0C7B57C}"/>
                    </a:ext>
                  </a:extLst>
                </p:cNvPr>
                <p:cNvSpPr>
                  <a:spLocks noChangeShapeType="1"/>
                </p:cNvSpPr>
                <p:nvPr/>
              </p:nvSpPr>
              <p:spPr bwMode="auto">
                <a:xfrm flipH="1">
                  <a:off x="2123" y="2143"/>
                  <a:ext cx="136" cy="249"/>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24047" name="Line 111">
                  <a:extLst>
                    <a:ext uri="{FF2B5EF4-FFF2-40B4-BE49-F238E27FC236}">
                      <a16:creationId xmlns:a16="http://schemas.microsoft.com/office/drawing/2014/main" id="{17E5DE82-0441-CE4D-A5F1-908A8F979C01}"/>
                    </a:ext>
                  </a:extLst>
                </p:cNvPr>
                <p:cNvSpPr>
                  <a:spLocks noChangeShapeType="1"/>
                </p:cNvSpPr>
                <p:nvPr/>
              </p:nvSpPr>
              <p:spPr bwMode="auto">
                <a:xfrm>
                  <a:off x="2603" y="2152"/>
                  <a:ext cx="181" cy="249"/>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24048" name="Line 112">
                  <a:extLst>
                    <a:ext uri="{FF2B5EF4-FFF2-40B4-BE49-F238E27FC236}">
                      <a16:creationId xmlns:a16="http://schemas.microsoft.com/office/drawing/2014/main" id="{1F574FCF-7100-BC4E-B275-82ED2EEA1BF7}"/>
                    </a:ext>
                  </a:extLst>
                </p:cNvPr>
                <p:cNvSpPr>
                  <a:spLocks noChangeShapeType="1"/>
                </p:cNvSpPr>
                <p:nvPr/>
              </p:nvSpPr>
              <p:spPr bwMode="auto">
                <a:xfrm>
                  <a:off x="2304" y="2535"/>
                  <a:ext cx="181" cy="249"/>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424049" name="Rectangle 113">
                <a:extLst>
                  <a:ext uri="{FF2B5EF4-FFF2-40B4-BE49-F238E27FC236}">
                    <a16:creationId xmlns:a16="http://schemas.microsoft.com/office/drawing/2014/main" id="{782E4D83-73EC-014D-88F3-70010AC4E164}"/>
                  </a:ext>
                </a:extLst>
              </p:cNvPr>
              <p:cNvSpPr>
                <a:spLocks noChangeArrowheads="1"/>
              </p:cNvSpPr>
              <p:nvPr/>
            </p:nvSpPr>
            <p:spPr bwMode="auto">
              <a:xfrm>
                <a:off x="1392" y="1284"/>
                <a:ext cx="227"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T</a:t>
                </a:r>
              </a:p>
            </p:txBody>
          </p:sp>
          <p:grpSp>
            <p:nvGrpSpPr>
              <p:cNvPr id="424050" name="Group 114">
                <a:extLst>
                  <a:ext uri="{FF2B5EF4-FFF2-40B4-BE49-F238E27FC236}">
                    <a16:creationId xmlns:a16="http://schemas.microsoft.com/office/drawing/2014/main" id="{85A86EA4-AD3E-CB4C-AFB5-0D14C986DEBF}"/>
                  </a:ext>
                </a:extLst>
              </p:cNvPr>
              <p:cNvGrpSpPr>
                <a:grpSpLocks/>
              </p:cNvGrpSpPr>
              <p:nvPr/>
            </p:nvGrpSpPr>
            <p:grpSpPr bwMode="auto">
              <a:xfrm>
                <a:off x="1563" y="1392"/>
                <a:ext cx="480" cy="144"/>
                <a:chOff x="3456" y="1488"/>
                <a:chExt cx="480" cy="144"/>
              </a:xfrm>
            </p:grpSpPr>
            <p:sp>
              <p:nvSpPr>
                <p:cNvPr id="424051" name="Line 115">
                  <a:extLst>
                    <a:ext uri="{FF2B5EF4-FFF2-40B4-BE49-F238E27FC236}">
                      <a16:creationId xmlns:a16="http://schemas.microsoft.com/office/drawing/2014/main" id="{6E1B261E-012B-EA44-A1E6-12CE83D03687}"/>
                    </a:ext>
                  </a:extLst>
                </p:cNvPr>
                <p:cNvSpPr>
                  <a:spLocks noChangeShapeType="1"/>
                </p:cNvSpPr>
                <p:nvPr/>
              </p:nvSpPr>
              <p:spPr bwMode="auto">
                <a:xfrm>
                  <a:off x="3456" y="1488"/>
                  <a:ext cx="192"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24052" name="Line 116">
                  <a:extLst>
                    <a:ext uri="{FF2B5EF4-FFF2-40B4-BE49-F238E27FC236}">
                      <a16:creationId xmlns:a16="http://schemas.microsoft.com/office/drawing/2014/main" id="{B8EAA5B6-A0BF-9142-9E90-4200F0CAA61B}"/>
                    </a:ext>
                  </a:extLst>
                </p:cNvPr>
                <p:cNvSpPr>
                  <a:spLocks noChangeShapeType="1"/>
                </p:cNvSpPr>
                <p:nvPr/>
              </p:nvSpPr>
              <p:spPr bwMode="auto">
                <a:xfrm>
                  <a:off x="3648" y="1488"/>
                  <a:ext cx="0" cy="144"/>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24053" name="Line 117">
                  <a:extLst>
                    <a:ext uri="{FF2B5EF4-FFF2-40B4-BE49-F238E27FC236}">
                      <a16:creationId xmlns:a16="http://schemas.microsoft.com/office/drawing/2014/main" id="{54C1D238-57E5-434A-9544-9EBED916A22F}"/>
                    </a:ext>
                  </a:extLst>
                </p:cNvPr>
                <p:cNvSpPr>
                  <a:spLocks noChangeShapeType="1"/>
                </p:cNvSpPr>
                <p:nvPr/>
              </p:nvSpPr>
              <p:spPr bwMode="auto">
                <a:xfrm>
                  <a:off x="3648" y="1632"/>
                  <a:ext cx="288"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spTree>
    <p:extLst>
      <p:ext uri="{BB962C8B-B14F-4D97-AF65-F5344CB8AC3E}">
        <p14:creationId xmlns:p14="http://schemas.microsoft.com/office/powerpoint/2010/main" val="31320887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24962" name="Rectangle 2">
            <a:extLst>
              <a:ext uri="{FF2B5EF4-FFF2-40B4-BE49-F238E27FC236}">
                <a16:creationId xmlns:a16="http://schemas.microsoft.com/office/drawing/2014/main" id="{DF32041B-AE39-C848-926C-B69B6A3A9D24}"/>
              </a:ext>
            </a:extLst>
          </p:cNvPr>
          <p:cNvSpPr>
            <a:spLocks noGrp="1" noChangeArrowheads="1"/>
          </p:cNvSpPr>
          <p:nvPr>
            <p:ph type="ctrTitle"/>
          </p:nvPr>
        </p:nvSpPr>
        <p:spPr>
          <a:xfrm>
            <a:off x="1676400" y="427038"/>
            <a:ext cx="8667750" cy="914400"/>
          </a:xfrm>
        </p:spPr>
        <p:txBody>
          <a:bodyPr/>
          <a:lstStyle/>
          <a:p>
            <a:r>
              <a:rPr lang="en-US" altLang="zh-CN" sz="5400" b="1">
                <a:latin typeface="Times New Roman" panose="02020603050405020304" pitchFamily="18" charset="0"/>
              </a:rPr>
              <a:t>6.3</a:t>
            </a:r>
            <a:r>
              <a:rPr lang="en-US" altLang="zh-CN" sz="5400" b="1">
                <a:latin typeface="宋体" panose="02010600030101010101" pitchFamily="2" charset="-122"/>
              </a:rPr>
              <a:t>  </a:t>
            </a:r>
            <a:r>
              <a:rPr lang="zh-CN" altLang="en-US" sz="5400" b="1">
                <a:latin typeface="楷体_GB2312" pitchFamily="49" charset="-122"/>
                <a:ea typeface="楷体_GB2312" pitchFamily="49" charset="-122"/>
              </a:rPr>
              <a:t>遍历二叉树及其应用</a:t>
            </a:r>
          </a:p>
        </p:txBody>
      </p:sp>
      <p:sp>
        <p:nvSpPr>
          <p:cNvPr id="424963" name="Rectangle 3">
            <a:extLst>
              <a:ext uri="{FF2B5EF4-FFF2-40B4-BE49-F238E27FC236}">
                <a16:creationId xmlns:a16="http://schemas.microsoft.com/office/drawing/2014/main" id="{F5FEF3A4-68F7-C542-9C3F-98F43E4AEEA1}"/>
              </a:ext>
            </a:extLst>
          </p:cNvPr>
          <p:cNvSpPr>
            <a:spLocks noGrp="1" noChangeArrowheads="1"/>
          </p:cNvSpPr>
          <p:nvPr>
            <p:ph type="subTitle" idx="1"/>
          </p:nvPr>
        </p:nvSpPr>
        <p:spPr>
          <a:xfrm>
            <a:off x="1676400" y="1484314"/>
            <a:ext cx="8839200" cy="4752975"/>
          </a:xfrm>
        </p:spPr>
        <p:txBody>
          <a:bodyPr/>
          <a:lstStyle/>
          <a:p>
            <a:pPr algn="l">
              <a:lnSpc>
                <a:spcPct val="110000"/>
              </a:lnSpc>
              <a:buClrTx/>
              <a:buSzTx/>
              <a:buFontTx/>
              <a:buNone/>
            </a:pPr>
            <a:r>
              <a:rPr lang="zh-CN" altLang="en-US" b="1">
                <a:solidFill>
                  <a:schemeClr val="folHlink"/>
                </a:solidFill>
                <a:latin typeface="宋体" panose="02010600030101010101" pitchFamily="2" charset="-122"/>
              </a:rPr>
              <a:t>遍历二叉树</a:t>
            </a:r>
            <a:r>
              <a:rPr lang="en-US" altLang="zh-CN" b="1"/>
              <a:t>(Traversing Binary Tree)</a:t>
            </a:r>
            <a:r>
              <a:rPr lang="zh-CN" altLang="en-US" b="1">
                <a:latin typeface="宋体" panose="02010600030101010101" pitchFamily="2" charset="-122"/>
              </a:rPr>
              <a:t>：</a:t>
            </a:r>
            <a:r>
              <a:rPr lang="zh-CN" altLang="en-US" sz="2800" b="1">
                <a:latin typeface="宋体" panose="02010600030101010101" pitchFamily="2" charset="-122"/>
              </a:rPr>
              <a:t>是指</a:t>
            </a:r>
            <a:r>
              <a:rPr lang="zh-CN" altLang="en-US" sz="2800" b="1">
                <a:solidFill>
                  <a:schemeClr val="tx2"/>
                </a:solidFill>
                <a:latin typeface="宋体" panose="02010600030101010101" pitchFamily="2" charset="-122"/>
              </a:rPr>
              <a:t>按指定的规律</a:t>
            </a:r>
            <a:r>
              <a:rPr lang="zh-CN" altLang="en-US" sz="2800" b="1">
                <a:latin typeface="宋体" panose="02010600030101010101" pitchFamily="2" charset="-122"/>
              </a:rPr>
              <a:t>对二叉树中的</a:t>
            </a:r>
            <a:r>
              <a:rPr lang="zh-CN" altLang="en-US" sz="2800" b="1">
                <a:solidFill>
                  <a:schemeClr val="tx2"/>
                </a:solidFill>
                <a:latin typeface="宋体" panose="02010600030101010101" pitchFamily="2" charset="-122"/>
              </a:rPr>
              <a:t>每个结点访问一次且仅访问一次</a:t>
            </a:r>
            <a:r>
              <a:rPr lang="zh-CN" altLang="en-US" sz="2800" b="1">
                <a:latin typeface="宋体" panose="02010600030101010101" pitchFamily="2" charset="-122"/>
              </a:rPr>
              <a:t>。</a:t>
            </a:r>
          </a:p>
          <a:p>
            <a:pPr algn="l">
              <a:lnSpc>
                <a:spcPct val="110000"/>
              </a:lnSpc>
              <a:buClrTx/>
              <a:buSzTx/>
              <a:buFontTx/>
              <a:buNone/>
            </a:pPr>
            <a:r>
              <a:rPr lang="zh-CN" altLang="en-US">
                <a:latin typeface="宋体" panose="02010600030101010101" pitchFamily="2" charset="-122"/>
              </a:rPr>
              <a:t>    </a:t>
            </a:r>
            <a:r>
              <a:rPr lang="zh-CN" altLang="en-US" sz="2800" b="1">
                <a:latin typeface="宋体" panose="02010600030101010101" pitchFamily="2" charset="-122"/>
              </a:rPr>
              <a:t>所谓</a:t>
            </a:r>
            <a:r>
              <a:rPr lang="zh-CN" altLang="en-US" sz="2800" b="1">
                <a:solidFill>
                  <a:schemeClr val="folHlink"/>
                </a:solidFill>
                <a:latin typeface="宋体" panose="02010600030101010101" pitchFamily="2" charset="-122"/>
              </a:rPr>
              <a:t>访问</a:t>
            </a:r>
            <a:r>
              <a:rPr lang="zh-CN" altLang="en-US" sz="2800" b="1">
                <a:latin typeface="宋体" panose="02010600030101010101" pitchFamily="2" charset="-122"/>
              </a:rPr>
              <a:t>是指对结点做某种处理。如：输出信息</a:t>
            </a:r>
            <a:r>
              <a:rPr lang="zh-CN" altLang="en-US" sz="2800" b="1"/>
              <a:t>、修改结点的值等</a:t>
            </a:r>
            <a:r>
              <a:rPr lang="zh-CN" altLang="en-US" sz="2800" b="1">
                <a:latin typeface="宋体" panose="02010600030101010101" pitchFamily="2" charset="-122"/>
              </a:rPr>
              <a:t>。</a:t>
            </a:r>
          </a:p>
          <a:p>
            <a:pPr algn="l">
              <a:lnSpc>
                <a:spcPct val="110000"/>
              </a:lnSpc>
              <a:buClrTx/>
              <a:buSzTx/>
              <a:buFontTx/>
              <a:buNone/>
            </a:pPr>
            <a:r>
              <a:rPr lang="zh-CN" altLang="en-US" sz="2800" b="1">
                <a:latin typeface="宋体" panose="02010600030101010101" pitchFamily="2" charset="-122"/>
              </a:rPr>
              <a:t>    二叉树是一种非线性结构，每个结点都可能有左</a:t>
            </a:r>
            <a:r>
              <a:rPr lang="zh-CN" altLang="en-US" sz="2800" b="1"/>
              <a:t>、</a:t>
            </a:r>
            <a:r>
              <a:rPr lang="zh-CN" altLang="en-US" sz="2800" b="1">
                <a:latin typeface="宋体" panose="02010600030101010101" pitchFamily="2" charset="-122"/>
              </a:rPr>
              <a:t>右两棵子树，因此，需要寻找一种规律，使二叉树上的结点能排列在一个线性队列上，从而便于遍历。</a:t>
            </a:r>
          </a:p>
          <a:p>
            <a:pPr algn="l">
              <a:lnSpc>
                <a:spcPct val="110000"/>
              </a:lnSpc>
              <a:buClrTx/>
              <a:buSzTx/>
              <a:buFontTx/>
              <a:buNone/>
            </a:pPr>
            <a:r>
              <a:rPr lang="zh-CN" altLang="en-US" sz="2800" b="1">
                <a:latin typeface="宋体" panose="02010600030101010101" pitchFamily="2" charset="-122"/>
              </a:rPr>
              <a:t>    二叉树的基本组成：根结点</a:t>
            </a:r>
            <a:r>
              <a:rPr lang="zh-CN" altLang="en-US" sz="2800" b="1"/>
              <a:t>、</a:t>
            </a:r>
            <a:r>
              <a:rPr lang="zh-CN" altLang="en-US" sz="2800" b="1">
                <a:latin typeface="宋体" panose="02010600030101010101" pitchFamily="2" charset="-122"/>
              </a:rPr>
              <a:t>左子树</a:t>
            </a:r>
            <a:r>
              <a:rPr lang="zh-CN" altLang="en-US" sz="2800" b="1"/>
              <a:t>、</a:t>
            </a:r>
            <a:r>
              <a:rPr lang="zh-CN" altLang="en-US" sz="2800" b="1">
                <a:latin typeface="宋体" panose="02010600030101010101" pitchFamily="2" charset="-122"/>
              </a:rPr>
              <a:t>右子树。若能依次遍历这三部分，就是遍历了二叉树。</a:t>
            </a:r>
          </a:p>
        </p:txBody>
      </p:sp>
    </p:spTree>
    <p:extLst>
      <p:ext uri="{BB962C8B-B14F-4D97-AF65-F5344CB8AC3E}">
        <p14:creationId xmlns:p14="http://schemas.microsoft.com/office/powerpoint/2010/main" val="32382342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25986" name="Rectangle 2">
            <a:extLst>
              <a:ext uri="{FF2B5EF4-FFF2-40B4-BE49-F238E27FC236}">
                <a16:creationId xmlns:a16="http://schemas.microsoft.com/office/drawing/2014/main" id="{6657C119-28A4-2B4F-B41B-EAF9B74DC985}"/>
              </a:ext>
            </a:extLst>
          </p:cNvPr>
          <p:cNvSpPr>
            <a:spLocks noChangeArrowheads="1"/>
          </p:cNvSpPr>
          <p:nvPr/>
        </p:nvSpPr>
        <p:spPr bwMode="auto">
          <a:xfrm>
            <a:off x="1676401" y="450851"/>
            <a:ext cx="8812213" cy="6073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533400" eaLnBrk="0" hangingPunct="0">
              <a:defRPr kumimoji="1" sz="2400">
                <a:solidFill>
                  <a:schemeClr val="tx1"/>
                </a:solidFill>
                <a:latin typeface="Times New Roman" panose="02020603050405020304" pitchFamily="18" charset="0"/>
                <a:ea typeface="宋体" panose="02010600030101010101" pitchFamily="2" charset="-122"/>
              </a:defRPr>
            </a:lvl2pPr>
            <a:lvl3pPr eaLnBrk="0" hangingPunct="0">
              <a:defRPr kumimoji="1" sz="2400">
                <a:solidFill>
                  <a:schemeClr val="tx1"/>
                </a:solidFill>
                <a:latin typeface="Times New Roman" panose="02020603050405020304" pitchFamily="18" charset="0"/>
                <a:ea typeface="宋体" panose="02010600030101010101" pitchFamily="2" charset="-122"/>
              </a:defRPr>
            </a:lvl3pPr>
            <a:lvl4pPr eaLnBrk="0" hangingPunct="0">
              <a:defRPr kumimoji="1" sz="2400">
                <a:solidFill>
                  <a:schemeClr val="tx1"/>
                </a:solidFill>
                <a:latin typeface="Times New Roman" panose="02020603050405020304" pitchFamily="18" charset="0"/>
                <a:ea typeface="宋体" panose="02010600030101010101" pitchFamily="2" charset="-122"/>
              </a:defRPr>
            </a:lvl4pPr>
            <a:lvl5pPr eaLnBrk="0" hangingPunct="0">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20000"/>
              </a:spcBef>
              <a:spcAft>
                <a:spcPct val="0"/>
              </a:spcAft>
            </a:pPr>
            <a:r>
              <a:rPr lang="zh-CN" altLang="en-US" sz="2800">
                <a:solidFill>
                  <a:srgbClr val="FFFFFF"/>
                </a:solidFill>
                <a:latin typeface="宋体" panose="02010600030101010101" pitchFamily="2" charset="-122"/>
              </a:rPr>
              <a:t>    </a:t>
            </a:r>
            <a:r>
              <a:rPr lang="zh-CN" altLang="en-US" sz="2800" b="1">
                <a:solidFill>
                  <a:srgbClr val="FFFFFF"/>
                </a:solidFill>
                <a:latin typeface="宋体" panose="02010600030101010101" pitchFamily="2" charset="-122"/>
              </a:rPr>
              <a:t>若以</a:t>
            </a:r>
            <a:r>
              <a:rPr lang="en-US" altLang="zh-CN" sz="2800" b="1">
                <a:solidFill>
                  <a:srgbClr val="FFFFFF"/>
                </a:solidFill>
              </a:rPr>
              <a:t>L</a:t>
            </a:r>
            <a:r>
              <a:rPr lang="zh-CN" altLang="en-US" sz="2800" b="1">
                <a:solidFill>
                  <a:srgbClr val="FFFFFF"/>
                </a:solidFill>
              </a:rPr>
              <a:t>、</a:t>
            </a:r>
            <a:r>
              <a:rPr lang="en-US" altLang="zh-CN" sz="2800" b="1">
                <a:solidFill>
                  <a:srgbClr val="FFFFFF"/>
                </a:solidFill>
              </a:rPr>
              <a:t>D</a:t>
            </a:r>
            <a:r>
              <a:rPr lang="zh-CN" altLang="en-US" sz="2800" b="1">
                <a:solidFill>
                  <a:srgbClr val="FFFFFF"/>
                </a:solidFill>
              </a:rPr>
              <a:t>、</a:t>
            </a:r>
            <a:r>
              <a:rPr lang="en-US" altLang="zh-CN" sz="2800" b="1">
                <a:solidFill>
                  <a:srgbClr val="FFFFFF"/>
                </a:solidFill>
              </a:rPr>
              <a:t>R</a:t>
            </a:r>
            <a:r>
              <a:rPr lang="zh-CN" altLang="en-US" sz="2800" b="1">
                <a:solidFill>
                  <a:srgbClr val="FFFFFF"/>
                </a:solidFill>
                <a:latin typeface="宋体" panose="02010600030101010101" pitchFamily="2" charset="-122"/>
              </a:rPr>
              <a:t>分别表示遍历左子树、遍历根结点和遍历右子树，</a:t>
            </a:r>
            <a:r>
              <a:rPr lang="zh-CN" altLang="en-US" sz="2800" b="1">
                <a:solidFill>
                  <a:srgbClr val="FFFFFF"/>
                </a:solidFill>
              </a:rPr>
              <a:t>则有六种遍历方案：</a:t>
            </a:r>
            <a:r>
              <a:rPr lang="en-US" altLang="zh-CN" sz="2800" b="1">
                <a:solidFill>
                  <a:srgbClr val="FFFFFF"/>
                </a:solidFill>
              </a:rPr>
              <a:t>DLR</a:t>
            </a:r>
            <a:r>
              <a:rPr lang="zh-CN" altLang="en-US" sz="2800" b="1">
                <a:solidFill>
                  <a:srgbClr val="FFFFFF"/>
                </a:solidFill>
              </a:rPr>
              <a:t>、</a:t>
            </a:r>
            <a:r>
              <a:rPr lang="en-US" altLang="zh-CN" sz="2800" b="1">
                <a:solidFill>
                  <a:srgbClr val="FFFFFF"/>
                </a:solidFill>
              </a:rPr>
              <a:t>LDR</a:t>
            </a:r>
            <a:r>
              <a:rPr lang="zh-CN" altLang="en-US" sz="2800" b="1">
                <a:solidFill>
                  <a:srgbClr val="FFFFFF"/>
                </a:solidFill>
              </a:rPr>
              <a:t>、</a:t>
            </a:r>
            <a:r>
              <a:rPr lang="en-US" altLang="zh-CN" sz="2800" b="1">
                <a:solidFill>
                  <a:srgbClr val="FFFFFF"/>
                </a:solidFill>
              </a:rPr>
              <a:t>LRD</a:t>
            </a:r>
            <a:r>
              <a:rPr lang="zh-CN" altLang="en-US" sz="2800" b="1">
                <a:solidFill>
                  <a:srgbClr val="FFFFFF"/>
                </a:solidFill>
              </a:rPr>
              <a:t>、</a:t>
            </a:r>
            <a:r>
              <a:rPr lang="en-US" altLang="zh-CN" sz="2800" b="1">
                <a:solidFill>
                  <a:srgbClr val="FFFFFF"/>
                </a:solidFill>
              </a:rPr>
              <a:t>DRL</a:t>
            </a:r>
            <a:r>
              <a:rPr lang="zh-CN" altLang="en-US" sz="2800" b="1">
                <a:solidFill>
                  <a:srgbClr val="FFFFFF"/>
                </a:solidFill>
              </a:rPr>
              <a:t>、</a:t>
            </a:r>
            <a:r>
              <a:rPr lang="en-US" altLang="zh-CN" sz="2800" b="1">
                <a:solidFill>
                  <a:srgbClr val="FFFFFF"/>
                </a:solidFill>
              </a:rPr>
              <a:t>RDL</a:t>
            </a:r>
            <a:r>
              <a:rPr lang="zh-CN" altLang="en-US" sz="2800" b="1">
                <a:solidFill>
                  <a:srgbClr val="FFFFFF"/>
                </a:solidFill>
              </a:rPr>
              <a:t>、</a:t>
            </a:r>
            <a:r>
              <a:rPr lang="en-US" altLang="zh-CN" sz="2800" b="1">
                <a:solidFill>
                  <a:srgbClr val="FFFFFF"/>
                </a:solidFill>
              </a:rPr>
              <a:t>RLD</a:t>
            </a:r>
            <a:r>
              <a:rPr lang="zh-CN" altLang="en-US" sz="2800" b="1">
                <a:solidFill>
                  <a:srgbClr val="FFFFFF"/>
                </a:solidFill>
              </a:rPr>
              <a:t>。</a:t>
            </a:r>
            <a:r>
              <a:rPr lang="zh-CN" altLang="en-US" sz="2800" b="1">
                <a:solidFill>
                  <a:srgbClr val="FFFFFF"/>
                </a:solidFill>
                <a:latin typeface="宋体" panose="02010600030101010101" pitchFamily="2" charset="-122"/>
              </a:rPr>
              <a:t>若规定</a:t>
            </a:r>
            <a:r>
              <a:rPr lang="zh-CN" altLang="en-US" sz="2800" b="1">
                <a:solidFill>
                  <a:srgbClr val="FFFF00"/>
                </a:solidFill>
                <a:latin typeface="宋体" panose="02010600030101010101" pitchFamily="2" charset="-122"/>
              </a:rPr>
              <a:t>先左后右</a:t>
            </a:r>
            <a:r>
              <a:rPr lang="zh-CN" altLang="en-US" sz="2800" b="1">
                <a:solidFill>
                  <a:srgbClr val="FFFFFF"/>
                </a:solidFill>
                <a:latin typeface="宋体" panose="02010600030101010101" pitchFamily="2" charset="-122"/>
              </a:rPr>
              <a:t>，则只有</a:t>
            </a:r>
            <a:r>
              <a:rPr lang="zh-CN" altLang="en-US" sz="2800" b="1">
                <a:solidFill>
                  <a:srgbClr val="FFFFFF"/>
                </a:solidFill>
              </a:rPr>
              <a:t>前三种情况</a:t>
            </a:r>
            <a:r>
              <a:rPr lang="zh-CN" altLang="en-US" sz="2800" b="1">
                <a:solidFill>
                  <a:srgbClr val="FFFFFF"/>
                </a:solidFill>
                <a:latin typeface="宋体" panose="02010600030101010101" pitchFamily="2" charset="-122"/>
              </a:rPr>
              <a:t>三种情况，分别是：</a:t>
            </a:r>
          </a:p>
          <a:p>
            <a:pPr lvl="1" eaLnBrk="1" fontAlgn="base" hangingPunct="1">
              <a:lnSpc>
                <a:spcPct val="110000"/>
              </a:lnSpc>
              <a:spcBef>
                <a:spcPct val="20000"/>
              </a:spcBef>
              <a:spcAft>
                <a:spcPct val="0"/>
              </a:spcAft>
            </a:pPr>
            <a:r>
              <a:rPr lang="en-US" altLang="zh-CN" sz="2800" b="1">
                <a:solidFill>
                  <a:srgbClr val="FFFF00"/>
                </a:solidFill>
              </a:rPr>
              <a:t>DLR</a:t>
            </a:r>
            <a:r>
              <a:rPr lang="en-US" altLang="zh-CN" sz="2800" b="1">
                <a:solidFill>
                  <a:srgbClr val="FFFFFF"/>
                </a:solidFill>
              </a:rPr>
              <a:t>——</a:t>
            </a:r>
            <a:r>
              <a:rPr lang="zh-CN" altLang="en-US" sz="2800" b="1">
                <a:solidFill>
                  <a:srgbClr val="FFFFFF"/>
                </a:solidFill>
                <a:latin typeface="宋体" panose="02010600030101010101" pitchFamily="2" charset="-122"/>
              </a:rPr>
              <a:t>先</a:t>
            </a:r>
            <a:r>
              <a:rPr lang="en-US" altLang="zh-CN" sz="2800" b="1">
                <a:solidFill>
                  <a:srgbClr val="FFFFFF"/>
                </a:solidFill>
                <a:latin typeface="宋体" panose="02010600030101010101" pitchFamily="2" charset="-122"/>
              </a:rPr>
              <a:t>(</a:t>
            </a:r>
            <a:r>
              <a:rPr lang="zh-CN" altLang="en-US" sz="2800" b="1">
                <a:solidFill>
                  <a:srgbClr val="FFFFFF"/>
                </a:solidFill>
                <a:latin typeface="宋体" panose="02010600030101010101" pitchFamily="2" charset="-122"/>
              </a:rPr>
              <a:t>根</a:t>
            </a:r>
            <a:r>
              <a:rPr lang="en-US" altLang="zh-CN" sz="2800" b="1">
                <a:solidFill>
                  <a:srgbClr val="FFFFFF"/>
                </a:solidFill>
                <a:latin typeface="宋体" panose="02010600030101010101" pitchFamily="2" charset="-122"/>
              </a:rPr>
              <a:t>)</a:t>
            </a:r>
            <a:r>
              <a:rPr lang="zh-CN" altLang="en-US" sz="2800" b="1">
                <a:solidFill>
                  <a:srgbClr val="FFFFFF"/>
                </a:solidFill>
                <a:latin typeface="宋体" panose="02010600030101010101" pitchFamily="2" charset="-122"/>
              </a:rPr>
              <a:t>序遍历。</a:t>
            </a:r>
          </a:p>
          <a:p>
            <a:pPr lvl="1" eaLnBrk="1" fontAlgn="base" hangingPunct="1">
              <a:lnSpc>
                <a:spcPct val="110000"/>
              </a:lnSpc>
              <a:spcBef>
                <a:spcPct val="20000"/>
              </a:spcBef>
              <a:spcAft>
                <a:spcPct val="0"/>
              </a:spcAft>
            </a:pPr>
            <a:r>
              <a:rPr lang="en-US" altLang="zh-CN" sz="2800" b="1">
                <a:solidFill>
                  <a:srgbClr val="FFFF00"/>
                </a:solidFill>
              </a:rPr>
              <a:t>LDR</a:t>
            </a:r>
            <a:r>
              <a:rPr lang="en-US" altLang="zh-CN" sz="2800" b="1">
                <a:solidFill>
                  <a:srgbClr val="FFFFFF"/>
                </a:solidFill>
              </a:rPr>
              <a:t>——</a:t>
            </a:r>
            <a:r>
              <a:rPr lang="zh-CN" altLang="en-US" sz="2800" b="1">
                <a:solidFill>
                  <a:srgbClr val="FFFFFF"/>
                </a:solidFill>
                <a:latin typeface="宋体" panose="02010600030101010101" pitchFamily="2" charset="-122"/>
              </a:rPr>
              <a:t>中</a:t>
            </a:r>
            <a:r>
              <a:rPr lang="en-US" altLang="zh-CN" sz="2800" b="1">
                <a:solidFill>
                  <a:srgbClr val="FFFFFF"/>
                </a:solidFill>
                <a:latin typeface="宋体" panose="02010600030101010101" pitchFamily="2" charset="-122"/>
              </a:rPr>
              <a:t>(</a:t>
            </a:r>
            <a:r>
              <a:rPr lang="zh-CN" altLang="en-US" sz="2800" b="1">
                <a:solidFill>
                  <a:srgbClr val="FFFFFF"/>
                </a:solidFill>
                <a:latin typeface="宋体" panose="02010600030101010101" pitchFamily="2" charset="-122"/>
              </a:rPr>
              <a:t>根</a:t>
            </a:r>
            <a:r>
              <a:rPr lang="en-US" altLang="zh-CN" sz="2800" b="1">
                <a:solidFill>
                  <a:srgbClr val="FFFFFF"/>
                </a:solidFill>
                <a:latin typeface="宋体" panose="02010600030101010101" pitchFamily="2" charset="-122"/>
              </a:rPr>
              <a:t>)</a:t>
            </a:r>
            <a:r>
              <a:rPr lang="zh-CN" altLang="en-US" sz="2800" b="1">
                <a:solidFill>
                  <a:srgbClr val="FFFFFF"/>
                </a:solidFill>
                <a:latin typeface="宋体" panose="02010600030101010101" pitchFamily="2" charset="-122"/>
              </a:rPr>
              <a:t>序遍历。</a:t>
            </a:r>
          </a:p>
          <a:p>
            <a:pPr lvl="1" eaLnBrk="1" fontAlgn="base" hangingPunct="1">
              <a:lnSpc>
                <a:spcPct val="110000"/>
              </a:lnSpc>
              <a:spcBef>
                <a:spcPct val="20000"/>
              </a:spcBef>
              <a:spcAft>
                <a:spcPct val="0"/>
              </a:spcAft>
            </a:pPr>
            <a:r>
              <a:rPr lang="en-US" altLang="zh-CN" sz="2800" b="1">
                <a:solidFill>
                  <a:srgbClr val="FFFF00"/>
                </a:solidFill>
              </a:rPr>
              <a:t>LRD</a:t>
            </a:r>
            <a:r>
              <a:rPr lang="en-US" altLang="zh-CN" sz="2800" b="1">
                <a:solidFill>
                  <a:srgbClr val="FFFFFF"/>
                </a:solidFill>
              </a:rPr>
              <a:t>——</a:t>
            </a:r>
            <a:r>
              <a:rPr lang="zh-CN" altLang="en-US" sz="2800" b="1">
                <a:solidFill>
                  <a:srgbClr val="FFFFFF"/>
                </a:solidFill>
                <a:latin typeface="宋体" panose="02010600030101010101" pitchFamily="2" charset="-122"/>
              </a:rPr>
              <a:t>后</a:t>
            </a:r>
            <a:r>
              <a:rPr lang="en-US" altLang="zh-CN" sz="2800" b="1">
                <a:solidFill>
                  <a:srgbClr val="FFFFFF"/>
                </a:solidFill>
                <a:latin typeface="宋体" panose="02010600030101010101" pitchFamily="2" charset="-122"/>
              </a:rPr>
              <a:t>(</a:t>
            </a:r>
            <a:r>
              <a:rPr lang="zh-CN" altLang="en-US" sz="2800" b="1">
                <a:solidFill>
                  <a:srgbClr val="FFFFFF"/>
                </a:solidFill>
                <a:latin typeface="宋体" panose="02010600030101010101" pitchFamily="2" charset="-122"/>
              </a:rPr>
              <a:t>根</a:t>
            </a:r>
            <a:r>
              <a:rPr lang="en-US" altLang="zh-CN" sz="2800" b="1">
                <a:solidFill>
                  <a:srgbClr val="FFFFFF"/>
                </a:solidFill>
                <a:latin typeface="宋体" panose="02010600030101010101" pitchFamily="2" charset="-122"/>
              </a:rPr>
              <a:t>)</a:t>
            </a:r>
            <a:r>
              <a:rPr lang="zh-CN" altLang="en-US" sz="2800" b="1">
                <a:solidFill>
                  <a:srgbClr val="FFFFFF"/>
                </a:solidFill>
                <a:latin typeface="宋体" panose="02010600030101010101" pitchFamily="2" charset="-122"/>
              </a:rPr>
              <a:t>序遍历。</a:t>
            </a:r>
          </a:p>
          <a:p>
            <a:pPr eaLnBrk="1" fontAlgn="base" hangingPunct="1">
              <a:lnSpc>
                <a:spcPct val="110000"/>
              </a:lnSpc>
              <a:spcBef>
                <a:spcPct val="20000"/>
              </a:spcBef>
              <a:spcAft>
                <a:spcPct val="0"/>
              </a:spcAft>
            </a:pPr>
            <a:r>
              <a:rPr lang="zh-CN" altLang="en-US" sz="2800" b="1">
                <a:solidFill>
                  <a:srgbClr val="FFFFFF"/>
                </a:solidFill>
              </a:rPr>
              <a:t>        对于二叉树的遍历，分别讨论递归遍历算法和非递归遍历算法。递归遍历算法具有非常清晰的结构，但初学者往往难以接受或怀疑，不敢使用。实际上，递归算法是由系统通过使用堆栈来实现控制的。而非递归算法中的控制是由设计者定义和使用堆栈来实现的。</a:t>
            </a:r>
          </a:p>
        </p:txBody>
      </p:sp>
    </p:spTree>
    <p:extLst>
      <p:ext uri="{BB962C8B-B14F-4D97-AF65-F5344CB8AC3E}">
        <p14:creationId xmlns:p14="http://schemas.microsoft.com/office/powerpoint/2010/main" val="3720193194"/>
      </p:ext>
    </p:extLst>
  </p:cSld>
  <p:clrMapOvr>
    <a:masterClrMapping/>
  </p:clrMapOvr>
  <p:transition spd="med">
    <p:blinds/>
  </p:transition>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27010" name="Rectangle 2">
            <a:extLst>
              <a:ext uri="{FF2B5EF4-FFF2-40B4-BE49-F238E27FC236}">
                <a16:creationId xmlns:a16="http://schemas.microsoft.com/office/drawing/2014/main" id="{507BA479-352E-EB4C-9330-6E0282C31765}"/>
              </a:ext>
            </a:extLst>
          </p:cNvPr>
          <p:cNvSpPr>
            <a:spLocks noGrp="1" noChangeArrowheads="1"/>
          </p:cNvSpPr>
          <p:nvPr>
            <p:ph type="ctrTitle"/>
          </p:nvPr>
        </p:nvSpPr>
        <p:spPr>
          <a:xfrm>
            <a:off x="2828926" y="439738"/>
            <a:ext cx="6291263" cy="755650"/>
          </a:xfrm>
        </p:spPr>
        <p:txBody>
          <a:bodyPr/>
          <a:lstStyle/>
          <a:p>
            <a:r>
              <a:rPr lang="en-US" altLang="zh-CN" b="1">
                <a:latin typeface="Times New Roman" panose="02020603050405020304" pitchFamily="18" charset="0"/>
              </a:rPr>
              <a:t>6.3.1</a:t>
            </a:r>
            <a:r>
              <a:rPr lang="en-US" altLang="zh-CN" b="1">
                <a:latin typeface="宋体" panose="02010600030101010101" pitchFamily="2" charset="-122"/>
              </a:rPr>
              <a:t>  </a:t>
            </a:r>
            <a:r>
              <a:rPr lang="zh-CN" altLang="en-US" b="1">
                <a:latin typeface="楷体_GB2312" pitchFamily="49" charset="-122"/>
                <a:ea typeface="楷体_GB2312" pitchFamily="49" charset="-122"/>
              </a:rPr>
              <a:t>先序遍历二叉树</a:t>
            </a:r>
          </a:p>
        </p:txBody>
      </p:sp>
      <p:sp>
        <p:nvSpPr>
          <p:cNvPr id="427011" name="Rectangle 3">
            <a:extLst>
              <a:ext uri="{FF2B5EF4-FFF2-40B4-BE49-F238E27FC236}">
                <a16:creationId xmlns:a16="http://schemas.microsoft.com/office/drawing/2014/main" id="{A98AC33C-6717-7E45-BDEB-3547A1E26A86}"/>
              </a:ext>
            </a:extLst>
          </p:cNvPr>
          <p:cNvSpPr>
            <a:spLocks noGrp="1" noChangeArrowheads="1"/>
          </p:cNvSpPr>
          <p:nvPr>
            <p:ph type="subTitle" idx="1"/>
          </p:nvPr>
        </p:nvSpPr>
        <p:spPr>
          <a:xfrm>
            <a:off x="1676400" y="1268413"/>
            <a:ext cx="8839200" cy="3744912"/>
          </a:xfrm>
        </p:spPr>
        <p:txBody>
          <a:bodyPr/>
          <a:lstStyle/>
          <a:p>
            <a:pPr algn="l">
              <a:lnSpc>
                <a:spcPct val="110000"/>
              </a:lnSpc>
            </a:pPr>
            <a:r>
              <a:rPr lang="en-US" altLang="zh-CN" sz="4000" b="1">
                <a:solidFill>
                  <a:schemeClr val="folHlink"/>
                </a:solidFill>
              </a:rPr>
              <a:t>1  </a:t>
            </a:r>
            <a:r>
              <a:rPr lang="zh-CN" altLang="en-US" sz="4000" b="1">
                <a:solidFill>
                  <a:schemeClr val="folHlink"/>
                </a:solidFill>
                <a:ea typeface="楷体_GB2312" pitchFamily="49" charset="-122"/>
              </a:rPr>
              <a:t>递归算法</a:t>
            </a:r>
          </a:p>
          <a:p>
            <a:pPr algn="l">
              <a:lnSpc>
                <a:spcPct val="110000"/>
              </a:lnSpc>
            </a:pPr>
            <a:r>
              <a:rPr lang="zh-CN" altLang="en-US" b="1"/>
              <a:t>算法的递归定义是：</a:t>
            </a:r>
          </a:p>
          <a:p>
            <a:pPr algn="l">
              <a:lnSpc>
                <a:spcPct val="110000"/>
              </a:lnSpc>
            </a:pPr>
            <a:r>
              <a:rPr lang="zh-CN" altLang="en-US" b="1"/>
              <a:t>       </a:t>
            </a:r>
            <a:r>
              <a:rPr lang="zh-CN" altLang="en-US" sz="2800" b="1"/>
              <a:t>若二叉树为空，则遍历结束；否则</a:t>
            </a:r>
          </a:p>
          <a:p>
            <a:pPr marL="457200" lvl="1" indent="0">
              <a:lnSpc>
                <a:spcPct val="110000"/>
              </a:lnSpc>
              <a:buNone/>
            </a:pPr>
            <a:r>
              <a:rPr lang="zh-CN" altLang="en-US" b="1"/>
              <a:t>⑴ 访问根结点；</a:t>
            </a:r>
          </a:p>
          <a:p>
            <a:pPr marL="457200" lvl="1" indent="0">
              <a:lnSpc>
                <a:spcPct val="110000"/>
              </a:lnSpc>
              <a:buNone/>
            </a:pPr>
            <a:r>
              <a:rPr lang="zh-CN" altLang="en-US" b="1"/>
              <a:t>⑵ 先序遍历左子树</a:t>
            </a:r>
            <a:r>
              <a:rPr lang="en-US" altLang="zh-CN" b="1"/>
              <a:t>(</a:t>
            </a:r>
            <a:r>
              <a:rPr lang="zh-CN" altLang="en-US" b="1">
                <a:solidFill>
                  <a:schemeClr val="folHlink"/>
                </a:solidFill>
              </a:rPr>
              <a:t>递归调用本算法</a:t>
            </a:r>
            <a:r>
              <a:rPr lang="en-US" altLang="zh-CN" b="1"/>
              <a:t>)</a:t>
            </a:r>
            <a:r>
              <a:rPr lang="zh-CN" altLang="en-US" b="1"/>
              <a:t>；</a:t>
            </a:r>
          </a:p>
          <a:p>
            <a:pPr marL="457200" lvl="1" indent="0">
              <a:lnSpc>
                <a:spcPct val="110000"/>
              </a:lnSpc>
              <a:buNone/>
            </a:pPr>
            <a:r>
              <a:rPr lang="zh-CN" altLang="en-US" b="1"/>
              <a:t>⑶ 先序遍历右子树</a:t>
            </a:r>
            <a:r>
              <a:rPr lang="en-US" altLang="zh-CN" b="1"/>
              <a:t>(</a:t>
            </a:r>
            <a:r>
              <a:rPr lang="zh-CN" altLang="en-US" b="1">
                <a:solidFill>
                  <a:schemeClr val="folHlink"/>
                </a:solidFill>
              </a:rPr>
              <a:t>递归调用本算法</a:t>
            </a:r>
            <a:r>
              <a:rPr lang="en-US" altLang="zh-CN" b="1"/>
              <a:t>)</a:t>
            </a:r>
            <a:r>
              <a:rPr lang="zh-CN" altLang="en-US" b="1"/>
              <a:t>。</a:t>
            </a:r>
          </a:p>
        </p:txBody>
      </p:sp>
    </p:spTree>
    <p:extLst>
      <p:ext uri="{BB962C8B-B14F-4D97-AF65-F5344CB8AC3E}">
        <p14:creationId xmlns:p14="http://schemas.microsoft.com/office/powerpoint/2010/main" val="1544050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62" name="Rectangle 2">
            <a:extLst>
              <a:ext uri="{FF2B5EF4-FFF2-40B4-BE49-F238E27FC236}">
                <a16:creationId xmlns:a16="http://schemas.microsoft.com/office/drawing/2014/main" id="{BAABE4C7-CCCE-4640-AAB6-5D0080861168}"/>
              </a:ext>
            </a:extLst>
          </p:cNvPr>
          <p:cNvSpPr>
            <a:spLocks noGrp="1" noChangeArrowheads="1"/>
          </p:cNvSpPr>
          <p:nvPr>
            <p:ph/>
          </p:nvPr>
        </p:nvSpPr>
        <p:spPr>
          <a:xfrm>
            <a:off x="1676400" y="134938"/>
            <a:ext cx="8839200" cy="3365500"/>
          </a:xfrm>
        </p:spPr>
        <p:txBody>
          <a:bodyPr/>
          <a:lstStyle/>
          <a:p>
            <a:pPr marL="0" indent="0">
              <a:lnSpc>
                <a:spcPct val="110000"/>
              </a:lnSpc>
              <a:buNone/>
            </a:pPr>
            <a:r>
              <a:rPr lang="en-US" altLang="zh-CN" sz="3600" b="1">
                <a:solidFill>
                  <a:schemeClr val="tx2"/>
                </a:solidFill>
              </a:rPr>
              <a:t>2</a:t>
            </a:r>
            <a:r>
              <a:rPr lang="en-US" altLang="zh-CN" sz="3600" b="1">
                <a:solidFill>
                  <a:schemeClr val="tx2"/>
                </a:solidFill>
                <a:latin typeface="宋体" panose="02010600030101010101" pitchFamily="2" charset="-122"/>
              </a:rPr>
              <a:t> </a:t>
            </a:r>
            <a:r>
              <a:rPr lang="zh-CN" altLang="en-US" sz="3600" b="1">
                <a:solidFill>
                  <a:schemeClr val="tx2"/>
                </a:solidFill>
                <a:latin typeface="楷体_GB2312" pitchFamily="49" charset="-122"/>
                <a:ea typeface="楷体_GB2312" pitchFamily="49" charset="-122"/>
              </a:rPr>
              <a:t>树的基本术语</a:t>
            </a:r>
          </a:p>
          <a:p>
            <a:pPr marL="381000" lvl="1" indent="0">
              <a:lnSpc>
                <a:spcPct val="110000"/>
              </a:lnSpc>
              <a:buNone/>
            </a:pPr>
            <a:r>
              <a:rPr lang="zh-CN" altLang="en-US" sz="3200" b="1">
                <a:latin typeface="宋体" panose="02010600030101010101" pitchFamily="2" charset="-122"/>
              </a:rPr>
              <a:t>⑴</a:t>
            </a:r>
            <a:r>
              <a:rPr lang="zh-CN" altLang="en-US" sz="3200" b="1">
                <a:solidFill>
                  <a:schemeClr val="folHlink"/>
                </a:solidFill>
                <a:latin typeface="宋体" panose="02010600030101010101" pitchFamily="2" charset="-122"/>
              </a:rPr>
              <a:t> 结点</a:t>
            </a:r>
            <a:r>
              <a:rPr lang="en-US" altLang="zh-CN" sz="3200" b="1"/>
              <a:t>(node)</a:t>
            </a:r>
            <a:r>
              <a:rPr lang="zh-CN" altLang="en-US" sz="3200" b="1">
                <a:latin typeface="宋体" panose="02010600030101010101" pitchFamily="2" charset="-122"/>
              </a:rPr>
              <a:t>：</a:t>
            </a:r>
            <a:r>
              <a:rPr lang="zh-CN" altLang="en-US" b="1">
                <a:latin typeface="宋体" panose="02010600030101010101" pitchFamily="2" charset="-122"/>
              </a:rPr>
              <a:t>一个数据元素及其若干指向其子树的分支。</a:t>
            </a:r>
          </a:p>
          <a:p>
            <a:pPr marL="381000" lvl="1" indent="0">
              <a:lnSpc>
                <a:spcPct val="110000"/>
              </a:lnSpc>
              <a:buNone/>
            </a:pPr>
            <a:r>
              <a:rPr lang="zh-CN" altLang="en-US" sz="3200" b="1">
                <a:latin typeface="宋体" panose="02010600030101010101" pitchFamily="2" charset="-122"/>
              </a:rPr>
              <a:t>⑵</a:t>
            </a:r>
            <a:r>
              <a:rPr lang="zh-CN" altLang="en-US" sz="3200" b="1">
                <a:solidFill>
                  <a:schemeClr val="folHlink"/>
                </a:solidFill>
                <a:latin typeface="宋体" panose="02010600030101010101" pitchFamily="2" charset="-122"/>
              </a:rPr>
              <a:t> 结点的度</a:t>
            </a:r>
            <a:r>
              <a:rPr lang="en-US" altLang="zh-CN" sz="3200" b="1"/>
              <a:t>(degree)</a:t>
            </a:r>
            <a:r>
              <a:rPr lang="en-US" altLang="zh-CN" sz="3200" b="1">
                <a:solidFill>
                  <a:schemeClr val="folHlink"/>
                </a:solidFill>
              </a:rPr>
              <a:t> </a:t>
            </a:r>
            <a:r>
              <a:rPr lang="zh-CN" altLang="en-US" sz="3200">
                <a:latin typeface="宋体" panose="02010600030101010101" pitchFamily="2" charset="-122"/>
              </a:rPr>
              <a:t>、</a:t>
            </a:r>
            <a:r>
              <a:rPr lang="zh-CN" altLang="en-US" sz="3200" b="1">
                <a:solidFill>
                  <a:schemeClr val="folHlink"/>
                </a:solidFill>
                <a:latin typeface="宋体" panose="02010600030101010101" pitchFamily="2" charset="-122"/>
              </a:rPr>
              <a:t>树的度</a:t>
            </a:r>
            <a:r>
              <a:rPr lang="zh-CN" altLang="en-US" sz="3200" b="1">
                <a:latin typeface="宋体" panose="02010600030101010101" pitchFamily="2" charset="-122"/>
              </a:rPr>
              <a:t>：</a:t>
            </a:r>
            <a:r>
              <a:rPr lang="zh-CN" altLang="en-US" b="1">
                <a:latin typeface="宋体" panose="02010600030101010101" pitchFamily="2" charset="-122"/>
              </a:rPr>
              <a:t>结点所拥有的子树的棵数称为</a:t>
            </a:r>
            <a:r>
              <a:rPr lang="zh-CN" altLang="en-US" b="1">
                <a:solidFill>
                  <a:schemeClr val="folHlink"/>
                </a:solidFill>
                <a:latin typeface="宋体" panose="02010600030101010101" pitchFamily="2" charset="-122"/>
              </a:rPr>
              <a:t>结点的度</a:t>
            </a:r>
            <a:r>
              <a:rPr lang="zh-CN" altLang="en-US" b="1">
                <a:latin typeface="宋体" panose="02010600030101010101" pitchFamily="2" charset="-122"/>
              </a:rPr>
              <a:t>。树中结点度的最大值称为</a:t>
            </a:r>
            <a:r>
              <a:rPr lang="zh-CN" altLang="en-US" b="1">
                <a:solidFill>
                  <a:schemeClr val="folHlink"/>
                </a:solidFill>
                <a:latin typeface="宋体" panose="02010600030101010101" pitchFamily="2" charset="-122"/>
              </a:rPr>
              <a:t>树的度</a:t>
            </a:r>
            <a:r>
              <a:rPr lang="zh-CN" altLang="en-US" b="1">
                <a:latin typeface="宋体" panose="02010600030101010101" pitchFamily="2" charset="-122"/>
              </a:rPr>
              <a:t>。</a:t>
            </a:r>
            <a:r>
              <a:rPr lang="zh-CN" altLang="en-US" sz="2400" b="1">
                <a:latin typeface="宋体" panose="02010600030101010101" pitchFamily="2" charset="-122"/>
              </a:rPr>
              <a:t>    </a:t>
            </a:r>
          </a:p>
        </p:txBody>
      </p:sp>
      <p:grpSp>
        <p:nvGrpSpPr>
          <p:cNvPr id="399363" name="Group 3">
            <a:extLst>
              <a:ext uri="{FF2B5EF4-FFF2-40B4-BE49-F238E27FC236}">
                <a16:creationId xmlns:a16="http://schemas.microsoft.com/office/drawing/2014/main" id="{4D1C93E0-4F29-1647-AB9B-82BAA5BCC2E3}"/>
              </a:ext>
            </a:extLst>
          </p:cNvPr>
          <p:cNvGrpSpPr>
            <a:grpSpLocks/>
          </p:cNvGrpSpPr>
          <p:nvPr/>
        </p:nvGrpSpPr>
        <p:grpSpPr bwMode="auto">
          <a:xfrm>
            <a:off x="2438400" y="3429000"/>
            <a:ext cx="7315200" cy="3124200"/>
            <a:chOff x="576" y="2064"/>
            <a:chExt cx="4608" cy="1968"/>
          </a:xfrm>
        </p:grpSpPr>
        <p:sp>
          <p:nvSpPr>
            <p:cNvPr id="399364" name="Rectangle 4">
              <a:extLst>
                <a:ext uri="{FF2B5EF4-FFF2-40B4-BE49-F238E27FC236}">
                  <a16:creationId xmlns:a16="http://schemas.microsoft.com/office/drawing/2014/main" id="{EBDD2471-5F5C-634F-B521-4484B1E8B2BD}"/>
                </a:ext>
              </a:extLst>
            </p:cNvPr>
            <p:cNvSpPr>
              <a:spLocks noChangeArrowheads="1"/>
            </p:cNvSpPr>
            <p:nvPr/>
          </p:nvSpPr>
          <p:spPr bwMode="auto">
            <a:xfrm>
              <a:off x="1488" y="3792"/>
              <a:ext cx="1776"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fontAlgn="base" hangingPunct="0">
                <a:spcBef>
                  <a:spcPct val="0"/>
                </a:spcBef>
                <a:spcAft>
                  <a:spcPct val="0"/>
                </a:spcAft>
              </a:pPr>
              <a:r>
                <a:rPr lang="zh-CN" altLang="en-US" sz="2000" b="1">
                  <a:solidFill>
                    <a:srgbClr val="FFFFFF"/>
                  </a:solidFill>
                  <a:latin typeface="Arial" panose="020B0604020202020204" pitchFamily="34" charset="0"/>
                  <a:ea typeface="宋体" panose="02010600030101010101" pitchFamily="2" charset="-122"/>
                </a:rPr>
                <a:t>图</a:t>
              </a:r>
              <a:r>
                <a:rPr lang="en-US" altLang="zh-CN" sz="2000" b="1">
                  <a:solidFill>
                    <a:srgbClr val="FFFFFF"/>
                  </a:solidFill>
                  <a:latin typeface="Times New Roman" panose="02020603050405020304" pitchFamily="18" charset="0"/>
                  <a:ea typeface="宋体" panose="02010600030101010101" pitchFamily="2" charset="-122"/>
                </a:rPr>
                <a:t>6-1</a:t>
              </a:r>
              <a:r>
                <a:rPr lang="en-US" altLang="zh-CN" sz="2000" b="1">
                  <a:solidFill>
                    <a:srgbClr val="FFFFFF"/>
                  </a:solidFill>
                  <a:latin typeface="Arial" panose="020B0604020202020204" pitchFamily="34" charset="0"/>
                  <a:ea typeface="宋体" panose="02010600030101010101" pitchFamily="2" charset="-122"/>
                </a:rPr>
                <a:t>   </a:t>
              </a:r>
              <a:r>
                <a:rPr lang="zh-CN" altLang="en-US" sz="2000" b="1">
                  <a:solidFill>
                    <a:srgbClr val="FFFFFF"/>
                  </a:solidFill>
                  <a:latin typeface="Arial" panose="020B0604020202020204" pitchFamily="34" charset="0"/>
                  <a:ea typeface="宋体" panose="02010600030101010101" pitchFamily="2" charset="-122"/>
                </a:rPr>
                <a:t>树的示</a:t>
              </a:r>
              <a:r>
                <a:rPr lang="zh-CN" altLang="en-US" sz="2000" b="1">
                  <a:solidFill>
                    <a:srgbClr val="FFFFFF"/>
                  </a:solidFill>
                  <a:latin typeface="Times New Roman" panose="02020603050405020304" pitchFamily="18" charset="0"/>
                  <a:ea typeface="宋体" panose="02010600030101010101" pitchFamily="2" charset="-122"/>
                </a:rPr>
                <a:t>例形式</a:t>
              </a:r>
              <a:endParaRPr lang="zh-CN" altLang="en-US" sz="2000" b="1">
                <a:solidFill>
                  <a:srgbClr val="FFFFFF"/>
                </a:solidFill>
                <a:latin typeface="Arial" panose="020B0604020202020204" pitchFamily="34" charset="0"/>
                <a:ea typeface="宋体" panose="02010600030101010101" pitchFamily="2" charset="-122"/>
              </a:endParaRPr>
            </a:p>
          </p:txBody>
        </p:sp>
        <p:grpSp>
          <p:nvGrpSpPr>
            <p:cNvPr id="399365" name="Group 5">
              <a:extLst>
                <a:ext uri="{FF2B5EF4-FFF2-40B4-BE49-F238E27FC236}">
                  <a16:creationId xmlns:a16="http://schemas.microsoft.com/office/drawing/2014/main" id="{FAEF41FD-E0A2-FC4B-A554-B5916747CD6C}"/>
                </a:ext>
              </a:extLst>
            </p:cNvPr>
            <p:cNvGrpSpPr>
              <a:grpSpLocks/>
            </p:cNvGrpSpPr>
            <p:nvPr/>
          </p:nvGrpSpPr>
          <p:grpSpPr bwMode="auto">
            <a:xfrm>
              <a:off x="576" y="2064"/>
              <a:ext cx="4608" cy="1920"/>
              <a:chOff x="576" y="1824"/>
              <a:chExt cx="4608" cy="1920"/>
            </a:xfrm>
          </p:grpSpPr>
          <p:sp>
            <p:nvSpPr>
              <p:cNvPr id="399366" name="Oval 6">
                <a:extLst>
                  <a:ext uri="{FF2B5EF4-FFF2-40B4-BE49-F238E27FC236}">
                    <a16:creationId xmlns:a16="http://schemas.microsoft.com/office/drawing/2014/main" id="{92B127BE-FE98-6E46-B156-7C0DBAB6C926}"/>
                  </a:ext>
                </a:extLst>
              </p:cNvPr>
              <p:cNvSpPr>
                <a:spLocks noChangeArrowheads="1"/>
              </p:cNvSpPr>
              <p:nvPr/>
            </p:nvSpPr>
            <p:spPr bwMode="auto">
              <a:xfrm>
                <a:off x="1248" y="2544"/>
                <a:ext cx="249" cy="249"/>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A</a:t>
                </a:r>
              </a:p>
            </p:txBody>
          </p:sp>
          <p:grpSp>
            <p:nvGrpSpPr>
              <p:cNvPr id="399367" name="Group 7">
                <a:extLst>
                  <a:ext uri="{FF2B5EF4-FFF2-40B4-BE49-F238E27FC236}">
                    <a16:creationId xmlns:a16="http://schemas.microsoft.com/office/drawing/2014/main" id="{6946AD7D-ECF8-C346-A79C-7F055A99ACE0}"/>
                  </a:ext>
                </a:extLst>
              </p:cNvPr>
              <p:cNvGrpSpPr>
                <a:grpSpLocks/>
              </p:cNvGrpSpPr>
              <p:nvPr/>
            </p:nvGrpSpPr>
            <p:grpSpPr bwMode="auto">
              <a:xfrm>
                <a:off x="2893" y="1824"/>
                <a:ext cx="2291" cy="1619"/>
                <a:chOff x="1584" y="2064"/>
                <a:chExt cx="2291" cy="1619"/>
              </a:xfrm>
            </p:grpSpPr>
            <p:sp>
              <p:nvSpPr>
                <p:cNvPr id="399368" name="Oval 8">
                  <a:extLst>
                    <a:ext uri="{FF2B5EF4-FFF2-40B4-BE49-F238E27FC236}">
                      <a16:creationId xmlns:a16="http://schemas.microsoft.com/office/drawing/2014/main" id="{F41F04C3-0ED5-2745-AE0F-4F6B49B815CE}"/>
                    </a:ext>
                  </a:extLst>
                </p:cNvPr>
                <p:cNvSpPr>
                  <a:spLocks noChangeArrowheads="1"/>
                </p:cNvSpPr>
                <p:nvPr/>
              </p:nvSpPr>
              <p:spPr bwMode="auto">
                <a:xfrm>
                  <a:off x="2640" y="2064"/>
                  <a:ext cx="227"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A</a:t>
                  </a:r>
                </a:p>
              </p:txBody>
            </p:sp>
            <p:sp>
              <p:nvSpPr>
                <p:cNvPr id="399369" name="Oval 9">
                  <a:extLst>
                    <a:ext uri="{FF2B5EF4-FFF2-40B4-BE49-F238E27FC236}">
                      <a16:creationId xmlns:a16="http://schemas.microsoft.com/office/drawing/2014/main" id="{809D1C3A-A15E-D54A-B01C-8DFAB7520E73}"/>
                    </a:ext>
                  </a:extLst>
                </p:cNvPr>
                <p:cNvSpPr>
                  <a:spLocks noChangeArrowheads="1"/>
                </p:cNvSpPr>
                <p:nvPr/>
              </p:nvSpPr>
              <p:spPr bwMode="auto">
                <a:xfrm>
                  <a:off x="2112" y="2544"/>
                  <a:ext cx="227"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B</a:t>
                  </a:r>
                </a:p>
              </p:txBody>
            </p:sp>
            <p:sp>
              <p:nvSpPr>
                <p:cNvPr id="399370" name="Oval 10">
                  <a:extLst>
                    <a:ext uri="{FF2B5EF4-FFF2-40B4-BE49-F238E27FC236}">
                      <a16:creationId xmlns:a16="http://schemas.microsoft.com/office/drawing/2014/main" id="{C7AA9DB3-FC25-3A48-84F0-7CCE13AB719C}"/>
                    </a:ext>
                  </a:extLst>
                </p:cNvPr>
                <p:cNvSpPr>
                  <a:spLocks noChangeArrowheads="1"/>
                </p:cNvSpPr>
                <p:nvPr/>
              </p:nvSpPr>
              <p:spPr bwMode="auto">
                <a:xfrm>
                  <a:off x="3264" y="2530"/>
                  <a:ext cx="227"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D</a:t>
                  </a:r>
                </a:p>
              </p:txBody>
            </p:sp>
            <p:sp>
              <p:nvSpPr>
                <p:cNvPr id="399371" name="Oval 11">
                  <a:extLst>
                    <a:ext uri="{FF2B5EF4-FFF2-40B4-BE49-F238E27FC236}">
                      <a16:creationId xmlns:a16="http://schemas.microsoft.com/office/drawing/2014/main" id="{F8DA897A-B3C4-974B-9680-2050DD4BE6D8}"/>
                    </a:ext>
                  </a:extLst>
                </p:cNvPr>
                <p:cNvSpPr>
                  <a:spLocks noChangeArrowheads="1"/>
                </p:cNvSpPr>
                <p:nvPr/>
              </p:nvSpPr>
              <p:spPr bwMode="auto">
                <a:xfrm>
                  <a:off x="2658" y="2527"/>
                  <a:ext cx="227"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C</a:t>
                  </a:r>
                </a:p>
              </p:txBody>
            </p:sp>
            <p:sp>
              <p:nvSpPr>
                <p:cNvPr id="399372" name="Oval 12">
                  <a:extLst>
                    <a:ext uri="{FF2B5EF4-FFF2-40B4-BE49-F238E27FC236}">
                      <a16:creationId xmlns:a16="http://schemas.microsoft.com/office/drawing/2014/main" id="{E961B8C7-ECE1-5348-A3BB-8EDBAA7B55BF}"/>
                    </a:ext>
                  </a:extLst>
                </p:cNvPr>
                <p:cNvSpPr>
                  <a:spLocks noChangeArrowheads="1"/>
                </p:cNvSpPr>
                <p:nvPr/>
              </p:nvSpPr>
              <p:spPr bwMode="auto">
                <a:xfrm>
                  <a:off x="1824" y="2989"/>
                  <a:ext cx="227"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E</a:t>
                  </a:r>
                </a:p>
              </p:txBody>
            </p:sp>
            <p:sp>
              <p:nvSpPr>
                <p:cNvPr id="399373" name="Oval 13">
                  <a:extLst>
                    <a:ext uri="{FF2B5EF4-FFF2-40B4-BE49-F238E27FC236}">
                      <a16:creationId xmlns:a16="http://schemas.microsoft.com/office/drawing/2014/main" id="{EACEDA7F-CEDC-C64E-B7C9-A1D661735A7F}"/>
                    </a:ext>
                  </a:extLst>
                </p:cNvPr>
                <p:cNvSpPr>
                  <a:spLocks noChangeArrowheads="1"/>
                </p:cNvSpPr>
                <p:nvPr/>
              </p:nvSpPr>
              <p:spPr bwMode="auto">
                <a:xfrm>
                  <a:off x="2653" y="2970"/>
                  <a:ext cx="227"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G</a:t>
                  </a:r>
                </a:p>
              </p:txBody>
            </p:sp>
            <p:sp>
              <p:nvSpPr>
                <p:cNvPr id="399374" name="Oval 14">
                  <a:extLst>
                    <a:ext uri="{FF2B5EF4-FFF2-40B4-BE49-F238E27FC236}">
                      <a16:creationId xmlns:a16="http://schemas.microsoft.com/office/drawing/2014/main" id="{FEC8E311-6DE8-F24F-B871-7D90DB950CEB}"/>
                    </a:ext>
                  </a:extLst>
                </p:cNvPr>
                <p:cNvSpPr>
                  <a:spLocks noChangeArrowheads="1"/>
                </p:cNvSpPr>
                <p:nvPr/>
              </p:nvSpPr>
              <p:spPr bwMode="auto">
                <a:xfrm>
                  <a:off x="2317" y="2976"/>
                  <a:ext cx="227"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F</a:t>
                  </a:r>
                </a:p>
              </p:txBody>
            </p:sp>
            <p:sp>
              <p:nvSpPr>
                <p:cNvPr id="399375" name="Oval 15">
                  <a:extLst>
                    <a:ext uri="{FF2B5EF4-FFF2-40B4-BE49-F238E27FC236}">
                      <a16:creationId xmlns:a16="http://schemas.microsoft.com/office/drawing/2014/main" id="{19B449DE-F853-D346-9B05-8E7294C93008}"/>
                    </a:ext>
                  </a:extLst>
                </p:cNvPr>
                <p:cNvSpPr>
                  <a:spLocks noChangeArrowheads="1"/>
                </p:cNvSpPr>
                <p:nvPr/>
              </p:nvSpPr>
              <p:spPr bwMode="auto">
                <a:xfrm>
                  <a:off x="3024" y="2976"/>
                  <a:ext cx="227"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H</a:t>
                  </a:r>
                </a:p>
              </p:txBody>
            </p:sp>
            <p:sp>
              <p:nvSpPr>
                <p:cNvPr id="399376" name="Oval 16">
                  <a:extLst>
                    <a:ext uri="{FF2B5EF4-FFF2-40B4-BE49-F238E27FC236}">
                      <a16:creationId xmlns:a16="http://schemas.microsoft.com/office/drawing/2014/main" id="{75993953-2D6B-2443-8DF6-4CD60E912003}"/>
                    </a:ext>
                  </a:extLst>
                </p:cNvPr>
                <p:cNvSpPr>
                  <a:spLocks noChangeArrowheads="1"/>
                </p:cNvSpPr>
                <p:nvPr/>
              </p:nvSpPr>
              <p:spPr bwMode="auto">
                <a:xfrm>
                  <a:off x="3312" y="2976"/>
                  <a:ext cx="227"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I</a:t>
                  </a:r>
                </a:p>
              </p:txBody>
            </p:sp>
            <p:sp>
              <p:nvSpPr>
                <p:cNvPr id="399377" name="Oval 17">
                  <a:extLst>
                    <a:ext uri="{FF2B5EF4-FFF2-40B4-BE49-F238E27FC236}">
                      <a16:creationId xmlns:a16="http://schemas.microsoft.com/office/drawing/2014/main" id="{A74A9D11-6494-7845-8396-8C44837B647F}"/>
                    </a:ext>
                  </a:extLst>
                </p:cNvPr>
                <p:cNvSpPr>
                  <a:spLocks noChangeArrowheads="1"/>
                </p:cNvSpPr>
                <p:nvPr/>
              </p:nvSpPr>
              <p:spPr bwMode="auto">
                <a:xfrm>
                  <a:off x="2448" y="3408"/>
                  <a:ext cx="227"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M</a:t>
                  </a:r>
                </a:p>
              </p:txBody>
            </p:sp>
            <p:sp>
              <p:nvSpPr>
                <p:cNvPr id="399378" name="Oval 18">
                  <a:extLst>
                    <a:ext uri="{FF2B5EF4-FFF2-40B4-BE49-F238E27FC236}">
                      <a16:creationId xmlns:a16="http://schemas.microsoft.com/office/drawing/2014/main" id="{DECBFE05-2B7B-3748-98A4-38D44180AD01}"/>
                    </a:ext>
                  </a:extLst>
                </p:cNvPr>
                <p:cNvSpPr>
                  <a:spLocks noChangeArrowheads="1"/>
                </p:cNvSpPr>
                <p:nvPr/>
              </p:nvSpPr>
              <p:spPr bwMode="auto">
                <a:xfrm>
                  <a:off x="3648" y="2967"/>
                  <a:ext cx="227"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J</a:t>
                  </a:r>
                </a:p>
              </p:txBody>
            </p:sp>
            <p:sp>
              <p:nvSpPr>
                <p:cNvPr id="399379" name="Oval 19">
                  <a:extLst>
                    <a:ext uri="{FF2B5EF4-FFF2-40B4-BE49-F238E27FC236}">
                      <a16:creationId xmlns:a16="http://schemas.microsoft.com/office/drawing/2014/main" id="{049A38D7-C794-4D4D-8307-F71DF960759D}"/>
                    </a:ext>
                  </a:extLst>
                </p:cNvPr>
                <p:cNvSpPr>
                  <a:spLocks noChangeArrowheads="1"/>
                </p:cNvSpPr>
                <p:nvPr/>
              </p:nvSpPr>
              <p:spPr bwMode="auto">
                <a:xfrm>
                  <a:off x="2907" y="3438"/>
                  <a:ext cx="227"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N</a:t>
                  </a:r>
                </a:p>
              </p:txBody>
            </p:sp>
            <p:sp>
              <p:nvSpPr>
                <p:cNvPr id="399380" name="Line 20">
                  <a:extLst>
                    <a:ext uri="{FF2B5EF4-FFF2-40B4-BE49-F238E27FC236}">
                      <a16:creationId xmlns:a16="http://schemas.microsoft.com/office/drawing/2014/main" id="{50BA009B-966E-524F-9C79-3386C43D2942}"/>
                    </a:ext>
                  </a:extLst>
                </p:cNvPr>
                <p:cNvSpPr>
                  <a:spLocks noChangeShapeType="1"/>
                </p:cNvSpPr>
                <p:nvPr/>
              </p:nvSpPr>
              <p:spPr bwMode="auto">
                <a:xfrm flipH="1">
                  <a:off x="2274" y="2247"/>
                  <a:ext cx="363" cy="31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99381" name="Line 21">
                  <a:extLst>
                    <a:ext uri="{FF2B5EF4-FFF2-40B4-BE49-F238E27FC236}">
                      <a16:creationId xmlns:a16="http://schemas.microsoft.com/office/drawing/2014/main" id="{DD388D79-76BC-0943-BB68-213237ABB87B}"/>
                    </a:ext>
                  </a:extLst>
                </p:cNvPr>
                <p:cNvSpPr>
                  <a:spLocks noChangeShapeType="1"/>
                </p:cNvSpPr>
                <p:nvPr/>
              </p:nvSpPr>
              <p:spPr bwMode="auto">
                <a:xfrm>
                  <a:off x="2766" y="2304"/>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99382" name="Line 22">
                  <a:extLst>
                    <a:ext uri="{FF2B5EF4-FFF2-40B4-BE49-F238E27FC236}">
                      <a16:creationId xmlns:a16="http://schemas.microsoft.com/office/drawing/2014/main" id="{3ADF524D-DAE3-704D-A9DB-E9CC32A61EBD}"/>
                    </a:ext>
                  </a:extLst>
                </p:cNvPr>
                <p:cNvSpPr>
                  <a:spLocks noChangeShapeType="1"/>
                </p:cNvSpPr>
                <p:nvPr/>
              </p:nvSpPr>
              <p:spPr bwMode="auto">
                <a:xfrm>
                  <a:off x="2862" y="2235"/>
                  <a:ext cx="453" cy="295"/>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99383" name="Line 23">
                  <a:extLst>
                    <a:ext uri="{FF2B5EF4-FFF2-40B4-BE49-F238E27FC236}">
                      <a16:creationId xmlns:a16="http://schemas.microsoft.com/office/drawing/2014/main" id="{32BE2087-FED7-954A-A4BF-87BBC7005B0F}"/>
                    </a:ext>
                  </a:extLst>
                </p:cNvPr>
                <p:cNvSpPr>
                  <a:spLocks noChangeShapeType="1"/>
                </p:cNvSpPr>
                <p:nvPr/>
              </p:nvSpPr>
              <p:spPr bwMode="auto">
                <a:xfrm flipH="1">
                  <a:off x="1938" y="2745"/>
                  <a:ext cx="192"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99384" name="Line 24">
                  <a:extLst>
                    <a:ext uri="{FF2B5EF4-FFF2-40B4-BE49-F238E27FC236}">
                      <a16:creationId xmlns:a16="http://schemas.microsoft.com/office/drawing/2014/main" id="{82A6090F-62EB-7145-A516-BAAD1464401D}"/>
                    </a:ext>
                  </a:extLst>
                </p:cNvPr>
                <p:cNvSpPr>
                  <a:spLocks noChangeShapeType="1"/>
                </p:cNvSpPr>
                <p:nvPr/>
              </p:nvSpPr>
              <p:spPr bwMode="auto">
                <a:xfrm>
                  <a:off x="2265" y="2775"/>
                  <a:ext cx="144"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99385" name="Line 25">
                  <a:extLst>
                    <a:ext uri="{FF2B5EF4-FFF2-40B4-BE49-F238E27FC236}">
                      <a16:creationId xmlns:a16="http://schemas.microsoft.com/office/drawing/2014/main" id="{C0339CCC-B83D-8A4B-8BB9-14F8C9D831C9}"/>
                    </a:ext>
                  </a:extLst>
                </p:cNvPr>
                <p:cNvSpPr>
                  <a:spLocks noChangeShapeType="1"/>
                </p:cNvSpPr>
                <p:nvPr/>
              </p:nvSpPr>
              <p:spPr bwMode="auto">
                <a:xfrm>
                  <a:off x="2766" y="2749"/>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99386" name="Line 26">
                  <a:extLst>
                    <a:ext uri="{FF2B5EF4-FFF2-40B4-BE49-F238E27FC236}">
                      <a16:creationId xmlns:a16="http://schemas.microsoft.com/office/drawing/2014/main" id="{172B600F-C9C2-D640-B9BA-55592F11213A}"/>
                    </a:ext>
                  </a:extLst>
                </p:cNvPr>
                <p:cNvSpPr>
                  <a:spLocks noChangeShapeType="1"/>
                </p:cNvSpPr>
                <p:nvPr/>
              </p:nvSpPr>
              <p:spPr bwMode="auto">
                <a:xfrm flipH="1">
                  <a:off x="3120" y="2736"/>
                  <a:ext cx="192"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99387" name="Line 27">
                  <a:extLst>
                    <a:ext uri="{FF2B5EF4-FFF2-40B4-BE49-F238E27FC236}">
                      <a16:creationId xmlns:a16="http://schemas.microsoft.com/office/drawing/2014/main" id="{13BC3363-65AA-C84F-A945-50FC9E267266}"/>
                    </a:ext>
                  </a:extLst>
                </p:cNvPr>
                <p:cNvSpPr>
                  <a:spLocks noChangeShapeType="1"/>
                </p:cNvSpPr>
                <p:nvPr/>
              </p:nvSpPr>
              <p:spPr bwMode="auto">
                <a:xfrm>
                  <a:off x="3408" y="2749"/>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99388" name="Line 28">
                  <a:extLst>
                    <a:ext uri="{FF2B5EF4-FFF2-40B4-BE49-F238E27FC236}">
                      <a16:creationId xmlns:a16="http://schemas.microsoft.com/office/drawing/2014/main" id="{A7AD6BBD-F805-A746-AFA9-ED22E5410B2F}"/>
                    </a:ext>
                  </a:extLst>
                </p:cNvPr>
                <p:cNvSpPr>
                  <a:spLocks noChangeShapeType="1"/>
                </p:cNvSpPr>
                <p:nvPr/>
              </p:nvSpPr>
              <p:spPr bwMode="auto">
                <a:xfrm>
                  <a:off x="3477" y="2718"/>
                  <a:ext cx="288"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99389" name="Oval 29">
                  <a:extLst>
                    <a:ext uri="{FF2B5EF4-FFF2-40B4-BE49-F238E27FC236}">
                      <a16:creationId xmlns:a16="http://schemas.microsoft.com/office/drawing/2014/main" id="{44B86671-83B4-2D46-B27C-B03DEA276617}"/>
                    </a:ext>
                  </a:extLst>
                </p:cNvPr>
                <p:cNvSpPr>
                  <a:spLocks noChangeArrowheads="1"/>
                </p:cNvSpPr>
                <p:nvPr/>
              </p:nvSpPr>
              <p:spPr bwMode="auto">
                <a:xfrm>
                  <a:off x="1584" y="3456"/>
                  <a:ext cx="227"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K</a:t>
                  </a:r>
                </a:p>
              </p:txBody>
            </p:sp>
            <p:sp>
              <p:nvSpPr>
                <p:cNvPr id="399390" name="Oval 30">
                  <a:extLst>
                    <a:ext uri="{FF2B5EF4-FFF2-40B4-BE49-F238E27FC236}">
                      <a16:creationId xmlns:a16="http://schemas.microsoft.com/office/drawing/2014/main" id="{DCDDF0DB-E2DD-9F4F-8005-837C3A705A21}"/>
                    </a:ext>
                  </a:extLst>
                </p:cNvPr>
                <p:cNvSpPr>
                  <a:spLocks noChangeArrowheads="1"/>
                </p:cNvSpPr>
                <p:nvPr/>
              </p:nvSpPr>
              <p:spPr bwMode="auto">
                <a:xfrm>
                  <a:off x="2086" y="3442"/>
                  <a:ext cx="227"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L</a:t>
                  </a:r>
                </a:p>
              </p:txBody>
            </p:sp>
            <p:sp>
              <p:nvSpPr>
                <p:cNvPr id="399391" name="Line 31">
                  <a:extLst>
                    <a:ext uri="{FF2B5EF4-FFF2-40B4-BE49-F238E27FC236}">
                      <a16:creationId xmlns:a16="http://schemas.microsoft.com/office/drawing/2014/main" id="{E0019D92-EC39-9544-9E60-5486474AA853}"/>
                    </a:ext>
                  </a:extLst>
                </p:cNvPr>
                <p:cNvSpPr>
                  <a:spLocks noChangeShapeType="1"/>
                </p:cNvSpPr>
                <p:nvPr/>
              </p:nvSpPr>
              <p:spPr bwMode="auto">
                <a:xfrm flipH="1">
                  <a:off x="1728" y="3207"/>
                  <a:ext cx="144"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99392" name="Line 32">
                  <a:extLst>
                    <a:ext uri="{FF2B5EF4-FFF2-40B4-BE49-F238E27FC236}">
                      <a16:creationId xmlns:a16="http://schemas.microsoft.com/office/drawing/2014/main" id="{18443ACB-2541-FD4A-952F-2F6423E3EB00}"/>
                    </a:ext>
                  </a:extLst>
                </p:cNvPr>
                <p:cNvSpPr>
                  <a:spLocks noChangeShapeType="1"/>
                </p:cNvSpPr>
                <p:nvPr/>
              </p:nvSpPr>
              <p:spPr bwMode="auto">
                <a:xfrm>
                  <a:off x="2007" y="3198"/>
                  <a:ext cx="192"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99393" name="Line 33">
                  <a:extLst>
                    <a:ext uri="{FF2B5EF4-FFF2-40B4-BE49-F238E27FC236}">
                      <a16:creationId xmlns:a16="http://schemas.microsoft.com/office/drawing/2014/main" id="{493474A0-C89D-FC46-9B20-5DD68B18B6ED}"/>
                    </a:ext>
                  </a:extLst>
                </p:cNvPr>
                <p:cNvSpPr>
                  <a:spLocks noChangeShapeType="1"/>
                </p:cNvSpPr>
                <p:nvPr/>
              </p:nvSpPr>
              <p:spPr bwMode="auto">
                <a:xfrm flipH="1">
                  <a:off x="2544" y="3177"/>
                  <a:ext cx="144"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99394" name="Line 34">
                  <a:extLst>
                    <a:ext uri="{FF2B5EF4-FFF2-40B4-BE49-F238E27FC236}">
                      <a16:creationId xmlns:a16="http://schemas.microsoft.com/office/drawing/2014/main" id="{C3E57926-65BD-D440-860D-984415A960A5}"/>
                    </a:ext>
                  </a:extLst>
                </p:cNvPr>
                <p:cNvSpPr>
                  <a:spLocks noChangeShapeType="1"/>
                </p:cNvSpPr>
                <p:nvPr/>
              </p:nvSpPr>
              <p:spPr bwMode="auto">
                <a:xfrm>
                  <a:off x="2832" y="3186"/>
                  <a:ext cx="192"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399395" name="Rectangle 35">
                <a:extLst>
                  <a:ext uri="{FF2B5EF4-FFF2-40B4-BE49-F238E27FC236}">
                    <a16:creationId xmlns:a16="http://schemas.microsoft.com/office/drawing/2014/main" id="{5D1E7A2B-23EC-BE40-9754-330A1473EDE5}"/>
                  </a:ext>
                </a:extLst>
              </p:cNvPr>
              <p:cNvSpPr>
                <a:spLocks noChangeArrowheads="1"/>
              </p:cNvSpPr>
              <p:nvPr/>
            </p:nvSpPr>
            <p:spPr bwMode="auto">
              <a:xfrm>
                <a:off x="576" y="3024"/>
                <a:ext cx="1392"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fontAlgn="base" hangingPunct="0">
                  <a:spcBef>
                    <a:spcPct val="0"/>
                  </a:spcBef>
                  <a:spcAft>
                    <a:spcPct val="0"/>
                  </a:spcAft>
                </a:pPr>
                <a:r>
                  <a:rPr lang="en-US" altLang="zh-CN" sz="2000" b="1">
                    <a:solidFill>
                      <a:srgbClr val="FFFFFF"/>
                    </a:solidFill>
                    <a:latin typeface="Times New Roman" panose="02020603050405020304" pitchFamily="18" charset="0"/>
                    <a:ea typeface="宋体" panose="02010600030101010101" pitchFamily="2" charset="-122"/>
                  </a:rPr>
                  <a:t>(a)</a:t>
                </a:r>
                <a:r>
                  <a:rPr lang="en-US" altLang="zh-CN" sz="2000" b="1">
                    <a:solidFill>
                      <a:srgbClr val="FFFFFF"/>
                    </a:solidFill>
                    <a:latin typeface="Arial" panose="020B0604020202020204" pitchFamily="34" charset="0"/>
                    <a:ea typeface="宋体" panose="02010600030101010101" pitchFamily="2" charset="-122"/>
                  </a:rPr>
                  <a:t>   </a:t>
                </a:r>
                <a:r>
                  <a:rPr lang="zh-CN" altLang="en-US" sz="2000" b="1">
                    <a:solidFill>
                      <a:srgbClr val="FFFFFF"/>
                    </a:solidFill>
                    <a:latin typeface="Times New Roman" panose="02020603050405020304" pitchFamily="18" charset="0"/>
                    <a:ea typeface="宋体" panose="02010600030101010101" pitchFamily="2" charset="-122"/>
                  </a:rPr>
                  <a:t>只有根结点</a:t>
                </a:r>
              </a:p>
            </p:txBody>
          </p:sp>
          <p:sp>
            <p:nvSpPr>
              <p:cNvPr id="399396" name="Rectangle 36">
                <a:extLst>
                  <a:ext uri="{FF2B5EF4-FFF2-40B4-BE49-F238E27FC236}">
                    <a16:creationId xmlns:a16="http://schemas.microsoft.com/office/drawing/2014/main" id="{764D0D94-85E4-3841-A0E1-7D00B167A4AE}"/>
                  </a:ext>
                </a:extLst>
              </p:cNvPr>
              <p:cNvSpPr>
                <a:spLocks noChangeArrowheads="1"/>
              </p:cNvSpPr>
              <p:nvPr/>
            </p:nvSpPr>
            <p:spPr bwMode="auto">
              <a:xfrm>
                <a:off x="3312" y="3504"/>
                <a:ext cx="1392"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fontAlgn="base" hangingPunct="0">
                  <a:spcBef>
                    <a:spcPct val="0"/>
                  </a:spcBef>
                  <a:spcAft>
                    <a:spcPct val="0"/>
                  </a:spcAft>
                </a:pPr>
                <a:r>
                  <a:rPr lang="en-US" altLang="zh-CN" sz="2000" b="1">
                    <a:solidFill>
                      <a:srgbClr val="FFFFFF"/>
                    </a:solidFill>
                    <a:latin typeface="Times New Roman" panose="02020603050405020304" pitchFamily="18" charset="0"/>
                    <a:ea typeface="宋体" panose="02010600030101010101" pitchFamily="2" charset="-122"/>
                  </a:rPr>
                  <a:t>(b)</a:t>
                </a:r>
                <a:r>
                  <a:rPr lang="en-US" altLang="zh-CN" sz="2000" b="1">
                    <a:solidFill>
                      <a:srgbClr val="FFFFFF"/>
                    </a:solidFill>
                    <a:latin typeface="Arial" panose="020B0604020202020204" pitchFamily="34" charset="0"/>
                    <a:ea typeface="宋体" panose="02010600030101010101" pitchFamily="2" charset="-122"/>
                  </a:rPr>
                  <a:t>   </a:t>
                </a:r>
                <a:r>
                  <a:rPr lang="zh-CN" altLang="en-US" sz="2000" b="1">
                    <a:solidFill>
                      <a:srgbClr val="FFFFFF"/>
                    </a:solidFill>
                    <a:latin typeface="Arial" panose="020B0604020202020204" pitchFamily="34" charset="0"/>
                    <a:ea typeface="宋体" panose="02010600030101010101" pitchFamily="2" charset="-122"/>
                  </a:rPr>
                  <a:t>一般的树</a:t>
                </a:r>
                <a:endParaRPr lang="zh-CN" altLang="en-US" sz="2000" b="1">
                  <a:solidFill>
                    <a:srgbClr val="FFFFFF"/>
                  </a:solidFill>
                  <a:latin typeface="Times New Roman" panose="02020603050405020304" pitchFamily="18" charset="0"/>
                  <a:ea typeface="宋体" panose="02010600030101010101" pitchFamily="2" charset="-122"/>
                </a:endParaRPr>
              </a:p>
            </p:txBody>
          </p:sp>
        </p:grpSp>
      </p:grpSp>
    </p:spTree>
    <p:extLst>
      <p:ext uri="{BB962C8B-B14F-4D97-AF65-F5344CB8AC3E}">
        <p14:creationId xmlns:p14="http://schemas.microsoft.com/office/powerpoint/2010/main" val="2956931635"/>
      </p:ext>
    </p:extLst>
  </p:cSld>
  <p:clrMapOvr>
    <a:masterClrMapping/>
  </p:clrMapOvr>
  <p:transition spd="slow">
    <p:blinds/>
  </p:transition>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28034" name="Rectangle 2">
            <a:extLst>
              <a:ext uri="{FF2B5EF4-FFF2-40B4-BE49-F238E27FC236}">
                <a16:creationId xmlns:a16="http://schemas.microsoft.com/office/drawing/2014/main" id="{969BF289-9300-754F-BB49-8FEA7B30628F}"/>
              </a:ext>
            </a:extLst>
          </p:cNvPr>
          <p:cNvSpPr>
            <a:spLocks noChangeArrowheads="1"/>
          </p:cNvSpPr>
          <p:nvPr/>
        </p:nvSpPr>
        <p:spPr bwMode="auto">
          <a:xfrm>
            <a:off x="1676401" y="425450"/>
            <a:ext cx="8812213" cy="617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55600" eaLnBrk="0" hangingPunct="0">
              <a:defRPr kumimoji="1" sz="2400">
                <a:solidFill>
                  <a:schemeClr val="tx1"/>
                </a:solidFill>
                <a:latin typeface="Times New Roman" panose="02020603050405020304" pitchFamily="18" charset="0"/>
                <a:ea typeface="宋体" panose="02010600030101010101" pitchFamily="2" charset="-122"/>
              </a:defRPr>
            </a:lvl2pPr>
            <a:lvl3pPr marL="723900" eaLnBrk="0" hangingPunct="0">
              <a:defRPr kumimoji="1" sz="2400">
                <a:solidFill>
                  <a:schemeClr val="tx1"/>
                </a:solidFill>
                <a:latin typeface="Times New Roman" panose="02020603050405020304" pitchFamily="18" charset="0"/>
                <a:ea typeface="宋体" panose="02010600030101010101" pitchFamily="2" charset="-122"/>
              </a:defRPr>
            </a:lvl3pPr>
            <a:lvl4pPr marL="1079500" eaLnBrk="0" hangingPunct="0">
              <a:defRPr kumimoji="1" sz="2400">
                <a:solidFill>
                  <a:schemeClr val="tx1"/>
                </a:solidFill>
                <a:latin typeface="Times New Roman" panose="02020603050405020304" pitchFamily="18" charset="0"/>
                <a:ea typeface="宋体" panose="02010600030101010101" pitchFamily="2" charset="-122"/>
              </a:defRPr>
            </a:lvl4pPr>
            <a:lvl5pPr marL="1435100" eaLnBrk="0" hangingPunct="0">
              <a:defRPr kumimoji="1" sz="2400">
                <a:solidFill>
                  <a:schemeClr val="tx1"/>
                </a:solidFill>
                <a:latin typeface="Times New Roman" panose="02020603050405020304" pitchFamily="18" charset="0"/>
                <a:ea typeface="宋体" panose="02010600030101010101" pitchFamily="2" charset="-122"/>
              </a:defRPr>
            </a:lvl5pPr>
            <a:lvl6pPr marL="18923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3495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28067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2639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20000"/>
              </a:spcBef>
              <a:spcAft>
                <a:spcPct val="0"/>
              </a:spcAft>
              <a:buClr>
                <a:srgbClr val="0000FF"/>
              </a:buClr>
              <a:buSzPct val="80000"/>
            </a:pPr>
            <a:r>
              <a:rPr lang="zh-CN" altLang="en-US" sz="3200" b="1">
                <a:solidFill>
                  <a:srgbClr val="FFFF00"/>
                </a:solidFill>
                <a:latin typeface="宋体" panose="02010600030101010101" pitchFamily="2" charset="-122"/>
              </a:rPr>
              <a:t>先序遍历的递归算法</a:t>
            </a:r>
          </a:p>
          <a:p>
            <a:pPr eaLnBrk="1" fontAlgn="base" hangingPunct="1">
              <a:lnSpc>
                <a:spcPct val="110000"/>
              </a:lnSpc>
              <a:spcBef>
                <a:spcPct val="20000"/>
              </a:spcBef>
              <a:spcAft>
                <a:spcPct val="0"/>
              </a:spcAft>
              <a:buClr>
                <a:srgbClr val="0000FF"/>
              </a:buClr>
              <a:buSzPct val="80000"/>
            </a:pPr>
            <a:r>
              <a:rPr lang="en-US" altLang="zh-CN" sz="2800" b="1">
                <a:solidFill>
                  <a:srgbClr val="FFFFFF"/>
                </a:solidFill>
                <a:ea typeface="楷体_GB2312" pitchFamily="49" charset="-122"/>
              </a:rPr>
              <a:t>void  PreorderTraverse(</a:t>
            </a:r>
            <a:r>
              <a:rPr lang="en-US" altLang="zh-CN" sz="2800" b="1">
                <a:solidFill>
                  <a:srgbClr val="FFFFFF"/>
                </a:solidFill>
                <a:ea typeface="Arial Unicode MS" panose="020B0604020202020204" pitchFamily="34" charset="-128"/>
                <a:cs typeface="Arial Unicode MS" panose="020B0604020202020204" pitchFamily="34" charset="-128"/>
              </a:rPr>
              <a:t>BTNode  *T</a:t>
            </a:r>
            <a:r>
              <a:rPr lang="en-US" altLang="zh-CN" sz="2800" b="1">
                <a:solidFill>
                  <a:srgbClr val="FFFFFF"/>
                </a:solidFill>
                <a:ea typeface="楷体_GB2312" pitchFamily="49" charset="-122"/>
              </a:rPr>
              <a:t>)</a:t>
            </a:r>
          </a:p>
          <a:p>
            <a:pPr lvl="1" eaLnBrk="1" fontAlgn="base" hangingPunct="1">
              <a:lnSpc>
                <a:spcPct val="110000"/>
              </a:lnSpc>
              <a:spcBef>
                <a:spcPct val="20000"/>
              </a:spcBef>
              <a:spcAft>
                <a:spcPct val="0"/>
              </a:spcAft>
              <a:buClr>
                <a:srgbClr val="0000FF"/>
              </a:buClr>
              <a:buSzPct val="80000"/>
            </a:pPr>
            <a:r>
              <a:rPr lang="en-US" altLang="zh-CN" sz="2800" b="1">
                <a:solidFill>
                  <a:srgbClr val="FFFFFF"/>
                </a:solidFill>
                <a:ea typeface="楷体_GB2312" pitchFamily="49" charset="-122"/>
              </a:rPr>
              <a:t>{  if  (T!=NULL) </a:t>
            </a:r>
          </a:p>
          <a:p>
            <a:pPr lvl="3" eaLnBrk="1" fontAlgn="base" hangingPunct="1">
              <a:lnSpc>
                <a:spcPct val="110000"/>
              </a:lnSpc>
              <a:spcBef>
                <a:spcPct val="20000"/>
              </a:spcBef>
              <a:spcAft>
                <a:spcPct val="0"/>
              </a:spcAft>
              <a:buClr>
                <a:srgbClr val="0000FF"/>
              </a:buClr>
              <a:buSzPct val="80000"/>
            </a:pPr>
            <a:r>
              <a:rPr lang="en-US" altLang="zh-CN" sz="2800" b="1">
                <a:solidFill>
                  <a:srgbClr val="FFFFFF"/>
                </a:solidFill>
                <a:ea typeface="楷体_GB2312" pitchFamily="49" charset="-122"/>
              </a:rPr>
              <a:t>{  visit(T-&gt;data) ;       </a:t>
            </a:r>
            <a:r>
              <a:rPr lang="en-US" altLang="zh-CN" b="1">
                <a:solidFill>
                  <a:srgbClr val="FFFFFF"/>
                </a:solidFill>
                <a:ea typeface="楷体_GB2312" pitchFamily="49" charset="-122"/>
              </a:rPr>
              <a:t>/*  </a:t>
            </a:r>
            <a:r>
              <a:rPr lang="zh-CN" altLang="en-US" b="1">
                <a:solidFill>
                  <a:srgbClr val="FFFFFF"/>
                </a:solidFill>
              </a:rPr>
              <a:t>访问根结点</a:t>
            </a:r>
            <a:r>
              <a:rPr lang="zh-CN" altLang="en-US" b="1">
                <a:solidFill>
                  <a:srgbClr val="FFFFFF"/>
                </a:solidFill>
                <a:ea typeface="楷体_GB2312" pitchFamily="49" charset="-122"/>
              </a:rPr>
              <a:t>  *</a:t>
            </a:r>
            <a:r>
              <a:rPr lang="en-US" altLang="zh-CN" b="1">
                <a:solidFill>
                  <a:srgbClr val="FFFFFF"/>
                </a:solidFill>
                <a:ea typeface="楷体_GB2312" pitchFamily="49" charset="-122"/>
              </a:rPr>
              <a:t>/</a:t>
            </a:r>
          </a:p>
          <a:p>
            <a:pPr lvl="4" eaLnBrk="1" fontAlgn="base" hangingPunct="1">
              <a:lnSpc>
                <a:spcPct val="110000"/>
              </a:lnSpc>
              <a:spcBef>
                <a:spcPct val="20000"/>
              </a:spcBef>
              <a:spcAft>
                <a:spcPct val="0"/>
              </a:spcAft>
              <a:buClr>
                <a:srgbClr val="0000FF"/>
              </a:buClr>
              <a:buSzPct val="80000"/>
            </a:pPr>
            <a:r>
              <a:rPr lang="en-US" altLang="zh-CN" sz="2800" b="1">
                <a:solidFill>
                  <a:srgbClr val="FFFFFF"/>
                </a:solidFill>
                <a:ea typeface="楷体_GB2312" pitchFamily="49" charset="-122"/>
              </a:rPr>
              <a:t>PreorderTraverse(</a:t>
            </a:r>
            <a:r>
              <a:rPr lang="en-US" altLang="zh-CN" sz="2800" b="1">
                <a:solidFill>
                  <a:srgbClr val="FFFFFF"/>
                </a:solidFill>
                <a:ea typeface="Arial Unicode MS" panose="020B0604020202020204" pitchFamily="34" charset="-128"/>
                <a:cs typeface="Arial Unicode MS" panose="020B0604020202020204" pitchFamily="34" charset="-128"/>
              </a:rPr>
              <a:t>T-&gt;Lchild</a:t>
            </a:r>
            <a:r>
              <a:rPr lang="en-US" altLang="zh-CN" sz="2800" b="1">
                <a:solidFill>
                  <a:srgbClr val="FFFFFF"/>
                </a:solidFill>
                <a:ea typeface="楷体_GB2312" pitchFamily="49" charset="-122"/>
              </a:rPr>
              <a:t>) ;</a:t>
            </a:r>
          </a:p>
          <a:p>
            <a:pPr lvl="4" eaLnBrk="1" fontAlgn="base" hangingPunct="1">
              <a:lnSpc>
                <a:spcPct val="110000"/>
              </a:lnSpc>
              <a:spcBef>
                <a:spcPct val="20000"/>
              </a:spcBef>
              <a:spcAft>
                <a:spcPct val="0"/>
              </a:spcAft>
              <a:buClr>
                <a:srgbClr val="0000FF"/>
              </a:buClr>
              <a:buSzPct val="80000"/>
            </a:pPr>
            <a:r>
              <a:rPr lang="en-US" altLang="zh-CN" sz="2800" b="1">
                <a:solidFill>
                  <a:srgbClr val="FFFFFF"/>
                </a:solidFill>
                <a:ea typeface="楷体_GB2312" pitchFamily="49" charset="-122"/>
              </a:rPr>
              <a:t>PreorderTraverse(</a:t>
            </a:r>
            <a:r>
              <a:rPr lang="en-US" altLang="zh-CN" sz="2800" b="1">
                <a:solidFill>
                  <a:srgbClr val="FFFFFF"/>
                </a:solidFill>
                <a:ea typeface="Arial Unicode MS" panose="020B0604020202020204" pitchFamily="34" charset="-128"/>
                <a:cs typeface="Arial Unicode MS" panose="020B0604020202020204" pitchFamily="34" charset="-128"/>
              </a:rPr>
              <a:t>T-&gt;Rchild</a:t>
            </a:r>
            <a:r>
              <a:rPr lang="en-US" altLang="zh-CN" sz="2800" b="1">
                <a:solidFill>
                  <a:srgbClr val="FFFFFF"/>
                </a:solidFill>
                <a:ea typeface="楷体_GB2312" pitchFamily="49" charset="-122"/>
              </a:rPr>
              <a:t>) ;     </a:t>
            </a:r>
          </a:p>
          <a:p>
            <a:pPr lvl="3" eaLnBrk="1" fontAlgn="base" hangingPunct="1">
              <a:lnSpc>
                <a:spcPct val="110000"/>
              </a:lnSpc>
              <a:spcBef>
                <a:spcPct val="20000"/>
              </a:spcBef>
              <a:spcAft>
                <a:spcPct val="0"/>
              </a:spcAft>
              <a:buClr>
                <a:srgbClr val="0000FF"/>
              </a:buClr>
              <a:buSzPct val="80000"/>
            </a:pPr>
            <a:r>
              <a:rPr lang="en-US" altLang="zh-CN" sz="2800" b="1">
                <a:solidFill>
                  <a:srgbClr val="FFFFFF"/>
                </a:solidFill>
                <a:ea typeface="楷体_GB2312" pitchFamily="49" charset="-122"/>
              </a:rPr>
              <a:t>}</a:t>
            </a:r>
          </a:p>
          <a:p>
            <a:pPr lvl="1" eaLnBrk="1" fontAlgn="base" hangingPunct="1">
              <a:lnSpc>
                <a:spcPct val="110000"/>
              </a:lnSpc>
              <a:spcBef>
                <a:spcPct val="20000"/>
              </a:spcBef>
              <a:spcAft>
                <a:spcPct val="0"/>
              </a:spcAft>
              <a:buClr>
                <a:srgbClr val="0000FF"/>
              </a:buClr>
              <a:buSzPct val="80000"/>
            </a:pPr>
            <a:r>
              <a:rPr lang="en-US" altLang="zh-CN" sz="2800" b="1">
                <a:solidFill>
                  <a:srgbClr val="FFFFFF"/>
                </a:solidFill>
                <a:ea typeface="楷体_GB2312" pitchFamily="49" charset="-122"/>
              </a:rPr>
              <a:t>}</a:t>
            </a:r>
          </a:p>
          <a:p>
            <a:pPr eaLnBrk="1" fontAlgn="base" hangingPunct="1">
              <a:lnSpc>
                <a:spcPct val="110000"/>
              </a:lnSpc>
              <a:spcBef>
                <a:spcPct val="20000"/>
              </a:spcBef>
              <a:spcAft>
                <a:spcPct val="0"/>
              </a:spcAft>
              <a:buClr>
                <a:srgbClr val="0000FF"/>
              </a:buClr>
              <a:buSzPct val="80000"/>
            </a:pPr>
            <a:r>
              <a:rPr lang="zh-CN" altLang="en-US" sz="3200" b="1">
                <a:solidFill>
                  <a:srgbClr val="FFFF00"/>
                </a:solidFill>
                <a:latin typeface="楷体_GB2312" pitchFamily="49" charset="-122"/>
                <a:ea typeface="楷体_GB2312" pitchFamily="49" charset="-122"/>
              </a:rPr>
              <a:t>说明：</a:t>
            </a:r>
            <a:r>
              <a:rPr lang="en-US" altLang="zh-CN" sz="2800" b="1">
                <a:solidFill>
                  <a:srgbClr val="FFFFFF"/>
                </a:solidFill>
              </a:rPr>
              <a:t>visit()</a:t>
            </a:r>
            <a:r>
              <a:rPr lang="zh-CN" altLang="en-US" sz="2800" b="1">
                <a:solidFill>
                  <a:srgbClr val="FFFFFF"/>
                </a:solidFill>
                <a:latin typeface="楷体_GB2312" pitchFamily="49" charset="-122"/>
                <a:ea typeface="楷体_GB2312" pitchFamily="49" charset="-122"/>
              </a:rPr>
              <a:t>函数是访问结点的数据域，其要求视具体问题而定。树采用二叉链表的存储结构，用指针变量</a:t>
            </a:r>
            <a:r>
              <a:rPr lang="en-US" altLang="zh-CN" sz="2800" b="1">
                <a:solidFill>
                  <a:srgbClr val="FFFFFF"/>
                </a:solidFill>
                <a:latin typeface="楷体_GB2312" pitchFamily="49" charset="-122"/>
                <a:ea typeface="楷体_GB2312" pitchFamily="49" charset="-122"/>
              </a:rPr>
              <a:t>T</a:t>
            </a:r>
            <a:r>
              <a:rPr lang="zh-CN" altLang="en-US" sz="2800" b="1">
                <a:solidFill>
                  <a:srgbClr val="FFFFFF"/>
                </a:solidFill>
                <a:latin typeface="楷体_GB2312" pitchFamily="49" charset="-122"/>
                <a:ea typeface="楷体_GB2312" pitchFamily="49" charset="-122"/>
              </a:rPr>
              <a:t>来指向。</a:t>
            </a:r>
            <a:endParaRPr lang="zh-CN" altLang="en-US" sz="2800">
              <a:solidFill>
                <a:srgbClr val="FFCC66"/>
              </a:solidFill>
              <a:ea typeface="楷体_GB2312" pitchFamily="49" charset="-122"/>
            </a:endParaRPr>
          </a:p>
        </p:txBody>
      </p:sp>
    </p:spTree>
    <p:extLst>
      <p:ext uri="{BB962C8B-B14F-4D97-AF65-F5344CB8AC3E}">
        <p14:creationId xmlns:p14="http://schemas.microsoft.com/office/powerpoint/2010/main" val="529306218"/>
      </p:ext>
    </p:extLst>
  </p:cSld>
  <p:clrMapOvr>
    <a:masterClrMapping/>
  </p:clrMapOvr>
  <p:transition spd="med">
    <p:blinds/>
  </p:transition>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29058" name="Rectangle 2">
            <a:extLst>
              <a:ext uri="{FF2B5EF4-FFF2-40B4-BE49-F238E27FC236}">
                <a16:creationId xmlns:a16="http://schemas.microsoft.com/office/drawing/2014/main" id="{84BCB2E4-8F64-1340-B492-C88DEBB9C202}"/>
              </a:ext>
            </a:extLst>
          </p:cNvPr>
          <p:cNvSpPr>
            <a:spLocks noGrp="1" noChangeArrowheads="1"/>
          </p:cNvSpPr>
          <p:nvPr>
            <p:ph type="subTitle" idx="1"/>
          </p:nvPr>
        </p:nvSpPr>
        <p:spPr>
          <a:xfrm>
            <a:off x="1703388" y="333375"/>
            <a:ext cx="8839200" cy="4751388"/>
          </a:xfrm>
        </p:spPr>
        <p:txBody>
          <a:bodyPr/>
          <a:lstStyle/>
          <a:p>
            <a:pPr algn="l">
              <a:lnSpc>
                <a:spcPct val="110000"/>
              </a:lnSpc>
            </a:pPr>
            <a:r>
              <a:rPr lang="en-US" altLang="zh-CN" sz="4000" b="1">
                <a:solidFill>
                  <a:schemeClr val="folHlink"/>
                </a:solidFill>
              </a:rPr>
              <a:t>2  </a:t>
            </a:r>
            <a:r>
              <a:rPr lang="zh-CN" altLang="en-US" sz="4000" b="1">
                <a:solidFill>
                  <a:schemeClr val="folHlink"/>
                </a:solidFill>
                <a:ea typeface="楷体_GB2312" pitchFamily="49" charset="-122"/>
              </a:rPr>
              <a:t>非递归算法</a:t>
            </a:r>
            <a:endParaRPr lang="zh-CN" altLang="en-US" sz="4000" b="1"/>
          </a:p>
          <a:p>
            <a:pPr algn="l">
              <a:lnSpc>
                <a:spcPct val="110000"/>
              </a:lnSpc>
            </a:pPr>
            <a:r>
              <a:rPr lang="zh-CN" altLang="en-US" sz="2800" b="1"/>
              <a:t>设</a:t>
            </a:r>
            <a:r>
              <a:rPr lang="en-US" altLang="zh-CN" sz="2800" b="1"/>
              <a:t>T</a:t>
            </a:r>
            <a:r>
              <a:rPr lang="zh-CN" altLang="en-US" sz="2800" b="1"/>
              <a:t>是指向二叉树根结点的指针变量，非递归算法是：</a:t>
            </a:r>
          </a:p>
          <a:p>
            <a:pPr algn="l">
              <a:lnSpc>
                <a:spcPct val="110000"/>
              </a:lnSpc>
            </a:pPr>
            <a:r>
              <a:rPr lang="zh-CN" altLang="en-US" sz="2800" b="1"/>
              <a:t>若二叉树为空，则返回；否则，令</a:t>
            </a:r>
            <a:r>
              <a:rPr lang="en-US" altLang="zh-CN" sz="2800" b="1"/>
              <a:t>p=T</a:t>
            </a:r>
            <a:r>
              <a:rPr lang="zh-CN" altLang="en-US" sz="2800" b="1"/>
              <a:t>；</a:t>
            </a:r>
          </a:p>
          <a:p>
            <a:pPr marL="533400" lvl="1" indent="0">
              <a:lnSpc>
                <a:spcPct val="110000"/>
              </a:lnSpc>
              <a:buNone/>
            </a:pPr>
            <a:r>
              <a:rPr lang="zh-CN" altLang="en-US" b="1">
                <a:latin typeface="宋体" panose="02010600030101010101" pitchFamily="2" charset="-122"/>
              </a:rPr>
              <a:t>⑴ </a:t>
            </a:r>
            <a:r>
              <a:rPr lang="zh-CN" altLang="en-US" b="1"/>
              <a:t>访问</a:t>
            </a:r>
            <a:r>
              <a:rPr lang="en-US" altLang="zh-CN" b="1"/>
              <a:t>p</a:t>
            </a:r>
            <a:r>
              <a:rPr lang="zh-CN" altLang="en-US" b="1"/>
              <a:t>所指向的结点；</a:t>
            </a:r>
          </a:p>
          <a:p>
            <a:pPr marL="533400" lvl="1" indent="0">
              <a:lnSpc>
                <a:spcPct val="110000"/>
              </a:lnSpc>
              <a:buNone/>
            </a:pPr>
            <a:r>
              <a:rPr lang="zh-CN" altLang="en-US" b="1">
                <a:latin typeface="宋体" panose="02010600030101010101" pitchFamily="2" charset="-122"/>
              </a:rPr>
              <a:t>⑵ </a:t>
            </a:r>
            <a:r>
              <a:rPr lang="en-US" altLang="zh-CN" b="1"/>
              <a:t>q=p-&gt;Rchild </a:t>
            </a:r>
            <a:r>
              <a:rPr lang="zh-CN" altLang="en-US" b="1"/>
              <a:t>，若</a:t>
            </a:r>
            <a:r>
              <a:rPr lang="en-US" altLang="zh-CN" b="1"/>
              <a:t>q</a:t>
            </a:r>
            <a:r>
              <a:rPr lang="zh-CN" altLang="en-US" b="1"/>
              <a:t>不为空，则</a:t>
            </a:r>
            <a:r>
              <a:rPr lang="en-US" altLang="zh-CN" b="1"/>
              <a:t>q</a:t>
            </a:r>
            <a:r>
              <a:rPr lang="zh-CN" altLang="en-US" b="1"/>
              <a:t>进栈；</a:t>
            </a:r>
          </a:p>
          <a:p>
            <a:pPr marL="533400" lvl="1" indent="0">
              <a:lnSpc>
                <a:spcPct val="110000"/>
              </a:lnSpc>
              <a:buNone/>
            </a:pPr>
            <a:r>
              <a:rPr lang="zh-CN" altLang="en-US" b="1">
                <a:latin typeface="宋体" panose="02010600030101010101" pitchFamily="2" charset="-122"/>
              </a:rPr>
              <a:t>⑶ </a:t>
            </a:r>
            <a:r>
              <a:rPr lang="en-US" altLang="zh-CN" b="1"/>
              <a:t>p=p-&gt;Lchild </a:t>
            </a:r>
            <a:r>
              <a:rPr lang="zh-CN" altLang="en-US" b="1"/>
              <a:t>，若</a:t>
            </a:r>
            <a:r>
              <a:rPr lang="en-US" altLang="zh-CN" b="1"/>
              <a:t>p</a:t>
            </a:r>
            <a:r>
              <a:rPr lang="zh-CN" altLang="en-US" b="1"/>
              <a:t>不为空，转</a:t>
            </a:r>
            <a:r>
              <a:rPr lang="en-US" altLang="zh-CN" b="1"/>
              <a:t>(1)</a:t>
            </a:r>
            <a:r>
              <a:rPr lang="zh-CN" altLang="en-US" b="1"/>
              <a:t>，否则转</a:t>
            </a:r>
            <a:r>
              <a:rPr lang="en-US" altLang="zh-CN" b="1"/>
              <a:t>(4)</a:t>
            </a:r>
            <a:r>
              <a:rPr lang="zh-CN" altLang="en-US" b="1"/>
              <a:t>；</a:t>
            </a:r>
          </a:p>
          <a:p>
            <a:pPr marL="533400" lvl="1" indent="0">
              <a:lnSpc>
                <a:spcPct val="110000"/>
              </a:lnSpc>
              <a:buNone/>
            </a:pPr>
            <a:r>
              <a:rPr lang="zh-CN" altLang="en-US" b="1">
                <a:latin typeface="宋体" panose="02010600030101010101" pitchFamily="2" charset="-122"/>
              </a:rPr>
              <a:t>⑷</a:t>
            </a:r>
            <a:r>
              <a:rPr lang="zh-CN" altLang="en-US" b="1"/>
              <a:t>  退栈到</a:t>
            </a:r>
            <a:r>
              <a:rPr lang="en-US" altLang="zh-CN" b="1"/>
              <a:t>p </a:t>
            </a:r>
            <a:r>
              <a:rPr lang="zh-CN" altLang="en-US" b="1"/>
              <a:t>，转</a:t>
            </a:r>
            <a:r>
              <a:rPr lang="en-US" altLang="zh-CN" b="1"/>
              <a:t>(1)</a:t>
            </a:r>
            <a:r>
              <a:rPr lang="zh-CN" altLang="en-US" b="1"/>
              <a:t>，直到栈空为止。</a:t>
            </a:r>
          </a:p>
          <a:p>
            <a:pPr algn="l">
              <a:lnSpc>
                <a:spcPct val="110000"/>
              </a:lnSpc>
              <a:buClrTx/>
              <a:buSzTx/>
              <a:buFontTx/>
              <a:buNone/>
            </a:pPr>
            <a:r>
              <a:rPr lang="zh-CN" altLang="en-US" b="1">
                <a:solidFill>
                  <a:schemeClr val="folHlink"/>
                </a:solidFill>
              </a:rPr>
              <a:t>算法实现</a:t>
            </a:r>
            <a:r>
              <a:rPr lang="zh-CN" altLang="en-US" b="1"/>
              <a:t>：</a:t>
            </a:r>
          </a:p>
        </p:txBody>
      </p:sp>
    </p:spTree>
    <p:extLst>
      <p:ext uri="{BB962C8B-B14F-4D97-AF65-F5344CB8AC3E}">
        <p14:creationId xmlns:p14="http://schemas.microsoft.com/office/powerpoint/2010/main" val="33799191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082" name="Text Box 2">
            <a:extLst>
              <a:ext uri="{FF2B5EF4-FFF2-40B4-BE49-F238E27FC236}">
                <a16:creationId xmlns:a16="http://schemas.microsoft.com/office/drawing/2014/main" id="{28758D78-D19C-A54F-A4C9-B9600720B637}"/>
              </a:ext>
            </a:extLst>
          </p:cNvPr>
          <p:cNvSpPr txBox="1">
            <a:spLocks noChangeArrowheads="1"/>
          </p:cNvSpPr>
          <p:nvPr/>
        </p:nvSpPr>
        <p:spPr bwMode="auto">
          <a:xfrm>
            <a:off x="1676401" y="166688"/>
            <a:ext cx="8812213" cy="6627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55600" eaLnBrk="0" hangingPunct="0">
              <a:defRPr kumimoji="1" sz="2400">
                <a:solidFill>
                  <a:schemeClr val="tx1"/>
                </a:solidFill>
                <a:latin typeface="Times New Roman" panose="02020603050405020304" pitchFamily="18" charset="0"/>
                <a:ea typeface="宋体" panose="02010600030101010101" pitchFamily="2" charset="-122"/>
              </a:defRPr>
            </a:lvl2pPr>
            <a:lvl3pPr marL="723900" eaLnBrk="0" hangingPunct="0">
              <a:defRPr kumimoji="1" sz="2400">
                <a:solidFill>
                  <a:schemeClr val="tx1"/>
                </a:solidFill>
                <a:latin typeface="Times New Roman" panose="02020603050405020304" pitchFamily="18" charset="0"/>
                <a:ea typeface="宋体" panose="02010600030101010101" pitchFamily="2" charset="-122"/>
              </a:defRPr>
            </a:lvl3pPr>
            <a:lvl4pPr marL="1079500" eaLnBrk="0" hangingPunct="0">
              <a:defRPr kumimoji="1" sz="2400">
                <a:solidFill>
                  <a:schemeClr val="tx1"/>
                </a:solidFill>
                <a:latin typeface="Times New Roman" panose="02020603050405020304" pitchFamily="18" charset="0"/>
                <a:ea typeface="宋体" panose="02010600030101010101" pitchFamily="2" charset="-122"/>
              </a:defRPr>
            </a:lvl4pPr>
            <a:lvl5pPr marL="1435100" eaLnBrk="0" hangingPunct="0">
              <a:defRPr kumimoji="1" sz="2400">
                <a:solidFill>
                  <a:schemeClr val="tx1"/>
                </a:solidFill>
                <a:latin typeface="Times New Roman" panose="02020603050405020304" pitchFamily="18" charset="0"/>
                <a:ea typeface="宋体" panose="02010600030101010101" pitchFamily="2" charset="-122"/>
              </a:defRPr>
            </a:lvl5pPr>
            <a:lvl6pPr marL="18923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3495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28067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2639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10000"/>
              </a:spcBef>
              <a:spcAft>
                <a:spcPct val="0"/>
              </a:spcAft>
            </a:pPr>
            <a:r>
              <a:rPr lang="en-US" altLang="zh-CN" sz="2800" b="1">
                <a:solidFill>
                  <a:srgbClr val="FFFFFF"/>
                </a:solidFill>
              </a:rPr>
              <a:t>#define  MAX_NODE  50</a:t>
            </a:r>
          </a:p>
          <a:p>
            <a:pPr eaLnBrk="1" fontAlgn="base" hangingPunct="1">
              <a:spcBef>
                <a:spcPct val="10000"/>
              </a:spcBef>
              <a:spcAft>
                <a:spcPct val="0"/>
              </a:spcAft>
            </a:pPr>
            <a:r>
              <a:rPr lang="en-US" altLang="zh-CN" sz="2800" b="1">
                <a:solidFill>
                  <a:srgbClr val="FFFFFF"/>
                </a:solidFill>
              </a:rPr>
              <a:t>void  PreorderTraverse( BTNode  *T)</a:t>
            </a:r>
          </a:p>
          <a:p>
            <a:pPr lvl="1" eaLnBrk="1" fontAlgn="base" hangingPunct="1">
              <a:spcBef>
                <a:spcPct val="10000"/>
              </a:spcBef>
              <a:spcAft>
                <a:spcPct val="0"/>
              </a:spcAft>
            </a:pPr>
            <a:r>
              <a:rPr lang="en-US" altLang="zh-CN" sz="2800" b="1">
                <a:solidFill>
                  <a:srgbClr val="FFFFFF"/>
                </a:solidFill>
              </a:rPr>
              <a:t>{  BTNode  *</a:t>
            </a:r>
            <a:r>
              <a:rPr lang="en-US" altLang="zh-CN" sz="2800" b="1">
                <a:solidFill>
                  <a:srgbClr val="FFFFFF"/>
                </a:solidFill>
                <a:ea typeface="楷体_GB2312" pitchFamily="49" charset="-122"/>
              </a:rPr>
              <a:t>Stack[</a:t>
            </a:r>
            <a:r>
              <a:rPr lang="en-US" altLang="zh-CN" sz="2800" b="1">
                <a:solidFill>
                  <a:srgbClr val="FFFFFF"/>
                </a:solidFill>
              </a:rPr>
              <a:t>MAX_NODE</a:t>
            </a:r>
            <a:r>
              <a:rPr lang="en-US" altLang="zh-CN" sz="2800" b="1">
                <a:solidFill>
                  <a:srgbClr val="FFFFFF"/>
                </a:solidFill>
                <a:ea typeface="楷体_GB2312" pitchFamily="49" charset="-122"/>
              </a:rPr>
              <a:t>] ,</a:t>
            </a:r>
            <a:r>
              <a:rPr lang="en-US" altLang="zh-CN" sz="2800" b="1">
                <a:solidFill>
                  <a:srgbClr val="FFFFFF"/>
                </a:solidFill>
              </a:rPr>
              <a:t>*p=T, *q ;</a:t>
            </a:r>
          </a:p>
          <a:p>
            <a:pPr lvl="2" eaLnBrk="1" fontAlgn="base" hangingPunct="1">
              <a:spcBef>
                <a:spcPct val="10000"/>
              </a:spcBef>
              <a:spcAft>
                <a:spcPct val="0"/>
              </a:spcAft>
            </a:pPr>
            <a:r>
              <a:rPr lang="en-US" altLang="zh-CN" sz="2800" b="1">
                <a:solidFill>
                  <a:srgbClr val="FFFFFF"/>
                </a:solidFill>
              </a:rPr>
              <a:t>int  top=0 ;</a:t>
            </a:r>
          </a:p>
          <a:p>
            <a:pPr lvl="2" eaLnBrk="1" fontAlgn="base" hangingPunct="1">
              <a:spcBef>
                <a:spcPct val="10000"/>
              </a:spcBef>
              <a:spcAft>
                <a:spcPct val="0"/>
              </a:spcAft>
            </a:pPr>
            <a:r>
              <a:rPr lang="en-US" altLang="zh-CN" sz="2800" b="1">
                <a:solidFill>
                  <a:srgbClr val="FFFFFF"/>
                </a:solidFill>
              </a:rPr>
              <a:t>if  (T==NULL)  printf(“ Binary Tree is Empty!\n”) ;</a:t>
            </a:r>
          </a:p>
          <a:p>
            <a:pPr lvl="2" eaLnBrk="1" fontAlgn="base" hangingPunct="1">
              <a:spcBef>
                <a:spcPct val="10000"/>
              </a:spcBef>
              <a:spcAft>
                <a:spcPct val="0"/>
              </a:spcAft>
            </a:pPr>
            <a:r>
              <a:rPr lang="en-US" altLang="zh-CN" sz="2800" b="1">
                <a:solidFill>
                  <a:srgbClr val="FFFFFF"/>
                </a:solidFill>
              </a:rPr>
              <a:t>else {  do</a:t>
            </a:r>
          </a:p>
          <a:p>
            <a:pPr lvl="4" eaLnBrk="1" fontAlgn="base" hangingPunct="1">
              <a:spcBef>
                <a:spcPct val="10000"/>
              </a:spcBef>
              <a:spcAft>
                <a:spcPct val="0"/>
              </a:spcAft>
            </a:pPr>
            <a:r>
              <a:rPr lang="en-US" altLang="zh-CN" sz="2800" b="1">
                <a:solidFill>
                  <a:srgbClr val="FFFFFF"/>
                </a:solidFill>
              </a:rPr>
              <a:t>      {  visit( p-&gt; data ) ;   q=p-&gt;Rchild ; </a:t>
            </a:r>
          </a:p>
          <a:p>
            <a:pPr lvl="4" eaLnBrk="1" fontAlgn="base" hangingPunct="1">
              <a:spcBef>
                <a:spcPct val="10000"/>
              </a:spcBef>
              <a:spcAft>
                <a:spcPct val="0"/>
              </a:spcAft>
            </a:pPr>
            <a:r>
              <a:rPr lang="en-US" altLang="zh-CN" sz="2800" b="1">
                <a:solidFill>
                  <a:srgbClr val="FFFFFF"/>
                </a:solidFill>
              </a:rPr>
              <a:t>          if  ( q!=NULL )  stack[++top]=q ;</a:t>
            </a:r>
          </a:p>
          <a:p>
            <a:pPr lvl="4" eaLnBrk="1" fontAlgn="base" hangingPunct="1">
              <a:spcBef>
                <a:spcPct val="10000"/>
              </a:spcBef>
              <a:spcAft>
                <a:spcPct val="0"/>
              </a:spcAft>
            </a:pPr>
            <a:r>
              <a:rPr lang="en-US" altLang="zh-CN" sz="2800" b="1">
                <a:solidFill>
                  <a:srgbClr val="FFFFFF"/>
                </a:solidFill>
              </a:rPr>
              <a:t>          p=p-&gt;Lchild ; </a:t>
            </a:r>
          </a:p>
          <a:p>
            <a:pPr lvl="4" eaLnBrk="1" fontAlgn="base" hangingPunct="1">
              <a:spcBef>
                <a:spcPct val="10000"/>
              </a:spcBef>
              <a:spcAft>
                <a:spcPct val="0"/>
              </a:spcAft>
            </a:pPr>
            <a:r>
              <a:rPr lang="en-US" altLang="zh-CN" sz="2800" b="1">
                <a:solidFill>
                  <a:srgbClr val="FFFFFF"/>
                </a:solidFill>
              </a:rPr>
              <a:t>          if (p==NULL) { p=stack[top] ;  top-- ; }</a:t>
            </a:r>
          </a:p>
          <a:p>
            <a:pPr lvl="4" eaLnBrk="1" fontAlgn="base" hangingPunct="1">
              <a:spcBef>
                <a:spcPct val="10000"/>
              </a:spcBef>
              <a:spcAft>
                <a:spcPct val="0"/>
              </a:spcAft>
            </a:pPr>
            <a:r>
              <a:rPr lang="en-US" altLang="zh-CN" sz="2800" b="1">
                <a:solidFill>
                  <a:srgbClr val="FFFFFF"/>
                </a:solidFill>
              </a:rPr>
              <a:t>      }</a:t>
            </a:r>
          </a:p>
          <a:p>
            <a:pPr lvl="4" eaLnBrk="1" fontAlgn="base" hangingPunct="1">
              <a:spcBef>
                <a:spcPct val="10000"/>
              </a:spcBef>
              <a:spcAft>
                <a:spcPct val="0"/>
              </a:spcAft>
            </a:pPr>
            <a:r>
              <a:rPr lang="en-US" altLang="zh-CN" sz="2800" b="1">
                <a:solidFill>
                  <a:srgbClr val="FFFFFF"/>
                </a:solidFill>
              </a:rPr>
              <a:t>   while (p!=NULL) ;</a:t>
            </a:r>
          </a:p>
          <a:p>
            <a:pPr lvl="4" eaLnBrk="1" fontAlgn="base" hangingPunct="1">
              <a:spcBef>
                <a:spcPct val="10000"/>
              </a:spcBef>
              <a:spcAft>
                <a:spcPct val="0"/>
              </a:spcAft>
            </a:pPr>
            <a:r>
              <a:rPr lang="en-US" altLang="zh-CN" sz="2800" b="1">
                <a:solidFill>
                  <a:srgbClr val="FFFFFF"/>
                </a:solidFill>
              </a:rPr>
              <a:t>}</a:t>
            </a:r>
          </a:p>
          <a:p>
            <a:pPr lvl="1" eaLnBrk="1" fontAlgn="base" hangingPunct="1">
              <a:spcBef>
                <a:spcPct val="10000"/>
              </a:spcBef>
              <a:spcAft>
                <a:spcPct val="0"/>
              </a:spcAft>
            </a:pPr>
            <a:r>
              <a:rPr lang="en-US" altLang="zh-CN" sz="2800" b="1">
                <a:solidFill>
                  <a:srgbClr val="FFFFFF"/>
                </a:solidFill>
              </a:rPr>
              <a:t>}</a:t>
            </a:r>
          </a:p>
        </p:txBody>
      </p:sp>
    </p:spTree>
    <p:extLst>
      <p:ext uri="{BB962C8B-B14F-4D97-AF65-F5344CB8AC3E}">
        <p14:creationId xmlns:p14="http://schemas.microsoft.com/office/powerpoint/2010/main" val="26321337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1106" name="Rectangle 2">
            <a:extLst>
              <a:ext uri="{FF2B5EF4-FFF2-40B4-BE49-F238E27FC236}">
                <a16:creationId xmlns:a16="http://schemas.microsoft.com/office/drawing/2014/main" id="{2B0B4D1A-A2B1-D841-A882-CB1305E8F49B}"/>
              </a:ext>
            </a:extLst>
          </p:cNvPr>
          <p:cNvSpPr>
            <a:spLocks noGrp="1" noChangeArrowheads="1"/>
          </p:cNvSpPr>
          <p:nvPr>
            <p:ph type="ctrTitle"/>
          </p:nvPr>
        </p:nvSpPr>
        <p:spPr>
          <a:xfrm>
            <a:off x="2541588" y="368300"/>
            <a:ext cx="6291262" cy="755650"/>
          </a:xfrm>
        </p:spPr>
        <p:txBody>
          <a:bodyPr/>
          <a:lstStyle/>
          <a:p>
            <a:r>
              <a:rPr lang="en-US" altLang="zh-CN" b="1">
                <a:latin typeface="Times New Roman" panose="02020603050405020304" pitchFamily="18" charset="0"/>
              </a:rPr>
              <a:t>6.3.2</a:t>
            </a:r>
            <a:r>
              <a:rPr lang="en-US" altLang="zh-CN" b="1">
                <a:latin typeface="宋体" panose="02010600030101010101" pitchFamily="2" charset="-122"/>
              </a:rPr>
              <a:t>  </a:t>
            </a:r>
            <a:r>
              <a:rPr lang="zh-CN" altLang="en-US" b="1">
                <a:latin typeface="楷体_GB2312" pitchFamily="49" charset="-122"/>
                <a:ea typeface="楷体_GB2312" pitchFamily="49" charset="-122"/>
              </a:rPr>
              <a:t>中序遍历二叉树</a:t>
            </a:r>
          </a:p>
        </p:txBody>
      </p:sp>
      <p:sp>
        <p:nvSpPr>
          <p:cNvPr id="431107" name="Rectangle 3">
            <a:extLst>
              <a:ext uri="{FF2B5EF4-FFF2-40B4-BE49-F238E27FC236}">
                <a16:creationId xmlns:a16="http://schemas.microsoft.com/office/drawing/2014/main" id="{8D7B9B46-6AA7-B348-959C-61F960168B1D}"/>
              </a:ext>
            </a:extLst>
          </p:cNvPr>
          <p:cNvSpPr>
            <a:spLocks noGrp="1" noChangeArrowheads="1"/>
          </p:cNvSpPr>
          <p:nvPr>
            <p:ph type="subTitle" idx="1"/>
          </p:nvPr>
        </p:nvSpPr>
        <p:spPr>
          <a:xfrm>
            <a:off x="1676400" y="1196976"/>
            <a:ext cx="8839200" cy="3744913"/>
          </a:xfrm>
        </p:spPr>
        <p:txBody>
          <a:bodyPr/>
          <a:lstStyle/>
          <a:p>
            <a:pPr algn="l">
              <a:lnSpc>
                <a:spcPct val="110000"/>
              </a:lnSpc>
            </a:pPr>
            <a:r>
              <a:rPr lang="en-US" altLang="zh-CN" sz="4000" b="1">
                <a:solidFill>
                  <a:schemeClr val="folHlink"/>
                </a:solidFill>
              </a:rPr>
              <a:t>1  </a:t>
            </a:r>
            <a:r>
              <a:rPr lang="zh-CN" altLang="en-US" sz="4000" b="1">
                <a:solidFill>
                  <a:schemeClr val="folHlink"/>
                </a:solidFill>
                <a:ea typeface="楷体_GB2312" pitchFamily="49" charset="-122"/>
              </a:rPr>
              <a:t>递归算法</a:t>
            </a:r>
            <a:endParaRPr lang="zh-CN" altLang="en-US" sz="4000" b="1"/>
          </a:p>
          <a:p>
            <a:pPr algn="l">
              <a:lnSpc>
                <a:spcPct val="110000"/>
              </a:lnSpc>
            </a:pPr>
            <a:r>
              <a:rPr lang="zh-CN" altLang="en-US" b="1"/>
              <a:t>算法的递归定义是：</a:t>
            </a:r>
          </a:p>
          <a:p>
            <a:pPr algn="l">
              <a:lnSpc>
                <a:spcPct val="110000"/>
              </a:lnSpc>
            </a:pPr>
            <a:r>
              <a:rPr lang="zh-CN" altLang="en-US" b="1"/>
              <a:t>       </a:t>
            </a:r>
            <a:r>
              <a:rPr lang="zh-CN" altLang="en-US" sz="2800" b="1"/>
              <a:t>若二叉树为空，则遍历结束；否则</a:t>
            </a:r>
          </a:p>
          <a:p>
            <a:pPr marL="457200" lvl="1" indent="0">
              <a:lnSpc>
                <a:spcPct val="110000"/>
              </a:lnSpc>
              <a:buNone/>
            </a:pPr>
            <a:r>
              <a:rPr lang="zh-CN" altLang="en-US" b="1"/>
              <a:t>⑴ 中序遍历左子树</a:t>
            </a:r>
            <a:r>
              <a:rPr lang="en-US" altLang="zh-CN" b="1"/>
              <a:t>(</a:t>
            </a:r>
            <a:r>
              <a:rPr lang="zh-CN" altLang="en-US" b="1">
                <a:solidFill>
                  <a:schemeClr val="folHlink"/>
                </a:solidFill>
              </a:rPr>
              <a:t>递归调用本算法</a:t>
            </a:r>
            <a:r>
              <a:rPr lang="en-US" altLang="zh-CN" b="1"/>
              <a:t>)</a:t>
            </a:r>
            <a:r>
              <a:rPr lang="zh-CN" altLang="en-US" b="1"/>
              <a:t>；</a:t>
            </a:r>
          </a:p>
          <a:p>
            <a:pPr marL="457200" lvl="1" indent="0">
              <a:lnSpc>
                <a:spcPct val="110000"/>
              </a:lnSpc>
              <a:buNone/>
            </a:pPr>
            <a:r>
              <a:rPr lang="zh-CN" altLang="en-US" b="1"/>
              <a:t>⑵ 访问根结点；</a:t>
            </a:r>
          </a:p>
          <a:p>
            <a:pPr marL="457200" lvl="1" indent="0">
              <a:lnSpc>
                <a:spcPct val="110000"/>
              </a:lnSpc>
              <a:buNone/>
            </a:pPr>
            <a:r>
              <a:rPr lang="zh-CN" altLang="en-US" b="1"/>
              <a:t>⑶ 中序遍历右子树</a:t>
            </a:r>
            <a:r>
              <a:rPr lang="en-US" altLang="zh-CN" b="1"/>
              <a:t>(</a:t>
            </a:r>
            <a:r>
              <a:rPr lang="zh-CN" altLang="en-US" b="1">
                <a:solidFill>
                  <a:schemeClr val="folHlink"/>
                </a:solidFill>
              </a:rPr>
              <a:t>递归调用本算法</a:t>
            </a:r>
            <a:r>
              <a:rPr lang="en-US" altLang="zh-CN" b="1"/>
              <a:t>)</a:t>
            </a:r>
            <a:r>
              <a:rPr lang="zh-CN" altLang="en-US" b="1"/>
              <a:t>。</a:t>
            </a:r>
          </a:p>
        </p:txBody>
      </p:sp>
    </p:spTree>
    <p:extLst>
      <p:ext uri="{BB962C8B-B14F-4D97-AF65-F5344CB8AC3E}">
        <p14:creationId xmlns:p14="http://schemas.microsoft.com/office/powerpoint/2010/main" val="23627996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2130" name="Rectangle 2">
            <a:extLst>
              <a:ext uri="{FF2B5EF4-FFF2-40B4-BE49-F238E27FC236}">
                <a16:creationId xmlns:a16="http://schemas.microsoft.com/office/drawing/2014/main" id="{A3F012C4-8BB8-2F4E-9729-81EF71D3E899}"/>
              </a:ext>
            </a:extLst>
          </p:cNvPr>
          <p:cNvSpPr>
            <a:spLocks noChangeArrowheads="1"/>
          </p:cNvSpPr>
          <p:nvPr/>
        </p:nvSpPr>
        <p:spPr bwMode="auto">
          <a:xfrm>
            <a:off x="1676401" y="188913"/>
            <a:ext cx="8812213"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55600" eaLnBrk="0" hangingPunct="0">
              <a:defRPr kumimoji="1" sz="2400">
                <a:solidFill>
                  <a:schemeClr val="tx1"/>
                </a:solidFill>
                <a:latin typeface="Times New Roman" panose="02020603050405020304" pitchFamily="18" charset="0"/>
                <a:ea typeface="宋体" panose="02010600030101010101" pitchFamily="2" charset="-122"/>
              </a:defRPr>
            </a:lvl2pPr>
            <a:lvl3pPr marL="723900" eaLnBrk="0" hangingPunct="0">
              <a:defRPr kumimoji="1" sz="2400">
                <a:solidFill>
                  <a:schemeClr val="tx1"/>
                </a:solidFill>
                <a:latin typeface="Times New Roman" panose="02020603050405020304" pitchFamily="18" charset="0"/>
                <a:ea typeface="宋体" panose="02010600030101010101" pitchFamily="2" charset="-122"/>
              </a:defRPr>
            </a:lvl3pPr>
            <a:lvl4pPr marL="1079500" eaLnBrk="0" hangingPunct="0">
              <a:defRPr kumimoji="1" sz="2400">
                <a:solidFill>
                  <a:schemeClr val="tx1"/>
                </a:solidFill>
                <a:latin typeface="Times New Roman" panose="02020603050405020304" pitchFamily="18" charset="0"/>
                <a:ea typeface="宋体" panose="02010600030101010101" pitchFamily="2" charset="-122"/>
              </a:defRPr>
            </a:lvl4pPr>
            <a:lvl5pPr marL="1435100" eaLnBrk="0" hangingPunct="0">
              <a:defRPr kumimoji="1" sz="2400">
                <a:solidFill>
                  <a:schemeClr val="tx1"/>
                </a:solidFill>
                <a:latin typeface="Times New Roman" panose="02020603050405020304" pitchFamily="18" charset="0"/>
                <a:ea typeface="宋体" panose="02010600030101010101" pitchFamily="2" charset="-122"/>
              </a:defRPr>
            </a:lvl5pPr>
            <a:lvl6pPr marL="18923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3495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28067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2639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20000"/>
              </a:spcBef>
              <a:spcAft>
                <a:spcPct val="0"/>
              </a:spcAft>
              <a:buClr>
                <a:srgbClr val="0000FF"/>
              </a:buClr>
              <a:buSzPct val="80000"/>
            </a:pPr>
            <a:r>
              <a:rPr lang="zh-CN" altLang="en-US" sz="3200" b="1">
                <a:solidFill>
                  <a:srgbClr val="FFFF00"/>
                </a:solidFill>
                <a:latin typeface="宋体" panose="02010600030101010101" pitchFamily="2" charset="-122"/>
              </a:rPr>
              <a:t>中序遍历的递归算法</a:t>
            </a:r>
          </a:p>
          <a:p>
            <a:pPr eaLnBrk="1" fontAlgn="base" hangingPunct="1">
              <a:lnSpc>
                <a:spcPct val="110000"/>
              </a:lnSpc>
              <a:spcBef>
                <a:spcPct val="20000"/>
              </a:spcBef>
              <a:spcAft>
                <a:spcPct val="0"/>
              </a:spcAft>
              <a:buClr>
                <a:srgbClr val="0000FF"/>
              </a:buClr>
              <a:buSzPct val="80000"/>
            </a:pPr>
            <a:r>
              <a:rPr lang="en-US" altLang="zh-CN" sz="2800" b="1">
                <a:solidFill>
                  <a:srgbClr val="FFFFFF"/>
                </a:solidFill>
                <a:ea typeface="楷体_GB2312" pitchFamily="49" charset="-122"/>
              </a:rPr>
              <a:t>void  InorderTraverse(</a:t>
            </a:r>
            <a:r>
              <a:rPr lang="en-US" altLang="zh-CN" sz="2800" b="1">
                <a:solidFill>
                  <a:srgbClr val="FFFFFF"/>
                </a:solidFill>
                <a:ea typeface="Arial Unicode MS" panose="020B0604020202020204" pitchFamily="34" charset="-128"/>
                <a:cs typeface="Arial Unicode MS" panose="020B0604020202020204" pitchFamily="34" charset="-128"/>
              </a:rPr>
              <a:t>BTNode  *T</a:t>
            </a:r>
            <a:r>
              <a:rPr lang="en-US" altLang="zh-CN" sz="2800" b="1">
                <a:solidFill>
                  <a:srgbClr val="FFFFFF"/>
                </a:solidFill>
                <a:ea typeface="楷体_GB2312" pitchFamily="49" charset="-122"/>
              </a:rPr>
              <a:t>)</a:t>
            </a:r>
          </a:p>
          <a:p>
            <a:pPr lvl="1" eaLnBrk="1" fontAlgn="base" hangingPunct="1">
              <a:lnSpc>
                <a:spcPct val="110000"/>
              </a:lnSpc>
              <a:spcBef>
                <a:spcPct val="20000"/>
              </a:spcBef>
              <a:spcAft>
                <a:spcPct val="0"/>
              </a:spcAft>
              <a:buClr>
                <a:srgbClr val="0000FF"/>
              </a:buClr>
              <a:buSzPct val="80000"/>
            </a:pPr>
            <a:r>
              <a:rPr lang="en-US" altLang="zh-CN" sz="2800" b="1">
                <a:solidFill>
                  <a:srgbClr val="FFFFFF"/>
                </a:solidFill>
                <a:ea typeface="楷体_GB2312" pitchFamily="49" charset="-122"/>
              </a:rPr>
              <a:t>{  if  (T!=NULL) </a:t>
            </a:r>
          </a:p>
          <a:p>
            <a:pPr lvl="3" eaLnBrk="1" fontAlgn="base" hangingPunct="1">
              <a:lnSpc>
                <a:spcPct val="110000"/>
              </a:lnSpc>
              <a:spcBef>
                <a:spcPct val="20000"/>
              </a:spcBef>
              <a:spcAft>
                <a:spcPct val="0"/>
              </a:spcAft>
              <a:buClr>
                <a:srgbClr val="0000FF"/>
              </a:buClr>
              <a:buSzPct val="80000"/>
            </a:pPr>
            <a:r>
              <a:rPr lang="en-US" altLang="zh-CN" sz="2800" b="1">
                <a:solidFill>
                  <a:srgbClr val="FFFFFF"/>
                </a:solidFill>
                <a:ea typeface="楷体_GB2312" pitchFamily="49" charset="-122"/>
              </a:rPr>
              <a:t>{  InorderTraverse(</a:t>
            </a:r>
            <a:r>
              <a:rPr lang="en-US" altLang="zh-CN" sz="2800" b="1">
                <a:solidFill>
                  <a:srgbClr val="FFFFFF"/>
                </a:solidFill>
                <a:ea typeface="Arial Unicode MS" panose="020B0604020202020204" pitchFamily="34" charset="-128"/>
                <a:cs typeface="Arial Unicode MS" panose="020B0604020202020204" pitchFamily="34" charset="-128"/>
              </a:rPr>
              <a:t>T-&gt;Lchild</a:t>
            </a:r>
            <a:r>
              <a:rPr lang="en-US" altLang="zh-CN" sz="2800" b="1">
                <a:solidFill>
                  <a:srgbClr val="FFFFFF"/>
                </a:solidFill>
                <a:ea typeface="楷体_GB2312" pitchFamily="49" charset="-122"/>
              </a:rPr>
              <a:t>) ;</a:t>
            </a:r>
          </a:p>
          <a:p>
            <a:pPr lvl="4" eaLnBrk="1" fontAlgn="base" hangingPunct="1">
              <a:lnSpc>
                <a:spcPct val="110000"/>
              </a:lnSpc>
              <a:spcBef>
                <a:spcPct val="20000"/>
              </a:spcBef>
              <a:spcAft>
                <a:spcPct val="0"/>
              </a:spcAft>
              <a:buClr>
                <a:srgbClr val="0000FF"/>
              </a:buClr>
              <a:buSzPct val="80000"/>
            </a:pPr>
            <a:r>
              <a:rPr lang="en-US" altLang="zh-CN" sz="2800" b="1">
                <a:solidFill>
                  <a:srgbClr val="FFFFFF"/>
                </a:solidFill>
                <a:ea typeface="楷体_GB2312" pitchFamily="49" charset="-122"/>
              </a:rPr>
              <a:t>visit(T-&gt;data) ;       </a:t>
            </a:r>
            <a:r>
              <a:rPr lang="en-US" altLang="zh-CN" b="1">
                <a:solidFill>
                  <a:srgbClr val="FFFFFF"/>
                </a:solidFill>
                <a:ea typeface="楷体_GB2312" pitchFamily="49" charset="-122"/>
              </a:rPr>
              <a:t>/*   </a:t>
            </a:r>
            <a:r>
              <a:rPr lang="zh-CN" altLang="en-US" b="1">
                <a:solidFill>
                  <a:srgbClr val="FFFFFF"/>
                </a:solidFill>
              </a:rPr>
              <a:t>访问根结点   </a:t>
            </a:r>
            <a:r>
              <a:rPr lang="zh-CN" altLang="en-US" b="1">
                <a:solidFill>
                  <a:srgbClr val="FFFFFF"/>
                </a:solidFill>
                <a:ea typeface="楷体_GB2312" pitchFamily="49" charset="-122"/>
              </a:rPr>
              <a:t>*</a:t>
            </a:r>
            <a:r>
              <a:rPr lang="en-US" altLang="zh-CN" b="1">
                <a:solidFill>
                  <a:srgbClr val="FFFFFF"/>
                </a:solidFill>
                <a:ea typeface="楷体_GB2312" pitchFamily="49" charset="-122"/>
              </a:rPr>
              <a:t>/</a:t>
            </a:r>
          </a:p>
          <a:p>
            <a:pPr lvl="4" eaLnBrk="1" fontAlgn="base" hangingPunct="1">
              <a:lnSpc>
                <a:spcPct val="110000"/>
              </a:lnSpc>
              <a:spcBef>
                <a:spcPct val="20000"/>
              </a:spcBef>
              <a:spcAft>
                <a:spcPct val="0"/>
              </a:spcAft>
              <a:buClr>
                <a:srgbClr val="0000FF"/>
              </a:buClr>
              <a:buSzPct val="80000"/>
            </a:pPr>
            <a:r>
              <a:rPr lang="en-US" altLang="zh-CN" sz="2800" b="1">
                <a:solidFill>
                  <a:srgbClr val="FFFFFF"/>
                </a:solidFill>
                <a:ea typeface="楷体_GB2312" pitchFamily="49" charset="-122"/>
              </a:rPr>
              <a:t>InorderTraverse(</a:t>
            </a:r>
            <a:r>
              <a:rPr lang="en-US" altLang="zh-CN" sz="2800" b="1">
                <a:solidFill>
                  <a:srgbClr val="FFFFFF"/>
                </a:solidFill>
                <a:ea typeface="Arial Unicode MS" panose="020B0604020202020204" pitchFamily="34" charset="-128"/>
                <a:cs typeface="Arial Unicode MS" panose="020B0604020202020204" pitchFamily="34" charset="-128"/>
              </a:rPr>
              <a:t>T-&gt;Rchild</a:t>
            </a:r>
            <a:r>
              <a:rPr lang="en-US" altLang="zh-CN" sz="2800" b="1">
                <a:solidFill>
                  <a:srgbClr val="FFFFFF"/>
                </a:solidFill>
                <a:ea typeface="楷体_GB2312" pitchFamily="49" charset="-122"/>
              </a:rPr>
              <a:t>) ;</a:t>
            </a:r>
          </a:p>
          <a:p>
            <a:pPr lvl="3" eaLnBrk="1" fontAlgn="base" hangingPunct="1">
              <a:lnSpc>
                <a:spcPct val="110000"/>
              </a:lnSpc>
              <a:spcBef>
                <a:spcPct val="20000"/>
              </a:spcBef>
              <a:spcAft>
                <a:spcPct val="0"/>
              </a:spcAft>
              <a:buClr>
                <a:srgbClr val="0000FF"/>
              </a:buClr>
              <a:buSzPct val="80000"/>
            </a:pPr>
            <a:r>
              <a:rPr lang="en-US" altLang="zh-CN" sz="2800" b="1">
                <a:solidFill>
                  <a:srgbClr val="FFFFFF"/>
                </a:solidFill>
                <a:ea typeface="楷体_GB2312" pitchFamily="49" charset="-122"/>
              </a:rPr>
              <a:t>}</a:t>
            </a:r>
          </a:p>
          <a:p>
            <a:pPr lvl="1" eaLnBrk="1" fontAlgn="base" hangingPunct="1">
              <a:lnSpc>
                <a:spcPct val="110000"/>
              </a:lnSpc>
              <a:spcBef>
                <a:spcPct val="20000"/>
              </a:spcBef>
              <a:spcAft>
                <a:spcPct val="0"/>
              </a:spcAft>
              <a:buClr>
                <a:srgbClr val="0000FF"/>
              </a:buClr>
              <a:buSzPct val="80000"/>
            </a:pPr>
            <a:r>
              <a:rPr lang="en-US" altLang="zh-CN" sz="2800" b="1">
                <a:solidFill>
                  <a:srgbClr val="FFFFFF"/>
                </a:solidFill>
                <a:ea typeface="楷体_GB2312" pitchFamily="49" charset="-122"/>
              </a:rPr>
              <a:t>}</a:t>
            </a:r>
            <a:r>
              <a:rPr lang="en-US" altLang="zh-CN" sz="2800" b="1">
                <a:solidFill>
                  <a:srgbClr val="FFFFFF"/>
                </a:solidFill>
                <a:latin typeface="宋体" panose="02010600030101010101" pitchFamily="2" charset="-122"/>
              </a:rPr>
              <a:t>   </a:t>
            </a:r>
            <a:r>
              <a:rPr lang="en-US" altLang="zh-CN" b="1">
                <a:solidFill>
                  <a:srgbClr val="FFFFFF"/>
                </a:solidFill>
              </a:rPr>
              <a:t>/*</a:t>
            </a:r>
            <a:r>
              <a:rPr lang="zh-CN" altLang="en-US" b="1">
                <a:solidFill>
                  <a:srgbClr val="FFFFFF"/>
                </a:solidFill>
              </a:rPr>
              <a:t>图</a:t>
            </a:r>
            <a:r>
              <a:rPr lang="en-US" altLang="zh-CN" b="1">
                <a:solidFill>
                  <a:srgbClr val="FFFFFF"/>
                </a:solidFill>
              </a:rPr>
              <a:t>6-8(a) </a:t>
            </a:r>
            <a:r>
              <a:rPr lang="zh-CN" altLang="en-US" b="1">
                <a:solidFill>
                  <a:srgbClr val="FFFFFF"/>
                </a:solidFill>
              </a:rPr>
              <a:t>的二叉树，输出的次序是： </a:t>
            </a:r>
            <a:r>
              <a:rPr lang="en-US" altLang="zh-CN" b="1">
                <a:solidFill>
                  <a:srgbClr val="FFFFFF"/>
                </a:solidFill>
              </a:rPr>
              <a:t>cbegdfa */</a:t>
            </a:r>
          </a:p>
        </p:txBody>
      </p:sp>
    </p:spTree>
    <p:extLst>
      <p:ext uri="{BB962C8B-B14F-4D97-AF65-F5344CB8AC3E}">
        <p14:creationId xmlns:p14="http://schemas.microsoft.com/office/powerpoint/2010/main" val="768419625"/>
      </p:ext>
    </p:extLst>
  </p:cSld>
  <p:clrMapOvr>
    <a:masterClrMapping/>
  </p:clrMapOvr>
  <p:transition spd="med">
    <p:blinds/>
  </p:transition>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3154" name="Rectangle 2">
            <a:extLst>
              <a:ext uri="{FF2B5EF4-FFF2-40B4-BE49-F238E27FC236}">
                <a16:creationId xmlns:a16="http://schemas.microsoft.com/office/drawing/2014/main" id="{44D77C1D-967A-594A-BE76-C097F10C1FC1}"/>
              </a:ext>
            </a:extLst>
          </p:cNvPr>
          <p:cNvSpPr>
            <a:spLocks noGrp="1" noChangeArrowheads="1"/>
          </p:cNvSpPr>
          <p:nvPr>
            <p:ph type="subTitle" idx="1"/>
          </p:nvPr>
        </p:nvSpPr>
        <p:spPr>
          <a:xfrm>
            <a:off x="1676400" y="549275"/>
            <a:ext cx="8839200" cy="5327650"/>
          </a:xfrm>
        </p:spPr>
        <p:txBody>
          <a:bodyPr/>
          <a:lstStyle/>
          <a:p>
            <a:pPr algn="l">
              <a:lnSpc>
                <a:spcPct val="110000"/>
              </a:lnSpc>
            </a:pPr>
            <a:r>
              <a:rPr lang="en-US" altLang="zh-CN" sz="4000" b="1">
                <a:solidFill>
                  <a:schemeClr val="folHlink"/>
                </a:solidFill>
              </a:rPr>
              <a:t>2  </a:t>
            </a:r>
            <a:r>
              <a:rPr lang="zh-CN" altLang="en-US" sz="4000" b="1">
                <a:solidFill>
                  <a:schemeClr val="folHlink"/>
                </a:solidFill>
                <a:ea typeface="楷体_GB2312" pitchFamily="49" charset="-122"/>
              </a:rPr>
              <a:t>非递归算法</a:t>
            </a:r>
            <a:endParaRPr lang="zh-CN" altLang="en-US" sz="4000" b="1"/>
          </a:p>
          <a:p>
            <a:pPr algn="l">
              <a:lnSpc>
                <a:spcPct val="110000"/>
              </a:lnSpc>
            </a:pPr>
            <a:r>
              <a:rPr lang="zh-CN" altLang="en-US" sz="2800" b="1"/>
              <a:t>设</a:t>
            </a:r>
            <a:r>
              <a:rPr lang="en-US" altLang="zh-CN" sz="2800" b="1"/>
              <a:t>T</a:t>
            </a:r>
            <a:r>
              <a:rPr lang="zh-CN" altLang="en-US" sz="2800" b="1"/>
              <a:t>是指向二叉树根结点的指针变量，非递归算法是：</a:t>
            </a:r>
          </a:p>
          <a:p>
            <a:pPr algn="l">
              <a:lnSpc>
                <a:spcPct val="110000"/>
              </a:lnSpc>
            </a:pPr>
            <a:r>
              <a:rPr lang="zh-CN" altLang="en-US" sz="2800" b="1"/>
              <a:t>若二叉树为空，则返回；否则，令</a:t>
            </a:r>
            <a:r>
              <a:rPr lang="en-US" altLang="zh-CN" sz="2800" b="1"/>
              <a:t>p=T</a:t>
            </a:r>
          </a:p>
          <a:p>
            <a:pPr marL="533400" lvl="1" indent="0">
              <a:lnSpc>
                <a:spcPct val="110000"/>
              </a:lnSpc>
              <a:buNone/>
            </a:pPr>
            <a:r>
              <a:rPr lang="en-US" altLang="zh-CN" b="1">
                <a:latin typeface="宋体" panose="02010600030101010101" pitchFamily="2" charset="-122"/>
              </a:rPr>
              <a:t>⑴ </a:t>
            </a:r>
            <a:r>
              <a:rPr lang="zh-CN" altLang="en-US" b="1"/>
              <a:t>若</a:t>
            </a:r>
            <a:r>
              <a:rPr lang="en-US" altLang="zh-CN" b="1"/>
              <a:t>p</a:t>
            </a:r>
            <a:r>
              <a:rPr lang="zh-CN" altLang="en-US" b="1"/>
              <a:t>不为空，</a:t>
            </a:r>
            <a:r>
              <a:rPr lang="en-US" altLang="zh-CN" b="1"/>
              <a:t>p</a:t>
            </a:r>
            <a:r>
              <a:rPr lang="zh-CN" altLang="en-US" b="1"/>
              <a:t>进栈， </a:t>
            </a:r>
            <a:r>
              <a:rPr lang="en-US" altLang="zh-CN" b="1"/>
              <a:t>p=p-&gt;Lchild </a:t>
            </a:r>
            <a:r>
              <a:rPr lang="zh-CN" altLang="en-US" b="1"/>
              <a:t>；</a:t>
            </a:r>
          </a:p>
          <a:p>
            <a:pPr marL="533400" lvl="1" indent="0">
              <a:lnSpc>
                <a:spcPct val="110000"/>
              </a:lnSpc>
              <a:buNone/>
            </a:pPr>
            <a:r>
              <a:rPr lang="zh-CN" altLang="en-US" b="1">
                <a:latin typeface="宋体" panose="02010600030101010101" pitchFamily="2" charset="-122"/>
              </a:rPr>
              <a:t>⑵ </a:t>
            </a:r>
            <a:r>
              <a:rPr lang="zh-CN" altLang="en-US" b="1"/>
              <a:t>否则</a:t>
            </a:r>
            <a:r>
              <a:rPr lang="en-US" altLang="zh-CN" b="1"/>
              <a:t>(</a:t>
            </a:r>
            <a:r>
              <a:rPr lang="zh-CN" altLang="en-US" b="1"/>
              <a:t>即</a:t>
            </a:r>
            <a:r>
              <a:rPr lang="en-US" altLang="zh-CN" b="1"/>
              <a:t>p</a:t>
            </a:r>
            <a:r>
              <a:rPr lang="zh-CN" altLang="en-US" b="1"/>
              <a:t>为空</a:t>
            </a:r>
            <a:r>
              <a:rPr lang="en-US" altLang="zh-CN" b="1"/>
              <a:t>)</a:t>
            </a:r>
            <a:r>
              <a:rPr lang="zh-CN" altLang="en-US" b="1"/>
              <a:t>，退栈到</a:t>
            </a:r>
            <a:r>
              <a:rPr lang="en-US" altLang="zh-CN" b="1"/>
              <a:t>p</a:t>
            </a:r>
            <a:r>
              <a:rPr lang="zh-CN" altLang="en-US" b="1"/>
              <a:t>，访问</a:t>
            </a:r>
            <a:r>
              <a:rPr lang="en-US" altLang="zh-CN" b="1"/>
              <a:t>p</a:t>
            </a:r>
            <a:r>
              <a:rPr lang="zh-CN" altLang="en-US" b="1"/>
              <a:t>所指向的结点；</a:t>
            </a:r>
          </a:p>
          <a:p>
            <a:pPr marL="533400" lvl="1" indent="0">
              <a:lnSpc>
                <a:spcPct val="110000"/>
              </a:lnSpc>
              <a:buNone/>
            </a:pPr>
            <a:r>
              <a:rPr lang="zh-CN" altLang="en-US" b="1">
                <a:latin typeface="宋体" panose="02010600030101010101" pitchFamily="2" charset="-122"/>
              </a:rPr>
              <a:t>⑶ </a:t>
            </a:r>
            <a:r>
              <a:rPr lang="en-US" altLang="zh-CN" b="1"/>
              <a:t>p=p-&gt;Rchild </a:t>
            </a:r>
            <a:r>
              <a:rPr lang="zh-CN" altLang="en-US" b="1"/>
              <a:t>，转</a:t>
            </a:r>
            <a:r>
              <a:rPr lang="en-US" altLang="zh-CN" b="1"/>
              <a:t>(1)</a:t>
            </a:r>
            <a:r>
              <a:rPr lang="zh-CN" altLang="en-US" b="1"/>
              <a:t>；</a:t>
            </a:r>
          </a:p>
          <a:p>
            <a:pPr marL="533400" lvl="1" indent="0">
              <a:lnSpc>
                <a:spcPct val="110000"/>
              </a:lnSpc>
              <a:buNone/>
            </a:pPr>
            <a:r>
              <a:rPr lang="zh-CN" altLang="en-US" b="1"/>
              <a:t>直到栈空为止。</a:t>
            </a:r>
          </a:p>
          <a:p>
            <a:pPr algn="l">
              <a:lnSpc>
                <a:spcPct val="110000"/>
              </a:lnSpc>
              <a:buClrTx/>
              <a:buSzTx/>
              <a:buFontTx/>
              <a:buNone/>
            </a:pPr>
            <a:r>
              <a:rPr lang="zh-CN" altLang="en-US" b="1">
                <a:solidFill>
                  <a:schemeClr val="folHlink"/>
                </a:solidFill>
              </a:rPr>
              <a:t>算法实现</a:t>
            </a:r>
            <a:r>
              <a:rPr lang="zh-CN" altLang="en-US" b="1"/>
              <a:t>：</a:t>
            </a:r>
          </a:p>
        </p:txBody>
      </p:sp>
    </p:spTree>
    <p:extLst>
      <p:ext uri="{BB962C8B-B14F-4D97-AF65-F5344CB8AC3E}">
        <p14:creationId xmlns:p14="http://schemas.microsoft.com/office/powerpoint/2010/main" val="6556443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4178" name="Text Box 2">
            <a:extLst>
              <a:ext uri="{FF2B5EF4-FFF2-40B4-BE49-F238E27FC236}">
                <a16:creationId xmlns:a16="http://schemas.microsoft.com/office/drawing/2014/main" id="{ADAB36F0-B36C-BD49-8F7F-109122FA34CF}"/>
              </a:ext>
            </a:extLst>
          </p:cNvPr>
          <p:cNvSpPr txBox="1">
            <a:spLocks noChangeArrowheads="1"/>
          </p:cNvSpPr>
          <p:nvPr/>
        </p:nvSpPr>
        <p:spPr bwMode="auto">
          <a:xfrm>
            <a:off x="1676401" y="131763"/>
            <a:ext cx="8812213" cy="6627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1000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#define MAX_NODE  50</a:t>
            </a:r>
          </a:p>
          <a:p>
            <a:pPr fontAlgn="base">
              <a:spcBef>
                <a:spcPct val="1000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void  InorderTraverse( BTNode  *T)</a:t>
            </a:r>
          </a:p>
          <a:p>
            <a:pPr fontAlgn="base">
              <a:spcBef>
                <a:spcPct val="1000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  BTNode  *</a:t>
            </a:r>
            <a:r>
              <a:rPr kumimoji="1" lang="en-US" altLang="zh-CN" sz="2800" b="1">
                <a:solidFill>
                  <a:srgbClr val="FFFFFF"/>
                </a:solidFill>
                <a:latin typeface="Times New Roman" panose="02020603050405020304" pitchFamily="18" charset="0"/>
                <a:ea typeface="楷体_GB2312" pitchFamily="49" charset="-122"/>
              </a:rPr>
              <a:t>Stack[</a:t>
            </a:r>
            <a:r>
              <a:rPr kumimoji="1" lang="en-US" altLang="zh-CN" sz="2800" b="1">
                <a:solidFill>
                  <a:srgbClr val="FFFFFF"/>
                </a:solidFill>
                <a:latin typeface="Times New Roman" panose="02020603050405020304" pitchFamily="18" charset="0"/>
                <a:ea typeface="宋体" panose="02010600030101010101" pitchFamily="2" charset="-122"/>
              </a:rPr>
              <a:t>MAX_NODE</a:t>
            </a:r>
            <a:r>
              <a:rPr kumimoji="1" lang="en-US" altLang="zh-CN" sz="2800" b="1">
                <a:solidFill>
                  <a:srgbClr val="FFFFFF"/>
                </a:solidFill>
                <a:latin typeface="Times New Roman" panose="02020603050405020304" pitchFamily="18" charset="0"/>
                <a:ea typeface="楷体_GB2312" pitchFamily="49" charset="-122"/>
              </a:rPr>
              <a:t>] ,</a:t>
            </a:r>
            <a:r>
              <a:rPr kumimoji="1" lang="en-US" altLang="zh-CN" sz="2800" b="1">
                <a:solidFill>
                  <a:srgbClr val="FFFFFF"/>
                </a:solidFill>
                <a:latin typeface="Times New Roman" panose="02020603050405020304" pitchFamily="18" charset="0"/>
                <a:ea typeface="宋体" panose="02010600030101010101" pitchFamily="2" charset="-122"/>
              </a:rPr>
              <a:t>*p=T ;</a:t>
            </a:r>
          </a:p>
          <a:p>
            <a:pPr fontAlgn="base">
              <a:spcBef>
                <a:spcPct val="1000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    int  top=0 , bool=1 ;</a:t>
            </a:r>
          </a:p>
          <a:p>
            <a:pPr fontAlgn="base">
              <a:spcBef>
                <a:spcPct val="1000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    if  (T==NULL)  printf(“ Binary Tree is Empty!\n”) ;</a:t>
            </a:r>
          </a:p>
          <a:p>
            <a:pPr fontAlgn="base">
              <a:spcBef>
                <a:spcPct val="1000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   else  { do</a:t>
            </a:r>
          </a:p>
          <a:p>
            <a:pPr fontAlgn="base">
              <a:spcBef>
                <a:spcPct val="1000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                 { while (p!=NULL)</a:t>
            </a:r>
          </a:p>
          <a:p>
            <a:pPr fontAlgn="base">
              <a:spcBef>
                <a:spcPct val="1000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                        {  stack[++top]=p ;  p=p-&gt;Lchild ;   }</a:t>
            </a:r>
          </a:p>
          <a:p>
            <a:pPr fontAlgn="base">
              <a:spcBef>
                <a:spcPct val="1000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                     if  (top==0)  bool=0 ;</a:t>
            </a:r>
          </a:p>
          <a:p>
            <a:pPr fontAlgn="base">
              <a:spcBef>
                <a:spcPct val="1000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                     else  {  p=stack[top] ;  top-- ;</a:t>
            </a:r>
          </a:p>
          <a:p>
            <a:pPr fontAlgn="base">
              <a:spcBef>
                <a:spcPct val="1000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                                 visit( p-&gt;data ) ;  p=p-&gt;Rchild ; }</a:t>
            </a:r>
          </a:p>
          <a:p>
            <a:pPr fontAlgn="base">
              <a:spcBef>
                <a:spcPct val="1000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                 }  while (bool!=0) ;</a:t>
            </a:r>
          </a:p>
          <a:p>
            <a:pPr fontAlgn="base">
              <a:spcBef>
                <a:spcPct val="1000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           }</a:t>
            </a:r>
          </a:p>
          <a:p>
            <a:pPr fontAlgn="base">
              <a:spcBef>
                <a:spcPct val="1000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 }</a:t>
            </a:r>
          </a:p>
        </p:txBody>
      </p:sp>
    </p:spTree>
    <p:extLst>
      <p:ext uri="{BB962C8B-B14F-4D97-AF65-F5344CB8AC3E}">
        <p14:creationId xmlns:p14="http://schemas.microsoft.com/office/powerpoint/2010/main" val="25819321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5202" name="Rectangle 2">
            <a:extLst>
              <a:ext uri="{FF2B5EF4-FFF2-40B4-BE49-F238E27FC236}">
                <a16:creationId xmlns:a16="http://schemas.microsoft.com/office/drawing/2014/main" id="{FD4B863C-EB53-3C44-B0A6-A188F1492320}"/>
              </a:ext>
            </a:extLst>
          </p:cNvPr>
          <p:cNvSpPr>
            <a:spLocks noGrp="1" noChangeArrowheads="1"/>
          </p:cNvSpPr>
          <p:nvPr>
            <p:ph type="ctrTitle"/>
          </p:nvPr>
        </p:nvSpPr>
        <p:spPr>
          <a:xfrm>
            <a:off x="1676401" y="152400"/>
            <a:ext cx="6291263" cy="755650"/>
          </a:xfrm>
        </p:spPr>
        <p:txBody>
          <a:bodyPr/>
          <a:lstStyle/>
          <a:p>
            <a:r>
              <a:rPr lang="en-US" altLang="zh-CN" b="1">
                <a:latin typeface="Times New Roman" panose="02020603050405020304" pitchFamily="18" charset="0"/>
              </a:rPr>
              <a:t>6.3.3</a:t>
            </a:r>
            <a:r>
              <a:rPr lang="en-US" altLang="zh-CN" b="1">
                <a:latin typeface="宋体" panose="02010600030101010101" pitchFamily="2" charset="-122"/>
              </a:rPr>
              <a:t>  </a:t>
            </a:r>
            <a:r>
              <a:rPr lang="zh-CN" altLang="en-US" b="1">
                <a:latin typeface="楷体_GB2312" pitchFamily="49" charset="-122"/>
                <a:ea typeface="楷体_GB2312" pitchFamily="49" charset="-122"/>
              </a:rPr>
              <a:t>后序遍历二叉树</a:t>
            </a:r>
          </a:p>
        </p:txBody>
      </p:sp>
      <p:sp>
        <p:nvSpPr>
          <p:cNvPr id="435203" name="Rectangle 3">
            <a:extLst>
              <a:ext uri="{FF2B5EF4-FFF2-40B4-BE49-F238E27FC236}">
                <a16:creationId xmlns:a16="http://schemas.microsoft.com/office/drawing/2014/main" id="{0DD41EF0-5C7B-0049-9BC2-0E21B0ACFB7C}"/>
              </a:ext>
            </a:extLst>
          </p:cNvPr>
          <p:cNvSpPr>
            <a:spLocks noGrp="1" noChangeArrowheads="1"/>
          </p:cNvSpPr>
          <p:nvPr>
            <p:ph type="subTitle" idx="1"/>
          </p:nvPr>
        </p:nvSpPr>
        <p:spPr>
          <a:xfrm>
            <a:off x="1676400" y="981076"/>
            <a:ext cx="8839200" cy="3743325"/>
          </a:xfrm>
        </p:spPr>
        <p:txBody>
          <a:bodyPr/>
          <a:lstStyle/>
          <a:p>
            <a:pPr algn="l">
              <a:lnSpc>
                <a:spcPct val="110000"/>
              </a:lnSpc>
            </a:pPr>
            <a:r>
              <a:rPr lang="en-US" altLang="zh-CN" sz="4000" b="1">
                <a:solidFill>
                  <a:schemeClr val="folHlink"/>
                </a:solidFill>
              </a:rPr>
              <a:t>1  </a:t>
            </a:r>
            <a:r>
              <a:rPr lang="zh-CN" altLang="en-US" sz="4000" b="1">
                <a:solidFill>
                  <a:schemeClr val="folHlink"/>
                </a:solidFill>
                <a:ea typeface="楷体_GB2312" pitchFamily="49" charset="-122"/>
              </a:rPr>
              <a:t>递归算法</a:t>
            </a:r>
            <a:endParaRPr lang="zh-CN" altLang="en-US" b="1"/>
          </a:p>
          <a:p>
            <a:pPr algn="l">
              <a:lnSpc>
                <a:spcPct val="110000"/>
              </a:lnSpc>
            </a:pPr>
            <a:r>
              <a:rPr lang="zh-CN" altLang="en-US" b="1"/>
              <a:t>算法的递归定义是：</a:t>
            </a:r>
          </a:p>
          <a:p>
            <a:pPr algn="l">
              <a:lnSpc>
                <a:spcPct val="110000"/>
              </a:lnSpc>
            </a:pPr>
            <a:r>
              <a:rPr lang="zh-CN" altLang="en-US" b="1"/>
              <a:t>       </a:t>
            </a:r>
            <a:r>
              <a:rPr lang="zh-CN" altLang="en-US" sz="2800" b="1"/>
              <a:t>若二叉树为空，则遍历结束；否则</a:t>
            </a:r>
          </a:p>
          <a:p>
            <a:pPr marL="457200" lvl="1" indent="0">
              <a:lnSpc>
                <a:spcPct val="110000"/>
              </a:lnSpc>
              <a:buNone/>
            </a:pPr>
            <a:r>
              <a:rPr lang="zh-CN" altLang="en-US" b="1"/>
              <a:t>⑴ 后序遍历左子树</a:t>
            </a:r>
            <a:r>
              <a:rPr lang="en-US" altLang="zh-CN" b="1"/>
              <a:t>(</a:t>
            </a:r>
            <a:r>
              <a:rPr lang="zh-CN" altLang="en-US" b="1">
                <a:solidFill>
                  <a:schemeClr val="folHlink"/>
                </a:solidFill>
              </a:rPr>
              <a:t>递归调用本算法</a:t>
            </a:r>
            <a:r>
              <a:rPr lang="en-US" altLang="zh-CN" b="1"/>
              <a:t>)</a:t>
            </a:r>
            <a:r>
              <a:rPr lang="zh-CN" altLang="en-US" b="1"/>
              <a:t>；</a:t>
            </a:r>
          </a:p>
          <a:p>
            <a:pPr marL="457200" lvl="1" indent="0">
              <a:lnSpc>
                <a:spcPct val="110000"/>
              </a:lnSpc>
              <a:buNone/>
            </a:pPr>
            <a:r>
              <a:rPr lang="zh-CN" altLang="en-US" b="1"/>
              <a:t>⑵ 后序遍历右子树</a:t>
            </a:r>
            <a:r>
              <a:rPr lang="en-US" altLang="zh-CN" b="1"/>
              <a:t>(</a:t>
            </a:r>
            <a:r>
              <a:rPr lang="zh-CN" altLang="en-US" b="1">
                <a:solidFill>
                  <a:schemeClr val="folHlink"/>
                </a:solidFill>
              </a:rPr>
              <a:t>递归调用本算法</a:t>
            </a:r>
            <a:r>
              <a:rPr lang="en-US" altLang="zh-CN" b="1"/>
              <a:t>) </a:t>
            </a:r>
            <a:r>
              <a:rPr lang="zh-CN" altLang="en-US" b="1"/>
              <a:t>；</a:t>
            </a:r>
          </a:p>
          <a:p>
            <a:pPr marL="457200" lvl="1" indent="0">
              <a:lnSpc>
                <a:spcPct val="110000"/>
              </a:lnSpc>
              <a:buNone/>
            </a:pPr>
            <a:r>
              <a:rPr lang="zh-CN" altLang="en-US" b="1"/>
              <a:t>⑶ 访问根结点 。</a:t>
            </a:r>
          </a:p>
        </p:txBody>
      </p:sp>
    </p:spTree>
    <p:extLst>
      <p:ext uri="{BB962C8B-B14F-4D97-AF65-F5344CB8AC3E}">
        <p14:creationId xmlns:p14="http://schemas.microsoft.com/office/powerpoint/2010/main" val="6257919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6226" name="Rectangle 2">
            <a:extLst>
              <a:ext uri="{FF2B5EF4-FFF2-40B4-BE49-F238E27FC236}">
                <a16:creationId xmlns:a16="http://schemas.microsoft.com/office/drawing/2014/main" id="{8B4A8035-D062-744D-8E75-1E95A9FFA56E}"/>
              </a:ext>
            </a:extLst>
          </p:cNvPr>
          <p:cNvSpPr>
            <a:spLocks noChangeArrowheads="1"/>
          </p:cNvSpPr>
          <p:nvPr/>
        </p:nvSpPr>
        <p:spPr bwMode="auto">
          <a:xfrm>
            <a:off x="1676401" y="188914"/>
            <a:ext cx="8812213" cy="5976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tabLst>
                <a:tab pos="723900" algn="l"/>
              </a:tabLst>
              <a:defRPr kumimoji="1" sz="2400">
                <a:solidFill>
                  <a:schemeClr val="tx1"/>
                </a:solidFill>
                <a:latin typeface="Times New Roman" panose="02020603050405020304" pitchFamily="18" charset="0"/>
                <a:ea typeface="宋体" panose="02010600030101010101" pitchFamily="2" charset="-122"/>
              </a:defRPr>
            </a:lvl1pPr>
            <a:lvl2pPr marL="355600" eaLnBrk="0" hangingPunct="0">
              <a:tabLst>
                <a:tab pos="723900" algn="l"/>
              </a:tabLst>
              <a:defRPr kumimoji="1" sz="2400">
                <a:solidFill>
                  <a:schemeClr val="tx1"/>
                </a:solidFill>
                <a:latin typeface="Times New Roman" panose="02020603050405020304" pitchFamily="18" charset="0"/>
                <a:ea typeface="宋体" panose="02010600030101010101" pitchFamily="2" charset="-122"/>
              </a:defRPr>
            </a:lvl2pPr>
            <a:lvl3pPr marL="723900" eaLnBrk="0" hangingPunct="0">
              <a:tabLst>
                <a:tab pos="723900" algn="l"/>
              </a:tabLst>
              <a:defRPr kumimoji="1" sz="2400">
                <a:solidFill>
                  <a:schemeClr val="tx1"/>
                </a:solidFill>
                <a:latin typeface="Times New Roman" panose="02020603050405020304" pitchFamily="18" charset="0"/>
                <a:ea typeface="宋体" panose="02010600030101010101" pitchFamily="2" charset="-122"/>
              </a:defRPr>
            </a:lvl3pPr>
            <a:lvl4pPr marL="1079500" eaLnBrk="0" hangingPunct="0">
              <a:tabLst>
                <a:tab pos="723900" algn="l"/>
              </a:tabLst>
              <a:defRPr kumimoji="1" sz="2400">
                <a:solidFill>
                  <a:schemeClr val="tx1"/>
                </a:solidFill>
                <a:latin typeface="Times New Roman" panose="02020603050405020304" pitchFamily="18" charset="0"/>
                <a:ea typeface="宋体" panose="02010600030101010101" pitchFamily="2" charset="-122"/>
              </a:defRPr>
            </a:lvl4pPr>
            <a:lvl5pPr marL="1435100" eaLnBrk="0" hangingPunct="0">
              <a:tabLst>
                <a:tab pos="723900" algn="l"/>
              </a:tabLst>
              <a:defRPr kumimoji="1" sz="2400">
                <a:solidFill>
                  <a:schemeClr val="tx1"/>
                </a:solidFill>
                <a:latin typeface="Times New Roman" panose="02020603050405020304" pitchFamily="18" charset="0"/>
                <a:ea typeface="宋体" panose="02010600030101010101" pitchFamily="2" charset="-122"/>
              </a:defRPr>
            </a:lvl5pPr>
            <a:lvl6pPr marL="1892300" eaLnBrk="0" fontAlgn="base" hangingPunct="0">
              <a:spcBef>
                <a:spcPct val="0"/>
              </a:spcBef>
              <a:spcAft>
                <a:spcPct val="0"/>
              </a:spcAft>
              <a:tabLst>
                <a:tab pos="723900" algn="l"/>
              </a:tabLst>
              <a:defRPr kumimoji="1" sz="2400">
                <a:solidFill>
                  <a:schemeClr val="tx1"/>
                </a:solidFill>
                <a:latin typeface="Times New Roman" panose="02020603050405020304" pitchFamily="18" charset="0"/>
                <a:ea typeface="宋体" panose="02010600030101010101" pitchFamily="2" charset="-122"/>
              </a:defRPr>
            </a:lvl6pPr>
            <a:lvl7pPr marL="2349500" eaLnBrk="0" fontAlgn="base" hangingPunct="0">
              <a:spcBef>
                <a:spcPct val="0"/>
              </a:spcBef>
              <a:spcAft>
                <a:spcPct val="0"/>
              </a:spcAft>
              <a:tabLst>
                <a:tab pos="723900" algn="l"/>
              </a:tabLst>
              <a:defRPr kumimoji="1" sz="2400">
                <a:solidFill>
                  <a:schemeClr val="tx1"/>
                </a:solidFill>
                <a:latin typeface="Times New Roman" panose="02020603050405020304" pitchFamily="18" charset="0"/>
                <a:ea typeface="宋体" panose="02010600030101010101" pitchFamily="2" charset="-122"/>
              </a:defRPr>
            </a:lvl7pPr>
            <a:lvl8pPr marL="2806700" eaLnBrk="0" fontAlgn="base" hangingPunct="0">
              <a:spcBef>
                <a:spcPct val="0"/>
              </a:spcBef>
              <a:spcAft>
                <a:spcPct val="0"/>
              </a:spcAft>
              <a:tabLst>
                <a:tab pos="723900" algn="l"/>
              </a:tabLst>
              <a:defRPr kumimoji="1" sz="2400">
                <a:solidFill>
                  <a:schemeClr val="tx1"/>
                </a:solidFill>
                <a:latin typeface="Times New Roman" panose="02020603050405020304" pitchFamily="18" charset="0"/>
                <a:ea typeface="宋体" panose="02010600030101010101" pitchFamily="2" charset="-122"/>
              </a:defRPr>
            </a:lvl8pPr>
            <a:lvl9pPr marL="3263900" eaLnBrk="0" fontAlgn="base" hangingPunct="0">
              <a:spcBef>
                <a:spcPct val="0"/>
              </a:spcBef>
              <a:spcAft>
                <a:spcPct val="0"/>
              </a:spcAft>
              <a:tabLst>
                <a:tab pos="723900" algn="l"/>
              </a:tabLs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20000"/>
              </a:spcBef>
              <a:spcAft>
                <a:spcPct val="0"/>
              </a:spcAft>
              <a:buClr>
                <a:srgbClr val="0000FF"/>
              </a:buClr>
              <a:buSzPct val="80000"/>
            </a:pPr>
            <a:r>
              <a:rPr lang="zh-CN" altLang="en-US" sz="3200" b="1">
                <a:solidFill>
                  <a:srgbClr val="FFFF00"/>
                </a:solidFill>
                <a:latin typeface="宋体" panose="02010600030101010101" pitchFamily="2" charset="-122"/>
              </a:rPr>
              <a:t>后序遍历的递归算法</a:t>
            </a:r>
          </a:p>
          <a:p>
            <a:pPr eaLnBrk="1" fontAlgn="base" hangingPunct="1">
              <a:lnSpc>
                <a:spcPct val="110000"/>
              </a:lnSpc>
              <a:spcBef>
                <a:spcPct val="20000"/>
              </a:spcBef>
              <a:spcAft>
                <a:spcPct val="0"/>
              </a:spcAft>
              <a:buClr>
                <a:srgbClr val="0000FF"/>
              </a:buClr>
              <a:buSzPct val="80000"/>
            </a:pPr>
            <a:r>
              <a:rPr lang="en-US" altLang="zh-CN" sz="2800" b="1">
                <a:solidFill>
                  <a:srgbClr val="FFFFFF"/>
                </a:solidFill>
                <a:ea typeface="楷体_GB2312" pitchFamily="49" charset="-122"/>
              </a:rPr>
              <a:t>void  PostorderTraverse(</a:t>
            </a:r>
            <a:r>
              <a:rPr lang="en-US" altLang="zh-CN" sz="2800" b="1">
                <a:solidFill>
                  <a:srgbClr val="FFFFFF"/>
                </a:solidFill>
                <a:ea typeface="Arial Unicode MS" panose="020B0604020202020204" pitchFamily="34" charset="-128"/>
                <a:cs typeface="Arial Unicode MS" panose="020B0604020202020204" pitchFamily="34" charset="-128"/>
              </a:rPr>
              <a:t>BTNode  *T</a:t>
            </a:r>
            <a:r>
              <a:rPr lang="en-US" altLang="zh-CN" sz="2800" b="1">
                <a:solidFill>
                  <a:srgbClr val="FFFFFF"/>
                </a:solidFill>
                <a:ea typeface="楷体_GB2312" pitchFamily="49" charset="-122"/>
              </a:rPr>
              <a:t>)</a:t>
            </a:r>
          </a:p>
          <a:p>
            <a:pPr lvl="1" eaLnBrk="1" fontAlgn="base" hangingPunct="1">
              <a:lnSpc>
                <a:spcPct val="110000"/>
              </a:lnSpc>
              <a:spcBef>
                <a:spcPct val="20000"/>
              </a:spcBef>
              <a:spcAft>
                <a:spcPct val="0"/>
              </a:spcAft>
              <a:buClr>
                <a:srgbClr val="0000FF"/>
              </a:buClr>
              <a:buSzPct val="80000"/>
            </a:pPr>
            <a:r>
              <a:rPr lang="en-US" altLang="zh-CN" sz="2800" b="1">
                <a:solidFill>
                  <a:srgbClr val="FFFFFF"/>
                </a:solidFill>
                <a:ea typeface="楷体_GB2312" pitchFamily="49" charset="-122"/>
              </a:rPr>
              <a:t>{  if  (T!=NULL) </a:t>
            </a:r>
          </a:p>
          <a:p>
            <a:pPr lvl="3" eaLnBrk="1" fontAlgn="base" hangingPunct="1">
              <a:lnSpc>
                <a:spcPct val="110000"/>
              </a:lnSpc>
              <a:spcBef>
                <a:spcPct val="20000"/>
              </a:spcBef>
              <a:spcAft>
                <a:spcPct val="0"/>
              </a:spcAft>
              <a:buClr>
                <a:srgbClr val="0000FF"/>
              </a:buClr>
              <a:buSzPct val="80000"/>
            </a:pPr>
            <a:r>
              <a:rPr lang="en-US" altLang="zh-CN" sz="2800" b="1">
                <a:solidFill>
                  <a:srgbClr val="FFFFFF"/>
                </a:solidFill>
                <a:ea typeface="楷体_GB2312" pitchFamily="49" charset="-122"/>
              </a:rPr>
              <a:t>{  PostorderTraverse(</a:t>
            </a:r>
            <a:r>
              <a:rPr lang="en-US" altLang="zh-CN" sz="2800" b="1">
                <a:solidFill>
                  <a:srgbClr val="FFFFFF"/>
                </a:solidFill>
                <a:ea typeface="Arial Unicode MS" panose="020B0604020202020204" pitchFamily="34" charset="-128"/>
                <a:cs typeface="Arial Unicode MS" panose="020B0604020202020204" pitchFamily="34" charset="-128"/>
              </a:rPr>
              <a:t>T-&gt;Lchild</a:t>
            </a:r>
            <a:r>
              <a:rPr lang="en-US" altLang="zh-CN" sz="2800" b="1">
                <a:solidFill>
                  <a:srgbClr val="FFFFFF"/>
                </a:solidFill>
                <a:ea typeface="楷体_GB2312" pitchFamily="49" charset="-122"/>
              </a:rPr>
              <a:t>) ;</a:t>
            </a:r>
          </a:p>
          <a:p>
            <a:pPr lvl="4" eaLnBrk="1" fontAlgn="base" hangingPunct="1">
              <a:lnSpc>
                <a:spcPct val="110000"/>
              </a:lnSpc>
              <a:spcBef>
                <a:spcPct val="20000"/>
              </a:spcBef>
              <a:spcAft>
                <a:spcPct val="0"/>
              </a:spcAft>
              <a:buClr>
                <a:srgbClr val="0000FF"/>
              </a:buClr>
              <a:buSzPct val="80000"/>
            </a:pPr>
            <a:r>
              <a:rPr lang="en-US" altLang="zh-CN" sz="2800" b="1">
                <a:solidFill>
                  <a:srgbClr val="FFFFFF"/>
                </a:solidFill>
                <a:ea typeface="楷体_GB2312" pitchFamily="49" charset="-122"/>
              </a:rPr>
              <a:t>PostorderTraverse(</a:t>
            </a:r>
            <a:r>
              <a:rPr lang="en-US" altLang="zh-CN" sz="2800" b="1">
                <a:solidFill>
                  <a:srgbClr val="FFFFFF"/>
                </a:solidFill>
                <a:ea typeface="Arial Unicode MS" panose="020B0604020202020204" pitchFamily="34" charset="-128"/>
                <a:cs typeface="Arial Unicode MS" panose="020B0604020202020204" pitchFamily="34" charset="-128"/>
              </a:rPr>
              <a:t>T-&gt;Rchild</a:t>
            </a:r>
            <a:r>
              <a:rPr lang="en-US" altLang="zh-CN" sz="2800" b="1">
                <a:solidFill>
                  <a:srgbClr val="FFFFFF"/>
                </a:solidFill>
                <a:ea typeface="楷体_GB2312" pitchFamily="49" charset="-122"/>
              </a:rPr>
              <a:t>) ; </a:t>
            </a:r>
          </a:p>
          <a:p>
            <a:pPr lvl="4" eaLnBrk="1" fontAlgn="base" hangingPunct="1">
              <a:lnSpc>
                <a:spcPct val="110000"/>
              </a:lnSpc>
              <a:spcBef>
                <a:spcPct val="20000"/>
              </a:spcBef>
              <a:spcAft>
                <a:spcPct val="0"/>
              </a:spcAft>
              <a:buClr>
                <a:srgbClr val="0000FF"/>
              </a:buClr>
              <a:buSzPct val="80000"/>
            </a:pPr>
            <a:r>
              <a:rPr lang="en-US" altLang="zh-CN" sz="2800" b="1">
                <a:solidFill>
                  <a:srgbClr val="FFFFFF"/>
                </a:solidFill>
                <a:ea typeface="楷体_GB2312" pitchFamily="49" charset="-122"/>
              </a:rPr>
              <a:t>visit(T-&gt;data) ;       </a:t>
            </a:r>
            <a:r>
              <a:rPr lang="en-US" altLang="zh-CN" b="1">
                <a:solidFill>
                  <a:srgbClr val="FFFFFF"/>
                </a:solidFill>
                <a:ea typeface="楷体_GB2312" pitchFamily="49" charset="-122"/>
              </a:rPr>
              <a:t>/*  </a:t>
            </a:r>
            <a:r>
              <a:rPr lang="zh-CN" altLang="en-US" b="1">
                <a:solidFill>
                  <a:srgbClr val="FFFFFF"/>
                </a:solidFill>
              </a:rPr>
              <a:t>访问根结点</a:t>
            </a:r>
            <a:r>
              <a:rPr lang="zh-CN" altLang="en-US" b="1">
                <a:solidFill>
                  <a:srgbClr val="FFFFFF"/>
                </a:solidFill>
                <a:ea typeface="楷体_GB2312" pitchFamily="49" charset="-122"/>
              </a:rPr>
              <a:t>  *</a:t>
            </a:r>
            <a:r>
              <a:rPr lang="en-US" altLang="zh-CN" b="1">
                <a:solidFill>
                  <a:srgbClr val="FFFFFF"/>
                </a:solidFill>
                <a:ea typeface="楷体_GB2312" pitchFamily="49" charset="-122"/>
              </a:rPr>
              <a:t>/</a:t>
            </a:r>
            <a:r>
              <a:rPr lang="en-US" altLang="zh-CN" sz="2800" b="1">
                <a:solidFill>
                  <a:srgbClr val="FFFFFF"/>
                </a:solidFill>
                <a:ea typeface="楷体_GB2312" pitchFamily="49" charset="-122"/>
              </a:rPr>
              <a:t> </a:t>
            </a:r>
          </a:p>
          <a:p>
            <a:pPr lvl="3" eaLnBrk="1" fontAlgn="base" hangingPunct="1">
              <a:lnSpc>
                <a:spcPct val="110000"/>
              </a:lnSpc>
              <a:spcBef>
                <a:spcPct val="20000"/>
              </a:spcBef>
              <a:spcAft>
                <a:spcPct val="0"/>
              </a:spcAft>
              <a:buClr>
                <a:srgbClr val="0000FF"/>
              </a:buClr>
              <a:buSzPct val="80000"/>
            </a:pPr>
            <a:r>
              <a:rPr lang="en-US" altLang="zh-CN" sz="2800" b="1">
                <a:solidFill>
                  <a:srgbClr val="FFFFFF"/>
                </a:solidFill>
                <a:ea typeface="楷体_GB2312" pitchFamily="49" charset="-122"/>
              </a:rPr>
              <a:t>}</a:t>
            </a:r>
          </a:p>
          <a:p>
            <a:pPr lvl="1" eaLnBrk="1" fontAlgn="base" hangingPunct="1">
              <a:lnSpc>
                <a:spcPct val="110000"/>
              </a:lnSpc>
              <a:spcBef>
                <a:spcPct val="20000"/>
              </a:spcBef>
              <a:spcAft>
                <a:spcPct val="0"/>
              </a:spcAft>
              <a:buClr>
                <a:srgbClr val="0000FF"/>
              </a:buClr>
              <a:buSzPct val="80000"/>
            </a:pPr>
            <a:r>
              <a:rPr lang="en-US" altLang="zh-CN" sz="2800" b="1">
                <a:solidFill>
                  <a:srgbClr val="FFFFFF"/>
                </a:solidFill>
                <a:ea typeface="楷体_GB2312" pitchFamily="49" charset="-122"/>
              </a:rPr>
              <a:t>}</a:t>
            </a:r>
            <a:r>
              <a:rPr lang="en-US" altLang="zh-CN" sz="2800" b="1">
                <a:solidFill>
                  <a:srgbClr val="FFFFFF"/>
                </a:solidFill>
                <a:latin typeface="宋体" panose="02010600030101010101" pitchFamily="2" charset="-122"/>
              </a:rPr>
              <a:t>   </a:t>
            </a:r>
            <a:r>
              <a:rPr lang="en-US" altLang="zh-CN" b="1">
                <a:solidFill>
                  <a:srgbClr val="FFFFFF"/>
                </a:solidFill>
                <a:latin typeface="宋体" panose="02010600030101010101" pitchFamily="2" charset="-122"/>
              </a:rPr>
              <a:t>/*</a:t>
            </a:r>
            <a:r>
              <a:rPr lang="zh-CN" altLang="en-US" b="1">
                <a:solidFill>
                  <a:srgbClr val="FFFFFF"/>
                </a:solidFill>
                <a:latin typeface="宋体" panose="02010600030101010101" pitchFamily="2" charset="-122"/>
              </a:rPr>
              <a:t>图</a:t>
            </a:r>
            <a:r>
              <a:rPr lang="en-US" altLang="zh-CN" b="1">
                <a:solidFill>
                  <a:srgbClr val="FFFFFF"/>
                </a:solidFill>
              </a:rPr>
              <a:t>6-8(a)</a:t>
            </a:r>
            <a:r>
              <a:rPr lang="en-US" altLang="zh-CN" b="1">
                <a:solidFill>
                  <a:srgbClr val="FFFFFF"/>
                </a:solidFill>
                <a:latin typeface="宋体" panose="02010600030101010101" pitchFamily="2" charset="-122"/>
              </a:rPr>
              <a:t> </a:t>
            </a:r>
            <a:r>
              <a:rPr lang="zh-CN" altLang="en-US" b="1">
                <a:solidFill>
                  <a:srgbClr val="FFFFFF"/>
                </a:solidFill>
                <a:latin typeface="宋体" panose="02010600030101010101" pitchFamily="2" charset="-122"/>
              </a:rPr>
              <a:t>的二叉树，输出的次序是： </a:t>
            </a:r>
            <a:r>
              <a:rPr lang="en-US" altLang="zh-CN" b="1">
                <a:solidFill>
                  <a:srgbClr val="FFFFFF"/>
                </a:solidFill>
                <a:latin typeface="宋体" panose="02010600030101010101" pitchFamily="2" charset="-122"/>
              </a:rPr>
              <a:t>cgefdba   */</a:t>
            </a:r>
          </a:p>
          <a:p>
            <a:pPr eaLnBrk="1" fontAlgn="base" hangingPunct="1">
              <a:lnSpc>
                <a:spcPct val="110000"/>
              </a:lnSpc>
              <a:spcBef>
                <a:spcPct val="20000"/>
              </a:spcBef>
              <a:spcAft>
                <a:spcPct val="0"/>
              </a:spcAft>
            </a:pPr>
            <a:r>
              <a:rPr lang="en-US" altLang="zh-CN" sz="2800" b="1">
                <a:solidFill>
                  <a:srgbClr val="FFFFFF"/>
                </a:solidFill>
              </a:rPr>
              <a:t>        </a:t>
            </a:r>
            <a:r>
              <a:rPr lang="zh-CN" altLang="en-US" sz="2800" b="1">
                <a:solidFill>
                  <a:srgbClr val="FFFFFF"/>
                </a:solidFill>
              </a:rPr>
              <a:t>遍历二叉树的算法中基本操作是访问结点，因此，无论是哪种次序的遍历，对有</a:t>
            </a:r>
            <a:r>
              <a:rPr lang="en-US" altLang="zh-CN" sz="2800" b="1">
                <a:solidFill>
                  <a:srgbClr val="FFFFFF"/>
                </a:solidFill>
              </a:rPr>
              <a:t>n</a:t>
            </a:r>
            <a:r>
              <a:rPr lang="zh-CN" altLang="en-US" sz="2800" b="1">
                <a:solidFill>
                  <a:srgbClr val="FFFFFF"/>
                </a:solidFill>
              </a:rPr>
              <a:t>个结点的二叉树，其时间复杂度均为</a:t>
            </a:r>
            <a:r>
              <a:rPr lang="en-US" altLang="zh-CN" sz="2800" b="1">
                <a:solidFill>
                  <a:srgbClr val="FFFFFF"/>
                </a:solidFill>
              </a:rPr>
              <a:t>O(n) </a:t>
            </a:r>
            <a:r>
              <a:rPr lang="zh-CN" altLang="en-US" sz="2800" b="1">
                <a:solidFill>
                  <a:srgbClr val="FFFFFF"/>
                </a:solidFill>
              </a:rPr>
              <a:t>。</a:t>
            </a:r>
          </a:p>
        </p:txBody>
      </p:sp>
    </p:spTree>
    <p:extLst>
      <p:ext uri="{BB962C8B-B14F-4D97-AF65-F5344CB8AC3E}">
        <p14:creationId xmlns:p14="http://schemas.microsoft.com/office/powerpoint/2010/main" val="1872412867"/>
      </p:ext>
    </p:extLst>
  </p:cSld>
  <p:clrMapOvr>
    <a:masterClrMapping/>
  </p:clrMapOvr>
  <p:transition spd="med">
    <p:blinds/>
  </p:transition>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7250" name="Rectangle 2">
            <a:extLst>
              <a:ext uri="{FF2B5EF4-FFF2-40B4-BE49-F238E27FC236}">
                <a16:creationId xmlns:a16="http://schemas.microsoft.com/office/drawing/2014/main" id="{4949A348-B338-3742-BCAC-5D32DE09C6F1}"/>
              </a:ext>
            </a:extLst>
          </p:cNvPr>
          <p:cNvSpPr>
            <a:spLocks noChangeArrowheads="1"/>
          </p:cNvSpPr>
          <p:nvPr/>
        </p:nvSpPr>
        <p:spPr bwMode="auto">
          <a:xfrm>
            <a:off x="1600200" y="152401"/>
            <a:ext cx="8991600" cy="325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10000"/>
              </a:lnSpc>
              <a:spcBef>
                <a:spcPct val="20000"/>
              </a:spcBef>
              <a:spcAft>
                <a:spcPct val="0"/>
              </a:spcAft>
            </a:pPr>
            <a:r>
              <a:rPr kumimoji="1" lang="zh-CN" altLang="en-US" sz="2800">
                <a:solidFill>
                  <a:srgbClr val="FFFFFF"/>
                </a:solidFill>
                <a:latin typeface="宋体" panose="02010600030101010101" pitchFamily="2" charset="-122"/>
                <a:ea typeface="宋体" panose="02010600030101010101" pitchFamily="2" charset="-122"/>
              </a:rPr>
              <a:t>    </a:t>
            </a:r>
            <a:r>
              <a:rPr kumimoji="1" lang="zh-CN" altLang="en-US" sz="2800" b="1">
                <a:solidFill>
                  <a:srgbClr val="FFFFFF"/>
                </a:solidFill>
                <a:latin typeface="宋体" panose="02010600030101010101" pitchFamily="2" charset="-122"/>
                <a:ea typeface="宋体" panose="02010600030101010101" pitchFamily="2" charset="-122"/>
              </a:rPr>
              <a:t>如图</a:t>
            </a:r>
            <a:r>
              <a:rPr kumimoji="1" lang="en-US" altLang="zh-CN" sz="2800" b="1">
                <a:solidFill>
                  <a:srgbClr val="FFFFFF"/>
                </a:solidFill>
                <a:latin typeface="Times New Roman" panose="02020603050405020304" pitchFamily="18" charset="0"/>
                <a:ea typeface="宋体" panose="02010600030101010101" pitchFamily="2" charset="-122"/>
              </a:rPr>
              <a:t>6-9</a:t>
            </a:r>
            <a:r>
              <a:rPr kumimoji="1" lang="zh-CN" altLang="en-US" sz="2800" b="1">
                <a:solidFill>
                  <a:srgbClr val="FFFFFF"/>
                </a:solidFill>
                <a:latin typeface="宋体" panose="02010600030101010101" pitchFamily="2" charset="-122"/>
                <a:ea typeface="宋体" panose="02010600030101010101" pitchFamily="2" charset="-122"/>
              </a:rPr>
              <a:t>所示的二叉树表示表达式：</a:t>
            </a:r>
            <a:r>
              <a:rPr kumimoji="1" lang="en-US" altLang="zh-CN" sz="2800" b="1">
                <a:solidFill>
                  <a:srgbClr val="FFFFFF"/>
                </a:solidFill>
                <a:latin typeface="Times New Roman" panose="02020603050405020304" pitchFamily="18" charset="0"/>
                <a:ea typeface="宋体" panose="02010600030101010101" pitchFamily="2" charset="-122"/>
              </a:rPr>
              <a:t>(a+b*(c-d)-e/f)</a:t>
            </a:r>
          </a:p>
          <a:p>
            <a:pPr fontAlgn="base">
              <a:lnSpc>
                <a:spcPct val="110000"/>
              </a:lnSpc>
              <a:spcBef>
                <a:spcPct val="20000"/>
              </a:spcBef>
              <a:spcAft>
                <a:spcPct val="0"/>
              </a:spcAft>
            </a:pPr>
            <a:r>
              <a:rPr kumimoji="1" lang="zh-CN" altLang="en-US" sz="2800" b="1">
                <a:solidFill>
                  <a:srgbClr val="FFFFFF"/>
                </a:solidFill>
                <a:latin typeface="宋体" panose="02010600030101010101" pitchFamily="2" charset="-122"/>
                <a:ea typeface="宋体" panose="02010600030101010101" pitchFamily="2" charset="-122"/>
              </a:rPr>
              <a:t>按不同的次序遍历此二叉树，将访问的结点按先后次序排列起来的次序是：</a:t>
            </a:r>
          </a:p>
          <a:p>
            <a:pPr lvl="1" fontAlgn="base">
              <a:lnSpc>
                <a:spcPct val="110000"/>
              </a:lnSpc>
              <a:spcBef>
                <a:spcPct val="20000"/>
              </a:spcBef>
              <a:spcAft>
                <a:spcPct val="0"/>
              </a:spcAft>
            </a:pPr>
            <a:r>
              <a:rPr kumimoji="1" lang="zh-CN" altLang="en-US" sz="2800" b="1">
                <a:solidFill>
                  <a:srgbClr val="FFFFFF"/>
                </a:solidFill>
                <a:latin typeface="宋体" panose="02010600030101010101" pitchFamily="2" charset="-122"/>
                <a:ea typeface="宋体" panose="02010600030101010101" pitchFamily="2" charset="-122"/>
              </a:rPr>
              <a:t> 其先序序列为：  </a:t>
            </a:r>
            <a:r>
              <a:rPr kumimoji="1" lang="en-US" altLang="zh-CN" sz="2800" b="1">
                <a:solidFill>
                  <a:srgbClr val="FFFFFF"/>
                </a:solidFill>
                <a:latin typeface="Times New Roman" panose="02020603050405020304" pitchFamily="18" charset="0"/>
                <a:ea typeface="宋体" panose="02010600030101010101" pitchFamily="2" charset="-122"/>
              </a:rPr>
              <a:t>-+a*b-cd/ef</a:t>
            </a:r>
          </a:p>
          <a:p>
            <a:pPr lvl="1" fontAlgn="base">
              <a:lnSpc>
                <a:spcPct val="110000"/>
              </a:lnSpc>
              <a:spcBef>
                <a:spcPct val="20000"/>
              </a:spcBef>
              <a:spcAft>
                <a:spcPct val="0"/>
              </a:spcAft>
            </a:pPr>
            <a:r>
              <a:rPr kumimoji="1" lang="en-US" altLang="zh-CN" sz="2800" b="1">
                <a:solidFill>
                  <a:srgbClr val="FFFFFF"/>
                </a:solidFill>
                <a:latin typeface="宋体" panose="02010600030101010101" pitchFamily="2" charset="-122"/>
                <a:ea typeface="宋体" panose="02010600030101010101" pitchFamily="2" charset="-122"/>
              </a:rPr>
              <a:t> </a:t>
            </a:r>
            <a:r>
              <a:rPr kumimoji="1" lang="zh-CN" altLang="en-US" sz="2800" b="1">
                <a:solidFill>
                  <a:srgbClr val="FFFFFF"/>
                </a:solidFill>
                <a:latin typeface="宋体" panose="02010600030101010101" pitchFamily="2" charset="-122"/>
                <a:ea typeface="宋体" panose="02010600030101010101" pitchFamily="2" charset="-122"/>
              </a:rPr>
              <a:t>其中序序列为：   </a:t>
            </a:r>
            <a:r>
              <a:rPr kumimoji="1" lang="en-US" altLang="zh-CN" sz="2800" b="1">
                <a:solidFill>
                  <a:srgbClr val="FFFFFF"/>
                </a:solidFill>
                <a:latin typeface="Times New Roman" panose="02020603050405020304" pitchFamily="18" charset="0"/>
                <a:ea typeface="宋体" panose="02010600030101010101" pitchFamily="2" charset="-122"/>
              </a:rPr>
              <a:t>a+b*c-d-e/f</a:t>
            </a:r>
          </a:p>
          <a:p>
            <a:pPr lvl="1" fontAlgn="base">
              <a:lnSpc>
                <a:spcPct val="110000"/>
              </a:lnSpc>
              <a:spcBef>
                <a:spcPct val="20000"/>
              </a:spcBef>
              <a:spcAft>
                <a:spcPct val="0"/>
              </a:spcAft>
            </a:pPr>
            <a:r>
              <a:rPr kumimoji="1" lang="en-US" altLang="zh-CN" sz="2800" b="1">
                <a:solidFill>
                  <a:srgbClr val="FFFFFF"/>
                </a:solidFill>
                <a:latin typeface="宋体" panose="02010600030101010101" pitchFamily="2" charset="-122"/>
                <a:ea typeface="宋体" panose="02010600030101010101" pitchFamily="2" charset="-122"/>
              </a:rPr>
              <a:t> </a:t>
            </a:r>
            <a:r>
              <a:rPr kumimoji="1" lang="zh-CN" altLang="en-US" sz="2800" b="1">
                <a:solidFill>
                  <a:srgbClr val="FFFFFF"/>
                </a:solidFill>
                <a:latin typeface="宋体" panose="02010600030101010101" pitchFamily="2" charset="-122"/>
                <a:ea typeface="宋体" panose="02010600030101010101" pitchFamily="2" charset="-122"/>
              </a:rPr>
              <a:t>其后序序列为：   </a:t>
            </a:r>
            <a:r>
              <a:rPr kumimoji="1" lang="en-US" altLang="zh-CN" sz="2800" b="1">
                <a:solidFill>
                  <a:srgbClr val="FFFFFF"/>
                </a:solidFill>
                <a:latin typeface="Times New Roman" panose="02020603050405020304" pitchFamily="18" charset="0"/>
                <a:ea typeface="宋体" panose="02010600030101010101" pitchFamily="2" charset="-122"/>
              </a:rPr>
              <a:t>abcd-*+ef/-</a:t>
            </a:r>
          </a:p>
        </p:txBody>
      </p:sp>
      <p:grpSp>
        <p:nvGrpSpPr>
          <p:cNvPr id="437251" name="Group 3">
            <a:extLst>
              <a:ext uri="{FF2B5EF4-FFF2-40B4-BE49-F238E27FC236}">
                <a16:creationId xmlns:a16="http://schemas.microsoft.com/office/drawing/2014/main" id="{FD814C80-C3CB-1A4B-BCB5-577F7C2F9322}"/>
              </a:ext>
            </a:extLst>
          </p:cNvPr>
          <p:cNvGrpSpPr>
            <a:grpSpLocks/>
          </p:cNvGrpSpPr>
          <p:nvPr/>
        </p:nvGrpSpPr>
        <p:grpSpPr bwMode="auto">
          <a:xfrm>
            <a:off x="6045201" y="2708276"/>
            <a:ext cx="4443413" cy="3675063"/>
            <a:chOff x="2880" y="1800"/>
            <a:chExt cx="2799" cy="2315"/>
          </a:xfrm>
        </p:grpSpPr>
        <p:grpSp>
          <p:nvGrpSpPr>
            <p:cNvPr id="437252" name="Group 4">
              <a:extLst>
                <a:ext uri="{FF2B5EF4-FFF2-40B4-BE49-F238E27FC236}">
                  <a16:creationId xmlns:a16="http://schemas.microsoft.com/office/drawing/2014/main" id="{06B84A72-532A-0240-8EC7-E4799F14AE38}"/>
                </a:ext>
              </a:extLst>
            </p:cNvPr>
            <p:cNvGrpSpPr>
              <a:grpSpLocks/>
            </p:cNvGrpSpPr>
            <p:nvPr/>
          </p:nvGrpSpPr>
          <p:grpSpPr bwMode="auto">
            <a:xfrm>
              <a:off x="3594" y="1800"/>
              <a:ext cx="1542" cy="2040"/>
              <a:chOff x="3248" y="1440"/>
              <a:chExt cx="1552" cy="2056"/>
            </a:xfrm>
          </p:grpSpPr>
          <p:grpSp>
            <p:nvGrpSpPr>
              <p:cNvPr id="437253" name="Group 5">
                <a:extLst>
                  <a:ext uri="{FF2B5EF4-FFF2-40B4-BE49-F238E27FC236}">
                    <a16:creationId xmlns:a16="http://schemas.microsoft.com/office/drawing/2014/main" id="{80EC8A14-CDBC-C04A-98C0-27956D1872F0}"/>
                  </a:ext>
                </a:extLst>
              </p:cNvPr>
              <p:cNvGrpSpPr>
                <a:grpSpLocks/>
              </p:cNvGrpSpPr>
              <p:nvPr/>
            </p:nvGrpSpPr>
            <p:grpSpPr bwMode="auto">
              <a:xfrm>
                <a:off x="3648" y="1440"/>
                <a:ext cx="728" cy="480"/>
                <a:chOff x="3648" y="1440"/>
                <a:chExt cx="728" cy="480"/>
              </a:xfrm>
            </p:grpSpPr>
            <p:sp>
              <p:nvSpPr>
                <p:cNvPr id="437254" name="Oval 6">
                  <a:extLst>
                    <a:ext uri="{FF2B5EF4-FFF2-40B4-BE49-F238E27FC236}">
                      <a16:creationId xmlns:a16="http://schemas.microsoft.com/office/drawing/2014/main" id="{3ABB00F2-5D3F-4F47-96C3-4A2163E0C16D}"/>
                    </a:ext>
                  </a:extLst>
                </p:cNvPr>
                <p:cNvSpPr>
                  <a:spLocks noChangeArrowheads="1"/>
                </p:cNvSpPr>
                <p:nvPr/>
              </p:nvSpPr>
              <p:spPr bwMode="auto">
                <a:xfrm>
                  <a:off x="3888" y="1440"/>
                  <a:ext cx="240" cy="24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zh-CN" altLang="en-US" sz="2400">
                      <a:solidFill>
                        <a:srgbClr val="FFFFFF"/>
                      </a:solidFill>
                      <a:latin typeface="Times New Roman" panose="02020603050405020304" pitchFamily="18" charset="0"/>
                      <a:ea typeface="宋体" panose="02010600030101010101" pitchFamily="2" charset="-122"/>
                    </a:rPr>
                    <a:t>－</a:t>
                  </a:r>
                </a:p>
              </p:txBody>
            </p:sp>
            <p:sp>
              <p:nvSpPr>
                <p:cNvPr id="437255" name="Line 7">
                  <a:extLst>
                    <a:ext uri="{FF2B5EF4-FFF2-40B4-BE49-F238E27FC236}">
                      <a16:creationId xmlns:a16="http://schemas.microsoft.com/office/drawing/2014/main" id="{B1F195F4-E0F7-7E4B-81B1-37525DF843F8}"/>
                    </a:ext>
                  </a:extLst>
                </p:cNvPr>
                <p:cNvSpPr>
                  <a:spLocks noChangeShapeType="1"/>
                </p:cNvSpPr>
                <p:nvPr/>
              </p:nvSpPr>
              <p:spPr bwMode="auto">
                <a:xfrm flipH="1">
                  <a:off x="3648" y="1648"/>
                  <a:ext cx="272" cy="272"/>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37256" name="Line 8">
                  <a:extLst>
                    <a:ext uri="{FF2B5EF4-FFF2-40B4-BE49-F238E27FC236}">
                      <a16:creationId xmlns:a16="http://schemas.microsoft.com/office/drawing/2014/main" id="{54319B8D-B6AF-0F45-B2C3-DF61D720485D}"/>
                    </a:ext>
                  </a:extLst>
                </p:cNvPr>
                <p:cNvSpPr>
                  <a:spLocks noChangeShapeType="1"/>
                </p:cNvSpPr>
                <p:nvPr/>
              </p:nvSpPr>
              <p:spPr bwMode="auto">
                <a:xfrm>
                  <a:off x="4104" y="1632"/>
                  <a:ext cx="272" cy="272"/>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437257" name="Group 9">
                <a:extLst>
                  <a:ext uri="{FF2B5EF4-FFF2-40B4-BE49-F238E27FC236}">
                    <a16:creationId xmlns:a16="http://schemas.microsoft.com/office/drawing/2014/main" id="{E00F7EEC-8201-4045-89A4-08E05DD9FF55}"/>
                  </a:ext>
                </a:extLst>
              </p:cNvPr>
              <p:cNvGrpSpPr>
                <a:grpSpLocks/>
              </p:cNvGrpSpPr>
              <p:nvPr/>
            </p:nvGrpSpPr>
            <p:grpSpPr bwMode="auto">
              <a:xfrm>
                <a:off x="4096" y="1912"/>
                <a:ext cx="704" cy="696"/>
                <a:chOff x="3952" y="1880"/>
                <a:chExt cx="704" cy="696"/>
              </a:xfrm>
            </p:grpSpPr>
            <p:sp>
              <p:nvSpPr>
                <p:cNvPr id="437258" name="Oval 10">
                  <a:extLst>
                    <a:ext uri="{FF2B5EF4-FFF2-40B4-BE49-F238E27FC236}">
                      <a16:creationId xmlns:a16="http://schemas.microsoft.com/office/drawing/2014/main" id="{17B33D40-B955-334D-AC13-323FE20641ED}"/>
                    </a:ext>
                  </a:extLst>
                </p:cNvPr>
                <p:cNvSpPr>
                  <a:spLocks noChangeArrowheads="1"/>
                </p:cNvSpPr>
                <p:nvPr/>
              </p:nvSpPr>
              <p:spPr bwMode="auto">
                <a:xfrm>
                  <a:off x="4160" y="1880"/>
                  <a:ext cx="240" cy="24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rgbClr val="FF99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a:t>
                  </a:r>
                </a:p>
              </p:txBody>
            </p:sp>
            <p:sp>
              <p:nvSpPr>
                <p:cNvPr id="437259" name="Oval 11">
                  <a:extLst>
                    <a:ext uri="{FF2B5EF4-FFF2-40B4-BE49-F238E27FC236}">
                      <a16:creationId xmlns:a16="http://schemas.microsoft.com/office/drawing/2014/main" id="{48F30FB8-35C6-2A4F-9B08-9C24D611FA3C}"/>
                    </a:ext>
                  </a:extLst>
                </p:cNvPr>
                <p:cNvSpPr>
                  <a:spLocks noChangeArrowheads="1"/>
                </p:cNvSpPr>
                <p:nvPr/>
              </p:nvSpPr>
              <p:spPr bwMode="auto">
                <a:xfrm>
                  <a:off x="4416" y="2336"/>
                  <a:ext cx="240" cy="24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rgbClr val="FF99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f</a:t>
                  </a:r>
                </a:p>
              </p:txBody>
            </p:sp>
            <p:sp>
              <p:nvSpPr>
                <p:cNvPr id="437260" name="Oval 12">
                  <a:extLst>
                    <a:ext uri="{FF2B5EF4-FFF2-40B4-BE49-F238E27FC236}">
                      <a16:creationId xmlns:a16="http://schemas.microsoft.com/office/drawing/2014/main" id="{2EFF44D5-E728-F24E-BEE8-626767292921}"/>
                    </a:ext>
                  </a:extLst>
                </p:cNvPr>
                <p:cNvSpPr>
                  <a:spLocks noChangeArrowheads="1"/>
                </p:cNvSpPr>
                <p:nvPr/>
              </p:nvSpPr>
              <p:spPr bwMode="auto">
                <a:xfrm>
                  <a:off x="3952" y="2336"/>
                  <a:ext cx="240" cy="24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rgbClr val="FF99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e</a:t>
                  </a:r>
                </a:p>
              </p:txBody>
            </p:sp>
            <p:sp>
              <p:nvSpPr>
                <p:cNvPr id="437261" name="Line 13">
                  <a:extLst>
                    <a:ext uri="{FF2B5EF4-FFF2-40B4-BE49-F238E27FC236}">
                      <a16:creationId xmlns:a16="http://schemas.microsoft.com/office/drawing/2014/main" id="{A95E3FDD-6FEC-6145-BB46-12779AB920EB}"/>
                    </a:ext>
                  </a:extLst>
                </p:cNvPr>
                <p:cNvSpPr>
                  <a:spLocks noChangeShapeType="1"/>
                </p:cNvSpPr>
                <p:nvPr/>
              </p:nvSpPr>
              <p:spPr bwMode="auto">
                <a:xfrm flipH="1">
                  <a:off x="4058" y="2109"/>
                  <a:ext cx="159" cy="227"/>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37262" name="Line 14">
                  <a:extLst>
                    <a:ext uri="{FF2B5EF4-FFF2-40B4-BE49-F238E27FC236}">
                      <a16:creationId xmlns:a16="http://schemas.microsoft.com/office/drawing/2014/main" id="{597AF010-9C93-B34D-8C28-D214E97F1EF5}"/>
                    </a:ext>
                  </a:extLst>
                </p:cNvPr>
                <p:cNvSpPr>
                  <a:spLocks noChangeShapeType="1"/>
                </p:cNvSpPr>
                <p:nvPr/>
              </p:nvSpPr>
              <p:spPr bwMode="auto">
                <a:xfrm>
                  <a:off x="4369" y="2101"/>
                  <a:ext cx="159" cy="227"/>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437263" name="Group 15">
                <a:extLst>
                  <a:ext uri="{FF2B5EF4-FFF2-40B4-BE49-F238E27FC236}">
                    <a16:creationId xmlns:a16="http://schemas.microsoft.com/office/drawing/2014/main" id="{C3271B34-AFBD-B34F-90C7-07FE3722309F}"/>
                  </a:ext>
                </a:extLst>
              </p:cNvPr>
              <p:cNvGrpSpPr>
                <a:grpSpLocks/>
              </p:cNvGrpSpPr>
              <p:nvPr/>
            </p:nvGrpSpPr>
            <p:grpSpPr bwMode="auto">
              <a:xfrm>
                <a:off x="3808" y="2800"/>
                <a:ext cx="704" cy="696"/>
                <a:chOff x="3952" y="1880"/>
                <a:chExt cx="704" cy="696"/>
              </a:xfrm>
            </p:grpSpPr>
            <p:sp>
              <p:nvSpPr>
                <p:cNvPr id="437264" name="Oval 16">
                  <a:extLst>
                    <a:ext uri="{FF2B5EF4-FFF2-40B4-BE49-F238E27FC236}">
                      <a16:creationId xmlns:a16="http://schemas.microsoft.com/office/drawing/2014/main" id="{537200B7-FDB5-4C4A-B53E-66318F75F5D0}"/>
                    </a:ext>
                  </a:extLst>
                </p:cNvPr>
                <p:cNvSpPr>
                  <a:spLocks noChangeArrowheads="1"/>
                </p:cNvSpPr>
                <p:nvPr/>
              </p:nvSpPr>
              <p:spPr bwMode="auto">
                <a:xfrm>
                  <a:off x="4160" y="1880"/>
                  <a:ext cx="240" cy="24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rgbClr val="FF99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a:t>
                  </a:r>
                </a:p>
              </p:txBody>
            </p:sp>
            <p:sp>
              <p:nvSpPr>
                <p:cNvPr id="437265" name="Oval 17">
                  <a:extLst>
                    <a:ext uri="{FF2B5EF4-FFF2-40B4-BE49-F238E27FC236}">
                      <a16:creationId xmlns:a16="http://schemas.microsoft.com/office/drawing/2014/main" id="{6739D23B-7820-214D-B270-04FC6E6A7983}"/>
                    </a:ext>
                  </a:extLst>
                </p:cNvPr>
                <p:cNvSpPr>
                  <a:spLocks noChangeArrowheads="1"/>
                </p:cNvSpPr>
                <p:nvPr/>
              </p:nvSpPr>
              <p:spPr bwMode="auto">
                <a:xfrm>
                  <a:off x="4416" y="2336"/>
                  <a:ext cx="240" cy="24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rgbClr val="FF99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d</a:t>
                  </a:r>
                </a:p>
              </p:txBody>
            </p:sp>
            <p:sp>
              <p:nvSpPr>
                <p:cNvPr id="437266" name="Oval 18">
                  <a:extLst>
                    <a:ext uri="{FF2B5EF4-FFF2-40B4-BE49-F238E27FC236}">
                      <a16:creationId xmlns:a16="http://schemas.microsoft.com/office/drawing/2014/main" id="{0E34AF80-5D0D-EA4E-BA00-233851A54B5D}"/>
                    </a:ext>
                  </a:extLst>
                </p:cNvPr>
                <p:cNvSpPr>
                  <a:spLocks noChangeArrowheads="1"/>
                </p:cNvSpPr>
                <p:nvPr/>
              </p:nvSpPr>
              <p:spPr bwMode="auto">
                <a:xfrm>
                  <a:off x="3952" y="2336"/>
                  <a:ext cx="240" cy="24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rgbClr val="FF99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c</a:t>
                  </a:r>
                </a:p>
              </p:txBody>
            </p:sp>
            <p:sp>
              <p:nvSpPr>
                <p:cNvPr id="437267" name="Line 19">
                  <a:extLst>
                    <a:ext uri="{FF2B5EF4-FFF2-40B4-BE49-F238E27FC236}">
                      <a16:creationId xmlns:a16="http://schemas.microsoft.com/office/drawing/2014/main" id="{3B0E8AFF-A867-9547-95F0-B434484A800F}"/>
                    </a:ext>
                  </a:extLst>
                </p:cNvPr>
                <p:cNvSpPr>
                  <a:spLocks noChangeShapeType="1"/>
                </p:cNvSpPr>
                <p:nvPr/>
              </p:nvSpPr>
              <p:spPr bwMode="auto">
                <a:xfrm flipH="1">
                  <a:off x="4058" y="2109"/>
                  <a:ext cx="159" cy="227"/>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37268" name="Line 20">
                  <a:extLst>
                    <a:ext uri="{FF2B5EF4-FFF2-40B4-BE49-F238E27FC236}">
                      <a16:creationId xmlns:a16="http://schemas.microsoft.com/office/drawing/2014/main" id="{AB1B10C4-6390-8F44-AA1B-01405200E005}"/>
                    </a:ext>
                  </a:extLst>
                </p:cNvPr>
                <p:cNvSpPr>
                  <a:spLocks noChangeShapeType="1"/>
                </p:cNvSpPr>
                <p:nvPr/>
              </p:nvSpPr>
              <p:spPr bwMode="auto">
                <a:xfrm>
                  <a:off x="4369" y="2101"/>
                  <a:ext cx="159" cy="227"/>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437269" name="Group 21">
                <a:extLst>
                  <a:ext uri="{FF2B5EF4-FFF2-40B4-BE49-F238E27FC236}">
                    <a16:creationId xmlns:a16="http://schemas.microsoft.com/office/drawing/2014/main" id="{3AEDABBB-9679-B74B-B1DC-6B65F78C6076}"/>
                  </a:ext>
                </a:extLst>
              </p:cNvPr>
              <p:cNvGrpSpPr>
                <a:grpSpLocks/>
              </p:cNvGrpSpPr>
              <p:nvPr/>
            </p:nvGrpSpPr>
            <p:grpSpPr bwMode="auto">
              <a:xfrm>
                <a:off x="3504" y="2352"/>
                <a:ext cx="607" cy="683"/>
                <a:chOff x="3728" y="3301"/>
                <a:chExt cx="607" cy="683"/>
              </a:xfrm>
            </p:grpSpPr>
            <p:sp>
              <p:nvSpPr>
                <p:cNvPr id="437270" name="Oval 22">
                  <a:extLst>
                    <a:ext uri="{FF2B5EF4-FFF2-40B4-BE49-F238E27FC236}">
                      <a16:creationId xmlns:a16="http://schemas.microsoft.com/office/drawing/2014/main" id="{50F31A20-913A-2F44-8382-6768E072C537}"/>
                    </a:ext>
                  </a:extLst>
                </p:cNvPr>
                <p:cNvSpPr>
                  <a:spLocks noChangeArrowheads="1"/>
                </p:cNvSpPr>
                <p:nvPr/>
              </p:nvSpPr>
              <p:spPr bwMode="auto">
                <a:xfrm>
                  <a:off x="3728" y="3744"/>
                  <a:ext cx="240" cy="24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b</a:t>
                  </a:r>
                </a:p>
              </p:txBody>
            </p:sp>
            <p:sp>
              <p:nvSpPr>
                <p:cNvPr id="437271" name="Oval 23">
                  <a:extLst>
                    <a:ext uri="{FF2B5EF4-FFF2-40B4-BE49-F238E27FC236}">
                      <a16:creationId xmlns:a16="http://schemas.microsoft.com/office/drawing/2014/main" id="{93E44611-8914-5C45-BB2B-B1DC6C26F986}"/>
                    </a:ext>
                  </a:extLst>
                </p:cNvPr>
                <p:cNvSpPr>
                  <a:spLocks noChangeArrowheads="1"/>
                </p:cNvSpPr>
                <p:nvPr/>
              </p:nvSpPr>
              <p:spPr bwMode="auto">
                <a:xfrm>
                  <a:off x="3984" y="3301"/>
                  <a:ext cx="240" cy="24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zh-CN" altLang="en-US" sz="2400">
                      <a:solidFill>
                        <a:srgbClr val="FFFFFF"/>
                      </a:solidFill>
                      <a:latin typeface="Times New Roman" panose="02020603050405020304" pitchFamily="18" charset="0"/>
                      <a:ea typeface="宋体" panose="02010600030101010101" pitchFamily="2" charset="-122"/>
                    </a:rPr>
                    <a:t>*</a:t>
                  </a:r>
                </a:p>
              </p:txBody>
            </p:sp>
            <p:sp>
              <p:nvSpPr>
                <p:cNvPr id="437272" name="Line 24">
                  <a:extLst>
                    <a:ext uri="{FF2B5EF4-FFF2-40B4-BE49-F238E27FC236}">
                      <a16:creationId xmlns:a16="http://schemas.microsoft.com/office/drawing/2014/main" id="{510596B4-664E-AD4E-B370-BA63B35DF2B4}"/>
                    </a:ext>
                  </a:extLst>
                </p:cNvPr>
                <p:cNvSpPr>
                  <a:spLocks noChangeShapeType="1"/>
                </p:cNvSpPr>
                <p:nvPr/>
              </p:nvSpPr>
              <p:spPr bwMode="auto">
                <a:xfrm flipH="1">
                  <a:off x="3865" y="3509"/>
                  <a:ext cx="159" cy="227"/>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37273" name="Line 25">
                  <a:extLst>
                    <a:ext uri="{FF2B5EF4-FFF2-40B4-BE49-F238E27FC236}">
                      <a16:creationId xmlns:a16="http://schemas.microsoft.com/office/drawing/2014/main" id="{56088EEA-5AFC-2241-A965-5439AEB525EF}"/>
                    </a:ext>
                  </a:extLst>
                </p:cNvPr>
                <p:cNvSpPr>
                  <a:spLocks noChangeShapeType="1"/>
                </p:cNvSpPr>
                <p:nvPr/>
              </p:nvSpPr>
              <p:spPr bwMode="auto">
                <a:xfrm>
                  <a:off x="4176" y="3517"/>
                  <a:ext cx="159" cy="227"/>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437274" name="Group 26">
                <a:extLst>
                  <a:ext uri="{FF2B5EF4-FFF2-40B4-BE49-F238E27FC236}">
                    <a16:creationId xmlns:a16="http://schemas.microsoft.com/office/drawing/2014/main" id="{2F9496C5-EF6F-CD44-8AF1-9FBB584633DB}"/>
                  </a:ext>
                </a:extLst>
              </p:cNvPr>
              <p:cNvGrpSpPr>
                <a:grpSpLocks/>
              </p:cNvGrpSpPr>
              <p:nvPr/>
            </p:nvGrpSpPr>
            <p:grpSpPr bwMode="auto">
              <a:xfrm>
                <a:off x="3248" y="1917"/>
                <a:ext cx="592" cy="675"/>
                <a:chOff x="3400" y="1888"/>
                <a:chExt cx="592" cy="675"/>
              </a:xfrm>
            </p:grpSpPr>
            <p:sp>
              <p:nvSpPr>
                <p:cNvPr id="437275" name="Oval 27">
                  <a:extLst>
                    <a:ext uri="{FF2B5EF4-FFF2-40B4-BE49-F238E27FC236}">
                      <a16:creationId xmlns:a16="http://schemas.microsoft.com/office/drawing/2014/main" id="{0ED354AD-2B05-DE48-8D87-6BA538B59918}"/>
                    </a:ext>
                  </a:extLst>
                </p:cNvPr>
                <p:cNvSpPr>
                  <a:spLocks noChangeArrowheads="1"/>
                </p:cNvSpPr>
                <p:nvPr/>
              </p:nvSpPr>
              <p:spPr bwMode="auto">
                <a:xfrm>
                  <a:off x="3400" y="2323"/>
                  <a:ext cx="240" cy="24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a</a:t>
                  </a:r>
                </a:p>
              </p:txBody>
            </p:sp>
            <p:sp>
              <p:nvSpPr>
                <p:cNvPr id="437276" name="Oval 28">
                  <a:extLst>
                    <a:ext uri="{FF2B5EF4-FFF2-40B4-BE49-F238E27FC236}">
                      <a16:creationId xmlns:a16="http://schemas.microsoft.com/office/drawing/2014/main" id="{DEF5EACA-7D6A-7646-9FDF-2B6B332EC0E9}"/>
                    </a:ext>
                  </a:extLst>
                </p:cNvPr>
                <p:cNvSpPr>
                  <a:spLocks noChangeArrowheads="1"/>
                </p:cNvSpPr>
                <p:nvPr/>
              </p:nvSpPr>
              <p:spPr bwMode="auto">
                <a:xfrm>
                  <a:off x="3641" y="1888"/>
                  <a:ext cx="240" cy="24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a:t>
                  </a:r>
                </a:p>
              </p:txBody>
            </p:sp>
            <p:sp>
              <p:nvSpPr>
                <p:cNvPr id="437277" name="Line 29">
                  <a:extLst>
                    <a:ext uri="{FF2B5EF4-FFF2-40B4-BE49-F238E27FC236}">
                      <a16:creationId xmlns:a16="http://schemas.microsoft.com/office/drawing/2014/main" id="{69AE14A4-8B60-2A48-B0EF-591A06F3C518}"/>
                    </a:ext>
                  </a:extLst>
                </p:cNvPr>
                <p:cNvSpPr>
                  <a:spLocks noChangeShapeType="1"/>
                </p:cNvSpPr>
                <p:nvPr/>
              </p:nvSpPr>
              <p:spPr bwMode="auto">
                <a:xfrm flipH="1">
                  <a:off x="3522" y="2096"/>
                  <a:ext cx="159" cy="227"/>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37278" name="Line 30">
                  <a:extLst>
                    <a:ext uri="{FF2B5EF4-FFF2-40B4-BE49-F238E27FC236}">
                      <a16:creationId xmlns:a16="http://schemas.microsoft.com/office/drawing/2014/main" id="{99D07551-8D63-B941-BBC2-B4791A328328}"/>
                    </a:ext>
                  </a:extLst>
                </p:cNvPr>
                <p:cNvSpPr>
                  <a:spLocks noChangeShapeType="1"/>
                </p:cNvSpPr>
                <p:nvPr/>
              </p:nvSpPr>
              <p:spPr bwMode="auto">
                <a:xfrm>
                  <a:off x="3833" y="2104"/>
                  <a:ext cx="159" cy="227"/>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sp>
          <p:nvSpPr>
            <p:cNvPr id="437279" name="Rectangle 31">
              <a:extLst>
                <a:ext uri="{FF2B5EF4-FFF2-40B4-BE49-F238E27FC236}">
                  <a16:creationId xmlns:a16="http://schemas.microsoft.com/office/drawing/2014/main" id="{874D32A4-C849-2C46-B2E3-33E665BD15BF}"/>
                </a:ext>
              </a:extLst>
            </p:cNvPr>
            <p:cNvSpPr>
              <a:spLocks noChangeArrowheads="1"/>
            </p:cNvSpPr>
            <p:nvPr/>
          </p:nvSpPr>
          <p:spPr bwMode="auto">
            <a:xfrm>
              <a:off x="2880" y="3888"/>
              <a:ext cx="2799"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fontAlgn="base" hangingPunct="0">
                <a:spcBef>
                  <a:spcPct val="0"/>
                </a:spcBef>
                <a:spcAft>
                  <a:spcPct val="0"/>
                </a:spcAft>
              </a:pPr>
              <a:r>
                <a:rPr lang="zh-CN" altLang="en-US" sz="2000" b="1">
                  <a:solidFill>
                    <a:srgbClr val="FFFFFF"/>
                  </a:solidFill>
                  <a:latin typeface="Arial" panose="020B0604020202020204" pitchFamily="34" charset="0"/>
                  <a:ea typeface="宋体" panose="02010600030101010101" pitchFamily="2" charset="-122"/>
                </a:rPr>
                <a:t>图</a:t>
              </a:r>
              <a:r>
                <a:rPr lang="en-US" altLang="zh-CN" sz="2000" b="1">
                  <a:solidFill>
                    <a:srgbClr val="FFFFFF"/>
                  </a:solidFill>
                  <a:latin typeface="Times New Roman" panose="02020603050405020304" pitchFamily="18" charset="0"/>
                  <a:ea typeface="宋体" panose="02010600030101010101" pitchFamily="2" charset="-122"/>
                </a:rPr>
                <a:t>6-9</a:t>
              </a:r>
              <a:r>
                <a:rPr lang="en-US" altLang="zh-CN" sz="2000" b="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rPr>
                <a:t>   </a:t>
              </a:r>
              <a:r>
                <a:rPr kumimoji="1" lang="zh-CN" altLang="en-US" sz="2000" b="1">
                  <a:solidFill>
                    <a:srgbClr val="FFFFFF"/>
                  </a:solidFill>
                  <a:latin typeface="宋体" panose="02010600030101010101" pitchFamily="2" charset="-122"/>
                  <a:ea typeface="宋体" panose="02010600030101010101" pitchFamily="2" charset="-122"/>
                </a:rPr>
                <a:t>表达式 </a:t>
              </a:r>
              <a:r>
                <a:rPr kumimoji="1" lang="en-US" altLang="zh-CN" sz="2000" b="1">
                  <a:solidFill>
                    <a:srgbClr val="FFFFFF"/>
                  </a:solidFill>
                  <a:latin typeface="Times New Roman" panose="02020603050405020304" pitchFamily="18" charset="0"/>
                  <a:ea typeface="宋体" panose="02010600030101010101" pitchFamily="2" charset="-122"/>
                </a:rPr>
                <a:t>(a+b*(c-d)-e/f)</a:t>
              </a:r>
              <a:r>
                <a:rPr lang="zh-CN" altLang="en-US" sz="2000" b="1">
                  <a:solidFill>
                    <a:srgbClr val="FFFFFF"/>
                  </a:solidFill>
                  <a:latin typeface="Times New Roman" panose="02020603050405020304" pitchFamily="18" charset="0"/>
                  <a:ea typeface="宋体" panose="02010600030101010101" pitchFamily="2" charset="-122"/>
                </a:rPr>
                <a:t>二叉树</a:t>
              </a:r>
            </a:p>
          </p:txBody>
        </p:sp>
      </p:grpSp>
    </p:spTree>
    <p:extLst>
      <p:ext uri="{BB962C8B-B14F-4D97-AF65-F5344CB8AC3E}">
        <p14:creationId xmlns:p14="http://schemas.microsoft.com/office/powerpoint/2010/main" val="3921439620"/>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37250">
                                            <p:txEl>
                                              <p:pRg st="0" end="0"/>
                                            </p:txEl>
                                          </p:spTgt>
                                        </p:tgtEl>
                                        <p:attrNameLst>
                                          <p:attrName>style.visibility</p:attrName>
                                        </p:attrNameLst>
                                      </p:cBhvr>
                                      <p:to>
                                        <p:strVal val="visible"/>
                                      </p:to>
                                    </p:set>
                                    <p:anim calcmode="lin" valueType="num">
                                      <p:cBhvr additive="base">
                                        <p:cTn id="7" dur="500" fill="hold"/>
                                        <p:tgtEl>
                                          <p:spTgt spid="43725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37250">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37250">
                                            <p:txEl>
                                              <p:pRg st="1" end="1"/>
                                            </p:txEl>
                                          </p:spTgt>
                                        </p:tgtEl>
                                        <p:attrNameLst>
                                          <p:attrName>style.visibility</p:attrName>
                                        </p:attrNameLst>
                                      </p:cBhvr>
                                      <p:to>
                                        <p:strVal val="visible"/>
                                      </p:to>
                                    </p:set>
                                    <p:anim calcmode="lin" valueType="num">
                                      <p:cBhvr additive="base">
                                        <p:cTn id="13" dur="500" fill="hold"/>
                                        <p:tgtEl>
                                          <p:spTgt spid="437250">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37250">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par>
                                <p:cTn id="15" presetID="2" presetClass="entr" presetSubtype="8" fill="hold" grpId="0" nodeType="withEffect">
                                  <p:stCondLst>
                                    <p:cond delay="0"/>
                                  </p:stCondLst>
                                  <p:childTnLst>
                                    <p:set>
                                      <p:cBhvr>
                                        <p:cTn id="16" dur="1" fill="hold">
                                          <p:stCondLst>
                                            <p:cond delay="0"/>
                                          </p:stCondLst>
                                        </p:cTn>
                                        <p:tgtEl>
                                          <p:spTgt spid="437250">
                                            <p:txEl>
                                              <p:pRg st="2" end="2"/>
                                            </p:txEl>
                                          </p:spTgt>
                                        </p:tgtEl>
                                        <p:attrNameLst>
                                          <p:attrName>style.visibility</p:attrName>
                                        </p:attrNameLst>
                                      </p:cBhvr>
                                      <p:to>
                                        <p:strVal val="visible"/>
                                      </p:to>
                                    </p:set>
                                    <p:anim calcmode="lin" valueType="num">
                                      <p:cBhvr additive="base">
                                        <p:cTn id="17" dur="500" fill="hold"/>
                                        <p:tgtEl>
                                          <p:spTgt spid="437250">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37250">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2" name="whoosh.wav"/>
                                        </p:tgtEl>
                                      </p:cMediaNode>
                                    </p:audio>
                                  </p:subTnLst>
                                </p:cTn>
                              </p:par>
                              <p:par>
                                <p:cTn id="19" presetID="2" presetClass="entr" presetSubtype="8" fill="hold" grpId="0" nodeType="withEffect">
                                  <p:stCondLst>
                                    <p:cond delay="0"/>
                                  </p:stCondLst>
                                  <p:childTnLst>
                                    <p:set>
                                      <p:cBhvr>
                                        <p:cTn id="20" dur="1" fill="hold">
                                          <p:stCondLst>
                                            <p:cond delay="0"/>
                                          </p:stCondLst>
                                        </p:cTn>
                                        <p:tgtEl>
                                          <p:spTgt spid="437250">
                                            <p:txEl>
                                              <p:pRg st="3" end="3"/>
                                            </p:txEl>
                                          </p:spTgt>
                                        </p:tgtEl>
                                        <p:attrNameLst>
                                          <p:attrName>style.visibility</p:attrName>
                                        </p:attrNameLst>
                                      </p:cBhvr>
                                      <p:to>
                                        <p:strVal val="visible"/>
                                      </p:to>
                                    </p:set>
                                    <p:anim calcmode="lin" valueType="num">
                                      <p:cBhvr additive="base">
                                        <p:cTn id="21" dur="500" fill="hold"/>
                                        <p:tgtEl>
                                          <p:spTgt spid="437250">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437250">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9"/>
                                            </p:cond>
                                          </p:stCondLst>
                                          <p:endCondLst>
                                            <p:cond evt="onStopAudio" delay="0">
                                              <p:tgtEl>
                                                <p:sldTgt/>
                                              </p:tgtEl>
                                            </p:cond>
                                          </p:endCondLst>
                                        </p:cTn>
                                        <p:tgtEl>
                                          <p:sndTgt r:embed="rId2" name="whoosh.wav"/>
                                        </p:tgtEl>
                                      </p:cMediaNode>
                                    </p:audio>
                                  </p:subTnLst>
                                </p:cTn>
                              </p:par>
                              <p:par>
                                <p:cTn id="23" presetID="2" presetClass="entr" presetSubtype="8" fill="hold" grpId="0" nodeType="withEffect">
                                  <p:stCondLst>
                                    <p:cond delay="0"/>
                                  </p:stCondLst>
                                  <p:childTnLst>
                                    <p:set>
                                      <p:cBhvr>
                                        <p:cTn id="24" dur="1" fill="hold">
                                          <p:stCondLst>
                                            <p:cond delay="0"/>
                                          </p:stCondLst>
                                        </p:cTn>
                                        <p:tgtEl>
                                          <p:spTgt spid="437250">
                                            <p:txEl>
                                              <p:pRg st="4" end="4"/>
                                            </p:txEl>
                                          </p:spTgt>
                                        </p:tgtEl>
                                        <p:attrNameLst>
                                          <p:attrName>style.visibility</p:attrName>
                                        </p:attrNameLst>
                                      </p:cBhvr>
                                      <p:to>
                                        <p:strVal val="visible"/>
                                      </p:to>
                                    </p:set>
                                    <p:anim calcmode="lin" valueType="num">
                                      <p:cBhvr additive="base">
                                        <p:cTn id="25" dur="500" fill="hold"/>
                                        <p:tgtEl>
                                          <p:spTgt spid="437250">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37250">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7250"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0386" name="Rectangle 2">
            <a:extLst>
              <a:ext uri="{FF2B5EF4-FFF2-40B4-BE49-F238E27FC236}">
                <a16:creationId xmlns:a16="http://schemas.microsoft.com/office/drawing/2014/main" id="{89863F1A-D87B-E84C-8BFC-4FA368AEF12F}"/>
              </a:ext>
            </a:extLst>
          </p:cNvPr>
          <p:cNvSpPr>
            <a:spLocks noChangeArrowheads="1"/>
          </p:cNvSpPr>
          <p:nvPr/>
        </p:nvSpPr>
        <p:spPr bwMode="auto">
          <a:xfrm>
            <a:off x="1676401" y="152400"/>
            <a:ext cx="8812213" cy="624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81000" eaLnBrk="0" hangingPunct="0">
              <a:defRPr kumimoji="1" sz="2400">
                <a:solidFill>
                  <a:schemeClr val="tx1"/>
                </a:solidFill>
                <a:latin typeface="Times New Roman" panose="02020603050405020304" pitchFamily="18" charset="0"/>
                <a:ea typeface="宋体" panose="02010600030101010101" pitchFamily="2" charset="-122"/>
              </a:defRPr>
            </a:lvl2pPr>
            <a:lvl3pPr marL="118745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655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20000"/>
              </a:spcBef>
              <a:spcAft>
                <a:spcPct val="0"/>
              </a:spcAft>
              <a:buClr>
                <a:srgbClr val="3366FF"/>
              </a:buClr>
              <a:buSzPct val="80000"/>
            </a:pPr>
            <a:r>
              <a:rPr lang="zh-CN" altLang="en-US" b="1">
                <a:solidFill>
                  <a:srgbClr val="FFFFFF"/>
                </a:solidFill>
              </a:rPr>
              <a:t>       </a:t>
            </a:r>
            <a:r>
              <a:rPr lang="zh-CN" altLang="en-US" sz="2800" b="1">
                <a:solidFill>
                  <a:srgbClr val="FFFFFF"/>
                </a:solidFill>
              </a:rPr>
              <a:t>如图</a:t>
            </a:r>
            <a:r>
              <a:rPr lang="en-US" altLang="zh-CN" sz="2800" b="1">
                <a:solidFill>
                  <a:srgbClr val="FFFFFF"/>
                </a:solidFill>
              </a:rPr>
              <a:t>6-1(b)</a:t>
            </a:r>
            <a:r>
              <a:rPr lang="zh-CN" altLang="en-US" sz="2800" b="1">
                <a:solidFill>
                  <a:srgbClr val="FFFFFF"/>
                </a:solidFill>
              </a:rPr>
              <a:t>中结点</a:t>
            </a:r>
            <a:r>
              <a:rPr lang="en-US" altLang="zh-CN" sz="2800" b="1">
                <a:solidFill>
                  <a:srgbClr val="FFFFFF"/>
                </a:solidFill>
              </a:rPr>
              <a:t>A</a:t>
            </a:r>
            <a:r>
              <a:rPr lang="zh-CN" altLang="en-US" sz="2800" b="1">
                <a:solidFill>
                  <a:srgbClr val="FFFFFF"/>
                </a:solidFill>
              </a:rPr>
              <a:t>的度是</a:t>
            </a:r>
            <a:r>
              <a:rPr lang="en-US" altLang="zh-CN" sz="2800" b="1">
                <a:solidFill>
                  <a:srgbClr val="FFFFFF"/>
                </a:solidFill>
              </a:rPr>
              <a:t>3 </a:t>
            </a:r>
            <a:r>
              <a:rPr lang="zh-CN" altLang="en-US" sz="2800" b="1">
                <a:solidFill>
                  <a:srgbClr val="FFFFFF"/>
                </a:solidFill>
              </a:rPr>
              <a:t>，结点</a:t>
            </a:r>
            <a:r>
              <a:rPr lang="en-US" altLang="zh-CN" sz="2800" b="1">
                <a:solidFill>
                  <a:srgbClr val="FFFFFF"/>
                </a:solidFill>
              </a:rPr>
              <a:t>B</a:t>
            </a:r>
            <a:r>
              <a:rPr lang="zh-CN" altLang="en-US" sz="2800" b="1">
                <a:solidFill>
                  <a:srgbClr val="FFFFFF"/>
                </a:solidFill>
              </a:rPr>
              <a:t>的度是</a:t>
            </a:r>
            <a:r>
              <a:rPr lang="en-US" altLang="zh-CN" sz="2800" b="1">
                <a:solidFill>
                  <a:srgbClr val="FFFFFF"/>
                </a:solidFill>
              </a:rPr>
              <a:t>2 </a:t>
            </a:r>
            <a:r>
              <a:rPr lang="zh-CN" altLang="en-US" sz="2800" b="1">
                <a:solidFill>
                  <a:srgbClr val="FFFFFF"/>
                </a:solidFill>
              </a:rPr>
              <a:t>，结点</a:t>
            </a:r>
            <a:r>
              <a:rPr lang="en-US" altLang="zh-CN" sz="2800" b="1">
                <a:solidFill>
                  <a:srgbClr val="FFFFFF"/>
                </a:solidFill>
              </a:rPr>
              <a:t>M</a:t>
            </a:r>
            <a:r>
              <a:rPr lang="zh-CN" altLang="en-US" sz="2800" b="1">
                <a:solidFill>
                  <a:srgbClr val="FFFFFF"/>
                </a:solidFill>
              </a:rPr>
              <a:t>的度是</a:t>
            </a:r>
            <a:r>
              <a:rPr lang="en-US" altLang="zh-CN" sz="2800" b="1">
                <a:solidFill>
                  <a:srgbClr val="FFFFFF"/>
                </a:solidFill>
              </a:rPr>
              <a:t>0</a:t>
            </a:r>
            <a:r>
              <a:rPr lang="zh-CN" altLang="en-US" sz="2800" b="1">
                <a:solidFill>
                  <a:srgbClr val="FFFFFF"/>
                </a:solidFill>
              </a:rPr>
              <a:t>，树的度是</a:t>
            </a:r>
            <a:r>
              <a:rPr lang="en-US" altLang="zh-CN" sz="2800" b="1">
                <a:solidFill>
                  <a:srgbClr val="FFFFFF"/>
                </a:solidFill>
              </a:rPr>
              <a:t>3 </a:t>
            </a:r>
            <a:r>
              <a:rPr lang="zh-CN" altLang="en-US" sz="2800" b="1">
                <a:solidFill>
                  <a:srgbClr val="FFFFFF"/>
                </a:solidFill>
              </a:rPr>
              <a:t>。</a:t>
            </a:r>
            <a:endParaRPr lang="zh-CN" altLang="en-US" sz="2800" b="1">
              <a:solidFill>
                <a:srgbClr val="FFFF00"/>
              </a:solidFill>
              <a:latin typeface="宋体" panose="02010600030101010101" pitchFamily="2" charset="-122"/>
            </a:endParaRPr>
          </a:p>
          <a:p>
            <a:pPr lvl="1" eaLnBrk="1" fontAlgn="base" hangingPunct="1">
              <a:lnSpc>
                <a:spcPct val="110000"/>
              </a:lnSpc>
              <a:spcBef>
                <a:spcPct val="20000"/>
              </a:spcBef>
              <a:spcAft>
                <a:spcPct val="0"/>
              </a:spcAft>
              <a:buClr>
                <a:srgbClr val="3366FF"/>
              </a:buClr>
              <a:buSzPct val="80000"/>
            </a:pPr>
            <a:r>
              <a:rPr lang="zh-CN" altLang="en-US" sz="3200" b="1">
                <a:solidFill>
                  <a:srgbClr val="FFFFFF"/>
                </a:solidFill>
                <a:latin typeface="宋体" panose="02010600030101010101" pitchFamily="2" charset="-122"/>
              </a:rPr>
              <a:t>⑶</a:t>
            </a:r>
            <a:r>
              <a:rPr lang="zh-CN" altLang="en-US" sz="3200" b="1">
                <a:solidFill>
                  <a:srgbClr val="FFFF00"/>
                </a:solidFill>
                <a:latin typeface="宋体" panose="02010600030101010101" pitchFamily="2" charset="-122"/>
              </a:rPr>
              <a:t> 叶子</a:t>
            </a:r>
            <a:r>
              <a:rPr lang="en-US" altLang="zh-CN" sz="3200" b="1">
                <a:solidFill>
                  <a:srgbClr val="FFFFFF"/>
                </a:solidFill>
              </a:rPr>
              <a:t>(left)</a:t>
            </a:r>
            <a:r>
              <a:rPr lang="zh-CN" altLang="en-US" sz="3200" b="1">
                <a:solidFill>
                  <a:srgbClr val="FFFF00"/>
                </a:solidFill>
                <a:latin typeface="宋体" panose="02010600030101010101" pitchFamily="2" charset="-122"/>
              </a:rPr>
              <a:t>结点</a:t>
            </a:r>
            <a:r>
              <a:rPr lang="zh-CN" altLang="en-US" sz="3200" b="1">
                <a:solidFill>
                  <a:srgbClr val="FFFFFF"/>
                </a:solidFill>
                <a:latin typeface="宋体" panose="02010600030101010101" pitchFamily="2" charset="-122"/>
              </a:rPr>
              <a:t>、</a:t>
            </a:r>
            <a:r>
              <a:rPr lang="zh-CN" altLang="en-US" sz="3200" b="1">
                <a:solidFill>
                  <a:srgbClr val="FFFF00"/>
                </a:solidFill>
                <a:latin typeface="宋体" panose="02010600030101010101" pitchFamily="2" charset="-122"/>
              </a:rPr>
              <a:t>非叶子结点</a:t>
            </a:r>
            <a:r>
              <a:rPr lang="zh-CN" altLang="en-US" sz="3200" b="1">
                <a:solidFill>
                  <a:srgbClr val="FFFFFF"/>
                </a:solidFill>
                <a:latin typeface="宋体" panose="02010600030101010101" pitchFamily="2" charset="-122"/>
              </a:rPr>
              <a:t>：</a:t>
            </a:r>
            <a:r>
              <a:rPr lang="zh-CN" altLang="en-US" sz="2800" b="1">
                <a:solidFill>
                  <a:srgbClr val="FFFFFF"/>
                </a:solidFill>
                <a:latin typeface="宋体" panose="02010600030101010101" pitchFamily="2" charset="-122"/>
              </a:rPr>
              <a:t>树中</a:t>
            </a:r>
            <a:r>
              <a:rPr lang="zh-CN" altLang="en-US" sz="2800" b="1">
                <a:solidFill>
                  <a:srgbClr val="FFFF00"/>
                </a:solidFill>
              </a:rPr>
              <a:t>度为</a:t>
            </a:r>
            <a:r>
              <a:rPr lang="en-US" altLang="zh-CN" sz="2800" b="1">
                <a:solidFill>
                  <a:srgbClr val="FFFF00"/>
                </a:solidFill>
              </a:rPr>
              <a:t>0</a:t>
            </a:r>
            <a:r>
              <a:rPr lang="zh-CN" altLang="en-US" sz="2800" b="1">
                <a:solidFill>
                  <a:srgbClr val="FFFFFF"/>
                </a:solidFill>
              </a:rPr>
              <a:t>的</a:t>
            </a:r>
            <a:r>
              <a:rPr lang="zh-CN" altLang="en-US" sz="2800" b="1">
                <a:solidFill>
                  <a:srgbClr val="FFFFFF"/>
                </a:solidFill>
                <a:latin typeface="宋体" panose="02010600030101010101" pitchFamily="2" charset="-122"/>
              </a:rPr>
              <a:t>结点称为</a:t>
            </a:r>
            <a:r>
              <a:rPr lang="zh-CN" altLang="en-US" sz="2800" b="1">
                <a:solidFill>
                  <a:srgbClr val="FFFF00"/>
                </a:solidFill>
                <a:latin typeface="宋体" panose="02010600030101010101" pitchFamily="2" charset="-122"/>
              </a:rPr>
              <a:t>叶子结点</a:t>
            </a:r>
            <a:r>
              <a:rPr lang="en-US" altLang="zh-CN" sz="2800" b="1">
                <a:solidFill>
                  <a:srgbClr val="FFFFFF"/>
                </a:solidFill>
                <a:latin typeface="宋体" panose="02010600030101010101" pitchFamily="2" charset="-122"/>
              </a:rPr>
              <a:t>(</a:t>
            </a:r>
            <a:r>
              <a:rPr lang="zh-CN" altLang="en-US" sz="2800" b="1">
                <a:solidFill>
                  <a:srgbClr val="FFFFFF"/>
                </a:solidFill>
                <a:latin typeface="宋体" panose="02010600030101010101" pitchFamily="2" charset="-122"/>
              </a:rPr>
              <a:t>或终端结点</a:t>
            </a:r>
            <a:r>
              <a:rPr lang="en-US" altLang="zh-CN" sz="2800" b="1">
                <a:solidFill>
                  <a:srgbClr val="FFFFFF"/>
                </a:solidFill>
                <a:latin typeface="宋体" panose="02010600030101010101" pitchFamily="2" charset="-122"/>
              </a:rPr>
              <a:t>)</a:t>
            </a:r>
            <a:r>
              <a:rPr lang="zh-CN" altLang="en-US" sz="2800" b="1">
                <a:solidFill>
                  <a:srgbClr val="FFFFFF"/>
                </a:solidFill>
                <a:latin typeface="宋体" panose="02010600030101010101" pitchFamily="2" charset="-122"/>
              </a:rPr>
              <a:t>。相对应地，</a:t>
            </a:r>
            <a:r>
              <a:rPr lang="zh-CN" altLang="en-US" sz="2800" b="1">
                <a:solidFill>
                  <a:srgbClr val="FFFF00"/>
                </a:solidFill>
              </a:rPr>
              <a:t>度不为</a:t>
            </a:r>
            <a:r>
              <a:rPr lang="en-US" altLang="zh-CN" sz="2800" b="1">
                <a:solidFill>
                  <a:srgbClr val="FFFF00"/>
                </a:solidFill>
              </a:rPr>
              <a:t>0</a:t>
            </a:r>
            <a:r>
              <a:rPr lang="zh-CN" altLang="en-US" sz="2800" b="1">
                <a:solidFill>
                  <a:srgbClr val="FFFFFF"/>
                </a:solidFill>
              </a:rPr>
              <a:t>的</a:t>
            </a:r>
            <a:r>
              <a:rPr lang="zh-CN" altLang="en-US" sz="2800" b="1">
                <a:solidFill>
                  <a:srgbClr val="FFFFFF"/>
                </a:solidFill>
                <a:latin typeface="宋体" panose="02010600030101010101" pitchFamily="2" charset="-122"/>
              </a:rPr>
              <a:t>结点称为</a:t>
            </a:r>
            <a:r>
              <a:rPr lang="zh-CN" altLang="en-US" sz="2800" b="1">
                <a:solidFill>
                  <a:srgbClr val="FFFF00"/>
                </a:solidFill>
                <a:latin typeface="宋体" panose="02010600030101010101" pitchFamily="2" charset="-122"/>
              </a:rPr>
              <a:t>非叶子结点</a:t>
            </a:r>
            <a:r>
              <a:rPr lang="en-US" altLang="zh-CN" sz="2800" b="1">
                <a:solidFill>
                  <a:srgbClr val="FFFFFF"/>
                </a:solidFill>
              </a:rPr>
              <a:t>(</a:t>
            </a:r>
            <a:r>
              <a:rPr lang="zh-CN" altLang="en-US" sz="2800" b="1">
                <a:solidFill>
                  <a:srgbClr val="FFFFFF"/>
                </a:solidFill>
                <a:latin typeface="宋体" panose="02010600030101010101" pitchFamily="2" charset="-122"/>
              </a:rPr>
              <a:t>或非终端结点或分支结点</a:t>
            </a:r>
            <a:r>
              <a:rPr lang="en-US" altLang="zh-CN" sz="2800" b="1">
                <a:solidFill>
                  <a:srgbClr val="FFFFFF"/>
                </a:solidFill>
                <a:latin typeface="宋体" panose="02010600030101010101" pitchFamily="2" charset="-122"/>
              </a:rPr>
              <a:t>)</a:t>
            </a:r>
            <a:r>
              <a:rPr lang="zh-CN" altLang="en-US" sz="2800" b="1">
                <a:solidFill>
                  <a:srgbClr val="FFFFFF"/>
                </a:solidFill>
                <a:latin typeface="宋体" panose="02010600030101010101" pitchFamily="2" charset="-122"/>
              </a:rPr>
              <a:t>。除根结点外，分支结点又称为内部结点。</a:t>
            </a:r>
          </a:p>
          <a:p>
            <a:pPr eaLnBrk="1" fontAlgn="base" hangingPunct="1">
              <a:lnSpc>
                <a:spcPct val="110000"/>
              </a:lnSpc>
              <a:spcBef>
                <a:spcPct val="20000"/>
              </a:spcBef>
              <a:spcAft>
                <a:spcPct val="0"/>
              </a:spcAft>
              <a:buClr>
                <a:srgbClr val="3366FF"/>
              </a:buClr>
              <a:buSzPct val="80000"/>
            </a:pPr>
            <a:r>
              <a:rPr lang="zh-CN" altLang="en-US" sz="2800" b="1">
                <a:solidFill>
                  <a:srgbClr val="FFFFFF"/>
                </a:solidFill>
                <a:latin typeface="宋体" panose="02010600030101010101" pitchFamily="2" charset="-122"/>
              </a:rPr>
              <a:t>    如图</a:t>
            </a:r>
            <a:r>
              <a:rPr lang="en-US" altLang="zh-CN" sz="2800" b="1">
                <a:solidFill>
                  <a:srgbClr val="FFFFFF"/>
                </a:solidFill>
              </a:rPr>
              <a:t>6-1(b)</a:t>
            </a:r>
            <a:r>
              <a:rPr lang="zh-CN" altLang="en-US" sz="2800" b="1">
                <a:solidFill>
                  <a:srgbClr val="FFFFFF"/>
                </a:solidFill>
                <a:latin typeface="宋体" panose="02010600030101010101" pitchFamily="2" charset="-122"/>
              </a:rPr>
              <a:t>中结点</a:t>
            </a:r>
            <a:r>
              <a:rPr lang="en-US" altLang="zh-CN" sz="2800" b="1">
                <a:solidFill>
                  <a:srgbClr val="FFFFFF"/>
                </a:solidFill>
              </a:rPr>
              <a:t>H</a:t>
            </a:r>
            <a:r>
              <a:rPr lang="zh-CN" altLang="en-US" sz="2800" b="1">
                <a:solidFill>
                  <a:srgbClr val="FFFFFF"/>
                </a:solidFill>
                <a:latin typeface="宋体" panose="02010600030101010101" pitchFamily="2" charset="-122"/>
              </a:rPr>
              <a:t>、</a:t>
            </a:r>
            <a:r>
              <a:rPr lang="en-US" altLang="zh-CN" sz="2800" b="1">
                <a:solidFill>
                  <a:srgbClr val="FFFFFF"/>
                </a:solidFill>
              </a:rPr>
              <a:t>I</a:t>
            </a:r>
            <a:r>
              <a:rPr lang="zh-CN" altLang="en-US" sz="2800" b="1">
                <a:solidFill>
                  <a:srgbClr val="FFFFFF"/>
                </a:solidFill>
                <a:latin typeface="宋体" panose="02010600030101010101" pitchFamily="2" charset="-122"/>
              </a:rPr>
              <a:t>、</a:t>
            </a:r>
            <a:r>
              <a:rPr lang="en-US" altLang="zh-CN" sz="2800" b="1">
                <a:solidFill>
                  <a:srgbClr val="FFFFFF"/>
                </a:solidFill>
              </a:rPr>
              <a:t>J</a:t>
            </a:r>
            <a:r>
              <a:rPr lang="zh-CN" altLang="en-US" sz="2800" b="1">
                <a:solidFill>
                  <a:srgbClr val="FFFFFF"/>
                </a:solidFill>
                <a:latin typeface="宋体" panose="02010600030101010101" pitchFamily="2" charset="-122"/>
              </a:rPr>
              <a:t>、</a:t>
            </a:r>
            <a:r>
              <a:rPr lang="en-US" altLang="zh-CN" sz="2800" b="1">
                <a:solidFill>
                  <a:srgbClr val="FFFFFF"/>
                </a:solidFill>
              </a:rPr>
              <a:t>K</a:t>
            </a:r>
            <a:r>
              <a:rPr lang="zh-CN" altLang="en-US" sz="2800" b="1">
                <a:solidFill>
                  <a:srgbClr val="FFFFFF"/>
                </a:solidFill>
                <a:latin typeface="宋体" panose="02010600030101010101" pitchFamily="2" charset="-122"/>
              </a:rPr>
              <a:t>、</a:t>
            </a:r>
            <a:r>
              <a:rPr lang="en-US" altLang="zh-CN" sz="2800" b="1">
                <a:solidFill>
                  <a:srgbClr val="FFFFFF"/>
                </a:solidFill>
              </a:rPr>
              <a:t>L</a:t>
            </a:r>
            <a:r>
              <a:rPr lang="zh-CN" altLang="en-US" sz="2800" b="1">
                <a:solidFill>
                  <a:srgbClr val="FFFFFF"/>
                </a:solidFill>
                <a:latin typeface="宋体" panose="02010600030101010101" pitchFamily="2" charset="-122"/>
              </a:rPr>
              <a:t>、</a:t>
            </a:r>
            <a:r>
              <a:rPr lang="en-US" altLang="zh-CN" sz="2800" b="1">
                <a:solidFill>
                  <a:srgbClr val="FFFFFF"/>
                </a:solidFill>
              </a:rPr>
              <a:t>M</a:t>
            </a:r>
            <a:r>
              <a:rPr lang="zh-CN" altLang="en-US" sz="2800" b="1">
                <a:solidFill>
                  <a:srgbClr val="FFFFFF"/>
                </a:solidFill>
                <a:latin typeface="宋体" panose="02010600030101010101" pitchFamily="2" charset="-122"/>
              </a:rPr>
              <a:t>、</a:t>
            </a:r>
            <a:r>
              <a:rPr lang="en-US" altLang="zh-CN" sz="2800" b="1">
                <a:solidFill>
                  <a:srgbClr val="FFFFFF"/>
                </a:solidFill>
              </a:rPr>
              <a:t>N</a:t>
            </a:r>
            <a:r>
              <a:rPr lang="zh-CN" altLang="en-US" sz="2800" b="1">
                <a:solidFill>
                  <a:srgbClr val="FFFFFF"/>
                </a:solidFill>
              </a:rPr>
              <a:t>是叶子</a:t>
            </a:r>
            <a:r>
              <a:rPr lang="zh-CN" altLang="en-US" sz="2800" b="1">
                <a:solidFill>
                  <a:srgbClr val="FFFFFF"/>
                </a:solidFill>
                <a:latin typeface="宋体" panose="02010600030101010101" pitchFamily="2" charset="-122"/>
              </a:rPr>
              <a:t>结点，而所有其它结点都是分支结点。</a:t>
            </a:r>
          </a:p>
          <a:p>
            <a:pPr lvl="1" eaLnBrk="1" fontAlgn="base" hangingPunct="1">
              <a:lnSpc>
                <a:spcPct val="110000"/>
              </a:lnSpc>
              <a:spcBef>
                <a:spcPct val="20000"/>
              </a:spcBef>
              <a:spcAft>
                <a:spcPct val="0"/>
              </a:spcAft>
              <a:buClr>
                <a:srgbClr val="3366FF"/>
              </a:buClr>
              <a:buSzPct val="80000"/>
            </a:pPr>
            <a:r>
              <a:rPr lang="zh-CN" altLang="en-US" sz="3200" b="1">
                <a:solidFill>
                  <a:srgbClr val="FFFFFF"/>
                </a:solidFill>
                <a:latin typeface="宋体" panose="02010600030101010101" pitchFamily="2" charset="-122"/>
              </a:rPr>
              <a:t>⑷</a:t>
            </a:r>
            <a:r>
              <a:rPr lang="zh-CN" altLang="en-US" sz="3200" b="1">
                <a:solidFill>
                  <a:srgbClr val="FFFF00"/>
                </a:solidFill>
                <a:latin typeface="宋体" panose="02010600030101010101" pitchFamily="2" charset="-122"/>
              </a:rPr>
              <a:t> 孩子结点</a:t>
            </a:r>
            <a:r>
              <a:rPr lang="zh-CN" altLang="en-US" sz="3200" b="1">
                <a:solidFill>
                  <a:srgbClr val="FFFFFF"/>
                </a:solidFill>
                <a:latin typeface="宋体" panose="02010600030101010101" pitchFamily="2" charset="-122"/>
              </a:rPr>
              <a:t>、</a:t>
            </a:r>
            <a:r>
              <a:rPr lang="zh-CN" altLang="en-US" sz="3200" b="1">
                <a:solidFill>
                  <a:srgbClr val="FFFF00"/>
                </a:solidFill>
                <a:latin typeface="宋体" panose="02010600030101010101" pitchFamily="2" charset="-122"/>
              </a:rPr>
              <a:t>双亲结点</a:t>
            </a:r>
            <a:r>
              <a:rPr lang="zh-CN" altLang="en-US" sz="3200" b="1">
                <a:solidFill>
                  <a:srgbClr val="FFFFFF"/>
                </a:solidFill>
                <a:latin typeface="宋体" panose="02010600030101010101" pitchFamily="2" charset="-122"/>
              </a:rPr>
              <a:t>、</a:t>
            </a:r>
            <a:r>
              <a:rPr lang="zh-CN" altLang="en-US" sz="3200" b="1">
                <a:solidFill>
                  <a:srgbClr val="FFFF00"/>
                </a:solidFill>
                <a:latin typeface="宋体" panose="02010600030101010101" pitchFamily="2" charset="-122"/>
              </a:rPr>
              <a:t>兄弟结点</a:t>
            </a:r>
            <a:endParaRPr lang="zh-CN" altLang="en-US" sz="3200">
              <a:solidFill>
                <a:srgbClr val="FFFF00"/>
              </a:solidFill>
              <a:latin typeface="宋体" panose="02010600030101010101" pitchFamily="2" charset="-122"/>
            </a:endParaRPr>
          </a:p>
          <a:p>
            <a:pPr eaLnBrk="1" fontAlgn="base" hangingPunct="1">
              <a:lnSpc>
                <a:spcPct val="110000"/>
              </a:lnSpc>
              <a:spcBef>
                <a:spcPct val="20000"/>
              </a:spcBef>
              <a:spcAft>
                <a:spcPct val="0"/>
              </a:spcAft>
              <a:buClr>
                <a:srgbClr val="3366FF"/>
              </a:buClr>
              <a:buSzPct val="80000"/>
            </a:pPr>
            <a:r>
              <a:rPr lang="zh-CN" altLang="en-US" sz="3200" b="1">
                <a:solidFill>
                  <a:srgbClr val="FFFFFF"/>
                </a:solidFill>
                <a:latin typeface="宋体" panose="02010600030101010101" pitchFamily="2" charset="-122"/>
              </a:rPr>
              <a:t>    </a:t>
            </a:r>
            <a:r>
              <a:rPr lang="zh-CN" altLang="en-US" sz="2800" b="1">
                <a:solidFill>
                  <a:srgbClr val="FFFFFF"/>
                </a:solidFill>
                <a:latin typeface="宋体" panose="02010600030101010101" pitchFamily="2" charset="-122"/>
              </a:rPr>
              <a:t>一个结点的</a:t>
            </a:r>
            <a:r>
              <a:rPr lang="zh-CN" altLang="en-US" sz="2800" b="1">
                <a:solidFill>
                  <a:srgbClr val="FFFF00"/>
                </a:solidFill>
                <a:latin typeface="宋体" panose="02010600030101010101" pitchFamily="2" charset="-122"/>
              </a:rPr>
              <a:t>子树的根</a:t>
            </a:r>
            <a:r>
              <a:rPr lang="zh-CN" altLang="en-US" sz="2800" b="1">
                <a:solidFill>
                  <a:srgbClr val="FFFFFF"/>
                </a:solidFill>
                <a:latin typeface="宋体" panose="02010600030101010101" pitchFamily="2" charset="-122"/>
              </a:rPr>
              <a:t>称为该结点的孩子结点</a:t>
            </a:r>
            <a:r>
              <a:rPr lang="en-US" altLang="zh-CN" sz="2800" b="1">
                <a:solidFill>
                  <a:srgbClr val="FFFFFF"/>
                </a:solidFill>
              </a:rPr>
              <a:t>(child)</a:t>
            </a:r>
            <a:r>
              <a:rPr lang="zh-CN" altLang="en-US" sz="2800" b="1">
                <a:solidFill>
                  <a:srgbClr val="FFFFFF"/>
                </a:solidFill>
                <a:latin typeface="宋体" panose="02010600030101010101" pitchFamily="2" charset="-122"/>
              </a:rPr>
              <a:t>或子结点</a:t>
            </a:r>
            <a:r>
              <a:rPr lang="zh-CN" altLang="en-US" sz="2800" b="1">
                <a:solidFill>
                  <a:srgbClr val="FFFFFF"/>
                </a:solidFill>
                <a:latin typeface="宋体" panose="02010600030101010101" pitchFamily="2" charset="-122"/>
                <a:cs typeface="Times New Roman" panose="02020603050405020304" pitchFamily="18" charset="0"/>
              </a:rPr>
              <a:t>；</a:t>
            </a:r>
            <a:r>
              <a:rPr lang="zh-CN" altLang="en-US" sz="2800" b="1">
                <a:solidFill>
                  <a:srgbClr val="FFFFFF"/>
                </a:solidFill>
                <a:latin typeface="宋体" panose="02010600030101010101" pitchFamily="2" charset="-122"/>
              </a:rPr>
              <a:t>相应地，该结点是其孩子结点的双亲结点</a:t>
            </a:r>
            <a:r>
              <a:rPr lang="en-US" altLang="zh-CN" sz="2800" b="1">
                <a:solidFill>
                  <a:srgbClr val="FFFFFF"/>
                </a:solidFill>
              </a:rPr>
              <a:t>(parent)</a:t>
            </a:r>
            <a:r>
              <a:rPr lang="zh-CN" altLang="en-US" sz="2800" b="1">
                <a:solidFill>
                  <a:srgbClr val="FFFFFF"/>
                </a:solidFill>
                <a:latin typeface="宋体" panose="02010600030101010101" pitchFamily="2" charset="-122"/>
              </a:rPr>
              <a:t>或父结点。</a:t>
            </a:r>
          </a:p>
        </p:txBody>
      </p:sp>
    </p:spTree>
    <p:extLst>
      <p:ext uri="{BB962C8B-B14F-4D97-AF65-F5344CB8AC3E}">
        <p14:creationId xmlns:p14="http://schemas.microsoft.com/office/powerpoint/2010/main" val="29254816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8274" name="Rectangle 2">
            <a:extLst>
              <a:ext uri="{FF2B5EF4-FFF2-40B4-BE49-F238E27FC236}">
                <a16:creationId xmlns:a16="http://schemas.microsoft.com/office/drawing/2014/main" id="{4D5AE462-94BF-314A-84F4-BA75DEC81217}"/>
              </a:ext>
            </a:extLst>
          </p:cNvPr>
          <p:cNvSpPr>
            <a:spLocks noGrp="1" noChangeArrowheads="1"/>
          </p:cNvSpPr>
          <p:nvPr>
            <p:ph type="subTitle" idx="1"/>
          </p:nvPr>
        </p:nvSpPr>
        <p:spPr>
          <a:xfrm>
            <a:off x="1676400" y="333375"/>
            <a:ext cx="8839200" cy="4319588"/>
          </a:xfrm>
        </p:spPr>
        <p:txBody>
          <a:bodyPr/>
          <a:lstStyle/>
          <a:p>
            <a:pPr algn="l">
              <a:lnSpc>
                <a:spcPct val="110000"/>
              </a:lnSpc>
            </a:pPr>
            <a:r>
              <a:rPr lang="en-US" altLang="zh-CN" sz="4000" b="1">
                <a:solidFill>
                  <a:schemeClr val="folHlink"/>
                </a:solidFill>
              </a:rPr>
              <a:t>2  </a:t>
            </a:r>
            <a:r>
              <a:rPr lang="zh-CN" altLang="en-US" sz="4000" b="1">
                <a:solidFill>
                  <a:schemeClr val="folHlink"/>
                </a:solidFill>
                <a:ea typeface="楷体_GB2312" pitchFamily="49" charset="-122"/>
              </a:rPr>
              <a:t>非递归算法</a:t>
            </a:r>
            <a:endParaRPr lang="zh-CN" altLang="en-US" sz="4000" b="1"/>
          </a:p>
          <a:p>
            <a:pPr algn="l">
              <a:lnSpc>
                <a:spcPct val="110000"/>
              </a:lnSpc>
            </a:pPr>
            <a:r>
              <a:rPr lang="zh-CN" altLang="en-US" sz="2800" b="1"/>
              <a:t>        在后序遍历中，根结点是最后被访问的。因此，在遍历过程中，当搜索指针指向某一根结点时，不能立即访问，而要先遍历其左子树，此时</a:t>
            </a:r>
            <a:r>
              <a:rPr lang="zh-CN" altLang="en-US" sz="2800" b="1">
                <a:solidFill>
                  <a:schemeClr val="folHlink"/>
                </a:solidFill>
              </a:rPr>
              <a:t>根结点进栈</a:t>
            </a:r>
            <a:r>
              <a:rPr lang="zh-CN" altLang="en-US" sz="2800" b="1"/>
              <a:t>。当其左子树遍历完后再搜索到该根结点时，还是不能访问，还需遍历其右子树。所以，此</a:t>
            </a:r>
            <a:r>
              <a:rPr lang="zh-CN" altLang="en-US" sz="2800" b="1">
                <a:solidFill>
                  <a:schemeClr val="folHlink"/>
                </a:solidFill>
              </a:rPr>
              <a:t>根结点还需再次进栈</a:t>
            </a:r>
            <a:r>
              <a:rPr lang="zh-CN" altLang="en-US" sz="2800" b="1"/>
              <a:t>，当其右子树遍历完后再退栈到到该根结点时，才能被访问。</a:t>
            </a:r>
          </a:p>
          <a:p>
            <a:pPr algn="l">
              <a:lnSpc>
                <a:spcPct val="110000"/>
              </a:lnSpc>
            </a:pPr>
            <a:r>
              <a:rPr lang="zh-CN" altLang="en-US" sz="2800" b="1"/>
              <a:t>        因此，设立一个状态标志变量</a:t>
            </a:r>
            <a:r>
              <a:rPr lang="en-US" altLang="zh-CN" sz="2800" b="1"/>
              <a:t>tag </a:t>
            </a:r>
            <a:r>
              <a:rPr lang="zh-CN" altLang="en-US" sz="2800" b="1"/>
              <a:t>：</a:t>
            </a:r>
          </a:p>
        </p:txBody>
      </p:sp>
      <p:grpSp>
        <p:nvGrpSpPr>
          <p:cNvPr id="438275" name="Group 3">
            <a:extLst>
              <a:ext uri="{FF2B5EF4-FFF2-40B4-BE49-F238E27FC236}">
                <a16:creationId xmlns:a16="http://schemas.microsoft.com/office/drawing/2014/main" id="{669E7782-1B34-974E-82DA-C01C0E9EA0CB}"/>
              </a:ext>
            </a:extLst>
          </p:cNvPr>
          <p:cNvGrpSpPr>
            <a:grpSpLocks/>
          </p:cNvGrpSpPr>
          <p:nvPr/>
        </p:nvGrpSpPr>
        <p:grpSpPr bwMode="auto">
          <a:xfrm>
            <a:off x="2451100" y="4724400"/>
            <a:ext cx="3932238" cy="914400"/>
            <a:chOff x="365" y="2448"/>
            <a:chExt cx="2477" cy="576"/>
          </a:xfrm>
        </p:grpSpPr>
        <p:sp>
          <p:nvSpPr>
            <p:cNvPr id="438276" name="Rectangle 4">
              <a:extLst>
                <a:ext uri="{FF2B5EF4-FFF2-40B4-BE49-F238E27FC236}">
                  <a16:creationId xmlns:a16="http://schemas.microsoft.com/office/drawing/2014/main" id="{8353C553-7385-E140-9250-57A8AB969A90}"/>
                </a:ext>
              </a:extLst>
            </p:cNvPr>
            <p:cNvSpPr>
              <a:spLocks noChangeArrowheads="1"/>
            </p:cNvSpPr>
            <p:nvPr/>
          </p:nvSpPr>
          <p:spPr bwMode="auto">
            <a:xfrm>
              <a:off x="960" y="2448"/>
              <a:ext cx="1882"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0 </a:t>
              </a:r>
              <a:r>
                <a:rPr kumimoji="1" lang="zh-CN" altLang="en-US" sz="2400" b="1">
                  <a:solidFill>
                    <a:srgbClr val="FFFFFF"/>
                  </a:solidFill>
                  <a:latin typeface="Times New Roman" panose="02020603050405020304" pitchFamily="18" charset="0"/>
                  <a:ea typeface="宋体" panose="02010600030101010101" pitchFamily="2" charset="-122"/>
                </a:rPr>
                <a:t>：</a:t>
              </a:r>
              <a:r>
                <a:rPr kumimoji="1" lang="zh-CN" altLang="en-US" sz="2400" b="1">
                  <a:solidFill>
                    <a:srgbClr val="FFFFFF"/>
                  </a:solidFill>
                  <a:latin typeface="宋体" panose="02010600030101010101" pitchFamily="2" charset="-122"/>
                  <a:ea typeface="宋体" panose="02010600030101010101" pitchFamily="2" charset="-122"/>
                </a:rPr>
                <a:t> 结点暂不能访问</a:t>
              </a:r>
            </a:p>
          </p:txBody>
        </p:sp>
        <p:sp>
          <p:nvSpPr>
            <p:cNvPr id="438277" name="Rectangle 5">
              <a:extLst>
                <a:ext uri="{FF2B5EF4-FFF2-40B4-BE49-F238E27FC236}">
                  <a16:creationId xmlns:a16="http://schemas.microsoft.com/office/drawing/2014/main" id="{3163BF99-B6D9-C343-9DA0-A2FCEFA1C288}"/>
                </a:ext>
              </a:extLst>
            </p:cNvPr>
            <p:cNvSpPr>
              <a:spLocks noChangeArrowheads="1"/>
            </p:cNvSpPr>
            <p:nvPr/>
          </p:nvSpPr>
          <p:spPr bwMode="auto">
            <a:xfrm>
              <a:off x="960" y="2775"/>
              <a:ext cx="1882"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1 </a:t>
              </a:r>
              <a:r>
                <a:rPr kumimoji="1" lang="zh-CN" altLang="en-US" sz="2400" b="1">
                  <a:solidFill>
                    <a:srgbClr val="FFFFFF"/>
                  </a:solidFill>
                  <a:latin typeface="Times New Roman" panose="02020603050405020304" pitchFamily="18" charset="0"/>
                  <a:ea typeface="宋体" panose="02010600030101010101" pitchFamily="2" charset="-122"/>
                </a:rPr>
                <a:t>：</a:t>
              </a:r>
              <a:r>
                <a:rPr kumimoji="1" lang="zh-CN" altLang="en-US" sz="2400" b="1">
                  <a:solidFill>
                    <a:srgbClr val="FFFFFF"/>
                  </a:solidFill>
                  <a:latin typeface="宋体" panose="02010600030101010101" pitchFamily="2" charset="-122"/>
                  <a:ea typeface="宋体" panose="02010600030101010101" pitchFamily="2" charset="-122"/>
                </a:rPr>
                <a:t> 结点可以被访问</a:t>
              </a:r>
            </a:p>
          </p:txBody>
        </p:sp>
        <p:sp>
          <p:nvSpPr>
            <p:cNvPr id="438278" name="Rectangle 6">
              <a:extLst>
                <a:ext uri="{FF2B5EF4-FFF2-40B4-BE49-F238E27FC236}">
                  <a16:creationId xmlns:a16="http://schemas.microsoft.com/office/drawing/2014/main" id="{CF40E6A2-03DF-8C48-A878-98E1916C9325}"/>
                </a:ext>
              </a:extLst>
            </p:cNvPr>
            <p:cNvSpPr>
              <a:spLocks noChangeArrowheads="1"/>
            </p:cNvSpPr>
            <p:nvPr/>
          </p:nvSpPr>
          <p:spPr bwMode="auto">
            <a:xfrm>
              <a:off x="365" y="2632"/>
              <a:ext cx="499"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tag=</a:t>
              </a:r>
            </a:p>
          </p:txBody>
        </p:sp>
        <p:sp>
          <p:nvSpPr>
            <p:cNvPr id="438279" name="AutoShape 7">
              <a:extLst>
                <a:ext uri="{FF2B5EF4-FFF2-40B4-BE49-F238E27FC236}">
                  <a16:creationId xmlns:a16="http://schemas.microsoft.com/office/drawing/2014/main" id="{D3733B24-A912-5F47-BBA5-5BB477ECB527}"/>
                </a:ext>
              </a:extLst>
            </p:cNvPr>
            <p:cNvSpPr>
              <a:spLocks/>
            </p:cNvSpPr>
            <p:nvPr/>
          </p:nvSpPr>
          <p:spPr bwMode="auto">
            <a:xfrm>
              <a:off x="880" y="2544"/>
              <a:ext cx="68" cy="408"/>
            </a:xfrm>
            <a:prstGeom prst="leftBrace">
              <a:avLst>
                <a:gd name="adj1" fmla="val 50000"/>
                <a:gd name="adj2" fmla="val 50000"/>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Tree>
    <p:extLst>
      <p:ext uri="{BB962C8B-B14F-4D97-AF65-F5344CB8AC3E}">
        <p14:creationId xmlns:p14="http://schemas.microsoft.com/office/powerpoint/2010/main" val="5928902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9298" name="Rectangle 2">
            <a:extLst>
              <a:ext uri="{FF2B5EF4-FFF2-40B4-BE49-F238E27FC236}">
                <a16:creationId xmlns:a16="http://schemas.microsoft.com/office/drawing/2014/main" id="{5889E325-10A5-7D42-98CA-9BE9C0938ACA}"/>
              </a:ext>
            </a:extLst>
          </p:cNvPr>
          <p:cNvSpPr>
            <a:spLocks noChangeArrowheads="1"/>
          </p:cNvSpPr>
          <p:nvPr/>
        </p:nvSpPr>
        <p:spPr bwMode="auto">
          <a:xfrm>
            <a:off x="1676400" y="188914"/>
            <a:ext cx="8839200" cy="641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55600" eaLnBrk="0" hangingPunct="0">
              <a:defRPr kumimoji="1" sz="2400">
                <a:solidFill>
                  <a:schemeClr val="tx1"/>
                </a:solidFill>
                <a:latin typeface="Times New Roman" panose="02020603050405020304" pitchFamily="18" charset="0"/>
                <a:ea typeface="宋体" panose="02010600030101010101" pitchFamily="2" charset="-122"/>
              </a:defRPr>
            </a:lvl2pPr>
            <a:lvl3pPr marL="723900" eaLnBrk="0" hangingPunct="0">
              <a:defRPr kumimoji="1" sz="2400">
                <a:solidFill>
                  <a:schemeClr val="tx1"/>
                </a:solidFill>
                <a:latin typeface="Times New Roman" panose="02020603050405020304" pitchFamily="18" charset="0"/>
                <a:ea typeface="宋体" panose="02010600030101010101" pitchFamily="2" charset="-122"/>
              </a:defRPr>
            </a:lvl3pPr>
            <a:lvl4pPr eaLnBrk="0" hangingPunct="0">
              <a:defRPr kumimoji="1" sz="2400">
                <a:solidFill>
                  <a:schemeClr val="tx1"/>
                </a:solidFill>
                <a:latin typeface="Times New Roman" panose="02020603050405020304" pitchFamily="18" charset="0"/>
                <a:ea typeface="宋体" panose="02010600030101010101" pitchFamily="2" charset="-122"/>
              </a:defRPr>
            </a:lvl4pPr>
            <a:lvl5pPr eaLnBrk="0" hangingPunct="0">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20000"/>
              </a:spcBef>
              <a:spcAft>
                <a:spcPct val="0"/>
              </a:spcAft>
            </a:pPr>
            <a:r>
              <a:rPr lang="zh-CN" altLang="en-US" sz="2800">
                <a:solidFill>
                  <a:srgbClr val="FFFFFF"/>
                </a:solidFill>
                <a:latin typeface="宋体" panose="02010600030101010101" pitchFamily="2" charset="-122"/>
              </a:rPr>
              <a:t>    </a:t>
            </a:r>
            <a:r>
              <a:rPr lang="zh-CN" altLang="en-US" sz="2800" b="1">
                <a:solidFill>
                  <a:srgbClr val="FFFFFF"/>
                </a:solidFill>
                <a:latin typeface="宋体" panose="02010600030101010101" pitchFamily="2" charset="-122"/>
              </a:rPr>
              <a:t>其次，设两个堆栈</a:t>
            </a:r>
            <a:r>
              <a:rPr lang="en-US" altLang="zh-CN" sz="2800" b="1">
                <a:solidFill>
                  <a:srgbClr val="FFFFFF"/>
                </a:solidFill>
              </a:rPr>
              <a:t>S</a:t>
            </a:r>
            <a:r>
              <a:rPr lang="en-US" altLang="zh-CN" sz="2800" b="1" baseline="-25000">
                <a:solidFill>
                  <a:srgbClr val="FFFFFF"/>
                </a:solidFill>
              </a:rPr>
              <a:t>1</a:t>
            </a:r>
            <a:r>
              <a:rPr lang="zh-CN" altLang="en-US" sz="2800" b="1">
                <a:solidFill>
                  <a:srgbClr val="FFFFFF"/>
                </a:solidFill>
              </a:rPr>
              <a:t>、</a:t>
            </a:r>
            <a:r>
              <a:rPr lang="en-US" altLang="zh-CN" sz="2800" b="1">
                <a:solidFill>
                  <a:srgbClr val="FFFFFF"/>
                </a:solidFill>
              </a:rPr>
              <a:t>S</a:t>
            </a:r>
            <a:r>
              <a:rPr lang="en-US" altLang="zh-CN" sz="2800" b="1" baseline="-25000">
                <a:solidFill>
                  <a:srgbClr val="FFFFFF"/>
                </a:solidFill>
              </a:rPr>
              <a:t>2</a:t>
            </a:r>
            <a:r>
              <a:rPr lang="en-US" altLang="zh-CN" sz="2800" b="1">
                <a:solidFill>
                  <a:srgbClr val="FFFFFF"/>
                </a:solidFill>
              </a:rPr>
              <a:t> </a:t>
            </a:r>
            <a:r>
              <a:rPr lang="zh-CN" altLang="en-US" sz="2800" b="1">
                <a:solidFill>
                  <a:srgbClr val="FFFFFF"/>
                </a:solidFill>
              </a:rPr>
              <a:t>，</a:t>
            </a:r>
            <a:r>
              <a:rPr lang="en-US" altLang="zh-CN" sz="2800" b="1">
                <a:solidFill>
                  <a:srgbClr val="FFFFFF"/>
                </a:solidFill>
              </a:rPr>
              <a:t>S</a:t>
            </a:r>
            <a:r>
              <a:rPr lang="en-US" altLang="zh-CN" sz="2800" b="1" baseline="-25000">
                <a:solidFill>
                  <a:srgbClr val="FFFFFF"/>
                </a:solidFill>
              </a:rPr>
              <a:t>1</a:t>
            </a:r>
            <a:r>
              <a:rPr lang="zh-CN" altLang="en-US" sz="2800" b="1">
                <a:solidFill>
                  <a:srgbClr val="FFFFFF"/>
                </a:solidFill>
              </a:rPr>
              <a:t>保存结点，</a:t>
            </a:r>
            <a:r>
              <a:rPr lang="en-US" altLang="zh-CN" sz="2800" b="1">
                <a:solidFill>
                  <a:srgbClr val="FFFFFF"/>
                </a:solidFill>
              </a:rPr>
              <a:t>S</a:t>
            </a:r>
            <a:r>
              <a:rPr lang="en-US" altLang="zh-CN" sz="2800" b="1" baseline="-25000">
                <a:solidFill>
                  <a:srgbClr val="FFFFFF"/>
                </a:solidFill>
              </a:rPr>
              <a:t>2</a:t>
            </a:r>
            <a:r>
              <a:rPr lang="zh-CN" altLang="en-US" sz="2800" b="1">
                <a:solidFill>
                  <a:srgbClr val="FFFFFF"/>
                </a:solidFill>
              </a:rPr>
              <a:t>保存结点的</a:t>
            </a:r>
            <a:r>
              <a:rPr lang="zh-CN" altLang="en-US" sz="2800" b="1">
                <a:solidFill>
                  <a:srgbClr val="FFFFFF"/>
                </a:solidFill>
                <a:latin typeface="宋体" panose="02010600030101010101" pitchFamily="2" charset="-122"/>
              </a:rPr>
              <a:t>状态标志变量</a:t>
            </a:r>
            <a:r>
              <a:rPr lang="en-US" altLang="zh-CN" sz="2800" b="1">
                <a:solidFill>
                  <a:srgbClr val="FFFFFF"/>
                </a:solidFill>
              </a:rPr>
              <a:t>tag </a:t>
            </a:r>
            <a:r>
              <a:rPr lang="zh-CN" altLang="en-US" sz="2800" b="1">
                <a:solidFill>
                  <a:srgbClr val="FFFFFF"/>
                </a:solidFill>
                <a:latin typeface="宋体" panose="02010600030101010101" pitchFamily="2" charset="-122"/>
              </a:rPr>
              <a:t>。</a:t>
            </a:r>
            <a:r>
              <a:rPr lang="en-US" altLang="zh-CN" sz="2800" b="1">
                <a:solidFill>
                  <a:srgbClr val="FFFFFF"/>
                </a:solidFill>
              </a:rPr>
              <a:t>S</a:t>
            </a:r>
            <a:r>
              <a:rPr lang="en-US" altLang="zh-CN" sz="2800" b="1" baseline="-25000">
                <a:solidFill>
                  <a:srgbClr val="FFFFFF"/>
                </a:solidFill>
              </a:rPr>
              <a:t>1</a:t>
            </a:r>
            <a:r>
              <a:rPr lang="zh-CN" altLang="en-US" sz="2800" b="1">
                <a:solidFill>
                  <a:srgbClr val="FFFFFF"/>
                </a:solidFill>
              </a:rPr>
              <a:t>和</a:t>
            </a:r>
            <a:r>
              <a:rPr lang="en-US" altLang="zh-CN" sz="2800" b="1">
                <a:solidFill>
                  <a:srgbClr val="FFFFFF"/>
                </a:solidFill>
              </a:rPr>
              <a:t>S</a:t>
            </a:r>
            <a:r>
              <a:rPr lang="en-US" altLang="zh-CN" sz="2800" b="1" baseline="-25000">
                <a:solidFill>
                  <a:srgbClr val="FFFFFF"/>
                </a:solidFill>
              </a:rPr>
              <a:t>2</a:t>
            </a:r>
            <a:r>
              <a:rPr lang="zh-CN" altLang="en-US" sz="2800" b="1">
                <a:solidFill>
                  <a:srgbClr val="FFFFFF"/>
                </a:solidFill>
              </a:rPr>
              <a:t>共用一个栈顶</a:t>
            </a:r>
            <a:r>
              <a:rPr lang="zh-CN" altLang="en-US" sz="2800" b="1">
                <a:solidFill>
                  <a:srgbClr val="FFFFFF"/>
                </a:solidFill>
                <a:latin typeface="宋体" panose="02010600030101010101" pitchFamily="2" charset="-122"/>
              </a:rPr>
              <a:t>指针。</a:t>
            </a:r>
          </a:p>
          <a:p>
            <a:pPr eaLnBrk="1" fontAlgn="base" hangingPunct="1">
              <a:lnSpc>
                <a:spcPct val="110000"/>
              </a:lnSpc>
              <a:spcBef>
                <a:spcPct val="20000"/>
              </a:spcBef>
              <a:spcAft>
                <a:spcPct val="0"/>
              </a:spcAft>
            </a:pPr>
            <a:r>
              <a:rPr lang="zh-CN" altLang="en-US" sz="2800" b="1">
                <a:solidFill>
                  <a:srgbClr val="FFFFFF"/>
                </a:solidFill>
              </a:rPr>
              <a:t>      设</a:t>
            </a:r>
            <a:r>
              <a:rPr lang="en-US" altLang="zh-CN" sz="2800" b="1">
                <a:solidFill>
                  <a:srgbClr val="FFFFFF"/>
                </a:solidFill>
              </a:rPr>
              <a:t>T</a:t>
            </a:r>
            <a:r>
              <a:rPr lang="zh-CN" altLang="en-US" sz="2800" b="1">
                <a:solidFill>
                  <a:srgbClr val="FFFFFF"/>
                </a:solidFill>
              </a:rPr>
              <a:t>是指向根结点的指针变量，非递归算法是：</a:t>
            </a:r>
          </a:p>
          <a:p>
            <a:pPr eaLnBrk="1" fontAlgn="base" hangingPunct="1">
              <a:lnSpc>
                <a:spcPct val="110000"/>
              </a:lnSpc>
              <a:spcBef>
                <a:spcPct val="20000"/>
              </a:spcBef>
              <a:spcAft>
                <a:spcPct val="0"/>
              </a:spcAft>
            </a:pPr>
            <a:r>
              <a:rPr lang="zh-CN" altLang="en-US" sz="2800" b="1">
                <a:solidFill>
                  <a:srgbClr val="FFFFFF"/>
                </a:solidFill>
              </a:rPr>
              <a:t>若二叉树为空，则返回；否则，令</a:t>
            </a:r>
            <a:r>
              <a:rPr lang="en-US" altLang="zh-CN" sz="2800" b="1">
                <a:solidFill>
                  <a:srgbClr val="FFFFFF"/>
                </a:solidFill>
              </a:rPr>
              <a:t>p=T</a:t>
            </a:r>
            <a:r>
              <a:rPr lang="zh-CN" altLang="en-US" sz="2800" b="1">
                <a:solidFill>
                  <a:srgbClr val="FFFFFF"/>
                </a:solidFill>
              </a:rPr>
              <a:t>；</a:t>
            </a:r>
          </a:p>
          <a:p>
            <a:pPr lvl="1" eaLnBrk="1" fontAlgn="base" hangingPunct="1">
              <a:lnSpc>
                <a:spcPct val="110000"/>
              </a:lnSpc>
              <a:spcBef>
                <a:spcPct val="20000"/>
              </a:spcBef>
              <a:spcAft>
                <a:spcPct val="0"/>
              </a:spcAft>
            </a:pPr>
            <a:r>
              <a:rPr lang="zh-CN" altLang="en-US" sz="2800" b="1">
                <a:solidFill>
                  <a:srgbClr val="FFFFFF"/>
                </a:solidFill>
                <a:latin typeface="宋体" panose="02010600030101010101" pitchFamily="2" charset="-122"/>
              </a:rPr>
              <a:t>⑴ </a:t>
            </a:r>
            <a:r>
              <a:rPr lang="zh-CN" altLang="en-US" sz="2800" b="1">
                <a:solidFill>
                  <a:srgbClr val="FFFFFF"/>
                </a:solidFill>
              </a:rPr>
              <a:t>第一次经过根结点</a:t>
            </a:r>
            <a:r>
              <a:rPr lang="en-US" altLang="zh-CN" sz="2800" b="1">
                <a:solidFill>
                  <a:srgbClr val="FFFFFF"/>
                </a:solidFill>
              </a:rPr>
              <a:t>p</a:t>
            </a:r>
            <a:r>
              <a:rPr lang="zh-CN" altLang="en-US" sz="2800" b="1">
                <a:solidFill>
                  <a:srgbClr val="FFFFFF"/>
                </a:solidFill>
              </a:rPr>
              <a:t>，不访问： </a:t>
            </a:r>
          </a:p>
          <a:p>
            <a:pPr lvl="2" eaLnBrk="1" fontAlgn="base" hangingPunct="1">
              <a:lnSpc>
                <a:spcPct val="110000"/>
              </a:lnSpc>
              <a:spcBef>
                <a:spcPct val="20000"/>
              </a:spcBef>
              <a:spcAft>
                <a:spcPct val="0"/>
              </a:spcAft>
            </a:pPr>
            <a:r>
              <a:rPr lang="zh-CN" altLang="en-US" sz="2800" b="1">
                <a:solidFill>
                  <a:srgbClr val="FFFFFF"/>
                </a:solidFill>
              </a:rPr>
              <a:t>     </a:t>
            </a:r>
            <a:r>
              <a:rPr lang="en-US" altLang="zh-CN" sz="2800" b="1">
                <a:solidFill>
                  <a:srgbClr val="FFFFFF"/>
                </a:solidFill>
              </a:rPr>
              <a:t>p</a:t>
            </a:r>
            <a:r>
              <a:rPr lang="zh-CN" altLang="en-US" sz="2800" b="1">
                <a:solidFill>
                  <a:srgbClr val="FFFFFF"/>
                </a:solidFill>
              </a:rPr>
              <a:t>进栈</a:t>
            </a:r>
            <a:r>
              <a:rPr lang="en-US" altLang="zh-CN" sz="2800" b="1">
                <a:solidFill>
                  <a:srgbClr val="FFFFFF"/>
                </a:solidFill>
              </a:rPr>
              <a:t>S1 </a:t>
            </a:r>
            <a:r>
              <a:rPr lang="zh-CN" altLang="en-US" sz="2800" b="1">
                <a:solidFill>
                  <a:srgbClr val="FFFFFF"/>
                </a:solidFill>
              </a:rPr>
              <a:t>， </a:t>
            </a:r>
            <a:r>
              <a:rPr lang="en-US" altLang="zh-CN" sz="2800" b="1">
                <a:solidFill>
                  <a:srgbClr val="FFFFFF"/>
                </a:solidFill>
              </a:rPr>
              <a:t>tag </a:t>
            </a:r>
            <a:r>
              <a:rPr lang="zh-CN" altLang="en-US" sz="2800" b="1">
                <a:solidFill>
                  <a:srgbClr val="FFFFFF"/>
                </a:solidFill>
              </a:rPr>
              <a:t>赋值</a:t>
            </a:r>
            <a:r>
              <a:rPr lang="en-US" altLang="zh-CN" sz="2800" b="1">
                <a:solidFill>
                  <a:srgbClr val="FFFFFF"/>
                </a:solidFill>
              </a:rPr>
              <a:t>0</a:t>
            </a:r>
            <a:r>
              <a:rPr lang="zh-CN" altLang="en-US" sz="2800" b="1">
                <a:solidFill>
                  <a:srgbClr val="FFFFFF"/>
                </a:solidFill>
              </a:rPr>
              <a:t>，进栈</a:t>
            </a:r>
            <a:r>
              <a:rPr lang="en-US" altLang="zh-CN" sz="2800" b="1">
                <a:solidFill>
                  <a:srgbClr val="FFFFFF"/>
                </a:solidFill>
              </a:rPr>
              <a:t>S2</a:t>
            </a:r>
            <a:r>
              <a:rPr lang="zh-CN" altLang="en-US" sz="2800" b="1">
                <a:solidFill>
                  <a:srgbClr val="FFFFFF"/>
                </a:solidFill>
              </a:rPr>
              <a:t>，</a:t>
            </a:r>
            <a:r>
              <a:rPr lang="en-US" altLang="zh-CN" sz="2800" b="1">
                <a:solidFill>
                  <a:srgbClr val="FFFFFF"/>
                </a:solidFill>
              </a:rPr>
              <a:t>p=p-&gt;Lchild </a:t>
            </a:r>
            <a:r>
              <a:rPr lang="zh-CN" altLang="en-US" sz="2800" b="1">
                <a:solidFill>
                  <a:srgbClr val="FFFFFF"/>
                </a:solidFill>
              </a:rPr>
              <a:t>。</a:t>
            </a:r>
          </a:p>
          <a:p>
            <a:pPr lvl="1" eaLnBrk="1" fontAlgn="base" hangingPunct="1">
              <a:lnSpc>
                <a:spcPct val="110000"/>
              </a:lnSpc>
              <a:spcBef>
                <a:spcPct val="20000"/>
              </a:spcBef>
              <a:spcAft>
                <a:spcPct val="0"/>
              </a:spcAft>
            </a:pPr>
            <a:r>
              <a:rPr lang="zh-CN" altLang="en-US" sz="2800" b="1">
                <a:solidFill>
                  <a:srgbClr val="FFFFFF"/>
                </a:solidFill>
                <a:latin typeface="宋体" panose="02010600030101010101" pitchFamily="2" charset="-122"/>
              </a:rPr>
              <a:t>⑵ </a:t>
            </a:r>
            <a:r>
              <a:rPr lang="zh-CN" altLang="en-US" sz="2800" b="1">
                <a:solidFill>
                  <a:srgbClr val="FFFFFF"/>
                </a:solidFill>
              </a:rPr>
              <a:t>若</a:t>
            </a:r>
            <a:r>
              <a:rPr lang="en-US" altLang="zh-CN" sz="2800" b="1">
                <a:solidFill>
                  <a:srgbClr val="FFFFFF"/>
                </a:solidFill>
              </a:rPr>
              <a:t>p</a:t>
            </a:r>
            <a:r>
              <a:rPr lang="zh-CN" altLang="en-US" sz="2800" b="1">
                <a:solidFill>
                  <a:srgbClr val="FFFFFF"/>
                </a:solidFill>
              </a:rPr>
              <a:t>不为空，转</a:t>
            </a:r>
            <a:r>
              <a:rPr lang="en-US" altLang="zh-CN" sz="2800" b="1">
                <a:solidFill>
                  <a:srgbClr val="FFFFFF"/>
                </a:solidFill>
              </a:rPr>
              <a:t>(1)</a:t>
            </a:r>
            <a:r>
              <a:rPr lang="zh-CN" altLang="en-US" sz="2800" b="1">
                <a:solidFill>
                  <a:srgbClr val="FFFFFF"/>
                </a:solidFill>
              </a:rPr>
              <a:t>，否则，取状态标志值</a:t>
            </a:r>
            <a:r>
              <a:rPr lang="en-US" altLang="zh-CN" sz="2800" b="1">
                <a:solidFill>
                  <a:srgbClr val="FFFFFF"/>
                </a:solidFill>
              </a:rPr>
              <a:t>tag </a:t>
            </a:r>
            <a:r>
              <a:rPr lang="zh-CN" altLang="en-US" sz="2800" b="1">
                <a:solidFill>
                  <a:srgbClr val="FFFFFF"/>
                </a:solidFill>
              </a:rPr>
              <a:t>：</a:t>
            </a:r>
          </a:p>
          <a:p>
            <a:pPr lvl="1" eaLnBrk="1" fontAlgn="base" hangingPunct="1">
              <a:lnSpc>
                <a:spcPct val="110000"/>
              </a:lnSpc>
              <a:spcBef>
                <a:spcPct val="20000"/>
              </a:spcBef>
              <a:spcAft>
                <a:spcPct val="0"/>
              </a:spcAft>
            </a:pPr>
            <a:r>
              <a:rPr lang="zh-CN" altLang="en-US" sz="2800" b="1">
                <a:solidFill>
                  <a:srgbClr val="FFFFFF"/>
                </a:solidFill>
              </a:rPr>
              <a:t> </a:t>
            </a:r>
            <a:r>
              <a:rPr lang="zh-CN" altLang="en-US" sz="2800" b="1">
                <a:solidFill>
                  <a:srgbClr val="FFFFFF"/>
                </a:solidFill>
                <a:latin typeface="宋体" panose="02010600030101010101" pitchFamily="2" charset="-122"/>
              </a:rPr>
              <a:t>⑶</a:t>
            </a:r>
            <a:r>
              <a:rPr lang="zh-CN" altLang="en-US" sz="2800" b="1">
                <a:solidFill>
                  <a:srgbClr val="FFFFFF"/>
                </a:solidFill>
              </a:rPr>
              <a:t> 若</a:t>
            </a:r>
            <a:r>
              <a:rPr lang="en-US" altLang="zh-CN" sz="2800" b="1">
                <a:solidFill>
                  <a:srgbClr val="FFFFFF"/>
                </a:solidFill>
              </a:rPr>
              <a:t>tag=0</a:t>
            </a:r>
            <a:r>
              <a:rPr lang="zh-CN" altLang="en-US" sz="2800" b="1">
                <a:solidFill>
                  <a:srgbClr val="FFFFFF"/>
                </a:solidFill>
              </a:rPr>
              <a:t>：对栈</a:t>
            </a:r>
            <a:r>
              <a:rPr lang="en-US" altLang="zh-CN" sz="2800" b="1">
                <a:solidFill>
                  <a:srgbClr val="FFFFFF"/>
                </a:solidFill>
              </a:rPr>
              <a:t>S1</a:t>
            </a:r>
            <a:r>
              <a:rPr lang="zh-CN" altLang="en-US" sz="2800" b="1">
                <a:solidFill>
                  <a:srgbClr val="FFFFFF"/>
                </a:solidFill>
              </a:rPr>
              <a:t>，不访问，不出栈；修改</a:t>
            </a:r>
            <a:r>
              <a:rPr lang="en-US" altLang="zh-CN" sz="2800" b="1">
                <a:solidFill>
                  <a:srgbClr val="FFFFFF"/>
                </a:solidFill>
              </a:rPr>
              <a:t>S2</a:t>
            </a:r>
            <a:r>
              <a:rPr lang="zh-CN" altLang="en-US" sz="2800" b="1">
                <a:solidFill>
                  <a:srgbClr val="FFFFFF"/>
                </a:solidFill>
              </a:rPr>
              <a:t>栈顶元素值</a:t>
            </a:r>
            <a:r>
              <a:rPr lang="en-US" altLang="zh-CN" sz="2800" b="1">
                <a:solidFill>
                  <a:srgbClr val="FFFFFF"/>
                </a:solidFill>
              </a:rPr>
              <a:t>(tag</a:t>
            </a:r>
            <a:r>
              <a:rPr lang="zh-CN" altLang="en-US" sz="2800" b="1">
                <a:solidFill>
                  <a:srgbClr val="FFFFFF"/>
                </a:solidFill>
              </a:rPr>
              <a:t>赋值</a:t>
            </a:r>
            <a:r>
              <a:rPr lang="en-US" altLang="zh-CN" sz="2800" b="1">
                <a:solidFill>
                  <a:srgbClr val="FFFFFF"/>
                </a:solidFill>
              </a:rPr>
              <a:t>1) </a:t>
            </a:r>
            <a:r>
              <a:rPr lang="zh-CN" altLang="en-US" sz="2800" b="1">
                <a:solidFill>
                  <a:srgbClr val="FFFFFF"/>
                </a:solidFill>
              </a:rPr>
              <a:t>，取</a:t>
            </a:r>
            <a:r>
              <a:rPr lang="en-US" altLang="zh-CN" sz="2800" b="1">
                <a:solidFill>
                  <a:srgbClr val="FFFFFF"/>
                </a:solidFill>
              </a:rPr>
              <a:t>S1</a:t>
            </a:r>
            <a:r>
              <a:rPr lang="zh-CN" altLang="en-US" sz="2800" b="1">
                <a:solidFill>
                  <a:srgbClr val="FFFFFF"/>
                </a:solidFill>
              </a:rPr>
              <a:t>栈顶元素的右子树，即</a:t>
            </a:r>
            <a:r>
              <a:rPr lang="en-US" altLang="zh-CN" sz="2800" b="1">
                <a:solidFill>
                  <a:srgbClr val="FFFFFF"/>
                </a:solidFill>
              </a:rPr>
              <a:t>p=S1[top]-&gt;Rchild </a:t>
            </a:r>
            <a:r>
              <a:rPr lang="zh-CN" altLang="en-US" sz="2800" b="1">
                <a:solidFill>
                  <a:srgbClr val="FFFFFF"/>
                </a:solidFill>
              </a:rPr>
              <a:t>，转</a:t>
            </a:r>
            <a:r>
              <a:rPr lang="en-US" altLang="zh-CN" sz="2800" b="1">
                <a:solidFill>
                  <a:srgbClr val="FFFFFF"/>
                </a:solidFill>
              </a:rPr>
              <a:t>(1)</a:t>
            </a:r>
            <a:r>
              <a:rPr lang="zh-CN" altLang="en-US" sz="2800" b="1">
                <a:solidFill>
                  <a:srgbClr val="FFFFFF"/>
                </a:solidFill>
              </a:rPr>
              <a:t>；</a:t>
            </a:r>
          </a:p>
          <a:p>
            <a:pPr lvl="1" eaLnBrk="1" fontAlgn="base" hangingPunct="1">
              <a:lnSpc>
                <a:spcPct val="110000"/>
              </a:lnSpc>
              <a:spcBef>
                <a:spcPct val="20000"/>
              </a:spcBef>
              <a:spcAft>
                <a:spcPct val="0"/>
              </a:spcAft>
            </a:pPr>
            <a:r>
              <a:rPr lang="zh-CN" altLang="en-US" sz="2800" b="1">
                <a:solidFill>
                  <a:srgbClr val="FFFFFF"/>
                </a:solidFill>
                <a:latin typeface="宋体" panose="02010600030101010101" pitchFamily="2" charset="-122"/>
              </a:rPr>
              <a:t>⑷ </a:t>
            </a:r>
            <a:r>
              <a:rPr lang="zh-CN" altLang="en-US" sz="2800" b="1">
                <a:solidFill>
                  <a:srgbClr val="FFFFFF"/>
                </a:solidFill>
              </a:rPr>
              <a:t>若</a:t>
            </a:r>
            <a:r>
              <a:rPr lang="en-US" altLang="zh-CN" sz="2800" b="1">
                <a:solidFill>
                  <a:srgbClr val="FFFFFF"/>
                </a:solidFill>
              </a:rPr>
              <a:t>tag=1</a:t>
            </a:r>
            <a:r>
              <a:rPr lang="zh-CN" altLang="en-US" sz="2800" b="1">
                <a:solidFill>
                  <a:srgbClr val="FFFFFF"/>
                </a:solidFill>
              </a:rPr>
              <a:t>：</a:t>
            </a:r>
            <a:r>
              <a:rPr lang="en-US" altLang="zh-CN" sz="2800" b="1">
                <a:solidFill>
                  <a:srgbClr val="FFFFFF"/>
                </a:solidFill>
              </a:rPr>
              <a:t>S1</a:t>
            </a:r>
            <a:r>
              <a:rPr lang="zh-CN" altLang="en-US" sz="2800" b="1">
                <a:solidFill>
                  <a:srgbClr val="FFFFFF"/>
                </a:solidFill>
              </a:rPr>
              <a:t>退栈，访问该结点；</a:t>
            </a:r>
          </a:p>
          <a:p>
            <a:pPr eaLnBrk="1" fontAlgn="base" hangingPunct="1">
              <a:lnSpc>
                <a:spcPct val="110000"/>
              </a:lnSpc>
              <a:spcBef>
                <a:spcPct val="20000"/>
              </a:spcBef>
              <a:spcAft>
                <a:spcPct val="0"/>
              </a:spcAft>
            </a:pPr>
            <a:r>
              <a:rPr lang="zh-CN" altLang="en-US" sz="2800" b="1">
                <a:solidFill>
                  <a:srgbClr val="FFFFFF"/>
                </a:solidFill>
              </a:rPr>
              <a:t>直到栈空为止。</a:t>
            </a:r>
          </a:p>
        </p:txBody>
      </p:sp>
    </p:spTree>
    <p:extLst>
      <p:ext uri="{BB962C8B-B14F-4D97-AF65-F5344CB8AC3E}">
        <p14:creationId xmlns:p14="http://schemas.microsoft.com/office/powerpoint/2010/main" val="357214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22" name="Rectangle 2">
            <a:extLst>
              <a:ext uri="{FF2B5EF4-FFF2-40B4-BE49-F238E27FC236}">
                <a16:creationId xmlns:a16="http://schemas.microsoft.com/office/drawing/2014/main" id="{D982E0FA-9880-9D40-ADB5-D125B8416C27}"/>
              </a:ext>
            </a:extLst>
          </p:cNvPr>
          <p:cNvSpPr>
            <a:spLocks noChangeArrowheads="1"/>
          </p:cNvSpPr>
          <p:nvPr/>
        </p:nvSpPr>
        <p:spPr bwMode="auto">
          <a:xfrm>
            <a:off x="1676400" y="152400"/>
            <a:ext cx="8839200" cy="574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55600" eaLnBrk="0" hangingPunct="0">
              <a:defRPr kumimoji="1" sz="2400">
                <a:solidFill>
                  <a:schemeClr val="tx1"/>
                </a:solidFill>
                <a:latin typeface="Times New Roman" panose="02020603050405020304" pitchFamily="18" charset="0"/>
                <a:ea typeface="宋体" panose="02010600030101010101" pitchFamily="2" charset="-122"/>
              </a:defRPr>
            </a:lvl2pPr>
            <a:lvl3pPr marL="723900" eaLnBrk="0" hangingPunct="0">
              <a:defRPr kumimoji="1" sz="2400">
                <a:solidFill>
                  <a:schemeClr val="tx1"/>
                </a:solidFill>
                <a:latin typeface="Times New Roman" panose="02020603050405020304" pitchFamily="18" charset="0"/>
                <a:ea typeface="宋体" panose="02010600030101010101" pitchFamily="2" charset="-122"/>
              </a:defRPr>
            </a:lvl3pPr>
            <a:lvl4pPr marL="1079500" eaLnBrk="0" hangingPunct="0">
              <a:defRPr kumimoji="1" sz="2400">
                <a:solidFill>
                  <a:schemeClr val="tx1"/>
                </a:solidFill>
                <a:latin typeface="Times New Roman" panose="02020603050405020304" pitchFamily="18" charset="0"/>
                <a:ea typeface="宋体" panose="02010600030101010101" pitchFamily="2" charset="-122"/>
              </a:defRPr>
            </a:lvl4pPr>
            <a:lvl5pPr marL="1435100" eaLnBrk="0" hangingPunct="0">
              <a:defRPr kumimoji="1" sz="2400">
                <a:solidFill>
                  <a:schemeClr val="tx1"/>
                </a:solidFill>
                <a:latin typeface="Times New Roman" panose="02020603050405020304" pitchFamily="18" charset="0"/>
                <a:ea typeface="宋体" panose="02010600030101010101" pitchFamily="2" charset="-122"/>
              </a:defRPr>
            </a:lvl5pPr>
            <a:lvl6pPr marL="18923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3495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28067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2639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10000"/>
              </a:spcBef>
              <a:spcAft>
                <a:spcPct val="0"/>
              </a:spcAft>
            </a:pPr>
            <a:r>
              <a:rPr lang="zh-CN" altLang="en-US" sz="3200" b="1">
                <a:solidFill>
                  <a:srgbClr val="FFFF00"/>
                </a:solidFill>
              </a:rPr>
              <a:t>算法实现</a:t>
            </a:r>
            <a:r>
              <a:rPr lang="zh-CN" altLang="en-US" sz="3200" b="1">
                <a:solidFill>
                  <a:srgbClr val="FFFFFF"/>
                </a:solidFill>
              </a:rPr>
              <a:t>：</a:t>
            </a:r>
            <a:endParaRPr lang="zh-CN" altLang="en-US" sz="3200" b="1">
              <a:solidFill>
                <a:srgbClr val="FF0033"/>
              </a:solidFill>
              <a:latin typeface="宋体" panose="02010600030101010101" pitchFamily="2" charset="-122"/>
            </a:endParaRPr>
          </a:p>
          <a:p>
            <a:pPr eaLnBrk="1" fontAlgn="base" hangingPunct="1">
              <a:spcBef>
                <a:spcPct val="10000"/>
              </a:spcBef>
              <a:spcAft>
                <a:spcPct val="0"/>
              </a:spcAft>
            </a:pPr>
            <a:r>
              <a:rPr lang="en-US" altLang="zh-CN" sz="2800" b="1">
                <a:solidFill>
                  <a:srgbClr val="FFFFFF"/>
                </a:solidFill>
              </a:rPr>
              <a:t>#define MAX_NODE  50</a:t>
            </a:r>
          </a:p>
          <a:p>
            <a:pPr eaLnBrk="1" fontAlgn="base" hangingPunct="1">
              <a:spcBef>
                <a:spcPct val="10000"/>
              </a:spcBef>
              <a:spcAft>
                <a:spcPct val="0"/>
              </a:spcAft>
            </a:pPr>
            <a:r>
              <a:rPr lang="en-US" altLang="zh-CN" sz="2800" b="1">
                <a:solidFill>
                  <a:srgbClr val="FFFFFF"/>
                </a:solidFill>
              </a:rPr>
              <a:t>void  PostorderTraverse( BTNode  *T)</a:t>
            </a:r>
          </a:p>
          <a:p>
            <a:pPr lvl="1" eaLnBrk="1" fontAlgn="base" hangingPunct="1">
              <a:spcBef>
                <a:spcPct val="10000"/>
              </a:spcBef>
              <a:spcAft>
                <a:spcPct val="0"/>
              </a:spcAft>
            </a:pPr>
            <a:r>
              <a:rPr lang="en-US" altLang="zh-CN" sz="2800" b="1">
                <a:solidFill>
                  <a:srgbClr val="FFFFFF"/>
                </a:solidFill>
              </a:rPr>
              <a:t>{  BTNode  *</a:t>
            </a:r>
            <a:r>
              <a:rPr lang="en-US" altLang="zh-CN" sz="2800" b="1">
                <a:solidFill>
                  <a:srgbClr val="FFFFFF"/>
                </a:solidFill>
                <a:ea typeface="楷体_GB2312" pitchFamily="49" charset="-122"/>
              </a:rPr>
              <a:t>S</a:t>
            </a:r>
            <a:r>
              <a:rPr lang="en-US" altLang="zh-CN" sz="2800" b="1" baseline="-25000">
                <a:solidFill>
                  <a:srgbClr val="FFFFFF"/>
                </a:solidFill>
                <a:ea typeface="楷体_GB2312" pitchFamily="49" charset="-122"/>
              </a:rPr>
              <a:t>1</a:t>
            </a:r>
            <a:r>
              <a:rPr lang="en-US" altLang="zh-CN" sz="2800" b="1">
                <a:solidFill>
                  <a:srgbClr val="FFFFFF"/>
                </a:solidFill>
                <a:ea typeface="楷体_GB2312" pitchFamily="49" charset="-122"/>
              </a:rPr>
              <a:t>[</a:t>
            </a:r>
            <a:r>
              <a:rPr lang="en-US" altLang="zh-CN" sz="2800" b="1">
                <a:solidFill>
                  <a:srgbClr val="FFFFFF"/>
                </a:solidFill>
              </a:rPr>
              <a:t>MAX_NODE</a:t>
            </a:r>
            <a:r>
              <a:rPr lang="en-US" altLang="zh-CN" sz="2800" b="1">
                <a:solidFill>
                  <a:srgbClr val="FFFFFF"/>
                </a:solidFill>
                <a:ea typeface="楷体_GB2312" pitchFamily="49" charset="-122"/>
              </a:rPr>
              <a:t>] ,</a:t>
            </a:r>
            <a:r>
              <a:rPr lang="en-US" altLang="zh-CN" sz="2800" b="1">
                <a:solidFill>
                  <a:srgbClr val="FFFFFF"/>
                </a:solidFill>
              </a:rPr>
              <a:t>*p=T ;</a:t>
            </a:r>
          </a:p>
          <a:p>
            <a:pPr lvl="2" eaLnBrk="1" fontAlgn="base" hangingPunct="1">
              <a:spcBef>
                <a:spcPct val="10000"/>
              </a:spcBef>
              <a:spcAft>
                <a:spcPct val="0"/>
              </a:spcAft>
            </a:pPr>
            <a:r>
              <a:rPr lang="en-US" altLang="zh-CN" sz="2800" b="1">
                <a:solidFill>
                  <a:srgbClr val="FFFFFF"/>
                </a:solidFill>
              </a:rPr>
              <a:t>int S2[MAX_NODE] , top=0 , bool=1 ;</a:t>
            </a:r>
          </a:p>
          <a:p>
            <a:pPr lvl="2" eaLnBrk="1" fontAlgn="base" hangingPunct="1">
              <a:spcBef>
                <a:spcPct val="10000"/>
              </a:spcBef>
              <a:spcAft>
                <a:spcPct val="0"/>
              </a:spcAft>
            </a:pPr>
            <a:r>
              <a:rPr lang="en-US" altLang="zh-CN" sz="2800" b="1">
                <a:solidFill>
                  <a:srgbClr val="FFFFFF"/>
                </a:solidFill>
              </a:rPr>
              <a:t>if  (T==NULL)  printf(“Binary Tree is Empty!\n”) ;</a:t>
            </a:r>
          </a:p>
          <a:p>
            <a:pPr lvl="2" eaLnBrk="1" fontAlgn="base" hangingPunct="1">
              <a:spcBef>
                <a:spcPct val="10000"/>
              </a:spcBef>
              <a:spcAft>
                <a:spcPct val="0"/>
              </a:spcAft>
            </a:pPr>
            <a:r>
              <a:rPr lang="en-US" altLang="zh-CN" sz="2800" b="1">
                <a:solidFill>
                  <a:srgbClr val="FFFFFF"/>
                </a:solidFill>
              </a:rPr>
              <a:t>else  { do</a:t>
            </a:r>
          </a:p>
          <a:p>
            <a:pPr lvl="4" eaLnBrk="1" fontAlgn="base" hangingPunct="1">
              <a:spcBef>
                <a:spcPct val="10000"/>
              </a:spcBef>
              <a:spcAft>
                <a:spcPct val="0"/>
              </a:spcAft>
            </a:pPr>
            <a:r>
              <a:rPr lang="en-US" altLang="zh-CN" sz="2800" b="1">
                <a:solidFill>
                  <a:srgbClr val="FFFFFF"/>
                </a:solidFill>
              </a:rPr>
              <a:t>     {   while (p!=NULL)</a:t>
            </a:r>
          </a:p>
          <a:p>
            <a:pPr lvl="4" eaLnBrk="1" fontAlgn="base" hangingPunct="1">
              <a:spcBef>
                <a:spcPct val="10000"/>
              </a:spcBef>
              <a:spcAft>
                <a:spcPct val="0"/>
              </a:spcAft>
            </a:pPr>
            <a:r>
              <a:rPr lang="en-US" altLang="zh-CN" sz="2800" b="1">
                <a:solidFill>
                  <a:srgbClr val="FFFFFF"/>
                </a:solidFill>
              </a:rPr>
              <a:t>              {  S1[++top]=p ; S2[top]=0 ; </a:t>
            </a:r>
          </a:p>
          <a:p>
            <a:pPr lvl="4" eaLnBrk="1" fontAlgn="base" hangingPunct="1">
              <a:spcBef>
                <a:spcPct val="10000"/>
              </a:spcBef>
              <a:spcAft>
                <a:spcPct val="0"/>
              </a:spcAft>
            </a:pPr>
            <a:r>
              <a:rPr lang="en-US" altLang="zh-CN" sz="2800" b="1">
                <a:solidFill>
                  <a:srgbClr val="FFFFFF"/>
                </a:solidFill>
              </a:rPr>
              <a:t>                  p=p-&gt;Lchild ;   </a:t>
            </a:r>
          </a:p>
          <a:p>
            <a:pPr lvl="4" eaLnBrk="1" fontAlgn="base" hangingPunct="1">
              <a:spcBef>
                <a:spcPct val="10000"/>
              </a:spcBef>
              <a:spcAft>
                <a:spcPct val="0"/>
              </a:spcAft>
            </a:pPr>
            <a:r>
              <a:rPr lang="en-US" altLang="zh-CN" sz="2800" b="1">
                <a:solidFill>
                  <a:srgbClr val="FFFFFF"/>
                </a:solidFill>
              </a:rPr>
              <a:t>              }</a:t>
            </a:r>
          </a:p>
          <a:p>
            <a:pPr lvl="4" eaLnBrk="1" fontAlgn="base" hangingPunct="1">
              <a:spcBef>
                <a:spcPct val="10000"/>
              </a:spcBef>
              <a:spcAft>
                <a:spcPct val="0"/>
              </a:spcAft>
            </a:pPr>
            <a:r>
              <a:rPr lang="en-US" altLang="zh-CN" sz="2800" b="1">
                <a:solidFill>
                  <a:srgbClr val="FFFFFF"/>
                </a:solidFill>
              </a:rPr>
              <a:t>         if  (top==0)  bool=0 ;</a:t>
            </a:r>
          </a:p>
        </p:txBody>
      </p:sp>
    </p:spTree>
    <p:extLst>
      <p:ext uri="{BB962C8B-B14F-4D97-AF65-F5344CB8AC3E}">
        <p14:creationId xmlns:p14="http://schemas.microsoft.com/office/powerpoint/2010/main" val="26416314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1346" name="Text Box 2">
            <a:extLst>
              <a:ext uri="{FF2B5EF4-FFF2-40B4-BE49-F238E27FC236}">
                <a16:creationId xmlns:a16="http://schemas.microsoft.com/office/drawing/2014/main" id="{AE1A562F-B00C-EF4F-AEF8-D8D604AE149C}"/>
              </a:ext>
            </a:extLst>
          </p:cNvPr>
          <p:cNvSpPr txBox="1">
            <a:spLocks noChangeArrowheads="1"/>
          </p:cNvSpPr>
          <p:nvPr/>
        </p:nvSpPr>
        <p:spPr bwMode="auto">
          <a:xfrm>
            <a:off x="1676401" y="131763"/>
            <a:ext cx="8812213" cy="470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55600" eaLnBrk="0" hangingPunct="0">
              <a:defRPr kumimoji="1" sz="2400">
                <a:solidFill>
                  <a:schemeClr val="tx1"/>
                </a:solidFill>
                <a:latin typeface="Times New Roman" panose="02020603050405020304" pitchFamily="18" charset="0"/>
                <a:ea typeface="宋体" panose="02010600030101010101" pitchFamily="2" charset="-122"/>
              </a:defRPr>
            </a:lvl2pPr>
            <a:lvl3pPr marL="723900" eaLnBrk="0" hangingPunct="0">
              <a:defRPr kumimoji="1" sz="2400">
                <a:solidFill>
                  <a:schemeClr val="tx1"/>
                </a:solidFill>
                <a:latin typeface="Times New Roman" panose="02020603050405020304" pitchFamily="18" charset="0"/>
                <a:ea typeface="宋体" panose="02010600030101010101" pitchFamily="2" charset="-122"/>
              </a:defRPr>
            </a:lvl3pPr>
            <a:lvl4pPr marL="1079500" eaLnBrk="0" hangingPunct="0">
              <a:defRPr kumimoji="1" sz="2400">
                <a:solidFill>
                  <a:schemeClr val="tx1"/>
                </a:solidFill>
                <a:latin typeface="Times New Roman" panose="02020603050405020304" pitchFamily="18" charset="0"/>
                <a:ea typeface="宋体" panose="02010600030101010101" pitchFamily="2" charset="-122"/>
              </a:defRPr>
            </a:lvl4pPr>
            <a:lvl5pPr marL="1435100" eaLnBrk="0" hangingPunct="0">
              <a:defRPr kumimoji="1" sz="2400">
                <a:solidFill>
                  <a:schemeClr val="tx1"/>
                </a:solidFill>
                <a:latin typeface="Times New Roman" panose="02020603050405020304" pitchFamily="18" charset="0"/>
                <a:ea typeface="宋体" panose="02010600030101010101" pitchFamily="2" charset="-122"/>
              </a:defRPr>
            </a:lvl5pPr>
            <a:lvl6pPr marL="18923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3495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28067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2639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4" eaLnBrk="1" fontAlgn="base" hangingPunct="1">
              <a:spcBef>
                <a:spcPct val="10000"/>
              </a:spcBef>
              <a:spcAft>
                <a:spcPct val="0"/>
              </a:spcAft>
            </a:pPr>
            <a:r>
              <a:rPr lang="zh-CN" altLang="en-US" sz="2800" b="1">
                <a:solidFill>
                  <a:srgbClr val="FFFFFF"/>
                </a:solidFill>
              </a:rPr>
              <a:t>       </a:t>
            </a:r>
            <a:r>
              <a:rPr lang="en-US" altLang="zh-CN" sz="2800" b="1">
                <a:solidFill>
                  <a:srgbClr val="FFFFFF"/>
                </a:solidFill>
              </a:rPr>
              <a:t>else if  (</a:t>
            </a:r>
            <a:r>
              <a:rPr lang="en-US" altLang="zh-CN" sz="2800" b="1">
                <a:solidFill>
                  <a:srgbClr val="FFFFFF"/>
                </a:solidFill>
                <a:ea typeface="楷体_GB2312" pitchFamily="49" charset="-122"/>
              </a:rPr>
              <a:t>S</a:t>
            </a:r>
            <a:r>
              <a:rPr lang="en-US" altLang="zh-CN" sz="2800" b="1" baseline="-25000">
                <a:solidFill>
                  <a:srgbClr val="FFFFFF"/>
                </a:solidFill>
                <a:ea typeface="楷体_GB2312" pitchFamily="49" charset="-122"/>
              </a:rPr>
              <a:t>2</a:t>
            </a:r>
            <a:r>
              <a:rPr lang="en-US" altLang="zh-CN" sz="2800" b="1">
                <a:solidFill>
                  <a:srgbClr val="FFFFFF"/>
                </a:solidFill>
                <a:ea typeface="楷体_GB2312" pitchFamily="49" charset="-122"/>
              </a:rPr>
              <a:t>[top]==0</a:t>
            </a:r>
            <a:r>
              <a:rPr lang="en-US" altLang="zh-CN" sz="2800" b="1">
                <a:solidFill>
                  <a:srgbClr val="FFFFFF"/>
                </a:solidFill>
              </a:rPr>
              <a:t>)</a:t>
            </a:r>
          </a:p>
          <a:p>
            <a:pPr lvl="4" eaLnBrk="1" fontAlgn="base" hangingPunct="1">
              <a:spcBef>
                <a:spcPct val="10000"/>
              </a:spcBef>
              <a:spcAft>
                <a:spcPct val="0"/>
              </a:spcAft>
            </a:pPr>
            <a:r>
              <a:rPr lang="en-US" altLang="zh-CN" sz="2800" b="1">
                <a:solidFill>
                  <a:srgbClr val="FFFFFF"/>
                </a:solidFill>
              </a:rPr>
              <a:t>                  {  p=</a:t>
            </a:r>
            <a:r>
              <a:rPr lang="en-US" altLang="zh-CN" sz="2800" b="1">
                <a:solidFill>
                  <a:srgbClr val="FFFFFF"/>
                </a:solidFill>
                <a:ea typeface="楷体_GB2312" pitchFamily="49" charset="-122"/>
              </a:rPr>
              <a:t>S</a:t>
            </a:r>
            <a:r>
              <a:rPr lang="en-US" altLang="zh-CN" sz="2800" b="1" baseline="-25000">
                <a:solidFill>
                  <a:srgbClr val="FFFFFF"/>
                </a:solidFill>
                <a:ea typeface="楷体_GB2312" pitchFamily="49" charset="-122"/>
              </a:rPr>
              <a:t>1</a:t>
            </a:r>
            <a:r>
              <a:rPr lang="en-US" altLang="zh-CN" sz="2800" b="1">
                <a:solidFill>
                  <a:srgbClr val="FFFFFF"/>
                </a:solidFill>
              </a:rPr>
              <a:t>[top]-&gt;Rchild ;  </a:t>
            </a:r>
            <a:r>
              <a:rPr lang="en-US" altLang="zh-CN" sz="2800" b="1">
                <a:solidFill>
                  <a:srgbClr val="FFFFFF"/>
                </a:solidFill>
                <a:ea typeface="楷体_GB2312" pitchFamily="49" charset="-122"/>
              </a:rPr>
              <a:t>S</a:t>
            </a:r>
            <a:r>
              <a:rPr lang="en-US" altLang="zh-CN" sz="2800" b="1" baseline="-25000">
                <a:solidFill>
                  <a:srgbClr val="FFFFFF"/>
                </a:solidFill>
                <a:ea typeface="楷体_GB2312" pitchFamily="49" charset="-122"/>
              </a:rPr>
              <a:t>2</a:t>
            </a:r>
            <a:r>
              <a:rPr lang="en-US" altLang="zh-CN" sz="2800" b="1">
                <a:solidFill>
                  <a:srgbClr val="FFFFFF"/>
                </a:solidFill>
                <a:ea typeface="楷体_GB2312" pitchFamily="49" charset="-122"/>
              </a:rPr>
              <a:t>[top]=1</a:t>
            </a:r>
            <a:r>
              <a:rPr lang="en-US" altLang="zh-CN" sz="2800" b="1">
                <a:solidFill>
                  <a:srgbClr val="FFFFFF"/>
                </a:solidFill>
              </a:rPr>
              <a:t> ;   }</a:t>
            </a:r>
          </a:p>
          <a:p>
            <a:pPr lvl="4" eaLnBrk="1" fontAlgn="base" hangingPunct="1">
              <a:spcBef>
                <a:spcPct val="10000"/>
              </a:spcBef>
              <a:spcAft>
                <a:spcPct val="0"/>
              </a:spcAft>
            </a:pPr>
            <a:r>
              <a:rPr lang="en-US" altLang="zh-CN" sz="2800" b="1">
                <a:solidFill>
                  <a:srgbClr val="FFFFFF"/>
                </a:solidFill>
              </a:rPr>
              <a:t>              else </a:t>
            </a:r>
          </a:p>
          <a:p>
            <a:pPr lvl="4" eaLnBrk="1" fontAlgn="base" hangingPunct="1">
              <a:spcBef>
                <a:spcPct val="10000"/>
              </a:spcBef>
              <a:spcAft>
                <a:spcPct val="0"/>
              </a:spcAft>
            </a:pPr>
            <a:r>
              <a:rPr lang="en-US" altLang="zh-CN" sz="2800" b="1">
                <a:solidFill>
                  <a:srgbClr val="FFFFFF"/>
                </a:solidFill>
              </a:rPr>
              <a:t>                   {  p=</a:t>
            </a:r>
            <a:r>
              <a:rPr lang="en-US" altLang="zh-CN" sz="2800" b="1">
                <a:solidFill>
                  <a:srgbClr val="FFFFFF"/>
                </a:solidFill>
                <a:ea typeface="楷体_GB2312" pitchFamily="49" charset="-122"/>
              </a:rPr>
              <a:t>S</a:t>
            </a:r>
            <a:r>
              <a:rPr lang="en-US" altLang="zh-CN" sz="2800" b="1" baseline="-25000">
                <a:solidFill>
                  <a:srgbClr val="FFFFFF"/>
                </a:solidFill>
                <a:ea typeface="楷体_GB2312" pitchFamily="49" charset="-122"/>
              </a:rPr>
              <a:t>1</a:t>
            </a:r>
            <a:r>
              <a:rPr lang="en-US" altLang="zh-CN" sz="2800" b="1">
                <a:solidFill>
                  <a:srgbClr val="FFFFFF"/>
                </a:solidFill>
              </a:rPr>
              <a:t>[top] ;  top-- ;</a:t>
            </a:r>
          </a:p>
          <a:p>
            <a:pPr lvl="4" eaLnBrk="1" fontAlgn="base" hangingPunct="1">
              <a:spcBef>
                <a:spcPct val="10000"/>
              </a:spcBef>
              <a:spcAft>
                <a:spcPct val="0"/>
              </a:spcAft>
            </a:pPr>
            <a:r>
              <a:rPr lang="en-US" altLang="zh-CN" sz="2800" b="1">
                <a:solidFill>
                  <a:srgbClr val="FFFFFF"/>
                </a:solidFill>
              </a:rPr>
              <a:t>                       visit( p-&gt;data ) ; </a:t>
            </a:r>
            <a:r>
              <a:rPr lang="en-US" altLang="zh-CN" sz="2800" b="1">
                <a:solidFill>
                  <a:srgbClr val="FFFF00"/>
                </a:solidFill>
              </a:rPr>
              <a:t>p=NULL</a:t>
            </a:r>
            <a:r>
              <a:rPr lang="en-US" altLang="zh-CN" sz="2800" b="1">
                <a:solidFill>
                  <a:srgbClr val="FFFFFF"/>
                </a:solidFill>
              </a:rPr>
              <a:t> ; </a:t>
            </a:r>
          </a:p>
          <a:p>
            <a:pPr lvl="4" eaLnBrk="1" fontAlgn="base" hangingPunct="1">
              <a:spcBef>
                <a:spcPct val="10000"/>
              </a:spcBef>
              <a:spcAft>
                <a:spcPct val="0"/>
              </a:spcAft>
            </a:pPr>
            <a:r>
              <a:rPr lang="en-US" altLang="zh-CN" sz="2800" b="1">
                <a:solidFill>
                  <a:srgbClr val="FFFFFF"/>
                </a:solidFill>
              </a:rPr>
              <a:t>                        </a:t>
            </a:r>
            <a:r>
              <a:rPr lang="en-US" altLang="zh-CN" b="1">
                <a:solidFill>
                  <a:srgbClr val="FFFFFF"/>
                </a:solidFill>
              </a:rPr>
              <a:t>/*  </a:t>
            </a:r>
            <a:r>
              <a:rPr lang="zh-CN" altLang="en-US" b="1">
                <a:solidFill>
                  <a:srgbClr val="FFFFFF"/>
                </a:solidFill>
              </a:rPr>
              <a:t>使循环继续进行而不至于死循环 *</a:t>
            </a:r>
            <a:r>
              <a:rPr lang="en-US" altLang="zh-CN" b="1">
                <a:solidFill>
                  <a:srgbClr val="FFFFFF"/>
                </a:solidFill>
              </a:rPr>
              <a:t>/</a:t>
            </a:r>
            <a:br>
              <a:rPr lang="en-US" altLang="zh-CN" b="1">
                <a:solidFill>
                  <a:srgbClr val="FFFFFF"/>
                </a:solidFill>
              </a:rPr>
            </a:br>
            <a:r>
              <a:rPr lang="en-US" altLang="zh-CN" b="1">
                <a:solidFill>
                  <a:srgbClr val="FFFFFF"/>
                </a:solidFill>
              </a:rPr>
              <a:t>                       </a:t>
            </a:r>
            <a:r>
              <a:rPr lang="en-US" altLang="zh-CN" sz="2800" b="1">
                <a:solidFill>
                  <a:srgbClr val="FFFFFF"/>
                </a:solidFill>
              </a:rPr>
              <a:t>}</a:t>
            </a:r>
          </a:p>
          <a:p>
            <a:pPr lvl="4" eaLnBrk="1" fontAlgn="base" hangingPunct="1">
              <a:spcBef>
                <a:spcPct val="10000"/>
              </a:spcBef>
              <a:spcAft>
                <a:spcPct val="0"/>
              </a:spcAft>
            </a:pPr>
            <a:r>
              <a:rPr lang="en-US" altLang="zh-CN" sz="2800" b="1">
                <a:solidFill>
                  <a:srgbClr val="FFFFFF"/>
                </a:solidFill>
              </a:rPr>
              <a:t>}  while (bool!=0) ;</a:t>
            </a:r>
          </a:p>
          <a:p>
            <a:pPr lvl="3" eaLnBrk="1" fontAlgn="base" hangingPunct="1">
              <a:spcBef>
                <a:spcPct val="10000"/>
              </a:spcBef>
              <a:spcAft>
                <a:spcPct val="0"/>
              </a:spcAft>
            </a:pPr>
            <a:r>
              <a:rPr lang="en-US" altLang="zh-CN" sz="2800" b="1">
                <a:solidFill>
                  <a:srgbClr val="FFFFFF"/>
                </a:solidFill>
              </a:rPr>
              <a:t>}</a:t>
            </a:r>
          </a:p>
          <a:p>
            <a:pPr lvl="1" eaLnBrk="1" fontAlgn="base" hangingPunct="1">
              <a:spcBef>
                <a:spcPct val="10000"/>
              </a:spcBef>
              <a:spcAft>
                <a:spcPct val="0"/>
              </a:spcAft>
            </a:pPr>
            <a:r>
              <a:rPr lang="en-US" altLang="zh-CN" sz="2800" b="1">
                <a:solidFill>
                  <a:srgbClr val="FFFFFF"/>
                </a:solidFill>
              </a:rPr>
              <a:t>}</a:t>
            </a:r>
          </a:p>
        </p:txBody>
      </p:sp>
    </p:spTree>
    <p:extLst>
      <p:ext uri="{BB962C8B-B14F-4D97-AF65-F5344CB8AC3E}">
        <p14:creationId xmlns:p14="http://schemas.microsoft.com/office/powerpoint/2010/main" val="38959808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2370" name="Rectangle 2">
            <a:extLst>
              <a:ext uri="{FF2B5EF4-FFF2-40B4-BE49-F238E27FC236}">
                <a16:creationId xmlns:a16="http://schemas.microsoft.com/office/drawing/2014/main" id="{C296681E-3122-9E40-B8D2-D4F3DB796F4B}"/>
              </a:ext>
            </a:extLst>
          </p:cNvPr>
          <p:cNvSpPr>
            <a:spLocks noGrp="1" noChangeArrowheads="1"/>
          </p:cNvSpPr>
          <p:nvPr>
            <p:ph type="ctrTitle"/>
          </p:nvPr>
        </p:nvSpPr>
        <p:spPr>
          <a:xfrm>
            <a:off x="2252663" y="152400"/>
            <a:ext cx="6291262" cy="755650"/>
          </a:xfrm>
        </p:spPr>
        <p:txBody>
          <a:bodyPr/>
          <a:lstStyle/>
          <a:p>
            <a:r>
              <a:rPr lang="en-US" altLang="zh-CN" b="1">
                <a:latin typeface="Times New Roman" panose="02020603050405020304" pitchFamily="18" charset="0"/>
              </a:rPr>
              <a:t>6.3.4</a:t>
            </a:r>
            <a:r>
              <a:rPr lang="en-US" altLang="zh-CN" b="1">
                <a:latin typeface="宋体" panose="02010600030101010101" pitchFamily="2" charset="-122"/>
              </a:rPr>
              <a:t>  </a:t>
            </a:r>
            <a:r>
              <a:rPr lang="zh-CN" altLang="en-US" b="1">
                <a:latin typeface="楷体_GB2312" pitchFamily="49" charset="-122"/>
                <a:ea typeface="楷体_GB2312" pitchFamily="49" charset="-122"/>
              </a:rPr>
              <a:t>层次遍历二叉树</a:t>
            </a:r>
          </a:p>
        </p:txBody>
      </p:sp>
      <p:sp>
        <p:nvSpPr>
          <p:cNvPr id="442371" name="Rectangle 3">
            <a:extLst>
              <a:ext uri="{FF2B5EF4-FFF2-40B4-BE49-F238E27FC236}">
                <a16:creationId xmlns:a16="http://schemas.microsoft.com/office/drawing/2014/main" id="{C5CC8F0F-C078-664F-80C6-1D8543ED0A3F}"/>
              </a:ext>
            </a:extLst>
          </p:cNvPr>
          <p:cNvSpPr>
            <a:spLocks noGrp="1" noChangeArrowheads="1"/>
          </p:cNvSpPr>
          <p:nvPr>
            <p:ph type="subTitle" idx="1"/>
          </p:nvPr>
        </p:nvSpPr>
        <p:spPr>
          <a:xfrm>
            <a:off x="1676400" y="981076"/>
            <a:ext cx="8839200" cy="5876925"/>
          </a:xfrm>
        </p:spPr>
        <p:txBody>
          <a:bodyPr/>
          <a:lstStyle/>
          <a:p>
            <a:pPr algn="l">
              <a:lnSpc>
                <a:spcPct val="110000"/>
              </a:lnSpc>
            </a:pPr>
            <a:r>
              <a:rPr lang="zh-CN" altLang="en-US" sz="2400" b="1"/>
              <a:t>        </a:t>
            </a:r>
            <a:r>
              <a:rPr lang="zh-CN" altLang="en-US" sz="2800" b="1"/>
              <a:t>层次遍历二叉树，是从根结点开始遍历，按层次次序“</a:t>
            </a:r>
            <a:r>
              <a:rPr lang="zh-CN" altLang="en-US" sz="2800" b="1">
                <a:solidFill>
                  <a:schemeClr val="folHlink"/>
                </a:solidFill>
              </a:rPr>
              <a:t>自上而下</a:t>
            </a:r>
            <a:r>
              <a:rPr lang="zh-CN" altLang="en-US" sz="2800" b="1"/>
              <a:t>，</a:t>
            </a:r>
            <a:r>
              <a:rPr lang="zh-CN" altLang="en-US" sz="2800" b="1">
                <a:solidFill>
                  <a:schemeClr val="folHlink"/>
                </a:solidFill>
              </a:rPr>
              <a:t>从左至右</a:t>
            </a:r>
            <a:r>
              <a:rPr lang="zh-CN" altLang="en-US" sz="2800" b="1"/>
              <a:t>”访问树中的各结点。</a:t>
            </a:r>
          </a:p>
          <a:p>
            <a:pPr algn="l">
              <a:lnSpc>
                <a:spcPct val="110000"/>
              </a:lnSpc>
            </a:pPr>
            <a:r>
              <a:rPr lang="zh-CN" altLang="en-US" sz="2800" b="1"/>
              <a:t>       为保证是按层次遍历，必须设置一个队列，初始化时为空。</a:t>
            </a:r>
          </a:p>
          <a:p>
            <a:pPr algn="l">
              <a:lnSpc>
                <a:spcPct val="110000"/>
              </a:lnSpc>
            </a:pPr>
            <a:r>
              <a:rPr lang="zh-CN" altLang="en-US" sz="2800" b="1"/>
              <a:t>       设</a:t>
            </a:r>
            <a:r>
              <a:rPr lang="en-US" altLang="zh-CN" sz="2800" b="1"/>
              <a:t>T</a:t>
            </a:r>
            <a:r>
              <a:rPr lang="zh-CN" altLang="en-US" sz="2800" b="1"/>
              <a:t>是指向根结点的指针变量，层次遍历非递归算法是：</a:t>
            </a:r>
          </a:p>
          <a:p>
            <a:pPr algn="l">
              <a:lnSpc>
                <a:spcPct val="110000"/>
              </a:lnSpc>
            </a:pPr>
            <a:r>
              <a:rPr lang="zh-CN" altLang="en-US" sz="2800" b="1"/>
              <a:t>若二叉树为空，则返回；否则，令</a:t>
            </a:r>
            <a:r>
              <a:rPr lang="en-US" altLang="zh-CN" sz="2800" b="1"/>
              <a:t>p=T</a:t>
            </a:r>
            <a:r>
              <a:rPr lang="zh-CN" altLang="en-US" sz="2800" b="1"/>
              <a:t>，</a:t>
            </a:r>
            <a:r>
              <a:rPr lang="en-US" altLang="zh-CN" sz="2800" b="1"/>
              <a:t>p</a:t>
            </a:r>
            <a:r>
              <a:rPr lang="zh-CN" altLang="en-US" sz="2800" b="1"/>
              <a:t>入队；</a:t>
            </a:r>
          </a:p>
          <a:p>
            <a:pPr marL="533400" lvl="1" indent="0">
              <a:lnSpc>
                <a:spcPct val="110000"/>
              </a:lnSpc>
              <a:buNone/>
            </a:pPr>
            <a:r>
              <a:rPr lang="zh-CN" altLang="en-US" b="1"/>
              <a:t>⑴ 队首元素出队到</a:t>
            </a:r>
            <a:r>
              <a:rPr lang="en-US" altLang="zh-CN" b="1"/>
              <a:t>p</a:t>
            </a:r>
            <a:r>
              <a:rPr lang="zh-CN" altLang="en-US" b="1"/>
              <a:t>；</a:t>
            </a:r>
          </a:p>
          <a:p>
            <a:pPr marL="533400" lvl="1" indent="0">
              <a:lnSpc>
                <a:spcPct val="110000"/>
              </a:lnSpc>
              <a:buNone/>
            </a:pPr>
            <a:r>
              <a:rPr lang="zh-CN" altLang="en-US" b="1"/>
              <a:t>⑵访问</a:t>
            </a:r>
            <a:r>
              <a:rPr lang="en-US" altLang="zh-CN" b="1"/>
              <a:t>p</a:t>
            </a:r>
            <a:r>
              <a:rPr lang="zh-CN" altLang="en-US" b="1"/>
              <a:t>所指向的结点； </a:t>
            </a:r>
          </a:p>
          <a:p>
            <a:pPr marL="533400" lvl="1" indent="0">
              <a:lnSpc>
                <a:spcPct val="110000"/>
              </a:lnSpc>
              <a:buNone/>
            </a:pPr>
            <a:r>
              <a:rPr lang="zh-CN" altLang="en-US" b="1"/>
              <a:t> ⑶将</a:t>
            </a:r>
            <a:r>
              <a:rPr lang="en-US" altLang="zh-CN" b="1"/>
              <a:t>p</a:t>
            </a:r>
            <a:r>
              <a:rPr lang="zh-CN" altLang="en-US" b="1"/>
              <a:t>所指向的结点的左、右子结点依次入队。直到队空为止。</a:t>
            </a:r>
          </a:p>
        </p:txBody>
      </p:sp>
    </p:spTree>
    <p:extLst>
      <p:ext uri="{BB962C8B-B14F-4D97-AF65-F5344CB8AC3E}">
        <p14:creationId xmlns:p14="http://schemas.microsoft.com/office/powerpoint/2010/main" val="30598834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3394" name="Text Box 2">
            <a:extLst>
              <a:ext uri="{FF2B5EF4-FFF2-40B4-BE49-F238E27FC236}">
                <a16:creationId xmlns:a16="http://schemas.microsoft.com/office/drawing/2014/main" id="{CB3CB0EB-9675-4F48-9FB4-5B23EA27D90D}"/>
              </a:ext>
            </a:extLst>
          </p:cNvPr>
          <p:cNvSpPr txBox="1">
            <a:spLocks noChangeArrowheads="1"/>
          </p:cNvSpPr>
          <p:nvPr/>
        </p:nvSpPr>
        <p:spPr bwMode="auto">
          <a:xfrm>
            <a:off x="1676401" y="131763"/>
            <a:ext cx="8812213" cy="7097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55600" eaLnBrk="0" hangingPunct="0">
              <a:defRPr kumimoji="1" sz="2400">
                <a:solidFill>
                  <a:schemeClr val="tx1"/>
                </a:solidFill>
                <a:latin typeface="Times New Roman" panose="02020603050405020304" pitchFamily="18" charset="0"/>
                <a:ea typeface="宋体" panose="02010600030101010101" pitchFamily="2" charset="-122"/>
              </a:defRPr>
            </a:lvl2pPr>
            <a:lvl3pPr marL="723900" eaLnBrk="0" hangingPunct="0">
              <a:defRPr kumimoji="1" sz="2400">
                <a:solidFill>
                  <a:schemeClr val="tx1"/>
                </a:solidFill>
                <a:latin typeface="Times New Roman" panose="02020603050405020304" pitchFamily="18" charset="0"/>
                <a:ea typeface="宋体" panose="02010600030101010101" pitchFamily="2" charset="-122"/>
              </a:defRPr>
            </a:lvl3pPr>
            <a:lvl4pPr marL="1079500" eaLnBrk="0" hangingPunct="0">
              <a:defRPr kumimoji="1" sz="2400">
                <a:solidFill>
                  <a:schemeClr val="tx1"/>
                </a:solidFill>
                <a:latin typeface="Times New Roman" panose="02020603050405020304" pitchFamily="18" charset="0"/>
                <a:ea typeface="宋体" panose="02010600030101010101" pitchFamily="2" charset="-122"/>
              </a:defRPr>
            </a:lvl4pPr>
            <a:lvl5pPr marL="1435100" eaLnBrk="0" hangingPunct="0">
              <a:defRPr kumimoji="1" sz="2400">
                <a:solidFill>
                  <a:schemeClr val="tx1"/>
                </a:solidFill>
                <a:latin typeface="Times New Roman" panose="02020603050405020304" pitchFamily="18" charset="0"/>
                <a:ea typeface="宋体" panose="02010600030101010101" pitchFamily="2" charset="-122"/>
              </a:defRPr>
            </a:lvl5pPr>
            <a:lvl6pPr marL="18923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3495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28067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2639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10000"/>
              </a:spcBef>
              <a:spcAft>
                <a:spcPct val="0"/>
              </a:spcAft>
            </a:pPr>
            <a:r>
              <a:rPr lang="en-US" altLang="zh-CN" sz="2800" b="1">
                <a:solidFill>
                  <a:srgbClr val="FFFFFF"/>
                </a:solidFill>
              </a:rPr>
              <a:t>#define MAX_NODE  50</a:t>
            </a:r>
          </a:p>
          <a:p>
            <a:pPr eaLnBrk="1" fontAlgn="base" hangingPunct="1">
              <a:spcBef>
                <a:spcPct val="10000"/>
              </a:spcBef>
              <a:spcAft>
                <a:spcPct val="0"/>
              </a:spcAft>
            </a:pPr>
            <a:r>
              <a:rPr lang="en-US" altLang="zh-CN" sz="2800" b="1">
                <a:solidFill>
                  <a:srgbClr val="FFFFFF"/>
                </a:solidFill>
              </a:rPr>
              <a:t>void  LevelorderTraverse( BTNode  *T)</a:t>
            </a:r>
          </a:p>
          <a:p>
            <a:pPr lvl="1" eaLnBrk="1" fontAlgn="base" hangingPunct="1">
              <a:spcBef>
                <a:spcPct val="10000"/>
              </a:spcBef>
              <a:spcAft>
                <a:spcPct val="0"/>
              </a:spcAft>
            </a:pPr>
            <a:r>
              <a:rPr lang="en-US" altLang="zh-CN" sz="2800" b="1">
                <a:solidFill>
                  <a:srgbClr val="FFFFFF"/>
                </a:solidFill>
              </a:rPr>
              <a:t>{  BTNode  *</a:t>
            </a:r>
            <a:r>
              <a:rPr lang="en-US" altLang="zh-CN" sz="2800" b="1">
                <a:solidFill>
                  <a:srgbClr val="FFFFFF"/>
                </a:solidFill>
                <a:ea typeface="楷体_GB2312" pitchFamily="49" charset="-122"/>
              </a:rPr>
              <a:t>Queue[</a:t>
            </a:r>
            <a:r>
              <a:rPr lang="en-US" altLang="zh-CN" sz="2800" b="1">
                <a:solidFill>
                  <a:srgbClr val="FFFFFF"/>
                </a:solidFill>
              </a:rPr>
              <a:t>MAX_NODE</a:t>
            </a:r>
            <a:r>
              <a:rPr lang="en-US" altLang="zh-CN" sz="2800" b="1">
                <a:solidFill>
                  <a:srgbClr val="FFFFFF"/>
                </a:solidFill>
                <a:ea typeface="楷体_GB2312" pitchFamily="49" charset="-122"/>
              </a:rPr>
              <a:t>] ,</a:t>
            </a:r>
            <a:r>
              <a:rPr lang="en-US" altLang="zh-CN" sz="2800" b="1">
                <a:solidFill>
                  <a:srgbClr val="FFFFFF"/>
                </a:solidFill>
              </a:rPr>
              <a:t>*p=T ;</a:t>
            </a:r>
          </a:p>
          <a:p>
            <a:pPr lvl="2" eaLnBrk="1" fontAlgn="base" hangingPunct="1">
              <a:spcBef>
                <a:spcPct val="10000"/>
              </a:spcBef>
              <a:spcAft>
                <a:spcPct val="0"/>
              </a:spcAft>
            </a:pPr>
            <a:r>
              <a:rPr lang="en-US" altLang="zh-CN" sz="2800" b="1">
                <a:solidFill>
                  <a:srgbClr val="FFFFFF"/>
                </a:solidFill>
              </a:rPr>
              <a:t>int  front=0 , rear=0 ;</a:t>
            </a:r>
          </a:p>
          <a:p>
            <a:pPr lvl="2" eaLnBrk="1" fontAlgn="base" hangingPunct="1">
              <a:spcBef>
                <a:spcPct val="10000"/>
              </a:spcBef>
              <a:spcAft>
                <a:spcPct val="0"/>
              </a:spcAft>
            </a:pPr>
            <a:r>
              <a:rPr lang="en-US" altLang="zh-CN" sz="2800" b="1">
                <a:solidFill>
                  <a:srgbClr val="FFFFFF"/>
                </a:solidFill>
              </a:rPr>
              <a:t>if  (p!=NULL) </a:t>
            </a:r>
          </a:p>
          <a:p>
            <a:pPr lvl="3" eaLnBrk="1" fontAlgn="base" hangingPunct="1">
              <a:spcBef>
                <a:spcPct val="10000"/>
              </a:spcBef>
              <a:spcAft>
                <a:spcPct val="0"/>
              </a:spcAft>
            </a:pPr>
            <a:r>
              <a:rPr lang="en-US" altLang="zh-CN" sz="2800" b="1">
                <a:solidFill>
                  <a:srgbClr val="FFFFFF"/>
                </a:solidFill>
              </a:rPr>
              <a:t>{  Queue[++rear]=p;    </a:t>
            </a:r>
            <a:r>
              <a:rPr lang="en-US" altLang="zh-CN" b="1">
                <a:solidFill>
                  <a:srgbClr val="FFFFFF"/>
                </a:solidFill>
              </a:rPr>
              <a:t>/*   </a:t>
            </a:r>
            <a:r>
              <a:rPr lang="zh-CN" altLang="en-US" b="1">
                <a:solidFill>
                  <a:srgbClr val="FFFFFF"/>
                </a:solidFill>
              </a:rPr>
              <a:t>根结点入队  *</a:t>
            </a:r>
            <a:r>
              <a:rPr lang="en-US" altLang="zh-CN" b="1">
                <a:solidFill>
                  <a:srgbClr val="FFFFFF"/>
                </a:solidFill>
              </a:rPr>
              <a:t>/</a:t>
            </a:r>
          </a:p>
          <a:p>
            <a:pPr lvl="4" eaLnBrk="1" fontAlgn="base" hangingPunct="1">
              <a:spcBef>
                <a:spcPct val="10000"/>
              </a:spcBef>
              <a:spcAft>
                <a:spcPct val="0"/>
              </a:spcAft>
            </a:pPr>
            <a:r>
              <a:rPr lang="en-US" altLang="zh-CN" sz="2800" b="1">
                <a:solidFill>
                  <a:srgbClr val="FFFFFF"/>
                </a:solidFill>
              </a:rPr>
              <a:t>while (front&lt;rear)</a:t>
            </a:r>
          </a:p>
          <a:p>
            <a:pPr lvl="4" eaLnBrk="1" fontAlgn="base" hangingPunct="1">
              <a:spcBef>
                <a:spcPct val="10000"/>
              </a:spcBef>
              <a:spcAft>
                <a:spcPct val="0"/>
              </a:spcAft>
            </a:pPr>
            <a:r>
              <a:rPr lang="en-US" altLang="zh-CN" sz="2800" b="1">
                <a:solidFill>
                  <a:srgbClr val="FFFFFF"/>
                </a:solidFill>
              </a:rPr>
              <a:t>     {  p=Queue[++front];  visit( p-&gt;data );</a:t>
            </a:r>
          </a:p>
          <a:p>
            <a:pPr lvl="4" eaLnBrk="1" fontAlgn="base" hangingPunct="1">
              <a:spcBef>
                <a:spcPct val="10000"/>
              </a:spcBef>
              <a:spcAft>
                <a:spcPct val="0"/>
              </a:spcAft>
            </a:pPr>
            <a:r>
              <a:rPr lang="en-US" altLang="zh-CN" sz="2800" b="1">
                <a:solidFill>
                  <a:srgbClr val="FFFFFF"/>
                </a:solidFill>
              </a:rPr>
              <a:t>         if (p-&gt;Lchild!=NULL)</a:t>
            </a:r>
          </a:p>
          <a:p>
            <a:pPr lvl="4" eaLnBrk="1" fontAlgn="base" hangingPunct="1">
              <a:spcBef>
                <a:spcPct val="10000"/>
              </a:spcBef>
              <a:spcAft>
                <a:spcPct val="0"/>
              </a:spcAft>
            </a:pPr>
            <a:r>
              <a:rPr lang="en-US" altLang="zh-CN" sz="2800" b="1">
                <a:solidFill>
                  <a:srgbClr val="FFFFFF"/>
                </a:solidFill>
              </a:rPr>
              <a:t>               Queue[++rear]=p;</a:t>
            </a:r>
            <a:r>
              <a:rPr lang="en-US" altLang="zh-CN" b="1">
                <a:solidFill>
                  <a:srgbClr val="FFFFFF"/>
                </a:solidFill>
              </a:rPr>
              <a:t>    /*   </a:t>
            </a:r>
            <a:r>
              <a:rPr lang="zh-CN" altLang="en-US" b="1">
                <a:solidFill>
                  <a:srgbClr val="FFFFFF"/>
                </a:solidFill>
              </a:rPr>
              <a:t>左结点入队  *</a:t>
            </a:r>
            <a:r>
              <a:rPr lang="en-US" altLang="zh-CN" b="1">
                <a:solidFill>
                  <a:srgbClr val="FFFFFF"/>
                </a:solidFill>
              </a:rPr>
              <a:t>/</a:t>
            </a:r>
          </a:p>
          <a:p>
            <a:pPr lvl="4" eaLnBrk="1" fontAlgn="base" hangingPunct="1">
              <a:spcBef>
                <a:spcPct val="10000"/>
              </a:spcBef>
              <a:spcAft>
                <a:spcPct val="0"/>
              </a:spcAft>
            </a:pPr>
            <a:r>
              <a:rPr lang="en-US" altLang="zh-CN" sz="2800" b="1">
                <a:solidFill>
                  <a:srgbClr val="FFFFFF"/>
                </a:solidFill>
              </a:rPr>
              <a:t>         if (p-&gt;Rchild!=NULL)</a:t>
            </a:r>
          </a:p>
          <a:p>
            <a:pPr lvl="4" eaLnBrk="1" fontAlgn="base" hangingPunct="1">
              <a:spcBef>
                <a:spcPct val="10000"/>
              </a:spcBef>
              <a:spcAft>
                <a:spcPct val="0"/>
              </a:spcAft>
            </a:pPr>
            <a:r>
              <a:rPr lang="en-US" altLang="zh-CN" sz="2800" b="1">
                <a:solidFill>
                  <a:srgbClr val="FFFFFF"/>
                </a:solidFill>
              </a:rPr>
              <a:t>               Queue[++rear]=p;    </a:t>
            </a:r>
            <a:r>
              <a:rPr lang="en-US" altLang="zh-CN" b="1">
                <a:solidFill>
                  <a:srgbClr val="FFFFFF"/>
                </a:solidFill>
              </a:rPr>
              <a:t>/*   </a:t>
            </a:r>
            <a:r>
              <a:rPr lang="zh-CN" altLang="en-US" b="1">
                <a:solidFill>
                  <a:srgbClr val="FFFFFF"/>
                </a:solidFill>
              </a:rPr>
              <a:t>左结点入队  *</a:t>
            </a:r>
            <a:r>
              <a:rPr lang="en-US" altLang="zh-CN" b="1">
                <a:solidFill>
                  <a:srgbClr val="FFFFFF"/>
                </a:solidFill>
              </a:rPr>
              <a:t>/</a:t>
            </a:r>
          </a:p>
          <a:p>
            <a:pPr lvl="4" eaLnBrk="1" fontAlgn="base" hangingPunct="1">
              <a:spcBef>
                <a:spcPct val="10000"/>
              </a:spcBef>
              <a:spcAft>
                <a:spcPct val="0"/>
              </a:spcAft>
            </a:pPr>
            <a:r>
              <a:rPr lang="en-US" altLang="zh-CN" sz="2800" b="1">
                <a:solidFill>
                  <a:srgbClr val="FFFFFF"/>
                </a:solidFill>
              </a:rPr>
              <a:t>      }</a:t>
            </a:r>
          </a:p>
          <a:p>
            <a:pPr lvl="3" eaLnBrk="1" fontAlgn="base" hangingPunct="1">
              <a:spcBef>
                <a:spcPct val="10000"/>
              </a:spcBef>
              <a:spcAft>
                <a:spcPct val="0"/>
              </a:spcAft>
            </a:pPr>
            <a:r>
              <a:rPr lang="en-US" altLang="zh-CN" sz="2800" b="1">
                <a:solidFill>
                  <a:srgbClr val="FFFFFF"/>
                </a:solidFill>
              </a:rPr>
              <a:t>}</a:t>
            </a:r>
          </a:p>
          <a:p>
            <a:pPr lvl="1" eaLnBrk="1" fontAlgn="base" hangingPunct="1">
              <a:spcBef>
                <a:spcPct val="10000"/>
              </a:spcBef>
              <a:spcAft>
                <a:spcPct val="0"/>
              </a:spcAft>
            </a:pPr>
            <a:r>
              <a:rPr lang="en-US" altLang="zh-CN" sz="2800" b="1">
                <a:solidFill>
                  <a:srgbClr val="FFFFFF"/>
                </a:solidFill>
              </a:rPr>
              <a:t>}</a:t>
            </a:r>
          </a:p>
        </p:txBody>
      </p:sp>
    </p:spTree>
    <p:extLst>
      <p:ext uri="{BB962C8B-B14F-4D97-AF65-F5344CB8AC3E}">
        <p14:creationId xmlns:p14="http://schemas.microsoft.com/office/powerpoint/2010/main" val="26259054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4418" name="Text Box 2">
            <a:extLst>
              <a:ext uri="{FF2B5EF4-FFF2-40B4-BE49-F238E27FC236}">
                <a16:creationId xmlns:a16="http://schemas.microsoft.com/office/drawing/2014/main" id="{70B94AF4-6B24-DE45-B355-16D7263DB2E3}"/>
              </a:ext>
            </a:extLst>
          </p:cNvPr>
          <p:cNvSpPr txBox="1">
            <a:spLocks noChangeArrowheads="1"/>
          </p:cNvSpPr>
          <p:nvPr/>
        </p:nvSpPr>
        <p:spPr bwMode="auto">
          <a:xfrm>
            <a:off x="1676401" y="1419226"/>
            <a:ext cx="8812213" cy="197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10000"/>
              </a:lnSpc>
              <a:spcBef>
                <a:spcPct val="20000"/>
              </a:spcBef>
              <a:spcAft>
                <a:spcPct val="0"/>
              </a:spcAft>
            </a:pPr>
            <a:r>
              <a:rPr kumimoji="1" lang="zh-CN" altLang="en-US" sz="2800">
                <a:solidFill>
                  <a:srgbClr val="FFFFFF"/>
                </a:solidFill>
                <a:latin typeface="Times New Roman" panose="02020603050405020304" pitchFamily="18" charset="0"/>
                <a:ea typeface="宋体" panose="02010600030101010101" pitchFamily="2" charset="-122"/>
              </a:rPr>
              <a:t>        </a:t>
            </a:r>
            <a:r>
              <a:rPr kumimoji="1" lang="zh-CN" altLang="en-US" sz="2800" b="1">
                <a:solidFill>
                  <a:srgbClr val="FFFFFF"/>
                </a:solidFill>
                <a:latin typeface="Times New Roman" panose="02020603050405020304" pitchFamily="18" charset="0"/>
                <a:ea typeface="宋体" panose="02010600030101010101" pitchFamily="2" charset="-122"/>
              </a:rPr>
              <a:t>“遍历”是二叉树最重要的基本操作，是各种其它操作的基础，二叉树的许多其它操作都可以通过遍历来实现。如建立二叉树的存储结构、求二叉树的结点数、求二叉树的深度等。</a:t>
            </a:r>
          </a:p>
        </p:txBody>
      </p:sp>
      <p:sp>
        <p:nvSpPr>
          <p:cNvPr id="444419" name="Rectangle 3">
            <a:extLst>
              <a:ext uri="{FF2B5EF4-FFF2-40B4-BE49-F238E27FC236}">
                <a16:creationId xmlns:a16="http://schemas.microsoft.com/office/drawing/2014/main" id="{E40A51AD-4A87-FA4F-8533-DAB1CE00A234}"/>
              </a:ext>
            </a:extLst>
          </p:cNvPr>
          <p:cNvSpPr>
            <a:spLocks noGrp="1" noChangeArrowheads="1"/>
          </p:cNvSpPr>
          <p:nvPr>
            <p:ph type="title" idx="4294967295"/>
          </p:nvPr>
        </p:nvSpPr>
        <p:spPr>
          <a:xfrm>
            <a:off x="2135189" y="476250"/>
            <a:ext cx="7750175" cy="762000"/>
          </a:xfrm>
        </p:spPr>
        <p:txBody>
          <a:bodyPr/>
          <a:lstStyle/>
          <a:p>
            <a:r>
              <a:rPr lang="en-US" altLang="zh-CN" b="1">
                <a:effectLst/>
                <a:latin typeface="Times New Roman" panose="02020603050405020304" pitchFamily="18" charset="0"/>
              </a:rPr>
              <a:t>6.3.5</a:t>
            </a:r>
            <a:r>
              <a:rPr lang="en-US" altLang="zh-CN" b="1"/>
              <a:t>  </a:t>
            </a:r>
            <a:r>
              <a:rPr lang="zh-CN" altLang="en-US" b="1">
                <a:effectLst/>
                <a:ea typeface="楷体_GB2312" pitchFamily="49" charset="-122"/>
              </a:rPr>
              <a:t>二叉树遍历算法的应用</a:t>
            </a:r>
          </a:p>
        </p:txBody>
      </p:sp>
    </p:spTree>
    <p:extLst>
      <p:ext uri="{BB962C8B-B14F-4D97-AF65-F5344CB8AC3E}">
        <p14:creationId xmlns:p14="http://schemas.microsoft.com/office/powerpoint/2010/main" val="33027506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5442" name="Rectangle 2">
            <a:extLst>
              <a:ext uri="{FF2B5EF4-FFF2-40B4-BE49-F238E27FC236}">
                <a16:creationId xmlns:a16="http://schemas.microsoft.com/office/drawing/2014/main" id="{39A4A58D-74E7-DA40-A418-46402B3CD77F}"/>
              </a:ext>
            </a:extLst>
          </p:cNvPr>
          <p:cNvSpPr>
            <a:spLocks noChangeArrowheads="1"/>
          </p:cNvSpPr>
          <p:nvPr/>
        </p:nvSpPr>
        <p:spPr bwMode="auto">
          <a:xfrm>
            <a:off x="1703389" y="549275"/>
            <a:ext cx="8785225" cy="250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10000"/>
              </a:lnSpc>
              <a:spcBef>
                <a:spcPct val="20000"/>
              </a:spcBef>
              <a:spcAft>
                <a:spcPct val="0"/>
              </a:spcAft>
            </a:pPr>
            <a:r>
              <a:rPr kumimoji="1" lang="en-US" altLang="zh-CN" sz="4000" b="1">
                <a:solidFill>
                  <a:srgbClr val="FFCC66"/>
                </a:solidFill>
                <a:latin typeface="Times New Roman" panose="02020603050405020304" pitchFamily="18" charset="0"/>
                <a:ea typeface="宋体" panose="02010600030101010101" pitchFamily="2" charset="-122"/>
              </a:rPr>
              <a:t>1  </a:t>
            </a:r>
            <a:r>
              <a:rPr kumimoji="1" lang="zh-CN" altLang="en-US" sz="4000" b="1">
                <a:solidFill>
                  <a:srgbClr val="FFCC66"/>
                </a:solidFill>
                <a:latin typeface="Times New Roman" panose="02020603050405020304" pitchFamily="18" charset="0"/>
                <a:ea typeface="楷体_GB2312" pitchFamily="49" charset="-122"/>
              </a:rPr>
              <a:t>二叉树的二叉链表创建</a:t>
            </a:r>
          </a:p>
          <a:p>
            <a:pPr fontAlgn="base">
              <a:lnSpc>
                <a:spcPct val="110000"/>
              </a:lnSpc>
              <a:spcBef>
                <a:spcPct val="20000"/>
              </a:spcBef>
              <a:spcAft>
                <a:spcPct val="0"/>
              </a:spcAft>
            </a:pPr>
            <a:r>
              <a:rPr kumimoji="1" lang="zh-CN" altLang="en-US" sz="3600" b="1">
                <a:solidFill>
                  <a:srgbClr val="FFFF00"/>
                </a:solidFill>
                <a:latin typeface="宋体" panose="02010600030101010101" pitchFamily="2" charset="-122"/>
                <a:ea typeface="宋体" panose="02010600030101010101" pitchFamily="2" charset="-122"/>
              </a:rPr>
              <a:t>⑴</a:t>
            </a:r>
            <a:r>
              <a:rPr kumimoji="1" lang="zh-CN" altLang="en-US" sz="3600" b="1">
                <a:solidFill>
                  <a:srgbClr val="FFFF00"/>
                </a:solidFill>
                <a:latin typeface="Times New Roman" panose="02020603050405020304" pitchFamily="18" charset="0"/>
                <a:ea typeface="宋体" panose="02010600030101010101" pitchFamily="2" charset="-122"/>
              </a:rPr>
              <a:t>  </a:t>
            </a:r>
            <a:r>
              <a:rPr kumimoji="1" lang="zh-CN" altLang="en-US" sz="3600" b="1">
                <a:solidFill>
                  <a:srgbClr val="FFFF00"/>
                </a:solidFill>
                <a:latin typeface="Times New Roman" panose="02020603050405020304" pitchFamily="18" charset="0"/>
                <a:ea typeface="楷体_GB2312" pitchFamily="49" charset="-122"/>
              </a:rPr>
              <a:t>按满二叉树方式建立 </a:t>
            </a:r>
            <a:r>
              <a:rPr kumimoji="1" lang="en-US" altLang="zh-CN" sz="3600" b="1">
                <a:solidFill>
                  <a:srgbClr val="FFFFFF"/>
                </a:solidFill>
                <a:latin typeface="Times New Roman" panose="02020603050405020304" pitchFamily="18" charset="0"/>
                <a:ea typeface="宋体" panose="02010600030101010101" pitchFamily="2" charset="-122"/>
              </a:rPr>
              <a:t>(</a:t>
            </a:r>
            <a:r>
              <a:rPr kumimoji="1" lang="zh-CN" altLang="en-US" sz="3600" b="1">
                <a:solidFill>
                  <a:srgbClr val="FFFFFF"/>
                </a:solidFill>
                <a:latin typeface="Times New Roman" panose="02020603050405020304" pitchFamily="18" charset="0"/>
                <a:ea typeface="楷体_GB2312" pitchFamily="49" charset="-122"/>
              </a:rPr>
              <a:t>补充</a:t>
            </a:r>
            <a:r>
              <a:rPr kumimoji="1" lang="en-US" altLang="zh-CN" sz="3600" b="1">
                <a:solidFill>
                  <a:srgbClr val="FFFFFF"/>
                </a:solidFill>
                <a:latin typeface="Times New Roman" panose="02020603050405020304" pitchFamily="18" charset="0"/>
                <a:ea typeface="宋体" panose="02010600030101010101" pitchFamily="2" charset="-122"/>
              </a:rPr>
              <a:t>)</a:t>
            </a:r>
          </a:p>
          <a:p>
            <a:pPr fontAlgn="base">
              <a:lnSpc>
                <a:spcPct val="110000"/>
              </a:lnSpc>
              <a:spcBef>
                <a:spcPct val="2000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    </a:t>
            </a:r>
            <a:r>
              <a:rPr kumimoji="1" lang="zh-CN" altLang="en-US" sz="2800" b="1">
                <a:solidFill>
                  <a:srgbClr val="FFFFFF"/>
                </a:solidFill>
                <a:latin typeface="Times New Roman" panose="02020603050405020304" pitchFamily="18" charset="0"/>
                <a:ea typeface="宋体" panose="02010600030101010101" pitchFamily="2" charset="-122"/>
              </a:rPr>
              <a:t>在此补充按满二叉树的方式对结点进行编号建立链式二叉树。对每个结点，输入</a:t>
            </a:r>
            <a:r>
              <a:rPr kumimoji="1" lang="en-US" altLang="zh-CN" sz="2800" b="1">
                <a:solidFill>
                  <a:srgbClr val="FFFFFF"/>
                </a:solidFill>
                <a:latin typeface="Times New Roman" panose="02020603050405020304" pitchFamily="18" charset="0"/>
                <a:ea typeface="宋体" panose="02010600030101010101" pitchFamily="2" charset="-122"/>
              </a:rPr>
              <a:t>i</a:t>
            </a:r>
            <a:r>
              <a:rPr kumimoji="1" lang="zh-CN" altLang="en-US" sz="2800" b="1">
                <a:solidFill>
                  <a:srgbClr val="FFFFFF"/>
                </a:solidFill>
                <a:latin typeface="Times New Roman" panose="02020603050405020304" pitchFamily="18" charset="0"/>
                <a:ea typeface="宋体" panose="02010600030101010101" pitchFamily="2" charset="-122"/>
              </a:rPr>
              <a:t>、</a:t>
            </a:r>
            <a:r>
              <a:rPr kumimoji="1" lang="en-US" altLang="zh-CN" sz="2800" b="1">
                <a:solidFill>
                  <a:srgbClr val="FFFFFF"/>
                </a:solidFill>
                <a:latin typeface="Times New Roman" panose="02020603050405020304" pitchFamily="18" charset="0"/>
                <a:ea typeface="宋体" panose="02010600030101010101" pitchFamily="2" charset="-122"/>
              </a:rPr>
              <a:t>ch</a:t>
            </a:r>
            <a:r>
              <a:rPr kumimoji="1" lang="zh-CN" altLang="en-US" sz="2800" b="1">
                <a:solidFill>
                  <a:srgbClr val="FFFFFF"/>
                </a:solidFill>
                <a:latin typeface="Times New Roman" panose="02020603050405020304" pitchFamily="18" charset="0"/>
                <a:ea typeface="宋体" panose="02010600030101010101" pitchFamily="2" charset="-122"/>
              </a:rPr>
              <a:t>。</a:t>
            </a:r>
          </a:p>
        </p:txBody>
      </p:sp>
      <p:grpSp>
        <p:nvGrpSpPr>
          <p:cNvPr id="445443" name="Group 3">
            <a:extLst>
              <a:ext uri="{FF2B5EF4-FFF2-40B4-BE49-F238E27FC236}">
                <a16:creationId xmlns:a16="http://schemas.microsoft.com/office/drawing/2014/main" id="{837481C1-95C4-3042-86A5-7CB4EDE3083F}"/>
              </a:ext>
            </a:extLst>
          </p:cNvPr>
          <p:cNvGrpSpPr>
            <a:grpSpLocks/>
          </p:cNvGrpSpPr>
          <p:nvPr/>
        </p:nvGrpSpPr>
        <p:grpSpPr bwMode="auto">
          <a:xfrm>
            <a:off x="2362201" y="3132138"/>
            <a:ext cx="6353175" cy="1066800"/>
            <a:chOff x="880" y="2448"/>
            <a:chExt cx="4002" cy="672"/>
          </a:xfrm>
        </p:grpSpPr>
        <p:sp>
          <p:nvSpPr>
            <p:cNvPr id="445444" name="Rectangle 4">
              <a:extLst>
                <a:ext uri="{FF2B5EF4-FFF2-40B4-BE49-F238E27FC236}">
                  <a16:creationId xmlns:a16="http://schemas.microsoft.com/office/drawing/2014/main" id="{451AD8BA-90F3-8A43-963F-7CF921B65BF4}"/>
                </a:ext>
              </a:extLst>
            </p:cNvPr>
            <p:cNvSpPr>
              <a:spLocks noChangeArrowheads="1"/>
            </p:cNvSpPr>
            <p:nvPr/>
          </p:nvSpPr>
          <p:spPr bwMode="auto">
            <a:xfrm>
              <a:off x="960" y="2448"/>
              <a:ext cx="3922"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i </a:t>
              </a:r>
              <a:r>
                <a:rPr kumimoji="1" lang="zh-CN" altLang="en-US" sz="2800" b="1">
                  <a:solidFill>
                    <a:srgbClr val="FFFFFF"/>
                  </a:solidFill>
                  <a:latin typeface="Times New Roman" panose="02020603050405020304" pitchFamily="18" charset="0"/>
                  <a:ea typeface="宋体" panose="02010600030101010101" pitchFamily="2" charset="-122"/>
                </a:rPr>
                <a:t>：</a:t>
              </a:r>
              <a:r>
                <a:rPr kumimoji="1" lang="zh-CN" altLang="en-US" sz="2800" b="1">
                  <a:solidFill>
                    <a:srgbClr val="FFFFFF"/>
                  </a:solidFill>
                  <a:latin typeface="宋体" panose="02010600030101010101" pitchFamily="2" charset="-122"/>
                  <a:ea typeface="宋体" panose="02010600030101010101" pitchFamily="2" charset="-122"/>
                </a:rPr>
                <a:t> 结点编号，按从小到大的顺序输入</a:t>
              </a:r>
            </a:p>
          </p:txBody>
        </p:sp>
        <p:sp>
          <p:nvSpPr>
            <p:cNvPr id="445445" name="Rectangle 5">
              <a:extLst>
                <a:ext uri="{FF2B5EF4-FFF2-40B4-BE49-F238E27FC236}">
                  <a16:creationId xmlns:a16="http://schemas.microsoft.com/office/drawing/2014/main" id="{786EE8DB-56B7-AE46-8D10-DD43F6AC0C5D}"/>
                </a:ext>
              </a:extLst>
            </p:cNvPr>
            <p:cNvSpPr>
              <a:spLocks noChangeArrowheads="1"/>
            </p:cNvSpPr>
            <p:nvPr/>
          </p:nvSpPr>
          <p:spPr bwMode="auto">
            <a:xfrm>
              <a:off x="960" y="2825"/>
              <a:ext cx="2947"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ch </a:t>
              </a:r>
              <a:r>
                <a:rPr kumimoji="1" lang="zh-CN" altLang="en-US" sz="2800" b="1">
                  <a:solidFill>
                    <a:srgbClr val="FFFFFF"/>
                  </a:solidFill>
                  <a:latin typeface="Times New Roman" panose="02020603050405020304" pitchFamily="18" charset="0"/>
                  <a:ea typeface="宋体" panose="02010600030101010101" pitchFamily="2" charset="-122"/>
                </a:rPr>
                <a:t>：</a:t>
              </a:r>
              <a:r>
                <a:rPr kumimoji="1" lang="zh-CN" altLang="en-US" sz="2800" b="1">
                  <a:solidFill>
                    <a:srgbClr val="FFFFFF"/>
                  </a:solidFill>
                  <a:latin typeface="宋体" panose="02010600030101010101" pitchFamily="2" charset="-122"/>
                  <a:ea typeface="宋体" panose="02010600030101010101" pitchFamily="2" charset="-122"/>
                </a:rPr>
                <a:t> 结点内容，假设是字符</a:t>
              </a:r>
            </a:p>
          </p:txBody>
        </p:sp>
        <p:sp>
          <p:nvSpPr>
            <p:cNvPr id="445446" name="AutoShape 6">
              <a:extLst>
                <a:ext uri="{FF2B5EF4-FFF2-40B4-BE49-F238E27FC236}">
                  <a16:creationId xmlns:a16="http://schemas.microsoft.com/office/drawing/2014/main" id="{F5D6A64D-22E2-5B46-A9DE-FB7DBE4F41F6}"/>
                </a:ext>
              </a:extLst>
            </p:cNvPr>
            <p:cNvSpPr>
              <a:spLocks/>
            </p:cNvSpPr>
            <p:nvPr/>
          </p:nvSpPr>
          <p:spPr bwMode="auto">
            <a:xfrm>
              <a:off x="880" y="2544"/>
              <a:ext cx="68" cy="499"/>
            </a:xfrm>
            <a:prstGeom prst="leftBrace">
              <a:avLst>
                <a:gd name="adj1" fmla="val 61152"/>
                <a:gd name="adj2" fmla="val 50000"/>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445447" name="Rectangle 7">
            <a:extLst>
              <a:ext uri="{FF2B5EF4-FFF2-40B4-BE49-F238E27FC236}">
                <a16:creationId xmlns:a16="http://schemas.microsoft.com/office/drawing/2014/main" id="{A9849074-18BF-8842-AF23-E44BD00D1BA5}"/>
              </a:ext>
            </a:extLst>
          </p:cNvPr>
          <p:cNvSpPr>
            <a:spLocks noChangeArrowheads="1"/>
          </p:cNvSpPr>
          <p:nvPr/>
        </p:nvSpPr>
        <p:spPr bwMode="auto">
          <a:xfrm>
            <a:off x="1676400" y="4356100"/>
            <a:ext cx="8839200" cy="1665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1130300" indent="-457200" eaLnBrk="0" hangingPunct="0">
              <a:defRPr kumimoji="1" sz="2400">
                <a:solidFill>
                  <a:schemeClr val="tx1"/>
                </a:solidFill>
                <a:latin typeface="Times New Roman" panose="02020603050405020304" pitchFamily="18" charset="0"/>
                <a:ea typeface="宋体" panose="02010600030101010101" pitchFamily="2" charset="-122"/>
              </a:defRPr>
            </a:lvl2pPr>
            <a:lvl3pPr marL="1778000" indent="-457200" eaLnBrk="0" hangingPunct="0">
              <a:defRPr kumimoji="1" sz="2400">
                <a:solidFill>
                  <a:schemeClr val="tx1"/>
                </a:solidFill>
                <a:latin typeface="Times New Roman" panose="02020603050405020304" pitchFamily="18" charset="0"/>
                <a:ea typeface="宋体" panose="02010600030101010101" pitchFamily="2" charset="-122"/>
              </a:defRPr>
            </a:lvl3pPr>
            <a:lvl4pPr marL="2425700" indent="-457200" eaLnBrk="0" hangingPunct="0">
              <a:defRPr kumimoji="1" sz="2400">
                <a:solidFill>
                  <a:schemeClr val="tx1"/>
                </a:solidFill>
                <a:latin typeface="Times New Roman" panose="02020603050405020304" pitchFamily="18" charset="0"/>
                <a:ea typeface="宋体" panose="02010600030101010101" pitchFamily="2" charset="-122"/>
              </a:defRPr>
            </a:lvl4pPr>
            <a:lvl5pPr marL="3073400" indent="-457200" eaLnBrk="0" hangingPunct="0">
              <a:defRPr kumimoji="1" sz="2400">
                <a:solidFill>
                  <a:schemeClr val="tx1"/>
                </a:solidFill>
                <a:latin typeface="Times New Roman" panose="02020603050405020304" pitchFamily="18" charset="0"/>
                <a:ea typeface="宋体" panose="02010600030101010101" pitchFamily="2" charset="-122"/>
              </a:defRPr>
            </a:lvl5pPr>
            <a:lvl6pPr marL="35306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9878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4450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9022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20000"/>
              </a:spcBef>
              <a:spcAft>
                <a:spcPct val="0"/>
              </a:spcAft>
            </a:pPr>
            <a:r>
              <a:rPr lang="zh-CN" altLang="en-US" sz="2800">
                <a:solidFill>
                  <a:srgbClr val="FFFFFF"/>
                </a:solidFill>
                <a:latin typeface="宋体" panose="02010600030101010101" pitchFamily="2" charset="-122"/>
              </a:rPr>
              <a:t>    </a:t>
            </a:r>
            <a:r>
              <a:rPr lang="zh-CN" altLang="en-US" sz="2800" b="1">
                <a:solidFill>
                  <a:srgbClr val="FFFFFF"/>
                </a:solidFill>
                <a:latin typeface="宋体" panose="02010600030101010101" pitchFamily="2" charset="-122"/>
              </a:rPr>
              <a:t>在建立过程中借助一个一维数组</a:t>
            </a:r>
            <a:r>
              <a:rPr lang="en-US" altLang="zh-CN" sz="2800" b="1">
                <a:solidFill>
                  <a:srgbClr val="FFFFFF"/>
                </a:solidFill>
              </a:rPr>
              <a:t>S[n] </a:t>
            </a:r>
            <a:r>
              <a:rPr lang="zh-CN" altLang="en-US" sz="2800" b="1">
                <a:solidFill>
                  <a:srgbClr val="FFFFFF"/>
                </a:solidFill>
                <a:latin typeface="宋体" panose="02010600030101010101" pitchFamily="2" charset="-122"/>
              </a:rPr>
              <a:t>，编号为</a:t>
            </a:r>
            <a:r>
              <a:rPr lang="en-US" altLang="zh-CN" sz="2800" b="1">
                <a:solidFill>
                  <a:srgbClr val="FFFFFF"/>
                </a:solidFill>
              </a:rPr>
              <a:t>i</a:t>
            </a:r>
            <a:r>
              <a:rPr lang="zh-CN" altLang="en-US" sz="2800" b="1">
                <a:solidFill>
                  <a:srgbClr val="FFFFFF"/>
                </a:solidFill>
              </a:rPr>
              <a:t>的结点保存在</a:t>
            </a:r>
            <a:r>
              <a:rPr lang="en-US" altLang="zh-CN" sz="2800" b="1">
                <a:solidFill>
                  <a:srgbClr val="FFFFFF"/>
                </a:solidFill>
              </a:rPr>
              <a:t>S[i]</a:t>
            </a:r>
            <a:r>
              <a:rPr lang="zh-CN" altLang="en-US" sz="2800" b="1">
                <a:solidFill>
                  <a:srgbClr val="FFFFFF"/>
                </a:solidFill>
              </a:rPr>
              <a:t>中</a:t>
            </a:r>
            <a:r>
              <a:rPr lang="zh-CN" altLang="en-US" sz="2800" b="1">
                <a:solidFill>
                  <a:srgbClr val="FFFFFF"/>
                </a:solidFill>
                <a:latin typeface="宋体" panose="02010600030101010101" pitchFamily="2" charset="-122"/>
              </a:rPr>
              <a:t>。</a:t>
            </a:r>
          </a:p>
          <a:p>
            <a:pPr eaLnBrk="1" fontAlgn="base" hangingPunct="1">
              <a:lnSpc>
                <a:spcPct val="110000"/>
              </a:lnSpc>
              <a:spcBef>
                <a:spcPct val="20000"/>
              </a:spcBef>
              <a:spcAft>
                <a:spcPct val="0"/>
              </a:spcAft>
            </a:pPr>
            <a:r>
              <a:rPr lang="zh-CN" altLang="en-US" sz="3200" b="1">
                <a:solidFill>
                  <a:srgbClr val="FFFF00"/>
                </a:solidFill>
              </a:rPr>
              <a:t>算法实现</a:t>
            </a:r>
            <a:r>
              <a:rPr lang="zh-CN" altLang="en-US" sz="3200" b="1">
                <a:solidFill>
                  <a:srgbClr val="FFFFFF"/>
                </a:solidFill>
              </a:rPr>
              <a:t>：</a:t>
            </a:r>
          </a:p>
        </p:txBody>
      </p:sp>
    </p:spTree>
    <p:extLst>
      <p:ext uri="{BB962C8B-B14F-4D97-AF65-F5344CB8AC3E}">
        <p14:creationId xmlns:p14="http://schemas.microsoft.com/office/powerpoint/2010/main" val="15458639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6466" name="Text Box 2">
            <a:extLst>
              <a:ext uri="{FF2B5EF4-FFF2-40B4-BE49-F238E27FC236}">
                <a16:creationId xmlns:a16="http://schemas.microsoft.com/office/drawing/2014/main" id="{0811C0B2-5D6A-114E-B29E-743744ACB371}"/>
              </a:ext>
            </a:extLst>
          </p:cNvPr>
          <p:cNvSpPr txBox="1">
            <a:spLocks noChangeArrowheads="1"/>
          </p:cNvSpPr>
          <p:nvPr/>
        </p:nvSpPr>
        <p:spPr bwMode="auto">
          <a:xfrm>
            <a:off x="1676400" y="152400"/>
            <a:ext cx="8839200" cy="655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55600" eaLnBrk="0" hangingPunct="0">
              <a:defRPr kumimoji="1" sz="2400">
                <a:solidFill>
                  <a:schemeClr val="tx1"/>
                </a:solidFill>
                <a:latin typeface="Times New Roman" panose="02020603050405020304" pitchFamily="18" charset="0"/>
                <a:ea typeface="宋体" panose="02010600030101010101" pitchFamily="2" charset="-122"/>
              </a:defRPr>
            </a:lvl2pPr>
            <a:lvl3pPr marL="723900" eaLnBrk="0" hangingPunct="0">
              <a:defRPr kumimoji="1" sz="2400">
                <a:solidFill>
                  <a:schemeClr val="tx1"/>
                </a:solidFill>
                <a:latin typeface="Times New Roman" panose="02020603050405020304" pitchFamily="18" charset="0"/>
                <a:ea typeface="宋体" panose="02010600030101010101" pitchFamily="2" charset="-122"/>
              </a:defRPr>
            </a:lvl3pPr>
            <a:lvl4pPr marL="1079500" eaLnBrk="0" hangingPunct="0">
              <a:defRPr kumimoji="1" sz="2400">
                <a:solidFill>
                  <a:schemeClr val="tx1"/>
                </a:solidFill>
                <a:latin typeface="Times New Roman" panose="02020603050405020304" pitchFamily="18" charset="0"/>
                <a:ea typeface="宋体" panose="02010600030101010101" pitchFamily="2" charset="-122"/>
              </a:defRPr>
            </a:lvl4pPr>
            <a:lvl5pPr marL="1435100" eaLnBrk="0" hangingPunct="0">
              <a:defRPr kumimoji="1" sz="2400">
                <a:solidFill>
                  <a:schemeClr val="tx1"/>
                </a:solidFill>
                <a:latin typeface="Times New Roman" panose="02020603050405020304" pitchFamily="18" charset="0"/>
                <a:ea typeface="宋体" panose="02010600030101010101" pitchFamily="2" charset="-122"/>
              </a:defRPr>
            </a:lvl5pPr>
            <a:lvl6pPr marL="18923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3495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28067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2639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10000"/>
              </a:spcBef>
              <a:spcAft>
                <a:spcPct val="0"/>
              </a:spcAft>
            </a:pPr>
            <a:r>
              <a:rPr lang="en-US" altLang="zh-CN" sz="2800" b="1">
                <a:solidFill>
                  <a:srgbClr val="FFFFFF"/>
                </a:solidFill>
                <a:ea typeface="楷体_GB2312" pitchFamily="49" charset="-122"/>
              </a:rPr>
              <a:t>#define </a:t>
            </a:r>
            <a:r>
              <a:rPr lang="en-US" altLang="zh-CN" sz="2800" b="1">
                <a:solidFill>
                  <a:srgbClr val="FFFFFF"/>
                </a:solidFill>
              </a:rPr>
              <a:t>MAX_NODE </a:t>
            </a:r>
            <a:r>
              <a:rPr lang="en-US" altLang="zh-CN" sz="2800" b="1">
                <a:solidFill>
                  <a:srgbClr val="FFFFFF"/>
                </a:solidFill>
                <a:ea typeface="楷体_GB2312" pitchFamily="49" charset="-122"/>
              </a:rPr>
              <a:t> 50</a:t>
            </a:r>
          </a:p>
          <a:p>
            <a:pPr eaLnBrk="1" fontAlgn="base" hangingPunct="1">
              <a:spcBef>
                <a:spcPct val="10000"/>
              </a:spcBef>
              <a:spcAft>
                <a:spcPct val="0"/>
              </a:spcAft>
            </a:pPr>
            <a:r>
              <a:rPr lang="en-US" altLang="zh-CN" sz="2800" b="1">
                <a:solidFill>
                  <a:srgbClr val="FFFFFF"/>
                </a:solidFill>
                <a:ea typeface="楷体_GB2312" pitchFamily="49" charset="-122"/>
              </a:rPr>
              <a:t>typedef struct BTNode</a:t>
            </a:r>
          </a:p>
          <a:p>
            <a:pPr lvl="1" eaLnBrk="1" fontAlgn="base" hangingPunct="1">
              <a:spcBef>
                <a:spcPct val="10000"/>
              </a:spcBef>
              <a:spcAft>
                <a:spcPct val="0"/>
              </a:spcAft>
            </a:pPr>
            <a:r>
              <a:rPr lang="en-US" altLang="zh-CN" sz="2800" b="1">
                <a:solidFill>
                  <a:srgbClr val="FFFFFF"/>
                </a:solidFill>
                <a:ea typeface="楷体_GB2312" pitchFamily="49" charset="-122"/>
              </a:rPr>
              <a:t>{  char  data ;</a:t>
            </a:r>
          </a:p>
          <a:p>
            <a:pPr lvl="2" eaLnBrk="1" fontAlgn="base" hangingPunct="1">
              <a:spcBef>
                <a:spcPct val="10000"/>
              </a:spcBef>
              <a:spcAft>
                <a:spcPct val="0"/>
              </a:spcAft>
            </a:pPr>
            <a:r>
              <a:rPr lang="en-US" altLang="zh-CN" sz="2800" b="1">
                <a:solidFill>
                  <a:srgbClr val="FFFFFF"/>
                </a:solidFill>
                <a:ea typeface="楷体_GB2312" pitchFamily="49" charset="-122"/>
              </a:rPr>
              <a:t>struct BTNode *Lchild , *Rchild ;</a:t>
            </a:r>
          </a:p>
          <a:p>
            <a:pPr lvl="1" eaLnBrk="1" fontAlgn="base" hangingPunct="1">
              <a:spcBef>
                <a:spcPct val="10000"/>
              </a:spcBef>
              <a:spcAft>
                <a:spcPct val="0"/>
              </a:spcAft>
            </a:pPr>
            <a:r>
              <a:rPr lang="en-US" altLang="zh-CN" sz="2800" b="1">
                <a:solidFill>
                  <a:srgbClr val="FFFFFF"/>
                </a:solidFill>
                <a:ea typeface="楷体_GB2312" pitchFamily="49" charset="-122"/>
              </a:rPr>
              <a:t>}BTNode ;</a:t>
            </a:r>
          </a:p>
          <a:p>
            <a:pPr eaLnBrk="1" fontAlgn="base" hangingPunct="1">
              <a:spcBef>
                <a:spcPct val="10000"/>
              </a:spcBef>
              <a:spcAft>
                <a:spcPct val="0"/>
              </a:spcAft>
            </a:pPr>
            <a:r>
              <a:rPr lang="en-US" altLang="zh-CN" sz="2800" b="1">
                <a:solidFill>
                  <a:srgbClr val="FFFFFF"/>
                </a:solidFill>
                <a:ea typeface="楷体_GB2312" pitchFamily="49" charset="-122"/>
              </a:rPr>
              <a:t>BTNode  *Create_BTree(void)   </a:t>
            </a:r>
          </a:p>
          <a:p>
            <a:pPr eaLnBrk="1" fontAlgn="base" hangingPunct="1">
              <a:spcBef>
                <a:spcPct val="10000"/>
              </a:spcBef>
              <a:spcAft>
                <a:spcPct val="0"/>
              </a:spcAft>
            </a:pPr>
            <a:r>
              <a:rPr lang="en-US" altLang="zh-CN" b="1">
                <a:solidFill>
                  <a:srgbClr val="FFFFFF"/>
                </a:solidFill>
                <a:latin typeface="宋体" panose="02010600030101010101" pitchFamily="2" charset="-122"/>
              </a:rPr>
              <a:t>  </a:t>
            </a:r>
            <a:r>
              <a:rPr lang="en-US" altLang="zh-CN" b="1">
                <a:solidFill>
                  <a:srgbClr val="FFFFFF"/>
                </a:solidFill>
              </a:rPr>
              <a:t>/*   </a:t>
            </a:r>
            <a:r>
              <a:rPr lang="zh-CN" altLang="en-US" b="1">
                <a:solidFill>
                  <a:srgbClr val="FFFFFF"/>
                </a:solidFill>
              </a:rPr>
              <a:t>建立链式二叉树，返回指向根结点的指针变量  *</a:t>
            </a:r>
            <a:r>
              <a:rPr lang="en-US" altLang="zh-CN" b="1">
                <a:solidFill>
                  <a:srgbClr val="FFFFFF"/>
                </a:solidFill>
              </a:rPr>
              <a:t>/</a:t>
            </a:r>
          </a:p>
          <a:p>
            <a:pPr lvl="1" eaLnBrk="1" fontAlgn="base" hangingPunct="1">
              <a:spcBef>
                <a:spcPct val="10000"/>
              </a:spcBef>
              <a:spcAft>
                <a:spcPct val="0"/>
              </a:spcAft>
            </a:pPr>
            <a:r>
              <a:rPr lang="en-US" altLang="zh-CN" sz="2800" b="1">
                <a:solidFill>
                  <a:srgbClr val="FFFFFF"/>
                </a:solidFill>
                <a:ea typeface="楷体_GB2312" pitchFamily="49" charset="-122"/>
              </a:rPr>
              <a:t>{  BTNode  *T , *p , *s[</a:t>
            </a:r>
            <a:r>
              <a:rPr lang="en-US" altLang="zh-CN" sz="2800" b="1">
                <a:solidFill>
                  <a:srgbClr val="FFFFFF"/>
                </a:solidFill>
              </a:rPr>
              <a:t>MAX_NODE</a:t>
            </a:r>
            <a:r>
              <a:rPr lang="en-US" altLang="zh-CN" sz="2800" b="1">
                <a:solidFill>
                  <a:srgbClr val="FFFFFF"/>
                </a:solidFill>
                <a:ea typeface="楷体_GB2312" pitchFamily="49" charset="-122"/>
              </a:rPr>
              <a:t>] ;  </a:t>
            </a:r>
          </a:p>
          <a:p>
            <a:pPr lvl="2" eaLnBrk="1" fontAlgn="base" hangingPunct="1">
              <a:spcBef>
                <a:spcPct val="10000"/>
              </a:spcBef>
              <a:spcAft>
                <a:spcPct val="0"/>
              </a:spcAft>
            </a:pPr>
            <a:r>
              <a:rPr lang="en-US" altLang="zh-CN" sz="2800" b="1">
                <a:solidFill>
                  <a:srgbClr val="FFFFFF"/>
                </a:solidFill>
                <a:ea typeface="楷体_GB2312" pitchFamily="49" charset="-122"/>
              </a:rPr>
              <a:t>char ch ; int i , j ;</a:t>
            </a:r>
          </a:p>
          <a:p>
            <a:pPr lvl="2" eaLnBrk="1" fontAlgn="base" hangingPunct="1">
              <a:spcBef>
                <a:spcPct val="10000"/>
              </a:spcBef>
              <a:spcAft>
                <a:spcPct val="0"/>
              </a:spcAft>
            </a:pPr>
            <a:r>
              <a:rPr lang="en-US" altLang="zh-CN" sz="2800" b="1">
                <a:solidFill>
                  <a:srgbClr val="FFFFFF"/>
                </a:solidFill>
                <a:ea typeface="楷体_GB2312" pitchFamily="49" charset="-122"/>
              </a:rPr>
              <a:t>while (1)</a:t>
            </a:r>
          </a:p>
          <a:p>
            <a:pPr lvl="3" eaLnBrk="1" fontAlgn="base" hangingPunct="1">
              <a:spcBef>
                <a:spcPct val="10000"/>
              </a:spcBef>
              <a:spcAft>
                <a:spcPct val="0"/>
              </a:spcAft>
            </a:pPr>
            <a:r>
              <a:rPr lang="en-US" altLang="zh-CN" sz="2800" b="1">
                <a:solidFill>
                  <a:srgbClr val="FFFFFF"/>
                </a:solidFill>
                <a:ea typeface="楷体_GB2312" pitchFamily="49" charset="-122"/>
              </a:rPr>
              <a:t>{  scanf(“%d”, &amp;i) ;</a:t>
            </a:r>
          </a:p>
          <a:p>
            <a:pPr lvl="4" eaLnBrk="1" fontAlgn="base" hangingPunct="1">
              <a:spcBef>
                <a:spcPct val="10000"/>
              </a:spcBef>
              <a:spcAft>
                <a:spcPct val="0"/>
              </a:spcAft>
            </a:pPr>
            <a:r>
              <a:rPr lang="en-US" altLang="zh-CN" sz="2800" b="1">
                <a:solidFill>
                  <a:srgbClr val="FFFFFF"/>
                </a:solidFill>
                <a:ea typeface="楷体_GB2312" pitchFamily="49" charset="-122"/>
              </a:rPr>
              <a:t>if  (i==0)  break ;   </a:t>
            </a:r>
            <a:r>
              <a:rPr lang="en-US" altLang="zh-CN" b="1">
                <a:solidFill>
                  <a:srgbClr val="FFFFFF"/>
                </a:solidFill>
              </a:rPr>
              <a:t>/*  </a:t>
            </a:r>
            <a:r>
              <a:rPr lang="zh-CN" altLang="en-US" b="1">
                <a:solidFill>
                  <a:srgbClr val="FFFFFF"/>
                </a:solidFill>
              </a:rPr>
              <a:t>以编号</a:t>
            </a:r>
            <a:r>
              <a:rPr lang="en-US" altLang="zh-CN" b="1">
                <a:solidFill>
                  <a:srgbClr val="FFFFFF"/>
                </a:solidFill>
              </a:rPr>
              <a:t>0</a:t>
            </a:r>
            <a:r>
              <a:rPr lang="zh-CN" altLang="en-US" b="1">
                <a:solidFill>
                  <a:srgbClr val="FFFFFF"/>
                </a:solidFill>
              </a:rPr>
              <a:t>作为输入结束  *</a:t>
            </a:r>
            <a:r>
              <a:rPr lang="en-US" altLang="zh-CN" b="1">
                <a:solidFill>
                  <a:srgbClr val="FFFFFF"/>
                </a:solidFill>
              </a:rPr>
              <a:t>/</a:t>
            </a:r>
          </a:p>
          <a:p>
            <a:pPr lvl="4" eaLnBrk="1" fontAlgn="base" hangingPunct="1">
              <a:spcBef>
                <a:spcPct val="10000"/>
              </a:spcBef>
              <a:spcAft>
                <a:spcPct val="0"/>
              </a:spcAft>
            </a:pPr>
            <a:r>
              <a:rPr lang="en-US" altLang="zh-CN" sz="2800" b="1">
                <a:solidFill>
                  <a:srgbClr val="FFFFFF"/>
                </a:solidFill>
                <a:ea typeface="楷体_GB2312" pitchFamily="49" charset="-122"/>
              </a:rPr>
              <a:t>else  </a:t>
            </a:r>
          </a:p>
          <a:p>
            <a:pPr lvl="4" eaLnBrk="1" fontAlgn="base" hangingPunct="1">
              <a:spcBef>
                <a:spcPct val="10000"/>
              </a:spcBef>
              <a:spcAft>
                <a:spcPct val="0"/>
              </a:spcAft>
            </a:pPr>
            <a:r>
              <a:rPr lang="en-US" altLang="zh-CN" sz="2800" b="1">
                <a:solidFill>
                  <a:srgbClr val="FFFFFF"/>
                </a:solidFill>
                <a:ea typeface="楷体_GB2312" pitchFamily="49" charset="-122"/>
              </a:rPr>
              <a:t>     {  ch=getchar() ;</a:t>
            </a:r>
          </a:p>
        </p:txBody>
      </p:sp>
    </p:spTree>
    <p:extLst>
      <p:ext uri="{BB962C8B-B14F-4D97-AF65-F5344CB8AC3E}">
        <p14:creationId xmlns:p14="http://schemas.microsoft.com/office/powerpoint/2010/main" val="301534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7490" name="Text Box 2">
            <a:extLst>
              <a:ext uri="{FF2B5EF4-FFF2-40B4-BE49-F238E27FC236}">
                <a16:creationId xmlns:a16="http://schemas.microsoft.com/office/drawing/2014/main" id="{EB41DC74-BC45-834C-8F43-54BE218136B9}"/>
              </a:ext>
            </a:extLst>
          </p:cNvPr>
          <p:cNvSpPr txBox="1">
            <a:spLocks noChangeArrowheads="1"/>
          </p:cNvSpPr>
          <p:nvPr/>
        </p:nvSpPr>
        <p:spPr bwMode="auto">
          <a:xfrm>
            <a:off x="1676400" y="152401"/>
            <a:ext cx="8839200" cy="6157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55600" eaLnBrk="0" hangingPunct="0">
              <a:defRPr kumimoji="1" sz="2400">
                <a:solidFill>
                  <a:schemeClr val="tx1"/>
                </a:solidFill>
                <a:latin typeface="Times New Roman" panose="02020603050405020304" pitchFamily="18" charset="0"/>
                <a:ea typeface="宋体" panose="02010600030101010101" pitchFamily="2" charset="-122"/>
              </a:defRPr>
            </a:lvl2pPr>
            <a:lvl3pPr marL="723900" eaLnBrk="0" hangingPunct="0">
              <a:defRPr kumimoji="1" sz="2400">
                <a:solidFill>
                  <a:schemeClr val="tx1"/>
                </a:solidFill>
                <a:latin typeface="Times New Roman" panose="02020603050405020304" pitchFamily="18" charset="0"/>
                <a:ea typeface="宋体" panose="02010600030101010101" pitchFamily="2" charset="-122"/>
              </a:defRPr>
            </a:lvl3pPr>
            <a:lvl4pPr marL="1079500" eaLnBrk="0" hangingPunct="0">
              <a:defRPr kumimoji="1" sz="2400">
                <a:solidFill>
                  <a:schemeClr val="tx1"/>
                </a:solidFill>
                <a:latin typeface="Times New Roman" panose="02020603050405020304" pitchFamily="18" charset="0"/>
                <a:ea typeface="宋体" panose="02010600030101010101" pitchFamily="2" charset="-122"/>
              </a:defRPr>
            </a:lvl4pPr>
            <a:lvl5pPr marL="1435100" eaLnBrk="0" hangingPunct="0">
              <a:defRPr kumimoji="1" sz="2400">
                <a:solidFill>
                  <a:schemeClr val="tx1"/>
                </a:solidFill>
                <a:latin typeface="Times New Roman" panose="02020603050405020304" pitchFamily="18" charset="0"/>
                <a:ea typeface="宋体" panose="02010600030101010101" pitchFamily="2" charset="-122"/>
              </a:defRPr>
            </a:lvl5pPr>
            <a:lvl6pPr marL="18923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3495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28067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2639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4" eaLnBrk="1" fontAlgn="base" hangingPunct="1">
              <a:spcBef>
                <a:spcPct val="10000"/>
              </a:spcBef>
              <a:spcAft>
                <a:spcPct val="0"/>
              </a:spcAft>
            </a:pPr>
            <a:r>
              <a:rPr lang="zh-CN" altLang="en-US" sz="2800" b="1">
                <a:solidFill>
                  <a:srgbClr val="FFFFFF"/>
                </a:solidFill>
              </a:rPr>
              <a:t>       </a:t>
            </a:r>
            <a:r>
              <a:rPr lang="en-US" altLang="zh-CN" sz="2800" b="1">
                <a:solidFill>
                  <a:srgbClr val="FFFFFF"/>
                </a:solidFill>
              </a:rPr>
              <a:t>p=(BTNode *)malloc(sizeof(BTNode)) ;</a:t>
            </a:r>
          </a:p>
          <a:p>
            <a:pPr lvl="4" eaLnBrk="1" fontAlgn="base" hangingPunct="1">
              <a:spcBef>
                <a:spcPct val="10000"/>
              </a:spcBef>
              <a:spcAft>
                <a:spcPct val="0"/>
              </a:spcAft>
            </a:pPr>
            <a:r>
              <a:rPr lang="en-US" altLang="zh-CN" sz="2800" b="1">
                <a:solidFill>
                  <a:srgbClr val="FFFFFF"/>
                </a:solidFill>
              </a:rPr>
              <a:t>       </a:t>
            </a:r>
            <a:r>
              <a:rPr lang="en-US" altLang="zh-CN" sz="2800" b="1">
                <a:solidFill>
                  <a:srgbClr val="FFFFFF"/>
                </a:solidFill>
                <a:ea typeface="楷体_GB2312" pitchFamily="49" charset="-122"/>
              </a:rPr>
              <a:t>p–&gt;data=ch ;</a:t>
            </a:r>
          </a:p>
          <a:p>
            <a:pPr lvl="4" eaLnBrk="1" fontAlgn="base" hangingPunct="1">
              <a:spcBef>
                <a:spcPct val="10000"/>
              </a:spcBef>
              <a:spcAft>
                <a:spcPct val="0"/>
              </a:spcAft>
            </a:pPr>
            <a:r>
              <a:rPr lang="en-US" altLang="zh-CN" sz="2800" b="1">
                <a:solidFill>
                  <a:srgbClr val="FFFFFF"/>
                </a:solidFill>
                <a:ea typeface="楷体_GB2312" pitchFamily="49" charset="-122"/>
              </a:rPr>
              <a:t>       p–&gt;Lchild=p–&gt;Rchild=NULL ;  s[i]=p ;</a:t>
            </a:r>
          </a:p>
          <a:p>
            <a:pPr lvl="4" eaLnBrk="1" fontAlgn="base" hangingPunct="1">
              <a:spcBef>
                <a:spcPct val="10000"/>
              </a:spcBef>
              <a:spcAft>
                <a:spcPct val="0"/>
              </a:spcAft>
            </a:pPr>
            <a:r>
              <a:rPr lang="en-US" altLang="zh-CN" sz="2800" b="1">
                <a:solidFill>
                  <a:srgbClr val="FFFFFF"/>
                </a:solidFill>
                <a:ea typeface="楷体_GB2312" pitchFamily="49" charset="-122"/>
              </a:rPr>
              <a:t>       if (i==1)  T=p ; </a:t>
            </a:r>
          </a:p>
          <a:p>
            <a:pPr lvl="4" eaLnBrk="1" fontAlgn="base" hangingPunct="1">
              <a:spcBef>
                <a:spcPct val="10000"/>
              </a:spcBef>
              <a:spcAft>
                <a:spcPct val="0"/>
              </a:spcAft>
            </a:pPr>
            <a:r>
              <a:rPr lang="en-US" altLang="zh-CN" sz="2800" b="1">
                <a:solidFill>
                  <a:srgbClr val="FFFFFF"/>
                </a:solidFill>
                <a:ea typeface="楷体_GB2312" pitchFamily="49" charset="-122"/>
              </a:rPr>
              <a:t>       else </a:t>
            </a:r>
          </a:p>
          <a:p>
            <a:pPr lvl="4" eaLnBrk="1" fontAlgn="base" hangingPunct="1">
              <a:spcBef>
                <a:spcPct val="10000"/>
              </a:spcBef>
              <a:spcAft>
                <a:spcPct val="0"/>
              </a:spcAft>
            </a:pPr>
            <a:r>
              <a:rPr lang="en-US" altLang="zh-CN" sz="2800" b="1">
                <a:solidFill>
                  <a:srgbClr val="FFFFFF"/>
                </a:solidFill>
                <a:ea typeface="楷体_GB2312" pitchFamily="49" charset="-122"/>
              </a:rPr>
              <a:t>           {  j=i/2 ;    </a:t>
            </a:r>
            <a:r>
              <a:rPr lang="en-US" altLang="zh-CN" b="1">
                <a:solidFill>
                  <a:srgbClr val="FFFFFF"/>
                </a:solidFill>
              </a:rPr>
              <a:t>/*    j</a:t>
            </a:r>
            <a:r>
              <a:rPr lang="zh-CN" altLang="en-US" b="1">
                <a:solidFill>
                  <a:srgbClr val="FFFFFF"/>
                </a:solidFill>
              </a:rPr>
              <a:t>是</a:t>
            </a:r>
            <a:r>
              <a:rPr lang="en-US" altLang="zh-CN" b="1">
                <a:solidFill>
                  <a:srgbClr val="FFFFFF"/>
                </a:solidFill>
              </a:rPr>
              <a:t>i</a:t>
            </a:r>
            <a:r>
              <a:rPr lang="zh-CN" altLang="en-US" b="1">
                <a:solidFill>
                  <a:srgbClr val="FFFFFF"/>
                </a:solidFill>
              </a:rPr>
              <a:t>的双亲结点编号  *</a:t>
            </a:r>
            <a:r>
              <a:rPr lang="en-US" altLang="zh-CN" b="1">
                <a:solidFill>
                  <a:srgbClr val="FFFFFF"/>
                </a:solidFill>
              </a:rPr>
              <a:t>/</a:t>
            </a:r>
          </a:p>
          <a:p>
            <a:pPr lvl="4" eaLnBrk="1" fontAlgn="base" hangingPunct="1">
              <a:spcBef>
                <a:spcPct val="10000"/>
              </a:spcBef>
              <a:spcAft>
                <a:spcPct val="0"/>
              </a:spcAft>
            </a:pPr>
            <a:r>
              <a:rPr lang="en-US" altLang="zh-CN" b="1">
                <a:solidFill>
                  <a:srgbClr val="FFFFFF"/>
                </a:solidFill>
              </a:rPr>
              <a:t>                 </a:t>
            </a:r>
            <a:r>
              <a:rPr lang="en-US" altLang="zh-CN" sz="2800" b="1">
                <a:solidFill>
                  <a:srgbClr val="FFFFFF"/>
                </a:solidFill>
                <a:ea typeface="楷体_GB2312" pitchFamily="49" charset="-122"/>
              </a:rPr>
              <a:t>if (i%2==0)  s[j]-&gt;Lchild=p ;</a:t>
            </a:r>
          </a:p>
          <a:p>
            <a:pPr lvl="4" eaLnBrk="1" fontAlgn="base" hangingPunct="1">
              <a:spcBef>
                <a:spcPct val="10000"/>
              </a:spcBef>
              <a:spcAft>
                <a:spcPct val="0"/>
              </a:spcAft>
            </a:pPr>
            <a:r>
              <a:rPr lang="en-US" altLang="zh-CN" sz="2800" b="1">
                <a:solidFill>
                  <a:srgbClr val="FFFFFF"/>
                </a:solidFill>
                <a:ea typeface="楷体_GB2312" pitchFamily="49" charset="-122"/>
              </a:rPr>
              <a:t>               else  s[j]-&gt;Rchild=p ;</a:t>
            </a:r>
          </a:p>
          <a:p>
            <a:pPr lvl="4" eaLnBrk="1" fontAlgn="base" hangingPunct="1">
              <a:spcBef>
                <a:spcPct val="10000"/>
              </a:spcBef>
              <a:spcAft>
                <a:spcPct val="0"/>
              </a:spcAft>
            </a:pPr>
            <a:r>
              <a:rPr lang="en-US" altLang="zh-CN" sz="2800" b="1">
                <a:solidFill>
                  <a:srgbClr val="FFFFFF"/>
                </a:solidFill>
                <a:ea typeface="楷体_GB2312" pitchFamily="49" charset="-122"/>
              </a:rPr>
              <a:t>            }</a:t>
            </a:r>
          </a:p>
          <a:p>
            <a:pPr lvl="4" eaLnBrk="1" fontAlgn="base" hangingPunct="1">
              <a:spcBef>
                <a:spcPct val="10000"/>
              </a:spcBef>
              <a:spcAft>
                <a:spcPct val="0"/>
              </a:spcAft>
            </a:pPr>
            <a:r>
              <a:rPr lang="en-US" altLang="zh-CN" sz="2800" b="1">
                <a:solidFill>
                  <a:srgbClr val="FFFFFF"/>
                </a:solidFill>
                <a:ea typeface="楷体_GB2312" pitchFamily="49" charset="-122"/>
              </a:rPr>
              <a:t>   }</a:t>
            </a:r>
          </a:p>
          <a:p>
            <a:pPr lvl="3" eaLnBrk="1" fontAlgn="base" hangingPunct="1">
              <a:spcBef>
                <a:spcPct val="10000"/>
              </a:spcBef>
              <a:spcAft>
                <a:spcPct val="0"/>
              </a:spcAft>
            </a:pPr>
            <a:r>
              <a:rPr lang="en-US" altLang="zh-CN" sz="2800" b="1">
                <a:solidFill>
                  <a:srgbClr val="FFFFFF"/>
                </a:solidFill>
                <a:ea typeface="楷体_GB2312" pitchFamily="49" charset="-122"/>
              </a:rPr>
              <a:t>}</a:t>
            </a:r>
          </a:p>
          <a:p>
            <a:pPr lvl="2" eaLnBrk="1" fontAlgn="base" hangingPunct="1">
              <a:spcBef>
                <a:spcPct val="10000"/>
              </a:spcBef>
              <a:spcAft>
                <a:spcPct val="0"/>
              </a:spcAft>
            </a:pPr>
            <a:r>
              <a:rPr lang="en-US" altLang="zh-CN" sz="2800" b="1">
                <a:solidFill>
                  <a:srgbClr val="FFFFFF"/>
                </a:solidFill>
                <a:ea typeface="楷体_GB2312" pitchFamily="49" charset="-122"/>
              </a:rPr>
              <a:t>return(T) ;</a:t>
            </a:r>
          </a:p>
          <a:p>
            <a:pPr lvl="1" eaLnBrk="1" fontAlgn="base" hangingPunct="1">
              <a:spcBef>
                <a:spcPct val="10000"/>
              </a:spcBef>
              <a:spcAft>
                <a:spcPct val="0"/>
              </a:spcAft>
            </a:pPr>
            <a:r>
              <a:rPr lang="en-US" altLang="zh-CN" sz="2800" b="1">
                <a:solidFill>
                  <a:srgbClr val="FFFFFF"/>
                </a:solidFill>
                <a:ea typeface="楷体_GB2312" pitchFamily="49" charset="-122"/>
              </a:rPr>
              <a:t>}</a:t>
            </a:r>
          </a:p>
        </p:txBody>
      </p:sp>
    </p:spTree>
    <p:extLst>
      <p:ext uri="{BB962C8B-B14F-4D97-AF65-F5344CB8AC3E}">
        <p14:creationId xmlns:p14="http://schemas.microsoft.com/office/powerpoint/2010/main" val="3384529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1410" name="Rectangle 2">
            <a:extLst>
              <a:ext uri="{FF2B5EF4-FFF2-40B4-BE49-F238E27FC236}">
                <a16:creationId xmlns:a16="http://schemas.microsoft.com/office/drawing/2014/main" id="{7850410A-5A2F-8E4B-9F83-6B67330B1989}"/>
              </a:ext>
            </a:extLst>
          </p:cNvPr>
          <p:cNvSpPr>
            <a:spLocks noChangeArrowheads="1"/>
          </p:cNvSpPr>
          <p:nvPr/>
        </p:nvSpPr>
        <p:spPr bwMode="auto">
          <a:xfrm>
            <a:off x="1676401" y="152401"/>
            <a:ext cx="8812213" cy="637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81000" eaLnBrk="0" hangingPunct="0">
              <a:defRPr kumimoji="1" sz="2400">
                <a:solidFill>
                  <a:schemeClr val="tx1"/>
                </a:solidFill>
                <a:latin typeface="Times New Roman" panose="02020603050405020304" pitchFamily="18" charset="0"/>
                <a:ea typeface="宋体" panose="02010600030101010101" pitchFamily="2" charset="-122"/>
              </a:defRPr>
            </a:lvl2pPr>
            <a:lvl3pPr marL="118745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655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20000"/>
              </a:spcBef>
              <a:spcAft>
                <a:spcPct val="0"/>
              </a:spcAft>
              <a:buClr>
                <a:srgbClr val="3366FF"/>
              </a:buClr>
              <a:buSzPct val="80000"/>
            </a:pPr>
            <a:r>
              <a:rPr lang="zh-CN" altLang="en-US" b="1">
                <a:solidFill>
                  <a:srgbClr val="FFFFFF"/>
                </a:solidFill>
              </a:rPr>
              <a:t>         </a:t>
            </a:r>
            <a:r>
              <a:rPr lang="zh-CN" altLang="en-US" sz="2800" b="1">
                <a:solidFill>
                  <a:srgbClr val="FFFFFF"/>
                </a:solidFill>
                <a:latin typeface="宋体" panose="02010600030101010101" pitchFamily="2" charset="-122"/>
              </a:rPr>
              <a:t>如图</a:t>
            </a:r>
            <a:r>
              <a:rPr lang="en-US" altLang="zh-CN" sz="2800" b="1">
                <a:solidFill>
                  <a:srgbClr val="FFFFFF"/>
                </a:solidFill>
              </a:rPr>
              <a:t>6-1(b)</a:t>
            </a:r>
            <a:r>
              <a:rPr lang="zh-CN" altLang="en-US" sz="2800" b="1">
                <a:solidFill>
                  <a:srgbClr val="FFFFFF"/>
                </a:solidFill>
                <a:latin typeface="宋体" panose="02010600030101010101" pitchFamily="2" charset="-122"/>
              </a:rPr>
              <a:t>中结点</a:t>
            </a:r>
            <a:r>
              <a:rPr lang="en-US" altLang="zh-CN" sz="2800" b="1">
                <a:solidFill>
                  <a:srgbClr val="FFFFFF"/>
                </a:solidFill>
              </a:rPr>
              <a:t>B </a:t>
            </a:r>
            <a:r>
              <a:rPr lang="zh-CN" altLang="en-US" sz="2800" b="1">
                <a:solidFill>
                  <a:srgbClr val="FFFFFF"/>
                </a:solidFill>
                <a:latin typeface="宋体" panose="02010600030101010101" pitchFamily="2" charset="-122"/>
              </a:rPr>
              <a:t>、</a:t>
            </a:r>
            <a:r>
              <a:rPr lang="en-US" altLang="zh-CN" sz="2800" b="1">
                <a:solidFill>
                  <a:srgbClr val="FFFFFF"/>
                </a:solidFill>
              </a:rPr>
              <a:t>C</a:t>
            </a:r>
            <a:r>
              <a:rPr lang="zh-CN" altLang="en-US" sz="2800" b="1">
                <a:solidFill>
                  <a:srgbClr val="FFFFFF"/>
                </a:solidFill>
                <a:latin typeface="宋体" panose="02010600030101010101" pitchFamily="2" charset="-122"/>
              </a:rPr>
              <a:t>、</a:t>
            </a:r>
            <a:r>
              <a:rPr lang="en-US" altLang="zh-CN" sz="2800" b="1">
                <a:solidFill>
                  <a:srgbClr val="FFFFFF"/>
                </a:solidFill>
              </a:rPr>
              <a:t>D</a:t>
            </a:r>
            <a:r>
              <a:rPr lang="zh-CN" altLang="en-US" sz="2800" b="1">
                <a:solidFill>
                  <a:srgbClr val="FFFFFF"/>
                </a:solidFill>
              </a:rPr>
              <a:t>是结点</a:t>
            </a:r>
            <a:r>
              <a:rPr lang="en-US" altLang="zh-CN" sz="2800" b="1">
                <a:solidFill>
                  <a:srgbClr val="FFFFFF"/>
                </a:solidFill>
              </a:rPr>
              <a:t>A</a:t>
            </a:r>
            <a:r>
              <a:rPr lang="zh-CN" altLang="en-US" sz="2800" b="1">
                <a:solidFill>
                  <a:srgbClr val="FFFFFF"/>
                </a:solidFill>
              </a:rPr>
              <a:t>的子结点</a:t>
            </a:r>
            <a:r>
              <a:rPr lang="zh-CN" altLang="en-US" sz="2800" b="1">
                <a:solidFill>
                  <a:srgbClr val="FFFFFF"/>
                </a:solidFill>
                <a:latin typeface="宋体" panose="02010600030101010101" pitchFamily="2" charset="-122"/>
              </a:rPr>
              <a:t>，而</a:t>
            </a:r>
            <a:r>
              <a:rPr lang="zh-CN" altLang="en-US" sz="2800" b="1">
                <a:solidFill>
                  <a:srgbClr val="FFFFFF"/>
                </a:solidFill>
              </a:rPr>
              <a:t>结点</a:t>
            </a:r>
            <a:r>
              <a:rPr lang="en-US" altLang="zh-CN" sz="2800" b="1">
                <a:solidFill>
                  <a:srgbClr val="FFFFFF"/>
                </a:solidFill>
              </a:rPr>
              <a:t>A</a:t>
            </a:r>
            <a:r>
              <a:rPr lang="zh-CN" altLang="en-US" sz="2800" b="1">
                <a:solidFill>
                  <a:srgbClr val="FFFFFF"/>
                </a:solidFill>
              </a:rPr>
              <a:t>是</a:t>
            </a:r>
            <a:r>
              <a:rPr lang="zh-CN" altLang="en-US" sz="2800" b="1">
                <a:solidFill>
                  <a:srgbClr val="FFFFFF"/>
                </a:solidFill>
                <a:latin typeface="宋体" panose="02010600030101010101" pitchFamily="2" charset="-122"/>
              </a:rPr>
              <a:t>结点</a:t>
            </a:r>
            <a:r>
              <a:rPr lang="en-US" altLang="zh-CN" sz="2800" b="1">
                <a:solidFill>
                  <a:srgbClr val="FFFFFF"/>
                </a:solidFill>
              </a:rPr>
              <a:t>B </a:t>
            </a:r>
            <a:r>
              <a:rPr lang="zh-CN" altLang="en-US" sz="2800" b="1">
                <a:solidFill>
                  <a:srgbClr val="FFFFFF"/>
                </a:solidFill>
                <a:latin typeface="宋体" panose="02010600030101010101" pitchFamily="2" charset="-122"/>
              </a:rPr>
              <a:t>、</a:t>
            </a:r>
            <a:r>
              <a:rPr lang="en-US" altLang="zh-CN" sz="2800" b="1">
                <a:solidFill>
                  <a:srgbClr val="FFFFFF"/>
                </a:solidFill>
              </a:rPr>
              <a:t>C</a:t>
            </a:r>
            <a:r>
              <a:rPr lang="zh-CN" altLang="en-US" sz="2800" b="1">
                <a:solidFill>
                  <a:srgbClr val="FFFFFF"/>
                </a:solidFill>
                <a:latin typeface="宋体" panose="02010600030101010101" pitchFamily="2" charset="-122"/>
              </a:rPr>
              <a:t>、</a:t>
            </a:r>
            <a:r>
              <a:rPr lang="en-US" altLang="zh-CN" sz="2800" b="1">
                <a:solidFill>
                  <a:srgbClr val="FFFFFF"/>
                </a:solidFill>
              </a:rPr>
              <a:t>D</a:t>
            </a:r>
            <a:r>
              <a:rPr lang="zh-CN" altLang="en-US" sz="2800" b="1">
                <a:solidFill>
                  <a:srgbClr val="FFFFFF"/>
                </a:solidFill>
              </a:rPr>
              <a:t>的</a:t>
            </a:r>
            <a:r>
              <a:rPr lang="zh-CN" altLang="en-US" sz="2800" b="1">
                <a:solidFill>
                  <a:srgbClr val="FFFFFF"/>
                </a:solidFill>
                <a:latin typeface="宋体" panose="02010600030101010101" pitchFamily="2" charset="-122"/>
              </a:rPr>
              <a:t>父结点</a:t>
            </a:r>
            <a:r>
              <a:rPr lang="zh-CN" altLang="en-US" sz="2800" b="1">
                <a:solidFill>
                  <a:srgbClr val="FFFFFF"/>
                </a:solidFill>
                <a:latin typeface="宋体" panose="02010600030101010101" pitchFamily="2" charset="-122"/>
                <a:cs typeface="Times New Roman" panose="02020603050405020304" pitchFamily="18" charset="0"/>
              </a:rPr>
              <a:t>；</a:t>
            </a:r>
            <a:r>
              <a:rPr lang="zh-CN" altLang="en-US" sz="2800" b="1">
                <a:solidFill>
                  <a:srgbClr val="FFFFFF"/>
                </a:solidFill>
                <a:latin typeface="宋体" panose="02010600030101010101" pitchFamily="2" charset="-122"/>
              </a:rPr>
              <a:t>类似地结点</a:t>
            </a:r>
            <a:r>
              <a:rPr lang="en-US" altLang="zh-CN" sz="2800" b="1">
                <a:solidFill>
                  <a:srgbClr val="FFFFFF"/>
                </a:solidFill>
              </a:rPr>
              <a:t>E </a:t>
            </a:r>
            <a:r>
              <a:rPr lang="zh-CN" altLang="en-US" sz="2800" b="1">
                <a:solidFill>
                  <a:srgbClr val="FFFFFF"/>
                </a:solidFill>
                <a:latin typeface="宋体" panose="02010600030101010101" pitchFamily="2" charset="-122"/>
              </a:rPr>
              <a:t>、</a:t>
            </a:r>
            <a:r>
              <a:rPr lang="en-US" altLang="zh-CN" sz="2800" b="1">
                <a:solidFill>
                  <a:srgbClr val="FFFFFF"/>
                </a:solidFill>
              </a:rPr>
              <a:t>F</a:t>
            </a:r>
            <a:r>
              <a:rPr lang="zh-CN" altLang="en-US" sz="2800" b="1">
                <a:solidFill>
                  <a:srgbClr val="FFFFFF"/>
                </a:solidFill>
              </a:rPr>
              <a:t>是</a:t>
            </a:r>
            <a:r>
              <a:rPr lang="zh-CN" altLang="en-US" sz="2800" b="1">
                <a:solidFill>
                  <a:srgbClr val="FFFFFF"/>
                </a:solidFill>
                <a:latin typeface="宋体" panose="02010600030101010101" pitchFamily="2" charset="-122"/>
              </a:rPr>
              <a:t>结点</a:t>
            </a:r>
            <a:r>
              <a:rPr lang="en-US" altLang="zh-CN" sz="2800" b="1">
                <a:solidFill>
                  <a:srgbClr val="FFFFFF"/>
                </a:solidFill>
              </a:rPr>
              <a:t>B</a:t>
            </a:r>
            <a:r>
              <a:rPr lang="zh-CN" altLang="en-US" sz="2800" b="1">
                <a:solidFill>
                  <a:srgbClr val="FFFFFF"/>
                </a:solidFill>
              </a:rPr>
              <a:t>的子结点</a:t>
            </a:r>
            <a:r>
              <a:rPr lang="zh-CN" altLang="en-US" sz="2800" b="1">
                <a:solidFill>
                  <a:srgbClr val="FFFFFF"/>
                </a:solidFill>
                <a:latin typeface="宋体" panose="02010600030101010101" pitchFamily="2" charset="-122"/>
              </a:rPr>
              <a:t>，结点</a:t>
            </a:r>
            <a:r>
              <a:rPr lang="en-US" altLang="zh-CN" sz="2800" b="1">
                <a:solidFill>
                  <a:srgbClr val="FFFFFF"/>
                </a:solidFill>
              </a:rPr>
              <a:t>B</a:t>
            </a:r>
            <a:r>
              <a:rPr lang="zh-CN" altLang="en-US" sz="2800" b="1">
                <a:solidFill>
                  <a:srgbClr val="FFFFFF"/>
                </a:solidFill>
              </a:rPr>
              <a:t>是</a:t>
            </a:r>
            <a:r>
              <a:rPr lang="zh-CN" altLang="en-US" sz="2800" b="1">
                <a:solidFill>
                  <a:srgbClr val="FFFFFF"/>
                </a:solidFill>
                <a:latin typeface="宋体" panose="02010600030101010101" pitchFamily="2" charset="-122"/>
              </a:rPr>
              <a:t>结点</a:t>
            </a:r>
            <a:r>
              <a:rPr lang="en-US" altLang="zh-CN" sz="2800" b="1">
                <a:solidFill>
                  <a:srgbClr val="FFFFFF"/>
                </a:solidFill>
              </a:rPr>
              <a:t>E </a:t>
            </a:r>
            <a:r>
              <a:rPr lang="zh-CN" altLang="en-US" sz="2800" b="1">
                <a:solidFill>
                  <a:srgbClr val="FFFFFF"/>
                </a:solidFill>
                <a:latin typeface="宋体" panose="02010600030101010101" pitchFamily="2" charset="-122"/>
              </a:rPr>
              <a:t>、</a:t>
            </a:r>
            <a:r>
              <a:rPr lang="en-US" altLang="zh-CN" sz="2800" b="1">
                <a:solidFill>
                  <a:srgbClr val="FFFFFF"/>
                </a:solidFill>
              </a:rPr>
              <a:t>F</a:t>
            </a:r>
            <a:r>
              <a:rPr lang="zh-CN" altLang="en-US" sz="2800" b="1">
                <a:solidFill>
                  <a:srgbClr val="FFFFFF"/>
                </a:solidFill>
              </a:rPr>
              <a:t>的</a:t>
            </a:r>
            <a:r>
              <a:rPr lang="zh-CN" altLang="en-US" sz="2800" b="1">
                <a:solidFill>
                  <a:srgbClr val="FFFFFF"/>
                </a:solidFill>
                <a:latin typeface="宋体" panose="02010600030101010101" pitchFamily="2" charset="-122"/>
              </a:rPr>
              <a:t>父结点。</a:t>
            </a:r>
          </a:p>
          <a:p>
            <a:pPr eaLnBrk="1" fontAlgn="base" hangingPunct="1">
              <a:lnSpc>
                <a:spcPct val="110000"/>
              </a:lnSpc>
              <a:spcBef>
                <a:spcPct val="20000"/>
              </a:spcBef>
              <a:spcAft>
                <a:spcPct val="0"/>
              </a:spcAft>
            </a:pPr>
            <a:r>
              <a:rPr lang="zh-CN" altLang="en-US" sz="2800" b="1">
                <a:solidFill>
                  <a:srgbClr val="FFFFFF"/>
                </a:solidFill>
              </a:rPr>
              <a:t>同一双亲结点的所有子结点互称为</a:t>
            </a:r>
            <a:r>
              <a:rPr lang="zh-CN" altLang="en-US" sz="2800" b="1">
                <a:solidFill>
                  <a:srgbClr val="FFFF00"/>
                </a:solidFill>
              </a:rPr>
              <a:t>兄弟结点</a:t>
            </a:r>
            <a:r>
              <a:rPr lang="zh-CN" altLang="en-US" sz="2800" b="1">
                <a:solidFill>
                  <a:srgbClr val="FFFFFF"/>
                </a:solidFill>
              </a:rPr>
              <a:t>。</a:t>
            </a:r>
          </a:p>
          <a:p>
            <a:pPr eaLnBrk="1" fontAlgn="base" hangingPunct="1">
              <a:lnSpc>
                <a:spcPct val="110000"/>
              </a:lnSpc>
              <a:spcBef>
                <a:spcPct val="20000"/>
              </a:spcBef>
              <a:spcAft>
                <a:spcPct val="0"/>
              </a:spcAft>
            </a:pPr>
            <a:r>
              <a:rPr lang="zh-CN" altLang="en-US" sz="2800">
                <a:solidFill>
                  <a:srgbClr val="FFFFFF"/>
                </a:solidFill>
              </a:rPr>
              <a:t>        </a:t>
            </a:r>
            <a:r>
              <a:rPr lang="zh-CN" altLang="en-US" sz="2800" b="1">
                <a:solidFill>
                  <a:srgbClr val="FFFFFF"/>
                </a:solidFill>
              </a:rPr>
              <a:t>如图</a:t>
            </a:r>
            <a:r>
              <a:rPr lang="en-US" altLang="zh-CN" sz="2800" b="1">
                <a:solidFill>
                  <a:srgbClr val="FFFFFF"/>
                </a:solidFill>
              </a:rPr>
              <a:t>6-1(b)</a:t>
            </a:r>
            <a:r>
              <a:rPr lang="zh-CN" altLang="en-US" sz="2800" b="1">
                <a:solidFill>
                  <a:srgbClr val="FFFFFF"/>
                </a:solidFill>
              </a:rPr>
              <a:t>中结点</a:t>
            </a:r>
            <a:r>
              <a:rPr lang="en-US" altLang="zh-CN" sz="2800" b="1">
                <a:solidFill>
                  <a:srgbClr val="FFFFFF"/>
                </a:solidFill>
              </a:rPr>
              <a:t>B </a:t>
            </a:r>
            <a:r>
              <a:rPr lang="zh-CN" altLang="en-US" sz="2800" b="1">
                <a:solidFill>
                  <a:srgbClr val="FFFFFF"/>
                </a:solidFill>
              </a:rPr>
              <a:t>、</a:t>
            </a:r>
            <a:r>
              <a:rPr lang="en-US" altLang="zh-CN" sz="2800" b="1">
                <a:solidFill>
                  <a:srgbClr val="FFFFFF"/>
                </a:solidFill>
              </a:rPr>
              <a:t>C</a:t>
            </a:r>
            <a:r>
              <a:rPr lang="zh-CN" altLang="en-US" sz="2800" b="1">
                <a:solidFill>
                  <a:srgbClr val="FFFFFF"/>
                </a:solidFill>
              </a:rPr>
              <a:t>、</a:t>
            </a:r>
            <a:r>
              <a:rPr lang="en-US" altLang="zh-CN" sz="2800" b="1">
                <a:solidFill>
                  <a:srgbClr val="FFFFFF"/>
                </a:solidFill>
              </a:rPr>
              <a:t>D</a:t>
            </a:r>
            <a:r>
              <a:rPr lang="zh-CN" altLang="en-US" sz="2800" b="1">
                <a:solidFill>
                  <a:srgbClr val="FFFFFF"/>
                </a:solidFill>
              </a:rPr>
              <a:t>是兄弟结点；结点</a:t>
            </a:r>
            <a:r>
              <a:rPr lang="en-US" altLang="zh-CN" sz="2800" b="1">
                <a:solidFill>
                  <a:srgbClr val="FFFFFF"/>
                </a:solidFill>
              </a:rPr>
              <a:t>E </a:t>
            </a:r>
            <a:r>
              <a:rPr lang="zh-CN" altLang="en-US" sz="2800" b="1">
                <a:solidFill>
                  <a:srgbClr val="FFFFFF"/>
                </a:solidFill>
              </a:rPr>
              <a:t>、</a:t>
            </a:r>
            <a:r>
              <a:rPr lang="en-US" altLang="zh-CN" sz="2800" b="1">
                <a:solidFill>
                  <a:srgbClr val="FFFFFF"/>
                </a:solidFill>
              </a:rPr>
              <a:t>F</a:t>
            </a:r>
            <a:r>
              <a:rPr lang="zh-CN" altLang="en-US" sz="2800" b="1">
                <a:solidFill>
                  <a:srgbClr val="FFFFFF"/>
                </a:solidFill>
              </a:rPr>
              <a:t>是兄弟结点。</a:t>
            </a:r>
          </a:p>
          <a:p>
            <a:pPr lvl="1" eaLnBrk="1" fontAlgn="base" hangingPunct="1">
              <a:lnSpc>
                <a:spcPct val="110000"/>
              </a:lnSpc>
              <a:spcBef>
                <a:spcPct val="20000"/>
              </a:spcBef>
              <a:spcAft>
                <a:spcPct val="0"/>
              </a:spcAft>
            </a:pPr>
            <a:r>
              <a:rPr lang="zh-CN" altLang="en-US" sz="3200" b="1">
                <a:solidFill>
                  <a:srgbClr val="FFFFFF"/>
                </a:solidFill>
              </a:rPr>
              <a:t>⑸</a:t>
            </a:r>
            <a:r>
              <a:rPr lang="zh-CN" altLang="en-US" sz="3200" b="1">
                <a:solidFill>
                  <a:srgbClr val="FFFF00"/>
                </a:solidFill>
              </a:rPr>
              <a:t>  层次</a:t>
            </a:r>
            <a:r>
              <a:rPr lang="zh-CN" altLang="en-US" sz="3200" b="1">
                <a:solidFill>
                  <a:srgbClr val="FFFFFF"/>
                </a:solidFill>
              </a:rPr>
              <a:t>、</a:t>
            </a:r>
            <a:r>
              <a:rPr lang="zh-CN" altLang="en-US" sz="3200" b="1">
                <a:solidFill>
                  <a:srgbClr val="FFFF00"/>
                </a:solidFill>
              </a:rPr>
              <a:t>堂兄弟结点</a:t>
            </a:r>
            <a:endParaRPr lang="zh-CN" altLang="en-US" sz="3200">
              <a:solidFill>
                <a:srgbClr val="FFFF00"/>
              </a:solidFill>
            </a:endParaRPr>
          </a:p>
          <a:p>
            <a:pPr eaLnBrk="1" fontAlgn="base" hangingPunct="1">
              <a:lnSpc>
                <a:spcPct val="110000"/>
              </a:lnSpc>
              <a:spcBef>
                <a:spcPct val="20000"/>
              </a:spcBef>
              <a:spcAft>
                <a:spcPct val="0"/>
              </a:spcAft>
            </a:pPr>
            <a:r>
              <a:rPr lang="zh-CN" altLang="en-US" sz="2800">
                <a:solidFill>
                  <a:srgbClr val="FFFFFF"/>
                </a:solidFill>
              </a:rPr>
              <a:t>        </a:t>
            </a:r>
            <a:r>
              <a:rPr lang="zh-CN" altLang="en-US" sz="2800" b="1">
                <a:solidFill>
                  <a:srgbClr val="FFFFFF"/>
                </a:solidFill>
              </a:rPr>
              <a:t>规定树中根结点的层次为</a:t>
            </a:r>
            <a:r>
              <a:rPr lang="en-US" altLang="zh-CN" sz="2800" b="1">
                <a:solidFill>
                  <a:srgbClr val="FFFFFF"/>
                </a:solidFill>
              </a:rPr>
              <a:t>1</a:t>
            </a:r>
            <a:r>
              <a:rPr lang="zh-CN" altLang="en-US" sz="2800" b="1">
                <a:solidFill>
                  <a:srgbClr val="FFFFFF"/>
                </a:solidFill>
              </a:rPr>
              <a:t>，其余结点的层次等于其双亲结点的层次加</a:t>
            </a:r>
            <a:r>
              <a:rPr lang="en-US" altLang="zh-CN" sz="2800" b="1">
                <a:solidFill>
                  <a:srgbClr val="FFFFFF"/>
                </a:solidFill>
              </a:rPr>
              <a:t>1</a:t>
            </a:r>
            <a:r>
              <a:rPr lang="zh-CN" altLang="en-US" sz="2800" b="1">
                <a:solidFill>
                  <a:srgbClr val="FFFFFF"/>
                </a:solidFill>
              </a:rPr>
              <a:t>。</a:t>
            </a:r>
          </a:p>
          <a:p>
            <a:pPr eaLnBrk="1" fontAlgn="base" hangingPunct="1">
              <a:lnSpc>
                <a:spcPct val="110000"/>
              </a:lnSpc>
              <a:spcBef>
                <a:spcPct val="20000"/>
              </a:spcBef>
              <a:spcAft>
                <a:spcPct val="0"/>
              </a:spcAft>
            </a:pPr>
            <a:r>
              <a:rPr lang="zh-CN" altLang="en-US" sz="2800" b="1">
                <a:solidFill>
                  <a:srgbClr val="FFFFFF"/>
                </a:solidFill>
              </a:rPr>
              <a:t>        若某结点在第</a:t>
            </a:r>
            <a:r>
              <a:rPr lang="en-US" altLang="zh-CN" sz="2800" b="1" i="1">
                <a:solidFill>
                  <a:srgbClr val="FFFFFF"/>
                </a:solidFill>
              </a:rPr>
              <a:t>l</a:t>
            </a:r>
            <a:r>
              <a:rPr lang="en-US" altLang="zh-CN" sz="2800" b="1">
                <a:solidFill>
                  <a:srgbClr val="FFFFFF"/>
                </a:solidFill>
              </a:rPr>
              <a:t>(</a:t>
            </a:r>
            <a:r>
              <a:rPr lang="en-US" altLang="zh-CN" sz="2800" b="1" i="1">
                <a:solidFill>
                  <a:srgbClr val="FFFFFF"/>
                </a:solidFill>
              </a:rPr>
              <a:t>l</a:t>
            </a:r>
            <a:r>
              <a:rPr lang="en-US" altLang="zh-CN" sz="2800" b="1">
                <a:solidFill>
                  <a:srgbClr val="FFFFFF"/>
                </a:solidFill>
              </a:rPr>
              <a:t>≧1)</a:t>
            </a:r>
            <a:r>
              <a:rPr lang="zh-CN" altLang="en-US" sz="2800" b="1">
                <a:solidFill>
                  <a:srgbClr val="FFFFFF"/>
                </a:solidFill>
              </a:rPr>
              <a:t>层，则其子结点在第</a:t>
            </a:r>
            <a:r>
              <a:rPr lang="en-US" altLang="zh-CN" sz="2800" b="1" i="1">
                <a:solidFill>
                  <a:srgbClr val="FFFFFF"/>
                </a:solidFill>
              </a:rPr>
              <a:t>l</a:t>
            </a:r>
            <a:r>
              <a:rPr lang="en-US" altLang="zh-CN" sz="2800" b="1">
                <a:solidFill>
                  <a:srgbClr val="FFFFFF"/>
                </a:solidFill>
              </a:rPr>
              <a:t>+1</a:t>
            </a:r>
            <a:r>
              <a:rPr lang="zh-CN" altLang="en-US" sz="2800" b="1">
                <a:solidFill>
                  <a:srgbClr val="FFFFFF"/>
                </a:solidFill>
              </a:rPr>
              <a:t>层。</a:t>
            </a:r>
          </a:p>
          <a:p>
            <a:pPr eaLnBrk="1" fontAlgn="base" hangingPunct="1">
              <a:lnSpc>
                <a:spcPct val="110000"/>
              </a:lnSpc>
              <a:spcBef>
                <a:spcPct val="20000"/>
              </a:spcBef>
              <a:spcAft>
                <a:spcPct val="0"/>
              </a:spcAft>
            </a:pPr>
            <a:r>
              <a:rPr lang="zh-CN" altLang="en-US" sz="2800" b="1">
                <a:solidFill>
                  <a:srgbClr val="FFFFFF"/>
                </a:solidFill>
              </a:rPr>
              <a:t>        双亲结点在同一层上的所有结点互称为</a:t>
            </a:r>
            <a:r>
              <a:rPr lang="zh-CN" altLang="en-US" sz="2800" b="1">
                <a:solidFill>
                  <a:srgbClr val="FFFF00"/>
                </a:solidFill>
              </a:rPr>
              <a:t>堂兄弟结点</a:t>
            </a:r>
            <a:r>
              <a:rPr lang="zh-CN" altLang="en-US" sz="2800" b="1">
                <a:solidFill>
                  <a:srgbClr val="FFFFFF"/>
                </a:solidFill>
              </a:rPr>
              <a:t>。如图</a:t>
            </a:r>
            <a:r>
              <a:rPr lang="en-US" altLang="zh-CN" sz="2800" b="1">
                <a:solidFill>
                  <a:srgbClr val="FFFFFF"/>
                </a:solidFill>
              </a:rPr>
              <a:t>6-1(b)</a:t>
            </a:r>
            <a:r>
              <a:rPr lang="zh-CN" altLang="en-US" sz="2800" b="1">
                <a:solidFill>
                  <a:srgbClr val="FFFFFF"/>
                </a:solidFill>
              </a:rPr>
              <a:t>中结点</a:t>
            </a:r>
            <a:r>
              <a:rPr lang="en-US" altLang="zh-CN" sz="2800" b="1">
                <a:solidFill>
                  <a:srgbClr val="FFFFFF"/>
                </a:solidFill>
              </a:rPr>
              <a:t>E</a:t>
            </a:r>
            <a:r>
              <a:rPr lang="zh-CN" altLang="en-US" sz="2800" b="1">
                <a:solidFill>
                  <a:srgbClr val="FFFFFF"/>
                </a:solidFill>
              </a:rPr>
              <a:t>、</a:t>
            </a:r>
            <a:r>
              <a:rPr lang="en-US" altLang="zh-CN" sz="2800" b="1">
                <a:solidFill>
                  <a:srgbClr val="FFFFFF"/>
                </a:solidFill>
              </a:rPr>
              <a:t>F</a:t>
            </a:r>
            <a:r>
              <a:rPr lang="zh-CN" altLang="en-US" sz="2800" b="1">
                <a:solidFill>
                  <a:srgbClr val="FFFFFF"/>
                </a:solidFill>
              </a:rPr>
              <a:t>、</a:t>
            </a:r>
            <a:r>
              <a:rPr lang="en-US" altLang="zh-CN" sz="2800" b="1">
                <a:solidFill>
                  <a:srgbClr val="FFFFFF"/>
                </a:solidFill>
              </a:rPr>
              <a:t>G</a:t>
            </a:r>
            <a:r>
              <a:rPr lang="zh-CN" altLang="en-US" sz="2800" b="1">
                <a:solidFill>
                  <a:srgbClr val="FFFFFF"/>
                </a:solidFill>
              </a:rPr>
              <a:t>、</a:t>
            </a:r>
            <a:r>
              <a:rPr lang="en-US" altLang="zh-CN" sz="2800" b="1">
                <a:solidFill>
                  <a:srgbClr val="FFFFFF"/>
                </a:solidFill>
              </a:rPr>
              <a:t>H</a:t>
            </a:r>
            <a:r>
              <a:rPr lang="zh-CN" altLang="en-US" sz="2800" b="1">
                <a:solidFill>
                  <a:srgbClr val="FFFFFF"/>
                </a:solidFill>
              </a:rPr>
              <a:t>、</a:t>
            </a:r>
            <a:r>
              <a:rPr lang="en-US" altLang="zh-CN" sz="2800" b="1">
                <a:solidFill>
                  <a:srgbClr val="FFFFFF"/>
                </a:solidFill>
              </a:rPr>
              <a:t>I</a:t>
            </a:r>
            <a:r>
              <a:rPr lang="zh-CN" altLang="en-US" sz="2800" b="1">
                <a:solidFill>
                  <a:srgbClr val="FFFFFF"/>
                </a:solidFill>
              </a:rPr>
              <a:t>、</a:t>
            </a:r>
            <a:r>
              <a:rPr lang="en-US" altLang="zh-CN" sz="2800" b="1">
                <a:solidFill>
                  <a:srgbClr val="FFFFFF"/>
                </a:solidFill>
              </a:rPr>
              <a:t>J</a:t>
            </a:r>
            <a:r>
              <a:rPr lang="zh-CN" altLang="en-US" sz="2800" b="1">
                <a:solidFill>
                  <a:srgbClr val="FFFFFF"/>
                </a:solidFill>
              </a:rPr>
              <a:t>。</a:t>
            </a:r>
          </a:p>
        </p:txBody>
      </p:sp>
    </p:spTree>
    <p:extLst>
      <p:ext uri="{BB962C8B-B14F-4D97-AF65-F5344CB8AC3E}">
        <p14:creationId xmlns:p14="http://schemas.microsoft.com/office/powerpoint/2010/main" val="8891287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8514" name="Rectangle 2">
            <a:extLst>
              <a:ext uri="{FF2B5EF4-FFF2-40B4-BE49-F238E27FC236}">
                <a16:creationId xmlns:a16="http://schemas.microsoft.com/office/drawing/2014/main" id="{14259BC8-1317-5C4E-9F62-642DEB1731AA}"/>
              </a:ext>
            </a:extLst>
          </p:cNvPr>
          <p:cNvSpPr>
            <a:spLocks noChangeArrowheads="1"/>
          </p:cNvSpPr>
          <p:nvPr/>
        </p:nvSpPr>
        <p:spPr bwMode="auto">
          <a:xfrm>
            <a:off x="1703389" y="188914"/>
            <a:ext cx="8785225" cy="2192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10000"/>
              </a:lnSpc>
              <a:spcBef>
                <a:spcPct val="20000"/>
              </a:spcBef>
              <a:spcAft>
                <a:spcPct val="0"/>
              </a:spcAft>
            </a:pPr>
            <a:r>
              <a:rPr kumimoji="1" lang="zh-CN" altLang="en-US" sz="3600" b="1">
                <a:solidFill>
                  <a:srgbClr val="FFFF00"/>
                </a:solidFill>
                <a:latin typeface="宋体" panose="02010600030101010101" pitchFamily="2" charset="-122"/>
                <a:ea typeface="宋体" panose="02010600030101010101" pitchFamily="2" charset="-122"/>
              </a:rPr>
              <a:t>⑵</a:t>
            </a:r>
            <a:r>
              <a:rPr kumimoji="1" lang="zh-CN" altLang="en-US" sz="3600" b="1">
                <a:solidFill>
                  <a:srgbClr val="FFFF00"/>
                </a:solidFill>
                <a:latin typeface="Times New Roman" panose="02020603050405020304" pitchFamily="18" charset="0"/>
                <a:ea typeface="宋体" panose="02010600030101010101" pitchFamily="2" charset="-122"/>
              </a:rPr>
              <a:t>  </a:t>
            </a:r>
            <a:r>
              <a:rPr kumimoji="1" lang="zh-CN" altLang="en-US" sz="3600" b="1">
                <a:solidFill>
                  <a:srgbClr val="FFFF00"/>
                </a:solidFill>
                <a:latin typeface="Times New Roman" panose="02020603050405020304" pitchFamily="18" charset="0"/>
                <a:ea typeface="楷体_GB2312" pitchFamily="49" charset="-122"/>
              </a:rPr>
              <a:t>按先序遍历方式建立</a:t>
            </a:r>
            <a:endParaRPr kumimoji="1" lang="zh-CN" altLang="en-US" sz="3600" b="1">
              <a:solidFill>
                <a:srgbClr val="FFFFFF"/>
              </a:solidFill>
              <a:latin typeface="Times New Roman" panose="02020603050405020304" pitchFamily="18" charset="0"/>
              <a:ea typeface="宋体" panose="02010600030101010101" pitchFamily="2" charset="-122"/>
            </a:endParaRPr>
          </a:p>
          <a:p>
            <a:pPr fontAlgn="base">
              <a:lnSpc>
                <a:spcPct val="110000"/>
              </a:lnSpc>
              <a:spcBef>
                <a:spcPct val="20000"/>
              </a:spcBef>
              <a:spcAft>
                <a:spcPct val="0"/>
              </a:spcAft>
            </a:pPr>
            <a:r>
              <a:rPr kumimoji="1" lang="zh-CN" altLang="en-US" sz="2800" b="1">
                <a:solidFill>
                  <a:srgbClr val="FFFFFF"/>
                </a:solidFill>
                <a:latin typeface="Times New Roman" panose="02020603050405020304" pitchFamily="18" charset="0"/>
                <a:ea typeface="宋体" panose="02010600030101010101" pitchFamily="2" charset="-122"/>
              </a:rPr>
              <a:t>        对一棵二叉树进行“扩充”，就可以得到有该二叉树所扩充的二叉树。有两棵二叉树</a:t>
            </a:r>
            <a:r>
              <a:rPr kumimoji="1" lang="en-US" altLang="zh-CN" sz="2800" b="1">
                <a:solidFill>
                  <a:srgbClr val="FFFFFF"/>
                </a:solidFill>
                <a:latin typeface="Times New Roman" panose="02020603050405020304" pitchFamily="18" charset="0"/>
                <a:ea typeface="宋体" panose="02010600030101010101" pitchFamily="2" charset="-122"/>
              </a:rPr>
              <a:t>T</a:t>
            </a:r>
            <a:r>
              <a:rPr kumimoji="1" lang="en-US" altLang="zh-CN" sz="2800" b="1" baseline="-20000">
                <a:solidFill>
                  <a:srgbClr val="FFFFFF"/>
                </a:solidFill>
                <a:latin typeface="Times New Roman" panose="02020603050405020304" pitchFamily="18" charset="0"/>
                <a:ea typeface="宋体" panose="02010600030101010101" pitchFamily="2" charset="-122"/>
              </a:rPr>
              <a:t>1</a:t>
            </a:r>
            <a:r>
              <a:rPr kumimoji="1" lang="zh-CN" altLang="en-US" sz="2800" b="1">
                <a:solidFill>
                  <a:srgbClr val="FFFFFF"/>
                </a:solidFill>
                <a:latin typeface="Times New Roman" panose="02020603050405020304" pitchFamily="18" charset="0"/>
                <a:ea typeface="宋体" panose="02010600030101010101" pitchFamily="2" charset="-122"/>
              </a:rPr>
              <a:t>及其扩充的二叉树</a:t>
            </a:r>
            <a:r>
              <a:rPr kumimoji="1" lang="en-US" altLang="zh-CN" sz="2800" b="1">
                <a:solidFill>
                  <a:srgbClr val="FFFFFF"/>
                </a:solidFill>
                <a:latin typeface="Times New Roman" panose="02020603050405020304" pitchFamily="18" charset="0"/>
                <a:ea typeface="宋体" panose="02010600030101010101" pitchFamily="2" charset="-122"/>
              </a:rPr>
              <a:t>T</a:t>
            </a:r>
            <a:r>
              <a:rPr kumimoji="1" lang="en-US" altLang="zh-CN" sz="2800" b="1" baseline="-20000">
                <a:solidFill>
                  <a:srgbClr val="FFFFFF"/>
                </a:solidFill>
                <a:latin typeface="Times New Roman" panose="02020603050405020304" pitchFamily="18" charset="0"/>
                <a:ea typeface="宋体" panose="02010600030101010101" pitchFamily="2" charset="-122"/>
              </a:rPr>
              <a:t>2</a:t>
            </a:r>
            <a:r>
              <a:rPr kumimoji="1" lang="zh-CN" altLang="en-US" sz="2800" b="1">
                <a:solidFill>
                  <a:srgbClr val="FFFFFF"/>
                </a:solidFill>
                <a:latin typeface="Times New Roman" panose="02020603050405020304" pitchFamily="18" charset="0"/>
                <a:ea typeface="宋体" panose="02010600030101010101" pitchFamily="2" charset="-122"/>
              </a:rPr>
              <a:t>如图</a:t>
            </a:r>
            <a:r>
              <a:rPr kumimoji="1" lang="en-US" altLang="zh-CN" sz="2800" b="1">
                <a:solidFill>
                  <a:srgbClr val="FFFFFF"/>
                </a:solidFill>
                <a:latin typeface="Times New Roman" panose="02020603050405020304" pitchFamily="18" charset="0"/>
                <a:ea typeface="宋体" panose="02010600030101010101" pitchFamily="2" charset="-122"/>
              </a:rPr>
              <a:t>6-10</a:t>
            </a:r>
            <a:r>
              <a:rPr kumimoji="1" lang="zh-CN" altLang="en-US" sz="2800" b="1">
                <a:solidFill>
                  <a:srgbClr val="FFFFFF"/>
                </a:solidFill>
                <a:latin typeface="Times New Roman" panose="02020603050405020304" pitchFamily="18" charset="0"/>
                <a:ea typeface="宋体" panose="02010600030101010101" pitchFamily="2" charset="-122"/>
              </a:rPr>
              <a:t>所示。</a:t>
            </a:r>
          </a:p>
        </p:txBody>
      </p:sp>
      <p:grpSp>
        <p:nvGrpSpPr>
          <p:cNvPr id="448515" name="Group 3">
            <a:extLst>
              <a:ext uri="{FF2B5EF4-FFF2-40B4-BE49-F238E27FC236}">
                <a16:creationId xmlns:a16="http://schemas.microsoft.com/office/drawing/2014/main" id="{DEE3065E-E691-F249-A4A4-517A7418D9A3}"/>
              </a:ext>
            </a:extLst>
          </p:cNvPr>
          <p:cNvGrpSpPr>
            <a:grpSpLocks/>
          </p:cNvGrpSpPr>
          <p:nvPr/>
        </p:nvGrpSpPr>
        <p:grpSpPr bwMode="auto">
          <a:xfrm>
            <a:off x="3071813" y="2616200"/>
            <a:ext cx="6697662" cy="3765550"/>
            <a:chOff x="975" y="1570"/>
            <a:chExt cx="4219" cy="2372"/>
          </a:xfrm>
        </p:grpSpPr>
        <p:sp>
          <p:nvSpPr>
            <p:cNvPr id="448516" name="Rectangle 4">
              <a:extLst>
                <a:ext uri="{FF2B5EF4-FFF2-40B4-BE49-F238E27FC236}">
                  <a16:creationId xmlns:a16="http://schemas.microsoft.com/office/drawing/2014/main" id="{2E13D8C6-80DD-4B49-8525-95AED309401C}"/>
                </a:ext>
              </a:extLst>
            </p:cNvPr>
            <p:cNvSpPr>
              <a:spLocks noChangeArrowheads="1"/>
            </p:cNvSpPr>
            <p:nvPr/>
          </p:nvSpPr>
          <p:spPr bwMode="auto">
            <a:xfrm>
              <a:off x="1564" y="3702"/>
              <a:ext cx="2722"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fontAlgn="base" hangingPunct="0">
                <a:spcBef>
                  <a:spcPct val="0"/>
                </a:spcBef>
                <a:spcAft>
                  <a:spcPct val="0"/>
                </a:spcAft>
              </a:pPr>
              <a:r>
                <a:rPr lang="zh-CN" altLang="en-US" sz="2000" b="1">
                  <a:solidFill>
                    <a:srgbClr val="FFFFFF"/>
                  </a:solidFill>
                  <a:latin typeface="Arial" panose="020B0604020202020204" pitchFamily="34" charset="0"/>
                  <a:ea typeface="宋体" panose="02010600030101010101" pitchFamily="2" charset="-122"/>
                </a:rPr>
                <a:t>图</a:t>
              </a:r>
              <a:r>
                <a:rPr lang="en-US" altLang="zh-CN" sz="2000" b="1">
                  <a:solidFill>
                    <a:srgbClr val="FFFFFF"/>
                  </a:solidFill>
                  <a:latin typeface="Times New Roman" panose="02020603050405020304" pitchFamily="18" charset="0"/>
                  <a:ea typeface="宋体" panose="02010600030101010101" pitchFamily="2" charset="-122"/>
                </a:rPr>
                <a:t>6-10</a:t>
              </a:r>
              <a:r>
                <a:rPr lang="en-US" altLang="zh-CN" sz="2000" b="1">
                  <a:solidFill>
                    <a:srgbClr val="FFFFFF"/>
                  </a:solidFill>
                  <a:latin typeface="Arial" panose="020B0604020202020204" pitchFamily="34" charset="0"/>
                  <a:ea typeface="宋体" panose="02010600030101010101" pitchFamily="2" charset="-122"/>
                </a:rPr>
                <a:t>   </a:t>
              </a:r>
              <a:r>
                <a:rPr lang="zh-CN" altLang="en-US" sz="2000" b="1">
                  <a:solidFill>
                    <a:srgbClr val="FFFFFF"/>
                  </a:solidFill>
                  <a:latin typeface="Arial" panose="020B0604020202020204" pitchFamily="34" charset="0"/>
                  <a:ea typeface="宋体" panose="02010600030101010101" pitchFamily="2" charset="-122"/>
                </a:rPr>
                <a:t>二叉树</a:t>
              </a:r>
              <a:r>
                <a:rPr lang="en-US" altLang="zh-CN" sz="2000" b="1">
                  <a:solidFill>
                    <a:srgbClr val="FFFFFF"/>
                  </a:solidFill>
                  <a:latin typeface="Times New Roman" panose="02020603050405020304" pitchFamily="18" charset="0"/>
                  <a:ea typeface="宋体" panose="02010600030101010101" pitchFamily="2" charset="-122"/>
                </a:rPr>
                <a:t>T</a:t>
              </a:r>
              <a:r>
                <a:rPr lang="en-US" altLang="zh-CN" sz="2000" b="1" baseline="-20000">
                  <a:solidFill>
                    <a:srgbClr val="FFFFFF"/>
                  </a:solidFill>
                  <a:latin typeface="Times New Roman" panose="02020603050405020304" pitchFamily="18" charset="0"/>
                  <a:ea typeface="宋体" panose="02010600030101010101" pitchFamily="2" charset="-122"/>
                </a:rPr>
                <a:t>1</a:t>
              </a:r>
              <a:r>
                <a:rPr lang="zh-CN" altLang="en-US" sz="2000" b="1">
                  <a:solidFill>
                    <a:srgbClr val="FFFFFF"/>
                  </a:solidFill>
                  <a:latin typeface="Arial" panose="020B0604020202020204" pitchFamily="34" charset="0"/>
                  <a:ea typeface="宋体" panose="02010600030101010101" pitchFamily="2" charset="-122"/>
                </a:rPr>
                <a:t>及其扩充</a:t>
              </a:r>
              <a:r>
                <a:rPr lang="zh-CN" altLang="en-US" sz="2000" b="1">
                  <a:solidFill>
                    <a:srgbClr val="FFFFFF"/>
                  </a:solidFill>
                  <a:latin typeface="Times New Roman" panose="02020603050405020304" pitchFamily="18" charset="0"/>
                  <a:ea typeface="宋体" panose="02010600030101010101" pitchFamily="2" charset="-122"/>
                </a:rPr>
                <a:t>二叉树</a:t>
              </a:r>
              <a:r>
                <a:rPr lang="en-US" altLang="zh-CN" sz="2000" b="1">
                  <a:solidFill>
                    <a:srgbClr val="FFFFFF"/>
                  </a:solidFill>
                  <a:latin typeface="Times New Roman" panose="02020603050405020304" pitchFamily="18" charset="0"/>
                  <a:ea typeface="宋体" panose="02010600030101010101" pitchFamily="2" charset="-122"/>
                </a:rPr>
                <a:t>T</a:t>
              </a:r>
              <a:r>
                <a:rPr lang="en-US" altLang="zh-CN" sz="2000" b="1" baseline="-20000">
                  <a:solidFill>
                    <a:srgbClr val="FFFFFF"/>
                  </a:solidFill>
                  <a:latin typeface="Times New Roman" panose="02020603050405020304" pitchFamily="18" charset="0"/>
                  <a:ea typeface="宋体" panose="02010600030101010101" pitchFamily="2" charset="-122"/>
                </a:rPr>
                <a:t>2</a:t>
              </a:r>
            </a:p>
          </p:txBody>
        </p:sp>
        <p:grpSp>
          <p:nvGrpSpPr>
            <p:cNvPr id="448517" name="Group 5">
              <a:extLst>
                <a:ext uri="{FF2B5EF4-FFF2-40B4-BE49-F238E27FC236}">
                  <a16:creationId xmlns:a16="http://schemas.microsoft.com/office/drawing/2014/main" id="{7321EB22-CF2A-364A-8A8E-08451FF8C52C}"/>
                </a:ext>
              </a:extLst>
            </p:cNvPr>
            <p:cNvGrpSpPr>
              <a:grpSpLocks/>
            </p:cNvGrpSpPr>
            <p:nvPr/>
          </p:nvGrpSpPr>
          <p:grpSpPr bwMode="auto">
            <a:xfrm>
              <a:off x="975" y="1826"/>
              <a:ext cx="1451" cy="1819"/>
              <a:chOff x="975" y="1842"/>
              <a:chExt cx="1451" cy="1819"/>
            </a:xfrm>
          </p:grpSpPr>
          <p:grpSp>
            <p:nvGrpSpPr>
              <p:cNvPr id="448518" name="Group 6">
                <a:extLst>
                  <a:ext uri="{FF2B5EF4-FFF2-40B4-BE49-F238E27FC236}">
                    <a16:creationId xmlns:a16="http://schemas.microsoft.com/office/drawing/2014/main" id="{D3A63922-F8DC-A34B-9250-4A93F4EA2128}"/>
                  </a:ext>
                </a:extLst>
              </p:cNvPr>
              <p:cNvGrpSpPr>
                <a:grpSpLocks/>
              </p:cNvGrpSpPr>
              <p:nvPr/>
            </p:nvGrpSpPr>
            <p:grpSpPr bwMode="auto">
              <a:xfrm>
                <a:off x="975" y="1842"/>
                <a:ext cx="1443" cy="1521"/>
                <a:chOff x="3219" y="1842"/>
                <a:chExt cx="1443" cy="1521"/>
              </a:xfrm>
            </p:grpSpPr>
            <p:sp>
              <p:nvSpPr>
                <p:cNvPr id="448519" name="Oval 7">
                  <a:extLst>
                    <a:ext uri="{FF2B5EF4-FFF2-40B4-BE49-F238E27FC236}">
                      <a16:creationId xmlns:a16="http://schemas.microsoft.com/office/drawing/2014/main" id="{3AEB0A78-C925-F34B-B76E-226B233D3C56}"/>
                    </a:ext>
                  </a:extLst>
                </p:cNvPr>
                <p:cNvSpPr>
                  <a:spLocks noChangeArrowheads="1"/>
                </p:cNvSpPr>
                <p:nvPr/>
              </p:nvSpPr>
              <p:spPr bwMode="auto">
                <a:xfrm>
                  <a:off x="3949" y="1842"/>
                  <a:ext cx="227"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A</a:t>
                  </a:r>
                </a:p>
              </p:txBody>
            </p:sp>
            <p:sp>
              <p:nvSpPr>
                <p:cNvPr id="448520" name="Oval 8">
                  <a:extLst>
                    <a:ext uri="{FF2B5EF4-FFF2-40B4-BE49-F238E27FC236}">
                      <a16:creationId xmlns:a16="http://schemas.microsoft.com/office/drawing/2014/main" id="{7B085A51-AC7B-0246-A965-12197564A843}"/>
                    </a:ext>
                  </a:extLst>
                </p:cNvPr>
                <p:cNvSpPr>
                  <a:spLocks noChangeArrowheads="1"/>
                </p:cNvSpPr>
                <p:nvPr/>
              </p:nvSpPr>
              <p:spPr bwMode="auto">
                <a:xfrm>
                  <a:off x="3491" y="2230"/>
                  <a:ext cx="227"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B</a:t>
                  </a:r>
                </a:p>
              </p:txBody>
            </p:sp>
            <p:sp>
              <p:nvSpPr>
                <p:cNvPr id="448521" name="Oval 9">
                  <a:extLst>
                    <a:ext uri="{FF2B5EF4-FFF2-40B4-BE49-F238E27FC236}">
                      <a16:creationId xmlns:a16="http://schemas.microsoft.com/office/drawing/2014/main" id="{6157FBE6-D83F-5B45-BC10-9F4326BFF18B}"/>
                    </a:ext>
                  </a:extLst>
                </p:cNvPr>
                <p:cNvSpPr>
                  <a:spLocks noChangeArrowheads="1"/>
                </p:cNvSpPr>
                <p:nvPr/>
              </p:nvSpPr>
              <p:spPr bwMode="auto">
                <a:xfrm>
                  <a:off x="4435" y="2189"/>
                  <a:ext cx="227"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C</a:t>
                  </a:r>
                </a:p>
              </p:txBody>
            </p:sp>
            <p:sp>
              <p:nvSpPr>
                <p:cNvPr id="448522" name="Oval 10">
                  <a:extLst>
                    <a:ext uri="{FF2B5EF4-FFF2-40B4-BE49-F238E27FC236}">
                      <a16:creationId xmlns:a16="http://schemas.microsoft.com/office/drawing/2014/main" id="{6173627E-E1C4-5348-A057-6F1172B451C9}"/>
                    </a:ext>
                  </a:extLst>
                </p:cNvPr>
                <p:cNvSpPr>
                  <a:spLocks noChangeArrowheads="1"/>
                </p:cNvSpPr>
                <p:nvPr/>
              </p:nvSpPr>
              <p:spPr bwMode="auto">
                <a:xfrm>
                  <a:off x="3219" y="2675"/>
                  <a:ext cx="227"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D</a:t>
                  </a:r>
                </a:p>
              </p:txBody>
            </p:sp>
            <p:sp>
              <p:nvSpPr>
                <p:cNvPr id="448523" name="Oval 11">
                  <a:extLst>
                    <a:ext uri="{FF2B5EF4-FFF2-40B4-BE49-F238E27FC236}">
                      <a16:creationId xmlns:a16="http://schemas.microsoft.com/office/drawing/2014/main" id="{6C836130-1DB2-2342-BD72-D4B60F683CB4}"/>
                    </a:ext>
                  </a:extLst>
                </p:cNvPr>
                <p:cNvSpPr>
                  <a:spLocks noChangeArrowheads="1"/>
                </p:cNvSpPr>
                <p:nvPr/>
              </p:nvSpPr>
              <p:spPr bwMode="auto">
                <a:xfrm>
                  <a:off x="3786" y="2678"/>
                  <a:ext cx="227"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E</a:t>
                  </a:r>
                </a:p>
              </p:txBody>
            </p:sp>
            <p:sp>
              <p:nvSpPr>
                <p:cNvPr id="448524" name="Oval 12">
                  <a:extLst>
                    <a:ext uri="{FF2B5EF4-FFF2-40B4-BE49-F238E27FC236}">
                      <a16:creationId xmlns:a16="http://schemas.microsoft.com/office/drawing/2014/main" id="{E8C4AE70-A913-2047-9D52-0A02D7A6EC79}"/>
                    </a:ext>
                  </a:extLst>
                </p:cNvPr>
                <p:cNvSpPr>
                  <a:spLocks noChangeArrowheads="1"/>
                </p:cNvSpPr>
                <p:nvPr/>
              </p:nvSpPr>
              <p:spPr bwMode="auto">
                <a:xfrm>
                  <a:off x="4195" y="2635"/>
                  <a:ext cx="227"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F</a:t>
                  </a:r>
                </a:p>
              </p:txBody>
            </p:sp>
            <p:sp>
              <p:nvSpPr>
                <p:cNvPr id="448525" name="Line 13">
                  <a:extLst>
                    <a:ext uri="{FF2B5EF4-FFF2-40B4-BE49-F238E27FC236}">
                      <a16:creationId xmlns:a16="http://schemas.microsoft.com/office/drawing/2014/main" id="{0DD7E883-6153-0C4A-8657-94EE25429262}"/>
                    </a:ext>
                  </a:extLst>
                </p:cNvPr>
                <p:cNvSpPr>
                  <a:spLocks noChangeShapeType="1"/>
                </p:cNvSpPr>
                <p:nvPr/>
              </p:nvSpPr>
              <p:spPr bwMode="auto">
                <a:xfrm flipH="1">
                  <a:off x="3675" y="2019"/>
                  <a:ext cx="295" cy="22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48526" name="Line 14">
                  <a:extLst>
                    <a:ext uri="{FF2B5EF4-FFF2-40B4-BE49-F238E27FC236}">
                      <a16:creationId xmlns:a16="http://schemas.microsoft.com/office/drawing/2014/main" id="{1959A920-861C-5E47-88EB-48B3BE51FE42}"/>
                    </a:ext>
                  </a:extLst>
                </p:cNvPr>
                <p:cNvSpPr>
                  <a:spLocks noChangeShapeType="1"/>
                </p:cNvSpPr>
                <p:nvPr/>
              </p:nvSpPr>
              <p:spPr bwMode="auto">
                <a:xfrm>
                  <a:off x="4171" y="2021"/>
                  <a:ext cx="297"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48527" name="Line 15">
                  <a:extLst>
                    <a:ext uri="{FF2B5EF4-FFF2-40B4-BE49-F238E27FC236}">
                      <a16:creationId xmlns:a16="http://schemas.microsoft.com/office/drawing/2014/main" id="{C6D9E650-7B2B-1945-AFD9-52BB6F3E8575}"/>
                    </a:ext>
                  </a:extLst>
                </p:cNvPr>
                <p:cNvSpPr>
                  <a:spLocks noChangeShapeType="1"/>
                </p:cNvSpPr>
                <p:nvPr/>
              </p:nvSpPr>
              <p:spPr bwMode="auto">
                <a:xfrm flipH="1">
                  <a:off x="3333" y="2431"/>
                  <a:ext cx="192"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48528" name="Line 16">
                  <a:extLst>
                    <a:ext uri="{FF2B5EF4-FFF2-40B4-BE49-F238E27FC236}">
                      <a16:creationId xmlns:a16="http://schemas.microsoft.com/office/drawing/2014/main" id="{DE6A4DD5-4F77-0043-BFDF-20ABAB1FDE60}"/>
                    </a:ext>
                  </a:extLst>
                </p:cNvPr>
                <p:cNvSpPr>
                  <a:spLocks noChangeShapeType="1"/>
                </p:cNvSpPr>
                <p:nvPr/>
              </p:nvSpPr>
              <p:spPr bwMode="auto">
                <a:xfrm>
                  <a:off x="3660" y="2437"/>
                  <a:ext cx="213" cy="24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48529" name="Line 17">
                  <a:extLst>
                    <a:ext uri="{FF2B5EF4-FFF2-40B4-BE49-F238E27FC236}">
                      <a16:creationId xmlns:a16="http://schemas.microsoft.com/office/drawing/2014/main" id="{EF1C6300-956E-ED43-B856-C1C3192E0FD7}"/>
                    </a:ext>
                  </a:extLst>
                </p:cNvPr>
                <p:cNvSpPr>
                  <a:spLocks noChangeShapeType="1"/>
                </p:cNvSpPr>
                <p:nvPr/>
              </p:nvSpPr>
              <p:spPr bwMode="auto">
                <a:xfrm flipH="1">
                  <a:off x="4291" y="2395"/>
                  <a:ext cx="192"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48530" name="Oval 18">
                  <a:extLst>
                    <a:ext uri="{FF2B5EF4-FFF2-40B4-BE49-F238E27FC236}">
                      <a16:creationId xmlns:a16="http://schemas.microsoft.com/office/drawing/2014/main" id="{0CB8360A-DF37-2E40-99B0-2AE69B930D65}"/>
                    </a:ext>
                  </a:extLst>
                </p:cNvPr>
                <p:cNvSpPr>
                  <a:spLocks noChangeArrowheads="1"/>
                </p:cNvSpPr>
                <p:nvPr/>
              </p:nvSpPr>
              <p:spPr bwMode="auto">
                <a:xfrm>
                  <a:off x="4038" y="3136"/>
                  <a:ext cx="227"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G</a:t>
                  </a:r>
                </a:p>
              </p:txBody>
            </p:sp>
            <p:sp>
              <p:nvSpPr>
                <p:cNvPr id="448531" name="Line 19">
                  <a:extLst>
                    <a:ext uri="{FF2B5EF4-FFF2-40B4-BE49-F238E27FC236}">
                      <a16:creationId xmlns:a16="http://schemas.microsoft.com/office/drawing/2014/main" id="{97F4C210-2E8E-134C-A077-EBDABAEB6E16}"/>
                    </a:ext>
                  </a:extLst>
                </p:cNvPr>
                <p:cNvSpPr>
                  <a:spLocks noChangeShapeType="1"/>
                </p:cNvSpPr>
                <p:nvPr/>
              </p:nvSpPr>
              <p:spPr bwMode="auto">
                <a:xfrm>
                  <a:off x="3959" y="2892"/>
                  <a:ext cx="192"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448532" name="Rectangle 20">
                <a:extLst>
                  <a:ext uri="{FF2B5EF4-FFF2-40B4-BE49-F238E27FC236}">
                    <a16:creationId xmlns:a16="http://schemas.microsoft.com/office/drawing/2014/main" id="{613EA159-E8A8-F041-AF74-FB2E875B5F28}"/>
                  </a:ext>
                </a:extLst>
              </p:cNvPr>
              <p:cNvSpPr>
                <a:spLocks noChangeArrowheads="1"/>
              </p:cNvSpPr>
              <p:nvPr/>
            </p:nvSpPr>
            <p:spPr bwMode="auto">
              <a:xfrm>
                <a:off x="1156" y="3421"/>
                <a:ext cx="127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fontAlgn="base" hangingPunct="0">
                  <a:spcBef>
                    <a:spcPct val="0"/>
                  </a:spcBef>
                  <a:spcAft>
                    <a:spcPct val="0"/>
                  </a:spcAft>
                </a:pPr>
                <a:r>
                  <a:rPr lang="en-US" altLang="zh-CN" sz="2000" b="1">
                    <a:solidFill>
                      <a:srgbClr val="FFFFFF"/>
                    </a:solidFill>
                    <a:latin typeface="Times New Roman" panose="02020603050405020304" pitchFamily="18" charset="0"/>
                    <a:ea typeface="宋体" panose="02010600030101010101" pitchFamily="2" charset="-122"/>
                  </a:rPr>
                  <a:t>(a)</a:t>
                </a:r>
                <a:r>
                  <a:rPr lang="en-US" altLang="zh-CN" sz="2000" b="1">
                    <a:solidFill>
                      <a:srgbClr val="FFFFFF"/>
                    </a:solidFill>
                    <a:latin typeface="Arial" panose="020B0604020202020204" pitchFamily="34" charset="0"/>
                    <a:ea typeface="宋体" panose="02010600030101010101" pitchFamily="2" charset="-122"/>
                  </a:rPr>
                  <a:t>   </a:t>
                </a:r>
                <a:r>
                  <a:rPr lang="zh-CN" altLang="en-US" sz="2000" b="1">
                    <a:solidFill>
                      <a:srgbClr val="FFFFFF"/>
                    </a:solidFill>
                    <a:latin typeface="Arial" panose="020B0604020202020204" pitchFamily="34" charset="0"/>
                    <a:ea typeface="宋体" panose="02010600030101010101" pitchFamily="2" charset="-122"/>
                  </a:rPr>
                  <a:t>二叉树</a:t>
                </a:r>
                <a:r>
                  <a:rPr lang="en-US" altLang="zh-CN" sz="2000" b="1">
                    <a:solidFill>
                      <a:srgbClr val="FFFFFF"/>
                    </a:solidFill>
                    <a:latin typeface="Times New Roman" panose="02020603050405020304" pitchFamily="18" charset="0"/>
                    <a:ea typeface="宋体" panose="02010600030101010101" pitchFamily="2" charset="-122"/>
                  </a:rPr>
                  <a:t>T</a:t>
                </a:r>
                <a:r>
                  <a:rPr lang="en-US" altLang="zh-CN" sz="2000" b="1" baseline="-20000">
                    <a:solidFill>
                      <a:srgbClr val="FFFFFF"/>
                    </a:solidFill>
                    <a:latin typeface="Times New Roman" panose="02020603050405020304" pitchFamily="18" charset="0"/>
                    <a:ea typeface="宋体" panose="02010600030101010101" pitchFamily="2" charset="-122"/>
                  </a:rPr>
                  <a:t>1</a:t>
                </a:r>
              </a:p>
            </p:txBody>
          </p:sp>
        </p:grpSp>
        <p:grpSp>
          <p:nvGrpSpPr>
            <p:cNvPr id="448533" name="Group 21">
              <a:extLst>
                <a:ext uri="{FF2B5EF4-FFF2-40B4-BE49-F238E27FC236}">
                  <a16:creationId xmlns:a16="http://schemas.microsoft.com/office/drawing/2014/main" id="{020E1AC4-484A-9846-AC80-7748BF081935}"/>
                </a:ext>
              </a:extLst>
            </p:cNvPr>
            <p:cNvGrpSpPr>
              <a:grpSpLocks/>
            </p:cNvGrpSpPr>
            <p:nvPr/>
          </p:nvGrpSpPr>
          <p:grpSpPr bwMode="auto">
            <a:xfrm>
              <a:off x="3016" y="1570"/>
              <a:ext cx="2178" cy="2058"/>
              <a:chOff x="3016" y="1826"/>
              <a:chExt cx="2178" cy="2058"/>
            </a:xfrm>
          </p:grpSpPr>
          <p:sp>
            <p:nvSpPr>
              <p:cNvPr id="448534" name="Rectangle 22">
                <a:extLst>
                  <a:ext uri="{FF2B5EF4-FFF2-40B4-BE49-F238E27FC236}">
                    <a16:creationId xmlns:a16="http://schemas.microsoft.com/office/drawing/2014/main" id="{6DCAE3F1-A1A4-C64D-8D12-B9B77F8ABE1A}"/>
                  </a:ext>
                </a:extLst>
              </p:cNvPr>
              <p:cNvSpPr>
                <a:spLocks noChangeArrowheads="1"/>
              </p:cNvSpPr>
              <p:nvPr/>
            </p:nvSpPr>
            <p:spPr bwMode="auto">
              <a:xfrm>
                <a:off x="3334" y="3644"/>
                <a:ext cx="186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fontAlgn="base" hangingPunct="0">
                  <a:spcBef>
                    <a:spcPct val="0"/>
                  </a:spcBef>
                  <a:spcAft>
                    <a:spcPct val="0"/>
                  </a:spcAft>
                </a:pPr>
                <a:r>
                  <a:rPr lang="en-US" altLang="zh-CN" sz="2000" b="1">
                    <a:solidFill>
                      <a:srgbClr val="FFFFFF"/>
                    </a:solidFill>
                    <a:latin typeface="Times New Roman" panose="02020603050405020304" pitchFamily="18" charset="0"/>
                    <a:ea typeface="宋体" panose="02010600030101010101" pitchFamily="2" charset="-122"/>
                  </a:rPr>
                  <a:t>(b)</a:t>
                </a:r>
                <a:r>
                  <a:rPr lang="en-US" altLang="zh-CN" sz="2000" b="1">
                    <a:solidFill>
                      <a:srgbClr val="FFFFFF"/>
                    </a:solidFill>
                    <a:latin typeface="Arial" panose="020B0604020202020204" pitchFamily="34" charset="0"/>
                    <a:ea typeface="宋体" panose="02010600030101010101" pitchFamily="2" charset="-122"/>
                  </a:rPr>
                  <a:t>   </a:t>
                </a:r>
                <a:r>
                  <a:rPr lang="en-US" altLang="zh-CN" sz="2000" b="1">
                    <a:solidFill>
                      <a:srgbClr val="FFFFFF"/>
                    </a:solidFill>
                    <a:latin typeface="Times New Roman" panose="02020603050405020304" pitchFamily="18" charset="0"/>
                    <a:ea typeface="宋体" panose="02010600030101010101" pitchFamily="2" charset="-122"/>
                  </a:rPr>
                  <a:t>T</a:t>
                </a:r>
                <a:r>
                  <a:rPr lang="en-US" altLang="zh-CN" sz="2000" b="1" baseline="-20000">
                    <a:solidFill>
                      <a:srgbClr val="FFFFFF"/>
                    </a:solidFill>
                    <a:latin typeface="Times New Roman" panose="02020603050405020304" pitchFamily="18" charset="0"/>
                    <a:ea typeface="宋体" panose="02010600030101010101" pitchFamily="2" charset="-122"/>
                  </a:rPr>
                  <a:t>1</a:t>
                </a:r>
                <a:r>
                  <a:rPr lang="zh-CN" altLang="en-US" sz="2000" b="1">
                    <a:solidFill>
                      <a:srgbClr val="FFFFFF"/>
                    </a:solidFill>
                    <a:latin typeface="Arial" panose="020B0604020202020204" pitchFamily="34" charset="0"/>
                    <a:ea typeface="宋体" panose="02010600030101010101" pitchFamily="2" charset="-122"/>
                  </a:rPr>
                  <a:t>的扩充</a:t>
                </a:r>
                <a:r>
                  <a:rPr lang="zh-CN" altLang="en-US" sz="2000" b="1">
                    <a:solidFill>
                      <a:srgbClr val="FFFFFF"/>
                    </a:solidFill>
                    <a:latin typeface="Times New Roman" panose="02020603050405020304" pitchFamily="18" charset="0"/>
                    <a:ea typeface="宋体" panose="02010600030101010101" pitchFamily="2" charset="-122"/>
                  </a:rPr>
                  <a:t>二叉树</a:t>
                </a:r>
                <a:r>
                  <a:rPr lang="en-US" altLang="zh-CN" sz="2000" b="1">
                    <a:solidFill>
                      <a:srgbClr val="FFFFFF"/>
                    </a:solidFill>
                    <a:latin typeface="Times New Roman" panose="02020603050405020304" pitchFamily="18" charset="0"/>
                    <a:ea typeface="宋体" panose="02010600030101010101" pitchFamily="2" charset="-122"/>
                  </a:rPr>
                  <a:t>T</a:t>
                </a:r>
                <a:r>
                  <a:rPr lang="en-US" altLang="zh-CN" sz="2000" b="1" baseline="-20000">
                    <a:solidFill>
                      <a:srgbClr val="FFFFFF"/>
                    </a:solidFill>
                    <a:latin typeface="Times New Roman" panose="02020603050405020304" pitchFamily="18" charset="0"/>
                    <a:ea typeface="宋体" panose="02010600030101010101" pitchFamily="2" charset="-122"/>
                  </a:rPr>
                  <a:t>2</a:t>
                </a:r>
              </a:p>
            </p:txBody>
          </p:sp>
          <p:grpSp>
            <p:nvGrpSpPr>
              <p:cNvPr id="448535" name="Group 23">
                <a:extLst>
                  <a:ext uri="{FF2B5EF4-FFF2-40B4-BE49-F238E27FC236}">
                    <a16:creationId xmlns:a16="http://schemas.microsoft.com/office/drawing/2014/main" id="{7D123AFB-0AD4-5D41-89B5-7FCA5CB9DECE}"/>
                  </a:ext>
                </a:extLst>
              </p:cNvPr>
              <p:cNvGrpSpPr>
                <a:grpSpLocks/>
              </p:cNvGrpSpPr>
              <p:nvPr/>
            </p:nvGrpSpPr>
            <p:grpSpPr bwMode="auto">
              <a:xfrm>
                <a:off x="3016" y="1826"/>
                <a:ext cx="2054" cy="1734"/>
                <a:chOff x="3016" y="1826"/>
                <a:chExt cx="2054" cy="1734"/>
              </a:xfrm>
            </p:grpSpPr>
            <p:sp>
              <p:nvSpPr>
                <p:cNvPr id="448536" name="Oval 24">
                  <a:extLst>
                    <a:ext uri="{FF2B5EF4-FFF2-40B4-BE49-F238E27FC236}">
                      <a16:creationId xmlns:a16="http://schemas.microsoft.com/office/drawing/2014/main" id="{4EB4DF76-A0CA-F644-B3D5-7B3916F7C109}"/>
                    </a:ext>
                  </a:extLst>
                </p:cNvPr>
                <p:cNvSpPr>
                  <a:spLocks noChangeArrowheads="1"/>
                </p:cNvSpPr>
                <p:nvPr/>
              </p:nvSpPr>
              <p:spPr bwMode="auto">
                <a:xfrm>
                  <a:off x="4059" y="1826"/>
                  <a:ext cx="227"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A</a:t>
                  </a:r>
                </a:p>
              </p:txBody>
            </p:sp>
            <p:sp>
              <p:nvSpPr>
                <p:cNvPr id="448537" name="Oval 25">
                  <a:extLst>
                    <a:ext uri="{FF2B5EF4-FFF2-40B4-BE49-F238E27FC236}">
                      <a16:creationId xmlns:a16="http://schemas.microsoft.com/office/drawing/2014/main" id="{ACC4569C-6CC8-1B42-ABBD-D6E5493143E0}"/>
                    </a:ext>
                  </a:extLst>
                </p:cNvPr>
                <p:cNvSpPr>
                  <a:spLocks noChangeArrowheads="1"/>
                </p:cNvSpPr>
                <p:nvPr/>
              </p:nvSpPr>
              <p:spPr bwMode="auto">
                <a:xfrm>
                  <a:off x="3529" y="2206"/>
                  <a:ext cx="227"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B</a:t>
                  </a:r>
                </a:p>
              </p:txBody>
            </p:sp>
            <p:sp>
              <p:nvSpPr>
                <p:cNvPr id="448538" name="Oval 26">
                  <a:extLst>
                    <a:ext uri="{FF2B5EF4-FFF2-40B4-BE49-F238E27FC236}">
                      <a16:creationId xmlns:a16="http://schemas.microsoft.com/office/drawing/2014/main" id="{47836FE4-64EC-9A4C-9422-FDDBAAC61020}"/>
                    </a:ext>
                  </a:extLst>
                </p:cNvPr>
                <p:cNvSpPr>
                  <a:spLocks noChangeArrowheads="1"/>
                </p:cNvSpPr>
                <p:nvPr/>
              </p:nvSpPr>
              <p:spPr bwMode="auto">
                <a:xfrm>
                  <a:off x="4718" y="2165"/>
                  <a:ext cx="227"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C</a:t>
                  </a:r>
                </a:p>
              </p:txBody>
            </p:sp>
            <p:sp>
              <p:nvSpPr>
                <p:cNvPr id="448539" name="Oval 27">
                  <a:extLst>
                    <a:ext uri="{FF2B5EF4-FFF2-40B4-BE49-F238E27FC236}">
                      <a16:creationId xmlns:a16="http://schemas.microsoft.com/office/drawing/2014/main" id="{78FBB1A7-8EFE-6B4A-9D32-C7532D2075CB}"/>
                    </a:ext>
                  </a:extLst>
                </p:cNvPr>
                <p:cNvSpPr>
                  <a:spLocks noChangeArrowheads="1"/>
                </p:cNvSpPr>
                <p:nvPr/>
              </p:nvSpPr>
              <p:spPr bwMode="auto">
                <a:xfrm>
                  <a:off x="3211" y="2582"/>
                  <a:ext cx="227"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D</a:t>
                  </a:r>
                </a:p>
              </p:txBody>
            </p:sp>
            <p:sp>
              <p:nvSpPr>
                <p:cNvPr id="448540" name="Oval 28">
                  <a:extLst>
                    <a:ext uri="{FF2B5EF4-FFF2-40B4-BE49-F238E27FC236}">
                      <a16:creationId xmlns:a16="http://schemas.microsoft.com/office/drawing/2014/main" id="{3000358B-513C-334A-B4BC-FF6F6473B67E}"/>
                    </a:ext>
                  </a:extLst>
                </p:cNvPr>
                <p:cNvSpPr>
                  <a:spLocks noChangeArrowheads="1"/>
                </p:cNvSpPr>
                <p:nvPr/>
              </p:nvSpPr>
              <p:spPr bwMode="auto">
                <a:xfrm>
                  <a:off x="3824" y="2582"/>
                  <a:ext cx="227"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E</a:t>
                  </a:r>
                </a:p>
              </p:txBody>
            </p:sp>
            <p:sp>
              <p:nvSpPr>
                <p:cNvPr id="448541" name="Oval 29">
                  <a:extLst>
                    <a:ext uri="{FF2B5EF4-FFF2-40B4-BE49-F238E27FC236}">
                      <a16:creationId xmlns:a16="http://schemas.microsoft.com/office/drawing/2014/main" id="{5C00AA5D-1B22-4F4A-9BCC-D1FC92209C40}"/>
                    </a:ext>
                  </a:extLst>
                </p:cNvPr>
                <p:cNvSpPr>
                  <a:spLocks noChangeArrowheads="1"/>
                </p:cNvSpPr>
                <p:nvPr/>
              </p:nvSpPr>
              <p:spPr bwMode="auto">
                <a:xfrm>
                  <a:off x="4536" y="2579"/>
                  <a:ext cx="227"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F</a:t>
                  </a:r>
                </a:p>
              </p:txBody>
            </p:sp>
            <p:sp>
              <p:nvSpPr>
                <p:cNvPr id="448542" name="Line 30">
                  <a:extLst>
                    <a:ext uri="{FF2B5EF4-FFF2-40B4-BE49-F238E27FC236}">
                      <a16:creationId xmlns:a16="http://schemas.microsoft.com/office/drawing/2014/main" id="{EFEE7D93-B58A-7440-A8ED-6B16D541FF67}"/>
                    </a:ext>
                  </a:extLst>
                </p:cNvPr>
                <p:cNvSpPr>
                  <a:spLocks noChangeShapeType="1"/>
                </p:cNvSpPr>
                <p:nvPr/>
              </p:nvSpPr>
              <p:spPr bwMode="auto">
                <a:xfrm flipH="1">
                  <a:off x="3728" y="2003"/>
                  <a:ext cx="352" cy="23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48543" name="Line 31">
                  <a:extLst>
                    <a:ext uri="{FF2B5EF4-FFF2-40B4-BE49-F238E27FC236}">
                      <a16:creationId xmlns:a16="http://schemas.microsoft.com/office/drawing/2014/main" id="{BBEFF78C-8D89-8444-BF37-7C09FCC99B32}"/>
                    </a:ext>
                  </a:extLst>
                </p:cNvPr>
                <p:cNvSpPr>
                  <a:spLocks noChangeShapeType="1"/>
                </p:cNvSpPr>
                <p:nvPr/>
              </p:nvSpPr>
              <p:spPr bwMode="auto">
                <a:xfrm>
                  <a:off x="4265" y="1997"/>
                  <a:ext cx="475" cy="20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48544" name="Line 32">
                  <a:extLst>
                    <a:ext uri="{FF2B5EF4-FFF2-40B4-BE49-F238E27FC236}">
                      <a16:creationId xmlns:a16="http://schemas.microsoft.com/office/drawing/2014/main" id="{7CABDB78-AB28-8C47-89CD-6A43D732929B}"/>
                    </a:ext>
                  </a:extLst>
                </p:cNvPr>
                <p:cNvSpPr>
                  <a:spLocks noChangeShapeType="1"/>
                </p:cNvSpPr>
                <p:nvPr/>
              </p:nvSpPr>
              <p:spPr bwMode="auto">
                <a:xfrm flipH="1">
                  <a:off x="3339" y="2408"/>
                  <a:ext cx="227" cy="18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48545" name="Line 33">
                  <a:extLst>
                    <a:ext uri="{FF2B5EF4-FFF2-40B4-BE49-F238E27FC236}">
                      <a16:creationId xmlns:a16="http://schemas.microsoft.com/office/drawing/2014/main" id="{35C4E428-4E7C-4A44-9DE3-E2610750E8A8}"/>
                    </a:ext>
                  </a:extLst>
                </p:cNvPr>
                <p:cNvSpPr>
                  <a:spLocks noChangeShapeType="1"/>
                </p:cNvSpPr>
                <p:nvPr/>
              </p:nvSpPr>
              <p:spPr bwMode="auto">
                <a:xfrm>
                  <a:off x="3698" y="2413"/>
                  <a:ext cx="185" cy="17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48546" name="Line 34">
                  <a:extLst>
                    <a:ext uri="{FF2B5EF4-FFF2-40B4-BE49-F238E27FC236}">
                      <a16:creationId xmlns:a16="http://schemas.microsoft.com/office/drawing/2014/main" id="{3674D648-1CF9-3741-98AF-BB31295666BF}"/>
                    </a:ext>
                  </a:extLst>
                </p:cNvPr>
                <p:cNvSpPr>
                  <a:spLocks noChangeShapeType="1"/>
                </p:cNvSpPr>
                <p:nvPr/>
              </p:nvSpPr>
              <p:spPr bwMode="auto">
                <a:xfrm flipH="1">
                  <a:off x="4627" y="2371"/>
                  <a:ext cx="139" cy="21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48547" name="Oval 35">
                  <a:extLst>
                    <a:ext uri="{FF2B5EF4-FFF2-40B4-BE49-F238E27FC236}">
                      <a16:creationId xmlns:a16="http://schemas.microsoft.com/office/drawing/2014/main" id="{8EA76781-4ED4-3049-A84C-2759F0E19DA3}"/>
                    </a:ext>
                  </a:extLst>
                </p:cNvPr>
                <p:cNvSpPr>
                  <a:spLocks noChangeArrowheads="1"/>
                </p:cNvSpPr>
                <p:nvPr/>
              </p:nvSpPr>
              <p:spPr bwMode="auto">
                <a:xfrm>
                  <a:off x="4076" y="2970"/>
                  <a:ext cx="227"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G</a:t>
                  </a:r>
                </a:p>
              </p:txBody>
            </p:sp>
            <p:sp>
              <p:nvSpPr>
                <p:cNvPr id="448548" name="Line 36">
                  <a:extLst>
                    <a:ext uri="{FF2B5EF4-FFF2-40B4-BE49-F238E27FC236}">
                      <a16:creationId xmlns:a16="http://schemas.microsoft.com/office/drawing/2014/main" id="{49FEC2B2-CAC0-2244-9935-EA90ACA9FA8F}"/>
                    </a:ext>
                  </a:extLst>
                </p:cNvPr>
                <p:cNvSpPr>
                  <a:spLocks noChangeShapeType="1"/>
                </p:cNvSpPr>
                <p:nvPr/>
              </p:nvSpPr>
              <p:spPr bwMode="auto">
                <a:xfrm>
                  <a:off x="3997" y="2795"/>
                  <a:ext cx="158" cy="175"/>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48549" name="Rectangle 37">
                  <a:extLst>
                    <a:ext uri="{FF2B5EF4-FFF2-40B4-BE49-F238E27FC236}">
                      <a16:creationId xmlns:a16="http://schemas.microsoft.com/office/drawing/2014/main" id="{812FC575-865C-304F-8D16-53266F70978B}"/>
                    </a:ext>
                  </a:extLst>
                </p:cNvPr>
                <p:cNvSpPr>
                  <a:spLocks noChangeArrowheads="1"/>
                </p:cNvSpPr>
                <p:nvPr/>
              </p:nvSpPr>
              <p:spPr bwMode="auto">
                <a:xfrm>
                  <a:off x="3352" y="2945"/>
                  <a:ext cx="181"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a:t>
                  </a:r>
                </a:p>
              </p:txBody>
            </p:sp>
            <p:sp>
              <p:nvSpPr>
                <p:cNvPr id="448550" name="Rectangle 38">
                  <a:extLst>
                    <a:ext uri="{FF2B5EF4-FFF2-40B4-BE49-F238E27FC236}">
                      <a16:creationId xmlns:a16="http://schemas.microsoft.com/office/drawing/2014/main" id="{EC95402F-4FDB-0E46-8EC6-2A6FFB3563B6}"/>
                    </a:ext>
                  </a:extLst>
                </p:cNvPr>
                <p:cNvSpPr>
                  <a:spLocks noChangeArrowheads="1"/>
                </p:cNvSpPr>
                <p:nvPr/>
              </p:nvSpPr>
              <p:spPr bwMode="auto">
                <a:xfrm>
                  <a:off x="3656" y="2939"/>
                  <a:ext cx="181"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a:t>
                  </a:r>
                </a:p>
              </p:txBody>
            </p:sp>
            <p:sp>
              <p:nvSpPr>
                <p:cNvPr id="448551" name="Rectangle 39">
                  <a:extLst>
                    <a:ext uri="{FF2B5EF4-FFF2-40B4-BE49-F238E27FC236}">
                      <a16:creationId xmlns:a16="http://schemas.microsoft.com/office/drawing/2014/main" id="{EF6B2658-09AF-2545-A986-164E4769C914}"/>
                    </a:ext>
                  </a:extLst>
                </p:cNvPr>
                <p:cNvSpPr>
                  <a:spLocks noChangeArrowheads="1"/>
                </p:cNvSpPr>
                <p:nvPr/>
              </p:nvSpPr>
              <p:spPr bwMode="auto">
                <a:xfrm>
                  <a:off x="3016" y="2929"/>
                  <a:ext cx="182"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a:t>
                  </a:r>
                </a:p>
              </p:txBody>
            </p:sp>
            <p:sp>
              <p:nvSpPr>
                <p:cNvPr id="448552" name="Line 40">
                  <a:extLst>
                    <a:ext uri="{FF2B5EF4-FFF2-40B4-BE49-F238E27FC236}">
                      <a16:creationId xmlns:a16="http://schemas.microsoft.com/office/drawing/2014/main" id="{34F40051-EFAF-264F-9A2D-50BC2ED763F1}"/>
                    </a:ext>
                  </a:extLst>
                </p:cNvPr>
                <p:cNvSpPr>
                  <a:spLocks noChangeShapeType="1"/>
                </p:cNvSpPr>
                <p:nvPr/>
              </p:nvSpPr>
              <p:spPr bwMode="auto">
                <a:xfrm flipH="1">
                  <a:off x="3120" y="2793"/>
                  <a:ext cx="136" cy="13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48553" name="Line 41">
                  <a:extLst>
                    <a:ext uri="{FF2B5EF4-FFF2-40B4-BE49-F238E27FC236}">
                      <a16:creationId xmlns:a16="http://schemas.microsoft.com/office/drawing/2014/main" id="{29A54604-A31C-EF40-9AFC-2905EC768030}"/>
                    </a:ext>
                  </a:extLst>
                </p:cNvPr>
                <p:cNvSpPr>
                  <a:spLocks noChangeShapeType="1"/>
                </p:cNvSpPr>
                <p:nvPr/>
              </p:nvSpPr>
              <p:spPr bwMode="auto">
                <a:xfrm>
                  <a:off x="3347" y="2809"/>
                  <a:ext cx="91" cy="13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48554" name="Line 42">
                  <a:extLst>
                    <a:ext uri="{FF2B5EF4-FFF2-40B4-BE49-F238E27FC236}">
                      <a16:creationId xmlns:a16="http://schemas.microsoft.com/office/drawing/2014/main" id="{F05836D4-03FE-D54C-BB1C-99CDF3E24E29}"/>
                    </a:ext>
                  </a:extLst>
                </p:cNvPr>
                <p:cNvSpPr>
                  <a:spLocks noChangeShapeType="1"/>
                </p:cNvSpPr>
                <p:nvPr/>
              </p:nvSpPr>
              <p:spPr bwMode="auto">
                <a:xfrm flipH="1">
                  <a:off x="3739" y="2803"/>
                  <a:ext cx="136" cy="13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48555" name="Rectangle 43">
                  <a:extLst>
                    <a:ext uri="{FF2B5EF4-FFF2-40B4-BE49-F238E27FC236}">
                      <a16:creationId xmlns:a16="http://schemas.microsoft.com/office/drawing/2014/main" id="{5B4077C5-627E-2A43-8EEE-56136AF64743}"/>
                    </a:ext>
                  </a:extLst>
                </p:cNvPr>
                <p:cNvSpPr>
                  <a:spLocks noChangeArrowheads="1"/>
                </p:cNvSpPr>
                <p:nvPr/>
              </p:nvSpPr>
              <p:spPr bwMode="auto">
                <a:xfrm>
                  <a:off x="4255" y="3333"/>
                  <a:ext cx="181"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a:t>
                  </a:r>
                </a:p>
              </p:txBody>
            </p:sp>
            <p:sp>
              <p:nvSpPr>
                <p:cNvPr id="448556" name="Rectangle 44">
                  <a:extLst>
                    <a:ext uri="{FF2B5EF4-FFF2-40B4-BE49-F238E27FC236}">
                      <a16:creationId xmlns:a16="http://schemas.microsoft.com/office/drawing/2014/main" id="{2BF2318C-5D91-294A-81B4-1646015B9D37}"/>
                    </a:ext>
                  </a:extLst>
                </p:cNvPr>
                <p:cNvSpPr>
                  <a:spLocks noChangeArrowheads="1"/>
                </p:cNvSpPr>
                <p:nvPr/>
              </p:nvSpPr>
              <p:spPr bwMode="auto">
                <a:xfrm>
                  <a:off x="3919" y="3333"/>
                  <a:ext cx="182"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a:t>
                  </a:r>
                </a:p>
              </p:txBody>
            </p:sp>
            <p:sp>
              <p:nvSpPr>
                <p:cNvPr id="448557" name="Line 45">
                  <a:extLst>
                    <a:ext uri="{FF2B5EF4-FFF2-40B4-BE49-F238E27FC236}">
                      <a16:creationId xmlns:a16="http://schemas.microsoft.com/office/drawing/2014/main" id="{876073A9-51C5-1D4A-A4FB-CA5967BAC698}"/>
                    </a:ext>
                  </a:extLst>
                </p:cNvPr>
                <p:cNvSpPr>
                  <a:spLocks noChangeShapeType="1"/>
                </p:cNvSpPr>
                <p:nvPr/>
              </p:nvSpPr>
              <p:spPr bwMode="auto">
                <a:xfrm flipH="1">
                  <a:off x="4023" y="3189"/>
                  <a:ext cx="136" cy="13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48558" name="Line 46">
                  <a:extLst>
                    <a:ext uri="{FF2B5EF4-FFF2-40B4-BE49-F238E27FC236}">
                      <a16:creationId xmlns:a16="http://schemas.microsoft.com/office/drawing/2014/main" id="{BE9FCBD1-2457-734B-8C45-61C70FC361B3}"/>
                    </a:ext>
                  </a:extLst>
                </p:cNvPr>
                <p:cNvSpPr>
                  <a:spLocks noChangeShapeType="1"/>
                </p:cNvSpPr>
                <p:nvPr/>
              </p:nvSpPr>
              <p:spPr bwMode="auto">
                <a:xfrm>
                  <a:off x="4250" y="3197"/>
                  <a:ext cx="91" cy="13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48559" name="Rectangle 47">
                  <a:extLst>
                    <a:ext uri="{FF2B5EF4-FFF2-40B4-BE49-F238E27FC236}">
                      <a16:creationId xmlns:a16="http://schemas.microsoft.com/office/drawing/2014/main" id="{36DD6FE0-5E2B-0D40-9123-3AB45E3C95E1}"/>
                    </a:ext>
                  </a:extLst>
                </p:cNvPr>
                <p:cNvSpPr>
                  <a:spLocks noChangeArrowheads="1"/>
                </p:cNvSpPr>
                <p:nvPr/>
              </p:nvSpPr>
              <p:spPr bwMode="auto">
                <a:xfrm>
                  <a:off x="4716" y="2936"/>
                  <a:ext cx="181"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a:t>
                  </a:r>
                </a:p>
              </p:txBody>
            </p:sp>
            <p:sp>
              <p:nvSpPr>
                <p:cNvPr id="448560" name="Rectangle 48">
                  <a:extLst>
                    <a:ext uri="{FF2B5EF4-FFF2-40B4-BE49-F238E27FC236}">
                      <a16:creationId xmlns:a16="http://schemas.microsoft.com/office/drawing/2014/main" id="{16FA2DB0-0CD2-B64B-A60A-7449C6C9542F}"/>
                    </a:ext>
                  </a:extLst>
                </p:cNvPr>
                <p:cNvSpPr>
                  <a:spLocks noChangeArrowheads="1"/>
                </p:cNvSpPr>
                <p:nvPr/>
              </p:nvSpPr>
              <p:spPr bwMode="auto">
                <a:xfrm>
                  <a:off x="4364" y="2944"/>
                  <a:ext cx="182"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a:t>
                  </a:r>
                </a:p>
              </p:txBody>
            </p:sp>
            <p:sp>
              <p:nvSpPr>
                <p:cNvPr id="448561" name="Line 49">
                  <a:extLst>
                    <a:ext uri="{FF2B5EF4-FFF2-40B4-BE49-F238E27FC236}">
                      <a16:creationId xmlns:a16="http://schemas.microsoft.com/office/drawing/2014/main" id="{E5F9C4C1-BA7D-2A44-932D-A75516E61367}"/>
                    </a:ext>
                  </a:extLst>
                </p:cNvPr>
                <p:cNvSpPr>
                  <a:spLocks noChangeShapeType="1"/>
                </p:cNvSpPr>
                <p:nvPr/>
              </p:nvSpPr>
              <p:spPr bwMode="auto">
                <a:xfrm flipH="1">
                  <a:off x="4468" y="2808"/>
                  <a:ext cx="136" cy="13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48562" name="Line 50">
                  <a:extLst>
                    <a:ext uri="{FF2B5EF4-FFF2-40B4-BE49-F238E27FC236}">
                      <a16:creationId xmlns:a16="http://schemas.microsoft.com/office/drawing/2014/main" id="{2DA1428F-95CE-6A42-BFC0-EE44725C1863}"/>
                    </a:ext>
                  </a:extLst>
                </p:cNvPr>
                <p:cNvSpPr>
                  <a:spLocks noChangeShapeType="1"/>
                </p:cNvSpPr>
                <p:nvPr/>
              </p:nvSpPr>
              <p:spPr bwMode="auto">
                <a:xfrm>
                  <a:off x="4711" y="2800"/>
                  <a:ext cx="91" cy="13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48563" name="Rectangle 51">
                  <a:extLst>
                    <a:ext uri="{FF2B5EF4-FFF2-40B4-BE49-F238E27FC236}">
                      <a16:creationId xmlns:a16="http://schemas.microsoft.com/office/drawing/2014/main" id="{F053D7D9-3F7A-A24C-B1D8-90D10C2A1B47}"/>
                    </a:ext>
                  </a:extLst>
                </p:cNvPr>
                <p:cNvSpPr>
                  <a:spLocks noChangeArrowheads="1"/>
                </p:cNvSpPr>
                <p:nvPr/>
              </p:nvSpPr>
              <p:spPr bwMode="auto">
                <a:xfrm>
                  <a:off x="4889" y="2523"/>
                  <a:ext cx="181"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a:t>
                  </a:r>
                </a:p>
              </p:txBody>
            </p:sp>
            <p:sp>
              <p:nvSpPr>
                <p:cNvPr id="448564" name="Line 52">
                  <a:extLst>
                    <a:ext uri="{FF2B5EF4-FFF2-40B4-BE49-F238E27FC236}">
                      <a16:creationId xmlns:a16="http://schemas.microsoft.com/office/drawing/2014/main" id="{F6E8726B-BB02-5F41-A436-04A23D5644FC}"/>
                    </a:ext>
                  </a:extLst>
                </p:cNvPr>
                <p:cNvSpPr>
                  <a:spLocks noChangeShapeType="1"/>
                </p:cNvSpPr>
                <p:nvPr/>
              </p:nvSpPr>
              <p:spPr bwMode="auto">
                <a:xfrm>
                  <a:off x="4884" y="2387"/>
                  <a:ext cx="91" cy="13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spTree>
    <p:extLst>
      <p:ext uri="{BB962C8B-B14F-4D97-AF65-F5344CB8AC3E}">
        <p14:creationId xmlns:p14="http://schemas.microsoft.com/office/powerpoint/2010/main" val="41176953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9538" name="Rectangle 2">
            <a:extLst>
              <a:ext uri="{FF2B5EF4-FFF2-40B4-BE49-F238E27FC236}">
                <a16:creationId xmlns:a16="http://schemas.microsoft.com/office/drawing/2014/main" id="{2E5D722A-A6C2-054E-AD00-470A83EFACE1}"/>
              </a:ext>
            </a:extLst>
          </p:cNvPr>
          <p:cNvSpPr>
            <a:spLocks noChangeArrowheads="1"/>
          </p:cNvSpPr>
          <p:nvPr/>
        </p:nvSpPr>
        <p:spPr bwMode="auto">
          <a:xfrm>
            <a:off x="1703389" y="188913"/>
            <a:ext cx="8785225" cy="615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533400" eaLnBrk="0" hangingPunct="0">
              <a:defRPr kumimoji="1" sz="2400">
                <a:solidFill>
                  <a:schemeClr val="tx1"/>
                </a:solidFill>
                <a:latin typeface="Times New Roman" panose="02020603050405020304" pitchFamily="18" charset="0"/>
                <a:ea typeface="宋体" panose="02010600030101010101" pitchFamily="2" charset="-122"/>
              </a:defRPr>
            </a:lvl2pPr>
            <a:lvl3pPr eaLnBrk="0" hangingPunct="0">
              <a:defRPr kumimoji="1" sz="2400">
                <a:solidFill>
                  <a:schemeClr val="tx1"/>
                </a:solidFill>
                <a:latin typeface="Times New Roman" panose="02020603050405020304" pitchFamily="18" charset="0"/>
                <a:ea typeface="宋体" panose="02010600030101010101" pitchFamily="2" charset="-122"/>
              </a:defRPr>
            </a:lvl3pPr>
            <a:lvl4pPr eaLnBrk="0" hangingPunct="0">
              <a:defRPr kumimoji="1" sz="2400">
                <a:solidFill>
                  <a:schemeClr val="tx1"/>
                </a:solidFill>
                <a:latin typeface="Times New Roman" panose="02020603050405020304" pitchFamily="18" charset="0"/>
                <a:ea typeface="宋体" panose="02010600030101010101" pitchFamily="2" charset="-122"/>
              </a:defRPr>
            </a:lvl4pPr>
            <a:lvl5pPr eaLnBrk="0" hangingPunct="0">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20000"/>
              </a:spcBef>
              <a:spcAft>
                <a:spcPct val="0"/>
              </a:spcAft>
            </a:pPr>
            <a:r>
              <a:rPr lang="zh-CN" altLang="en-US" sz="2800" b="1">
                <a:solidFill>
                  <a:srgbClr val="FFFFFF"/>
                </a:solidFill>
              </a:rPr>
              <a:t>        二叉树的扩充方法是：在二叉树中结点的每一个空链域处增加一个扩充的结点</a:t>
            </a:r>
            <a:r>
              <a:rPr lang="en-US" altLang="zh-CN" sz="2800" b="1">
                <a:solidFill>
                  <a:srgbClr val="FFFFFF"/>
                </a:solidFill>
              </a:rPr>
              <a:t>(</a:t>
            </a:r>
            <a:r>
              <a:rPr lang="zh-CN" altLang="en-US" sz="2800" b="1">
                <a:solidFill>
                  <a:srgbClr val="FFFFFF"/>
                </a:solidFill>
              </a:rPr>
              <a:t>总是叶子结点，用方框“</a:t>
            </a:r>
            <a:r>
              <a:rPr lang="zh-CN" altLang="en-US" sz="2800" b="1">
                <a:solidFill>
                  <a:srgbClr val="FFFFFF"/>
                </a:solidFill>
                <a:cs typeface="Times New Roman" panose="02020603050405020304" pitchFamily="18" charset="0"/>
              </a:rPr>
              <a:t>□</a:t>
            </a:r>
            <a:r>
              <a:rPr lang="zh-CN" altLang="en-US" sz="2800" b="1">
                <a:solidFill>
                  <a:srgbClr val="FFFFFF"/>
                </a:solidFill>
              </a:rPr>
              <a:t>”表示</a:t>
            </a:r>
            <a:r>
              <a:rPr lang="en-US" altLang="zh-CN" sz="2800" b="1">
                <a:solidFill>
                  <a:srgbClr val="FFFFFF"/>
                </a:solidFill>
              </a:rPr>
              <a:t>)</a:t>
            </a:r>
            <a:r>
              <a:rPr lang="zh-CN" altLang="en-US" sz="2800" b="1">
                <a:solidFill>
                  <a:srgbClr val="FFFFFF"/>
                </a:solidFill>
              </a:rPr>
              <a:t>。对于二叉树的结点值：</a:t>
            </a:r>
          </a:p>
          <a:p>
            <a:pPr lvl="1" eaLnBrk="1" fontAlgn="base" hangingPunct="1">
              <a:lnSpc>
                <a:spcPct val="110000"/>
              </a:lnSpc>
              <a:spcBef>
                <a:spcPct val="20000"/>
              </a:spcBef>
              <a:spcAft>
                <a:spcPct val="0"/>
              </a:spcAft>
            </a:pPr>
            <a:r>
              <a:rPr lang="zh-CN" altLang="en-US" sz="2800" b="1">
                <a:solidFill>
                  <a:srgbClr val="FFFF00"/>
                </a:solidFill>
                <a:latin typeface="宋体" panose="02010600030101010101" pitchFamily="2" charset="-122"/>
              </a:rPr>
              <a:t>◆</a:t>
            </a:r>
            <a:r>
              <a:rPr lang="zh-CN" altLang="en-US" sz="2800" b="1">
                <a:solidFill>
                  <a:srgbClr val="FFFFFF"/>
                </a:solidFill>
                <a:latin typeface="宋体" panose="02010600030101010101" pitchFamily="2" charset="-122"/>
              </a:rPr>
              <a:t> </a:t>
            </a:r>
            <a:r>
              <a:rPr lang="zh-CN" altLang="en-US" sz="2800" b="1">
                <a:solidFill>
                  <a:srgbClr val="FFFFFF"/>
                </a:solidFill>
              </a:rPr>
              <a:t>是</a:t>
            </a:r>
            <a:r>
              <a:rPr lang="en-US" altLang="zh-CN" sz="2800" b="1">
                <a:solidFill>
                  <a:srgbClr val="FFFFFF"/>
                </a:solidFill>
              </a:rPr>
              <a:t>char</a:t>
            </a:r>
            <a:r>
              <a:rPr lang="zh-CN" altLang="en-US" sz="2800" b="1">
                <a:solidFill>
                  <a:srgbClr val="FFFFFF"/>
                </a:solidFill>
              </a:rPr>
              <a:t>类型：扩充结点值为“？”；</a:t>
            </a:r>
          </a:p>
          <a:p>
            <a:pPr lvl="1" eaLnBrk="1" fontAlgn="base" hangingPunct="1">
              <a:lnSpc>
                <a:spcPct val="110000"/>
              </a:lnSpc>
              <a:spcBef>
                <a:spcPct val="20000"/>
              </a:spcBef>
              <a:spcAft>
                <a:spcPct val="0"/>
              </a:spcAft>
            </a:pPr>
            <a:r>
              <a:rPr lang="zh-CN" altLang="en-US" sz="2800" b="1">
                <a:solidFill>
                  <a:srgbClr val="FFFF00"/>
                </a:solidFill>
              </a:rPr>
              <a:t>◆ </a:t>
            </a:r>
            <a:r>
              <a:rPr lang="zh-CN" altLang="en-US" sz="2800" b="1">
                <a:solidFill>
                  <a:srgbClr val="FFFFFF"/>
                </a:solidFill>
              </a:rPr>
              <a:t>是</a:t>
            </a:r>
            <a:r>
              <a:rPr lang="en-US" altLang="zh-CN" sz="2800" b="1">
                <a:solidFill>
                  <a:srgbClr val="FFFFFF"/>
                </a:solidFill>
              </a:rPr>
              <a:t>int</a:t>
            </a:r>
            <a:r>
              <a:rPr lang="zh-CN" altLang="en-US" sz="2800" b="1">
                <a:solidFill>
                  <a:srgbClr val="FFFFFF"/>
                </a:solidFill>
              </a:rPr>
              <a:t>类型：扩充结点值为</a:t>
            </a:r>
            <a:r>
              <a:rPr lang="en-US" altLang="zh-CN" sz="2800" b="1">
                <a:solidFill>
                  <a:srgbClr val="FFFFFF"/>
                </a:solidFill>
              </a:rPr>
              <a:t>0</a:t>
            </a:r>
            <a:r>
              <a:rPr lang="zh-CN" altLang="en-US" sz="2800" b="1">
                <a:solidFill>
                  <a:srgbClr val="FFFFFF"/>
                </a:solidFill>
              </a:rPr>
              <a:t>或</a:t>
            </a:r>
            <a:r>
              <a:rPr lang="en-US" altLang="zh-CN" sz="2800" b="1">
                <a:solidFill>
                  <a:srgbClr val="FFFFFF"/>
                </a:solidFill>
              </a:rPr>
              <a:t>-1</a:t>
            </a:r>
            <a:r>
              <a:rPr lang="zh-CN" altLang="en-US" sz="2800" b="1">
                <a:solidFill>
                  <a:srgbClr val="FFFFFF"/>
                </a:solidFill>
              </a:rPr>
              <a:t>；</a:t>
            </a:r>
          </a:p>
          <a:p>
            <a:pPr eaLnBrk="1" fontAlgn="base" hangingPunct="1">
              <a:lnSpc>
                <a:spcPct val="110000"/>
              </a:lnSpc>
              <a:spcBef>
                <a:spcPct val="20000"/>
              </a:spcBef>
              <a:spcAft>
                <a:spcPct val="0"/>
              </a:spcAft>
            </a:pPr>
            <a:r>
              <a:rPr lang="zh-CN" altLang="en-US" sz="2800" b="1">
                <a:solidFill>
                  <a:srgbClr val="FFFFFF"/>
                </a:solidFill>
              </a:rPr>
              <a:t>       下面的算法是二叉树的前序创建的递归算法，读入一棵二叉树对应的扩充二叉树的前序遍历的结点值序列。每读入一个结点值就进行分析：</a:t>
            </a:r>
          </a:p>
          <a:p>
            <a:pPr lvl="1" eaLnBrk="1" fontAlgn="base" hangingPunct="1">
              <a:lnSpc>
                <a:spcPct val="110000"/>
              </a:lnSpc>
              <a:spcBef>
                <a:spcPct val="20000"/>
              </a:spcBef>
              <a:spcAft>
                <a:spcPct val="0"/>
              </a:spcAft>
            </a:pPr>
            <a:r>
              <a:rPr lang="zh-CN" altLang="en-US" sz="2800" b="1">
                <a:solidFill>
                  <a:srgbClr val="FFFF00"/>
                </a:solidFill>
              </a:rPr>
              <a:t>◆</a:t>
            </a:r>
            <a:r>
              <a:rPr lang="zh-CN" altLang="en-US" sz="2800" b="1">
                <a:solidFill>
                  <a:srgbClr val="FFFFFF"/>
                </a:solidFill>
              </a:rPr>
              <a:t> 若是扩充结点值：令根指针为</a:t>
            </a:r>
            <a:r>
              <a:rPr lang="en-US" altLang="zh-CN" sz="2800" b="1">
                <a:solidFill>
                  <a:srgbClr val="FFFFFF"/>
                </a:solidFill>
              </a:rPr>
              <a:t>NULL</a:t>
            </a:r>
            <a:r>
              <a:rPr lang="zh-CN" altLang="en-US" sz="2800" b="1">
                <a:solidFill>
                  <a:srgbClr val="FFFFFF"/>
                </a:solidFill>
              </a:rPr>
              <a:t>；</a:t>
            </a:r>
          </a:p>
          <a:p>
            <a:pPr lvl="1" eaLnBrk="1" fontAlgn="base" hangingPunct="1">
              <a:lnSpc>
                <a:spcPct val="110000"/>
              </a:lnSpc>
              <a:spcBef>
                <a:spcPct val="20000"/>
              </a:spcBef>
              <a:spcAft>
                <a:spcPct val="0"/>
              </a:spcAft>
            </a:pPr>
            <a:r>
              <a:rPr lang="zh-CN" altLang="en-US" sz="2800" b="1">
                <a:solidFill>
                  <a:srgbClr val="FFFF00"/>
                </a:solidFill>
              </a:rPr>
              <a:t>◆ </a:t>
            </a:r>
            <a:r>
              <a:rPr lang="zh-CN" altLang="en-US" sz="2800" b="1">
                <a:solidFill>
                  <a:srgbClr val="FFFFFF"/>
                </a:solidFill>
              </a:rPr>
              <a:t>若是</a:t>
            </a:r>
            <a:r>
              <a:rPr lang="en-US" altLang="zh-CN" sz="2800" b="1">
                <a:solidFill>
                  <a:srgbClr val="FFFFFF"/>
                </a:solidFill>
              </a:rPr>
              <a:t>(</a:t>
            </a:r>
            <a:r>
              <a:rPr lang="zh-CN" altLang="en-US" sz="2800" b="1">
                <a:solidFill>
                  <a:srgbClr val="FFFFFF"/>
                </a:solidFill>
              </a:rPr>
              <a:t>正常</a:t>
            </a:r>
            <a:r>
              <a:rPr lang="en-US" altLang="zh-CN" sz="2800" b="1">
                <a:solidFill>
                  <a:srgbClr val="FFFFFF"/>
                </a:solidFill>
              </a:rPr>
              <a:t>)</a:t>
            </a:r>
            <a:r>
              <a:rPr lang="zh-CN" altLang="en-US" sz="2800" b="1">
                <a:solidFill>
                  <a:srgbClr val="FFFFFF"/>
                </a:solidFill>
              </a:rPr>
              <a:t>结点值：动态地为根指针分配一个结点，将该值赋给根结点，然后递归地创建根的左子树和右子树。</a:t>
            </a:r>
          </a:p>
        </p:txBody>
      </p:sp>
    </p:spTree>
    <p:extLst>
      <p:ext uri="{BB962C8B-B14F-4D97-AF65-F5344CB8AC3E}">
        <p14:creationId xmlns:p14="http://schemas.microsoft.com/office/powerpoint/2010/main" val="7777256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62" name="Text Box 2">
            <a:extLst>
              <a:ext uri="{FF2B5EF4-FFF2-40B4-BE49-F238E27FC236}">
                <a16:creationId xmlns:a16="http://schemas.microsoft.com/office/drawing/2014/main" id="{22CCB5A6-9F48-3145-9667-1A1DED537BEA}"/>
              </a:ext>
            </a:extLst>
          </p:cNvPr>
          <p:cNvSpPr txBox="1">
            <a:spLocks noChangeArrowheads="1"/>
          </p:cNvSpPr>
          <p:nvPr/>
        </p:nvSpPr>
        <p:spPr bwMode="auto">
          <a:xfrm>
            <a:off x="1676400" y="152401"/>
            <a:ext cx="8839200" cy="665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55600" eaLnBrk="0" hangingPunct="0">
              <a:defRPr kumimoji="1" sz="2400">
                <a:solidFill>
                  <a:schemeClr val="tx1"/>
                </a:solidFill>
                <a:latin typeface="Times New Roman" panose="02020603050405020304" pitchFamily="18" charset="0"/>
                <a:ea typeface="宋体" panose="02010600030101010101" pitchFamily="2" charset="-122"/>
              </a:defRPr>
            </a:lvl2pPr>
            <a:lvl3pPr marL="723900" eaLnBrk="0" hangingPunct="0">
              <a:defRPr kumimoji="1" sz="2400">
                <a:solidFill>
                  <a:schemeClr val="tx1"/>
                </a:solidFill>
                <a:latin typeface="Times New Roman" panose="02020603050405020304" pitchFamily="18" charset="0"/>
                <a:ea typeface="宋体" panose="02010600030101010101" pitchFamily="2" charset="-122"/>
              </a:defRPr>
            </a:lvl3pPr>
            <a:lvl4pPr marL="1079500" eaLnBrk="0" hangingPunct="0">
              <a:defRPr kumimoji="1" sz="2400">
                <a:solidFill>
                  <a:schemeClr val="tx1"/>
                </a:solidFill>
                <a:latin typeface="Times New Roman" panose="02020603050405020304" pitchFamily="18" charset="0"/>
                <a:ea typeface="宋体" panose="02010600030101010101" pitchFamily="2" charset="-122"/>
              </a:defRPr>
            </a:lvl4pPr>
            <a:lvl5pPr marL="1435100" eaLnBrk="0" hangingPunct="0">
              <a:defRPr kumimoji="1" sz="2400">
                <a:solidFill>
                  <a:schemeClr val="tx1"/>
                </a:solidFill>
                <a:latin typeface="Times New Roman" panose="02020603050405020304" pitchFamily="18" charset="0"/>
                <a:ea typeface="宋体" panose="02010600030101010101" pitchFamily="2" charset="-122"/>
              </a:defRPr>
            </a:lvl5pPr>
            <a:lvl6pPr marL="18923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3495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28067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2639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20000"/>
              </a:spcBef>
              <a:spcAft>
                <a:spcPct val="0"/>
              </a:spcAft>
            </a:pPr>
            <a:r>
              <a:rPr lang="zh-CN" altLang="en-US" sz="3200" b="1">
                <a:solidFill>
                  <a:srgbClr val="FFFF00"/>
                </a:solidFill>
              </a:rPr>
              <a:t>算法实现</a:t>
            </a:r>
            <a:r>
              <a:rPr lang="zh-CN" altLang="en-US" sz="3200" b="1">
                <a:solidFill>
                  <a:srgbClr val="FFFFFF"/>
                </a:solidFill>
              </a:rPr>
              <a:t>：</a:t>
            </a:r>
            <a:endParaRPr lang="zh-CN" altLang="en-US" sz="3200" b="1">
              <a:solidFill>
                <a:srgbClr val="FFFFFF"/>
              </a:solidFill>
              <a:ea typeface="楷体_GB2312" pitchFamily="49" charset="-122"/>
            </a:endParaRPr>
          </a:p>
          <a:p>
            <a:pPr eaLnBrk="1" fontAlgn="base" hangingPunct="1">
              <a:spcBef>
                <a:spcPct val="20000"/>
              </a:spcBef>
              <a:spcAft>
                <a:spcPct val="0"/>
              </a:spcAft>
            </a:pPr>
            <a:r>
              <a:rPr lang="en-US" altLang="zh-CN" sz="2800" b="1">
                <a:solidFill>
                  <a:srgbClr val="FFFFFF"/>
                </a:solidFill>
                <a:ea typeface="楷体_GB2312" pitchFamily="49" charset="-122"/>
              </a:rPr>
              <a:t>#define NULLKY  ‘?’</a:t>
            </a:r>
          </a:p>
          <a:p>
            <a:pPr eaLnBrk="1" fontAlgn="base" hangingPunct="1">
              <a:spcBef>
                <a:spcPct val="20000"/>
              </a:spcBef>
              <a:spcAft>
                <a:spcPct val="0"/>
              </a:spcAft>
            </a:pPr>
            <a:r>
              <a:rPr lang="en-US" altLang="zh-CN" sz="2800" b="1">
                <a:solidFill>
                  <a:srgbClr val="FFFFFF"/>
                </a:solidFill>
                <a:ea typeface="楷体_GB2312" pitchFamily="49" charset="-122"/>
              </a:rPr>
              <a:t>#define </a:t>
            </a:r>
            <a:r>
              <a:rPr lang="en-US" altLang="zh-CN" sz="2800" b="1">
                <a:solidFill>
                  <a:srgbClr val="FFFFFF"/>
                </a:solidFill>
              </a:rPr>
              <a:t>MAX_NODE </a:t>
            </a:r>
            <a:r>
              <a:rPr lang="en-US" altLang="zh-CN" sz="2800" b="1">
                <a:solidFill>
                  <a:srgbClr val="FFFFFF"/>
                </a:solidFill>
                <a:ea typeface="楷体_GB2312" pitchFamily="49" charset="-122"/>
              </a:rPr>
              <a:t>  50</a:t>
            </a:r>
          </a:p>
          <a:p>
            <a:pPr eaLnBrk="1" fontAlgn="base" hangingPunct="1">
              <a:spcBef>
                <a:spcPct val="20000"/>
              </a:spcBef>
              <a:spcAft>
                <a:spcPct val="0"/>
              </a:spcAft>
            </a:pPr>
            <a:r>
              <a:rPr lang="en-US" altLang="zh-CN" sz="2800" b="1">
                <a:solidFill>
                  <a:srgbClr val="FFFFFF"/>
                </a:solidFill>
                <a:ea typeface="楷体_GB2312" pitchFamily="49" charset="-122"/>
              </a:rPr>
              <a:t>typedef struct BTNode</a:t>
            </a:r>
          </a:p>
          <a:p>
            <a:pPr lvl="1" eaLnBrk="1" fontAlgn="base" hangingPunct="1">
              <a:spcBef>
                <a:spcPct val="20000"/>
              </a:spcBef>
              <a:spcAft>
                <a:spcPct val="0"/>
              </a:spcAft>
            </a:pPr>
            <a:r>
              <a:rPr lang="en-US" altLang="zh-CN" sz="2800" b="1">
                <a:solidFill>
                  <a:srgbClr val="FFFFFF"/>
                </a:solidFill>
                <a:ea typeface="楷体_GB2312" pitchFamily="49" charset="-122"/>
              </a:rPr>
              <a:t>{  char  data ;</a:t>
            </a:r>
          </a:p>
          <a:p>
            <a:pPr lvl="2" eaLnBrk="1" fontAlgn="base" hangingPunct="1">
              <a:spcBef>
                <a:spcPct val="20000"/>
              </a:spcBef>
              <a:spcAft>
                <a:spcPct val="0"/>
              </a:spcAft>
            </a:pPr>
            <a:r>
              <a:rPr lang="en-US" altLang="zh-CN" sz="2800" b="1">
                <a:solidFill>
                  <a:srgbClr val="FFFFFF"/>
                </a:solidFill>
                <a:ea typeface="楷体_GB2312" pitchFamily="49" charset="-122"/>
              </a:rPr>
              <a:t>struct BTNode *Lchild , *Rchild ;</a:t>
            </a:r>
          </a:p>
          <a:p>
            <a:pPr lvl="1" eaLnBrk="1" fontAlgn="base" hangingPunct="1">
              <a:spcBef>
                <a:spcPct val="20000"/>
              </a:spcBef>
              <a:spcAft>
                <a:spcPct val="0"/>
              </a:spcAft>
            </a:pPr>
            <a:r>
              <a:rPr lang="en-US" altLang="zh-CN" sz="2800" b="1">
                <a:solidFill>
                  <a:srgbClr val="FFFFFF"/>
                </a:solidFill>
                <a:ea typeface="楷体_GB2312" pitchFamily="49" charset="-122"/>
              </a:rPr>
              <a:t>}BTNode ;</a:t>
            </a:r>
          </a:p>
          <a:p>
            <a:pPr eaLnBrk="1" fontAlgn="base" hangingPunct="1">
              <a:spcBef>
                <a:spcPct val="20000"/>
              </a:spcBef>
              <a:spcAft>
                <a:spcPct val="0"/>
              </a:spcAft>
            </a:pPr>
            <a:r>
              <a:rPr lang="en-US" altLang="zh-CN" sz="2800" b="1">
                <a:solidFill>
                  <a:srgbClr val="FFFFFF"/>
                </a:solidFill>
                <a:ea typeface="楷体_GB2312" pitchFamily="49" charset="-122"/>
              </a:rPr>
              <a:t>BTNode  *Preorder_Create_BTree(BTNode  *T)</a:t>
            </a:r>
          </a:p>
          <a:p>
            <a:pPr lvl="1" eaLnBrk="1" fontAlgn="base" hangingPunct="1">
              <a:spcBef>
                <a:spcPct val="20000"/>
              </a:spcBef>
              <a:spcAft>
                <a:spcPct val="0"/>
              </a:spcAft>
            </a:pPr>
            <a:r>
              <a:rPr lang="en-US" altLang="zh-CN" b="1">
                <a:solidFill>
                  <a:srgbClr val="FFFFFF"/>
                </a:solidFill>
                <a:latin typeface="宋体" panose="02010600030101010101" pitchFamily="2" charset="-122"/>
              </a:rPr>
              <a:t> </a:t>
            </a:r>
            <a:r>
              <a:rPr lang="en-US" altLang="zh-CN" b="1">
                <a:solidFill>
                  <a:srgbClr val="FFFFFF"/>
                </a:solidFill>
              </a:rPr>
              <a:t>/*   </a:t>
            </a:r>
            <a:r>
              <a:rPr lang="zh-CN" altLang="en-US" b="1">
                <a:solidFill>
                  <a:srgbClr val="FFFFFF"/>
                </a:solidFill>
              </a:rPr>
              <a:t>建立链式二叉树，返回指向根结点的指针变量  *</a:t>
            </a:r>
            <a:r>
              <a:rPr lang="en-US" altLang="zh-CN" b="1">
                <a:solidFill>
                  <a:srgbClr val="FFFFFF"/>
                </a:solidFill>
              </a:rPr>
              <a:t>/</a:t>
            </a:r>
          </a:p>
          <a:p>
            <a:pPr lvl="1" eaLnBrk="1" fontAlgn="base" hangingPunct="1">
              <a:spcBef>
                <a:spcPct val="20000"/>
              </a:spcBef>
              <a:spcAft>
                <a:spcPct val="0"/>
              </a:spcAft>
            </a:pPr>
            <a:r>
              <a:rPr lang="en-US" altLang="zh-CN" sz="2800" b="1">
                <a:solidFill>
                  <a:srgbClr val="FFFFFF"/>
                </a:solidFill>
                <a:ea typeface="楷体_GB2312" pitchFamily="49" charset="-122"/>
              </a:rPr>
              <a:t>{  char ch ; </a:t>
            </a:r>
          </a:p>
          <a:p>
            <a:pPr lvl="2" eaLnBrk="1" fontAlgn="base" hangingPunct="1">
              <a:spcBef>
                <a:spcPct val="20000"/>
              </a:spcBef>
              <a:spcAft>
                <a:spcPct val="0"/>
              </a:spcAft>
            </a:pPr>
            <a:r>
              <a:rPr lang="en-US" altLang="zh-CN" sz="2800" b="1">
                <a:solidFill>
                  <a:srgbClr val="FFFFFF"/>
                </a:solidFill>
                <a:ea typeface="楷体_GB2312" pitchFamily="49" charset="-122"/>
              </a:rPr>
              <a:t>ch=getchar() ; </a:t>
            </a:r>
            <a:r>
              <a:rPr lang="en-US" altLang="zh-CN" sz="2800" b="1">
                <a:solidFill>
                  <a:srgbClr val="FFFFFF"/>
                </a:solidFill>
              </a:rPr>
              <a:t>getchar();</a:t>
            </a:r>
            <a:r>
              <a:rPr lang="en-US" altLang="zh-CN" sz="2800">
                <a:solidFill>
                  <a:srgbClr val="FFFFFF"/>
                </a:solidFill>
              </a:rPr>
              <a:t> </a:t>
            </a:r>
            <a:endParaRPr lang="en-US" altLang="zh-CN" sz="2800" b="1">
              <a:solidFill>
                <a:srgbClr val="FFFFFF"/>
              </a:solidFill>
              <a:ea typeface="楷体_GB2312" pitchFamily="49" charset="-122"/>
            </a:endParaRPr>
          </a:p>
          <a:p>
            <a:pPr lvl="2" eaLnBrk="1" fontAlgn="base" hangingPunct="1">
              <a:spcBef>
                <a:spcPct val="20000"/>
              </a:spcBef>
              <a:spcAft>
                <a:spcPct val="0"/>
              </a:spcAft>
            </a:pPr>
            <a:r>
              <a:rPr lang="en-US" altLang="zh-CN" sz="2800" b="1">
                <a:solidFill>
                  <a:srgbClr val="FFFFFF"/>
                </a:solidFill>
                <a:ea typeface="楷体_GB2312" pitchFamily="49" charset="-122"/>
              </a:rPr>
              <a:t>if  (ch==</a:t>
            </a:r>
            <a:r>
              <a:rPr lang="en-US" altLang="zh-CN" sz="2800" b="1">
                <a:solidFill>
                  <a:srgbClr val="FFFFFF"/>
                </a:solidFill>
              </a:rPr>
              <a:t>NULLKY</a:t>
            </a:r>
            <a:r>
              <a:rPr lang="en-US" altLang="zh-CN" sz="2800" b="1">
                <a:solidFill>
                  <a:srgbClr val="FFFFFF"/>
                </a:solidFill>
                <a:ea typeface="楷体_GB2312" pitchFamily="49" charset="-122"/>
              </a:rPr>
              <a:t>) </a:t>
            </a:r>
          </a:p>
          <a:p>
            <a:pPr lvl="3" eaLnBrk="1" fontAlgn="base" hangingPunct="1">
              <a:spcBef>
                <a:spcPct val="20000"/>
              </a:spcBef>
              <a:spcAft>
                <a:spcPct val="0"/>
              </a:spcAft>
            </a:pPr>
            <a:r>
              <a:rPr lang="en-US" altLang="zh-CN" sz="2800" b="1">
                <a:solidFill>
                  <a:srgbClr val="FFFFFF"/>
                </a:solidFill>
                <a:ea typeface="楷体_GB2312" pitchFamily="49" charset="-122"/>
              </a:rPr>
              <a:t>{    T=NULL;  return(T) ;  }</a:t>
            </a:r>
          </a:p>
        </p:txBody>
      </p:sp>
    </p:spTree>
    <p:extLst>
      <p:ext uri="{BB962C8B-B14F-4D97-AF65-F5344CB8AC3E}">
        <p14:creationId xmlns:p14="http://schemas.microsoft.com/office/powerpoint/2010/main" val="25196546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1586" name="Text Box 2">
            <a:extLst>
              <a:ext uri="{FF2B5EF4-FFF2-40B4-BE49-F238E27FC236}">
                <a16:creationId xmlns:a16="http://schemas.microsoft.com/office/drawing/2014/main" id="{1BBD2EB2-7E2C-AB4F-BC4A-CDDD997E5D8A}"/>
              </a:ext>
            </a:extLst>
          </p:cNvPr>
          <p:cNvSpPr txBox="1">
            <a:spLocks noChangeArrowheads="1"/>
          </p:cNvSpPr>
          <p:nvPr/>
        </p:nvSpPr>
        <p:spPr bwMode="auto">
          <a:xfrm>
            <a:off x="1676400" y="152401"/>
            <a:ext cx="8839200" cy="556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55600" eaLnBrk="0" hangingPunct="0">
              <a:defRPr kumimoji="1" sz="2400">
                <a:solidFill>
                  <a:schemeClr val="tx1"/>
                </a:solidFill>
                <a:latin typeface="Times New Roman" panose="02020603050405020304" pitchFamily="18" charset="0"/>
                <a:ea typeface="宋体" panose="02010600030101010101" pitchFamily="2" charset="-122"/>
              </a:defRPr>
            </a:lvl2pPr>
            <a:lvl3pPr marL="723900" eaLnBrk="0" hangingPunct="0">
              <a:defRPr kumimoji="1" sz="2400">
                <a:solidFill>
                  <a:schemeClr val="tx1"/>
                </a:solidFill>
                <a:latin typeface="Times New Roman" panose="02020603050405020304" pitchFamily="18" charset="0"/>
                <a:ea typeface="宋体" panose="02010600030101010101" pitchFamily="2" charset="-122"/>
              </a:defRPr>
            </a:lvl3pPr>
            <a:lvl4pPr marL="1079500" eaLnBrk="0" hangingPunct="0">
              <a:defRPr kumimoji="1" sz="2400">
                <a:solidFill>
                  <a:schemeClr val="tx1"/>
                </a:solidFill>
                <a:latin typeface="Times New Roman" panose="02020603050405020304" pitchFamily="18" charset="0"/>
                <a:ea typeface="宋体" panose="02010600030101010101" pitchFamily="2" charset="-122"/>
              </a:defRPr>
            </a:lvl4pPr>
            <a:lvl5pPr marL="1435100" eaLnBrk="0" hangingPunct="0">
              <a:defRPr kumimoji="1" sz="2400">
                <a:solidFill>
                  <a:schemeClr val="tx1"/>
                </a:solidFill>
                <a:latin typeface="Times New Roman" panose="02020603050405020304" pitchFamily="18" charset="0"/>
                <a:ea typeface="宋体" panose="02010600030101010101" pitchFamily="2" charset="-122"/>
              </a:defRPr>
            </a:lvl5pPr>
            <a:lvl6pPr marL="18923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3495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28067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2639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2" eaLnBrk="1" fontAlgn="base" hangingPunct="1">
              <a:spcBef>
                <a:spcPct val="20000"/>
              </a:spcBef>
              <a:spcAft>
                <a:spcPct val="0"/>
              </a:spcAft>
            </a:pPr>
            <a:r>
              <a:rPr lang="en-US" altLang="zh-CN" sz="2800" b="1">
                <a:solidFill>
                  <a:srgbClr val="FFFFFF"/>
                </a:solidFill>
              </a:rPr>
              <a:t>else</a:t>
            </a:r>
          </a:p>
          <a:p>
            <a:pPr lvl="3" eaLnBrk="1" fontAlgn="base" hangingPunct="1">
              <a:spcBef>
                <a:spcPct val="20000"/>
              </a:spcBef>
              <a:spcAft>
                <a:spcPct val="0"/>
              </a:spcAft>
            </a:pPr>
            <a:r>
              <a:rPr lang="en-US" altLang="zh-CN" sz="2800" b="1">
                <a:solidFill>
                  <a:srgbClr val="FFFFFF"/>
                </a:solidFill>
              </a:rPr>
              <a:t>{  T=(BTNode *)malloc(sizeof(BTNode)) ;</a:t>
            </a:r>
          </a:p>
          <a:p>
            <a:pPr lvl="4" eaLnBrk="1" fontAlgn="base" hangingPunct="1">
              <a:spcBef>
                <a:spcPct val="20000"/>
              </a:spcBef>
              <a:spcAft>
                <a:spcPct val="0"/>
              </a:spcAft>
            </a:pPr>
            <a:r>
              <a:rPr lang="en-US" altLang="zh-CN" sz="2800" b="1">
                <a:solidFill>
                  <a:srgbClr val="FFFFFF"/>
                </a:solidFill>
                <a:ea typeface="楷体_GB2312" pitchFamily="49" charset="-122"/>
              </a:rPr>
              <a:t>T–&gt;data=ch ;</a:t>
            </a:r>
          </a:p>
          <a:p>
            <a:pPr lvl="4" eaLnBrk="1" fontAlgn="base" hangingPunct="1">
              <a:spcBef>
                <a:spcPct val="20000"/>
              </a:spcBef>
              <a:spcAft>
                <a:spcPct val="0"/>
              </a:spcAft>
            </a:pPr>
            <a:r>
              <a:rPr lang="en-US" altLang="zh-CN" sz="2800" b="1">
                <a:solidFill>
                  <a:srgbClr val="FFFFFF"/>
                </a:solidFill>
              </a:rPr>
              <a:t>Preorder_Create_BTree(T-&gt;Lchild) ;</a:t>
            </a:r>
          </a:p>
          <a:p>
            <a:pPr lvl="4" eaLnBrk="1" fontAlgn="base" hangingPunct="1">
              <a:spcBef>
                <a:spcPct val="20000"/>
              </a:spcBef>
              <a:spcAft>
                <a:spcPct val="0"/>
              </a:spcAft>
            </a:pPr>
            <a:r>
              <a:rPr lang="en-US" altLang="zh-CN" sz="2800" b="1">
                <a:solidFill>
                  <a:srgbClr val="FFFFFF"/>
                </a:solidFill>
              </a:rPr>
              <a:t>Preorder_Create_BTree(T-&gt;Rchild) ;</a:t>
            </a:r>
          </a:p>
          <a:p>
            <a:pPr lvl="4" eaLnBrk="1" fontAlgn="base" hangingPunct="1">
              <a:spcBef>
                <a:spcPct val="20000"/>
              </a:spcBef>
              <a:spcAft>
                <a:spcPct val="0"/>
              </a:spcAft>
            </a:pPr>
            <a:r>
              <a:rPr lang="en-US" altLang="zh-CN" sz="2800" b="1">
                <a:solidFill>
                  <a:srgbClr val="FFFFFF"/>
                </a:solidFill>
                <a:ea typeface="楷体_GB2312" pitchFamily="49" charset="-122"/>
              </a:rPr>
              <a:t>return(T) ; </a:t>
            </a:r>
          </a:p>
          <a:p>
            <a:pPr lvl="3" eaLnBrk="1" fontAlgn="base" hangingPunct="1">
              <a:spcBef>
                <a:spcPct val="20000"/>
              </a:spcBef>
              <a:spcAft>
                <a:spcPct val="0"/>
              </a:spcAft>
            </a:pPr>
            <a:r>
              <a:rPr lang="en-US" altLang="zh-CN" sz="2800" b="1">
                <a:solidFill>
                  <a:srgbClr val="FFFFFF"/>
                </a:solidFill>
                <a:ea typeface="楷体_GB2312" pitchFamily="49" charset="-122"/>
              </a:rPr>
              <a:t>}</a:t>
            </a:r>
          </a:p>
          <a:p>
            <a:pPr lvl="1" eaLnBrk="1" fontAlgn="base" hangingPunct="1">
              <a:spcBef>
                <a:spcPct val="20000"/>
              </a:spcBef>
              <a:spcAft>
                <a:spcPct val="0"/>
              </a:spcAft>
            </a:pPr>
            <a:r>
              <a:rPr lang="en-US" altLang="zh-CN" sz="2800" b="1">
                <a:solidFill>
                  <a:srgbClr val="FFFFFF"/>
                </a:solidFill>
                <a:ea typeface="楷体_GB2312" pitchFamily="49" charset="-122"/>
              </a:rPr>
              <a:t>}</a:t>
            </a:r>
          </a:p>
          <a:p>
            <a:pPr eaLnBrk="1" fontAlgn="base" hangingPunct="1">
              <a:spcBef>
                <a:spcPct val="20000"/>
              </a:spcBef>
              <a:spcAft>
                <a:spcPct val="0"/>
              </a:spcAft>
            </a:pPr>
            <a:r>
              <a:rPr lang="en-US" altLang="zh-CN" sz="2800" b="1">
                <a:solidFill>
                  <a:srgbClr val="FFFFFF"/>
                </a:solidFill>
              </a:rPr>
              <a:t>       </a:t>
            </a:r>
            <a:r>
              <a:rPr lang="zh-CN" altLang="en-US" sz="2800" b="1">
                <a:solidFill>
                  <a:srgbClr val="FFFFFF"/>
                </a:solidFill>
              </a:rPr>
              <a:t>当希望创建图</a:t>
            </a:r>
            <a:r>
              <a:rPr lang="en-US" altLang="zh-CN" sz="2800" b="1">
                <a:solidFill>
                  <a:srgbClr val="FFFFFF"/>
                </a:solidFill>
              </a:rPr>
              <a:t>6-10(a)</a:t>
            </a:r>
            <a:r>
              <a:rPr lang="zh-CN" altLang="en-US" sz="2800" b="1">
                <a:solidFill>
                  <a:srgbClr val="FFFFFF"/>
                </a:solidFill>
              </a:rPr>
              <a:t>所示的二叉树时，输入的字符序列应当是：</a:t>
            </a:r>
          </a:p>
          <a:p>
            <a:pPr lvl="1" eaLnBrk="1" fontAlgn="base" hangingPunct="1">
              <a:spcBef>
                <a:spcPct val="20000"/>
              </a:spcBef>
              <a:spcAft>
                <a:spcPct val="0"/>
              </a:spcAft>
            </a:pPr>
            <a:r>
              <a:rPr lang="en-US" altLang="zh-CN" sz="2800" b="1">
                <a:solidFill>
                  <a:srgbClr val="FFFFFF"/>
                </a:solidFill>
              </a:rPr>
              <a:t>ABD??E?G??CF???</a:t>
            </a:r>
          </a:p>
        </p:txBody>
      </p:sp>
    </p:spTree>
    <p:extLst>
      <p:ext uri="{BB962C8B-B14F-4D97-AF65-F5344CB8AC3E}">
        <p14:creationId xmlns:p14="http://schemas.microsoft.com/office/powerpoint/2010/main" val="23242977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2610" name="Rectangle 2">
            <a:extLst>
              <a:ext uri="{FF2B5EF4-FFF2-40B4-BE49-F238E27FC236}">
                <a16:creationId xmlns:a16="http://schemas.microsoft.com/office/drawing/2014/main" id="{A3211788-C460-2C4D-9FA0-7CB335DA7641}"/>
              </a:ext>
            </a:extLst>
          </p:cNvPr>
          <p:cNvSpPr>
            <a:spLocks noGrp="1" noChangeArrowheads="1"/>
          </p:cNvSpPr>
          <p:nvPr>
            <p:ph type="subTitle" idx="1"/>
          </p:nvPr>
        </p:nvSpPr>
        <p:spPr>
          <a:xfrm>
            <a:off x="1676400" y="260351"/>
            <a:ext cx="8839200" cy="5472113"/>
          </a:xfrm>
        </p:spPr>
        <p:txBody>
          <a:bodyPr/>
          <a:lstStyle/>
          <a:p>
            <a:pPr algn="l">
              <a:lnSpc>
                <a:spcPct val="110000"/>
              </a:lnSpc>
            </a:pPr>
            <a:r>
              <a:rPr lang="en-US" altLang="zh-CN" sz="4000" b="1">
                <a:solidFill>
                  <a:schemeClr val="tx2"/>
                </a:solidFill>
              </a:rPr>
              <a:t>2  </a:t>
            </a:r>
            <a:r>
              <a:rPr lang="zh-CN" altLang="en-US" sz="4000" b="1">
                <a:solidFill>
                  <a:schemeClr val="tx2"/>
                </a:solidFill>
                <a:ea typeface="楷体_GB2312" pitchFamily="49" charset="-122"/>
              </a:rPr>
              <a:t>求二叉树的叶子结点数</a:t>
            </a:r>
          </a:p>
          <a:p>
            <a:pPr algn="l">
              <a:lnSpc>
                <a:spcPct val="110000"/>
              </a:lnSpc>
            </a:pPr>
            <a:r>
              <a:rPr lang="zh-CN" altLang="en-US" sz="2800" b="1"/>
              <a:t>        可以直接利用先序遍历二叉树算法求二叉树的叶子结点数。只要将先序遍历二叉树算法中</a:t>
            </a:r>
            <a:r>
              <a:rPr lang="en-US" altLang="zh-CN" sz="2800" b="1"/>
              <a:t>vist()</a:t>
            </a:r>
            <a:r>
              <a:rPr lang="zh-CN" altLang="en-US" sz="2800" b="1"/>
              <a:t>函数简单地进行修改就可以。</a:t>
            </a:r>
          </a:p>
          <a:p>
            <a:pPr algn="l">
              <a:lnSpc>
                <a:spcPct val="110000"/>
              </a:lnSpc>
              <a:buClrTx/>
              <a:buSzTx/>
              <a:buFontTx/>
              <a:buNone/>
            </a:pPr>
            <a:r>
              <a:rPr lang="zh-CN" altLang="en-US" b="1">
                <a:solidFill>
                  <a:schemeClr val="folHlink"/>
                </a:solidFill>
              </a:rPr>
              <a:t>算法实现</a:t>
            </a:r>
            <a:r>
              <a:rPr lang="zh-CN" altLang="en-US" b="1"/>
              <a:t>：</a:t>
            </a:r>
          </a:p>
          <a:p>
            <a:pPr algn="l"/>
            <a:r>
              <a:rPr lang="en-US" altLang="zh-CN" sz="2800" b="1"/>
              <a:t>#define  MAX_NODE  50</a:t>
            </a:r>
          </a:p>
          <a:p>
            <a:pPr algn="l"/>
            <a:r>
              <a:rPr lang="en-US" altLang="zh-CN" sz="2800" b="1"/>
              <a:t>int  search_leaves( BTNode  *T)</a:t>
            </a:r>
          </a:p>
          <a:p>
            <a:pPr marL="355600" lvl="1" indent="0">
              <a:buNone/>
            </a:pPr>
            <a:r>
              <a:rPr lang="en-US" altLang="zh-CN" b="1"/>
              <a:t>{  BTNode  *Stack[MAX_NODE] ,*p=T;</a:t>
            </a:r>
          </a:p>
          <a:p>
            <a:pPr marL="723900" lvl="2" indent="0">
              <a:buNone/>
            </a:pPr>
            <a:r>
              <a:rPr lang="en-US" altLang="zh-CN" sz="2800" b="1"/>
              <a:t>int  top=0, num=0;</a:t>
            </a:r>
          </a:p>
          <a:p>
            <a:pPr marL="723900" lvl="2" indent="0">
              <a:buNone/>
            </a:pPr>
            <a:r>
              <a:rPr lang="en-US" altLang="zh-CN" sz="2800" b="1"/>
              <a:t>if  (T!=NULL)</a:t>
            </a:r>
          </a:p>
        </p:txBody>
      </p:sp>
    </p:spTree>
    <p:extLst>
      <p:ext uri="{BB962C8B-B14F-4D97-AF65-F5344CB8AC3E}">
        <p14:creationId xmlns:p14="http://schemas.microsoft.com/office/powerpoint/2010/main" val="34924708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3634" name="Text Box 2">
            <a:extLst>
              <a:ext uri="{FF2B5EF4-FFF2-40B4-BE49-F238E27FC236}">
                <a16:creationId xmlns:a16="http://schemas.microsoft.com/office/drawing/2014/main" id="{5F4937D3-27BA-9E40-B8BF-CA9230AF427B}"/>
              </a:ext>
            </a:extLst>
          </p:cNvPr>
          <p:cNvSpPr txBox="1">
            <a:spLocks noChangeArrowheads="1"/>
          </p:cNvSpPr>
          <p:nvPr/>
        </p:nvSpPr>
        <p:spPr bwMode="auto">
          <a:xfrm>
            <a:off x="1676401" y="166688"/>
            <a:ext cx="8812213" cy="611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55600" eaLnBrk="0" hangingPunct="0">
              <a:defRPr kumimoji="1" sz="2400">
                <a:solidFill>
                  <a:schemeClr val="tx1"/>
                </a:solidFill>
                <a:latin typeface="Times New Roman" panose="02020603050405020304" pitchFamily="18" charset="0"/>
                <a:ea typeface="宋体" panose="02010600030101010101" pitchFamily="2" charset="-122"/>
              </a:defRPr>
            </a:lvl2pPr>
            <a:lvl3pPr marL="723900" eaLnBrk="0" hangingPunct="0">
              <a:defRPr kumimoji="1" sz="2400">
                <a:solidFill>
                  <a:schemeClr val="tx1"/>
                </a:solidFill>
                <a:latin typeface="Times New Roman" panose="02020603050405020304" pitchFamily="18" charset="0"/>
                <a:ea typeface="宋体" panose="02010600030101010101" pitchFamily="2" charset="-122"/>
              </a:defRPr>
            </a:lvl3pPr>
            <a:lvl4pPr marL="1079500" eaLnBrk="0" hangingPunct="0">
              <a:defRPr kumimoji="1" sz="2400">
                <a:solidFill>
                  <a:schemeClr val="tx1"/>
                </a:solidFill>
                <a:latin typeface="Times New Roman" panose="02020603050405020304" pitchFamily="18" charset="0"/>
                <a:ea typeface="宋体" panose="02010600030101010101" pitchFamily="2" charset="-122"/>
              </a:defRPr>
            </a:lvl4pPr>
            <a:lvl5pPr marL="1435100" eaLnBrk="0" hangingPunct="0">
              <a:defRPr kumimoji="1" sz="2400">
                <a:solidFill>
                  <a:schemeClr val="tx1"/>
                </a:solidFill>
                <a:latin typeface="Times New Roman" panose="02020603050405020304" pitchFamily="18" charset="0"/>
                <a:ea typeface="宋体" panose="02010600030101010101" pitchFamily="2" charset="-122"/>
              </a:defRPr>
            </a:lvl5pPr>
            <a:lvl6pPr marL="18923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3495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28067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2639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3" eaLnBrk="1" fontAlgn="base" hangingPunct="1">
              <a:spcBef>
                <a:spcPct val="10000"/>
              </a:spcBef>
              <a:spcAft>
                <a:spcPct val="0"/>
              </a:spcAft>
            </a:pPr>
            <a:r>
              <a:rPr lang="en-US" altLang="zh-CN" sz="2800" b="1">
                <a:solidFill>
                  <a:srgbClr val="FFFFFF"/>
                </a:solidFill>
              </a:rPr>
              <a:t>{  stack[++top]=p ; </a:t>
            </a:r>
          </a:p>
          <a:p>
            <a:pPr lvl="4" eaLnBrk="1" fontAlgn="base" hangingPunct="1">
              <a:spcBef>
                <a:spcPct val="10000"/>
              </a:spcBef>
              <a:spcAft>
                <a:spcPct val="0"/>
              </a:spcAft>
            </a:pPr>
            <a:r>
              <a:rPr lang="en-US" altLang="zh-CN" sz="2800" b="1">
                <a:solidFill>
                  <a:srgbClr val="FFFFFF"/>
                </a:solidFill>
              </a:rPr>
              <a:t>while (top&gt;0)</a:t>
            </a:r>
          </a:p>
          <a:p>
            <a:pPr lvl="4" eaLnBrk="1" fontAlgn="base" hangingPunct="1">
              <a:spcBef>
                <a:spcPct val="10000"/>
              </a:spcBef>
              <a:spcAft>
                <a:spcPct val="0"/>
              </a:spcAft>
            </a:pPr>
            <a:r>
              <a:rPr lang="en-US" altLang="zh-CN" sz="2800" b="1">
                <a:solidFill>
                  <a:srgbClr val="FFFFFF"/>
                </a:solidFill>
              </a:rPr>
              <a:t>   {  p=stack[top--] ;</a:t>
            </a:r>
          </a:p>
          <a:p>
            <a:pPr lvl="4" eaLnBrk="1" fontAlgn="base" hangingPunct="1">
              <a:spcBef>
                <a:spcPct val="10000"/>
              </a:spcBef>
              <a:spcAft>
                <a:spcPct val="0"/>
              </a:spcAft>
            </a:pPr>
            <a:r>
              <a:rPr lang="en-US" altLang="zh-CN" sz="2800" b="1">
                <a:solidFill>
                  <a:srgbClr val="FFFFFF"/>
                </a:solidFill>
              </a:rPr>
              <a:t>       if (p-&gt;Lchild==NULL&amp;&amp;p-&gt;Rchild==NULL)  num++ ;   </a:t>
            </a:r>
          </a:p>
          <a:p>
            <a:pPr lvl="4" eaLnBrk="1" fontAlgn="base" hangingPunct="1">
              <a:spcBef>
                <a:spcPct val="10000"/>
              </a:spcBef>
              <a:spcAft>
                <a:spcPct val="0"/>
              </a:spcAft>
            </a:pPr>
            <a:r>
              <a:rPr lang="en-US" altLang="zh-CN" sz="2800" b="1">
                <a:solidFill>
                  <a:srgbClr val="FFFFFF"/>
                </a:solidFill>
              </a:rPr>
              <a:t>        if  (p-&gt;Rchild!=NULL )</a:t>
            </a:r>
          </a:p>
          <a:p>
            <a:pPr lvl="4" eaLnBrk="1" fontAlgn="base" hangingPunct="1">
              <a:spcBef>
                <a:spcPct val="10000"/>
              </a:spcBef>
              <a:spcAft>
                <a:spcPct val="0"/>
              </a:spcAft>
            </a:pPr>
            <a:r>
              <a:rPr lang="en-US" altLang="zh-CN" sz="2800" b="1">
                <a:solidFill>
                  <a:srgbClr val="FFFFFF"/>
                </a:solidFill>
              </a:rPr>
              <a:t>             stack[++top]=p-&gt;Rchild; </a:t>
            </a:r>
          </a:p>
          <a:p>
            <a:pPr lvl="4" eaLnBrk="1" fontAlgn="base" hangingPunct="1">
              <a:spcBef>
                <a:spcPct val="10000"/>
              </a:spcBef>
              <a:spcAft>
                <a:spcPct val="0"/>
              </a:spcAft>
            </a:pPr>
            <a:r>
              <a:rPr lang="en-US" altLang="zh-CN" sz="2800" b="1">
                <a:solidFill>
                  <a:srgbClr val="FFFFFF"/>
                </a:solidFill>
              </a:rPr>
              <a:t>        if  (p-&gt;Lchild!=NULL )</a:t>
            </a:r>
          </a:p>
          <a:p>
            <a:pPr lvl="4" eaLnBrk="1" fontAlgn="base" hangingPunct="1">
              <a:spcBef>
                <a:spcPct val="10000"/>
              </a:spcBef>
              <a:spcAft>
                <a:spcPct val="0"/>
              </a:spcAft>
            </a:pPr>
            <a:r>
              <a:rPr lang="en-US" altLang="zh-CN" sz="2800" b="1">
                <a:solidFill>
                  <a:srgbClr val="FFFFFF"/>
                </a:solidFill>
              </a:rPr>
              <a:t>                stack[++top]=p-&gt;Lchild; </a:t>
            </a:r>
          </a:p>
          <a:p>
            <a:pPr lvl="4" eaLnBrk="1" fontAlgn="base" hangingPunct="1">
              <a:spcBef>
                <a:spcPct val="10000"/>
              </a:spcBef>
              <a:spcAft>
                <a:spcPct val="0"/>
              </a:spcAft>
            </a:pPr>
            <a:r>
              <a:rPr lang="zh-CN" altLang="en-US" sz="2800" b="1">
                <a:solidFill>
                  <a:srgbClr val="FFFFFF"/>
                </a:solidFill>
              </a:rPr>
              <a:t>     </a:t>
            </a:r>
            <a:r>
              <a:rPr lang="en-US" altLang="zh-CN" sz="2800" b="1">
                <a:solidFill>
                  <a:srgbClr val="FFFFFF"/>
                </a:solidFill>
              </a:rPr>
              <a:t>}</a:t>
            </a:r>
          </a:p>
          <a:p>
            <a:pPr lvl="4" eaLnBrk="1" fontAlgn="base" hangingPunct="1">
              <a:spcBef>
                <a:spcPct val="10000"/>
              </a:spcBef>
              <a:spcAft>
                <a:spcPct val="0"/>
              </a:spcAft>
            </a:pPr>
            <a:r>
              <a:rPr lang="en-US" altLang="zh-CN" sz="2800" b="1">
                <a:solidFill>
                  <a:srgbClr val="FFFFFF"/>
                </a:solidFill>
              </a:rPr>
              <a:t>}</a:t>
            </a:r>
          </a:p>
          <a:p>
            <a:pPr lvl="2" eaLnBrk="1" fontAlgn="base" hangingPunct="1">
              <a:spcBef>
                <a:spcPct val="10000"/>
              </a:spcBef>
              <a:spcAft>
                <a:spcPct val="0"/>
              </a:spcAft>
            </a:pPr>
            <a:r>
              <a:rPr lang="en-US" altLang="zh-CN" sz="2800" b="1">
                <a:solidFill>
                  <a:srgbClr val="FFFFFF"/>
                </a:solidFill>
              </a:rPr>
              <a:t>return(num) ;</a:t>
            </a:r>
          </a:p>
          <a:p>
            <a:pPr lvl="1" eaLnBrk="1" fontAlgn="base" hangingPunct="1">
              <a:spcBef>
                <a:spcPct val="10000"/>
              </a:spcBef>
              <a:spcAft>
                <a:spcPct val="0"/>
              </a:spcAft>
            </a:pPr>
            <a:r>
              <a:rPr lang="en-US" altLang="zh-CN" sz="2800" b="1">
                <a:solidFill>
                  <a:srgbClr val="FFFFFF"/>
                </a:solidFill>
              </a:rPr>
              <a:t>}</a:t>
            </a:r>
          </a:p>
        </p:txBody>
      </p:sp>
    </p:spTree>
    <p:extLst>
      <p:ext uri="{BB962C8B-B14F-4D97-AF65-F5344CB8AC3E}">
        <p14:creationId xmlns:p14="http://schemas.microsoft.com/office/powerpoint/2010/main" val="131318693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4658" name="Rectangle 2">
            <a:extLst>
              <a:ext uri="{FF2B5EF4-FFF2-40B4-BE49-F238E27FC236}">
                <a16:creationId xmlns:a16="http://schemas.microsoft.com/office/drawing/2014/main" id="{B2338235-87D0-0942-B5A5-8DD4220CFF3F}"/>
              </a:ext>
            </a:extLst>
          </p:cNvPr>
          <p:cNvSpPr>
            <a:spLocks noGrp="1" noChangeArrowheads="1"/>
          </p:cNvSpPr>
          <p:nvPr>
            <p:ph type="subTitle" idx="1"/>
          </p:nvPr>
        </p:nvSpPr>
        <p:spPr>
          <a:xfrm>
            <a:off x="1676400" y="188913"/>
            <a:ext cx="8839200" cy="6335712"/>
          </a:xfrm>
        </p:spPr>
        <p:txBody>
          <a:bodyPr/>
          <a:lstStyle/>
          <a:p>
            <a:pPr algn="l">
              <a:lnSpc>
                <a:spcPct val="110000"/>
              </a:lnSpc>
            </a:pPr>
            <a:r>
              <a:rPr lang="en-US" altLang="zh-CN" sz="4000" b="1">
                <a:solidFill>
                  <a:schemeClr val="tx2"/>
                </a:solidFill>
              </a:rPr>
              <a:t>3  </a:t>
            </a:r>
            <a:r>
              <a:rPr lang="zh-CN" altLang="en-US" sz="4000" b="1">
                <a:solidFill>
                  <a:schemeClr val="tx2"/>
                </a:solidFill>
                <a:ea typeface="楷体_GB2312" pitchFamily="49" charset="-122"/>
              </a:rPr>
              <a:t>求二叉树的深度</a:t>
            </a:r>
            <a:r>
              <a:rPr lang="zh-CN" altLang="en-US" sz="2800" b="1"/>
              <a:t>       </a:t>
            </a:r>
          </a:p>
          <a:p>
            <a:pPr algn="l">
              <a:lnSpc>
                <a:spcPct val="110000"/>
              </a:lnSpc>
            </a:pPr>
            <a:r>
              <a:rPr lang="zh-CN" altLang="en-US" sz="2800" b="1"/>
              <a:t>      利用层次遍历算法可以直接求得二叉树的深度。</a:t>
            </a:r>
          </a:p>
          <a:p>
            <a:pPr algn="l">
              <a:lnSpc>
                <a:spcPct val="110000"/>
              </a:lnSpc>
              <a:buClrTx/>
              <a:buSzTx/>
              <a:buFontTx/>
              <a:buNone/>
            </a:pPr>
            <a:r>
              <a:rPr lang="zh-CN" altLang="en-US" b="1">
                <a:solidFill>
                  <a:schemeClr val="folHlink"/>
                </a:solidFill>
              </a:rPr>
              <a:t>算法实现</a:t>
            </a:r>
            <a:r>
              <a:rPr lang="zh-CN" altLang="en-US" b="1"/>
              <a:t>：</a:t>
            </a:r>
          </a:p>
          <a:p>
            <a:pPr algn="l">
              <a:lnSpc>
                <a:spcPct val="110000"/>
              </a:lnSpc>
            </a:pPr>
            <a:r>
              <a:rPr lang="en-US" altLang="zh-CN" sz="2800" b="1"/>
              <a:t>#define  MAX_NODE  50</a:t>
            </a:r>
          </a:p>
          <a:p>
            <a:pPr algn="l">
              <a:lnSpc>
                <a:spcPct val="110000"/>
              </a:lnSpc>
            </a:pPr>
            <a:r>
              <a:rPr lang="en-US" altLang="zh-CN" sz="2800" b="1"/>
              <a:t>int  search_depth( BTNode  *T)</a:t>
            </a:r>
          </a:p>
          <a:p>
            <a:pPr marL="355600" lvl="1" indent="0">
              <a:lnSpc>
                <a:spcPct val="110000"/>
              </a:lnSpc>
              <a:buNone/>
            </a:pPr>
            <a:r>
              <a:rPr lang="en-US" altLang="zh-CN" b="1"/>
              <a:t>{  BTNode  *Stack[MAX_NODE] ,*p=T;</a:t>
            </a:r>
          </a:p>
          <a:p>
            <a:pPr marL="723900" lvl="2" indent="0">
              <a:lnSpc>
                <a:spcPct val="110000"/>
              </a:lnSpc>
              <a:buNone/>
            </a:pPr>
            <a:r>
              <a:rPr lang="en-US" altLang="zh-CN" sz="2800" b="1"/>
              <a:t>int  front=0 , rear=0, depth=0, level ;</a:t>
            </a:r>
          </a:p>
          <a:p>
            <a:pPr marL="1079500" lvl="3" indent="0">
              <a:lnSpc>
                <a:spcPct val="110000"/>
              </a:lnSpc>
              <a:buNone/>
            </a:pPr>
            <a:r>
              <a:rPr lang="en-US" altLang="zh-CN" sz="2400" b="1"/>
              <a:t>/*  level</a:t>
            </a:r>
            <a:r>
              <a:rPr lang="zh-CN" altLang="en-US" sz="2400" b="1"/>
              <a:t>总是指向访问层的最后一个结点在队列的位置  *</a:t>
            </a:r>
            <a:r>
              <a:rPr lang="en-US" altLang="zh-CN" sz="2400" b="1"/>
              <a:t>/</a:t>
            </a:r>
          </a:p>
          <a:p>
            <a:pPr marL="723900" lvl="2" indent="0">
              <a:lnSpc>
                <a:spcPct val="110000"/>
              </a:lnSpc>
              <a:buNone/>
            </a:pPr>
            <a:r>
              <a:rPr lang="en-US" altLang="zh-CN" sz="2800" b="1"/>
              <a:t>if  (T!=NULL)</a:t>
            </a:r>
          </a:p>
          <a:p>
            <a:pPr marL="1079500" lvl="3" indent="0">
              <a:lnSpc>
                <a:spcPct val="110000"/>
              </a:lnSpc>
              <a:buNone/>
            </a:pPr>
            <a:r>
              <a:rPr lang="en-US" altLang="zh-CN" sz="2800" b="1"/>
              <a:t>{  Queue[++rear]=p;    </a:t>
            </a:r>
            <a:r>
              <a:rPr lang="en-US" altLang="zh-CN" sz="2400" b="1"/>
              <a:t>/*   </a:t>
            </a:r>
            <a:r>
              <a:rPr lang="zh-CN" altLang="en-US" sz="2400" b="1"/>
              <a:t>根结点入队  *</a:t>
            </a:r>
            <a:r>
              <a:rPr lang="en-US" altLang="zh-CN" sz="2400" b="1"/>
              <a:t>/</a:t>
            </a:r>
          </a:p>
          <a:p>
            <a:pPr marL="1435100" lvl="4" indent="0">
              <a:lnSpc>
                <a:spcPct val="110000"/>
              </a:lnSpc>
              <a:buNone/>
            </a:pPr>
            <a:r>
              <a:rPr lang="en-US" altLang="zh-CN" sz="2800" b="1"/>
              <a:t>level=rear ;    </a:t>
            </a:r>
            <a:r>
              <a:rPr lang="en-US" altLang="zh-CN" sz="2400" b="1"/>
              <a:t>/*  </a:t>
            </a:r>
            <a:r>
              <a:rPr lang="zh-CN" altLang="en-US" sz="2400" b="1"/>
              <a:t>根是第</a:t>
            </a:r>
            <a:r>
              <a:rPr lang="en-US" altLang="zh-CN" sz="2400" b="1"/>
              <a:t>1</a:t>
            </a:r>
            <a:r>
              <a:rPr lang="zh-CN" altLang="en-US" sz="2400" b="1"/>
              <a:t>层的最后一个节点  *</a:t>
            </a:r>
            <a:r>
              <a:rPr lang="en-US" altLang="zh-CN" sz="2400" b="1"/>
              <a:t>/</a:t>
            </a:r>
          </a:p>
        </p:txBody>
      </p:sp>
    </p:spTree>
    <p:extLst>
      <p:ext uri="{BB962C8B-B14F-4D97-AF65-F5344CB8AC3E}">
        <p14:creationId xmlns:p14="http://schemas.microsoft.com/office/powerpoint/2010/main" val="3939876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5682" name="Text Box 2">
            <a:extLst>
              <a:ext uri="{FF2B5EF4-FFF2-40B4-BE49-F238E27FC236}">
                <a16:creationId xmlns:a16="http://schemas.microsoft.com/office/drawing/2014/main" id="{8C479C69-2778-3D43-A2D6-C186AA552A68}"/>
              </a:ext>
            </a:extLst>
          </p:cNvPr>
          <p:cNvSpPr txBox="1">
            <a:spLocks noChangeArrowheads="1"/>
          </p:cNvSpPr>
          <p:nvPr/>
        </p:nvSpPr>
        <p:spPr bwMode="auto">
          <a:xfrm>
            <a:off x="1676401" y="131763"/>
            <a:ext cx="8812213" cy="667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55600" eaLnBrk="0" hangingPunct="0">
              <a:defRPr kumimoji="1" sz="2400">
                <a:solidFill>
                  <a:schemeClr val="tx1"/>
                </a:solidFill>
                <a:latin typeface="Times New Roman" panose="02020603050405020304" pitchFamily="18" charset="0"/>
                <a:ea typeface="宋体" panose="02010600030101010101" pitchFamily="2" charset="-122"/>
              </a:defRPr>
            </a:lvl2pPr>
            <a:lvl3pPr marL="723900" eaLnBrk="0" hangingPunct="0">
              <a:defRPr kumimoji="1" sz="2400">
                <a:solidFill>
                  <a:schemeClr val="tx1"/>
                </a:solidFill>
                <a:latin typeface="Times New Roman" panose="02020603050405020304" pitchFamily="18" charset="0"/>
                <a:ea typeface="宋体" panose="02010600030101010101" pitchFamily="2" charset="-122"/>
              </a:defRPr>
            </a:lvl3pPr>
            <a:lvl4pPr marL="1079500" eaLnBrk="0" hangingPunct="0">
              <a:defRPr kumimoji="1" sz="2400">
                <a:solidFill>
                  <a:schemeClr val="tx1"/>
                </a:solidFill>
                <a:latin typeface="Times New Roman" panose="02020603050405020304" pitchFamily="18" charset="0"/>
                <a:ea typeface="宋体" panose="02010600030101010101" pitchFamily="2" charset="-122"/>
              </a:defRPr>
            </a:lvl4pPr>
            <a:lvl5pPr marL="1435100" eaLnBrk="0" hangingPunct="0">
              <a:defRPr kumimoji="1" sz="2400">
                <a:solidFill>
                  <a:schemeClr val="tx1"/>
                </a:solidFill>
                <a:latin typeface="Times New Roman" panose="02020603050405020304" pitchFamily="18" charset="0"/>
                <a:ea typeface="宋体" panose="02010600030101010101" pitchFamily="2" charset="-122"/>
              </a:defRPr>
            </a:lvl5pPr>
            <a:lvl6pPr marL="18923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3495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28067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2639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4" eaLnBrk="1" fontAlgn="base" hangingPunct="1">
              <a:lnSpc>
                <a:spcPct val="110000"/>
              </a:lnSpc>
              <a:spcBef>
                <a:spcPct val="20000"/>
              </a:spcBef>
              <a:spcAft>
                <a:spcPct val="0"/>
              </a:spcAft>
            </a:pPr>
            <a:r>
              <a:rPr lang="en-US" altLang="zh-CN" sz="2800" b="1">
                <a:solidFill>
                  <a:srgbClr val="FFFFFF"/>
                </a:solidFill>
              </a:rPr>
              <a:t>while (front&lt;rear)</a:t>
            </a:r>
          </a:p>
          <a:p>
            <a:pPr lvl="4" eaLnBrk="1" fontAlgn="base" hangingPunct="1">
              <a:lnSpc>
                <a:spcPct val="110000"/>
              </a:lnSpc>
              <a:spcBef>
                <a:spcPct val="20000"/>
              </a:spcBef>
              <a:spcAft>
                <a:spcPct val="0"/>
              </a:spcAft>
            </a:pPr>
            <a:r>
              <a:rPr lang="en-US" altLang="zh-CN" sz="2800" b="1">
                <a:solidFill>
                  <a:srgbClr val="FFFFFF"/>
                </a:solidFill>
              </a:rPr>
              <a:t>     {  p=Queue[++front]; </a:t>
            </a:r>
          </a:p>
          <a:p>
            <a:pPr lvl="4" eaLnBrk="1" fontAlgn="base" hangingPunct="1">
              <a:lnSpc>
                <a:spcPct val="110000"/>
              </a:lnSpc>
              <a:spcBef>
                <a:spcPct val="20000"/>
              </a:spcBef>
              <a:spcAft>
                <a:spcPct val="0"/>
              </a:spcAft>
            </a:pPr>
            <a:r>
              <a:rPr lang="en-US" altLang="zh-CN" sz="2800" b="1">
                <a:solidFill>
                  <a:srgbClr val="FFFFFF"/>
                </a:solidFill>
              </a:rPr>
              <a:t>         if (p-&gt;Lchild!=NULL)</a:t>
            </a:r>
          </a:p>
          <a:p>
            <a:pPr lvl="4" eaLnBrk="1" fontAlgn="base" hangingPunct="1">
              <a:lnSpc>
                <a:spcPct val="110000"/>
              </a:lnSpc>
              <a:spcBef>
                <a:spcPct val="20000"/>
              </a:spcBef>
              <a:spcAft>
                <a:spcPct val="0"/>
              </a:spcAft>
            </a:pPr>
            <a:r>
              <a:rPr lang="en-US" altLang="zh-CN" sz="2800" b="1">
                <a:solidFill>
                  <a:srgbClr val="FFFFFF"/>
                </a:solidFill>
              </a:rPr>
              <a:t>               Queue[++rear]=p;</a:t>
            </a:r>
            <a:r>
              <a:rPr lang="en-US" altLang="zh-CN" b="1">
                <a:solidFill>
                  <a:srgbClr val="FFFFFF"/>
                </a:solidFill>
              </a:rPr>
              <a:t>    /*   </a:t>
            </a:r>
            <a:r>
              <a:rPr lang="zh-CN" altLang="en-US" b="1">
                <a:solidFill>
                  <a:srgbClr val="FFFFFF"/>
                </a:solidFill>
              </a:rPr>
              <a:t>左结点入队  *</a:t>
            </a:r>
            <a:r>
              <a:rPr lang="en-US" altLang="zh-CN" b="1">
                <a:solidFill>
                  <a:srgbClr val="FFFFFF"/>
                </a:solidFill>
              </a:rPr>
              <a:t>/</a:t>
            </a:r>
          </a:p>
          <a:p>
            <a:pPr lvl="4" eaLnBrk="1" fontAlgn="base" hangingPunct="1">
              <a:lnSpc>
                <a:spcPct val="110000"/>
              </a:lnSpc>
              <a:spcBef>
                <a:spcPct val="20000"/>
              </a:spcBef>
              <a:spcAft>
                <a:spcPct val="0"/>
              </a:spcAft>
            </a:pPr>
            <a:r>
              <a:rPr lang="en-US" altLang="zh-CN" sz="2800" b="1">
                <a:solidFill>
                  <a:srgbClr val="FFFFFF"/>
                </a:solidFill>
              </a:rPr>
              <a:t>         if (p-&gt;Rchild!=NULL)</a:t>
            </a:r>
          </a:p>
          <a:p>
            <a:pPr lvl="4" eaLnBrk="1" fontAlgn="base" hangingPunct="1">
              <a:lnSpc>
                <a:spcPct val="110000"/>
              </a:lnSpc>
              <a:spcBef>
                <a:spcPct val="20000"/>
              </a:spcBef>
              <a:spcAft>
                <a:spcPct val="0"/>
              </a:spcAft>
            </a:pPr>
            <a:r>
              <a:rPr lang="en-US" altLang="zh-CN" sz="2800" b="1">
                <a:solidFill>
                  <a:srgbClr val="FFFFFF"/>
                </a:solidFill>
              </a:rPr>
              <a:t>               Queue[++rear]=p;    </a:t>
            </a:r>
            <a:r>
              <a:rPr lang="en-US" altLang="zh-CN" b="1">
                <a:solidFill>
                  <a:srgbClr val="FFFFFF"/>
                </a:solidFill>
              </a:rPr>
              <a:t>/*   </a:t>
            </a:r>
            <a:r>
              <a:rPr lang="zh-CN" altLang="en-US" b="1">
                <a:solidFill>
                  <a:srgbClr val="FFFFFF"/>
                </a:solidFill>
              </a:rPr>
              <a:t>左结点入队  *</a:t>
            </a:r>
            <a:r>
              <a:rPr lang="en-US" altLang="zh-CN" b="1">
                <a:solidFill>
                  <a:srgbClr val="FFFFFF"/>
                </a:solidFill>
              </a:rPr>
              <a:t>/</a:t>
            </a:r>
          </a:p>
          <a:p>
            <a:pPr lvl="4" eaLnBrk="1" fontAlgn="base" hangingPunct="1">
              <a:lnSpc>
                <a:spcPct val="110000"/>
              </a:lnSpc>
              <a:spcBef>
                <a:spcPct val="20000"/>
              </a:spcBef>
              <a:spcAft>
                <a:spcPct val="0"/>
              </a:spcAft>
            </a:pPr>
            <a:r>
              <a:rPr lang="en-US" altLang="zh-CN" b="1">
                <a:solidFill>
                  <a:srgbClr val="FFFFFF"/>
                </a:solidFill>
              </a:rPr>
              <a:t>          </a:t>
            </a:r>
            <a:r>
              <a:rPr lang="en-US" altLang="zh-CN" sz="2800" b="1">
                <a:solidFill>
                  <a:srgbClr val="FFFFFF"/>
                </a:solidFill>
              </a:rPr>
              <a:t>if (front==level)  </a:t>
            </a:r>
          </a:p>
          <a:p>
            <a:pPr lvl="4" eaLnBrk="1" fontAlgn="base" hangingPunct="1">
              <a:lnSpc>
                <a:spcPct val="110000"/>
              </a:lnSpc>
              <a:spcBef>
                <a:spcPct val="20000"/>
              </a:spcBef>
              <a:spcAft>
                <a:spcPct val="0"/>
              </a:spcAft>
            </a:pPr>
            <a:r>
              <a:rPr lang="en-US" altLang="zh-CN" sz="2800" b="1">
                <a:solidFill>
                  <a:srgbClr val="FFFFFF"/>
                </a:solidFill>
              </a:rPr>
              <a:t>             </a:t>
            </a:r>
            <a:r>
              <a:rPr lang="en-US" altLang="zh-CN" b="1">
                <a:solidFill>
                  <a:srgbClr val="FFFFFF"/>
                </a:solidFill>
              </a:rPr>
              <a:t>/*  </a:t>
            </a:r>
            <a:r>
              <a:rPr lang="zh-CN" altLang="en-US" b="1">
                <a:solidFill>
                  <a:srgbClr val="FFFFFF"/>
                </a:solidFill>
              </a:rPr>
              <a:t>正访问的是当前层的最后一个结点  *</a:t>
            </a:r>
            <a:r>
              <a:rPr lang="en-US" altLang="zh-CN" b="1">
                <a:solidFill>
                  <a:srgbClr val="FFFFFF"/>
                </a:solidFill>
              </a:rPr>
              <a:t>/</a:t>
            </a:r>
          </a:p>
          <a:p>
            <a:pPr lvl="4" eaLnBrk="1" fontAlgn="base" hangingPunct="1">
              <a:lnSpc>
                <a:spcPct val="110000"/>
              </a:lnSpc>
              <a:spcBef>
                <a:spcPct val="20000"/>
              </a:spcBef>
              <a:spcAft>
                <a:spcPct val="0"/>
              </a:spcAft>
            </a:pPr>
            <a:r>
              <a:rPr lang="en-US" altLang="zh-CN" b="1">
                <a:solidFill>
                  <a:srgbClr val="FFFFFF"/>
                </a:solidFill>
              </a:rPr>
              <a:t>             </a:t>
            </a:r>
            <a:r>
              <a:rPr lang="en-US" altLang="zh-CN" sz="2800" b="1">
                <a:solidFill>
                  <a:srgbClr val="FFFFFF"/>
                </a:solidFill>
              </a:rPr>
              <a:t>{  depth++ ;  level=rear ;  }</a:t>
            </a:r>
          </a:p>
          <a:p>
            <a:pPr lvl="4" eaLnBrk="1" fontAlgn="base" hangingPunct="1">
              <a:lnSpc>
                <a:spcPct val="110000"/>
              </a:lnSpc>
              <a:spcBef>
                <a:spcPct val="20000"/>
              </a:spcBef>
              <a:spcAft>
                <a:spcPct val="0"/>
              </a:spcAft>
            </a:pPr>
            <a:r>
              <a:rPr lang="en-US" altLang="zh-CN" sz="2800" b="1">
                <a:solidFill>
                  <a:srgbClr val="FFFFFF"/>
                </a:solidFill>
              </a:rPr>
              <a:t>      }</a:t>
            </a:r>
          </a:p>
          <a:p>
            <a:pPr lvl="3" eaLnBrk="1" fontAlgn="base" hangingPunct="1">
              <a:lnSpc>
                <a:spcPct val="110000"/>
              </a:lnSpc>
              <a:spcBef>
                <a:spcPct val="20000"/>
              </a:spcBef>
              <a:spcAft>
                <a:spcPct val="0"/>
              </a:spcAft>
            </a:pPr>
            <a:r>
              <a:rPr lang="en-US" altLang="zh-CN" sz="2800" b="1">
                <a:solidFill>
                  <a:srgbClr val="FFFFFF"/>
                </a:solidFill>
              </a:rPr>
              <a:t>}</a:t>
            </a:r>
          </a:p>
          <a:p>
            <a:pPr lvl="1" eaLnBrk="1" fontAlgn="base" hangingPunct="1">
              <a:lnSpc>
                <a:spcPct val="110000"/>
              </a:lnSpc>
              <a:spcBef>
                <a:spcPct val="20000"/>
              </a:spcBef>
              <a:spcAft>
                <a:spcPct val="0"/>
              </a:spcAft>
            </a:pPr>
            <a:r>
              <a:rPr lang="en-US" altLang="zh-CN" sz="2800" b="1">
                <a:solidFill>
                  <a:srgbClr val="FFFFFF"/>
                </a:solidFill>
              </a:rPr>
              <a:t>}</a:t>
            </a:r>
          </a:p>
        </p:txBody>
      </p:sp>
    </p:spTree>
    <p:extLst>
      <p:ext uri="{BB962C8B-B14F-4D97-AF65-F5344CB8AC3E}">
        <p14:creationId xmlns:p14="http://schemas.microsoft.com/office/powerpoint/2010/main" val="129081640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6706" name="Text Box 2">
            <a:extLst>
              <a:ext uri="{FF2B5EF4-FFF2-40B4-BE49-F238E27FC236}">
                <a16:creationId xmlns:a16="http://schemas.microsoft.com/office/drawing/2014/main" id="{35466728-2073-1F4B-8024-907B38EA8427}"/>
              </a:ext>
            </a:extLst>
          </p:cNvPr>
          <p:cNvSpPr txBox="1">
            <a:spLocks noChangeArrowheads="1"/>
          </p:cNvSpPr>
          <p:nvPr/>
        </p:nvSpPr>
        <p:spPr bwMode="auto">
          <a:xfrm>
            <a:off x="1676401" y="1557339"/>
            <a:ext cx="8812213" cy="449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533400" eaLnBrk="0" hangingPunct="0">
              <a:defRPr kumimoji="1" sz="2400">
                <a:solidFill>
                  <a:schemeClr val="tx1"/>
                </a:solidFill>
                <a:latin typeface="Times New Roman" panose="02020603050405020304" pitchFamily="18" charset="0"/>
                <a:ea typeface="宋体" panose="02010600030101010101" pitchFamily="2" charset="-122"/>
              </a:defRPr>
            </a:lvl2pPr>
            <a:lvl3pPr eaLnBrk="0" hangingPunct="0">
              <a:defRPr kumimoji="1" sz="2400">
                <a:solidFill>
                  <a:schemeClr val="tx1"/>
                </a:solidFill>
                <a:latin typeface="Times New Roman" panose="02020603050405020304" pitchFamily="18" charset="0"/>
                <a:ea typeface="宋体" panose="02010600030101010101" pitchFamily="2" charset="-122"/>
              </a:defRPr>
            </a:lvl3pPr>
            <a:lvl4pPr eaLnBrk="0" hangingPunct="0">
              <a:defRPr kumimoji="1" sz="2400">
                <a:solidFill>
                  <a:schemeClr val="tx1"/>
                </a:solidFill>
                <a:latin typeface="Times New Roman" panose="02020603050405020304" pitchFamily="18" charset="0"/>
                <a:ea typeface="宋体" panose="02010600030101010101" pitchFamily="2" charset="-122"/>
              </a:defRPr>
            </a:lvl4pPr>
            <a:lvl5pPr eaLnBrk="0" hangingPunct="0">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20000"/>
              </a:spcBef>
              <a:spcAft>
                <a:spcPct val="0"/>
              </a:spcAft>
            </a:pPr>
            <a:r>
              <a:rPr lang="zh-CN" altLang="en-US" sz="2800">
                <a:solidFill>
                  <a:srgbClr val="FFFFFF"/>
                </a:solidFill>
              </a:rPr>
              <a:t>        </a:t>
            </a:r>
            <a:r>
              <a:rPr lang="zh-CN" altLang="en-US" sz="2800" b="1">
                <a:solidFill>
                  <a:srgbClr val="FFFFFF"/>
                </a:solidFill>
              </a:rPr>
              <a:t>遍历二叉树是按一定的规则将树中的结点排列成一个线性序列</a:t>
            </a:r>
            <a:r>
              <a:rPr lang="zh-CN" altLang="en-US" sz="2800" b="1">
                <a:solidFill>
                  <a:srgbClr val="FFFFFF"/>
                </a:solidFill>
                <a:latin typeface="宋体" panose="02010600030101010101" pitchFamily="2" charset="-122"/>
              </a:rPr>
              <a:t>，即是对非线性结构的线性化操作。如何找到</a:t>
            </a:r>
            <a:r>
              <a:rPr lang="zh-CN" altLang="en-US" sz="2800" b="1">
                <a:solidFill>
                  <a:srgbClr val="FFFF00"/>
                </a:solidFill>
                <a:latin typeface="宋体" panose="02010600030101010101" pitchFamily="2" charset="-122"/>
              </a:rPr>
              <a:t>遍历过程中动态得到</a:t>
            </a:r>
            <a:r>
              <a:rPr lang="zh-CN" altLang="en-US" sz="2800" b="1">
                <a:solidFill>
                  <a:srgbClr val="FFFFFF"/>
                </a:solidFill>
                <a:latin typeface="宋体" panose="02010600030101010101" pitchFamily="2" charset="-122"/>
              </a:rPr>
              <a:t>的每个结点的直接前驱和直接后继</a:t>
            </a:r>
            <a:r>
              <a:rPr lang="en-US" altLang="zh-CN" sz="2800" b="1">
                <a:solidFill>
                  <a:srgbClr val="FFFFFF"/>
                </a:solidFill>
                <a:latin typeface="宋体" panose="02010600030101010101" pitchFamily="2" charset="-122"/>
              </a:rPr>
              <a:t>(</a:t>
            </a:r>
            <a:r>
              <a:rPr lang="zh-CN" altLang="en-US" sz="2800" b="1">
                <a:solidFill>
                  <a:srgbClr val="FFFFFF"/>
                </a:solidFill>
                <a:latin typeface="宋体" panose="02010600030101010101" pitchFamily="2" charset="-122"/>
              </a:rPr>
              <a:t>第一个和最后一个除外</a:t>
            </a:r>
            <a:r>
              <a:rPr lang="en-US" altLang="zh-CN" sz="2800" b="1">
                <a:solidFill>
                  <a:srgbClr val="FFFFFF"/>
                </a:solidFill>
                <a:latin typeface="宋体" panose="02010600030101010101" pitchFamily="2" charset="-122"/>
              </a:rPr>
              <a:t>)?</a:t>
            </a:r>
            <a:r>
              <a:rPr lang="zh-CN" altLang="en-US" sz="2800" b="1">
                <a:solidFill>
                  <a:srgbClr val="FFFFFF"/>
                </a:solidFill>
                <a:latin typeface="宋体" panose="02010600030101010101" pitchFamily="2" charset="-122"/>
              </a:rPr>
              <a:t>如何保存这些信息</a:t>
            </a:r>
            <a:r>
              <a:rPr lang="en-US" altLang="zh-CN" sz="2800" b="1">
                <a:solidFill>
                  <a:srgbClr val="FFFFFF"/>
                </a:solidFill>
                <a:latin typeface="宋体" panose="02010600030101010101" pitchFamily="2" charset="-122"/>
              </a:rPr>
              <a:t>?</a:t>
            </a:r>
          </a:p>
          <a:p>
            <a:pPr eaLnBrk="1" fontAlgn="base" hangingPunct="1">
              <a:lnSpc>
                <a:spcPct val="110000"/>
              </a:lnSpc>
              <a:spcBef>
                <a:spcPct val="20000"/>
              </a:spcBef>
              <a:spcAft>
                <a:spcPct val="0"/>
              </a:spcAft>
            </a:pPr>
            <a:r>
              <a:rPr lang="en-US" altLang="zh-CN" sz="2800" b="1">
                <a:solidFill>
                  <a:srgbClr val="FFFFFF"/>
                </a:solidFill>
                <a:latin typeface="宋体" panose="02010600030101010101" pitchFamily="2" charset="-122"/>
              </a:rPr>
              <a:t>    </a:t>
            </a:r>
            <a:r>
              <a:rPr lang="zh-CN" altLang="en-US" sz="2800" b="1">
                <a:solidFill>
                  <a:srgbClr val="FFFFFF"/>
                </a:solidFill>
                <a:latin typeface="宋体" panose="02010600030101010101" pitchFamily="2" charset="-122"/>
              </a:rPr>
              <a:t>设一棵二叉树有</a:t>
            </a:r>
            <a:r>
              <a:rPr lang="en-US" altLang="zh-CN" sz="2800" b="1">
                <a:solidFill>
                  <a:srgbClr val="FFFFFF"/>
                </a:solidFill>
              </a:rPr>
              <a:t>n</a:t>
            </a:r>
            <a:r>
              <a:rPr lang="zh-CN" altLang="en-US" sz="2800" b="1">
                <a:solidFill>
                  <a:srgbClr val="FFFFFF"/>
                </a:solidFill>
              </a:rPr>
              <a:t>个结点</a:t>
            </a:r>
            <a:r>
              <a:rPr lang="zh-CN" altLang="en-US" sz="2800" b="1">
                <a:solidFill>
                  <a:srgbClr val="FFFFFF"/>
                </a:solidFill>
                <a:latin typeface="宋体" panose="02010600030101010101" pitchFamily="2" charset="-122"/>
              </a:rPr>
              <a:t>，则有</a:t>
            </a:r>
            <a:r>
              <a:rPr lang="en-US" altLang="zh-CN" sz="2800" b="1">
                <a:solidFill>
                  <a:srgbClr val="FFFFFF"/>
                </a:solidFill>
              </a:rPr>
              <a:t>n-1</a:t>
            </a:r>
            <a:r>
              <a:rPr lang="zh-CN" altLang="en-US" sz="2800" b="1">
                <a:solidFill>
                  <a:srgbClr val="FFFFFF"/>
                </a:solidFill>
              </a:rPr>
              <a:t>条边</a:t>
            </a:r>
            <a:r>
              <a:rPr lang="en-US" altLang="zh-CN" sz="2800" b="1">
                <a:solidFill>
                  <a:srgbClr val="FFFFFF"/>
                </a:solidFill>
              </a:rPr>
              <a:t>(</a:t>
            </a:r>
            <a:r>
              <a:rPr lang="zh-CN" altLang="en-US" sz="2800" b="1">
                <a:solidFill>
                  <a:srgbClr val="FFFFFF"/>
                </a:solidFill>
              </a:rPr>
              <a:t>指针连线</a:t>
            </a:r>
            <a:r>
              <a:rPr lang="en-US" altLang="zh-CN" sz="2800" b="1">
                <a:solidFill>
                  <a:srgbClr val="FFFFFF"/>
                </a:solidFill>
              </a:rPr>
              <a:t>) </a:t>
            </a:r>
            <a:r>
              <a:rPr lang="zh-CN" altLang="en-US" sz="2800" b="1">
                <a:solidFill>
                  <a:srgbClr val="FFFFFF"/>
                </a:solidFill>
                <a:latin typeface="宋体" panose="02010600030101010101" pitchFamily="2" charset="-122"/>
              </a:rPr>
              <a:t>，</a:t>
            </a:r>
            <a:r>
              <a:rPr lang="zh-CN" altLang="en-US" sz="2800" b="1">
                <a:solidFill>
                  <a:srgbClr val="FFFFFF"/>
                </a:solidFill>
              </a:rPr>
              <a:t> 而</a:t>
            </a:r>
            <a:r>
              <a:rPr lang="en-US" altLang="zh-CN" sz="2800" b="1">
                <a:solidFill>
                  <a:srgbClr val="FFFFFF"/>
                </a:solidFill>
              </a:rPr>
              <a:t>n</a:t>
            </a:r>
            <a:r>
              <a:rPr lang="zh-CN" altLang="en-US" sz="2800" b="1">
                <a:solidFill>
                  <a:srgbClr val="FFFFFF"/>
                </a:solidFill>
              </a:rPr>
              <a:t>个结点共有</a:t>
            </a:r>
            <a:r>
              <a:rPr lang="en-US" altLang="zh-CN" sz="2800" b="1">
                <a:solidFill>
                  <a:srgbClr val="FFFFFF"/>
                </a:solidFill>
              </a:rPr>
              <a:t>2n</a:t>
            </a:r>
            <a:r>
              <a:rPr lang="zh-CN" altLang="en-US" sz="2800" b="1">
                <a:solidFill>
                  <a:srgbClr val="FFFFFF"/>
                </a:solidFill>
              </a:rPr>
              <a:t>个指针域</a:t>
            </a:r>
            <a:r>
              <a:rPr lang="en-US" altLang="zh-CN" sz="2800" b="1">
                <a:solidFill>
                  <a:srgbClr val="FFFFFF"/>
                </a:solidFill>
              </a:rPr>
              <a:t>(Lchild</a:t>
            </a:r>
            <a:r>
              <a:rPr lang="zh-CN" altLang="en-US" sz="2800" b="1">
                <a:solidFill>
                  <a:srgbClr val="FFFFFF"/>
                </a:solidFill>
              </a:rPr>
              <a:t>和</a:t>
            </a:r>
            <a:r>
              <a:rPr lang="en-US" altLang="zh-CN" sz="2800" b="1">
                <a:solidFill>
                  <a:srgbClr val="FFFFFF"/>
                </a:solidFill>
              </a:rPr>
              <a:t>Rchild) </a:t>
            </a:r>
            <a:r>
              <a:rPr lang="zh-CN" altLang="en-US" sz="2800" b="1">
                <a:solidFill>
                  <a:srgbClr val="FFFFFF"/>
                </a:solidFill>
                <a:latin typeface="宋体" panose="02010600030101010101" pitchFamily="2" charset="-122"/>
              </a:rPr>
              <a:t>，显然</a:t>
            </a:r>
            <a:r>
              <a:rPr lang="zh-CN" altLang="en-US" sz="2800" b="1">
                <a:solidFill>
                  <a:srgbClr val="FFFF00"/>
                </a:solidFill>
                <a:latin typeface="宋体" panose="02010600030101010101" pitchFamily="2" charset="-122"/>
              </a:rPr>
              <a:t>有</a:t>
            </a:r>
            <a:r>
              <a:rPr lang="en-US" altLang="zh-CN" sz="2800" b="1">
                <a:solidFill>
                  <a:srgbClr val="FFFF00"/>
                </a:solidFill>
              </a:rPr>
              <a:t>n+1</a:t>
            </a:r>
            <a:r>
              <a:rPr lang="zh-CN" altLang="en-US" sz="2800" b="1">
                <a:solidFill>
                  <a:srgbClr val="FFFF00"/>
                </a:solidFill>
              </a:rPr>
              <a:t>个空闲指针域</a:t>
            </a:r>
            <a:r>
              <a:rPr lang="zh-CN" altLang="en-US" sz="2800" b="1">
                <a:solidFill>
                  <a:srgbClr val="FFFFFF"/>
                </a:solidFill>
              </a:rPr>
              <a:t>未用</a:t>
            </a:r>
            <a:r>
              <a:rPr lang="zh-CN" altLang="en-US" sz="2800" b="1">
                <a:solidFill>
                  <a:srgbClr val="FFFFFF"/>
                </a:solidFill>
                <a:latin typeface="宋体" panose="02010600030101010101" pitchFamily="2" charset="-122"/>
              </a:rPr>
              <a:t>。则可以利用这些</a:t>
            </a:r>
            <a:r>
              <a:rPr lang="zh-CN" altLang="en-US" sz="2800" b="1">
                <a:solidFill>
                  <a:srgbClr val="FFFFFF"/>
                </a:solidFill>
              </a:rPr>
              <a:t>空闲的指针域来存放结点的</a:t>
            </a:r>
            <a:r>
              <a:rPr lang="zh-CN" altLang="en-US" sz="2800" b="1">
                <a:solidFill>
                  <a:srgbClr val="FFFFFF"/>
                </a:solidFill>
                <a:latin typeface="宋体" panose="02010600030101010101" pitchFamily="2" charset="-122"/>
              </a:rPr>
              <a:t>直接前驱和直接后继信息。</a:t>
            </a:r>
          </a:p>
          <a:p>
            <a:pPr eaLnBrk="1" fontAlgn="base" hangingPunct="1">
              <a:lnSpc>
                <a:spcPct val="110000"/>
              </a:lnSpc>
              <a:spcBef>
                <a:spcPct val="20000"/>
              </a:spcBef>
              <a:spcAft>
                <a:spcPct val="0"/>
              </a:spcAft>
            </a:pPr>
            <a:r>
              <a:rPr lang="zh-CN" altLang="en-US" sz="2800" b="1">
                <a:solidFill>
                  <a:srgbClr val="FFFFFF"/>
                </a:solidFill>
                <a:latin typeface="宋体" panose="02010600030101010101" pitchFamily="2" charset="-122"/>
              </a:rPr>
              <a:t>对结点的指针域做如下规定</a:t>
            </a:r>
            <a:r>
              <a:rPr lang="zh-CN" altLang="en-US" sz="2800" b="1">
                <a:solidFill>
                  <a:srgbClr val="FFFFFF"/>
                </a:solidFill>
              </a:rPr>
              <a:t>： </a:t>
            </a:r>
          </a:p>
        </p:txBody>
      </p:sp>
      <p:sp>
        <p:nvSpPr>
          <p:cNvPr id="456707" name="Rectangle 3">
            <a:extLst>
              <a:ext uri="{FF2B5EF4-FFF2-40B4-BE49-F238E27FC236}">
                <a16:creationId xmlns:a16="http://schemas.microsoft.com/office/drawing/2014/main" id="{BF1AEF03-D549-C84B-B27B-DF6F821D8810}"/>
              </a:ext>
            </a:extLst>
          </p:cNvPr>
          <p:cNvSpPr>
            <a:spLocks noGrp="1" noChangeArrowheads="1"/>
          </p:cNvSpPr>
          <p:nvPr>
            <p:ph type="title" idx="4294967295"/>
          </p:nvPr>
        </p:nvSpPr>
        <p:spPr>
          <a:xfrm>
            <a:off x="3429000" y="441326"/>
            <a:ext cx="4343400" cy="900113"/>
          </a:xfrm>
        </p:spPr>
        <p:txBody>
          <a:bodyPr/>
          <a:lstStyle/>
          <a:p>
            <a:r>
              <a:rPr lang="en-US" altLang="zh-CN" sz="5400" b="1">
                <a:effectLst/>
                <a:latin typeface="Times New Roman" panose="02020603050405020304" pitchFamily="18" charset="0"/>
              </a:rPr>
              <a:t>6.4</a:t>
            </a:r>
            <a:r>
              <a:rPr lang="en-US" altLang="zh-CN" sz="5400" b="1">
                <a:effectLst/>
              </a:rPr>
              <a:t>  </a:t>
            </a:r>
            <a:r>
              <a:rPr lang="zh-CN" altLang="en-US" sz="5400" b="1">
                <a:effectLst/>
                <a:ea typeface="楷体_GB2312" pitchFamily="49" charset="-122"/>
              </a:rPr>
              <a:t>线索树</a:t>
            </a:r>
          </a:p>
        </p:txBody>
      </p:sp>
    </p:spTree>
    <p:extLst>
      <p:ext uri="{BB962C8B-B14F-4D97-AF65-F5344CB8AC3E}">
        <p14:creationId xmlns:p14="http://schemas.microsoft.com/office/powerpoint/2010/main" val="55217698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7730" name="Text Box 2">
            <a:extLst>
              <a:ext uri="{FF2B5EF4-FFF2-40B4-BE49-F238E27FC236}">
                <a16:creationId xmlns:a16="http://schemas.microsoft.com/office/drawing/2014/main" id="{BA46C5E2-C194-DE42-996E-325BBB97848E}"/>
              </a:ext>
            </a:extLst>
          </p:cNvPr>
          <p:cNvSpPr txBox="1">
            <a:spLocks noChangeArrowheads="1"/>
          </p:cNvSpPr>
          <p:nvPr/>
        </p:nvSpPr>
        <p:spPr bwMode="auto">
          <a:xfrm>
            <a:off x="2041525" y="173038"/>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400" u="sng">
              <a:solidFill>
                <a:srgbClr val="FFFFFF"/>
              </a:solidFill>
              <a:latin typeface="Times New Roman" panose="02020603050405020304" pitchFamily="18" charset="0"/>
              <a:ea typeface="宋体" panose="02010600030101010101" pitchFamily="2" charset="-122"/>
            </a:endParaRPr>
          </a:p>
        </p:txBody>
      </p:sp>
      <p:sp>
        <p:nvSpPr>
          <p:cNvPr id="457731" name="Text Box 3">
            <a:extLst>
              <a:ext uri="{FF2B5EF4-FFF2-40B4-BE49-F238E27FC236}">
                <a16:creationId xmlns:a16="http://schemas.microsoft.com/office/drawing/2014/main" id="{BB55D75B-43C3-4543-9EAD-09AA401CF473}"/>
              </a:ext>
            </a:extLst>
          </p:cNvPr>
          <p:cNvSpPr txBox="1">
            <a:spLocks noChangeArrowheads="1"/>
          </p:cNvSpPr>
          <p:nvPr/>
        </p:nvSpPr>
        <p:spPr bwMode="auto">
          <a:xfrm>
            <a:off x="1676400" y="96839"/>
            <a:ext cx="8839200" cy="308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fontAlgn="base">
              <a:lnSpc>
                <a:spcPct val="110000"/>
              </a:lnSpc>
              <a:spcBef>
                <a:spcPct val="20000"/>
              </a:spcBef>
              <a:spcAft>
                <a:spcPct val="0"/>
              </a:spcAft>
            </a:pPr>
            <a:r>
              <a:rPr kumimoji="1" lang="zh-CN" altLang="en-US" sz="2800" b="1">
                <a:solidFill>
                  <a:srgbClr val="FFFF00"/>
                </a:solidFill>
                <a:latin typeface="Times New Roman" panose="02020603050405020304" pitchFamily="18" charset="0"/>
                <a:ea typeface="宋体" panose="02010600030101010101" pitchFamily="2" charset="-122"/>
              </a:rPr>
              <a:t>◆</a:t>
            </a:r>
            <a:r>
              <a:rPr kumimoji="1" lang="zh-CN" altLang="en-US" sz="2800" b="1">
                <a:solidFill>
                  <a:srgbClr val="FFFFFF"/>
                </a:solidFill>
                <a:latin typeface="Times New Roman" panose="02020603050405020304" pitchFamily="18" charset="0"/>
                <a:ea typeface="宋体" panose="02010600030101010101" pitchFamily="2" charset="-122"/>
              </a:rPr>
              <a:t> 若结点有左孩子，则</a:t>
            </a:r>
            <a:r>
              <a:rPr kumimoji="1" lang="en-US" altLang="zh-CN" sz="2800" b="1">
                <a:solidFill>
                  <a:srgbClr val="FFFFFF"/>
                </a:solidFill>
                <a:latin typeface="Times New Roman" panose="02020603050405020304" pitchFamily="18" charset="0"/>
                <a:ea typeface="宋体" panose="02010600030101010101" pitchFamily="2" charset="-122"/>
              </a:rPr>
              <a:t>Lchild</a:t>
            </a:r>
            <a:r>
              <a:rPr kumimoji="1" lang="zh-CN" altLang="en-US" sz="2800" b="1">
                <a:solidFill>
                  <a:srgbClr val="FFFFFF"/>
                </a:solidFill>
                <a:latin typeface="Times New Roman" panose="02020603050405020304" pitchFamily="18" charset="0"/>
                <a:ea typeface="宋体" panose="02010600030101010101" pitchFamily="2" charset="-122"/>
              </a:rPr>
              <a:t>指向其左孩子，否则，指向其直接前驱；</a:t>
            </a:r>
            <a:endParaRPr kumimoji="1" lang="zh-CN" altLang="en-US" sz="2800" b="1">
              <a:solidFill>
                <a:srgbClr val="FFFF00"/>
              </a:solidFill>
              <a:latin typeface="Times New Roman" panose="02020603050405020304" pitchFamily="18" charset="0"/>
              <a:ea typeface="宋体" panose="02010600030101010101" pitchFamily="2" charset="-122"/>
            </a:endParaRPr>
          </a:p>
          <a:p>
            <a:pPr lvl="1" fontAlgn="base">
              <a:lnSpc>
                <a:spcPct val="110000"/>
              </a:lnSpc>
              <a:spcBef>
                <a:spcPct val="20000"/>
              </a:spcBef>
              <a:spcAft>
                <a:spcPct val="0"/>
              </a:spcAft>
            </a:pPr>
            <a:r>
              <a:rPr kumimoji="1" lang="zh-CN" altLang="en-US" sz="2800" b="1">
                <a:solidFill>
                  <a:srgbClr val="FFFF00"/>
                </a:solidFill>
                <a:latin typeface="Times New Roman" panose="02020603050405020304" pitchFamily="18" charset="0"/>
                <a:ea typeface="宋体" panose="02010600030101010101" pitchFamily="2" charset="-122"/>
              </a:rPr>
              <a:t>◆</a:t>
            </a:r>
            <a:r>
              <a:rPr kumimoji="1" lang="zh-CN" altLang="en-US" sz="2800">
                <a:solidFill>
                  <a:srgbClr val="FFFFFF"/>
                </a:solidFill>
                <a:latin typeface="Times New Roman" panose="02020603050405020304" pitchFamily="18" charset="0"/>
                <a:ea typeface="宋体" panose="02010600030101010101" pitchFamily="2" charset="-122"/>
              </a:rPr>
              <a:t> </a:t>
            </a:r>
            <a:r>
              <a:rPr kumimoji="1" lang="zh-CN" altLang="en-US" sz="2800" b="1">
                <a:solidFill>
                  <a:srgbClr val="FFFFFF"/>
                </a:solidFill>
                <a:latin typeface="Times New Roman" panose="02020603050405020304" pitchFamily="18" charset="0"/>
                <a:ea typeface="宋体" panose="02010600030101010101" pitchFamily="2" charset="-122"/>
              </a:rPr>
              <a:t>若结点有右孩子</a:t>
            </a:r>
            <a:r>
              <a:rPr kumimoji="1" lang="zh-CN" altLang="en-US" sz="2800" b="1">
                <a:solidFill>
                  <a:srgbClr val="FFFFFF"/>
                </a:solidFill>
                <a:latin typeface="宋体" panose="02010600030101010101" pitchFamily="2" charset="-122"/>
                <a:ea typeface="宋体" panose="02010600030101010101" pitchFamily="2" charset="-122"/>
              </a:rPr>
              <a:t>，</a:t>
            </a:r>
            <a:r>
              <a:rPr kumimoji="1" lang="zh-CN" altLang="en-US" sz="2800" b="1">
                <a:solidFill>
                  <a:srgbClr val="FFFFFF"/>
                </a:solidFill>
                <a:latin typeface="Times New Roman" panose="02020603050405020304" pitchFamily="18" charset="0"/>
                <a:ea typeface="宋体" panose="02010600030101010101" pitchFamily="2" charset="-122"/>
              </a:rPr>
              <a:t>则</a:t>
            </a:r>
            <a:r>
              <a:rPr kumimoji="1" lang="en-US" altLang="zh-CN" sz="2800" b="1">
                <a:solidFill>
                  <a:srgbClr val="FFFFFF"/>
                </a:solidFill>
                <a:latin typeface="Times New Roman" panose="02020603050405020304" pitchFamily="18" charset="0"/>
                <a:ea typeface="宋体" panose="02010600030101010101" pitchFamily="2" charset="-122"/>
              </a:rPr>
              <a:t>Rchild</a:t>
            </a:r>
            <a:r>
              <a:rPr kumimoji="1" lang="zh-CN" altLang="en-US" sz="2800" b="1">
                <a:solidFill>
                  <a:srgbClr val="FFFFFF"/>
                </a:solidFill>
                <a:latin typeface="Times New Roman" panose="02020603050405020304" pitchFamily="18" charset="0"/>
                <a:ea typeface="宋体" panose="02010600030101010101" pitchFamily="2" charset="-122"/>
              </a:rPr>
              <a:t>指向其右孩子</a:t>
            </a:r>
            <a:r>
              <a:rPr kumimoji="1" lang="zh-CN" altLang="en-US" sz="2800" b="1">
                <a:solidFill>
                  <a:srgbClr val="FFFFFF"/>
                </a:solidFill>
                <a:latin typeface="宋体" panose="02010600030101010101" pitchFamily="2" charset="-122"/>
                <a:ea typeface="宋体" panose="02010600030101010101" pitchFamily="2" charset="-122"/>
              </a:rPr>
              <a:t>，否则，指向其直接后继；</a:t>
            </a:r>
          </a:p>
          <a:p>
            <a:pPr fontAlgn="base">
              <a:lnSpc>
                <a:spcPct val="110000"/>
              </a:lnSpc>
              <a:spcBef>
                <a:spcPct val="20000"/>
              </a:spcBef>
              <a:spcAft>
                <a:spcPct val="0"/>
              </a:spcAft>
            </a:pPr>
            <a:r>
              <a:rPr kumimoji="1" lang="zh-CN" altLang="en-US" sz="2800" b="1">
                <a:solidFill>
                  <a:srgbClr val="FFFFFF"/>
                </a:solidFill>
                <a:latin typeface="宋体" panose="02010600030101010101" pitchFamily="2" charset="-122"/>
                <a:ea typeface="宋体" panose="02010600030101010101" pitchFamily="2" charset="-122"/>
              </a:rPr>
              <a:t>为避免混淆</a:t>
            </a:r>
            <a:r>
              <a:rPr kumimoji="1" lang="en-US" altLang="zh-CN" sz="2800" b="1">
                <a:solidFill>
                  <a:srgbClr val="FFFFFF"/>
                </a:solidFill>
                <a:latin typeface="宋体" panose="02010600030101010101" pitchFamily="2" charset="-122"/>
                <a:ea typeface="宋体" panose="02010600030101010101" pitchFamily="2" charset="-122"/>
              </a:rPr>
              <a:t>,</a:t>
            </a:r>
            <a:r>
              <a:rPr kumimoji="1" lang="zh-CN" altLang="en-US" sz="2800" b="1">
                <a:solidFill>
                  <a:srgbClr val="FFFFFF"/>
                </a:solidFill>
                <a:latin typeface="宋体" panose="02010600030101010101" pitchFamily="2" charset="-122"/>
                <a:ea typeface="宋体" panose="02010600030101010101" pitchFamily="2" charset="-122"/>
              </a:rPr>
              <a:t>对结点结构加以改进，增加两个标志域，如图</a:t>
            </a:r>
            <a:r>
              <a:rPr kumimoji="1" lang="en-US" altLang="zh-CN" sz="2800" b="1">
                <a:solidFill>
                  <a:srgbClr val="FFFFFF"/>
                </a:solidFill>
                <a:latin typeface="Times New Roman" panose="02020603050405020304" pitchFamily="18" charset="0"/>
                <a:ea typeface="宋体" panose="02010600030101010101" pitchFamily="2" charset="-122"/>
              </a:rPr>
              <a:t>6-10</a:t>
            </a:r>
            <a:r>
              <a:rPr kumimoji="1" lang="zh-CN" altLang="en-US" sz="2800" b="1">
                <a:solidFill>
                  <a:srgbClr val="FFFFFF"/>
                </a:solidFill>
                <a:latin typeface="宋体" panose="02010600030101010101" pitchFamily="2" charset="-122"/>
                <a:ea typeface="宋体" panose="02010600030101010101" pitchFamily="2" charset="-122"/>
              </a:rPr>
              <a:t>所示。</a:t>
            </a:r>
          </a:p>
        </p:txBody>
      </p:sp>
      <p:grpSp>
        <p:nvGrpSpPr>
          <p:cNvPr id="457732" name="Group 4">
            <a:extLst>
              <a:ext uri="{FF2B5EF4-FFF2-40B4-BE49-F238E27FC236}">
                <a16:creationId xmlns:a16="http://schemas.microsoft.com/office/drawing/2014/main" id="{C13A69D2-E5BA-B34A-86EF-BF974E7FBAE7}"/>
              </a:ext>
            </a:extLst>
          </p:cNvPr>
          <p:cNvGrpSpPr>
            <a:grpSpLocks/>
          </p:cNvGrpSpPr>
          <p:nvPr/>
        </p:nvGrpSpPr>
        <p:grpSpPr bwMode="auto">
          <a:xfrm>
            <a:off x="2209800" y="3248025"/>
            <a:ext cx="6407150" cy="3276600"/>
            <a:chOff x="432" y="1248"/>
            <a:chExt cx="3888" cy="2064"/>
          </a:xfrm>
        </p:grpSpPr>
        <p:grpSp>
          <p:nvGrpSpPr>
            <p:cNvPr id="457733" name="Group 5">
              <a:extLst>
                <a:ext uri="{FF2B5EF4-FFF2-40B4-BE49-F238E27FC236}">
                  <a16:creationId xmlns:a16="http://schemas.microsoft.com/office/drawing/2014/main" id="{9DD6E7FB-D114-F94B-A86F-A7D1A48D3189}"/>
                </a:ext>
              </a:extLst>
            </p:cNvPr>
            <p:cNvGrpSpPr>
              <a:grpSpLocks/>
            </p:cNvGrpSpPr>
            <p:nvPr/>
          </p:nvGrpSpPr>
          <p:grpSpPr bwMode="auto">
            <a:xfrm>
              <a:off x="1373" y="1248"/>
              <a:ext cx="2947" cy="272"/>
              <a:chOff x="384" y="1248"/>
              <a:chExt cx="2947" cy="272"/>
            </a:xfrm>
          </p:grpSpPr>
          <p:sp>
            <p:nvSpPr>
              <p:cNvPr id="457734" name="Rectangle 6">
                <a:extLst>
                  <a:ext uri="{FF2B5EF4-FFF2-40B4-BE49-F238E27FC236}">
                    <a16:creationId xmlns:a16="http://schemas.microsoft.com/office/drawing/2014/main" id="{FA206629-5415-754A-8F17-B382306025FC}"/>
                  </a:ext>
                </a:extLst>
              </p:cNvPr>
              <p:cNvSpPr>
                <a:spLocks noChangeArrowheads="1"/>
              </p:cNvSpPr>
              <p:nvPr/>
            </p:nvSpPr>
            <p:spPr bwMode="auto">
              <a:xfrm>
                <a:off x="384" y="1248"/>
                <a:ext cx="2947" cy="2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Lchild    Ltag    data    Rchild    Rtag</a:t>
                </a:r>
              </a:p>
            </p:txBody>
          </p:sp>
          <p:sp>
            <p:nvSpPr>
              <p:cNvPr id="457735" name="Line 7">
                <a:extLst>
                  <a:ext uri="{FF2B5EF4-FFF2-40B4-BE49-F238E27FC236}">
                    <a16:creationId xmlns:a16="http://schemas.microsoft.com/office/drawing/2014/main" id="{964FB217-9ECB-1148-8D5B-D14F032DDDCE}"/>
                  </a:ext>
                </a:extLst>
              </p:cNvPr>
              <p:cNvSpPr>
                <a:spLocks noChangeShapeType="1"/>
              </p:cNvSpPr>
              <p:nvPr/>
            </p:nvSpPr>
            <p:spPr bwMode="auto">
              <a:xfrm>
                <a:off x="1040" y="1248"/>
                <a:ext cx="0" cy="2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57736" name="Line 8">
                <a:extLst>
                  <a:ext uri="{FF2B5EF4-FFF2-40B4-BE49-F238E27FC236}">
                    <a16:creationId xmlns:a16="http://schemas.microsoft.com/office/drawing/2014/main" id="{FDD931C5-8107-0B43-80CD-F90039FA47A0}"/>
                  </a:ext>
                </a:extLst>
              </p:cNvPr>
              <p:cNvSpPr>
                <a:spLocks noChangeShapeType="1"/>
              </p:cNvSpPr>
              <p:nvPr/>
            </p:nvSpPr>
            <p:spPr bwMode="auto">
              <a:xfrm>
                <a:off x="1584" y="1248"/>
                <a:ext cx="0" cy="2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57737" name="Line 9">
                <a:extLst>
                  <a:ext uri="{FF2B5EF4-FFF2-40B4-BE49-F238E27FC236}">
                    <a16:creationId xmlns:a16="http://schemas.microsoft.com/office/drawing/2014/main" id="{46227FD7-2BE9-4046-AD20-17546CAAD96B}"/>
                  </a:ext>
                </a:extLst>
              </p:cNvPr>
              <p:cNvSpPr>
                <a:spLocks noChangeShapeType="1"/>
              </p:cNvSpPr>
              <p:nvPr/>
            </p:nvSpPr>
            <p:spPr bwMode="auto">
              <a:xfrm>
                <a:off x="2088" y="1248"/>
                <a:ext cx="0" cy="2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57738" name="Line 10">
                <a:extLst>
                  <a:ext uri="{FF2B5EF4-FFF2-40B4-BE49-F238E27FC236}">
                    <a16:creationId xmlns:a16="http://schemas.microsoft.com/office/drawing/2014/main" id="{C0EE9511-1193-2D45-8693-9EBE285B97AF}"/>
                  </a:ext>
                </a:extLst>
              </p:cNvPr>
              <p:cNvSpPr>
                <a:spLocks noChangeShapeType="1"/>
              </p:cNvSpPr>
              <p:nvPr/>
            </p:nvSpPr>
            <p:spPr bwMode="auto">
              <a:xfrm>
                <a:off x="2784" y="1248"/>
                <a:ext cx="0" cy="2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457739" name="Rectangle 11">
              <a:extLst>
                <a:ext uri="{FF2B5EF4-FFF2-40B4-BE49-F238E27FC236}">
                  <a16:creationId xmlns:a16="http://schemas.microsoft.com/office/drawing/2014/main" id="{605FEE1C-5F50-C34D-9DA8-B9C5F1FFA487}"/>
                </a:ext>
              </a:extLst>
            </p:cNvPr>
            <p:cNvSpPr>
              <a:spLocks noChangeArrowheads="1"/>
            </p:cNvSpPr>
            <p:nvPr/>
          </p:nvSpPr>
          <p:spPr bwMode="auto">
            <a:xfrm>
              <a:off x="1661" y="1584"/>
              <a:ext cx="244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fontAlgn="base" hangingPunct="0">
                <a:spcBef>
                  <a:spcPct val="0"/>
                </a:spcBef>
                <a:spcAft>
                  <a:spcPct val="0"/>
                </a:spcAft>
              </a:pPr>
              <a:r>
                <a:rPr lang="zh-CN" altLang="en-US" sz="2000" b="1">
                  <a:solidFill>
                    <a:srgbClr val="FFFFFF"/>
                  </a:solidFill>
                  <a:latin typeface="Arial" panose="020B0604020202020204" pitchFamily="34" charset="0"/>
                  <a:ea typeface="宋体" panose="02010600030101010101" pitchFamily="2" charset="-122"/>
                </a:rPr>
                <a:t>图</a:t>
              </a:r>
              <a:r>
                <a:rPr lang="en-US" altLang="zh-CN" sz="2000" b="1">
                  <a:solidFill>
                    <a:srgbClr val="FFFFFF"/>
                  </a:solidFill>
                  <a:latin typeface="Times New Roman" panose="02020603050405020304" pitchFamily="18" charset="0"/>
                  <a:ea typeface="宋体" panose="02010600030101010101" pitchFamily="2" charset="-122"/>
                </a:rPr>
                <a:t>6-10   </a:t>
              </a:r>
              <a:r>
                <a:rPr lang="zh-CN" altLang="en-US" sz="2000" b="1">
                  <a:solidFill>
                    <a:srgbClr val="FFFFFF"/>
                  </a:solidFill>
                  <a:latin typeface="Times New Roman" panose="02020603050405020304" pitchFamily="18" charset="0"/>
                  <a:ea typeface="宋体" panose="02010600030101010101" pitchFamily="2" charset="-122"/>
                </a:rPr>
                <a:t>线索二叉树的结点结构</a:t>
              </a:r>
            </a:p>
          </p:txBody>
        </p:sp>
        <p:grpSp>
          <p:nvGrpSpPr>
            <p:cNvPr id="457740" name="Group 12">
              <a:extLst>
                <a:ext uri="{FF2B5EF4-FFF2-40B4-BE49-F238E27FC236}">
                  <a16:creationId xmlns:a16="http://schemas.microsoft.com/office/drawing/2014/main" id="{F4CB293B-4DC3-9D4E-B7F7-EDE8CAF4B247}"/>
                </a:ext>
              </a:extLst>
            </p:cNvPr>
            <p:cNvGrpSpPr>
              <a:grpSpLocks/>
            </p:cNvGrpSpPr>
            <p:nvPr/>
          </p:nvGrpSpPr>
          <p:grpSpPr bwMode="auto">
            <a:xfrm>
              <a:off x="441" y="1920"/>
              <a:ext cx="3701" cy="656"/>
              <a:chOff x="441" y="1920"/>
              <a:chExt cx="3701" cy="656"/>
            </a:xfrm>
          </p:grpSpPr>
          <p:sp>
            <p:nvSpPr>
              <p:cNvPr id="457741" name="Rectangle 13">
                <a:extLst>
                  <a:ext uri="{FF2B5EF4-FFF2-40B4-BE49-F238E27FC236}">
                    <a16:creationId xmlns:a16="http://schemas.microsoft.com/office/drawing/2014/main" id="{068EFE4D-ADC5-C242-9CA7-158106D063BF}"/>
                  </a:ext>
                </a:extLst>
              </p:cNvPr>
              <p:cNvSpPr>
                <a:spLocks noChangeArrowheads="1"/>
              </p:cNvSpPr>
              <p:nvPr/>
            </p:nvSpPr>
            <p:spPr bwMode="auto">
              <a:xfrm>
                <a:off x="1104" y="1920"/>
                <a:ext cx="3038"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a:solidFill>
                      <a:srgbClr val="FFFFFF"/>
                    </a:solidFill>
                    <a:latin typeface="宋体" panose="02010600030101010101" pitchFamily="2" charset="-122"/>
                    <a:ea typeface="宋体" panose="02010600030101010101" pitchFamily="2" charset="-122"/>
                  </a:rPr>
                  <a:t>0</a:t>
                </a:r>
                <a:r>
                  <a:rPr kumimoji="1" lang="zh-CN" altLang="en-US" sz="2800">
                    <a:solidFill>
                      <a:srgbClr val="FFFFFF"/>
                    </a:solidFill>
                    <a:latin typeface="Times New Roman" panose="02020603050405020304" pitchFamily="18" charset="0"/>
                    <a:ea typeface="宋体" panose="02010600030101010101" pitchFamily="2" charset="-122"/>
                  </a:rPr>
                  <a:t>：</a:t>
                </a:r>
                <a:r>
                  <a:rPr kumimoji="1" lang="en-US" altLang="zh-CN" sz="2800" b="1">
                    <a:solidFill>
                      <a:srgbClr val="FFFFFF"/>
                    </a:solidFill>
                    <a:latin typeface="Times New Roman" panose="02020603050405020304" pitchFamily="18" charset="0"/>
                    <a:ea typeface="宋体" panose="02010600030101010101" pitchFamily="2" charset="-122"/>
                  </a:rPr>
                  <a:t>Lchild</a:t>
                </a:r>
                <a:r>
                  <a:rPr kumimoji="1" lang="zh-CN" altLang="en-US" sz="2800" b="1">
                    <a:solidFill>
                      <a:srgbClr val="FFFFFF"/>
                    </a:solidFill>
                    <a:latin typeface="宋体" panose="02010600030101010101" pitchFamily="2" charset="-122"/>
                    <a:ea typeface="宋体" panose="02010600030101010101" pitchFamily="2" charset="-122"/>
                  </a:rPr>
                  <a:t>域指示结点的左孩子</a:t>
                </a:r>
              </a:p>
            </p:txBody>
          </p:sp>
          <p:sp>
            <p:nvSpPr>
              <p:cNvPr id="457742" name="Rectangle 14">
                <a:extLst>
                  <a:ext uri="{FF2B5EF4-FFF2-40B4-BE49-F238E27FC236}">
                    <a16:creationId xmlns:a16="http://schemas.microsoft.com/office/drawing/2014/main" id="{AF8637DB-CB8C-7840-AD0E-65D9A9A53A2C}"/>
                  </a:ext>
                </a:extLst>
              </p:cNvPr>
              <p:cNvSpPr>
                <a:spLocks noChangeArrowheads="1"/>
              </p:cNvSpPr>
              <p:nvPr/>
            </p:nvSpPr>
            <p:spPr bwMode="auto">
              <a:xfrm>
                <a:off x="1104" y="2304"/>
                <a:ext cx="2811"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宋体" panose="02010600030101010101" pitchFamily="2" charset="-122"/>
                    <a:ea typeface="宋体" panose="02010600030101010101" pitchFamily="2" charset="-122"/>
                  </a:rPr>
                  <a:t>1</a:t>
                </a:r>
                <a:r>
                  <a:rPr kumimoji="1" lang="zh-CN" altLang="en-US" sz="2800" b="1">
                    <a:solidFill>
                      <a:srgbClr val="FFFFFF"/>
                    </a:solidFill>
                    <a:latin typeface="Times New Roman" panose="02020603050405020304" pitchFamily="18" charset="0"/>
                    <a:ea typeface="宋体" panose="02010600030101010101" pitchFamily="2" charset="-122"/>
                  </a:rPr>
                  <a:t>：</a:t>
                </a:r>
                <a:r>
                  <a:rPr kumimoji="1" lang="en-US" altLang="zh-CN" sz="2800" b="1">
                    <a:solidFill>
                      <a:srgbClr val="FFFFFF"/>
                    </a:solidFill>
                    <a:latin typeface="Times New Roman" panose="02020603050405020304" pitchFamily="18" charset="0"/>
                    <a:ea typeface="宋体" panose="02010600030101010101" pitchFamily="2" charset="-122"/>
                  </a:rPr>
                  <a:t>Lchild</a:t>
                </a:r>
                <a:r>
                  <a:rPr kumimoji="1" lang="zh-CN" altLang="en-US" sz="2800" b="1">
                    <a:solidFill>
                      <a:srgbClr val="FFFFFF"/>
                    </a:solidFill>
                    <a:latin typeface="宋体" panose="02010600030101010101" pitchFamily="2" charset="-122"/>
                    <a:ea typeface="宋体" panose="02010600030101010101" pitchFamily="2" charset="-122"/>
                  </a:rPr>
                  <a:t>域指示结点的前驱</a:t>
                </a:r>
              </a:p>
            </p:txBody>
          </p:sp>
          <p:sp>
            <p:nvSpPr>
              <p:cNvPr id="457743" name="Rectangle 15">
                <a:extLst>
                  <a:ext uri="{FF2B5EF4-FFF2-40B4-BE49-F238E27FC236}">
                    <a16:creationId xmlns:a16="http://schemas.microsoft.com/office/drawing/2014/main" id="{43A8736B-B635-3342-9D1A-9C7D90ED1F0F}"/>
                  </a:ext>
                </a:extLst>
              </p:cNvPr>
              <p:cNvSpPr>
                <a:spLocks noChangeArrowheads="1"/>
              </p:cNvSpPr>
              <p:nvPr/>
            </p:nvSpPr>
            <p:spPr bwMode="auto">
              <a:xfrm>
                <a:off x="441" y="2128"/>
                <a:ext cx="567"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Ltag=</a:t>
                </a:r>
              </a:p>
            </p:txBody>
          </p:sp>
          <p:sp>
            <p:nvSpPr>
              <p:cNvPr id="457744" name="AutoShape 16">
                <a:extLst>
                  <a:ext uri="{FF2B5EF4-FFF2-40B4-BE49-F238E27FC236}">
                    <a16:creationId xmlns:a16="http://schemas.microsoft.com/office/drawing/2014/main" id="{6F3F83AE-748A-3D4D-95B5-98F887C373A8}"/>
                  </a:ext>
                </a:extLst>
              </p:cNvPr>
              <p:cNvSpPr>
                <a:spLocks/>
              </p:cNvSpPr>
              <p:nvPr/>
            </p:nvSpPr>
            <p:spPr bwMode="auto">
              <a:xfrm>
                <a:off x="1008" y="2016"/>
                <a:ext cx="91" cy="499"/>
              </a:xfrm>
              <a:prstGeom prst="leftBrace">
                <a:avLst>
                  <a:gd name="adj1" fmla="val 45696"/>
                  <a:gd name="adj2" fmla="val 50000"/>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457745" name="Group 17">
              <a:extLst>
                <a:ext uri="{FF2B5EF4-FFF2-40B4-BE49-F238E27FC236}">
                  <a16:creationId xmlns:a16="http://schemas.microsoft.com/office/drawing/2014/main" id="{2CBF262B-4190-264C-A334-1A28A6CAB73D}"/>
                </a:ext>
              </a:extLst>
            </p:cNvPr>
            <p:cNvGrpSpPr>
              <a:grpSpLocks/>
            </p:cNvGrpSpPr>
            <p:nvPr/>
          </p:nvGrpSpPr>
          <p:grpSpPr bwMode="auto">
            <a:xfrm>
              <a:off x="432" y="2656"/>
              <a:ext cx="3701" cy="656"/>
              <a:chOff x="441" y="1920"/>
              <a:chExt cx="3701" cy="656"/>
            </a:xfrm>
          </p:grpSpPr>
          <p:sp>
            <p:nvSpPr>
              <p:cNvPr id="457746" name="Rectangle 18">
                <a:extLst>
                  <a:ext uri="{FF2B5EF4-FFF2-40B4-BE49-F238E27FC236}">
                    <a16:creationId xmlns:a16="http://schemas.microsoft.com/office/drawing/2014/main" id="{577B3A7C-97AD-CC48-BC3A-92E20C19AD68}"/>
                  </a:ext>
                </a:extLst>
              </p:cNvPr>
              <p:cNvSpPr>
                <a:spLocks noChangeArrowheads="1"/>
              </p:cNvSpPr>
              <p:nvPr/>
            </p:nvSpPr>
            <p:spPr bwMode="auto">
              <a:xfrm>
                <a:off x="1104" y="1920"/>
                <a:ext cx="3038"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宋体" panose="02010600030101010101" pitchFamily="2" charset="-122"/>
                    <a:ea typeface="宋体" panose="02010600030101010101" pitchFamily="2" charset="-122"/>
                  </a:rPr>
                  <a:t>0</a:t>
                </a:r>
                <a:r>
                  <a:rPr kumimoji="1" lang="zh-CN" altLang="en-US" sz="2800" b="1">
                    <a:solidFill>
                      <a:srgbClr val="FFFFFF"/>
                    </a:solidFill>
                    <a:latin typeface="Times New Roman" panose="02020603050405020304" pitchFamily="18" charset="0"/>
                    <a:ea typeface="宋体" panose="02010600030101010101" pitchFamily="2" charset="-122"/>
                  </a:rPr>
                  <a:t>：</a:t>
                </a:r>
                <a:r>
                  <a:rPr kumimoji="1" lang="en-US" altLang="zh-CN" sz="2800" b="1">
                    <a:solidFill>
                      <a:srgbClr val="FFFFFF"/>
                    </a:solidFill>
                    <a:latin typeface="Times New Roman" panose="02020603050405020304" pitchFamily="18" charset="0"/>
                    <a:ea typeface="宋体" panose="02010600030101010101" pitchFamily="2" charset="-122"/>
                  </a:rPr>
                  <a:t>Rchild</a:t>
                </a:r>
                <a:r>
                  <a:rPr kumimoji="1" lang="zh-CN" altLang="en-US" sz="2800" b="1">
                    <a:solidFill>
                      <a:srgbClr val="FFFFFF"/>
                    </a:solidFill>
                    <a:latin typeface="宋体" panose="02010600030101010101" pitchFamily="2" charset="-122"/>
                    <a:ea typeface="宋体" panose="02010600030101010101" pitchFamily="2" charset="-122"/>
                  </a:rPr>
                  <a:t>域指示结点的右孩子</a:t>
                </a:r>
              </a:p>
            </p:txBody>
          </p:sp>
          <p:sp>
            <p:nvSpPr>
              <p:cNvPr id="457747" name="Rectangle 19">
                <a:extLst>
                  <a:ext uri="{FF2B5EF4-FFF2-40B4-BE49-F238E27FC236}">
                    <a16:creationId xmlns:a16="http://schemas.microsoft.com/office/drawing/2014/main" id="{7F61F02A-2C4D-D942-9582-75482D38A295}"/>
                  </a:ext>
                </a:extLst>
              </p:cNvPr>
              <p:cNvSpPr>
                <a:spLocks noChangeArrowheads="1"/>
              </p:cNvSpPr>
              <p:nvPr/>
            </p:nvSpPr>
            <p:spPr bwMode="auto">
              <a:xfrm>
                <a:off x="1104" y="2304"/>
                <a:ext cx="2811"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宋体" panose="02010600030101010101" pitchFamily="2" charset="-122"/>
                    <a:ea typeface="宋体" panose="02010600030101010101" pitchFamily="2" charset="-122"/>
                  </a:rPr>
                  <a:t>1</a:t>
                </a:r>
                <a:r>
                  <a:rPr kumimoji="1" lang="zh-CN" altLang="en-US" sz="2800" b="1">
                    <a:solidFill>
                      <a:srgbClr val="FFFFFF"/>
                    </a:solidFill>
                    <a:latin typeface="Times New Roman" panose="02020603050405020304" pitchFamily="18" charset="0"/>
                    <a:ea typeface="宋体" panose="02010600030101010101" pitchFamily="2" charset="-122"/>
                  </a:rPr>
                  <a:t>：</a:t>
                </a:r>
                <a:r>
                  <a:rPr kumimoji="1" lang="en-US" altLang="zh-CN" sz="2800" b="1">
                    <a:solidFill>
                      <a:srgbClr val="FFFFFF"/>
                    </a:solidFill>
                    <a:latin typeface="Times New Roman" panose="02020603050405020304" pitchFamily="18" charset="0"/>
                    <a:ea typeface="宋体" panose="02010600030101010101" pitchFamily="2" charset="-122"/>
                  </a:rPr>
                  <a:t>Rchild</a:t>
                </a:r>
                <a:r>
                  <a:rPr kumimoji="1" lang="zh-CN" altLang="en-US" sz="2800" b="1">
                    <a:solidFill>
                      <a:srgbClr val="FFFFFF"/>
                    </a:solidFill>
                    <a:latin typeface="宋体" panose="02010600030101010101" pitchFamily="2" charset="-122"/>
                    <a:ea typeface="宋体" panose="02010600030101010101" pitchFamily="2" charset="-122"/>
                  </a:rPr>
                  <a:t>域指示结点的后继</a:t>
                </a:r>
              </a:p>
            </p:txBody>
          </p:sp>
          <p:sp>
            <p:nvSpPr>
              <p:cNvPr id="457748" name="Rectangle 20">
                <a:extLst>
                  <a:ext uri="{FF2B5EF4-FFF2-40B4-BE49-F238E27FC236}">
                    <a16:creationId xmlns:a16="http://schemas.microsoft.com/office/drawing/2014/main" id="{C67C53F5-5E04-D24E-ADF8-08165E7AFFA9}"/>
                  </a:ext>
                </a:extLst>
              </p:cNvPr>
              <p:cNvSpPr>
                <a:spLocks noChangeArrowheads="1"/>
              </p:cNvSpPr>
              <p:nvPr/>
            </p:nvSpPr>
            <p:spPr bwMode="auto">
              <a:xfrm>
                <a:off x="441" y="2128"/>
                <a:ext cx="567"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Rtag=</a:t>
                </a:r>
              </a:p>
            </p:txBody>
          </p:sp>
          <p:sp>
            <p:nvSpPr>
              <p:cNvPr id="457749" name="AutoShape 21">
                <a:extLst>
                  <a:ext uri="{FF2B5EF4-FFF2-40B4-BE49-F238E27FC236}">
                    <a16:creationId xmlns:a16="http://schemas.microsoft.com/office/drawing/2014/main" id="{002776C0-0871-E54C-91E8-5E3560E20A47}"/>
                  </a:ext>
                </a:extLst>
              </p:cNvPr>
              <p:cNvSpPr>
                <a:spLocks/>
              </p:cNvSpPr>
              <p:nvPr/>
            </p:nvSpPr>
            <p:spPr bwMode="auto">
              <a:xfrm>
                <a:off x="1008" y="2016"/>
                <a:ext cx="91" cy="499"/>
              </a:xfrm>
              <a:prstGeom prst="leftBrace">
                <a:avLst>
                  <a:gd name="adj1" fmla="val 45696"/>
                  <a:gd name="adj2" fmla="val 50000"/>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spTree>
    <p:extLst>
      <p:ext uri="{BB962C8B-B14F-4D97-AF65-F5344CB8AC3E}">
        <p14:creationId xmlns:p14="http://schemas.microsoft.com/office/powerpoint/2010/main" val="724982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2434" name="Rectangle 2">
            <a:extLst>
              <a:ext uri="{FF2B5EF4-FFF2-40B4-BE49-F238E27FC236}">
                <a16:creationId xmlns:a16="http://schemas.microsoft.com/office/drawing/2014/main" id="{1883DA82-95D3-6B47-BFB4-EE9EDE582306}"/>
              </a:ext>
            </a:extLst>
          </p:cNvPr>
          <p:cNvSpPr>
            <a:spLocks noChangeArrowheads="1"/>
          </p:cNvSpPr>
          <p:nvPr/>
        </p:nvSpPr>
        <p:spPr bwMode="auto">
          <a:xfrm>
            <a:off x="1676401" y="152401"/>
            <a:ext cx="8812213" cy="637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81000" eaLnBrk="0" hangingPunct="0">
              <a:defRPr kumimoji="1" sz="2400">
                <a:solidFill>
                  <a:schemeClr val="tx1"/>
                </a:solidFill>
                <a:latin typeface="Times New Roman" panose="02020603050405020304" pitchFamily="18" charset="0"/>
                <a:ea typeface="宋体" panose="02010600030101010101" pitchFamily="2" charset="-122"/>
              </a:defRPr>
            </a:lvl2pPr>
            <a:lvl3pPr marL="118745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655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1" eaLnBrk="1" fontAlgn="base" hangingPunct="1">
              <a:lnSpc>
                <a:spcPct val="110000"/>
              </a:lnSpc>
              <a:spcBef>
                <a:spcPct val="20000"/>
              </a:spcBef>
              <a:spcAft>
                <a:spcPct val="0"/>
              </a:spcAft>
              <a:buClr>
                <a:srgbClr val="3366FF"/>
              </a:buClr>
              <a:buSzPct val="80000"/>
            </a:pPr>
            <a:r>
              <a:rPr lang="zh-CN" altLang="en-US" sz="3200" b="1">
                <a:solidFill>
                  <a:srgbClr val="FFFFFF"/>
                </a:solidFill>
                <a:latin typeface="宋体" panose="02010600030101010101" pitchFamily="2" charset="-122"/>
              </a:rPr>
              <a:t>⑹</a:t>
            </a:r>
            <a:r>
              <a:rPr lang="zh-CN" altLang="en-US" sz="3200" b="1">
                <a:solidFill>
                  <a:srgbClr val="FFFF00"/>
                </a:solidFill>
                <a:latin typeface="宋体" panose="02010600030101010101" pitchFamily="2" charset="-122"/>
              </a:rPr>
              <a:t> 结点的层次路径</a:t>
            </a:r>
            <a:r>
              <a:rPr lang="zh-CN" altLang="en-US" sz="3200" b="1">
                <a:solidFill>
                  <a:srgbClr val="FFFFFF"/>
                </a:solidFill>
                <a:latin typeface="宋体" panose="02010600030101010101" pitchFamily="2" charset="-122"/>
              </a:rPr>
              <a:t>、</a:t>
            </a:r>
            <a:r>
              <a:rPr lang="zh-CN" altLang="en-US" sz="3200" b="1">
                <a:solidFill>
                  <a:srgbClr val="FFFF00"/>
                </a:solidFill>
                <a:latin typeface="宋体" panose="02010600030101010101" pitchFamily="2" charset="-122"/>
              </a:rPr>
              <a:t>祖先</a:t>
            </a:r>
            <a:r>
              <a:rPr lang="zh-CN" altLang="en-US" sz="3200" b="1">
                <a:solidFill>
                  <a:srgbClr val="FFFFFF"/>
                </a:solidFill>
                <a:latin typeface="宋体" panose="02010600030101010101" pitchFamily="2" charset="-122"/>
              </a:rPr>
              <a:t>、</a:t>
            </a:r>
            <a:r>
              <a:rPr lang="zh-CN" altLang="en-US" sz="3200" b="1">
                <a:solidFill>
                  <a:srgbClr val="FFFF00"/>
                </a:solidFill>
                <a:latin typeface="宋体" panose="02010600030101010101" pitchFamily="2" charset="-122"/>
              </a:rPr>
              <a:t>子孙</a:t>
            </a:r>
            <a:endParaRPr lang="zh-CN" altLang="en-US" sz="3200">
              <a:solidFill>
                <a:srgbClr val="FFFFFF"/>
              </a:solidFill>
              <a:latin typeface="宋体" panose="02010600030101010101" pitchFamily="2" charset="-122"/>
            </a:endParaRPr>
          </a:p>
          <a:p>
            <a:pPr eaLnBrk="1" fontAlgn="base" hangingPunct="1">
              <a:lnSpc>
                <a:spcPct val="110000"/>
              </a:lnSpc>
              <a:spcBef>
                <a:spcPct val="20000"/>
              </a:spcBef>
              <a:spcAft>
                <a:spcPct val="0"/>
              </a:spcAft>
              <a:buClr>
                <a:srgbClr val="3366FF"/>
              </a:buClr>
              <a:buSzPct val="80000"/>
            </a:pPr>
            <a:r>
              <a:rPr lang="zh-CN" altLang="en-US" sz="3200">
                <a:solidFill>
                  <a:srgbClr val="FFFFFF"/>
                </a:solidFill>
                <a:latin typeface="宋体" panose="02010600030101010101" pitchFamily="2" charset="-122"/>
              </a:rPr>
              <a:t>    </a:t>
            </a:r>
            <a:r>
              <a:rPr lang="zh-CN" altLang="en-US" sz="2800" b="1">
                <a:solidFill>
                  <a:srgbClr val="FFFFFF"/>
                </a:solidFill>
                <a:latin typeface="宋体" panose="02010600030101010101" pitchFamily="2" charset="-122"/>
              </a:rPr>
              <a:t>从根结点开始，到达某结点</a:t>
            </a:r>
            <a:r>
              <a:rPr lang="en-US" altLang="zh-CN" sz="2800" b="1">
                <a:solidFill>
                  <a:srgbClr val="FFFFFF"/>
                </a:solidFill>
              </a:rPr>
              <a:t>p</a:t>
            </a:r>
            <a:r>
              <a:rPr lang="zh-CN" altLang="en-US" sz="2800" b="1">
                <a:solidFill>
                  <a:srgbClr val="FFFFFF"/>
                </a:solidFill>
              </a:rPr>
              <a:t>所经过的所有结点成为</a:t>
            </a:r>
            <a:r>
              <a:rPr lang="zh-CN" altLang="en-US" sz="2800" b="1">
                <a:solidFill>
                  <a:srgbClr val="FFFFFF"/>
                </a:solidFill>
                <a:latin typeface="宋体" panose="02010600030101010101" pitchFamily="2" charset="-122"/>
              </a:rPr>
              <a:t>结点</a:t>
            </a:r>
            <a:r>
              <a:rPr lang="en-US" altLang="zh-CN" sz="2800" b="1">
                <a:solidFill>
                  <a:srgbClr val="FFFFFF"/>
                </a:solidFill>
              </a:rPr>
              <a:t>p</a:t>
            </a:r>
            <a:r>
              <a:rPr lang="zh-CN" altLang="en-US" sz="2800" b="1">
                <a:solidFill>
                  <a:srgbClr val="FFFFFF"/>
                </a:solidFill>
              </a:rPr>
              <a:t>的</a:t>
            </a:r>
            <a:r>
              <a:rPr lang="zh-CN" altLang="en-US" sz="2800" b="1">
                <a:solidFill>
                  <a:srgbClr val="FFFF00"/>
                </a:solidFill>
                <a:latin typeface="宋体" panose="02010600030101010101" pitchFamily="2" charset="-122"/>
              </a:rPr>
              <a:t>层次路径</a:t>
            </a:r>
            <a:r>
              <a:rPr lang="en-US" altLang="zh-CN" sz="2800" b="1">
                <a:solidFill>
                  <a:srgbClr val="FFFFFF"/>
                </a:solidFill>
                <a:latin typeface="宋体" panose="02010600030101010101" pitchFamily="2" charset="-122"/>
              </a:rPr>
              <a:t>(</a:t>
            </a:r>
            <a:r>
              <a:rPr lang="zh-CN" altLang="en-US" sz="2800" b="1">
                <a:solidFill>
                  <a:srgbClr val="FFFFFF"/>
                </a:solidFill>
                <a:latin typeface="宋体" panose="02010600030101010101" pitchFamily="2" charset="-122"/>
              </a:rPr>
              <a:t>有且只有一条</a:t>
            </a:r>
            <a:r>
              <a:rPr lang="en-US" altLang="zh-CN" sz="2800" b="1">
                <a:solidFill>
                  <a:srgbClr val="FFFFFF"/>
                </a:solidFill>
                <a:latin typeface="宋体" panose="02010600030101010101" pitchFamily="2" charset="-122"/>
              </a:rPr>
              <a:t>)</a:t>
            </a:r>
            <a:r>
              <a:rPr lang="zh-CN" altLang="en-US" sz="2800" b="1">
                <a:solidFill>
                  <a:srgbClr val="FFFFFF"/>
                </a:solidFill>
                <a:latin typeface="宋体" panose="02010600030101010101" pitchFamily="2" charset="-122"/>
              </a:rPr>
              <a:t>。</a:t>
            </a:r>
          </a:p>
          <a:p>
            <a:pPr eaLnBrk="1" fontAlgn="base" hangingPunct="1">
              <a:lnSpc>
                <a:spcPct val="110000"/>
              </a:lnSpc>
              <a:spcBef>
                <a:spcPct val="20000"/>
              </a:spcBef>
              <a:spcAft>
                <a:spcPct val="0"/>
              </a:spcAft>
              <a:buClr>
                <a:srgbClr val="3366FF"/>
              </a:buClr>
              <a:buSzPct val="80000"/>
            </a:pPr>
            <a:r>
              <a:rPr lang="zh-CN" altLang="en-US" sz="2800" b="1">
                <a:solidFill>
                  <a:srgbClr val="FFFFFF"/>
                </a:solidFill>
                <a:latin typeface="宋体" panose="02010600030101010101" pitchFamily="2" charset="-122"/>
              </a:rPr>
              <a:t>    </a:t>
            </a:r>
            <a:r>
              <a:rPr lang="zh-CN" altLang="en-US" sz="2800" b="1">
                <a:solidFill>
                  <a:srgbClr val="FFFFFF"/>
                </a:solidFill>
              </a:rPr>
              <a:t>结点</a:t>
            </a:r>
            <a:r>
              <a:rPr lang="en-US" altLang="zh-CN" sz="2800" b="1">
                <a:solidFill>
                  <a:srgbClr val="FFFFFF"/>
                </a:solidFill>
              </a:rPr>
              <a:t>p</a:t>
            </a:r>
            <a:r>
              <a:rPr lang="zh-CN" altLang="en-US" sz="2800" b="1">
                <a:solidFill>
                  <a:srgbClr val="FFFFFF"/>
                </a:solidFill>
              </a:rPr>
              <a:t>的层次路径上的所有结点（</a:t>
            </a:r>
            <a:r>
              <a:rPr lang="en-US" altLang="zh-CN" sz="2800" b="1">
                <a:solidFill>
                  <a:srgbClr val="FFFFFF"/>
                </a:solidFill>
              </a:rPr>
              <a:t>p</a:t>
            </a:r>
            <a:r>
              <a:rPr lang="zh-CN" altLang="en-US" sz="2800" b="1">
                <a:solidFill>
                  <a:srgbClr val="FFFFFF"/>
                </a:solidFill>
              </a:rPr>
              <a:t>除外）称为</a:t>
            </a:r>
            <a:r>
              <a:rPr lang="en-US" altLang="zh-CN" sz="2800" b="1">
                <a:solidFill>
                  <a:srgbClr val="FFFFFF"/>
                </a:solidFill>
              </a:rPr>
              <a:t>p</a:t>
            </a:r>
            <a:r>
              <a:rPr lang="zh-CN" altLang="en-US" sz="2800" b="1">
                <a:solidFill>
                  <a:srgbClr val="FFFFFF"/>
                </a:solidFill>
              </a:rPr>
              <a:t>的</a:t>
            </a:r>
            <a:r>
              <a:rPr lang="zh-CN" altLang="en-US" sz="2800" b="1">
                <a:solidFill>
                  <a:srgbClr val="FFFF00"/>
                </a:solidFill>
              </a:rPr>
              <a:t>祖先</a:t>
            </a:r>
            <a:r>
              <a:rPr lang="en-US" altLang="zh-CN" sz="2800" b="1">
                <a:solidFill>
                  <a:srgbClr val="FFFFFF"/>
                </a:solidFill>
              </a:rPr>
              <a:t>(ancester) </a:t>
            </a:r>
            <a:r>
              <a:rPr lang="zh-CN" altLang="en-US" sz="2800" b="1">
                <a:solidFill>
                  <a:srgbClr val="FFFFFF"/>
                </a:solidFill>
              </a:rPr>
              <a:t>。</a:t>
            </a:r>
          </a:p>
          <a:p>
            <a:pPr eaLnBrk="1" fontAlgn="base" hangingPunct="1">
              <a:lnSpc>
                <a:spcPct val="110000"/>
              </a:lnSpc>
              <a:spcBef>
                <a:spcPct val="20000"/>
              </a:spcBef>
              <a:spcAft>
                <a:spcPct val="0"/>
              </a:spcAft>
              <a:buClr>
                <a:srgbClr val="3366FF"/>
              </a:buClr>
              <a:buSzPct val="80000"/>
            </a:pPr>
            <a:r>
              <a:rPr lang="zh-CN" altLang="en-US" sz="2800" b="1">
                <a:solidFill>
                  <a:srgbClr val="FFFFFF"/>
                </a:solidFill>
              </a:rPr>
              <a:t>        以某一结点为根的子树中的任意结点称为该结点的</a:t>
            </a:r>
            <a:r>
              <a:rPr lang="zh-CN" altLang="en-US" sz="2800" b="1">
                <a:solidFill>
                  <a:srgbClr val="FFFF00"/>
                </a:solidFill>
              </a:rPr>
              <a:t>子孙结点</a:t>
            </a:r>
            <a:r>
              <a:rPr lang="en-US" altLang="zh-CN" sz="2800" b="1">
                <a:solidFill>
                  <a:srgbClr val="FFFFFF"/>
                </a:solidFill>
              </a:rPr>
              <a:t>(descent)</a:t>
            </a:r>
            <a:r>
              <a:rPr lang="zh-CN" altLang="en-US" sz="2800" b="1">
                <a:solidFill>
                  <a:srgbClr val="FFFFFF"/>
                </a:solidFill>
              </a:rPr>
              <a:t>。</a:t>
            </a:r>
          </a:p>
          <a:p>
            <a:pPr lvl="1" eaLnBrk="1" fontAlgn="base" hangingPunct="1">
              <a:lnSpc>
                <a:spcPct val="110000"/>
              </a:lnSpc>
              <a:spcBef>
                <a:spcPct val="20000"/>
              </a:spcBef>
              <a:spcAft>
                <a:spcPct val="0"/>
              </a:spcAft>
              <a:buClr>
                <a:srgbClr val="3366FF"/>
              </a:buClr>
              <a:buSzPct val="80000"/>
            </a:pPr>
            <a:r>
              <a:rPr lang="zh-CN" altLang="en-US" sz="3200" b="1">
                <a:solidFill>
                  <a:srgbClr val="FFFFFF"/>
                </a:solidFill>
              </a:rPr>
              <a:t>⑺</a:t>
            </a:r>
            <a:r>
              <a:rPr lang="zh-CN" altLang="en-US" sz="3200">
                <a:solidFill>
                  <a:srgbClr val="FFFFFF"/>
                </a:solidFill>
              </a:rPr>
              <a:t> </a:t>
            </a:r>
            <a:r>
              <a:rPr lang="zh-CN" altLang="en-US" sz="3200" b="1">
                <a:solidFill>
                  <a:srgbClr val="FFFF00"/>
                </a:solidFill>
              </a:rPr>
              <a:t>树的深度</a:t>
            </a:r>
            <a:r>
              <a:rPr lang="en-US" altLang="zh-CN" sz="3200" b="1">
                <a:solidFill>
                  <a:srgbClr val="FFFFFF"/>
                </a:solidFill>
              </a:rPr>
              <a:t>(depth)</a:t>
            </a:r>
            <a:r>
              <a:rPr lang="zh-CN" altLang="en-US" sz="3200" b="1">
                <a:solidFill>
                  <a:srgbClr val="FFFFFF"/>
                </a:solidFill>
              </a:rPr>
              <a:t>：</a:t>
            </a:r>
            <a:r>
              <a:rPr lang="zh-CN" altLang="en-US" sz="2800" b="1">
                <a:solidFill>
                  <a:srgbClr val="FFFFFF"/>
                </a:solidFill>
              </a:rPr>
              <a:t>树中结点的最大层次值，又称为树的高度，如图</a:t>
            </a:r>
            <a:r>
              <a:rPr lang="en-US" altLang="zh-CN" sz="2800" b="1">
                <a:solidFill>
                  <a:srgbClr val="FFFFFF"/>
                </a:solidFill>
              </a:rPr>
              <a:t>6-1(b)</a:t>
            </a:r>
            <a:r>
              <a:rPr lang="zh-CN" altLang="en-US" sz="2800" b="1">
                <a:solidFill>
                  <a:srgbClr val="FFFFFF"/>
                </a:solidFill>
              </a:rPr>
              <a:t>中树的高度为</a:t>
            </a:r>
            <a:r>
              <a:rPr lang="en-US" altLang="zh-CN" sz="2800" b="1">
                <a:solidFill>
                  <a:srgbClr val="FFFFFF"/>
                </a:solidFill>
              </a:rPr>
              <a:t>4</a:t>
            </a:r>
            <a:r>
              <a:rPr lang="zh-CN" altLang="en-US" sz="2800" b="1">
                <a:solidFill>
                  <a:srgbClr val="FFFFFF"/>
                </a:solidFill>
              </a:rPr>
              <a:t>。</a:t>
            </a:r>
          </a:p>
          <a:p>
            <a:pPr lvl="1" eaLnBrk="1" fontAlgn="base" hangingPunct="1">
              <a:lnSpc>
                <a:spcPct val="110000"/>
              </a:lnSpc>
              <a:spcBef>
                <a:spcPct val="20000"/>
              </a:spcBef>
              <a:spcAft>
                <a:spcPct val="0"/>
              </a:spcAft>
              <a:buClr>
                <a:srgbClr val="3366FF"/>
              </a:buClr>
              <a:buSzPct val="80000"/>
            </a:pPr>
            <a:r>
              <a:rPr lang="zh-CN" altLang="en-US" sz="3200" b="1">
                <a:solidFill>
                  <a:srgbClr val="FFFFFF"/>
                </a:solidFill>
              </a:rPr>
              <a:t>⑻</a:t>
            </a:r>
            <a:r>
              <a:rPr lang="zh-CN" altLang="en-US" sz="3200" b="1">
                <a:solidFill>
                  <a:srgbClr val="FFFF00"/>
                </a:solidFill>
              </a:rPr>
              <a:t> 有序树和无序树</a:t>
            </a:r>
            <a:r>
              <a:rPr lang="zh-CN" altLang="en-US" sz="3200">
                <a:solidFill>
                  <a:srgbClr val="FFFFFF"/>
                </a:solidFill>
              </a:rPr>
              <a:t>：</a:t>
            </a:r>
            <a:r>
              <a:rPr lang="zh-CN" altLang="en-US" sz="2800" b="1">
                <a:solidFill>
                  <a:srgbClr val="FFFFFF"/>
                </a:solidFill>
              </a:rPr>
              <a:t>对于一棵树，若其中每一个结点的子树（若有）具有一定的次序，则该树称为</a:t>
            </a:r>
            <a:r>
              <a:rPr lang="zh-CN" altLang="en-US" sz="2800" b="1">
                <a:solidFill>
                  <a:srgbClr val="FFFF00"/>
                </a:solidFill>
              </a:rPr>
              <a:t>有序树</a:t>
            </a:r>
            <a:r>
              <a:rPr lang="zh-CN" altLang="en-US" sz="2800" b="1">
                <a:solidFill>
                  <a:srgbClr val="FFFFFF"/>
                </a:solidFill>
              </a:rPr>
              <a:t>，否则称为</a:t>
            </a:r>
            <a:r>
              <a:rPr lang="zh-CN" altLang="en-US" sz="2800" b="1">
                <a:solidFill>
                  <a:srgbClr val="FFFF00"/>
                </a:solidFill>
              </a:rPr>
              <a:t>无序树</a:t>
            </a:r>
            <a:r>
              <a:rPr lang="zh-CN" altLang="en-US" sz="2800" b="1">
                <a:solidFill>
                  <a:srgbClr val="FFFFFF"/>
                </a:solidFill>
              </a:rPr>
              <a:t>。</a:t>
            </a:r>
          </a:p>
        </p:txBody>
      </p:sp>
    </p:spTree>
    <p:extLst>
      <p:ext uri="{BB962C8B-B14F-4D97-AF65-F5344CB8AC3E}">
        <p14:creationId xmlns:p14="http://schemas.microsoft.com/office/powerpoint/2010/main" val="314793724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8754" name="Text Box 2">
            <a:extLst>
              <a:ext uri="{FF2B5EF4-FFF2-40B4-BE49-F238E27FC236}">
                <a16:creationId xmlns:a16="http://schemas.microsoft.com/office/drawing/2014/main" id="{2249ED35-949A-AC4C-8E21-A58B18BD4F65}"/>
              </a:ext>
            </a:extLst>
          </p:cNvPr>
          <p:cNvSpPr txBox="1">
            <a:spLocks noChangeArrowheads="1"/>
          </p:cNvSpPr>
          <p:nvPr/>
        </p:nvSpPr>
        <p:spPr bwMode="auto">
          <a:xfrm>
            <a:off x="2041525" y="173038"/>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400" u="sng">
              <a:solidFill>
                <a:srgbClr val="FFFFFF"/>
              </a:solidFill>
              <a:latin typeface="Times New Roman" panose="02020603050405020304" pitchFamily="18" charset="0"/>
              <a:ea typeface="宋体" panose="02010600030101010101" pitchFamily="2" charset="-122"/>
            </a:endParaRPr>
          </a:p>
        </p:txBody>
      </p:sp>
      <p:sp>
        <p:nvSpPr>
          <p:cNvPr id="458755" name="Text Box 3">
            <a:extLst>
              <a:ext uri="{FF2B5EF4-FFF2-40B4-BE49-F238E27FC236}">
                <a16:creationId xmlns:a16="http://schemas.microsoft.com/office/drawing/2014/main" id="{BBBBC9E6-C9FE-8C47-A538-5C8FC1BD5053}"/>
              </a:ext>
            </a:extLst>
          </p:cNvPr>
          <p:cNvSpPr txBox="1">
            <a:spLocks noChangeArrowheads="1"/>
          </p:cNvSpPr>
          <p:nvPr/>
        </p:nvSpPr>
        <p:spPr bwMode="auto">
          <a:xfrm>
            <a:off x="1676400" y="260350"/>
            <a:ext cx="8839200" cy="5468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55600" eaLnBrk="0" hangingPunct="0">
              <a:defRPr kumimoji="1" sz="2400">
                <a:solidFill>
                  <a:schemeClr val="tx1"/>
                </a:solidFill>
                <a:latin typeface="Times New Roman" panose="02020603050405020304" pitchFamily="18" charset="0"/>
                <a:ea typeface="宋体" panose="02010600030101010101" pitchFamily="2" charset="-122"/>
              </a:defRPr>
            </a:lvl2pPr>
            <a:lvl3pPr marL="723900" eaLnBrk="0" hangingPunct="0">
              <a:defRPr kumimoji="1" sz="2400">
                <a:solidFill>
                  <a:schemeClr val="tx1"/>
                </a:solidFill>
                <a:latin typeface="Times New Roman" panose="02020603050405020304" pitchFamily="18" charset="0"/>
                <a:ea typeface="宋体" panose="02010600030101010101" pitchFamily="2" charset="-122"/>
              </a:defRPr>
            </a:lvl3pPr>
            <a:lvl4pPr eaLnBrk="0" hangingPunct="0">
              <a:defRPr kumimoji="1" sz="2400">
                <a:solidFill>
                  <a:schemeClr val="tx1"/>
                </a:solidFill>
                <a:latin typeface="Times New Roman" panose="02020603050405020304" pitchFamily="18" charset="0"/>
                <a:ea typeface="宋体" panose="02010600030101010101" pitchFamily="2" charset="-122"/>
              </a:defRPr>
            </a:lvl4pPr>
            <a:lvl5pPr eaLnBrk="0" hangingPunct="0">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20000"/>
              </a:spcBef>
              <a:spcAft>
                <a:spcPct val="0"/>
              </a:spcAft>
            </a:pPr>
            <a:r>
              <a:rPr lang="zh-CN" altLang="en-US" sz="2800">
                <a:solidFill>
                  <a:srgbClr val="FFFFFF"/>
                </a:solidFill>
                <a:latin typeface="宋体" panose="02010600030101010101" pitchFamily="2" charset="-122"/>
              </a:rPr>
              <a:t>    </a:t>
            </a:r>
            <a:r>
              <a:rPr lang="zh-CN" altLang="en-US" sz="2800" b="1">
                <a:solidFill>
                  <a:srgbClr val="FFFFFF"/>
                </a:solidFill>
                <a:latin typeface="宋体" panose="02010600030101010101" pitchFamily="2" charset="-122"/>
              </a:rPr>
              <a:t>用这种结点结构构成的二叉树的存储结构；叫做线索链表；指向结点前驱和后继的指针叫做线索；按照某种次序遍历，加上线索的二叉树称之为线索二叉树。</a:t>
            </a:r>
          </a:p>
          <a:p>
            <a:pPr eaLnBrk="1" fontAlgn="base" hangingPunct="1">
              <a:lnSpc>
                <a:spcPct val="110000"/>
              </a:lnSpc>
              <a:spcBef>
                <a:spcPct val="20000"/>
              </a:spcBef>
              <a:spcAft>
                <a:spcPct val="0"/>
              </a:spcAft>
            </a:pPr>
            <a:r>
              <a:rPr lang="zh-CN" altLang="en-US" sz="3200" b="1">
                <a:solidFill>
                  <a:srgbClr val="FFFF00"/>
                </a:solidFill>
              </a:rPr>
              <a:t>线索二叉树的结点结构与示例</a:t>
            </a:r>
          </a:p>
          <a:p>
            <a:pPr eaLnBrk="1" fontAlgn="base" hangingPunct="1">
              <a:lnSpc>
                <a:spcPct val="110000"/>
              </a:lnSpc>
              <a:spcBef>
                <a:spcPct val="20000"/>
              </a:spcBef>
              <a:spcAft>
                <a:spcPct val="0"/>
              </a:spcAft>
            </a:pPr>
            <a:r>
              <a:rPr lang="en-US" altLang="zh-CN" sz="2800" b="1">
                <a:solidFill>
                  <a:srgbClr val="FFFFFF"/>
                </a:solidFill>
              </a:rPr>
              <a:t>typedef struct BiThrNode</a:t>
            </a:r>
          </a:p>
          <a:p>
            <a:pPr lvl="1" eaLnBrk="1" fontAlgn="base" hangingPunct="1">
              <a:lnSpc>
                <a:spcPct val="110000"/>
              </a:lnSpc>
              <a:spcBef>
                <a:spcPct val="20000"/>
              </a:spcBef>
              <a:spcAft>
                <a:spcPct val="0"/>
              </a:spcAft>
            </a:pPr>
            <a:r>
              <a:rPr lang="en-US" altLang="zh-CN" sz="2800" b="1">
                <a:solidFill>
                  <a:srgbClr val="FFFFFF"/>
                </a:solidFill>
              </a:rPr>
              <a:t>{   ElemType  data;</a:t>
            </a:r>
          </a:p>
          <a:p>
            <a:pPr lvl="2" eaLnBrk="1" fontAlgn="base" hangingPunct="1">
              <a:lnSpc>
                <a:spcPct val="110000"/>
              </a:lnSpc>
              <a:spcBef>
                <a:spcPct val="20000"/>
              </a:spcBef>
              <a:spcAft>
                <a:spcPct val="0"/>
              </a:spcAft>
            </a:pPr>
            <a:r>
              <a:rPr lang="en-US" altLang="zh-CN" sz="2800" b="1">
                <a:solidFill>
                  <a:srgbClr val="FFFFFF"/>
                </a:solidFill>
              </a:rPr>
              <a:t>struct BiTreeNode *Lchild , *Rchild ; </a:t>
            </a:r>
          </a:p>
          <a:p>
            <a:pPr lvl="2" eaLnBrk="1" fontAlgn="base" hangingPunct="1">
              <a:lnSpc>
                <a:spcPct val="110000"/>
              </a:lnSpc>
              <a:spcBef>
                <a:spcPct val="20000"/>
              </a:spcBef>
              <a:spcAft>
                <a:spcPct val="0"/>
              </a:spcAft>
            </a:pPr>
            <a:r>
              <a:rPr lang="en-US" altLang="zh-CN" sz="2800" b="1">
                <a:solidFill>
                  <a:srgbClr val="FFFFFF"/>
                </a:solidFill>
              </a:rPr>
              <a:t>int  Ltag , Rtag ;</a:t>
            </a:r>
          </a:p>
          <a:p>
            <a:pPr lvl="1" eaLnBrk="1" fontAlgn="base" hangingPunct="1">
              <a:lnSpc>
                <a:spcPct val="110000"/>
              </a:lnSpc>
              <a:spcBef>
                <a:spcPct val="20000"/>
              </a:spcBef>
              <a:spcAft>
                <a:spcPct val="0"/>
              </a:spcAft>
            </a:pPr>
            <a:r>
              <a:rPr lang="en-US" altLang="zh-CN" sz="2800" b="1">
                <a:solidFill>
                  <a:srgbClr val="FFFFFF"/>
                </a:solidFill>
              </a:rPr>
              <a:t>}BiThrNode ;</a:t>
            </a:r>
          </a:p>
          <a:p>
            <a:pPr eaLnBrk="1" fontAlgn="base" hangingPunct="1">
              <a:lnSpc>
                <a:spcPct val="110000"/>
              </a:lnSpc>
              <a:spcBef>
                <a:spcPct val="20000"/>
              </a:spcBef>
              <a:spcAft>
                <a:spcPct val="0"/>
              </a:spcAft>
            </a:pPr>
            <a:r>
              <a:rPr lang="en-US" altLang="zh-CN" sz="2800" b="1">
                <a:solidFill>
                  <a:srgbClr val="FFFFFF"/>
                </a:solidFill>
              </a:rPr>
              <a:t>        </a:t>
            </a:r>
            <a:r>
              <a:rPr lang="zh-CN" altLang="en-US" sz="2800" b="1">
                <a:solidFill>
                  <a:srgbClr val="FFFFFF"/>
                </a:solidFill>
              </a:rPr>
              <a:t>如图</a:t>
            </a:r>
            <a:r>
              <a:rPr lang="en-US" altLang="zh-CN" sz="2800" b="1">
                <a:solidFill>
                  <a:srgbClr val="FFFFFF"/>
                </a:solidFill>
              </a:rPr>
              <a:t>6-11</a:t>
            </a:r>
            <a:r>
              <a:rPr lang="zh-CN" altLang="en-US" sz="2800" b="1">
                <a:solidFill>
                  <a:srgbClr val="FFFFFF"/>
                </a:solidFill>
              </a:rPr>
              <a:t>是二叉树及相应的各种线索树示例。</a:t>
            </a:r>
            <a:endParaRPr lang="zh-CN" altLang="en-US" sz="2800" b="1">
              <a:solidFill>
                <a:srgbClr val="FFFFFF"/>
              </a:solidFill>
              <a:latin typeface="宋体" panose="02010600030101010101" pitchFamily="2" charset="-122"/>
            </a:endParaRPr>
          </a:p>
        </p:txBody>
      </p:sp>
    </p:spTree>
    <p:extLst>
      <p:ext uri="{BB962C8B-B14F-4D97-AF65-F5344CB8AC3E}">
        <p14:creationId xmlns:p14="http://schemas.microsoft.com/office/powerpoint/2010/main" val="4692848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59778" name="Group 2">
            <a:extLst>
              <a:ext uri="{FF2B5EF4-FFF2-40B4-BE49-F238E27FC236}">
                <a16:creationId xmlns:a16="http://schemas.microsoft.com/office/drawing/2014/main" id="{C9BCAE61-69CD-6844-899E-F57662A49927}"/>
              </a:ext>
            </a:extLst>
          </p:cNvPr>
          <p:cNvGrpSpPr>
            <a:grpSpLocks/>
          </p:cNvGrpSpPr>
          <p:nvPr/>
        </p:nvGrpSpPr>
        <p:grpSpPr bwMode="auto">
          <a:xfrm>
            <a:off x="1943100" y="115888"/>
            <a:ext cx="7581900" cy="6481762"/>
            <a:chOff x="264" y="73"/>
            <a:chExt cx="4776" cy="4083"/>
          </a:xfrm>
        </p:grpSpPr>
        <p:grpSp>
          <p:nvGrpSpPr>
            <p:cNvPr id="459779" name="Group 3">
              <a:extLst>
                <a:ext uri="{FF2B5EF4-FFF2-40B4-BE49-F238E27FC236}">
                  <a16:creationId xmlns:a16="http://schemas.microsoft.com/office/drawing/2014/main" id="{B937E5E9-774C-844D-8F1E-5DB3FA12B28A}"/>
                </a:ext>
              </a:extLst>
            </p:cNvPr>
            <p:cNvGrpSpPr>
              <a:grpSpLocks/>
            </p:cNvGrpSpPr>
            <p:nvPr/>
          </p:nvGrpSpPr>
          <p:grpSpPr bwMode="auto">
            <a:xfrm>
              <a:off x="624" y="73"/>
              <a:ext cx="4192" cy="2025"/>
              <a:chOff x="624" y="2130"/>
              <a:chExt cx="4192" cy="2025"/>
            </a:xfrm>
          </p:grpSpPr>
          <p:grpSp>
            <p:nvGrpSpPr>
              <p:cNvPr id="459780" name="Group 4">
                <a:extLst>
                  <a:ext uri="{FF2B5EF4-FFF2-40B4-BE49-F238E27FC236}">
                    <a16:creationId xmlns:a16="http://schemas.microsoft.com/office/drawing/2014/main" id="{BE1C3133-32D9-3F46-89BA-852B3892BA36}"/>
                  </a:ext>
                </a:extLst>
              </p:cNvPr>
              <p:cNvGrpSpPr>
                <a:grpSpLocks/>
              </p:cNvGrpSpPr>
              <p:nvPr/>
            </p:nvGrpSpPr>
            <p:grpSpPr bwMode="auto">
              <a:xfrm>
                <a:off x="624" y="2178"/>
                <a:ext cx="1496" cy="1542"/>
                <a:chOff x="624" y="2112"/>
                <a:chExt cx="1547" cy="1648"/>
              </a:xfrm>
            </p:grpSpPr>
            <p:sp>
              <p:nvSpPr>
                <p:cNvPr id="459781" name="Oval 5">
                  <a:extLst>
                    <a:ext uri="{FF2B5EF4-FFF2-40B4-BE49-F238E27FC236}">
                      <a16:creationId xmlns:a16="http://schemas.microsoft.com/office/drawing/2014/main" id="{CBC5EF56-F880-D141-AE97-EAFFC4A5CF28}"/>
                    </a:ext>
                  </a:extLst>
                </p:cNvPr>
                <p:cNvSpPr>
                  <a:spLocks noChangeArrowheads="1"/>
                </p:cNvSpPr>
                <p:nvPr/>
              </p:nvSpPr>
              <p:spPr bwMode="auto">
                <a:xfrm>
                  <a:off x="1119" y="2112"/>
                  <a:ext cx="267" cy="23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A</a:t>
                  </a:r>
                </a:p>
              </p:txBody>
            </p:sp>
            <p:sp>
              <p:nvSpPr>
                <p:cNvPr id="459782" name="Oval 6">
                  <a:extLst>
                    <a:ext uri="{FF2B5EF4-FFF2-40B4-BE49-F238E27FC236}">
                      <a16:creationId xmlns:a16="http://schemas.microsoft.com/office/drawing/2014/main" id="{38120EDD-C4BB-8049-8206-CF51580B2241}"/>
                    </a:ext>
                  </a:extLst>
                </p:cNvPr>
                <p:cNvSpPr>
                  <a:spLocks noChangeArrowheads="1"/>
                </p:cNvSpPr>
                <p:nvPr/>
              </p:nvSpPr>
              <p:spPr bwMode="auto">
                <a:xfrm>
                  <a:off x="1652" y="3051"/>
                  <a:ext cx="268" cy="23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F</a:t>
                  </a:r>
                </a:p>
              </p:txBody>
            </p:sp>
            <p:sp>
              <p:nvSpPr>
                <p:cNvPr id="459783" name="Oval 7">
                  <a:extLst>
                    <a:ext uri="{FF2B5EF4-FFF2-40B4-BE49-F238E27FC236}">
                      <a16:creationId xmlns:a16="http://schemas.microsoft.com/office/drawing/2014/main" id="{8D9BB94A-B2AF-5F4A-BAE7-E88B1D116716}"/>
                    </a:ext>
                  </a:extLst>
                </p:cNvPr>
                <p:cNvSpPr>
                  <a:spLocks noChangeArrowheads="1"/>
                </p:cNvSpPr>
                <p:nvPr/>
              </p:nvSpPr>
              <p:spPr bwMode="auto">
                <a:xfrm>
                  <a:off x="1401" y="3515"/>
                  <a:ext cx="267" cy="23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H</a:t>
                  </a:r>
                </a:p>
              </p:txBody>
            </p:sp>
            <p:sp>
              <p:nvSpPr>
                <p:cNvPr id="459784" name="Oval 8">
                  <a:extLst>
                    <a:ext uri="{FF2B5EF4-FFF2-40B4-BE49-F238E27FC236}">
                      <a16:creationId xmlns:a16="http://schemas.microsoft.com/office/drawing/2014/main" id="{FFE5337B-2935-EC4A-ACF7-8D12C1DDFCF6}"/>
                    </a:ext>
                  </a:extLst>
                </p:cNvPr>
                <p:cNvSpPr>
                  <a:spLocks noChangeArrowheads="1"/>
                </p:cNvSpPr>
                <p:nvPr/>
              </p:nvSpPr>
              <p:spPr bwMode="auto">
                <a:xfrm>
                  <a:off x="1904" y="3515"/>
                  <a:ext cx="267" cy="23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I</a:t>
                  </a:r>
                </a:p>
              </p:txBody>
            </p:sp>
            <p:sp>
              <p:nvSpPr>
                <p:cNvPr id="459785" name="Line 9">
                  <a:extLst>
                    <a:ext uri="{FF2B5EF4-FFF2-40B4-BE49-F238E27FC236}">
                      <a16:creationId xmlns:a16="http://schemas.microsoft.com/office/drawing/2014/main" id="{CAFCCE7C-8941-684A-961C-012C73076CC1}"/>
                    </a:ext>
                  </a:extLst>
                </p:cNvPr>
                <p:cNvSpPr>
                  <a:spLocks noChangeShapeType="1"/>
                </p:cNvSpPr>
                <p:nvPr/>
              </p:nvSpPr>
              <p:spPr bwMode="auto">
                <a:xfrm flipH="1">
                  <a:off x="1543" y="3257"/>
                  <a:ext cx="157" cy="25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59786" name="Oval 10">
                  <a:extLst>
                    <a:ext uri="{FF2B5EF4-FFF2-40B4-BE49-F238E27FC236}">
                      <a16:creationId xmlns:a16="http://schemas.microsoft.com/office/drawing/2014/main" id="{226128EF-3219-454F-B69F-D5EC6875E9E2}"/>
                    </a:ext>
                  </a:extLst>
                </p:cNvPr>
                <p:cNvSpPr>
                  <a:spLocks noChangeArrowheads="1"/>
                </p:cNvSpPr>
                <p:nvPr/>
              </p:nvSpPr>
              <p:spPr bwMode="auto">
                <a:xfrm>
                  <a:off x="1165" y="3059"/>
                  <a:ext cx="267" cy="23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E</a:t>
                  </a:r>
                </a:p>
              </p:txBody>
            </p:sp>
            <p:sp>
              <p:nvSpPr>
                <p:cNvPr id="459787" name="Oval 11">
                  <a:extLst>
                    <a:ext uri="{FF2B5EF4-FFF2-40B4-BE49-F238E27FC236}">
                      <a16:creationId xmlns:a16="http://schemas.microsoft.com/office/drawing/2014/main" id="{FEE772CE-BA1A-0647-A0EC-F7E7B5EF77B4}"/>
                    </a:ext>
                  </a:extLst>
                </p:cNvPr>
                <p:cNvSpPr>
                  <a:spLocks noChangeArrowheads="1"/>
                </p:cNvSpPr>
                <p:nvPr/>
              </p:nvSpPr>
              <p:spPr bwMode="auto">
                <a:xfrm>
                  <a:off x="914" y="3523"/>
                  <a:ext cx="267" cy="23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G</a:t>
                  </a:r>
                </a:p>
              </p:txBody>
            </p:sp>
            <p:sp>
              <p:nvSpPr>
                <p:cNvPr id="459788" name="Oval 12">
                  <a:extLst>
                    <a:ext uri="{FF2B5EF4-FFF2-40B4-BE49-F238E27FC236}">
                      <a16:creationId xmlns:a16="http://schemas.microsoft.com/office/drawing/2014/main" id="{233AA8B2-4147-9E45-882A-147A16B2B6EB}"/>
                    </a:ext>
                  </a:extLst>
                </p:cNvPr>
                <p:cNvSpPr>
                  <a:spLocks noChangeArrowheads="1"/>
                </p:cNvSpPr>
                <p:nvPr/>
              </p:nvSpPr>
              <p:spPr bwMode="auto">
                <a:xfrm>
                  <a:off x="875" y="2585"/>
                  <a:ext cx="268" cy="238"/>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B</a:t>
                  </a:r>
                </a:p>
              </p:txBody>
            </p:sp>
            <p:sp>
              <p:nvSpPr>
                <p:cNvPr id="459789" name="Oval 13">
                  <a:extLst>
                    <a:ext uri="{FF2B5EF4-FFF2-40B4-BE49-F238E27FC236}">
                      <a16:creationId xmlns:a16="http://schemas.microsoft.com/office/drawing/2014/main" id="{77796F94-ED9E-5C44-B669-64D4E8EE3D62}"/>
                    </a:ext>
                  </a:extLst>
                </p:cNvPr>
                <p:cNvSpPr>
                  <a:spLocks noChangeArrowheads="1"/>
                </p:cNvSpPr>
                <p:nvPr/>
              </p:nvSpPr>
              <p:spPr bwMode="auto">
                <a:xfrm>
                  <a:off x="624" y="3057"/>
                  <a:ext cx="267" cy="23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D</a:t>
                  </a:r>
                </a:p>
              </p:txBody>
            </p:sp>
            <p:sp>
              <p:nvSpPr>
                <p:cNvPr id="459790" name="Oval 14">
                  <a:extLst>
                    <a:ext uri="{FF2B5EF4-FFF2-40B4-BE49-F238E27FC236}">
                      <a16:creationId xmlns:a16="http://schemas.microsoft.com/office/drawing/2014/main" id="{9028A376-C4F6-8D4D-9F9E-D5416096C7E1}"/>
                    </a:ext>
                  </a:extLst>
                </p:cNvPr>
                <p:cNvSpPr>
                  <a:spLocks noChangeArrowheads="1"/>
                </p:cNvSpPr>
                <p:nvPr/>
              </p:nvSpPr>
              <p:spPr bwMode="auto">
                <a:xfrm>
                  <a:off x="1404" y="2579"/>
                  <a:ext cx="267" cy="23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C</a:t>
                  </a:r>
                </a:p>
              </p:txBody>
            </p:sp>
            <p:sp>
              <p:nvSpPr>
                <p:cNvPr id="459791" name="Line 15">
                  <a:extLst>
                    <a:ext uri="{FF2B5EF4-FFF2-40B4-BE49-F238E27FC236}">
                      <a16:creationId xmlns:a16="http://schemas.microsoft.com/office/drawing/2014/main" id="{92762E5E-2C0E-8141-A274-FD2F4FC16C31}"/>
                    </a:ext>
                  </a:extLst>
                </p:cNvPr>
                <p:cNvSpPr>
                  <a:spLocks noChangeShapeType="1"/>
                </p:cNvSpPr>
                <p:nvPr/>
              </p:nvSpPr>
              <p:spPr bwMode="auto">
                <a:xfrm>
                  <a:off x="1616" y="2800"/>
                  <a:ext cx="156" cy="25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59792" name="Line 16">
                  <a:extLst>
                    <a:ext uri="{FF2B5EF4-FFF2-40B4-BE49-F238E27FC236}">
                      <a16:creationId xmlns:a16="http://schemas.microsoft.com/office/drawing/2014/main" id="{0415B49C-1C5A-A748-B8A9-60627E8CDC60}"/>
                    </a:ext>
                  </a:extLst>
                </p:cNvPr>
                <p:cNvSpPr>
                  <a:spLocks noChangeShapeType="1"/>
                </p:cNvSpPr>
                <p:nvPr/>
              </p:nvSpPr>
              <p:spPr bwMode="auto">
                <a:xfrm flipH="1">
                  <a:off x="1063" y="3272"/>
                  <a:ext cx="156" cy="25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59793" name="Line 17">
                  <a:extLst>
                    <a:ext uri="{FF2B5EF4-FFF2-40B4-BE49-F238E27FC236}">
                      <a16:creationId xmlns:a16="http://schemas.microsoft.com/office/drawing/2014/main" id="{6C6A924A-48A8-D947-87B2-638585F92712}"/>
                    </a:ext>
                  </a:extLst>
                </p:cNvPr>
                <p:cNvSpPr>
                  <a:spLocks noChangeShapeType="1"/>
                </p:cNvSpPr>
                <p:nvPr/>
              </p:nvSpPr>
              <p:spPr bwMode="auto">
                <a:xfrm flipH="1">
                  <a:off x="1323" y="2800"/>
                  <a:ext cx="156" cy="25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59794" name="Line 18">
                  <a:extLst>
                    <a:ext uri="{FF2B5EF4-FFF2-40B4-BE49-F238E27FC236}">
                      <a16:creationId xmlns:a16="http://schemas.microsoft.com/office/drawing/2014/main" id="{1928E5B4-1025-7C47-B58C-B16570C4878E}"/>
                    </a:ext>
                  </a:extLst>
                </p:cNvPr>
                <p:cNvSpPr>
                  <a:spLocks noChangeShapeType="1"/>
                </p:cNvSpPr>
                <p:nvPr/>
              </p:nvSpPr>
              <p:spPr bwMode="auto">
                <a:xfrm flipH="1">
                  <a:off x="790" y="2807"/>
                  <a:ext cx="156" cy="25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59795" name="Line 19">
                  <a:extLst>
                    <a:ext uri="{FF2B5EF4-FFF2-40B4-BE49-F238E27FC236}">
                      <a16:creationId xmlns:a16="http://schemas.microsoft.com/office/drawing/2014/main" id="{DE987A44-F81D-A148-8F63-C5E5D52290EF}"/>
                    </a:ext>
                  </a:extLst>
                </p:cNvPr>
                <p:cNvSpPr>
                  <a:spLocks noChangeShapeType="1"/>
                </p:cNvSpPr>
                <p:nvPr/>
              </p:nvSpPr>
              <p:spPr bwMode="auto">
                <a:xfrm flipH="1">
                  <a:off x="1034" y="2334"/>
                  <a:ext cx="156" cy="25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59796" name="Line 20">
                  <a:extLst>
                    <a:ext uri="{FF2B5EF4-FFF2-40B4-BE49-F238E27FC236}">
                      <a16:creationId xmlns:a16="http://schemas.microsoft.com/office/drawing/2014/main" id="{F3903BE7-F9FB-E44C-8E1B-4B9D18A57D27}"/>
                    </a:ext>
                  </a:extLst>
                </p:cNvPr>
                <p:cNvSpPr>
                  <a:spLocks noChangeShapeType="1"/>
                </p:cNvSpPr>
                <p:nvPr/>
              </p:nvSpPr>
              <p:spPr bwMode="auto">
                <a:xfrm>
                  <a:off x="1857" y="3265"/>
                  <a:ext cx="156" cy="25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59797" name="Line 21">
                  <a:extLst>
                    <a:ext uri="{FF2B5EF4-FFF2-40B4-BE49-F238E27FC236}">
                      <a16:creationId xmlns:a16="http://schemas.microsoft.com/office/drawing/2014/main" id="{4A9899B7-AF64-4647-8D72-21F8D31C340D}"/>
                    </a:ext>
                  </a:extLst>
                </p:cNvPr>
                <p:cNvSpPr>
                  <a:spLocks noChangeShapeType="1"/>
                </p:cNvSpPr>
                <p:nvPr/>
              </p:nvSpPr>
              <p:spPr bwMode="auto">
                <a:xfrm>
                  <a:off x="1331" y="2327"/>
                  <a:ext cx="156" cy="25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459798" name="Rectangle 22">
                <a:extLst>
                  <a:ext uri="{FF2B5EF4-FFF2-40B4-BE49-F238E27FC236}">
                    <a16:creationId xmlns:a16="http://schemas.microsoft.com/office/drawing/2014/main" id="{6078CEDD-A99A-F64D-83A2-D91F5F8D2611}"/>
                  </a:ext>
                </a:extLst>
              </p:cNvPr>
              <p:cNvSpPr>
                <a:spLocks noChangeArrowheads="1"/>
              </p:cNvSpPr>
              <p:nvPr/>
            </p:nvSpPr>
            <p:spPr bwMode="auto">
              <a:xfrm>
                <a:off x="960" y="3853"/>
                <a:ext cx="81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a:solidFill>
                      <a:srgbClr val="FFFFFF"/>
                    </a:solidFill>
                    <a:latin typeface="Times New Roman" panose="02020603050405020304" pitchFamily="18" charset="0"/>
                    <a:ea typeface="宋体" panose="02010600030101010101" pitchFamily="2" charset="-122"/>
                  </a:rPr>
                  <a:t>(</a:t>
                </a:r>
                <a:r>
                  <a:rPr kumimoji="1" lang="en-US" altLang="zh-CN" sz="2000" b="1">
                    <a:solidFill>
                      <a:srgbClr val="FFFFFF"/>
                    </a:solidFill>
                    <a:latin typeface="Times New Roman" panose="02020603050405020304" pitchFamily="18" charset="0"/>
                    <a:ea typeface="宋体" panose="02010600030101010101" pitchFamily="2" charset="-122"/>
                  </a:rPr>
                  <a:t>a)  </a:t>
                </a:r>
                <a:r>
                  <a:rPr kumimoji="1" lang="zh-CN" altLang="en-US" sz="2000" b="1">
                    <a:solidFill>
                      <a:srgbClr val="FFFFFF"/>
                    </a:solidFill>
                    <a:latin typeface="Times New Roman" panose="02020603050405020304" pitchFamily="18" charset="0"/>
                    <a:ea typeface="宋体" panose="02010600030101010101" pitchFamily="2" charset="-122"/>
                  </a:rPr>
                  <a:t>二叉树</a:t>
                </a:r>
                <a:r>
                  <a:rPr kumimoji="1" lang="zh-CN" altLang="en-US" sz="2400">
                    <a:solidFill>
                      <a:srgbClr val="FFFFFF"/>
                    </a:solidFill>
                    <a:latin typeface="Times New Roman" panose="02020603050405020304" pitchFamily="18" charset="0"/>
                    <a:ea typeface="宋体" panose="02010600030101010101" pitchFamily="2" charset="-122"/>
                  </a:rPr>
                  <a:t> </a:t>
                </a:r>
              </a:p>
            </p:txBody>
          </p:sp>
          <p:sp>
            <p:nvSpPr>
              <p:cNvPr id="459799" name="Rectangle 23">
                <a:extLst>
                  <a:ext uri="{FF2B5EF4-FFF2-40B4-BE49-F238E27FC236}">
                    <a16:creationId xmlns:a16="http://schemas.microsoft.com/office/drawing/2014/main" id="{A6388158-3DFE-EA42-9269-1E6328BAD100}"/>
                  </a:ext>
                </a:extLst>
              </p:cNvPr>
              <p:cNvSpPr>
                <a:spLocks noChangeArrowheads="1"/>
              </p:cNvSpPr>
              <p:nvPr/>
            </p:nvSpPr>
            <p:spPr bwMode="auto">
              <a:xfrm>
                <a:off x="2640" y="3792"/>
                <a:ext cx="2176"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457200" indent="-457200" eaLnBrk="0" hangingPunct="0">
                  <a:defRPr kumimoji="1" sz="2400">
                    <a:solidFill>
                      <a:schemeClr val="tx1"/>
                    </a:solidFill>
                    <a:latin typeface="Times New Roman" panose="02020603050405020304" pitchFamily="18" charset="0"/>
                    <a:ea typeface="宋体" panose="02010600030101010101" pitchFamily="2" charset="-122"/>
                  </a:defRPr>
                </a:lvl1pPr>
                <a:lvl2pPr marL="914400" indent="-457200" eaLnBrk="0" hangingPunct="0">
                  <a:defRPr kumimoji="1" sz="2400">
                    <a:solidFill>
                      <a:schemeClr val="tx1"/>
                    </a:solidFill>
                    <a:latin typeface="Times New Roman" panose="02020603050405020304" pitchFamily="18" charset="0"/>
                    <a:ea typeface="宋体" panose="02010600030101010101" pitchFamily="2" charset="-122"/>
                  </a:defRPr>
                </a:lvl2pPr>
                <a:lvl3pPr marL="1371600" indent="-457200" eaLnBrk="0" hangingPunct="0">
                  <a:defRPr kumimoji="1" sz="2400">
                    <a:solidFill>
                      <a:schemeClr val="tx1"/>
                    </a:solidFill>
                    <a:latin typeface="Times New Roman" panose="02020603050405020304" pitchFamily="18" charset="0"/>
                    <a:ea typeface="宋体" panose="02010600030101010101" pitchFamily="2" charset="-122"/>
                  </a:defRPr>
                </a:lvl3pPr>
                <a:lvl4pPr marL="1828800" indent="-457200" eaLnBrk="0" hangingPunct="0">
                  <a:defRPr kumimoji="1" sz="2400">
                    <a:solidFill>
                      <a:schemeClr val="tx1"/>
                    </a:solidFill>
                    <a:latin typeface="Times New Roman" panose="02020603050405020304" pitchFamily="18" charset="0"/>
                    <a:ea typeface="宋体" panose="02010600030101010101" pitchFamily="2" charset="-122"/>
                  </a:defRPr>
                </a:lvl4pPr>
                <a:lvl5pPr marL="2286000" indent="-457200" eaLnBrk="0" hangingPunct="0">
                  <a:defRPr kumimoji="1" sz="24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r>
                  <a:rPr lang="en-US" altLang="zh-CN" sz="2000" b="1">
                    <a:solidFill>
                      <a:srgbClr val="FFFFFF"/>
                    </a:solidFill>
                  </a:rPr>
                  <a:t>(b)   </a:t>
                </a:r>
                <a:r>
                  <a:rPr lang="zh-CN" altLang="en-US" sz="2000" b="1">
                    <a:solidFill>
                      <a:srgbClr val="FFFFFF"/>
                    </a:solidFill>
                  </a:rPr>
                  <a:t>先序线索树的逻辑形式</a:t>
                </a:r>
              </a:p>
              <a:p>
                <a:pPr eaLnBrk="1" fontAlgn="base" hangingPunct="1">
                  <a:spcBef>
                    <a:spcPct val="0"/>
                  </a:spcBef>
                  <a:spcAft>
                    <a:spcPct val="0"/>
                  </a:spcAft>
                </a:pPr>
                <a:r>
                  <a:rPr lang="zh-CN" altLang="en-US" sz="2000" b="1">
                    <a:solidFill>
                      <a:srgbClr val="FFFFFF"/>
                    </a:solidFill>
                  </a:rPr>
                  <a:t>        结点序列：</a:t>
                </a:r>
                <a:r>
                  <a:rPr lang="en-US" altLang="zh-CN" sz="2000" b="1">
                    <a:solidFill>
                      <a:srgbClr val="FFFFFF"/>
                    </a:solidFill>
                  </a:rPr>
                  <a:t>ABDCEGFHI</a:t>
                </a:r>
              </a:p>
            </p:txBody>
          </p:sp>
          <p:grpSp>
            <p:nvGrpSpPr>
              <p:cNvPr id="459800" name="Group 24">
                <a:extLst>
                  <a:ext uri="{FF2B5EF4-FFF2-40B4-BE49-F238E27FC236}">
                    <a16:creationId xmlns:a16="http://schemas.microsoft.com/office/drawing/2014/main" id="{A4483569-6ED9-C24B-8432-037615FF8827}"/>
                  </a:ext>
                </a:extLst>
              </p:cNvPr>
              <p:cNvGrpSpPr>
                <a:grpSpLocks/>
              </p:cNvGrpSpPr>
              <p:nvPr/>
            </p:nvGrpSpPr>
            <p:grpSpPr bwMode="auto">
              <a:xfrm>
                <a:off x="2696" y="2130"/>
                <a:ext cx="2032" cy="1558"/>
                <a:chOff x="2696" y="2130"/>
                <a:chExt cx="2032" cy="1558"/>
              </a:xfrm>
            </p:grpSpPr>
            <p:grpSp>
              <p:nvGrpSpPr>
                <p:cNvPr id="459801" name="Group 25">
                  <a:extLst>
                    <a:ext uri="{FF2B5EF4-FFF2-40B4-BE49-F238E27FC236}">
                      <a16:creationId xmlns:a16="http://schemas.microsoft.com/office/drawing/2014/main" id="{1C3E72D9-974D-2A45-AEAA-B5796E34D855}"/>
                    </a:ext>
                  </a:extLst>
                </p:cNvPr>
                <p:cNvGrpSpPr>
                  <a:grpSpLocks/>
                </p:cNvGrpSpPr>
                <p:nvPr/>
              </p:nvGrpSpPr>
              <p:grpSpPr bwMode="auto">
                <a:xfrm>
                  <a:off x="2824" y="2130"/>
                  <a:ext cx="1496" cy="1542"/>
                  <a:chOff x="624" y="2112"/>
                  <a:chExt cx="1547" cy="1648"/>
                </a:xfrm>
              </p:grpSpPr>
              <p:sp>
                <p:nvSpPr>
                  <p:cNvPr id="459802" name="Oval 26">
                    <a:extLst>
                      <a:ext uri="{FF2B5EF4-FFF2-40B4-BE49-F238E27FC236}">
                        <a16:creationId xmlns:a16="http://schemas.microsoft.com/office/drawing/2014/main" id="{A226CB15-3742-9D42-A275-B21EC7CBF2E2}"/>
                      </a:ext>
                    </a:extLst>
                  </p:cNvPr>
                  <p:cNvSpPr>
                    <a:spLocks noChangeArrowheads="1"/>
                  </p:cNvSpPr>
                  <p:nvPr/>
                </p:nvSpPr>
                <p:spPr bwMode="auto">
                  <a:xfrm>
                    <a:off x="1119" y="2112"/>
                    <a:ext cx="267" cy="23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A</a:t>
                    </a:r>
                  </a:p>
                </p:txBody>
              </p:sp>
              <p:sp>
                <p:nvSpPr>
                  <p:cNvPr id="459803" name="Oval 27">
                    <a:extLst>
                      <a:ext uri="{FF2B5EF4-FFF2-40B4-BE49-F238E27FC236}">
                        <a16:creationId xmlns:a16="http://schemas.microsoft.com/office/drawing/2014/main" id="{CFB44876-BF15-A043-BC0B-5639D6C21BF4}"/>
                      </a:ext>
                    </a:extLst>
                  </p:cNvPr>
                  <p:cNvSpPr>
                    <a:spLocks noChangeArrowheads="1"/>
                  </p:cNvSpPr>
                  <p:nvPr/>
                </p:nvSpPr>
                <p:spPr bwMode="auto">
                  <a:xfrm>
                    <a:off x="1652" y="3051"/>
                    <a:ext cx="268" cy="23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F</a:t>
                    </a:r>
                  </a:p>
                </p:txBody>
              </p:sp>
              <p:sp>
                <p:nvSpPr>
                  <p:cNvPr id="459804" name="Oval 28">
                    <a:extLst>
                      <a:ext uri="{FF2B5EF4-FFF2-40B4-BE49-F238E27FC236}">
                        <a16:creationId xmlns:a16="http://schemas.microsoft.com/office/drawing/2014/main" id="{27A68F79-90BA-4E4D-BC82-9AC4C114744E}"/>
                      </a:ext>
                    </a:extLst>
                  </p:cNvPr>
                  <p:cNvSpPr>
                    <a:spLocks noChangeArrowheads="1"/>
                  </p:cNvSpPr>
                  <p:nvPr/>
                </p:nvSpPr>
                <p:spPr bwMode="auto">
                  <a:xfrm>
                    <a:off x="1401" y="3515"/>
                    <a:ext cx="267" cy="23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H</a:t>
                    </a:r>
                  </a:p>
                </p:txBody>
              </p:sp>
              <p:sp>
                <p:nvSpPr>
                  <p:cNvPr id="459805" name="Oval 29">
                    <a:extLst>
                      <a:ext uri="{FF2B5EF4-FFF2-40B4-BE49-F238E27FC236}">
                        <a16:creationId xmlns:a16="http://schemas.microsoft.com/office/drawing/2014/main" id="{433DF4BB-DF74-F741-8A40-8455F198B9A4}"/>
                      </a:ext>
                    </a:extLst>
                  </p:cNvPr>
                  <p:cNvSpPr>
                    <a:spLocks noChangeArrowheads="1"/>
                  </p:cNvSpPr>
                  <p:nvPr/>
                </p:nvSpPr>
                <p:spPr bwMode="auto">
                  <a:xfrm>
                    <a:off x="1904" y="3515"/>
                    <a:ext cx="267" cy="23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I</a:t>
                    </a:r>
                  </a:p>
                </p:txBody>
              </p:sp>
              <p:sp>
                <p:nvSpPr>
                  <p:cNvPr id="459806" name="Line 30">
                    <a:extLst>
                      <a:ext uri="{FF2B5EF4-FFF2-40B4-BE49-F238E27FC236}">
                        <a16:creationId xmlns:a16="http://schemas.microsoft.com/office/drawing/2014/main" id="{4F4F8192-0DD6-A546-BD96-2D1E5B84FB1C}"/>
                      </a:ext>
                    </a:extLst>
                  </p:cNvPr>
                  <p:cNvSpPr>
                    <a:spLocks noChangeShapeType="1"/>
                  </p:cNvSpPr>
                  <p:nvPr/>
                </p:nvSpPr>
                <p:spPr bwMode="auto">
                  <a:xfrm flipH="1">
                    <a:off x="1543" y="3257"/>
                    <a:ext cx="157" cy="25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59807" name="Oval 31">
                    <a:extLst>
                      <a:ext uri="{FF2B5EF4-FFF2-40B4-BE49-F238E27FC236}">
                        <a16:creationId xmlns:a16="http://schemas.microsoft.com/office/drawing/2014/main" id="{3EFB9352-4441-CC49-956E-347B35A0A82D}"/>
                      </a:ext>
                    </a:extLst>
                  </p:cNvPr>
                  <p:cNvSpPr>
                    <a:spLocks noChangeArrowheads="1"/>
                  </p:cNvSpPr>
                  <p:nvPr/>
                </p:nvSpPr>
                <p:spPr bwMode="auto">
                  <a:xfrm>
                    <a:off x="1165" y="3059"/>
                    <a:ext cx="267" cy="23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E</a:t>
                    </a:r>
                  </a:p>
                </p:txBody>
              </p:sp>
              <p:sp>
                <p:nvSpPr>
                  <p:cNvPr id="459808" name="Oval 32">
                    <a:extLst>
                      <a:ext uri="{FF2B5EF4-FFF2-40B4-BE49-F238E27FC236}">
                        <a16:creationId xmlns:a16="http://schemas.microsoft.com/office/drawing/2014/main" id="{43160E6D-C81B-EF40-A5BD-F1395109DA83}"/>
                      </a:ext>
                    </a:extLst>
                  </p:cNvPr>
                  <p:cNvSpPr>
                    <a:spLocks noChangeArrowheads="1"/>
                  </p:cNvSpPr>
                  <p:nvPr/>
                </p:nvSpPr>
                <p:spPr bwMode="auto">
                  <a:xfrm>
                    <a:off x="914" y="3523"/>
                    <a:ext cx="267" cy="23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G</a:t>
                    </a:r>
                  </a:p>
                </p:txBody>
              </p:sp>
              <p:sp>
                <p:nvSpPr>
                  <p:cNvPr id="459809" name="Oval 33">
                    <a:extLst>
                      <a:ext uri="{FF2B5EF4-FFF2-40B4-BE49-F238E27FC236}">
                        <a16:creationId xmlns:a16="http://schemas.microsoft.com/office/drawing/2014/main" id="{82C2EE55-84DC-4042-97B4-39C920A17F9A}"/>
                      </a:ext>
                    </a:extLst>
                  </p:cNvPr>
                  <p:cNvSpPr>
                    <a:spLocks noChangeArrowheads="1"/>
                  </p:cNvSpPr>
                  <p:nvPr/>
                </p:nvSpPr>
                <p:spPr bwMode="auto">
                  <a:xfrm>
                    <a:off x="875" y="2585"/>
                    <a:ext cx="268" cy="238"/>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B</a:t>
                    </a:r>
                  </a:p>
                </p:txBody>
              </p:sp>
              <p:sp>
                <p:nvSpPr>
                  <p:cNvPr id="459810" name="Oval 34">
                    <a:extLst>
                      <a:ext uri="{FF2B5EF4-FFF2-40B4-BE49-F238E27FC236}">
                        <a16:creationId xmlns:a16="http://schemas.microsoft.com/office/drawing/2014/main" id="{0CF6CCDE-047E-0841-BEDE-20021C129D41}"/>
                      </a:ext>
                    </a:extLst>
                  </p:cNvPr>
                  <p:cNvSpPr>
                    <a:spLocks noChangeArrowheads="1"/>
                  </p:cNvSpPr>
                  <p:nvPr/>
                </p:nvSpPr>
                <p:spPr bwMode="auto">
                  <a:xfrm>
                    <a:off x="624" y="3057"/>
                    <a:ext cx="267" cy="23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D</a:t>
                    </a:r>
                  </a:p>
                </p:txBody>
              </p:sp>
              <p:sp>
                <p:nvSpPr>
                  <p:cNvPr id="459811" name="Oval 35">
                    <a:extLst>
                      <a:ext uri="{FF2B5EF4-FFF2-40B4-BE49-F238E27FC236}">
                        <a16:creationId xmlns:a16="http://schemas.microsoft.com/office/drawing/2014/main" id="{977DD847-5950-D444-9145-761628A7CF8D}"/>
                      </a:ext>
                    </a:extLst>
                  </p:cNvPr>
                  <p:cNvSpPr>
                    <a:spLocks noChangeArrowheads="1"/>
                  </p:cNvSpPr>
                  <p:nvPr/>
                </p:nvSpPr>
                <p:spPr bwMode="auto">
                  <a:xfrm>
                    <a:off x="1404" y="2579"/>
                    <a:ext cx="267" cy="23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C</a:t>
                    </a:r>
                  </a:p>
                </p:txBody>
              </p:sp>
              <p:sp>
                <p:nvSpPr>
                  <p:cNvPr id="459812" name="Line 36">
                    <a:extLst>
                      <a:ext uri="{FF2B5EF4-FFF2-40B4-BE49-F238E27FC236}">
                        <a16:creationId xmlns:a16="http://schemas.microsoft.com/office/drawing/2014/main" id="{A8320C2F-3306-1C4B-A6E8-605A40B9F500}"/>
                      </a:ext>
                    </a:extLst>
                  </p:cNvPr>
                  <p:cNvSpPr>
                    <a:spLocks noChangeShapeType="1"/>
                  </p:cNvSpPr>
                  <p:nvPr/>
                </p:nvSpPr>
                <p:spPr bwMode="auto">
                  <a:xfrm>
                    <a:off x="1616" y="2800"/>
                    <a:ext cx="156" cy="25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59813" name="Line 37">
                    <a:extLst>
                      <a:ext uri="{FF2B5EF4-FFF2-40B4-BE49-F238E27FC236}">
                        <a16:creationId xmlns:a16="http://schemas.microsoft.com/office/drawing/2014/main" id="{CA9741E2-14B8-024C-8519-017444198473}"/>
                      </a:ext>
                    </a:extLst>
                  </p:cNvPr>
                  <p:cNvSpPr>
                    <a:spLocks noChangeShapeType="1"/>
                  </p:cNvSpPr>
                  <p:nvPr/>
                </p:nvSpPr>
                <p:spPr bwMode="auto">
                  <a:xfrm flipH="1">
                    <a:off x="1063" y="3272"/>
                    <a:ext cx="156" cy="25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59814" name="Line 38">
                    <a:extLst>
                      <a:ext uri="{FF2B5EF4-FFF2-40B4-BE49-F238E27FC236}">
                        <a16:creationId xmlns:a16="http://schemas.microsoft.com/office/drawing/2014/main" id="{856D47F9-70EC-B943-A11F-5C54A4FA07CD}"/>
                      </a:ext>
                    </a:extLst>
                  </p:cNvPr>
                  <p:cNvSpPr>
                    <a:spLocks noChangeShapeType="1"/>
                  </p:cNvSpPr>
                  <p:nvPr/>
                </p:nvSpPr>
                <p:spPr bwMode="auto">
                  <a:xfrm flipH="1">
                    <a:off x="1323" y="2800"/>
                    <a:ext cx="156" cy="25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59815" name="Line 39">
                    <a:extLst>
                      <a:ext uri="{FF2B5EF4-FFF2-40B4-BE49-F238E27FC236}">
                        <a16:creationId xmlns:a16="http://schemas.microsoft.com/office/drawing/2014/main" id="{5A99B90D-5C8A-DD46-9A56-F299ACF535A7}"/>
                      </a:ext>
                    </a:extLst>
                  </p:cNvPr>
                  <p:cNvSpPr>
                    <a:spLocks noChangeShapeType="1"/>
                  </p:cNvSpPr>
                  <p:nvPr/>
                </p:nvSpPr>
                <p:spPr bwMode="auto">
                  <a:xfrm flipH="1">
                    <a:off x="790" y="2807"/>
                    <a:ext cx="156" cy="25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59816" name="Line 40">
                    <a:extLst>
                      <a:ext uri="{FF2B5EF4-FFF2-40B4-BE49-F238E27FC236}">
                        <a16:creationId xmlns:a16="http://schemas.microsoft.com/office/drawing/2014/main" id="{4C1FC4E8-1C7B-B446-82F2-BF9AC502207F}"/>
                      </a:ext>
                    </a:extLst>
                  </p:cNvPr>
                  <p:cNvSpPr>
                    <a:spLocks noChangeShapeType="1"/>
                  </p:cNvSpPr>
                  <p:nvPr/>
                </p:nvSpPr>
                <p:spPr bwMode="auto">
                  <a:xfrm flipH="1">
                    <a:off x="1034" y="2334"/>
                    <a:ext cx="156" cy="25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59817" name="Line 41">
                    <a:extLst>
                      <a:ext uri="{FF2B5EF4-FFF2-40B4-BE49-F238E27FC236}">
                        <a16:creationId xmlns:a16="http://schemas.microsoft.com/office/drawing/2014/main" id="{DE2E52BE-ADF7-D847-80BE-478583052F01}"/>
                      </a:ext>
                    </a:extLst>
                  </p:cNvPr>
                  <p:cNvSpPr>
                    <a:spLocks noChangeShapeType="1"/>
                  </p:cNvSpPr>
                  <p:nvPr/>
                </p:nvSpPr>
                <p:spPr bwMode="auto">
                  <a:xfrm>
                    <a:off x="1857" y="3265"/>
                    <a:ext cx="156" cy="25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59818" name="Line 42">
                    <a:extLst>
                      <a:ext uri="{FF2B5EF4-FFF2-40B4-BE49-F238E27FC236}">
                        <a16:creationId xmlns:a16="http://schemas.microsoft.com/office/drawing/2014/main" id="{DF2128D5-BD88-7C4A-9851-676026BB7F58}"/>
                      </a:ext>
                    </a:extLst>
                  </p:cNvPr>
                  <p:cNvSpPr>
                    <a:spLocks noChangeShapeType="1"/>
                  </p:cNvSpPr>
                  <p:nvPr/>
                </p:nvSpPr>
                <p:spPr bwMode="auto">
                  <a:xfrm>
                    <a:off x="1331" y="2327"/>
                    <a:ext cx="156" cy="25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459819" name="Freeform 43">
                  <a:extLst>
                    <a:ext uri="{FF2B5EF4-FFF2-40B4-BE49-F238E27FC236}">
                      <a16:creationId xmlns:a16="http://schemas.microsoft.com/office/drawing/2014/main" id="{4CADE439-1031-7E4A-952E-7D6CF7DAA30A}"/>
                    </a:ext>
                  </a:extLst>
                </p:cNvPr>
                <p:cNvSpPr>
                  <a:spLocks/>
                </p:cNvSpPr>
                <p:nvPr/>
              </p:nvSpPr>
              <p:spPr bwMode="auto">
                <a:xfrm>
                  <a:off x="2696" y="2736"/>
                  <a:ext cx="376" cy="336"/>
                </a:xfrm>
                <a:custGeom>
                  <a:avLst/>
                  <a:gdLst>
                    <a:gd name="T0" fmla="*/ 136 w 376"/>
                    <a:gd name="T1" fmla="*/ 336 h 336"/>
                    <a:gd name="T2" fmla="*/ 40 w 376"/>
                    <a:gd name="T3" fmla="*/ 240 h 336"/>
                    <a:gd name="T4" fmla="*/ 376 w 376"/>
                    <a:gd name="T5" fmla="*/ 0 h 336"/>
                  </a:gdLst>
                  <a:ahLst/>
                  <a:cxnLst>
                    <a:cxn ang="0">
                      <a:pos x="T0" y="T1"/>
                    </a:cxn>
                    <a:cxn ang="0">
                      <a:pos x="T2" y="T3"/>
                    </a:cxn>
                    <a:cxn ang="0">
                      <a:pos x="T4" y="T5"/>
                    </a:cxn>
                  </a:cxnLst>
                  <a:rect l="0" t="0" r="r" b="b"/>
                  <a:pathLst>
                    <a:path w="376" h="336">
                      <a:moveTo>
                        <a:pt x="136" y="336"/>
                      </a:moveTo>
                      <a:cubicBezTo>
                        <a:pt x="68" y="316"/>
                        <a:pt x="0" y="296"/>
                        <a:pt x="40" y="240"/>
                      </a:cubicBezTo>
                      <a:cubicBezTo>
                        <a:pt x="80" y="184"/>
                        <a:pt x="320" y="40"/>
                        <a:pt x="376" y="0"/>
                      </a:cubicBezTo>
                    </a:path>
                  </a:pathLst>
                </a:custGeom>
                <a:noFill/>
                <a:ln w="19050" cap="flat" cmpd="sng">
                  <a:solidFill>
                    <a:schemeClr val="hlink"/>
                  </a:solidFill>
                  <a:prstDash val="dash"/>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59820" name="Freeform 44">
                  <a:extLst>
                    <a:ext uri="{FF2B5EF4-FFF2-40B4-BE49-F238E27FC236}">
                      <a16:creationId xmlns:a16="http://schemas.microsoft.com/office/drawing/2014/main" id="{7F196E06-9D62-654A-8863-F930A608AEA6}"/>
                    </a:ext>
                  </a:extLst>
                </p:cNvPr>
                <p:cNvSpPr>
                  <a:spLocks/>
                </p:cNvSpPr>
                <p:nvPr/>
              </p:nvSpPr>
              <p:spPr bwMode="auto">
                <a:xfrm>
                  <a:off x="3056" y="2752"/>
                  <a:ext cx="328" cy="288"/>
                </a:xfrm>
                <a:custGeom>
                  <a:avLst/>
                  <a:gdLst>
                    <a:gd name="T0" fmla="*/ 240 w 328"/>
                    <a:gd name="T1" fmla="*/ 0 h 288"/>
                    <a:gd name="T2" fmla="*/ 288 w 328"/>
                    <a:gd name="T3" fmla="*/ 96 h 288"/>
                    <a:gd name="T4" fmla="*/ 0 w 328"/>
                    <a:gd name="T5" fmla="*/ 288 h 288"/>
                  </a:gdLst>
                  <a:ahLst/>
                  <a:cxnLst>
                    <a:cxn ang="0">
                      <a:pos x="T0" y="T1"/>
                    </a:cxn>
                    <a:cxn ang="0">
                      <a:pos x="T2" y="T3"/>
                    </a:cxn>
                    <a:cxn ang="0">
                      <a:pos x="T4" y="T5"/>
                    </a:cxn>
                  </a:cxnLst>
                  <a:rect l="0" t="0" r="r" b="b"/>
                  <a:pathLst>
                    <a:path w="328" h="288">
                      <a:moveTo>
                        <a:pt x="240" y="0"/>
                      </a:moveTo>
                      <a:cubicBezTo>
                        <a:pt x="284" y="24"/>
                        <a:pt x="328" y="48"/>
                        <a:pt x="288" y="96"/>
                      </a:cubicBezTo>
                      <a:cubicBezTo>
                        <a:pt x="248" y="144"/>
                        <a:pt x="48" y="256"/>
                        <a:pt x="0" y="288"/>
                      </a:cubicBezTo>
                    </a:path>
                  </a:pathLst>
                </a:custGeom>
                <a:noFill/>
                <a:ln w="19050" cap="flat" cmpd="sng">
                  <a:solidFill>
                    <a:schemeClr val="folHlink"/>
                  </a:solidFill>
                  <a:prstDash val="dash"/>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59821" name="Freeform 45">
                  <a:extLst>
                    <a:ext uri="{FF2B5EF4-FFF2-40B4-BE49-F238E27FC236}">
                      <a16:creationId xmlns:a16="http://schemas.microsoft.com/office/drawing/2014/main" id="{C2AD8C68-05A1-9746-ACD7-2A349E35A9B8}"/>
                    </a:ext>
                  </a:extLst>
                </p:cNvPr>
                <p:cNvSpPr>
                  <a:spLocks/>
                </p:cNvSpPr>
                <p:nvPr/>
              </p:nvSpPr>
              <p:spPr bwMode="auto">
                <a:xfrm>
                  <a:off x="3072" y="2736"/>
                  <a:ext cx="528" cy="384"/>
                </a:xfrm>
                <a:custGeom>
                  <a:avLst/>
                  <a:gdLst>
                    <a:gd name="T0" fmla="*/ 0 w 528"/>
                    <a:gd name="T1" fmla="*/ 384 h 384"/>
                    <a:gd name="T2" fmla="*/ 528 w 528"/>
                    <a:gd name="T3" fmla="*/ 0 h 384"/>
                  </a:gdLst>
                  <a:ahLst/>
                  <a:cxnLst>
                    <a:cxn ang="0">
                      <a:pos x="T0" y="T1"/>
                    </a:cxn>
                    <a:cxn ang="0">
                      <a:pos x="T2" y="T3"/>
                    </a:cxn>
                  </a:cxnLst>
                  <a:rect l="0" t="0" r="r" b="b"/>
                  <a:pathLst>
                    <a:path w="528" h="384">
                      <a:moveTo>
                        <a:pt x="0" y="384"/>
                      </a:moveTo>
                      <a:cubicBezTo>
                        <a:pt x="220" y="224"/>
                        <a:pt x="440" y="64"/>
                        <a:pt x="528" y="0"/>
                      </a:cubicBezTo>
                    </a:path>
                  </a:pathLst>
                </a:custGeom>
                <a:noFill/>
                <a:ln w="19050" cap="flat" cmpd="sng">
                  <a:solidFill>
                    <a:schemeClr val="folHlink"/>
                  </a:solidFill>
                  <a:prstDash val="dash"/>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59822" name="Freeform 46">
                  <a:extLst>
                    <a:ext uri="{FF2B5EF4-FFF2-40B4-BE49-F238E27FC236}">
                      <a16:creationId xmlns:a16="http://schemas.microsoft.com/office/drawing/2014/main" id="{6A4C2347-3FBF-7244-8E71-6A76293595D7}"/>
                    </a:ext>
                  </a:extLst>
                </p:cNvPr>
                <p:cNvSpPr>
                  <a:spLocks/>
                </p:cNvSpPr>
                <p:nvPr/>
              </p:nvSpPr>
              <p:spPr bwMode="auto">
                <a:xfrm>
                  <a:off x="2984" y="3176"/>
                  <a:ext cx="376" cy="336"/>
                </a:xfrm>
                <a:custGeom>
                  <a:avLst/>
                  <a:gdLst>
                    <a:gd name="T0" fmla="*/ 136 w 376"/>
                    <a:gd name="T1" fmla="*/ 336 h 336"/>
                    <a:gd name="T2" fmla="*/ 40 w 376"/>
                    <a:gd name="T3" fmla="*/ 240 h 336"/>
                    <a:gd name="T4" fmla="*/ 376 w 376"/>
                    <a:gd name="T5" fmla="*/ 0 h 336"/>
                  </a:gdLst>
                  <a:ahLst/>
                  <a:cxnLst>
                    <a:cxn ang="0">
                      <a:pos x="T0" y="T1"/>
                    </a:cxn>
                    <a:cxn ang="0">
                      <a:pos x="T2" y="T3"/>
                    </a:cxn>
                    <a:cxn ang="0">
                      <a:pos x="T4" y="T5"/>
                    </a:cxn>
                  </a:cxnLst>
                  <a:rect l="0" t="0" r="r" b="b"/>
                  <a:pathLst>
                    <a:path w="376" h="336">
                      <a:moveTo>
                        <a:pt x="136" y="336"/>
                      </a:moveTo>
                      <a:cubicBezTo>
                        <a:pt x="68" y="316"/>
                        <a:pt x="0" y="296"/>
                        <a:pt x="40" y="240"/>
                      </a:cubicBezTo>
                      <a:cubicBezTo>
                        <a:pt x="80" y="184"/>
                        <a:pt x="320" y="40"/>
                        <a:pt x="376" y="0"/>
                      </a:cubicBezTo>
                    </a:path>
                  </a:pathLst>
                </a:custGeom>
                <a:noFill/>
                <a:ln w="19050" cap="flat" cmpd="sng">
                  <a:solidFill>
                    <a:schemeClr val="hlink"/>
                  </a:solidFill>
                  <a:prstDash val="dash"/>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59823" name="Freeform 47">
                  <a:extLst>
                    <a:ext uri="{FF2B5EF4-FFF2-40B4-BE49-F238E27FC236}">
                      <a16:creationId xmlns:a16="http://schemas.microsoft.com/office/drawing/2014/main" id="{16B7BCAF-2D8D-F747-9662-562E321CF12B}"/>
                    </a:ext>
                  </a:extLst>
                </p:cNvPr>
                <p:cNvSpPr>
                  <a:spLocks/>
                </p:cNvSpPr>
                <p:nvPr/>
              </p:nvSpPr>
              <p:spPr bwMode="auto">
                <a:xfrm>
                  <a:off x="3344" y="3192"/>
                  <a:ext cx="328" cy="288"/>
                </a:xfrm>
                <a:custGeom>
                  <a:avLst/>
                  <a:gdLst>
                    <a:gd name="T0" fmla="*/ 240 w 328"/>
                    <a:gd name="T1" fmla="*/ 0 h 288"/>
                    <a:gd name="T2" fmla="*/ 288 w 328"/>
                    <a:gd name="T3" fmla="*/ 96 h 288"/>
                    <a:gd name="T4" fmla="*/ 0 w 328"/>
                    <a:gd name="T5" fmla="*/ 288 h 288"/>
                  </a:gdLst>
                  <a:ahLst/>
                  <a:cxnLst>
                    <a:cxn ang="0">
                      <a:pos x="T0" y="T1"/>
                    </a:cxn>
                    <a:cxn ang="0">
                      <a:pos x="T2" y="T3"/>
                    </a:cxn>
                    <a:cxn ang="0">
                      <a:pos x="T4" y="T5"/>
                    </a:cxn>
                  </a:cxnLst>
                  <a:rect l="0" t="0" r="r" b="b"/>
                  <a:pathLst>
                    <a:path w="328" h="288">
                      <a:moveTo>
                        <a:pt x="240" y="0"/>
                      </a:moveTo>
                      <a:cubicBezTo>
                        <a:pt x="284" y="24"/>
                        <a:pt x="328" y="48"/>
                        <a:pt x="288" y="96"/>
                      </a:cubicBezTo>
                      <a:cubicBezTo>
                        <a:pt x="248" y="144"/>
                        <a:pt x="48" y="256"/>
                        <a:pt x="0" y="288"/>
                      </a:cubicBezTo>
                    </a:path>
                  </a:pathLst>
                </a:custGeom>
                <a:noFill/>
                <a:ln w="19050" cap="flat" cmpd="sng">
                  <a:solidFill>
                    <a:schemeClr val="folHlink"/>
                  </a:solidFill>
                  <a:prstDash val="dash"/>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59824" name="Line 48">
                  <a:extLst>
                    <a:ext uri="{FF2B5EF4-FFF2-40B4-BE49-F238E27FC236}">
                      <a16:creationId xmlns:a16="http://schemas.microsoft.com/office/drawing/2014/main" id="{AB74E4C7-FEEF-B443-A9E1-AA1F0236A76F}"/>
                    </a:ext>
                  </a:extLst>
                </p:cNvPr>
                <p:cNvSpPr>
                  <a:spLocks noChangeShapeType="1"/>
                </p:cNvSpPr>
                <p:nvPr/>
              </p:nvSpPr>
              <p:spPr bwMode="auto">
                <a:xfrm flipV="1">
                  <a:off x="3368" y="3168"/>
                  <a:ext cx="464" cy="416"/>
                </a:xfrm>
                <a:prstGeom prst="line">
                  <a:avLst/>
                </a:prstGeom>
                <a:noFill/>
                <a:ln w="19050">
                  <a:solidFill>
                    <a:schemeClr val="folHlink"/>
                  </a:solidFill>
                  <a:prstDash val="dash"/>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59825" name="Freeform 49">
                  <a:extLst>
                    <a:ext uri="{FF2B5EF4-FFF2-40B4-BE49-F238E27FC236}">
                      <a16:creationId xmlns:a16="http://schemas.microsoft.com/office/drawing/2014/main" id="{6E9B28CF-3DAF-2441-86A3-3BECD79E4F5E}"/>
                    </a:ext>
                  </a:extLst>
                </p:cNvPr>
                <p:cNvSpPr>
                  <a:spLocks/>
                </p:cNvSpPr>
                <p:nvPr/>
              </p:nvSpPr>
              <p:spPr bwMode="auto">
                <a:xfrm>
                  <a:off x="3824" y="3640"/>
                  <a:ext cx="288" cy="48"/>
                </a:xfrm>
                <a:custGeom>
                  <a:avLst/>
                  <a:gdLst>
                    <a:gd name="T0" fmla="*/ 288 w 288"/>
                    <a:gd name="T1" fmla="*/ 0 h 48"/>
                    <a:gd name="T2" fmla="*/ 240 w 288"/>
                    <a:gd name="T3" fmla="*/ 48 h 48"/>
                    <a:gd name="T4" fmla="*/ 0 w 288"/>
                    <a:gd name="T5" fmla="*/ 0 h 48"/>
                  </a:gdLst>
                  <a:ahLst/>
                  <a:cxnLst>
                    <a:cxn ang="0">
                      <a:pos x="T0" y="T1"/>
                    </a:cxn>
                    <a:cxn ang="0">
                      <a:pos x="T2" y="T3"/>
                    </a:cxn>
                    <a:cxn ang="0">
                      <a:pos x="T4" y="T5"/>
                    </a:cxn>
                  </a:cxnLst>
                  <a:rect l="0" t="0" r="r" b="b"/>
                  <a:pathLst>
                    <a:path w="288" h="48">
                      <a:moveTo>
                        <a:pt x="288" y="0"/>
                      </a:moveTo>
                      <a:cubicBezTo>
                        <a:pt x="288" y="24"/>
                        <a:pt x="288" y="48"/>
                        <a:pt x="240" y="48"/>
                      </a:cubicBezTo>
                      <a:cubicBezTo>
                        <a:pt x="192" y="48"/>
                        <a:pt x="40" y="8"/>
                        <a:pt x="0" y="0"/>
                      </a:cubicBezTo>
                    </a:path>
                  </a:pathLst>
                </a:custGeom>
                <a:noFill/>
                <a:ln w="19050" cap="flat" cmpd="sng">
                  <a:solidFill>
                    <a:schemeClr val="hlink"/>
                  </a:solidFill>
                  <a:prstDash val="dash"/>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59826" name="Freeform 50">
                  <a:extLst>
                    <a:ext uri="{FF2B5EF4-FFF2-40B4-BE49-F238E27FC236}">
                      <a16:creationId xmlns:a16="http://schemas.microsoft.com/office/drawing/2014/main" id="{565D9A30-6016-5644-BC0F-EC90C5042ED4}"/>
                    </a:ext>
                  </a:extLst>
                </p:cNvPr>
                <p:cNvSpPr>
                  <a:spLocks/>
                </p:cNvSpPr>
                <p:nvPr/>
              </p:nvSpPr>
              <p:spPr bwMode="auto">
                <a:xfrm>
                  <a:off x="4320" y="3312"/>
                  <a:ext cx="144" cy="240"/>
                </a:xfrm>
                <a:custGeom>
                  <a:avLst/>
                  <a:gdLst>
                    <a:gd name="T0" fmla="*/ 0 w 96"/>
                    <a:gd name="T1" fmla="*/ 48 h 48"/>
                    <a:gd name="T2" fmla="*/ 96 w 96"/>
                    <a:gd name="T3" fmla="*/ 0 h 48"/>
                  </a:gdLst>
                  <a:ahLst/>
                  <a:cxnLst>
                    <a:cxn ang="0">
                      <a:pos x="T0" y="T1"/>
                    </a:cxn>
                    <a:cxn ang="0">
                      <a:pos x="T2" y="T3"/>
                    </a:cxn>
                  </a:cxnLst>
                  <a:rect l="0" t="0" r="r" b="b"/>
                  <a:pathLst>
                    <a:path w="96" h="48">
                      <a:moveTo>
                        <a:pt x="0" y="48"/>
                      </a:moveTo>
                      <a:cubicBezTo>
                        <a:pt x="40" y="28"/>
                        <a:pt x="80" y="8"/>
                        <a:pt x="96" y="0"/>
                      </a:cubicBezTo>
                    </a:path>
                  </a:pathLst>
                </a:custGeom>
                <a:noFill/>
                <a:ln w="19050" cap="flat" cmpd="sng">
                  <a:solidFill>
                    <a:schemeClr val="folHlink"/>
                  </a:solidFill>
                  <a:prstDash val="dash"/>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59827" name="Rectangle 51">
                  <a:extLst>
                    <a:ext uri="{FF2B5EF4-FFF2-40B4-BE49-F238E27FC236}">
                      <a16:creationId xmlns:a16="http://schemas.microsoft.com/office/drawing/2014/main" id="{97FA88AF-4089-AF45-9657-83D7C5399FA5}"/>
                    </a:ext>
                  </a:extLst>
                </p:cNvPr>
                <p:cNvSpPr>
                  <a:spLocks noChangeArrowheads="1"/>
                </p:cNvSpPr>
                <p:nvPr/>
              </p:nvSpPr>
              <p:spPr bwMode="auto">
                <a:xfrm>
                  <a:off x="4320" y="3120"/>
                  <a:ext cx="40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NIL</a:t>
                  </a:r>
                </a:p>
              </p:txBody>
            </p:sp>
            <p:sp>
              <p:nvSpPr>
                <p:cNvPr id="459828" name="Freeform 52">
                  <a:extLst>
                    <a:ext uri="{FF2B5EF4-FFF2-40B4-BE49-F238E27FC236}">
                      <a16:creationId xmlns:a16="http://schemas.microsoft.com/office/drawing/2014/main" id="{17E86EE4-F421-734C-AEC2-CEFBBB50427A}"/>
                    </a:ext>
                  </a:extLst>
                </p:cNvPr>
                <p:cNvSpPr>
                  <a:spLocks/>
                </p:cNvSpPr>
                <p:nvPr/>
              </p:nvSpPr>
              <p:spPr bwMode="auto">
                <a:xfrm>
                  <a:off x="3824" y="3232"/>
                  <a:ext cx="91" cy="272"/>
                </a:xfrm>
                <a:custGeom>
                  <a:avLst/>
                  <a:gdLst>
                    <a:gd name="T0" fmla="*/ 0 w 96"/>
                    <a:gd name="T1" fmla="*/ 240 h 240"/>
                    <a:gd name="T2" fmla="*/ 48 w 96"/>
                    <a:gd name="T3" fmla="*/ 192 h 240"/>
                    <a:gd name="T4" fmla="*/ 96 w 96"/>
                    <a:gd name="T5" fmla="*/ 0 h 240"/>
                  </a:gdLst>
                  <a:ahLst/>
                  <a:cxnLst>
                    <a:cxn ang="0">
                      <a:pos x="T0" y="T1"/>
                    </a:cxn>
                    <a:cxn ang="0">
                      <a:pos x="T2" y="T3"/>
                    </a:cxn>
                    <a:cxn ang="0">
                      <a:pos x="T4" y="T5"/>
                    </a:cxn>
                  </a:cxnLst>
                  <a:rect l="0" t="0" r="r" b="b"/>
                  <a:pathLst>
                    <a:path w="96" h="240">
                      <a:moveTo>
                        <a:pt x="0" y="240"/>
                      </a:moveTo>
                      <a:cubicBezTo>
                        <a:pt x="16" y="236"/>
                        <a:pt x="32" y="232"/>
                        <a:pt x="48" y="192"/>
                      </a:cubicBezTo>
                      <a:cubicBezTo>
                        <a:pt x="64" y="152"/>
                        <a:pt x="88" y="32"/>
                        <a:pt x="96" y="0"/>
                      </a:cubicBezTo>
                    </a:path>
                  </a:pathLst>
                </a:custGeom>
                <a:noFill/>
                <a:ln w="19050" cap="flat" cmpd="sng">
                  <a:solidFill>
                    <a:schemeClr val="hlink"/>
                  </a:solidFill>
                  <a:prstDash val="dash"/>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59829" name="Line 53">
                  <a:extLst>
                    <a:ext uri="{FF2B5EF4-FFF2-40B4-BE49-F238E27FC236}">
                      <a16:creationId xmlns:a16="http://schemas.microsoft.com/office/drawing/2014/main" id="{74AA0240-B36A-FA42-9265-DF24E7001150}"/>
                    </a:ext>
                  </a:extLst>
                </p:cNvPr>
                <p:cNvSpPr>
                  <a:spLocks noChangeShapeType="1"/>
                </p:cNvSpPr>
                <p:nvPr/>
              </p:nvSpPr>
              <p:spPr bwMode="auto">
                <a:xfrm>
                  <a:off x="3840" y="3552"/>
                  <a:ext cx="215" cy="0"/>
                </a:xfrm>
                <a:prstGeom prst="line">
                  <a:avLst/>
                </a:prstGeom>
                <a:noFill/>
                <a:ln w="19050">
                  <a:solidFill>
                    <a:schemeClr val="folHlink"/>
                  </a:solidFill>
                  <a:prstDash val="dash"/>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nvGrpSpPr>
            <p:cNvPr id="459830" name="Group 54">
              <a:extLst>
                <a:ext uri="{FF2B5EF4-FFF2-40B4-BE49-F238E27FC236}">
                  <a16:creationId xmlns:a16="http://schemas.microsoft.com/office/drawing/2014/main" id="{FA88D616-0481-714B-BE74-8AE3F151C370}"/>
                </a:ext>
              </a:extLst>
            </p:cNvPr>
            <p:cNvGrpSpPr>
              <a:grpSpLocks/>
            </p:cNvGrpSpPr>
            <p:nvPr/>
          </p:nvGrpSpPr>
          <p:grpSpPr bwMode="auto">
            <a:xfrm>
              <a:off x="264" y="2209"/>
              <a:ext cx="4776" cy="1947"/>
              <a:chOff x="264" y="2209"/>
              <a:chExt cx="4776" cy="1947"/>
            </a:xfrm>
          </p:grpSpPr>
          <p:sp>
            <p:nvSpPr>
              <p:cNvPr id="459831" name="Rectangle 55">
                <a:extLst>
                  <a:ext uri="{FF2B5EF4-FFF2-40B4-BE49-F238E27FC236}">
                    <a16:creationId xmlns:a16="http://schemas.microsoft.com/office/drawing/2014/main" id="{563FFD77-3E53-A64F-B6D7-8EAB530D11BE}"/>
                  </a:ext>
                </a:extLst>
              </p:cNvPr>
              <p:cNvSpPr>
                <a:spLocks noChangeArrowheads="1"/>
              </p:cNvSpPr>
              <p:nvPr/>
            </p:nvSpPr>
            <p:spPr bwMode="auto">
              <a:xfrm>
                <a:off x="2909" y="3793"/>
                <a:ext cx="2131"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457200" indent="-457200" eaLnBrk="0" hangingPunct="0">
                  <a:defRPr kumimoji="1" sz="2400">
                    <a:solidFill>
                      <a:schemeClr val="tx1"/>
                    </a:solidFill>
                    <a:latin typeface="Times New Roman" panose="02020603050405020304" pitchFamily="18" charset="0"/>
                    <a:ea typeface="宋体" panose="02010600030101010101" pitchFamily="2" charset="-122"/>
                  </a:defRPr>
                </a:lvl1pPr>
                <a:lvl2pPr marL="914400" indent="-457200" eaLnBrk="0" hangingPunct="0">
                  <a:defRPr kumimoji="1" sz="2400">
                    <a:solidFill>
                      <a:schemeClr val="tx1"/>
                    </a:solidFill>
                    <a:latin typeface="Times New Roman" panose="02020603050405020304" pitchFamily="18" charset="0"/>
                    <a:ea typeface="宋体" panose="02010600030101010101" pitchFamily="2" charset="-122"/>
                  </a:defRPr>
                </a:lvl2pPr>
                <a:lvl3pPr marL="1371600" indent="-457200" eaLnBrk="0" hangingPunct="0">
                  <a:defRPr kumimoji="1" sz="2400">
                    <a:solidFill>
                      <a:schemeClr val="tx1"/>
                    </a:solidFill>
                    <a:latin typeface="Times New Roman" panose="02020603050405020304" pitchFamily="18" charset="0"/>
                    <a:ea typeface="宋体" panose="02010600030101010101" pitchFamily="2" charset="-122"/>
                  </a:defRPr>
                </a:lvl3pPr>
                <a:lvl4pPr marL="1828800" indent="-457200" eaLnBrk="0" hangingPunct="0">
                  <a:defRPr kumimoji="1" sz="2400">
                    <a:solidFill>
                      <a:schemeClr val="tx1"/>
                    </a:solidFill>
                    <a:latin typeface="Times New Roman" panose="02020603050405020304" pitchFamily="18" charset="0"/>
                    <a:ea typeface="宋体" panose="02010600030101010101" pitchFamily="2" charset="-122"/>
                  </a:defRPr>
                </a:lvl4pPr>
                <a:lvl5pPr marL="2286000" indent="-457200" eaLnBrk="0" hangingPunct="0">
                  <a:defRPr kumimoji="1" sz="24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r>
                  <a:rPr lang="en-US" altLang="zh-CN" sz="2000" b="1">
                    <a:solidFill>
                      <a:srgbClr val="FFFFFF"/>
                    </a:solidFill>
                  </a:rPr>
                  <a:t>(d)   </a:t>
                </a:r>
                <a:r>
                  <a:rPr lang="zh-CN" altLang="en-US" sz="2000" b="1">
                    <a:solidFill>
                      <a:srgbClr val="FFFFFF"/>
                    </a:solidFill>
                  </a:rPr>
                  <a:t>后序线索树的逻辑形式</a:t>
                </a:r>
              </a:p>
              <a:p>
                <a:pPr eaLnBrk="1" fontAlgn="base" hangingPunct="1">
                  <a:spcBef>
                    <a:spcPct val="0"/>
                  </a:spcBef>
                  <a:spcAft>
                    <a:spcPct val="0"/>
                  </a:spcAft>
                </a:pPr>
                <a:r>
                  <a:rPr lang="zh-CN" altLang="en-US" sz="2000" b="1">
                    <a:solidFill>
                      <a:srgbClr val="FFFFFF"/>
                    </a:solidFill>
                  </a:rPr>
                  <a:t>        结点序列：</a:t>
                </a:r>
                <a:r>
                  <a:rPr lang="en-US" altLang="zh-CN" sz="2000" b="1">
                    <a:solidFill>
                      <a:srgbClr val="FFFFFF"/>
                    </a:solidFill>
                  </a:rPr>
                  <a:t>DBGEHIFCA</a:t>
                </a:r>
              </a:p>
            </p:txBody>
          </p:sp>
          <p:sp>
            <p:nvSpPr>
              <p:cNvPr id="459832" name="Rectangle 56">
                <a:extLst>
                  <a:ext uri="{FF2B5EF4-FFF2-40B4-BE49-F238E27FC236}">
                    <a16:creationId xmlns:a16="http://schemas.microsoft.com/office/drawing/2014/main" id="{3159FF5A-6774-7E4E-A85D-0EA79BFC762B}"/>
                  </a:ext>
                </a:extLst>
              </p:cNvPr>
              <p:cNvSpPr>
                <a:spLocks noChangeArrowheads="1"/>
              </p:cNvSpPr>
              <p:nvPr/>
            </p:nvSpPr>
            <p:spPr bwMode="auto">
              <a:xfrm>
                <a:off x="288" y="3793"/>
                <a:ext cx="2131"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457200" indent="-457200" eaLnBrk="0" hangingPunct="0">
                  <a:defRPr kumimoji="1" sz="2400">
                    <a:solidFill>
                      <a:schemeClr val="tx1"/>
                    </a:solidFill>
                    <a:latin typeface="Times New Roman" panose="02020603050405020304" pitchFamily="18" charset="0"/>
                    <a:ea typeface="宋体" panose="02010600030101010101" pitchFamily="2" charset="-122"/>
                  </a:defRPr>
                </a:lvl1pPr>
                <a:lvl2pPr marL="914400" indent="-457200" eaLnBrk="0" hangingPunct="0">
                  <a:defRPr kumimoji="1" sz="2400">
                    <a:solidFill>
                      <a:schemeClr val="tx1"/>
                    </a:solidFill>
                    <a:latin typeface="Times New Roman" panose="02020603050405020304" pitchFamily="18" charset="0"/>
                    <a:ea typeface="宋体" panose="02010600030101010101" pitchFamily="2" charset="-122"/>
                  </a:defRPr>
                </a:lvl2pPr>
                <a:lvl3pPr marL="1371600" indent="-457200" eaLnBrk="0" hangingPunct="0">
                  <a:defRPr kumimoji="1" sz="2400">
                    <a:solidFill>
                      <a:schemeClr val="tx1"/>
                    </a:solidFill>
                    <a:latin typeface="Times New Roman" panose="02020603050405020304" pitchFamily="18" charset="0"/>
                    <a:ea typeface="宋体" panose="02010600030101010101" pitchFamily="2" charset="-122"/>
                  </a:defRPr>
                </a:lvl3pPr>
                <a:lvl4pPr marL="1828800" indent="-457200" eaLnBrk="0" hangingPunct="0">
                  <a:defRPr kumimoji="1" sz="2400">
                    <a:solidFill>
                      <a:schemeClr val="tx1"/>
                    </a:solidFill>
                    <a:latin typeface="Times New Roman" panose="02020603050405020304" pitchFamily="18" charset="0"/>
                    <a:ea typeface="宋体" panose="02010600030101010101" pitchFamily="2" charset="-122"/>
                  </a:defRPr>
                </a:lvl4pPr>
                <a:lvl5pPr marL="2286000" indent="-457200" eaLnBrk="0" hangingPunct="0">
                  <a:defRPr kumimoji="1" sz="24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r>
                  <a:rPr lang="en-US" altLang="zh-CN" sz="2000" b="1">
                    <a:solidFill>
                      <a:srgbClr val="FFFFFF"/>
                    </a:solidFill>
                  </a:rPr>
                  <a:t>(c)   </a:t>
                </a:r>
                <a:r>
                  <a:rPr lang="zh-CN" altLang="en-US" sz="2000" b="1">
                    <a:solidFill>
                      <a:srgbClr val="FFFFFF"/>
                    </a:solidFill>
                  </a:rPr>
                  <a:t>中序线索树的逻辑形式</a:t>
                </a:r>
              </a:p>
              <a:p>
                <a:pPr eaLnBrk="1" fontAlgn="base" hangingPunct="1">
                  <a:spcBef>
                    <a:spcPct val="0"/>
                  </a:spcBef>
                  <a:spcAft>
                    <a:spcPct val="0"/>
                  </a:spcAft>
                </a:pPr>
                <a:r>
                  <a:rPr lang="zh-CN" altLang="en-US" sz="2000" b="1">
                    <a:solidFill>
                      <a:srgbClr val="FFFFFF"/>
                    </a:solidFill>
                  </a:rPr>
                  <a:t>        结点序列：</a:t>
                </a:r>
                <a:r>
                  <a:rPr lang="en-US" altLang="zh-CN" sz="2000" b="1">
                    <a:solidFill>
                      <a:srgbClr val="FFFFFF"/>
                    </a:solidFill>
                  </a:rPr>
                  <a:t>DBAGECHFI</a:t>
                </a:r>
              </a:p>
            </p:txBody>
          </p:sp>
          <p:grpSp>
            <p:nvGrpSpPr>
              <p:cNvPr id="459833" name="Group 57">
                <a:extLst>
                  <a:ext uri="{FF2B5EF4-FFF2-40B4-BE49-F238E27FC236}">
                    <a16:creationId xmlns:a16="http://schemas.microsoft.com/office/drawing/2014/main" id="{8A90F7C8-D2CD-4E4B-B239-F713107EE838}"/>
                  </a:ext>
                </a:extLst>
              </p:cNvPr>
              <p:cNvGrpSpPr>
                <a:grpSpLocks/>
              </p:cNvGrpSpPr>
              <p:nvPr/>
            </p:nvGrpSpPr>
            <p:grpSpPr bwMode="auto">
              <a:xfrm>
                <a:off x="264" y="2209"/>
                <a:ext cx="2280" cy="1542"/>
                <a:chOff x="96" y="2112"/>
                <a:chExt cx="2280" cy="1542"/>
              </a:xfrm>
            </p:grpSpPr>
            <p:grpSp>
              <p:nvGrpSpPr>
                <p:cNvPr id="459834" name="Group 58">
                  <a:extLst>
                    <a:ext uri="{FF2B5EF4-FFF2-40B4-BE49-F238E27FC236}">
                      <a16:creationId xmlns:a16="http://schemas.microsoft.com/office/drawing/2014/main" id="{F0CF7438-7BF9-7C42-B242-E927BA6AF2C5}"/>
                    </a:ext>
                  </a:extLst>
                </p:cNvPr>
                <p:cNvGrpSpPr>
                  <a:grpSpLocks/>
                </p:cNvGrpSpPr>
                <p:nvPr/>
              </p:nvGrpSpPr>
              <p:grpSpPr bwMode="auto">
                <a:xfrm>
                  <a:off x="528" y="2112"/>
                  <a:ext cx="1496" cy="1542"/>
                  <a:chOff x="624" y="2112"/>
                  <a:chExt cx="1547" cy="1648"/>
                </a:xfrm>
              </p:grpSpPr>
              <p:sp>
                <p:nvSpPr>
                  <p:cNvPr id="459835" name="Oval 59">
                    <a:extLst>
                      <a:ext uri="{FF2B5EF4-FFF2-40B4-BE49-F238E27FC236}">
                        <a16:creationId xmlns:a16="http://schemas.microsoft.com/office/drawing/2014/main" id="{95BEBD7C-1A0B-8546-800D-922AE48EA1E8}"/>
                      </a:ext>
                    </a:extLst>
                  </p:cNvPr>
                  <p:cNvSpPr>
                    <a:spLocks noChangeArrowheads="1"/>
                  </p:cNvSpPr>
                  <p:nvPr/>
                </p:nvSpPr>
                <p:spPr bwMode="auto">
                  <a:xfrm>
                    <a:off x="1119" y="2112"/>
                    <a:ext cx="267" cy="23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A</a:t>
                    </a:r>
                  </a:p>
                </p:txBody>
              </p:sp>
              <p:sp>
                <p:nvSpPr>
                  <p:cNvPr id="459836" name="Oval 60">
                    <a:extLst>
                      <a:ext uri="{FF2B5EF4-FFF2-40B4-BE49-F238E27FC236}">
                        <a16:creationId xmlns:a16="http://schemas.microsoft.com/office/drawing/2014/main" id="{E70F7C02-2C73-204A-98F6-21D412FD8635}"/>
                      </a:ext>
                    </a:extLst>
                  </p:cNvPr>
                  <p:cNvSpPr>
                    <a:spLocks noChangeArrowheads="1"/>
                  </p:cNvSpPr>
                  <p:nvPr/>
                </p:nvSpPr>
                <p:spPr bwMode="auto">
                  <a:xfrm>
                    <a:off x="1652" y="3051"/>
                    <a:ext cx="268" cy="23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F</a:t>
                    </a:r>
                  </a:p>
                </p:txBody>
              </p:sp>
              <p:sp>
                <p:nvSpPr>
                  <p:cNvPr id="459837" name="Oval 61">
                    <a:extLst>
                      <a:ext uri="{FF2B5EF4-FFF2-40B4-BE49-F238E27FC236}">
                        <a16:creationId xmlns:a16="http://schemas.microsoft.com/office/drawing/2014/main" id="{0B2C3F94-BC25-7D48-9745-3D89291290E8}"/>
                      </a:ext>
                    </a:extLst>
                  </p:cNvPr>
                  <p:cNvSpPr>
                    <a:spLocks noChangeArrowheads="1"/>
                  </p:cNvSpPr>
                  <p:nvPr/>
                </p:nvSpPr>
                <p:spPr bwMode="auto">
                  <a:xfrm>
                    <a:off x="1401" y="3515"/>
                    <a:ext cx="267" cy="23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H</a:t>
                    </a:r>
                  </a:p>
                </p:txBody>
              </p:sp>
              <p:sp>
                <p:nvSpPr>
                  <p:cNvPr id="459838" name="Oval 62">
                    <a:extLst>
                      <a:ext uri="{FF2B5EF4-FFF2-40B4-BE49-F238E27FC236}">
                        <a16:creationId xmlns:a16="http://schemas.microsoft.com/office/drawing/2014/main" id="{C7EE243F-C51F-E649-AF54-7D2773045459}"/>
                      </a:ext>
                    </a:extLst>
                  </p:cNvPr>
                  <p:cNvSpPr>
                    <a:spLocks noChangeArrowheads="1"/>
                  </p:cNvSpPr>
                  <p:nvPr/>
                </p:nvSpPr>
                <p:spPr bwMode="auto">
                  <a:xfrm>
                    <a:off x="1904" y="3515"/>
                    <a:ext cx="267" cy="23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I</a:t>
                    </a:r>
                  </a:p>
                </p:txBody>
              </p:sp>
              <p:sp>
                <p:nvSpPr>
                  <p:cNvPr id="459839" name="Line 63">
                    <a:extLst>
                      <a:ext uri="{FF2B5EF4-FFF2-40B4-BE49-F238E27FC236}">
                        <a16:creationId xmlns:a16="http://schemas.microsoft.com/office/drawing/2014/main" id="{A1355CF5-A0BC-6540-BE22-A00AB0363DF0}"/>
                      </a:ext>
                    </a:extLst>
                  </p:cNvPr>
                  <p:cNvSpPr>
                    <a:spLocks noChangeShapeType="1"/>
                  </p:cNvSpPr>
                  <p:nvPr/>
                </p:nvSpPr>
                <p:spPr bwMode="auto">
                  <a:xfrm flipH="1">
                    <a:off x="1543" y="3257"/>
                    <a:ext cx="157" cy="25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59840" name="Oval 64">
                    <a:extLst>
                      <a:ext uri="{FF2B5EF4-FFF2-40B4-BE49-F238E27FC236}">
                        <a16:creationId xmlns:a16="http://schemas.microsoft.com/office/drawing/2014/main" id="{64AE56DD-2D1F-2947-BEED-AE58CABD2DC9}"/>
                      </a:ext>
                    </a:extLst>
                  </p:cNvPr>
                  <p:cNvSpPr>
                    <a:spLocks noChangeArrowheads="1"/>
                  </p:cNvSpPr>
                  <p:nvPr/>
                </p:nvSpPr>
                <p:spPr bwMode="auto">
                  <a:xfrm>
                    <a:off x="1165" y="3059"/>
                    <a:ext cx="267" cy="23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E</a:t>
                    </a:r>
                  </a:p>
                </p:txBody>
              </p:sp>
              <p:sp>
                <p:nvSpPr>
                  <p:cNvPr id="459841" name="Oval 65">
                    <a:extLst>
                      <a:ext uri="{FF2B5EF4-FFF2-40B4-BE49-F238E27FC236}">
                        <a16:creationId xmlns:a16="http://schemas.microsoft.com/office/drawing/2014/main" id="{27488E37-6E4E-FC48-BA8A-F9BC7394FBC4}"/>
                      </a:ext>
                    </a:extLst>
                  </p:cNvPr>
                  <p:cNvSpPr>
                    <a:spLocks noChangeArrowheads="1"/>
                  </p:cNvSpPr>
                  <p:nvPr/>
                </p:nvSpPr>
                <p:spPr bwMode="auto">
                  <a:xfrm>
                    <a:off x="914" y="3523"/>
                    <a:ext cx="267" cy="23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G</a:t>
                    </a:r>
                  </a:p>
                </p:txBody>
              </p:sp>
              <p:sp>
                <p:nvSpPr>
                  <p:cNvPr id="459842" name="Oval 66">
                    <a:extLst>
                      <a:ext uri="{FF2B5EF4-FFF2-40B4-BE49-F238E27FC236}">
                        <a16:creationId xmlns:a16="http://schemas.microsoft.com/office/drawing/2014/main" id="{A3F4E3A2-6C3E-CA45-A703-CA45CF5612F2}"/>
                      </a:ext>
                    </a:extLst>
                  </p:cNvPr>
                  <p:cNvSpPr>
                    <a:spLocks noChangeArrowheads="1"/>
                  </p:cNvSpPr>
                  <p:nvPr/>
                </p:nvSpPr>
                <p:spPr bwMode="auto">
                  <a:xfrm>
                    <a:off x="875" y="2585"/>
                    <a:ext cx="268" cy="238"/>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B</a:t>
                    </a:r>
                  </a:p>
                </p:txBody>
              </p:sp>
              <p:sp>
                <p:nvSpPr>
                  <p:cNvPr id="459843" name="Oval 67">
                    <a:extLst>
                      <a:ext uri="{FF2B5EF4-FFF2-40B4-BE49-F238E27FC236}">
                        <a16:creationId xmlns:a16="http://schemas.microsoft.com/office/drawing/2014/main" id="{8DA4ECB0-AAD6-3846-9F66-FDF7AC885317}"/>
                      </a:ext>
                    </a:extLst>
                  </p:cNvPr>
                  <p:cNvSpPr>
                    <a:spLocks noChangeArrowheads="1"/>
                  </p:cNvSpPr>
                  <p:nvPr/>
                </p:nvSpPr>
                <p:spPr bwMode="auto">
                  <a:xfrm>
                    <a:off x="624" y="3057"/>
                    <a:ext cx="267" cy="23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D</a:t>
                    </a:r>
                  </a:p>
                </p:txBody>
              </p:sp>
              <p:sp>
                <p:nvSpPr>
                  <p:cNvPr id="459844" name="Oval 68">
                    <a:extLst>
                      <a:ext uri="{FF2B5EF4-FFF2-40B4-BE49-F238E27FC236}">
                        <a16:creationId xmlns:a16="http://schemas.microsoft.com/office/drawing/2014/main" id="{6EEBE03D-A905-FF42-829D-AE347B6B1081}"/>
                      </a:ext>
                    </a:extLst>
                  </p:cNvPr>
                  <p:cNvSpPr>
                    <a:spLocks noChangeArrowheads="1"/>
                  </p:cNvSpPr>
                  <p:nvPr/>
                </p:nvSpPr>
                <p:spPr bwMode="auto">
                  <a:xfrm>
                    <a:off x="1404" y="2579"/>
                    <a:ext cx="267" cy="23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C</a:t>
                    </a:r>
                  </a:p>
                </p:txBody>
              </p:sp>
              <p:sp>
                <p:nvSpPr>
                  <p:cNvPr id="459845" name="Line 69">
                    <a:extLst>
                      <a:ext uri="{FF2B5EF4-FFF2-40B4-BE49-F238E27FC236}">
                        <a16:creationId xmlns:a16="http://schemas.microsoft.com/office/drawing/2014/main" id="{7F8DBC6E-0CAB-3A46-B037-ECBCA8183DDA}"/>
                      </a:ext>
                    </a:extLst>
                  </p:cNvPr>
                  <p:cNvSpPr>
                    <a:spLocks noChangeShapeType="1"/>
                  </p:cNvSpPr>
                  <p:nvPr/>
                </p:nvSpPr>
                <p:spPr bwMode="auto">
                  <a:xfrm>
                    <a:off x="1616" y="2800"/>
                    <a:ext cx="156" cy="25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59846" name="Line 70">
                    <a:extLst>
                      <a:ext uri="{FF2B5EF4-FFF2-40B4-BE49-F238E27FC236}">
                        <a16:creationId xmlns:a16="http://schemas.microsoft.com/office/drawing/2014/main" id="{0FD3B69D-09AE-2A45-A985-4CB1F3AE65AB}"/>
                      </a:ext>
                    </a:extLst>
                  </p:cNvPr>
                  <p:cNvSpPr>
                    <a:spLocks noChangeShapeType="1"/>
                  </p:cNvSpPr>
                  <p:nvPr/>
                </p:nvSpPr>
                <p:spPr bwMode="auto">
                  <a:xfrm flipH="1">
                    <a:off x="1063" y="3272"/>
                    <a:ext cx="156" cy="25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59847" name="Line 71">
                    <a:extLst>
                      <a:ext uri="{FF2B5EF4-FFF2-40B4-BE49-F238E27FC236}">
                        <a16:creationId xmlns:a16="http://schemas.microsoft.com/office/drawing/2014/main" id="{600021C5-9D38-7C4D-8A8E-96EBDA02F8C5}"/>
                      </a:ext>
                    </a:extLst>
                  </p:cNvPr>
                  <p:cNvSpPr>
                    <a:spLocks noChangeShapeType="1"/>
                  </p:cNvSpPr>
                  <p:nvPr/>
                </p:nvSpPr>
                <p:spPr bwMode="auto">
                  <a:xfrm flipH="1">
                    <a:off x="1323" y="2800"/>
                    <a:ext cx="156" cy="25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59848" name="Line 72">
                    <a:extLst>
                      <a:ext uri="{FF2B5EF4-FFF2-40B4-BE49-F238E27FC236}">
                        <a16:creationId xmlns:a16="http://schemas.microsoft.com/office/drawing/2014/main" id="{AA37CB20-07D9-1D48-A8A8-FF0FF24FA2AE}"/>
                      </a:ext>
                    </a:extLst>
                  </p:cNvPr>
                  <p:cNvSpPr>
                    <a:spLocks noChangeShapeType="1"/>
                  </p:cNvSpPr>
                  <p:nvPr/>
                </p:nvSpPr>
                <p:spPr bwMode="auto">
                  <a:xfrm flipH="1">
                    <a:off x="790" y="2807"/>
                    <a:ext cx="156" cy="25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59849" name="Line 73">
                    <a:extLst>
                      <a:ext uri="{FF2B5EF4-FFF2-40B4-BE49-F238E27FC236}">
                        <a16:creationId xmlns:a16="http://schemas.microsoft.com/office/drawing/2014/main" id="{3170E807-BE17-3147-BBC4-7F52EE559734}"/>
                      </a:ext>
                    </a:extLst>
                  </p:cNvPr>
                  <p:cNvSpPr>
                    <a:spLocks noChangeShapeType="1"/>
                  </p:cNvSpPr>
                  <p:nvPr/>
                </p:nvSpPr>
                <p:spPr bwMode="auto">
                  <a:xfrm flipH="1">
                    <a:off x="1034" y="2334"/>
                    <a:ext cx="156" cy="25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59850" name="Line 74">
                    <a:extLst>
                      <a:ext uri="{FF2B5EF4-FFF2-40B4-BE49-F238E27FC236}">
                        <a16:creationId xmlns:a16="http://schemas.microsoft.com/office/drawing/2014/main" id="{00F697D5-8A83-1B43-90AC-53CEB7ED7806}"/>
                      </a:ext>
                    </a:extLst>
                  </p:cNvPr>
                  <p:cNvSpPr>
                    <a:spLocks noChangeShapeType="1"/>
                  </p:cNvSpPr>
                  <p:nvPr/>
                </p:nvSpPr>
                <p:spPr bwMode="auto">
                  <a:xfrm>
                    <a:off x="1857" y="3265"/>
                    <a:ext cx="156" cy="25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59851" name="Line 75">
                    <a:extLst>
                      <a:ext uri="{FF2B5EF4-FFF2-40B4-BE49-F238E27FC236}">
                        <a16:creationId xmlns:a16="http://schemas.microsoft.com/office/drawing/2014/main" id="{547EAA07-CD44-1F4D-A825-109530524C44}"/>
                      </a:ext>
                    </a:extLst>
                  </p:cNvPr>
                  <p:cNvSpPr>
                    <a:spLocks noChangeShapeType="1"/>
                  </p:cNvSpPr>
                  <p:nvPr/>
                </p:nvSpPr>
                <p:spPr bwMode="auto">
                  <a:xfrm>
                    <a:off x="1331" y="2327"/>
                    <a:ext cx="156" cy="25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459852" name="Freeform 76">
                  <a:extLst>
                    <a:ext uri="{FF2B5EF4-FFF2-40B4-BE49-F238E27FC236}">
                      <a16:creationId xmlns:a16="http://schemas.microsoft.com/office/drawing/2014/main" id="{B59C28B4-D991-EF4B-8E62-731B614157F3}"/>
                    </a:ext>
                  </a:extLst>
                </p:cNvPr>
                <p:cNvSpPr>
                  <a:spLocks/>
                </p:cNvSpPr>
                <p:nvPr/>
              </p:nvSpPr>
              <p:spPr bwMode="auto">
                <a:xfrm>
                  <a:off x="688" y="2264"/>
                  <a:ext cx="328" cy="336"/>
                </a:xfrm>
                <a:custGeom>
                  <a:avLst/>
                  <a:gdLst>
                    <a:gd name="T0" fmla="*/ 88 w 328"/>
                    <a:gd name="T1" fmla="*/ 336 h 336"/>
                    <a:gd name="T2" fmla="*/ 40 w 328"/>
                    <a:gd name="T3" fmla="*/ 240 h 336"/>
                    <a:gd name="T4" fmla="*/ 328 w 328"/>
                    <a:gd name="T5" fmla="*/ 0 h 336"/>
                  </a:gdLst>
                  <a:ahLst/>
                  <a:cxnLst>
                    <a:cxn ang="0">
                      <a:pos x="T0" y="T1"/>
                    </a:cxn>
                    <a:cxn ang="0">
                      <a:pos x="T2" y="T3"/>
                    </a:cxn>
                    <a:cxn ang="0">
                      <a:pos x="T4" y="T5"/>
                    </a:cxn>
                  </a:cxnLst>
                  <a:rect l="0" t="0" r="r" b="b"/>
                  <a:pathLst>
                    <a:path w="328" h="336">
                      <a:moveTo>
                        <a:pt x="88" y="336"/>
                      </a:moveTo>
                      <a:cubicBezTo>
                        <a:pt x="44" y="316"/>
                        <a:pt x="0" y="296"/>
                        <a:pt x="40" y="240"/>
                      </a:cubicBezTo>
                      <a:cubicBezTo>
                        <a:pt x="80" y="184"/>
                        <a:pt x="280" y="40"/>
                        <a:pt x="328" y="0"/>
                      </a:cubicBezTo>
                    </a:path>
                  </a:pathLst>
                </a:custGeom>
                <a:noFill/>
                <a:ln w="19050" cap="flat" cmpd="sng">
                  <a:solidFill>
                    <a:schemeClr val="folHlink"/>
                  </a:solidFill>
                  <a:prstDash val="dashDot"/>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59853" name="Freeform 77">
                  <a:extLst>
                    <a:ext uri="{FF2B5EF4-FFF2-40B4-BE49-F238E27FC236}">
                      <a16:creationId xmlns:a16="http://schemas.microsoft.com/office/drawing/2014/main" id="{3BB8111C-121D-244B-8C7D-881A40FC30FB}"/>
                    </a:ext>
                  </a:extLst>
                </p:cNvPr>
                <p:cNvSpPr>
                  <a:spLocks/>
                </p:cNvSpPr>
                <p:nvPr/>
              </p:nvSpPr>
              <p:spPr bwMode="auto">
                <a:xfrm>
                  <a:off x="768" y="2784"/>
                  <a:ext cx="136" cy="317"/>
                </a:xfrm>
                <a:custGeom>
                  <a:avLst/>
                  <a:gdLst>
                    <a:gd name="T0" fmla="*/ 0 w 168"/>
                    <a:gd name="T1" fmla="*/ 240 h 280"/>
                    <a:gd name="T2" fmla="*/ 144 w 168"/>
                    <a:gd name="T3" fmla="*/ 240 h 280"/>
                    <a:gd name="T4" fmla="*/ 144 w 168"/>
                    <a:gd name="T5" fmla="*/ 0 h 280"/>
                  </a:gdLst>
                  <a:ahLst/>
                  <a:cxnLst>
                    <a:cxn ang="0">
                      <a:pos x="T0" y="T1"/>
                    </a:cxn>
                    <a:cxn ang="0">
                      <a:pos x="T2" y="T3"/>
                    </a:cxn>
                    <a:cxn ang="0">
                      <a:pos x="T4" y="T5"/>
                    </a:cxn>
                  </a:cxnLst>
                  <a:rect l="0" t="0" r="r" b="b"/>
                  <a:pathLst>
                    <a:path w="168" h="280">
                      <a:moveTo>
                        <a:pt x="0" y="240"/>
                      </a:moveTo>
                      <a:cubicBezTo>
                        <a:pt x="60" y="260"/>
                        <a:pt x="120" y="280"/>
                        <a:pt x="144" y="240"/>
                      </a:cubicBezTo>
                      <a:cubicBezTo>
                        <a:pt x="168" y="200"/>
                        <a:pt x="144" y="40"/>
                        <a:pt x="144" y="0"/>
                      </a:cubicBezTo>
                    </a:path>
                  </a:pathLst>
                </a:custGeom>
                <a:noFill/>
                <a:ln w="19050" cap="flat" cmpd="sng">
                  <a:solidFill>
                    <a:schemeClr val="folHlink"/>
                  </a:solidFill>
                  <a:prstDash val="dash"/>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59854" name="Freeform 78">
                  <a:extLst>
                    <a:ext uri="{FF2B5EF4-FFF2-40B4-BE49-F238E27FC236}">
                      <a16:creationId xmlns:a16="http://schemas.microsoft.com/office/drawing/2014/main" id="{97BD348C-49E4-E34B-8E33-F98E518A0164}"/>
                    </a:ext>
                  </a:extLst>
                </p:cNvPr>
                <p:cNvSpPr>
                  <a:spLocks/>
                </p:cNvSpPr>
                <p:nvPr/>
              </p:nvSpPr>
              <p:spPr bwMode="auto">
                <a:xfrm>
                  <a:off x="664" y="2336"/>
                  <a:ext cx="560" cy="1168"/>
                </a:xfrm>
                <a:custGeom>
                  <a:avLst/>
                  <a:gdLst>
                    <a:gd name="T0" fmla="*/ 152 w 560"/>
                    <a:gd name="T1" fmla="*/ 1152 h 1168"/>
                    <a:gd name="T2" fmla="*/ 56 w 560"/>
                    <a:gd name="T3" fmla="*/ 1056 h 1168"/>
                    <a:gd name="T4" fmla="*/ 488 w 560"/>
                    <a:gd name="T5" fmla="*/ 480 h 1168"/>
                    <a:gd name="T6" fmla="*/ 488 w 560"/>
                    <a:gd name="T7" fmla="*/ 0 h 1168"/>
                  </a:gdLst>
                  <a:ahLst/>
                  <a:cxnLst>
                    <a:cxn ang="0">
                      <a:pos x="T0" y="T1"/>
                    </a:cxn>
                    <a:cxn ang="0">
                      <a:pos x="T2" y="T3"/>
                    </a:cxn>
                    <a:cxn ang="0">
                      <a:pos x="T4" y="T5"/>
                    </a:cxn>
                    <a:cxn ang="0">
                      <a:pos x="T6" y="T7"/>
                    </a:cxn>
                  </a:cxnLst>
                  <a:rect l="0" t="0" r="r" b="b"/>
                  <a:pathLst>
                    <a:path w="560" h="1168">
                      <a:moveTo>
                        <a:pt x="152" y="1152"/>
                      </a:moveTo>
                      <a:cubicBezTo>
                        <a:pt x="76" y="1160"/>
                        <a:pt x="0" y="1168"/>
                        <a:pt x="56" y="1056"/>
                      </a:cubicBezTo>
                      <a:cubicBezTo>
                        <a:pt x="112" y="944"/>
                        <a:pt x="416" y="656"/>
                        <a:pt x="488" y="480"/>
                      </a:cubicBezTo>
                      <a:cubicBezTo>
                        <a:pt x="560" y="304"/>
                        <a:pt x="488" y="80"/>
                        <a:pt x="488" y="0"/>
                      </a:cubicBezTo>
                    </a:path>
                  </a:pathLst>
                </a:custGeom>
                <a:noFill/>
                <a:ln w="19050" cap="flat" cmpd="sng">
                  <a:solidFill>
                    <a:schemeClr val="hlink"/>
                  </a:solidFill>
                  <a:prstDash val="dash"/>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59855" name="Freeform 79">
                  <a:extLst>
                    <a:ext uri="{FF2B5EF4-FFF2-40B4-BE49-F238E27FC236}">
                      <a16:creationId xmlns:a16="http://schemas.microsoft.com/office/drawing/2014/main" id="{D89C9D73-7B1D-5349-B7E6-8A3EC137D365}"/>
                    </a:ext>
                  </a:extLst>
                </p:cNvPr>
                <p:cNvSpPr>
                  <a:spLocks/>
                </p:cNvSpPr>
                <p:nvPr/>
              </p:nvSpPr>
              <p:spPr bwMode="auto">
                <a:xfrm>
                  <a:off x="1064" y="3224"/>
                  <a:ext cx="136" cy="317"/>
                </a:xfrm>
                <a:custGeom>
                  <a:avLst/>
                  <a:gdLst>
                    <a:gd name="T0" fmla="*/ 0 w 144"/>
                    <a:gd name="T1" fmla="*/ 336 h 344"/>
                    <a:gd name="T2" fmla="*/ 96 w 144"/>
                    <a:gd name="T3" fmla="*/ 288 h 344"/>
                    <a:gd name="T4" fmla="*/ 144 w 144"/>
                    <a:gd name="T5" fmla="*/ 0 h 344"/>
                  </a:gdLst>
                  <a:ahLst/>
                  <a:cxnLst>
                    <a:cxn ang="0">
                      <a:pos x="T0" y="T1"/>
                    </a:cxn>
                    <a:cxn ang="0">
                      <a:pos x="T2" y="T3"/>
                    </a:cxn>
                    <a:cxn ang="0">
                      <a:pos x="T4" y="T5"/>
                    </a:cxn>
                  </a:cxnLst>
                  <a:rect l="0" t="0" r="r" b="b"/>
                  <a:pathLst>
                    <a:path w="144" h="344">
                      <a:moveTo>
                        <a:pt x="0" y="336"/>
                      </a:moveTo>
                      <a:cubicBezTo>
                        <a:pt x="36" y="340"/>
                        <a:pt x="72" y="344"/>
                        <a:pt x="96" y="288"/>
                      </a:cubicBezTo>
                      <a:cubicBezTo>
                        <a:pt x="120" y="232"/>
                        <a:pt x="136" y="48"/>
                        <a:pt x="144" y="0"/>
                      </a:cubicBezTo>
                    </a:path>
                  </a:pathLst>
                </a:custGeom>
                <a:noFill/>
                <a:ln w="19050" cap="flat" cmpd="sng">
                  <a:solidFill>
                    <a:schemeClr val="folHlink"/>
                  </a:solidFill>
                  <a:prstDash val="dash"/>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59856" name="Freeform 80">
                  <a:extLst>
                    <a:ext uri="{FF2B5EF4-FFF2-40B4-BE49-F238E27FC236}">
                      <a16:creationId xmlns:a16="http://schemas.microsoft.com/office/drawing/2014/main" id="{176C9C25-C235-2444-A9F5-CE5B21F232A2}"/>
                    </a:ext>
                  </a:extLst>
                </p:cNvPr>
                <p:cNvSpPr>
                  <a:spLocks/>
                </p:cNvSpPr>
                <p:nvPr/>
              </p:nvSpPr>
              <p:spPr bwMode="auto">
                <a:xfrm>
                  <a:off x="1304" y="2776"/>
                  <a:ext cx="91" cy="317"/>
                </a:xfrm>
                <a:custGeom>
                  <a:avLst/>
                  <a:gdLst>
                    <a:gd name="T0" fmla="*/ 0 w 144"/>
                    <a:gd name="T1" fmla="*/ 336 h 344"/>
                    <a:gd name="T2" fmla="*/ 96 w 144"/>
                    <a:gd name="T3" fmla="*/ 288 h 344"/>
                    <a:gd name="T4" fmla="*/ 144 w 144"/>
                    <a:gd name="T5" fmla="*/ 0 h 344"/>
                  </a:gdLst>
                  <a:ahLst/>
                  <a:cxnLst>
                    <a:cxn ang="0">
                      <a:pos x="T0" y="T1"/>
                    </a:cxn>
                    <a:cxn ang="0">
                      <a:pos x="T2" y="T3"/>
                    </a:cxn>
                    <a:cxn ang="0">
                      <a:pos x="T4" y="T5"/>
                    </a:cxn>
                  </a:cxnLst>
                  <a:rect l="0" t="0" r="r" b="b"/>
                  <a:pathLst>
                    <a:path w="144" h="344">
                      <a:moveTo>
                        <a:pt x="0" y="336"/>
                      </a:moveTo>
                      <a:cubicBezTo>
                        <a:pt x="36" y="340"/>
                        <a:pt x="72" y="344"/>
                        <a:pt x="96" y="288"/>
                      </a:cubicBezTo>
                      <a:cubicBezTo>
                        <a:pt x="120" y="232"/>
                        <a:pt x="136" y="48"/>
                        <a:pt x="144" y="0"/>
                      </a:cubicBezTo>
                    </a:path>
                  </a:pathLst>
                </a:custGeom>
                <a:noFill/>
                <a:ln w="19050" cap="flat" cmpd="sng">
                  <a:solidFill>
                    <a:schemeClr val="folHlink"/>
                  </a:solidFill>
                  <a:prstDash val="dash"/>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59857" name="Freeform 81">
                  <a:extLst>
                    <a:ext uri="{FF2B5EF4-FFF2-40B4-BE49-F238E27FC236}">
                      <a16:creationId xmlns:a16="http://schemas.microsoft.com/office/drawing/2014/main" id="{693B300E-3FC8-914D-A9F1-56E194D058CF}"/>
                    </a:ext>
                  </a:extLst>
                </p:cNvPr>
                <p:cNvSpPr>
                  <a:spLocks/>
                </p:cNvSpPr>
                <p:nvPr/>
              </p:nvSpPr>
              <p:spPr bwMode="auto">
                <a:xfrm>
                  <a:off x="1288" y="2784"/>
                  <a:ext cx="192" cy="672"/>
                </a:xfrm>
                <a:custGeom>
                  <a:avLst/>
                  <a:gdLst>
                    <a:gd name="T0" fmla="*/ 24 w 192"/>
                    <a:gd name="T1" fmla="*/ 672 h 672"/>
                    <a:gd name="T2" fmla="*/ 24 w 192"/>
                    <a:gd name="T3" fmla="*/ 528 h 672"/>
                    <a:gd name="T4" fmla="*/ 168 w 192"/>
                    <a:gd name="T5" fmla="*/ 288 h 672"/>
                    <a:gd name="T6" fmla="*/ 168 w 192"/>
                    <a:gd name="T7" fmla="*/ 0 h 672"/>
                  </a:gdLst>
                  <a:ahLst/>
                  <a:cxnLst>
                    <a:cxn ang="0">
                      <a:pos x="T0" y="T1"/>
                    </a:cxn>
                    <a:cxn ang="0">
                      <a:pos x="T2" y="T3"/>
                    </a:cxn>
                    <a:cxn ang="0">
                      <a:pos x="T4" y="T5"/>
                    </a:cxn>
                    <a:cxn ang="0">
                      <a:pos x="T6" y="T7"/>
                    </a:cxn>
                  </a:cxnLst>
                  <a:rect l="0" t="0" r="r" b="b"/>
                  <a:pathLst>
                    <a:path w="192" h="672">
                      <a:moveTo>
                        <a:pt x="24" y="672"/>
                      </a:moveTo>
                      <a:cubicBezTo>
                        <a:pt x="12" y="632"/>
                        <a:pt x="0" y="592"/>
                        <a:pt x="24" y="528"/>
                      </a:cubicBezTo>
                      <a:cubicBezTo>
                        <a:pt x="48" y="464"/>
                        <a:pt x="144" y="376"/>
                        <a:pt x="168" y="288"/>
                      </a:cubicBezTo>
                      <a:cubicBezTo>
                        <a:pt x="192" y="200"/>
                        <a:pt x="168" y="48"/>
                        <a:pt x="168" y="0"/>
                      </a:cubicBezTo>
                    </a:path>
                  </a:pathLst>
                </a:custGeom>
                <a:noFill/>
                <a:ln w="19050" cap="flat" cmpd="sng">
                  <a:solidFill>
                    <a:schemeClr val="hlink"/>
                  </a:solidFill>
                  <a:prstDash val="dash"/>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59858" name="Rectangle 82">
                  <a:extLst>
                    <a:ext uri="{FF2B5EF4-FFF2-40B4-BE49-F238E27FC236}">
                      <a16:creationId xmlns:a16="http://schemas.microsoft.com/office/drawing/2014/main" id="{E6C1F3A1-6FCF-5142-8340-B157042C990A}"/>
                    </a:ext>
                  </a:extLst>
                </p:cNvPr>
                <p:cNvSpPr>
                  <a:spLocks noChangeArrowheads="1"/>
                </p:cNvSpPr>
                <p:nvPr/>
              </p:nvSpPr>
              <p:spPr bwMode="auto">
                <a:xfrm>
                  <a:off x="96" y="2624"/>
                  <a:ext cx="40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NIL</a:t>
                  </a:r>
                </a:p>
              </p:txBody>
            </p:sp>
            <p:sp>
              <p:nvSpPr>
                <p:cNvPr id="459859" name="Freeform 83">
                  <a:extLst>
                    <a:ext uri="{FF2B5EF4-FFF2-40B4-BE49-F238E27FC236}">
                      <a16:creationId xmlns:a16="http://schemas.microsoft.com/office/drawing/2014/main" id="{2544A9DC-F39A-6342-B619-DAFEB2BEFAB6}"/>
                    </a:ext>
                  </a:extLst>
                </p:cNvPr>
                <p:cNvSpPr>
                  <a:spLocks/>
                </p:cNvSpPr>
                <p:nvPr/>
              </p:nvSpPr>
              <p:spPr bwMode="auto">
                <a:xfrm>
                  <a:off x="336" y="2832"/>
                  <a:ext cx="192" cy="336"/>
                </a:xfrm>
                <a:custGeom>
                  <a:avLst/>
                  <a:gdLst>
                    <a:gd name="T0" fmla="*/ 192 w 192"/>
                    <a:gd name="T1" fmla="*/ 288 h 336"/>
                    <a:gd name="T2" fmla="*/ 48 w 192"/>
                    <a:gd name="T3" fmla="*/ 288 h 336"/>
                    <a:gd name="T4" fmla="*/ 0 w 192"/>
                    <a:gd name="T5" fmla="*/ 0 h 336"/>
                  </a:gdLst>
                  <a:ahLst/>
                  <a:cxnLst>
                    <a:cxn ang="0">
                      <a:pos x="T0" y="T1"/>
                    </a:cxn>
                    <a:cxn ang="0">
                      <a:pos x="T2" y="T3"/>
                    </a:cxn>
                    <a:cxn ang="0">
                      <a:pos x="T4" y="T5"/>
                    </a:cxn>
                  </a:cxnLst>
                  <a:rect l="0" t="0" r="r" b="b"/>
                  <a:pathLst>
                    <a:path w="192" h="336">
                      <a:moveTo>
                        <a:pt x="192" y="288"/>
                      </a:moveTo>
                      <a:cubicBezTo>
                        <a:pt x="136" y="312"/>
                        <a:pt x="80" y="336"/>
                        <a:pt x="48" y="288"/>
                      </a:cubicBezTo>
                      <a:cubicBezTo>
                        <a:pt x="16" y="240"/>
                        <a:pt x="8" y="48"/>
                        <a:pt x="0" y="0"/>
                      </a:cubicBezTo>
                    </a:path>
                  </a:pathLst>
                </a:custGeom>
                <a:noFill/>
                <a:ln w="19050" cap="flat" cmpd="sng">
                  <a:solidFill>
                    <a:schemeClr val="hlink"/>
                  </a:solidFill>
                  <a:prstDash val="dash"/>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59860" name="Freeform 84">
                  <a:extLst>
                    <a:ext uri="{FF2B5EF4-FFF2-40B4-BE49-F238E27FC236}">
                      <a16:creationId xmlns:a16="http://schemas.microsoft.com/office/drawing/2014/main" id="{2B864B5B-A10C-D44F-9C71-996ACB7A30E7}"/>
                    </a:ext>
                  </a:extLst>
                </p:cNvPr>
                <p:cNvSpPr>
                  <a:spLocks/>
                </p:cNvSpPr>
                <p:nvPr/>
              </p:nvSpPr>
              <p:spPr bwMode="auto">
                <a:xfrm>
                  <a:off x="1528" y="3200"/>
                  <a:ext cx="91" cy="317"/>
                </a:xfrm>
                <a:custGeom>
                  <a:avLst/>
                  <a:gdLst>
                    <a:gd name="T0" fmla="*/ 0 w 144"/>
                    <a:gd name="T1" fmla="*/ 336 h 344"/>
                    <a:gd name="T2" fmla="*/ 96 w 144"/>
                    <a:gd name="T3" fmla="*/ 288 h 344"/>
                    <a:gd name="T4" fmla="*/ 144 w 144"/>
                    <a:gd name="T5" fmla="*/ 0 h 344"/>
                  </a:gdLst>
                  <a:ahLst/>
                  <a:cxnLst>
                    <a:cxn ang="0">
                      <a:pos x="T0" y="T1"/>
                    </a:cxn>
                    <a:cxn ang="0">
                      <a:pos x="T2" y="T3"/>
                    </a:cxn>
                    <a:cxn ang="0">
                      <a:pos x="T4" y="T5"/>
                    </a:cxn>
                  </a:cxnLst>
                  <a:rect l="0" t="0" r="r" b="b"/>
                  <a:pathLst>
                    <a:path w="144" h="344">
                      <a:moveTo>
                        <a:pt x="0" y="336"/>
                      </a:moveTo>
                      <a:cubicBezTo>
                        <a:pt x="36" y="340"/>
                        <a:pt x="72" y="344"/>
                        <a:pt x="96" y="288"/>
                      </a:cubicBezTo>
                      <a:cubicBezTo>
                        <a:pt x="120" y="232"/>
                        <a:pt x="136" y="48"/>
                        <a:pt x="144" y="0"/>
                      </a:cubicBezTo>
                    </a:path>
                  </a:pathLst>
                </a:custGeom>
                <a:noFill/>
                <a:ln w="19050" cap="flat" cmpd="sng">
                  <a:solidFill>
                    <a:schemeClr val="folHlink"/>
                  </a:solidFill>
                  <a:prstDash val="dash"/>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59861" name="Freeform 85">
                  <a:extLst>
                    <a:ext uri="{FF2B5EF4-FFF2-40B4-BE49-F238E27FC236}">
                      <a16:creationId xmlns:a16="http://schemas.microsoft.com/office/drawing/2014/main" id="{91081999-202A-1E48-B0AD-D9FF0BDD18B1}"/>
                    </a:ext>
                  </a:extLst>
                </p:cNvPr>
                <p:cNvSpPr>
                  <a:spLocks/>
                </p:cNvSpPr>
                <p:nvPr/>
              </p:nvSpPr>
              <p:spPr bwMode="auto">
                <a:xfrm>
                  <a:off x="1685" y="3216"/>
                  <a:ext cx="91" cy="385"/>
                </a:xfrm>
                <a:custGeom>
                  <a:avLst/>
                  <a:gdLst>
                    <a:gd name="T0" fmla="*/ 112 w 112"/>
                    <a:gd name="T1" fmla="*/ 384 h 400"/>
                    <a:gd name="T2" fmla="*/ 16 w 112"/>
                    <a:gd name="T3" fmla="*/ 336 h 400"/>
                    <a:gd name="T4" fmla="*/ 16 w 112"/>
                    <a:gd name="T5" fmla="*/ 0 h 400"/>
                  </a:gdLst>
                  <a:ahLst/>
                  <a:cxnLst>
                    <a:cxn ang="0">
                      <a:pos x="T0" y="T1"/>
                    </a:cxn>
                    <a:cxn ang="0">
                      <a:pos x="T2" y="T3"/>
                    </a:cxn>
                    <a:cxn ang="0">
                      <a:pos x="T4" y="T5"/>
                    </a:cxn>
                  </a:cxnLst>
                  <a:rect l="0" t="0" r="r" b="b"/>
                  <a:pathLst>
                    <a:path w="112" h="400">
                      <a:moveTo>
                        <a:pt x="112" y="384"/>
                      </a:moveTo>
                      <a:cubicBezTo>
                        <a:pt x="72" y="392"/>
                        <a:pt x="32" y="400"/>
                        <a:pt x="16" y="336"/>
                      </a:cubicBezTo>
                      <a:cubicBezTo>
                        <a:pt x="0" y="272"/>
                        <a:pt x="16" y="56"/>
                        <a:pt x="16" y="0"/>
                      </a:cubicBezTo>
                    </a:path>
                  </a:pathLst>
                </a:custGeom>
                <a:noFill/>
                <a:ln w="19050" cap="flat" cmpd="sng">
                  <a:solidFill>
                    <a:schemeClr val="hlink"/>
                  </a:solidFill>
                  <a:prstDash val="dash"/>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59862" name="Freeform 86">
                  <a:extLst>
                    <a:ext uri="{FF2B5EF4-FFF2-40B4-BE49-F238E27FC236}">
                      <a16:creationId xmlns:a16="http://schemas.microsoft.com/office/drawing/2014/main" id="{E01FFE38-9A4F-F441-92C1-84BEBE64BC96}"/>
                    </a:ext>
                  </a:extLst>
                </p:cNvPr>
                <p:cNvSpPr>
                  <a:spLocks/>
                </p:cNvSpPr>
                <p:nvPr/>
              </p:nvSpPr>
              <p:spPr bwMode="auto">
                <a:xfrm>
                  <a:off x="2032" y="3216"/>
                  <a:ext cx="136" cy="317"/>
                </a:xfrm>
                <a:custGeom>
                  <a:avLst/>
                  <a:gdLst>
                    <a:gd name="T0" fmla="*/ 0 w 144"/>
                    <a:gd name="T1" fmla="*/ 336 h 344"/>
                    <a:gd name="T2" fmla="*/ 96 w 144"/>
                    <a:gd name="T3" fmla="*/ 288 h 344"/>
                    <a:gd name="T4" fmla="*/ 144 w 144"/>
                    <a:gd name="T5" fmla="*/ 0 h 344"/>
                  </a:gdLst>
                  <a:ahLst/>
                  <a:cxnLst>
                    <a:cxn ang="0">
                      <a:pos x="T0" y="T1"/>
                    </a:cxn>
                    <a:cxn ang="0">
                      <a:pos x="T2" y="T3"/>
                    </a:cxn>
                    <a:cxn ang="0">
                      <a:pos x="T4" y="T5"/>
                    </a:cxn>
                  </a:cxnLst>
                  <a:rect l="0" t="0" r="r" b="b"/>
                  <a:pathLst>
                    <a:path w="144" h="344">
                      <a:moveTo>
                        <a:pt x="0" y="336"/>
                      </a:moveTo>
                      <a:cubicBezTo>
                        <a:pt x="36" y="340"/>
                        <a:pt x="72" y="344"/>
                        <a:pt x="96" y="288"/>
                      </a:cubicBezTo>
                      <a:cubicBezTo>
                        <a:pt x="120" y="232"/>
                        <a:pt x="136" y="48"/>
                        <a:pt x="144" y="0"/>
                      </a:cubicBezTo>
                    </a:path>
                  </a:pathLst>
                </a:custGeom>
                <a:noFill/>
                <a:ln w="19050" cap="flat" cmpd="sng">
                  <a:solidFill>
                    <a:schemeClr val="folHlink"/>
                  </a:solidFill>
                  <a:prstDash val="dash"/>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59863" name="Rectangle 87">
                  <a:extLst>
                    <a:ext uri="{FF2B5EF4-FFF2-40B4-BE49-F238E27FC236}">
                      <a16:creationId xmlns:a16="http://schemas.microsoft.com/office/drawing/2014/main" id="{28FC3AFD-882C-2642-B28A-B6150C5D3893}"/>
                    </a:ext>
                  </a:extLst>
                </p:cNvPr>
                <p:cNvSpPr>
                  <a:spLocks noChangeArrowheads="1"/>
                </p:cNvSpPr>
                <p:nvPr/>
              </p:nvSpPr>
              <p:spPr bwMode="auto">
                <a:xfrm>
                  <a:off x="1968" y="2989"/>
                  <a:ext cx="40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NIL</a:t>
                  </a:r>
                </a:p>
              </p:txBody>
            </p:sp>
          </p:grpSp>
          <p:grpSp>
            <p:nvGrpSpPr>
              <p:cNvPr id="459864" name="Group 88">
                <a:extLst>
                  <a:ext uri="{FF2B5EF4-FFF2-40B4-BE49-F238E27FC236}">
                    <a16:creationId xmlns:a16="http://schemas.microsoft.com/office/drawing/2014/main" id="{8E57E49F-A911-7A48-A8A4-EB5C4F3060F3}"/>
                  </a:ext>
                </a:extLst>
              </p:cNvPr>
              <p:cNvGrpSpPr>
                <a:grpSpLocks/>
              </p:cNvGrpSpPr>
              <p:nvPr/>
            </p:nvGrpSpPr>
            <p:grpSpPr bwMode="auto">
              <a:xfrm>
                <a:off x="2928" y="2209"/>
                <a:ext cx="2000" cy="1552"/>
                <a:chOff x="2712" y="2112"/>
                <a:chExt cx="2000" cy="1552"/>
              </a:xfrm>
            </p:grpSpPr>
            <p:grpSp>
              <p:nvGrpSpPr>
                <p:cNvPr id="459865" name="Group 89">
                  <a:extLst>
                    <a:ext uri="{FF2B5EF4-FFF2-40B4-BE49-F238E27FC236}">
                      <a16:creationId xmlns:a16="http://schemas.microsoft.com/office/drawing/2014/main" id="{601B1FD4-D755-6449-8B01-65373DAB865C}"/>
                    </a:ext>
                  </a:extLst>
                </p:cNvPr>
                <p:cNvGrpSpPr>
                  <a:grpSpLocks/>
                </p:cNvGrpSpPr>
                <p:nvPr/>
              </p:nvGrpSpPr>
              <p:grpSpPr bwMode="auto">
                <a:xfrm>
                  <a:off x="3144" y="2112"/>
                  <a:ext cx="1496" cy="1542"/>
                  <a:chOff x="624" y="2112"/>
                  <a:chExt cx="1547" cy="1648"/>
                </a:xfrm>
              </p:grpSpPr>
              <p:sp>
                <p:nvSpPr>
                  <p:cNvPr id="459866" name="Oval 90">
                    <a:extLst>
                      <a:ext uri="{FF2B5EF4-FFF2-40B4-BE49-F238E27FC236}">
                        <a16:creationId xmlns:a16="http://schemas.microsoft.com/office/drawing/2014/main" id="{F687125F-52F7-214F-930C-5BEEAD870AB8}"/>
                      </a:ext>
                    </a:extLst>
                  </p:cNvPr>
                  <p:cNvSpPr>
                    <a:spLocks noChangeArrowheads="1"/>
                  </p:cNvSpPr>
                  <p:nvPr/>
                </p:nvSpPr>
                <p:spPr bwMode="auto">
                  <a:xfrm>
                    <a:off x="1119" y="2112"/>
                    <a:ext cx="267" cy="23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A</a:t>
                    </a:r>
                  </a:p>
                </p:txBody>
              </p:sp>
              <p:sp>
                <p:nvSpPr>
                  <p:cNvPr id="459867" name="Oval 91">
                    <a:extLst>
                      <a:ext uri="{FF2B5EF4-FFF2-40B4-BE49-F238E27FC236}">
                        <a16:creationId xmlns:a16="http://schemas.microsoft.com/office/drawing/2014/main" id="{7E5C9BE1-0230-D842-ABE4-3ABAF2B9CD62}"/>
                      </a:ext>
                    </a:extLst>
                  </p:cNvPr>
                  <p:cNvSpPr>
                    <a:spLocks noChangeArrowheads="1"/>
                  </p:cNvSpPr>
                  <p:nvPr/>
                </p:nvSpPr>
                <p:spPr bwMode="auto">
                  <a:xfrm>
                    <a:off x="1652" y="3051"/>
                    <a:ext cx="268" cy="23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F</a:t>
                    </a:r>
                  </a:p>
                </p:txBody>
              </p:sp>
              <p:sp>
                <p:nvSpPr>
                  <p:cNvPr id="459868" name="Oval 92">
                    <a:extLst>
                      <a:ext uri="{FF2B5EF4-FFF2-40B4-BE49-F238E27FC236}">
                        <a16:creationId xmlns:a16="http://schemas.microsoft.com/office/drawing/2014/main" id="{C00738C6-0D8B-6E4B-8F4B-790A53BF494C}"/>
                      </a:ext>
                    </a:extLst>
                  </p:cNvPr>
                  <p:cNvSpPr>
                    <a:spLocks noChangeArrowheads="1"/>
                  </p:cNvSpPr>
                  <p:nvPr/>
                </p:nvSpPr>
                <p:spPr bwMode="auto">
                  <a:xfrm>
                    <a:off x="1401" y="3515"/>
                    <a:ext cx="267" cy="23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H</a:t>
                    </a:r>
                  </a:p>
                </p:txBody>
              </p:sp>
              <p:sp>
                <p:nvSpPr>
                  <p:cNvPr id="459869" name="Oval 93">
                    <a:extLst>
                      <a:ext uri="{FF2B5EF4-FFF2-40B4-BE49-F238E27FC236}">
                        <a16:creationId xmlns:a16="http://schemas.microsoft.com/office/drawing/2014/main" id="{818DEDAD-57CD-8541-A6F3-B87FEE4EDCDA}"/>
                      </a:ext>
                    </a:extLst>
                  </p:cNvPr>
                  <p:cNvSpPr>
                    <a:spLocks noChangeArrowheads="1"/>
                  </p:cNvSpPr>
                  <p:nvPr/>
                </p:nvSpPr>
                <p:spPr bwMode="auto">
                  <a:xfrm>
                    <a:off x="1904" y="3515"/>
                    <a:ext cx="267" cy="23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I</a:t>
                    </a:r>
                  </a:p>
                </p:txBody>
              </p:sp>
              <p:sp>
                <p:nvSpPr>
                  <p:cNvPr id="459870" name="Line 94">
                    <a:extLst>
                      <a:ext uri="{FF2B5EF4-FFF2-40B4-BE49-F238E27FC236}">
                        <a16:creationId xmlns:a16="http://schemas.microsoft.com/office/drawing/2014/main" id="{743272F9-9297-B548-B3BC-B94646859FC3}"/>
                      </a:ext>
                    </a:extLst>
                  </p:cNvPr>
                  <p:cNvSpPr>
                    <a:spLocks noChangeShapeType="1"/>
                  </p:cNvSpPr>
                  <p:nvPr/>
                </p:nvSpPr>
                <p:spPr bwMode="auto">
                  <a:xfrm flipH="1">
                    <a:off x="1543" y="3257"/>
                    <a:ext cx="157" cy="25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59871" name="Oval 95">
                    <a:extLst>
                      <a:ext uri="{FF2B5EF4-FFF2-40B4-BE49-F238E27FC236}">
                        <a16:creationId xmlns:a16="http://schemas.microsoft.com/office/drawing/2014/main" id="{0143D9F1-E864-4E4C-B7AF-3D7EA396D718}"/>
                      </a:ext>
                    </a:extLst>
                  </p:cNvPr>
                  <p:cNvSpPr>
                    <a:spLocks noChangeArrowheads="1"/>
                  </p:cNvSpPr>
                  <p:nvPr/>
                </p:nvSpPr>
                <p:spPr bwMode="auto">
                  <a:xfrm>
                    <a:off x="1165" y="3059"/>
                    <a:ext cx="267" cy="23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E</a:t>
                    </a:r>
                  </a:p>
                </p:txBody>
              </p:sp>
              <p:sp>
                <p:nvSpPr>
                  <p:cNvPr id="459872" name="Oval 96">
                    <a:extLst>
                      <a:ext uri="{FF2B5EF4-FFF2-40B4-BE49-F238E27FC236}">
                        <a16:creationId xmlns:a16="http://schemas.microsoft.com/office/drawing/2014/main" id="{672351D9-12F9-8C47-B333-814C99A50052}"/>
                      </a:ext>
                    </a:extLst>
                  </p:cNvPr>
                  <p:cNvSpPr>
                    <a:spLocks noChangeArrowheads="1"/>
                  </p:cNvSpPr>
                  <p:nvPr/>
                </p:nvSpPr>
                <p:spPr bwMode="auto">
                  <a:xfrm>
                    <a:off x="914" y="3523"/>
                    <a:ext cx="267" cy="23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G</a:t>
                    </a:r>
                  </a:p>
                </p:txBody>
              </p:sp>
              <p:sp>
                <p:nvSpPr>
                  <p:cNvPr id="459873" name="Oval 97">
                    <a:extLst>
                      <a:ext uri="{FF2B5EF4-FFF2-40B4-BE49-F238E27FC236}">
                        <a16:creationId xmlns:a16="http://schemas.microsoft.com/office/drawing/2014/main" id="{C5C2C357-AEC9-8944-BAA1-AEC267F129A0}"/>
                      </a:ext>
                    </a:extLst>
                  </p:cNvPr>
                  <p:cNvSpPr>
                    <a:spLocks noChangeArrowheads="1"/>
                  </p:cNvSpPr>
                  <p:nvPr/>
                </p:nvSpPr>
                <p:spPr bwMode="auto">
                  <a:xfrm>
                    <a:off x="875" y="2585"/>
                    <a:ext cx="268" cy="238"/>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B</a:t>
                    </a:r>
                  </a:p>
                </p:txBody>
              </p:sp>
              <p:sp>
                <p:nvSpPr>
                  <p:cNvPr id="459874" name="Oval 98">
                    <a:extLst>
                      <a:ext uri="{FF2B5EF4-FFF2-40B4-BE49-F238E27FC236}">
                        <a16:creationId xmlns:a16="http://schemas.microsoft.com/office/drawing/2014/main" id="{5B8913AA-0E2D-0340-8D3D-895EBA5C3C0A}"/>
                      </a:ext>
                    </a:extLst>
                  </p:cNvPr>
                  <p:cNvSpPr>
                    <a:spLocks noChangeArrowheads="1"/>
                  </p:cNvSpPr>
                  <p:nvPr/>
                </p:nvSpPr>
                <p:spPr bwMode="auto">
                  <a:xfrm>
                    <a:off x="624" y="3057"/>
                    <a:ext cx="267" cy="23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D</a:t>
                    </a:r>
                  </a:p>
                </p:txBody>
              </p:sp>
              <p:sp>
                <p:nvSpPr>
                  <p:cNvPr id="459875" name="Oval 99">
                    <a:extLst>
                      <a:ext uri="{FF2B5EF4-FFF2-40B4-BE49-F238E27FC236}">
                        <a16:creationId xmlns:a16="http://schemas.microsoft.com/office/drawing/2014/main" id="{DDACFDA4-7195-DE45-B2EB-B790758747CC}"/>
                      </a:ext>
                    </a:extLst>
                  </p:cNvPr>
                  <p:cNvSpPr>
                    <a:spLocks noChangeArrowheads="1"/>
                  </p:cNvSpPr>
                  <p:nvPr/>
                </p:nvSpPr>
                <p:spPr bwMode="auto">
                  <a:xfrm>
                    <a:off x="1404" y="2579"/>
                    <a:ext cx="267" cy="23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C</a:t>
                    </a:r>
                  </a:p>
                </p:txBody>
              </p:sp>
              <p:sp>
                <p:nvSpPr>
                  <p:cNvPr id="459876" name="Line 100">
                    <a:extLst>
                      <a:ext uri="{FF2B5EF4-FFF2-40B4-BE49-F238E27FC236}">
                        <a16:creationId xmlns:a16="http://schemas.microsoft.com/office/drawing/2014/main" id="{23D72521-C2E3-794B-9E05-6315129EEC1D}"/>
                      </a:ext>
                    </a:extLst>
                  </p:cNvPr>
                  <p:cNvSpPr>
                    <a:spLocks noChangeShapeType="1"/>
                  </p:cNvSpPr>
                  <p:nvPr/>
                </p:nvSpPr>
                <p:spPr bwMode="auto">
                  <a:xfrm>
                    <a:off x="1616" y="2800"/>
                    <a:ext cx="156" cy="25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59877" name="Line 101">
                    <a:extLst>
                      <a:ext uri="{FF2B5EF4-FFF2-40B4-BE49-F238E27FC236}">
                        <a16:creationId xmlns:a16="http://schemas.microsoft.com/office/drawing/2014/main" id="{9942880E-C2C4-E940-BC16-28DF62E95665}"/>
                      </a:ext>
                    </a:extLst>
                  </p:cNvPr>
                  <p:cNvSpPr>
                    <a:spLocks noChangeShapeType="1"/>
                  </p:cNvSpPr>
                  <p:nvPr/>
                </p:nvSpPr>
                <p:spPr bwMode="auto">
                  <a:xfrm flipH="1">
                    <a:off x="1063" y="3272"/>
                    <a:ext cx="156" cy="25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59878" name="Line 102">
                    <a:extLst>
                      <a:ext uri="{FF2B5EF4-FFF2-40B4-BE49-F238E27FC236}">
                        <a16:creationId xmlns:a16="http://schemas.microsoft.com/office/drawing/2014/main" id="{E83619FC-EBF3-0647-8D94-24F3187668A1}"/>
                      </a:ext>
                    </a:extLst>
                  </p:cNvPr>
                  <p:cNvSpPr>
                    <a:spLocks noChangeShapeType="1"/>
                  </p:cNvSpPr>
                  <p:nvPr/>
                </p:nvSpPr>
                <p:spPr bwMode="auto">
                  <a:xfrm flipH="1">
                    <a:off x="1323" y="2800"/>
                    <a:ext cx="156" cy="25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59879" name="Line 103">
                    <a:extLst>
                      <a:ext uri="{FF2B5EF4-FFF2-40B4-BE49-F238E27FC236}">
                        <a16:creationId xmlns:a16="http://schemas.microsoft.com/office/drawing/2014/main" id="{F25882C9-34DD-F646-B370-CC3ACF9196E5}"/>
                      </a:ext>
                    </a:extLst>
                  </p:cNvPr>
                  <p:cNvSpPr>
                    <a:spLocks noChangeShapeType="1"/>
                  </p:cNvSpPr>
                  <p:nvPr/>
                </p:nvSpPr>
                <p:spPr bwMode="auto">
                  <a:xfrm flipH="1">
                    <a:off x="790" y="2807"/>
                    <a:ext cx="156" cy="25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59880" name="Line 104">
                    <a:extLst>
                      <a:ext uri="{FF2B5EF4-FFF2-40B4-BE49-F238E27FC236}">
                        <a16:creationId xmlns:a16="http://schemas.microsoft.com/office/drawing/2014/main" id="{9C0BA1FE-98FB-B647-94E0-E97012D0E725}"/>
                      </a:ext>
                    </a:extLst>
                  </p:cNvPr>
                  <p:cNvSpPr>
                    <a:spLocks noChangeShapeType="1"/>
                  </p:cNvSpPr>
                  <p:nvPr/>
                </p:nvSpPr>
                <p:spPr bwMode="auto">
                  <a:xfrm flipH="1">
                    <a:off x="1034" y="2334"/>
                    <a:ext cx="156" cy="25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59881" name="Line 105">
                    <a:extLst>
                      <a:ext uri="{FF2B5EF4-FFF2-40B4-BE49-F238E27FC236}">
                        <a16:creationId xmlns:a16="http://schemas.microsoft.com/office/drawing/2014/main" id="{3299F0BC-7288-D445-BDA0-9D5061023506}"/>
                      </a:ext>
                    </a:extLst>
                  </p:cNvPr>
                  <p:cNvSpPr>
                    <a:spLocks noChangeShapeType="1"/>
                  </p:cNvSpPr>
                  <p:nvPr/>
                </p:nvSpPr>
                <p:spPr bwMode="auto">
                  <a:xfrm>
                    <a:off x="1857" y="3265"/>
                    <a:ext cx="156" cy="25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59882" name="Line 106">
                    <a:extLst>
                      <a:ext uri="{FF2B5EF4-FFF2-40B4-BE49-F238E27FC236}">
                        <a16:creationId xmlns:a16="http://schemas.microsoft.com/office/drawing/2014/main" id="{7C3995F8-40A8-D846-9574-B34A716D7629}"/>
                      </a:ext>
                    </a:extLst>
                  </p:cNvPr>
                  <p:cNvSpPr>
                    <a:spLocks noChangeShapeType="1"/>
                  </p:cNvSpPr>
                  <p:nvPr/>
                </p:nvSpPr>
                <p:spPr bwMode="auto">
                  <a:xfrm>
                    <a:off x="1331" y="2327"/>
                    <a:ext cx="156" cy="25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459883" name="Freeform 107">
                  <a:extLst>
                    <a:ext uri="{FF2B5EF4-FFF2-40B4-BE49-F238E27FC236}">
                      <a16:creationId xmlns:a16="http://schemas.microsoft.com/office/drawing/2014/main" id="{640415F3-61C0-0445-8268-FC80D72259C6}"/>
                    </a:ext>
                  </a:extLst>
                </p:cNvPr>
                <p:cNvSpPr>
                  <a:spLocks/>
                </p:cNvSpPr>
                <p:nvPr/>
              </p:nvSpPr>
              <p:spPr bwMode="auto">
                <a:xfrm>
                  <a:off x="3384" y="2784"/>
                  <a:ext cx="91" cy="317"/>
                </a:xfrm>
                <a:custGeom>
                  <a:avLst/>
                  <a:gdLst>
                    <a:gd name="T0" fmla="*/ 0 w 168"/>
                    <a:gd name="T1" fmla="*/ 240 h 280"/>
                    <a:gd name="T2" fmla="*/ 144 w 168"/>
                    <a:gd name="T3" fmla="*/ 240 h 280"/>
                    <a:gd name="T4" fmla="*/ 144 w 168"/>
                    <a:gd name="T5" fmla="*/ 0 h 280"/>
                  </a:gdLst>
                  <a:ahLst/>
                  <a:cxnLst>
                    <a:cxn ang="0">
                      <a:pos x="T0" y="T1"/>
                    </a:cxn>
                    <a:cxn ang="0">
                      <a:pos x="T2" y="T3"/>
                    </a:cxn>
                    <a:cxn ang="0">
                      <a:pos x="T4" y="T5"/>
                    </a:cxn>
                  </a:cxnLst>
                  <a:rect l="0" t="0" r="r" b="b"/>
                  <a:pathLst>
                    <a:path w="168" h="280">
                      <a:moveTo>
                        <a:pt x="0" y="240"/>
                      </a:moveTo>
                      <a:cubicBezTo>
                        <a:pt x="60" y="260"/>
                        <a:pt x="120" y="280"/>
                        <a:pt x="144" y="240"/>
                      </a:cubicBezTo>
                      <a:cubicBezTo>
                        <a:pt x="168" y="200"/>
                        <a:pt x="144" y="40"/>
                        <a:pt x="144" y="0"/>
                      </a:cubicBezTo>
                    </a:path>
                  </a:pathLst>
                </a:custGeom>
                <a:noFill/>
                <a:ln w="19050" cap="flat" cmpd="sng">
                  <a:solidFill>
                    <a:schemeClr val="folHlink"/>
                  </a:solidFill>
                  <a:prstDash val="dash"/>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59884" name="Freeform 108">
                  <a:extLst>
                    <a:ext uri="{FF2B5EF4-FFF2-40B4-BE49-F238E27FC236}">
                      <a16:creationId xmlns:a16="http://schemas.microsoft.com/office/drawing/2014/main" id="{DB2B09C7-2872-3248-B062-CEE033624A62}"/>
                    </a:ext>
                  </a:extLst>
                </p:cNvPr>
                <p:cNvSpPr>
                  <a:spLocks/>
                </p:cNvSpPr>
                <p:nvPr/>
              </p:nvSpPr>
              <p:spPr bwMode="auto">
                <a:xfrm>
                  <a:off x="3672" y="3216"/>
                  <a:ext cx="91" cy="317"/>
                </a:xfrm>
                <a:custGeom>
                  <a:avLst/>
                  <a:gdLst>
                    <a:gd name="T0" fmla="*/ 0 w 144"/>
                    <a:gd name="T1" fmla="*/ 336 h 344"/>
                    <a:gd name="T2" fmla="*/ 96 w 144"/>
                    <a:gd name="T3" fmla="*/ 288 h 344"/>
                    <a:gd name="T4" fmla="*/ 144 w 144"/>
                    <a:gd name="T5" fmla="*/ 0 h 344"/>
                  </a:gdLst>
                  <a:ahLst/>
                  <a:cxnLst>
                    <a:cxn ang="0">
                      <a:pos x="T0" y="T1"/>
                    </a:cxn>
                    <a:cxn ang="0">
                      <a:pos x="T2" y="T3"/>
                    </a:cxn>
                    <a:cxn ang="0">
                      <a:pos x="T4" y="T5"/>
                    </a:cxn>
                  </a:cxnLst>
                  <a:rect l="0" t="0" r="r" b="b"/>
                  <a:pathLst>
                    <a:path w="144" h="344">
                      <a:moveTo>
                        <a:pt x="0" y="336"/>
                      </a:moveTo>
                      <a:cubicBezTo>
                        <a:pt x="36" y="340"/>
                        <a:pt x="72" y="344"/>
                        <a:pt x="96" y="288"/>
                      </a:cubicBezTo>
                      <a:cubicBezTo>
                        <a:pt x="120" y="232"/>
                        <a:pt x="136" y="48"/>
                        <a:pt x="144" y="0"/>
                      </a:cubicBezTo>
                    </a:path>
                  </a:pathLst>
                </a:custGeom>
                <a:noFill/>
                <a:ln w="19050" cap="flat" cmpd="sng">
                  <a:solidFill>
                    <a:schemeClr val="folHlink"/>
                  </a:solidFill>
                  <a:prstDash val="dash"/>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59885" name="Rectangle 109">
                  <a:extLst>
                    <a:ext uri="{FF2B5EF4-FFF2-40B4-BE49-F238E27FC236}">
                      <a16:creationId xmlns:a16="http://schemas.microsoft.com/office/drawing/2014/main" id="{BD92C2BB-80B2-0949-9C1A-E8B851D1320D}"/>
                    </a:ext>
                  </a:extLst>
                </p:cNvPr>
                <p:cNvSpPr>
                  <a:spLocks noChangeArrowheads="1"/>
                </p:cNvSpPr>
                <p:nvPr/>
              </p:nvSpPr>
              <p:spPr bwMode="auto">
                <a:xfrm>
                  <a:off x="2712" y="2624"/>
                  <a:ext cx="40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NIL</a:t>
                  </a:r>
                </a:p>
              </p:txBody>
            </p:sp>
            <p:sp>
              <p:nvSpPr>
                <p:cNvPr id="459886" name="Freeform 110">
                  <a:extLst>
                    <a:ext uri="{FF2B5EF4-FFF2-40B4-BE49-F238E27FC236}">
                      <a16:creationId xmlns:a16="http://schemas.microsoft.com/office/drawing/2014/main" id="{9A480429-F4F9-E945-9DFA-EE9155F29E6F}"/>
                    </a:ext>
                  </a:extLst>
                </p:cNvPr>
                <p:cNvSpPr>
                  <a:spLocks/>
                </p:cNvSpPr>
                <p:nvPr/>
              </p:nvSpPr>
              <p:spPr bwMode="auto">
                <a:xfrm>
                  <a:off x="2952" y="2832"/>
                  <a:ext cx="192" cy="336"/>
                </a:xfrm>
                <a:custGeom>
                  <a:avLst/>
                  <a:gdLst>
                    <a:gd name="T0" fmla="*/ 192 w 192"/>
                    <a:gd name="T1" fmla="*/ 288 h 336"/>
                    <a:gd name="T2" fmla="*/ 48 w 192"/>
                    <a:gd name="T3" fmla="*/ 288 h 336"/>
                    <a:gd name="T4" fmla="*/ 0 w 192"/>
                    <a:gd name="T5" fmla="*/ 0 h 336"/>
                  </a:gdLst>
                  <a:ahLst/>
                  <a:cxnLst>
                    <a:cxn ang="0">
                      <a:pos x="T0" y="T1"/>
                    </a:cxn>
                    <a:cxn ang="0">
                      <a:pos x="T2" y="T3"/>
                    </a:cxn>
                    <a:cxn ang="0">
                      <a:pos x="T4" y="T5"/>
                    </a:cxn>
                  </a:cxnLst>
                  <a:rect l="0" t="0" r="r" b="b"/>
                  <a:pathLst>
                    <a:path w="192" h="336">
                      <a:moveTo>
                        <a:pt x="192" y="288"/>
                      </a:moveTo>
                      <a:cubicBezTo>
                        <a:pt x="136" y="312"/>
                        <a:pt x="80" y="336"/>
                        <a:pt x="48" y="288"/>
                      </a:cubicBezTo>
                      <a:cubicBezTo>
                        <a:pt x="16" y="240"/>
                        <a:pt x="8" y="48"/>
                        <a:pt x="0" y="0"/>
                      </a:cubicBezTo>
                    </a:path>
                  </a:pathLst>
                </a:custGeom>
                <a:noFill/>
                <a:ln w="19050" cap="flat" cmpd="sng">
                  <a:solidFill>
                    <a:schemeClr val="hlink"/>
                  </a:solidFill>
                  <a:prstDash val="dash"/>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59887" name="Freeform 111">
                  <a:extLst>
                    <a:ext uri="{FF2B5EF4-FFF2-40B4-BE49-F238E27FC236}">
                      <a16:creationId xmlns:a16="http://schemas.microsoft.com/office/drawing/2014/main" id="{5CDCA9C4-85B5-534D-92AC-0B275CD231F9}"/>
                    </a:ext>
                  </a:extLst>
                </p:cNvPr>
                <p:cNvSpPr>
                  <a:spLocks/>
                </p:cNvSpPr>
                <p:nvPr/>
              </p:nvSpPr>
              <p:spPr bwMode="auto">
                <a:xfrm>
                  <a:off x="3296" y="2784"/>
                  <a:ext cx="304" cy="720"/>
                </a:xfrm>
                <a:custGeom>
                  <a:avLst/>
                  <a:gdLst>
                    <a:gd name="T0" fmla="*/ 120 w 304"/>
                    <a:gd name="T1" fmla="*/ 720 h 720"/>
                    <a:gd name="T2" fmla="*/ 24 w 304"/>
                    <a:gd name="T3" fmla="*/ 576 h 720"/>
                    <a:gd name="T4" fmla="*/ 264 w 304"/>
                    <a:gd name="T5" fmla="*/ 288 h 720"/>
                    <a:gd name="T6" fmla="*/ 264 w 304"/>
                    <a:gd name="T7" fmla="*/ 0 h 720"/>
                  </a:gdLst>
                  <a:ahLst/>
                  <a:cxnLst>
                    <a:cxn ang="0">
                      <a:pos x="T0" y="T1"/>
                    </a:cxn>
                    <a:cxn ang="0">
                      <a:pos x="T2" y="T3"/>
                    </a:cxn>
                    <a:cxn ang="0">
                      <a:pos x="T4" y="T5"/>
                    </a:cxn>
                    <a:cxn ang="0">
                      <a:pos x="T6" y="T7"/>
                    </a:cxn>
                  </a:cxnLst>
                  <a:rect l="0" t="0" r="r" b="b"/>
                  <a:pathLst>
                    <a:path w="304" h="720">
                      <a:moveTo>
                        <a:pt x="120" y="720"/>
                      </a:moveTo>
                      <a:cubicBezTo>
                        <a:pt x="60" y="684"/>
                        <a:pt x="0" y="648"/>
                        <a:pt x="24" y="576"/>
                      </a:cubicBezTo>
                      <a:cubicBezTo>
                        <a:pt x="48" y="504"/>
                        <a:pt x="224" y="384"/>
                        <a:pt x="264" y="288"/>
                      </a:cubicBezTo>
                      <a:cubicBezTo>
                        <a:pt x="304" y="192"/>
                        <a:pt x="264" y="48"/>
                        <a:pt x="264" y="0"/>
                      </a:cubicBezTo>
                    </a:path>
                  </a:pathLst>
                </a:custGeom>
                <a:noFill/>
                <a:ln w="19050" cap="flat" cmpd="sng">
                  <a:solidFill>
                    <a:schemeClr val="hlink"/>
                  </a:solidFill>
                  <a:prstDash val="dash"/>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59888" name="Freeform 112">
                  <a:extLst>
                    <a:ext uri="{FF2B5EF4-FFF2-40B4-BE49-F238E27FC236}">
                      <a16:creationId xmlns:a16="http://schemas.microsoft.com/office/drawing/2014/main" id="{F944E9C7-57B6-4C43-A1C6-1DDB53FC019D}"/>
                    </a:ext>
                  </a:extLst>
                </p:cNvPr>
                <p:cNvSpPr>
                  <a:spLocks/>
                </p:cNvSpPr>
                <p:nvPr/>
              </p:nvSpPr>
              <p:spPr bwMode="auto">
                <a:xfrm>
                  <a:off x="3512" y="2672"/>
                  <a:ext cx="208" cy="768"/>
                </a:xfrm>
                <a:custGeom>
                  <a:avLst/>
                  <a:gdLst>
                    <a:gd name="T0" fmla="*/ 144 w 208"/>
                    <a:gd name="T1" fmla="*/ 0 h 768"/>
                    <a:gd name="T2" fmla="*/ 192 w 208"/>
                    <a:gd name="T3" fmla="*/ 96 h 768"/>
                    <a:gd name="T4" fmla="*/ 48 w 208"/>
                    <a:gd name="T5" fmla="*/ 528 h 768"/>
                    <a:gd name="T6" fmla="*/ 0 w 208"/>
                    <a:gd name="T7" fmla="*/ 768 h 768"/>
                  </a:gdLst>
                  <a:ahLst/>
                  <a:cxnLst>
                    <a:cxn ang="0">
                      <a:pos x="T0" y="T1"/>
                    </a:cxn>
                    <a:cxn ang="0">
                      <a:pos x="T2" y="T3"/>
                    </a:cxn>
                    <a:cxn ang="0">
                      <a:pos x="T4" y="T5"/>
                    </a:cxn>
                    <a:cxn ang="0">
                      <a:pos x="T6" y="T7"/>
                    </a:cxn>
                  </a:cxnLst>
                  <a:rect l="0" t="0" r="r" b="b"/>
                  <a:pathLst>
                    <a:path w="208" h="768">
                      <a:moveTo>
                        <a:pt x="144" y="0"/>
                      </a:moveTo>
                      <a:cubicBezTo>
                        <a:pt x="176" y="4"/>
                        <a:pt x="208" y="8"/>
                        <a:pt x="192" y="96"/>
                      </a:cubicBezTo>
                      <a:cubicBezTo>
                        <a:pt x="176" y="184"/>
                        <a:pt x="80" y="416"/>
                        <a:pt x="48" y="528"/>
                      </a:cubicBezTo>
                      <a:cubicBezTo>
                        <a:pt x="16" y="640"/>
                        <a:pt x="8" y="728"/>
                        <a:pt x="0" y="768"/>
                      </a:cubicBezTo>
                    </a:path>
                  </a:pathLst>
                </a:custGeom>
                <a:noFill/>
                <a:ln w="19050" cap="flat" cmpd="sng">
                  <a:solidFill>
                    <a:schemeClr val="folHlink"/>
                  </a:solidFill>
                  <a:prstDash val="dash"/>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59889" name="Freeform 113">
                  <a:extLst>
                    <a:ext uri="{FF2B5EF4-FFF2-40B4-BE49-F238E27FC236}">
                      <a16:creationId xmlns:a16="http://schemas.microsoft.com/office/drawing/2014/main" id="{C8CB822B-B02A-114C-A429-CA1CF93E2C63}"/>
                    </a:ext>
                  </a:extLst>
                </p:cNvPr>
                <p:cNvSpPr>
                  <a:spLocks/>
                </p:cNvSpPr>
                <p:nvPr/>
              </p:nvSpPr>
              <p:spPr bwMode="auto">
                <a:xfrm>
                  <a:off x="3824" y="3216"/>
                  <a:ext cx="100" cy="448"/>
                </a:xfrm>
                <a:custGeom>
                  <a:avLst/>
                  <a:gdLst>
                    <a:gd name="T0" fmla="*/ 112 w 112"/>
                    <a:gd name="T1" fmla="*/ 384 h 448"/>
                    <a:gd name="T2" fmla="*/ 16 w 112"/>
                    <a:gd name="T3" fmla="*/ 384 h 448"/>
                    <a:gd name="T4" fmla="*/ 16 w 112"/>
                    <a:gd name="T5" fmla="*/ 0 h 448"/>
                  </a:gdLst>
                  <a:ahLst/>
                  <a:cxnLst>
                    <a:cxn ang="0">
                      <a:pos x="T0" y="T1"/>
                    </a:cxn>
                    <a:cxn ang="0">
                      <a:pos x="T2" y="T3"/>
                    </a:cxn>
                    <a:cxn ang="0">
                      <a:pos x="T4" y="T5"/>
                    </a:cxn>
                  </a:cxnLst>
                  <a:rect l="0" t="0" r="r" b="b"/>
                  <a:pathLst>
                    <a:path w="112" h="448">
                      <a:moveTo>
                        <a:pt x="112" y="384"/>
                      </a:moveTo>
                      <a:cubicBezTo>
                        <a:pt x="72" y="416"/>
                        <a:pt x="32" y="448"/>
                        <a:pt x="16" y="384"/>
                      </a:cubicBezTo>
                      <a:cubicBezTo>
                        <a:pt x="0" y="320"/>
                        <a:pt x="16" y="64"/>
                        <a:pt x="16" y="0"/>
                      </a:cubicBezTo>
                    </a:path>
                  </a:pathLst>
                </a:custGeom>
                <a:noFill/>
                <a:ln w="19050" cap="flat" cmpd="sng">
                  <a:solidFill>
                    <a:schemeClr val="hlink"/>
                  </a:solidFill>
                  <a:prstDash val="dash"/>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59890" name="Freeform 114">
                  <a:extLst>
                    <a:ext uri="{FF2B5EF4-FFF2-40B4-BE49-F238E27FC236}">
                      <a16:creationId xmlns:a16="http://schemas.microsoft.com/office/drawing/2014/main" id="{09B4648D-601A-8545-ADEC-82D732ED64EF}"/>
                    </a:ext>
                  </a:extLst>
                </p:cNvPr>
                <p:cNvSpPr>
                  <a:spLocks/>
                </p:cNvSpPr>
                <p:nvPr/>
              </p:nvSpPr>
              <p:spPr bwMode="auto">
                <a:xfrm>
                  <a:off x="3936" y="3104"/>
                  <a:ext cx="91" cy="340"/>
                </a:xfrm>
                <a:custGeom>
                  <a:avLst/>
                  <a:gdLst>
                    <a:gd name="T0" fmla="*/ 0 w 96"/>
                    <a:gd name="T1" fmla="*/ 8 h 344"/>
                    <a:gd name="T2" fmla="*/ 96 w 96"/>
                    <a:gd name="T3" fmla="*/ 56 h 344"/>
                    <a:gd name="T4" fmla="*/ 0 w 96"/>
                    <a:gd name="T5" fmla="*/ 344 h 344"/>
                  </a:gdLst>
                  <a:ahLst/>
                  <a:cxnLst>
                    <a:cxn ang="0">
                      <a:pos x="T0" y="T1"/>
                    </a:cxn>
                    <a:cxn ang="0">
                      <a:pos x="T2" y="T3"/>
                    </a:cxn>
                    <a:cxn ang="0">
                      <a:pos x="T4" y="T5"/>
                    </a:cxn>
                  </a:cxnLst>
                  <a:rect l="0" t="0" r="r" b="b"/>
                  <a:pathLst>
                    <a:path w="96" h="344">
                      <a:moveTo>
                        <a:pt x="0" y="8"/>
                      </a:moveTo>
                      <a:cubicBezTo>
                        <a:pt x="48" y="4"/>
                        <a:pt x="96" y="0"/>
                        <a:pt x="96" y="56"/>
                      </a:cubicBezTo>
                      <a:cubicBezTo>
                        <a:pt x="96" y="112"/>
                        <a:pt x="16" y="296"/>
                        <a:pt x="0" y="344"/>
                      </a:cubicBezTo>
                    </a:path>
                  </a:pathLst>
                </a:custGeom>
                <a:noFill/>
                <a:ln w="19050" cap="flat" cmpd="sng">
                  <a:solidFill>
                    <a:schemeClr val="folHlink"/>
                  </a:solidFill>
                  <a:prstDash val="dash"/>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59891" name="Freeform 115">
                  <a:extLst>
                    <a:ext uri="{FF2B5EF4-FFF2-40B4-BE49-F238E27FC236}">
                      <a16:creationId xmlns:a16="http://schemas.microsoft.com/office/drawing/2014/main" id="{2E9ABADE-87FA-B746-B067-64FDF5617C95}"/>
                    </a:ext>
                  </a:extLst>
                </p:cNvPr>
                <p:cNvSpPr>
                  <a:spLocks/>
                </p:cNvSpPr>
                <p:nvPr/>
              </p:nvSpPr>
              <p:spPr bwMode="auto">
                <a:xfrm>
                  <a:off x="4128" y="3408"/>
                  <a:ext cx="295" cy="45"/>
                </a:xfrm>
                <a:custGeom>
                  <a:avLst/>
                  <a:gdLst>
                    <a:gd name="T0" fmla="*/ 0 w 240"/>
                    <a:gd name="T1" fmla="*/ 48 h 48"/>
                    <a:gd name="T2" fmla="*/ 96 w 240"/>
                    <a:gd name="T3" fmla="*/ 0 h 48"/>
                    <a:gd name="T4" fmla="*/ 240 w 240"/>
                    <a:gd name="T5" fmla="*/ 48 h 48"/>
                  </a:gdLst>
                  <a:ahLst/>
                  <a:cxnLst>
                    <a:cxn ang="0">
                      <a:pos x="T0" y="T1"/>
                    </a:cxn>
                    <a:cxn ang="0">
                      <a:pos x="T2" y="T3"/>
                    </a:cxn>
                    <a:cxn ang="0">
                      <a:pos x="T4" y="T5"/>
                    </a:cxn>
                  </a:cxnLst>
                  <a:rect l="0" t="0" r="r" b="b"/>
                  <a:pathLst>
                    <a:path w="240" h="48">
                      <a:moveTo>
                        <a:pt x="0" y="48"/>
                      </a:moveTo>
                      <a:cubicBezTo>
                        <a:pt x="28" y="24"/>
                        <a:pt x="56" y="0"/>
                        <a:pt x="96" y="0"/>
                      </a:cubicBezTo>
                      <a:cubicBezTo>
                        <a:pt x="136" y="0"/>
                        <a:pt x="216" y="40"/>
                        <a:pt x="240" y="48"/>
                      </a:cubicBezTo>
                    </a:path>
                  </a:pathLst>
                </a:custGeom>
                <a:noFill/>
                <a:ln w="19050" cap="flat" cmpd="sng">
                  <a:solidFill>
                    <a:schemeClr val="folHlink"/>
                  </a:solidFill>
                  <a:prstDash val="dash"/>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59892" name="Freeform 116">
                  <a:extLst>
                    <a:ext uri="{FF2B5EF4-FFF2-40B4-BE49-F238E27FC236}">
                      <a16:creationId xmlns:a16="http://schemas.microsoft.com/office/drawing/2014/main" id="{536AAE7A-2CE9-874B-866C-1EE471452475}"/>
                    </a:ext>
                  </a:extLst>
                </p:cNvPr>
                <p:cNvSpPr>
                  <a:spLocks/>
                </p:cNvSpPr>
                <p:nvPr/>
              </p:nvSpPr>
              <p:spPr bwMode="auto">
                <a:xfrm>
                  <a:off x="4128" y="3600"/>
                  <a:ext cx="272" cy="45"/>
                </a:xfrm>
                <a:custGeom>
                  <a:avLst/>
                  <a:gdLst>
                    <a:gd name="T0" fmla="*/ 288 w 288"/>
                    <a:gd name="T1" fmla="*/ 0 h 48"/>
                    <a:gd name="T2" fmla="*/ 240 w 288"/>
                    <a:gd name="T3" fmla="*/ 48 h 48"/>
                    <a:gd name="T4" fmla="*/ 0 w 288"/>
                    <a:gd name="T5" fmla="*/ 0 h 48"/>
                  </a:gdLst>
                  <a:ahLst/>
                  <a:cxnLst>
                    <a:cxn ang="0">
                      <a:pos x="T0" y="T1"/>
                    </a:cxn>
                    <a:cxn ang="0">
                      <a:pos x="T2" y="T3"/>
                    </a:cxn>
                    <a:cxn ang="0">
                      <a:pos x="T4" y="T5"/>
                    </a:cxn>
                  </a:cxnLst>
                  <a:rect l="0" t="0" r="r" b="b"/>
                  <a:pathLst>
                    <a:path w="288" h="48">
                      <a:moveTo>
                        <a:pt x="288" y="0"/>
                      </a:moveTo>
                      <a:cubicBezTo>
                        <a:pt x="288" y="24"/>
                        <a:pt x="288" y="48"/>
                        <a:pt x="240" y="48"/>
                      </a:cubicBezTo>
                      <a:cubicBezTo>
                        <a:pt x="192" y="48"/>
                        <a:pt x="40" y="8"/>
                        <a:pt x="0" y="0"/>
                      </a:cubicBezTo>
                    </a:path>
                  </a:pathLst>
                </a:custGeom>
                <a:noFill/>
                <a:ln w="19050" cap="flat" cmpd="sng">
                  <a:solidFill>
                    <a:schemeClr val="hlink"/>
                  </a:solidFill>
                  <a:prstDash val="dash"/>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59893" name="Freeform 117">
                  <a:extLst>
                    <a:ext uri="{FF2B5EF4-FFF2-40B4-BE49-F238E27FC236}">
                      <a16:creationId xmlns:a16="http://schemas.microsoft.com/office/drawing/2014/main" id="{4E1E5A70-9771-8649-A48D-FA8072E1ABCB}"/>
                    </a:ext>
                  </a:extLst>
                </p:cNvPr>
                <p:cNvSpPr>
                  <a:spLocks/>
                </p:cNvSpPr>
                <p:nvPr/>
              </p:nvSpPr>
              <p:spPr bwMode="auto">
                <a:xfrm>
                  <a:off x="4384" y="3136"/>
                  <a:ext cx="328" cy="344"/>
                </a:xfrm>
                <a:custGeom>
                  <a:avLst/>
                  <a:gdLst>
                    <a:gd name="T0" fmla="*/ 240 w 328"/>
                    <a:gd name="T1" fmla="*/ 336 h 344"/>
                    <a:gd name="T2" fmla="*/ 288 w 328"/>
                    <a:gd name="T3" fmla="*/ 288 h 344"/>
                    <a:gd name="T4" fmla="*/ 0 w 328"/>
                    <a:gd name="T5" fmla="*/ 0 h 344"/>
                  </a:gdLst>
                  <a:ahLst/>
                  <a:cxnLst>
                    <a:cxn ang="0">
                      <a:pos x="T0" y="T1"/>
                    </a:cxn>
                    <a:cxn ang="0">
                      <a:pos x="T2" y="T3"/>
                    </a:cxn>
                    <a:cxn ang="0">
                      <a:pos x="T4" y="T5"/>
                    </a:cxn>
                  </a:cxnLst>
                  <a:rect l="0" t="0" r="r" b="b"/>
                  <a:pathLst>
                    <a:path w="328" h="344">
                      <a:moveTo>
                        <a:pt x="240" y="336"/>
                      </a:moveTo>
                      <a:cubicBezTo>
                        <a:pt x="284" y="340"/>
                        <a:pt x="328" y="344"/>
                        <a:pt x="288" y="288"/>
                      </a:cubicBezTo>
                      <a:cubicBezTo>
                        <a:pt x="248" y="232"/>
                        <a:pt x="48" y="48"/>
                        <a:pt x="0" y="0"/>
                      </a:cubicBezTo>
                    </a:path>
                  </a:pathLst>
                </a:custGeom>
                <a:noFill/>
                <a:ln w="19050" cap="flat" cmpd="sng">
                  <a:solidFill>
                    <a:schemeClr val="folHlink"/>
                  </a:solidFill>
                  <a:prstDash val="dash"/>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spTree>
    <p:extLst>
      <p:ext uri="{BB962C8B-B14F-4D97-AF65-F5344CB8AC3E}">
        <p14:creationId xmlns:p14="http://schemas.microsoft.com/office/powerpoint/2010/main" val="29961988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60802" name="Group 2">
            <a:extLst>
              <a:ext uri="{FF2B5EF4-FFF2-40B4-BE49-F238E27FC236}">
                <a16:creationId xmlns:a16="http://schemas.microsoft.com/office/drawing/2014/main" id="{03A9E49A-39D5-844A-94D7-3489603DFF6D}"/>
              </a:ext>
            </a:extLst>
          </p:cNvPr>
          <p:cNvGrpSpPr>
            <a:grpSpLocks/>
          </p:cNvGrpSpPr>
          <p:nvPr/>
        </p:nvGrpSpPr>
        <p:grpSpPr bwMode="auto">
          <a:xfrm>
            <a:off x="3124201" y="476250"/>
            <a:ext cx="6334125" cy="3384550"/>
            <a:chOff x="1008" y="119"/>
            <a:chExt cx="3990" cy="2132"/>
          </a:xfrm>
        </p:grpSpPr>
        <p:grpSp>
          <p:nvGrpSpPr>
            <p:cNvPr id="460803" name="Group 3">
              <a:extLst>
                <a:ext uri="{FF2B5EF4-FFF2-40B4-BE49-F238E27FC236}">
                  <a16:creationId xmlns:a16="http://schemas.microsoft.com/office/drawing/2014/main" id="{88D87869-068B-3C43-9819-FF383325112B}"/>
                </a:ext>
              </a:extLst>
            </p:cNvPr>
            <p:cNvGrpSpPr>
              <a:grpSpLocks/>
            </p:cNvGrpSpPr>
            <p:nvPr/>
          </p:nvGrpSpPr>
          <p:grpSpPr bwMode="auto">
            <a:xfrm>
              <a:off x="1008" y="119"/>
              <a:ext cx="3990" cy="1496"/>
              <a:chOff x="1008" y="2160"/>
              <a:chExt cx="3990" cy="1496"/>
            </a:xfrm>
          </p:grpSpPr>
          <p:grpSp>
            <p:nvGrpSpPr>
              <p:cNvPr id="460804" name="Group 4">
                <a:extLst>
                  <a:ext uri="{FF2B5EF4-FFF2-40B4-BE49-F238E27FC236}">
                    <a16:creationId xmlns:a16="http://schemas.microsoft.com/office/drawing/2014/main" id="{C8098173-AC5F-854F-B974-87C8093AC18E}"/>
                  </a:ext>
                </a:extLst>
              </p:cNvPr>
              <p:cNvGrpSpPr>
                <a:grpSpLocks/>
              </p:cNvGrpSpPr>
              <p:nvPr/>
            </p:nvGrpSpPr>
            <p:grpSpPr bwMode="auto">
              <a:xfrm>
                <a:off x="2243" y="2160"/>
                <a:ext cx="1032" cy="221"/>
                <a:chOff x="2976" y="2448"/>
                <a:chExt cx="1111" cy="227"/>
              </a:xfrm>
            </p:grpSpPr>
            <p:sp>
              <p:nvSpPr>
                <p:cNvPr id="460805" name="Rectangle 5">
                  <a:extLst>
                    <a:ext uri="{FF2B5EF4-FFF2-40B4-BE49-F238E27FC236}">
                      <a16:creationId xmlns:a16="http://schemas.microsoft.com/office/drawing/2014/main" id="{852B587C-04CB-DF42-AC15-CD9749605838}"/>
                    </a:ext>
                  </a:extLst>
                </p:cNvPr>
                <p:cNvSpPr>
                  <a:spLocks noChangeArrowheads="1"/>
                </p:cNvSpPr>
                <p:nvPr/>
              </p:nvSpPr>
              <p:spPr bwMode="auto">
                <a:xfrm>
                  <a:off x="2976" y="2448"/>
                  <a:ext cx="1111"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a:solidFill>
                        <a:srgbClr val="FFFFFF"/>
                      </a:solidFill>
                      <a:latin typeface="Times New Roman" panose="02020603050405020304" pitchFamily="18" charset="0"/>
                      <a:ea typeface="宋体" panose="02010600030101010101" pitchFamily="2" charset="-122"/>
                    </a:rPr>
                    <a:t>    </a:t>
                  </a:r>
                  <a:r>
                    <a:rPr kumimoji="1" lang="en-US" altLang="zh-CN" sz="2400">
                      <a:solidFill>
                        <a:srgbClr val="FFFFFF"/>
                      </a:solidFill>
                      <a:latin typeface="Times New Roman" panose="02020603050405020304" pitchFamily="18" charset="0"/>
                      <a:ea typeface="宋体" panose="02010600030101010101" pitchFamily="2" charset="-122"/>
                    </a:rPr>
                    <a:t>0   A  0</a:t>
                  </a:r>
                </a:p>
              </p:txBody>
            </p:sp>
            <p:sp>
              <p:nvSpPr>
                <p:cNvPr id="460806" name="Line 6">
                  <a:extLst>
                    <a:ext uri="{FF2B5EF4-FFF2-40B4-BE49-F238E27FC236}">
                      <a16:creationId xmlns:a16="http://schemas.microsoft.com/office/drawing/2014/main" id="{D6AEBEA7-2CC6-9B4D-8221-FF4A9DD68766}"/>
                    </a:ext>
                  </a:extLst>
                </p:cNvPr>
                <p:cNvSpPr>
                  <a:spLocks noChangeShapeType="1"/>
                </p:cNvSpPr>
                <p:nvPr/>
              </p:nvSpPr>
              <p:spPr bwMode="auto">
                <a:xfrm>
                  <a:off x="3168" y="2448"/>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60807" name="Line 7">
                  <a:extLst>
                    <a:ext uri="{FF2B5EF4-FFF2-40B4-BE49-F238E27FC236}">
                      <a16:creationId xmlns:a16="http://schemas.microsoft.com/office/drawing/2014/main" id="{2A533890-EC4D-2E4E-B9F0-5B6833AA4BFF}"/>
                    </a:ext>
                  </a:extLst>
                </p:cNvPr>
                <p:cNvSpPr>
                  <a:spLocks noChangeShapeType="1"/>
                </p:cNvSpPr>
                <p:nvPr/>
              </p:nvSpPr>
              <p:spPr bwMode="auto">
                <a:xfrm>
                  <a:off x="3408" y="2448"/>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60808" name="Line 8">
                  <a:extLst>
                    <a:ext uri="{FF2B5EF4-FFF2-40B4-BE49-F238E27FC236}">
                      <a16:creationId xmlns:a16="http://schemas.microsoft.com/office/drawing/2014/main" id="{17E9FAED-8EC3-8A43-99D6-E399EA6FA6B0}"/>
                    </a:ext>
                  </a:extLst>
                </p:cNvPr>
                <p:cNvSpPr>
                  <a:spLocks noChangeShapeType="1"/>
                </p:cNvSpPr>
                <p:nvPr/>
              </p:nvSpPr>
              <p:spPr bwMode="auto">
                <a:xfrm>
                  <a:off x="3664" y="2448"/>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60809" name="Line 9">
                  <a:extLst>
                    <a:ext uri="{FF2B5EF4-FFF2-40B4-BE49-F238E27FC236}">
                      <a16:creationId xmlns:a16="http://schemas.microsoft.com/office/drawing/2014/main" id="{0448ACAA-CFF4-3240-9259-B40C9DFE8D42}"/>
                    </a:ext>
                  </a:extLst>
                </p:cNvPr>
                <p:cNvSpPr>
                  <a:spLocks noChangeShapeType="1"/>
                </p:cNvSpPr>
                <p:nvPr/>
              </p:nvSpPr>
              <p:spPr bwMode="auto">
                <a:xfrm>
                  <a:off x="3896" y="2448"/>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460810" name="Group 10">
                <a:extLst>
                  <a:ext uri="{FF2B5EF4-FFF2-40B4-BE49-F238E27FC236}">
                    <a16:creationId xmlns:a16="http://schemas.microsoft.com/office/drawing/2014/main" id="{FBFCAD20-6A8C-4449-AD28-65DAEA17FF8E}"/>
                  </a:ext>
                </a:extLst>
              </p:cNvPr>
              <p:cNvGrpSpPr>
                <a:grpSpLocks/>
              </p:cNvGrpSpPr>
              <p:nvPr/>
            </p:nvGrpSpPr>
            <p:grpSpPr bwMode="auto">
              <a:xfrm>
                <a:off x="1626" y="2596"/>
                <a:ext cx="1032" cy="221"/>
                <a:chOff x="2976" y="2448"/>
                <a:chExt cx="1111" cy="227"/>
              </a:xfrm>
            </p:grpSpPr>
            <p:sp>
              <p:nvSpPr>
                <p:cNvPr id="460811" name="Rectangle 11">
                  <a:extLst>
                    <a:ext uri="{FF2B5EF4-FFF2-40B4-BE49-F238E27FC236}">
                      <a16:creationId xmlns:a16="http://schemas.microsoft.com/office/drawing/2014/main" id="{7A775B84-4656-DD43-8ADE-CF39E23304B3}"/>
                    </a:ext>
                  </a:extLst>
                </p:cNvPr>
                <p:cNvSpPr>
                  <a:spLocks noChangeArrowheads="1"/>
                </p:cNvSpPr>
                <p:nvPr/>
              </p:nvSpPr>
              <p:spPr bwMode="auto">
                <a:xfrm>
                  <a:off x="2976" y="2448"/>
                  <a:ext cx="1111"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a:solidFill>
                        <a:srgbClr val="FFFFFF"/>
                      </a:solidFill>
                      <a:latin typeface="Times New Roman" panose="02020603050405020304" pitchFamily="18" charset="0"/>
                      <a:ea typeface="宋体" panose="02010600030101010101" pitchFamily="2" charset="-122"/>
                    </a:rPr>
                    <a:t>    </a:t>
                  </a:r>
                  <a:r>
                    <a:rPr kumimoji="1" lang="en-US" altLang="zh-CN" sz="2400">
                      <a:solidFill>
                        <a:srgbClr val="FFFFFF"/>
                      </a:solidFill>
                      <a:latin typeface="Times New Roman" panose="02020603050405020304" pitchFamily="18" charset="0"/>
                      <a:ea typeface="宋体" panose="02010600030101010101" pitchFamily="2" charset="-122"/>
                    </a:rPr>
                    <a:t>0   B  1</a:t>
                  </a:r>
                </a:p>
              </p:txBody>
            </p:sp>
            <p:sp>
              <p:nvSpPr>
                <p:cNvPr id="460812" name="Line 12">
                  <a:extLst>
                    <a:ext uri="{FF2B5EF4-FFF2-40B4-BE49-F238E27FC236}">
                      <a16:creationId xmlns:a16="http://schemas.microsoft.com/office/drawing/2014/main" id="{B2F0DF4A-E1C1-AA42-B95B-38B07734E0A6}"/>
                    </a:ext>
                  </a:extLst>
                </p:cNvPr>
                <p:cNvSpPr>
                  <a:spLocks noChangeShapeType="1"/>
                </p:cNvSpPr>
                <p:nvPr/>
              </p:nvSpPr>
              <p:spPr bwMode="auto">
                <a:xfrm>
                  <a:off x="3168" y="2448"/>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60813" name="Line 13">
                  <a:extLst>
                    <a:ext uri="{FF2B5EF4-FFF2-40B4-BE49-F238E27FC236}">
                      <a16:creationId xmlns:a16="http://schemas.microsoft.com/office/drawing/2014/main" id="{6737BDB0-3744-9542-BF1E-A626A092CAB7}"/>
                    </a:ext>
                  </a:extLst>
                </p:cNvPr>
                <p:cNvSpPr>
                  <a:spLocks noChangeShapeType="1"/>
                </p:cNvSpPr>
                <p:nvPr/>
              </p:nvSpPr>
              <p:spPr bwMode="auto">
                <a:xfrm>
                  <a:off x="3408" y="2448"/>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60814" name="Line 14">
                  <a:extLst>
                    <a:ext uri="{FF2B5EF4-FFF2-40B4-BE49-F238E27FC236}">
                      <a16:creationId xmlns:a16="http://schemas.microsoft.com/office/drawing/2014/main" id="{353A3238-BB4F-4841-8E97-6E19C1685F2E}"/>
                    </a:ext>
                  </a:extLst>
                </p:cNvPr>
                <p:cNvSpPr>
                  <a:spLocks noChangeShapeType="1"/>
                </p:cNvSpPr>
                <p:nvPr/>
              </p:nvSpPr>
              <p:spPr bwMode="auto">
                <a:xfrm>
                  <a:off x="3664" y="2448"/>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60815" name="Line 15">
                  <a:extLst>
                    <a:ext uri="{FF2B5EF4-FFF2-40B4-BE49-F238E27FC236}">
                      <a16:creationId xmlns:a16="http://schemas.microsoft.com/office/drawing/2014/main" id="{4405432A-341C-C849-90AD-928039B3554E}"/>
                    </a:ext>
                  </a:extLst>
                </p:cNvPr>
                <p:cNvSpPr>
                  <a:spLocks noChangeShapeType="1"/>
                </p:cNvSpPr>
                <p:nvPr/>
              </p:nvSpPr>
              <p:spPr bwMode="auto">
                <a:xfrm>
                  <a:off x="3896" y="2448"/>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460816" name="Group 16">
                <a:extLst>
                  <a:ext uri="{FF2B5EF4-FFF2-40B4-BE49-F238E27FC236}">
                    <a16:creationId xmlns:a16="http://schemas.microsoft.com/office/drawing/2014/main" id="{F7104EB1-6E7A-254D-BCC7-3EFE8B980FA9}"/>
                  </a:ext>
                </a:extLst>
              </p:cNvPr>
              <p:cNvGrpSpPr>
                <a:grpSpLocks/>
              </p:cNvGrpSpPr>
              <p:nvPr/>
            </p:nvGrpSpPr>
            <p:grpSpPr bwMode="auto">
              <a:xfrm>
                <a:off x="2826" y="2596"/>
                <a:ext cx="1032" cy="221"/>
                <a:chOff x="2976" y="2448"/>
                <a:chExt cx="1111" cy="227"/>
              </a:xfrm>
            </p:grpSpPr>
            <p:sp>
              <p:nvSpPr>
                <p:cNvPr id="460817" name="Rectangle 17">
                  <a:extLst>
                    <a:ext uri="{FF2B5EF4-FFF2-40B4-BE49-F238E27FC236}">
                      <a16:creationId xmlns:a16="http://schemas.microsoft.com/office/drawing/2014/main" id="{8D41D7F3-AE36-1641-88F8-33D236B7F230}"/>
                    </a:ext>
                  </a:extLst>
                </p:cNvPr>
                <p:cNvSpPr>
                  <a:spLocks noChangeArrowheads="1"/>
                </p:cNvSpPr>
                <p:nvPr/>
              </p:nvSpPr>
              <p:spPr bwMode="auto">
                <a:xfrm>
                  <a:off x="2976" y="2448"/>
                  <a:ext cx="1111"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a:solidFill>
                        <a:srgbClr val="FFFFFF"/>
                      </a:solidFill>
                      <a:latin typeface="Times New Roman" panose="02020603050405020304" pitchFamily="18" charset="0"/>
                      <a:ea typeface="宋体" panose="02010600030101010101" pitchFamily="2" charset="-122"/>
                    </a:rPr>
                    <a:t>    </a:t>
                  </a:r>
                  <a:r>
                    <a:rPr kumimoji="1" lang="en-US" altLang="zh-CN" sz="2400">
                      <a:solidFill>
                        <a:srgbClr val="FFFFFF"/>
                      </a:solidFill>
                      <a:latin typeface="Times New Roman" panose="02020603050405020304" pitchFamily="18" charset="0"/>
                      <a:ea typeface="宋体" panose="02010600030101010101" pitchFamily="2" charset="-122"/>
                    </a:rPr>
                    <a:t>0   C  0</a:t>
                  </a:r>
                </a:p>
              </p:txBody>
            </p:sp>
            <p:sp>
              <p:nvSpPr>
                <p:cNvPr id="460818" name="Line 18">
                  <a:extLst>
                    <a:ext uri="{FF2B5EF4-FFF2-40B4-BE49-F238E27FC236}">
                      <a16:creationId xmlns:a16="http://schemas.microsoft.com/office/drawing/2014/main" id="{41A5C5B2-8C68-E348-96A1-C44B032768A0}"/>
                    </a:ext>
                  </a:extLst>
                </p:cNvPr>
                <p:cNvSpPr>
                  <a:spLocks noChangeShapeType="1"/>
                </p:cNvSpPr>
                <p:nvPr/>
              </p:nvSpPr>
              <p:spPr bwMode="auto">
                <a:xfrm>
                  <a:off x="3168" y="2448"/>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60819" name="Line 19">
                  <a:extLst>
                    <a:ext uri="{FF2B5EF4-FFF2-40B4-BE49-F238E27FC236}">
                      <a16:creationId xmlns:a16="http://schemas.microsoft.com/office/drawing/2014/main" id="{9225AE58-268F-7842-8F57-8C04711DF89A}"/>
                    </a:ext>
                  </a:extLst>
                </p:cNvPr>
                <p:cNvSpPr>
                  <a:spLocks noChangeShapeType="1"/>
                </p:cNvSpPr>
                <p:nvPr/>
              </p:nvSpPr>
              <p:spPr bwMode="auto">
                <a:xfrm>
                  <a:off x="3408" y="2448"/>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60820" name="Line 20">
                  <a:extLst>
                    <a:ext uri="{FF2B5EF4-FFF2-40B4-BE49-F238E27FC236}">
                      <a16:creationId xmlns:a16="http://schemas.microsoft.com/office/drawing/2014/main" id="{568874DB-5008-4840-B6E9-00554675CE8A}"/>
                    </a:ext>
                  </a:extLst>
                </p:cNvPr>
                <p:cNvSpPr>
                  <a:spLocks noChangeShapeType="1"/>
                </p:cNvSpPr>
                <p:nvPr/>
              </p:nvSpPr>
              <p:spPr bwMode="auto">
                <a:xfrm>
                  <a:off x="3664" y="2448"/>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60821" name="Line 21">
                  <a:extLst>
                    <a:ext uri="{FF2B5EF4-FFF2-40B4-BE49-F238E27FC236}">
                      <a16:creationId xmlns:a16="http://schemas.microsoft.com/office/drawing/2014/main" id="{C83214F9-29B5-7548-A037-519E7DF8CFEA}"/>
                    </a:ext>
                  </a:extLst>
                </p:cNvPr>
                <p:cNvSpPr>
                  <a:spLocks noChangeShapeType="1"/>
                </p:cNvSpPr>
                <p:nvPr/>
              </p:nvSpPr>
              <p:spPr bwMode="auto">
                <a:xfrm>
                  <a:off x="3896" y="2448"/>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460822" name="Line 22">
                <a:extLst>
                  <a:ext uri="{FF2B5EF4-FFF2-40B4-BE49-F238E27FC236}">
                    <a16:creationId xmlns:a16="http://schemas.microsoft.com/office/drawing/2014/main" id="{BBA5E0D1-3A50-9040-8D1D-47294CCF7F0A}"/>
                  </a:ext>
                </a:extLst>
              </p:cNvPr>
              <p:cNvSpPr>
                <a:spLocks noChangeShapeType="1"/>
              </p:cNvSpPr>
              <p:nvPr/>
            </p:nvSpPr>
            <p:spPr bwMode="auto">
              <a:xfrm flipH="1">
                <a:off x="2180" y="2327"/>
                <a:ext cx="157" cy="264"/>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60823" name="Line 23">
                <a:extLst>
                  <a:ext uri="{FF2B5EF4-FFF2-40B4-BE49-F238E27FC236}">
                    <a16:creationId xmlns:a16="http://schemas.microsoft.com/office/drawing/2014/main" id="{51731A99-E836-BE48-816C-098D0F0D545E}"/>
                  </a:ext>
                </a:extLst>
              </p:cNvPr>
              <p:cNvSpPr>
                <a:spLocks noChangeShapeType="1"/>
              </p:cNvSpPr>
              <p:nvPr/>
            </p:nvSpPr>
            <p:spPr bwMode="auto">
              <a:xfrm>
                <a:off x="3193" y="2334"/>
                <a:ext cx="157" cy="265"/>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nvGrpSpPr>
              <p:cNvPr id="460824" name="Group 24">
                <a:extLst>
                  <a:ext uri="{FF2B5EF4-FFF2-40B4-BE49-F238E27FC236}">
                    <a16:creationId xmlns:a16="http://schemas.microsoft.com/office/drawing/2014/main" id="{91CBFC70-12A7-0C4F-B772-CE2E2BCC1D9C}"/>
                  </a:ext>
                </a:extLst>
              </p:cNvPr>
              <p:cNvGrpSpPr>
                <a:grpSpLocks/>
              </p:cNvGrpSpPr>
              <p:nvPr/>
            </p:nvGrpSpPr>
            <p:grpSpPr bwMode="auto">
              <a:xfrm>
                <a:off x="1008" y="3030"/>
                <a:ext cx="1032" cy="221"/>
                <a:chOff x="2976" y="2448"/>
                <a:chExt cx="1111" cy="227"/>
              </a:xfrm>
            </p:grpSpPr>
            <p:sp>
              <p:nvSpPr>
                <p:cNvPr id="460825" name="Rectangle 25">
                  <a:extLst>
                    <a:ext uri="{FF2B5EF4-FFF2-40B4-BE49-F238E27FC236}">
                      <a16:creationId xmlns:a16="http://schemas.microsoft.com/office/drawing/2014/main" id="{529F6D5F-3C8D-9346-AD8F-797AAD6B8981}"/>
                    </a:ext>
                  </a:extLst>
                </p:cNvPr>
                <p:cNvSpPr>
                  <a:spLocks noChangeArrowheads="1"/>
                </p:cNvSpPr>
                <p:nvPr/>
              </p:nvSpPr>
              <p:spPr bwMode="auto">
                <a:xfrm>
                  <a:off x="2976" y="2448"/>
                  <a:ext cx="1111"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a:t>
                  </a:r>
                  <a:r>
                    <a:rPr kumimoji="1" lang="zh-CN" altLang="en-US" sz="2400">
                      <a:solidFill>
                        <a:srgbClr val="FFFFFF"/>
                      </a:solidFill>
                      <a:latin typeface="Times New Roman" panose="02020603050405020304" pitchFamily="18" charset="0"/>
                      <a:ea typeface="宋体" panose="02010600030101010101" pitchFamily="2" charset="-122"/>
                    </a:rPr>
                    <a:t>  </a:t>
                  </a:r>
                  <a:r>
                    <a:rPr kumimoji="1" lang="en-US" altLang="zh-CN" sz="2400">
                      <a:solidFill>
                        <a:srgbClr val="FFFFFF"/>
                      </a:solidFill>
                      <a:latin typeface="Times New Roman" panose="02020603050405020304" pitchFamily="18" charset="0"/>
                      <a:ea typeface="宋体" panose="02010600030101010101" pitchFamily="2" charset="-122"/>
                    </a:rPr>
                    <a:t>1  D  1</a:t>
                  </a:r>
                </a:p>
              </p:txBody>
            </p:sp>
            <p:sp>
              <p:nvSpPr>
                <p:cNvPr id="460826" name="Line 26">
                  <a:extLst>
                    <a:ext uri="{FF2B5EF4-FFF2-40B4-BE49-F238E27FC236}">
                      <a16:creationId xmlns:a16="http://schemas.microsoft.com/office/drawing/2014/main" id="{2CB5122C-8F14-7443-B0D2-7C0A7A0F47CB}"/>
                    </a:ext>
                  </a:extLst>
                </p:cNvPr>
                <p:cNvSpPr>
                  <a:spLocks noChangeShapeType="1"/>
                </p:cNvSpPr>
                <p:nvPr/>
              </p:nvSpPr>
              <p:spPr bwMode="auto">
                <a:xfrm>
                  <a:off x="3168" y="2448"/>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60827" name="Line 27">
                  <a:extLst>
                    <a:ext uri="{FF2B5EF4-FFF2-40B4-BE49-F238E27FC236}">
                      <a16:creationId xmlns:a16="http://schemas.microsoft.com/office/drawing/2014/main" id="{C6E61A19-73F0-0C42-96CF-F9667D9BF3D2}"/>
                    </a:ext>
                  </a:extLst>
                </p:cNvPr>
                <p:cNvSpPr>
                  <a:spLocks noChangeShapeType="1"/>
                </p:cNvSpPr>
                <p:nvPr/>
              </p:nvSpPr>
              <p:spPr bwMode="auto">
                <a:xfrm>
                  <a:off x="3408" y="2448"/>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60828" name="Line 28">
                  <a:extLst>
                    <a:ext uri="{FF2B5EF4-FFF2-40B4-BE49-F238E27FC236}">
                      <a16:creationId xmlns:a16="http://schemas.microsoft.com/office/drawing/2014/main" id="{B62354F8-4B00-C44E-A867-CF2A9000AB3C}"/>
                    </a:ext>
                  </a:extLst>
                </p:cNvPr>
                <p:cNvSpPr>
                  <a:spLocks noChangeShapeType="1"/>
                </p:cNvSpPr>
                <p:nvPr/>
              </p:nvSpPr>
              <p:spPr bwMode="auto">
                <a:xfrm>
                  <a:off x="3664" y="2448"/>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60829" name="Line 29">
                  <a:extLst>
                    <a:ext uri="{FF2B5EF4-FFF2-40B4-BE49-F238E27FC236}">
                      <a16:creationId xmlns:a16="http://schemas.microsoft.com/office/drawing/2014/main" id="{186CDF08-D44D-2648-AD32-1250937C8057}"/>
                    </a:ext>
                  </a:extLst>
                </p:cNvPr>
                <p:cNvSpPr>
                  <a:spLocks noChangeShapeType="1"/>
                </p:cNvSpPr>
                <p:nvPr/>
              </p:nvSpPr>
              <p:spPr bwMode="auto">
                <a:xfrm>
                  <a:off x="3896" y="2448"/>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460830" name="Group 30">
                <a:extLst>
                  <a:ext uri="{FF2B5EF4-FFF2-40B4-BE49-F238E27FC236}">
                    <a16:creationId xmlns:a16="http://schemas.microsoft.com/office/drawing/2014/main" id="{D06D3EDD-981E-B444-B4DE-FAD7EEBA7FFB}"/>
                  </a:ext>
                </a:extLst>
              </p:cNvPr>
              <p:cNvGrpSpPr>
                <a:grpSpLocks/>
              </p:cNvGrpSpPr>
              <p:nvPr/>
            </p:nvGrpSpPr>
            <p:grpSpPr bwMode="auto">
              <a:xfrm>
                <a:off x="2196" y="3030"/>
                <a:ext cx="1032" cy="221"/>
                <a:chOff x="2976" y="2448"/>
                <a:chExt cx="1111" cy="227"/>
              </a:xfrm>
            </p:grpSpPr>
            <p:sp>
              <p:nvSpPr>
                <p:cNvPr id="460831" name="Rectangle 31">
                  <a:extLst>
                    <a:ext uri="{FF2B5EF4-FFF2-40B4-BE49-F238E27FC236}">
                      <a16:creationId xmlns:a16="http://schemas.microsoft.com/office/drawing/2014/main" id="{DB332067-78CC-634D-8570-BB7A6B39DCDA}"/>
                    </a:ext>
                  </a:extLst>
                </p:cNvPr>
                <p:cNvSpPr>
                  <a:spLocks noChangeArrowheads="1"/>
                </p:cNvSpPr>
                <p:nvPr/>
              </p:nvSpPr>
              <p:spPr bwMode="auto">
                <a:xfrm>
                  <a:off x="2976" y="2448"/>
                  <a:ext cx="1111"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a:solidFill>
                        <a:srgbClr val="FFFFFF"/>
                      </a:solidFill>
                      <a:latin typeface="Times New Roman" panose="02020603050405020304" pitchFamily="18" charset="0"/>
                      <a:ea typeface="宋体" panose="02010600030101010101" pitchFamily="2" charset="-122"/>
                    </a:rPr>
                    <a:t>    </a:t>
                  </a:r>
                  <a:r>
                    <a:rPr kumimoji="1" lang="en-US" altLang="zh-CN" sz="2400">
                      <a:solidFill>
                        <a:srgbClr val="FFFFFF"/>
                      </a:solidFill>
                      <a:latin typeface="Times New Roman" panose="02020603050405020304" pitchFamily="18" charset="0"/>
                      <a:ea typeface="宋体" panose="02010600030101010101" pitchFamily="2" charset="-122"/>
                    </a:rPr>
                    <a:t>0   E  1</a:t>
                  </a:r>
                </a:p>
              </p:txBody>
            </p:sp>
            <p:sp>
              <p:nvSpPr>
                <p:cNvPr id="460832" name="Line 32">
                  <a:extLst>
                    <a:ext uri="{FF2B5EF4-FFF2-40B4-BE49-F238E27FC236}">
                      <a16:creationId xmlns:a16="http://schemas.microsoft.com/office/drawing/2014/main" id="{5BB7D843-1212-7A4B-A9B1-FAE7B3946D7B}"/>
                    </a:ext>
                  </a:extLst>
                </p:cNvPr>
                <p:cNvSpPr>
                  <a:spLocks noChangeShapeType="1"/>
                </p:cNvSpPr>
                <p:nvPr/>
              </p:nvSpPr>
              <p:spPr bwMode="auto">
                <a:xfrm>
                  <a:off x="3168" y="2448"/>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60833" name="Line 33">
                  <a:extLst>
                    <a:ext uri="{FF2B5EF4-FFF2-40B4-BE49-F238E27FC236}">
                      <a16:creationId xmlns:a16="http://schemas.microsoft.com/office/drawing/2014/main" id="{04A3AEAB-63D6-7E46-8F28-DE4B4226B859}"/>
                    </a:ext>
                  </a:extLst>
                </p:cNvPr>
                <p:cNvSpPr>
                  <a:spLocks noChangeShapeType="1"/>
                </p:cNvSpPr>
                <p:nvPr/>
              </p:nvSpPr>
              <p:spPr bwMode="auto">
                <a:xfrm>
                  <a:off x="3408" y="2448"/>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60834" name="Line 34">
                  <a:extLst>
                    <a:ext uri="{FF2B5EF4-FFF2-40B4-BE49-F238E27FC236}">
                      <a16:creationId xmlns:a16="http://schemas.microsoft.com/office/drawing/2014/main" id="{D2E232D6-593D-964C-B62C-34EEDE74D402}"/>
                    </a:ext>
                  </a:extLst>
                </p:cNvPr>
                <p:cNvSpPr>
                  <a:spLocks noChangeShapeType="1"/>
                </p:cNvSpPr>
                <p:nvPr/>
              </p:nvSpPr>
              <p:spPr bwMode="auto">
                <a:xfrm>
                  <a:off x="3664" y="2448"/>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60835" name="Line 35">
                  <a:extLst>
                    <a:ext uri="{FF2B5EF4-FFF2-40B4-BE49-F238E27FC236}">
                      <a16:creationId xmlns:a16="http://schemas.microsoft.com/office/drawing/2014/main" id="{B1FF56DC-A16E-8847-AB5F-E2D75AFC3D85}"/>
                    </a:ext>
                  </a:extLst>
                </p:cNvPr>
                <p:cNvSpPr>
                  <a:spLocks noChangeShapeType="1"/>
                </p:cNvSpPr>
                <p:nvPr/>
              </p:nvSpPr>
              <p:spPr bwMode="auto">
                <a:xfrm>
                  <a:off x="3896" y="2448"/>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460836" name="Group 36">
                <a:extLst>
                  <a:ext uri="{FF2B5EF4-FFF2-40B4-BE49-F238E27FC236}">
                    <a16:creationId xmlns:a16="http://schemas.microsoft.com/office/drawing/2014/main" id="{F9615688-4A79-D54D-B8AA-206CAD1D9F09}"/>
                  </a:ext>
                </a:extLst>
              </p:cNvPr>
              <p:cNvGrpSpPr>
                <a:grpSpLocks/>
              </p:cNvGrpSpPr>
              <p:nvPr/>
            </p:nvGrpSpPr>
            <p:grpSpPr bwMode="auto">
              <a:xfrm>
                <a:off x="3396" y="3030"/>
                <a:ext cx="1032" cy="221"/>
                <a:chOff x="2976" y="2448"/>
                <a:chExt cx="1111" cy="227"/>
              </a:xfrm>
            </p:grpSpPr>
            <p:sp>
              <p:nvSpPr>
                <p:cNvPr id="460837" name="Rectangle 37">
                  <a:extLst>
                    <a:ext uri="{FF2B5EF4-FFF2-40B4-BE49-F238E27FC236}">
                      <a16:creationId xmlns:a16="http://schemas.microsoft.com/office/drawing/2014/main" id="{2EC48457-B45E-3F4C-9DEA-2FE63FEEB590}"/>
                    </a:ext>
                  </a:extLst>
                </p:cNvPr>
                <p:cNvSpPr>
                  <a:spLocks noChangeArrowheads="1"/>
                </p:cNvSpPr>
                <p:nvPr/>
              </p:nvSpPr>
              <p:spPr bwMode="auto">
                <a:xfrm>
                  <a:off x="2976" y="2448"/>
                  <a:ext cx="1111"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a:solidFill>
                        <a:srgbClr val="FFFFFF"/>
                      </a:solidFill>
                      <a:latin typeface="Times New Roman" panose="02020603050405020304" pitchFamily="18" charset="0"/>
                      <a:ea typeface="宋体" panose="02010600030101010101" pitchFamily="2" charset="-122"/>
                    </a:rPr>
                    <a:t>    </a:t>
                  </a:r>
                  <a:r>
                    <a:rPr kumimoji="1" lang="en-US" altLang="zh-CN" sz="2400">
                      <a:solidFill>
                        <a:srgbClr val="FFFFFF"/>
                      </a:solidFill>
                      <a:latin typeface="Times New Roman" panose="02020603050405020304" pitchFamily="18" charset="0"/>
                      <a:ea typeface="宋体" panose="02010600030101010101" pitchFamily="2" charset="-122"/>
                    </a:rPr>
                    <a:t>0   F  0</a:t>
                  </a:r>
                </a:p>
              </p:txBody>
            </p:sp>
            <p:sp>
              <p:nvSpPr>
                <p:cNvPr id="460838" name="Line 38">
                  <a:extLst>
                    <a:ext uri="{FF2B5EF4-FFF2-40B4-BE49-F238E27FC236}">
                      <a16:creationId xmlns:a16="http://schemas.microsoft.com/office/drawing/2014/main" id="{21AF7F4C-8D95-4D4C-9CAF-70504E1F4564}"/>
                    </a:ext>
                  </a:extLst>
                </p:cNvPr>
                <p:cNvSpPr>
                  <a:spLocks noChangeShapeType="1"/>
                </p:cNvSpPr>
                <p:nvPr/>
              </p:nvSpPr>
              <p:spPr bwMode="auto">
                <a:xfrm>
                  <a:off x="3168" y="2448"/>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60839" name="Line 39">
                  <a:extLst>
                    <a:ext uri="{FF2B5EF4-FFF2-40B4-BE49-F238E27FC236}">
                      <a16:creationId xmlns:a16="http://schemas.microsoft.com/office/drawing/2014/main" id="{D044C899-3769-A64D-B1CA-6EC36CE245E6}"/>
                    </a:ext>
                  </a:extLst>
                </p:cNvPr>
                <p:cNvSpPr>
                  <a:spLocks noChangeShapeType="1"/>
                </p:cNvSpPr>
                <p:nvPr/>
              </p:nvSpPr>
              <p:spPr bwMode="auto">
                <a:xfrm>
                  <a:off x="3408" y="2448"/>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60840" name="Line 40">
                  <a:extLst>
                    <a:ext uri="{FF2B5EF4-FFF2-40B4-BE49-F238E27FC236}">
                      <a16:creationId xmlns:a16="http://schemas.microsoft.com/office/drawing/2014/main" id="{0C714F4D-34CF-8149-8D4F-677738F10603}"/>
                    </a:ext>
                  </a:extLst>
                </p:cNvPr>
                <p:cNvSpPr>
                  <a:spLocks noChangeShapeType="1"/>
                </p:cNvSpPr>
                <p:nvPr/>
              </p:nvSpPr>
              <p:spPr bwMode="auto">
                <a:xfrm>
                  <a:off x="3664" y="2448"/>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60841" name="Line 41">
                  <a:extLst>
                    <a:ext uri="{FF2B5EF4-FFF2-40B4-BE49-F238E27FC236}">
                      <a16:creationId xmlns:a16="http://schemas.microsoft.com/office/drawing/2014/main" id="{A2E89FBA-030A-B148-B419-0E1022916CE9}"/>
                    </a:ext>
                  </a:extLst>
                </p:cNvPr>
                <p:cNvSpPr>
                  <a:spLocks noChangeShapeType="1"/>
                </p:cNvSpPr>
                <p:nvPr/>
              </p:nvSpPr>
              <p:spPr bwMode="auto">
                <a:xfrm>
                  <a:off x="3896" y="2448"/>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460842" name="Line 42">
                <a:extLst>
                  <a:ext uri="{FF2B5EF4-FFF2-40B4-BE49-F238E27FC236}">
                    <a16:creationId xmlns:a16="http://schemas.microsoft.com/office/drawing/2014/main" id="{75456221-301D-4146-B4A4-6F6F71AD09F7}"/>
                  </a:ext>
                </a:extLst>
              </p:cNvPr>
              <p:cNvSpPr>
                <a:spLocks noChangeShapeType="1"/>
              </p:cNvSpPr>
              <p:nvPr/>
            </p:nvSpPr>
            <p:spPr bwMode="auto">
              <a:xfrm flipH="1">
                <a:off x="2750" y="2760"/>
                <a:ext cx="157" cy="265"/>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60843" name="Line 43">
                <a:extLst>
                  <a:ext uri="{FF2B5EF4-FFF2-40B4-BE49-F238E27FC236}">
                    <a16:creationId xmlns:a16="http://schemas.microsoft.com/office/drawing/2014/main" id="{684D2328-E2FB-AA45-A59D-B7A623A9477F}"/>
                  </a:ext>
                </a:extLst>
              </p:cNvPr>
              <p:cNvSpPr>
                <a:spLocks noChangeShapeType="1"/>
              </p:cNvSpPr>
              <p:nvPr/>
            </p:nvSpPr>
            <p:spPr bwMode="auto">
              <a:xfrm>
                <a:off x="3763" y="2768"/>
                <a:ext cx="157" cy="265"/>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60844" name="Line 44">
                <a:extLst>
                  <a:ext uri="{FF2B5EF4-FFF2-40B4-BE49-F238E27FC236}">
                    <a16:creationId xmlns:a16="http://schemas.microsoft.com/office/drawing/2014/main" id="{1E2184E8-1DEA-4148-AA60-6CD353568CA1}"/>
                  </a:ext>
                </a:extLst>
              </p:cNvPr>
              <p:cNvSpPr>
                <a:spLocks noChangeShapeType="1"/>
              </p:cNvSpPr>
              <p:nvPr/>
            </p:nvSpPr>
            <p:spPr bwMode="auto">
              <a:xfrm flipH="1">
                <a:off x="1578" y="2768"/>
                <a:ext cx="157" cy="265"/>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nvGrpSpPr>
              <p:cNvPr id="460845" name="Group 45">
                <a:extLst>
                  <a:ext uri="{FF2B5EF4-FFF2-40B4-BE49-F238E27FC236}">
                    <a16:creationId xmlns:a16="http://schemas.microsoft.com/office/drawing/2014/main" id="{E5B1A0D7-0ADA-174E-9A28-8F3441B81A22}"/>
                  </a:ext>
                </a:extLst>
              </p:cNvPr>
              <p:cNvGrpSpPr>
                <a:grpSpLocks/>
              </p:cNvGrpSpPr>
              <p:nvPr/>
            </p:nvGrpSpPr>
            <p:grpSpPr bwMode="auto">
              <a:xfrm>
                <a:off x="1638" y="3435"/>
                <a:ext cx="1033" cy="221"/>
                <a:chOff x="2976" y="2448"/>
                <a:chExt cx="1111" cy="227"/>
              </a:xfrm>
            </p:grpSpPr>
            <p:sp>
              <p:nvSpPr>
                <p:cNvPr id="460846" name="Rectangle 46">
                  <a:extLst>
                    <a:ext uri="{FF2B5EF4-FFF2-40B4-BE49-F238E27FC236}">
                      <a16:creationId xmlns:a16="http://schemas.microsoft.com/office/drawing/2014/main" id="{F97F4DFF-F0C6-2A42-A30D-5C5F77920E39}"/>
                    </a:ext>
                  </a:extLst>
                </p:cNvPr>
                <p:cNvSpPr>
                  <a:spLocks noChangeArrowheads="1"/>
                </p:cNvSpPr>
                <p:nvPr/>
              </p:nvSpPr>
              <p:spPr bwMode="auto">
                <a:xfrm>
                  <a:off x="2976" y="2448"/>
                  <a:ext cx="1111"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  </a:t>
                  </a:r>
                  <a:r>
                    <a:rPr kumimoji="1" lang="zh-CN" altLang="en-US" sz="2400">
                      <a:solidFill>
                        <a:srgbClr val="FFFFFF"/>
                      </a:solidFill>
                      <a:latin typeface="Times New Roman" panose="02020603050405020304" pitchFamily="18" charset="0"/>
                      <a:ea typeface="宋体" panose="02010600030101010101" pitchFamily="2" charset="-122"/>
                    </a:rPr>
                    <a:t>  </a:t>
                  </a:r>
                  <a:r>
                    <a:rPr kumimoji="1" lang="en-US" altLang="zh-CN" sz="2400">
                      <a:solidFill>
                        <a:srgbClr val="FFFFFF"/>
                      </a:solidFill>
                      <a:latin typeface="Times New Roman" panose="02020603050405020304" pitchFamily="18" charset="0"/>
                      <a:ea typeface="宋体" panose="02010600030101010101" pitchFamily="2" charset="-122"/>
                    </a:rPr>
                    <a:t>1  G  1</a:t>
                  </a:r>
                </a:p>
              </p:txBody>
            </p:sp>
            <p:sp>
              <p:nvSpPr>
                <p:cNvPr id="460847" name="Line 47">
                  <a:extLst>
                    <a:ext uri="{FF2B5EF4-FFF2-40B4-BE49-F238E27FC236}">
                      <a16:creationId xmlns:a16="http://schemas.microsoft.com/office/drawing/2014/main" id="{3987BB71-325A-0A4D-9C48-25226B3B0E6D}"/>
                    </a:ext>
                  </a:extLst>
                </p:cNvPr>
                <p:cNvSpPr>
                  <a:spLocks noChangeShapeType="1"/>
                </p:cNvSpPr>
                <p:nvPr/>
              </p:nvSpPr>
              <p:spPr bwMode="auto">
                <a:xfrm>
                  <a:off x="3168" y="2448"/>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60848" name="Line 48">
                  <a:extLst>
                    <a:ext uri="{FF2B5EF4-FFF2-40B4-BE49-F238E27FC236}">
                      <a16:creationId xmlns:a16="http://schemas.microsoft.com/office/drawing/2014/main" id="{85F8E8E5-5534-A04E-BF35-45A7C0C12CB2}"/>
                    </a:ext>
                  </a:extLst>
                </p:cNvPr>
                <p:cNvSpPr>
                  <a:spLocks noChangeShapeType="1"/>
                </p:cNvSpPr>
                <p:nvPr/>
              </p:nvSpPr>
              <p:spPr bwMode="auto">
                <a:xfrm>
                  <a:off x="3408" y="2448"/>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60849" name="Line 49">
                  <a:extLst>
                    <a:ext uri="{FF2B5EF4-FFF2-40B4-BE49-F238E27FC236}">
                      <a16:creationId xmlns:a16="http://schemas.microsoft.com/office/drawing/2014/main" id="{DAB12266-219B-774F-B82A-EBAC0E42BF07}"/>
                    </a:ext>
                  </a:extLst>
                </p:cNvPr>
                <p:cNvSpPr>
                  <a:spLocks noChangeShapeType="1"/>
                </p:cNvSpPr>
                <p:nvPr/>
              </p:nvSpPr>
              <p:spPr bwMode="auto">
                <a:xfrm>
                  <a:off x="3664" y="2448"/>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60850" name="Line 50">
                  <a:extLst>
                    <a:ext uri="{FF2B5EF4-FFF2-40B4-BE49-F238E27FC236}">
                      <a16:creationId xmlns:a16="http://schemas.microsoft.com/office/drawing/2014/main" id="{C4CF35A3-503B-6F40-829E-5928BC044A3E}"/>
                    </a:ext>
                  </a:extLst>
                </p:cNvPr>
                <p:cNvSpPr>
                  <a:spLocks noChangeShapeType="1"/>
                </p:cNvSpPr>
                <p:nvPr/>
              </p:nvSpPr>
              <p:spPr bwMode="auto">
                <a:xfrm>
                  <a:off x="3896" y="2448"/>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460851" name="Line 51">
                <a:extLst>
                  <a:ext uri="{FF2B5EF4-FFF2-40B4-BE49-F238E27FC236}">
                    <a16:creationId xmlns:a16="http://schemas.microsoft.com/office/drawing/2014/main" id="{50CAB0B7-0716-7740-AE18-879A4F1C21A1}"/>
                  </a:ext>
                </a:extLst>
              </p:cNvPr>
              <p:cNvSpPr>
                <a:spLocks noChangeShapeType="1"/>
              </p:cNvSpPr>
              <p:nvPr/>
            </p:nvSpPr>
            <p:spPr bwMode="auto">
              <a:xfrm flipH="1">
                <a:off x="2161" y="3173"/>
                <a:ext cx="157" cy="265"/>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nvGrpSpPr>
              <p:cNvPr id="460852" name="Group 52">
                <a:extLst>
                  <a:ext uri="{FF2B5EF4-FFF2-40B4-BE49-F238E27FC236}">
                    <a16:creationId xmlns:a16="http://schemas.microsoft.com/office/drawing/2014/main" id="{0BDC1675-FAD4-504D-A097-AB7FEA079296}"/>
                  </a:ext>
                </a:extLst>
              </p:cNvPr>
              <p:cNvGrpSpPr>
                <a:grpSpLocks/>
              </p:cNvGrpSpPr>
              <p:nvPr/>
            </p:nvGrpSpPr>
            <p:grpSpPr bwMode="auto">
              <a:xfrm>
                <a:off x="2766" y="3435"/>
                <a:ext cx="1032" cy="221"/>
                <a:chOff x="2976" y="2448"/>
                <a:chExt cx="1111" cy="227"/>
              </a:xfrm>
            </p:grpSpPr>
            <p:sp>
              <p:nvSpPr>
                <p:cNvPr id="460853" name="Rectangle 53">
                  <a:extLst>
                    <a:ext uri="{FF2B5EF4-FFF2-40B4-BE49-F238E27FC236}">
                      <a16:creationId xmlns:a16="http://schemas.microsoft.com/office/drawing/2014/main" id="{4D795AA5-4536-244D-8E87-9F37CF4088EA}"/>
                    </a:ext>
                  </a:extLst>
                </p:cNvPr>
                <p:cNvSpPr>
                  <a:spLocks noChangeArrowheads="1"/>
                </p:cNvSpPr>
                <p:nvPr/>
              </p:nvSpPr>
              <p:spPr bwMode="auto">
                <a:xfrm>
                  <a:off x="2976" y="2448"/>
                  <a:ext cx="1111"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a:solidFill>
                        <a:srgbClr val="FFFFFF"/>
                      </a:solidFill>
                      <a:latin typeface="Times New Roman" panose="02020603050405020304" pitchFamily="18" charset="0"/>
                      <a:ea typeface="宋体" panose="02010600030101010101" pitchFamily="2" charset="-122"/>
                    </a:rPr>
                    <a:t>    </a:t>
                  </a:r>
                  <a:r>
                    <a:rPr kumimoji="1" lang="en-US" altLang="zh-CN" sz="2400">
                      <a:solidFill>
                        <a:srgbClr val="FFFFFF"/>
                      </a:solidFill>
                      <a:latin typeface="Times New Roman" panose="02020603050405020304" pitchFamily="18" charset="0"/>
                      <a:ea typeface="宋体" panose="02010600030101010101" pitchFamily="2" charset="-122"/>
                    </a:rPr>
                    <a:t>1   H  1</a:t>
                  </a:r>
                </a:p>
              </p:txBody>
            </p:sp>
            <p:sp>
              <p:nvSpPr>
                <p:cNvPr id="460854" name="Line 54">
                  <a:extLst>
                    <a:ext uri="{FF2B5EF4-FFF2-40B4-BE49-F238E27FC236}">
                      <a16:creationId xmlns:a16="http://schemas.microsoft.com/office/drawing/2014/main" id="{8EB16BD5-1651-A543-AAD6-D1B596FF067E}"/>
                    </a:ext>
                  </a:extLst>
                </p:cNvPr>
                <p:cNvSpPr>
                  <a:spLocks noChangeShapeType="1"/>
                </p:cNvSpPr>
                <p:nvPr/>
              </p:nvSpPr>
              <p:spPr bwMode="auto">
                <a:xfrm>
                  <a:off x="3168" y="2448"/>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60855" name="Line 55">
                  <a:extLst>
                    <a:ext uri="{FF2B5EF4-FFF2-40B4-BE49-F238E27FC236}">
                      <a16:creationId xmlns:a16="http://schemas.microsoft.com/office/drawing/2014/main" id="{75889529-BC2B-AA4A-BCFA-37CF7F343E28}"/>
                    </a:ext>
                  </a:extLst>
                </p:cNvPr>
                <p:cNvSpPr>
                  <a:spLocks noChangeShapeType="1"/>
                </p:cNvSpPr>
                <p:nvPr/>
              </p:nvSpPr>
              <p:spPr bwMode="auto">
                <a:xfrm>
                  <a:off x="3408" y="2448"/>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60856" name="Line 56">
                  <a:extLst>
                    <a:ext uri="{FF2B5EF4-FFF2-40B4-BE49-F238E27FC236}">
                      <a16:creationId xmlns:a16="http://schemas.microsoft.com/office/drawing/2014/main" id="{76A30D3A-FB19-224A-AFA4-8655B3C710B7}"/>
                    </a:ext>
                  </a:extLst>
                </p:cNvPr>
                <p:cNvSpPr>
                  <a:spLocks noChangeShapeType="1"/>
                </p:cNvSpPr>
                <p:nvPr/>
              </p:nvSpPr>
              <p:spPr bwMode="auto">
                <a:xfrm>
                  <a:off x="3664" y="2448"/>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60857" name="Line 57">
                  <a:extLst>
                    <a:ext uri="{FF2B5EF4-FFF2-40B4-BE49-F238E27FC236}">
                      <a16:creationId xmlns:a16="http://schemas.microsoft.com/office/drawing/2014/main" id="{2D813F71-490F-204E-BEA9-F641DA0F33D9}"/>
                    </a:ext>
                  </a:extLst>
                </p:cNvPr>
                <p:cNvSpPr>
                  <a:spLocks noChangeShapeType="1"/>
                </p:cNvSpPr>
                <p:nvPr/>
              </p:nvSpPr>
              <p:spPr bwMode="auto">
                <a:xfrm>
                  <a:off x="3896" y="2448"/>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460858" name="Group 58">
                <a:extLst>
                  <a:ext uri="{FF2B5EF4-FFF2-40B4-BE49-F238E27FC236}">
                    <a16:creationId xmlns:a16="http://schemas.microsoft.com/office/drawing/2014/main" id="{6FDE43BF-BB9F-3549-98F6-04959CD59DA4}"/>
                  </a:ext>
                </a:extLst>
              </p:cNvPr>
              <p:cNvGrpSpPr>
                <a:grpSpLocks/>
              </p:cNvGrpSpPr>
              <p:nvPr/>
            </p:nvGrpSpPr>
            <p:grpSpPr bwMode="auto">
              <a:xfrm>
                <a:off x="3966" y="3435"/>
                <a:ext cx="1032" cy="221"/>
                <a:chOff x="2976" y="2448"/>
                <a:chExt cx="1111" cy="227"/>
              </a:xfrm>
            </p:grpSpPr>
            <p:sp>
              <p:nvSpPr>
                <p:cNvPr id="460859" name="Rectangle 59">
                  <a:extLst>
                    <a:ext uri="{FF2B5EF4-FFF2-40B4-BE49-F238E27FC236}">
                      <a16:creationId xmlns:a16="http://schemas.microsoft.com/office/drawing/2014/main" id="{4F17AB9A-174A-1D4E-9592-7EEEDFA3034D}"/>
                    </a:ext>
                  </a:extLst>
                </p:cNvPr>
                <p:cNvSpPr>
                  <a:spLocks noChangeArrowheads="1"/>
                </p:cNvSpPr>
                <p:nvPr/>
              </p:nvSpPr>
              <p:spPr bwMode="auto">
                <a:xfrm>
                  <a:off x="2976" y="2448"/>
                  <a:ext cx="1111"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a:solidFill>
                        <a:srgbClr val="FFFFFF"/>
                      </a:solidFill>
                      <a:latin typeface="Times New Roman" panose="02020603050405020304" pitchFamily="18" charset="0"/>
                      <a:ea typeface="宋体" panose="02010600030101010101" pitchFamily="2" charset="-122"/>
                    </a:rPr>
                    <a:t>    </a:t>
                  </a:r>
                  <a:r>
                    <a:rPr kumimoji="1" lang="en-US" altLang="zh-CN" sz="2400">
                      <a:solidFill>
                        <a:srgbClr val="FFFFFF"/>
                      </a:solidFill>
                      <a:latin typeface="Times New Roman" panose="02020603050405020304" pitchFamily="18" charset="0"/>
                      <a:ea typeface="宋体" panose="02010600030101010101" pitchFamily="2" charset="-122"/>
                    </a:rPr>
                    <a:t>1   F  1  </a:t>
                  </a:r>
                  <a:r>
                    <a:rPr kumimoji="1" lang="en-US" altLang="zh-CN" sz="24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a:t>
                  </a:r>
                </a:p>
              </p:txBody>
            </p:sp>
            <p:sp>
              <p:nvSpPr>
                <p:cNvPr id="460860" name="Line 60">
                  <a:extLst>
                    <a:ext uri="{FF2B5EF4-FFF2-40B4-BE49-F238E27FC236}">
                      <a16:creationId xmlns:a16="http://schemas.microsoft.com/office/drawing/2014/main" id="{A0C4EF9F-4E92-8949-99CC-5B8FDFE4BA24}"/>
                    </a:ext>
                  </a:extLst>
                </p:cNvPr>
                <p:cNvSpPr>
                  <a:spLocks noChangeShapeType="1"/>
                </p:cNvSpPr>
                <p:nvPr/>
              </p:nvSpPr>
              <p:spPr bwMode="auto">
                <a:xfrm>
                  <a:off x="3168" y="2448"/>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60861" name="Line 61">
                  <a:extLst>
                    <a:ext uri="{FF2B5EF4-FFF2-40B4-BE49-F238E27FC236}">
                      <a16:creationId xmlns:a16="http://schemas.microsoft.com/office/drawing/2014/main" id="{1810B5E3-9594-AA4B-9DD8-2B4A94A3BFAF}"/>
                    </a:ext>
                  </a:extLst>
                </p:cNvPr>
                <p:cNvSpPr>
                  <a:spLocks noChangeShapeType="1"/>
                </p:cNvSpPr>
                <p:nvPr/>
              </p:nvSpPr>
              <p:spPr bwMode="auto">
                <a:xfrm>
                  <a:off x="3408" y="2448"/>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60862" name="Line 62">
                  <a:extLst>
                    <a:ext uri="{FF2B5EF4-FFF2-40B4-BE49-F238E27FC236}">
                      <a16:creationId xmlns:a16="http://schemas.microsoft.com/office/drawing/2014/main" id="{8DA91D0F-602A-9A4C-BD9D-7F55FBE57A95}"/>
                    </a:ext>
                  </a:extLst>
                </p:cNvPr>
                <p:cNvSpPr>
                  <a:spLocks noChangeShapeType="1"/>
                </p:cNvSpPr>
                <p:nvPr/>
              </p:nvSpPr>
              <p:spPr bwMode="auto">
                <a:xfrm>
                  <a:off x="3664" y="2448"/>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60863" name="Line 63">
                  <a:extLst>
                    <a:ext uri="{FF2B5EF4-FFF2-40B4-BE49-F238E27FC236}">
                      <a16:creationId xmlns:a16="http://schemas.microsoft.com/office/drawing/2014/main" id="{1ED1E3C2-9B94-2345-8204-D111BC426C39}"/>
                    </a:ext>
                  </a:extLst>
                </p:cNvPr>
                <p:cNvSpPr>
                  <a:spLocks noChangeShapeType="1"/>
                </p:cNvSpPr>
                <p:nvPr/>
              </p:nvSpPr>
              <p:spPr bwMode="auto">
                <a:xfrm>
                  <a:off x="3896" y="2448"/>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460864" name="Line 64">
                <a:extLst>
                  <a:ext uri="{FF2B5EF4-FFF2-40B4-BE49-F238E27FC236}">
                    <a16:creationId xmlns:a16="http://schemas.microsoft.com/office/drawing/2014/main" id="{33E21196-126C-4742-A6DB-7718BC5D2566}"/>
                  </a:ext>
                </a:extLst>
              </p:cNvPr>
              <p:cNvSpPr>
                <a:spLocks noChangeShapeType="1"/>
              </p:cNvSpPr>
              <p:nvPr/>
            </p:nvSpPr>
            <p:spPr bwMode="auto">
              <a:xfrm flipH="1">
                <a:off x="3320" y="3165"/>
                <a:ext cx="157" cy="265"/>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60865" name="Line 65">
                <a:extLst>
                  <a:ext uri="{FF2B5EF4-FFF2-40B4-BE49-F238E27FC236}">
                    <a16:creationId xmlns:a16="http://schemas.microsoft.com/office/drawing/2014/main" id="{BB826E9B-8626-8741-95D4-66ACFC801A42}"/>
                  </a:ext>
                </a:extLst>
              </p:cNvPr>
              <p:cNvSpPr>
                <a:spLocks noChangeShapeType="1"/>
              </p:cNvSpPr>
              <p:nvPr/>
            </p:nvSpPr>
            <p:spPr bwMode="auto">
              <a:xfrm>
                <a:off x="4333" y="3173"/>
                <a:ext cx="157" cy="265"/>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60866" name="Line 66">
                <a:extLst>
                  <a:ext uri="{FF2B5EF4-FFF2-40B4-BE49-F238E27FC236}">
                    <a16:creationId xmlns:a16="http://schemas.microsoft.com/office/drawing/2014/main" id="{C87A4828-27D1-B047-BF5E-A1C45A89703D}"/>
                  </a:ext>
                </a:extLst>
              </p:cNvPr>
              <p:cNvSpPr>
                <a:spLocks noChangeShapeType="1"/>
              </p:cNvSpPr>
              <p:nvPr/>
            </p:nvSpPr>
            <p:spPr bwMode="auto">
              <a:xfrm flipV="1">
                <a:off x="1942" y="2815"/>
                <a:ext cx="190" cy="280"/>
              </a:xfrm>
              <a:prstGeom prst="line">
                <a:avLst/>
              </a:prstGeom>
              <a:noFill/>
              <a:ln w="19050">
                <a:solidFill>
                  <a:schemeClr val="folHlink"/>
                </a:solidFill>
                <a:prstDash val="dash"/>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60867" name="Line 67">
                <a:extLst>
                  <a:ext uri="{FF2B5EF4-FFF2-40B4-BE49-F238E27FC236}">
                    <a16:creationId xmlns:a16="http://schemas.microsoft.com/office/drawing/2014/main" id="{131EAE9E-E9AE-8443-8931-2607A8E9992C}"/>
                  </a:ext>
                </a:extLst>
              </p:cNvPr>
              <p:cNvSpPr>
                <a:spLocks noChangeShapeType="1"/>
              </p:cNvSpPr>
              <p:nvPr/>
            </p:nvSpPr>
            <p:spPr bwMode="auto">
              <a:xfrm flipV="1">
                <a:off x="2536" y="2378"/>
                <a:ext cx="190" cy="281"/>
              </a:xfrm>
              <a:prstGeom prst="line">
                <a:avLst/>
              </a:prstGeom>
              <a:noFill/>
              <a:ln w="19050">
                <a:solidFill>
                  <a:schemeClr val="folHlink"/>
                </a:solidFill>
                <a:prstDash val="dash"/>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60868" name="Line 68">
                <a:extLst>
                  <a:ext uri="{FF2B5EF4-FFF2-40B4-BE49-F238E27FC236}">
                    <a16:creationId xmlns:a16="http://schemas.microsoft.com/office/drawing/2014/main" id="{941756BC-DEA9-6C4D-B18E-A6E91859F605}"/>
                  </a:ext>
                </a:extLst>
              </p:cNvPr>
              <p:cNvSpPr>
                <a:spLocks noChangeShapeType="1"/>
              </p:cNvSpPr>
              <p:nvPr/>
            </p:nvSpPr>
            <p:spPr bwMode="auto">
              <a:xfrm flipV="1">
                <a:off x="2552" y="3251"/>
                <a:ext cx="190" cy="280"/>
              </a:xfrm>
              <a:prstGeom prst="line">
                <a:avLst/>
              </a:prstGeom>
              <a:noFill/>
              <a:ln w="19050">
                <a:solidFill>
                  <a:schemeClr val="folHlink"/>
                </a:solidFill>
                <a:prstDash val="dash"/>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60869" name="Line 69">
                <a:extLst>
                  <a:ext uri="{FF2B5EF4-FFF2-40B4-BE49-F238E27FC236}">
                    <a16:creationId xmlns:a16="http://schemas.microsoft.com/office/drawing/2014/main" id="{5A5FED1A-CBE6-0B49-9486-C58694BB70AF}"/>
                  </a:ext>
                </a:extLst>
              </p:cNvPr>
              <p:cNvSpPr>
                <a:spLocks noChangeShapeType="1"/>
              </p:cNvSpPr>
              <p:nvPr/>
            </p:nvSpPr>
            <p:spPr bwMode="auto">
              <a:xfrm flipV="1">
                <a:off x="3146" y="2815"/>
                <a:ext cx="190" cy="280"/>
              </a:xfrm>
              <a:prstGeom prst="line">
                <a:avLst/>
              </a:prstGeom>
              <a:noFill/>
              <a:ln w="19050">
                <a:solidFill>
                  <a:schemeClr val="folHlink"/>
                </a:solidFill>
                <a:prstDash val="dash"/>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60870" name="Line 70">
                <a:extLst>
                  <a:ext uri="{FF2B5EF4-FFF2-40B4-BE49-F238E27FC236}">
                    <a16:creationId xmlns:a16="http://schemas.microsoft.com/office/drawing/2014/main" id="{95A09A90-EF4C-FD46-B66B-895E2A6302D1}"/>
                  </a:ext>
                </a:extLst>
              </p:cNvPr>
              <p:cNvSpPr>
                <a:spLocks noChangeShapeType="1"/>
              </p:cNvSpPr>
              <p:nvPr/>
            </p:nvSpPr>
            <p:spPr bwMode="auto">
              <a:xfrm flipV="1">
                <a:off x="3668" y="3251"/>
                <a:ext cx="190" cy="280"/>
              </a:xfrm>
              <a:prstGeom prst="line">
                <a:avLst/>
              </a:prstGeom>
              <a:noFill/>
              <a:ln w="19050">
                <a:solidFill>
                  <a:schemeClr val="folHlink"/>
                </a:solidFill>
                <a:prstDash val="dash"/>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60871" name="Line 71">
                <a:extLst>
                  <a:ext uri="{FF2B5EF4-FFF2-40B4-BE49-F238E27FC236}">
                    <a16:creationId xmlns:a16="http://schemas.microsoft.com/office/drawing/2014/main" id="{F32E5678-B623-0647-BA2F-E256163800AE}"/>
                  </a:ext>
                </a:extLst>
              </p:cNvPr>
              <p:cNvSpPr>
                <a:spLocks noChangeShapeType="1"/>
              </p:cNvSpPr>
              <p:nvPr/>
            </p:nvSpPr>
            <p:spPr bwMode="auto">
              <a:xfrm flipH="1" flipV="1">
                <a:off x="3929" y="3251"/>
                <a:ext cx="158" cy="265"/>
              </a:xfrm>
              <a:prstGeom prst="line">
                <a:avLst/>
              </a:prstGeom>
              <a:noFill/>
              <a:ln w="19050">
                <a:solidFill>
                  <a:schemeClr val="hlink"/>
                </a:solidFill>
                <a:prstDash val="dash"/>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60872" name="Freeform 72">
                <a:extLst>
                  <a:ext uri="{FF2B5EF4-FFF2-40B4-BE49-F238E27FC236}">
                    <a16:creationId xmlns:a16="http://schemas.microsoft.com/office/drawing/2014/main" id="{A8042551-EF1A-D04D-B9EE-9BD1EE8E3C0F}"/>
                  </a:ext>
                </a:extLst>
              </p:cNvPr>
              <p:cNvSpPr>
                <a:spLocks/>
              </p:cNvSpPr>
              <p:nvPr/>
            </p:nvSpPr>
            <p:spPr bwMode="auto">
              <a:xfrm>
                <a:off x="1721" y="2378"/>
                <a:ext cx="1108" cy="1122"/>
              </a:xfrm>
              <a:custGeom>
                <a:avLst/>
                <a:gdLst>
                  <a:gd name="T0" fmla="*/ 0 w 1120"/>
                  <a:gd name="T1" fmla="*/ 1152 h 1152"/>
                  <a:gd name="T2" fmla="*/ 384 w 1120"/>
                  <a:gd name="T3" fmla="*/ 912 h 1152"/>
                  <a:gd name="T4" fmla="*/ 432 w 1120"/>
                  <a:gd name="T5" fmla="*/ 576 h 1152"/>
                  <a:gd name="T6" fmla="*/ 1008 w 1120"/>
                  <a:gd name="T7" fmla="*/ 480 h 1152"/>
                  <a:gd name="T8" fmla="*/ 1104 w 1120"/>
                  <a:gd name="T9" fmla="*/ 0 h 1152"/>
                </a:gdLst>
                <a:ahLst/>
                <a:cxnLst>
                  <a:cxn ang="0">
                    <a:pos x="T0" y="T1"/>
                  </a:cxn>
                  <a:cxn ang="0">
                    <a:pos x="T2" y="T3"/>
                  </a:cxn>
                  <a:cxn ang="0">
                    <a:pos x="T4" y="T5"/>
                  </a:cxn>
                  <a:cxn ang="0">
                    <a:pos x="T6" y="T7"/>
                  </a:cxn>
                  <a:cxn ang="0">
                    <a:pos x="T8" y="T9"/>
                  </a:cxn>
                </a:cxnLst>
                <a:rect l="0" t="0" r="r" b="b"/>
                <a:pathLst>
                  <a:path w="1120" h="1152">
                    <a:moveTo>
                      <a:pt x="0" y="1152"/>
                    </a:moveTo>
                    <a:cubicBezTo>
                      <a:pt x="156" y="1080"/>
                      <a:pt x="312" y="1008"/>
                      <a:pt x="384" y="912"/>
                    </a:cubicBezTo>
                    <a:cubicBezTo>
                      <a:pt x="456" y="816"/>
                      <a:pt x="328" y="648"/>
                      <a:pt x="432" y="576"/>
                    </a:cubicBezTo>
                    <a:cubicBezTo>
                      <a:pt x="536" y="504"/>
                      <a:pt x="896" y="576"/>
                      <a:pt x="1008" y="480"/>
                    </a:cubicBezTo>
                    <a:cubicBezTo>
                      <a:pt x="1120" y="384"/>
                      <a:pt x="1088" y="80"/>
                      <a:pt x="1104" y="0"/>
                    </a:cubicBezTo>
                  </a:path>
                </a:pathLst>
              </a:custGeom>
              <a:noFill/>
              <a:ln w="19050" cap="flat" cmpd="sng">
                <a:solidFill>
                  <a:schemeClr val="hlink"/>
                </a:solidFill>
                <a:prstDash val="dash"/>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60873" name="Freeform 73">
                <a:extLst>
                  <a:ext uri="{FF2B5EF4-FFF2-40B4-BE49-F238E27FC236}">
                    <a16:creationId xmlns:a16="http://schemas.microsoft.com/office/drawing/2014/main" id="{196A2358-5D2D-864A-8651-2B9D0E0A22EE}"/>
                  </a:ext>
                </a:extLst>
              </p:cNvPr>
              <p:cNvSpPr>
                <a:spLocks/>
              </p:cNvSpPr>
              <p:nvPr/>
            </p:nvSpPr>
            <p:spPr bwMode="auto">
              <a:xfrm>
                <a:off x="2861" y="2815"/>
                <a:ext cx="522" cy="701"/>
              </a:xfrm>
              <a:custGeom>
                <a:avLst/>
                <a:gdLst>
                  <a:gd name="T0" fmla="*/ 0 w 528"/>
                  <a:gd name="T1" fmla="*/ 720 h 720"/>
                  <a:gd name="T2" fmla="*/ 144 w 528"/>
                  <a:gd name="T3" fmla="*/ 576 h 720"/>
                  <a:gd name="T4" fmla="*/ 384 w 528"/>
                  <a:gd name="T5" fmla="*/ 576 h 720"/>
                  <a:gd name="T6" fmla="*/ 528 w 528"/>
                  <a:gd name="T7" fmla="*/ 0 h 720"/>
                </a:gdLst>
                <a:ahLst/>
                <a:cxnLst>
                  <a:cxn ang="0">
                    <a:pos x="T0" y="T1"/>
                  </a:cxn>
                  <a:cxn ang="0">
                    <a:pos x="T2" y="T3"/>
                  </a:cxn>
                  <a:cxn ang="0">
                    <a:pos x="T4" y="T5"/>
                  </a:cxn>
                  <a:cxn ang="0">
                    <a:pos x="T6" y="T7"/>
                  </a:cxn>
                </a:cxnLst>
                <a:rect l="0" t="0" r="r" b="b"/>
                <a:pathLst>
                  <a:path w="528" h="720">
                    <a:moveTo>
                      <a:pt x="0" y="720"/>
                    </a:moveTo>
                    <a:cubicBezTo>
                      <a:pt x="40" y="660"/>
                      <a:pt x="80" y="600"/>
                      <a:pt x="144" y="576"/>
                    </a:cubicBezTo>
                    <a:cubicBezTo>
                      <a:pt x="208" y="552"/>
                      <a:pt x="320" y="672"/>
                      <a:pt x="384" y="576"/>
                    </a:cubicBezTo>
                    <a:cubicBezTo>
                      <a:pt x="448" y="480"/>
                      <a:pt x="504" y="96"/>
                      <a:pt x="528" y="0"/>
                    </a:cubicBezTo>
                  </a:path>
                </a:pathLst>
              </a:custGeom>
              <a:noFill/>
              <a:ln w="19050" cap="flat" cmpd="sng">
                <a:solidFill>
                  <a:schemeClr val="hlink"/>
                </a:solidFill>
                <a:prstDash val="dash"/>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460874" name="Rectangle 74">
              <a:extLst>
                <a:ext uri="{FF2B5EF4-FFF2-40B4-BE49-F238E27FC236}">
                  <a16:creationId xmlns:a16="http://schemas.microsoft.com/office/drawing/2014/main" id="{E9BB0BB1-2B46-1A46-8399-D8C70728FF09}"/>
                </a:ext>
              </a:extLst>
            </p:cNvPr>
            <p:cNvSpPr>
              <a:spLocks noChangeArrowheads="1"/>
            </p:cNvSpPr>
            <p:nvPr/>
          </p:nvSpPr>
          <p:spPr bwMode="auto">
            <a:xfrm>
              <a:off x="1728" y="1703"/>
              <a:ext cx="1995"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b="1">
                  <a:solidFill>
                    <a:srgbClr val="FFFFFF"/>
                  </a:solidFill>
                  <a:latin typeface="Times New Roman" panose="02020603050405020304" pitchFamily="18" charset="0"/>
                  <a:ea typeface="宋体" panose="02010600030101010101" pitchFamily="2" charset="-122"/>
                </a:rPr>
                <a:t>(e)   </a:t>
              </a:r>
              <a:r>
                <a:rPr kumimoji="1" lang="zh-CN" altLang="en-US" sz="2000" b="1">
                  <a:solidFill>
                    <a:srgbClr val="FFFFFF"/>
                  </a:solidFill>
                  <a:latin typeface="Times New Roman" panose="02020603050405020304" pitchFamily="18" charset="0"/>
                  <a:ea typeface="宋体" panose="02010600030101010101" pitchFamily="2" charset="-122"/>
                </a:rPr>
                <a:t>中序线索树的链表结构</a:t>
              </a:r>
            </a:p>
          </p:txBody>
        </p:sp>
        <p:sp>
          <p:nvSpPr>
            <p:cNvPr id="460875" name="Rectangle 75">
              <a:extLst>
                <a:ext uri="{FF2B5EF4-FFF2-40B4-BE49-F238E27FC236}">
                  <a16:creationId xmlns:a16="http://schemas.microsoft.com/office/drawing/2014/main" id="{38E565A6-536D-A54B-80F7-6E72912A755B}"/>
                </a:ext>
              </a:extLst>
            </p:cNvPr>
            <p:cNvSpPr>
              <a:spLocks noChangeArrowheads="1"/>
            </p:cNvSpPr>
            <p:nvPr/>
          </p:nvSpPr>
          <p:spPr bwMode="auto">
            <a:xfrm>
              <a:off x="1557" y="2024"/>
              <a:ext cx="2380"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lang="zh-CN" altLang="en-US" sz="2000" b="1">
                  <a:solidFill>
                    <a:srgbClr val="FFFFFF"/>
                  </a:solidFill>
                  <a:latin typeface="Arial" panose="020B0604020202020204" pitchFamily="34" charset="0"/>
                  <a:ea typeface="宋体" panose="02010600030101010101" pitchFamily="2" charset="-122"/>
                </a:rPr>
                <a:t>图</a:t>
              </a:r>
              <a:r>
                <a:rPr lang="en-US" altLang="zh-CN" sz="2000" b="1">
                  <a:solidFill>
                    <a:srgbClr val="FFFFFF"/>
                  </a:solidFill>
                  <a:latin typeface="Times New Roman" panose="02020603050405020304" pitchFamily="18" charset="0"/>
                  <a:ea typeface="宋体" panose="02010600030101010101" pitchFamily="2" charset="-122"/>
                </a:rPr>
                <a:t>6-11   </a:t>
              </a:r>
              <a:r>
                <a:rPr lang="zh-CN" altLang="en-US" sz="2000" b="1">
                  <a:solidFill>
                    <a:srgbClr val="FFFFFF"/>
                  </a:solidFill>
                  <a:latin typeface="Times New Roman" panose="02020603050405020304" pitchFamily="18" charset="0"/>
                  <a:ea typeface="宋体" panose="02010600030101010101" pitchFamily="2" charset="-122"/>
                </a:rPr>
                <a:t>线索二叉树及其存储结构</a:t>
              </a:r>
            </a:p>
          </p:txBody>
        </p:sp>
      </p:grpSp>
      <p:sp>
        <p:nvSpPr>
          <p:cNvPr id="460876" name="Text Box 76">
            <a:extLst>
              <a:ext uri="{FF2B5EF4-FFF2-40B4-BE49-F238E27FC236}">
                <a16:creationId xmlns:a16="http://schemas.microsoft.com/office/drawing/2014/main" id="{9538EEC3-7A90-9D47-8808-D0AD509E0306}"/>
              </a:ext>
            </a:extLst>
          </p:cNvPr>
          <p:cNvSpPr txBox="1">
            <a:spLocks noChangeArrowheads="1"/>
          </p:cNvSpPr>
          <p:nvPr/>
        </p:nvSpPr>
        <p:spPr bwMode="auto">
          <a:xfrm>
            <a:off x="1600201" y="4003676"/>
            <a:ext cx="8888413" cy="259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1028700" indent="-457200" eaLnBrk="0" hangingPunct="0">
              <a:defRPr kumimoji="1" sz="2400">
                <a:solidFill>
                  <a:schemeClr val="tx1"/>
                </a:solidFill>
                <a:latin typeface="Times New Roman" panose="02020603050405020304" pitchFamily="18" charset="0"/>
                <a:ea typeface="宋体" panose="02010600030101010101" pitchFamily="2" charset="-122"/>
              </a:defRPr>
            </a:lvl2pPr>
            <a:lvl3pPr marL="1676400" indent="-457200" eaLnBrk="0" hangingPunct="0">
              <a:defRPr kumimoji="1" sz="2400">
                <a:solidFill>
                  <a:schemeClr val="tx1"/>
                </a:solidFill>
                <a:latin typeface="Times New Roman" panose="02020603050405020304" pitchFamily="18" charset="0"/>
                <a:ea typeface="宋体" panose="02010600030101010101" pitchFamily="2" charset="-122"/>
              </a:defRPr>
            </a:lvl3pPr>
            <a:lvl4pPr marL="2324100" indent="-457200" eaLnBrk="0" hangingPunct="0">
              <a:defRPr kumimoji="1" sz="2400">
                <a:solidFill>
                  <a:schemeClr val="tx1"/>
                </a:solidFill>
                <a:latin typeface="Times New Roman" panose="02020603050405020304" pitchFamily="18" charset="0"/>
                <a:ea typeface="宋体" panose="02010600030101010101" pitchFamily="2" charset="-122"/>
              </a:defRPr>
            </a:lvl4pPr>
            <a:lvl5pPr marL="2971800" indent="-457200" eaLnBrk="0" hangingPunct="0">
              <a:defRPr kumimoji="1" sz="2400">
                <a:solidFill>
                  <a:schemeClr val="tx1"/>
                </a:solidFill>
                <a:latin typeface="Times New Roman" panose="02020603050405020304" pitchFamily="18" charset="0"/>
                <a:ea typeface="宋体" panose="02010600030101010101" pitchFamily="2" charset="-122"/>
              </a:defRPr>
            </a:lvl5pPr>
            <a:lvl6pPr marL="34290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8862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3434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8006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20000"/>
              </a:spcBef>
              <a:spcAft>
                <a:spcPct val="0"/>
              </a:spcAft>
            </a:pPr>
            <a:r>
              <a:rPr lang="zh-CN" altLang="en-US" sz="3200" b="1">
                <a:solidFill>
                  <a:srgbClr val="FFFF00"/>
                </a:solidFill>
                <a:latin typeface="宋体" panose="02010600030101010101" pitchFamily="2" charset="-122"/>
              </a:rPr>
              <a:t>说明</a:t>
            </a:r>
            <a:r>
              <a:rPr lang="zh-CN" altLang="en-US" sz="3200" b="1">
                <a:solidFill>
                  <a:srgbClr val="FFFFFF"/>
                </a:solidFill>
              </a:rPr>
              <a:t>：</a:t>
            </a:r>
            <a:r>
              <a:rPr lang="zh-CN" altLang="en-US" sz="2800" b="1">
                <a:solidFill>
                  <a:srgbClr val="FFFFFF"/>
                </a:solidFill>
                <a:latin typeface="宋体" panose="02010600030101010101" pitchFamily="2" charset="-122"/>
                <a:ea typeface="楷体_GB2312" pitchFamily="49" charset="-122"/>
              </a:rPr>
              <a:t>画线索二叉树时，</a:t>
            </a:r>
            <a:r>
              <a:rPr lang="zh-CN" altLang="en-US" sz="2800" b="1">
                <a:solidFill>
                  <a:srgbClr val="00FFFF"/>
                </a:solidFill>
                <a:latin typeface="宋体" panose="02010600030101010101" pitchFamily="2" charset="-122"/>
                <a:ea typeface="楷体_GB2312" pitchFamily="49" charset="-122"/>
              </a:rPr>
              <a:t>实线</a:t>
            </a:r>
            <a:r>
              <a:rPr lang="zh-CN" altLang="en-US" sz="2800" b="1">
                <a:solidFill>
                  <a:srgbClr val="FFFFFF"/>
                </a:solidFill>
                <a:latin typeface="宋体" panose="02010600030101010101" pitchFamily="2" charset="-122"/>
                <a:ea typeface="楷体_GB2312" pitchFamily="49" charset="-122"/>
              </a:rPr>
              <a:t>表示指针，指向其左</a:t>
            </a:r>
            <a:r>
              <a:rPr lang="zh-CN" altLang="en-US" sz="2800" b="1">
                <a:solidFill>
                  <a:srgbClr val="FFFFFF"/>
                </a:solidFill>
                <a:ea typeface="楷体_GB2312" pitchFamily="49" charset="-122"/>
              </a:rPr>
              <a:t>、</a:t>
            </a:r>
            <a:r>
              <a:rPr lang="zh-CN" altLang="en-US" sz="2800" b="1">
                <a:solidFill>
                  <a:srgbClr val="FFFFFF"/>
                </a:solidFill>
                <a:latin typeface="宋体" panose="02010600030101010101" pitchFamily="2" charset="-122"/>
                <a:ea typeface="楷体_GB2312" pitchFamily="49" charset="-122"/>
              </a:rPr>
              <a:t>右孩子；</a:t>
            </a:r>
            <a:r>
              <a:rPr lang="zh-CN" altLang="en-US" sz="2800" b="1">
                <a:solidFill>
                  <a:srgbClr val="00FFFF"/>
                </a:solidFill>
                <a:latin typeface="宋体" panose="02010600030101010101" pitchFamily="2" charset="-122"/>
                <a:ea typeface="楷体_GB2312" pitchFamily="49" charset="-122"/>
              </a:rPr>
              <a:t>虚线</a:t>
            </a:r>
            <a:r>
              <a:rPr lang="zh-CN" altLang="en-US" sz="2800" b="1">
                <a:solidFill>
                  <a:srgbClr val="FFFFFF"/>
                </a:solidFill>
                <a:latin typeface="宋体" panose="02010600030101010101" pitchFamily="2" charset="-122"/>
                <a:ea typeface="楷体_GB2312" pitchFamily="49" charset="-122"/>
              </a:rPr>
              <a:t>表示线索，指向其直接前驱或直接后继。</a:t>
            </a:r>
          </a:p>
          <a:p>
            <a:pPr eaLnBrk="1" fontAlgn="base" hangingPunct="1">
              <a:lnSpc>
                <a:spcPct val="110000"/>
              </a:lnSpc>
              <a:spcBef>
                <a:spcPct val="20000"/>
              </a:spcBef>
              <a:spcAft>
                <a:spcPct val="0"/>
              </a:spcAft>
            </a:pPr>
            <a:r>
              <a:rPr lang="zh-CN" altLang="en-US" sz="2800" b="1">
                <a:solidFill>
                  <a:srgbClr val="FFFFFF"/>
                </a:solidFill>
                <a:latin typeface="宋体" panose="02010600030101010101" pitchFamily="2" charset="-122"/>
              </a:rPr>
              <a:t>    在线索树上进行遍历，只要先找到序列中的第一个结点，然后就可以依次找结点的直接后继结点直到后继为空为止。</a:t>
            </a:r>
          </a:p>
        </p:txBody>
      </p:sp>
    </p:spTree>
    <p:extLst>
      <p:ext uri="{BB962C8B-B14F-4D97-AF65-F5344CB8AC3E}">
        <p14:creationId xmlns:p14="http://schemas.microsoft.com/office/powerpoint/2010/main" val="259138544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1826" name="Text Box 2">
            <a:extLst>
              <a:ext uri="{FF2B5EF4-FFF2-40B4-BE49-F238E27FC236}">
                <a16:creationId xmlns:a16="http://schemas.microsoft.com/office/drawing/2014/main" id="{0E4CCCB8-DC11-4D48-874C-2EEA3161FEA7}"/>
              </a:ext>
            </a:extLst>
          </p:cNvPr>
          <p:cNvSpPr txBox="1">
            <a:spLocks noChangeArrowheads="1"/>
          </p:cNvSpPr>
          <p:nvPr/>
        </p:nvSpPr>
        <p:spPr bwMode="auto">
          <a:xfrm>
            <a:off x="1703388" y="444500"/>
            <a:ext cx="8888412" cy="4965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55600" eaLnBrk="0" hangingPunct="0">
              <a:defRPr kumimoji="1" sz="2400">
                <a:solidFill>
                  <a:schemeClr val="tx1"/>
                </a:solidFill>
                <a:latin typeface="Times New Roman" panose="02020603050405020304" pitchFamily="18" charset="0"/>
                <a:ea typeface="宋体" panose="02010600030101010101" pitchFamily="2" charset="-122"/>
              </a:defRPr>
            </a:lvl2pPr>
            <a:lvl3pPr marL="1716088" indent="-457200" eaLnBrk="0" hangingPunct="0">
              <a:defRPr kumimoji="1" sz="2400">
                <a:solidFill>
                  <a:schemeClr val="tx1"/>
                </a:solidFill>
                <a:latin typeface="Times New Roman" panose="02020603050405020304" pitchFamily="18" charset="0"/>
                <a:ea typeface="宋体" panose="02010600030101010101" pitchFamily="2" charset="-122"/>
              </a:defRPr>
            </a:lvl3pPr>
            <a:lvl4pPr marL="2352675" indent="-457200" eaLnBrk="0" hangingPunct="0">
              <a:defRPr kumimoji="1" sz="2400">
                <a:solidFill>
                  <a:schemeClr val="tx1"/>
                </a:solidFill>
                <a:latin typeface="Times New Roman" panose="02020603050405020304" pitchFamily="18" charset="0"/>
                <a:ea typeface="宋体" panose="02010600030101010101" pitchFamily="2" charset="-122"/>
              </a:defRPr>
            </a:lvl4pPr>
            <a:lvl5pPr marL="2989263" indent="-457200" eaLnBrk="0" hangingPunct="0">
              <a:defRPr kumimoji="1" sz="2400">
                <a:solidFill>
                  <a:schemeClr val="tx1"/>
                </a:solidFill>
                <a:latin typeface="Times New Roman" panose="02020603050405020304" pitchFamily="18" charset="0"/>
                <a:ea typeface="宋体" panose="02010600030101010101" pitchFamily="2" charset="-122"/>
              </a:defRPr>
            </a:lvl5pPr>
            <a:lvl6pPr marL="3446463"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903663"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360863"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818063"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20000"/>
              </a:spcBef>
              <a:spcAft>
                <a:spcPct val="0"/>
              </a:spcAft>
            </a:pPr>
            <a:r>
              <a:rPr lang="zh-CN" altLang="en-US" sz="2800" b="1">
                <a:solidFill>
                  <a:srgbClr val="FFFFFF"/>
                </a:solidFill>
                <a:latin typeface="宋体" panose="02010600030101010101" pitchFamily="2" charset="-122"/>
              </a:rPr>
              <a:t>    如何在线索树中找结点的直接后继</a:t>
            </a:r>
            <a:r>
              <a:rPr lang="en-US" altLang="zh-CN" sz="2800" b="1">
                <a:solidFill>
                  <a:srgbClr val="FFFFFF"/>
                </a:solidFill>
                <a:latin typeface="宋体" panose="02010600030101010101" pitchFamily="2" charset="-122"/>
              </a:rPr>
              <a:t>?</a:t>
            </a:r>
            <a:r>
              <a:rPr lang="zh-CN" altLang="en-US" sz="2800" b="1">
                <a:solidFill>
                  <a:srgbClr val="FFFFFF"/>
                </a:solidFill>
                <a:latin typeface="宋体" panose="02010600030101010101" pitchFamily="2" charset="-122"/>
              </a:rPr>
              <a:t>以图</a:t>
            </a:r>
            <a:r>
              <a:rPr lang="en-US" altLang="zh-CN" sz="2800" b="1">
                <a:solidFill>
                  <a:srgbClr val="FFFFFF"/>
                </a:solidFill>
              </a:rPr>
              <a:t>6-11(d) </a:t>
            </a:r>
            <a:r>
              <a:rPr lang="zh-CN" altLang="en-US" sz="2800" b="1">
                <a:solidFill>
                  <a:srgbClr val="FFFFFF"/>
                </a:solidFill>
                <a:latin typeface="宋体" panose="02010600030101010101" pitchFamily="2" charset="-122"/>
              </a:rPr>
              <a:t>，</a:t>
            </a:r>
            <a:r>
              <a:rPr lang="en-US" altLang="zh-CN" sz="2800" b="1">
                <a:solidFill>
                  <a:srgbClr val="FFFFFF"/>
                </a:solidFill>
              </a:rPr>
              <a:t>(e)</a:t>
            </a:r>
            <a:r>
              <a:rPr lang="zh-CN" altLang="en-US" sz="2800" b="1">
                <a:solidFill>
                  <a:srgbClr val="FFFFFF"/>
                </a:solidFill>
              </a:rPr>
              <a:t>所示的中序线索树为例：</a:t>
            </a:r>
          </a:p>
          <a:p>
            <a:pPr lvl="1" eaLnBrk="1" fontAlgn="base" hangingPunct="1">
              <a:lnSpc>
                <a:spcPct val="110000"/>
              </a:lnSpc>
              <a:spcBef>
                <a:spcPct val="20000"/>
              </a:spcBef>
              <a:spcAft>
                <a:spcPct val="0"/>
              </a:spcAft>
            </a:pPr>
            <a:r>
              <a:rPr lang="zh-CN" altLang="en-US" sz="2800" b="1">
                <a:solidFill>
                  <a:srgbClr val="FFFF00"/>
                </a:solidFill>
                <a:latin typeface="宋体" panose="02010600030101010101" pitchFamily="2" charset="-122"/>
              </a:rPr>
              <a:t>◆</a:t>
            </a:r>
            <a:r>
              <a:rPr lang="zh-CN" altLang="en-US" sz="2800" b="1">
                <a:solidFill>
                  <a:srgbClr val="FFFFFF"/>
                </a:solidFill>
              </a:rPr>
              <a:t>   树中</a:t>
            </a:r>
            <a:r>
              <a:rPr lang="zh-CN" altLang="en-US" sz="2800" b="1">
                <a:solidFill>
                  <a:srgbClr val="FFFF00"/>
                </a:solidFill>
              </a:rPr>
              <a:t>所有叶子结点的右链都是</a:t>
            </a:r>
            <a:r>
              <a:rPr lang="zh-CN" altLang="en-US" sz="2800" b="1">
                <a:solidFill>
                  <a:srgbClr val="00FFFF"/>
                </a:solidFill>
              </a:rPr>
              <a:t>线索</a:t>
            </a:r>
            <a:r>
              <a:rPr lang="zh-CN" altLang="en-US" sz="2800" b="1">
                <a:solidFill>
                  <a:srgbClr val="FFFFFF"/>
                </a:solidFill>
                <a:latin typeface="宋体" panose="02010600030101010101" pitchFamily="2" charset="-122"/>
              </a:rPr>
              <a:t>。</a:t>
            </a:r>
            <a:r>
              <a:rPr lang="zh-CN" altLang="en-US" sz="2800" b="1">
                <a:solidFill>
                  <a:srgbClr val="FFFFFF"/>
                </a:solidFill>
              </a:rPr>
              <a:t>右链直接指示了结点的直接后继</a:t>
            </a:r>
            <a:r>
              <a:rPr lang="zh-CN" altLang="en-US" sz="2800" b="1">
                <a:solidFill>
                  <a:srgbClr val="FFFFFF"/>
                </a:solidFill>
                <a:latin typeface="宋体" panose="02010600030101010101" pitchFamily="2" charset="-122"/>
              </a:rPr>
              <a:t>，如结点</a:t>
            </a:r>
            <a:r>
              <a:rPr lang="en-US" altLang="zh-CN" sz="2800" b="1">
                <a:solidFill>
                  <a:srgbClr val="FFFFFF"/>
                </a:solidFill>
              </a:rPr>
              <a:t>G</a:t>
            </a:r>
            <a:r>
              <a:rPr lang="zh-CN" altLang="en-US" sz="2800" b="1">
                <a:solidFill>
                  <a:srgbClr val="FFFFFF"/>
                </a:solidFill>
                <a:latin typeface="宋体" panose="02010600030101010101" pitchFamily="2" charset="-122"/>
              </a:rPr>
              <a:t>的直接后继是结点</a:t>
            </a:r>
            <a:r>
              <a:rPr lang="en-US" altLang="zh-CN" sz="2800" b="1">
                <a:solidFill>
                  <a:srgbClr val="FFFFFF"/>
                </a:solidFill>
              </a:rPr>
              <a:t>E</a:t>
            </a:r>
            <a:r>
              <a:rPr lang="zh-CN" altLang="en-US" sz="2800" b="1">
                <a:solidFill>
                  <a:srgbClr val="FFFFFF"/>
                </a:solidFill>
                <a:latin typeface="宋体" panose="02010600030101010101" pitchFamily="2" charset="-122"/>
              </a:rPr>
              <a:t>。</a:t>
            </a:r>
          </a:p>
          <a:p>
            <a:pPr lvl="1" eaLnBrk="1" fontAlgn="base" hangingPunct="1">
              <a:lnSpc>
                <a:spcPct val="110000"/>
              </a:lnSpc>
              <a:spcBef>
                <a:spcPct val="20000"/>
              </a:spcBef>
              <a:spcAft>
                <a:spcPct val="0"/>
              </a:spcAft>
            </a:pPr>
            <a:r>
              <a:rPr lang="zh-CN" altLang="en-US" sz="2800" b="1">
                <a:solidFill>
                  <a:srgbClr val="FFFF00"/>
                </a:solidFill>
              </a:rPr>
              <a:t>◆</a:t>
            </a:r>
            <a:r>
              <a:rPr lang="zh-CN" altLang="en-US" sz="2800" b="1">
                <a:solidFill>
                  <a:srgbClr val="FFFFFF"/>
                </a:solidFill>
              </a:rPr>
              <a:t> 树中</a:t>
            </a:r>
            <a:r>
              <a:rPr lang="zh-CN" altLang="en-US" sz="2800" b="1">
                <a:solidFill>
                  <a:srgbClr val="FFFF00"/>
                </a:solidFill>
              </a:rPr>
              <a:t>所有非叶子结点的右链都是</a:t>
            </a:r>
            <a:r>
              <a:rPr lang="zh-CN" altLang="en-US" sz="2800" b="1">
                <a:solidFill>
                  <a:srgbClr val="00FFFF"/>
                </a:solidFill>
              </a:rPr>
              <a:t>指针</a:t>
            </a:r>
            <a:r>
              <a:rPr lang="zh-CN" altLang="en-US" sz="2800" b="1">
                <a:solidFill>
                  <a:srgbClr val="FFFFFF"/>
                </a:solidFill>
                <a:latin typeface="宋体" panose="02010600030101010101" pitchFamily="2" charset="-122"/>
              </a:rPr>
              <a:t>。根据中序遍历的规律，</a:t>
            </a:r>
            <a:r>
              <a:rPr lang="zh-CN" altLang="en-US" sz="2800" b="1">
                <a:solidFill>
                  <a:srgbClr val="FFFF00"/>
                </a:solidFill>
                <a:latin typeface="宋体" panose="02010600030101010101" pitchFamily="2" charset="-122"/>
              </a:rPr>
              <a:t>非叶子结点的直接后继是遍历其右子树时访问的第一个结点</a:t>
            </a:r>
            <a:r>
              <a:rPr lang="zh-CN" altLang="en-US" sz="2800" b="1">
                <a:solidFill>
                  <a:srgbClr val="FFFFFF"/>
                </a:solidFill>
                <a:latin typeface="宋体" panose="02010600030101010101" pitchFamily="2" charset="-122"/>
              </a:rPr>
              <a:t>，即右子树中最左下的</a:t>
            </a:r>
            <a:r>
              <a:rPr lang="en-US" altLang="zh-CN" sz="2800" b="1">
                <a:solidFill>
                  <a:srgbClr val="FFFFFF"/>
                </a:solidFill>
                <a:latin typeface="宋体" panose="02010600030101010101" pitchFamily="2" charset="-122"/>
              </a:rPr>
              <a:t>(</a:t>
            </a:r>
            <a:r>
              <a:rPr lang="zh-CN" altLang="en-US" sz="2800" b="1">
                <a:solidFill>
                  <a:srgbClr val="FFFFFF"/>
                </a:solidFill>
                <a:latin typeface="宋体" panose="02010600030101010101" pitchFamily="2" charset="-122"/>
              </a:rPr>
              <a:t>叶子</a:t>
            </a:r>
            <a:r>
              <a:rPr lang="en-US" altLang="zh-CN" sz="2800" b="1">
                <a:solidFill>
                  <a:srgbClr val="FFFFFF"/>
                </a:solidFill>
                <a:latin typeface="宋体" panose="02010600030101010101" pitchFamily="2" charset="-122"/>
              </a:rPr>
              <a:t>)</a:t>
            </a:r>
            <a:r>
              <a:rPr lang="zh-CN" altLang="en-US" sz="2800" b="1">
                <a:solidFill>
                  <a:srgbClr val="FFFFFF"/>
                </a:solidFill>
                <a:latin typeface="宋体" panose="02010600030101010101" pitchFamily="2" charset="-122"/>
              </a:rPr>
              <a:t>结点。如结点</a:t>
            </a:r>
            <a:r>
              <a:rPr lang="en-US" altLang="zh-CN" sz="2800" b="1">
                <a:solidFill>
                  <a:srgbClr val="FFFFFF"/>
                </a:solidFill>
              </a:rPr>
              <a:t>C</a:t>
            </a:r>
            <a:r>
              <a:rPr lang="zh-CN" altLang="en-US" sz="2800" b="1">
                <a:solidFill>
                  <a:srgbClr val="FFFFFF"/>
                </a:solidFill>
                <a:latin typeface="宋体" panose="02010600030101010101" pitchFamily="2" charset="-122"/>
              </a:rPr>
              <a:t>的直接后继</a:t>
            </a:r>
            <a:r>
              <a:rPr lang="zh-CN" altLang="en-US" sz="2800" b="1">
                <a:solidFill>
                  <a:srgbClr val="FFFFFF"/>
                </a:solidFill>
              </a:rPr>
              <a:t>：沿右指针找到右子树的根结点</a:t>
            </a:r>
            <a:r>
              <a:rPr lang="en-US" altLang="zh-CN" sz="2800" b="1">
                <a:solidFill>
                  <a:srgbClr val="FFFFFF"/>
                </a:solidFill>
              </a:rPr>
              <a:t>F</a:t>
            </a:r>
            <a:r>
              <a:rPr lang="zh-CN" altLang="en-US" sz="2800" b="1">
                <a:solidFill>
                  <a:srgbClr val="FFFFFF"/>
                </a:solidFill>
                <a:latin typeface="宋体" panose="02010600030101010101" pitchFamily="2" charset="-122"/>
              </a:rPr>
              <a:t>，然后沿左链往下直到</a:t>
            </a:r>
            <a:r>
              <a:rPr lang="en-US" altLang="zh-CN" sz="2800" b="1">
                <a:solidFill>
                  <a:srgbClr val="FFFFFF"/>
                </a:solidFill>
              </a:rPr>
              <a:t>Ltag=1</a:t>
            </a:r>
            <a:r>
              <a:rPr lang="zh-CN" altLang="en-US" sz="2800" b="1">
                <a:solidFill>
                  <a:srgbClr val="FFFFFF"/>
                </a:solidFill>
              </a:rPr>
              <a:t>的结点即为</a:t>
            </a:r>
            <a:r>
              <a:rPr lang="en-US" altLang="zh-CN" sz="2800" b="1">
                <a:solidFill>
                  <a:srgbClr val="FFFFFF"/>
                </a:solidFill>
              </a:rPr>
              <a:t>C</a:t>
            </a:r>
            <a:r>
              <a:rPr lang="zh-CN" altLang="en-US" sz="2800" b="1">
                <a:solidFill>
                  <a:srgbClr val="FFFFFF"/>
                </a:solidFill>
                <a:latin typeface="宋体" panose="02010600030101010101" pitchFamily="2" charset="-122"/>
              </a:rPr>
              <a:t>的直接后继结点</a:t>
            </a:r>
            <a:r>
              <a:rPr lang="en-US" altLang="zh-CN" sz="2800" b="1">
                <a:solidFill>
                  <a:srgbClr val="FFFFFF"/>
                </a:solidFill>
              </a:rPr>
              <a:t>H</a:t>
            </a:r>
            <a:r>
              <a:rPr lang="zh-CN" altLang="en-US" sz="2800" b="1">
                <a:solidFill>
                  <a:srgbClr val="FFFFFF"/>
                </a:solidFill>
                <a:latin typeface="宋体" panose="02010600030101010101" pitchFamily="2" charset="-122"/>
              </a:rPr>
              <a:t>。</a:t>
            </a:r>
          </a:p>
        </p:txBody>
      </p:sp>
    </p:spTree>
    <p:extLst>
      <p:ext uri="{BB962C8B-B14F-4D97-AF65-F5344CB8AC3E}">
        <p14:creationId xmlns:p14="http://schemas.microsoft.com/office/powerpoint/2010/main" val="292171694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2850" name="Text Box 2">
            <a:extLst>
              <a:ext uri="{FF2B5EF4-FFF2-40B4-BE49-F238E27FC236}">
                <a16:creationId xmlns:a16="http://schemas.microsoft.com/office/drawing/2014/main" id="{3C7776BB-4512-5241-9194-47B82EB75803}"/>
              </a:ext>
            </a:extLst>
          </p:cNvPr>
          <p:cNvSpPr txBox="1">
            <a:spLocks noChangeArrowheads="1"/>
          </p:cNvSpPr>
          <p:nvPr/>
        </p:nvSpPr>
        <p:spPr bwMode="auto">
          <a:xfrm>
            <a:off x="1671638" y="207964"/>
            <a:ext cx="8888412" cy="624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55600" eaLnBrk="0" hangingPunct="0">
              <a:defRPr kumimoji="1" sz="2400">
                <a:solidFill>
                  <a:schemeClr val="tx1"/>
                </a:solidFill>
                <a:latin typeface="Times New Roman" panose="02020603050405020304" pitchFamily="18" charset="0"/>
                <a:ea typeface="宋体" panose="02010600030101010101" pitchFamily="2" charset="-122"/>
              </a:defRPr>
            </a:lvl2pPr>
            <a:lvl3pPr marL="1804988" indent="-457200" eaLnBrk="0" hangingPunct="0">
              <a:defRPr kumimoji="1" sz="2400">
                <a:solidFill>
                  <a:schemeClr val="tx1"/>
                </a:solidFill>
                <a:latin typeface="Times New Roman" panose="02020603050405020304" pitchFamily="18" charset="0"/>
                <a:ea typeface="宋体" panose="02010600030101010101" pitchFamily="2" charset="-122"/>
              </a:defRPr>
            </a:lvl3pPr>
            <a:lvl4pPr marL="2441575" indent="-457200" eaLnBrk="0" hangingPunct="0">
              <a:defRPr kumimoji="1" sz="2400">
                <a:solidFill>
                  <a:schemeClr val="tx1"/>
                </a:solidFill>
                <a:latin typeface="Times New Roman" panose="02020603050405020304" pitchFamily="18" charset="0"/>
                <a:ea typeface="宋体" panose="02010600030101010101" pitchFamily="2" charset="-122"/>
              </a:defRPr>
            </a:lvl4pPr>
            <a:lvl5pPr marL="3078163" indent="-457200" eaLnBrk="0" hangingPunct="0">
              <a:defRPr kumimoji="1" sz="2400">
                <a:solidFill>
                  <a:schemeClr val="tx1"/>
                </a:solidFill>
                <a:latin typeface="Times New Roman" panose="02020603050405020304" pitchFamily="18" charset="0"/>
                <a:ea typeface="宋体" panose="02010600030101010101" pitchFamily="2" charset="-122"/>
              </a:defRPr>
            </a:lvl5pPr>
            <a:lvl6pPr marL="3535363"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992563"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449763"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906963"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20000"/>
              </a:spcBef>
              <a:spcAft>
                <a:spcPct val="10000"/>
              </a:spcAft>
            </a:pPr>
            <a:r>
              <a:rPr lang="zh-CN" altLang="en-US" sz="2800">
                <a:solidFill>
                  <a:srgbClr val="FFFFFF"/>
                </a:solidFill>
                <a:latin typeface="宋体" panose="02010600030101010101" pitchFamily="2" charset="-122"/>
              </a:rPr>
              <a:t>    </a:t>
            </a:r>
            <a:r>
              <a:rPr lang="zh-CN" altLang="en-US" sz="2800" b="1">
                <a:solidFill>
                  <a:srgbClr val="FFFFFF"/>
                </a:solidFill>
                <a:latin typeface="宋体" panose="02010600030101010101" pitchFamily="2" charset="-122"/>
              </a:rPr>
              <a:t>如何在线索树中找结点的直接前驱</a:t>
            </a:r>
            <a:r>
              <a:rPr lang="en-US" altLang="zh-CN" sz="2800" b="1">
                <a:solidFill>
                  <a:srgbClr val="FFFFFF"/>
                </a:solidFill>
                <a:latin typeface="宋体" panose="02010600030101010101" pitchFamily="2" charset="-122"/>
              </a:rPr>
              <a:t>?</a:t>
            </a:r>
            <a:r>
              <a:rPr lang="zh-CN" altLang="en-US" sz="2800" b="1">
                <a:solidFill>
                  <a:srgbClr val="FFFFFF"/>
                </a:solidFill>
                <a:latin typeface="宋体" panose="02010600030101010101" pitchFamily="2" charset="-122"/>
              </a:rPr>
              <a:t>若</a:t>
            </a:r>
            <a:r>
              <a:rPr lang="zh-CN" altLang="en-US" sz="2800" b="1">
                <a:solidFill>
                  <a:srgbClr val="FFFFFF"/>
                </a:solidFill>
              </a:rPr>
              <a:t>结点的</a:t>
            </a:r>
            <a:r>
              <a:rPr lang="en-US" altLang="zh-CN" sz="2800" b="1">
                <a:solidFill>
                  <a:srgbClr val="FFFFFF"/>
                </a:solidFill>
              </a:rPr>
              <a:t>Ltag=1</a:t>
            </a:r>
            <a:r>
              <a:rPr lang="zh-CN" altLang="en-US" sz="2800" b="1">
                <a:solidFill>
                  <a:srgbClr val="FFFFFF"/>
                </a:solidFill>
                <a:latin typeface="宋体" panose="02010600030101010101" pitchFamily="2" charset="-122"/>
              </a:rPr>
              <a:t>，则左链是线索，指示其直接前驱；否则，遍历左子树时访问的最后一个结点</a:t>
            </a:r>
            <a:r>
              <a:rPr lang="en-US" altLang="zh-CN" sz="2800" b="1">
                <a:solidFill>
                  <a:srgbClr val="FFFFFF"/>
                </a:solidFill>
                <a:latin typeface="宋体" panose="02010600030101010101" pitchFamily="2" charset="-122"/>
              </a:rPr>
              <a:t>(</a:t>
            </a:r>
            <a:r>
              <a:rPr lang="zh-CN" altLang="en-US" sz="2800" b="1">
                <a:solidFill>
                  <a:srgbClr val="FFFFFF"/>
                </a:solidFill>
                <a:latin typeface="宋体" panose="02010600030101010101" pitchFamily="2" charset="-122"/>
              </a:rPr>
              <a:t>即沿左子树中最右往下</a:t>
            </a:r>
            <a:r>
              <a:rPr lang="zh-CN" altLang="en-US" sz="2800" b="1">
                <a:solidFill>
                  <a:srgbClr val="FFFFFF"/>
                </a:solidFill>
              </a:rPr>
              <a:t>的结点</a:t>
            </a:r>
            <a:r>
              <a:rPr lang="en-US" altLang="zh-CN" sz="2800" b="1">
                <a:solidFill>
                  <a:srgbClr val="FFFFFF"/>
                </a:solidFill>
                <a:latin typeface="宋体" panose="02010600030101010101" pitchFamily="2" charset="-122"/>
              </a:rPr>
              <a:t>) </a:t>
            </a:r>
            <a:r>
              <a:rPr lang="zh-CN" altLang="en-US" sz="2800" b="1">
                <a:solidFill>
                  <a:srgbClr val="FFFFFF"/>
                </a:solidFill>
              </a:rPr>
              <a:t>为其</a:t>
            </a:r>
            <a:r>
              <a:rPr lang="zh-CN" altLang="en-US" sz="2800" b="1">
                <a:solidFill>
                  <a:srgbClr val="FFFFFF"/>
                </a:solidFill>
                <a:latin typeface="宋体" panose="02010600030101010101" pitchFamily="2" charset="-122"/>
              </a:rPr>
              <a:t>直接前驱结点。</a:t>
            </a:r>
          </a:p>
          <a:p>
            <a:pPr eaLnBrk="1" fontAlgn="base" hangingPunct="1">
              <a:lnSpc>
                <a:spcPct val="110000"/>
              </a:lnSpc>
              <a:spcBef>
                <a:spcPct val="20000"/>
              </a:spcBef>
              <a:spcAft>
                <a:spcPct val="10000"/>
              </a:spcAft>
            </a:pPr>
            <a:r>
              <a:rPr lang="zh-CN" altLang="en-US" sz="2800" b="1">
                <a:solidFill>
                  <a:srgbClr val="FFFFFF"/>
                </a:solidFill>
                <a:latin typeface="宋体" panose="02010600030101010101" pitchFamily="2" charset="-122"/>
              </a:rPr>
              <a:t>    对于后序遍历的线索树中找结点的直接后继比较复杂，可分以下三种情况</a:t>
            </a:r>
            <a:r>
              <a:rPr lang="zh-CN" altLang="en-US" sz="2800" b="1">
                <a:solidFill>
                  <a:srgbClr val="FFFFFF"/>
                </a:solidFill>
              </a:rPr>
              <a:t>：</a:t>
            </a:r>
          </a:p>
          <a:p>
            <a:pPr lvl="1" eaLnBrk="1" fontAlgn="base" hangingPunct="1">
              <a:lnSpc>
                <a:spcPct val="110000"/>
              </a:lnSpc>
              <a:spcBef>
                <a:spcPct val="20000"/>
              </a:spcBef>
              <a:spcAft>
                <a:spcPct val="10000"/>
              </a:spcAft>
            </a:pPr>
            <a:r>
              <a:rPr lang="zh-CN" altLang="en-US" sz="2800" b="1">
                <a:solidFill>
                  <a:srgbClr val="FFFFFF"/>
                </a:solidFill>
                <a:latin typeface="宋体" panose="02010600030101010101" pitchFamily="2" charset="-122"/>
              </a:rPr>
              <a:t> </a:t>
            </a:r>
            <a:r>
              <a:rPr lang="zh-CN" altLang="en-US" sz="2800" b="1">
                <a:solidFill>
                  <a:srgbClr val="FFFF00"/>
                </a:solidFill>
                <a:latin typeface="宋体" panose="02010600030101010101" pitchFamily="2" charset="-122"/>
              </a:rPr>
              <a:t>◆</a:t>
            </a:r>
            <a:r>
              <a:rPr lang="zh-CN" altLang="en-US" sz="2800" b="1">
                <a:solidFill>
                  <a:srgbClr val="FFFFFF"/>
                </a:solidFill>
                <a:latin typeface="宋体" panose="02010600030101010101" pitchFamily="2" charset="-122"/>
              </a:rPr>
              <a:t> 若</a:t>
            </a:r>
            <a:r>
              <a:rPr lang="zh-CN" altLang="en-US" sz="2800" b="1">
                <a:solidFill>
                  <a:srgbClr val="FFFF00"/>
                </a:solidFill>
                <a:latin typeface="宋体" panose="02010600030101010101" pitchFamily="2" charset="-122"/>
              </a:rPr>
              <a:t>结点是二叉树的根结点</a:t>
            </a:r>
            <a:r>
              <a:rPr lang="zh-CN" altLang="en-US" sz="2800" b="1">
                <a:solidFill>
                  <a:srgbClr val="FFFFFF"/>
                </a:solidFill>
              </a:rPr>
              <a:t>：其</a:t>
            </a:r>
            <a:r>
              <a:rPr lang="zh-CN" altLang="en-US" sz="2800" b="1">
                <a:solidFill>
                  <a:srgbClr val="00FFFF"/>
                </a:solidFill>
              </a:rPr>
              <a:t>直接后继为空</a:t>
            </a:r>
            <a:r>
              <a:rPr lang="zh-CN" altLang="en-US" sz="2800" b="1">
                <a:solidFill>
                  <a:srgbClr val="FFFFFF"/>
                </a:solidFill>
                <a:latin typeface="宋体" panose="02010600030101010101" pitchFamily="2" charset="-122"/>
              </a:rPr>
              <a:t>；</a:t>
            </a:r>
          </a:p>
          <a:p>
            <a:pPr lvl="1" eaLnBrk="1" fontAlgn="base" hangingPunct="1">
              <a:lnSpc>
                <a:spcPct val="110000"/>
              </a:lnSpc>
              <a:spcBef>
                <a:spcPct val="20000"/>
              </a:spcBef>
              <a:spcAft>
                <a:spcPct val="10000"/>
              </a:spcAft>
            </a:pPr>
            <a:r>
              <a:rPr lang="zh-CN" altLang="en-US" sz="2800" b="1">
                <a:solidFill>
                  <a:srgbClr val="FFFFFF"/>
                </a:solidFill>
                <a:latin typeface="宋体" panose="02010600030101010101" pitchFamily="2" charset="-122"/>
              </a:rPr>
              <a:t> </a:t>
            </a:r>
            <a:r>
              <a:rPr lang="zh-CN" altLang="en-US" sz="2800" b="1">
                <a:solidFill>
                  <a:srgbClr val="FFFF00"/>
                </a:solidFill>
              </a:rPr>
              <a:t>◆</a:t>
            </a:r>
            <a:r>
              <a:rPr lang="zh-CN" altLang="en-US" sz="2800" b="1">
                <a:solidFill>
                  <a:srgbClr val="FFFFFF"/>
                </a:solidFill>
                <a:latin typeface="宋体" panose="02010600030101010101" pitchFamily="2" charset="-122"/>
              </a:rPr>
              <a:t> 若</a:t>
            </a:r>
            <a:r>
              <a:rPr lang="zh-CN" altLang="en-US" sz="2800" b="1">
                <a:solidFill>
                  <a:srgbClr val="FFFF00"/>
                </a:solidFill>
                <a:latin typeface="宋体" panose="02010600030101010101" pitchFamily="2" charset="-122"/>
              </a:rPr>
              <a:t>结点是其父结点的左孩子或右孩子且其父结点没有右子树</a:t>
            </a:r>
            <a:r>
              <a:rPr lang="zh-CN" altLang="en-US" sz="2800" b="1">
                <a:solidFill>
                  <a:srgbClr val="FFFFFF"/>
                </a:solidFill>
              </a:rPr>
              <a:t>：</a:t>
            </a:r>
            <a:r>
              <a:rPr lang="zh-CN" altLang="en-US" sz="2800" b="1">
                <a:solidFill>
                  <a:srgbClr val="00FFFF"/>
                </a:solidFill>
              </a:rPr>
              <a:t>直接后继为其</a:t>
            </a:r>
            <a:r>
              <a:rPr lang="zh-CN" altLang="en-US" sz="2800" b="1">
                <a:solidFill>
                  <a:srgbClr val="00FFFF"/>
                </a:solidFill>
                <a:latin typeface="宋体" panose="02010600030101010101" pitchFamily="2" charset="-122"/>
              </a:rPr>
              <a:t>父</a:t>
            </a:r>
            <a:r>
              <a:rPr lang="zh-CN" altLang="en-US" sz="2800" b="1">
                <a:solidFill>
                  <a:srgbClr val="00FFFF"/>
                </a:solidFill>
              </a:rPr>
              <a:t>结点</a:t>
            </a:r>
            <a:r>
              <a:rPr lang="zh-CN" altLang="en-US" sz="2800" b="1">
                <a:solidFill>
                  <a:srgbClr val="FFFFFF"/>
                </a:solidFill>
                <a:latin typeface="宋体" panose="02010600030101010101" pitchFamily="2" charset="-122"/>
              </a:rPr>
              <a:t>；</a:t>
            </a:r>
          </a:p>
          <a:p>
            <a:pPr lvl="1" eaLnBrk="1" fontAlgn="base" hangingPunct="1">
              <a:lnSpc>
                <a:spcPct val="110000"/>
              </a:lnSpc>
              <a:spcBef>
                <a:spcPct val="20000"/>
              </a:spcBef>
              <a:spcAft>
                <a:spcPct val="10000"/>
              </a:spcAft>
            </a:pPr>
            <a:r>
              <a:rPr lang="zh-CN" altLang="en-US" sz="2800" b="1">
                <a:solidFill>
                  <a:srgbClr val="FFFF00"/>
                </a:solidFill>
                <a:latin typeface="宋体" panose="02010600030101010101" pitchFamily="2" charset="-122"/>
                <a:ea typeface="Arial Unicode MS" panose="020B0604020202020204" pitchFamily="34" charset="-128"/>
                <a:cs typeface="Arial Unicode MS" panose="020B0604020202020204" pitchFamily="34" charset="-128"/>
              </a:rPr>
              <a:t> </a:t>
            </a:r>
            <a:r>
              <a:rPr lang="zh-CN" altLang="en-US" sz="2800" b="1">
                <a:solidFill>
                  <a:srgbClr val="FFFF00"/>
                </a:solidFill>
              </a:rPr>
              <a:t>◆</a:t>
            </a:r>
            <a:r>
              <a:rPr lang="zh-CN" altLang="en-US" sz="2800" b="1">
                <a:solidFill>
                  <a:srgbClr val="FFFFFF"/>
                </a:solidFill>
                <a:latin typeface="宋体" panose="02010600030101010101" pitchFamily="2" charset="-122"/>
              </a:rPr>
              <a:t> 若</a:t>
            </a:r>
            <a:r>
              <a:rPr lang="zh-CN" altLang="en-US" sz="2800" b="1">
                <a:solidFill>
                  <a:srgbClr val="FFFF00"/>
                </a:solidFill>
                <a:latin typeface="宋体" panose="02010600030101010101" pitchFamily="2" charset="-122"/>
              </a:rPr>
              <a:t>结点是其父结点的左孩子且其父结点有右子树</a:t>
            </a:r>
            <a:r>
              <a:rPr lang="zh-CN" altLang="en-US" sz="2800" b="1">
                <a:solidFill>
                  <a:srgbClr val="FFFFFF"/>
                </a:solidFill>
              </a:rPr>
              <a:t>：直接后继是对其</a:t>
            </a:r>
            <a:r>
              <a:rPr lang="zh-CN" altLang="en-US" sz="2800" b="1">
                <a:solidFill>
                  <a:srgbClr val="FFFFFF"/>
                </a:solidFill>
                <a:latin typeface="宋体" panose="02010600030101010101" pitchFamily="2" charset="-122"/>
              </a:rPr>
              <a:t>父</a:t>
            </a:r>
            <a:r>
              <a:rPr lang="zh-CN" altLang="en-US" sz="2800" b="1">
                <a:solidFill>
                  <a:srgbClr val="FFFFFF"/>
                </a:solidFill>
              </a:rPr>
              <a:t>结点的右子树按后序遍历的第一个结点</a:t>
            </a:r>
            <a:r>
              <a:rPr lang="zh-CN" altLang="en-US" sz="2800" b="1">
                <a:solidFill>
                  <a:srgbClr val="FFFFFF"/>
                </a:solidFill>
                <a:latin typeface="宋体" panose="02010600030101010101" pitchFamily="2" charset="-122"/>
              </a:rPr>
              <a:t>。</a:t>
            </a:r>
          </a:p>
        </p:txBody>
      </p:sp>
    </p:spTree>
    <p:extLst>
      <p:ext uri="{BB962C8B-B14F-4D97-AF65-F5344CB8AC3E}">
        <p14:creationId xmlns:p14="http://schemas.microsoft.com/office/powerpoint/2010/main" val="112064036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3874" name="Rectangle 2">
            <a:extLst>
              <a:ext uri="{FF2B5EF4-FFF2-40B4-BE49-F238E27FC236}">
                <a16:creationId xmlns:a16="http://schemas.microsoft.com/office/drawing/2014/main" id="{FF317AE8-8DF2-7844-B93E-329B38EFABD1}"/>
              </a:ext>
            </a:extLst>
          </p:cNvPr>
          <p:cNvSpPr>
            <a:spLocks noGrp="1" noChangeArrowheads="1"/>
          </p:cNvSpPr>
          <p:nvPr>
            <p:ph type="ctrTitle"/>
          </p:nvPr>
        </p:nvSpPr>
        <p:spPr>
          <a:xfrm>
            <a:off x="2757488" y="441325"/>
            <a:ext cx="5715000" cy="755650"/>
          </a:xfrm>
        </p:spPr>
        <p:txBody>
          <a:bodyPr/>
          <a:lstStyle/>
          <a:p>
            <a:r>
              <a:rPr lang="en-US" altLang="zh-CN" b="1">
                <a:latin typeface="Times New Roman" panose="02020603050405020304" pitchFamily="18" charset="0"/>
              </a:rPr>
              <a:t>6.4.1</a:t>
            </a:r>
            <a:r>
              <a:rPr lang="en-US" altLang="zh-CN" b="1">
                <a:latin typeface="宋体" panose="02010600030101010101" pitchFamily="2" charset="-122"/>
              </a:rPr>
              <a:t>  </a:t>
            </a:r>
            <a:r>
              <a:rPr lang="zh-CN" altLang="en-US" b="1">
                <a:latin typeface="楷体_GB2312" pitchFamily="49" charset="-122"/>
                <a:ea typeface="楷体_GB2312" pitchFamily="49" charset="-122"/>
              </a:rPr>
              <a:t>线索化二叉树</a:t>
            </a:r>
          </a:p>
        </p:txBody>
      </p:sp>
      <p:sp>
        <p:nvSpPr>
          <p:cNvPr id="463875" name="Rectangle 3">
            <a:extLst>
              <a:ext uri="{FF2B5EF4-FFF2-40B4-BE49-F238E27FC236}">
                <a16:creationId xmlns:a16="http://schemas.microsoft.com/office/drawing/2014/main" id="{19B7D40A-B24A-074A-908C-1052C5900CE9}"/>
              </a:ext>
            </a:extLst>
          </p:cNvPr>
          <p:cNvSpPr>
            <a:spLocks noGrp="1" noChangeArrowheads="1"/>
          </p:cNvSpPr>
          <p:nvPr>
            <p:ph type="subTitle" idx="1"/>
          </p:nvPr>
        </p:nvSpPr>
        <p:spPr>
          <a:xfrm>
            <a:off x="1676400" y="1343026"/>
            <a:ext cx="8839200" cy="5254625"/>
          </a:xfrm>
        </p:spPr>
        <p:txBody>
          <a:bodyPr/>
          <a:lstStyle/>
          <a:p>
            <a:pPr algn="l">
              <a:lnSpc>
                <a:spcPct val="110000"/>
              </a:lnSpc>
            </a:pPr>
            <a:r>
              <a:rPr lang="zh-CN" altLang="en-US" sz="2800" b="1">
                <a:solidFill>
                  <a:schemeClr val="folHlink"/>
                </a:solidFill>
              </a:rPr>
              <a:t>        二叉树的线索化</a:t>
            </a:r>
            <a:r>
              <a:rPr lang="zh-CN" altLang="en-US" sz="2800" b="1"/>
              <a:t>指的是依照某种遍历次序使二叉树成为线索二叉树的过程。</a:t>
            </a:r>
          </a:p>
          <a:p>
            <a:pPr algn="l">
              <a:lnSpc>
                <a:spcPct val="110000"/>
              </a:lnSpc>
            </a:pPr>
            <a:r>
              <a:rPr lang="zh-CN" altLang="en-US" sz="2800" b="1"/>
              <a:t>    线索化的过程就是</a:t>
            </a:r>
            <a:r>
              <a:rPr lang="zh-CN" altLang="en-US" sz="2800" b="1">
                <a:solidFill>
                  <a:schemeClr val="folHlink"/>
                </a:solidFill>
              </a:rPr>
              <a:t>在遍历过程中修改空指针使其指向直接前驱或直接后继</a:t>
            </a:r>
            <a:r>
              <a:rPr lang="zh-CN" altLang="en-US" sz="2800" b="1"/>
              <a:t>的过程。</a:t>
            </a:r>
          </a:p>
          <a:p>
            <a:pPr algn="l">
              <a:lnSpc>
                <a:spcPct val="110000"/>
              </a:lnSpc>
            </a:pPr>
            <a:r>
              <a:rPr lang="zh-CN" altLang="en-US" sz="2800" b="1"/>
              <a:t>    仿照线性表的存储结构，在二叉树的线索链表上也添加一个头结点</a:t>
            </a:r>
            <a:r>
              <a:rPr lang="en-US" altLang="zh-CN" sz="2800" b="1"/>
              <a:t>head</a:t>
            </a:r>
            <a:r>
              <a:rPr lang="zh-CN" altLang="en-US" sz="2800" b="1"/>
              <a:t>，头结点的指针域的安排是：</a:t>
            </a:r>
          </a:p>
          <a:p>
            <a:pPr marL="533400" lvl="1" indent="0">
              <a:lnSpc>
                <a:spcPct val="110000"/>
              </a:lnSpc>
              <a:buNone/>
            </a:pPr>
            <a:r>
              <a:rPr lang="zh-CN" altLang="en-US" b="1">
                <a:solidFill>
                  <a:schemeClr val="hlink"/>
                </a:solidFill>
              </a:rPr>
              <a:t> </a:t>
            </a:r>
            <a:r>
              <a:rPr lang="zh-CN" altLang="en-US" b="1">
                <a:solidFill>
                  <a:schemeClr val="folHlink"/>
                </a:solidFill>
                <a:latin typeface="宋体" panose="02010600030101010101" pitchFamily="2" charset="-122"/>
              </a:rPr>
              <a:t>◆</a:t>
            </a:r>
            <a:r>
              <a:rPr lang="zh-CN" altLang="en-US" b="1"/>
              <a:t> </a:t>
            </a:r>
            <a:r>
              <a:rPr lang="en-US" altLang="zh-CN" b="1"/>
              <a:t>Lchild</a:t>
            </a:r>
            <a:r>
              <a:rPr lang="zh-CN" altLang="en-US" b="1"/>
              <a:t>域：指向二叉树的根结点；</a:t>
            </a:r>
          </a:p>
          <a:p>
            <a:pPr marL="533400" lvl="1" indent="0">
              <a:lnSpc>
                <a:spcPct val="110000"/>
              </a:lnSpc>
              <a:buNone/>
            </a:pPr>
            <a:r>
              <a:rPr lang="zh-CN" altLang="en-US" b="1">
                <a:solidFill>
                  <a:schemeClr val="hlink"/>
                </a:solidFill>
              </a:rPr>
              <a:t> </a:t>
            </a:r>
            <a:r>
              <a:rPr lang="zh-CN" altLang="en-US" b="1">
                <a:solidFill>
                  <a:schemeClr val="folHlink"/>
                </a:solidFill>
                <a:latin typeface="宋体" panose="02010600030101010101" pitchFamily="2" charset="-122"/>
              </a:rPr>
              <a:t>◆</a:t>
            </a:r>
            <a:r>
              <a:rPr lang="zh-CN" altLang="en-US" b="1"/>
              <a:t> </a:t>
            </a:r>
            <a:r>
              <a:rPr lang="en-US" altLang="zh-CN" b="1"/>
              <a:t>Rchild</a:t>
            </a:r>
            <a:r>
              <a:rPr lang="zh-CN" altLang="en-US" b="1"/>
              <a:t>域：指向中序遍历时的最后一个结点；</a:t>
            </a:r>
          </a:p>
          <a:p>
            <a:pPr marL="533400" lvl="1" indent="0">
              <a:lnSpc>
                <a:spcPct val="110000"/>
              </a:lnSpc>
              <a:buNone/>
            </a:pPr>
            <a:r>
              <a:rPr lang="zh-CN" altLang="en-US" b="1">
                <a:solidFill>
                  <a:schemeClr val="hlink"/>
                </a:solidFill>
              </a:rPr>
              <a:t> </a:t>
            </a:r>
            <a:r>
              <a:rPr lang="zh-CN" altLang="en-US" b="1">
                <a:solidFill>
                  <a:schemeClr val="folHlink"/>
                </a:solidFill>
                <a:latin typeface="宋体" panose="02010600030101010101" pitchFamily="2" charset="-122"/>
              </a:rPr>
              <a:t>◆</a:t>
            </a:r>
            <a:r>
              <a:rPr lang="zh-CN" altLang="en-US" b="1"/>
              <a:t> 二叉树中序序列中的</a:t>
            </a:r>
            <a:r>
              <a:rPr lang="zh-CN" altLang="en-US" b="1">
                <a:solidFill>
                  <a:schemeClr val="folHlink"/>
                </a:solidFill>
              </a:rPr>
              <a:t>第一个结点</a:t>
            </a:r>
            <a:r>
              <a:rPr lang="en-US" altLang="zh-CN" b="1">
                <a:solidFill>
                  <a:schemeClr val="folHlink"/>
                </a:solidFill>
              </a:rPr>
              <a:t>Lchild</a:t>
            </a:r>
            <a:r>
              <a:rPr lang="zh-CN" altLang="en-US" b="1">
                <a:solidFill>
                  <a:schemeClr val="folHlink"/>
                </a:solidFill>
              </a:rPr>
              <a:t>指针域</a:t>
            </a:r>
            <a:r>
              <a:rPr lang="zh-CN" altLang="en-US" b="1"/>
              <a:t>和</a:t>
            </a:r>
            <a:r>
              <a:rPr lang="zh-CN" altLang="en-US" b="1">
                <a:solidFill>
                  <a:schemeClr val="folHlink"/>
                </a:solidFill>
              </a:rPr>
              <a:t>最后一个结点</a:t>
            </a:r>
            <a:r>
              <a:rPr lang="en-US" altLang="zh-CN" b="1">
                <a:solidFill>
                  <a:schemeClr val="folHlink"/>
                </a:solidFill>
              </a:rPr>
              <a:t>Rchild</a:t>
            </a:r>
            <a:r>
              <a:rPr lang="zh-CN" altLang="en-US" b="1">
                <a:solidFill>
                  <a:schemeClr val="folHlink"/>
                </a:solidFill>
              </a:rPr>
              <a:t>指针域</a:t>
            </a:r>
            <a:r>
              <a:rPr lang="zh-CN" altLang="en-US" b="1"/>
              <a:t>均指向头结点</a:t>
            </a:r>
            <a:r>
              <a:rPr lang="en-US" altLang="zh-CN" b="1"/>
              <a:t>head</a:t>
            </a:r>
            <a:r>
              <a:rPr lang="zh-CN" altLang="en-US" b="1"/>
              <a:t>。</a:t>
            </a:r>
          </a:p>
        </p:txBody>
      </p:sp>
    </p:spTree>
    <p:extLst>
      <p:ext uri="{BB962C8B-B14F-4D97-AF65-F5344CB8AC3E}">
        <p14:creationId xmlns:p14="http://schemas.microsoft.com/office/powerpoint/2010/main" val="54256454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4898" name="Text Box 2">
            <a:extLst>
              <a:ext uri="{FF2B5EF4-FFF2-40B4-BE49-F238E27FC236}">
                <a16:creationId xmlns:a16="http://schemas.microsoft.com/office/drawing/2014/main" id="{C667FB16-0F52-534A-B54B-3F8AA643E18F}"/>
              </a:ext>
            </a:extLst>
          </p:cNvPr>
          <p:cNvSpPr txBox="1">
            <a:spLocks noChangeArrowheads="1"/>
          </p:cNvSpPr>
          <p:nvPr/>
        </p:nvSpPr>
        <p:spPr bwMode="auto">
          <a:xfrm>
            <a:off x="1671638" y="165100"/>
            <a:ext cx="8888412" cy="640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55600" eaLnBrk="0" hangingPunct="0">
              <a:defRPr kumimoji="1" sz="2400">
                <a:solidFill>
                  <a:schemeClr val="tx1"/>
                </a:solidFill>
                <a:latin typeface="Times New Roman" panose="02020603050405020304" pitchFamily="18" charset="0"/>
                <a:ea typeface="宋体" panose="02010600030101010101" pitchFamily="2" charset="-122"/>
              </a:defRPr>
            </a:lvl2pPr>
            <a:lvl3pPr marL="723900" eaLnBrk="0" hangingPunct="0">
              <a:defRPr kumimoji="1" sz="2400">
                <a:solidFill>
                  <a:schemeClr val="tx1"/>
                </a:solidFill>
                <a:latin typeface="Times New Roman" panose="02020603050405020304" pitchFamily="18" charset="0"/>
                <a:ea typeface="宋体" panose="02010600030101010101" pitchFamily="2" charset="-122"/>
              </a:defRPr>
            </a:lvl3pPr>
            <a:lvl4pPr marL="2441575" indent="-457200" eaLnBrk="0" hangingPunct="0">
              <a:defRPr kumimoji="1" sz="2400">
                <a:solidFill>
                  <a:schemeClr val="tx1"/>
                </a:solidFill>
                <a:latin typeface="Times New Roman" panose="02020603050405020304" pitchFamily="18" charset="0"/>
                <a:ea typeface="宋体" panose="02010600030101010101" pitchFamily="2" charset="-122"/>
              </a:defRPr>
            </a:lvl4pPr>
            <a:lvl5pPr marL="3078163" indent="-457200" eaLnBrk="0" hangingPunct="0">
              <a:defRPr kumimoji="1" sz="2400">
                <a:solidFill>
                  <a:schemeClr val="tx1"/>
                </a:solidFill>
                <a:latin typeface="Times New Roman" panose="02020603050405020304" pitchFamily="18" charset="0"/>
                <a:ea typeface="宋体" panose="02010600030101010101" pitchFamily="2" charset="-122"/>
              </a:defRPr>
            </a:lvl5pPr>
            <a:lvl6pPr marL="3535363"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992563"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449763"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906963"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0"/>
              </a:spcBef>
              <a:spcAft>
                <a:spcPct val="20000"/>
              </a:spcAft>
            </a:pPr>
            <a:r>
              <a:rPr lang="zh-CN" altLang="en-US" sz="3200" b="1">
                <a:solidFill>
                  <a:srgbClr val="FF0033"/>
                </a:solidFill>
                <a:latin typeface="宋体" panose="02010600030101010101" pitchFamily="2" charset="-122"/>
              </a:rPr>
              <a:t>  </a:t>
            </a:r>
            <a:r>
              <a:rPr lang="zh-CN" altLang="en-US" sz="2800" b="1">
                <a:solidFill>
                  <a:srgbClr val="FFFFFF"/>
                </a:solidFill>
                <a:latin typeface="宋体" panose="02010600030101010101" pitchFamily="2" charset="-122"/>
              </a:rPr>
              <a:t>  如同为二叉树建立了一个双向线索链表，对一棵线索二叉树既可从头结点也可从最后一个结点开始按寻找直接后继进行遍历。显然，这种遍历不需要堆栈，如图</a:t>
            </a:r>
            <a:r>
              <a:rPr lang="en-US" altLang="zh-CN" sz="2800" b="1">
                <a:solidFill>
                  <a:srgbClr val="FFFFFF"/>
                </a:solidFill>
              </a:rPr>
              <a:t>6-12</a:t>
            </a:r>
            <a:r>
              <a:rPr lang="zh-CN" altLang="en-US" sz="2800" b="1">
                <a:solidFill>
                  <a:srgbClr val="FFFFFF"/>
                </a:solidFill>
              </a:rPr>
              <a:t>所示</a:t>
            </a:r>
            <a:r>
              <a:rPr lang="zh-CN" altLang="en-US" sz="2800" b="1">
                <a:solidFill>
                  <a:srgbClr val="FFFFFF"/>
                </a:solidFill>
                <a:latin typeface="宋体" panose="02010600030101010101" pitchFamily="2" charset="-122"/>
              </a:rPr>
              <a:t>。</a:t>
            </a:r>
            <a:r>
              <a:rPr lang="zh-CN" altLang="en-US" sz="2800" b="1">
                <a:solidFill>
                  <a:srgbClr val="FFFFFF"/>
                </a:solidFill>
              </a:rPr>
              <a:t>结点类型定义</a:t>
            </a:r>
          </a:p>
          <a:p>
            <a:pPr eaLnBrk="1" fontAlgn="base" hangingPunct="1">
              <a:lnSpc>
                <a:spcPct val="110000"/>
              </a:lnSpc>
              <a:spcBef>
                <a:spcPct val="0"/>
              </a:spcBef>
              <a:spcAft>
                <a:spcPct val="20000"/>
              </a:spcAft>
            </a:pPr>
            <a:r>
              <a:rPr lang="en-US" altLang="zh-CN" sz="2800" b="1">
                <a:solidFill>
                  <a:srgbClr val="FFFFFF"/>
                </a:solidFill>
              </a:rPr>
              <a:t>#define  MAX_NODE   50</a:t>
            </a:r>
          </a:p>
          <a:p>
            <a:pPr eaLnBrk="1" fontAlgn="base" hangingPunct="1">
              <a:lnSpc>
                <a:spcPct val="110000"/>
              </a:lnSpc>
              <a:spcBef>
                <a:spcPct val="0"/>
              </a:spcBef>
              <a:spcAft>
                <a:spcPct val="20000"/>
              </a:spcAft>
            </a:pPr>
            <a:r>
              <a:rPr lang="en-US" altLang="zh-CN" sz="2800" b="1">
                <a:solidFill>
                  <a:srgbClr val="FFFFFF"/>
                </a:solidFill>
              </a:rPr>
              <a:t>typedef enmu{Link , Thread} PointerTag ;</a:t>
            </a:r>
          </a:p>
          <a:p>
            <a:pPr lvl="1" eaLnBrk="1" fontAlgn="base" hangingPunct="1">
              <a:lnSpc>
                <a:spcPct val="110000"/>
              </a:lnSpc>
              <a:spcBef>
                <a:spcPct val="0"/>
              </a:spcBef>
              <a:spcAft>
                <a:spcPct val="20000"/>
              </a:spcAft>
            </a:pPr>
            <a:r>
              <a:rPr lang="en-US" altLang="zh-CN" b="1">
                <a:solidFill>
                  <a:srgbClr val="FFFFFF"/>
                </a:solidFill>
              </a:rPr>
              <a:t>/*  Link=0</a:t>
            </a:r>
            <a:r>
              <a:rPr lang="zh-CN" altLang="en-US" b="1">
                <a:solidFill>
                  <a:srgbClr val="FFFFFF"/>
                </a:solidFill>
              </a:rPr>
              <a:t>表示指针， </a:t>
            </a:r>
            <a:r>
              <a:rPr lang="en-US" altLang="zh-CN" b="1">
                <a:solidFill>
                  <a:srgbClr val="FFFFFF"/>
                </a:solidFill>
              </a:rPr>
              <a:t>Thread=1</a:t>
            </a:r>
            <a:r>
              <a:rPr lang="zh-CN" altLang="en-US" b="1">
                <a:solidFill>
                  <a:srgbClr val="FFFFFF"/>
                </a:solidFill>
              </a:rPr>
              <a:t>表示线索   *</a:t>
            </a:r>
            <a:r>
              <a:rPr lang="en-US" altLang="zh-CN" b="1">
                <a:solidFill>
                  <a:srgbClr val="FFFFFF"/>
                </a:solidFill>
              </a:rPr>
              <a:t>/</a:t>
            </a:r>
          </a:p>
          <a:p>
            <a:pPr eaLnBrk="1" fontAlgn="base" hangingPunct="1">
              <a:lnSpc>
                <a:spcPct val="110000"/>
              </a:lnSpc>
              <a:spcBef>
                <a:spcPct val="0"/>
              </a:spcBef>
              <a:spcAft>
                <a:spcPct val="20000"/>
              </a:spcAft>
            </a:pPr>
            <a:r>
              <a:rPr lang="en-US" altLang="zh-CN" sz="2800" b="1">
                <a:solidFill>
                  <a:srgbClr val="FFFFFF"/>
                </a:solidFill>
              </a:rPr>
              <a:t>typedef struct BiThrNode</a:t>
            </a:r>
          </a:p>
          <a:p>
            <a:pPr lvl="1" eaLnBrk="1" fontAlgn="base" hangingPunct="1">
              <a:lnSpc>
                <a:spcPct val="110000"/>
              </a:lnSpc>
              <a:spcBef>
                <a:spcPct val="0"/>
              </a:spcBef>
              <a:spcAft>
                <a:spcPct val="20000"/>
              </a:spcAft>
            </a:pPr>
            <a:r>
              <a:rPr lang="en-US" altLang="zh-CN" sz="2800" b="1">
                <a:solidFill>
                  <a:srgbClr val="FFFFFF"/>
                </a:solidFill>
              </a:rPr>
              <a:t>{   ElemType  data;</a:t>
            </a:r>
          </a:p>
          <a:p>
            <a:pPr lvl="2" eaLnBrk="1" fontAlgn="base" hangingPunct="1">
              <a:lnSpc>
                <a:spcPct val="110000"/>
              </a:lnSpc>
              <a:spcBef>
                <a:spcPct val="0"/>
              </a:spcBef>
              <a:spcAft>
                <a:spcPct val="20000"/>
              </a:spcAft>
            </a:pPr>
            <a:r>
              <a:rPr lang="en-US" altLang="zh-CN" sz="2800" b="1">
                <a:solidFill>
                  <a:srgbClr val="FFFFFF"/>
                </a:solidFill>
              </a:rPr>
              <a:t>struct BiTreeNode *Lchild , *Rchild ; </a:t>
            </a:r>
          </a:p>
          <a:p>
            <a:pPr lvl="2" eaLnBrk="1" fontAlgn="base" hangingPunct="1">
              <a:lnSpc>
                <a:spcPct val="110000"/>
              </a:lnSpc>
              <a:spcBef>
                <a:spcPct val="0"/>
              </a:spcBef>
              <a:spcAft>
                <a:spcPct val="20000"/>
              </a:spcAft>
            </a:pPr>
            <a:r>
              <a:rPr lang="en-US" altLang="zh-CN" sz="2800" b="1">
                <a:solidFill>
                  <a:srgbClr val="FFFFFF"/>
                </a:solidFill>
              </a:rPr>
              <a:t>PointerTag  Ltag , Rtag ;</a:t>
            </a:r>
          </a:p>
          <a:p>
            <a:pPr lvl="1" eaLnBrk="1" fontAlgn="base" hangingPunct="1">
              <a:lnSpc>
                <a:spcPct val="110000"/>
              </a:lnSpc>
              <a:spcBef>
                <a:spcPct val="0"/>
              </a:spcBef>
              <a:spcAft>
                <a:spcPct val="20000"/>
              </a:spcAft>
            </a:pPr>
            <a:r>
              <a:rPr lang="en-US" altLang="zh-CN" sz="2800" b="1">
                <a:solidFill>
                  <a:srgbClr val="FFFFFF"/>
                </a:solidFill>
              </a:rPr>
              <a:t>}BiThrNode;</a:t>
            </a:r>
          </a:p>
        </p:txBody>
      </p:sp>
    </p:spTree>
    <p:extLst>
      <p:ext uri="{BB962C8B-B14F-4D97-AF65-F5344CB8AC3E}">
        <p14:creationId xmlns:p14="http://schemas.microsoft.com/office/powerpoint/2010/main" val="243478331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65922" name="Group 2">
            <a:extLst>
              <a:ext uri="{FF2B5EF4-FFF2-40B4-BE49-F238E27FC236}">
                <a16:creationId xmlns:a16="http://schemas.microsoft.com/office/drawing/2014/main" id="{A6D46428-31F6-5E4D-8494-C273D25B5221}"/>
              </a:ext>
            </a:extLst>
          </p:cNvPr>
          <p:cNvGrpSpPr>
            <a:grpSpLocks/>
          </p:cNvGrpSpPr>
          <p:nvPr/>
        </p:nvGrpSpPr>
        <p:grpSpPr bwMode="auto">
          <a:xfrm>
            <a:off x="2273300" y="66675"/>
            <a:ext cx="7594600" cy="6618288"/>
            <a:chOff x="472" y="42"/>
            <a:chExt cx="4784" cy="4169"/>
          </a:xfrm>
        </p:grpSpPr>
        <p:grpSp>
          <p:nvGrpSpPr>
            <p:cNvPr id="465923" name="Group 3">
              <a:extLst>
                <a:ext uri="{FF2B5EF4-FFF2-40B4-BE49-F238E27FC236}">
                  <a16:creationId xmlns:a16="http://schemas.microsoft.com/office/drawing/2014/main" id="{F95A3518-646D-FF40-A28A-BA94CE2DBBF3}"/>
                </a:ext>
              </a:extLst>
            </p:cNvPr>
            <p:cNvGrpSpPr>
              <a:grpSpLocks/>
            </p:cNvGrpSpPr>
            <p:nvPr/>
          </p:nvGrpSpPr>
          <p:grpSpPr bwMode="auto">
            <a:xfrm>
              <a:off x="472" y="42"/>
              <a:ext cx="4784" cy="1830"/>
              <a:chOff x="472" y="42"/>
              <a:chExt cx="4784" cy="1830"/>
            </a:xfrm>
          </p:grpSpPr>
          <p:sp>
            <p:nvSpPr>
              <p:cNvPr id="465924" name="Rectangle 4">
                <a:extLst>
                  <a:ext uri="{FF2B5EF4-FFF2-40B4-BE49-F238E27FC236}">
                    <a16:creationId xmlns:a16="http://schemas.microsoft.com/office/drawing/2014/main" id="{FC3A4721-A363-DA43-8278-FB41A6760B94}"/>
                  </a:ext>
                </a:extLst>
              </p:cNvPr>
              <p:cNvSpPr>
                <a:spLocks noChangeArrowheads="1"/>
              </p:cNvSpPr>
              <p:nvPr/>
            </p:nvSpPr>
            <p:spPr bwMode="auto">
              <a:xfrm>
                <a:off x="771" y="1608"/>
                <a:ext cx="86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457200" indent="-457200" eaLnBrk="0" hangingPunct="0">
                  <a:defRPr kumimoji="1" sz="2400">
                    <a:solidFill>
                      <a:schemeClr val="tx1"/>
                    </a:solidFill>
                    <a:latin typeface="Times New Roman" panose="02020603050405020304" pitchFamily="18" charset="0"/>
                    <a:ea typeface="宋体" panose="02010600030101010101" pitchFamily="2" charset="-122"/>
                  </a:defRPr>
                </a:lvl1pPr>
                <a:lvl2pPr marL="914400" indent="-457200" eaLnBrk="0" hangingPunct="0">
                  <a:defRPr kumimoji="1" sz="2400">
                    <a:solidFill>
                      <a:schemeClr val="tx1"/>
                    </a:solidFill>
                    <a:latin typeface="Times New Roman" panose="02020603050405020304" pitchFamily="18" charset="0"/>
                    <a:ea typeface="宋体" panose="02010600030101010101" pitchFamily="2" charset="-122"/>
                  </a:defRPr>
                </a:lvl2pPr>
                <a:lvl3pPr marL="1371600" indent="-457200" eaLnBrk="0" hangingPunct="0">
                  <a:defRPr kumimoji="1" sz="2400">
                    <a:solidFill>
                      <a:schemeClr val="tx1"/>
                    </a:solidFill>
                    <a:latin typeface="Times New Roman" panose="02020603050405020304" pitchFamily="18" charset="0"/>
                    <a:ea typeface="宋体" panose="02010600030101010101" pitchFamily="2" charset="-122"/>
                  </a:defRPr>
                </a:lvl3pPr>
                <a:lvl4pPr marL="1828800" indent="-457200" eaLnBrk="0" hangingPunct="0">
                  <a:defRPr kumimoji="1" sz="2400">
                    <a:solidFill>
                      <a:schemeClr val="tx1"/>
                    </a:solidFill>
                    <a:latin typeface="Times New Roman" panose="02020603050405020304" pitchFamily="18" charset="0"/>
                    <a:ea typeface="宋体" panose="02010600030101010101" pitchFamily="2" charset="-122"/>
                  </a:defRPr>
                </a:lvl4pPr>
                <a:lvl5pPr marL="2286000" indent="-457200" eaLnBrk="0" hangingPunct="0">
                  <a:defRPr kumimoji="1" sz="24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r>
                  <a:rPr lang="en-US" altLang="zh-CN" sz="2000" b="1">
                    <a:solidFill>
                      <a:srgbClr val="FFFFFF"/>
                    </a:solidFill>
                  </a:rPr>
                  <a:t>(a)   </a:t>
                </a:r>
                <a:r>
                  <a:rPr lang="zh-CN" altLang="en-US" sz="2000" b="1">
                    <a:solidFill>
                      <a:srgbClr val="FFFFFF"/>
                    </a:solidFill>
                  </a:rPr>
                  <a:t>二叉树</a:t>
                </a:r>
              </a:p>
            </p:txBody>
          </p:sp>
          <p:sp>
            <p:nvSpPr>
              <p:cNvPr id="465925" name="Rectangle 5">
                <a:extLst>
                  <a:ext uri="{FF2B5EF4-FFF2-40B4-BE49-F238E27FC236}">
                    <a16:creationId xmlns:a16="http://schemas.microsoft.com/office/drawing/2014/main" id="{68B6C2E5-E636-374F-A269-A9EDCC4F633F}"/>
                  </a:ext>
                </a:extLst>
              </p:cNvPr>
              <p:cNvSpPr>
                <a:spLocks noChangeArrowheads="1"/>
              </p:cNvSpPr>
              <p:nvPr/>
            </p:nvSpPr>
            <p:spPr bwMode="auto">
              <a:xfrm>
                <a:off x="3192" y="1645"/>
                <a:ext cx="2040"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457200" indent="-457200" eaLnBrk="0" hangingPunct="0">
                  <a:defRPr kumimoji="1" sz="2400">
                    <a:solidFill>
                      <a:schemeClr val="tx1"/>
                    </a:solidFill>
                    <a:latin typeface="Times New Roman" panose="02020603050405020304" pitchFamily="18" charset="0"/>
                    <a:ea typeface="宋体" panose="02010600030101010101" pitchFamily="2" charset="-122"/>
                  </a:defRPr>
                </a:lvl1pPr>
                <a:lvl2pPr marL="914400" indent="-457200" eaLnBrk="0" hangingPunct="0">
                  <a:defRPr kumimoji="1" sz="2400">
                    <a:solidFill>
                      <a:schemeClr val="tx1"/>
                    </a:solidFill>
                    <a:latin typeface="Times New Roman" panose="02020603050405020304" pitchFamily="18" charset="0"/>
                    <a:ea typeface="宋体" panose="02010600030101010101" pitchFamily="2" charset="-122"/>
                  </a:defRPr>
                </a:lvl2pPr>
                <a:lvl3pPr marL="1371600" indent="-457200" eaLnBrk="0" hangingPunct="0">
                  <a:defRPr kumimoji="1" sz="2400">
                    <a:solidFill>
                      <a:schemeClr val="tx1"/>
                    </a:solidFill>
                    <a:latin typeface="Times New Roman" panose="02020603050405020304" pitchFamily="18" charset="0"/>
                    <a:ea typeface="宋体" panose="02010600030101010101" pitchFamily="2" charset="-122"/>
                  </a:defRPr>
                </a:lvl3pPr>
                <a:lvl4pPr marL="1828800" indent="-457200" eaLnBrk="0" hangingPunct="0">
                  <a:defRPr kumimoji="1" sz="2400">
                    <a:solidFill>
                      <a:schemeClr val="tx1"/>
                    </a:solidFill>
                    <a:latin typeface="Times New Roman" panose="02020603050405020304" pitchFamily="18" charset="0"/>
                    <a:ea typeface="宋体" panose="02010600030101010101" pitchFamily="2" charset="-122"/>
                  </a:defRPr>
                </a:lvl4pPr>
                <a:lvl5pPr marL="2286000" indent="-457200" eaLnBrk="0" hangingPunct="0">
                  <a:defRPr kumimoji="1" sz="24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r>
                  <a:rPr lang="en-US" altLang="zh-CN" sz="2000" b="1">
                    <a:solidFill>
                      <a:srgbClr val="FFFFFF"/>
                    </a:solidFill>
                  </a:rPr>
                  <a:t>(b)   </a:t>
                </a:r>
                <a:r>
                  <a:rPr lang="zh-CN" altLang="en-US" sz="2000" b="1">
                    <a:solidFill>
                      <a:srgbClr val="FFFFFF"/>
                    </a:solidFill>
                  </a:rPr>
                  <a:t>中序线索树的逻辑形式</a:t>
                </a:r>
              </a:p>
            </p:txBody>
          </p:sp>
          <p:grpSp>
            <p:nvGrpSpPr>
              <p:cNvPr id="465926" name="Group 6">
                <a:extLst>
                  <a:ext uri="{FF2B5EF4-FFF2-40B4-BE49-F238E27FC236}">
                    <a16:creationId xmlns:a16="http://schemas.microsoft.com/office/drawing/2014/main" id="{679ABD81-BF97-774F-B213-08B050C52AC5}"/>
                  </a:ext>
                </a:extLst>
              </p:cNvPr>
              <p:cNvGrpSpPr>
                <a:grpSpLocks/>
              </p:cNvGrpSpPr>
              <p:nvPr/>
            </p:nvGrpSpPr>
            <p:grpSpPr bwMode="auto">
              <a:xfrm>
                <a:off x="2976" y="61"/>
                <a:ext cx="2280" cy="1542"/>
                <a:chOff x="96" y="2112"/>
                <a:chExt cx="2280" cy="1542"/>
              </a:xfrm>
            </p:grpSpPr>
            <p:grpSp>
              <p:nvGrpSpPr>
                <p:cNvPr id="465927" name="Group 7">
                  <a:extLst>
                    <a:ext uri="{FF2B5EF4-FFF2-40B4-BE49-F238E27FC236}">
                      <a16:creationId xmlns:a16="http://schemas.microsoft.com/office/drawing/2014/main" id="{4093CFEC-5F69-F54D-B6AD-801A878C7D0B}"/>
                    </a:ext>
                  </a:extLst>
                </p:cNvPr>
                <p:cNvGrpSpPr>
                  <a:grpSpLocks/>
                </p:cNvGrpSpPr>
                <p:nvPr/>
              </p:nvGrpSpPr>
              <p:grpSpPr bwMode="auto">
                <a:xfrm>
                  <a:off x="528" y="2112"/>
                  <a:ext cx="1496" cy="1542"/>
                  <a:chOff x="624" y="2112"/>
                  <a:chExt cx="1547" cy="1648"/>
                </a:xfrm>
              </p:grpSpPr>
              <p:sp>
                <p:nvSpPr>
                  <p:cNvPr id="465928" name="Oval 8">
                    <a:extLst>
                      <a:ext uri="{FF2B5EF4-FFF2-40B4-BE49-F238E27FC236}">
                        <a16:creationId xmlns:a16="http://schemas.microsoft.com/office/drawing/2014/main" id="{E32CB13C-356E-C74B-B84E-74FEE8B1402B}"/>
                      </a:ext>
                    </a:extLst>
                  </p:cNvPr>
                  <p:cNvSpPr>
                    <a:spLocks noChangeArrowheads="1"/>
                  </p:cNvSpPr>
                  <p:nvPr/>
                </p:nvSpPr>
                <p:spPr bwMode="auto">
                  <a:xfrm>
                    <a:off x="1119" y="2112"/>
                    <a:ext cx="267" cy="23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A</a:t>
                    </a:r>
                  </a:p>
                </p:txBody>
              </p:sp>
              <p:sp>
                <p:nvSpPr>
                  <p:cNvPr id="465929" name="Oval 9">
                    <a:extLst>
                      <a:ext uri="{FF2B5EF4-FFF2-40B4-BE49-F238E27FC236}">
                        <a16:creationId xmlns:a16="http://schemas.microsoft.com/office/drawing/2014/main" id="{9A6FEE28-4DD0-3647-90C3-ADD55EB9D155}"/>
                      </a:ext>
                    </a:extLst>
                  </p:cNvPr>
                  <p:cNvSpPr>
                    <a:spLocks noChangeArrowheads="1"/>
                  </p:cNvSpPr>
                  <p:nvPr/>
                </p:nvSpPr>
                <p:spPr bwMode="auto">
                  <a:xfrm>
                    <a:off x="1652" y="3051"/>
                    <a:ext cx="268" cy="23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F</a:t>
                    </a:r>
                  </a:p>
                </p:txBody>
              </p:sp>
              <p:sp>
                <p:nvSpPr>
                  <p:cNvPr id="465930" name="Oval 10">
                    <a:extLst>
                      <a:ext uri="{FF2B5EF4-FFF2-40B4-BE49-F238E27FC236}">
                        <a16:creationId xmlns:a16="http://schemas.microsoft.com/office/drawing/2014/main" id="{C9E0CA8D-A44F-2342-B4D0-4C0607B853D4}"/>
                      </a:ext>
                    </a:extLst>
                  </p:cNvPr>
                  <p:cNvSpPr>
                    <a:spLocks noChangeArrowheads="1"/>
                  </p:cNvSpPr>
                  <p:nvPr/>
                </p:nvSpPr>
                <p:spPr bwMode="auto">
                  <a:xfrm>
                    <a:off x="1401" y="3515"/>
                    <a:ext cx="267" cy="23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H</a:t>
                    </a:r>
                  </a:p>
                </p:txBody>
              </p:sp>
              <p:sp>
                <p:nvSpPr>
                  <p:cNvPr id="465931" name="Oval 11">
                    <a:extLst>
                      <a:ext uri="{FF2B5EF4-FFF2-40B4-BE49-F238E27FC236}">
                        <a16:creationId xmlns:a16="http://schemas.microsoft.com/office/drawing/2014/main" id="{56C306D1-BB17-F247-8A50-5C76F092DD41}"/>
                      </a:ext>
                    </a:extLst>
                  </p:cNvPr>
                  <p:cNvSpPr>
                    <a:spLocks noChangeArrowheads="1"/>
                  </p:cNvSpPr>
                  <p:nvPr/>
                </p:nvSpPr>
                <p:spPr bwMode="auto">
                  <a:xfrm>
                    <a:off x="1904" y="3515"/>
                    <a:ext cx="267" cy="23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I</a:t>
                    </a:r>
                  </a:p>
                </p:txBody>
              </p:sp>
              <p:sp>
                <p:nvSpPr>
                  <p:cNvPr id="465932" name="Line 12">
                    <a:extLst>
                      <a:ext uri="{FF2B5EF4-FFF2-40B4-BE49-F238E27FC236}">
                        <a16:creationId xmlns:a16="http://schemas.microsoft.com/office/drawing/2014/main" id="{9D7F8E6B-53A4-FB43-B4DE-E76DCA44AC39}"/>
                      </a:ext>
                    </a:extLst>
                  </p:cNvPr>
                  <p:cNvSpPr>
                    <a:spLocks noChangeShapeType="1"/>
                  </p:cNvSpPr>
                  <p:nvPr/>
                </p:nvSpPr>
                <p:spPr bwMode="auto">
                  <a:xfrm flipH="1">
                    <a:off x="1543" y="3257"/>
                    <a:ext cx="157" cy="25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65933" name="Oval 13">
                    <a:extLst>
                      <a:ext uri="{FF2B5EF4-FFF2-40B4-BE49-F238E27FC236}">
                        <a16:creationId xmlns:a16="http://schemas.microsoft.com/office/drawing/2014/main" id="{6C0BEB5E-337E-464C-AEE1-D5E3A2F3C6B5}"/>
                      </a:ext>
                    </a:extLst>
                  </p:cNvPr>
                  <p:cNvSpPr>
                    <a:spLocks noChangeArrowheads="1"/>
                  </p:cNvSpPr>
                  <p:nvPr/>
                </p:nvSpPr>
                <p:spPr bwMode="auto">
                  <a:xfrm>
                    <a:off x="1165" y="3059"/>
                    <a:ext cx="267" cy="23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E</a:t>
                    </a:r>
                  </a:p>
                </p:txBody>
              </p:sp>
              <p:sp>
                <p:nvSpPr>
                  <p:cNvPr id="465934" name="Oval 14">
                    <a:extLst>
                      <a:ext uri="{FF2B5EF4-FFF2-40B4-BE49-F238E27FC236}">
                        <a16:creationId xmlns:a16="http://schemas.microsoft.com/office/drawing/2014/main" id="{8902F1A9-48DC-5449-BF33-6A6F1AFEFAFB}"/>
                      </a:ext>
                    </a:extLst>
                  </p:cNvPr>
                  <p:cNvSpPr>
                    <a:spLocks noChangeArrowheads="1"/>
                  </p:cNvSpPr>
                  <p:nvPr/>
                </p:nvSpPr>
                <p:spPr bwMode="auto">
                  <a:xfrm>
                    <a:off x="914" y="3523"/>
                    <a:ext cx="267" cy="23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G</a:t>
                    </a:r>
                  </a:p>
                </p:txBody>
              </p:sp>
              <p:sp>
                <p:nvSpPr>
                  <p:cNvPr id="465935" name="Oval 15">
                    <a:extLst>
                      <a:ext uri="{FF2B5EF4-FFF2-40B4-BE49-F238E27FC236}">
                        <a16:creationId xmlns:a16="http://schemas.microsoft.com/office/drawing/2014/main" id="{851A5FC6-0C11-E246-8730-67CF2CAA6CC7}"/>
                      </a:ext>
                    </a:extLst>
                  </p:cNvPr>
                  <p:cNvSpPr>
                    <a:spLocks noChangeArrowheads="1"/>
                  </p:cNvSpPr>
                  <p:nvPr/>
                </p:nvSpPr>
                <p:spPr bwMode="auto">
                  <a:xfrm>
                    <a:off x="875" y="2585"/>
                    <a:ext cx="268" cy="238"/>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B</a:t>
                    </a:r>
                  </a:p>
                </p:txBody>
              </p:sp>
              <p:sp>
                <p:nvSpPr>
                  <p:cNvPr id="465936" name="Oval 16">
                    <a:extLst>
                      <a:ext uri="{FF2B5EF4-FFF2-40B4-BE49-F238E27FC236}">
                        <a16:creationId xmlns:a16="http://schemas.microsoft.com/office/drawing/2014/main" id="{DCAA166B-D592-F949-93C4-7B0538D317CE}"/>
                      </a:ext>
                    </a:extLst>
                  </p:cNvPr>
                  <p:cNvSpPr>
                    <a:spLocks noChangeArrowheads="1"/>
                  </p:cNvSpPr>
                  <p:nvPr/>
                </p:nvSpPr>
                <p:spPr bwMode="auto">
                  <a:xfrm>
                    <a:off x="624" y="3057"/>
                    <a:ext cx="267" cy="23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D</a:t>
                    </a:r>
                  </a:p>
                </p:txBody>
              </p:sp>
              <p:sp>
                <p:nvSpPr>
                  <p:cNvPr id="465937" name="Oval 17">
                    <a:extLst>
                      <a:ext uri="{FF2B5EF4-FFF2-40B4-BE49-F238E27FC236}">
                        <a16:creationId xmlns:a16="http://schemas.microsoft.com/office/drawing/2014/main" id="{5CAB3AE4-EEE7-A840-9259-07990EF643E7}"/>
                      </a:ext>
                    </a:extLst>
                  </p:cNvPr>
                  <p:cNvSpPr>
                    <a:spLocks noChangeArrowheads="1"/>
                  </p:cNvSpPr>
                  <p:nvPr/>
                </p:nvSpPr>
                <p:spPr bwMode="auto">
                  <a:xfrm>
                    <a:off x="1404" y="2579"/>
                    <a:ext cx="267" cy="23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C</a:t>
                    </a:r>
                  </a:p>
                </p:txBody>
              </p:sp>
              <p:sp>
                <p:nvSpPr>
                  <p:cNvPr id="465938" name="Line 18">
                    <a:extLst>
                      <a:ext uri="{FF2B5EF4-FFF2-40B4-BE49-F238E27FC236}">
                        <a16:creationId xmlns:a16="http://schemas.microsoft.com/office/drawing/2014/main" id="{CC472C34-4507-E141-B7C7-676FD1230D7D}"/>
                      </a:ext>
                    </a:extLst>
                  </p:cNvPr>
                  <p:cNvSpPr>
                    <a:spLocks noChangeShapeType="1"/>
                  </p:cNvSpPr>
                  <p:nvPr/>
                </p:nvSpPr>
                <p:spPr bwMode="auto">
                  <a:xfrm>
                    <a:off x="1616" y="2800"/>
                    <a:ext cx="156" cy="25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65939" name="Line 19">
                    <a:extLst>
                      <a:ext uri="{FF2B5EF4-FFF2-40B4-BE49-F238E27FC236}">
                        <a16:creationId xmlns:a16="http://schemas.microsoft.com/office/drawing/2014/main" id="{0F625C45-D128-3745-AFC5-E4E981E64732}"/>
                      </a:ext>
                    </a:extLst>
                  </p:cNvPr>
                  <p:cNvSpPr>
                    <a:spLocks noChangeShapeType="1"/>
                  </p:cNvSpPr>
                  <p:nvPr/>
                </p:nvSpPr>
                <p:spPr bwMode="auto">
                  <a:xfrm flipH="1">
                    <a:off x="1063" y="3272"/>
                    <a:ext cx="156" cy="25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65940" name="Line 20">
                    <a:extLst>
                      <a:ext uri="{FF2B5EF4-FFF2-40B4-BE49-F238E27FC236}">
                        <a16:creationId xmlns:a16="http://schemas.microsoft.com/office/drawing/2014/main" id="{5D073344-E9BA-BD4E-AD72-53D3894D7CA6}"/>
                      </a:ext>
                    </a:extLst>
                  </p:cNvPr>
                  <p:cNvSpPr>
                    <a:spLocks noChangeShapeType="1"/>
                  </p:cNvSpPr>
                  <p:nvPr/>
                </p:nvSpPr>
                <p:spPr bwMode="auto">
                  <a:xfrm flipH="1">
                    <a:off x="1323" y="2800"/>
                    <a:ext cx="156" cy="25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65941" name="Line 21">
                    <a:extLst>
                      <a:ext uri="{FF2B5EF4-FFF2-40B4-BE49-F238E27FC236}">
                        <a16:creationId xmlns:a16="http://schemas.microsoft.com/office/drawing/2014/main" id="{5F144E14-411C-804C-96B5-E84A66186307}"/>
                      </a:ext>
                    </a:extLst>
                  </p:cNvPr>
                  <p:cNvSpPr>
                    <a:spLocks noChangeShapeType="1"/>
                  </p:cNvSpPr>
                  <p:nvPr/>
                </p:nvSpPr>
                <p:spPr bwMode="auto">
                  <a:xfrm flipH="1">
                    <a:off x="790" y="2807"/>
                    <a:ext cx="156" cy="25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65942" name="Line 22">
                    <a:extLst>
                      <a:ext uri="{FF2B5EF4-FFF2-40B4-BE49-F238E27FC236}">
                        <a16:creationId xmlns:a16="http://schemas.microsoft.com/office/drawing/2014/main" id="{88332A24-3F81-1949-8512-9A149F6489FD}"/>
                      </a:ext>
                    </a:extLst>
                  </p:cNvPr>
                  <p:cNvSpPr>
                    <a:spLocks noChangeShapeType="1"/>
                  </p:cNvSpPr>
                  <p:nvPr/>
                </p:nvSpPr>
                <p:spPr bwMode="auto">
                  <a:xfrm flipH="1">
                    <a:off x="1034" y="2334"/>
                    <a:ext cx="156" cy="25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65943" name="Line 23">
                    <a:extLst>
                      <a:ext uri="{FF2B5EF4-FFF2-40B4-BE49-F238E27FC236}">
                        <a16:creationId xmlns:a16="http://schemas.microsoft.com/office/drawing/2014/main" id="{56937B07-B6E1-254C-B4DD-C40C9E2E258B}"/>
                      </a:ext>
                    </a:extLst>
                  </p:cNvPr>
                  <p:cNvSpPr>
                    <a:spLocks noChangeShapeType="1"/>
                  </p:cNvSpPr>
                  <p:nvPr/>
                </p:nvSpPr>
                <p:spPr bwMode="auto">
                  <a:xfrm>
                    <a:off x="1857" y="3265"/>
                    <a:ext cx="156" cy="25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65944" name="Line 24">
                    <a:extLst>
                      <a:ext uri="{FF2B5EF4-FFF2-40B4-BE49-F238E27FC236}">
                        <a16:creationId xmlns:a16="http://schemas.microsoft.com/office/drawing/2014/main" id="{E3542A69-107F-0548-8D08-29D925C72D70}"/>
                      </a:ext>
                    </a:extLst>
                  </p:cNvPr>
                  <p:cNvSpPr>
                    <a:spLocks noChangeShapeType="1"/>
                  </p:cNvSpPr>
                  <p:nvPr/>
                </p:nvSpPr>
                <p:spPr bwMode="auto">
                  <a:xfrm>
                    <a:off x="1331" y="2327"/>
                    <a:ext cx="156" cy="25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465945" name="Freeform 25">
                  <a:extLst>
                    <a:ext uri="{FF2B5EF4-FFF2-40B4-BE49-F238E27FC236}">
                      <a16:creationId xmlns:a16="http://schemas.microsoft.com/office/drawing/2014/main" id="{DD2CAA2A-B167-3B44-A13C-AC62ABD8476D}"/>
                    </a:ext>
                  </a:extLst>
                </p:cNvPr>
                <p:cNvSpPr>
                  <a:spLocks/>
                </p:cNvSpPr>
                <p:nvPr/>
              </p:nvSpPr>
              <p:spPr bwMode="auto">
                <a:xfrm>
                  <a:off x="688" y="2264"/>
                  <a:ext cx="328" cy="336"/>
                </a:xfrm>
                <a:custGeom>
                  <a:avLst/>
                  <a:gdLst>
                    <a:gd name="T0" fmla="*/ 88 w 328"/>
                    <a:gd name="T1" fmla="*/ 336 h 336"/>
                    <a:gd name="T2" fmla="*/ 40 w 328"/>
                    <a:gd name="T3" fmla="*/ 240 h 336"/>
                    <a:gd name="T4" fmla="*/ 328 w 328"/>
                    <a:gd name="T5" fmla="*/ 0 h 336"/>
                  </a:gdLst>
                  <a:ahLst/>
                  <a:cxnLst>
                    <a:cxn ang="0">
                      <a:pos x="T0" y="T1"/>
                    </a:cxn>
                    <a:cxn ang="0">
                      <a:pos x="T2" y="T3"/>
                    </a:cxn>
                    <a:cxn ang="0">
                      <a:pos x="T4" y="T5"/>
                    </a:cxn>
                  </a:cxnLst>
                  <a:rect l="0" t="0" r="r" b="b"/>
                  <a:pathLst>
                    <a:path w="328" h="336">
                      <a:moveTo>
                        <a:pt x="88" y="336"/>
                      </a:moveTo>
                      <a:cubicBezTo>
                        <a:pt x="44" y="316"/>
                        <a:pt x="0" y="296"/>
                        <a:pt x="40" y="240"/>
                      </a:cubicBezTo>
                      <a:cubicBezTo>
                        <a:pt x="80" y="184"/>
                        <a:pt x="280" y="40"/>
                        <a:pt x="328" y="0"/>
                      </a:cubicBezTo>
                    </a:path>
                  </a:pathLst>
                </a:custGeom>
                <a:noFill/>
                <a:ln w="19050" cap="flat" cmpd="sng">
                  <a:solidFill>
                    <a:schemeClr val="folHlink"/>
                  </a:solidFill>
                  <a:prstDash val="dashDot"/>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65946" name="Freeform 26">
                  <a:extLst>
                    <a:ext uri="{FF2B5EF4-FFF2-40B4-BE49-F238E27FC236}">
                      <a16:creationId xmlns:a16="http://schemas.microsoft.com/office/drawing/2014/main" id="{59502AA0-C917-9E46-B61A-721DD7AB2881}"/>
                    </a:ext>
                  </a:extLst>
                </p:cNvPr>
                <p:cNvSpPr>
                  <a:spLocks/>
                </p:cNvSpPr>
                <p:nvPr/>
              </p:nvSpPr>
              <p:spPr bwMode="auto">
                <a:xfrm>
                  <a:off x="768" y="2784"/>
                  <a:ext cx="136" cy="317"/>
                </a:xfrm>
                <a:custGeom>
                  <a:avLst/>
                  <a:gdLst>
                    <a:gd name="T0" fmla="*/ 0 w 168"/>
                    <a:gd name="T1" fmla="*/ 240 h 280"/>
                    <a:gd name="T2" fmla="*/ 144 w 168"/>
                    <a:gd name="T3" fmla="*/ 240 h 280"/>
                    <a:gd name="T4" fmla="*/ 144 w 168"/>
                    <a:gd name="T5" fmla="*/ 0 h 280"/>
                  </a:gdLst>
                  <a:ahLst/>
                  <a:cxnLst>
                    <a:cxn ang="0">
                      <a:pos x="T0" y="T1"/>
                    </a:cxn>
                    <a:cxn ang="0">
                      <a:pos x="T2" y="T3"/>
                    </a:cxn>
                    <a:cxn ang="0">
                      <a:pos x="T4" y="T5"/>
                    </a:cxn>
                  </a:cxnLst>
                  <a:rect l="0" t="0" r="r" b="b"/>
                  <a:pathLst>
                    <a:path w="168" h="280">
                      <a:moveTo>
                        <a:pt x="0" y="240"/>
                      </a:moveTo>
                      <a:cubicBezTo>
                        <a:pt x="60" y="260"/>
                        <a:pt x="120" y="280"/>
                        <a:pt x="144" y="240"/>
                      </a:cubicBezTo>
                      <a:cubicBezTo>
                        <a:pt x="168" y="200"/>
                        <a:pt x="144" y="40"/>
                        <a:pt x="144" y="0"/>
                      </a:cubicBezTo>
                    </a:path>
                  </a:pathLst>
                </a:custGeom>
                <a:noFill/>
                <a:ln w="19050" cap="flat" cmpd="sng">
                  <a:solidFill>
                    <a:schemeClr val="folHlink"/>
                  </a:solidFill>
                  <a:prstDash val="dash"/>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65947" name="Freeform 27">
                  <a:extLst>
                    <a:ext uri="{FF2B5EF4-FFF2-40B4-BE49-F238E27FC236}">
                      <a16:creationId xmlns:a16="http://schemas.microsoft.com/office/drawing/2014/main" id="{46BA0516-8C5C-2245-94BA-AA40555A1A0F}"/>
                    </a:ext>
                  </a:extLst>
                </p:cNvPr>
                <p:cNvSpPr>
                  <a:spLocks/>
                </p:cNvSpPr>
                <p:nvPr/>
              </p:nvSpPr>
              <p:spPr bwMode="auto">
                <a:xfrm>
                  <a:off x="664" y="2336"/>
                  <a:ext cx="560" cy="1168"/>
                </a:xfrm>
                <a:custGeom>
                  <a:avLst/>
                  <a:gdLst>
                    <a:gd name="T0" fmla="*/ 152 w 560"/>
                    <a:gd name="T1" fmla="*/ 1152 h 1168"/>
                    <a:gd name="T2" fmla="*/ 56 w 560"/>
                    <a:gd name="T3" fmla="*/ 1056 h 1168"/>
                    <a:gd name="T4" fmla="*/ 488 w 560"/>
                    <a:gd name="T5" fmla="*/ 480 h 1168"/>
                    <a:gd name="T6" fmla="*/ 488 w 560"/>
                    <a:gd name="T7" fmla="*/ 0 h 1168"/>
                  </a:gdLst>
                  <a:ahLst/>
                  <a:cxnLst>
                    <a:cxn ang="0">
                      <a:pos x="T0" y="T1"/>
                    </a:cxn>
                    <a:cxn ang="0">
                      <a:pos x="T2" y="T3"/>
                    </a:cxn>
                    <a:cxn ang="0">
                      <a:pos x="T4" y="T5"/>
                    </a:cxn>
                    <a:cxn ang="0">
                      <a:pos x="T6" y="T7"/>
                    </a:cxn>
                  </a:cxnLst>
                  <a:rect l="0" t="0" r="r" b="b"/>
                  <a:pathLst>
                    <a:path w="560" h="1168">
                      <a:moveTo>
                        <a:pt x="152" y="1152"/>
                      </a:moveTo>
                      <a:cubicBezTo>
                        <a:pt x="76" y="1160"/>
                        <a:pt x="0" y="1168"/>
                        <a:pt x="56" y="1056"/>
                      </a:cubicBezTo>
                      <a:cubicBezTo>
                        <a:pt x="112" y="944"/>
                        <a:pt x="416" y="656"/>
                        <a:pt x="488" y="480"/>
                      </a:cubicBezTo>
                      <a:cubicBezTo>
                        <a:pt x="560" y="304"/>
                        <a:pt x="488" y="80"/>
                        <a:pt x="488" y="0"/>
                      </a:cubicBezTo>
                    </a:path>
                  </a:pathLst>
                </a:custGeom>
                <a:noFill/>
                <a:ln w="19050" cap="flat" cmpd="sng">
                  <a:solidFill>
                    <a:schemeClr val="hlink"/>
                  </a:solidFill>
                  <a:prstDash val="dash"/>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65948" name="Freeform 28">
                  <a:extLst>
                    <a:ext uri="{FF2B5EF4-FFF2-40B4-BE49-F238E27FC236}">
                      <a16:creationId xmlns:a16="http://schemas.microsoft.com/office/drawing/2014/main" id="{E5A345E5-CA10-3449-99F2-8BACA9DD6E49}"/>
                    </a:ext>
                  </a:extLst>
                </p:cNvPr>
                <p:cNvSpPr>
                  <a:spLocks/>
                </p:cNvSpPr>
                <p:nvPr/>
              </p:nvSpPr>
              <p:spPr bwMode="auto">
                <a:xfrm>
                  <a:off x="1064" y="3224"/>
                  <a:ext cx="136" cy="317"/>
                </a:xfrm>
                <a:custGeom>
                  <a:avLst/>
                  <a:gdLst>
                    <a:gd name="T0" fmla="*/ 0 w 144"/>
                    <a:gd name="T1" fmla="*/ 336 h 344"/>
                    <a:gd name="T2" fmla="*/ 96 w 144"/>
                    <a:gd name="T3" fmla="*/ 288 h 344"/>
                    <a:gd name="T4" fmla="*/ 144 w 144"/>
                    <a:gd name="T5" fmla="*/ 0 h 344"/>
                  </a:gdLst>
                  <a:ahLst/>
                  <a:cxnLst>
                    <a:cxn ang="0">
                      <a:pos x="T0" y="T1"/>
                    </a:cxn>
                    <a:cxn ang="0">
                      <a:pos x="T2" y="T3"/>
                    </a:cxn>
                    <a:cxn ang="0">
                      <a:pos x="T4" y="T5"/>
                    </a:cxn>
                  </a:cxnLst>
                  <a:rect l="0" t="0" r="r" b="b"/>
                  <a:pathLst>
                    <a:path w="144" h="344">
                      <a:moveTo>
                        <a:pt x="0" y="336"/>
                      </a:moveTo>
                      <a:cubicBezTo>
                        <a:pt x="36" y="340"/>
                        <a:pt x="72" y="344"/>
                        <a:pt x="96" y="288"/>
                      </a:cubicBezTo>
                      <a:cubicBezTo>
                        <a:pt x="120" y="232"/>
                        <a:pt x="136" y="48"/>
                        <a:pt x="144" y="0"/>
                      </a:cubicBezTo>
                    </a:path>
                  </a:pathLst>
                </a:custGeom>
                <a:noFill/>
                <a:ln w="19050" cap="flat" cmpd="sng">
                  <a:solidFill>
                    <a:schemeClr val="folHlink"/>
                  </a:solidFill>
                  <a:prstDash val="dash"/>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65949" name="Freeform 29">
                  <a:extLst>
                    <a:ext uri="{FF2B5EF4-FFF2-40B4-BE49-F238E27FC236}">
                      <a16:creationId xmlns:a16="http://schemas.microsoft.com/office/drawing/2014/main" id="{114331A4-A074-654E-A463-30CB34586A9F}"/>
                    </a:ext>
                  </a:extLst>
                </p:cNvPr>
                <p:cNvSpPr>
                  <a:spLocks/>
                </p:cNvSpPr>
                <p:nvPr/>
              </p:nvSpPr>
              <p:spPr bwMode="auto">
                <a:xfrm>
                  <a:off x="1304" y="2776"/>
                  <a:ext cx="91" cy="317"/>
                </a:xfrm>
                <a:custGeom>
                  <a:avLst/>
                  <a:gdLst>
                    <a:gd name="T0" fmla="*/ 0 w 144"/>
                    <a:gd name="T1" fmla="*/ 336 h 344"/>
                    <a:gd name="T2" fmla="*/ 96 w 144"/>
                    <a:gd name="T3" fmla="*/ 288 h 344"/>
                    <a:gd name="T4" fmla="*/ 144 w 144"/>
                    <a:gd name="T5" fmla="*/ 0 h 344"/>
                  </a:gdLst>
                  <a:ahLst/>
                  <a:cxnLst>
                    <a:cxn ang="0">
                      <a:pos x="T0" y="T1"/>
                    </a:cxn>
                    <a:cxn ang="0">
                      <a:pos x="T2" y="T3"/>
                    </a:cxn>
                    <a:cxn ang="0">
                      <a:pos x="T4" y="T5"/>
                    </a:cxn>
                  </a:cxnLst>
                  <a:rect l="0" t="0" r="r" b="b"/>
                  <a:pathLst>
                    <a:path w="144" h="344">
                      <a:moveTo>
                        <a:pt x="0" y="336"/>
                      </a:moveTo>
                      <a:cubicBezTo>
                        <a:pt x="36" y="340"/>
                        <a:pt x="72" y="344"/>
                        <a:pt x="96" y="288"/>
                      </a:cubicBezTo>
                      <a:cubicBezTo>
                        <a:pt x="120" y="232"/>
                        <a:pt x="136" y="48"/>
                        <a:pt x="144" y="0"/>
                      </a:cubicBezTo>
                    </a:path>
                  </a:pathLst>
                </a:custGeom>
                <a:noFill/>
                <a:ln w="19050" cap="flat" cmpd="sng">
                  <a:solidFill>
                    <a:schemeClr val="folHlink"/>
                  </a:solidFill>
                  <a:prstDash val="dash"/>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65950" name="Freeform 30">
                  <a:extLst>
                    <a:ext uri="{FF2B5EF4-FFF2-40B4-BE49-F238E27FC236}">
                      <a16:creationId xmlns:a16="http://schemas.microsoft.com/office/drawing/2014/main" id="{184E0D8C-F259-C340-B1C4-756EA2611BA7}"/>
                    </a:ext>
                  </a:extLst>
                </p:cNvPr>
                <p:cNvSpPr>
                  <a:spLocks/>
                </p:cNvSpPr>
                <p:nvPr/>
              </p:nvSpPr>
              <p:spPr bwMode="auto">
                <a:xfrm>
                  <a:off x="1288" y="2784"/>
                  <a:ext cx="192" cy="672"/>
                </a:xfrm>
                <a:custGeom>
                  <a:avLst/>
                  <a:gdLst>
                    <a:gd name="T0" fmla="*/ 24 w 192"/>
                    <a:gd name="T1" fmla="*/ 672 h 672"/>
                    <a:gd name="T2" fmla="*/ 24 w 192"/>
                    <a:gd name="T3" fmla="*/ 528 h 672"/>
                    <a:gd name="T4" fmla="*/ 168 w 192"/>
                    <a:gd name="T5" fmla="*/ 288 h 672"/>
                    <a:gd name="T6" fmla="*/ 168 w 192"/>
                    <a:gd name="T7" fmla="*/ 0 h 672"/>
                  </a:gdLst>
                  <a:ahLst/>
                  <a:cxnLst>
                    <a:cxn ang="0">
                      <a:pos x="T0" y="T1"/>
                    </a:cxn>
                    <a:cxn ang="0">
                      <a:pos x="T2" y="T3"/>
                    </a:cxn>
                    <a:cxn ang="0">
                      <a:pos x="T4" y="T5"/>
                    </a:cxn>
                    <a:cxn ang="0">
                      <a:pos x="T6" y="T7"/>
                    </a:cxn>
                  </a:cxnLst>
                  <a:rect l="0" t="0" r="r" b="b"/>
                  <a:pathLst>
                    <a:path w="192" h="672">
                      <a:moveTo>
                        <a:pt x="24" y="672"/>
                      </a:moveTo>
                      <a:cubicBezTo>
                        <a:pt x="12" y="632"/>
                        <a:pt x="0" y="592"/>
                        <a:pt x="24" y="528"/>
                      </a:cubicBezTo>
                      <a:cubicBezTo>
                        <a:pt x="48" y="464"/>
                        <a:pt x="144" y="376"/>
                        <a:pt x="168" y="288"/>
                      </a:cubicBezTo>
                      <a:cubicBezTo>
                        <a:pt x="192" y="200"/>
                        <a:pt x="168" y="48"/>
                        <a:pt x="168" y="0"/>
                      </a:cubicBezTo>
                    </a:path>
                  </a:pathLst>
                </a:custGeom>
                <a:noFill/>
                <a:ln w="19050" cap="flat" cmpd="sng">
                  <a:solidFill>
                    <a:schemeClr val="hlink"/>
                  </a:solidFill>
                  <a:prstDash val="dash"/>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65951" name="Rectangle 31">
                  <a:extLst>
                    <a:ext uri="{FF2B5EF4-FFF2-40B4-BE49-F238E27FC236}">
                      <a16:creationId xmlns:a16="http://schemas.microsoft.com/office/drawing/2014/main" id="{2862D2DE-84D2-4A40-88BA-82E715A7965B}"/>
                    </a:ext>
                  </a:extLst>
                </p:cNvPr>
                <p:cNvSpPr>
                  <a:spLocks noChangeArrowheads="1"/>
                </p:cNvSpPr>
                <p:nvPr/>
              </p:nvSpPr>
              <p:spPr bwMode="auto">
                <a:xfrm>
                  <a:off x="96" y="2624"/>
                  <a:ext cx="40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NIL</a:t>
                  </a:r>
                </a:p>
              </p:txBody>
            </p:sp>
            <p:sp>
              <p:nvSpPr>
                <p:cNvPr id="465952" name="Freeform 32">
                  <a:extLst>
                    <a:ext uri="{FF2B5EF4-FFF2-40B4-BE49-F238E27FC236}">
                      <a16:creationId xmlns:a16="http://schemas.microsoft.com/office/drawing/2014/main" id="{974F9982-41BB-B745-B8C7-0B31265CDEDD}"/>
                    </a:ext>
                  </a:extLst>
                </p:cNvPr>
                <p:cNvSpPr>
                  <a:spLocks/>
                </p:cNvSpPr>
                <p:nvPr/>
              </p:nvSpPr>
              <p:spPr bwMode="auto">
                <a:xfrm>
                  <a:off x="336" y="2832"/>
                  <a:ext cx="192" cy="336"/>
                </a:xfrm>
                <a:custGeom>
                  <a:avLst/>
                  <a:gdLst>
                    <a:gd name="T0" fmla="*/ 192 w 192"/>
                    <a:gd name="T1" fmla="*/ 288 h 336"/>
                    <a:gd name="T2" fmla="*/ 48 w 192"/>
                    <a:gd name="T3" fmla="*/ 288 h 336"/>
                    <a:gd name="T4" fmla="*/ 0 w 192"/>
                    <a:gd name="T5" fmla="*/ 0 h 336"/>
                  </a:gdLst>
                  <a:ahLst/>
                  <a:cxnLst>
                    <a:cxn ang="0">
                      <a:pos x="T0" y="T1"/>
                    </a:cxn>
                    <a:cxn ang="0">
                      <a:pos x="T2" y="T3"/>
                    </a:cxn>
                    <a:cxn ang="0">
                      <a:pos x="T4" y="T5"/>
                    </a:cxn>
                  </a:cxnLst>
                  <a:rect l="0" t="0" r="r" b="b"/>
                  <a:pathLst>
                    <a:path w="192" h="336">
                      <a:moveTo>
                        <a:pt x="192" y="288"/>
                      </a:moveTo>
                      <a:cubicBezTo>
                        <a:pt x="136" y="312"/>
                        <a:pt x="80" y="336"/>
                        <a:pt x="48" y="288"/>
                      </a:cubicBezTo>
                      <a:cubicBezTo>
                        <a:pt x="16" y="240"/>
                        <a:pt x="8" y="48"/>
                        <a:pt x="0" y="0"/>
                      </a:cubicBezTo>
                    </a:path>
                  </a:pathLst>
                </a:custGeom>
                <a:noFill/>
                <a:ln w="19050" cap="flat" cmpd="sng">
                  <a:solidFill>
                    <a:schemeClr val="hlink"/>
                  </a:solidFill>
                  <a:prstDash val="dash"/>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65953" name="Freeform 33">
                  <a:extLst>
                    <a:ext uri="{FF2B5EF4-FFF2-40B4-BE49-F238E27FC236}">
                      <a16:creationId xmlns:a16="http://schemas.microsoft.com/office/drawing/2014/main" id="{655B12BA-A090-E649-B57F-7CFAF5AF94AF}"/>
                    </a:ext>
                  </a:extLst>
                </p:cNvPr>
                <p:cNvSpPr>
                  <a:spLocks/>
                </p:cNvSpPr>
                <p:nvPr/>
              </p:nvSpPr>
              <p:spPr bwMode="auto">
                <a:xfrm>
                  <a:off x="1528" y="3200"/>
                  <a:ext cx="91" cy="317"/>
                </a:xfrm>
                <a:custGeom>
                  <a:avLst/>
                  <a:gdLst>
                    <a:gd name="T0" fmla="*/ 0 w 144"/>
                    <a:gd name="T1" fmla="*/ 336 h 344"/>
                    <a:gd name="T2" fmla="*/ 96 w 144"/>
                    <a:gd name="T3" fmla="*/ 288 h 344"/>
                    <a:gd name="T4" fmla="*/ 144 w 144"/>
                    <a:gd name="T5" fmla="*/ 0 h 344"/>
                  </a:gdLst>
                  <a:ahLst/>
                  <a:cxnLst>
                    <a:cxn ang="0">
                      <a:pos x="T0" y="T1"/>
                    </a:cxn>
                    <a:cxn ang="0">
                      <a:pos x="T2" y="T3"/>
                    </a:cxn>
                    <a:cxn ang="0">
                      <a:pos x="T4" y="T5"/>
                    </a:cxn>
                  </a:cxnLst>
                  <a:rect l="0" t="0" r="r" b="b"/>
                  <a:pathLst>
                    <a:path w="144" h="344">
                      <a:moveTo>
                        <a:pt x="0" y="336"/>
                      </a:moveTo>
                      <a:cubicBezTo>
                        <a:pt x="36" y="340"/>
                        <a:pt x="72" y="344"/>
                        <a:pt x="96" y="288"/>
                      </a:cubicBezTo>
                      <a:cubicBezTo>
                        <a:pt x="120" y="232"/>
                        <a:pt x="136" y="48"/>
                        <a:pt x="144" y="0"/>
                      </a:cubicBezTo>
                    </a:path>
                  </a:pathLst>
                </a:custGeom>
                <a:noFill/>
                <a:ln w="19050" cap="flat" cmpd="sng">
                  <a:solidFill>
                    <a:schemeClr val="folHlink"/>
                  </a:solidFill>
                  <a:prstDash val="dash"/>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65954" name="Freeform 34">
                  <a:extLst>
                    <a:ext uri="{FF2B5EF4-FFF2-40B4-BE49-F238E27FC236}">
                      <a16:creationId xmlns:a16="http://schemas.microsoft.com/office/drawing/2014/main" id="{B1846BFD-1B14-A54B-B8D1-9D01BD82E806}"/>
                    </a:ext>
                  </a:extLst>
                </p:cNvPr>
                <p:cNvSpPr>
                  <a:spLocks/>
                </p:cNvSpPr>
                <p:nvPr/>
              </p:nvSpPr>
              <p:spPr bwMode="auto">
                <a:xfrm>
                  <a:off x="1685" y="3216"/>
                  <a:ext cx="91" cy="385"/>
                </a:xfrm>
                <a:custGeom>
                  <a:avLst/>
                  <a:gdLst>
                    <a:gd name="T0" fmla="*/ 112 w 112"/>
                    <a:gd name="T1" fmla="*/ 384 h 400"/>
                    <a:gd name="T2" fmla="*/ 16 w 112"/>
                    <a:gd name="T3" fmla="*/ 336 h 400"/>
                    <a:gd name="T4" fmla="*/ 16 w 112"/>
                    <a:gd name="T5" fmla="*/ 0 h 400"/>
                  </a:gdLst>
                  <a:ahLst/>
                  <a:cxnLst>
                    <a:cxn ang="0">
                      <a:pos x="T0" y="T1"/>
                    </a:cxn>
                    <a:cxn ang="0">
                      <a:pos x="T2" y="T3"/>
                    </a:cxn>
                    <a:cxn ang="0">
                      <a:pos x="T4" y="T5"/>
                    </a:cxn>
                  </a:cxnLst>
                  <a:rect l="0" t="0" r="r" b="b"/>
                  <a:pathLst>
                    <a:path w="112" h="400">
                      <a:moveTo>
                        <a:pt x="112" y="384"/>
                      </a:moveTo>
                      <a:cubicBezTo>
                        <a:pt x="72" y="392"/>
                        <a:pt x="32" y="400"/>
                        <a:pt x="16" y="336"/>
                      </a:cubicBezTo>
                      <a:cubicBezTo>
                        <a:pt x="0" y="272"/>
                        <a:pt x="16" y="56"/>
                        <a:pt x="16" y="0"/>
                      </a:cubicBezTo>
                    </a:path>
                  </a:pathLst>
                </a:custGeom>
                <a:noFill/>
                <a:ln w="19050" cap="flat" cmpd="sng">
                  <a:solidFill>
                    <a:schemeClr val="hlink"/>
                  </a:solidFill>
                  <a:prstDash val="dash"/>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65955" name="Freeform 35">
                  <a:extLst>
                    <a:ext uri="{FF2B5EF4-FFF2-40B4-BE49-F238E27FC236}">
                      <a16:creationId xmlns:a16="http://schemas.microsoft.com/office/drawing/2014/main" id="{0D798704-A029-6B41-A936-4D0F5EE02118}"/>
                    </a:ext>
                  </a:extLst>
                </p:cNvPr>
                <p:cNvSpPr>
                  <a:spLocks/>
                </p:cNvSpPr>
                <p:nvPr/>
              </p:nvSpPr>
              <p:spPr bwMode="auto">
                <a:xfrm>
                  <a:off x="2032" y="3216"/>
                  <a:ext cx="136" cy="317"/>
                </a:xfrm>
                <a:custGeom>
                  <a:avLst/>
                  <a:gdLst>
                    <a:gd name="T0" fmla="*/ 0 w 144"/>
                    <a:gd name="T1" fmla="*/ 336 h 344"/>
                    <a:gd name="T2" fmla="*/ 96 w 144"/>
                    <a:gd name="T3" fmla="*/ 288 h 344"/>
                    <a:gd name="T4" fmla="*/ 144 w 144"/>
                    <a:gd name="T5" fmla="*/ 0 h 344"/>
                  </a:gdLst>
                  <a:ahLst/>
                  <a:cxnLst>
                    <a:cxn ang="0">
                      <a:pos x="T0" y="T1"/>
                    </a:cxn>
                    <a:cxn ang="0">
                      <a:pos x="T2" y="T3"/>
                    </a:cxn>
                    <a:cxn ang="0">
                      <a:pos x="T4" y="T5"/>
                    </a:cxn>
                  </a:cxnLst>
                  <a:rect l="0" t="0" r="r" b="b"/>
                  <a:pathLst>
                    <a:path w="144" h="344">
                      <a:moveTo>
                        <a:pt x="0" y="336"/>
                      </a:moveTo>
                      <a:cubicBezTo>
                        <a:pt x="36" y="340"/>
                        <a:pt x="72" y="344"/>
                        <a:pt x="96" y="288"/>
                      </a:cubicBezTo>
                      <a:cubicBezTo>
                        <a:pt x="120" y="232"/>
                        <a:pt x="136" y="48"/>
                        <a:pt x="144" y="0"/>
                      </a:cubicBezTo>
                    </a:path>
                  </a:pathLst>
                </a:custGeom>
                <a:noFill/>
                <a:ln w="19050" cap="flat" cmpd="sng">
                  <a:solidFill>
                    <a:schemeClr val="folHlink"/>
                  </a:solidFill>
                  <a:prstDash val="dash"/>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65956" name="Rectangle 36">
                  <a:extLst>
                    <a:ext uri="{FF2B5EF4-FFF2-40B4-BE49-F238E27FC236}">
                      <a16:creationId xmlns:a16="http://schemas.microsoft.com/office/drawing/2014/main" id="{137C9171-CE65-5C4C-B2F9-E1E5F437AC9D}"/>
                    </a:ext>
                  </a:extLst>
                </p:cNvPr>
                <p:cNvSpPr>
                  <a:spLocks noChangeArrowheads="1"/>
                </p:cNvSpPr>
                <p:nvPr/>
              </p:nvSpPr>
              <p:spPr bwMode="auto">
                <a:xfrm>
                  <a:off x="1968" y="2989"/>
                  <a:ext cx="40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NIL</a:t>
                  </a:r>
                </a:p>
              </p:txBody>
            </p:sp>
          </p:grpSp>
          <p:grpSp>
            <p:nvGrpSpPr>
              <p:cNvPr id="465957" name="Group 37">
                <a:extLst>
                  <a:ext uri="{FF2B5EF4-FFF2-40B4-BE49-F238E27FC236}">
                    <a16:creationId xmlns:a16="http://schemas.microsoft.com/office/drawing/2014/main" id="{C13D7653-1478-BC48-8150-6A745342B023}"/>
                  </a:ext>
                </a:extLst>
              </p:cNvPr>
              <p:cNvGrpSpPr>
                <a:grpSpLocks/>
              </p:cNvGrpSpPr>
              <p:nvPr/>
            </p:nvGrpSpPr>
            <p:grpSpPr bwMode="auto">
              <a:xfrm>
                <a:off x="472" y="42"/>
                <a:ext cx="1496" cy="1542"/>
                <a:chOff x="624" y="2112"/>
                <a:chExt cx="1547" cy="1648"/>
              </a:xfrm>
            </p:grpSpPr>
            <p:sp>
              <p:nvSpPr>
                <p:cNvPr id="465958" name="Oval 38">
                  <a:extLst>
                    <a:ext uri="{FF2B5EF4-FFF2-40B4-BE49-F238E27FC236}">
                      <a16:creationId xmlns:a16="http://schemas.microsoft.com/office/drawing/2014/main" id="{9398AE72-2CE4-0249-9869-0399BCA61582}"/>
                    </a:ext>
                  </a:extLst>
                </p:cNvPr>
                <p:cNvSpPr>
                  <a:spLocks noChangeArrowheads="1"/>
                </p:cNvSpPr>
                <p:nvPr/>
              </p:nvSpPr>
              <p:spPr bwMode="auto">
                <a:xfrm>
                  <a:off x="1119" y="2112"/>
                  <a:ext cx="267" cy="23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A</a:t>
                  </a:r>
                </a:p>
              </p:txBody>
            </p:sp>
            <p:sp>
              <p:nvSpPr>
                <p:cNvPr id="465959" name="Oval 39">
                  <a:extLst>
                    <a:ext uri="{FF2B5EF4-FFF2-40B4-BE49-F238E27FC236}">
                      <a16:creationId xmlns:a16="http://schemas.microsoft.com/office/drawing/2014/main" id="{60A93D92-04A0-F649-8DD7-B33A1A4BCF99}"/>
                    </a:ext>
                  </a:extLst>
                </p:cNvPr>
                <p:cNvSpPr>
                  <a:spLocks noChangeArrowheads="1"/>
                </p:cNvSpPr>
                <p:nvPr/>
              </p:nvSpPr>
              <p:spPr bwMode="auto">
                <a:xfrm>
                  <a:off x="1652" y="3051"/>
                  <a:ext cx="268" cy="23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F</a:t>
                  </a:r>
                </a:p>
              </p:txBody>
            </p:sp>
            <p:sp>
              <p:nvSpPr>
                <p:cNvPr id="465960" name="Oval 40">
                  <a:extLst>
                    <a:ext uri="{FF2B5EF4-FFF2-40B4-BE49-F238E27FC236}">
                      <a16:creationId xmlns:a16="http://schemas.microsoft.com/office/drawing/2014/main" id="{1E38C879-3F35-D34B-9E1E-AE1F19186191}"/>
                    </a:ext>
                  </a:extLst>
                </p:cNvPr>
                <p:cNvSpPr>
                  <a:spLocks noChangeArrowheads="1"/>
                </p:cNvSpPr>
                <p:nvPr/>
              </p:nvSpPr>
              <p:spPr bwMode="auto">
                <a:xfrm>
                  <a:off x="1401" y="3515"/>
                  <a:ext cx="267" cy="23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H</a:t>
                  </a:r>
                </a:p>
              </p:txBody>
            </p:sp>
            <p:sp>
              <p:nvSpPr>
                <p:cNvPr id="465961" name="Oval 41">
                  <a:extLst>
                    <a:ext uri="{FF2B5EF4-FFF2-40B4-BE49-F238E27FC236}">
                      <a16:creationId xmlns:a16="http://schemas.microsoft.com/office/drawing/2014/main" id="{CDA32DF3-F366-C347-8D32-B257E37902B0}"/>
                    </a:ext>
                  </a:extLst>
                </p:cNvPr>
                <p:cNvSpPr>
                  <a:spLocks noChangeArrowheads="1"/>
                </p:cNvSpPr>
                <p:nvPr/>
              </p:nvSpPr>
              <p:spPr bwMode="auto">
                <a:xfrm>
                  <a:off x="1904" y="3515"/>
                  <a:ext cx="267" cy="23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I</a:t>
                  </a:r>
                </a:p>
              </p:txBody>
            </p:sp>
            <p:sp>
              <p:nvSpPr>
                <p:cNvPr id="465962" name="Line 42">
                  <a:extLst>
                    <a:ext uri="{FF2B5EF4-FFF2-40B4-BE49-F238E27FC236}">
                      <a16:creationId xmlns:a16="http://schemas.microsoft.com/office/drawing/2014/main" id="{5006E9F7-B6BF-3D4F-9498-A64D0D1F4430}"/>
                    </a:ext>
                  </a:extLst>
                </p:cNvPr>
                <p:cNvSpPr>
                  <a:spLocks noChangeShapeType="1"/>
                </p:cNvSpPr>
                <p:nvPr/>
              </p:nvSpPr>
              <p:spPr bwMode="auto">
                <a:xfrm flipH="1">
                  <a:off x="1543" y="3257"/>
                  <a:ext cx="157" cy="25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65963" name="Oval 43">
                  <a:extLst>
                    <a:ext uri="{FF2B5EF4-FFF2-40B4-BE49-F238E27FC236}">
                      <a16:creationId xmlns:a16="http://schemas.microsoft.com/office/drawing/2014/main" id="{1FAAF4A2-1CD2-3B43-98DC-2C28FFEFB098}"/>
                    </a:ext>
                  </a:extLst>
                </p:cNvPr>
                <p:cNvSpPr>
                  <a:spLocks noChangeArrowheads="1"/>
                </p:cNvSpPr>
                <p:nvPr/>
              </p:nvSpPr>
              <p:spPr bwMode="auto">
                <a:xfrm>
                  <a:off x="1165" y="3059"/>
                  <a:ext cx="267" cy="23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E</a:t>
                  </a:r>
                </a:p>
              </p:txBody>
            </p:sp>
            <p:sp>
              <p:nvSpPr>
                <p:cNvPr id="465964" name="Oval 44">
                  <a:extLst>
                    <a:ext uri="{FF2B5EF4-FFF2-40B4-BE49-F238E27FC236}">
                      <a16:creationId xmlns:a16="http://schemas.microsoft.com/office/drawing/2014/main" id="{DDCD23E6-630D-B145-B7B3-42E3E673ADA9}"/>
                    </a:ext>
                  </a:extLst>
                </p:cNvPr>
                <p:cNvSpPr>
                  <a:spLocks noChangeArrowheads="1"/>
                </p:cNvSpPr>
                <p:nvPr/>
              </p:nvSpPr>
              <p:spPr bwMode="auto">
                <a:xfrm>
                  <a:off x="914" y="3523"/>
                  <a:ext cx="267" cy="23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G</a:t>
                  </a:r>
                </a:p>
              </p:txBody>
            </p:sp>
            <p:sp>
              <p:nvSpPr>
                <p:cNvPr id="465965" name="Oval 45">
                  <a:extLst>
                    <a:ext uri="{FF2B5EF4-FFF2-40B4-BE49-F238E27FC236}">
                      <a16:creationId xmlns:a16="http://schemas.microsoft.com/office/drawing/2014/main" id="{3DE3ACA4-3574-9F42-BA31-5BA6C9245096}"/>
                    </a:ext>
                  </a:extLst>
                </p:cNvPr>
                <p:cNvSpPr>
                  <a:spLocks noChangeArrowheads="1"/>
                </p:cNvSpPr>
                <p:nvPr/>
              </p:nvSpPr>
              <p:spPr bwMode="auto">
                <a:xfrm>
                  <a:off x="875" y="2585"/>
                  <a:ext cx="268" cy="238"/>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B</a:t>
                  </a:r>
                </a:p>
              </p:txBody>
            </p:sp>
            <p:sp>
              <p:nvSpPr>
                <p:cNvPr id="465966" name="Oval 46">
                  <a:extLst>
                    <a:ext uri="{FF2B5EF4-FFF2-40B4-BE49-F238E27FC236}">
                      <a16:creationId xmlns:a16="http://schemas.microsoft.com/office/drawing/2014/main" id="{FF47573A-E9C4-7248-B858-CC25EE5E41C7}"/>
                    </a:ext>
                  </a:extLst>
                </p:cNvPr>
                <p:cNvSpPr>
                  <a:spLocks noChangeArrowheads="1"/>
                </p:cNvSpPr>
                <p:nvPr/>
              </p:nvSpPr>
              <p:spPr bwMode="auto">
                <a:xfrm>
                  <a:off x="624" y="3057"/>
                  <a:ext cx="267" cy="23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D</a:t>
                  </a:r>
                </a:p>
              </p:txBody>
            </p:sp>
            <p:sp>
              <p:nvSpPr>
                <p:cNvPr id="465967" name="Oval 47">
                  <a:extLst>
                    <a:ext uri="{FF2B5EF4-FFF2-40B4-BE49-F238E27FC236}">
                      <a16:creationId xmlns:a16="http://schemas.microsoft.com/office/drawing/2014/main" id="{75B22475-3D87-1E4A-8A84-41A95AC8F396}"/>
                    </a:ext>
                  </a:extLst>
                </p:cNvPr>
                <p:cNvSpPr>
                  <a:spLocks noChangeArrowheads="1"/>
                </p:cNvSpPr>
                <p:nvPr/>
              </p:nvSpPr>
              <p:spPr bwMode="auto">
                <a:xfrm>
                  <a:off x="1404" y="2579"/>
                  <a:ext cx="267" cy="23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C</a:t>
                  </a:r>
                </a:p>
              </p:txBody>
            </p:sp>
            <p:sp>
              <p:nvSpPr>
                <p:cNvPr id="465968" name="Line 48">
                  <a:extLst>
                    <a:ext uri="{FF2B5EF4-FFF2-40B4-BE49-F238E27FC236}">
                      <a16:creationId xmlns:a16="http://schemas.microsoft.com/office/drawing/2014/main" id="{C6F3A35F-247C-0C46-BE4D-684F1CCAC4A7}"/>
                    </a:ext>
                  </a:extLst>
                </p:cNvPr>
                <p:cNvSpPr>
                  <a:spLocks noChangeShapeType="1"/>
                </p:cNvSpPr>
                <p:nvPr/>
              </p:nvSpPr>
              <p:spPr bwMode="auto">
                <a:xfrm>
                  <a:off x="1616" y="2800"/>
                  <a:ext cx="156" cy="25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65969" name="Line 49">
                  <a:extLst>
                    <a:ext uri="{FF2B5EF4-FFF2-40B4-BE49-F238E27FC236}">
                      <a16:creationId xmlns:a16="http://schemas.microsoft.com/office/drawing/2014/main" id="{CA3F4519-1813-1C4A-B207-1C38472519F0}"/>
                    </a:ext>
                  </a:extLst>
                </p:cNvPr>
                <p:cNvSpPr>
                  <a:spLocks noChangeShapeType="1"/>
                </p:cNvSpPr>
                <p:nvPr/>
              </p:nvSpPr>
              <p:spPr bwMode="auto">
                <a:xfrm flipH="1">
                  <a:off x="1063" y="3272"/>
                  <a:ext cx="156" cy="25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65970" name="Line 50">
                  <a:extLst>
                    <a:ext uri="{FF2B5EF4-FFF2-40B4-BE49-F238E27FC236}">
                      <a16:creationId xmlns:a16="http://schemas.microsoft.com/office/drawing/2014/main" id="{31147012-CEBD-494A-87D1-EA416225CA0F}"/>
                    </a:ext>
                  </a:extLst>
                </p:cNvPr>
                <p:cNvSpPr>
                  <a:spLocks noChangeShapeType="1"/>
                </p:cNvSpPr>
                <p:nvPr/>
              </p:nvSpPr>
              <p:spPr bwMode="auto">
                <a:xfrm flipH="1">
                  <a:off x="1323" y="2800"/>
                  <a:ext cx="156" cy="25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65971" name="Line 51">
                  <a:extLst>
                    <a:ext uri="{FF2B5EF4-FFF2-40B4-BE49-F238E27FC236}">
                      <a16:creationId xmlns:a16="http://schemas.microsoft.com/office/drawing/2014/main" id="{24DD1B01-9E1A-474D-89B3-811E572D1785}"/>
                    </a:ext>
                  </a:extLst>
                </p:cNvPr>
                <p:cNvSpPr>
                  <a:spLocks noChangeShapeType="1"/>
                </p:cNvSpPr>
                <p:nvPr/>
              </p:nvSpPr>
              <p:spPr bwMode="auto">
                <a:xfrm flipH="1">
                  <a:off x="790" y="2807"/>
                  <a:ext cx="156" cy="25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65972" name="Line 52">
                  <a:extLst>
                    <a:ext uri="{FF2B5EF4-FFF2-40B4-BE49-F238E27FC236}">
                      <a16:creationId xmlns:a16="http://schemas.microsoft.com/office/drawing/2014/main" id="{BF53EB4B-D85B-E54E-964E-B8F3DDE3C0EF}"/>
                    </a:ext>
                  </a:extLst>
                </p:cNvPr>
                <p:cNvSpPr>
                  <a:spLocks noChangeShapeType="1"/>
                </p:cNvSpPr>
                <p:nvPr/>
              </p:nvSpPr>
              <p:spPr bwMode="auto">
                <a:xfrm flipH="1">
                  <a:off x="1034" y="2334"/>
                  <a:ext cx="156" cy="25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65973" name="Line 53">
                  <a:extLst>
                    <a:ext uri="{FF2B5EF4-FFF2-40B4-BE49-F238E27FC236}">
                      <a16:creationId xmlns:a16="http://schemas.microsoft.com/office/drawing/2014/main" id="{2870ED48-91C2-1B45-B61A-F795E6B68BD6}"/>
                    </a:ext>
                  </a:extLst>
                </p:cNvPr>
                <p:cNvSpPr>
                  <a:spLocks noChangeShapeType="1"/>
                </p:cNvSpPr>
                <p:nvPr/>
              </p:nvSpPr>
              <p:spPr bwMode="auto">
                <a:xfrm>
                  <a:off x="1857" y="3265"/>
                  <a:ext cx="156" cy="25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65974" name="Line 54">
                  <a:extLst>
                    <a:ext uri="{FF2B5EF4-FFF2-40B4-BE49-F238E27FC236}">
                      <a16:creationId xmlns:a16="http://schemas.microsoft.com/office/drawing/2014/main" id="{09B30345-846E-DC44-A0ED-7B942C3B7F0D}"/>
                    </a:ext>
                  </a:extLst>
                </p:cNvPr>
                <p:cNvSpPr>
                  <a:spLocks noChangeShapeType="1"/>
                </p:cNvSpPr>
                <p:nvPr/>
              </p:nvSpPr>
              <p:spPr bwMode="auto">
                <a:xfrm>
                  <a:off x="1331" y="2327"/>
                  <a:ext cx="156" cy="25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sp>
          <p:nvSpPr>
            <p:cNvPr id="465975" name="Rectangle 55">
              <a:extLst>
                <a:ext uri="{FF2B5EF4-FFF2-40B4-BE49-F238E27FC236}">
                  <a16:creationId xmlns:a16="http://schemas.microsoft.com/office/drawing/2014/main" id="{49F23FE5-E5DC-164E-93D2-689F07266222}"/>
                </a:ext>
              </a:extLst>
            </p:cNvPr>
            <p:cNvSpPr>
              <a:spLocks noChangeArrowheads="1"/>
            </p:cNvSpPr>
            <p:nvPr/>
          </p:nvSpPr>
          <p:spPr bwMode="auto">
            <a:xfrm>
              <a:off x="1488" y="3984"/>
              <a:ext cx="2720"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lang="zh-CN" altLang="en-US" sz="2000" b="1">
                  <a:solidFill>
                    <a:srgbClr val="FFFFFF"/>
                  </a:solidFill>
                  <a:latin typeface="Arial" panose="020B0604020202020204" pitchFamily="34" charset="0"/>
                  <a:ea typeface="宋体" panose="02010600030101010101" pitchFamily="2" charset="-122"/>
                </a:rPr>
                <a:t>图</a:t>
              </a:r>
              <a:r>
                <a:rPr lang="en-US" altLang="zh-CN" sz="2000" b="1">
                  <a:solidFill>
                    <a:srgbClr val="FFFFFF"/>
                  </a:solidFill>
                  <a:latin typeface="Times New Roman" panose="02020603050405020304" pitchFamily="18" charset="0"/>
                  <a:ea typeface="宋体" panose="02010600030101010101" pitchFamily="2" charset="-122"/>
                </a:rPr>
                <a:t>6-12   </a:t>
              </a:r>
              <a:r>
                <a:rPr lang="zh-CN" altLang="en-US" sz="2000" b="1">
                  <a:solidFill>
                    <a:srgbClr val="FFFFFF"/>
                  </a:solidFill>
                  <a:latin typeface="Times New Roman" panose="02020603050405020304" pitchFamily="18" charset="0"/>
                  <a:ea typeface="宋体" panose="02010600030101010101" pitchFamily="2" charset="-122"/>
                </a:rPr>
                <a:t>中序线索二叉树及其存储结构</a:t>
              </a:r>
            </a:p>
          </p:txBody>
        </p:sp>
        <p:grpSp>
          <p:nvGrpSpPr>
            <p:cNvPr id="465976" name="Group 56">
              <a:extLst>
                <a:ext uri="{FF2B5EF4-FFF2-40B4-BE49-F238E27FC236}">
                  <a16:creationId xmlns:a16="http://schemas.microsoft.com/office/drawing/2014/main" id="{5CA32386-638B-7546-9A9C-3253DD9572F5}"/>
                </a:ext>
              </a:extLst>
            </p:cNvPr>
            <p:cNvGrpSpPr>
              <a:grpSpLocks/>
            </p:cNvGrpSpPr>
            <p:nvPr/>
          </p:nvGrpSpPr>
          <p:grpSpPr bwMode="auto">
            <a:xfrm>
              <a:off x="816" y="1392"/>
              <a:ext cx="4024" cy="2544"/>
              <a:chOff x="816" y="1392"/>
              <a:chExt cx="4024" cy="2544"/>
            </a:xfrm>
          </p:grpSpPr>
          <p:sp>
            <p:nvSpPr>
              <p:cNvPr id="465977" name="Rectangle 57">
                <a:extLst>
                  <a:ext uri="{FF2B5EF4-FFF2-40B4-BE49-F238E27FC236}">
                    <a16:creationId xmlns:a16="http://schemas.microsoft.com/office/drawing/2014/main" id="{2EA3BE48-9CB9-4947-9BDE-16F5BD9BF133}"/>
                  </a:ext>
                </a:extLst>
              </p:cNvPr>
              <p:cNvSpPr>
                <a:spLocks noChangeArrowheads="1"/>
              </p:cNvSpPr>
              <p:nvPr/>
            </p:nvSpPr>
            <p:spPr bwMode="auto">
              <a:xfrm>
                <a:off x="1584" y="3709"/>
                <a:ext cx="167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a:solidFill>
                      <a:srgbClr val="FFFFFF"/>
                    </a:solidFill>
                    <a:latin typeface="Times New Roman" panose="02020603050405020304" pitchFamily="18" charset="0"/>
                    <a:ea typeface="宋体" panose="02010600030101010101" pitchFamily="2" charset="-122"/>
                  </a:rPr>
                  <a:t>(c)   </a:t>
                </a:r>
                <a:r>
                  <a:rPr kumimoji="1" lang="zh-CN" altLang="en-US" sz="2000">
                    <a:solidFill>
                      <a:srgbClr val="FFFFFF"/>
                    </a:solidFill>
                    <a:latin typeface="Times New Roman" panose="02020603050405020304" pitchFamily="18" charset="0"/>
                    <a:ea typeface="宋体" panose="02010600030101010101" pitchFamily="2" charset="-122"/>
                  </a:rPr>
                  <a:t>中序线索二叉链表</a:t>
                </a:r>
              </a:p>
            </p:txBody>
          </p:sp>
          <p:grpSp>
            <p:nvGrpSpPr>
              <p:cNvPr id="465978" name="Group 58">
                <a:extLst>
                  <a:ext uri="{FF2B5EF4-FFF2-40B4-BE49-F238E27FC236}">
                    <a16:creationId xmlns:a16="http://schemas.microsoft.com/office/drawing/2014/main" id="{76C44025-078A-3E42-946D-A6BCCD1EC6FA}"/>
                  </a:ext>
                </a:extLst>
              </p:cNvPr>
              <p:cNvGrpSpPr>
                <a:grpSpLocks/>
              </p:cNvGrpSpPr>
              <p:nvPr/>
            </p:nvGrpSpPr>
            <p:grpSpPr bwMode="auto">
              <a:xfrm>
                <a:off x="816" y="1392"/>
                <a:ext cx="4024" cy="2307"/>
                <a:chOff x="816" y="1389"/>
                <a:chExt cx="4024" cy="2307"/>
              </a:xfrm>
            </p:grpSpPr>
            <p:grpSp>
              <p:nvGrpSpPr>
                <p:cNvPr id="465979" name="Group 59">
                  <a:extLst>
                    <a:ext uri="{FF2B5EF4-FFF2-40B4-BE49-F238E27FC236}">
                      <a16:creationId xmlns:a16="http://schemas.microsoft.com/office/drawing/2014/main" id="{9A8ED3E3-8F65-D64C-8C15-6201B0B9E365}"/>
                    </a:ext>
                  </a:extLst>
                </p:cNvPr>
                <p:cNvGrpSpPr>
                  <a:grpSpLocks/>
                </p:cNvGrpSpPr>
                <p:nvPr/>
              </p:nvGrpSpPr>
              <p:grpSpPr bwMode="auto">
                <a:xfrm>
                  <a:off x="2051" y="2200"/>
                  <a:ext cx="1032" cy="221"/>
                  <a:chOff x="2976" y="2448"/>
                  <a:chExt cx="1111" cy="227"/>
                </a:xfrm>
              </p:grpSpPr>
              <p:sp>
                <p:nvSpPr>
                  <p:cNvPr id="465980" name="Rectangle 60">
                    <a:extLst>
                      <a:ext uri="{FF2B5EF4-FFF2-40B4-BE49-F238E27FC236}">
                        <a16:creationId xmlns:a16="http://schemas.microsoft.com/office/drawing/2014/main" id="{043CDE5A-3052-3D44-92B5-F3A07E50EAF5}"/>
                      </a:ext>
                    </a:extLst>
                  </p:cNvPr>
                  <p:cNvSpPr>
                    <a:spLocks noChangeArrowheads="1"/>
                  </p:cNvSpPr>
                  <p:nvPr/>
                </p:nvSpPr>
                <p:spPr bwMode="auto">
                  <a:xfrm>
                    <a:off x="2976" y="2448"/>
                    <a:ext cx="1111"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a:solidFill>
                          <a:srgbClr val="FFFFFF"/>
                        </a:solidFill>
                        <a:latin typeface="Times New Roman" panose="02020603050405020304" pitchFamily="18" charset="0"/>
                        <a:ea typeface="宋体" panose="02010600030101010101" pitchFamily="2" charset="-122"/>
                      </a:rPr>
                      <a:t>    </a:t>
                    </a:r>
                    <a:r>
                      <a:rPr kumimoji="1" lang="en-US" altLang="zh-CN" sz="2400">
                        <a:solidFill>
                          <a:srgbClr val="FFFFFF"/>
                        </a:solidFill>
                        <a:latin typeface="Times New Roman" panose="02020603050405020304" pitchFamily="18" charset="0"/>
                        <a:ea typeface="宋体" panose="02010600030101010101" pitchFamily="2" charset="-122"/>
                      </a:rPr>
                      <a:t>0   A  0</a:t>
                    </a:r>
                  </a:p>
                </p:txBody>
              </p:sp>
              <p:sp>
                <p:nvSpPr>
                  <p:cNvPr id="465981" name="Line 61">
                    <a:extLst>
                      <a:ext uri="{FF2B5EF4-FFF2-40B4-BE49-F238E27FC236}">
                        <a16:creationId xmlns:a16="http://schemas.microsoft.com/office/drawing/2014/main" id="{44E9964A-946C-8041-A158-96022E2B23D2}"/>
                      </a:ext>
                    </a:extLst>
                  </p:cNvPr>
                  <p:cNvSpPr>
                    <a:spLocks noChangeShapeType="1"/>
                  </p:cNvSpPr>
                  <p:nvPr/>
                </p:nvSpPr>
                <p:spPr bwMode="auto">
                  <a:xfrm>
                    <a:off x="3168" y="2448"/>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65982" name="Line 62">
                    <a:extLst>
                      <a:ext uri="{FF2B5EF4-FFF2-40B4-BE49-F238E27FC236}">
                        <a16:creationId xmlns:a16="http://schemas.microsoft.com/office/drawing/2014/main" id="{6B265967-B672-EA46-8667-690EAA27C659}"/>
                      </a:ext>
                    </a:extLst>
                  </p:cNvPr>
                  <p:cNvSpPr>
                    <a:spLocks noChangeShapeType="1"/>
                  </p:cNvSpPr>
                  <p:nvPr/>
                </p:nvSpPr>
                <p:spPr bwMode="auto">
                  <a:xfrm>
                    <a:off x="3408" y="2448"/>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65983" name="Line 63">
                    <a:extLst>
                      <a:ext uri="{FF2B5EF4-FFF2-40B4-BE49-F238E27FC236}">
                        <a16:creationId xmlns:a16="http://schemas.microsoft.com/office/drawing/2014/main" id="{E812BD7D-763B-374B-8159-0B379DDB8118}"/>
                      </a:ext>
                    </a:extLst>
                  </p:cNvPr>
                  <p:cNvSpPr>
                    <a:spLocks noChangeShapeType="1"/>
                  </p:cNvSpPr>
                  <p:nvPr/>
                </p:nvSpPr>
                <p:spPr bwMode="auto">
                  <a:xfrm>
                    <a:off x="3664" y="2448"/>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65984" name="Line 64">
                    <a:extLst>
                      <a:ext uri="{FF2B5EF4-FFF2-40B4-BE49-F238E27FC236}">
                        <a16:creationId xmlns:a16="http://schemas.microsoft.com/office/drawing/2014/main" id="{D13F0781-639A-024D-8C1A-3B94396B48DC}"/>
                      </a:ext>
                    </a:extLst>
                  </p:cNvPr>
                  <p:cNvSpPr>
                    <a:spLocks noChangeShapeType="1"/>
                  </p:cNvSpPr>
                  <p:nvPr/>
                </p:nvSpPr>
                <p:spPr bwMode="auto">
                  <a:xfrm>
                    <a:off x="3896" y="2448"/>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465985" name="Group 65">
                  <a:extLst>
                    <a:ext uri="{FF2B5EF4-FFF2-40B4-BE49-F238E27FC236}">
                      <a16:creationId xmlns:a16="http://schemas.microsoft.com/office/drawing/2014/main" id="{E544313C-39DB-5A43-9017-6DFB67EB5E29}"/>
                    </a:ext>
                  </a:extLst>
                </p:cNvPr>
                <p:cNvGrpSpPr>
                  <a:grpSpLocks/>
                </p:cNvGrpSpPr>
                <p:nvPr/>
              </p:nvGrpSpPr>
              <p:grpSpPr bwMode="auto">
                <a:xfrm>
                  <a:off x="1434" y="2636"/>
                  <a:ext cx="1032" cy="221"/>
                  <a:chOff x="2976" y="2448"/>
                  <a:chExt cx="1111" cy="227"/>
                </a:xfrm>
              </p:grpSpPr>
              <p:sp>
                <p:nvSpPr>
                  <p:cNvPr id="465986" name="Rectangle 66">
                    <a:extLst>
                      <a:ext uri="{FF2B5EF4-FFF2-40B4-BE49-F238E27FC236}">
                        <a16:creationId xmlns:a16="http://schemas.microsoft.com/office/drawing/2014/main" id="{0E240E0B-FB63-6F4E-8B62-98DAB0DD5A9C}"/>
                      </a:ext>
                    </a:extLst>
                  </p:cNvPr>
                  <p:cNvSpPr>
                    <a:spLocks noChangeArrowheads="1"/>
                  </p:cNvSpPr>
                  <p:nvPr/>
                </p:nvSpPr>
                <p:spPr bwMode="auto">
                  <a:xfrm>
                    <a:off x="2976" y="2448"/>
                    <a:ext cx="1111"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a:solidFill>
                          <a:srgbClr val="FFFFFF"/>
                        </a:solidFill>
                        <a:latin typeface="Times New Roman" panose="02020603050405020304" pitchFamily="18" charset="0"/>
                        <a:ea typeface="宋体" panose="02010600030101010101" pitchFamily="2" charset="-122"/>
                      </a:rPr>
                      <a:t>    </a:t>
                    </a:r>
                    <a:r>
                      <a:rPr kumimoji="1" lang="en-US" altLang="zh-CN" sz="2400">
                        <a:solidFill>
                          <a:srgbClr val="FFFFFF"/>
                        </a:solidFill>
                        <a:latin typeface="Times New Roman" panose="02020603050405020304" pitchFamily="18" charset="0"/>
                        <a:ea typeface="宋体" panose="02010600030101010101" pitchFamily="2" charset="-122"/>
                      </a:rPr>
                      <a:t>0   B  1</a:t>
                    </a:r>
                  </a:p>
                </p:txBody>
              </p:sp>
              <p:sp>
                <p:nvSpPr>
                  <p:cNvPr id="465987" name="Line 67">
                    <a:extLst>
                      <a:ext uri="{FF2B5EF4-FFF2-40B4-BE49-F238E27FC236}">
                        <a16:creationId xmlns:a16="http://schemas.microsoft.com/office/drawing/2014/main" id="{A0C5279B-99E0-5F41-98CE-921119EA0B5B}"/>
                      </a:ext>
                    </a:extLst>
                  </p:cNvPr>
                  <p:cNvSpPr>
                    <a:spLocks noChangeShapeType="1"/>
                  </p:cNvSpPr>
                  <p:nvPr/>
                </p:nvSpPr>
                <p:spPr bwMode="auto">
                  <a:xfrm>
                    <a:off x="3168" y="2448"/>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65988" name="Line 68">
                    <a:extLst>
                      <a:ext uri="{FF2B5EF4-FFF2-40B4-BE49-F238E27FC236}">
                        <a16:creationId xmlns:a16="http://schemas.microsoft.com/office/drawing/2014/main" id="{757A8620-7197-2045-BA6B-B4DDEDB16EB5}"/>
                      </a:ext>
                    </a:extLst>
                  </p:cNvPr>
                  <p:cNvSpPr>
                    <a:spLocks noChangeShapeType="1"/>
                  </p:cNvSpPr>
                  <p:nvPr/>
                </p:nvSpPr>
                <p:spPr bwMode="auto">
                  <a:xfrm>
                    <a:off x="3408" y="2448"/>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65989" name="Line 69">
                    <a:extLst>
                      <a:ext uri="{FF2B5EF4-FFF2-40B4-BE49-F238E27FC236}">
                        <a16:creationId xmlns:a16="http://schemas.microsoft.com/office/drawing/2014/main" id="{A65D12BC-B821-CD4F-BF46-A1E1C1BCB453}"/>
                      </a:ext>
                    </a:extLst>
                  </p:cNvPr>
                  <p:cNvSpPr>
                    <a:spLocks noChangeShapeType="1"/>
                  </p:cNvSpPr>
                  <p:nvPr/>
                </p:nvSpPr>
                <p:spPr bwMode="auto">
                  <a:xfrm>
                    <a:off x="3664" y="2448"/>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65990" name="Line 70">
                    <a:extLst>
                      <a:ext uri="{FF2B5EF4-FFF2-40B4-BE49-F238E27FC236}">
                        <a16:creationId xmlns:a16="http://schemas.microsoft.com/office/drawing/2014/main" id="{38EA9FE0-4D63-1D48-97E6-989889C6F2D3}"/>
                      </a:ext>
                    </a:extLst>
                  </p:cNvPr>
                  <p:cNvSpPr>
                    <a:spLocks noChangeShapeType="1"/>
                  </p:cNvSpPr>
                  <p:nvPr/>
                </p:nvSpPr>
                <p:spPr bwMode="auto">
                  <a:xfrm>
                    <a:off x="3896" y="2448"/>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465991" name="Group 71">
                  <a:extLst>
                    <a:ext uri="{FF2B5EF4-FFF2-40B4-BE49-F238E27FC236}">
                      <a16:creationId xmlns:a16="http://schemas.microsoft.com/office/drawing/2014/main" id="{085A074B-99D9-0B42-8CEB-262F5D4CCF4C}"/>
                    </a:ext>
                  </a:extLst>
                </p:cNvPr>
                <p:cNvGrpSpPr>
                  <a:grpSpLocks/>
                </p:cNvGrpSpPr>
                <p:nvPr/>
              </p:nvGrpSpPr>
              <p:grpSpPr bwMode="auto">
                <a:xfrm>
                  <a:off x="2634" y="2636"/>
                  <a:ext cx="1032" cy="221"/>
                  <a:chOff x="2976" y="2448"/>
                  <a:chExt cx="1111" cy="227"/>
                </a:xfrm>
              </p:grpSpPr>
              <p:sp>
                <p:nvSpPr>
                  <p:cNvPr id="465992" name="Rectangle 72">
                    <a:extLst>
                      <a:ext uri="{FF2B5EF4-FFF2-40B4-BE49-F238E27FC236}">
                        <a16:creationId xmlns:a16="http://schemas.microsoft.com/office/drawing/2014/main" id="{85996754-B72D-E242-9480-10676F740B41}"/>
                      </a:ext>
                    </a:extLst>
                  </p:cNvPr>
                  <p:cNvSpPr>
                    <a:spLocks noChangeArrowheads="1"/>
                  </p:cNvSpPr>
                  <p:nvPr/>
                </p:nvSpPr>
                <p:spPr bwMode="auto">
                  <a:xfrm>
                    <a:off x="2976" y="2448"/>
                    <a:ext cx="1111"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a:solidFill>
                          <a:srgbClr val="FFFFFF"/>
                        </a:solidFill>
                        <a:latin typeface="Times New Roman" panose="02020603050405020304" pitchFamily="18" charset="0"/>
                        <a:ea typeface="宋体" panose="02010600030101010101" pitchFamily="2" charset="-122"/>
                      </a:rPr>
                      <a:t>    </a:t>
                    </a:r>
                    <a:r>
                      <a:rPr kumimoji="1" lang="en-US" altLang="zh-CN" sz="2400">
                        <a:solidFill>
                          <a:srgbClr val="FFFFFF"/>
                        </a:solidFill>
                        <a:latin typeface="Times New Roman" panose="02020603050405020304" pitchFamily="18" charset="0"/>
                        <a:ea typeface="宋体" panose="02010600030101010101" pitchFamily="2" charset="-122"/>
                      </a:rPr>
                      <a:t>0   C  0</a:t>
                    </a:r>
                  </a:p>
                </p:txBody>
              </p:sp>
              <p:sp>
                <p:nvSpPr>
                  <p:cNvPr id="465993" name="Line 73">
                    <a:extLst>
                      <a:ext uri="{FF2B5EF4-FFF2-40B4-BE49-F238E27FC236}">
                        <a16:creationId xmlns:a16="http://schemas.microsoft.com/office/drawing/2014/main" id="{A2BE2FA3-D73F-8B42-B588-33626B333274}"/>
                      </a:ext>
                    </a:extLst>
                  </p:cNvPr>
                  <p:cNvSpPr>
                    <a:spLocks noChangeShapeType="1"/>
                  </p:cNvSpPr>
                  <p:nvPr/>
                </p:nvSpPr>
                <p:spPr bwMode="auto">
                  <a:xfrm>
                    <a:off x="3168" y="2448"/>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65994" name="Line 74">
                    <a:extLst>
                      <a:ext uri="{FF2B5EF4-FFF2-40B4-BE49-F238E27FC236}">
                        <a16:creationId xmlns:a16="http://schemas.microsoft.com/office/drawing/2014/main" id="{255C27A0-8C18-4A4D-BB4B-B1C5F34E9C56}"/>
                      </a:ext>
                    </a:extLst>
                  </p:cNvPr>
                  <p:cNvSpPr>
                    <a:spLocks noChangeShapeType="1"/>
                  </p:cNvSpPr>
                  <p:nvPr/>
                </p:nvSpPr>
                <p:spPr bwMode="auto">
                  <a:xfrm>
                    <a:off x="3408" y="2448"/>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65995" name="Line 75">
                    <a:extLst>
                      <a:ext uri="{FF2B5EF4-FFF2-40B4-BE49-F238E27FC236}">
                        <a16:creationId xmlns:a16="http://schemas.microsoft.com/office/drawing/2014/main" id="{5AB1FD7E-757B-C44D-A196-3312F6F91CD9}"/>
                      </a:ext>
                    </a:extLst>
                  </p:cNvPr>
                  <p:cNvSpPr>
                    <a:spLocks noChangeShapeType="1"/>
                  </p:cNvSpPr>
                  <p:nvPr/>
                </p:nvSpPr>
                <p:spPr bwMode="auto">
                  <a:xfrm>
                    <a:off x="3664" y="2448"/>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65996" name="Line 76">
                    <a:extLst>
                      <a:ext uri="{FF2B5EF4-FFF2-40B4-BE49-F238E27FC236}">
                        <a16:creationId xmlns:a16="http://schemas.microsoft.com/office/drawing/2014/main" id="{412BFB7A-77C1-634A-9CC6-81E2208013E7}"/>
                      </a:ext>
                    </a:extLst>
                  </p:cNvPr>
                  <p:cNvSpPr>
                    <a:spLocks noChangeShapeType="1"/>
                  </p:cNvSpPr>
                  <p:nvPr/>
                </p:nvSpPr>
                <p:spPr bwMode="auto">
                  <a:xfrm>
                    <a:off x="3896" y="2448"/>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465997" name="Line 77">
                  <a:extLst>
                    <a:ext uri="{FF2B5EF4-FFF2-40B4-BE49-F238E27FC236}">
                      <a16:creationId xmlns:a16="http://schemas.microsoft.com/office/drawing/2014/main" id="{91BEEB6F-7848-6641-B538-2D6E36BFB144}"/>
                    </a:ext>
                  </a:extLst>
                </p:cNvPr>
                <p:cNvSpPr>
                  <a:spLocks noChangeShapeType="1"/>
                </p:cNvSpPr>
                <p:nvPr/>
              </p:nvSpPr>
              <p:spPr bwMode="auto">
                <a:xfrm flipH="1">
                  <a:off x="1988" y="2343"/>
                  <a:ext cx="157" cy="264"/>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65998" name="Line 78">
                  <a:extLst>
                    <a:ext uri="{FF2B5EF4-FFF2-40B4-BE49-F238E27FC236}">
                      <a16:creationId xmlns:a16="http://schemas.microsoft.com/office/drawing/2014/main" id="{EF122459-686D-9D4C-A65B-3591984224C6}"/>
                    </a:ext>
                  </a:extLst>
                </p:cNvPr>
                <p:cNvSpPr>
                  <a:spLocks noChangeShapeType="1"/>
                </p:cNvSpPr>
                <p:nvPr/>
              </p:nvSpPr>
              <p:spPr bwMode="auto">
                <a:xfrm>
                  <a:off x="3001" y="2350"/>
                  <a:ext cx="157" cy="265"/>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nvGrpSpPr>
                <p:cNvPr id="465999" name="Group 79">
                  <a:extLst>
                    <a:ext uri="{FF2B5EF4-FFF2-40B4-BE49-F238E27FC236}">
                      <a16:creationId xmlns:a16="http://schemas.microsoft.com/office/drawing/2014/main" id="{CFB4E6CF-C5A1-114D-B7AF-DD176B500ACC}"/>
                    </a:ext>
                  </a:extLst>
                </p:cNvPr>
                <p:cNvGrpSpPr>
                  <a:grpSpLocks/>
                </p:cNvGrpSpPr>
                <p:nvPr/>
              </p:nvGrpSpPr>
              <p:grpSpPr bwMode="auto">
                <a:xfrm>
                  <a:off x="816" y="3070"/>
                  <a:ext cx="1032" cy="221"/>
                  <a:chOff x="2976" y="2448"/>
                  <a:chExt cx="1111" cy="227"/>
                </a:xfrm>
              </p:grpSpPr>
              <p:sp>
                <p:nvSpPr>
                  <p:cNvPr id="466000" name="Rectangle 80">
                    <a:extLst>
                      <a:ext uri="{FF2B5EF4-FFF2-40B4-BE49-F238E27FC236}">
                        <a16:creationId xmlns:a16="http://schemas.microsoft.com/office/drawing/2014/main" id="{C5735DE7-70B1-1E49-B68B-44EBBFC0F1AB}"/>
                      </a:ext>
                    </a:extLst>
                  </p:cNvPr>
                  <p:cNvSpPr>
                    <a:spLocks noChangeArrowheads="1"/>
                  </p:cNvSpPr>
                  <p:nvPr/>
                </p:nvSpPr>
                <p:spPr bwMode="auto">
                  <a:xfrm>
                    <a:off x="2976" y="2448"/>
                    <a:ext cx="1111"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a:solidFill>
                          <a:srgbClr val="FFFFFF"/>
                        </a:solidFill>
                        <a:latin typeface="Times New Roman" panose="02020603050405020304" pitchFamily="18" charset="0"/>
                        <a:ea typeface="宋体" panose="02010600030101010101" pitchFamily="2" charset="-122"/>
                      </a:rPr>
                      <a:t>    </a:t>
                    </a:r>
                    <a:r>
                      <a:rPr kumimoji="1" lang="en-US" altLang="zh-CN" sz="2400">
                        <a:solidFill>
                          <a:srgbClr val="FFFFFF"/>
                        </a:solidFill>
                        <a:latin typeface="Times New Roman" panose="02020603050405020304" pitchFamily="18" charset="0"/>
                        <a:ea typeface="宋体" panose="02010600030101010101" pitchFamily="2" charset="-122"/>
                      </a:rPr>
                      <a:t>1  D  1</a:t>
                    </a:r>
                  </a:p>
                </p:txBody>
              </p:sp>
              <p:sp>
                <p:nvSpPr>
                  <p:cNvPr id="466001" name="Line 81">
                    <a:extLst>
                      <a:ext uri="{FF2B5EF4-FFF2-40B4-BE49-F238E27FC236}">
                        <a16:creationId xmlns:a16="http://schemas.microsoft.com/office/drawing/2014/main" id="{8E212506-2DD9-C640-9710-AACC3B1BA4D0}"/>
                      </a:ext>
                    </a:extLst>
                  </p:cNvPr>
                  <p:cNvSpPr>
                    <a:spLocks noChangeShapeType="1"/>
                  </p:cNvSpPr>
                  <p:nvPr/>
                </p:nvSpPr>
                <p:spPr bwMode="auto">
                  <a:xfrm>
                    <a:off x="3168" y="2448"/>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66002" name="Line 82">
                    <a:extLst>
                      <a:ext uri="{FF2B5EF4-FFF2-40B4-BE49-F238E27FC236}">
                        <a16:creationId xmlns:a16="http://schemas.microsoft.com/office/drawing/2014/main" id="{5BE7A84A-0542-9D4B-ACBE-B568D5823E84}"/>
                      </a:ext>
                    </a:extLst>
                  </p:cNvPr>
                  <p:cNvSpPr>
                    <a:spLocks noChangeShapeType="1"/>
                  </p:cNvSpPr>
                  <p:nvPr/>
                </p:nvSpPr>
                <p:spPr bwMode="auto">
                  <a:xfrm>
                    <a:off x="3408" y="2448"/>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66003" name="Line 83">
                    <a:extLst>
                      <a:ext uri="{FF2B5EF4-FFF2-40B4-BE49-F238E27FC236}">
                        <a16:creationId xmlns:a16="http://schemas.microsoft.com/office/drawing/2014/main" id="{A486697F-939C-284C-B1EA-8BB3C647A555}"/>
                      </a:ext>
                    </a:extLst>
                  </p:cNvPr>
                  <p:cNvSpPr>
                    <a:spLocks noChangeShapeType="1"/>
                  </p:cNvSpPr>
                  <p:nvPr/>
                </p:nvSpPr>
                <p:spPr bwMode="auto">
                  <a:xfrm>
                    <a:off x="3664" y="2448"/>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66004" name="Line 84">
                    <a:extLst>
                      <a:ext uri="{FF2B5EF4-FFF2-40B4-BE49-F238E27FC236}">
                        <a16:creationId xmlns:a16="http://schemas.microsoft.com/office/drawing/2014/main" id="{0D0264CB-4766-B041-9CFD-9BC9F98D1945}"/>
                      </a:ext>
                    </a:extLst>
                  </p:cNvPr>
                  <p:cNvSpPr>
                    <a:spLocks noChangeShapeType="1"/>
                  </p:cNvSpPr>
                  <p:nvPr/>
                </p:nvSpPr>
                <p:spPr bwMode="auto">
                  <a:xfrm>
                    <a:off x="3896" y="2448"/>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466005" name="Group 85">
                  <a:extLst>
                    <a:ext uri="{FF2B5EF4-FFF2-40B4-BE49-F238E27FC236}">
                      <a16:creationId xmlns:a16="http://schemas.microsoft.com/office/drawing/2014/main" id="{B2C14DD1-47A4-9B43-8DBE-268D5EB61066}"/>
                    </a:ext>
                  </a:extLst>
                </p:cNvPr>
                <p:cNvGrpSpPr>
                  <a:grpSpLocks/>
                </p:cNvGrpSpPr>
                <p:nvPr/>
              </p:nvGrpSpPr>
              <p:grpSpPr bwMode="auto">
                <a:xfrm>
                  <a:off x="2004" y="3070"/>
                  <a:ext cx="1032" cy="221"/>
                  <a:chOff x="2976" y="2448"/>
                  <a:chExt cx="1111" cy="227"/>
                </a:xfrm>
              </p:grpSpPr>
              <p:sp>
                <p:nvSpPr>
                  <p:cNvPr id="466006" name="Rectangle 86">
                    <a:extLst>
                      <a:ext uri="{FF2B5EF4-FFF2-40B4-BE49-F238E27FC236}">
                        <a16:creationId xmlns:a16="http://schemas.microsoft.com/office/drawing/2014/main" id="{3E562CB9-6A06-2A4A-8BAB-0D501B9E1195}"/>
                      </a:ext>
                    </a:extLst>
                  </p:cNvPr>
                  <p:cNvSpPr>
                    <a:spLocks noChangeArrowheads="1"/>
                  </p:cNvSpPr>
                  <p:nvPr/>
                </p:nvSpPr>
                <p:spPr bwMode="auto">
                  <a:xfrm>
                    <a:off x="2976" y="2448"/>
                    <a:ext cx="1111"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a:solidFill>
                          <a:srgbClr val="FFFFFF"/>
                        </a:solidFill>
                        <a:latin typeface="Times New Roman" panose="02020603050405020304" pitchFamily="18" charset="0"/>
                        <a:ea typeface="宋体" panose="02010600030101010101" pitchFamily="2" charset="-122"/>
                      </a:rPr>
                      <a:t>    </a:t>
                    </a:r>
                    <a:r>
                      <a:rPr kumimoji="1" lang="en-US" altLang="zh-CN" sz="2400">
                        <a:solidFill>
                          <a:srgbClr val="FFFFFF"/>
                        </a:solidFill>
                        <a:latin typeface="Times New Roman" panose="02020603050405020304" pitchFamily="18" charset="0"/>
                        <a:ea typeface="宋体" panose="02010600030101010101" pitchFamily="2" charset="-122"/>
                      </a:rPr>
                      <a:t>0   E  1</a:t>
                    </a:r>
                  </a:p>
                </p:txBody>
              </p:sp>
              <p:sp>
                <p:nvSpPr>
                  <p:cNvPr id="466007" name="Line 87">
                    <a:extLst>
                      <a:ext uri="{FF2B5EF4-FFF2-40B4-BE49-F238E27FC236}">
                        <a16:creationId xmlns:a16="http://schemas.microsoft.com/office/drawing/2014/main" id="{FFE3E885-1F48-C04E-B5D3-99262F036A8A}"/>
                      </a:ext>
                    </a:extLst>
                  </p:cNvPr>
                  <p:cNvSpPr>
                    <a:spLocks noChangeShapeType="1"/>
                  </p:cNvSpPr>
                  <p:nvPr/>
                </p:nvSpPr>
                <p:spPr bwMode="auto">
                  <a:xfrm>
                    <a:off x="3168" y="2448"/>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66008" name="Line 88">
                    <a:extLst>
                      <a:ext uri="{FF2B5EF4-FFF2-40B4-BE49-F238E27FC236}">
                        <a16:creationId xmlns:a16="http://schemas.microsoft.com/office/drawing/2014/main" id="{7F97678A-1AA9-2846-927C-9200DE9E0FB4}"/>
                      </a:ext>
                    </a:extLst>
                  </p:cNvPr>
                  <p:cNvSpPr>
                    <a:spLocks noChangeShapeType="1"/>
                  </p:cNvSpPr>
                  <p:nvPr/>
                </p:nvSpPr>
                <p:spPr bwMode="auto">
                  <a:xfrm>
                    <a:off x="3408" y="2448"/>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66009" name="Line 89">
                    <a:extLst>
                      <a:ext uri="{FF2B5EF4-FFF2-40B4-BE49-F238E27FC236}">
                        <a16:creationId xmlns:a16="http://schemas.microsoft.com/office/drawing/2014/main" id="{DB47958F-83E5-5F47-8A29-5FD1700CEF18}"/>
                      </a:ext>
                    </a:extLst>
                  </p:cNvPr>
                  <p:cNvSpPr>
                    <a:spLocks noChangeShapeType="1"/>
                  </p:cNvSpPr>
                  <p:nvPr/>
                </p:nvSpPr>
                <p:spPr bwMode="auto">
                  <a:xfrm>
                    <a:off x="3664" y="2448"/>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66010" name="Line 90">
                    <a:extLst>
                      <a:ext uri="{FF2B5EF4-FFF2-40B4-BE49-F238E27FC236}">
                        <a16:creationId xmlns:a16="http://schemas.microsoft.com/office/drawing/2014/main" id="{CCF3A6C6-3354-E549-B845-2BEE090F6870}"/>
                      </a:ext>
                    </a:extLst>
                  </p:cNvPr>
                  <p:cNvSpPr>
                    <a:spLocks noChangeShapeType="1"/>
                  </p:cNvSpPr>
                  <p:nvPr/>
                </p:nvSpPr>
                <p:spPr bwMode="auto">
                  <a:xfrm>
                    <a:off x="3896" y="2448"/>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466011" name="Group 91">
                  <a:extLst>
                    <a:ext uri="{FF2B5EF4-FFF2-40B4-BE49-F238E27FC236}">
                      <a16:creationId xmlns:a16="http://schemas.microsoft.com/office/drawing/2014/main" id="{8FCC8419-5B1E-0541-96D3-E6B13338EBF1}"/>
                    </a:ext>
                  </a:extLst>
                </p:cNvPr>
                <p:cNvGrpSpPr>
                  <a:grpSpLocks/>
                </p:cNvGrpSpPr>
                <p:nvPr/>
              </p:nvGrpSpPr>
              <p:grpSpPr bwMode="auto">
                <a:xfrm>
                  <a:off x="3204" y="3070"/>
                  <a:ext cx="1032" cy="221"/>
                  <a:chOff x="2976" y="2448"/>
                  <a:chExt cx="1111" cy="227"/>
                </a:xfrm>
              </p:grpSpPr>
              <p:sp>
                <p:nvSpPr>
                  <p:cNvPr id="466012" name="Rectangle 92">
                    <a:extLst>
                      <a:ext uri="{FF2B5EF4-FFF2-40B4-BE49-F238E27FC236}">
                        <a16:creationId xmlns:a16="http://schemas.microsoft.com/office/drawing/2014/main" id="{04791AAD-2DF8-A14A-BC07-023C104F074F}"/>
                      </a:ext>
                    </a:extLst>
                  </p:cNvPr>
                  <p:cNvSpPr>
                    <a:spLocks noChangeArrowheads="1"/>
                  </p:cNvSpPr>
                  <p:nvPr/>
                </p:nvSpPr>
                <p:spPr bwMode="auto">
                  <a:xfrm>
                    <a:off x="2976" y="2448"/>
                    <a:ext cx="1111"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a:solidFill>
                          <a:srgbClr val="FFFFFF"/>
                        </a:solidFill>
                        <a:latin typeface="Times New Roman" panose="02020603050405020304" pitchFamily="18" charset="0"/>
                        <a:ea typeface="宋体" panose="02010600030101010101" pitchFamily="2" charset="-122"/>
                      </a:rPr>
                      <a:t>    </a:t>
                    </a:r>
                    <a:r>
                      <a:rPr kumimoji="1" lang="en-US" altLang="zh-CN" sz="2400">
                        <a:solidFill>
                          <a:srgbClr val="FFFFFF"/>
                        </a:solidFill>
                        <a:latin typeface="Times New Roman" panose="02020603050405020304" pitchFamily="18" charset="0"/>
                        <a:ea typeface="宋体" panose="02010600030101010101" pitchFamily="2" charset="-122"/>
                      </a:rPr>
                      <a:t>0   F  0</a:t>
                    </a:r>
                  </a:p>
                </p:txBody>
              </p:sp>
              <p:sp>
                <p:nvSpPr>
                  <p:cNvPr id="466013" name="Line 93">
                    <a:extLst>
                      <a:ext uri="{FF2B5EF4-FFF2-40B4-BE49-F238E27FC236}">
                        <a16:creationId xmlns:a16="http://schemas.microsoft.com/office/drawing/2014/main" id="{787C1AD2-171D-3E44-B200-F58801C847CF}"/>
                      </a:ext>
                    </a:extLst>
                  </p:cNvPr>
                  <p:cNvSpPr>
                    <a:spLocks noChangeShapeType="1"/>
                  </p:cNvSpPr>
                  <p:nvPr/>
                </p:nvSpPr>
                <p:spPr bwMode="auto">
                  <a:xfrm>
                    <a:off x="3168" y="2448"/>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66014" name="Line 94">
                    <a:extLst>
                      <a:ext uri="{FF2B5EF4-FFF2-40B4-BE49-F238E27FC236}">
                        <a16:creationId xmlns:a16="http://schemas.microsoft.com/office/drawing/2014/main" id="{10C4FD58-6108-B74A-8779-16BF04529A78}"/>
                      </a:ext>
                    </a:extLst>
                  </p:cNvPr>
                  <p:cNvSpPr>
                    <a:spLocks noChangeShapeType="1"/>
                  </p:cNvSpPr>
                  <p:nvPr/>
                </p:nvSpPr>
                <p:spPr bwMode="auto">
                  <a:xfrm>
                    <a:off x="3408" y="2448"/>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66015" name="Line 95">
                    <a:extLst>
                      <a:ext uri="{FF2B5EF4-FFF2-40B4-BE49-F238E27FC236}">
                        <a16:creationId xmlns:a16="http://schemas.microsoft.com/office/drawing/2014/main" id="{444C24F5-B5F2-FB4A-9E9A-083D75874C3B}"/>
                      </a:ext>
                    </a:extLst>
                  </p:cNvPr>
                  <p:cNvSpPr>
                    <a:spLocks noChangeShapeType="1"/>
                  </p:cNvSpPr>
                  <p:nvPr/>
                </p:nvSpPr>
                <p:spPr bwMode="auto">
                  <a:xfrm>
                    <a:off x="3664" y="2448"/>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66016" name="Line 96">
                    <a:extLst>
                      <a:ext uri="{FF2B5EF4-FFF2-40B4-BE49-F238E27FC236}">
                        <a16:creationId xmlns:a16="http://schemas.microsoft.com/office/drawing/2014/main" id="{60B88A6C-BA1F-914E-B9B5-20A3198A5919}"/>
                      </a:ext>
                    </a:extLst>
                  </p:cNvPr>
                  <p:cNvSpPr>
                    <a:spLocks noChangeShapeType="1"/>
                  </p:cNvSpPr>
                  <p:nvPr/>
                </p:nvSpPr>
                <p:spPr bwMode="auto">
                  <a:xfrm>
                    <a:off x="3896" y="2448"/>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466017" name="Line 97">
                  <a:extLst>
                    <a:ext uri="{FF2B5EF4-FFF2-40B4-BE49-F238E27FC236}">
                      <a16:creationId xmlns:a16="http://schemas.microsoft.com/office/drawing/2014/main" id="{F4BB01CC-3C77-6543-8929-BE2CD77B62A7}"/>
                    </a:ext>
                  </a:extLst>
                </p:cNvPr>
                <p:cNvSpPr>
                  <a:spLocks noChangeShapeType="1"/>
                </p:cNvSpPr>
                <p:nvPr/>
              </p:nvSpPr>
              <p:spPr bwMode="auto">
                <a:xfrm flipH="1">
                  <a:off x="2558" y="2800"/>
                  <a:ext cx="157" cy="265"/>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66018" name="Line 98">
                  <a:extLst>
                    <a:ext uri="{FF2B5EF4-FFF2-40B4-BE49-F238E27FC236}">
                      <a16:creationId xmlns:a16="http://schemas.microsoft.com/office/drawing/2014/main" id="{C4583CE1-FC17-A248-8AC3-D67C9C6DFEAC}"/>
                    </a:ext>
                  </a:extLst>
                </p:cNvPr>
                <p:cNvSpPr>
                  <a:spLocks noChangeShapeType="1"/>
                </p:cNvSpPr>
                <p:nvPr/>
              </p:nvSpPr>
              <p:spPr bwMode="auto">
                <a:xfrm>
                  <a:off x="3571" y="2808"/>
                  <a:ext cx="157" cy="265"/>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66019" name="Line 99">
                  <a:extLst>
                    <a:ext uri="{FF2B5EF4-FFF2-40B4-BE49-F238E27FC236}">
                      <a16:creationId xmlns:a16="http://schemas.microsoft.com/office/drawing/2014/main" id="{A2924A98-0382-5047-96E7-117A208B0611}"/>
                    </a:ext>
                  </a:extLst>
                </p:cNvPr>
                <p:cNvSpPr>
                  <a:spLocks noChangeShapeType="1"/>
                </p:cNvSpPr>
                <p:nvPr/>
              </p:nvSpPr>
              <p:spPr bwMode="auto">
                <a:xfrm flipH="1">
                  <a:off x="1392" y="2784"/>
                  <a:ext cx="157" cy="265"/>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nvGrpSpPr>
                <p:cNvPr id="466020" name="Group 100">
                  <a:extLst>
                    <a:ext uri="{FF2B5EF4-FFF2-40B4-BE49-F238E27FC236}">
                      <a16:creationId xmlns:a16="http://schemas.microsoft.com/office/drawing/2014/main" id="{0208FC4B-7F79-784A-8CF6-01674A9DF4BC}"/>
                    </a:ext>
                  </a:extLst>
                </p:cNvPr>
                <p:cNvGrpSpPr>
                  <a:grpSpLocks/>
                </p:cNvGrpSpPr>
                <p:nvPr/>
              </p:nvGrpSpPr>
              <p:grpSpPr bwMode="auto">
                <a:xfrm>
                  <a:off x="1446" y="3475"/>
                  <a:ext cx="1033" cy="221"/>
                  <a:chOff x="2976" y="2448"/>
                  <a:chExt cx="1111" cy="227"/>
                </a:xfrm>
              </p:grpSpPr>
              <p:sp>
                <p:nvSpPr>
                  <p:cNvPr id="466021" name="Rectangle 101">
                    <a:extLst>
                      <a:ext uri="{FF2B5EF4-FFF2-40B4-BE49-F238E27FC236}">
                        <a16:creationId xmlns:a16="http://schemas.microsoft.com/office/drawing/2014/main" id="{70F8531D-63FB-AB4B-A290-AEE64CCAC165}"/>
                      </a:ext>
                    </a:extLst>
                  </p:cNvPr>
                  <p:cNvSpPr>
                    <a:spLocks noChangeArrowheads="1"/>
                  </p:cNvSpPr>
                  <p:nvPr/>
                </p:nvSpPr>
                <p:spPr bwMode="auto">
                  <a:xfrm>
                    <a:off x="2976" y="2448"/>
                    <a:ext cx="1111"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  </a:t>
                    </a:r>
                    <a:r>
                      <a:rPr kumimoji="1" lang="zh-CN" altLang="en-US" sz="2400">
                        <a:solidFill>
                          <a:srgbClr val="FFFFFF"/>
                        </a:solidFill>
                        <a:latin typeface="Times New Roman" panose="02020603050405020304" pitchFamily="18" charset="0"/>
                        <a:ea typeface="宋体" panose="02010600030101010101" pitchFamily="2" charset="-122"/>
                      </a:rPr>
                      <a:t>  </a:t>
                    </a:r>
                    <a:r>
                      <a:rPr kumimoji="1" lang="en-US" altLang="zh-CN" sz="2400">
                        <a:solidFill>
                          <a:srgbClr val="FFFFFF"/>
                        </a:solidFill>
                        <a:latin typeface="Times New Roman" panose="02020603050405020304" pitchFamily="18" charset="0"/>
                        <a:ea typeface="宋体" panose="02010600030101010101" pitchFamily="2" charset="-122"/>
                      </a:rPr>
                      <a:t>1  G  1</a:t>
                    </a:r>
                  </a:p>
                </p:txBody>
              </p:sp>
              <p:sp>
                <p:nvSpPr>
                  <p:cNvPr id="466022" name="Line 102">
                    <a:extLst>
                      <a:ext uri="{FF2B5EF4-FFF2-40B4-BE49-F238E27FC236}">
                        <a16:creationId xmlns:a16="http://schemas.microsoft.com/office/drawing/2014/main" id="{7E825BF9-4232-874D-ACFD-40371E2926C0}"/>
                      </a:ext>
                    </a:extLst>
                  </p:cNvPr>
                  <p:cNvSpPr>
                    <a:spLocks noChangeShapeType="1"/>
                  </p:cNvSpPr>
                  <p:nvPr/>
                </p:nvSpPr>
                <p:spPr bwMode="auto">
                  <a:xfrm>
                    <a:off x="3168" y="2448"/>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66023" name="Line 103">
                    <a:extLst>
                      <a:ext uri="{FF2B5EF4-FFF2-40B4-BE49-F238E27FC236}">
                        <a16:creationId xmlns:a16="http://schemas.microsoft.com/office/drawing/2014/main" id="{7A096507-E477-8F40-AD18-AAB227B097A2}"/>
                      </a:ext>
                    </a:extLst>
                  </p:cNvPr>
                  <p:cNvSpPr>
                    <a:spLocks noChangeShapeType="1"/>
                  </p:cNvSpPr>
                  <p:nvPr/>
                </p:nvSpPr>
                <p:spPr bwMode="auto">
                  <a:xfrm>
                    <a:off x="3408" y="2448"/>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66024" name="Line 104">
                    <a:extLst>
                      <a:ext uri="{FF2B5EF4-FFF2-40B4-BE49-F238E27FC236}">
                        <a16:creationId xmlns:a16="http://schemas.microsoft.com/office/drawing/2014/main" id="{2189EE1F-D050-3A48-A1C4-6036A0EB948E}"/>
                      </a:ext>
                    </a:extLst>
                  </p:cNvPr>
                  <p:cNvSpPr>
                    <a:spLocks noChangeShapeType="1"/>
                  </p:cNvSpPr>
                  <p:nvPr/>
                </p:nvSpPr>
                <p:spPr bwMode="auto">
                  <a:xfrm>
                    <a:off x="3664" y="2448"/>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66025" name="Line 105">
                    <a:extLst>
                      <a:ext uri="{FF2B5EF4-FFF2-40B4-BE49-F238E27FC236}">
                        <a16:creationId xmlns:a16="http://schemas.microsoft.com/office/drawing/2014/main" id="{216400D3-61C3-5447-B949-DFE68C5CE3A7}"/>
                      </a:ext>
                    </a:extLst>
                  </p:cNvPr>
                  <p:cNvSpPr>
                    <a:spLocks noChangeShapeType="1"/>
                  </p:cNvSpPr>
                  <p:nvPr/>
                </p:nvSpPr>
                <p:spPr bwMode="auto">
                  <a:xfrm>
                    <a:off x="3896" y="2448"/>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466026" name="Line 106">
                  <a:extLst>
                    <a:ext uri="{FF2B5EF4-FFF2-40B4-BE49-F238E27FC236}">
                      <a16:creationId xmlns:a16="http://schemas.microsoft.com/office/drawing/2014/main" id="{5DB9A6E9-0B40-524F-84D5-AD92EB11EAE1}"/>
                    </a:ext>
                  </a:extLst>
                </p:cNvPr>
                <p:cNvSpPr>
                  <a:spLocks noChangeShapeType="1"/>
                </p:cNvSpPr>
                <p:nvPr/>
              </p:nvSpPr>
              <p:spPr bwMode="auto">
                <a:xfrm flipH="1">
                  <a:off x="1969" y="3213"/>
                  <a:ext cx="157" cy="265"/>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nvGrpSpPr>
                <p:cNvPr id="466027" name="Group 107">
                  <a:extLst>
                    <a:ext uri="{FF2B5EF4-FFF2-40B4-BE49-F238E27FC236}">
                      <a16:creationId xmlns:a16="http://schemas.microsoft.com/office/drawing/2014/main" id="{63BC7916-BBF5-4447-9ED4-AF22E9446411}"/>
                    </a:ext>
                  </a:extLst>
                </p:cNvPr>
                <p:cNvGrpSpPr>
                  <a:grpSpLocks/>
                </p:cNvGrpSpPr>
                <p:nvPr/>
              </p:nvGrpSpPr>
              <p:grpSpPr bwMode="auto">
                <a:xfrm>
                  <a:off x="2574" y="3475"/>
                  <a:ext cx="1032" cy="221"/>
                  <a:chOff x="2976" y="2448"/>
                  <a:chExt cx="1111" cy="227"/>
                </a:xfrm>
              </p:grpSpPr>
              <p:sp>
                <p:nvSpPr>
                  <p:cNvPr id="466028" name="Rectangle 108">
                    <a:extLst>
                      <a:ext uri="{FF2B5EF4-FFF2-40B4-BE49-F238E27FC236}">
                        <a16:creationId xmlns:a16="http://schemas.microsoft.com/office/drawing/2014/main" id="{B5D65607-8399-4F4D-9964-3EA03830EB0B}"/>
                      </a:ext>
                    </a:extLst>
                  </p:cNvPr>
                  <p:cNvSpPr>
                    <a:spLocks noChangeArrowheads="1"/>
                  </p:cNvSpPr>
                  <p:nvPr/>
                </p:nvSpPr>
                <p:spPr bwMode="auto">
                  <a:xfrm>
                    <a:off x="2976" y="2448"/>
                    <a:ext cx="1111"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a:solidFill>
                          <a:srgbClr val="FFFFFF"/>
                        </a:solidFill>
                        <a:latin typeface="Times New Roman" panose="02020603050405020304" pitchFamily="18" charset="0"/>
                        <a:ea typeface="宋体" panose="02010600030101010101" pitchFamily="2" charset="-122"/>
                      </a:rPr>
                      <a:t>    </a:t>
                    </a:r>
                    <a:r>
                      <a:rPr kumimoji="1" lang="en-US" altLang="zh-CN" sz="2400">
                        <a:solidFill>
                          <a:srgbClr val="FFFFFF"/>
                        </a:solidFill>
                        <a:latin typeface="Times New Roman" panose="02020603050405020304" pitchFamily="18" charset="0"/>
                        <a:ea typeface="宋体" panose="02010600030101010101" pitchFamily="2" charset="-122"/>
                      </a:rPr>
                      <a:t>1   H  1</a:t>
                    </a:r>
                  </a:p>
                </p:txBody>
              </p:sp>
              <p:sp>
                <p:nvSpPr>
                  <p:cNvPr id="466029" name="Line 109">
                    <a:extLst>
                      <a:ext uri="{FF2B5EF4-FFF2-40B4-BE49-F238E27FC236}">
                        <a16:creationId xmlns:a16="http://schemas.microsoft.com/office/drawing/2014/main" id="{11123659-16FF-3A45-9327-78DC3D43F95E}"/>
                      </a:ext>
                    </a:extLst>
                  </p:cNvPr>
                  <p:cNvSpPr>
                    <a:spLocks noChangeShapeType="1"/>
                  </p:cNvSpPr>
                  <p:nvPr/>
                </p:nvSpPr>
                <p:spPr bwMode="auto">
                  <a:xfrm>
                    <a:off x="3168" y="2448"/>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66030" name="Line 110">
                    <a:extLst>
                      <a:ext uri="{FF2B5EF4-FFF2-40B4-BE49-F238E27FC236}">
                        <a16:creationId xmlns:a16="http://schemas.microsoft.com/office/drawing/2014/main" id="{D9DE2EA1-66A5-9A49-BA97-D878D03F3BDE}"/>
                      </a:ext>
                    </a:extLst>
                  </p:cNvPr>
                  <p:cNvSpPr>
                    <a:spLocks noChangeShapeType="1"/>
                  </p:cNvSpPr>
                  <p:nvPr/>
                </p:nvSpPr>
                <p:spPr bwMode="auto">
                  <a:xfrm>
                    <a:off x="3408" y="2448"/>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66031" name="Line 111">
                    <a:extLst>
                      <a:ext uri="{FF2B5EF4-FFF2-40B4-BE49-F238E27FC236}">
                        <a16:creationId xmlns:a16="http://schemas.microsoft.com/office/drawing/2014/main" id="{2C60DBDC-7F67-0243-B428-B4A5CEBBA7D9}"/>
                      </a:ext>
                    </a:extLst>
                  </p:cNvPr>
                  <p:cNvSpPr>
                    <a:spLocks noChangeShapeType="1"/>
                  </p:cNvSpPr>
                  <p:nvPr/>
                </p:nvSpPr>
                <p:spPr bwMode="auto">
                  <a:xfrm>
                    <a:off x="3664" y="2448"/>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66032" name="Line 112">
                    <a:extLst>
                      <a:ext uri="{FF2B5EF4-FFF2-40B4-BE49-F238E27FC236}">
                        <a16:creationId xmlns:a16="http://schemas.microsoft.com/office/drawing/2014/main" id="{3E3B5ED9-16D5-0F40-AC97-9B73CD0BA9D0}"/>
                      </a:ext>
                    </a:extLst>
                  </p:cNvPr>
                  <p:cNvSpPr>
                    <a:spLocks noChangeShapeType="1"/>
                  </p:cNvSpPr>
                  <p:nvPr/>
                </p:nvSpPr>
                <p:spPr bwMode="auto">
                  <a:xfrm>
                    <a:off x="3896" y="2448"/>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466033" name="Group 113">
                  <a:extLst>
                    <a:ext uri="{FF2B5EF4-FFF2-40B4-BE49-F238E27FC236}">
                      <a16:creationId xmlns:a16="http://schemas.microsoft.com/office/drawing/2014/main" id="{BE784CB0-69CA-BC47-BB35-62872C34AE4E}"/>
                    </a:ext>
                  </a:extLst>
                </p:cNvPr>
                <p:cNvGrpSpPr>
                  <a:grpSpLocks/>
                </p:cNvGrpSpPr>
                <p:nvPr/>
              </p:nvGrpSpPr>
              <p:grpSpPr bwMode="auto">
                <a:xfrm>
                  <a:off x="3774" y="3475"/>
                  <a:ext cx="1032" cy="221"/>
                  <a:chOff x="2976" y="2448"/>
                  <a:chExt cx="1111" cy="227"/>
                </a:xfrm>
              </p:grpSpPr>
              <p:sp>
                <p:nvSpPr>
                  <p:cNvPr id="466034" name="Rectangle 114">
                    <a:extLst>
                      <a:ext uri="{FF2B5EF4-FFF2-40B4-BE49-F238E27FC236}">
                        <a16:creationId xmlns:a16="http://schemas.microsoft.com/office/drawing/2014/main" id="{EB3AB04E-22F1-4C48-94A0-825808A86E43}"/>
                      </a:ext>
                    </a:extLst>
                  </p:cNvPr>
                  <p:cNvSpPr>
                    <a:spLocks noChangeArrowheads="1"/>
                  </p:cNvSpPr>
                  <p:nvPr/>
                </p:nvSpPr>
                <p:spPr bwMode="auto">
                  <a:xfrm>
                    <a:off x="2976" y="2448"/>
                    <a:ext cx="1111"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a:solidFill>
                          <a:srgbClr val="FFFFFF"/>
                        </a:solidFill>
                        <a:latin typeface="Times New Roman" panose="02020603050405020304" pitchFamily="18" charset="0"/>
                        <a:ea typeface="宋体" panose="02010600030101010101" pitchFamily="2" charset="-122"/>
                      </a:rPr>
                      <a:t>    </a:t>
                    </a:r>
                    <a:r>
                      <a:rPr kumimoji="1" lang="en-US" altLang="zh-CN" sz="2400">
                        <a:solidFill>
                          <a:srgbClr val="FFFFFF"/>
                        </a:solidFill>
                        <a:latin typeface="Times New Roman" panose="02020603050405020304" pitchFamily="18" charset="0"/>
                        <a:ea typeface="宋体" panose="02010600030101010101" pitchFamily="2" charset="-122"/>
                      </a:rPr>
                      <a:t>1   F  1</a:t>
                    </a:r>
                    <a:endParaRPr kumimoji="1" lang="en-US" altLang="zh-CN" sz="24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466035" name="Line 115">
                    <a:extLst>
                      <a:ext uri="{FF2B5EF4-FFF2-40B4-BE49-F238E27FC236}">
                        <a16:creationId xmlns:a16="http://schemas.microsoft.com/office/drawing/2014/main" id="{76410C22-C887-E546-B3A3-37A59A9DF8A8}"/>
                      </a:ext>
                    </a:extLst>
                  </p:cNvPr>
                  <p:cNvSpPr>
                    <a:spLocks noChangeShapeType="1"/>
                  </p:cNvSpPr>
                  <p:nvPr/>
                </p:nvSpPr>
                <p:spPr bwMode="auto">
                  <a:xfrm>
                    <a:off x="3168" y="2448"/>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66036" name="Line 116">
                    <a:extLst>
                      <a:ext uri="{FF2B5EF4-FFF2-40B4-BE49-F238E27FC236}">
                        <a16:creationId xmlns:a16="http://schemas.microsoft.com/office/drawing/2014/main" id="{C8C81726-29C8-4E43-BD4D-0EF9B78BF840}"/>
                      </a:ext>
                    </a:extLst>
                  </p:cNvPr>
                  <p:cNvSpPr>
                    <a:spLocks noChangeShapeType="1"/>
                  </p:cNvSpPr>
                  <p:nvPr/>
                </p:nvSpPr>
                <p:spPr bwMode="auto">
                  <a:xfrm>
                    <a:off x="3408" y="2448"/>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66037" name="Line 117">
                    <a:extLst>
                      <a:ext uri="{FF2B5EF4-FFF2-40B4-BE49-F238E27FC236}">
                        <a16:creationId xmlns:a16="http://schemas.microsoft.com/office/drawing/2014/main" id="{4B538F82-9A3D-BD41-86B3-F036426CD4A6}"/>
                      </a:ext>
                    </a:extLst>
                  </p:cNvPr>
                  <p:cNvSpPr>
                    <a:spLocks noChangeShapeType="1"/>
                  </p:cNvSpPr>
                  <p:nvPr/>
                </p:nvSpPr>
                <p:spPr bwMode="auto">
                  <a:xfrm>
                    <a:off x="3664" y="2448"/>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66038" name="Line 118">
                    <a:extLst>
                      <a:ext uri="{FF2B5EF4-FFF2-40B4-BE49-F238E27FC236}">
                        <a16:creationId xmlns:a16="http://schemas.microsoft.com/office/drawing/2014/main" id="{A8529626-F7C0-C343-AAF9-4013336AF660}"/>
                      </a:ext>
                    </a:extLst>
                  </p:cNvPr>
                  <p:cNvSpPr>
                    <a:spLocks noChangeShapeType="1"/>
                  </p:cNvSpPr>
                  <p:nvPr/>
                </p:nvSpPr>
                <p:spPr bwMode="auto">
                  <a:xfrm>
                    <a:off x="3896" y="2448"/>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466039" name="Line 119">
                  <a:extLst>
                    <a:ext uri="{FF2B5EF4-FFF2-40B4-BE49-F238E27FC236}">
                      <a16:creationId xmlns:a16="http://schemas.microsoft.com/office/drawing/2014/main" id="{2034EC83-179A-AE40-B168-53310E4A8DC0}"/>
                    </a:ext>
                  </a:extLst>
                </p:cNvPr>
                <p:cNvSpPr>
                  <a:spLocks noChangeShapeType="1"/>
                </p:cNvSpPr>
                <p:nvPr/>
              </p:nvSpPr>
              <p:spPr bwMode="auto">
                <a:xfrm flipH="1">
                  <a:off x="3128" y="3205"/>
                  <a:ext cx="157" cy="265"/>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66040" name="Line 120">
                  <a:extLst>
                    <a:ext uri="{FF2B5EF4-FFF2-40B4-BE49-F238E27FC236}">
                      <a16:creationId xmlns:a16="http://schemas.microsoft.com/office/drawing/2014/main" id="{D42A0F0B-76C8-4648-93E3-FAE10DDCA925}"/>
                    </a:ext>
                  </a:extLst>
                </p:cNvPr>
                <p:cNvSpPr>
                  <a:spLocks noChangeShapeType="1"/>
                </p:cNvSpPr>
                <p:nvPr/>
              </p:nvSpPr>
              <p:spPr bwMode="auto">
                <a:xfrm>
                  <a:off x="4141" y="3213"/>
                  <a:ext cx="157" cy="265"/>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66041" name="Line 121">
                  <a:extLst>
                    <a:ext uri="{FF2B5EF4-FFF2-40B4-BE49-F238E27FC236}">
                      <a16:creationId xmlns:a16="http://schemas.microsoft.com/office/drawing/2014/main" id="{E843E266-07F2-BC42-8685-C7BCBFBAD596}"/>
                    </a:ext>
                  </a:extLst>
                </p:cNvPr>
                <p:cNvSpPr>
                  <a:spLocks noChangeShapeType="1"/>
                </p:cNvSpPr>
                <p:nvPr/>
              </p:nvSpPr>
              <p:spPr bwMode="auto">
                <a:xfrm flipV="1">
                  <a:off x="1750" y="2855"/>
                  <a:ext cx="190" cy="280"/>
                </a:xfrm>
                <a:prstGeom prst="line">
                  <a:avLst/>
                </a:prstGeom>
                <a:noFill/>
                <a:ln w="19050">
                  <a:solidFill>
                    <a:schemeClr val="folHlink"/>
                  </a:solidFill>
                  <a:prstDash val="dash"/>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66042" name="Line 122">
                  <a:extLst>
                    <a:ext uri="{FF2B5EF4-FFF2-40B4-BE49-F238E27FC236}">
                      <a16:creationId xmlns:a16="http://schemas.microsoft.com/office/drawing/2014/main" id="{B56013B9-C011-C64F-A8B9-E794F5D4FDA8}"/>
                    </a:ext>
                  </a:extLst>
                </p:cNvPr>
                <p:cNvSpPr>
                  <a:spLocks noChangeShapeType="1"/>
                </p:cNvSpPr>
                <p:nvPr/>
              </p:nvSpPr>
              <p:spPr bwMode="auto">
                <a:xfrm flipV="1">
                  <a:off x="2344" y="2394"/>
                  <a:ext cx="190" cy="281"/>
                </a:xfrm>
                <a:prstGeom prst="line">
                  <a:avLst/>
                </a:prstGeom>
                <a:noFill/>
                <a:ln w="19050">
                  <a:solidFill>
                    <a:schemeClr val="folHlink"/>
                  </a:solidFill>
                  <a:prstDash val="dash"/>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66043" name="Line 123">
                  <a:extLst>
                    <a:ext uri="{FF2B5EF4-FFF2-40B4-BE49-F238E27FC236}">
                      <a16:creationId xmlns:a16="http://schemas.microsoft.com/office/drawing/2014/main" id="{FAD5B932-8D22-4541-B941-BCFC43A38D26}"/>
                    </a:ext>
                  </a:extLst>
                </p:cNvPr>
                <p:cNvSpPr>
                  <a:spLocks noChangeShapeType="1"/>
                </p:cNvSpPr>
                <p:nvPr/>
              </p:nvSpPr>
              <p:spPr bwMode="auto">
                <a:xfrm flipV="1">
                  <a:off x="2360" y="3291"/>
                  <a:ext cx="190" cy="280"/>
                </a:xfrm>
                <a:prstGeom prst="line">
                  <a:avLst/>
                </a:prstGeom>
                <a:noFill/>
                <a:ln w="19050">
                  <a:solidFill>
                    <a:schemeClr val="folHlink"/>
                  </a:solidFill>
                  <a:prstDash val="dash"/>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66044" name="Line 124">
                  <a:extLst>
                    <a:ext uri="{FF2B5EF4-FFF2-40B4-BE49-F238E27FC236}">
                      <a16:creationId xmlns:a16="http://schemas.microsoft.com/office/drawing/2014/main" id="{19DD591D-295D-F147-B67C-47439EB19FB3}"/>
                    </a:ext>
                  </a:extLst>
                </p:cNvPr>
                <p:cNvSpPr>
                  <a:spLocks noChangeShapeType="1"/>
                </p:cNvSpPr>
                <p:nvPr/>
              </p:nvSpPr>
              <p:spPr bwMode="auto">
                <a:xfrm flipV="1">
                  <a:off x="2954" y="2855"/>
                  <a:ext cx="190" cy="280"/>
                </a:xfrm>
                <a:prstGeom prst="line">
                  <a:avLst/>
                </a:prstGeom>
                <a:noFill/>
                <a:ln w="19050">
                  <a:solidFill>
                    <a:schemeClr val="folHlink"/>
                  </a:solidFill>
                  <a:prstDash val="dash"/>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66045" name="Line 125">
                  <a:extLst>
                    <a:ext uri="{FF2B5EF4-FFF2-40B4-BE49-F238E27FC236}">
                      <a16:creationId xmlns:a16="http://schemas.microsoft.com/office/drawing/2014/main" id="{678A2923-BDB1-9E49-AE2F-B8C86022A32C}"/>
                    </a:ext>
                  </a:extLst>
                </p:cNvPr>
                <p:cNvSpPr>
                  <a:spLocks noChangeShapeType="1"/>
                </p:cNvSpPr>
                <p:nvPr/>
              </p:nvSpPr>
              <p:spPr bwMode="auto">
                <a:xfrm flipV="1">
                  <a:off x="3476" y="3291"/>
                  <a:ext cx="190" cy="280"/>
                </a:xfrm>
                <a:prstGeom prst="line">
                  <a:avLst/>
                </a:prstGeom>
                <a:noFill/>
                <a:ln w="19050">
                  <a:solidFill>
                    <a:schemeClr val="folHlink"/>
                  </a:solidFill>
                  <a:prstDash val="dash"/>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66046" name="Line 126">
                  <a:extLst>
                    <a:ext uri="{FF2B5EF4-FFF2-40B4-BE49-F238E27FC236}">
                      <a16:creationId xmlns:a16="http://schemas.microsoft.com/office/drawing/2014/main" id="{C455EC9B-C02B-3C4B-B5AE-A944EBFC1E77}"/>
                    </a:ext>
                  </a:extLst>
                </p:cNvPr>
                <p:cNvSpPr>
                  <a:spLocks noChangeShapeType="1"/>
                </p:cNvSpPr>
                <p:nvPr/>
              </p:nvSpPr>
              <p:spPr bwMode="auto">
                <a:xfrm flipH="1" flipV="1">
                  <a:off x="3737" y="3291"/>
                  <a:ext cx="158" cy="265"/>
                </a:xfrm>
                <a:prstGeom prst="line">
                  <a:avLst/>
                </a:prstGeom>
                <a:noFill/>
                <a:ln w="19050">
                  <a:solidFill>
                    <a:schemeClr val="hlink"/>
                  </a:solidFill>
                  <a:prstDash val="dash"/>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66047" name="Freeform 127">
                  <a:extLst>
                    <a:ext uri="{FF2B5EF4-FFF2-40B4-BE49-F238E27FC236}">
                      <a16:creationId xmlns:a16="http://schemas.microsoft.com/office/drawing/2014/main" id="{3BE3B98D-785F-CA43-AAAF-D7B46FD90984}"/>
                    </a:ext>
                  </a:extLst>
                </p:cNvPr>
                <p:cNvSpPr>
                  <a:spLocks/>
                </p:cNvSpPr>
                <p:nvPr/>
              </p:nvSpPr>
              <p:spPr bwMode="auto">
                <a:xfrm>
                  <a:off x="1529" y="2418"/>
                  <a:ext cx="1108" cy="1122"/>
                </a:xfrm>
                <a:custGeom>
                  <a:avLst/>
                  <a:gdLst>
                    <a:gd name="T0" fmla="*/ 0 w 1120"/>
                    <a:gd name="T1" fmla="*/ 1152 h 1152"/>
                    <a:gd name="T2" fmla="*/ 384 w 1120"/>
                    <a:gd name="T3" fmla="*/ 912 h 1152"/>
                    <a:gd name="T4" fmla="*/ 432 w 1120"/>
                    <a:gd name="T5" fmla="*/ 576 h 1152"/>
                    <a:gd name="T6" fmla="*/ 1008 w 1120"/>
                    <a:gd name="T7" fmla="*/ 480 h 1152"/>
                    <a:gd name="T8" fmla="*/ 1104 w 1120"/>
                    <a:gd name="T9" fmla="*/ 0 h 1152"/>
                  </a:gdLst>
                  <a:ahLst/>
                  <a:cxnLst>
                    <a:cxn ang="0">
                      <a:pos x="T0" y="T1"/>
                    </a:cxn>
                    <a:cxn ang="0">
                      <a:pos x="T2" y="T3"/>
                    </a:cxn>
                    <a:cxn ang="0">
                      <a:pos x="T4" y="T5"/>
                    </a:cxn>
                    <a:cxn ang="0">
                      <a:pos x="T6" y="T7"/>
                    </a:cxn>
                    <a:cxn ang="0">
                      <a:pos x="T8" y="T9"/>
                    </a:cxn>
                  </a:cxnLst>
                  <a:rect l="0" t="0" r="r" b="b"/>
                  <a:pathLst>
                    <a:path w="1120" h="1152">
                      <a:moveTo>
                        <a:pt x="0" y="1152"/>
                      </a:moveTo>
                      <a:cubicBezTo>
                        <a:pt x="156" y="1080"/>
                        <a:pt x="312" y="1008"/>
                        <a:pt x="384" y="912"/>
                      </a:cubicBezTo>
                      <a:cubicBezTo>
                        <a:pt x="456" y="816"/>
                        <a:pt x="328" y="648"/>
                        <a:pt x="432" y="576"/>
                      </a:cubicBezTo>
                      <a:cubicBezTo>
                        <a:pt x="536" y="504"/>
                        <a:pt x="896" y="576"/>
                        <a:pt x="1008" y="480"/>
                      </a:cubicBezTo>
                      <a:cubicBezTo>
                        <a:pt x="1120" y="384"/>
                        <a:pt x="1088" y="80"/>
                        <a:pt x="1104" y="0"/>
                      </a:cubicBezTo>
                    </a:path>
                  </a:pathLst>
                </a:custGeom>
                <a:noFill/>
                <a:ln w="19050" cap="flat" cmpd="sng">
                  <a:solidFill>
                    <a:schemeClr val="hlink"/>
                  </a:solidFill>
                  <a:prstDash val="dash"/>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66048" name="Freeform 128">
                  <a:extLst>
                    <a:ext uri="{FF2B5EF4-FFF2-40B4-BE49-F238E27FC236}">
                      <a16:creationId xmlns:a16="http://schemas.microsoft.com/office/drawing/2014/main" id="{18A2E51E-0D72-6F45-888E-7AE74020593E}"/>
                    </a:ext>
                  </a:extLst>
                </p:cNvPr>
                <p:cNvSpPr>
                  <a:spLocks/>
                </p:cNvSpPr>
                <p:nvPr/>
              </p:nvSpPr>
              <p:spPr bwMode="auto">
                <a:xfrm>
                  <a:off x="2669" y="2855"/>
                  <a:ext cx="522" cy="701"/>
                </a:xfrm>
                <a:custGeom>
                  <a:avLst/>
                  <a:gdLst>
                    <a:gd name="T0" fmla="*/ 0 w 528"/>
                    <a:gd name="T1" fmla="*/ 720 h 720"/>
                    <a:gd name="T2" fmla="*/ 144 w 528"/>
                    <a:gd name="T3" fmla="*/ 576 h 720"/>
                    <a:gd name="T4" fmla="*/ 384 w 528"/>
                    <a:gd name="T5" fmla="*/ 576 h 720"/>
                    <a:gd name="T6" fmla="*/ 528 w 528"/>
                    <a:gd name="T7" fmla="*/ 0 h 720"/>
                  </a:gdLst>
                  <a:ahLst/>
                  <a:cxnLst>
                    <a:cxn ang="0">
                      <a:pos x="T0" y="T1"/>
                    </a:cxn>
                    <a:cxn ang="0">
                      <a:pos x="T2" y="T3"/>
                    </a:cxn>
                    <a:cxn ang="0">
                      <a:pos x="T4" y="T5"/>
                    </a:cxn>
                    <a:cxn ang="0">
                      <a:pos x="T6" y="T7"/>
                    </a:cxn>
                  </a:cxnLst>
                  <a:rect l="0" t="0" r="r" b="b"/>
                  <a:pathLst>
                    <a:path w="528" h="720">
                      <a:moveTo>
                        <a:pt x="0" y="720"/>
                      </a:moveTo>
                      <a:cubicBezTo>
                        <a:pt x="40" y="660"/>
                        <a:pt x="80" y="600"/>
                        <a:pt x="144" y="576"/>
                      </a:cubicBezTo>
                      <a:cubicBezTo>
                        <a:pt x="208" y="552"/>
                        <a:pt x="320" y="672"/>
                        <a:pt x="384" y="576"/>
                      </a:cubicBezTo>
                      <a:cubicBezTo>
                        <a:pt x="448" y="480"/>
                        <a:pt x="504" y="96"/>
                        <a:pt x="528" y="0"/>
                      </a:cubicBezTo>
                    </a:path>
                  </a:pathLst>
                </a:custGeom>
                <a:noFill/>
                <a:ln w="19050" cap="flat" cmpd="sng">
                  <a:solidFill>
                    <a:schemeClr val="hlink"/>
                  </a:solidFill>
                  <a:prstDash val="dash"/>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66049" name="Rectangle 129">
                  <a:extLst>
                    <a:ext uri="{FF2B5EF4-FFF2-40B4-BE49-F238E27FC236}">
                      <a16:creationId xmlns:a16="http://schemas.microsoft.com/office/drawing/2014/main" id="{CE5A11A8-3DD4-7F47-8E51-744548376D67}"/>
                    </a:ext>
                  </a:extLst>
                </p:cNvPr>
                <p:cNvSpPr>
                  <a:spLocks noChangeArrowheads="1"/>
                </p:cNvSpPr>
                <p:nvPr/>
              </p:nvSpPr>
              <p:spPr bwMode="auto">
                <a:xfrm>
                  <a:off x="1344" y="2192"/>
                  <a:ext cx="40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0033"/>
                      </a:solidFill>
                      <a:latin typeface="Times New Roman" panose="02020603050405020304" pitchFamily="18" charset="0"/>
                      <a:ea typeface="宋体" panose="02010600030101010101" pitchFamily="2" charset="-122"/>
                    </a:rPr>
                    <a:t>Thrt</a:t>
                  </a:r>
                </a:p>
              </p:txBody>
            </p:sp>
            <p:sp>
              <p:nvSpPr>
                <p:cNvPr id="466050" name="Line 130">
                  <a:extLst>
                    <a:ext uri="{FF2B5EF4-FFF2-40B4-BE49-F238E27FC236}">
                      <a16:creationId xmlns:a16="http://schemas.microsoft.com/office/drawing/2014/main" id="{F1F27CEC-AE4D-614C-BBAE-109D4B08ABEC}"/>
                    </a:ext>
                  </a:extLst>
                </p:cNvPr>
                <p:cNvSpPr>
                  <a:spLocks noChangeShapeType="1"/>
                </p:cNvSpPr>
                <p:nvPr/>
              </p:nvSpPr>
              <p:spPr bwMode="auto">
                <a:xfrm>
                  <a:off x="1760" y="2272"/>
                  <a:ext cx="288"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nvGrpSpPr>
                <p:cNvPr id="466051" name="Group 131">
                  <a:extLst>
                    <a:ext uri="{FF2B5EF4-FFF2-40B4-BE49-F238E27FC236}">
                      <a16:creationId xmlns:a16="http://schemas.microsoft.com/office/drawing/2014/main" id="{2D0B10C9-1846-CF4C-995E-5BA8BB69749C}"/>
                    </a:ext>
                  </a:extLst>
                </p:cNvPr>
                <p:cNvGrpSpPr>
                  <a:grpSpLocks/>
                </p:cNvGrpSpPr>
                <p:nvPr/>
              </p:nvGrpSpPr>
              <p:grpSpPr bwMode="auto">
                <a:xfrm>
                  <a:off x="2064" y="1760"/>
                  <a:ext cx="997" cy="227"/>
                  <a:chOff x="384" y="2352"/>
                  <a:chExt cx="952" cy="227"/>
                </a:xfrm>
              </p:grpSpPr>
              <p:sp>
                <p:nvSpPr>
                  <p:cNvPr id="466052" name="Rectangle 132">
                    <a:extLst>
                      <a:ext uri="{FF2B5EF4-FFF2-40B4-BE49-F238E27FC236}">
                        <a16:creationId xmlns:a16="http://schemas.microsoft.com/office/drawing/2014/main" id="{3C5F83C3-6A42-BA42-8C53-4550B53EC82E}"/>
                      </a:ext>
                    </a:extLst>
                  </p:cNvPr>
                  <p:cNvSpPr>
                    <a:spLocks noChangeArrowheads="1"/>
                  </p:cNvSpPr>
                  <p:nvPr/>
                </p:nvSpPr>
                <p:spPr bwMode="auto">
                  <a:xfrm>
                    <a:off x="384" y="2352"/>
                    <a:ext cx="952"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a:solidFill>
                          <a:srgbClr val="FFFFFF"/>
                        </a:solidFill>
                        <a:latin typeface="Times New Roman" panose="02020603050405020304" pitchFamily="18" charset="0"/>
                        <a:ea typeface="宋体" panose="02010600030101010101" pitchFamily="2" charset="-122"/>
                      </a:rPr>
                      <a:t>   </a:t>
                    </a:r>
                    <a:r>
                      <a:rPr kumimoji="1" lang="en-US" altLang="zh-CN" sz="2400">
                        <a:solidFill>
                          <a:srgbClr val="FFFFFF"/>
                        </a:solidFill>
                        <a:latin typeface="Times New Roman" panose="02020603050405020304" pitchFamily="18" charset="0"/>
                        <a:ea typeface="宋体" panose="02010600030101010101" pitchFamily="2" charset="-122"/>
                      </a:rPr>
                      <a:t>0      1</a:t>
                    </a:r>
                  </a:p>
                </p:txBody>
              </p:sp>
              <p:sp>
                <p:nvSpPr>
                  <p:cNvPr id="466053" name="Line 133">
                    <a:extLst>
                      <a:ext uri="{FF2B5EF4-FFF2-40B4-BE49-F238E27FC236}">
                        <a16:creationId xmlns:a16="http://schemas.microsoft.com/office/drawing/2014/main" id="{776186AD-FAAD-C74E-B419-5BC04F5B2AB0}"/>
                      </a:ext>
                    </a:extLst>
                  </p:cNvPr>
                  <p:cNvSpPr>
                    <a:spLocks noChangeShapeType="1"/>
                  </p:cNvSpPr>
                  <p:nvPr/>
                </p:nvSpPr>
                <p:spPr bwMode="auto">
                  <a:xfrm>
                    <a:off x="552" y="2352"/>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66054" name="Line 134">
                    <a:extLst>
                      <a:ext uri="{FF2B5EF4-FFF2-40B4-BE49-F238E27FC236}">
                        <a16:creationId xmlns:a16="http://schemas.microsoft.com/office/drawing/2014/main" id="{6D596DD8-0F56-E244-BBBE-DCBD5627935D}"/>
                      </a:ext>
                    </a:extLst>
                  </p:cNvPr>
                  <p:cNvSpPr>
                    <a:spLocks noChangeShapeType="1"/>
                  </p:cNvSpPr>
                  <p:nvPr/>
                </p:nvSpPr>
                <p:spPr bwMode="auto">
                  <a:xfrm>
                    <a:off x="720" y="2352"/>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66055" name="Line 135">
                    <a:extLst>
                      <a:ext uri="{FF2B5EF4-FFF2-40B4-BE49-F238E27FC236}">
                        <a16:creationId xmlns:a16="http://schemas.microsoft.com/office/drawing/2014/main" id="{FD2DCFC9-FB61-AA4A-9F2F-03217130C44C}"/>
                      </a:ext>
                    </a:extLst>
                  </p:cNvPr>
                  <p:cNvSpPr>
                    <a:spLocks noChangeShapeType="1"/>
                  </p:cNvSpPr>
                  <p:nvPr/>
                </p:nvSpPr>
                <p:spPr bwMode="auto">
                  <a:xfrm>
                    <a:off x="912" y="2352"/>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66056" name="Line 136">
                    <a:extLst>
                      <a:ext uri="{FF2B5EF4-FFF2-40B4-BE49-F238E27FC236}">
                        <a16:creationId xmlns:a16="http://schemas.microsoft.com/office/drawing/2014/main" id="{70FB4E59-0B1C-334D-9F54-7DDE9D86C9BF}"/>
                      </a:ext>
                    </a:extLst>
                  </p:cNvPr>
                  <p:cNvSpPr>
                    <a:spLocks noChangeShapeType="1"/>
                  </p:cNvSpPr>
                  <p:nvPr/>
                </p:nvSpPr>
                <p:spPr bwMode="auto">
                  <a:xfrm>
                    <a:off x="1104" y="2352"/>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466057" name="Rectangle 137">
                  <a:extLst>
                    <a:ext uri="{FF2B5EF4-FFF2-40B4-BE49-F238E27FC236}">
                      <a16:creationId xmlns:a16="http://schemas.microsoft.com/office/drawing/2014/main" id="{6652AE01-F376-234C-8B78-AA3ABB0A177F}"/>
                    </a:ext>
                  </a:extLst>
                </p:cNvPr>
                <p:cNvSpPr>
                  <a:spLocks noChangeArrowheads="1"/>
                </p:cNvSpPr>
                <p:nvPr/>
              </p:nvSpPr>
              <p:spPr bwMode="auto">
                <a:xfrm>
                  <a:off x="2208" y="1389"/>
                  <a:ext cx="40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head</a:t>
                  </a:r>
                </a:p>
              </p:txBody>
            </p:sp>
            <p:sp>
              <p:nvSpPr>
                <p:cNvPr id="466058" name="Line 138">
                  <a:extLst>
                    <a:ext uri="{FF2B5EF4-FFF2-40B4-BE49-F238E27FC236}">
                      <a16:creationId xmlns:a16="http://schemas.microsoft.com/office/drawing/2014/main" id="{5EACCDB2-1C55-1548-B7CA-1305CDA13CCD}"/>
                    </a:ext>
                  </a:extLst>
                </p:cNvPr>
                <p:cNvSpPr>
                  <a:spLocks noChangeShapeType="1"/>
                </p:cNvSpPr>
                <p:nvPr/>
              </p:nvSpPr>
              <p:spPr bwMode="auto">
                <a:xfrm>
                  <a:off x="2400" y="1592"/>
                  <a:ext cx="144" cy="144"/>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66059" name="Line 139">
                  <a:extLst>
                    <a:ext uri="{FF2B5EF4-FFF2-40B4-BE49-F238E27FC236}">
                      <a16:creationId xmlns:a16="http://schemas.microsoft.com/office/drawing/2014/main" id="{1F6EAA34-E41D-014A-93E9-8141964FCB81}"/>
                    </a:ext>
                  </a:extLst>
                </p:cNvPr>
                <p:cNvSpPr>
                  <a:spLocks noChangeShapeType="1"/>
                </p:cNvSpPr>
                <p:nvPr/>
              </p:nvSpPr>
              <p:spPr bwMode="auto">
                <a:xfrm>
                  <a:off x="2136" y="1896"/>
                  <a:ext cx="363" cy="272"/>
                </a:xfrm>
                <a:prstGeom prst="line">
                  <a:avLst/>
                </a:prstGeom>
                <a:noFill/>
                <a:ln w="19050">
                  <a:solidFill>
                    <a:schemeClr val="hlink"/>
                  </a:solidFill>
                  <a:prstDash val="dash"/>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66060" name="Freeform 140">
                  <a:extLst>
                    <a:ext uri="{FF2B5EF4-FFF2-40B4-BE49-F238E27FC236}">
                      <a16:creationId xmlns:a16="http://schemas.microsoft.com/office/drawing/2014/main" id="{BD435771-A516-9247-803A-CB952CB471BF}"/>
                    </a:ext>
                  </a:extLst>
                </p:cNvPr>
                <p:cNvSpPr>
                  <a:spLocks/>
                </p:cNvSpPr>
                <p:nvPr/>
              </p:nvSpPr>
              <p:spPr bwMode="auto">
                <a:xfrm>
                  <a:off x="2928" y="1912"/>
                  <a:ext cx="1640" cy="1536"/>
                </a:xfrm>
                <a:custGeom>
                  <a:avLst/>
                  <a:gdLst>
                    <a:gd name="T0" fmla="*/ 0 w 1640"/>
                    <a:gd name="T1" fmla="*/ 0 h 1536"/>
                    <a:gd name="T2" fmla="*/ 1392 w 1640"/>
                    <a:gd name="T3" fmla="*/ 912 h 1536"/>
                    <a:gd name="T4" fmla="*/ 1488 w 1640"/>
                    <a:gd name="T5" fmla="*/ 1536 h 1536"/>
                  </a:gdLst>
                  <a:ahLst/>
                  <a:cxnLst>
                    <a:cxn ang="0">
                      <a:pos x="T0" y="T1"/>
                    </a:cxn>
                    <a:cxn ang="0">
                      <a:pos x="T2" y="T3"/>
                    </a:cxn>
                    <a:cxn ang="0">
                      <a:pos x="T4" y="T5"/>
                    </a:cxn>
                  </a:cxnLst>
                  <a:rect l="0" t="0" r="r" b="b"/>
                  <a:pathLst>
                    <a:path w="1640" h="1536">
                      <a:moveTo>
                        <a:pt x="0" y="0"/>
                      </a:moveTo>
                      <a:cubicBezTo>
                        <a:pt x="572" y="328"/>
                        <a:pt x="1144" y="656"/>
                        <a:pt x="1392" y="912"/>
                      </a:cubicBezTo>
                      <a:cubicBezTo>
                        <a:pt x="1640" y="1168"/>
                        <a:pt x="1472" y="1432"/>
                        <a:pt x="1488" y="1536"/>
                      </a:cubicBezTo>
                    </a:path>
                  </a:pathLst>
                </a:custGeom>
                <a:noFill/>
                <a:ln w="19050" cap="flat" cmpd="sng">
                  <a:solidFill>
                    <a:schemeClr val="folHlink"/>
                  </a:solidFill>
                  <a:prstDash val="dash"/>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66061" name="Freeform 141">
                  <a:extLst>
                    <a:ext uri="{FF2B5EF4-FFF2-40B4-BE49-F238E27FC236}">
                      <a16:creationId xmlns:a16="http://schemas.microsoft.com/office/drawing/2014/main" id="{6F1F2A8C-D184-3B47-83E6-C69954788FB9}"/>
                    </a:ext>
                  </a:extLst>
                </p:cNvPr>
                <p:cNvSpPr>
                  <a:spLocks/>
                </p:cNvSpPr>
                <p:nvPr/>
              </p:nvSpPr>
              <p:spPr bwMode="auto">
                <a:xfrm>
                  <a:off x="912" y="1904"/>
                  <a:ext cx="1152" cy="1200"/>
                </a:xfrm>
                <a:custGeom>
                  <a:avLst/>
                  <a:gdLst>
                    <a:gd name="T0" fmla="*/ 0 w 1152"/>
                    <a:gd name="T1" fmla="*/ 1200 h 1200"/>
                    <a:gd name="T2" fmla="*/ 240 w 1152"/>
                    <a:gd name="T3" fmla="*/ 432 h 1200"/>
                    <a:gd name="T4" fmla="*/ 1152 w 1152"/>
                    <a:gd name="T5" fmla="*/ 0 h 1200"/>
                  </a:gdLst>
                  <a:ahLst/>
                  <a:cxnLst>
                    <a:cxn ang="0">
                      <a:pos x="T0" y="T1"/>
                    </a:cxn>
                    <a:cxn ang="0">
                      <a:pos x="T2" y="T3"/>
                    </a:cxn>
                    <a:cxn ang="0">
                      <a:pos x="T4" y="T5"/>
                    </a:cxn>
                  </a:cxnLst>
                  <a:rect l="0" t="0" r="r" b="b"/>
                  <a:pathLst>
                    <a:path w="1152" h="1200">
                      <a:moveTo>
                        <a:pt x="0" y="1200"/>
                      </a:moveTo>
                      <a:cubicBezTo>
                        <a:pt x="24" y="916"/>
                        <a:pt x="48" y="632"/>
                        <a:pt x="240" y="432"/>
                      </a:cubicBezTo>
                      <a:cubicBezTo>
                        <a:pt x="432" y="232"/>
                        <a:pt x="1000" y="72"/>
                        <a:pt x="1152" y="0"/>
                      </a:cubicBezTo>
                    </a:path>
                  </a:pathLst>
                </a:custGeom>
                <a:noFill/>
                <a:ln w="19050" cap="flat" cmpd="sng">
                  <a:solidFill>
                    <a:schemeClr val="hlink"/>
                  </a:solidFill>
                  <a:prstDash val="dash"/>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66062" name="Freeform 142">
                  <a:extLst>
                    <a:ext uri="{FF2B5EF4-FFF2-40B4-BE49-F238E27FC236}">
                      <a16:creationId xmlns:a16="http://schemas.microsoft.com/office/drawing/2014/main" id="{79BFB0D9-545D-3F4F-A857-9353A5680679}"/>
                    </a:ext>
                  </a:extLst>
                </p:cNvPr>
                <p:cNvSpPr>
                  <a:spLocks/>
                </p:cNvSpPr>
                <p:nvPr/>
              </p:nvSpPr>
              <p:spPr bwMode="auto">
                <a:xfrm>
                  <a:off x="3072" y="1912"/>
                  <a:ext cx="1768" cy="1632"/>
                </a:xfrm>
                <a:custGeom>
                  <a:avLst/>
                  <a:gdLst>
                    <a:gd name="T0" fmla="*/ 1680 w 1768"/>
                    <a:gd name="T1" fmla="*/ 1632 h 1632"/>
                    <a:gd name="T2" fmla="*/ 1488 w 1768"/>
                    <a:gd name="T3" fmla="*/ 960 h 1632"/>
                    <a:gd name="T4" fmla="*/ 0 w 1768"/>
                    <a:gd name="T5" fmla="*/ 0 h 1632"/>
                  </a:gdLst>
                  <a:ahLst/>
                  <a:cxnLst>
                    <a:cxn ang="0">
                      <a:pos x="T0" y="T1"/>
                    </a:cxn>
                    <a:cxn ang="0">
                      <a:pos x="T2" y="T3"/>
                    </a:cxn>
                    <a:cxn ang="0">
                      <a:pos x="T4" y="T5"/>
                    </a:cxn>
                  </a:cxnLst>
                  <a:rect l="0" t="0" r="r" b="b"/>
                  <a:pathLst>
                    <a:path w="1768" h="1632">
                      <a:moveTo>
                        <a:pt x="1680" y="1632"/>
                      </a:moveTo>
                      <a:cubicBezTo>
                        <a:pt x="1724" y="1432"/>
                        <a:pt x="1768" y="1232"/>
                        <a:pt x="1488" y="960"/>
                      </a:cubicBezTo>
                      <a:cubicBezTo>
                        <a:pt x="1208" y="688"/>
                        <a:pt x="248" y="160"/>
                        <a:pt x="0" y="0"/>
                      </a:cubicBezTo>
                    </a:path>
                  </a:pathLst>
                </a:custGeom>
                <a:noFill/>
                <a:ln w="19050" cap="flat" cmpd="sng">
                  <a:solidFill>
                    <a:schemeClr val="folHlink"/>
                  </a:solidFill>
                  <a:prstDash val="dash"/>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spTree>
    <p:extLst>
      <p:ext uri="{BB962C8B-B14F-4D97-AF65-F5344CB8AC3E}">
        <p14:creationId xmlns:p14="http://schemas.microsoft.com/office/powerpoint/2010/main" val="362268259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6946" name="Text Box 2">
            <a:extLst>
              <a:ext uri="{FF2B5EF4-FFF2-40B4-BE49-F238E27FC236}">
                <a16:creationId xmlns:a16="http://schemas.microsoft.com/office/drawing/2014/main" id="{6A4F0870-3E50-F740-8AE3-7D06170A1E65}"/>
              </a:ext>
            </a:extLst>
          </p:cNvPr>
          <p:cNvSpPr txBox="1">
            <a:spLocks noChangeArrowheads="1"/>
          </p:cNvSpPr>
          <p:nvPr/>
        </p:nvSpPr>
        <p:spPr bwMode="auto">
          <a:xfrm>
            <a:off x="1676401" y="231775"/>
            <a:ext cx="8812213" cy="628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55600" eaLnBrk="0" hangingPunct="0">
              <a:defRPr kumimoji="1" sz="2400">
                <a:solidFill>
                  <a:schemeClr val="tx1"/>
                </a:solidFill>
                <a:latin typeface="Times New Roman" panose="02020603050405020304" pitchFamily="18" charset="0"/>
                <a:ea typeface="宋体" panose="02010600030101010101" pitchFamily="2" charset="-122"/>
              </a:defRPr>
            </a:lvl2pPr>
            <a:lvl3pPr marL="722313" eaLnBrk="0" hangingPunct="0">
              <a:defRPr kumimoji="1" sz="2400">
                <a:solidFill>
                  <a:schemeClr val="tx1"/>
                </a:solidFill>
                <a:latin typeface="Times New Roman" panose="02020603050405020304" pitchFamily="18" charset="0"/>
                <a:ea typeface="宋体" panose="02010600030101010101" pitchFamily="2" charset="-122"/>
              </a:defRPr>
            </a:lvl3pPr>
            <a:lvl4pPr marL="1079500" eaLnBrk="0" hangingPunct="0">
              <a:defRPr kumimoji="1" sz="2400">
                <a:solidFill>
                  <a:schemeClr val="tx1"/>
                </a:solidFill>
                <a:latin typeface="Times New Roman" panose="02020603050405020304" pitchFamily="18" charset="0"/>
                <a:ea typeface="宋体" panose="02010600030101010101" pitchFamily="2" charset="-122"/>
              </a:defRPr>
            </a:lvl4pPr>
            <a:lvl5pPr marL="1435100" eaLnBrk="0" hangingPunct="0">
              <a:defRPr kumimoji="1" sz="2400">
                <a:solidFill>
                  <a:schemeClr val="tx1"/>
                </a:solidFill>
                <a:latin typeface="Times New Roman" panose="02020603050405020304" pitchFamily="18" charset="0"/>
                <a:ea typeface="宋体" panose="02010600030101010101" pitchFamily="2" charset="-122"/>
              </a:defRPr>
            </a:lvl5pPr>
            <a:lvl6pPr marL="18923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3495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28067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2639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10000"/>
              </a:spcBef>
              <a:spcAft>
                <a:spcPct val="0"/>
              </a:spcAft>
            </a:pPr>
            <a:r>
              <a:rPr lang="en-US" altLang="zh-CN" sz="3600" b="1">
                <a:solidFill>
                  <a:srgbClr val="FFFF00"/>
                </a:solidFill>
              </a:rPr>
              <a:t>1  </a:t>
            </a:r>
            <a:r>
              <a:rPr lang="zh-CN" altLang="en-US" sz="3600" b="1">
                <a:solidFill>
                  <a:srgbClr val="FFFF00"/>
                </a:solidFill>
                <a:ea typeface="楷体_GB2312" pitchFamily="49" charset="-122"/>
              </a:rPr>
              <a:t>先序线索化二叉树</a:t>
            </a:r>
          </a:p>
          <a:p>
            <a:pPr eaLnBrk="1" fontAlgn="base" hangingPunct="1">
              <a:spcBef>
                <a:spcPct val="10000"/>
              </a:spcBef>
              <a:spcAft>
                <a:spcPct val="0"/>
              </a:spcAft>
            </a:pPr>
            <a:r>
              <a:rPr lang="en-US" altLang="zh-CN" sz="2800" b="1">
                <a:solidFill>
                  <a:srgbClr val="FFFFFF"/>
                </a:solidFill>
              </a:rPr>
              <a:t>void preorder_Threading(BiThrNode *T)</a:t>
            </a:r>
          </a:p>
          <a:p>
            <a:pPr lvl="1" eaLnBrk="1" fontAlgn="base" hangingPunct="1">
              <a:spcBef>
                <a:spcPct val="10000"/>
              </a:spcBef>
              <a:spcAft>
                <a:spcPct val="0"/>
              </a:spcAft>
            </a:pPr>
            <a:r>
              <a:rPr lang="en-US" altLang="zh-CN" sz="2800" b="1">
                <a:solidFill>
                  <a:srgbClr val="FFFFFF"/>
                </a:solidFill>
              </a:rPr>
              <a:t> {  BiThrNode  *stack[MAX_NODE];</a:t>
            </a:r>
          </a:p>
          <a:p>
            <a:pPr lvl="2" eaLnBrk="1" fontAlgn="base" hangingPunct="1">
              <a:spcBef>
                <a:spcPct val="10000"/>
              </a:spcBef>
              <a:spcAft>
                <a:spcPct val="0"/>
              </a:spcAft>
            </a:pPr>
            <a:r>
              <a:rPr lang="en-US" altLang="zh-CN" sz="2800" b="1">
                <a:solidFill>
                  <a:srgbClr val="FFFFFF"/>
                </a:solidFill>
              </a:rPr>
              <a:t>BiThrNode</a:t>
            </a:r>
            <a:r>
              <a:rPr lang="en-US" altLang="zh-CN" sz="2800">
                <a:solidFill>
                  <a:srgbClr val="FFFFFF"/>
                </a:solidFill>
              </a:rPr>
              <a:t>  </a:t>
            </a:r>
            <a:r>
              <a:rPr lang="en-US" altLang="zh-CN" sz="2800" b="1">
                <a:solidFill>
                  <a:srgbClr val="FFFFFF"/>
                </a:solidFill>
              </a:rPr>
              <a:t>*last=NULL, *p ;</a:t>
            </a:r>
          </a:p>
          <a:p>
            <a:pPr lvl="2" eaLnBrk="1" fontAlgn="base" hangingPunct="1">
              <a:spcBef>
                <a:spcPct val="10000"/>
              </a:spcBef>
              <a:spcAft>
                <a:spcPct val="0"/>
              </a:spcAft>
            </a:pPr>
            <a:r>
              <a:rPr lang="en-US" altLang="zh-CN" sz="2800" b="1">
                <a:solidFill>
                  <a:srgbClr val="FFFFFF"/>
                </a:solidFill>
              </a:rPr>
              <a:t>int top=0 ;</a:t>
            </a:r>
          </a:p>
          <a:p>
            <a:pPr lvl="2" eaLnBrk="1" fontAlgn="base" hangingPunct="1">
              <a:spcBef>
                <a:spcPct val="10000"/>
              </a:spcBef>
              <a:spcAft>
                <a:spcPct val="0"/>
              </a:spcAft>
            </a:pPr>
            <a:r>
              <a:rPr lang="en-US" altLang="zh-CN" sz="2800" b="1">
                <a:solidFill>
                  <a:srgbClr val="FFFFFF"/>
                </a:solidFill>
              </a:rPr>
              <a:t>if  (T!=NULL)</a:t>
            </a:r>
          </a:p>
          <a:p>
            <a:pPr lvl="3" eaLnBrk="1" fontAlgn="base" hangingPunct="1">
              <a:spcBef>
                <a:spcPct val="10000"/>
              </a:spcBef>
              <a:spcAft>
                <a:spcPct val="0"/>
              </a:spcAft>
            </a:pPr>
            <a:r>
              <a:rPr lang="en-US" altLang="zh-CN" sz="2800" b="1">
                <a:solidFill>
                  <a:srgbClr val="FFFFFF"/>
                </a:solidFill>
              </a:rPr>
              <a:t>{  stack[++top]=T;</a:t>
            </a:r>
          </a:p>
          <a:p>
            <a:pPr lvl="4" eaLnBrk="1" fontAlgn="base" hangingPunct="1">
              <a:spcBef>
                <a:spcPct val="10000"/>
              </a:spcBef>
              <a:spcAft>
                <a:spcPct val="0"/>
              </a:spcAft>
            </a:pPr>
            <a:r>
              <a:rPr lang="en-US" altLang="zh-CN" sz="2800" b="1">
                <a:solidFill>
                  <a:srgbClr val="FFFFFF"/>
                </a:solidFill>
              </a:rPr>
              <a:t>while (top&gt;0)</a:t>
            </a:r>
          </a:p>
          <a:p>
            <a:pPr lvl="4" eaLnBrk="1" fontAlgn="base" hangingPunct="1">
              <a:spcBef>
                <a:spcPct val="10000"/>
              </a:spcBef>
              <a:spcAft>
                <a:spcPct val="0"/>
              </a:spcAft>
            </a:pPr>
            <a:r>
              <a:rPr lang="en-US" altLang="zh-CN" sz="2800" b="1">
                <a:solidFill>
                  <a:srgbClr val="FFFFFF"/>
                </a:solidFill>
              </a:rPr>
              <a:t>    {  p=stack[top--] ;</a:t>
            </a:r>
          </a:p>
          <a:p>
            <a:pPr lvl="4" eaLnBrk="1" fontAlgn="base" hangingPunct="1">
              <a:spcBef>
                <a:spcPct val="10000"/>
              </a:spcBef>
              <a:spcAft>
                <a:spcPct val="0"/>
              </a:spcAft>
            </a:pPr>
            <a:r>
              <a:rPr lang="en-US" altLang="zh-CN" sz="2800" b="1">
                <a:solidFill>
                  <a:srgbClr val="FFFFFF"/>
                </a:solidFill>
              </a:rPr>
              <a:t>        if (p-&gt;Lchild!=NULL)  p-&gt;Ltag=0 ;</a:t>
            </a:r>
          </a:p>
          <a:p>
            <a:pPr lvl="4" eaLnBrk="1" fontAlgn="base" hangingPunct="1">
              <a:spcBef>
                <a:spcPct val="10000"/>
              </a:spcBef>
              <a:spcAft>
                <a:spcPct val="0"/>
              </a:spcAft>
            </a:pPr>
            <a:r>
              <a:rPr lang="en-US" altLang="zh-CN" sz="2800" b="1">
                <a:solidFill>
                  <a:srgbClr val="FFFFFF"/>
                </a:solidFill>
              </a:rPr>
              <a:t>        else  {  p-&gt;Ltag=1 ;  p-&gt;Lchild!=last ;  }</a:t>
            </a:r>
          </a:p>
          <a:p>
            <a:pPr lvl="4" eaLnBrk="1" fontAlgn="base" hangingPunct="1">
              <a:spcBef>
                <a:spcPct val="10000"/>
              </a:spcBef>
              <a:spcAft>
                <a:spcPct val="0"/>
              </a:spcAft>
            </a:pPr>
            <a:r>
              <a:rPr lang="en-US" altLang="zh-CN" sz="2800" b="1">
                <a:solidFill>
                  <a:srgbClr val="FFFFFF"/>
                </a:solidFill>
              </a:rPr>
              <a:t>        if  (last!=NULL)</a:t>
            </a:r>
          </a:p>
          <a:p>
            <a:pPr lvl="4" eaLnBrk="1" fontAlgn="base" hangingPunct="1">
              <a:spcBef>
                <a:spcPct val="10000"/>
              </a:spcBef>
              <a:spcAft>
                <a:spcPct val="0"/>
              </a:spcAft>
            </a:pPr>
            <a:r>
              <a:rPr lang="en-US" altLang="zh-CN" sz="2800" b="1">
                <a:solidFill>
                  <a:srgbClr val="FFFFFF"/>
                </a:solidFill>
              </a:rPr>
              <a:t>            if (last-&gt;Rchild!=NULL) last-&gt;Rtag=0 ;</a:t>
            </a:r>
          </a:p>
        </p:txBody>
      </p:sp>
    </p:spTree>
    <p:extLst>
      <p:ext uri="{BB962C8B-B14F-4D97-AF65-F5344CB8AC3E}">
        <p14:creationId xmlns:p14="http://schemas.microsoft.com/office/powerpoint/2010/main" val="253041829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7970" name="Text Box 2">
            <a:extLst>
              <a:ext uri="{FF2B5EF4-FFF2-40B4-BE49-F238E27FC236}">
                <a16:creationId xmlns:a16="http://schemas.microsoft.com/office/drawing/2014/main" id="{A8C0A87A-BA56-C64C-826A-5368345477A7}"/>
              </a:ext>
            </a:extLst>
          </p:cNvPr>
          <p:cNvSpPr txBox="1">
            <a:spLocks noChangeArrowheads="1"/>
          </p:cNvSpPr>
          <p:nvPr/>
        </p:nvSpPr>
        <p:spPr bwMode="auto">
          <a:xfrm>
            <a:off x="1676401" y="231776"/>
            <a:ext cx="8812213" cy="5218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55600" eaLnBrk="0" hangingPunct="0">
              <a:defRPr kumimoji="1" sz="2400">
                <a:solidFill>
                  <a:schemeClr val="tx1"/>
                </a:solidFill>
                <a:latin typeface="Times New Roman" panose="02020603050405020304" pitchFamily="18" charset="0"/>
                <a:ea typeface="宋体" panose="02010600030101010101" pitchFamily="2" charset="-122"/>
              </a:defRPr>
            </a:lvl2pPr>
            <a:lvl3pPr marL="722313" eaLnBrk="0" hangingPunct="0">
              <a:defRPr kumimoji="1" sz="2400">
                <a:solidFill>
                  <a:schemeClr val="tx1"/>
                </a:solidFill>
                <a:latin typeface="Times New Roman" panose="02020603050405020304" pitchFamily="18" charset="0"/>
                <a:ea typeface="宋体" panose="02010600030101010101" pitchFamily="2" charset="-122"/>
              </a:defRPr>
            </a:lvl3pPr>
            <a:lvl4pPr marL="1079500" eaLnBrk="0" hangingPunct="0">
              <a:defRPr kumimoji="1" sz="2400">
                <a:solidFill>
                  <a:schemeClr val="tx1"/>
                </a:solidFill>
                <a:latin typeface="Times New Roman" panose="02020603050405020304" pitchFamily="18" charset="0"/>
                <a:ea typeface="宋体" panose="02010600030101010101" pitchFamily="2" charset="-122"/>
              </a:defRPr>
            </a:lvl4pPr>
            <a:lvl5pPr marL="1435100" eaLnBrk="0" hangingPunct="0">
              <a:defRPr kumimoji="1" sz="2400">
                <a:solidFill>
                  <a:schemeClr val="tx1"/>
                </a:solidFill>
                <a:latin typeface="Times New Roman" panose="02020603050405020304" pitchFamily="18" charset="0"/>
                <a:ea typeface="宋体" panose="02010600030101010101" pitchFamily="2" charset="-122"/>
              </a:defRPr>
            </a:lvl5pPr>
            <a:lvl6pPr marL="18923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3495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28067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2639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4" eaLnBrk="1" fontAlgn="base" hangingPunct="1">
              <a:spcBef>
                <a:spcPct val="10000"/>
              </a:spcBef>
              <a:spcAft>
                <a:spcPct val="0"/>
              </a:spcAft>
            </a:pPr>
            <a:r>
              <a:rPr lang="zh-CN" altLang="en-US" sz="2800" b="1">
                <a:solidFill>
                  <a:srgbClr val="FFFFFF"/>
                </a:solidFill>
              </a:rPr>
              <a:t>            </a:t>
            </a:r>
            <a:r>
              <a:rPr lang="en-US" altLang="zh-CN" sz="2800" b="1">
                <a:solidFill>
                  <a:srgbClr val="FFFFFF"/>
                </a:solidFill>
              </a:rPr>
              <a:t>else  </a:t>
            </a:r>
          </a:p>
          <a:p>
            <a:pPr lvl="4" eaLnBrk="1" fontAlgn="base" hangingPunct="1">
              <a:spcBef>
                <a:spcPct val="10000"/>
              </a:spcBef>
              <a:spcAft>
                <a:spcPct val="0"/>
              </a:spcAft>
            </a:pPr>
            <a:r>
              <a:rPr lang="en-US" altLang="zh-CN" sz="2800" b="1">
                <a:solidFill>
                  <a:srgbClr val="FFFFFF"/>
                </a:solidFill>
              </a:rPr>
              <a:t>               {  last-&gt;Rtag=1 ; last-&gt;Rchild!=p ;  }</a:t>
            </a:r>
          </a:p>
          <a:p>
            <a:pPr lvl="4" eaLnBrk="1" fontAlgn="base" hangingPunct="1">
              <a:spcBef>
                <a:spcPct val="10000"/>
              </a:spcBef>
              <a:spcAft>
                <a:spcPct val="0"/>
              </a:spcAft>
            </a:pPr>
            <a:r>
              <a:rPr lang="en-US" altLang="zh-CN" sz="2800" b="1">
                <a:solidFill>
                  <a:srgbClr val="FFFFFF"/>
                </a:solidFill>
              </a:rPr>
              <a:t>        last=p ;</a:t>
            </a:r>
          </a:p>
          <a:p>
            <a:pPr lvl="4" eaLnBrk="1" fontAlgn="base" hangingPunct="1">
              <a:spcBef>
                <a:spcPct val="10000"/>
              </a:spcBef>
              <a:spcAft>
                <a:spcPct val="0"/>
              </a:spcAft>
            </a:pPr>
            <a:r>
              <a:rPr lang="en-US" altLang="zh-CN" sz="2800" b="1">
                <a:solidFill>
                  <a:srgbClr val="FFFFFF"/>
                </a:solidFill>
              </a:rPr>
              <a:t>        if (p-&gt;Rchild!=NULL) </a:t>
            </a:r>
          </a:p>
          <a:p>
            <a:pPr lvl="4" eaLnBrk="1" fontAlgn="base" hangingPunct="1">
              <a:spcBef>
                <a:spcPct val="10000"/>
              </a:spcBef>
              <a:spcAft>
                <a:spcPct val="0"/>
              </a:spcAft>
            </a:pPr>
            <a:r>
              <a:rPr lang="en-US" altLang="zh-CN" sz="2800" b="1">
                <a:solidFill>
                  <a:srgbClr val="FFFFFF"/>
                </a:solidFill>
              </a:rPr>
              <a:t>            stack[++top]=p-&gt;Rchild</a:t>
            </a:r>
            <a:r>
              <a:rPr lang="en-US" altLang="zh-CN" sz="2800">
                <a:solidFill>
                  <a:srgbClr val="FFFFFF"/>
                </a:solidFill>
              </a:rPr>
              <a:t> </a:t>
            </a:r>
            <a:r>
              <a:rPr lang="en-US" altLang="zh-CN" sz="2800" b="1">
                <a:solidFill>
                  <a:srgbClr val="FFFFFF"/>
                </a:solidFill>
              </a:rPr>
              <a:t>; </a:t>
            </a:r>
          </a:p>
          <a:p>
            <a:pPr lvl="4" eaLnBrk="1" fontAlgn="base" hangingPunct="1">
              <a:spcBef>
                <a:spcPct val="10000"/>
              </a:spcBef>
              <a:spcAft>
                <a:spcPct val="0"/>
              </a:spcAft>
            </a:pPr>
            <a:r>
              <a:rPr lang="en-US" altLang="zh-CN" sz="2800" b="1">
                <a:solidFill>
                  <a:srgbClr val="FFFFFF"/>
                </a:solidFill>
              </a:rPr>
              <a:t>        if (p-&gt;Lchild!=NULL)</a:t>
            </a:r>
          </a:p>
          <a:p>
            <a:pPr lvl="4" eaLnBrk="1" fontAlgn="base" hangingPunct="1">
              <a:spcBef>
                <a:spcPct val="10000"/>
              </a:spcBef>
              <a:spcAft>
                <a:spcPct val="0"/>
              </a:spcAft>
            </a:pPr>
            <a:r>
              <a:rPr lang="en-US" altLang="zh-CN" sz="2800" b="1">
                <a:solidFill>
                  <a:srgbClr val="FFFFFF"/>
                </a:solidFill>
              </a:rPr>
              <a:t>             stack[++top]=p-&gt;Lchild</a:t>
            </a:r>
            <a:r>
              <a:rPr lang="en-US" altLang="zh-CN" sz="2800">
                <a:solidFill>
                  <a:srgbClr val="FFFFFF"/>
                </a:solidFill>
              </a:rPr>
              <a:t> </a:t>
            </a:r>
            <a:r>
              <a:rPr lang="en-US" altLang="zh-CN" sz="2800" b="1">
                <a:solidFill>
                  <a:srgbClr val="FFFFFF"/>
                </a:solidFill>
              </a:rPr>
              <a:t>;</a:t>
            </a:r>
          </a:p>
          <a:p>
            <a:pPr lvl="4" eaLnBrk="1" fontAlgn="base" hangingPunct="1">
              <a:spcBef>
                <a:spcPct val="10000"/>
              </a:spcBef>
              <a:spcAft>
                <a:spcPct val="0"/>
              </a:spcAft>
            </a:pPr>
            <a:r>
              <a:rPr lang="en-US" altLang="zh-CN" sz="2800" b="1">
                <a:solidFill>
                  <a:srgbClr val="FFFFFF"/>
                </a:solidFill>
              </a:rPr>
              <a:t>   }</a:t>
            </a:r>
          </a:p>
          <a:p>
            <a:pPr lvl="4" eaLnBrk="1" fontAlgn="base" hangingPunct="1">
              <a:spcBef>
                <a:spcPct val="10000"/>
              </a:spcBef>
              <a:spcAft>
                <a:spcPct val="0"/>
              </a:spcAft>
            </a:pPr>
            <a:r>
              <a:rPr lang="en-US" altLang="zh-CN" sz="2800" b="1">
                <a:solidFill>
                  <a:srgbClr val="FFFFFF"/>
                </a:solidFill>
              </a:rPr>
              <a:t>Last-&gt;Rtag=1;  </a:t>
            </a:r>
            <a:r>
              <a:rPr lang="en-US" altLang="zh-CN" b="1">
                <a:solidFill>
                  <a:srgbClr val="FFFFFF"/>
                </a:solidFill>
              </a:rPr>
              <a:t>/*   </a:t>
            </a:r>
            <a:r>
              <a:rPr lang="zh-CN" altLang="en-US" b="1">
                <a:solidFill>
                  <a:srgbClr val="FFFFFF"/>
                </a:solidFill>
              </a:rPr>
              <a:t>最后一个结点是叶子结点 *</a:t>
            </a:r>
            <a:r>
              <a:rPr lang="en-US" altLang="zh-CN" b="1">
                <a:solidFill>
                  <a:srgbClr val="FFFFFF"/>
                </a:solidFill>
              </a:rPr>
              <a:t>/</a:t>
            </a:r>
          </a:p>
          <a:p>
            <a:pPr lvl="3" eaLnBrk="1" fontAlgn="base" hangingPunct="1">
              <a:spcBef>
                <a:spcPct val="10000"/>
              </a:spcBef>
              <a:spcAft>
                <a:spcPct val="0"/>
              </a:spcAft>
            </a:pPr>
            <a:r>
              <a:rPr lang="en-US" altLang="zh-CN" sz="2800" b="1">
                <a:solidFill>
                  <a:srgbClr val="FFFFFF"/>
                </a:solidFill>
              </a:rPr>
              <a:t>}</a:t>
            </a:r>
          </a:p>
          <a:p>
            <a:pPr lvl="1" eaLnBrk="1" fontAlgn="base" hangingPunct="1">
              <a:spcBef>
                <a:spcPct val="10000"/>
              </a:spcBef>
              <a:spcAft>
                <a:spcPct val="0"/>
              </a:spcAft>
            </a:pPr>
            <a:r>
              <a:rPr lang="en-US" altLang="zh-CN" sz="2800" b="1">
                <a:solidFill>
                  <a:srgbClr val="FFFFFF"/>
                </a:solidFill>
              </a:rPr>
              <a:t>}</a:t>
            </a:r>
          </a:p>
        </p:txBody>
      </p:sp>
    </p:spTree>
    <p:extLst>
      <p:ext uri="{BB962C8B-B14F-4D97-AF65-F5344CB8AC3E}">
        <p14:creationId xmlns:p14="http://schemas.microsoft.com/office/powerpoint/2010/main" val="3631941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3458" name="Rectangle 2">
            <a:extLst>
              <a:ext uri="{FF2B5EF4-FFF2-40B4-BE49-F238E27FC236}">
                <a16:creationId xmlns:a16="http://schemas.microsoft.com/office/drawing/2014/main" id="{42A75D24-6305-AD48-8249-4D31A3C8CB05}"/>
              </a:ext>
            </a:extLst>
          </p:cNvPr>
          <p:cNvSpPr>
            <a:spLocks noChangeArrowheads="1"/>
          </p:cNvSpPr>
          <p:nvPr/>
        </p:nvSpPr>
        <p:spPr bwMode="auto">
          <a:xfrm>
            <a:off x="1676401" y="152400"/>
            <a:ext cx="8812213" cy="6300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81000" eaLnBrk="0" hangingPunct="0">
              <a:defRPr kumimoji="1" sz="2400">
                <a:solidFill>
                  <a:schemeClr val="tx1"/>
                </a:solidFill>
                <a:latin typeface="Times New Roman" panose="02020603050405020304" pitchFamily="18" charset="0"/>
                <a:ea typeface="宋体" panose="02010600030101010101" pitchFamily="2" charset="-122"/>
              </a:defRPr>
            </a:lvl2pPr>
            <a:lvl3pPr marL="118745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655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1" eaLnBrk="1" fontAlgn="base" hangingPunct="1">
              <a:lnSpc>
                <a:spcPct val="110000"/>
              </a:lnSpc>
              <a:spcBef>
                <a:spcPct val="20000"/>
              </a:spcBef>
              <a:spcAft>
                <a:spcPct val="0"/>
              </a:spcAft>
              <a:buClr>
                <a:srgbClr val="3366FF"/>
              </a:buClr>
              <a:buSzPct val="80000"/>
            </a:pPr>
            <a:r>
              <a:rPr lang="zh-CN" altLang="en-US" sz="3200" b="1">
                <a:solidFill>
                  <a:srgbClr val="FFFFFF"/>
                </a:solidFill>
                <a:latin typeface="宋体" panose="02010600030101010101" pitchFamily="2" charset="-122"/>
              </a:rPr>
              <a:t>⑼</a:t>
            </a:r>
            <a:r>
              <a:rPr lang="zh-CN" altLang="en-US" sz="3200">
                <a:solidFill>
                  <a:srgbClr val="FFFFFF"/>
                </a:solidFill>
                <a:latin typeface="宋体" panose="02010600030101010101" pitchFamily="2" charset="-122"/>
              </a:rPr>
              <a:t> </a:t>
            </a:r>
            <a:r>
              <a:rPr lang="zh-CN" altLang="en-US" sz="3200" b="1">
                <a:solidFill>
                  <a:srgbClr val="FFFF00"/>
                </a:solidFill>
                <a:latin typeface="宋体" panose="02010600030101010101" pitchFamily="2" charset="-122"/>
              </a:rPr>
              <a:t>森林</a:t>
            </a:r>
            <a:r>
              <a:rPr lang="en-US" altLang="zh-CN" sz="3200" b="1">
                <a:solidFill>
                  <a:srgbClr val="FFFFFF"/>
                </a:solidFill>
              </a:rPr>
              <a:t>(forest)</a:t>
            </a:r>
            <a:r>
              <a:rPr lang="zh-CN" altLang="en-US" sz="3200">
                <a:solidFill>
                  <a:srgbClr val="FFFFFF"/>
                </a:solidFill>
                <a:latin typeface="宋体" panose="02010600030101010101" pitchFamily="2" charset="-122"/>
              </a:rPr>
              <a:t>：</a:t>
            </a:r>
            <a:r>
              <a:rPr lang="zh-CN" altLang="en-US" sz="2800" b="1">
                <a:solidFill>
                  <a:srgbClr val="FFFFFF"/>
                </a:solidFill>
                <a:latin typeface="宋体" panose="02010600030101010101" pitchFamily="2" charset="-122"/>
              </a:rPr>
              <a:t>是</a:t>
            </a:r>
            <a:r>
              <a:rPr lang="en-US" altLang="zh-CN" sz="2800" b="1">
                <a:solidFill>
                  <a:srgbClr val="FFFFFF"/>
                </a:solidFill>
              </a:rPr>
              <a:t>m(m</a:t>
            </a:r>
            <a:r>
              <a:rPr lang="en-US" altLang="zh-CN" sz="2800" b="1">
                <a:solidFill>
                  <a:srgbClr val="FFFFFF"/>
                </a:solidFill>
                <a:ea typeface="Arial Unicode MS" panose="020B0604020202020204" pitchFamily="34" charset="-128"/>
                <a:cs typeface="Arial Unicode MS" panose="020B0604020202020204" pitchFamily="34" charset="-128"/>
              </a:rPr>
              <a:t>≧</a:t>
            </a:r>
            <a:r>
              <a:rPr lang="en-US" altLang="zh-CN" sz="2800" b="1">
                <a:solidFill>
                  <a:srgbClr val="FFFFFF"/>
                </a:solidFill>
              </a:rPr>
              <a:t>0)</a:t>
            </a:r>
            <a:r>
              <a:rPr lang="zh-CN" altLang="en-US" sz="2800" b="1">
                <a:solidFill>
                  <a:srgbClr val="FFFFFF"/>
                </a:solidFill>
              </a:rPr>
              <a:t>棵互不相交的</a:t>
            </a:r>
            <a:r>
              <a:rPr lang="zh-CN" altLang="en-US" sz="2800" b="1">
                <a:solidFill>
                  <a:srgbClr val="FFFFFF"/>
                </a:solidFill>
                <a:latin typeface="宋体" panose="02010600030101010101" pitchFamily="2" charset="-122"/>
              </a:rPr>
              <a:t>树的集合。显然，若将一棵树的根结点删除，剩余的子树就构成了森林。</a:t>
            </a:r>
          </a:p>
          <a:p>
            <a:pPr eaLnBrk="1" fontAlgn="base" hangingPunct="1">
              <a:lnSpc>
                <a:spcPct val="110000"/>
              </a:lnSpc>
              <a:spcBef>
                <a:spcPct val="20000"/>
              </a:spcBef>
              <a:spcAft>
                <a:spcPct val="0"/>
              </a:spcAft>
            </a:pPr>
            <a:r>
              <a:rPr lang="en-US" altLang="zh-CN" sz="3600" b="1">
                <a:solidFill>
                  <a:srgbClr val="FFCC66"/>
                </a:solidFill>
              </a:rPr>
              <a:t>3  </a:t>
            </a:r>
            <a:r>
              <a:rPr lang="zh-CN" altLang="en-US" sz="3600" b="1">
                <a:solidFill>
                  <a:srgbClr val="FFCC66"/>
                </a:solidFill>
                <a:ea typeface="楷体_GB2312" pitchFamily="49" charset="-122"/>
              </a:rPr>
              <a:t>树的表示形式</a:t>
            </a:r>
          </a:p>
          <a:p>
            <a:pPr lvl="1" eaLnBrk="1" fontAlgn="base" hangingPunct="1">
              <a:lnSpc>
                <a:spcPct val="110000"/>
              </a:lnSpc>
              <a:spcBef>
                <a:spcPct val="20000"/>
              </a:spcBef>
              <a:spcAft>
                <a:spcPct val="0"/>
              </a:spcAft>
            </a:pPr>
            <a:r>
              <a:rPr lang="zh-CN" altLang="en-US" sz="3200" b="1">
                <a:solidFill>
                  <a:srgbClr val="FFFFFF"/>
                </a:solidFill>
              </a:rPr>
              <a:t>⑴  </a:t>
            </a:r>
            <a:r>
              <a:rPr lang="zh-CN" altLang="en-US" sz="3200" b="1">
                <a:solidFill>
                  <a:srgbClr val="FFFF00"/>
                </a:solidFill>
              </a:rPr>
              <a:t>倒悬树</a:t>
            </a:r>
            <a:r>
              <a:rPr lang="zh-CN" altLang="en-US" sz="3200" b="1">
                <a:solidFill>
                  <a:srgbClr val="FFFFFF"/>
                </a:solidFill>
              </a:rPr>
              <a:t>。</a:t>
            </a:r>
            <a:r>
              <a:rPr lang="zh-CN" altLang="en-US" sz="2800" b="1">
                <a:solidFill>
                  <a:srgbClr val="FFFFFF"/>
                </a:solidFill>
              </a:rPr>
              <a:t>是最常用的表示形式，如图</a:t>
            </a:r>
            <a:r>
              <a:rPr lang="en-US" altLang="zh-CN" sz="2800" b="1">
                <a:solidFill>
                  <a:srgbClr val="FFFFFF"/>
                </a:solidFill>
              </a:rPr>
              <a:t>6-1(b)</a:t>
            </a:r>
            <a:r>
              <a:rPr lang="zh-CN" altLang="en-US" sz="2800" b="1">
                <a:solidFill>
                  <a:srgbClr val="FFFFFF"/>
                </a:solidFill>
              </a:rPr>
              <a:t>。</a:t>
            </a:r>
          </a:p>
          <a:p>
            <a:pPr lvl="1" eaLnBrk="1" fontAlgn="base" hangingPunct="1">
              <a:lnSpc>
                <a:spcPct val="110000"/>
              </a:lnSpc>
              <a:spcBef>
                <a:spcPct val="20000"/>
              </a:spcBef>
              <a:spcAft>
                <a:spcPct val="0"/>
              </a:spcAft>
            </a:pPr>
            <a:r>
              <a:rPr lang="zh-CN" altLang="en-US" sz="3200" b="1">
                <a:solidFill>
                  <a:srgbClr val="FFFFFF"/>
                </a:solidFill>
              </a:rPr>
              <a:t>⑵ </a:t>
            </a:r>
            <a:r>
              <a:rPr lang="zh-CN" altLang="en-US" sz="3200" b="1">
                <a:solidFill>
                  <a:srgbClr val="FFFF00"/>
                </a:solidFill>
              </a:rPr>
              <a:t>嵌套集合</a:t>
            </a:r>
            <a:r>
              <a:rPr lang="zh-CN" altLang="en-US" sz="3200" b="1">
                <a:solidFill>
                  <a:srgbClr val="FFFFFF"/>
                </a:solidFill>
              </a:rPr>
              <a:t>。</a:t>
            </a:r>
            <a:r>
              <a:rPr lang="zh-CN" altLang="en-US" sz="2800" b="1">
                <a:solidFill>
                  <a:srgbClr val="FFFFFF"/>
                </a:solidFill>
              </a:rPr>
              <a:t>是一些集合的集体，对于任何两个集合，或者不相交，或者一个集合包含另一个集合。图</a:t>
            </a:r>
            <a:r>
              <a:rPr lang="en-US" altLang="zh-CN" sz="2800" b="1">
                <a:solidFill>
                  <a:srgbClr val="FFFFFF"/>
                </a:solidFill>
              </a:rPr>
              <a:t>6-2(a)</a:t>
            </a:r>
            <a:r>
              <a:rPr lang="zh-CN" altLang="en-US" sz="2800" b="1">
                <a:solidFill>
                  <a:srgbClr val="FFFFFF"/>
                </a:solidFill>
              </a:rPr>
              <a:t>是图</a:t>
            </a:r>
            <a:r>
              <a:rPr lang="en-US" altLang="zh-CN" sz="2800" b="1">
                <a:solidFill>
                  <a:srgbClr val="FFFFFF"/>
                </a:solidFill>
              </a:rPr>
              <a:t>6-1(b)</a:t>
            </a:r>
            <a:r>
              <a:rPr lang="zh-CN" altLang="en-US" sz="2800" b="1">
                <a:solidFill>
                  <a:srgbClr val="FFFFFF"/>
                </a:solidFill>
              </a:rPr>
              <a:t>树的嵌套集合形式。</a:t>
            </a:r>
          </a:p>
          <a:p>
            <a:pPr lvl="1" eaLnBrk="1" fontAlgn="base" hangingPunct="1">
              <a:lnSpc>
                <a:spcPct val="110000"/>
              </a:lnSpc>
              <a:spcBef>
                <a:spcPct val="20000"/>
              </a:spcBef>
              <a:spcAft>
                <a:spcPct val="0"/>
              </a:spcAft>
            </a:pPr>
            <a:r>
              <a:rPr lang="zh-CN" altLang="en-US" sz="3200" b="1">
                <a:solidFill>
                  <a:srgbClr val="FFFFFF"/>
                </a:solidFill>
              </a:rPr>
              <a:t>⑶ </a:t>
            </a:r>
            <a:r>
              <a:rPr lang="zh-CN" altLang="en-US" sz="3200" b="1">
                <a:solidFill>
                  <a:srgbClr val="FFFF00"/>
                </a:solidFill>
              </a:rPr>
              <a:t>广义表形式</a:t>
            </a:r>
            <a:r>
              <a:rPr lang="zh-CN" altLang="en-US" sz="3200" b="1">
                <a:solidFill>
                  <a:srgbClr val="FFFFFF"/>
                </a:solidFill>
              </a:rPr>
              <a:t>。</a:t>
            </a:r>
            <a:r>
              <a:rPr lang="zh-CN" altLang="en-US" sz="2800" b="1">
                <a:solidFill>
                  <a:srgbClr val="FFFFFF"/>
                </a:solidFill>
              </a:rPr>
              <a:t>图</a:t>
            </a:r>
            <a:r>
              <a:rPr lang="en-US" altLang="zh-CN" sz="2800" b="1">
                <a:solidFill>
                  <a:srgbClr val="FFFFFF"/>
                </a:solidFill>
              </a:rPr>
              <a:t>6-2(b)</a:t>
            </a:r>
            <a:r>
              <a:rPr lang="zh-CN" altLang="en-US" sz="2800" b="1">
                <a:solidFill>
                  <a:srgbClr val="FFFFFF"/>
                </a:solidFill>
              </a:rPr>
              <a:t>是树的广义表形式。</a:t>
            </a:r>
          </a:p>
          <a:p>
            <a:pPr lvl="1" eaLnBrk="1" fontAlgn="base" hangingPunct="1">
              <a:lnSpc>
                <a:spcPct val="110000"/>
              </a:lnSpc>
              <a:spcBef>
                <a:spcPct val="20000"/>
              </a:spcBef>
              <a:spcAft>
                <a:spcPct val="0"/>
              </a:spcAft>
            </a:pPr>
            <a:r>
              <a:rPr lang="zh-CN" altLang="en-US" sz="3200" b="1">
                <a:solidFill>
                  <a:srgbClr val="FFFFFF"/>
                </a:solidFill>
              </a:rPr>
              <a:t>⑷  </a:t>
            </a:r>
            <a:r>
              <a:rPr lang="zh-CN" altLang="en-US" sz="3200" b="1">
                <a:solidFill>
                  <a:srgbClr val="FFFF00"/>
                </a:solidFill>
              </a:rPr>
              <a:t>凹入法表示形式</a:t>
            </a:r>
            <a:r>
              <a:rPr lang="zh-CN" altLang="en-US" sz="3200" b="1">
                <a:solidFill>
                  <a:srgbClr val="FFFFFF"/>
                </a:solidFill>
              </a:rPr>
              <a:t>。</a:t>
            </a:r>
            <a:r>
              <a:rPr lang="zh-CN" altLang="en-US" sz="2800" b="1">
                <a:solidFill>
                  <a:srgbClr val="FFFFFF"/>
                </a:solidFill>
              </a:rPr>
              <a:t>见</a:t>
            </a:r>
            <a:r>
              <a:rPr lang="en-US" altLang="zh-CN" sz="2800" b="1">
                <a:solidFill>
                  <a:srgbClr val="FFFFFF"/>
                </a:solidFill>
              </a:rPr>
              <a:t>P</a:t>
            </a:r>
            <a:r>
              <a:rPr lang="en-US" altLang="zh-CN" sz="2800" b="1" baseline="-20000">
                <a:solidFill>
                  <a:srgbClr val="FFFFFF"/>
                </a:solidFill>
              </a:rPr>
              <a:t>120</a:t>
            </a:r>
          </a:p>
          <a:p>
            <a:pPr eaLnBrk="1" fontAlgn="base" hangingPunct="1">
              <a:lnSpc>
                <a:spcPct val="110000"/>
              </a:lnSpc>
              <a:spcBef>
                <a:spcPct val="20000"/>
              </a:spcBef>
              <a:spcAft>
                <a:spcPct val="0"/>
              </a:spcAft>
            </a:pPr>
            <a:r>
              <a:rPr lang="en-US" altLang="zh-CN" sz="2800" b="1">
                <a:solidFill>
                  <a:srgbClr val="FFFFFF"/>
                </a:solidFill>
              </a:rPr>
              <a:t>   </a:t>
            </a:r>
            <a:r>
              <a:rPr lang="zh-CN" altLang="en-US" sz="2800" b="1">
                <a:solidFill>
                  <a:srgbClr val="FFFFFF"/>
                </a:solidFill>
              </a:rPr>
              <a:t>树的表示方法的多样化说明了树结构的重要性。</a:t>
            </a:r>
            <a:endParaRPr lang="zh-CN" altLang="en-US" sz="2800" b="1">
              <a:solidFill>
                <a:srgbClr val="FFFFFF"/>
              </a:solidFill>
              <a:latin typeface="宋体" panose="02010600030101010101" pitchFamily="2" charset="-122"/>
            </a:endParaRPr>
          </a:p>
        </p:txBody>
      </p:sp>
    </p:spTree>
    <p:extLst>
      <p:ext uri="{BB962C8B-B14F-4D97-AF65-F5344CB8AC3E}">
        <p14:creationId xmlns:p14="http://schemas.microsoft.com/office/powerpoint/2010/main" val="340895729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8994" name="Text Box 2">
            <a:extLst>
              <a:ext uri="{FF2B5EF4-FFF2-40B4-BE49-F238E27FC236}">
                <a16:creationId xmlns:a16="http://schemas.microsoft.com/office/drawing/2014/main" id="{292749A2-0890-1747-A23B-3D35DF1F1D0D}"/>
              </a:ext>
            </a:extLst>
          </p:cNvPr>
          <p:cNvSpPr txBox="1">
            <a:spLocks noChangeArrowheads="1"/>
          </p:cNvSpPr>
          <p:nvPr/>
        </p:nvSpPr>
        <p:spPr bwMode="auto">
          <a:xfrm>
            <a:off x="1676401" y="231775"/>
            <a:ext cx="8812213" cy="628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55600" eaLnBrk="0" hangingPunct="0">
              <a:defRPr kumimoji="1" sz="2400">
                <a:solidFill>
                  <a:schemeClr val="tx1"/>
                </a:solidFill>
                <a:latin typeface="Times New Roman" panose="02020603050405020304" pitchFamily="18" charset="0"/>
                <a:ea typeface="宋体" panose="02010600030101010101" pitchFamily="2" charset="-122"/>
              </a:defRPr>
            </a:lvl2pPr>
            <a:lvl3pPr marL="722313" eaLnBrk="0" hangingPunct="0">
              <a:defRPr kumimoji="1" sz="2400">
                <a:solidFill>
                  <a:schemeClr val="tx1"/>
                </a:solidFill>
                <a:latin typeface="Times New Roman" panose="02020603050405020304" pitchFamily="18" charset="0"/>
                <a:ea typeface="宋体" panose="02010600030101010101" pitchFamily="2" charset="-122"/>
              </a:defRPr>
            </a:lvl3pPr>
            <a:lvl4pPr marL="1079500" eaLnBrk="0" hangingPunct="0">
              <a:defRPr kumimoji="1" sz="2400">
                <a:solidFill>
                  <a:schemeClr val="tx1"/>
                </a:solidFill>
                <a:latin typeface="Times New Roman" panose="02020603050405020304" pitchFamily="18" charset="0"/>
                <a:ea typeface="宋体" panose="02010600030101010101" pitchFamily="2" charset="-122"/>
              </a:defRPr>
            </a:lvl4pPr>
            <a:lvl5pPr marL="1435100" eaLnBrk="0" hangingPunct="0">
              <a:defRPr kumimoji="1" sz="2400">
                <a:solidFill>
                  <a:schemeClr val="tx1"/>
                </a:solidFill>
                <a:latin typeface="Times New Roman" panose="02020603050405020304" pitchFamily="18" charset="0"/>
                <a:ea typeface="宋体" panose="02010600030101010101" pitchFamily="2" charset="-122"/>
              </a:defRPr>
            </a:lvl5pPr>
            <a:lvl6pPr marL="18923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3495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28067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2639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10000"/>
              </a:spcBef>
              <a:spcAft>
                <a:spcPct val="0"/>
              </a:spcAft>
            </a:pPr>
            <a:r>
              <a:rPr lang="en-US" altLang="zh-CN" sz="3600" b="1">
                <a:solidFill>
                  <a:srgbClr val="FFFF00"/>
                </a:solidFill>
              </a:rPr>
              <a:t>2  </a:t>
            </a:r>
            <a:r>
              <a:rPr lang="zh-CN" altLang="en-US" sz="3600" b="1">
                <a:solidFill>
                  <a:srgbClr val="FFFF00"/>
                </a:solidFill>
                <a:ea typeface="楷体_GB2312" pitchFamily="49" charset="-122"/>
              </a:rPr>
              <a:t>中序线索化二叉树</a:t>
            </a:r>
          </a:p>
          <a:p>
            <a:pPr eaLnBrk="1" fontAlgn="base" hangingPunct="1">
              <a:spcBef>
                <a:spcPct val="10000"/>
              </a:spcBef>
              <a:spcAft>
                <a:spcPct val="0"/>
              </a:spcAft>
            </a:pPr>
            <a:r>
              <a:rPr lang="en-US" altLang="zh-CN" sz="2800" b="1">
                <a:solidFill>
                  <a:srgbClr val="FFFFFF"/>
                </a:solidFill>
              </a:rPr>
              <a:t>void inorder_Threading(BiThrNode *T)</a:t>
            </a:r>
          </a:p>
          <a:p>
            <a:pPr lvl="1" eaLnBrk="1" fontAlgn="base" hangingPunct="1">
              <a:spcBef>
                <a:spcPct val="10000"/>
              </a:spcBef>
              <a:spcAft>
                <a:spcPct val="0"/>
              </a:spcAft>
            </a:pPr>
            <a:r>
              <a:rPr lang="en-US" altLang="zh-CN" sz="2800" b="1">
                <a:solidFill>
                  <a:srgbClr val="FFFFFF"/>
                </a:solidFill>
              </a:rPr>
              <a:t> {  BiThrNode  *stack[MAX_NODE];</a:t>
            </a:r>
          </a:p>
          <a:p>
            <a:pPr lvl="2" eaLnBrk="1" fontAlgn="base" hangingPunct="1">
              <a:spcBef>
                <a:spcPct val="10000"/>
              </a:spcBef>
              <a:spcAft>
                <a:spcPct val="0"/>
              </a:spcAft>
            </a:pPr>
            <a:r>
              <a:rPr lang="en-US" altLang="zh-CN" sz="2800" b="1">
                <a:solidFill>
                  <a:srgbClr val="FFFFFF"/>
                </a:solidFill>
              </a:rPr>
              <a:t>BiThrNode</a:t>
            </a:r>
            <a:r>
              <a:rPr lang="en-US" altLang="zh-CN" sz="2800">
                <a:solidFill>
                  <a:srgbClr val="FFFFFF"/>
                </a:solidFill>
              </a:rPr>
              <a:t>  </a:t>
            </a:r>
            <a:r>
              <a:rPr lang="en-US" altLang="zh-CN" sz="2800" b="1">
                <a:solidFill>
                  <a:srgbClr val="FFFFFF"/>
                </a:solidFill>
              </a:rPr>
              <a:t>*last=NULL, *p=T ;</a:t>
            </a:r>
          </a:p>
          <a:p>
            <a:pPr lvl="2" eaLnBrk="1" fontAlgn="base" hangingPunct="1">
              <a:spcBef>
                <a:spcPct val="10000"/>
              </a:spcBef>
              <a:spcAft>
                <a:spcPct val="0"/>
              </a:spcAft>
            </a:pPr>
            <a:r>
              <a:rPr lang="en-US" altLang="zh-CN" sz="2800" b="1">
                <a:solidFill>
                  <a:srgbClr val="FFFFFF"/>
                </a:solidFill>
              </a:rPr>
              <a:t>int top=0 ;</a:t>
            </a:r>
          </a:p>
          <a:p>
            <a:pPr lvl="2" eaLnBrk="1" fontAlgn="base" hangingPunct="1">
              <a:spcBef>
                <a:spcPct val="10000"/>
              </a:spcBef>
              <a:spcAft>
                <a:spcPct val="0"/>
              </a:spcAft>
            </a:pPr>
            <a:r>
              <a:rPr lang="en-US" altLang="zh-CN" sz="2800" b="1">
                <a:solidFill>
                  <a:srgbClr val="FFFFFF"/>
                </a:solidFill>
              </a:rPr>
              <a:t>while  (p!=NULL||top&gt;0)</a:t>
            </a:r>
          </a:p>
          <a:p>
            <a:pPr lvl="3" eaLnBrk="1" fontAlgn="base" hangingPunct="1">
              <a:spcBef>
                <a:spcPct val="10000"/>
              </a:spcBef>
              <a:spcAft>
                <a:spcPct val="0"/>
              </a:spcAft>
            </a:pPr>
            <a:r>
              <a:rPr lang="en-US" altLang="zh-CN" sz="2800" b="1">
                <a:solidFill>
                  <a:srgbClr val="FFFFFF"/>
                </a:solidFill>
              </a:rPr>
              <a:t>if  (p!=NULL)  {  stack[++top]=p;  p=p-&gt;Lchild;  }</a:t>
            </a:r>
          </a:p>
          <a:p>
            <a:pPr lvl="3" eaLnBrk="1" fontAlgn="base" hangingPunct="1">
              <a:spcBef>
                <a:spcPct val="10000"/>
              </a:spcBef>
              <a:spcAft>
                <a:spcPct val="0"/>
              </a:spcAft>
            </a:pPr>
            <a:r>
              <a:rPr lang="en-US" altLang="zh-CN" sz="2800" b="1">
                <a:solidFill>
                  <a:srgbClr val="FFFFFF"/>
                </a:solidFill>
              </a:rPr>
              <a:t>else</a:t>
            </a:r>
          </a:p>
          <a:p>
            <a:pPr lvl="4" eaLnBrk="1" fontAlgn="base" hangingPunct="1">
              <a:spcBef>
                <a:spcPct val="10000"/>
              </a:spcBef>
              <a:spcAft>
                <a:spcPct val="0"/>
              </a:spcAft>
            </a:pPr>
            <a:r>
              <a:rPr lang="en-US" altLang="zh-CN" sz="2800" b="1">
                <a:solidFill>
                  <a:srgbClr val="FFFFFF"/>
                </a:solidFill>
              </a:rPr>
              <a:t>{  p=stack[top--] ;</a:t>
            </a:r>
          </a:p>
          <a:p>
            <a:pPr lvl="4" eaLnBrk="1" fontAlgn="base" hangingPunct="1">
              <a:spcBef>
                <a:spcPct val="10000"/>
              </a:spcBef>
              <a:spcAft>
                <a:spcPct val="0"/>
              </a:spcAft>
            </a:pPr>
            <a:r>
              <a:rPr lang="en-US" altLang="zh-CN" sz="2800" b="1">
                <a:solidFill>
                  <a:srgbClr val="FFFFFF"/>
                </a:solidFill>
              </a:rPr>
              <a:t>    if (p-&gt;Lchild!=NULL)  p-&gt;Ltag=0 ;</a:t>
            </a:r>
          </a:p>
          <a:p>
            <a:pPr lvl="4" eaLnBrk="1" fontAlgn="base" hangingPunct="1">
              <a:spcBef>
                <a:spcPct val="10000"/>
              </a:spcBef>
              <a:spcAft>
                <a:spcPct val="0"/>
              </a:spcAft>
            </a:pPr>
            <a:r>
              <a:rPr lang="en-US" altLang="zh-CN" sz="2800" b="1">
                <a:solidFill>
                  <a:srgbClr val="FFFFFF"/>
                </a:solidFill>
              </a:rPr>
              <a:t>    else  {  p-&gt;Ltag=1 ;  p-&gt;Lchild!=last ;  }</a:t>
            </a:r>
          </a:p>
          <a:p>
            <a:pPr lvl="4" eaLnBrk="1" fontAlgn="base" hangingPunct="1">
              <a:spcBef>
                <a:spcPct val="10000"/>
              </a:spcBef>
              <a:spcAft>
                <a:spcPct val="0"/>
              </a:spcAft>
            </a:pPr>
            <a:r>
              <a:rPr lang="en-US" altLang="zh-CN" sz="2800" b="1">
                <a:solidFill>
                  <a:srgbClr val="FFFFFF"/>
                </a:solidFill>
              </a:rPr>
              <a:t>    if  (last!=NULL)</a:t>
            </a:r>
          </a:p>
          <a:p>
            <a:pPr lvl="4" eaLnBrk="1" fontAlgn="base" hangingPunct="1">
              <a:spcBef>
                <a:spcPct val="10000"/>
              </a:spcBef>
              <a:spcAft>
                <a:spcPct val="0"/>
              </a:spcAft>
            </a:pPr>
            <a:r>
              <a:rPr lang="en-US" altLang="zh-CN" sz="2800" b="1">
                <a:solidFill>
                  <a:srgbClr val="FFFFFF"/>
                </a:solidFill>
              </a:rPr>
              <a:t>        if (last-&gt;Rchild!=NULL) last-&gt;Rtag=0 ;</a:t>
            </a:r>
          </a:p>
        </p:txBody>
      </p:sp>
    </p:spTree>
    <p:extLst>
      <p:ext uri="{BB962C8B-B14F-4D97-AF65-F5344CB8AC3E}">
        <p14:creationId xmlns:p14="http://schemas.microsoft.com/office/powerpoint/2010/main" val="24303749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0018" name="Text Box 2">
            <a:extLst>
              <a:ext uri="{FF2B5EF4-FFF2-40B4-BE49-F238E27FC236}">
                <a16:creationId xmlns:a16="http://schemas.microsoft.com/office/drawing/2014/main" id="{841E1328-B888-5146-9F08-8BF38F97F44C}"/>
              </a:ext>
            </a:extLst>
          </p:cNvPr>
          <p:cNvSpPr txBox="1">
            <a:spLocks noChangeArrowheads="1"/>
          </p:cNvSpPr>
          <p:nvPr/>
        </p:nvSpPr>
        <p:spPr bwMode="auto">
          <a:xfrm>
            <a:off x="1676401" y="231776"/>
            <a:ext cx="8812213" cy="3338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55600" eaLnBrk="0" hangingPunct="0">
              <a:defRPr kumimoji="1" sz="2400">
                <a:solidFill>
                  <a:schemeClr val="tx1"/>
                </a:solidFill>
                <a:latin typeface="Times New Roman" panose="02020603050405020304" pitchFamily="18" charset="0"/>
                <a:ea typeface="宋体" panose="02010600030101010101" pitchFamily="2" charset="-122"/>
              </a:defRPr>
            </a:lvl2pPr>
            <a:lvl3pPr marL="722313" eaLnBrk="0" hangingPunct="0">
              <a:defRPr kumimoji="1" sz="2400">
                <a:solidFill>
                  <a:schemeClr val="tx1"/>
                </a:solidFill>
                <a:latin typeface="Times New Roman" panose="02020603050405020304" pitchFamily="18" charset="0"/>
                <a:ea typeface="宋体" panose="02010600030101010101" pitchFamily="2" charset="-122"/>
              </a:defRPr>
            </a:lvl3pPr>
            <a:lvl4pPr marL="1079500" eaLnBrk="0" hangingPunct="0">
              <a:defRPr kumimoji="1" sz="2400">
                <a:solidFill>
                  <a:schemeClr val="tx1"/>
                </a:solidFill>
                <a:latin typeface="Times New Roman" panose="02020603050405020304" pitchFamily="18" charset="0"/>
                <a:ea typeface="宋体" panose="02010600030101010101" pitchFamily="2" charset="-122"/>
              </a:defRPr>
            </a:lvl4pPr>
            <a:lvl5pPr marL="1435100" eaLnBrk="0" hangingPunct="0">
              <a:defRPr kumimoji="1" sz="2400">
                <a:solidFill>
                  <a:schemeClr val="tx1"/>
                </a:solidFill>
                <a:latin typeface="Times New Roman" panose="02020603050405020304" pitchFamily="18" charset="0"/>
                <a:ea typeface="宋体" panose="02010600030101010101" pitchFamily="2" charset="-122"/>
              </a:defRPr>
            </a:lvl5pPr>
            <a:lvl6pPr marL="18923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3495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28067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2639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4" eaLnBrk="1" fontAlgn="base" hangingPunct="1">
              <a:spcBef>
                <a:spcPct val="10000"/>
              </a:spcBef>
              <a:spcAft>
                <a:spcPct val="0"/>
              </a:spcAft>
            </a:pPr>
            <a:r>
              <a:rPr lang="zh-CN" altLang="en-US" sz="2800" b="1">
                <a:solidFill>
                  <a:srgbClr val="FFFFFF"/>
                </a:solidFill>
              </a:rPr>
              <a:t>        </a:t>
            </a:r>
            <a:r>
              <a:rPr lang="en-US" altLang="zh-CN" sz="2800" b="1">
                <a:solidFill>
                  <a:srgbClr val="FFFFFF"/>
                </a:solidFill>
              </a:rPr>
              <a:t>else {  last-&gt;Rtag=1 ; last-&gt;Rchild!=p ;  }</a:t>
            </a:r>
          </a:p>
          <a:p>
            <a:pPr lvl="4" eaLnBrk="1" fontAlgn="base" hangingPunct="1">
              <a:spcBef>
                <a:spcPct val="10000"/>
              </a:spcBef>
              <a:spcAft>
                <a:spcPct val="0"/>
              </a:spcAft>
            </a:pPr>
            <a:r>
              <a:rPr lang="en-US" altLang="zh-CN" sz="2800" b="1">
                <a:solidFill>
                  <a:srgbClr val="FFFFFF"/>
                </a:solidFill>
              </a:rPr>
              <a:t>    last=p ; </a:t>
            </a:r>
          </a:p>
          <a:p>
            <a:pPr lvl="4" eaLnBrk="1" fontAlgn="base" hangingPunct="1">
              <a:spcBef>
                <a:spcPct val="10000"/>
              </a:spcBef>
              <a:spcAft>
                <a:spcPct val="0"/>
              </a:spcAft>
            </a:pPr>
            <a:r>
              <a:rPr lang="en-US" altLang="zh-CN" sz="2800" b="1">
                <a:solidFill>
                  <a:srgbClr val="FFFFFF"/>
                </a:solidFill>
              </a:rPr>
              <a:t>    P=p-&gt;Rchild; </a:t>
            </a:r>
          </a:p>
          <a:p>
            <a:pPr lvl="4" eaLnBrk="1" fontAlgn="base" hangingPunct="1">
              <a:spcBef>
                <a:spcPct val="10000"/>
              </a:spcBef>
              <a:spcAft>
                <a:spcPct val="0"/>
              </a:spcAft>
            </a:pPr>
            <a:r>
              <a:rPr lang="en-US" altLang="zh-CN" sz="2800" b="1">
                <a:solidFill>
                  <a:srgbClr val="FFFFFF"/>
                </a:solidFill>
              </a:rPr>
              <a:t>}</a:t>
            </a:r>
          </a:p>
          <a:p>
            <a:pPr lvl="3" eaLnBrk="1" fontAlgn="base" hangingPunct="1">
              <a:spcBef>
                <a:spcPct val="10000"/>
              </a:spcBef>
              <a:spcAft>
                <a:spcPct val="0"/>
              </a:spcAft>
            </a:pPr>
            <a:r>
              <a:rPr lang="en-US" altLang="zh-CN" sz="2800" b="1">
                <a:solidFill>
                  <a:srgbClr val="FFFFFF"/>
                </a:solidFill>
              </a:rPr>
              <a:t>last-&gt;Rtag=1;  </a:t>
            </a:r>
            <a:r>
              <a:rPr lang="en-US" altLang="zh-CN" b="1">
                <a:solidFill>
                  <a:srgbClr val="FFFFFF"/>
                </a:solidFill>
              </a:rPr>
              <a:t>/*   </a:t>
            </a:r>
            <a:r>
              <a:rPr lang="zh-CN" altLang="en-US" b="1">
                <a:solidFill>
                  <a:srgbClr val="FFFFFF"/>
                </a:solidFill>
              </a:rPr>
              <a:t>最后一个结点是叶子结点   *</a:t>
            </a:r>
            <a:r>
              <a:rPr lang="en-US" altLang="zh-CN" b="1">
                <a:solidFill>
                  <a:srgbClr val="FFFFFF"/>
                </a:solidFill>
              </a:rPr>
              <a:t>/</a:t>
            </a:r>
          </a:p>
          <a:p>
            <a:pPr lvl="2" eaLnBrk="1" fontAlgn="base" hangingPunct="1">
              <a:spcBef>
                <a:spcPct val="10000"/>
              </a:spcBef>
              <a:spcAft>
                <a:spcPct val="0"/>
              </a:spcAft>
            </a:pPr>
            <a:r>
              <a:rPr lang="en-US" altLang="zh-CN" sz="2800" b="1">
                <a:solidFill>
                  <a:srgbClr val="FFFFFF"/>
                </a:solidFill>
              </a:rPr>
              <a:t>}</a:t>
            </a:r>
          </a:p>
          <a:p>
            <a:pPr lvl="1" eaLnBrk="1" fontAlgn="base" hangingPunct="1">
              <a:spcBef>
                <a:spcPct val="10000"/>
              </a:spcBef>
              <a:spcAft>
                <a:spcPct val="0"/>
              </a:spcAft>
            </a:pPr>
            <a:r>
              <a:rPr lang="en-US" altLang="zh-CN" sz="2800" b="1">
                <a:solidFill>
                  <a:srgbClr val="FFFFFF"/>
                </a:solidFill>
              </a:rPr>
              <a:t>}</a:t>
            </a:r>
          </a:p>
        </p:txBody>
      </p:sp>
    </p:spTree>
    <p:extLst>
      <p:ext uri="{BB962C8B-B14F-4D97-AF65-F5344CB8AC3E}">
        <p14:creationId xmlns:p14="http://schemas.microsoft.com/office/powerpoint/2010/main" val="37440826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42" name="Rectangle 2">
            <a:extLst>
              <a:ext uri="{FF2B5EF4-FFF2-40B4-BE49-F238E27FC236}">
                <a16:creationId xmlns:a16="http://schemas.microsoft.com/office/drawing/2014/main" id="{D34CB8EB-ABE7-1F41-97FF-9DA58EDA3AE6}"/>
              </a:ext>
            </a:extLst>
          </p:cNvPr>
          <p:cNvSpPr>
            <a:spLocks noGrp="1" noChangeArrowheads="1"/>
          </p:cNvSpPr>
          <p:nvPr>
            <p:ph type="ctrTitle"/>
          </p:nvPr>
        </p:nvSpPr>
        <p:spPr>
          <a:xfrm>
            <a:off x="2757488" y="441325"/>
            <a:ext cx="6723062" cy="755650"/>
          </a:xfrm>
        </p:spPr>
        <p:txBody>
          <a:bodyPr/>
          <a:lstStyle/>
          <a:p>
            <a:r>
              <a:rPr lang="en-US" altLang="zh-CN" b="1">
                <a:latin typeface="Times New Roman" panose="02020603050405020304" pitchFamily="18" charset="0"/>
              </a:rPr>
              <a:t>6.4.2</a:t>
            </a:r>
            <a:r>
              <a:rPr lang="en-US" altLang="zh-CN" b="1">
                <a:latin typeface="宋体" panose="02010600030101010101" pitchFamily="2" charset="-122"/>
              </a:rPr>
              <a:t>  </a:t>
            </a:r>
            <a:r>
              <a:rPr lang="zh-CN" altLang="en-US" b="1">
                <a:latin typeface="楷体_GB2312" pitchFamily="49" charset="-122"/>
                <a:ea typeface="楷体_GB2312" pitchFamily="49" charset="-122"/>
              </a:rPr>
              <a:t>线索二叉树的遍历</a:t>
            </a:r>
          </a:p>
        </p:txBody>
      </p:sp>
      <p:sp>
        <p:nvSpPr>
          <p:cNvPr id="471043" name="Rectangle 3">
            <a:extLst>
              <a:ext uri="{FF2B5EF4-FFF2-40B4-BE49-F238E27FC236}">
                <a16:creationId xmlns:a16="http://schemas.microsoft.com/office/drawing/2014/main" id="{B6593B28-14E8-9146-B6DC-B0A8806517E0}"/>
              </a:ext>
            </a:extLst>
          </p:cNvPr>
          <p:cNvSpPr>
            <a:spLocks noGrp="1" noChangeArrowheads="1"/>
          </p:cNvSpPr>
          <p:nvPr>
            <p:ph type="subTitle" idx="1"/>
          </p:nvPr>
        </p:nvSpPr>
        <p:spPr>
          <a:xfrm>
            <a:off x="1676400" y="1343026"/>
            <a:ext cx="8839200" cy="2517775"/>
          </a:xfrm>
        </p:spPr>
        <p:txBody>
          <a:bodyPr/>
          <a:lstStyle/>
          <a:p>
            <a:pPr algn="l">
              <a:lnSpc>
                <a:spcPct val="110000"/>
              </a:lnSpc>
            </a:pPr>
            <a:r>
              <a:rPr lang="zh-CN" altLang="en-US" sz="2800" b="1">
                <a:solidFill>
                  <a:schemeClr val="folHlink"/>
                </a:solidFill>
              </a:rPr>
              <a:t>        </a:t>
            </a:r>
            <a:r>
              <a:rPr lang="zh-CN" altLang="en-US" sz="2800" b="1"/>
              <a:t>在线索二叉树中，由于有线索存在，在某些情况下可以方便地找到指定结点在某种遍历序列中的直接前驱或直接后继。此外，在线索二叉树上进行某种遍历比在一般的二叉树上进行这种遍历要容易得多，不需要设置堆栈，且算法十分简洁。</a:t>
            </a:r>
          </a:p>
        </p:txBody>
      </p:sp>
    </p:spTree>
    <p:extLst>
      <p:ext uri="{BB962C8B-B14F-4D97-AF65-F5344CB8AC3E}">
        <p14:creationId xmlns:p14="http://schemas.microsoft.com/office/powerpoint/2010/main" val="297645577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2066" name="Text Box 2">
            <a:extLst>
              <a:ext uri="{FF2B5EF4-FFF2-40B4-BE49-F238E27FC236}">
                <a16:creationId xmlns:a16="http://schemas.microsoft.com/office/drawing/2014/main" id="{212A49E9-2BC5-584B-BADF-BE0EF8DD8D8A}"/>
              </a:ext>
            </a:extLst>
          </p:cNvPr>
          <p:cNvSpPr txBox="1">
            <a:spLocks noChangeArrowheads="1"/>
          </p:cNvSpPr>
          <p:nvPr/>
        </p:nvSpPr>
        <p:spPr bwMode="auto">
          <a:xfrm>
            <a:off x="1676401" y="231775"/>
            <a:ext cx="8812213" cy="440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55600" eaLnBrk="0" hangingPunct="0">
              <a:defRPr kumimoji="1" sz="2400">
                <a:solidFill>
                  <a:schemeClr val="tx1"/>
                </a:solidFill>
                <a:latin typeface="Times New Roman" panose="02020603050405020304" pitchFamily="18" charset="0"/>
                <a:ea typeface="宋体" panose="02010600030101010101" pitchFamily="2" charset="-122"/>
              </a:defRPr>
            </a:lvl2pPr>
            <a:lvl3pPr marL="722313" eaLnBrk="0" hangingPunct="0">
              <a:defRPr kumimoji="1" sz="2400">
                <a:solidFill>
                  <a:schemeClr val="tx1"/>
                </a:solidFill>
                <a:latin typeface="Times New Roman" panose="02020603050405020304" pitchFamily="18" charset="0"/>
                <a:ea typeface="宋体" panose="02010600030101010101" pitchFamily="2" charset="-122"/>
              </a:defRPr>
            </a:lvl3pPr>
            <a:lvl4pPr marL="1079500" eaLnBrk="0" hangingPunct="0">
              <a:defRPr kumimoji="1" sz="2400">
                <a:solidFill>
                  <a:schemeClr val="tx1"/>
                </a:solidFill>
                <a:latin typeface="Times New Roman" panose="02020603050405020304" pitchFamily="18" charset="0"/>
                <a:ea typeface="宋体" panose="02010600030101010101" pitchFamily="2" charset="-122"/>
              </a:defRPr>
            </a:lvl4pPr>
            <a:lvl5pPr marL="1435100" eaLnBrk="0" hangingPunct="0">
              <a:defRPr kumimoji="1" sz="2400">
                <a:solidFill>
                  <a:schemeClr val="tx1"/>
                </a:solidFill>
                <a:latin typeface="Times New Roman" panose="02020603050405020304" pitchFamily="18" charset="0"/>
                <a:ea typeface="宋体" panose="02010600030101010101" pitchFamily="2" charset="-122"/>
              </a:defRPr>
            </a:lvl5pPr>
            <a:lvl6pPr marL="18923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3495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28067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2639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10000"/>
              </a:spcBef>
              <a:spcAft>
                <a:spcPct val="0"/>
              </a:spcAft>
            </a:pPr>
            <a:r>
              <a:rPr lang="en-US" altLang="zh-CN" sz="3600" b="1">
                <a:solidFill>
                  <a:srgbClr val="FFFF00"/>
                </a:solidFill>
              </a:rPr>
              <a:t>1  </a:t>
            </a:r>
            <a:r>
              <a:rPr lang="zh-CN" altLang="en-US" sz="3600" b="1">
                <a:solidFill>
                  <a:srgbClr val="FFFF00"/>
                </a:solidFill>
                <a:ea typeface="楷体_GB2312" pitchFamily="49" charset="-122"/>
              </a:rPr>
              <a:t>先序线索二叉树的先序遍历</a:t>
            </a:r>
          </a:p>
          <a:p>
            <a:pPr eaLnBrk="1" fontAlgn="base" hangingPunct="1">
              <a:spcBef>
                <a:spcPct val="10000"/>
              </a:spcBef>
              <a:spcAft>
                <a:spcPct val="0"/>
              </a:spcAft>
            </a:pPr>
            <a:r>
              <a:rPr lang="en-US" altLang="zh-CN" sz="2800" b="1">
                <a:solidFill>
                  <a:srgbClr val="FFFFFF"/>
                </a:solidFill>
              </a:rPr>
              <a:t>void preorder_Thread_bt(BiThrNode *T)</a:t>
            </a:r>
          </a:p>
          <a:p>
            <a:pPr lvl="1" eaLnBrk="1" fontAlgn="base" hangingPunct="1">
              <a:spcBef>
                <a:spcPct val="10000"/>
              </a:spcBef>
              <a:spcAft>
                <a:spcPct val="0"/>
              </a:spcAft>
            </a:pPr>
            <a:r>
              <a:rPr lang="en-US" altLang="zh-CN" sz="2800" b="1">
                <a:solidFill>
                  <a:srgbClr val="FFFFFF"/>
                </a:solidFill>
              </a:rPr>
              <a:t> {  BiThrNode  *p=T ;</a:t>
            </a:r>
          </a:p>
          <a:p>
            <a:pPr lvl="2" eaLnBrk="1" fontAlgn="base" hangingPunct="1">
              <a:spcBef>
                <a:spcPct val="10000"/>
              </a:spcBef>
              <a:spcAft>
                <a:spcPct val="0"/>
              </a:spcAft>
            </a:pPr>
            <a:r>
              <a:rPr lang="en-US" altLang="zh-CN" sz="2800" b="1">
                <a:solidFill>
                  <a:srgbClr val="FFFFFF"/>
                </a:solidFill>
              </a:rPr>
              <a:t>while (p!=NULL)</a:t>
            </a:r>
          </a:p>
          <a:p>
            <a:pPr lvl="2" eaLnBrk="1" fontAlgn="base" hangingPunct="1">
              <a:spcBef>
                <a:spcPct val="10000"/>
              </a:spcBef>
              <a:spcAft>
                <a:spcPct val="0"/>
              </a:spcAft>
            </a:pPr>
            <a:r>
              <a:rPr lang="en-US" altLang="zh-CN" sz="2800" b="1">
                <a:solidFill>
                  <a:srgbClr val="FFFFFF"/>
                </a:solidFill>
              </a:rPr>
              <a:t>    {  visit(p-&gt;data)</a:t>
            </a:r>
            <a:r>
              <a:rPr lang="en-US" altLang="zh-CN" sz="2800">
                <a:solidFill>
                  <a:srgbClr val="FFFFFF"/>
                </a:solidFill>
              </a:rPr>
              <a:t> </a:t>
            </a:r>
            <a:r>
              <a:rPr lang="en-US" altLang="zh-CN" sz="2800" b="1">
                <a:solidFill>
                  <a:srgbClr val="FFFFFF"/>
                </a:solidFill>
              </a:rPr>
              <a:t>;</a:t>
            </a:r>
          </a:p>
          <a:p>
            <a:pPr lvl="2" eaLnBrk="1" fontAlgn="base" hangingPunct="1">
              <a:spcBef>
                <a:spcPct val="10000"/>
              </a:spcBef>
              <a:spcAft>
                <a:spcPct val="0"/>
              </a:spcAft>
            </a:pPr>
            <a:r>
              <a:rPr lang="en-US" altLang="zh-CN" sz="2800" b="1">
                <a:solidFill>
                  <a:srgbClr val="FFFFFF"/>
                </a:solidFill>
              </a:rPr>
              <a:t>        if (p-&gt;Ltag==0)  p=p-&gt;Lchild ;</a:t>
            </a:r>
          </a:p>
          <a:p>
            <a:pPr lvl="2" eaLnBrk="1" fontAlgn="base" hangingPunct="1">
              <a:spcBef>
                <a:spcPct val="10000"/>
              </a:spcBef>
              <a:spcAft>
                <a:spcPct val="0"/>
              </a:spcAft>
            </a:pPr>
            <a:r>
              <a:rPr lang="en-US" altLang="zh-CN" sz="2800" b="1">
                <a:solidFill>
                  <a:srgbClr val="FFFFFF"/>
                </a:solidFill>
              </a:rPr>
              <a:t>        else  p=p-&gt;Rchild</a:t>
            </a:r>
          </a:p>
          <a:p>
            <a:pPr lvl="3" eaLnBrk="1" fontAlgn="base" hangingPunct="1">
              <a:spcBef>
                <a:spcPct val="10000"/>
              </a:spcBef>
              <a:spcAft>
                <a:spcPct val="0"/>
              </a:spcAft>
            </a:pPr>
            <a:r>
              <a:rPr lang="en-US" altLang="zh-CN" sz="2800" b="1">
                <a:solidFill>
                  <a:srgbClr val="FFFFFF"/>
                </a:solidFill>
              </a:rPr>
              <a:t>}</a:t>
            </a:r>
          </a:p>
          <a:p>
            <a:pPr lvl="1" eaLnBrk="1" fontAlgn="base" hangingPunct="1">
              <a:spcBef>
                <a:spcPct val="10000"/>
              </a:spcBef>
              <a:spcAft>
                <a:spcPct val="0"/>
              </a:spcAft>
            </a:pPr>
            <a:r>
              <a:rPr lang="en-US" altLang="zh-CN" sz="2800" b="1">
                <a:solidFill>
                  <a:srgbClr val="FFFFFF"/>
                </a:solidFill>
              </a:rPr>
              <a:t>} </a:t>
            </a:r>
          </a:p>
        </p:txBody>
      </p:sp>
    </p:spTree>
    <p:extLst>
      <p:ext uri="{BB962C8B-B14F-4D97-AF65-F5344CB8AC3E}">
        <p14:creationId xmlns:p14="http://schemas.microsoft.com/office/powerpoint/2010/main" val="290992428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3090" name="Text Box 2">
            <a:extLst>
              <a:ext uri="{FF2B5EF4-FFF2-40B4-BE49-F238E27FC236}">
                <a16:creationId xmlns:a16="http://schemas.microsoft.com/office/drawing/2014/main" id="{AA8162E9-02F6-874A-B28A-37B707F62107}"/>
              </a:ext>
            </a:extLst>
          </p:cNvPr>
          <p:cNvSpPr txBox="1">
            <a:spLocks noChangeArrowheads="1"/>
          </p:cNvSpPr>
          <p:nvPr/>
        </p:nvSpPr>
        <p:spPr bwMode="auto">
          <a:xfrm>
            <a:off x="1676401" y="231775"/>
            <a:ext cx="8812213" cy="628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55600" eaLnBrk="0" hangingPunct="0">
              <a:defRPr kumimoji="1" sz="2400">
                <a:solidFill>
                  <a:schemeClr val="tx1"/>
                </a:solidFill>
                <a:latin typeface="Times New Roman" panose="02020603050405020304" pitchFamily="18" charset="0"/>
                <a:ea typeface="宋体" panose="02010600030101010101" pitchFamily="2" charset="-122"/>
              </a:defRPr>
            </a:lvl2pPr>
            <a:lvl3pPr marL="722313" eaLnBrk="0" hangingPunct="0">
              <a:defRPr kumimoji="1" sz="2400">
                <a:solidFill>
                  <a:schemeClr val="tx1"/>
                </a:solidFill>
                <a:latin typeface="Times New Roman" panose="02020603050405020304" pitchFamily="18" charset="0"/>
                <a:ea typeface="宋体" panose="02010600030101010101" pitchFamily="2" charset="-122"/>
              </a:defRPr>
            </a:lvl3pPr>
            <a:lvl4pPr marL="1079500" eaLnBrk="0" hangingPunct="0">
              <a:defRPr kumimoji="1" sz="2400">
                <a:solidFill>
                  <a:schemeClr val="tx1"/>
                </a:solidFill>
                <a:latin typeface="Times New Roman" panose="02020603050405020304" pitchFamily="18" charset="0"/>
                <a:ea typeface="宋体" panose="02010600030101010101" pitchFamily="2" charset="-122"/>
              </a:defRPr>
            </a:lvl4pPr>
            <a:lvl5pPr marL="1435100" eaLnBrk="0" hangingPunct="0">
              <a:defRPr kumimoji="1" sz="2400">
                <a:solidFill>
                  <a:schemeClr val="tx1"/>
                </a:solidFill>
                <a:latin typeface="Times New Roman" panose="02020603050405020304" pitchFamily="18" charset="0"/>
                <a:ea typeface="宋体" panose="02010600030101010101" pitchFamily="2" charset="-122"/>
              </a:defRPr>
            </a:lvl5pPr>
            <a:lvl6pPr marL="18923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3495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28067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2639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10000"/>
              </a:spcBef>
              <a:spcAft>
                <a:spcPct val="0"/>
              </a:spcAft>
            </a:pPr>
            <a:r>
              <a:rPr lang="en-US" altLang="zh-CN" sz="3600" b="1">
                <a:solidFill>
                  <a:srgbClr val="FFFF00"/>
                </a:solidFill>
              </a:rPr>
              <a:t>2  </a:t>
            </a:r>
            <a:r>
              <a:rPr lang="zh-CN" altLang="en-US" sz="3600" b="1">
                <a:solidFill>
                  <a:srgbClr val="FFFF00"/>
                </a:solidFill>
                <a:ea typeface="楷体_GB2312" pitchFamily="49" charset="-122"/>
              </a:rPr>
              <a:t>中序线索二叉树的中序遍历</a:t>
            </a:r>
          </a:p>
          <a:p>
            <a:pPr eaLnBrk="1" fontAlgn="base" hangingPunct="1">
              <a:spcBef>
                <a:spcPct val="10000"/>
              </a:spcBef>
              <a:spcAft>
                <a:spcPct val="0"/>
              </a:spcAft>
            </a:pPr>
            <a:r>
              <a:rPr lang="en-US" altLang="zh-CN" sz="2800" b="1">
                <a:solidFill>
                  <a:srgbClr val="FFFFFF"/>
                </a:solidFill>
              </a:rPr>
              <a:t>void inorder_Thread_bt(BiThrNode *T)</a:t>
            </a:r>
          </a:p>
          <a:p>
            <a:pPr lvl="1" eaLnBrk="1" fontAlgn="base" hangingPunct="1">
              <a:spcBef>
                <a:spcPct val="10000"/>
              </a:spcBef>
              <a:spcAft>
                <a:spcPct val="0"/>
              </a:spcAft>
            </a:pPr>
            <a:r>
              <a:rPr lang="en-US" altLang="zh-CN" sz="2800" b="1">
                <a:solidFill>
                  <a:srgbClr val="FFFFFF"/>
                </a:solidFill>
              </a:rPr>
              <a:t> {  BiThrNode  *p ;</a:t>
            </a:r>
          </a:p>
          <a:p>
            <a:pPr lvl="2" eaLnBrk="1" fontAlgn="base" hangingPunct="1">
              <a:spcBef>
                <a:spcPct val="10000"/>
              </a:spcBef>
              <a:spcAft>
                <a:spcPct val="0"/>
              </a:spcAft>
            </a:pPr>
            <a:r>
              <a:rPr lang="en-US" altLang="zh-CN" sz="2800" b="1">
                <a:solidFill>
                  <a:srgbClr val="FFFFFF"/>
                </a:solidFill>
              </a:rPr>
              <a:t>if  (T!=NULL)</a:t>
            </a:r>
          </a:p>
          <a:p>
            <a:pPr lvl="3" eaLnBrk="1" fontAlgn="base" hangingPunct="1">
              <a:spcBef>
                <a:spcPct val="10000"/>
              </a:spcBef>
              <a:spcAft>
                <a:spcPct val="0"/>
              </a:spcAft>
            </a:pPr>
            <a:r>
              <a:rPr lang="en-US" altLang="zh-CN" sz="2800" b="1">
                <a:solidFill>
                  <a:srgbClr val="FFFFFF"/>
                </a:solidFill>
              </a:rPr>
              <a:t>{   p=T;</a:t>
            </a:r>
          </a:p>
          <a:p>
            <a:pPr lvl="4" eaLnBrk="1" fontAlgn="base" hangingPunct="1">
              <a:spcBef>
                <a:spcPct val="10000"/>
              </a:spcBef>
              <a:spcAft>
                <a:spcPct val="0"/>
              </a:spcAft>
            </a:pPr>
            <a:r>
              <a:rPr lang="en-US" altLang="zh-CN" sz="2800" b="1">
                <a:solidFill>
                  <a:srgbClr val="FFFFFF"/>
                </a:solidFill>
              </a:rPr>
              <a:t>while  (p-&gt;Ltag==0</a:t>
            </a:r>
            <a:r>
              <a:rPr lang="en-US" altLang="zh-CN" sz="2800">
                <a:solidFill>
                  <a:srgbClr val="FFFFFF"/>
                </a:solidFill>
              </a:rPr>
              <a:t> </a:t>
            </a:r>
            <a:r>
              <a:rPr lang="en-US" altLang="zh-CN" sz="2800" b="1">
                <a:solidFill>
                  <a:srgbClr val="FFFFFF"/>
                </a:solidFill>
              </a:rPr>
              <a:t>)</a:t>
            </a:r>
          </a:p>
          <a:p>
            <a:pPr lvl="4" eaLnBrk="1" fontAlgn="base" hangingPunct="1">
              <a:spcBef>
                <a:spcPct val="10000"/>
              </a:spcBef>
              <a:spcAft>
                <a:spcPct val="0"/>
              </a:spcAft>
            </a:pPr>
            <a:r>
              <a:rPr lang="en-US" altLang="zh-CN" sz="2800" b="1">
                <a:solidFill>
                  <a:srgbClr val="FFFFFF"/>
                </a:solidFill>
              </a:rPr>
              <a:t>    p=p-&gt;Lchild;   </a:t>
            </a:r>
            <a:r>
              <a:rPr lang="en-US" altLang="zh-CN" b="1">
                <a:solidFill>
                  <a:srgbClr val="FFFFFF"/>
                </a:solidFill>
              </a:rPr>
              <a:t>/*  </a:t>
            </a:r>
            <a:r>
              <a:rPr lang="zh-CN" altLang="en-US" b="1">
                <a:solidFill>
                  <a:srgbClr val="FFFFFF"/>
                </a:solidFill>
              </a:rPr>
              <a:t>寻找最左的结点  *</a:t>
            </a:r>
            <a:r>
              <a:rPr lang="en-US" altLang="zh-CN" b="1">
                <a:solidFill>
                  <a:srgbClr val="FFFFFF"/>
                </a:solidFill>
              </a:rPr>
              <a:t>/</a:t>
            </a:r>
          </a:p>
          <a:p>
            <a:pPr lvl="4" eaLnBrk="1" fontAlgn="base" hangingPunct="1">
              <a:spcBef>
                <a:spcPct val="10000"/>
              </a:spcBef>
              <a:spcAft>
                <a:spcPct val="0"/>
              </a:spcAft>
            </a:pPr>
            <a:r>
              <a:rPr lang="en-US" altLang="zh-CN" sz="2800" b="1">
                <a:solidFill>
                  <a:srgbClr val="FFFFFF"/>
                </a:solidFill>
              </a:rPr>
              <a:t>while  (p!=NULL) </a:t>
            </a:r>
          </a:p>
          <a:p>
            <a:pPr lvl="4" eaLnBrk="1" fontAlgn="base" hangingPunct="1">
              <a:spcBef>
                <a:spcPct val="10000"/>
              </a:spcBef>
              <a:spcAft>
                <a:spcPct val="0"/>
              </a:spcAft>
            </a:pPr>
            <a:r>
              <a:rPr lang="en-US" altLang="zh-CN" sz="2800" b="1">
                <a:solidFill>
                  <a:srgbClr val="FFFFFF"/>
                </a:solidFill>
              </a:rPr>
              <a:t>    {   visit(p-&gt;data)</a:t>
            </a:r>
            <a:r>
              <a:rPr lang="en-US" altLang="zh-CN" sz="2800">
                <a:solidFill>
                  <a:srgbClr val="FFFFFF"/>
                </a:solidFill>
              </a:rPr>
              <a:t> </a:t>
            </a:r>
            <a:r>
              <a:rPr lang="en-US" altLang="zh-CN" sz="2800" b="1">
                <a:solidFill>
                  <a:srgbClr val="FFFFFF"/>
                </a:solidFill>
              </a:rPr>
              <a:t>;</a:t>
            </a:r>
          </a:p>
          <a:p>
            <a:pPr lvl="4" eaLnBrk="1" fontAlgn="base" hangingPunct="1">
              <a:spcBef>
                <a:spcPct val="10000"/>
              </a:spcBef>
              <a:spcAft>
                <a:spcPct val="0"/>
              </a:spcAft>
            </a:pPr>
            <a:r>
              <a:rPr lang="en-US" altLang="zh-CN" sz="2800" b="1">
                <a:solidFill>
                  <a:srgbClr val="FFFFFF"/>
                </a:solidFill>
              </a:rPr>
              <a:t>         if  (p-&gt;Rtag==1)    </a:t>
            </a:r>
          </a:p>
          <a:p>
            <a:pPr lvl="4" eaLnBrk="1" fontAlgn="base" hangingPunct="1">
              <a:spcBef>
                <a:spcPct val="10000"/>
              </a:spcBef>
              <a:spcAft>
                <a:spcPct val="0"/>
              </a:spcAft>
            </a:pPr>
            <a:r>
              <a:rPr lang="en-US" altLang="zh-CN" sz="2800" b="1">
                <a:solidFill>
                  <a:srgbClr val="FFFFFF"/>
                </a:solidFill>
              </a:rPr>
              <a:t>             p=p-&gt;Rchild ;    </a:t>
            </a:r>
            <a:r>
              <a:rPr lang="en-US" altLang="zh-CN" b="1">
                <a:solidFill>
                  <a:srgbClr val="FFFFFF"/>
                </a:solidFill>
              </a:rPr>
              <a:t>/*  </a:t>
            </a:r>
            <a:r>
              <a:rPr lang="zh-CN" altLang="en-US" b="1">
                <a:solidFill>
                  <a:srgbClr val="FFFFFF"/>
                </a:solidFill>
              </a:rPr>
              <a:t>通过右线索找到后继  *</a:t>
            </a:r>
            <a:r>
              <a:rPr lang="en-US" altLang="zh-CN" b="1">
                <a:solidFill>
                  <a:srgbClr val="FFFFFF"/>
                </a:solidFill>
              </a:rPr>
              <a:t>/</a:t>
            </a:r>
          </a:p>
          <a:p>
            <a:pPr lvl="4" eaLnBrk="1" fontAlgn="base" hangingPunct="1">
              <a:spcBef>
                <a:spcPct val="10000"/>
              </a:spcBef>
              <a:spcAft>
                <a:spcPct val="0"/>
              </a:spcAft>
            </a:pPr>
            <a:r>
              <a:rPr lang="en-US" altLang="zh-CN" sz="2800" b="1">
                <a:solidFill>
                  <a:srgbClr val="FFFFFF"/>
                </a:solidFill>
              </a:rPr>
              <a:t>         else    </a:t>
            </a:r>
            <a:r>
              <a:rPr lang="en-US" altLang="zh-CN" b="1">
                <a:solidFill>
                  <a:srgbClr val="FFFFFF"/>
                </a:solidFill>
              </a:rPr>
              <a:t>/*  </a:t>
            </a:r>
            <a:r>
              <a:rPr lang="zh-CN" altLang="en-US" b="1">
                <a:solidFill>
                  <a:srgbClr val="FFFFFF"/>
                </a:solidFill>
              </a:rPr>
              <a:t>否则，右子树的最左结点为后继  *</a:t>
            </a:r>
            <a:r>
              <a:rPr lang="en-US" altLang="zh-CN" b="1">
                <a:solidFill>
                  <a:srgbClr val="FFFFFF"/>
                </a:solidFill>
              </a:rPr>
              <a:t>/</a:t>
            </a:r>
            <a:endParaRPr lang="en-US" altLang="zh-CN" sz="2800" b="1">
              <a:solidFill>
                <a:srgbClr val="FFFFFF"/>
              </a:solidFill>
            </a:endParaRPr>
          </a:p>
          <a:p>
            <a:pPr lvl="4" eaLnBrk="1" fontAlgn="base" hangingPunct="1">
              <a:spcBef>
                <a:spcPct val="10000"/>
              </a:spcBef>
              <a:spcAft>
                <a:spcPct val="0"/>
              </a:spcAft>
            </a:pPr>
            <a:r>
              <a:rPr lang="en-US" altLang="zh-CN" sz="2800" b="1">
                <a:solidFill>
                  <a:srgbClr val="FFFFFF"/>
                </a:solidFill>
              </a:rPr>
              <a:t>            {  p=p-&gt;Rchild ;</a:t>
            </a:r>
            <a:r>
              <a:rPr lang="en-US" altLang="zh-CN" sz="2800">
                <a:solidFill>
                  <a:srgbClr val="FFFFFF"/>
                </a:solidFill>
              </a:rPr>
              <a:t> </a:t>
            </a:r>
          </a:p>
        </p:txBody>
      </p:sp>
    </p:spTree>
    <p:extLst>
      <p:ext uri="{BB962C8B-B14F-4D97-AF65-F5344CB8AC3E}">
        <p14:creationId xmlns:p14="http://schemas.microsoft.com/office/powerpoint/2010/main" val="14085728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4114" name="Text Box 2">
            <a:extLst>
              <a:ext uri="{FF2B5EF4-FFF2-40B4-BE49-F238E27FC236}">
                <a16:creationId xmlns:a16="http://schemas.microsoft.com/office/drawing/2014/main" id="{C78EE474-182D-774C-B906-36B14BDA9893}"/>
              </a:ext>
            </a:extLst>
          </p:cNvPr>
          <p:cNvSpPr txBox="1">
            <a:spLocks noChangeArrowheads="1"/>
          </p:cNvSpPr>
          <p:nvPr/>
        </p:nvSpPr>
        <p:spPr bwMode="auto">
          <a:xfrm>
            <a:off x="1676401" y="231776"/>
            <a:ext cx="8812213" cy="2398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55600" eaLnBrk="0" hangingPunct="0">
              <a:defRPr kumimoji="1" sz="2400">
                <a:solidFill>
                  <a:schemeClr val="tx1"/>
                </a:solidFill>
                <a:latin typeface="Times New Roman" panose="02020603050405020304" pitchFamily="18" charset="0"/>
                <a:ea typeface="宋体" panose="02010600030101010101" pitchFamily="2" charset="-122"/>
              </a:defRPr>
            </a:lvl2pPr>
            <a:lvl3pPr marL="722313" eaLnBrk="0" hangingPunct="0">
              <a:defRPr kumimoji="1" sz="2400">
                <a:solidFill>
                  <a:schemeClr val="tx1"/>
                </a:solidFill>
                <a:latin typeface="Times New Roman" panose="02020603050405020304" pitchFamily="18" charset="0"/>
                <a:ea typeface="宋体" panose="02010600030101010101" pitchFamily="2" charset="-122"/>
              </a:defRPr>
            </a:lvl3pPr>
            <a:lvl4pPr marL="1079500" eaLnBrk="0" hangingPunct="0">
              <a:defRPr kumimoji="1" sz="2400">
                <a:solidFill>
                  <a:schemeClr val="tx1"/>
                </a:solidFill>
                <a:latin typeface="Times New Roman" panose="02020603050405020304" pitchFamily="18" charset="0"/>
                <a:ea typeface="宋体" panose="02010600030101010101" pitchFamily="2" charset="-122"/>
              </a:defRPr>
            </a:lvl4pPr>
            <a:lvl5pPr marL="1435100" eaLnBrk="0" hangingPunct="0">
              <a:defRPr kumimoji="1" sz="2400">
                <a:solidFill>
                  <a:schemeClr val="tx1"/>
                </a:solidFill>
                <a:latin typeface="Times New Roman" panose="02020603050405020304" pitchFamily="18" charset="0"/>
                <a:ea typeface="宋体" panose="02010600030101010101" pitchFamily="2" charset="-122"/>
              </a:defRPr>
            </a:lvl5pPr>
            <a:lvl6pPr marL="18923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3495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28067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2639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4" eaLnBrk="1" fontAlgn="base" hangingPunct="1">
              <a:spcBef>
                <a:spcPct val="10000"/>
              </a:spcBef>
              <a:spcAft>
                <a:spcPct val="0"/>
              </a:spcAft>
            </a:pPr>
            <a:r>
              <a:rPr lang="zh-CN" altLang="en-US" sz="2800" b="1">
                <a:solidFill>
                  <a:srgbClr val="FFFFFF"/>
                </a:solidFill>
              </a:rPr>
              <a:t>                </a:t>
            </a:r>
            <a:r>
              <a:rPr lang="en-US" altLang="zh-CN" sz="2800" b="1">
                <a:solidFill>
                  <a:srgbClr val="FFFFFF"/>
                </a:solidFill>
              </a:rPr>
              <a:t>while (p-&gt;Ltag==0 )  p=p-&gt;Lchild; </a:t>
            </a:r>
          </a:p>
          <a:p>
            <a:pPr lvl="4" eaLnBrk="1" fontAlgn="base" hangingPunct="1">
              <a:spcBef>
                <a:spcPct val="10000"/>
              </a:spcBef>
              <a:spcAft>
                <a:spcPct val="0"/>
              </a:spcAft>
            </a:pPr>
            <a:r>
              <a:rPr lang="en-US" altLang="zh-CN" sz="2800" b="1">
                <a:solidFill>
                  <a:srgbClr val="FFFFFF"/>
                </a:solidFill>
              </a:rPr>
              <a:t>         }</a:t>
            </a:r>
          </a:p>
          <a:p>
            <a:pPr lvl="4" eaLnBrk="1" fontAlgn="base" hangingPunct="1">
              <a:spcBef>
                <a:spcPct val="10000"/>
              </a:spcBef>
              <a:spcAft>
                <a:spcPct val="0"/>
              </a:spcAft>
            </a:pPr>
            <a:r>
              <a:rPr lang="en-US" altLang="zh-CN" sz="2800" b="1">
                <a:solidFill>
                  <a:srgbClr val="FFFFFF"/>
                </a:solidFill>
              </a:rPr>
              <a:t>    }</a:t>
            </a:r>
          </a:p>
          <a:p>
            <a:pPr lvl="3" eaLnBrk="1" fontAlgn="base" hangingPunct="1">
              <a:spcBef>
                <a:spcPct val="10000"/>
              </a:spcBef>
              <a:spcAft>
                <a:spcPct val="0"/>
              </a:spcAft>
            </a:pPr>
            <a:r>
              <a:rPr lang="en-US" altLang="zh-CN" sz="2800" b="1">
                <a:solidFill>
                  <a:srgbClr val="FFFFFF"/>
                </a:solidFill>
              </a:rPr>
              <a:t>}</a:t>
            </a:r>
          </a:p>
          <a:p>
            <a:pPr lvl="1" eaLnBrk="1" fontAlgn="base" hangingPunct="1">
              <a:spcBef>
                <a:spcPct val="10000"/>
              </a:spcBef>
              <a:spcAft>
                <a:spcPct val="0"/>
              </a:spcAft>
            </a:pPr>
            <a:r>
              <a:rPr lang="en-US" altLang="zh-CN" sz="2800" b="1">
                <a:solidFill>
                  <a:srgbClr val="FFFFFF"/>
                </a:solidFill>
              </a:rPr>
              <a:t>}</a:t>
            </a:r>
          </a:p>
        </p:txBody>
      </p:sp>
    </p:spTree>
    <p:extLst>
      <p:ext uri="{BB962C8B-B14F-4D97-AF65-F5344CB8AC3E}">
        <p14:creationId xmlns:p14="http://schemas.microsoft.com/office/powerpoint/2010/main" val="212165540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5138" name="Rectangle 2">
            <a:extLst>
              <a:ext uri="{FF2B5EF4-FFF2-40B4-BE49-F238E27FC236}">
                <a16:creationId xmlns:a16="http://schemas.microsoft.com/office/drawing/2014/main" id="{4520D471-8A4F-F94F-B040-A9BE8F72207C}"/>
              </a:ext>
            </a:extLst>
          </p:cNvPr>
          <p:cNvSpPr>
            <a:spLocks noGrp="1" noChangeArrowheads="1"/>
          </p:cNvSpPr>
          <p:nvPr>
            <p:ph type="title"/>
          </p:nvPr>
        </p:nvSpPr>
        <p:spPr>
          <a:xfrm>
            <a:off x="3282950" y="138113"/>
            <a:ext cx="5334000" cy="914400"/>
          </a:xfrm>
        </p:spPr>
        <p:txBody>
          <a:bodyPr/>
          <a:lstStyle/>
          <a:p>
            <a:r>
              <a:rPr lang="en-US" altLang="zh-CN" sz="5400" b="1">
                <a:latin typeface="Times New Roman" panose="02020603050405020304" pitchFamily="18" charset="0"/>
              </a:rPr>
              <a:t>6.5</a:t>
            </a:r>
            <a:r>
              <a:rPr lang="en-US" altLang="zh-CN" sz="5400" b="1"/>
              <a:t>  </a:t>
            </a:r>
            <a:r>
              <a:rPr lang="zh-CN" altLang="en-US" sz="5400" b="1">
                <a:ea typeface="楷体_GB2312" pitchFamily="49" charset="-122"/>
              </a:rPr>
              <a:t>树与森林</a:t>
            </a:r>
          </a:p>
        </p:txBody>
      </p:sp>
      <p:sp>
        <p:nvSpPr>
          <p:cNvPr id="475139" name="Rectangle 3">
            <a:extLst>
              <a:ext uri="{FF2B5EF4-FFF2-40B4-BE49-F238E27FC236}">
                <a16:creationId xmlns:a16="http://schemas.microsoft.com/office/drawing/2014/main" id="{8438B4B1-D568-D241-A510-EBE64510E8DF}"/>
              </a:ext>
            </a:extLst>
          </p:cNvPr>
          <p:cNvSpPr>
            <a:spLocks noChangeArrowheads="1"/>
          </p:cNvSpPr>
          <p:nvPr/>
        </p:nvSpPr>
        <p:spPr bwMode="auto">
          <a:xfrm>
            <a:off x="1676401" y="1268414"/>
            <a:ext cx="8812213" cy="108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8572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27635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9545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11455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7175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02895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8615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94335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20000"/>
              </a:spcBef>
              <a:spcAft>
                <a:spcPct val="0"/>
              </a:spcAft>
              <a:buClr>
                <a:srgbClr val="3366FF"/>
              </a:buClr>
              <a:buSzPct val="80000"/>
            </a:pPr>
            <a:r>
              <a:rPr lang="zh-CN" altLang="en-US" sz="2800">
                <a:solidFill>
                  <a:srgbClr val="FFFFFF"/>
                </a:solidFill>
              </a:rPr>
              <a:t>        </a:t>
            </a:r>
            <a:r>
              <a:rPr lang="zh-CN" altLang="en-US" sz="2800" b="1">
                <a:solidFill>
                  <a:srgbClr val="FFFFFF"/>
                </a:solidFill>
              </a:rPr>
              <a:t>本节将讨论树的存储结构、树及森林与二叉树之间的相互转换、树的遍历等。</a:t>
            </a:r>
          </a:p>
        </p:txBody>
      </p:sp>
    </p:spTree>
    <p:extLst>
      <p:ext uri="{BB962C8B-B14F-4D97-AF65-F5344CB8AC3E}">
        <p14:creationId xmlns:p14="http://schemas.microsoft.com/office/powerpoint/2010/main" val="77780458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6162" name="Rectangle 2">
            <a:extLst>
              <a:ext uri="{FF2B5EF4-FFF2-40B4-BE49-F238E27FC236}">
                <a16:creationId xmlns:a16="http://schemas.microsoft.com/office/drawing/2014/main" id="{CC44E3A5-7E2E-184F-A005-68B041721970}"/>
              </a:ext>
            </a:extLst>
          </p:cNvPr>
          <p:cNvSpPr>
            <a:spLocks noGrp="1" noChangeArrowheads="1"/>
          </p:cNvSpPr>
          <p:nvPr>
            <p:ph type="title"/>
          </p:nvPr>
        </p:nvSpPr>
        <p:spPr>
          <a:xfrm>
            <a:off x="3282950" y="138113"/>
            <a:ext cx="6053138" cy="842962"/>
          </a:xfrm>
        </p:spPr>
        <p:txBody>
          <a:bodyPr/>
          <a:lstStyle/>
          <a:p>
            <a:r>
              <a:rPr lang="en-US" altLang="zh-CN" b="1">
                <a:latin typeface="Times New Roman" panose="02020603050405020304" pitchFamily="18" charset="0"/>
              </a:rPr>
              <a:t>6.5.1  </a:t>
            </a:r>
            <a:r>
              <a:rPr lang="zh-CN" altLang="en-US" sz="4800" b="1">
                <a:ea typeface="楷体_GB2312" pitchFamily="49" charset="-122"/>
              </a:rPr>
              <a:t>树的存储结构</a:t>
            </a:r>
          </a:p>
        </p:txBody>
      </p:sp>
      <p:sp>
        <p:nvSpPr>
          <p:cNvPr id="476163" name="Rectangle 3">
            <a:extLst>
              <a:ext uri="{FF2B5EF4-FFF2-40B4-BE49-F238E27FC236}">
                <a16:creationId xmlns:a16="http://schemas.microsoft.com/office/drawing/2014/main" id="{C32832D8-8223-154F-9C88-FE9DE30A04FA}"/>
              </a:ext>
            </a:extLst>
          </p:cNvPr>
          <p:cNvSpPr>
            <a:spLocks noChangeArrowheads="1"/>
          </p:cNvSpPr>
          <p:nvPr/>
        </p:nvSpPr>
        <p:spPr bwMode="auto">
          <a:xfrm>
            <a:off x="1676401" y="1196976"/>
            <a:ext cx="8812213" cy="566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54013" eaLnBrk="0" hangingPunct="0">
              <a:defRPr kumimoji="1" sz="2400">
                <a:solidFill>
                  <a:schemeClr val="tx1"/>
                </a:solidFill>
                <a:latin typeface="Times New Roman" panose="02020603050405020304" pitchFamily="18" charset="0"/>
                <a:ea typeface="宋体" panose="02010600030101010101" pitchFamily="2" charset="-122"/>
              </a:defRPr>
            </a:lvl2pPr>
            <a:lvl3pPr marL="723900" eaLnBrk="0" hangingPunct="0">
              <a:defRPr kumimoji="1" sz="2400">
                <a:solidFill>
                  <a:schemeClr val="tx1"/>
                </a:solidFill>
                <a:latin typeface="Times New Roman" panose="02020603050405020304" pitchFamily="18" charset="0"/>
                <a:ea typeface="宋体" panose="02010600030101010101" pitchFamily="2" charset="-122"/>
              </a:defRPr>
            </a:lvl3pPr>
            <a:lvl4pPr marL="169545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11455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7175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02895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8615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94335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20000"/>
              </a:spcBef>
              <a:spcAft>
                <a:spcPct val="0"/>
              </a:spcAft>
              <a:buClr>
                <a:srgbClr val="3366FF"/>
              </a:buClr>
              <a:buSzPct val="80000"/>
            </a:pPr>
            <a:r>
              <a:rPr lang="zh-CN" altLang="en-US" sz="2800">
                <a:solidFill>
                  <a:srgbClr val="FFFFFF"/>
                </a:solidFill>
              </a:rPr>
              <a:t>        </a:t>
            </a:r>
            <a:r>
              <a:rPr lang="zh-CN" altLang="en-US" sz="2800" b="1">
                <a:solidFill>
                  <a:srgbClr val="FFFFFF"/>
                </a:solidFill>
              </a:rPr>
              <a:t>树的存储结构根据应用的不同而不同</a:t>
            </a:r>
            <a:r>
              <a:rPr lang="zh-CN" altLang="en-US" sz="2800" b="1">
                <a:solidFill>
                  <a:srgbClr val="FFFFFF"/>
                </a:solidFill>
                <a:latin typeface="宋体" panose="02010600030101010101" pitchFamily="2" charset="-122"/>
              </a:rPr>
              <a:t>。</a:t>
            </a:r>
            <a:endParaRPr lang="zh-CN" altLang="en-US" sz="2800" b="1">
              <a:solidFill>
                <a:srgbClr val="FFFFFF"/>
              </a:solidFill>
            </a:endParaRPr>
          </a:p>
          <a:p>
            <a:pPr eaLnBrk="1" fontAlgn="base" hangingPunct="1">
              <a:lnSpc>
                <a:spcPct val="110000"/>
              </a:lnSpc>
              <a:spcBef>
                <a:spcPct val="20000"/>
              </a:spcBef>
              <a:spcAft>
                <a:spcPct val="0"/>
              </a:spcAft>
              <a:buClr>
                <a:srgbClr val="3366FF"/>
              </a:buClr>
              <a:buSzPct val="80000"/>
            </a:pPr>
            <a:r>
              <a:rPr lang="en-US" altLang="zh-CN" sz="4000" b="1">
                <a:solidFill>
                  <a:srgbClr val="FFCC66"/>
                </a:solidFill>
              </a:rPr>
              <a:t>1  </a:t>
            </a:r>
            <a:r>
              <a:rPr lang="zh-CN" altLang="en-US" sz="4000" b="1">
                <a:solidFill>
                  <a:srgbClr val="FFCC66"/>
                </a:solidFill>
                <a:ea typeface="楷体_GB2312" pitchFamily="49" charset="-122"/>
              </a:rPr>
              <a:t>双亲表示法</a:t>
            </a:r>
            <a:r>
              <a:rPr lang="en-US" altLang="zh-CN" sz="4000" b="1">
                <a:solidFill>
                  <a:srgbClr val="FFFFFF"/>
                </a:solidFill>
                <a:ea typeface="楷体_GB2312" pitchFamily="49" charset="-122"/>
              </a:rPr>
              <a:t>(</a:t>
            </a:r>
            <a:r>
              <a:rPr lang="zh-CN" altLang="en-US" sz="4000" b="1">
                <a:solidFill>
                  <a:srgbClr val="FFFF00"/>
                </a:solidFill>
                <a:latin typeface="楷体_GB2312" pitchFamily="49" charset="-122"/>
                <a:ea typeface="楷体_GB2312" pitchFamily="49" charset="-122"/>
              </a:rPr>
              <a:t>顺序存储结构</a:t>
            </a:r>
            <a:r>
              <a:rPr lang="en-US" altLang="zh-CN" sz="4000" b="1">
                <a:solidFill>
                  <a:srgbClr val="FFFFFF"/>
                </a:solidFill>
                <a:ea typeface="楷体_GB2312" pitchFamily="49" charset="-122"/>
              </a:rPr>
              <a:t>)</a:t>
            </a:r>
          </a:p>
          <a:p>
            <a:pPr eaLnBrk="1" fontAlgn="base" hangingPunct="1">
              <a:lnSpc>
                <a:spcPct val="110000"/>
              </a:lnSpc>
              <a:spcBef>
                <a:spcPct val="20000"/>
              </a:spcBef>
              <a:spcAft>
                <a:spcPct val="0"/>
              </a:spcAft>
              <a:buClr>
                <a:srgbClr val="3366FF"/>
              </a:buClr>
              <a:buSzPct val="80000"/>
            </a:pPr>
            <a:r>
              <a:rPr lang="en-US" altLang="zh-CN" sz="2800">
                <a:solidFill>
                  <a:srgbClr val="FFFFFF"/>
                </a:solidFill>
              </a:rPr>
              <a:t>          </a:t>
            </a:r>
            <a:r>
              <a:rPr lang="zh-CN" altLang="en-US" sz="2800" b="1">
                <a:solidFill>
                  <a:srgbClr val="FFFFFF"/>
                </a:solidFill>
              </a:rPr>
              <a:t>用一组连续的存储空间来存储树的结点</a:t>
            </a:r>
            <a:r>
              <a:rPr lang="zh-CN" altLang="en-US" sz="2800" b="1">
                <a:solidFill>
                  <a:srgbClr val="FFFFFF"/>
                </a:solidFill>
                <a:latin typeface="宋体" panose="02010600030101010101" pitchFamily="2" charset="-122"/>
              </a:rPr>
              <a:t>，</a:t>
            </a:r>
            <a:r>
              <a:rPr lang="zh-CN" altLang="en-US" sz="2800" b="1">
                <a:solidFill>
                  <a:srgbClr val="FFFFFF"/>
                </a:solidFill>
              </a:rPr>
              <a:t>同时在每个结点中附加一个</a:t>
            </a:r>
            <a:r>
              <a:rPr lang="zh-CN" altLang="en-US" sz="2800" b="1">
                <a:solidFill>
                  <a:srgbClr val="FFFF00"/>
                </a:solidFill>
              </a:rPr>
              <a:t>指示器</a:t>
            </a:r>
            <a:r>
              <a:rPr lang="en-US" altLang="zh-CN" sz="2800" b="1">
                <a:solidFill>
                  <a:srgbClr val="FFFF00"/>
                </a:solidFill>
              </a:rPr>
              <a:t>(</a:t>
            </a:r>
            <a:r>
              <a:rPr lang="zh-CN" altLang="en-US" sz="2800" b="1">
                <a:solidFill>
                  <a:srgbClr val="FFFF00"/>
                </a:solidFill>
              </a:rPr>
              <a:t>整数域</a:t>
            </a:r>
            <a:r>
              <a:rPr lang="en-US" altLang="zh-CN" sz="2800" b="1">
                <a:solidFill>
                  <a:srgbClr val="FFFF00"/>
                </a:solidFill>
              </a:rPr>
              <a:t>)</a:t>
            </a:r>
            <a:r>
              <a:rPr lang="en-US" altLang="zh-CN" sz="2800" b="1">
                <a:solidFill>
                  <a:srgbClr val="FFFFFF"/>
                </a:solidFill>
              </a:rPr>
              <a:t> </a:t>
            </a:r>
            <a:r>
              <a:rPr lang="zh-CN" altLang="en-US" sz="2800" b="1">
                <a:solidFill>
                  <a:srgbClr val="FFFFFF"/>
                </a:solidFill>
                <a:latin typeface="宋体" panose="02010600030101010101" pitchFamily="2" charset="-122"/>
              </a:rPr>
              <a:t>，</a:t>
            </a:r>
            <a:r>
              <a:rPr lang="zh-CN" altLang="en-US" sz="2800" b="1">
                <a:solidFill>
                  <a:srgbClr val="FFFFFF"/>
                </a:solidFill>
              </a:rPr>
              <a:t>用以指示双亲结点的位置</a:t>
            </a:r>
            <a:r>
              <a:rPr lang="en-US" altLang="zh-CN" sz="2800" b="1">
                <a:solidFill>
                  <a:srgbClr val="FFFFFF"/>
                </a:solidFill>
              </a:rPr>
              <a:t>(</a:t>
            </a:r>
            <a:r>
              <a:rPr lang="zh-CN" altLang="en-US" sz="2800" b="1">
                <a:solidFill>
                  <a:srgbClr val="FFFFFF"/>
                </a:solidFill>
              </a:rPr>
              <a:t>下标值</a:t>
            </a:r>
            <a:r>
              <a:rPr lang="en-US" altLang="zh-CN" sz="2800" b="1">
                <a:solidFill>
                  <a:srgbClr val="FFFFFF"/>
                </a:solidFill>
              </a:rPr>
              <a:t>) </a:t>
            </a:r>
            <a:r>
              <a:rPr lang="zh-CN" altLang="en-US" sz="2800" b="1">
                <a:solidFill>
                  <a:srgbClr val="FFFFFF"/>
                </a:solidFill>
                <a:latin typeface="宋体" panose="02010600030101010101" pitchFamily="2" charset="-122"/>
              </a:rPr>
              <a:t>。数组元素及数组的类型定义如下</a:t>
            </a:r>
            <a:r>
              <a:rPr lang="zh-CN" altLang="en-US" sz="2800" b="1">
                <a:solidFill>
                  <a:srgbClr val="FFFFFF"/>
                </a:solidFill>
              </a:rPr>
              <a:t>：</a:t>
            </a:r>
          </a:p>
          <a:p>
            <a:pPr eaLnBrk="1" fontAlgn="base" hangingPunct="1">
              <a:lnSpc>
                <a:spcPct val="110000"/>
              </a:lnSpc>
              <a:spcBef>
                <a:spcPct val="20000"/>
              </a:spcBef>
              <a:spcAft>
                <a:spcPct val="0"/>
              </a:spcAft>
            </a:pPr>
            <a:r>
              <a:rPr lang="en-US" altLang="zh-CN" sz="2800" b="1">
                <a:solidFill>
                  <a:srgbClr val="FFFFFF"/>
                </a:solidFill>
              </a:rPr>
              <a:t>#define MAX_SIZE  100</a:t>
            </a:r>
          </a:p>
          <a:p>
            <a:pPr eaLnBrk="1" fontAlgn="base" hangingPunct="1">
              <a:lnSpc>
                <a:spcPct val="110000"/>
              </a:lnSpc>
              <a:spcBef>
                <a:spcPct val="20000"/>
              </a:spcBef>
              <a:spcAft>
                <a:spcPct val="0"/>
              </a:spcAft>
            </a:pPr>
            <a:r>
              <a:rPr lang="en-US" altLang="zh-CN" sz="2800" b="1">
                <a:solidFill>
                  <a:srgbClr val="FFFFFF"/>
                </a:solidFill>
              </a:rPr>
              <a:t>typedef  struct PTNode</a:t>
            </a:r>
          </a:p>
          <a:p>
            <a:pPr lvl="1" eaLnBrk="1" fontAlgn="base" hangingPunct="1">
              <a:lnSpc>
                <a:spcPct val="110000"/>
              </a:lnSpc>
              <a:spcBef>
                <a:spcPct val="20000"/>
              </a:spcBef>
              <a:spcAft>
                <a:spcPct val="0"/>
              </a:spcAft>
            </a:pPr>
            <a:r>
              <a:rPr lang="en-US" altLang="zh-CN" sz="2800" b="1">
                <a:solidFill>
                  <a:srgbClr val="FFFFFF"/>
                </a:solidFill>
              </a:rPr>
              <a:t>{  ElemType  data ;</a:t>
            </a:r>
          </a:p>
          <a:p>
            <a:pPr lvl="2" eaLnBrk="1" fontAlgn="base" hangingPunct="1">
              <a:lnSpc>
                <a:spcPct val="110000"/>
              </a:lnSpc>
              <a:spcBef>
                <a:spcPct val="20000"/>
              </a:spcBef>
              <a:spcAft>
                <a:spcPct val="0"/>
              </a:spcAft>
            </a:pPr>
            <a:r>
              <a:rPr lang="en-US" altLang="zh-CN" sz="2800" b="1">
                <a:solidFill>
                  <a:srgbClr val="FFFFFF"/>
                </a:solidFill>
              </a:rPr>
              <a:t>int  parent ;</a:t>
            </a:r>
          </a:p>
          <a:p>
            <a:pPr lvl="1" eaLnBrk="1" fontAlgn="base" hangingPunct="1">
              <a:lnSpc>
                <a:spcPct val="110000"/>
              </a:lnSpc>
              <a:spcBef>
                <a:spcPct val="20000"/>
              </a:spcBef>
              <a:spcAft>
                <a:spcPct val="0"/>
              </a:spcAft>
            </a:pPr>
            <a:r>
              <a:rPr lang="en-US" altLang="zh-CN" sz="2800" b="1">
                <a:solidFill>
                  <a:srgbClr val="FFFFFF"/>
                </a:solidFill>
              </a:rPr>
              <a:t>}PTNode ;</a:t>
            </a:r>
          </a:p>
        </p:txBody>
      </p:sp>
    </p:spTree>
    <p:extLst>
      <p:ext uri="{BB962C8B-B14F-4D97-AF65-F5344CB8AC3E}">
        <p14:creationId xmlns:p14="http://schemas.microsoft.com/office/powerpoint/2010/main" val="262193044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7186" name="Text Box 2">
            <a:extLst>
              <a:ext uri="{FF2B5EF4-FFF2-40B4-BE49-F238E27FC236}">
                <a16:creationId xmlns:a16="http://schemas.microsoft.com/office/drawing/2014/main" id="{5C937CDC-7D5D-8643-9911-E5D75CFAE192}"/>
              </a:ext>
            </a:extLst>
          </p:cNvPr>
          <p:cNvSpPr txBox="1">
            <a:spLocks noChangeArrowheads="1"/>
          </p:cNvSpPr>
          <p:nvPr/>
        </p:nvSpPr>
        <p:spPr bwMode="auto">
          <a:xfrm>
            <a:off x="1676400" y="149225"/>
            <a:ext cx="5791200"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55600" eaLnBrk="0" hangingPunct="0">
              <a:defRPr kumimoji="1" sz="2400">
                <a:solidFill>
                  <a:schemeClr val="tx1"/>
                </a:solidFill>
                <a:latin typeface="Times New Roman" panose="02020603050405020304" pitchFamily="18" charset="0"/>
                <a:ea typeface="宋体" panose="02010600030101010101" pitchFamily="2" charset="-122"/>
              </a:defRPr>
            </a:lvl2pPr>
            <a:lvl3pPr marL="723900" eaLnBrk="0" hangingPunct="0">
              <a:defRPr kumimoji="1" sz="2400">
                <a:solidFill>
                  <a:schemeClr val="tx1"/>
                </a:solidFill>
                <a:latin typeface="Times New Roman" panose="02020603050405020304" pitchFamily="18" charset="0"/>
                <a:ea typeface="宋体" panose="02010600030101010101" pitchFamily="2" charset="-122"/>
              </a:defRPr>
            </a:lvl3pPr>
            <a:lvl4pPr marL="2441575" indent="-457200" eaLnBrk="0" hangingPunct="0">
              <a:defRPr kumimoji="1" sz="2400">
                <a:solidFill>
                  <a:schemeClr val="tx1"/>
                </a:solidFill>
                <a:latin typeface="Times New Roman" panose="02020603050405020304" pitchFamily="18" charset="0"/>
                <a:ea typeface="宋体" panose="02010600030101010101" pitchFamily="2" charset="-122"/>
              </a:defRPr>
            </a:lvl4pPr>
            <a:lvl5pPr marL="3078163" indent="-457200" eaLnBrk="0" hangingPunct="0">
              <a:defRPr kumimoji="1" sz="2400">
                <a:solidFill>
                  <a:schemeClr val="tx1"/>
                </a:solidFill>
                <a:latin typeface="Times New Roman" panose="02020603050405020304" pitchFamily="18" charset="0"/>
                <a:ea typeface="宋体" panose="02010600030101010101" pitchFamily="2" charset="-122"/>
              </a:defRPr>
            </a:lvl5pPr>
            <a:lvl6pPr marL="3535363"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992563"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449763"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906963"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20000"/>
              </a:spcBef>
              <a:spcAft>
                <a:spcPct val="0"/>
              </a:spcAft>
            </a:pPr>
            <a:r>
              <a:rPr lang="en-US" altLang="zh-CN" sz="2800" b="1">
                <a:solidFill>
                  <a:srgbClr val="FFFFFF"/>
                </a:solidFill>
              </a:rPr>
              <a:t>typedef  struct</a:t>
            </a:r>
          </a:p>
          <a:p>
            <a:pPr lvl="1" eaLnBrk="1" fontAlgn="base" hangingPunct="1">
              <a:lnSpc>
                <a:spcPct val="110000"/>
              </a:lnSpc>
              <a:spcBef>
                <a:spcPct val="20000"/>
              </a:spcBef>
              <a:spcAft>
                <a:spcPct val="0"/>
              </a:spcAft>
            </a:pPr>
            <a:r>
              <a:rPr lang="en-US" altLang="zh-CN" sz="2800" b="1">
                <a:solidFill>
                  <a:srgbClr val="FFFFFF"/>
                </a:solidFill>
              </a:rPr>
              <a:t>{  PTNode  Nodes[MAX_SIZE] ;</a:t>
            </a:r>
          </a:p>
          <a:p>
            <a:pPr lvl="2" eaLnBrk="1" fontAlgn="base" hangingPunct="1">
              <a:lnSpc>
                <a:spcPct val="110000"/>
              </a:lnSpc>
              <a:spcBef>
                <a:spcPct val="20000"/>
              </a:spcBef>
              <a:spcAft>
                <a:spcPct val="0"/>
              </a:spcAft>
            </a:pPr>
            <a:r>
              <a:rPr lang="en-US" altLang="zh-CN" sz="2800" b="1">
                <a:solidFill>
                  <a:srgbClr val="FFFFFF"/>
                </a:solidFill>
              </a:rPr>
              <a:t>int  root;    </a:t>
            </a:r>
            <a:r>
              <a:rPr lang="en-US" altLang="zh-CN" b="1">
                <a:solidFill>
                  <a:srgbClr val="FFFFFF"/>
                </a:solidFill>
              </a:rPr>
              <a:t>/*  </a:t>
            </a:r>
            <a:r>
              <a:rPr lang="zh-CN" altLang="en-US" b="1">
                <a:solidFill>
                  <a:srgbClr val="FFFFFF"/>
                </a:solidFill>
              </a:rPr>
              <a:t>根结点位置  *</a:t>
            </a:r>
            <a:r>
              <a:rPr lang="en-US" altLang="zh-CN" b="1">
                <a:solidFill>
                  <a:srgbClr val="FFFFFF"/>
                </a:solidFill>
              </a:rPr>
              <a:t>/</a:t>
            </a:r>
          </a:p>
          <a:p>
            <a:pPr lvl="2" eaLnBrk="1" fontAlgn="base" hangingPunct="1">
              <a:lnSpc>
                <a:spcPct val="110000"/>
              </a:lnSpc>
              <a:spcBef>
                <a:spcPct val="20000"/>
              </a:spcBef>
              <a:spcAft>
                <a:spcPct val="0"/>
              </a:spcAft>
            </a:pPr>
            <a:r>
              <a:rPr lang="en-US" altLang="zh-CN" sz="2800" b="1">
                <a:solidFill>
                  <a:srgbClr val="FFFFFF"/>
                </a:solidFill>
              </a:rPr>
              <a:t>int  num ;   </a:t>
            </a:r>
            <a:r>
              <a:rPr lang="en-US" altLang="zh-CN" b="1">
                <a:solidFill>
                  <a:srgbClr val="FFFFFF"/>
                </a:solidFill>
              </a:rPr>
              <a:t>/*  </a:t>
            </a:r>
            <a:r>
              <a:rPr lang="zh-CN" altLang="en-US" b="1">
                <a:solidFill>
                  <a:srgbClr val="FFFFFF"/>
                </a:solidFill>
              </a:rPr>
              <a:t>结点数   *</a:t>
            </a:r>
            <a:r>
              <a:rPr lang="en-US" altLang="zh-CN" b="1">
                <a:solidFill>
                  <a:srgbClr val="FFFFFF"/>
                </a:solidFill>
              </a:rPr>
              <a:t>/</a:t>
            </a:r>
            <a:r>
              <a:rPr lang="en-US" altLang="zh-CN" sz="2800" b="1">
                <a:solidFill>
                  <a:srgbClr val="FFFFFF"/>
                </a:solidFill>
              </a:rPr>
              <a:t> </a:t>
            </a:r>
          </a:p>
          <a:p>
            <a:pPr lvl="1" eaLnBrk="1" fontAlgn="base" hangingPunct="1">
              <a:lnSpc>
                <a:spcPct val="110000"/>
              </a:lnSpc>
              <a:spcBef>
                <a:spcPct val="20000"/>
              </a:spcBef>
              <a:spcAft>
                <a:spcPct val="0"/>
              </a:spcAft>
            </a:pPr>
            <a:r>
              <a:rPr lang="en-US" altLang="zh-CN" sz="2800" b="1">
                <a:solidFill>
                  <a:srgbClr val="FFFFFF"/>
                </a:solidFill>
              </a:rPr>
              <a:t>}Ptree ;</a:t>
            </a:r>
          </a:p>
          <a:p>
            <a:pPr eaLnBrk="1" fontAlgn="base" hangingPunct="1">
              <a:lnSpc>
                <a:spcPct val="110000"/>
              </a:lnSpc>
              <a:spcBef>
                <a:spcPct val="20000"/>
              </a:spcBef>
              <a:spcAft>
                <a:spcPct val="0"/>
              </a:spcAft>
            </a:pPr>
            <a:r>
              <a:rPr lang="en-US" altLang="zh-CN" sz="2800" b="1">
                <a:solidFill>
                  <a:srgbClr val="FFFFFF"/>
                </a:solidFill>
                <a:latin typeface="宋体" panose="02010600030101010101" pitchFamily="2" charset="-122"/>
              </a:rPr>
              <a:t>    </a:t>
            </a:r>
            <a:r>
              <a:rPr lang="zh-CN" altLang="en-US" sz="2800" b="1">
                <a:solidFill>
                  <a:srgbClr val="FFFFFF"/>
                </a:solidFill>
                <a:latin typeface="宋体" panose="02010600030101010101" pitchFamily="2" charset="-122"/>
              </a:rPr>
              <a:t>图</a:t>
            </a:r>
            <a:r>
              <a:rPr lang="en-US" altLang="zh-CN" sz="2800" b="1">
                <a:solidFill>
                  <a:srgbClr val="FFFFFF"/>
                </a:solidFill>
              </a:rPr>
              <a:t>6-13</a:t>
            </a:r>
            <a:r>
              <a:rPr lang="zh-CN" altLang="en-US" sz="2800" b="1">
                <a:solidFill>
                  <a:srgbClr val="FFFFFF"/>
                </a:solidFill>
              </a:rPr>
              <a:t>所示是一棵树及其双亲表示的存储结构</a:t>
            </a:r>
            <a:r>
              <a:rPr lang="zh-CN" altLang="en-US" sz="2800" b="1">
                <a:solidFill>
                  <a:srgbClr val="FFFFFF"/>
                </a:solidFill>
                <a:latin typeface="宋体" panose="02010600030101010101" pitchFamily="2" charset="-122"/>
              </a:rPr>
              <a:t>。</a:t>
            </a:r>
            <a:r>
              <a:rPr lang="zh-CN" altLang="en-US" sz="2800" b="1">
                <a:solidFill>
                  <a:srgbClr val="FFFFFF"/>
                </a:solidFill>
              </a:rPr>
              <a:t>这种存储结构利用了任一结点的父结点唯一的性质</a:t>
            </a:r>
            <a:r>
              <a:rPr lang="zh-CN" altLang="en-US" sz="2800" b="1">
                <a:solidFill>
                  <a:srgbClr val="FFFFFF"/>
                </a:solidFill>
                <a:latin typeface="宋体" panose="02010600030101010101" pitchFamily="2" charset="-122"/>
              </a:rPr>
              <a:t>。可以方便地直接找到</a:t>
            </a:r>
            <a:r>
              <a:rPr lang="zh-CN" altLang="en-US" sz="2800" b="1">
                <a:solidFill>
                  <a:srgbClr val="FFFFFF"/>
                </a:solidFill>
              </a:rPr>
              <a:t>任一结点的父结点</a:t>
            </a:r>
            <a:r>
              <a:rPr lang="zh-CN" altLang="en-US" sz="2800" b="1">
                <a:solidFill>
                  <a:srgbClr val="FFFFFF"/>
                </a:solidFill>
                <a:latin typeface="宋体" panose="02010600030101010101" pitchFamily="2" charset="-122"/>
              </a:rPr>
              <a:t>，</a:t>
            </a:r>
            <a:r>
              <a:rPr lang="zh-CN" altLang="en-US" sz="2800" b="1">
                <a:solidFill>
                  <a:srgbClr val="FFFFFF"/>
                </a:solidFill>
              </a:rPr>
              <a:t>但求结点的子结点时需要扫描整个数组</a:t>
            </a:r>
            <a:r>
              <a:rPr lang="zh-CN" altLang="en-US" sz="2800" b="1">
                <a:solidFill>
                  <a:srgbClr val="FFFFFF"/>
                </a:solidFill>
                <a:latin typeface="宋体" panose="02010600030101010101" pitchFamily="2" charset="-122"/>
              </a:rPr>
              <a:t>。</a:t>
            </a:r>
          </a:p>
        </p:txBody>
      </p:sp>
      <p:grpSp>
        <p:nvGrpSpPr>
          <p:cNvPr id="477187" name="Group 3">
            <a:extLst>
              <a:ext uri="{FF2B5EF4-FFF2-40B4-BE49-F238E27FC236}">
                <a16:creationId xmlns:a16="http://schemas.microsoft.com/office/drawing/2014/main" id="{8E53B7F1-A2D7-894C-B301-6E947BA68B79}"/>
              </a:ext>
            </a:extLst>
          </p:cNvPr>
          <p:cNvGrpSpPr>
            <a:grpSpLocks/>
          </p:cNvGrpSpPr>
          <p:nvPr/>
        </p:nvGrpSpPr>
        <p:grpSpPr bwMode="auto">
          <a:xfrm>
            <a:off x="7391401" y="179389"/>
            <a:ext cx="2987675" cy="6276975"/>
            <a:chOff x="3696" y="113"/>
            <a:chExt cx="1882" cy="3954"/>
          </a:xfrm>
        </p:grpSpPr>
        <p:grpSp>
          <p:nvGrpSpPr>
            <p:cNvPr id="477188" name="Group 4">
              <a:extLst>
                <a:ext uri="{FF2B5EF4-FFF2-40B4-BE49-F238E27FC236}">
                  <a16:creationId xmlns:a16="http://schemas.microsoft.com/office/drawing/2014/main" id="{58F2D808-6896-4247-8FBB-8FAF1DDE017E}"/>
                </a:ext>
              </a:extLst>
            </p:cNvPr>
            <p:cNvGrpSpPr>
              <a:grpSpLocks/>
            </p:cNvGrpSpPr>
            <p:nvPr/>
          </p:nvGrpSpPr>
          <p:grpSpPr bwMode="auto">
            <a:xfrm>
              <a:off x="3853" y="113"/>
              <a:ext cx="1723" cy="1519"/>
              <a:chOff x="2703" y="2304"/>
              <a:chExt cx="1849" cy="1712"/>
            </a:xfrm>
          </p:grpSpPr>
          <p:sp>
            <p:nvSpPr>
              <p:cNvPr id="477189" name="Oval 5">
                <a:extLst>
                  <a:ext uri="{FF2B5EF4-FFF2-40B4-BE49-F238E27FC236}">
                    <a16:creationId xmlns:a16="http://schemas.microsoft.com/office/drawing/2014/main" id="{5712B6BB-F4F6-5947-B6C2-71927B3495E5}"/>
                  </a:ext>
                </a:extLst>
              </p:cNvPr>
              <p:cNvSpPr>
                <a:spLocks noChangeArrowheads="1"/>
              </p:cNvSpPr>
              <p:nvPr/>
            </p:nvSpPr>
            <p:spPr bwMode="auto">
              <a:xfrm>
                <a:off x="3983" y="3279"/>
                <a:ext cx="249" cy="249"/>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F</a:t>
                </a:r>
              </a:p>
            </p:txBody>
          </p:sp>
          <p:sp>
            <p:nvSpPr>
              <p:cNvPr id="477190" name="Oval 6">
                <a:extLst>
                  <a:ext uri="{FF2B5EF4-FFF2-40B4-BE49-F238E27FC236}">
                    <a16:creationId xmlns:a16="http://schemas.microsoft.com/office/drawing/2014/main" id="{D0EDAE2E-5C6E-334F-9D13-0C1B3304207A}"/>
                  </a:ext>
                </a:extLst>
              </p:cNvPr>
              <p:cNvSpPr>
                <a:spLocks noChangeArrowheads="1"/>
              </p:cNvSpPr>
              <p:nvPr/>
            </p:nvSpPr>
            <p:spPr bwMode="auto">
              <a:xfrm>
                <a:off x="3631" y="3759"/>
                <a:ext cx="249" cy="249"/>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G</a:t>
                </a:r>
              </a:p>
            </p:txBody>
          </p:sp>
          <p:sp>
            <p:nvSpPr>
              <p:cNvPr id="477191" name="Oval 7">
                <a:extLst>
                  <a:ext uri="{FF2B5EF4-FFF2-40B4-BE49-F238E27FC236}">
                    <a16:creationId xmlns:a16="http://schemas.microsoft.com/office/drawing/2014/main" id="{38499C8E-E5BE-0E48-AED8-576F7F7BEE9B}"/>
                  </a:ext>
                </a:extLst>
              </p:cNvPr>
              <p:cNvSpPr>
                <a:spLocks noChangeArrowheads="1"/>
              </p:cNvSpPr>
              <p:nvPr/>
            </p:nvSpPr>
            <p:spPr bwMode="auto">
              <a:xfrm>
                <a:off x="3959" y="3759"/>
                <a:ext cx="249" cy="249"/>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H</a:t>
                </a:r>
              </a:p>
            </p:txBody>
          </p:sp>
          <p:sp>
            <p:nvSpPr>
              <p:cNvPr id="477192" name="Oval 8">
                <a:extLst>
                  <a:ext uri="{FF2B5EF4-FFF2-40B4-BE49-F238E27FC236}">
                    <a16:creationId xmlns:a16="http://schemas.microsoft.com/office/drawing/2014/main" id="{2F32252E-050F-EE4C-88D3-9E4FDF75086E}"/>
                  </a:ext>
                </a:extLst>
              </p:cNvPr>
              <p:cNvSpPr>
                <a:spLocks noChangeArrowheads="1"/>
              </p:cNvSpPr>
              <p:nvPr/>
            </p:nvSpPr>
            <p:spPr bwMode="auto">
              <a:xfrm>
                <a:off x="4303" y="3767"/>
                <a:ext cx="249" cy="249"/>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I</a:t>
                </a:r>
              </a:p>
            </p:txBody>
          </p:sp>
          <p:sp>
            <p:nvSpPr>
              <p:cNvPr id="477193" name="Line 9">
                <a:extLst>
                  <a:ext uri="{FF2B5EF4-FFF2-40B4-BE49-F238E27FC236}">
                    <a16:creationId xmlns:a16="http://schemas.microsoft.com/office/drawing/2014/main" id="{33B8679B-3FBA-0C4A-A34D-4F779C705A3C}"/>
                  </a:ext>
                </a:extLst>
              </p:cNvPr>
              <p:cNvSpPr>
                <a:spLocks noChangeShapeType="1"/>
              </p:cNvSpPr>
              <p:nvPr/>
            </p:nvSpPr>
            <p:spPr bwMode="auto">
              <a:xfrm flipH="1">
                <a:off x="3775" y="3479"/>
                <a:ext cx="227" cy="2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77194" name="Line 10">
                <a:extLst>
                  <a:ext uri="{FF2B5EF4-FFF2-40B4-BE49-F238E27FC236}">
                    <a16:creationId xmlns:a16="http://schemas.microsoft.com/office/drawing/2014/main" id="{B7788C4A-7CB6-F649-B683-734CA79450F2}"/>
                  </a:ext>
                </a:extLst>
              </p:cNvPr>
              <p:cNvSpPr>
                <a:spLocks noChangeShapeType="1"/>
              </p:cNvSpPr>
              <p:nvPr/>
            </p:nvSpPr>
            <p:spPr bwMode="auto">
              <a:xfrm>
                <a:off x="4095" y="3519"/>
                <a:ext cx="0"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77195" name="Line 11">
                <a:extLst>
                  <a:ext uri="{FF2B5EF4-FFF2-40B4-BE49-F238E27FC236}">
                    <a16:creationId xmlns:a16="http://schemas.microsoft.com/office/drawing/2014/main" id="{BED6B2D1-8308-1348-9FF2-55D3C9CEC2DF}"/>
                  </a:ext>
                </a:extLst>
              </p:cNvPr>
              <p:cNvSpPr>
                <a:spLocks noChangeShapeType="1"/>
              </p:cNvSpPr>
              <p:nvPr/>
            </p:nvSpPr>
            <p:spPr bwMode="auto">
              <a:xfrm>
                <a:off x="4199" y="3503"/>
                <a:ext cx="227" cy="2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77196" name="Oval 12">
                <a:extLst>
                  <a:ext uri="{FF2B5EF4-FFF2-40B4-BE49-F238E27FC236}">
                    <a16:creationId xmlns:a16="http://schemas.microsoft.com/office/drawing/2014/main" id="{7DC59038-2247-5A41-9E4B-7DA67176CC04}"/>
                  </a:ext>
                </a:extLst>
              </p:cNvPr>
              <p:cNvSpPr>
                <a:spLocks noChangeArrowheads="1"/>
              </p:cNvSpPr>
              <p:nvPr/>
            </p:nvSpPr>
            <p:spPr bwMode="auto">
              <a:xfrm>
                <a:off x="3319" y="2304"/>
                <a:ext cx="249" cy="249"/>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R</a:t>
                </a:r>
              </a:p>
            </p:txBody>
          </p:sp>
          <p:sp>
            <p:nvSpPr>
              <p:cNvPr id="477197" name="Oval 13">
                <a:extLst>
                  <a:ext uri="{FF2B5EF4-FFF2-40B4-BE49-F238E27FC236}">
                    <a16:creationId xmlns:a16="http://schemas.microsoft.com/office/drawing/2014/main" id="{608D957F-8D30-0A49-AB96-0ACBC7A99A18}"/>
                  </a:ext>
                </a:extLst>
              </p:cNvPr>
              <p:cNvSpPr>
                <a:spLocks noChangeArrowheads="1"/>
              </p:cNvSpPr>
              <p:nvPr/>
            </p:nvSpPr>
            <p:spPr bwMode="auto">
              <a:xfrm>
                <a:off x="2967" y="2784"/>
                <a:ext cx="249" cy="249"/>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A</a:t>
                </a:r>
              </a:p>
            </p:txBody>
          </p:sp>
          <p:sp>
            <p:nvSpPr>
              <p:cNvPr id="477198" name="Oval 14">
                <a:extLst>
                  <a:ext uri="{FF2B5EF4-FFF2-40B4-BE49-F238E27FC236}">
                    <a16:creationId xmlns:a16="http://schemas.microsoft.com/office/drawing/2014/main" id="{5D6BBDCC-DD33-E34B-9AE2-058142A59DE3}"/>
                  </a:ext>
                </a:extLst>
              </p:cNvPr>
              <p:cNvSpPr>
                <a:spLocks noChangeArrowheads="1"/>
              </p:cNvSpPr>
              <p:nvPr/>
            </p:nvSpPr>
            <p:spPr bwMode="auto">
              <a:xfrm>
                <a:off x="3295" y="2784"/>
                <a:ext cx="249" cy="249"/>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B</a:t>
                </a:r>
              </a:p>
            </p:txBody>
          </p:sp>
          <p:sp>
            <p:nvSpPr>
              <p:cNvPr id="477199" name="Oval 15">
                <a:extLst>
                  <a:ext uri="{FF2B5EF4-FFF2-40B4-BE49-F238E27FC236}">
                    <a16:creationId xmlns:a16="http://schemas.microsoft.com/office/drawing/2014/main" id="{7D205F43-8CEB-E248-B167-A2730878696D}"/>
                  </a:ext>
                </a:extLst>
              </p:cNvPr>
              <p:cNvSpPr>
                <a:spLocks noChangeArrowheads="1"/>
              </p:cNvSpPr>
              <p:nvPr/>
            </p:nvSpPr>
            <p:spPr bwMode="auto">
              <a:xfrm>
                <a:off x="3647" y="2792"/>
                <a:ext cx="249" cy="249"/>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C</a:t>
                </a:r>
              </a:p>
            </p:txBody>
          </p:sp>
          <p:sp>
            <p:nvSpPr>
              <p:cNvPr id="477200" name="Line 16">
                <a:extLst>
                  <a:ext uri="{FF2B5EF4-FFF2-40B4-BE49-F238E27FC236}">
                    <a16:creationId xmlns:a16="http://schemas.microsoft.com/office/drawing/2014/main" id="{FF72A14A-C0D6-4F4D-9E9A-A733ABC18135}"/>
                  </a:ext>
                </a:extLst>
              </p:cNvPr>
              <p:cNvSpPr>
                <a:spLocks noChangeShapeType="1"/>
              </p:cNvSpPr>
              <p:nvPr/>
            </p:nvSpPr>
            <p:spPr bwMode="auto">
              <a:xfrm flipH="1">
                <a:off x="3111" y="2504"/>
                <a:ext cx="227" cy="2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77201" name="Line 17">
                <a:extLst>
                  <a:ext uri="{FF2B5EF4-FFF2-40B4-BE49-F238E27FC236}">
                    <a16:creationId xmlns:a16="http://schemas.microsoft.com/office/drawing/2014/main" id="{F7CEDC4D-F231-0B40-98DE-3EBD7A0B7608}"/>
                  </a:ext>
                </a:extLst>
              </p:cNvPr>
              <p:cNvSpPr>
                <a:spLocks noChangeShapeType="1"/>
              </p:cNvSpPr>
              <p:nvPr/>
            </p:nvSpPr>
            <p:spPr bwMode="auto">
              <a:xfrm>
                <a:off x="3431" y="2544"/>
                <a:ext cx="0"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77202" name="Line 18">
                <a:extLst>
                  <a:ext uri="{FF2B5EF4-FFF2-40B4-BE49-F238E27FC236}">
                    <a16:creationId xmlns:a16="http://schemas.microsoft.com/office/drawing/2014/main" id="{507FEB09-FB0B-F246-BCBB-0666122E35CE}"/>
                  </a:ext>
                </a:extLst>
              </p:cNvPr>
              <p:cNvSpPr>
                <a:spLocks noChangeShapeType="1"/>
              </p:cNvSpPr>
              <p:nvPr/>
            </p:nvSpPr>
            <p:spPr bwMode="auto">
              <a:xfrm>
                <a:off x="3535" y="2528"/>
                <a:ext cx="227" cy="2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77203" name="Oval 19">
                <a:extLst>
                  <a:ext uri="{FF2B5EF4-FFF2-40B4-BE49-F238E27FC236}">
                    <a16:creationId xmlns:a16="http://schemas.microsoft.com/office/drawing/2014/main" id="{8358FEEC-5A36-2E4A-95D2-C4E32DD64FE2}"/>
                  </a:ext>
                </a:extLst>
              </p:cNvPr>
              <p:cNvSpPr>
                <a:spLocks noChangeArrowheads="1"/>
              </p:cNvSpPr>
              <p:nvPr/>
            </p:nvSpPr>
            <p:spPr bwMode="auto">
              <a:xfrm>
                <a:off x="2703" y="3272"/>
                <a:ext cx="249" cy="249"/>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D</a:t>
                </a:r>
              </a:p>
            </p:txBody>
          </p:sp>
          <p:sp>
            <p:nvSpPr>
              <p:cNvPr id="477204" name="Oval 20">
                <a:extLst>
                  <a:ext uri="{FF2B5EF4-FFF2-40B4-BE49-F238E27FC236}">
                    <a16:creationId xmlns:a16="http://schemas.microsoft.com/office/drawing/2014/main" id="{9EBC35B0-4B8C-5341-A452-EAC2F71A4F4D}"/>
                  </a:ext>
                </a:extLst>
              </p:cNvPr>
              <p:cNvSpPr>
                <a:spLocks noChangeArrowheads="1"/>
              </p:cNvSpPr>
              <p:nvPr/>
            </p:nvSpPr>
            <p:spPr bwMode="auto">
              <a:xfrm>
                <a:off x="3216" y="3288"/>
                <a:ext cx="249" cy="249"/>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E</a:t>
                </a:r>
              </a:p>
            </p:txBody>
          </p:sp>
          <p:sp>
            <p:nvSpPr>
              <p:cNvPr id="477205" name="Line 21">
                <a:extLst>
                  <a:ext uri="{FF2B5EF4-FFF2-40B4-BE49-F238E27FC236}">
                    <a16:creationId xmlns:a16="http://schemas.microsoft.com/office/drawing/2014/main" id="{A67AB7A0-C4D2-A549-A0D9-10E759DFD6EC}"/>
                  </a:ext>
                </a:extLst>
              </p:cNvPr>
              <p:cNvSpPr>
                <a:spLocks noChangeShapeType="1"/>
              </p:cNvSpPr>
              <p:nvPr/>
            </p:nvSpPr>
            <p:spPr bwMode="auto">
              <a:xfrm flipH="1">
                <a:off x="2833" y="2992"/>
                <a:ext cx="159" cy="2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77206" name="Line 22">
                <a:extLst>
                  <a:ext uri="{FF2B5EF4-FFF2-40B4-BE49-F238E27FC236}">
                    <a16:creationId xmlns:a16="http://schemas.microsoft.com/office/drawing/2014/main" id="{1ACEFB4F-4B57-C142-916A-399883CAF515}"/>
                  </a:ext>
                </a:extLst>
              </p:cNvPr>
              <p:cNvSpPr>
                <a:spLocks noChangeShapeType="1"/>
              </p:cNvSpPr>
              <p:nvPr/>
            </p:nvSpPr>
            <p:spPr bwMode="auto">
              <a:xfrm>
                <a:off x="3168" y="3008"/>
                <a:ext cx="159" cy="2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77207" name="Line 23">
                <a:extLst>
                  <a:ext uri="{FF2B5EF4-FFF2-40B4-BE49-F238E27FC236}">
                    <a16:creationId xmlns:a16="http://schemas.microsoft.com/office/drawing/2014/main" id="{4E12BF5E-C477-154E-BC62-9EE8D7DC83B5}"/>
                  </a:ext>
                </a:extLst>
              </p:cNvPr>
              <p:cNvSpPr>
                <a:spLocks noChangeShapeType="1"/>
              </p:cNvSpPr>
              <p:nvPr/>
            </p:nvSpPr>
            <p:spPr bwMode="auto">
              <a:xfrm>
                <a:off x="3853" y="3008"/>
                <a:ext cx="227" cy="2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477208" name="Rectangle 24">
              <a:extLst>
                <a:ext uri="{FF2B5EF4-FFF2-40B4-BE49-F238E27FC236}">
                  <a16:creationId xmlns:a16="http://schemas.microsoft.com/office/drawing/2014/main" id="{336193DC-CFCF-0342-B1FD-A6A115808EC5}"/>
                </a:ext>
              </a:extLst>
            </p:cNvPr>
            <p:cNvSpPr>
              <a:spLocks noChangeArrowheads="1"/>
            </p:cNvSpPr>
            <p:nvPr/>
          </p:nvSpPr>
          <p:spPr bwMode="auto">
            <a:xfrm>
              <a:off x="3696" y="3840"/>
              <a:ext cx="1882"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000" b="1">
                  <a:solidFill>
                    <a:srgbClr val="FFFFFF"/>
                  </a:solidFill>
                  <a:latin typeface="Times New Roman" panose="02020603050405020304" pitchFamily="18" charset="0"/>
                  <a:ea typeface="宋体" panose="02010600030101010101" pitchFamily="2" charset="-122"/>
                </a:rPr>
                <a:t>图</a:t>
              </a:r>
              <a:r>
                <a:rPr kumimoji="1" lang="en-US" altLang="zh-CN" sz="2000" b="1">
                  <a:solidFill>
                    <a:srgbClr val="FFFFFF"/>
                  </a:solidFill>
                  <a:latin typeface="Times New Roman" panose="02020603050405020304" pitchFamily="18" charset="0"/>
                  <a:ea typeface="宋体" panose="02010600030101010101" pitchFamily="2" charset="-122"/>
                </a:rPr>
                <a:t>6-13  </a:t>
              </a:r>
              <a:r>
                <a:rPr kumimoji="1" lang="zh-CN" altLang="en-US" sz="2000" b="1">
                  <a:solidFill>
                    <a:srgbClr val="FFFFFF"/>
                  </a:solidFill>
                  <a:latin typeface="Times New Roman" panose="02020603050405020304" pitchFamily="18" charset="0"/>
                  <a:ea typeface="宋体" panose="02010600030101010101" pitchFamily="2" charset="-122"/>
                </a:rPr>
                <a:t>树的双亲存储结构</a:t>
              </a:r>
            </a:p>
          </p:txBody>
        </p:sp>
        <p:grpSp>
          <p:nvGrpSpPr>
            <p:cNvPr id="477209" name="Group 25">
              <a:extLst>
                <a:ext uri="{FF2B5EF4-FFF2-40B4-BE49-F238E27FC236}">
                  <a16:creationId xmlns:a16="http://schemas.microsoft.com/office/drawing/2014/main" id="{12BE9137-56F5-A046-90A0-3B688CF8D946}"/>
                </a:ext>
              </a:extLst>
            </p:cNvPr>
            <p:cNvGrpSpPr>
              <a:grpSpLocks/>
            </p:cNvGrpSpPr>
            <p:nvPr/>
          </p:nvGrpSpPr>
          <p:grpSpPr bwMode="auto">
            <a:xfrm>
              <a:off x="4150" y="1772"/>
              <a:ext cx="793" cy="1972"/>
              <a:chOff x="3121" y="1960"/>
              <a:chExt cx="816" cy="2048"/>
            </a:xfrm>
          </p:grpSpPr>
          <p:grpSp>
            <p:nvGrpSpPr>
              <p:cNvPr id="477210" name="Group 26">
                <a:extLst>
                  <a:ext uri="{FF2B5EF4-FFF2-40B4-BE49-F238E27FC236}">
                    <a16:creationId xmlns:a16="http://schemas.microsoft.com/office/drawing/2014/main" id="{AFC81998-0DDE-DE49-8685-074C2489F9FE}"/>
                  </a:ext>
                </a:extLst>
              </p:cNvPr>
              <p:cNvGrpSpPr>
                <a:grpSpLocks/>
              </p:cNvGrpSpPr>
              <p:nvPr/>
            </p:nvGrpSpPr>
            <p:grpSpPr bwMode="auto">
              <a:xfrm>
                <a:off x="3121" y="1960"/>
                <a:ext cx="816" cy="2040"/>
                <a:chOff x="3121" y="1960"/>
                <a:chExt cx="826" cy="2048"/>
              </a:xfrm>
            </p:grpSpPr>
            <p:grpSp>
              <p:nvGrpSpPr>
                <p:cNvPr id="477211" name="Group 27">
                  <a:extLst>
                    <a:ext uri="{FF2B5EF4-FFF2-40B4-BE49-F238E27FC236}">
                      <a16:creationId xmlns:a16="http://schemas.microsoft.com/office/drawing/2014/main" id="{1DE1D7C9-5E77-5C47-879E-E9DE0C9AEBE1}"/>
                    </a:ext>
                  </a:extLst>
                </p:cNvPr>
                <p:cNvGrpSpPr>
                  <a:grpSpLocks/>
                </p:cNvGrpSpPr>
                <p:nvPr/>
              </p:nvGrpSpPr>
              <p:grpSpPr bwMode="auto">
                <a:xfrm>
                  <a:off x="3128" y="1960"/>
                  <a:ext cx="819" cy="212"/>
                  <a:chOff x="1789" y="2924"/>
                  <a:chExt cx="819" cy="212"/>
                </a:xfrm>
              </p:grpSpPr>
              <p:sp>
                <p:nvSpPr>
                  <p:cNvPr id="477212" name="Rectangle 28">
                    <a:extLst>
                      <a:ext uri="{FF2B5EF4-FFF2-40B4-BE49-F238E27FC236}">
                        <a16:creationId xmlns:a16="http://schemas.microsoft.com/office/drawing/2014/main" id="{35A02A47-9F69-D540-A93D-6D88E1E7B286}"/>
                      </a:ext>
                    </a:extLst>
                  </p:cNvPr>
                  <p:cNvSpPr>
                    <a:spLocks noChangeArrowheads="1"/>
                  </p:cNvSpPr>
                  <p:nvPr/>
                </p:nvSpPr>
                <p:spPr bwMode="auto">
                  <a:xfrm>
                    <a:off x="2064" y="2932"/>
                    <a:ext cx="544"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R   -1</a:t>
                    </a:r>
                  </a:p>
                </p:txBody>
              </p:sp>
              <p:sp>
                <p:nvSpPr>
                  <p:cNvPr id="477213" name="Rectangle 29">
                    <a:extLst>
                      <a:ext uri="{FF2B5EF4-FFF2-40B4-BE49-F238E27FC236}">
                        <a16:creationId xmlns:a16="http://schemas.microsoft.com/office/drawing/2014/main" id="{80ABB04C-DB44-9543-B3F0-6479E7BE57D7}"/>
                      </a:ext>
                    </a:extLst>
                  </p:cNvPr>
                  <p:cNvSpPr>
                    <a:spLocks noChangeArrowheads="1"/>
                  </p:cNvSpPr>
                  <p:nvPr/>
                </p:nvSpPr>
                <p:spPr bwMode="auto">
                  <a:xfrm>
                    <a:off x="1789" y="2924"/>
                    <a:ext cx="227"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0</a:t>
                    </a:r>
                  </a:p>
                </p:txBody>
              </p:sp>
            </p:grpSp>
            <p:grpSp>
              <p:nvGrpSpPr>
                <p:cNvPr id="477214" name="Group 30">
                  <a:extLst>
                    <a:ext uri="{FF2B5EF4-FFF2-40B4-BE49-F238E27FC236}">
                      <a16:creationId xmlns:a16="http://schemas.microsoft.com/office/drawing/2014/main" id="{23E7513A-5E9D-C34B-9CEF-5FE5FB6F4415}"/>
                    </a:ext>
                  </a:extLst>
                </p:cNvPr>
                <p:cNvGrpSpPr>
                  <a:grpSpLocks/>
                </p:cNvGrpSpPr>
                <p:nvPr/>
              </p:nvGrpSpPr>
              <p:grpSpPr bwMode="auto">
                <a:xfrm>
                  <a:off x="3123" y="2168"/>
                  <a:ext cx="819" cy="208"/>
                  <a:chOff x="1789" y="2924"/>
                  <a:chExt cx="819" cy="208"/>
                </a:xfrm>
              </p:grpSpPr>
              <p:sp>
                <p:nvSpPr>
                  <p:cNvPr id="477215" name="Rectangle 31">
                    <a:extLst>
                      <a:ext uri="{FF2B5EF4-FFF2-40B4-BE49-F238E27FC236}">
                        <a16:creationId xmlns:a16="http://schemas.microsoft.com/office/drawing/2014/main" id="{B0D9488D-AD5D-724C-8430-86226FE9EC9F}"/>
                      </a:ext>
                    </a:extLst>
                  </p:cNvPr>
                  <p:cNvSpPr>
                    <a:spLocks noChangeArrowheads="1"/>
                  </p:cNvSpPr>
                  <p:nvPr/>
                </p:nvSpPr>
                <p:spPr bwMode="auto">
                  <a:xfrm>
                    <a:off x="2064" y="2928"/>
                    <a:ext cx="544"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A    0</a:t>
                    </a:r>
                  </a:p>
                </p:txBody>
              </p:sp>
              <p:sp>
                <p:nvSpPr>
                  <p:cNvPr id="477216" name="Rectangle 32">
                    <a:extLst>
                      <a:ext uri="{FF2B5EF4-FFF2-40B4-BE49-F238E27FC236}">
                        <a16:creationId xmlns:a16="http://schemas.microsoft.com/office/drawing/2014/main" id="{CACB9D77-5F6A-C941-9B52-B408BEDB5207}"/>
                      </a:ext>
                    </a:extLst>
                  </p:cNvPr>
                  <p:cNvSpPr>
                    <a:spLocks noChangeArrowheads="1"/>
                  </p:cNvSpPr>
                  <p:nvPr/>
                </p:nvSpPr>
                <p:spPr bwMode="auto">
                  <a:xfrm>
                    <a:off x="1789" y="2924"/>
                    <a:ext cx="227"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1</a:t>
                    </a:r>
                  </a:p>
                </p:txBody>
              </p:sp>
            </p:grpSp>
            <p:grpSp>
              <p:nvGrpSpPr>
                <p:cNvPr id="477217" name="Group 33">
                  <a:extLst>
                    <a:ext uri="{FF2B5EF4-FFF2-40B4-BE49-F238E27FC236}">
                      <a16:creationId xmlns:a16="http://schemas.microsoft.com/office/drawing/2014/main" id="{4CE5E8FA-F9AF-164E-957B-72367B929C0C}"/>
                    </a:ext>
                  </a:extLst>
                </p:cNvPr>
                <p:cNvGrpSpPr>
                  <a:grpSpLocks/>
                </p:cNvGrpSpPr>
                <p:nvPr/>
              </p:nvGrpSpPr>
              <p:grpSpPr bwMode="auto">
                <a:xfrm>
                  <a:off x="3123" y="2372"/>
                  <a:ext cx="819" cy="208"/>
                  <a:chOff x="1789" y="2924"/>
                  <a:chExt cx="819" cy="208"/>
                </a:xfrm>
              </p:grpSpPr>
              <p:sp>
                <p:nvSpPr>
                  <p:cNvPr id="477218" name="Rectangle 34">
                    <a:extLst>
                      <a:ext uri="{FF2B5EF4-FFF2-40B4-BE49-F238E27FC236}">
                        <a16:creationId xmlns:a16="http://schemas.microsoft.com/office/drawing/2014/main" id="{A9A9F952-7482-0949-82E3-6037AB39913D}"/>
                      </a:ext>
                    </a:extLst>
                  </p:cNvPr>
                  <p:cNvSpPr>
                    <a:spLocks noChangeArrowheads="1"/>
                  </p:cNvSpPr>
                  <p:nvPr/>
                </p:nvSpPr>
                <p:spPr bwMode="auto">
                  <a:xfrm>
                    <a:off x="2064" y="2928"/>
                    <a:ext cx="544"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B    0</a:t>
                    </a:r>
                  </a:p>
                </p:txBody>
              </p:sp>
              <p:sp>
                <p:nvSpPr>
                  <p:cNvPr id="477219" name="Rectangle 35">
                    <a:extLst>
                      <a:ext uri="{FF2B5EF4-FFF2-40B4-BE49-F238E27FC236}">
                        <a16:creationId xmlns:a16="http://schemas.microsoft.com/office/drawing/2014/main" id="{D3A3ADD2-E83E-9D49-99B0-35AE4A125EFD}"/>
                      </a:ext>
                    </a:extLst>
                  </p:cNvPr>
                  <p:cNvSpPr>
                    <a:spLocks noChangeArrowheads="1"/>
                  </p:cNvSpPr>
                  <p:nvPr/>
                </p:nvSpPr>
                <p:spPr bwMode="auto">
                  <a:xfrm>
                    <a:off x="1789" y="2924"/>
                    <a:ext cx="227"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2</a:t>
                    </a:r>
                  </a:p>
                </p:txBody>
              </p:sp>
            </p:grpSp>
            <p:grpSp>
              <p:nvGrpSpPr>
                <p:cNvPr id="477220" name="Group 36">
                  <a:extLst>
                    <a:ext uri="{FF2B5EF4-FFF2-40B4-BE49-F238E27FC236}">
                      <a16:creationId xmlns:a16="http://schemas.microsoft.com/office/drawing/2014/main" id="{6D81002D-0044-BE41-A0F6-9676D474DB8F}"/>
                    </a:ext>
                  </a:extLst>
                </p:cNvPr>
                <p:cNvGrpSpPr>
                  <a:grpSpLocks/>
                </p:cNvGrpSpPr>
                <p:nvPr/>
              </p:nvGrpSpPr>
              <p:grpSpPr bwMode="auto">
                <a:xfrm>
                  <a:off x="3123" y="2580"/>
                  <a:ext cx="819" cy="208"/>
                  <a:chOff x="1789" y="2924"/>
                  <a:chExt cx="819" cy="208"/>
                </a:xfrm>
              </p:grpSpPr>
              <p:sp>
                <p:nvSpPr>
                  <p:cNvPr id="477221" name="Rectangle 37">
                    <a:extLst>
                      <a:ext uri="{FF2B5EF4-FFF2-40B4-BE49-F238E27FC236}">
                        <a16:creationId xmlns:a16="http://schemas.microsoft.com/office/drawing/2014/main" id="{87E375ED-EF22-3849-AD37-475247D1C5FB}"/>
                      </a:ext>
                    </a:extLst>
                  </p:cNvPr>
                  <p:cNvSpPr>
                    <a:spLocks noChangeArrowheads="1"/>
                  </p:cNvSpPr>
                  <p:nvPr/>
                </p:nvSpPr>
                <p:spPr bwMode="auto">
                  <a:xfrm>
                    <a:off x="2064" y="2928"/>
                    <a:ext cx="544"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C    0</a:t>
                    </a:r>
                  </a:p>
                </p:txBody>
              </p:sp>
              <p:sp>
                <p:nvSpPr>
                  <p:cNvPr id="477222" name="Rectangle 38">
                    <a:extLst>
                      <a:ext uri="{FF2B5EF4-FFF2-40B4-BE49-F238E27FC236}">
                        <a16:creationId xmlns:a16="http://schemas.microsoft.com/office/drawing/2014/main" id="{4978313F-5BD9-5C47-BFB9-2E297B9328BC}"/>
                      </a:ext>
                    </a:extLst>
                  </p:cNvPr>
                  <p:cNvSpPr>
                    <a:spLocks noChangeArrowheads="1"/>
                  </p:cNvSpPr>
                  <p:nvPr/>
                </p:nvSpPr>
                <p:spPr bwMode="auto">
                  <a:xfrm>
                    <a:off x="1789" y="2924"/>
                    <a:ext cx="227"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3</a:t>
                    </a:r>
                  </a:p>
                </p:txBody>
              </p:sp>
            </p:grpSp>
            <p:grpSp>
              <p:nvGrpSpPr>
                <p:cNvPr id="477223" name="Group 39">
                  <a:extLst>
                    <a:ext uri="{FF2B5EF4-FFF2-40B4-BE49-F238E27FC236}">
                      <a16:creationId xmlns:a16="http://schemas.microsoft.com/office/drawing/2014/main" id="{1D395E76-8823-0F47-9CE3-8CC8CF2DC82E}"/>
                    </a:ext>
                  </a:extLst>
                </p:cNvPr>
                <p:cNvGrpSpPr>
                  <a:grpSpLocks/>
                </p:cNvGrpSpPr>
                <p:nvPr/>
              </p:nvGrpSpPr>
              <p:grpSpPr bwMode="auto">
                <a:xfrm>
                  <a:off x="3123" y="2780"/>
                  <a:ext cx="819" cy="212"/>
                  <a:chOff x="1789" y="2924"/>
                  <a:chExt cx="819" cy="212"/>
                </a:xfrm>
              </p:grpSpPr>
              <p:sp>
                <p:nvSpPr>
                  <p:cNvPr id="477224" name="Rectangle 40">
                    <a:extLst>
                      <a:ext uri="{FF2B5EF4-FFF2-40B4-BE49-F238E27FC236}">
                        <a16:creationId xmlns:a16="http://schemas.microsoft.com/office/drawing/2014/main" id="{1DE8F27E-F8EB-0C45-AFD3-912253A04330}"/>
                      </a:ext>
                    </a:extLst>
                  </p:cNvPr>
                  <p:cNvSpPr>
                    <a:spLocks noChangeArrowheads="1"/>
                  </p:cNvSpPr>
                  <p:nvPr/>
                </p:nvSpPr>
                <p:spPr bwMode="auto">
                  <a:xfrm>
                    <a:off x="2064" y="2932"/>
                    <a:ext cx="544"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D    1</a:t>
                    </a:r>
                  </a:p>
                </p:txBody>
              </p:sp>
              <p:sp>
                <p:nvSpPr>
                  <p:cNvPr id="477225" name="Rectangle 41">
                    <a:extLst>
                      <a:ext uri="{FF2B5EF4-FFF2-40B4-BE49-F238E27FC236}">
                        <a16:creationId xmlns:a16="http://schemas.microsoft.com/office/drawing/2014/main" id="{90955B72-76AF-364F-9E18-EF8E95571D71}"/>
                      </a:ext>
                    </a:extLst>
                  </p:cNvPr>
                  <p:cNvSpPr>
                    <a:spLocks noChangeArrowheads="1"/>
                  </p:cNvSpPr>
                  <p:nvPr/>
                </p:nvSpPr>
                <p:spPr bwMode="auto">
                  <a:xfrm>
                    <a:off x="1789" y="2924"/>
                    <a:ext cx="227"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4</a:t>
                    </a:r>
                  </a:p>
                </p:txBody>
              </p:sp>
            </p:grpSp>
            <p:grpSp>
              <p:nvGrpSpPr>
                <p:cNvPr id="477226" name="Group 42">
                  <a:extLst>
                    <a:ext uri="{FF2B5EF4-FFF2-40B4-BE49-F238E27FC236}">
                      <a16:creationId xmlns:a16="http://schemas.microsoft.com/office/drawing/2014/main" id="{148A2998-8539-5B4E-8442-AD69FBC22257}"/>
                    </a:ext>
                  </a:extLst>
                </p:cNvPr>
                <p:cNvGrpSpPr>
                  <a:grpSpLocks/>
                </p:cNvGrpSpPr>
                <p:nvPr/>
              </p:nvGrpSpPr>
              <p:grpSpPr bwMode="auto">
                <a:xfrm>
                  <a:off x="3126" y="2988"/>
                  <a:ext cx="819" cy="208"/>
                  <a:chOff x="1789" y="2924"/>
                  <a:chExt cx="819" cy="208"/>
                </a:xfrm>
              </p:grpSpPr>
              <p:sp>
                <p:nvSpPr>
                  <p:cNvPr id="477227" name="Rectangle 43">
                    <a:extLst>
                      <a:ext uri="{FF2B5EF4-FFF2-40B4-BE49-F238E27FC236}">
                        <a16:creationId xmlns:a16="http://schemas.microsoft.com/office/drawing/2014/main" id="{DBD32CE5-A90E-8B4C-A955-783986153091}"/>
                      </a:ext>
                    </a:extLst>
                  </p:cNvPr>
                  <p:cNvSpPr>
                    <a:spLocks noChangeArrowheads="1"/>
                  </p:cNvSpPr>
                  <p:nvPr/>
                </p:nvSpPr>
                <p:spPr bwMode="auto">
                  <a:xfrm>
                    <a:off x="2064" y="2928"/>
                    <a:ext cx="544"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E    1</a:t>
                    </a:r>
                  </a:p>
                </p:txBody>
              </p:sp>
              <p:sp>
                <p:nvSpPr>
                  <p:cNvPr id="477228" name="Rectangle 44">
                    <a:extLst>
                      <a:ext uri="{FF2B5EF4-FFF2-40B4-BE49-F238E27FC236}">
                        <a16:creationId xmlns:a16="http://schemas.microsoft.com/office/drawing/2014/main" id="{303CF321-D685-2748-A0D7-4363D4C4E555}"/>
                      </a:ext>
                    </a:extLst>
                  </p:cNvPr>
                  <p:cNvSpPr>
                    <a:spLocks noChangeArrowheads="1"/>
                  </p:cNvSpPr>
                  <p:nvPr/>
                </p:nvSpPr>
                <p:spPr bwMode="auto">
                  <a:xfrm>
                    <a:off x="1789" y="2924"/>
                    <a:ext cx="227"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5</a:t>
                    </a:r>
                  </a:p>
                </p:txBody>
              </p:sp>
            </p:grpSp>
            <p:grpSp>
              <p:nvGrpSpPr>
                <p:cNvPr id="477229" name="Group 45">
                  <a:extLst>
                    <a:ext uri="{FF2B5EF4-FFF2-40B4-BE49-F238E27FC236}">
                      <a16:creationId xmlns:a16="http://schemas.microsoft.com/office/drawing/2014/main" id="{DF6A7420-1F48-B747-A525-E10A9D4F4D23}"/>
                    </a:ext>
                  </a:extLst>
                </p:cNvPr>
                <p:cNvGrpSpPr>
                  <a:grpSpLocks/>
                </p:cNvGrpSpPr>
                <p:nvPr/>
              </p:nvGrpSpPr>
              <p:grpSpPr bwMode="auto">
                <a:xfrm>
                  <a:off x="3126" y="3192"/>
                  <a:ext cx="819" cy="208"/>
                  <a:chOff x="1789" y="2924"/>
                  <a:chExt cx="819" cy="208"/>
                </a:xfrm>
              </p:grpSpPr>
              <p:sp>
                <p:nvSpPr>
                  <p:cNvPr id="477230" name="Rectangle 46">
                    <a:extLst>
                      <a:ext uri="{FF2B5EF4-FFF2-40B4-BE49-F238E27FC236}">
                        <a16:creationId xmlns:a16="http://schemas.microsoft.com/office/drawing/2014/main" id="{B8BD084F-C40C-EA49-AD1C-70DFD934C4B2}"/>
                      </a:ext>
                    </a:extLst>
                  </p:cNvPr>
                  <p:cNvSpPr>
                    <a:spLocks noChangeArrowheads="1"/>
                  </p:cNvSpPr>
                  <p:nvPr/>
                </p:nvSpPr>
                <p:spPr bwMode="auto">
                  <a:xfrm>
                    <a:off x="2064" y="2928"/>
                    <a:ext cx="544"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F     3</a:t>
                    </a:r>
                  </a:p>
                </p:txBody>
              </p:sp>
              <p:sp>
                <p:nvSpPr>
                  <p:cNvPr id="477231" name="Rectangle 47">
                    <a:extLst>
                      <a:ext uri="{FF2B5EF4-FFF2-40B4-BE49-F238E27FC236}">
                        <a16:creationId xmlns:a16="http://schemas.microsoft.com/office/drawing/2014/main" id="{73B77513-8855-CE42-A700-1D4152F638BA}"/>
                      </a:ext>
                    </a:extLst>
                  </p:cNvPr>
                  <p:cNvSpPr>
                    <a:spLocks noChangeArrowheads="1"/>
                  </p:cNvSpPr>
                  <p:nvPr/>
                </p:nvSpPr>
                <p:spPr bwMode="auto">
                  <a:xfrm>
                    <a:off x="1789" y="2924"/>
                    <a:ext cx="227"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6</a:t>
                    </a:r>
                  </a:p>
                </p:txBody>
              </p:sp>
            </p:grpSp>
            <p:grpSp>
              <p:nvGrpSpPr>
                <p:cNvPr id="477232" name="Group 48">
                  <a:extLst>
                    <a:ext uri="{FF2B5EF4-FFF2-40B4-BE49-F238E27FC236}">
                      <a16:creationId xmlns:a16="http://schemas.microsoft.com/office/drawing/2014/main" id="{7E3DEBD9-EDF4-5440-8677-ECFE8BAE5E5D}"/>
                    </a:ext>
                  </a:extLst>
                </p:cNvPr>
                <p:cNvGrpSpPr>
                  <a:grpSpLocks/>
                </p:cNvGrpSpPr>
                <p:nvPr/>
              </p:nvGrpSpPr>
              <p:grpSpPr bwMode="auto">
                <a:xfrm>
                  <a:off x="3126" y="3392"/>
                  <a:ext cx="819" cy="208"/>
                  <a:chOff x="1789" y="2924"/>
                  <a:chExt cx="819" cy="208"/>
                </a:xfrm>
              </p:grpSpPr>
              <p:sp>
                <p:nvSpPr>
                  <p:cNvPr id="477233" name="Rectangle 49">
                    <a:extLst>
                      <a:ext uri="{FF2B5EF4-FFF2-40B4-BE49-F238E27FC236}">
                        <a16:creationId xmlns:a16="http://schemas.microsoft.com/office/drawing/2014/main" id="{5C7BFC28-4B57-F64A-9E79-BE89A3D7B6EE}"/>
                      </a:ext>
                    </a:extLst>
                  </p:cNvPr>
                  <p:cNvSpPr>
                    <a:spLocks noChangeArrowheads="1"/>
                  </p:cNvSpPr>
                  <p:nvPr/>
                </p:nvSpPr>
                <p:spPr bwMode="auto">
                  <a:xfrm>
                    <a:off x="2064" y="2928"/>
                    <a:ext cx="544"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G    6</a:t>
                    </a:r>
                  </a:p>
                </p:txBody>
              </p:sp>
              <p:sp>
                <p:nvSpPr>
                  <p:cNvPr id="477234" name="Rectangle 50">
                    <a:extLst>
                      <a:ext uri="{FF2B5EF4-FFF2-40B4-BE49-F238E27FC236}">
                        <a16:creationId xmlns:a16="http://schemas.microsoft.com/office/drawing/2014/main" id="{B48346FC-FA1D-3240-86EA-6CD6E0113EC4}"/>
                      </a:ext>
                    </a:extLst>
                  </p:cNvPr>
                  <p:cNvSpPr>
                    <a:spLocks noChangeArrowheads="1"/>
                  </p:cNvSpPr>
                  <p:nvPr/>
                </p:nvSpPr>
                <p:spPr bwMode="auto">
                  <a:xfrm>
                    <a:off x="1789" y="2924"/>
                    <a:ext cx="227"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7</a:t>
                    </a:r>
                  </a:p>
                </p:txBody>
              </p:sp>
            </p:grpSp>
            <p:grpSp>
              <p:nvGrpSpPr>
                <p:cNvPr id="477235" name="Group 51">
                  <a:extLst>
                    <a:ext uri="{FF2B5EF4-FFF2-40B4-BE49-F238E27FC236}">
                      <a16:creationId xmlns:a16="http://schemas.microsoft.com/office/drawing/2014/main" id="{9BFB5130-FBFF-FE4C-A68E-45963B78B65C}"/>
                    </a:ext>
                  </a:extLst>
                </p:cNvPr>
                <p:cNvGrpSpPr>
                  <a:grpSpLocks/>
                </p:cNvGrpSpPr>
                <p:nvPr/>
              </p:nvGrpSpPr>
              <p:grpSpPr bwMode="auto">
                <a:xfrm>
                  <a:off x="3126" y="3592"/>
                  <a:ext cx="819" cy="212"/>
                  <a:chOff x="1789" y="2924"/>
                  <a:chExt cx="819" cy="212"/>
                </a:xfrm>
              </p:grpSpPr>
              <p:sp>
                <p:nvSpPr>
                  <p:cNvPr id="477236" name="Rectangle 52">
                    <a:extLst>
                      <a:ext uri="{FF2B5EF4-FFF2-40B4-BE49-F238E27FC236}">
                        <a16:creationId xmlns:a16="http://schemas.microsoft.com/office/drawing/2014/main" id="{95FEE66A-01EA-D746-B3A2-1CA6044DF2E0}"/>
                      </a:ext>
                    </a:extLst>
                  </p:cNvPr>
                  <p:cNvSpPr>
                    <a:spLocks noChangeArrowheads="1"/>
                  </p:cNvSpPr>
                  <p:nvPr/>
                </p:nvSpPr>
                <p:spPr bwMode="auto">
                  <a:xfrm>
                    <a:off x="2064" y="2932"/>
                    <a:ext cx="544"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H    6</a:t>
                    </a:r>
                  </a:p>
                </p:txBody>
              </p:sp>
              <p:sp>
                <p:nvSpPr>
                  <p:cNvPr id="477237" name="Rectangle 53">
                    <a:extLst>
                      <a:ext uri="{FF2B5EF4-FFF2-40B4-BE49-F238E27FC236}">
                        <a16:creationId xmlns:a16="http://schemas.microsoft.com/office/drawing/2014/main" id="{4A24EF69-F64D-6342-B409-E409E6D7BFEA}"/>
                      </a:ext>
                    </a:extLst>
                  </p:cNvPr>
                  <p:cNvSpPr>
                    <a:spLocks noChangeArrowheads="1"/>
                  </p:cNvSpPr>
                  <p:nvPr/>
                </p:nvSpPr>
                <p:spPr bwMode="auto">
                  <a:xfrm>
                    <a:off x="1789" y="2924"/>
                    <a:ext cx="227"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8</a:t>
                    </a:r>
                  </a:p>
                </p:txBody>
              </p:sp>
            </p:grpSp>
            <p:grpSp>
              <p:nvGrpSpPr>
                <p:cNvPr id="477238" name="Group 54">
                  <a:extLst>
                    <a:ext uri="{FF2B5EF4-FFF2-40B4-BE49-F238E27FC236}">
                      <a16:creationId xmlns:a16="http://schemas.microsoft.com/office/drawing/2014/main" id="{23BFEBA3-97AD-B14F-84D0-ED9B1749FEE8}"/>
                    </a:ext>
                  </a:extLst>
                </p:cNvPr>
                <p:cNvGrpSpPr>
                  <a:grpSpLocks/>
                </p:cNvGrpSpPr>
                <p:nvPr/>
              </p:nvGrpSpPr>
              <p:grpSpPr bwMode="auto">
                <a:xfrm>
                  <a:off x="3121" y="3800"/>
                  <a:ext cx="819" cy="208"/>
                  <a:chOff x="1789" y="2924"/>
                  <a:chExt cx="819" cy="208"/>
                </a:xfrm>
              </p:grpSpPr>
              <p:sp>
                <p:nvSpPr>
                  <p:cNvPr id="477239" name="Rectangle 55">
                    <a:extLst>
                      <a:ext uri="{FF2B5EF4-FFF2-40B4-BE49-F238E27FC236}">
                        <a16:creationId xmlns:a16="http://schemas.microsoft.com/office/drawing/2014/main" id="{DDA7EB4C-9FB5-6245-B795-1524EACC7A1D}"/>
                      </a:ext>
                    </a:extLst>
                  </p:cNvPr>
                  <p:cNvSpPr>
                    <a:spLocks noChangeArrowheads="1"/>
                  </p:cNvSpPr>
                  <p:nvPr/>
                </p:nvSpPr>
                <p:spPr bwMode="auto">
                  <a:xfrm>
                    <a:off x="2064" y="2928"/>
                    <a:ext cx="544"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I     6</a:t>
                    </a:r>
                  </a:p>
                </p:txBody>
              </p:sp>
              <p:sp>
                <p:nvSpPr>
                  <p:cNvPr id="477240" name="Rectangle 56">
                    <a:extLst>
                      <a:ext uri="{FF2B5EF4-FFF2-40B4-BE49-F238E27FC236}">
                        <a16:creationId xmlns:a16="http://schemas.microsoft.com/office/drawing/2014/main" id="{DE48F1E5-663E-FC4C-9F0E-FDEBDE9FFDF6}"/>
                      </a:ext>
                    </a:extLst>
                  </p:cNvPr>
                  <p:cNvSpPr>
                    <a:spLocks noChangeArrowheads="1"/>
                  </p:cNvSpPr>
                  <p:nvPr/>
                </p:nvSpPr>
                <p:spPr bwMode="auto">
                  <a:xfrm>
                    <a:off x="1789" y="2924"/>
                    <a:ext cx="227"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9</a:t>
                    </a:r>
                  </a:p>
                </p:txBody>
              </p:sp>
            </p:grpSp>
          </p:grpSp>
          <p:sp>
            <p:nvSpPr>
              <p:cNvPr id="477241" name="Line 57">
                <a:extLst>
                  <a:ext uri="{FF2B5EF4-FFF2-40B4-BE49-F238E27FC236}">
                    <a16:creationId xmlns:a16="http://schemas.microsoft.com/office/drawing/2014/main" id="{7B400618-2011-5D49-8DFF-051E8D26C9BB}"/>
                  </a:ext>
                </a:extLst>
              </p:cNvPr>
              <p:cNvSpPr>
                <a:spLocks noChangeShapeType="1"/>
              </p:cNvSpPr>
              <p:nvPr/>
            </p:nvSpPr>
            <p:spPr bwMode="auto">
              <a:xfrm>
                <a:off x="3688" y="1968"/>
                <a:ext cx="0" cy="20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spTree>
    <p:extLst>
      <p:ext uri="{BB962C8B-B14F-4D97-AF65-F5344CB8AC3E}">
        <p14:creationId xmlns:p14="http://schemas.microsoft.com/office/powerpoint/2010/main" val="206793393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8210" name="Rectangle 2">
            <a:extLst>
              <a:ext uri="{FF2B5EF4-FFF2-40B4-BE49-F238E27FC236}">
                <a16:creationId xmlns:a16="http://schemas.microsoft.com/office/drawing/2014/main" id="{C51B50D0-FFAC-D249-A50E-5DE891DF7548}"/>
              </a:ext>
            </a:extLst>
          </p:cNvPr>
          <p:cNvSpPr>
            <a:spLocks noChangeArrowheads="1"/>
          </p:cNvSpPr>
          <p:nvPr/>
        </p:nvSpPr>
        <p:spPr bwMode="auto">
          <a:xfrm>
            <a:off x="1676401" y="188914"/>
            <a:ext cx="8812213" cy="637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8572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27635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9545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11455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7175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02895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8615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94335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20000"/>
              </a:spcBef>
              <a:spcAft>
                <a:spcPct val="0"/>
              </a:spcAft>
              <a:buClr>
                <a:srgbClr val="3366FF"/>
              </a:buClr>
              <a:buSzPct val="80000"/>
            </a:pPr>
            <a:r>
              <a:rPr lang="en-US" altLang="zh-CN" sz="4000" b="1">
                <a:solidFill>
                  <a:srgbClr val="FFCC66"/>
                </a:solidFill>
              </a:rPr>
              <a:t>2  </a:t>
            </a:r>
            <a:r>
              <a:rPr lang="zh-CN" altLang="en-US" sz="4000" b="1">
                <a:solidFill>
                  <a:srgbClr val="FFCC66"/>
                </a:solidFill>
                <a:ea typeface="楷体_GB2312" pitchFamily="49" charset="-122"/>
              </a:rPr>
              <a:t>孩子链表表示法</a:t>
            </a:r>
          </a:p>
          <a:p>
            <a:pPr eaLnBrk="1" fontAlgn="base" hangingPunct="1">
              <a:lnSpc>
                <a:spcPct val="110000"/>
              </a:lnSpc>
              <a:spcBef>
                <a:spcPct val="20000"/>
              </a:spcBef>
              <a:spcAft>
                <a:spcPct val="0"/>
              </a:spcAft>
              <a:buClr>
                <a:srgbClr val="3366FF"/>
              </a:buClr>
              <a:buSzPct val="80000"/>
            </a:pPr>
            <a:r>
              <a:rPr lang="zh-CN" altLang="en-US" sz="3200">
                <a:solidFill>
                  <a:srgbClr val="FFFFFF"/>
                </a:solidFill>
              </a:rPr>
              <a:t>       </a:t>
            </a:r>
            <a:r>
              <a:rPr lang="zh-CN" altLang="en-US" sz="2800" b="1">
                <a:solidFill>
                  <a:srgbClr val="FFFFFF"/>
                </a:solidFill>
              </a:rPr>
              <a:t>树中每个结点有多个指针域，每个指针指向其一棵子树的根结点</a:t>
            </a:r>
            <a:r>
              <a:rPr lang="zh-CN" altLang="en-US" sz="2800" b="1">
                <a:solidFill>
                  <a:srgbClr val="FFFFFF"/>
                </a:solidFill>
                <a:latin typeface="宋体" panose="02010600030101010101" pitchFamily="2" charset="-122"/>
              </a:rPr>
              <a:t>。有</a:t>
            </a:r>
            <a:r>
              <a:rPr lang="zh-CN" altLang="en-US" sz="2800" b="1">
                <a:solidFill>
                  <a:srgbClr val="FFFFFF"/>
                </a:solidFill>
              </a:rPr>
              <a:t>两种结点结构</a:t>
            </a:r>
            <a:r>
              <a:rPr lang="zh-CN" altLang="en-US" sz="2800" b="1">
                <a:solidFill>
                  <a:srgbClr val="FFFFFF"/>
                </a:solidFill>
                <a:latin typeface="宋体" panose="02010600030101010101" pitchFamily="2" charset="-122"/>
              </a:rPr>
              <a:t>。</a:t>
            </a:r>
            <a:endParaRPr lang="zh-CN" altLang="en-US" sz="2800" b="1">
              <a:solidFill>
                <a:srgbClr val="FFFFFF"/>
              </a:solidFill>
            </a:endParaRPr>
          </a:p>
          <a:p>
            <a:pPr eaLnBrk="1" fontAlgn="base" hangingPunct="1">
              <a:lnSpc>
                <a:spcPct val="110000"/>
              </a:lnSpc>
              <a:spcBef>
                <a:spcPct val="20000"/>
              </a:spcBef>
              <a:spcAft>
                <a:spcPct val="0"/>
              </a:spcAft>
              <a:buClr>
                <a:srgbClr val="3366FF"/>
              </a:buClr>
              <a:buSzPct val="80000"/>
            </a:pPr>
            <a:r>
              <a:rPr lang="zh-CN" altLang="en-US" sz="3600" b="1">
                <a:solidFill>
                  <a:srgbClr val="FFFF00"/>
                </a:solidFill>
              </a:rPr>
              <a:t>⑴  </a:t>
            </a:r>
            <a:r>
              <a:rPr lang="zh-CN" altLang="en-US" sz="3600" b="1">
                <a:solidFill>
                  <a:srgbClr val="FFFF00"/>
                </a:solidFill>
                <a:ea typeface="楷体_GB2312" pitchFamily="49" charset="-122"/>
              </a:rPr>
              <a:t>定长结点结构</a:t>
            </a:r>
          </a:p>
          <a:p>
            <a:pPr eaLnBrk="1" fontAlgn="base" hangingPunct="1">
              <a:lnSpc>
                <a:spcPct val="110000"/>
              </a:lnSpc>
              <a:spcBef>
                <a:spcPct val="20000"/>
              </a:spcBef>
              <a:spcAft>
                <a:spcPct val="0"/>
              </a:spcAft>
              <a:buClr>
                <a:srgbClr val="3366FF"/>
              </a:buClr>
              <a:buSzPct val="80000"/>
            </a:pPr>
            <a:r>
              <a:rPr lang="zh-CN" altLang="en-US" sz="3200">
                <a:solidFill>
                  <a:srgbClr val="FFFFFF"/>
                </a:solidFill>
              </a:rPr>
              <a:t>        </a:t>
            </a:r>
            <a:r>
              <a:rPr lang="zh-CN" altLang="en-US" sz="2800" b="1">
                <a:solidFill>
                  <a:srgbClr val="FFFFFF"/>
                </a:solidFill>
              </a:rPr>
              <a:t>指针域的数目就是树的度</a:t>
            </a:r>
            <a:r>
              <a:rPr lang="zh-CN" altLang="en-US" sz="2800" b="1">
                <a:solidFill>
                  <a:srgbClr val="FFFFFF"/>
                </a:solidFill>
                <a:latin typeface="宋体" panose="02010600030101010101" pitchFamily="2" charset="-122"/>
              </a:rPr>
              <a:t>。</a:t>
            </a:r>
          </a:p>
          <a:p>
            <a:pPr eaLnBrk="1" fontAlgn="base" hangingPunct="1">
              <a:lnSpc>
                <a:spcPct val="110000"/>
              </a:lnSpc>
              <a:spcBef>
                <a:spcPct val="20000"/>
              </a:spcBef>
              <a:spcAft>
                <a:spcPct val="0"/>
              </a:spcAft>
              <a:buClr>
                <a:srgbClr val="3366FF"/>
              </a:buClr>
              <a:buSzPct val="80000"/>
            </a:pPr>
            <a:r>
              <a:rPr lang="zh-CN" altLang="en-US" sz="2800" b="1">
                <a:solidFill>
                  <a:srgbClr val="FFFFFF"/>
                </a:solidFill>
                <a:latin typeface="宋体" panose="02010600030101010101" pitchFamily="2" charset="-122"/>
              </a:rPr>
              <a:t>    其特点是</a:t>
            </a:r>
            <a:r>
              <a:rPr lang="zh-CN" altLang="en-US" sz="2800" b="1">
                <a:solidFill>
                  <a:srgbClr val="FFFFFF"/>
                </a:solidFill>
              </a:rPr>
              <a:t>：链表结构简单，但指针域的浪费明显</a:t>
            </a:r>
            <a:r>
              <a:rPr lang="zh-CN" altLang="en-US" sz="2800" b="1">
                <a:solidFill>
                  <a:srgbClr val="FFFFFF"/>
                </a:solidFill>
                <a:latin typeface="宋体" panose="02010600030101010101" pitchFamily="2" charset="-122"/>
              </a:rPr>
              <a:t>。结点结构如图</a:t>
            </a:r>
            <a:r>
              <a:rPr lang="en-US" altLang="zh-CN" sz="2800" b="1">
                <a:solidFill>
                  <a:srgbClr val="FFFFFF"/>
                </a:solidFill>
              </a:rPr>
              <a:t>6-14(a) </a:t>
            </a:r>
            <a:r>
              <a:rPr lang="zh-CN" altLang="en-US" sz="2800" b="1">
                <a:solidFill>
                  <a:srgbClr val="FFFFFF"/>
                </a:solidFill>
              </a:rPr>
              <a:t>所示</a:t>
            </a:r>
            <a:r>
              <a:rPr lang="zh-CN" altLang="en-US" sz="2800" b="1">
                <a:solidFill>
                  <a:srgbClr val="FFFFFF"/>
                </a:solidFill>
                <a:latin typeface="宋体" panose="02010600030101010101" pitchFamily="2" charset="-122"/>
              </a:rPr>
              <a:t>。</a:t>
            </a:r>
            <a:r>
              <a:rPr lang="zh-CN" altLang="en-US" sz="2800" b="1">
                <a:solidFill>
                  <a:srgbClr val="FFFFFF"/>
                </a:solidFill>
              </a:rPr>
              <a:t>在一棵有</a:t>
            </a:r>
            <a:r>
              <a:rPr lang="en-US" altLang="zh-CN" sz="2800" b="1">
                <a:solidFill>
                  <a:srgbClr val="FFFFFF"/>
                </a:solidFill>
              </a:rPr>
              <a:t>n</a:t>
            </a:r>
            <a:r>
              <a:rPr lang="zh-CN" altLang="en-US" sz="2800" b="1">
                <a:solidFill>
                  <a:srgbClr val="FFFFFF"/>
                </a:solidFill>
              </a:rPr>
              <a:t>个结点，度为</a:t>
            </a:r>
            <a:r>
              <a:rPr lang="en-US" altLang="zh-CN" sz="2800" b="1">
                <a:solidFill>
                  <a:srgbClr val="FFFFFF"/>
                </a:solidFill>
              </a:rPr>
              <a:t>k</a:t>
            </a:r>
            <a:r>
              <a:rPr lang="zh-CN" altLang="en-US" sz="2800" b="1">
                <a:solidFill>
                  <a:srgbClr val="FFFFFF"/>
                </a:solidFill>
              </a:rPr>
              <a:t>的树中必有</a:t>
            </a:r>
            <a:r>
              <a:rPr lang="en-US" altLang="zh-CN" sz="2800" b="1">
                <a:solidFill>
                  <a:srgbClr val="FFFFFF"/>
                </a:solidFill>
              </a:rPr>
              <a:t>n(k-1)+1</a:t>
            </a:r>
            <a:r>
              <a:rPr lang="zh-CN" altLang="en-US" sz="2800" b="1">
                <a:solidFill>
                  <a:srgbClr val="FFFFFF"/>
                </a:solidFill>
              </a:rPr>
              <a:t>空指针域</a:t>
            </a:r>
            <a:r>
              <a:rPr lang="zh-CN" altLang="en-US" sz="2800" b="1">
                <a:solidFill>
                  <a:srgbClr val="FFFFFF"/>
                </a:solidFill>
                <a:latin typeface="宋体" panose="02010600030101010101" pitchFamily="2" charset="-122"/>
              </a:rPr>
              <a:t>。</a:t>
            </a:r>
          </a:p>
          <a:p>
            <a:pPr eaLnBrk="1" fontAlgn="base" hangingPunct="1">
              <a:lnSpc>
                <a:spcPct val="110000"/>
              </a:lnSpc>
              <a:spcBef>
                <a:spcPct val="20000"/>
              </a:spcBef>
              <a:spcAft>
                <a:spcPct val="0"/>
              </a:spcAft>
            </a:pPr>
            <a:r>
              <a:rPr lang="zh-CN" altLang="en-US" sz="3600" b="1">
                <a:solidFill>
                  <a:srgbClr val="FFFF00"/>
                </a:solidFill>
              </a:rPr>
              <a:t>⑵  </a:t>
            </a:r>
            <a:r>
              <a:rPr lang="zh-CN" altLang="en-US" sz="3600" b="1">
                <a:solidFill>
                  <a:srgbClr val="FFFF00"/>
                </a:solidFill>
                <a:ea typeface="楷体_GB2312" pitchFamily="49" charset="-122"/>
              </a:rPr>
              <a:t>不定长结点结构</a:t>
            </a:r>
          </a:p>
          <a:p>
            <a:pPr eaLnBrk="1" fontAlgn="base" hangingPunct="1">
              <a:lnSpc>
                <a:spcPct val="110000"/>
              </a:lnSpc>
              <a:spcBef>
                <a:spcPct val="20000"/>
              </a:spcBef>
              <a:spcAft>
                <a:spcPct val="0"/>
              </a:spcAft>
            </a:pPr>
            <a:r>
              <a:rPr lang="zh-CN" altLang="en-US">
                <a:solidFill>
                  <a:srgbClr val="FFFFFF"/>
                </a:solidFill>
              </a:rPr>
              <a:t>         </a:t>
            </a:r>
            <a:r>
              <a:rPr lang="zh-CN" altLang="en-US" sz="2800" b="1">
                <a:solidFill>
                  <a:srgbClr val="FFFFFF"/>
                </a:solidFill>
              </a:rPr>
              <a:t>树中每个结点的指针域数量不同，是该结点的度，如图</a:t>
            </a:r>
            <a:r>
              <a:rPr lang="en-US" altLang="zh-CN" sz="2800" b="1">
                <a:solidFill>
                  <a:srgbClr val="FFFFFF"/>
                </a:solidFill>
              </a:rPr>
              <a:t>6-14(b) </a:t>
            </a:r>
            <a:r>
              <a:rPr lang="zh-CN" altLang="en-US" sz="2800" b="1">
                <a:solidFill>
                  <a:srgbClr val="FFFFFF"/>
                </a:solidFill>
              </a:rPr>
              <a:t>所示。没有多余的指针域，但操作不便。</a:t>
            </a:r>
          </a:p>
        </p:txBody>
      </p:sp>
    </p:spTree>
    <p:extLst>
      <p:ext uri="{BB962C8B-B14F-4D97-AF65-F5344CB8AC3E}">
        <p14:creationId xmlns:p14="http://schemas.microsoft.com/office/powerpoint/2010/main" val="499734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04482" name="Group 2">
            <a:extLst>
              <a:ext uri="{FF2B5EF4-FFF2-40B4-BE49-F238E27FC236}">
                <a16:creationId xmlns:a16="http://schemas.microsoft.com/office/drawing/2014/main" id="{FF0EE0F0-BE3A-2946-8AD5-342862B3FC22}"/>
              </a:ext>
            </a:extLst>
          </p:cNvPr>
          <p:cNvGrpSpPr>
            <a:grpSpLocks/>
          </p:cNvGrpSpPr>
          <p:nvPr/>
        </p:nvGrpSpPr>
        <p:grpSpPr bwMode="auto">
          <a:xfrm>
            <a:off x="1798638" y="228600"/>
            <a:ext cx="8640762" cy="4038600"/>
            <a:chOff x="173" y="1488"/>
            <a:chExt cx="5443" cy="2544"/>
          </a:xfrm>
        </p:grpSpPr>
        <p:sp>
          <p:nvSpPr>
            <p:cNvPr id="404483" name="Rectangle 3">
              <a:extLst>
                <a:ext uri="{FF2B5EF4-FFF2-40B4-BE49-F238E27FC236}">
                  <a16:creationId xmlns:a16="http://schemas.microsoft.com/office/drawing/2014/main" id="{B4D228F0-7F3B-254D-A93E-652CF8E9EDD7}"/>
                </a:ext>
              </a:extLst>
            </p:cNvPr>
            <p:cNvSpPr>
              <a:spLocks noChangeArrowheads="1"/>
            </p:cNvSpPr>
            <p:nvPr/>
          </p:nvSpPr>
          <p:spPr bwMode="auto">
            <a:xfrm>
              <a:off x="1728" y="3792"/>
              <a:ext cx="1776"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fontAlgn="base" hangingPunct="0">
                <a:spcBef>
                  <a:spcPct val="0"/>
                </a:spcBef>
                <a:spcAft>
                  <a:spcPct val="0"/>
                </a:spcAft>
              </a:pPr>
              <a:r>
                <a:rPr lang="zh-CN" altLang="en-US" sz="2000" b="1">
                  <a:solidFill>
                    <a:srgbClr val="FFFFFF"/>
                  </a:solidFill>
                  <a:latin typeface="Arial" panose="020B0604020202020204" pitchFamily="34" charset="0"/>
                  <a:ea typeface="宋体" panose="02010600030101010101" pitchFamily="2" charset="-122"/>
                </a:rPr>
                <a:t>图</a:t>
              </a:r>
              <a:r>
                <a:rPr lang="en-US" altLang="zh-CN" sz="2000" b="1">
                  <a:solidFill>
                    <a:srgbClr val="FFFFFF"/>
                  </a:solidFill>
                  <a:latin typeface="Times New Roman" panose="02020603050405020304" pitchFamily="18" charset="0"/>
                  <a:ea typeface="宋体" panose="02010600030101010101" pitchFamily="2" charset="-122"/>
                </a:rPr>
                <a:t>6-2</a:t>
              </a:r>
              <a:r>
                <a:rPr lang="en-US" altLang="zh-CN" sz="2000" b="1">
                  <a:solidFill>
                    <a:srgbClr val="FFFFFF"/>
                  </a:solidFill>
                  <a:latin typeface="Arial" panose="020B0604020202020204" pitchFamily="34" charset="0"/>
                  <a:ea typeface="宋体" panose="02010600030101010101" pitchFamily="2" charset="-122"/>
                </a:rPr>
                <a:t>   </a:t>
              </a:r>
              <a:r>
                <a:rPr lang="zh-CN" altLang="en-US" sz="2000" b="1">
                  <a:solidFill>
                    <a:srgbClr val="FFFFFF"/>
                  </a:solidFill>
                  <a:latin typeface="Arial" panose="020B0604020202020204" pitchFamily="34" charset="0"/>
                  <a:ea typeface="宋体" panose="02010600030101010101" pitchFamily="2" charset="-122"/>
                </a:rPr>
                <a:t>树的表示</a:t>
              </a:r>
              <a:r>
                <a:rPr lang="zh-CN" altLang="en-US" sz="2000" b="1">
                  <a:solidFill>
                    <a:srgbClr val="FFFFFF"/>
                  </a:solidFill>
                  <a:latin typeface="Times New Roman" panose="02020603050405020304" pitchFamily="18" charset="0"/>
                  <a:ea typeface="宋体" panose="02010600030101010101" pitchFamily="2" charset="-122"/>
                </a:rPr>
                <a:t>形式</a:t>
              </a:r>
              <a:endParaRPr lang="zh-CN" altLang="en-US" sz="2000" b="1">
                <a:solidFill>
                  <a:srgbClr val="FFFFFF"/>
                </a:solidFill>
                <a:latin typeface="Arial" panose="020B0604020202020204" pitchFamily="34" charset="0"/>
                <a:ea typeface="宋体" panose="02010600030101010101" pitchFamily="2" charset="-122"/>
              </a:endParaRPr>
            </a:p>
          </p:txBody>
        </p:sp>
        <p:grpSp>
          <p:nvGrpSpPr>
            <p:cNvPr id="404484" name="Group 4">
              <a:extLst>
                <a:ext uri="{FF2B5EF4-FFF2-40B4-BE49-F238E27FC236}">
                  <a16:creationId xmlns:a16="http://schemas.microsoft.com/office/drawing/2014/main" id="{7BE2A4A1-E4BB-544C-85A1-13E41E7792A5}"/>
                </a:ext>
              </a:extLst>
            </p:cNvPr>
            <p:cNvGrpSpPr>
              <a:grpSpLocks/>
            </p:cNvGrpSpPr>
            <p:nvPr/>
          </p:nvGrpSpPr>
          <p:grpSpPr bwMode="auto">
            <a:xfrm>
              <a:off x="173" y="1488"/>
              <a:ext cx="5443" cy="2352"/>
              <a:chOff x="173" y="1728"/>
              <a:chExt cx="5443" cy="2352"/>
            </a:xfrm>
          </p:grpSpPr>
          <p:sp>
            <p:nvSpPr>
              <p:cNvPr id="404485" name="Rectangle 5">
                <a:extLst>
                  <a:ext uri="{FF2B5EF4-FFF2-40B4-BE49-F238E27FC236}">
                    <a16:creationId xmlns:a16="http://schemas.microsoft.com/office/drawing/2014/main" id="{51F85BB5-2294-804F-A14B-1EA01E344232}"/>
                  </a:ext>
                </a:extLst>
              </p:cNvPr>
              <p:cNvSpPr>
                <a:spLocks noChangeArrowheads="1"/>
              </p:cNvSpPr>
              <p:nvPr/>
            </p:nvSpPr>
            <p:spPr bwMode="auto">
              <a:xfrm>
                <a:off x="3600" y="3840"/>
                <a:ext cx="1536"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fontAlgn="base" hangingPunct="0">
                  <a:spcBef>
                    <a:spcPct val="0"/>
                  </a:spcBef>
                  <a:spcAft>
                    <a:spcPct val="0"/>
                  </a:spcAft>
                </a:pPr>
                <a:r>
                  <a:rPr lang="en-US" altLang="zh-CN" sz="2000" b="1">
                    <a:solidFill>
                      <a:srgbClr val="FFFFFF"/>
                    </a:solidFill>
                    <a:latin typeface="Times New Roman" panose="02020603050405020304" pitchFamily="18" charset="0"/>
                    <a:ea typeface="宋体" panose="02010600030101010101" pitchFamily="2" charset="-122"/>
                  </a:rPr>
                  <a:t>(a)</a:t>
                </a:r>
                <a:r>
                  <a:rPr lang="en-US" altLang="zh-CN" sz="2000" b="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rPr>
                  <a:t>    </a:t>
                </a:r>
                <a:r>
                  <a:rPr kumimoji="1" lang="zh-CN" altLang="en-US" sz="2000" b="1">
                    <a:solidFill>
                      <a:srgbClr val="FFFFFF"/>
                    </a:solidFill>
                    <a:latin typeface="宋体" panose="02010600030101010101" pitchFamily="2" charset="-122"/>
                    <a:ea typeface="宋体" panose="02010600030101010101" pitchFamily="2" charset="-122"/>
                  </a:rPr>
                  <a:t>嵌套集合</a:t>
                </a:r>
                <a:r>
                  <a:rPr lang="zh-CN" altLang="en-US" sz="2000" b="1">
                    <a:solidFill>
                      <a:srgbClr val="FFFFFF"/>
                    </a:solidFill>
                    <a:latin typeface="Times New Roman" panose="02020603050405020304" pitchFamily="18" charset="0"/>
                    <a:ea typeface="宋体" panose="02010600030101010101" pitchFamily="2" charset="-122"/>
                  </a:rPr>
                  <a:t>形式</a:t>
                </a:r>
              </a:p>
            </p:txBody>
          </p:sp>
          <p:sp>
            <p:nvSpPr>
              <p:cNvPr id="404486" name="Rectangle 6">
                <a:extLst>
                  <a:ext uri="{FF2B5EF4-FFF2-40B4-BE49-F238E27FC236}">
                    <a16:creationId xmlns:a16="http://schemas.microsoft.com/office/drawing/2014/main" id="{A4EDAE09-9562-2044-9C84-B775646714B8}"/>
                  </a:ext>
                </a:extLst>
              </p:cNvPr>
              <p:cNvSpPr>
                <a:spLocks noChangeArrowheads="1"/>
              </p:cNvSpPr>
              <p:nvPr/>
            </p:nvSpPr>
            <p:spPr bwMode="auto">
              <a:xfrm>
                <a:off x="1037" y="2976"/>
                <a:ext cx="144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fontAlgn="base" hangingPunct="0">
                  <a:spcBef>
                    <a:spcPct val="0"/>
                  </a:spcBef>
                  <a:spcAft>
                    <a:spcPct val="0"/>
                  </a:spcAft>
                </a:pPr>
                <a:r>
                  <a:rPr lang="en-US" altLang="zh-CN" sz="2000" b="1">
                    <a:solidFill>
                      <a:srgbClr val="FFFFFF"/>
                    </a:solidFill>
                    <a:latin typeface="Times New Roman" panose="02020603050405020304" pitchFamily="18" charset="0"/>
                    <a:ea typeface="宋体" panose="02010600030101010101" pitchFamily="2" charset="-122"/>
                  </a:rPr>
                  <a:t>(b)   </a:t>
                </a:r>
                <a:r>
                  <a:rPr kumimoji="1" lang="zh-CN" altLang="en-US" sz="2000" b="1">
                    <a:solidFill>
                      <a:srgbClr val="FFFFFF"/>
                    </a:solidFill>
                    <a:latin typeface="宋体" panose="02010600030101010101" pitchFamily="2" charset="-122"/>
                    <a:ea typeface="宋体" panose="02010600030101010101" pitchFamily="2" charset="-122"/>
                  </a:rPr>
                  <a:t>广义表</a:t>
                </a:r>
                <a:r>
                  <a:rPr lang="zh-CN" altLang="en-US" sz="2000" b="1">
                    <a:solidFill>
                      <a:srgbClr val="FFFFFF"/>
                    </a:solidFill>
                    <a:latin typeface="Times New Roman" panose="02020603050405020304" pitchFamily="18" charset="0"/>
                    <a:ea typeface="宋体" panose="02010600030101010101" pitchFamily="2" charset="-122"/>
                  </a:rPr>
                  <a:t>形式</a:t>
                </a:r>
              </a:p>
            </p:txBody>
          </p:sp>
          <p:sp>
            <p:nvSpPr>
              <p:cNvPr id="404487" name="Rectangle 7">
                <a:extLst>
                  <a:ext uri="{FF2B5EF4-FFF2-40B4-BE49-F238E27FC236}">
                    <a16:creationId xmlns:a16="http://schemas.microsoft.com/office/drawing/2014/main" id="{E722277D-8B9B-C44C-9534-965A005A1EEE}"/>
                  </a:ext>
                </a:extLst>
              </p:cNvPr>
              <p:cNvSpPr>
                <a:spLocks noChangeArrowheads="1"/>
              </p:cNvSpPr>
              <p:nvPr/>
            </p:nvSpPr>
            <p:spPr bwMode="auto">
              <a:xfrm>
                <a:off x="173" y="2592"/>
                <a:ext cx="2947"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(A(B(E(K,L),F),C(G(M,N)),D(H,I,J)</a:t>
                </a:r>
              </a:p>
            </p:txBody>
          </p:sp>
          <p:grpSp>
            <p:nvGrpSpPr>
              <p:cNvPr id="404488" name="Group 8">
                <a:extLst>
                  <a:ext uri="{FF2B5EF4-FFF2-40B4-BE49-F238E27FC236}">
                    <a16:creationId xmlns:a16="http://schemas.microsoft.com/office/drawing/2014/main" id="{AFB93FB3-5609-264F-A68B-CFFF6ED13A57}"/>
                  </a:ext>
                </a:extLst>
              </p:cNvPr>
              <p:cNvGrpSpPr>
                <a:grpSpLocks/>
              </p:cNvGrpSpPr>
              <p:nvPr/>
            </p:nvGrpSpPr>
            <p:grpSpPr bwMode="auto">
              <a:xfrm>
                <a:off x="3264" y="1728"/>
                <a:ext cx="2352" cy="2063"/>
                <a:chOff x="192" y="1632"/>
                <a:chExt cx="2352" cy="2112"/>
              </a:xfrm>
            </p:grpSpPr>
            <p:grpSp>
              <p:nvGrpSpPr>
                <p:cNvPr id="404489" name="Group 9">
                  <a:extLst>
                    <a:ext uri="{FF2B5EF4-FFF2-40B4-BE49-F238E27FC236}">
                      <a16:creationId xmlns:a16="http://schemas.microsoft.com/office/drawing/2014/main" id="{8A07C246-20CE-A64C-9412-CE60168A6EE4}"/>
                    </a:ext>
                  </a:extLst>
                </p:cNvPr>
                <p:cNvGrpSpPr>
                  <a:grpSpLocks/>
                </p:cNvGrpSpPr>
                <p:nvPr/>
              </p:nvGrpSpPr>
              <p:grpSpPr bwMode="auto">
                <a:xfrm>
                  <a:off x="1440" y="1824"/>
                  <a:ext cx="768" cy="816"/>
                  <a:chOff x="2736" y="1824"/>
                  <a:chExt cx="768" cy="816"/>
                </a:xfrm>
              </p:grpSpPr>
              <p:sp>
                <p:nvSpPr>
                  <p:cNvPr id="404490" name="Oval 10">
                    <a:extLst>
                      <a:ext uri="{FF2B5EF4-FFF2-40B4-BE49-F238E27FC236}">
                        <a16:creationId xmlns:a16="http://schemas.microsoft.com/office/drawing/2014/main" id="{434BCDBF-D77A-C745-A999-7DECC66F26CB}"/>
                      </a:ext>
                    </a:extLst>
                  </p:cNvPr>
                  <p:cNvSpPr>
                    <a:spLocks noChangeArrowheads="1"/>
                  </p:cNvSpPr>
                  <p:nvPr/>
                </p:nvSpPr>
                <p:spPr bwMode="auto">
                  <a:xfrm>
                    <a:off x="2880" y="2125"/>
                    <a:ext cx="227"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H</a:t>
                    </a:r>
                  </a:p>
                </p:txBody>
              </p:sp>
              <p:sp>
                <p:nvSpPr>
                  <p:cNvPr id="404491" name="Oval 11">
                    <a:extLst>
                      <a:ext uri="{FF2B5EF4-FFF2-40B4-BE49-F238E27FC236}">
                        <a16:creationId xmlns:a16="http://schemas.microsoft.com/office/drawing/2014/main" id="{6A510AAA-344F-D249-B2EA-8B7366F478F7}"/>
                      </a:ext>
                    </a:extLst>
                  </p:cNvPr>
                  <p:cNvSpPr>
                    <a:spLocks noChangeArrowheads="1"/>
                  </p:cNvSpPr>
                  <p:nvPr/>
                </p:nvSpPr>
                <p:spPr bwMode="auto">
                  <a:xfrm>
                    <a:off x="3181" y="2125"/>
                    <a:ext cx="227"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I</a:t>
                    </a:r>
                  </a:p>
                </p:txBody>
              </p:sp>
              <p:sp>
                <p:nvSpPr>
                  <p:cNvPr id="404492" name="Oval 12">
                    <a:extLst>
                      <a:ext uri="{FF2B5EF4-FFF2-40B4-BE49-F238E27FC236}">
                        <a16:creationId xmlns:a16="http://schemas.microsoft.com/office/drawing/2014/main" id="{D89B3B83-5E60-1A4D-828D-6909A45AD4CF}"/>
                      </a:ext>
                    </a:extLst>
                  </p:cNvPr>
                  <p:cNvSpPr>
                    <a:spLocks noChangeArrowheads="1"/>
                  </p:cNvSpPr>
                  <p:nvPr/>
                </p:nvSpPr>
                <p:spPr bwMode="auto">
                  <a:xfrm>
                    <a:off x="3024" y="2365"/>
                    <a:ext cx="227"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J</a:t>
                    </a:r>
                  </a:p>
                </p:txBody>
              </p:sp>
              <p:sp>
                <p:nvSpPr>
                  <p:cNvPr id="404493" name="Oval 13">
                    <a:extLst>
                      <a:ext uri="{FF2B5EF4-FFF2-40B4-BE49-F238E27FC236}">
                        <a16:creationId xmlns:a16="http://schemas.microsoft.com/office/drawing/2014/main" id="{7965A6AD-D87D-E546-8A10-C1B0004A2E28}"/>
                      </a:ext>
                    </a:extLst>
                  </p:cNvPr>
                  <p:cNvSpPr>
                    <a:spLocks noChangeArrowheads="1"/>
                  </p:cNvSpPr>
                  <p:nvPr/>
                </p:nvSpPr>
                <p:spPr bwMode="auto">
                  <a:xfrm>
                    <a:off x="2736" y="1824"/>
                    <a:ext cx="768" cy="816"/>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04494" name="Oval 14">
                    <a:extLst>
                      <a:ext uri="{FF2B5EF4-FFF2-40B4-BE49-F238E27FC236}">
                        <a16:creationId xmlns:a16="http://schemas.microsoft.com/office/drawing/2014/main" id="{C1701E12-821A-5F41-965B-8296C14B60D6}"/>
                      </a:ext>
                    </a:extLst>
                  </p:cNvPr>
                  <p:cNvSpPr>
                    <a:spLocks noChangeArrowheads="1"/>
                  </p:cNvSpPr>
                  <p:nvPr/>
                </p:nvSpPr>
                <p:spPr bwMode="auto">
                  <a:xfrm>
                    <a:off x="3004" y="1872"/>
                    <a:ext cx="260" cy="227"/>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D</a:t>
                    </a:r>
                  </a:p>
                </p:txBody>
              </p:sp>
            </p:grpSp>
            <p:grpSp>
              <p:nvGrpSpPr>
                <p:cNvPr id="404495" name="Group 15">
                  <a:extLst>
                    <a:ext uri="{FF2B5EF4-FFF2-40B4-BE49-F238E27FC236}">
                      <a16:creationId xmlns:a16="http://schemas.microsoft.com/office/drawing/2014/main" id="{CD5DBB2C-CC03-EA42-8F38-CB9225C10AF9}"/>
                    </a:ext>
                  </a:extLst>
                </p:cNvPr>
                <p:cNvGrpSpPr>
                  <a:grpSpLocks/>
                </p:cNvGrpSpPr>
                <p:nvPr/>
              </p:nvGrpSpPr>
              <p:grpSpPr bwMode="auto">
                <a:xfrm>
                  <a:off x="240" y="2112"/>
                  <a:ext cx="1152" cy="912"/>
                  <a:chOff x="912" y="2016"/>
                  <a:chExt cx="1152" cy="912"/>
                </a:xfrm>
              </p:grpSpPr>
              <p:sp>
                <p:nvSpPr>
                  <p:cNvPr id="404496" name="Oval 16">
                    <a:extLst>
                      <a:ext uri="{FF2B5EF4-FFF2-40B4-BE49-F238E27FC236}">
                        <a16:creationId xmlns:a16="http://schemas.microsoft.com/office/drawing/2014/main" id="{AB37CD9F-E27A-4D40-8DEA-E60132E8646C}"/>
                      </a:ext>
                    </a:extLst>
                  </p:cNvPr>
                  <p:cNvSpPr>
                    <a:spLocks noChangeArrowheads="1"/>
                  </p:cNvSpPr>
                  <p:nvPr/>
                </p:nvSpPr>
                <p:spPr bwMode="auto">
                  <a:xfrm>
                    <a:off x="1728" y="2509"/>
                    <a:ext cx="227"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F</a:t>
                    </a:r>
                  </a:p>
                </p:txBody>
              </p:sp>
              <p:sp>
                <p:nvSpPr>
                  <p:cNvPr id="404497" name="Oval 17">
                    <a:extLst>
                      <a:ext uri="{FF2B5EF4-FFF2-40B4-BE49-F238E27FC236}">
                        <a16:creationId xmlns:a16="http://schemas.microsoft.com/office/drawing/2014/main" id="{08E7ECDF-C10F-CD45-89DD-9EB60D83EF4C}"/>
                      </a:ext>
                    </a:extLst>
                  </p:cNvPr>
                  <p:cNvSpPr>
                    <a:spLocks noChangeArrowheads="1"/>
                  </p:cNvSpPr>
                  <p:nvPr/>
                </p:nvSpPr>
                <p:spPr bwMode="auto">
                  <a:xfrm>
                    <a:off x="1693" y="2208"/>
                    <a:ext cx="227" cy="227"/>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B</a:t>
                    </a:r>
                  </a:p>
                </p:txBody>
              </p:sp>
              <p:grpSp>
                <p:nvGrpSpPr>
                  <p:cNvPr id="404498" name="Group 18">
                    <a:extLst>
                      <a:ext uri="{FF2B5EF4-FFF2-40B4-BE49-F238E27FC236}">
                        <a16:creationId xmlns:a16="http://schemas.microsoft.com/office/drawing/2014/main" id="{133C090E-8CFC-BD48-A62E-26A9ADBEBF8C}"/>
                      </a:ext>
                    </a:extLst>
                  </p:cNvPr>
                  <p:cNvGrpSpPr>
                    <a:grpSpLocks/>
                  </p:cNvGrpSpPr>
                  <p:nvPr/>
                </p:nvGrpSpPr>
                <p:grpSpPr bwMode="auto">
                  <a:xfrm>
                    <a:off x="1008" y="2160"/>
                    <a:ext cx="672" cy="672"/>
                    <a:chOff x="1200" y="2688"/>
                    <a:chExt cx="672" cy="672"/>
                  </a:xfrm>
                </p:grpSpPr>
                <p:sp>
                  <p:nvSpPr>
                    <p:cNvPr id="404499" name="Oval 19">
                      <a:extLst>
                        <a:ext uri="{FF2B5EF4-FFF2-40B4-BE49-F238E27FC236}">
                          <a16:creationId xmlns:a16="http://schemas.microsoft.com/office/drawing/2014/main" id="{47744A6C-1E3A-8045-BDDB-17EA57D33120}"/>
                        </a:ext>
                      </a:extLst>
                    </p:cNvPr>
                    <p:cNvSpPr>
                      <a:spLocks noChangeArrowheads="1"/>
                    </p:cNvSpPr>
                    <p:nvPr/>
                  </p:nvSpPr>
                  <p:spPr bwMode="auto">
                    <a:xfrm>
                      <a:off x="1296" y="2976"/>
                      <a:ext cx="227"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K</a:t>
                      </a:r>
                    </a:p>
                  </p:txBody>
                </p:sp>
                <p:sp>
                  <p:nvSpPr>
                    <p:cNvPr id="404500" name="Oval 20">
                      <a:extLst>
                        <a:ext uri="{FF2B5EF4-FFF2-40B4-BE49-F238E27FC236}">
                          <a16:creationId xmlns:a16="http://schemas.microsoft.com/office/drawing/2014/main" id="{10ADD1D4-9D2A-6C43-B61F-1F4D0323F74B}"/>
                        </a:ext>
                      </a:extLst>
                    </p:cNvPr>
                    <p:cNvSpPr>
                      <a:spLocks noChangeArrowheads="1"/>
                    </p:cNvSpPr>
                    <p:nvPr/>
                  </p:nvSpPr>
                  <p:spPr bwMode="auto">
                    <a:xfrm>
                      <a:off x="1584" y="2989"/>
                      <a:ext cx="227"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L</a:t>
                      </a:r>
                    </a:p>
                  </p:txBody>
                </p:sp>
                <p:sp>
                  <p:nvSpPr>
                    <p:cNvPr id="404501" name="Oval 21">
                      <a:extLst>
                        <a:ext uri="{FF2B5EF4-FFF2-40B4-BE49-F238E27FC236}">
                          <a16:creationId xmlns:a16="http://schemas.microsoft.com/office/drawing/2014/main" id="{54A6D61E-9339-2E42-AA2A-F8B2E44824C8}"/>
                        </a:ext>
                      </a:extLst>
                    </p:cNvPr>
                    <p:cNvSpPr>
                      <a:spLocks noChangeArrowheads="1"/>
                    </p:cNvSpPr>
                    <p:nvPr/>
                  </p:nvSpPr>
                  <p:spPr bwMode="auto">
                    <a:xfrm>
                      <a:off x="1200" y="2688"/>
                      <a:ext cx="672" cy="672"/>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04502" name="Oval 22">
                      <a:extLst>
                        <a:ext uri="{FF2B5EF4-FFF2-40B4-BE49-F238E27FC236}">
                          <a16:creationId xmlns:a16="http://schemas.microsoft.com/office/drawing/2014/main" id="{DFAC7FAB-012A-C24A-B6D9-2FAF1B23CD1B}"/>
                        </a:ext>
                      </a:extLst>
                    </p:cNvPr>
                    <p:cNvSpPr>
                      <a:spLocks noChangeArrowheads="1"/>
                    </p:cNvSpPr>
                    <p:nvPr/>
                  </p:nvSpPr>
                  <p:spPr bwMode="auto">
                    <a:xfrm>
                      <a:off x="1440" y="2736"/>
                      <a:ext cx="227" cy="227"/>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E</a:t>
                      </a:r>
                    </a:p>
                  </p:txBody>
                </p:sp>
              </p:grpSp>
              <p:sp>
                <p:nvSpPr>
                  <p:cNvPr id="404503" name="Oval 23">
                    <a:extLst>
                      <a:ext uri="{FF2B5EF4-FFF2-40B4-BE49-F238E27FC236}">
                        <a16:creationId xmlns:a16="http://schemas.microsoft.com/office/drawing/2014/main" id="{5D4549BC-1EAE-0D48-803D-57AB5846A8DC}"/>
                      </a:ext>
                    </a:extLst>
                  </p:cNvPr>
                  <p:cNvSpPr>
                    <a:spLocks noChangeArrowheads="1"/>
                  </p:cNvSpPr>
                  <p:nvPr/>
                </p:nvSpPr>
                <p:spPr bwMode="auto">
                  <a:xfrm>
                    <a:off x="912" y="2016"/>
                    <a:ext cx="1152" cy="912"/>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404504" name="Group 24">
                  <a:extLst>
                    <a:ext uri="{FF2B5EF4-FFF2-40B4-BE49-F238E27FC236}">
                      <a16:creationId xmlns:a16="http://schemas.microsoft.com/office/drawing/2014/main" id="{FE97CDFD-BAC4-0C4C-BD0F-CE40E2B46C2D}"/>
                    </a:ext>
                  </a:extLst>
                </p:cNvPr>
                <p:cNvGrpSpPr>
                  <a:grpSpLocks/>
                </p:cNvGrpSpPr>
                <p:nvPr/>
              </p:nvGrpSpPr>
              <p:grpSpPr bwMode="auto">
                <a:xfrm>
                  <a:off x="1200" y="2688"/>
                  <a:ext cx="1008" cy="912"/>
                  <a:chOff x="2016" y="2688"/>
                  <a:chExt cx="1008" cy="1008"/>
                </a:xfrm>
              </p:grpSpPr>
              <p:sp>
                <p:nvSpPr>
                  <p:cNvPr id="404505" name="Oval 25">
                    <a:extLst>
                      <a:ext uri="{FF2B5EF4-FFF2-40B4-BE49-F238E27FC236}">
                        <a16:creationId xmlns:a16="http://schemas.microsoft.com/office/drawing/2014/main" id="{F86E87AD-DCDD-1B4D-9A02-F2891B1AEE02}"/>
                      </a:ext>
                    </a:extLst>
                  </p:cNvPr>
                  <p:cNvSpPr>
                    <a:spLocks noChangeArrowheads="1"/>
                  </p:cNvSpPr>
                  <p:nvPr/>
                </p:nvSpPr>
                <p:spPr bwMode="auto">
                  <a:xfrm>
                    <a:off x="2448" y="2736"/>
                    <a:ext cx="227" cy="227"/>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C</a:t>
                    </a:r>
                  </a:p>
                </p:txBody>
              </p:sp>
              <p:grpSp>
                <p:nvGrpSpPr>
                  <p:cNvPr id="404506" name="Group 26">
                    <a:extLst>
                      <a:ext uri="{FF2B5EF4-FFF2-40B4-BE49-F238E27FC236}">
                        <a16:creationId xmlns:a16="http://schemas.microsoft.com/office/drawing/2014/main" id="{6C248151-02CC-6C45-A48C-1A046FAF651C}"/>
                      </a:ext>
                    </a:extLst>
                  </p:cNvPr>
                  <p:cNvGrpSpPr>
                    <a:grpSpLocks/>
                  </p:cNvGrpSpPr>
                  <p:nvPr/>
                </p:nvGrpSpPr>
                <p:grpSpPr bwMode="auto">
                  <a:xfrm>
                    <a:off x="2208" y="2976"/>
                    <a:ext cx="672" cy="672"/>
                    <a:chOff x="1200" y="2688"/>
                    <a:chExt cx="672" cy="672"/>
                  </a:xfrm>
                </p:grpSpPr>
                <p:sp>
                  <p:nvSpPr>
                    <p:cNvPr id="404507" name="Oval 27">
                      <a:extLst>
                        <a:ext uri="{FF2B5EF4-FFF2-40B4-BE49-F238E27FC236}">
                          <a16:creationId xmlns:a16="http://schemas.microsoft.com/office/drawing/2014/main" id="{010597CF-BB35-BA49-86FC-15509872E457}"/>
                        </a:ext>
                      </a:extLst>
                    </p:cNvPr>
                    <p:cNvSpPr>
                      <a:spLocks noChangeArrowheads="1"/>
                    </p:cNvSpPr>
                    <p:nvPr/>
                  </p:nvSpPr>
                  <p:spPr bwMode="auto">
                    <a:xfrm>
                      <a:off x="1296" y="2976"/>
                      <a:ext cx="227"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M</a:t>
                      </a:r>
                    </a:p>
                  </p:txBody>
                </p:sp>
                <p:sp>
                  <p:nvSpPr>
                    <p:cNvPr id="404508" name="Oval 28">
                      <a:extLst>
                        <a:ext uri="{FF2B5EF4-FFF2-40B4-BE49-F238E27FC236}">
                          <a16:creationId xmlns:a16="http://schemas.microsoft.com/office/drawing/2014/main" id="{FAF04B83-A872-A849-9D95-6110041A64C2}"/>
                        </a:ext>
                      </a:extLst>
                    </p:cNvPr>
                    <p:cNvSpPr>
                      <a:spLocks noChangeArrowheads="1"/>
                    </p:cNvSpPr>
                    <p:nvPr/>
                  </p:nvSpPr>
                  <p:spPr bwMode="auto">
                    <a:xfrm>
                      <a:off x="1584" y="2989"/>
                      <a:ext cx="227"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N</a:t>
                      </a:r>
                    </a:p>
                  </p:txBody>
                </p:sp>
                <p:sp>
                  <p:nvSpPr>
                    <p:cNvPr id="404509" name="Oval 29">
                      <a:extLst>
                        <a:ext uri="{FF2B5EF4-FFF2-40B4-BE49-F238E27FC236}">
                          <a16:creationId xmlns:a16="http://schemas.microsoft.com/office/drawing/2014/main" id="{599EFED5-3628-5F42-850B-FFB690304FFC}"/>
                        </a:ext>
                      </a:extLst>
                    </p:cNvPr>
                    <p:cNvSpPr>
                      <a:spLocks noChangeArrowheads="1"/>
                    </p:cNvSpPr>
                    <p:nvPr/>
                  </p:nvSpPr>
                  <p:spPr bwMode="auto">
                    <a:xfrm>
                      <a:off x="1200" y="2688"/>
                      <a:ext cx="672" cy="672"/>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04510" name="Oval 30">
                      <a:extLst>
                        <a:ext uri="{FF2B5EF4-FFF2-40B4-BE49-F238E27FC236}">
                          <a16:creationId xmlns:a16="http://schemas.microsoft.com/office/drawing/2014/main" id="{10212262-6000-E941-8642-031020EB8952}"/>
                        </a:ext>
                      </a:extLst>
                    </p:cNvPr>
                    <p:cNvSpPr>
                      <a:spLocks noChangeArrowheads="1"/>
                    </p:cNvSpPr>
                    <p:nvPr/>
                  </p:nvSpPr>
                  <p:spPr bwMode="auto">
                    <a:xfrm>
                      <a:off x="1440" y="2736"/>
                      <a:ext cx="227" cy="227"/>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G</a:t>
                      </a:r>
                    </a:p>
                  </p:txBody>
                </p:sp>
              </p:grpSp>
              <p:sp>
                <p:nvSpPr>
                  <p:cNvPr id="404511" name="Oval 31">
                    <a:extLst>
                      <a:ext uri="{FF2B5EF4-FFF2-40B4-BE49-F238E27FC236}">
                        <a16:creationId xmlns:a16="http://schemas.microsoft.com/office/drawing/2014/main" id="{21F88896-495B-3642-8131-1FE1FD04EAC2}"/>
                      </a:ext>
                    </a:extLst>
                  </p:cNvPr>
                  <p:cNvSpPr>
                    <a:spLocks noChangeArrowheads="1"/>
                  </p:cNvSpPr>
                  <p:nvPr/>
                </p:nvSpPr>
                <p:spPr bwMode="auto">
                  <a:xfrm>
                    <a:off x="2016" y="2688"/>
                    <a:ext cx="1008" cy="1008"/>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404512" name="Oval 32">
                  <a:extLst>
                    <a:ext uri="{FF2B5EF4-FFF2-40B4-BE49-F238E27FC236}">
                      <a16:creationId xmlns:a16="http://schemas.microsoft.com/office/drawing/2014/main" id="{25171D76-BB9D-C940-B1AD-8F1A25BFCE53}"/>
                    </a:ext>
                  </a:extLst>
                </p:cNvPr>
                <p:cNvSpPr>
                  <a:spLocks noChangeArrowheads="1"/>
                </p:cNvSpPr>
                <p:nvPr/>
              </p:nvSpPr>
              <p:spPr bwMode="auto">
                <a:xfrm>
                  <a:off x="192" y="1632"/>
                  <a:ext cx="2352" cy="2112"/>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04513" name="Oval 33">
                  <a:extLst>
                    <a:ext uri="{FF2B5EF4-FFF2-40B4-BE49-F238E27FC236}">
                      <a16:creationId xmlns:a16="http://schemas.microsoft.com/office/drawing/2014/main" id="{1AD3AF94-C3B4-2A40-A1E8-EAC564108191}"/>
                    </a:ext>
                  </a:extLst>
                </p:cNvPr>
                <p:cNvSpPr>
                  <a:spLocks noChangeArrowheads="1"/>
                </p:cNvSpPr>
                <p:nvPr/>
              </p:nvSpPr>
              <p:spPr bwMode="auto">
                <a:xfrm>
                  <a:off x="1117" y="1824"/>
                  <a:ext cx="227" cy="227"/>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A</a:t>
                  </a:r>
                </a:p>
              </p:txBody>
            </p:sp>
          </p:grpSp>
        </p:grpSp>
      </p:grpSp>
    </p:spTree>
    <p:extLst>
      <p:ext uri="{BB962C8B-B14F-4D97-AF65-F5344CB8AC3E}">
        <p14:creationId xmlns:p14="http://schemas.microsoft.com/office/powerpoint/2010/main" val="66077802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79234" name="Group 2">
            <a:extLst>
              <a:ext uri="{FF2B5EF4-FFF2-40B4-BE49-F238E27FC236}">
                <a16:creationId xmlns:a16="http://schemas.microsoft.com/office/drawing/2014/main" id="{22CFC467-3A43-6847-8F19-A9015558C642}"/>
              </a:ext>
            </a:extLst>
          </p:cNvPr>
          <p:cNvGrpSpPr>
            <a:grpSpLocks/>
          </p:cNvGrpSpPr>
          <p:nvPr/>
        </p:nvGrpSpPr>
        <p:grpSpPr bwMode="auto">
          <a:xfrm>
            <a:off x="1703389" y="403225"/>
            <a:ext cx="8785225" cy="1296988"/>
            <a:chOff x="113" y="164"/>
            <a:chExt cx="5534" cy="817"/>
          </a:xfrm>
        </p:grpSpPr>
        <p:sp>
          <p:nvSpPr>
            <p:cNvPr id="479235" name="Rectangle 3">
              <a:extLst>
                <a:ext uri="{FF2B5EF4-FFF2-40B4-BE49-F238E27FC236}">
                  <a16:creationId xmlns:a16="http://schemas.microsoft.com/office/drawing/2014/main" id="{0CFD65A0-341E-4C40-9199-CF92A95D722D}"/>
                </a:ext>
              </a:extLst>
            </p:cNvPr>
            <p:cNvSpPr>
              <a:spLocks noChangeArrowheads="1"/>
            </p:cNvSpPr>
            <p:nvPr/>
          </p:nvSpPr>
          <p:spPr bwMode="auto">
            <a:xfrm>
              <a:off x="1429" y="754"/>
              <a:ext cx="244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fontAlgn="base" hangingPunct="0">
                <a:spcBef>
                  <a:spcPct val="0"/>
                </a:spcBef>
                <a:spcAft>
                  <a:spcPct val="0"/>
                </a:spcAft>
              </a:pPr>
              <a:r>
                <a:rPr lang="zh-CN" altLang="en-US" sz="2000" b="1">
                  <a:solidFill>
                    <a:srgbClr val="FFFFFF"/>
                  </a:solidFill>
                  <a:latin typeface="Arial" panose="020B0604020202020204" pitchFamily="34" charset="0"/>
                  <a:ea typeface="宋体" panose="02010600030101010101" pitchFamily="2" charset="-122"/>
                </a:rPr>
                <a:t>图</a:t>
              </a:r>
              <a:r>
                <a:rPr lang="en-US" altLang="zh-CN" sz="2000" b="1">
                  <a:solidFill>
                    <a:srgbClr val="FFFFFF"/>
                  </a:solidFill>
                  <a:latin typeface="Times New Roman" panose="02020603050405020304" pitchFamily="18" charset="0"/>
                  <a:ea typeface="宋体" panose="02010600030101010101" pitchFamily="2" charset="-122"/>
                </a:rPr>
                <a:t>6-14   </a:t>
              </a:r>
              <a:r>
                <a:rPr kumimoji="1" lang="zh-CN" altLang="en-US" sz="2000" b="1">
                  <a:solidFill>
                    <a:srgbClr val="FFFFFF"/>
                  </a:solidFill>
                  <a:latin typeface="宋体" panose="02010600030101010101" pitchFamily="2" charset="-122"/>
                  <a:ea typeface="宋体" panose="02010600030101010101" pitchFamily="2" charset="-122"/>
                </a:rPr>
                <a:t>孩子表示法的结点结构</a:t>
              </a:r>
              <a:endParaRPr lang="zh-CN" altLang="en-US" sz="2000" b="1">
                <a:solidFill>
                  <a:srgbClr val="FFFFFF"/>
                </a:solidFill>
                <a:latin typeface="Times New Roman" panose="02020603050405020304" pitchFamily="18" charset="0"/>
                <a:ea typeface="宋体" panose="02010600030101010101" pitchFamily="2" charset="-122"/>
              </a:endParaRPr>
            </a:p>
          </p:txBody>
        </p:sp>
        <p:grpSp>
          <p:nvGrpSpPr>
            <p:cNvPr id="479236" name="Group 4">
              <a:extLst>
                <a:ext uri="{FF2B5EF4-FFF2-40B4-BE49-F238E27FC236}">
                  <a16:creationId xmlns:a16="http://schemas.microsoft.com/office/drawing/2014/main" id="{57C76B06-D2CC-4A4D-998B-39BC7CEBE88F}"/>
                </a:ext>
              </a:extLst>
            </p:cNvPr>
            <p:cNvGrpSpPr>
              <a:grpSpLocks/>
            </p:cNvGrpSpPr>
            <p:nvPr/>
          </p:nvGrpSpPr>
          <p:grpSpPr bwMode="auto">
            <a:xfrm>
              <a:off x="113" y="164"/>
              <a:ext cx="2494" cy="526"/>
              <a:chOff x="2976" y="2797"/>
              <a:chExt cx="2494" cy="526"/>
            </a:xfrm>
          </p:grpSpPr>
          <p:grpSp>
            <p:nvGrpSpPr>
              <p:cNvPr id="479237" name="Group 5">
                <a:extLst>
                  <a:ext uri="{FF2B5EF4-FFF2-40B4-BE49-F238E27FC236}">
                    <a16:creationId xmlns:a16="http://schemas.microsoft.com/office/drawing/2014/main" id="{299F7884-B54A-4B47-83E9-A813789D2D0A}"/>
                  </a:ext>
                </a:extLst>
              </p:cNvPr>
              <p:cNvGrpSpPr>
                <a:grpSpLocks/>
              </p:cNvGrpSpPr>
              <p:nvPr/>
            </p:nvGrpSpPr>
            <p:grpSpPr bwMode="auto">
              <a:xfrm>
                <a:off x="2976" y="2797"/>
                <a:ext cx="2494" cy="248"/>
                <a:chOff x="480" y="3264"/>
                <a:chExt cx="2494" cy="249"/>
              </a:xfrm>
            </p:grpSpPr>
            <p:sp>
              <p:nvSpPr>
                <p:cNvPr id="479238" name="Rectangle 6">
                  <a:extLst>
                    <a:ext uri="{FF2B5EF4-FFF2-40B4-BE49-F238E27FC236}">
                      <a16:creationId xmlns:a16="http://schemas.microsoft.com/office/drawing/2014/main" id="{FE088F35-E2A9-FF48-889B-5A91724E6565}"/>
                    </a:ext>
                  </a:extLst>
                </p:cNvPr>
                <p:cNvSpPr>
                  <a:spLocks noChangeArrowheads="1"/>
                </p:cNvSpPr>
                <p:nvPr/>
              </p:nvSpPr>
              <p:spPr bwMode="auto">
                <a:xfrm>
                  <a:off x="480" y="3264"/>
                  <a:ext cx="2494" cy="2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data  child</a:t>
                  </a:r>
                  <a:r>
                    <a:rPr kumimoji="1" lang="en-US" altLang="zh-CN" sz="2400" baseline="-18000">
                      <a:solidFill>
                        <a:srgbClr val="FFFFFF"/>
                      </a:solidFill>
                      <a:latin typeface="Times New Roman" panose="02020603050405020304" pitchFamily="18" charset="0"/>
                      <a:ea typeface="宋体" panose="02010600030101010101" pitchFamily="2" charset="-122"/>
                    </a:rPr>
                    <a:t>1 </a:t>
                  </a:r>
                  <a:r>
                    <a:rPr kumimoji="1" lang="en-US" altLang="zh-CN" sz="2400">
                      <a:solidFill>
                        <a:srgbClr val="FFFFFF"/>
                      </a:solidFill>
                      <a:latin typeface="Times New Roman" panose="02020603050405020304" pitchFamily="18" charset="0"/>
                      <a:ea typeface="宋体" panose="02010600030101010101" pitchFamily="2" charset="-122"/>
                    </a:rPr>
                    <a:t>  child</a:t>
                  </a:r>
                  <a:r>
                    <a:rPr kumimoji="1" lang="en-US" altLang="zh-CN" sz="2400" baseline="-18000">
                      <a:solidFill>
                        <a:srgbClr val="FFFFFF"/>
                      </a:solidFill>
                      <a:latin typeface="Times New Roman" panose="02020603050405020304" pitchFamily="18" charset="0"/>
                      <a:ea typeface="宋体" panose="02010600030101010101" pitchFamily="2" charset="-122"/>
                    </a:rPr>
                    <a:t>2</a:t>
                  </a:r>
                  <a:r>
                    <a:rPr kumimoji="1" lang="en-US" altLang="zh-CN" sz="2400">
                      <a:solidFill>
                        <a:srgbClr val="FFFFFF"/>
                      </a:solidFill>
                      <a:latin typeface="Times New Roman" panose="02020603050405020304" pitchFamily="18" charset="0"/>
                      <a:ea typeface="宋体" panose="02010600030101010101" pitchFamily="2" charset="-122"/>
                    </a:rPr>
                    <a:t>    </a:t>
                  </a:r>
                  <a:r>
                    <a:rPr kumimoji="1" lang="en-US" altLang="zh-CN" sz="24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  </a:t>
                  </a:r>
                  <a:r>
                    <a:rPr kumimoji="1" lang="en-US" altLang="zh-CN" sz="2400">
                      <a:solidFill>
                        <a:srgbClr val="FFFFFF"/>
                      </a:solidFill>
                      <a:latin typeface="Times New Roman" panose="02020603050405020304" pitchFamily="18" charset="0"/>
                      <a:ea typeface="宋体" panose="02010600030101010101" pitchFamily="2" charset="-122"/>
                    </a:rPr>
                    <a:t>child</a:t>
                  </a:r>
                  <a:r>
                    <a:rPr kumimoji="1" lang="en-US" altLang="zh-CN" sz="2400" baseline="-18000">
                      <a:solidFill>
                        <a:srgbClr val="FFFFFF"/>
                      </a:solidFill>
                      <a:latin typeface="Times New Roman" panose="02020603050405020304" pitchFamily="18" charset="0"/>
                      <a:ea typeface="宋体" panose="02010600030101010101" pitchFamily="2" charset="-122"/>
                    </a:rPr>
                    <a:t>n</a:t>
                  </a:r>
                </a:p>
              </p:txBody>
            </p:sp>
            <p:sp>
              <p:nvSpPr>
                <p:cNvPr id="479239" name="Line 7">
                  <a:extLst>
                    <a:ext uri="{FF2B5EF4-FFF2-40B4-BE49-F238E27FC236}">
                      <a16:creationId xmlns:a16="http://schemas.microsoft.com/office/drawing/2014/main" id="{2E9E5D07-194D-BB4A-9953-DB71B97B7972}"/>
                    </a:ext>
                  </a:extLst>
                </p:cNvPr>
                <p:cNvSpPr>
                  <a:spLocks noChangeShapeType="1"/>
                </p:cNvSpPr>
                <p:nvPr/>
              </p:nvSpPr>
              <p:spPr bwMode="auto">
                <a:xfrm>
                  <a:off x="960" y="3264"/>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79240" name="Line 8">
                  <a:extLst>
                    <a:ext uri="{FF2B5EF4-FFF2-40B4-BE49-F238E27FC236}">
                      <a16:creationId xmlns:a16="http://schemas.microsoft.com/office/drawing/2014/main" id="{B7D4DB1B-87F2-3A4C-BD7C-38E768E673BA}"/>
                    </a:ext>
                  </a:extLst>
                </p:cNvPr>
                <p:cNvSpPr>
                  <a:spLocks noChangeShapeType="1"/>
                </p:cNvSpPr>
                <p:nvPr/>
              </p:nvSpPr>
              <p:spPr bwMode="auto">
                <a:xfrm>
                  <a:off x="1520" y="3264"/>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79241" name="Line 9">
                  <a:extLst>
                    <a:ext uri="{FF2B5EF4-FFF2-40B4-BE49-F238E27FC236}">
                      <a16:creationId xmlns:a16="http://schemas.microsoft.com/office/drawing/2014/main" id="{20022271-7363-E942-A766-2E2605C8655F}"/>
                    </a:ext>
                  </a:extLst>
                </p:cNvPr>
                <p:cNvSpPr>
                  <a:spLocks noChangeShapeType="1"/>
                </p:cNvSpPr>
                <p:nvPr/>
              </p:nvSpPr>
              <p:spPr bwMode="auto">
                <a:xfrm>
                  <a:off x="2096" y="3264"/>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79242" name="Line 10">
                  <a:extLst>
                    <a:ext uri="{FF2B5EF4-FFF2-40B4-BE49-F238E27FC236}">
                      <a16:creationId xmlns:a16="http://schemas.microsoft.com/office/drawing/2014/main" id="{D192973F-C206-C846-8B80-444B19580636}"/>
                    </a:ext>
                  </a:extLst>
                </p:cNvPr>
                <p:cNvSpPr>
                  <a:spLocks noChangeShapeType="1"/>
                </p:cNvSpPr>
                <p:nvPr/>
              </p:nvSpPr>
              <p:spPr bwMode="auto">
                <a:xfrm>
                  <a:off x="2432" y="3264"/>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479243" name="Rectangle 11">
                <a:extLst>
                  <a:ext uri="{FF2B5EF4-FFF2-40B4-BE49-F238E27FC236}">
                    <a16:creationId xmlns:a16="http://schemas.microsoft.com/office/drawing/2014/main" id="{BC2A618B-2C57-184A-A387-F985588B37A2}"/>
                  </a:ext>
                </a:extLst>
              </p:cNvPr>
              <p:cNvSpPr>
                <a:spLocks noChangeArrowheads="1"/>
              </p:cNvSpPr>
              <p:nvPr/>
            </p:nvSpPr>
            <p:spPr bwMode="auto">
              <a:xfrm>
                <a:off x="3504" y="3097"/>
                <a:ext cx="1440"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fontAlgn="base" hangingPunct="0">
                  <a:spcBef>
                    <a:spcPct val="0"/>
                  </a:spcBef>
                  <a:spcAft>
                    <a:spcPct val="0"/>
                  </a:spcAft>
                </a:pPr>
                <a:r>
                  <a:rPr lang="en-US" altLang="zh-CN" sz="2000" b="1">
                    <a:solidFill>
                      <a:srgbClr val="FFFFFF"/>
                    </a:solidFill>
                    <a:latin typeface="Times New Roman" panose="02020603050405020304" pitchFamily="18" charset="0"/>
                    <a:ea typeface="宋体" panose="02010600030101010101" pitchFamily="2" charset="-122"/>
                  </a:rPr>
                  <a:t>(a)   </a:t>
                </a:r>
                <a:r>
                  <a:rPr kumimoji="1" lang="zh-CN" altLang="en-US" sz="2000" b="1">
                    <a:solidFill>
                      <a:srgbClr val="FFFFFF"/>
                    </a:solidFill>
                    <a:latin typeface="宋体" panose="02010600030101010101" pitchFamily="2" charset="-122"/>
                    <a:ea typeface="宋体" panose="02010600030101010101" pitchFamily="2" charset="-122"/>
                  </a:rPr>
                  <a:t>定长结点结构</a:t>
                </a:r>
                <a:endParaRPr lang="zh-CN" altLang="en-US" sz="2000" b="1">
                  <a:solidFill>
                    <a:srgbClr val="FFFFFF"/>
                  </a:solidFill>
                  <a:latin typeface="Times New Roman" panose="02020603050405020304" pitchFamily="18" charset="0"/>
                  <a:ea typeface="宋体" panose="02010600030101010101" pitchFamily="2" charset="-122"/>
                </a:endParaRPr>
              </a:p>
            </p:txBody>
          </p:sp>
        </p:grpSp>
        <p:grpSp>
          <p:nvGrpSpPr>
            <p:cNvPr id="479244" name="Group 12">
              <a:extLst>
                <a:ext uri="{FF2B5EF4-FFF2-40B4-BE49-F238E27FC236}">
                  <a16:creationId xmlns:a16="http://schemas.microsoft.com/office/drawing/2014/main" id="{676D8445-A2A3-3C45-B730-E8ECE4281CFF}"/>
                </a:ext>
              </a:extLst>
            </p:cNvPr>
            <p:cNvGrpSpPr>
              <a:grpSpLocks/>
            </p:cNvGrpSpPr>
            <p:nvPr/>
          </p:nvGrpSpPr>
          <p:grpSpPr bwMode="auto">
            <a:xfrm>
              <a:off x="2881" y="164"/>
              <a:ext cx="2766" cy="524"/>
              <a:chOff x="2784" y="3383"/>
              <a:chExt cx="2766" cy="524"/>
            </a:xfrm>
          </p:grpSpPr>
          <p:sp>
            <p:nvSpPr>
              <p:cNvPr id="479245" name="Rectangle 13">
                <a:extLst>
                  <a:ext uri="{FF2B5EF4-FFF2-40B4-BE49-F238E27FC236}">
                    <a16:creationId xmlns:a16="http://schemas.microsoft.com/office/drawing/2014/main" id="{E7D663A3-B75E-A149-A3D0-D3D7EB664BB2}"/>
                  </a:ext>
                </a:extLst>
              </p:cNvPr>
              <p:cNvSpPr>
                <a:spLocks noChangeArrowheads="1"/>
              </p:cNvSpPr>
              <p:nvPr/>
            </p:nvSpPr>
            <p:spPr bwMode="auto">
              <a:xfrm>
                <a:off x="3216" y="3681"/>
                <a:ext cx="1632"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fontAlgn="base" hangingPunct="0">
                  <a:spcBef>
                    <a:spcPct val="0"/>
                  </a:spcBef>
                  <a:spcAft>
                    <a:spcPct val="0"/>
                  </a:spcAft>
                </a:pPr>
                <a:r>
                  <a:rPr lang="en-US" altLang="zh-CN" sz="2000" b="1">
                    <a:solidFill>
                      <a:srgbClr val="FFFFFF"/>
                    </a:solidFill>
                    <a:latin typeface="Times New Roman" panose="02020603050405020304" pitchFamily="18" charset="0"/>
                    <a:ea typeface="宋体" panose="02010600030101010101" pitchFamily="2" charset="-122"/>
                  </a:rPr>
                  <a:t>(b)   </a:t>
                </a:r>
                <a:r>
                  <a:rPr lang="zh-CN" altLang="en-US" sz="2000" b="1">
                    <a:solidFill>
                      <a:srgbClr val="FFFFFF"/>
                    </a:solidFill>
                    <a:latin typeface="Times New Roman" panose="02020603050405020304" pitchFamily="18" charset="0"/>
                    <a:ea typeface="宋体" panose="02010600030101010101" pitchFamily="2" charset="-122"/>
                  </a:rPr>
                  <a:t>不</a:t>
                </a:r>
                <a:r>
                  <a:rPr kumimoji="1" lang="zh-CN" altLang="en-US" sz="2000" b="1">
                    <a:solidFill>
                      <a:srgbClr val="FFFFFF"/>
                    </a:solidFill>
                    <a:latin typeface="宋体" panose="02010600030101010101" pitchFamily="2" charset="-122"/>
                    <a:ea typeface="宋体" panose="02010600030101010101" pitchFamily="2" charset="-122"/>
                  </a:rPr>
                  <a:t>定长结点结构</a:t>
                </a:r>
                <a:endParaRPr lang="zh-CN" altLang="en-US" sz="2000" b="1">
                  <a:solidFill>
                    <a:srgbClr val="FFFFFF"/>
                  </a:solidFill>
                  <a:latin typeface="Times New Roman" panose="02020603050405020304" pitchFamily="18" charset="0"/>
                  <a:ea typeface="宋体" panose="02010600030101010101" pitchFamily="2" charset="-122"/>
                </a:endParaRPr>
              </a:p>
            </p:txBody>
          </p:sp>
          <p:grpSp>
            <p:nvGrpSpPr>
              <p:cNvPr id="479246" name="Group 14">
                <a:extLst>
                  <a:ext uri="{FF2B5EF4-FFF2-40B4-BE49-F238E27FC236}">
                    <a16:creationId xmlns:a16="http://schemas.microsoft.com/office/drawing/2014/main" id="{34366645-E25C-214B-B16F-5434A69FA9CB}"/>
                  </a:ext>
                </a:extLst>
              </p:cNvPr>
              <p:cNvGrpSpPr>
                <a:grpSpLocks/>
              </p:cNvGrpSpPr>
              <p:nvPr/>
            </p:nvGrpSpPr>
            <p:grpSpPr bwMode="auto">
              <a:xfrm>
                <a:off x="2784" y="3383"/>
                <a:ext cx="2766" cy="251"/>
                <a:chOff x="2784" y="3277"/>
                <a:chExt cx="2766" cy="252"/>
              </a:xfrm>
            </p:grpSpPr>
            <p:sp>
              <p:nvSpPr>
                <p:cNvPr id="479247" name="Rectangle 15">
                  <a:extLst>
                    <a:ext uri="{FF2B5EF4-FFF2-40B4-BE49-F238E27FC236}">
                      <a16:creationId xmlns:a16="http://schemas.microsoft.com/office/drawing/2014/main" id="{79B46DAB-A4FD-B14D-8ED8-2087DAF2A790}"/>
                    </a:ext>
                  </a:extLst>
                </p:cNvPr>
                <p:cNvSpPr>
                  <a:spLocks noChangeArrowheads="1"/>
                </p:cNvSpPr>
                <p:nvPr/>
              </p:nvSpPr>
              <p:spPr bwMode="auto">
                <a:xfrm>
                  <a:off x="2784" y="3277"/>
                  <a:ext cx="2766" cy="2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data   k   child</a:t>
                  </a:r>
                  <a:r>
                    <a:rPr kumimoji="1" lang="en-US" altLang="zh-CN" sz="2400" baseline="-18000">
                      <a:solidFill>
                        <a:srgbClr val="FFFFFF"/>
                      </a:solidFill>
                      <a:latin typeface="Times New Roman" panose="02020603050405020304" pitchFamily="18" charset="0"/>
                      <a:ea typeface="宋体" panose="02010600030101010101" pitchFamily="2" charset="-122"/>
                    </a:rPr>
                    <a:t>1 </a:t>
                  </a:r>
                  <a:r>
                    <a:rPr kumimoji="1" lang="en-US" altLang="zh-CN" sz="2400">
                      <a:solidFill>
                        <a:srgbClr val="FFFFFF"/>
                      </a:solidFill>
                      <a:latin typeface="Times New Roman" panose="02020603050405020304" pitchFamily="18" charset="0"/>
                      <a:ea typeface="宋体" panose="02010600030101010101" pitchFamily="2" charset="-122"/>
                    </a:rPr>
                    <a:t>  child</a:t>
                  </a:r>
                  <a:r>
                    <a:rPr kumimoji="1" lang="en-US" altLang="zh-CN" sz="2400" baseline="-18000">
                      <a:solidFill>
                        <a:srgbClr val="FFFFFF"/>
                      </a:solidFill>
                      <a:latin typeface="Times New Roman" panose="02020603050405020304" pitchFamily="18" charset="0"/>
                      <a:ea typeface="宋体" panose="02010600030101010101" pitchFamily="2" charset="-122"/>
                    </a:rPr>
                    <a:t>2</a:t>
                  </a:r>
                  <a:r>
                    <a:rPr kumimoji="1" lang="en-US" altLang="zh-CN" sz="2400">
                      <a:solidFill>
                        <a:srgbClr val="FFFFFF"/>
                      </a:solidFill>
                      <a:latin typeface="Times New Roman" panose="02020603050405020304" pitchFamily="18" charset="0"/>
                      <a:ea typeface="宋体" panose="02010600030101010101" pitchFamily="2" charset="-122"/>
                    </a:rPr>
                    <a:t>    </a:t>
                  </a:r>
                  <a:r>
                    <a:rPr kumimoji="1" lang="en-US" altLang="zh-CN" sz="24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  </a:t>
                  </a:r>
                  <a:r>
                    <a:rPr kumimoji="1" lang="en-US" altLang="zh-CN" sz="2400">
                      <a:solidFill>
                        <a:srgbClr val="FFFFFF"/>
                      </a:solidFill>
                      <a:latin typeface="Times New Roman" panose="02020603050405020304" pitchFamily="18" charset="0"/>
                      <a:ea typeface="宋体" panose="02010600030101010101" pitchFamily="2" charset="-122"/>
                    </a:rPr>
                    <a:t>child</a:t>
                  </a:r>
                  <a:r>
                    <a:rPr kumimoji="1" lang="en-US" altLang="zh-CN" sz="2400" baseline="-18000">
                      <a:solidFill>
                        <a:srgbClr val="FFFFFF"/>
                      </a:solidFill>
                      <a:latin typeface="Times New Roman" panose="02020603050405020304" pitchFamily="18" charset="0"/>
                      <a:ea typeface="宋体" panose="02010600030101010101" pitchFamily="2" charset="-122"/>
                    </a:rPr>
                    <a:t>k</a:t>
                  </a:r>
                </a:p>
              </p:txBody>
            </p:sp>
            <p:sp>
              <p:nvSpPr>
                <p:cNvPr id="479248" name="Line 16">
                  <a:extLst>
                    <a:ext uri="{FF2B5EF4-FFF2-40B4-BE49-F238E27FC236}">
                      <a16:creationId xmlns:a16="http://schemas.microsoft.com/office/drawing/2014/main" id="{46823E1E-9115-3B44-857E-69B98950F2A3}"/>
                    </a:ext>
                  </a:extLst>
                </p:cNvPr>
                <p:cNvSpPr>
                  <a:spLocks noChangeShapeType="1"/>
                </p:cNvSpPr>
                <p:nvPr/>
              </p:nvSpPr>
              <p:spPr bwMode="auto">
                <a:xfrm>
                  <a:off x="3264" y="3277"/>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79249" name="Line 17">
                  <a:extLst>
                    <a:ext uri="{FF2B5EF4-FFF2-40B4-BE49-F238E27FC236}">
                      <a16:creationId xmlns:a16="http://schemas.microsoft.com/office/drawing/2014/main" id="{F294E328-2F40-C140-99EE-CDE168E9D57A}"/>
                    </a:ext>
                  </a:extLst>
                </p:cNvPr>
                <p:cNvSpPr>
                  <a:spLocks noChangeShapeType="1"/>
                </p:cNvSpPr>
                <p:nvPr/>
              </p:nvSpPr>
              <p:spPr bwMode="auto">
                <a:xfrm>
                  <a:off x="4080" y="3277"/>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79250" name="Line 18">
                  <a:extLst>
                    <a:ext uri="{FF2B5EF4-FFF2-40B4-BE49-F238E27FC236}">
                      <a16:creationId xmlns:a16="http://schemas.microsoft.com/office/drawing/2014/main" id="{666AE377-99B6-F545-A804-1C11C62C1F16}"/>
                    </a:ext>
                  </a:extLst>
                </p:cNvPr>
                <p:cNvSpPr>
                  <a:spLocks noChangeShapeType="1"/>
                </p:cNvSpPr>
                <p:nvPr/>
              </p:nvSpPr>
              <p:spPr bwMode="auto">
                <a:xfrm>
                  <a:off x="4656" y="3277"/>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79251" name="Line 19">
                  <a:extLst>
                    <a:ext uri="{FF2B5EF4-FFF2-40B4-BE49-F238E27FC236}">
                      <a16:creationId xmlns:a16="http://schemas.microsoft.com/office/drawing/2014/main" id="{0FEDCDAD-CA6D-744B-AEE1-EAE5C2EA676E}"/>
                    </a:ext>
                  </a:extLst>
                </p:cNvPr>
                <p:cNvSpPr>
                  <a:spLocks noChangeShapeType="1"/>
                </p:cNvSpPr>
                <p:nvPr/>
              </p:nvSpPr>
              <p:spPr bwMode="auto">
                <a:xfrm>
                  <a:off x="5032" y="3277"/>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79252" name="Line 20">
                  <a:extLst>
                    <a:ext uri="{FF2B5EF4-FFF2-40B4-BE49-F238E27FC236}">
                      <a16:creationId xmlns:a16="http://schemas.microsoft.com/office/drawing/2014/main" id="{DBC572BF-4CFC-BC44-B5BB-B88C520A8446}"/>
                    </a:ext>
                  </a:extLst>
                </p:cNvPr>
                <p:cNvSpPr>
                  <a:spLocks noChangeShapeType="1"/>
                </p:cNvSpPr>
                <p:nvPr/>
              </p:nvSpPr>
              <p:spPr bwMode="auto">
                <a:xfrm>
                  <a:off x="3520" y="3280"/>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sp>
        <p:nvSpPr>
          <p:cNvPr id="479253" name="Rectangle 21">
            <a:extLst>
              <a:ext uri="{FF2B5EF4-FFF2-40B4-BE49-F238E27FC236}">
                <a16:creationId xmlns:a16="http://schemas.microsoft.com/office/drawing/2014/main" id="{3480D832-3E45-4449-AB9E-7C7C52B8A821}"/>
              </a:ext>
            </a:extLst>
          </p:cNvPr>
          <p:cNvSpPr>
            <a:spLocks noChangeArrowheads="1"/>
          </p:cNvSpPr>
          <p:nvPr/>
        </p:nvSpPr>
        <p:spPr bwMode="auto">
          <a:xfrm>
            <a:off x="1676401" y="1773238"/>
            <a:ext cx="8812213" cy="316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tabLst>
                <a:tab pos="101600" algn="l"/>
              </a:tabLst>
              <a:defRPr kumimoji="1" sz="2400">
                <a:solidFill>
                  <a:schemeClr val="tx1"/>
                </a:solidFill>
                <a:latin typeface="Times New Roman" panose="02020603050405020304" pitchFamily="18" charset="0"/>
                <a:ea typeface="宋体" panose="02010600030101010101" pitchFamily="2" charset="-122"/>
              </a:defRPr>
            </a:lvl1pPr>
            <a:lvl2pPr marL="1028700" indent="-457200" eaLnBrk="0" hangingPunct="0">
              <a:tabLst>
                <a:tab pos="101600" algn="l"/>
              </a:tabLst>
              <a:defRPr kumimoji="1" sz="2400">
                <a:solidFill>
                  <a:schemeClr val="tx1"/>
                </a:solidFill>
                <a:latin typeface="Times New Roman" panose="02020603050405020304" pitchFamily="18" charset="0"/>
                <a:ea typeface="宋体" panose="02010600030101010101" pitchFamily="2" charset="-122"/>
              </a:defRPr>
            </a:lvl2pPr>
            <a:lvl3pPr marL="1676400" indent="-457200" eaLnBrk="0" hangingPunct="0">
              <a:tabLst>
                <a:tab pos="101600" algn="l"/>
              </a:tabLst>
              <a:defRPr kumimoji="1" sz="2400">
                <a:solidFill>
                  <a:schemeClr val="tx1"/>
                </a:solidFill>
                <a:latin typeface="Times New Roman" panose="02020603050405020304" pitchFamily="18" charset="0"/>
                <a:ea typeface="宋体" panose="02010600030101010101" pitchFamily="2" charset="-122"/>
              </a:defRPr>
            </a:lvl3pPr>
            <a:lvl4pPr marL="2324100" indent="-457200" eaLnBrk="0" hangingPunct="0">
              <a:tabLst>
                <a:tab pos="101600" algn="l"/>
              </a:tabLst>
              <a:defRPr kumimoji="1" sz="2400">
                <a:solidFill>
                  <a:schemeClr val="tx1"/>
                </a:solidFill>
                <a:latin typeface="Times New Roman" panose="02020603050405020304" pitchFamily="18" charset="0"/>
                <a:ea typeface="宋体" panose="02010600030101010101" pitchFamily="2" charset="-122"/>
              </a:defRPr>
            </a:lvl4pPr>
            <a:lvl5pPr marL="2971800" indent="-457200" eaLnBrk="0" hangingPunct="0">
              <a:tabLst>
                <a:tab pos="101600" algn="l"/>
              </a:tabLst>
              <a:defRPr kumimoji="1" sz="2400">
                <a:solidFill>
                  <a:schemeClr val="tx1"/>
                </a:solidFill>
                <a:latin typeface="Times New Roman" panose="02020603050405020304" pitchFamily="18" charset="0"/>
                <a:ea typeface="宋体" panose="02010600030101010101" pitchFamily="2" charset="-122"/>
              </a:defRPr>
            </a:lvl5pPr>
            <a:lvl6pPr marL="3429000" indent="-457200" eaLnBrk="0" fontAlgn="base" hangingPunct="0">
              <a:spcBef>
                <a:spcPct val="0"/>
              </a:spcBef>
              <a:spcAft>
                <a:spcPct val="0"/>
              </a:spcAft>
              <a:tabLst>
                <a:tab pos="101600" algn="l"/>
              </a:tabLst>
              <a:defRPr kumimoji="1" sz="2400">
                <a:solidFill>
                  <a:schemeClr val="tx1"/>
                </a:solidFill>
                <a:latin typeface="Times New Roman" panose="02020603050405020304" pitchFamily="18" charset="0"/>
                <a:ea typeface="宋体" panose="02010600030101010101" pitchFamily="2" charset="-122"/>
              </a:defRPr>
            </a:lvl6pPr>
            <a:lvl7pPr marL="3886200" indent="-457200" eaLnBrk="0" fontAlgn="base" hangingPunct="0">
              <a:spcBef>
                <a:spcPct val="0"/>
              </a:spcBef>
              <a:spcAft>
                <a:spcPct val="0"/>
              </a:spcAft>
              <a:tabLst>
                <a:tab pos="101600" algn="l"/>
              </a:tabLst>
              <a:defRPr kumimoji="1" sz="2400">
                <a:solidFill>
                  <a:schemeClr val="tx1"/>
                </a:solidFill>
                <a:latin typeface="Times New Roman" panose="02020603050405020304" pitchFamily="18" charset="0"/>
                <a:ea typeface="宋体" panose="02010600030101010101" pitchFamily="2" charset="-122"/>
              </a:defRPr>
            </a:lvl7pPr>
            <a:lvl8pPr marL="4343400" indent="-457200" eaLnBrk="0" fontAlgn="base" hangingPunct="0">
              <a:spcBef>
                <a:spcPct val="0"/>
              </a:spcBef>
              <a:spcAft>
                <a:spcPct val="0"/>
              </a:spcAft>
              <a:tabLst>
                <a:tab pos="101600" algn="l"/>
              </a:tabLst>
              <a:defRPr kumimoji="1" sz="2400">
                <a:solidFill>
                  <a:schemeClr val="tx1"/>
                </a:solidFill>
                <a:latin typeface="Times New Roman" panose="02020603050405020304" pitchFamily="18" charset="0"/>
                <a:ea typeface="宋体" panose="02010600030101010101" pitchFamily="2" charset="-122"/>
              </a:defRPr>
            </a:lvl8pPr>
            <a:lvl9pPr marL="4800600" indent="-457200" eaLnBrk="0" fontAlgn="base" hangingPunct="0">
              <a:spcBef>
                <a:spcPct val="0"/>
              </a:spcBef>
              <a:spcAft>
                <a:spcPct val="0"/>
              </a:spcAft>
              <a:tabLst>
                <a:tab pos="101600" algn="l"/>
              </a:tabLs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20000"/>
              </a:spcBef>
              <a:spcAft>
                <a:spcPct val="0"/>
              </a:spcAft>
              <a:buClr>
                <a:srgbClr val="3366FF"/>
              </a:buClr>
              <a:buSzPct val="80000"/>
            </a:pPr>
            <a:r>
              <a:rPr lang="zh-CN" altLang="en-US" sz="3600" b="1">
                <a:solidFill>
                  <a:srgbClr val="FFFF00"/>
                </a:solidFill>
              </a:rPr>
              <a:t>⑶  </a:t>
            </a:r>
            <a:r>
              <a:rPr lang="zh-CN" altLang="en-US" sz="3600" b="1">
                <a:solidFill>
                  <a:srgbClr val="FFFF00"/>
                </a:solidFill>
                <a:ea typeface="楷体_GB2312" pitchFamily="49" charset="-122"/>
              </a:rPr>
              <a:t>复合链表结构</a:t>
            </a:r>
          </a:p>
          <a:p>
            <a:pPr eaLnBrk="1" fontAlgn="base" hangingPunct="1">
              <a:lnSpc>
                <a:spcPct val="110000"/>
              </a:lnSpc>
              <a:spcBef>
                <a:spcPct val="20000"/>
              </a:spcBef>
              <a:spcAft>
                <a:spcPct val="0"/>
              </a:spcAft>
              <a:buClr>
                <a:srgbClr val="3366FF"/>
              </a:buClr>
              <a:buSzPct val="80000"/>
            </a:pPr>
            <a:r>
              <a:rPr lang="zh-CN" altLang="en-US" sz="2800">
                <a:solidFill>
                  <a:srgbClr val="FFFFFF"/>
                </a:solidFill>
              </a:rPr>
              <a:t>         </a:t>
            </a:r>
            <a:r>
              <a:rPr lang="zh-CN" altLang="en-US" sz="2800" b="1">
                <a:solidFill>
                  <a:srgbClr val="FFFFFF"/>
                </a:solidFill>
              </a:rPr>
              <a:t>对于树中的每个结点，其孩子结点用带头结点的单链表表示，表结点和头结点的结构如图</a:t>
            </a:r>
            <a:r>
              <a:rPr lang="en-US" altLang="zh-CN" sz="2800" b="1">
                <a:solidFill>
                  <a:srgbClr val="FFFFFF"/>
                </a:solidFill>
              </a:rPr>
              <a:t>6-15</a:t>
            </a:r>
            <a:r>
              <a:rPr lang="zh-CN" altLang="en-US" sz="2800" b="1">
                <a:solidFill>
                  <a:srgbClr val="FFFFFF"/>
                </a:solidFill>
              </a:rPr>
              <a:t>所示</a:t>
            </a:r>
            <a:r>
              <a:rPr lang="zh-CN" altLang="en-US" sz="2800" b="1">
                <a:solidFill>
                  <a:srgbClr val="FFFFFF"/>
                </a:solidFill>
                <a:latin typeface="宋体" panose="02010600030101010101" pitchFamily="2" charset="-122"/>
              </a:rPr>
              <a:t>。</a:t>
            </a:r>
          </a:p>
          <a:p>
            <a:pPr eaLnBrk="1" fontAlgn="base" hangingPunct="1">
              <a:lnSpc>
                <a:spcPct val="110000"/>
              </a:lnSpc>
              <a:spcBef>
                <a:spcPct val="20000"/>
              </a:spcBef>
              <a:spcAft>
                <a:spcPct val="0"/>
              </a:spcAft>
              <a:buClr>
                <a:srgbClr val="3366FF"/>
              </a:buClr>
              <a:buSzPct val="80000"/>
            </a:pPr>
            <a:r>
              <a:rPr lang="zh-CN" altLang="en-US" sz="2800" b="1">
                <a:solidFill>
                  <a:srgbClr val="FFFFFF"/>
                </a:solidFill>
              </a:rPr>
              <a:t>        </a:t>
            </a:r>
            <a:r>
              <a:rPr lang="en-US" altLang="zh-CN" sz="2800" b="1">
                <a:solidFill>
                  <a:srgbClr val="FFFFFF"/>
                </a:solidFill>
              </a:rPr>
              <a:t>n</a:t>
            </a:r>
            <a:r>
              <a:rPr lang="zh-CN" altLang="en-US" sz="2800" b="1">
                <a:solidFill>
                  <a:srgbClr val="FFFFFF"/>
                </a:solidFill>
              </a:rPr>
              <a:t>个结点的树有</a:t>
            </a:r>
            <a:r>
              <a:rPr lang="en-US" altLang="zh-CN" sz="2800" b="1">
                <a:solidFill>
                  <a:srgbClr val="FFFFFF"/>
                </a:solidFill>
              </a:rPr>
              <a:t>n</a:t>
            </a:r>
            <a:r>
              <a:rPr lang="zh-CN" altLang="en-US" sz="2800" b="1">
                <a:solidFill>
                  <a:srgbClr val="FFFFFF"/>
                </a:solidFill>
              </a:rPr>
              <a:t>个</a:t>
            </a:r>
            <a:r>
              <a:rPr lang="en-US" altLang="zh-CN" sz="2800" b="1">
                <a:solidFill>
                  <a:srgbClr val="FFFFFF"/>
                </a:solidFill>
              </a:rPr>
              <a:t>(</a:t>
            </a:r>
            <a:r>
              <a:rPr lang="zh-CN" altLang="en-US" sz="2800" b="1">
                <a:solidFill>
                  <a:srgbClr val="FFFFFF"/>
                </a:solidFill>
              </a:rPr>
              <a:t>孩子</a:t>
            </a:r>
            <a:r>
              <a:rPr lang="en-US" altLang="zh-CN" sz="2800" b="1">
                <a:solidFill>
                  <a:srgbClr val="FFFFFF"/>
                </a:solidFill>
              </a:rPr>
              <a:t>)</a:t>
            </a:r>
            <a:r>
              <a:rPr lang="zh-CN" altLang="en-US" sz="2800" b="1">
                <a:solidFill>
                  <a:srgbClr val="FFFFFF"/>
                </a:solidFill>
              </a:rPr>
              <a:t>单链表</a:t>
            </a:r>
            <a:r>
              <a:rPr lang="en-US" altLang="zh-CN" sz="2800" b="1">
                <a:solidFill>
                  <a:srgbClr val="FFFFFF"/>
                </a:solidFill>
              </a:rPr>
              <a:t>(</a:t>
            </a:r>
            <a:r>
              <a:rPr lang="zh-CN" altLang="en-US" sz="2800" b="1">
                <a:solidFill>
                  <a:srgbClr val="FFFFFF"/>
                </a:solidFill>
              </a:rPr>
              <a:t>叶子结点的孩子链表为空</a:t>
            </a:r>
            <a:r>
              <a:rPr lang="en-US" altLang="zh-CN" sz="2800" b="1">
                <a:solidFill>
                  <a:srgbClr val="FFFFFF"/>
                </a:solidFill>
              </a:rPr>
              <a:t>)</a:t>
            </a:r>
            <a:r>
              <a:rPr lang="zh-CN" altLang="en-US" sz="2800" b="1">
                <a:solidFill>
                  <a:srgbClr val="FFFFFF"/>
                </a:solidFill>
              </a:rPr>
              <a:t>，而</a:t>
            </a:r>
            <a:r>
              <a:rPr lang="en-US" altLang="zh-CN" sz="2800" b="1">
                <a:solidFill>
                  <a:srgbClr val="FFFFFF"/>
                </a:solidFill>
              </a:rPr>
              <a:t>n</a:t>
            </a:r>
            <a:r>
              <a:rPr lang="zh-CN" altLang="en-US" sz="2800" b="1">
                <a:solidFill>
                  <a:srgbClr val="FFFFFF"/>
                </a:solidFill>
              </a:rPr>
              <a:t>个头结点又组成一个线性表且以顺序存储结构表示</a:t>
            </a:r>
            <a:r>
              <a:rPr lang="zh-CN" altLang="en-US" sz="2800" b="1">
                <a:solidFill>
                  <a:srgbClr val="FFFFFF"/>
                </a:solidFill>
                <a:latin typeface="宋体" panose="02010600030101010101" pitchFamily="2" charset="-122"/>
              </a:rPr>
              <a:t>。</a:t>
            </a:r>
            <a:endParaRPr lang="zh-CN" altLang="en-US" sz="2800" b="1">
              <a:solidFill>
                <a:srgbClr val="FFCC66"/>
              </a:solidFill>
              <a:effectLst>
                <a:outerShdw blurRad="38100" dist="38100" dir="2700000" algn="tl">
                  <a:srgbClr val="000000"/>
                </a:outerShdw>
              </a:effectLst>
            </a:endParaRPr>
          </a:p>
        </p:txBody>
      </p:sp>
      <p:grpSp>
        <p:nvGrpSpPr>
          <p:cNvPr id="479254" name="Group 22">
            <a:extLst>
              <a:ext uri="{FF2B5EF4-FFF2-40B4-BE49-F238E27FC236}">
                <a16:creationId xmlns:a16="http://schemas.microsoft.com/office/drawing/2014/main" id="{5CF9404D-A5BF-C64E-A19E-C01961D5A5EF}"/>
              </a:ext>
            </a:extLst>
          </p:cNvPr>
          <p:cNvGrpSpPr>
            <a:grpSpLocks/>
          </p:cNvGrpSpPr>
          <p:nvPr/>
        </p:nvGrpSpPr>
        <p:grpSpPr bwMode="auto">
          <a:xfrm>
            <a:off x="2711450" y="5084764"/>
            <a:ext cx="5113338" cy="1368425"/>
            <a:chOff x="748" y="3203"/>
            <a:chExt cx="3221" cy="862"/>
          </a:xfrm>
        </p:grpSpPr>
        <p:grpSp>
          <p:nvGrpSpPr>
            <p:cNvPr id="479255" name="Group 23">
              <a:extLst>
                <a:ext uri="{FF2B5EF4-FFF2-40B4-BE49-F238E27FC236}">
                  <a16:creationId xmlns:a16="http://schemas.microsoft.com/office/drawing/2014/main" id="{70C30975-8CBF-6846-A2B4-044290CF43BD}"/>
                </a:ext>
              </a:extLst>
            </p:cNvPr>
            <p:cNvGrpSpPr>
              <a:grpSpLocks/>
            </p:cNvGrpSpPr>
            <p:nvPr/>
          </p:nvGrpSpPr>
          <p:grpSpPr bwMode="auto">
            <a:xfrm>
              <a:off x="748" y="3203"/>
              <a:ext cx="1452" cy="589"/>
              <a:chOff x="748" y="3203"/>
              <a:chExt cx="1452" cy="589"/>
            </a:xfrm>
          </p:grpSpPr>
          <p:grpSp>
            <p:nvGrpSpPr>
              <p:cNvPr id="479256" name="Group 24">
                <a:extLst>
                  <a:ext uri="{FF2B5EF4-FFF2-40B4-BE49-F238E27FC236}">
                    <a16:creationId xmlns:a16="http://schemas.microsoft.com/office/drawing/2014/main" id="{7C31B41F-D305-8649-9E81-91129EDD0A7B}"/>
                  </a:ext>
                </a:extLst>
              </p:cNvPr>
              <p:cNvGrpSpPr>
                <a:grpSpLocks/>
              </p:cNvGrpSpPr>
              <p:nvPr/>
            </p:nvGrpSpPr>
            <p:grpSpPr bwMode="auto">
              <a:xfrm>
                <a:off x="748" y="3203"/>
                <a:ext cx="1452" cy="272"/>
                <a:chOff x="748" y="3203"/>
                <a:chExt cx="1452" cy="272"/>
              </a:xfrm>
            </p:grpSpPr>
            <p:sp>
              <p:nvSpPr>
                <p:cNvPr id="479257" name="Rectangle 25">
                  <a:extLst>
                    <a:ext uri="{FF2B5EF4-FFF2-40B4-BE49-F238E27FC236}">
                      <a16:creationId xmlns:a16="http://schemas.microsoft.com/office/drawing/2014/main" id="{F046AC1A-2F9B-4442-86E8-8698B005DB25}"/>
                    </a:ext>
                  </a:extLst>
                </p:cNvPr>
                <p:cNvSpPr>
                  <a:spLocks noChangeArrowheads="1"/>
                </p:cNvSpPr>
                <p:nvPr/>
              </p:nvSpPr>
              <p:spPr bwMode="auto">
                <a:xfrm>
                  <a:off x="748" y="3203"/>
                  <a:ext cx="1452" cy="27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data     firstchild</a:t>
                  </a:r>
                </a:p>
              </p:txBody>
            </p:sp>
            <p:sp>
              <p:nvSpPr>
                <p:cNvPr id="479258" name="Line 26">
                  <a:extLst>
                    <a:ext uri="{FF2B5EF4-FFF2-40B4-BE49-F238E27FC236}">
                      <a16:creationId xmlns:a16="http://schemas.microsoft.com/office/drawing/2014/main" id="{08F3306D-9FF3-994F-9D9B-ACB04DEBF4CB}"/>
                    </a:ext>
                  </a:extLst>
                </p:cNvPr>
                <p:cNvSpPr>
                  <a:spLocks noChangeShapeType="1"/>
                </p:cNvSpPr>
                <p:nvPr/>
              </p:nvSpPr>
              <p:spPr bwMode="auto">
                <a:xfrm>
                  <a:off x="1292" y="3203"/>
                  <a:ext cx="0" cy="2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479259" name="Rectangle 27">
                <a:extLst>
                  <a:ext uri="{FF2B5EF4-FFF2-40B4-BE49-F238E27FC236}">
                    <a16:creationId xmlns:a16="http://schemas.microsoft.com/office/drawing/2014/main" id="{189A893F-43F8-5A44-BC53-BD15C814DAE2}"/>
                  </a:ext>
                </a:extLst>
              </p:cNvPr>
              <p:cNvSpPr>
                <a:spLocks noChangeArrowheads="1"/>
              </p:cNvSpPr>
              <p:nvPr/>
            </p:nvSpPr>
            <p:spPr bwMode="auto">
              <a:xfrm>
                <a:off x="1021" y="3566"/>
                <a:ext cx="861"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000" b="1">
                    <a:solidFill>
                      <a:srgbClr val="FFFFFF"/>
                    </a:solidFill>
                    <a:latin typeface="Times New Roman" panose="02020603050405020304" pitchFamily="18" charset="0"/>
                    <a:ea typeface="宋体" panose="02010600030101010101" pitchFamily="2" charset="-122"/>
                  </a:rPr>
                  <a:t>(a)  </a:t>
                </a:r>
                <a:r>
                  <a:rPr kumimoji="1" lang="zh-CN" altLang="en-US" sz="2000" b="1">
                    <a:solidFill>
                      <a:srgbClr val="FFFFFF"/>
                    </a:solidFill>
                    <a:latin typeface="Times New Roman" panose="02020603050405020304" pitchFamily="18" charset="0"/>
                    <a:ea typeface="宋体" panose="02010600030101010101" pitchFamily="2" charset="-122"/>
                  </a:rPr>
                  <a:t>头结点</a:t>
                </a:r>
              </a:p>
            </p:txBody>
          </p:sp>
        </p:grpSp>
        <p:grpSp>
          <p:nvGrpSpPr>
            <p:cNvPr id="479260" name="Group 28">
              <a:extLst>
                <a:ext uri="{FF2B5EF4-FFF2-40B4-BE49-F238E27FC236}">
                  <a16:creationId xmlns:a16="http://schemas.microsoft.com/office/drawing/2014/main" id="{3590D812-BC6C-C242-A7D8-6A389C85CBB9}"/>
                </a:ext>
              </a:extLst>
            </p:cNvPr>
            <p:cNvGrpSpPr>
              <a:grpSpLocks/>
            </p:cNvGrpSpPr>
            <p:nvPr/>
          </p:nvGrpSpPr>
          <p:grpSpPr bwMode="auto">
            <a:xfrm>
              <a:off x="2698" y="3204"/>
              <a:ext cx="1271" cy="589"/>
              <a:chOff x="1700" y="3295"/>
              <a:chExt cx="1271" cy="589"/>
            </a:xfrm>
          </p:grpSpPr>
          <p:grpSp>
            <p:nvGrpSpPr>
              <p:cNvPr id="479261" name="Group 29">
                <a:extLst>
                  <a:ext uri="{FF2B5EF4-FFF2-40B4-BE49-F238E27FC236}">
                    <a16:creationId xmlns:a16="http://schemas.microsoft.com/office/drawing/2014/main" id="{38E18B82-CBD7-3940-9293-9C90F1926EDF}"/>
                  </a:ext>
                </a:extLst>
              </p:cNvPr>
              <p:cNvGrpSpPr>
                <a:grpSpLocks/>
              </p:cNvGrpSpPr>
              <p:nvPr/>
            </p:nvGrpSpPr>
            <p:grpSpPr bwMode="auto">
              <a:xfrm>
                <a:off x="1700" y="3295"/>
                <a:ext cx="1271" cy="272"/>
                <a:chOff x="1700" y="3295"/>
                <a:chExt cx="1271" cy="272"/>
              </a:xfrm>
            </p:grpSpPr>
            <p:sp>
              <p:nvSpPr>
                <p:cNvPr id="479262" name="Rectangle 30">
                  <a:extLst>
                    <a:ext uri="{FF2B5EF4-FFF2-40B4-BE49-F238E27FC236}">
                      <a16:creationId xmlns:a16="http://schemas.microsoft.com/office/drawing/2014/main" id="{B5CD0A7A-2AE5-BE41-AB8E-B8FC9080E4AB}"/>
                    </a:ext>
                  </a:extLst>
                </p:cNvPr>
                <p:cNvSpPr>
                  <a:spLocks noChangeArrowheads="1"/>
                </p:cNvSpPr>
                <p:nvPr/>
              </p:nvSpPr>
              <p:spPr bwMode="auto">
                <a:xfrm>
                  <a:off x="1700" y="3295"/>
                  <a:ext cx="1271" cy="27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childno     next</a:t>
                  </a:r>
                </a:p>
              </p:txBody>
            </p:sp>
            <p:sp>
              <p:nvSpPr>
                <p:cNvPr id="479263" name="Line 31">
                  <a:extLst>
                    <a:ext uri="{FF2B5EF4-FFF2-40B4-BE49-F238E27FC236}">
                      <a16:creationId xmlns:a16="http://schemas.microsoft.com/office/drawing/2014/main" id="{E18CE941-687E-2747-876A-285FB96F2552}"/>
                    </a:ext>
                  </a:extLst>
                </p:cNvPr>
                <p:cNvSpPr>
                  <a:spLocks noChangeShapeType="1"/>
                </p:cNvSpPr>
                <p:nvPr/>
              </p:nvSpPr>
              <p:spPr bwMode="auto">
                <a:xfrm>
                  <a:off x="2426" y="3295"/>
                  <a:ext cx="0" cy="2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479264" name="Rectangle 32">
                <a:extLst>
                  <a:ext uri="{FF2B5EF4-FFF2-40B4-BE49-F238E27FC236}">
                    <a16:creationId xmlns:a16="http://schemas.microsoft.com/office/drawing/2014/main" id="{F93446F3-EAE3-1244-939D-CCFCCD3E7323}"/>
                  </a:ext>
                </a:extLst>
              </p:cNvPr>
              <p:cNvSpPr>
                <a:spLocks noChangeArrowheads="1"/>
              </p:cNvSpPr>
              <p:nvPr/>
            </p:nvSpPr>
            <p:spPr bwMode="auto">
              <a:xfrm>
                <a:off x="1791" y="3658"/>
                <a:ext cx="861"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000" b="1">
                    <a:solidFill>
                      <a:srgbClr val="FFFFFF"/>
                    </a:solidFill>
                    <a:latin typeface="Times New Roman" panose="02020603050405020304" pitchFamily="18" charset="0"/>
                    <a:ea typeface="宋体" panose="02010600030101010101" pitchFamily="2" charset="-122"/>
                  </a:rPr>
                  <a:t>(b)  </a:t>
                </a:r>
                <a:r>
                  <a:rPr kumimoji="1" lang="zh-CN" altLang="en-US" sz="2000" b="1">
                    <a:solidFill>
                      <a:srgbClr val="FFFFFF"/>
                    </a:solidFill>
                    <a:latin typeface="Times New Roman" panose="02020603050405020304" pitchFamily="18" charset="0"/>
                    <a:ea typeface="宋体" panose="02010600030101010101" pitchFamily="2" charset="-122"/>
                  </a:rPr>
                  <a:t>表结点</a:t>
                </a:r>
              </a:p>
            </p:txBody>
          </p:sp>
        </p:grpSp>
        <p:sp>
          <p:nvSpPr>
            <p:cNvPr id="479265" name="Rectangle 33">
              <a:extLst>
                <a:ext uri="{FF2B5EF4-FFF2-40B4-BE49-F238E27FC236}">
                  <a16:creationId xmlns:a16="http://schemas.microsoft.com/office/drawing/2014/main" id="{5624AD78-2CE2-484B-B61D-8C358B19DDF1}"/>
                </a:ext>
              </a:extLst>
            </p:cNvPr>
            <p:cNvSpPr>
              <a:spLocks noChangeArrowheads="1"/>
            </p:cNvSpPr>
            <p:nvPr/>
          </p:nvSpPr>
          <p:spPr bwMode="auto">
            <a:xfrm>
              <a:off x="1610" y="3838"/>
              <a:ext cx="1950"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zh-CN" altLang="en-US" sz="2000" b="1">
                  <a:solidFill>
                    <a:srgbClr val="FFFFFF"/>
                  </a:solidFill>
                  <a:latin typeface="Times New Roman" panose="02020603050405020304" pitchFamily="18" charset="0"/>
                  <a:ea typeface="宋体" panose="02010600030101010101" pitchFamily="2" charset="-122"/>
                </a:rPr>
                <a:t>图</a:t>
              </a:r>
              <a:r>
                <a:rPr kumimoji="1" lang="en-US" altLang="zh-CN" sz="2000" b="1">
                  <a:solidFill>
                    <a:srgbClr val="FFFFFF"/>
                  </a:solidFill>
                  <a:latin typeface="Times New Roman" panose="02020603050405020304" pitchFamily="18" charset="0"/>
                  <a:ea typeface="宋体" panose="02010600030101010101" pitchFamily="2" charset="-122"/>
                </a:rPr>
                <a:t>6-15   </a:t>
              </a:r>
              <a:r>
                <a:rPr kumimoji="1" lang="zh-CN" altLang="en-US" sz="2000" b="1">
                  <a:solidFill>
                    <a:srgbClr val="FFFFFF"/>
                  </a:solidFill>
                  <a:latin typeface="Times New Roman" panose="02020603050405020304" pitchFamily="18" charset="0"/>
                  <a:ea typeface="宋体" panose="02010600030101010101" pitchFamily="2" charset="-122"/>
                </a:rPr>
                <a:t>孩子链表结点结构</a:t>
              </a:r>
            </a:p>
          </p:txBody>
        </p:sp>
      </p:grpSp>
    </p:spTree>
    <p:extLst>
      <p:ext uri="{BB962C8B-B14F-4D97-AF65-F5344CB8AC3E}">
        <p14:creationId xmlns:p14="http://schemas.microsoft.com/office/powerpoint/2010/main" val="39078754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0258" name="Rectangle 2">
            <a:extLst>
              <a:ext uri="{FF2B5EF4-FFF2-40B4-BE49-F238E27FC236}">
                <a16:creationId xmlns:a16="http://schemas.microsoft.com/office/drawing/2014/main" id="{BC71CAF5-A0F8-7A43-997B-A77FCD8D7F1B}"/>
              </a:ext>
            </a:extLst>
          </p:cNvPr>
          <p:cNvSpPr>
            <a:spLocks noChangeArrowheads="1"/>
          </p:cNvSpPr>
          <p:nvPr/>
        </p:nvSpPr>
        <p:spPr bwMode="auto">
          <a:xfrm>
            <a:off x="1676401" y="260351"/>
            <a:ext cx="8812213" cy="561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tabLst>
                <a:tab pos="101600" algn="l"/>
              </a:tabLst>
              <a:defRPr kumimoji="1" sz="2400">
                <a:solidFill>
                  <a:schemeClr val="tx1"/>
                </a:solidFill>
                <a:latin typeface="Times New Roman" panose="02020603050405020304" pitchFamily="18" charset="0"/>
                <a:ea typeface="宋体" panose="02010600030101010101" pitchFamily="2" charset="-122"/>
              </a:defRPr>
            </a:lvl1pPr>
            <a:lvl2pPr marL="355600" eaLnBrk="0" hangingPunct="0">
              <a:tabLst>
                <a:tab pos="101600" algn="l"/>
              </a:tabLst>
              <a:defRPr kumimoji="1" sz="2400">
                <a:solidFill>
                  <a:schemeClr val="tx1"/>
                </a:solidFill>
                <a:latin typeface="Times New Roman" panose="02020603050405020304" pitchFamily="18" charset="0"/>
                <a:ea typeface="宋体" panose="02010600030101010101" pitchFamily="2" charset="-122"/>
              </a:defRPr>
            </a:lvl2pPr>
            <a:lvl3pPr marL="723900" eaLnBrk="0" hangingPunct="0">
              <a:tabLst>
                <a:tab pos="101600" algn="l"/>
              </a:tabLst>
              <a:defRPr kumimoji="1" sz="2400">
                <a:solidFill>
                  <a:schemeClr val="tx1"/>
                </a:solidFill>
                <a:latin typeface="Times New Roman" panose="02020603050405020304" pitchFamily="18" charset="0"/>
                <a:ea typeface="宋体" panose="02010600030101010101" pitchFamily="2" charset="-122"/>
              </a:defRPr>
            </a:lvl3pPr>
            <a:lvl4pPr marL="2324100" indent="-457200" eaLnBrk="0" hangingPunct="0">
              <a:tabLst>
                <a:tab pos="101600" algn="l"/>
              </a:tabLst>
              <a:defRPr kumimoji="1" sz="2400">
                <a:solidFill>
                  <a:schemeClr val="tx1"/>
                </a:solidFill>
                <a:latin typeface="Times New Roman" panose="02020603050405020304" pitchFamily="18" charset="0"/>
                <a:ea typeface="宋体" panose="02010600030101010101" pitchFamily="2" charset="-122"/>
              </a:defRPr>
            </a:lvl4pPr>
            <a:lvl5pPr marL="2971800" indent="-457200" eaLnBrk="0" hangingPunct="0">
              <a:tabLst>
                <a:tab pos="101600" algn="l"/>
              </a:tabLst>
              <a:defRPr kumimoji="1" sz="2400">
                <a:solidFill>
                  <a:schemeClr val="tx1"/>
                </a:solidFill>
                <a:latin typeface="Times New Roman" panose="02020603050405020304" pitchFamily="18" charset="0"/>
                <a:ea typeface="宋体" panose="02010600030101010101" pitchFamily="2" charset="-122"/>
              </a:defRPr>
            </a:lvl5pPr>
            <a:lvl6pPr marL="3429000" indent="-457200" eaLnBrk="0" fontAlgn="base" hangingPunct="0">
              <a:spcBef>
                <a:spcPct val="0"/>
              </a:spcBef>
              <a:spcAft>
                <a:spcPct val="0"/>
              </a:spcAft>
              <a:tabLst>
                <a:tab pos="101600" algn="l"/>
              </a:tabLst>
              <a:defRPr kumimoji="1" sz="2400">
                <a:solidFill>
                  <a:schemeClr val="tx1"/>
                </a:solidFill>
                <a:latin typeface="Times New Roman" panose="02020603050405020304" pitchFamily="18" charset="0"/>
                <a:ea typeface="宋体" panose="02010600030101010101" pitchFamily="2" charset="-122"/>
              </a:defRPr>
            </a:lvl6pPr>
            <a:lvl7pPr marL="3886200" indent="-457200" eaLnBrk="0" fontAlgn="base" hangingPunct="0">
              <a:spcBef>
                <a:spcPct val="0"/>
              </a:spcBef>
              <a:spcAft>
                <a:spcPct val="0"/>
              </a:spcAft>
              <a:tabLst>
                <a:tab pos="101600" algn="l"/>
              </a:tabLst>
              <a:defRPr kumimoji="1" sz="2400">
                <a:solidFill>
                  <a:schemeClr val="tx1"/>
                </a:solidFill>
                <a:latin typeface="Times New Roman" panose="02020603050405020304" pitchFamily="18" charset="0"/>
                <a:ea typeface="宋体" panose="02010600030101010101" pitchFamily="2" charset="-122"/>
              </a:defRPr>
            </a:lvl7pPr>
            <a:lvl8pPr marL="4343400" indent="-457200" eaLnBrk="0" fontAlgn="base" hangingPunct="0">
              <a:spcBef>
                <a:spcPct val="0"/>
              </a:spcBef>
              <a:spcAft>
                <a:spcPct val="0"/>
              </a:spcAft>
              <a:tabLst>
                <a:tab pos="101600" algn="l"/>
              </a:tabLst>
              <a:defRPr kumimoji="1" sz="2400">
                <a:solidFill>
                  <a:schemeClr val="tx1"/>
                </a:solidFill>
                <a:latin typeface="Times New Roman" panose="02020603050405020304" pitchFamily="18" charset="0"/>
                <a:ea typeface="宋体" panose="02010600030101010101" pitchFamily="2" charset="-122"/>
              </a:defRPr>
            </a:lvl8pPr>
            <a:lvl9pPr marL="4800600" indent="-457200" eaLnBrk="0" fontAlgn="base" hangingPunct="0">
              <a:spcBef>
                <a:spcPct val="0"/>
              </a:spcBef>
              <a:spcAft>
                <a:spcPct val="0"/>
              </a:spcAft>
              <a:tabLst>
                <a:tab pos="101600" algn="l"/>
              </a:tabLs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20000"/>
              </a:spcBef>
              <a:spcAft>
                <a:spcPct val="0"/>
              </a:spcAft>
              <a:buClr>
                <a:srgbClr val="3366FF"/>
              </a:buClr>
              <a:buSzPct val="80000"/>
            </a:pPr>
            <a:r>
              <a:rPr lang="zh-CN" altLang="en-US" sz="2800" b="1">
                <a:solidFill>
                  <a:srgbClr val="FFFFFF"/>
                </a:solidFill>
                <a:latin typeface="宋体" panose="02010600030101010101" pitchFamily="2" charset="-122"/>
              </a:rPr>
              <a:t>数据结构类型定义如下：</a:t>
            </a:r>
          </a:p>
          <a:p>
            <a:pPr eaLnBrk="1" fontAlgn="base" hangingPunct="1">
              <a:lnSpc>
                <a:spcPct val="110000"/>
              </a:lnSpc>
              <a:spcBef>
                <a:spcPct val="20000"/>
              </a:spcBef>
              <a:spcAft>
                <a:spcPct val="0"/>
              </a:spcAft>
              <a:buClr>
                <a:srgbClr val="3366FF"/>
              </a:buClr>
              <a:buSzPct val="80000"/>
            </a:pPr>
            <a:r>
              <a:rPr lang="en-US" altLang="zh-CN" sz="2800" b="1">
                <a:solidFill>
                  <a:srgbClr val="FFFFFF"/>
                </a:solidFill>
              </a:rPr>
              <a:t>#define  MAX_NODE  100</a:t>
            </a:r>
          </a:p>
          <a:p>
            <a:pPr eaLnBrk="1" fontAlgn="base" hangingPunct="1">
              <a:lnSpc>
                <a:spcPct val="110000"/>
              </a:lnSpc>
              <a:spcBef>
                <a:spcPct val="20000"/>
              </a:spcBef>
              <a:spcAft>
                <a:spcPct val="0"/>
              </a:spcAft>
              <a:buClr>
                <a:srgbClr val="3366FF"/>
              </a:buClr>
              <a:buSzPct val="80000"/>
            </a:pPr>
            <a:r>
              <a:rPr lang="en-US" altLang="zh-CN" sz="2800" b="1">
                <a:solidFill>
                  <a:srgbClr val="FFFFFF"/>
                </a:solidFill>
              </a:rPr>
              <a:t>typedef  struct  listnode</a:t>
            </a:r>
          </a:p>
          <a:p>
            <a:pPr lvl="1" eaLnBrk="1" fontAlgn="base" hangingPunct="1">
              <a:lnSpc>
                <a:spcPct val="110000"/>
              </a:lnSpc>
              <a:spcBef>
                <a:spcPct val="20000"/>
              </a:spcBef>
              <a:spcAft>
                <a:spcPct val="0"/>
              </a:spcAft>
              <a:buClr>
                <a:srgbClr val="3366FF"/>
              </a:buClr>
              <a:buSzPct val="80000"/>
            </a:pPr>
            <a:r>
              <a:rPr lang="en-US" altLang="zh-CN" sz="2800" b="1">
                <a:solidFill>
                  <a:srgbClr val="FFFFFF"/>
                </a:solidFill>
              </a:rPr>
              <a:t>{   int   childno ;    </a:t>
            </a:r>
            <a:r>
              <a:rPr lang="en-US" altLang="zh-CN" b="1">
                <a:solidFill>
                  <a:srgbClr val="FFFFFF"/>
                </a:solidFill>
              </a:rPr>
              <a:t>/*  </a:t>
            </a:r>
            <a:r>
              <a:rPr lang="zh-CN" altLang="en-US" b="1">
                <a:solidFill>
                  <a:srgbClr val="FFFFFF"/>
                </a:solidFill>
              </a:rPr>
              <a:t>孩子结点编号  *</a:t>
            </a:r>
            <a:r>
              <a:rPr lang="en-US" altLang="zh-CN" b="1">
                <a:solidFill>
                  <a:srgbClr val="FFFFFF"/>
                </a:solidFill>
              </a:rPr>
              <a:t>/</a:t>
            </a:r>
          </a:p>
          <a:p>
            <a:pPr lvl="2" eaLnBrk="1" fontAlgn="base" hangingPunct="1">
              <a:lnSpc>
                <a:spcPct val="110000"/>
              </a:lnSpc>
              <a:spcBef>
                <a:spcPct val="20000"/>
              </a:spcBef>
              <a:spcAft>
                <a:spcPct val="0"/>
              </a:spcAft>
              <a:buClr>
                <a:srgbClr val="3366FF"/>
              </a:buClr>
              <a:buSzPct val="80000"/>
            </a:pPr>
            <a:r>
              <a:rPr lang="en-US" altLang="zh-CN" sz="2800" b="1">
                <a:solidFill>
                  <a:srgbClr val="FFFFFF"/>
                </a:solidFill>
              </a:rPr>
              <a:t>struct listno  *next ;</a:t>
            </a:r>
          </a:p>
          <a:p>
            <a:pPr lvl="1" eaLnBrk="1" fontAlgn="base" hangingPunct="1">
              <a:lnSpc>
                <a:spcPct val="110000"/>
              </a:lnSpc>
              <a:spcBef>
                <a:spcPct val="20000"/>
              </a:spcBef>
              <a:spcAft>
                <a:spcPct val="0"/>
              </a:spcAft>
              <a:buClr>
                <a:srgbClr val="3366FF"/>
              </a:buClr>
              <a:buSzPct val="80000"/>
            </a:pPr>
            <a:r>
              <a:rPr lang="en-US" altLang="zh-CN" sz="2800" b="1">
                <a:solidFill>
                  <a:srgbClr val="FFFFFF"/>
                </a:solidFill>
              </a:rPr>
              <a:t>}CTNode;    </a:t>
            </a:r>
            <a:r>
              <a:rPr lang="en-US" altLang="zh-CN" b="1">
                <a:solidFill>
                  <a:srgbClr val="FFFFFF"/>
                </a:solidFill>
              </a:rPr>
              <a:t>/*  </a:t>
            </a:r>
            <a:r>
              <a:rPr lang="zh-CN" altLang="en-US" b="1">
                <a:solidFill>
                  <a:srgbClr val="FFFFFF"/>
                </a:solidFill>
              </a:rPr>
              <a:t>表结点结构  *</a:t>
            </a:r>
            <a:r>
              <a:rPr lang="en-US" altLang="zh-CN" b="1">
                <a:solidFill>
                  <a:srgbClr val="FFFFFF"/>
                </a:solidFill>
              </a:rPr>
              <a:t>/</a:t>
            </a:r>
          </a:p>
          <a:p>
            <a:pPr eaLnBrk="1" fontAlgn="base" hangingPunct="1">
              <a:lnSpc>
                <a:spcPct val="110000"/>
              </a:lnSpc>
              <a:spcBef>
                <a:spcPct val="20000"/>
              </a:spcBef>
              <a:spcAft>
                <a:spcPct val="0"/>
              </a:spcAft>
            </a:pPr>
            <a:r>
              <a:rPr lang="en-US" altLang="zh-CN" sz="2800" b="1">
                <a:solidFill>
                  <a:srgbClr val="FFFFFF"/>
                </a:solidFill>
              </a:rPr>
              <a:t>typedef  struct</a:t>
            </a:r>
          </a:p>
          <a:p>
            <a:pPr lvl="1" eaLnBrk="1" fontAlgn="base" hangingPunct="1">
              <a:lnSpc>
                <a:spcPct val="110000"/>
              </a:lnSpc>
              <a:spcBef>
                <a:spcPct val="20000"/>
              </a:spcBef>
              <a:spcAft>
                <a:spcPct val="0"/>
              </a:spcAft>
            </a:pPr>
            <a:r>
              <a:rPr lang="en-US" altLang="zh-CN" sz="2800" b="1">
                <a:solidFill>
                  <a:srgbClr val="FFFFFF"/>
                </a:solidFill>
              </a:rPr>
              <a:t>{  ElemType   data ;</a:t>
            </a:r>
          </a:p>
          <a:p>
            <a:pPr lvl="2" eaLnBrk="1" fontAlgn="base" hangingPunct="1">
              <a:lnSpc>
                <a:spcPct val="110000"/>
              </a:lnSpc>
              <a:spcBef>
                <a:spcPct val="20000"/>
              </a:spcBef>
              <a:spcAft>
                <a:spcPct val="0"/>
              </a:spcAft>
            </a:pPr>
            <a:r>
              <a:rPr lang="en-US" altLang="zh-CN" sz="2800" b="1">
                <a:solidFill>
                  <a:srgbClr val="FFFFFF"/>
                </a:solidFill>
              </a:rPr>
              <a:t>CTNode  *firstchild ;</a:t>
            </a:r>
          </a:p>
          <a:p>
            <a:pPr lvl="1" eaLnBrk="1" fontAlgn="base" hangingPunct="1">
              <a:lnSpc>
                <a:spcPct val="110000"/>
              </a:lnSpc>
              <a:spcBef>
                <a:spcPct val="20000"/>
              </a:spcBef>
              <a:spcAft>
                <a:spcPct val="0"/>
              </a:spcAft>
            </a:pPr>
            <a:r>
              <a:rPr lang="en-US" altLang="zh-CN" sz="2800" b="1">
                <a:solidFill>
                  <a:srgbClr val="FFFFFF"/>
                </a:solidFill>
              </a:rPr>
              <a:t>}HNode;</a:t>
            </a:r>
            <a:r>
              <a:rPr lang="en-US" altLang="zh-CN" b="1">
                <a:solidFill>
                  <a:srgbClr val="FFFFFF"/>
                </a:solidFill>
              </a:rPr>
              <a:t>    /*  </a:t>
            </a:r>
            <a:r>
              <a:rPr lang="zh-CN" altLang="en-US" b="1">
                <a:solidFill>
                  <a:srgbClr val="FFFFFF"/>
                </a:solidFill>
              </a:rPr>
              <a:t>头结点结构  *</a:t>
            </a:r>
            <a:r>
              <a:rPr lang="en-US" altLang="zh-CN" b="1">
                <a:solidFill>
                  <a:srgbClr val="FFFFFF"/>
                </a:solidFill>
              </a:rPr>
              <a:t>/</a:t>
            </a:r>
          </a:p>
        </p:txBody>
      </p:sp>
    </p:spTree>
    <p:extLst>
      <p:ext uri="{BB962C8B-B14F-4D97-AF65-F5344CB8AC3E}">
        <p14:creationId xmlns:p14="http://schemas.microsoft.com/office/powerpoint/2010/main" val="87126510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282" name="Rectangle 2">
            <a:extLst>
              <a:ext uri="{FF2B5EF4-FFF2-40B4-BE49-F238E27FC236}">
                <a16:creationId xmlns:a16="http://schemas.microsoft.com/office/drawing/2014/main" id="{F191C6FC-D861-1449-BA79-8C3FB651E4D3}"/>
              </a:ext>
            </a:extLst>
          </p:cNvPr>
          <p:cNvSpPr>
            <a:spLocks noChangeArrowheads="1"/>
          </p:cNvSpPr>
          <p:nvPr/>
        </p:nvSpPr>
        <p:spPr bwMode="auto">
          <a:xfrm>
            <a:off x="1676401" y="260351"/>
            <a:ext cx="8812213" cy="3744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tabLst>
                <a:tab pos="101600" algn="l"/>
              </a:tabLst>
              <a:defRPr kumimoji="1" sz="2400">
                <a:solidFill>
                  <a:schemeClr val="tx1"/>
                </a:solidFill>
                <a:latin typeface="Times New Roman" panose="02020603050405020304" pitchFamily="18" charset="0"/>
                <a:ea typeface="宋体" panose="02010600030101010101" pitchFamily="2" charset="-122"/>
              </a:defRPr>
            </a:lvl1pPr>
            <a:lvl2pPr marL="355600" eaLnBrk="0" hangingPunct="0">
              <a:tabLst>
                <a:tab pos="101600" algn="l"/>
              </a:tabLst>
              <a:defRPr kumimoji="1" sz="2400">
                <a:solidFill>
                  <a:schemeClr val="tx1"/>
                </a:solidFill>
                <a:latin typeface="Times New Roman" panose="02020603050405020304" pitchFamily="18" charset="0"/>
                <a:ea typeface="宋体" panose="02010600030101010101" pitchFamily="2" charset="-122"/>
              </a:defRPr>
            </a:lvl2pPr>
            <a:lvl3pPr marL="723900" eaLnBrk="0" hangingPunct="0">
              <a:tabLst>
                <a:tab pos="101600" algn="l"/>
              </a:tabLst>
              <a:defRPr kumimoji="1" sz="2400">
                <a:solidFill>
                  <a:schemeClr val="tx1"/>
                </a:solidFill>
                <a:latin typeface="Times New Roman" panose="02020603050405020304" pitchFamily="18" charset="0"/>
                <a:ea typeface="宋体" panose="02010600030101010101" pitchFamily="2" charset="-122"/>
              </a:defRPr>
            </a:lvl3pPr>
            <a:lvl4pPr marL="2324100" indent="-457200" eaLnBrk="0" hangingPunct="0">
              <a:tabLst>
                <a:tab pos="101600" algn="l"/>
              </a:tabLst>
              <a:defRPr kumimoji="1" sz="2400">
                <a:solidFill>
                  <a:schemeClr val="tx1"/>
                </a:solidFill>
                <a:latin typeface="Times New Roman" panose="02020603050405020304" pitchFamily="18" charset="0"/>
                <a:ea typeface="宋体" panose="02010600030101010101" pitchFamily="2" charset="-122"/>
              </a:defRPr>
            </a:lvl4pPr>
            <a:lvl5pPr marL="2971800" indent="-457200" eaLnBrk="0" hangingPunct="0">
              <a:tabLst>
                <a:tab pos="101600" algn="l"/>
              </a:tabLst>
              <a:defRPr kumimoji="1" sz="2400">
                <a:solidFill>
                  <a:schemeClr val="tx1"/>
                </a:solidFill>
                <a:latin typeface="Times New Roman" panose="02020603050405020304" pitchFamily="18" charset="0"/>
                <a:ea typeface="宋体" panose="02010600030101010101" pitchFamily="2" charset="-122"/>
              </a:defRPr>
            </a:lvl5pPr>
            <a:lvl6pPr marL="3429000" indent="-457200" eaLnBrk="0" fontAlgn="base" hangingPunct="0">
              <a:spcBef>
                <a:spcPct val="0"/>
              </a:spcBef>
              <a:spcAft>
                <a:spcPct val="0"/>
              </a:spcAft>
              <a:tabLst>
                <a:tab pos="101600" algn="l"/>
              </a:tabLst>
              <a:defRPr kumimoji="1" sz="2400">
                <a:solidFill>
                  <a:schemeClr val="tx1"/>
                </a:solidFill>
                <a:latin typeface="Times New Roman" panose="02020603050405020304" pitchFamily="18" charset="0"/>
                <a:ea typeface="宋体" panose="02010600030101010101" pitchFamily="2" charset="-122"/>
              </a:defRPr>
            </a:lvl6pPr>
            <a:lvl7pPr marL="3886200" indent="-457200" eaLnBrk="0" fontAlgn="base" hangingPunct="0">
              <a:spcBef>
                <a:spcPct val="0"/>
              </a:spcBef>
              <a:spcAft>
                <a:spcPct val="0"/>
              </a:spcAft>
              <a:tabLst>
                <a:tab pos="101600" algn="l"/>
              </a:tabLst>
              <a:defRPr kumimoji="1" sz="2400">
                <a:solidFill>
                  <a:schemeClr val="tx1"/>
                </a:solidFill>
                <a:latin typeface="Times New Roman" panose="02020603050405020304" pitchFamily="18" charset="0"/>
                <a:ea typeface="宋体" panose="02010600030101010101" pitchFamily="2" charset="-122"/>
              </a:defRPr>
            </a:lvl7pPr>
            <a:lvl8pPr marL="4343400" indent="-457200" eaLnBrk="0" fontAlgn="base" hangingPunct="0">
              <a:spcBef>
                <a:spcPct val="0"/>
              </a:spcBef>
              <a:spcAft>
                <a:spcPct val="0"/>
              </a:spcAft>
              <a:tabLst>
                <a:tab pos="101600" algn="l"/>
              </a:tabLst>
              <a:defRPr kumimoji="1" sz="2400">
                <a:solidFill>
                  <a:schemeClr val="tx1"/>
                </a:solidFill>
                <a:latin typeface="Times New Roman" panose="02020603050405020304" pitchFamily="18" charset="0"/>
                <a:ea typeface="宋体" panose="02010600030101010101" pitchFamily="2" charset="-122"/>
              </a:defRPr>
            </a:lvl8pPr>
            <a:lvl9pPr marL="4800600" indent="-457200" eaLnBrk="0" fontAlgn="base" hangingPunct="0">
              <a:spcBef>
                <a:spcPct val="0"/>
              </a:spcBef>
              <a:spcAft>
                <a:spcPct val="0"/>
              </a:spcAft>
              <a:tabLst>
                <a:tab pos="101600" algn="l"/>
              </a:tabLs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20000"/>
              </a:spcBef>
              <a:spcAft>
                <a:spcPct val="0"/>
              </a:spcAft>
            </a:pPr>
            <a:r>
              <a:rPr lang="en-US" altLang="zh-CN" sz="2800" b="1">
                <a:solidFill>
                  <a:srgbClr val="FFFFFF"/>
                </a:solidFill>
              </a:rPr>
              <a:t>typedef  struct</a:t>
            </a:r>
          </a:p>
          <a:p>
            <a:pPr lvl="1" eaLnBrk="1" fontAlgn="base" hangingPunct="1">
              <a:lnSpc>
                <a:spcPct val="110000"/>
              </a:lnSpc>
              <a:spcBef>
                <a:spcPct val="20000"/>
              </a:spcBef>
              <a:spcAft>
                <a:spcPct val="0"/>
              </a:spcAft>
            </a:pPr>
            <a:r>
              <a:rPr lang="en-US" altLang="zh-CN" sz="2800" b="1">
                <a:solidFill>
                  <a:srgbClr val="FFFFFF"/>
                </a:solidFill>
              </a:rPr>
              <a:t>{  HNode   nodes[MAX_NODE] ;</a:t>
            </a:r>
          </a:p>
          <a:p>
            <a:pPr lvl="2" eaLnBrk="1" fontAlgn="base" hangingPunct="1">
              <a:lnSpc>
                <a:spcPct val="110000"/>
              </a:lnSpc>
              <a:spcBef>
                <a:spcPct val="20000"/>
              </a:spcBef>
              <a:spcAft>
                <a:spcPct val="0"/>
              </a:spcAft>
            </a:pPr>
            <a:r>
              <a:rPr lang="en-US" altLang="zh-CN" sz="2800" b="1">
                <a:solidFill>
                  <a:srgbClr val="FFFFFF"/>
                </a:solidFill>
              </a:rPr>
              <a:t>int  root;</a:t>
            </a:r>
            <a:r>
              <a:rPr lang="en-US" altLang="zh-CN" b="1">
                <a:solidFill>
                  <a:srgbClr val="FFFFFF"/>
                </a:solidFill>
              </a:rPr>
              <a:t>    /*  </a:t>
            </a:r>
            <a:r>
              <a:rPr lang="zh-CN" altLang="en-US" b="1">
                <a:solidFill>
                  <a:srgbClr val="FFFFFF"/>
                </a:solidFill>
              </a:rPr>
              <a:t>根结点位置  *</a:t>
            </a:r>
            <a:r>
              <a:rPr lang="en-US" altLang="zh-CN" b="1">
                <a:solidFill>
                  <a:srgbClr val="FFFFFF"/>
                </a:solidFill>
              </a:rPr>
              <a:t>/</a:t>
            </a:r>
          </a:p>
          <a:p>
            <a:pPr lvl="2" eaLnBrk="1" fontAlgn="base" hangingPunct="1">
              <a:lnSpc>
                <a:spcPct val="110000"/>
              </a:lnSpc>
              <a:spcBef>
                <a:spcPct val="20000"/>
              </a:spcBef>
              <a:spcAft>
                <a:spcPct val="0"/>
              </a:spcAft>
            </a:pPr>
            <a:r>
              <a:rPr lang="en-US" altLang="zh-CN" sz="2800" b="1">
                <a:solidFill>
                  <a:srgbClr val="FFFFFF"/>
                </a:solidFill>
              </a:rPr>
              <a:t>int  num ;</a:t>
            </a:r>
            <a:r>
              <a:rPr lang="en-US" altLang="zh-CN" b="1">
                <a:solidFill>
                  <a:srgbClr val="FFFFFF"/>
                </a:solidFill>
              </a:rPr>
              <a:t>   /*  </a:t>
            </a:r>
            <a:r>
              <a:rPr lang="zh-CN" altLang="en-US" b="1">
                <a:solidFill>
                  <a:srgbClr val="FFFFFF"/>
                </a:solidFill>
              </a:rPr>
              <a:t>结点数   *</a:t>
            </a:r>
            <a:r>
              <a:rPr lang="en-US" altLang="zh-CN" b="1">
                <a:solidFill>
                  <a:srgbClr val="FFFFFF"/>
                </a:solidFill>
              </a:rPr>
              <a:t>/</a:t>
            </a:r>
            <a:endParaRPr lang="en-US" altLang="zh-CN" sz="2800" b="1">
              <a:solidFill>
                <a:srgbClr val="FFFFFF"/>
              </a:solidFill>
            </a:endParaRPr>
          </a:p>
          <a:p>
            <a:pPr lvl="1" eaLnBrk="1" fontAlgn="base" hangingPunct="1">
              <a:lnSpc>
                <a:spcPct val="110000"/>
              </a:lnSpc>
              <a:spcBef>
                <a:spcPct val="20000"/>
              </a:spcBef>
              <a:spcAft>
                <a:spcPct val="0"/>
              </a:spcAft>
            </a:pPr>
            <a:r>
              <a:rPr lang="en-US" altLang="zh-CN" sz="2800" b="1">
                <a:solidFill>
                  <a:srgbClr val="FFFFFF"/>
                </a:solidFill>
              </a:rPr>
              <a:t>}CLinkList;</a:t>
            </a:r>
            <a:r>
              <a:rPr lang="en-US" altLang="zh-CN" b="1">
                <a:solidFill>
                  <a:srgbClr val="FFFFFF"/>
                </a:solidFill>
              </a:rPr>
              <a:t>    /*  </a:t>
            </a:r>
            <a:r>
              <a:rPr lang="zh-CN" altLang="en-US" b="1">
                <a:solidFill>
                  <a:srgbClr val="FFFFFF"/>
                </a:solidFill>
              </a:rPr>
              <a:t>头结点结构  *</a:t>
            </a:r>
            <a:r>
              <a:rPr lang="en-US" altLang="zh-CN" b="1">
                <a:solidFill>
                  <a:srgbClr val="FFFFFF"/>
                </a:solidFill>
              </a:rPr>
              <a:t>/</a:t>
            </a:r>
          </a:p>
          <a:p>
            <a:pPr eaLnBrk="1" fontAlgn="base" hangingPunct="1">
              <a:lnSpc>
                <a:spcPct val="110000"/>
              </a:lnSpc>
              <a:spcBef>
                <a:spcPct val="20000"/>
              </a:spcBef>
              <a:spcAft>
                <a:spcPct val="0"/>
              </a:spcAft>
            </a:pPr>
            <a:r>
              <a:rPr lang="en-US" altLang="zh-CN" sz="2800" b="1">
                <a:solidFill>
                  <a:srgbClr val="FFFFFF"/>
                </a:solidFill>
              </a:rPr>
              <a:t>        </a:t>
            </a:r>
            <a:r>
              <a:rPr lang="zh-CN" altLang="en-US" sz="2800" b="1">
                <a:solidFill>
                  <a:srgbClr val="FFFFFF"/>
                </a:solidFill>
              </a:rPr>
              <a:t>图</a:t>
            </a:r>
            <a:r>
              <a:rPr lang="en-US" altLang="zh-CN" sz="2800" b="1">
                <a:solidFill>
                  <a:srgbClr val="FFFFFF"/>
                </a:solidFill>
              </a:rPr>
              <a:t>6-13</a:t>
            </a:r>
            <a:r>
              <a:rPr lang="zh-CN" altLang="en-US" sz="2800" b="1">
                <a:solidFill>
                  <a:srgbClr val="FFFFFF"/>
                </a:solidFill>
              </a:rPr>
              <a:t>所示的树</a:t>
            </a:r>
            <a:r>
              <a:rPr lang="en-US" altLang="zh-CN" sz="2800" b="1">
                <a:solidFill>
                  <a:srgbClr val="FFFFFF"/>
                </a:solidFill>
              </a:rPr>
              <a:t>T</a:t>
            </a:r>
            <a:r>
              <a:rPr lang="zh-CN" altLang="en-US" sz="2800" b="1">
                <a:solidFill>
                  <a:srgbClr val="FFFFFF"/>
                </a:solidFill>
              </a:rPr>
              <a:t>的孩子链表表示的存储结构如图</a:t>
            </a:r>
            <a:r>
              <a:rPr lang="en-US" altLang="zh-CN" sz="2800" b="1">
                <a:solidFill>
                  <a:srgbClr val="FFFFFF"/>
                </a:solidFill>
              </a:rPr>
              <a:t>6-16</a:t>
            </a:r>
            <a:r>
              <a:rPr lang="zh-CN" altLang="en-US" sz="2800" b="1">
                <a:solidFill>
                  <a:srgbClr val="FFFFFF"/>
                </a:solidFill>
              </a:rPr>
              <a:t>所示。</a:t>
            </a:r>
          </a:p>
        </p:txBody>
      </p:sp>
    </p:spTree>
    <p:extLst>
      <p:ext uri="{BB962C8B-B14F-4D97-AF65-F5344CB8AC3E}">
        <p14:creationId xmlns:p14="http://schemas.microsoft.com/office/powerpoint/2010/main" val="24493626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2306" name="Rectangle 2">
            <a:extLst>
              <a:ext uri="{FF2B5EF4-FFF2-40B4-BE49-F238E27FC236}">
                <a16:creationId xmlns:a16="http://schemas.microsoft.com/office/drawing/2014/main" id="{362588FA-558C-FC42-82E0-7B194865718F}"/>
              </a:ext>
            </a:extLst>
          </p:cNvPr>
          <p:cNvSpPr>
            <a:spLocks noChangeArrowheads="1"/>
          </p:cNvSpPr>
          <p:nvPr/>
        </p:nvSpPr>
        <p:spPr bwMode="auto">
          <a:xfrm>
            <a:off x="4729163" y="331789"/>
            <a:ext cx="863600"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nodes</a:t>
            </a:r>
          </a:p>
        </p:txBody>
      </p:sp>
      <p:grpSp>
        <p:nvGrpSpPr>
          <p:cNvPr id="482307" name="Group 3">
            <a:extLst>
              <a:ext uri="{FF2B5EF4-FFF2-40B4-BE49-F238E27FC236}">
                <a16:creationId xmlns:a16="http://schemas.microsoft.com/office/drawing/2014/main" id="{9C52AABA-3A45-F049-963F-B149A22F33F6}"/>
              </a:ext>
            </a:extLst>
          </p:cNvPr>
          <p:cNvGrpSpPr>
            <a:grpSpLocks/>
          </p:cNvGrpSpPr>
          <p:nvPr/>
        </p:nvGrpSpPr>
        <p:grpSpPr bwMode="auto">
          <a:xfrm>
            <a:off x="2855914" y="809626"/>
            <a:ext cx="6626225" cy="5643563"/>
            <a:chOff x="839" y="510"/>
            <a:chExt cx="4174" cy="3555"/>
          </a:xfrm>
        </p:grpSpPr>
        <p:grpSp>
          <p:nvGrpSpPr>
            <p:cNvPr id="482308" name="Group 4">
              <a:extLst>
                <a:ext uri="{FF2B5EF4-FFF2-40B4-BE49-F238E27FC236}">
                  <a16:creationId xmlns:a16="http://schemas.microsoft.com/office/drawing/2014/main" id="{A47A4991-1438-1F4A-BAC0-CD0ACEA9A772}"/>
                </a:ext>
              </a:extLst>
            </p:cNvPr>
            <p:cNvGrpSpPr>
              <a:grpSpLocks/>
            </p:cNvGrpSpPr>
            <p:nvPr/>
          </p:nvGrpSpPr>
          <p:grpSpPr bwMode="auto">
            <a:xfrm>
              <a:off x="839" y="510"/>
              <a:ext cx="4174" cy="3175"/>
              <a:chOff x="839" y="510"/>
              <a:chExt cx="4174" cy="3175"/>
            </a:xfrm>
          </p:grpSpPr>
          <p:grpSp>
            <p:nvGrpSpPr>
              <p:cNvPr id="482309" name="Group 5">
                <a:extLst>
                  <a:ext uri="{FF2B5EF4-FFF2-40B4-BE49-F238E27FC236}">
                    <a16:creationId xmlns:a16="http://schemas.microsoft.com/office/drawing/2014/main" id="{265966C6-C020-8640-883E-5E54A2ED35CA}"/>
                  </a:ext>
                </a:extLst>
              </p:cNvPr>
              <p:cNvGrpSpPr>
                <a:grpSpLocks/>
              </p:cNvGrpSpPr>
              <p:nvPr/>
            </p:nvGrpSpPr>
            <p:grpSpPr bwMode="auto">
              <a:xfrm>
                <a:off x="2427" y="1870"/>
                <a:ext cx="2586" cy="234"/>
                <a:chOff x="2610" y="2832"/>
                <a:chExt cx="2586" cy="234"/>
              </a:xfrm>
            </p:grpSpPr>
            <p:grpSp>
              <p:nvGrpSpPr>
                <p:cNvPr id="482310" name="Group 6">
                  <a:extLst>
                    <a:ext uri="{FF2B5EF4-FFF2-40B4-BE49-F238E27FC236}">
                      <a16:creationId xmlns:a16="http://schemas.microsoft.com/office/drawing/2014/main" id="{87D9C3A0-8CA7-CF4E-B4FB-CEA061F10D11}"/>
                    </a:ext>
                  </a:extLst>
                </p:cNvPr>
                <p:cNvGrpSpPr>
                  <a:grpSpLocks/>
                </p:cNvGrpSpPr>
                <p:nvPr/>
              </p:nvGrpSpPr>
              <p:grpSpPr bwMode="auto">
                <a:xfrm>
                  <a:off x="3016" y="2840"/>
                  <a:ext cx="544" cy="226"/>
                  <a:chOff x="476" y="2750"/>
                  <a:chExt cx="544" cy="226"/>
                </a:xfrm>
              </p:grpSpPr>
              <p:sp>
                <p:nvSpPr>
                  <p:cNvPr id="482311" name="Rectangle 7">
                    <a:extLst>
                      <a:ext uri="{FF2B5EF4-FFF2-40B4-BE49-F238E27FC236}">
                        <a16:creationId xmlns:a16="http://schemas.microsoft.com/office/drawing/2014/main" id="{160D489A-DF16-1C4E-953A-D8D4360AD05F}"/>
                      </a:ext>
                    </a:extLst>
                  </p:cNvPr>
                  <p:cNvSpPr>
                    <a:spLocks noChangeArrowheads="1"/>
                  </p:cNvSpPr>
                  <p:nvPr/>
                </p:nvSpPr>
                <p:spPr bwMode="auto">
                  <a:xfrm>
                    <a:off x="476" y="2750"/>
                    <a:ext cx="544"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7</a:t>
                    </a:r>
                  </a:p>
                </p:txBody>
              </p:sp>
              <p:sp>
                <p:nvSpPr>
                  <p:cNvPr id="482312" name="Line 8">
                    <a:extLst>
                      <a:ext uri="{FF2B5EF4-FFF2-40B4-BE49-F238E27FC236}">
                        <a16:creationId xmlns:a16="http://schemas.microsoft.com/office/drawing/2014/main" id="{60FA8FD8-273F-F54F-BEA9-0CE9F2CD7DE9}"/>
                      </a:ext>
                    </a:extLst>
                  </p:cNvPr>
                  <p:cNvSpPr>
                    <a:spLocks noChangeShapeType="1"/>
                  </p:cNvSpPr>
                  <p:nvPr/>
                </p:nvSpPr>
                <p:spPr bwMode="auto">
                  <a:xfrm>
                    <a:off x="769" y="2750"/>
                    <a:ext cx="0" cy="22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482313" name="Group 9">
                  <a:extLst>
                    <a:ext uri="{FF2B5EF4-FFF2-40B4-BE49-F238E27FC236}">
                      <a16:creationId xmlns:a16="http://schemas.microsoft.com/office/drawing/2014/main" id="{D5A7F124-93A4-A448-98F0-D88CCCAA4A66}"/>
                    </a:ext>
                  </a:extLst>
                </p:cNvPr>
                <p:cNvGrpSpPr>
                  <a:grpSpLocks/>
                </p:cNvGrpSpPr>
                <p:nvPr/>
              </p:nvGrpSpPr>
              <p:grpSpPr bwMode="auto">
                <a:xfrm>
                  <a:off x="3833" y="2832"/>
                  <a:ext cx="544" cy="226"/>
                  <a:chOff x="476" y="2750"/>
                  <a:chExt cx="544" cy="226"/>
                </a:xfrm>
              </p:grpSpPr>
              <p:sp>
                <p:nvSpPr>
                  <p:cNvPr id="482314" name="Rectangle 10">
                    <a:extLst>
                      <a:ext uri="{FF2B5EF4-FFF2-40B4-BE49-F238E27FC236}">
                        <a16:creationId xmlns:a16="http://schemas.microsoft.com/office/drawing/2014/main" id="{95B9697D-C251-E248-A0B3-CE8B05718D09}"/>
                      </a:ext>
                    </a:extLst>
                  </p:cNvPr>
                  <p:cNvSpPr>
                    <a:spLocks noChangeArrowheads="1"/>
                  </p:cNvSpPr>
                  <p:nvPr/>
                </p:nvSpPr>
                <p:spPr bwMode="auto">
                  <a:xfrm>
                    <a:off x="476" y="2750"/>
                    <a:ext cx="544"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8</a:t>
                    </a:r>
                  </a:p>
                </p:txBody>
              </p:sp>
              <p:sp>
                <p:nvSpPr>
                  <p:cNvPr id="482315" name="Line 11">
                    <a:extLst>
                      <a:ext uri="{FF2B5EF4-FFF2-40B4-BE49-F238E27FC236}">
                        <a16:creationId xmlns:a16="http://schemas.microsoft.com/office/drawing/2014/main" id="{52331DAD-35CE-114B-9E9C-E5BEB6069713}"/>
                      </a:ext>
                    </a:extLst>
                  </p:cNvPr>
                  <p:cNvSpPr>
                    <a:spLocks noChangeShapeType="1"/>
                  </p:cNvSpPr>
                  <p:nvPr/>
                </p:nvSpPr>
                <p:spPr bwMode="auto">
                  <a:xfrm>
                    <a:off x="769" y="2750"/>
                    <a:ext cx="0" cy="22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482316" name="Group 12">
                  <a:extLst>
                    <a:ext uri="{FF2B5EF4-FFF2-40B4-BE49-F238E27FC236}">
                      <a16:creationId xmlns:a16="http://schemas.microsoft.com/office/drawing/2014/main" id="{B026F450-97C6-A54F-8D8B-3E24F9255B90}"/>
                    </a:ext>
                  </a:extLst>
                </p:cNvPr>
                <p:cNvGrpSpPr>
                  <a:grpSpLocks/>
                </p:cNvGrpSpPr>
                <p:nvPr/>
              </p:nvGrpSpPr>
              <p:grpSpPr bwMode="auto">
                <a:xfrm>
                  <a:off x="4652" y="2840"/>
                  <a:ext cx="544" cy="226"/>
                  <a:chOff x="476" y="2750"/>
                  <a:chExt cx="544" cy="226"/>
                </a:xfrm>
              </p:grpSpPr>
              <p:sp>
                <p:nvSpPr>
                  <p:cNvPr id="482317" name="Rectangle 13">
                    <a:extLst>
                      <a:ext uri="{FF2B5EF4-FFF2-40B4-BE49-F238E27FC236}">
                        <a16:creationId xmlns:a16="http://schemas.microsoft.com/office/drawing/2014/main" id="{C2E0B85F-2B3C-454A-8624-B1F3CBF6C72B}"/>
                      </a:ext>
                    </a:extLst>
                  </p:cNvPr>
                  <p:cNvSpPr>
                    <a:spLocks noChangeArrowheads="1"/>
                  </p:cNvSpPr>
                  <p:nvPr/>
                </p:nvSpPr>
                <p:spPr bwMode="auto">
                  <a:xfrm>
                    <a:off x="476" y="2750"/>
                    <a:ext cx="544"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9    </a:t>
                    </a:r>
                    <a:r>
                      <a:rPr kumimoji="1" lang="en-US" altLang="zh-CN" sz="2400">
                        <a:solidFill>
                          <a:srgbClr val="FFFFFF"/>
                        </a:solidFill>
                        <a:latin typeface="Times New Roman" panose="02020603050405020304" pitchFamily="18" charset="0"/>
                        <a:ea typeface="宋体" panose="02010600030101010101" pitchFamily="2" charset="-122"/>
                      </a:rPr>
                      <a:t>⋀</a:t>
                    </a:r>
                    <a:r>
                      <a:rPr kumimoji="1" lang="en-US" altLang="zh-CN" sz="2400" b="1">
                        <a:solidFill>
                          <a:srgbClr val="FFFFFF"/>
                        </a:solidFill>
                        <a:latin typeface="Times New Roman" panose="02020603050405020304" pitchFamily="18" charset="0"/>
                        <a:ea typeface="宋体" panose="02010600030101010101" pitchFamily="2" charset="-122"/>
                      </a:rPr>
                      <a:t> </a:t>
                    </a:r>
                  </a:p>
                </p:txBody>
              </p:sp>
              <p:sp>
                <p:nvSpPr>
                  <p:cNvPr id="482318" name="Line 14">
                    <a:extLst>
                      <a:ext uri="{FF2B5EF4-FFF2-40B4-BE49-F238E27FC236}">
                        <a16:creationId xmlns:a16="http://schemas.microsoft.com/office/drawing/2014/main" id="{7665DE8A-8BDB-574E-B03D-C8D6DC1D395C}"/>
                      </a:ext>
                    </a:extLst>
                  </p:cNvPr>
                  <p:cNvSpPr>
                    <a:spLocks noChangeShapeType="1"/>
                  </p:cNvSpPr>
                  <p:nvPr/>
                </p:nvSpPr>
                <p:spPr bwMode="auto">
                  <a:xfrm>
                    <a:off x="769" y="2750"/>
                    <a:ext cx="0" cy="22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482319" name="Line 15">
                  <a:extLst>
                    <a:ext uri="{FF2B5EF4-FFF2-40B4-BE49-F238E27FC236}">
                      <a16:creationId xmlns:a16="http://schemas.microsoft.com/office/drawing/2014/main" id="{10882BD5-E61B-1D49-98B9-3F3E5047B319}"/>
                    </a:ext>
                  </a:extLst>
                </p:cNvPr>
                <p:cNvSpPr>
                  <a:spLocks noChangeShapeType="1"/>
                </p:cNvSpPr>
                <p:nvPr/>
              </p:nvSpPr>
              <p:spPr bwMode="auto">
                <a:xfrm>
                  <a:off x="2610" y="2947"/>
                  <a:ext cx="409" cy="0"/>
                </a:xfrm>
                <a:prstGeom prst="line">
                  <a:avLst/>
                </a:prstGeom>
                <a:noFill/>
                <a:ln w="1905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82320" name="Line 16">
                  <a:extLst>
                    <a:ext uri="{FF2B5EF4-FFF2-40B4-BE49-F238E27FC236}">
                      <a16:creationId xmlns:a16="http://schemas.microsoft.com/office/drawing/2014/main" id="{106566F6-3780-574C-A2FB-766F7BEAA675}"/>
                    </a:ext>
                  </a:extLst>
                </p:cNvPr>
                <p:cNvSpPr>
                  <a:spLocks noChangeShapeType="1"/>
                </p:cNvSpPr>
                <p:nvPr/>
              </p:nvSpPr>
              <p:spPr bwMode="auto">
                <a:xfrm>
                  <a:off x="3424" y="2947"/>
                  <a:ext cx="409" cy="0"/>
                </a:xfrm>
                <a:prstGeom prst="line">
                  <a:avLst/>
                </a:prstGeom>
                <a:noFill/>
                <a:ln w="1905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82321" name="Line 17">
                  <a:extLst>
                    <a:ext uri="{FF2B5EF4-FFF2-40B4-BE49-F238E27FC236}">
                      <a16:creationId xmlns:a16="http://schemas.microsoft.com/office/drawing/2014/main" id="{9F07B998-380C-C243-8273-C9C535AC00AB}"/>
                    </a:ext>
                  </a:extLst>
                </p:cNvPr>
                <p:cNvSpPr>
                  <a:spLocks noChangeShapeType="1"/>
                </p:cNvSpPr>
                <p:nvPr/>
              </p:nvSpPr>
              <p:spPr bwMode="auto">
                <a:xfrm>
                  <a:off x="4240" y="2947"/>
                  <a:ext cx="409" cy="0"/>
                </a:xfrm>
                <a:prstGeom prst="line">
                  <a:avLst/>
                </a:prstGeom>
                <a:noFill/>
                <a:ln w="1905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482322" name="Group 18">
                <a:extLst>
                  <a:ext uri="{FF2B5EF4-FFF2-40B4-BE49-F238E27FC236}">
                    <a16:creationId xmlns:a16="http://schemas.microsoft.com/office/drawing/2014/main" id="{C6B5D44E-FE72-BE4C-8E0A-2C1A579322DD}"/>
                  </a:ext>
                </a:extLst>
              </p:cNvPr>
              <p:cNvGrpSpPr>
                <a:grpSpLocks/>
              </p:cNvGrpSpPr>
              <p:nvPr/>
            </p:nvGrpSpPr>
            <p:grpSpPr bwMode="auto">
              <a:xfrm>
                <a:off x="2427" y="510"/>
                <a:ext cx="1772" cy="234"/>
                <a:chOff x="3560" y="3332"/>
                <a:chExt cx="1772" cy="234"/>
              </a:xfrm>
            </p:grpSpPr>
            <p:grpSp>
              <p:nvGrpSpPr>
                <p:cNvPr id="482323" name="Group 19">
                  <a:extLst>
                    <a:ext uri="{FF2B5EF4-FFF2-40B4-BE49-F238E27FC236}">
                      <a16:creationId xmlns:a16="http://schemas.microsoft.com/office/drawing/2014/main" id="{1CA8981C-3378-714C-A332-22828D0FCBB1}"/>
                    </a:ext>
                  </a:extLst>
                </p:cNvPr>
                <p:cNvGrpSpPr>
                  <a:grpSpLocks/>
                </p:cNvGrpSpPr>
                <p:nvPr/>
              </p:nvGrpSpPr>
              <p:grpSpPr bwMode="auto">
                <a:xfrm>
                  <a:off x="3969" y="3332"/>
                  <a:ext cx="544" cy="226"/>
                  <a:chOff x="476" y="2750"/>
                  <a:chExt cx="544" cy="226"/>
                </a:xfrm>
              </p:grpSpPr>
              <p:sp>
                <p:nvSpPr>
                  <p:cNvPr id="482324" name="Rectangle 20">
                    <a:extLst>
                      <a:ext uri="{FF2B5EF4-FFF2-40B4-BE49-F238E27FC236}">
                        <a16:creationId xmlns:a16="http://schemas.microsoft.com/office/drawing/2014/main" id="{017D4FA1-618E-9B4F-A0F1-F6E6DD6C3FB1}"/>
                      </a:ext>
                    </a:extLst>
                  </p:cNvPr>
                  <p:cNvSpPr>
                    <a:spLocks noChangeArrowheads="1"/>
                  </p:cNvSpPr>
                  <p:nvPr/>
                </p:nvSpPr>
                <p:spPr bwMode="auto">
                  <a:xfrm>
                    <a:off x="476" y="2750"/>
                    <a:ext cx="544"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3</a:t>
                    </a:r>
                  </a:p>
                </p:txBody>
              </p:sp>
              <p:sp>
                <p:nvSpPr>
                  <p:cNvPr id="482325" name="Line 21">
                    <a:extLst>
                      <a:ext uri="{FF2B5EF4-FFF2-40B4-BE49-F238E27FC236}">
                        <a16:creationId xmlns:a16="http://schemas.microsoft.com/office/drawing/2014/main" id="{6BB963C4-29E7-C441-B9B5-DE76018A871C}"/>
                      </a:ext>
                    </a:extLst>
                  </p:cNvPr>
                  <p:cNvSpPr>
                    <a:spLocks noChangeShapeType="1"/>
                  </p:cNvSpPr>
                  <p:nvPr/>
                </p:nvSpPr>
                <p:spPr bwMode="auto">
                  <a:xfrm>
                    <a:off x="769" y="2750"/>
                    <a:ext cx="0" cy="22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482326" name="Group 22">
                  <a:extLst>
                    <a:ext uri="{FF2B5EF4-FFF2-40B4-BE49-F238E27FC236}">
                      <a16:creationId xmlns:a16="http://schemas.microsoft.com/office/drawing/2014/main" id="{9B0530E3-ED20-1D49-9AB9-3B8B8209045A}"/>
                    </a:ext>
                  </a:extLst>
                </p:cNvPr>
                <p:cNvGrpSpPr>
                  <a:grpSpLocks/>
                </p:cNvGrpSpPr>
                <p:nvPr/>
              </p:nvGrpSpPr>
              <p:grpSpPr bwMode="auto">
                <a:xfrm>
                  <a:off x="4788" y="3340"/>
                  <a:ext cx="544" cy="226"/>
                  <a:chOff x="476" y="2750"/>
                  <a:chExt cx="544" cy="226"/>
                </a:xfrm>
              </p:grpSpPr>
              <p:sp>
                <p:nvSpPr>
                  <p:cNvPr id="482327" name="Rectangle 23">
                    <a:extLst>
                      <a:ext uri="{FF2B5EF4-FFF2-40B4-BE49-F238E27FC236}">
                        <a16:creationId xmlns:a16="http://schemas.microsoft.com/office/drawing/2014/main" id="{E7FC4FED-05B7-D64E-ACF5-13FF50C0B9B0}"/>
                      </a:ext>
                    </a:extLst>
                  </p:cNvPr>
                  <p:cNvSpPr>
                    <a:spLocks noChangeArrowheads="1"/>
                  </p:cNvSpPr>
                  <p:nvPr/>
                </p:nvSpPr>
                <p:spPr bwMode="auto">
                  <a:xfrm>
                    <a:off x="476" y="2750"/>
                    <a:ext cx="544"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5    </a:t>
                    </a:r>
                    <a:r>
                      <a:rPr kumimoji="1" lang="en-US" altLang="zh-CN" sz="2400">
                        <a:solidFill>
                          <a:srgbClr val="FFFFFF"/>
                        </a:solidFill>
                        <a:latin typeface="Times New Roman" panose="02020603050405020304" pitchFamily="18" charset="0"/>
                        <a:ea typeface="宋体" panose="02010600030101010101" pitchFamily="2" charset="-122"/>
                      </a:rPr>
                      <a:t>⋀</a:t>
                    </a:r>
                    <a:r>
                      <a:rPr kumimoji="1" lang="en-US" altLang="zh-CN" sz="2400" b="1">
                        <a:solidFill>
                          <a:srgbClr val="FFFFFF"/>
                        </a:solidFill>
                        <a:latin typeface="Times New Roman" panose="02020603050405020304" pitchFamily="18" charset="0"/>
                        <a:ea typeface="宋体" panose="02010600030101010101" pitchFamily="2" charset="-122"/>
                      </a:rPr>
                      <a:t> </a:t>
                    </a:r>
                  </a:p>
                </p:txBody>
              </p:sp>
              <p:sp>
                <p:nvSpPr>
                  <p:cNvPr id="482328" name="Line 24">
                    <a:extLst>
                      <a:ext uri="{FF2B5EF4-FFF2-40B4-BE49-F238E27FC236}">
                        <a16:creationId xmlns:a16="http://schemas.microsoft.com/office/drawing/2014/main" id="{BD5F77E7-81BF-8245-8899-358209601076}"/>
                      </a:ext>
                    </a:extLst>
                  </p:cNvPr>
                  <p:cNvSpPr>
                    <a:spLocks noChangeShapeType="1"/>
                  </p:cNvSpPr>
                  <p:nvPr/>
                </p:nvSpPr>
                <p:spPr bwMode="auto">
                  <a:xfrm>
                    <a:off x="769" y="2750"/>
                    <a:ext cx="0" cy="22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482329" name="Line 25">
                  <a:extLst>
                    <a:ext uri="{FF2B5EF4-FFF2-40B4-BE49-F238E27FC236}">
                      <a16:creationId xmlns:a16="http://schemas.microsoft.com/office/drawing/2014/main" id="{1E516CD8-A4A9-6146-A774-797B3CB8683B}"/>
                    </a:ext>
                  </a:extLst>
                </p:cNvPr>
                <p:cNvSpPr>
                  <a:spLocks noChangeShapeType="1"/>
                </p:cNvSpPr>
                <p:nvPr/>
              </p:nvSpPr>
              <p:spPr bwMode="auto">
                <a:xfrm>
                  <a:off x="3560" y="3447"/>
                  <a:ext cx="409" cy="0"/>
                </a:xfrm>
                <a:prstGeom prst="line">
                  <a:avLst/>
                </a:prstGeom>
                <a:noFill/>
                <a:ln w="1905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82330" name="Line 26">
                  <a:extLst>
                    <a:ext uri="{FF2B5EF4-FFF2-40B4-BE49-F238E27FC236}">
                      <a16:creationId xmlns:a16="http://schemas.microsoft.com/office/drawing/2014/main" id="{4B1E7DC4-703B-FF44-A9C7-EF27C0416EA1}"/>
                    </a:ext>
                  </a:extLst>
                </p:cNvPr>
                <p:cNvSpPr>
                  <a:spLocks noChangeShapeType="1"/>
                </p:cNvSpPr>
                <p:nvPr/>
              </p:nvSpPr>
              <p:spPr bwMode="auto">
                <a:xfrm>
                  <a:off x="4376" y="3447"/>
                  <a:ext cx="409" cy="0"/>
                </a:xfrm>
                <a:prstGeom prst="line">
                  <a:avLst/>
                </a:prstGeom>
                <a:noFill/>
                <a:ln w="1905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482331" name="Group 27">
                <a:extLst>
                  <a:ext uri="{FF2B5EF4-FFF2-40B4-BE49-F238E27FC236}">
                    <a16:creationId xmlns:a16="http://schemas.microsoft.com/office/drawing/2014/main" id="{5380EE44-47D3-2040-84D6-B0C35ABACE98}"/>
                  </a:ext>
                </a:extLst>
              </p:cNvPr>
              <p:cNvGrpSpPr>
                <a:grpSpLocks/>
              </p:cNvGrpSpPr>
              <p:nvPr/>
            </p:nvGrpSpPr>
            <p:grpSpPr bwMode="auto">
              <a:xfrm>
                <a:off x="2427" y="1417"/>
                <a:ext cx="2586" cy="234"/>
                <a:chOff x="2610" y="2832"/>
                <a:chExt cx="2586" cy="234"/>
              </a:xfrm>
            </p:grpSpPr>
            <p:grpSp>
              <p:nvGrpSpPr>
                <p:cNvPr id="482332" name="Group 28">
                  <a:extLst>
                    <a:ext uri="{FF2B5EF4-FFF2-40B4-BE49-F238E27FC236}">
                      <a16:creationId xmlns:a16="http://schemas.microsoft.com/office/drawing/2014/main" id="{344F0043-2A5C-9F4E-A90C-FE62863A77A9}"/>
                    </a:ext>
                  </a:extLst>
                </p:cNvPr>
                <p:cNvGrpSpPr>
                  <a:grpSpLocks/>
                </p:cNvGrpSpPr>
                <p:nvPr/>
              </p:nvGrpSpPr>
              <p:grpSpPr bwMode="auto">
                <a:xfrm>
                  <a:off x="3016" y="2840"/>
                  <a:ext cx="544" cy="226"/>
                  <a:chOff x="476" y="2750"/>
                  <a:chExt cx="544" cy="226"/>
                </a:xfrm>
              </p:grpSpPr>
              <p:sp>
                <p:nvSpPr>
                  <p:cNvPr id="482333" name="Rectangle 29">
                    <a:extLst>
                      <a:ext uri="{FF2B5EF4-FFF2-40B4-BE49-F238E27FC236}">
                        <a16:creationId xmlns:a16="http://schemas.microsoft.com/office/drawing/2014/main" id="{3D2328EC-991E-2140-9F0E-52652789FC1C}"/>
                      </a:ext>
                    </a:extLst>
                  </p:cNvPr>
                  <p:cNvSpPr>
                    <a:spLocks noChangeArrowheads="1"/>
                  </p:cNvSpPr>
                  <p:nvPr/>
                </p:nvSpPr>
                <p:spPr bwMode="auto">
                  <a:xfrm>
                    <a:off x="476" y="2750"/>
                    <a:ext cx="544"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0</a:t>
                    </a:r>
                  </a:p>
                </p:txBody>
              </p:sp>
              <p:sp>
                <p:nvSpPr>
                  <p:cNvPr id="482334" name="Line 30">
                    <a:extLst>
                      <a:ext uri="{FF2B5EF4-FFF2-40B4-BE49-F238E27FC236}">
                        <a16:creationId xmlns:a16="http://schemas.microsoft.com/office/drawing/2014/main" id="{41F28AC3-6C4B-E140-948A-48B7A74D0F45}"/>
                      </a:ext>
                    </a:extLst>
                  </p:cNvPr>
                  <p:cNvSpPr>
                    <a:spLocks noChangeShapeType="1"/>
                  </p:cNvSpPr>
                  <p:nvPr/>
                </p:nvSpPr>
                <p:spPr bwMode="auto">
                  <a:xfrm>
                    <a:off x="769" y="2750"/>
                    <a:ext cx="0" cy="22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482335" name="Group 31">
                  <a:extLst>
                    <a:ext uri="{FF2B5EF4-FFF2-40B4-BE49-F238E27FC236}">
                      <a16:creationId xmlns:a16="http://schemas.microsoft.com/office/drawing/2014/main" id="{C8AD44CC-2915-654C-AC73-9E27BCBACCD5}"/>
                    </a:ext>
                  </a:extLst>
                </p:cNvPr>
                <p:cNvGrpSpPr>
                  <a:grpSpLocks/>
                </p:cNvGrpSpPr>
                <p:nvPr/>
              </p:nvGrpSpPr>
              <p:grpSpPr bwMode="auto">
                <a:xfrm>
                  <a:off x="3833" y="2832"/>
                  <a:ext cx="544" cy="226"/>
                  <a:chOff x="476" y="2750"/>
                  <a:chExt cx="544" cy="226"/>
                </a:xfrm>
              </p:grpSpPr>
              <p:sp>
                <p:nvSpPr>
                  <p:cNvPr id="482336" name="Rectangle 32">
                    <a:extLst>
                      <a:ext uri="{FF2B5EF4-FFF2-40B4-BE49-F238E27FC236}">
                        <a16:creationId xmlns:a16="http://schemas.microsoft.com/office/drawing/2014/main" id="{A03DAD99-34D3-8340-A103-D72C32A6042A}"/>
                      </a:ext>
                    </a:extLst>
                  </p:cNvPr>
                  <p:cNvSpPr>
                    <a:spLocks noChangeArrowheads="1"/>
                  </p:cNvSpPr>
                  <p:nvPr/>
                </p:nvSpPr>
                <p:spPr bwMode="auto">
                  <a:xfrm>
                    <a:off x="476" y="2750"/>
                    <a:ext cx="544"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1</a:t>
                    </a:r>
                  </a:p>
                </p:txBody>
              </p:sp>
              <p:sp>
                <p:nvSpPr>
                  <p:cNvPr id="482337" name="Line 33">
                    <a:extLst>
                      <a:ext uri="{FF2B5EF4-FFF2-40B4-BE49-F238E27FC236}">
                        <a16:creationId xmlns:a16="http://schemas.microsoft.com/office/drawing/2014/main" id="{E34D7E51-6CD5-0548-946C-E7D265818E84}"/>
                      </a:ext>
                    </a:extLst>
                  </p:cNvPr>
                  <p:cNvSpPr>
                    <a:spLocks noChangeShapeType="1"/>
                  </p:cNvSpPr>
                  <p:nvPr/>
                </p:nvSpPr>
                <p:spPr bwMode="auto">
                  <a:xfrm>
                    <a:off x="769" y="2750"/>
                    <a:ext cx="0" cy="22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482338" name="Group 34">
                  <a:extLst>
                    <a:ext uri="{FF2B5EF4-FFF2-40B4-BE49-F238E27FC236}">
                      <a16:creationId xmlns:a16="http://schemas.microsoft.com/office/drawing/2014/main" id="{171D2424-2824-E64F-A9A3-CEEF4BCF526F}"/>
                    </a:ext>
                  </a:extLst>
                </p:cNvPr>
                <p:cNvGrpSpPr>
                  <a:grpSpLocks/>
                </p:cNvGrpSpPr>
                <p:nvPr/>
              </p:nvGrpSpPr>
              <p:grpSpPr bwMode="auto">
                <a:xfrm>
                  <a:off x="4652" y="2840"/>
                  <a:ext cx="544" cy="226"/>
                  <a:chOff x="476" y="2750"/>
                  <a:chExt cx="544" cy="226"/>
                </a:xfrm>
              </p:grpSpPr>
              <p:sp>
                <p:nvSpPr>
                  <p:cNvPr id="482339" name="Rectangle 35">
                    <a:extLst>
                      <a:ext uri="{FF2B5EF4-FFF2-40B4-BE49-F238E27FC236}">
                        <a16:creationId xmlns:a16="http://schemas.microsoft.com/office/drawing/2014/main" id="{E4900627-BAFB-5D41-BA35-EA87E49EB2F0}"/>
                      </a:ext>
                    </a:extLst>
                  </p:cNvPr>
                  <p:cNvSpPr>
                    <a:spLocks noChangeArrowheads="1"/>
                  </p:cNvSpPr>
                  <p:nvPr/>
                </p:nvSpPr>
                <p:spPr bwMode="auto">
                  <a:xfrm>
                    <a:off x="476" y="2750"/>
                    <a:ext cx="544"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2    </a:t>
                    </a:r>
                    <a:r>
                      <a:rPr kumimoji="1" lang="en-US" altLang="zh-CN" sz="2400">
                        <a:solidFill>
                          <a:srgbClr val="FFFFFF"/>
                        </a:solidFill>
                        <a:latin typeface="Times New Roman" panose="02020603050405020304" pitchFamily="18" charset="0"/>
                        <a:ea typeface="宋体" panose="02010600030101010101" pitchFamily="2" charset="-122"/>
                      </a:rPr>
                      <a:t>⋀</a:t>
                    </a:r>
                    <a:r>
                      <a:rPr kumimoji="1" lang="en-US" altLang="zh-CN" sz="2400" b="1">
                        <a:solidFill>
                          <a:srgbClr val="FFFFFF"/>
                        </a:solidFill>
                        <a:latin typeface="Times New Roman" panose="02020603050405020304" pitchFamily="18" charset="0"/>
                        <a:ea typeface="宋体" panose="02010600030101010101" pitchFamily="2" charset="-122"/>
                      </a:rPr>
                      <a:t> </a:t>
                    </a:r>
                  </a:p>
                </p:txBody>
              </p:sp>
              <p:sp>
                <p:nvSpPr>
                  <p:cNvPr id="482340" name="Line 36">
                    <a:extLst>
                      <a:ext uri="{FF2B5EF4-FFF2-40B4-BE49-F238E27FC236}">
                        <a16:creationId xmlns:a16="http://schemas.microsoft.com/office/drawing/2014/main" id="{D6F5CEAB-8CDE-654C-A29C-8D05730101E7}"/>
                      </a:ext>
                    </a:extLst>
                  </p:cNvPr>
                  <p:cNvSpPr>
                    <a:spLocks noChangeShapeType="1"/>
                  </p:cNvSpPr>
                  <p:nvPr/>
                </p:nvSpPr>
                <p:spPr bwMode="auto">
                  <a:xfrm>
                    <a:off x="769" y="2750"/>
                    <a:ext cx="0" cy="22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482341" name="Line 37">
                  <a:extLst>
                    <a:ext uri="{FF2B5EF4-FFF2-40B4-BE49-F238E27FC236}">
                      <a16:creationId xmlns:a16="http://schemas.microsoft.com/office/drawing/2014/main" id="{97DB502B-8291-4449-B2F3-BBDEA0FB001E}"/>
                    </a:ext>
                  </a:extLst>
                </p:cNvPr>
                <p:cNvSpPr>
                  <a:spLocks noChangeShapeType="1"/>
                </p:cNvSpPr>
                <p:nvPr/>
              </p:nvSpPr>
              <p:spPr bwMode="auto">
                <a:xfrm>
                  <a:off x="2610" y="2947"/>
                  <a:ext cx="409" cy="0"/>
                </a:xfrm>
                <a:prstGeom prst="line">
                  <a:avLst/>
                </a:prstGeom>
                <a:noFill/>
                <a:ln w="1905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82342" name="Line 38">
                  <a:extLst>
                    <a:ext uri="{FF2B5EF4-FFF2-40B4-BE49-F238E27FC236}">
                      <a16:creationId xmlns:a16="http://schemas.microsoft.com/office/drawing/2014/main" id="{12D1AACD-80E6-4A41-A462-3652947C0756}"/>
                    </a:ext>
                  </a:extLst>
                </p:cNvPr>
                <p:cNvSpPr>
                  <a:spLocks noChangeShapeType="1"/>
                </p:cNvSpPr>
                <p:nvPr/>
              </p:nvSpPr>
              <p:spPr bwMode="auto">
                <a:xfrm>
                  <a:off x="3424" y="2947"/>
                  <a:ext cx="409" cy="0"/>
                </a:xfrm>
                <a:prstGeom prst="line">
                  <a:avLst/>
                </a:prstGeom>
                <a:noFill/>
                <a:ln w="1905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82343" name="Line 39">
                  <a:extLst>
                    <a:ext uri="{FF2B5EF4-FFF2-40B4-BE49-F238E27FC236}">
                      <a16:creationId xmlns:a16="http://schemas.microsoft.com/office/drawing/2014/main" id="{37BB579F-12E1-9646-8D5B-6FA9BE41A1E8}"/>
                    </a:ext>
                  </a:extLst>
                </p:cNvPr>
                <p:cNvSpPr>
                  <a:spLocks noChangeShapeType="1"/>
                </p:cNvSpPr>
                <p:nvPr/>
              </p:nvSpPr>
              <p:spPr bwMode="auto">
                <a:xfrm>
                  <a:off x="4240" y="2947"/>
                  <a:ext cx="409" cy="0"/>
                </a:xfrm>
                <a:prstGeom prst="line">
                  <a:avLst/>
                </a:prstGeom>
                <a:noFill/>
                <a:ln w="1905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482344" name="Group 40">
                <a:extLst>
                  <a:ext uri="{FF2B5EF4-FFF2-40B4-BE49-F238E27FC236}">
                    <a16:creationId xmlns:a16="http://schemas.microsoft.com/office/drawing/2014/main" id="{D2EE2D5C-24CE-6D42-9B4A-699A57CAD7EE}"/>
                  </a:ext>
                </a:extLst>
              </p:cNvPr>
              <p:cNvGrpSpPr>
                <a:grpSpLocks/>
              </p:cNvGrpSpPr>
              <p:nvPr/>
            </p:nvGrpSpPr>
            <p:grpSpPr bwMode="auto">
              <a:xfrm>
                <a:off x="2427" y="963"/>
                <a:ext cx="956" cy="226"/>
                <a:chOff x="2925" y="3522"/>
                <a:chExt cx="956" cy="226"/>
              </a:xfrm>
            </p:grpSpPr>
            <p:grpSp>
              <p:nvGrpSpPr>
                <p:cNvPr id="482345" name="Group 41">
                  <a:extLst>
                    <a:ext uri="{FF2B5EF4-FFF2-40B4-BE49-F238E27FC236}">
                      <a16:creationId xmlns:a16="http://schemas.microsoft.com/office/drawing/2014/main" id="{D2C2A42D-4ED7-8A45-A444-DAA5FD139ABB}"/>
                    </a:ext>
                  </a:extLst>
                </p:cNvPr>
                <p:cNvGrpSpPr>
                  <a:grpSpLocks/>
                </p:cNvGrpSpPr>
                <p:nvPr/>
              </p:nvGrpSpPr>
              <p:grpSpPr bwMode="auto">
                <a:xfrm>
                  <a:off x="3337" y="3522"/>
                  <a:ext cx="544" cy="226"/>
                  <a:chOff x="476" y="2750"/>
                  <a:chExt cx="544" cy="226"/>
                </a:xfrm>
              </p:grpSpPr>
              <p:sp>
                <p:nvSpPr>
                  <p:cNvPr id="482346" name="Rectangle 42">
                    <a:extLst>
                      <a:ext uri="{FF2B5EF4-FFF2-40B4-BE49-F238E27FC236}">
                        <a16:creationId xmlns:a16="http://schemas.microsoft.com/office/drawing/2014/main" id="{916997B3-353A-9342-AEA0-B990F478B2D0}"/>
                      </a:ext>
                    </a:extLst>
                  </p:cNvPr>
                  <p:cNvSpPr>
                    <a:spLocks noChangeArrowheads="1"/>
                  </p:cNvSpPr>
                  <p:nvPr/>
                </p:nvSpPr>
                <p:spPr bwMode="auto">
                  <a:xfrm>
                    <a:off x="476" y="2750"/>
                    <a:ext cx="544"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6    </a:t>
                    </a:r>
                    <a:r>
                      <a:rPr kumimoji="1" lang="en-US" altLang="zh-CN" sz="2400">
                        <a:solidFill>
                          <a:srgbClr val="FFFFFF"/>
                        </a:solidFill>
                        <a:latin typeface="Times New Roman" panose="02020603050405020304" pitchFamily="18" charset="0"/>
                        <a:ea typeface="宋体" panose="02010600030101010101" pitchFamily="2" charset="-122"/>
                      </a:rPr>
                      <a:t>⋀</a:t>
                    </a:r>
                    <a:r>
                      <a:rPr kumimoji="1" lang="en-US" altLang="zh-CN" sz="2400" b="1">
                        <a:solidFill>
                          <a:srgbClr val="FFFFFF"/>
                        </a:solidFill>
                        <a:latin typeface="Times New Roman" panose="02020603050405020304" pitchFamily="18" charset="0"/>
                        <a:ea typeface="宋体" panose="02010600030101010101" pitchFamily="2" charset="-122"/>
                      </a:rPr>
                      <a:t> </a:t>
                    </a:r>
                  </a:p>
                </p:txBody>
              </p:sp>
              <p:sp>
                <p:nvSpPr>
                  <p:cNvPr id="482347" name="Line 43">
                    <a:extLst>
                      <a:ext uri="{FF2B5EF4-FFF2-40B4-BE49-F238E27FC236}">
                        <a16:creationId xmlns:a16="http://schemas.microsoft.com/office/drawing/2014/main" id="{0917CE65-477E-0942-8619-1B3A16705F32}"/>
                      </a:ext>
                    </a:extLst>
                  </p:cNvPr>
                  <p:cNvSpPr>
                    <a:spLocks noChangeShapeType="1"/>
                  </p:cNvSpPr>
                  <p:nvPr/>
                </p:nvSpPr>
                <p:spPr bwMode="auto">
                  <a:xfrm>
                    <a:off x="769" y="2750"/>
                    <a:ext cx="0" cy="22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482348" name="Line 44">
                  <a:extLst>
                    <a:ext uri="{FF2B5EF4-FFF2-40B4-BE49-F238E27FC236}">
                      <a16:creationId xmlns:a16="http://schemas.microsoft.com/office/drawing/2014/main" id="{8ADB1652-6021-4143-88AB-D1D0E5A2FA5B}"/>
                    </a:ext>
                  </a:extLst>
                </p:cNvPr>
                <p:cNvSpPr>
                  <a:spLocks noChangeShapeType="1"/>
                </p:cNvSpPr>
                <p:nvPr/>
              </p:nvSpPr>
              <p:spPr bwMode="auto">
                <a:xfrm>
                  <a:off x="2925" y="3629"/>
                  <a:ext cx="409" cy="0"/>
                </a:xfrm>
                <a:prstGeom prst="line">
                  <a:avLst/>
                </a:prstGeom>
                <a:noFill/>
                <a:ln w="1905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482349" name="Rectangle 45">
                <a:extLst>
                  <a:ext uri="{FF2B5EF4-FFF2-40B4-BE49-F238E27FC236}">
                    <a16:creationId xmlns:a16="http://schemas.microsoft.com/office/drawing/2014/main" id="{66C6B971-F5AE-5F4A-AA0E-4440E7B04E52}"/>
                  </a:ext>
                </a:extLst>
              </p:cNvPr>
              <p:cNvSpPr>
                <a:spLocks noChangeArrowheads="1"/>
              </p:cNvSpPr>
              <p:nvPr/>
            </p:nvSpPr>
            <p:spPr bwMode="auto">
              <a:xfrm>
                <a:off x="1792" y="600"/>
                <a:ext cx="226" cy="2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0</a:t>
                </a:r>
              </a:p>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1</a:t>
                </a:r>
              </a:p>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2</a:t>
                </a:r>
              </a:p>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3</a:t>
                </a:r>
              </a:p>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4</a:t>
                </a:r>
              </a:p>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5</a:t>
                </a:r>
              </a:p>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6</a:t>
                </a:r>
              </a:p>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7</a:t>
                </a:r>
              </a:p>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8</a:t>
                </a:r>
              </a:p>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9</a:t>
                </a:r>
              </a:p>
            </p:txBody>
          </p:sp>
          <p:sp>
            <p:nvSpPr>
              <p:cNvPr id="482350" name="Rectangle 46">
                <a:extLst>
                  <a:ext uri="{FF2B5EF4-FFF2-40B4-BE49-F238E27FC236}">
                    <a16:creationId xmlns:a16="http://schemas.microsoft.com/office/drawing/2014/main" id="{13AE708B-06B9-3A4B-A4EB-8577AB47F521}"/>
                  </a:ext>
                </a:extLst>
              </p:cNvPr>
              <p:cNvSpPr>
                <a:spLocks noChangeArrowheads="1"/>
              </p:cNvSpPr>
              <p:nvPr/>
            </p:nvSpPr>
            <p:spPr bwMode="auto">
              <a:xfrm>
                <a:off x="839" y="3005"/>
                <a:ext cx="1134"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b="1">
                    <a:solidFill>
                      <a:srgbClr val="FFFFFF"/>
                    </a:solidFill>
                    <a:latin typeface="Times New Roman" panose="02020603050405020304" pitchFamily="18" charset="0"/>
                    <a:ea typeface="宋体" panose="02010600030101010101" pitchFamily="2" charset="-122"/>
                  </a:rPr>
                  <a:t>MAX_NODE-1</a:t>
                </a:r>
              </a:p>
            </p:txBody>
          </p:sp>
          <p:sp>
            <p:nvSpPr>
              <p:cNvPr id="482351" name="Rectangle 47">
                <a:extLst>
                  <a:ext uri="{FF2B5EF4-FFF2-40B4-BE49-F238E27FC236}">
                    <a16:creationId xmlns:a16="http://schemas.microsoft.com/office/drawing/2014/main" id="{D878B9F6-53F5-7D4B-A8F3-6FAD0A98EF9D}"/>
                  </a:ext>
                </a:extLst>
              </p:cNvPr>
              <p:cNvSpPr>
                <a:spLocks noChangeArrowheads="1"/>
              </p:cNvSpPr>
              <p:nvPr/>
            </p:nvSpPr>
            <p:spPr bwMode="auto">
              <a:xfrm>
                <a:off x="2654" y="3246"/>
                <a:ext cx="453"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root</a:t>
                </a:r>
              </a:p>
            </p:txBody>
          </p:sp>
          <p:sp>
            <p:nvSpPr>
              <p:cNvPr id="482352" name="Rectangle 48">
                <a:extLst>
                  <a:ext uri="{FF2B5EF4-FFF2-40B4-BE49-F238E27FC236}">
                    <a16:creationId xmlns:a16="http://schemas.microsoft.com/office/drawing/2014/main" id="{DC08CCA0-2876-784B-958A-ACAC5F3FADA8}"/>
                  </a:ext>
                </a:extLst>
              </p:cNvPr>
              <p:cNvSpPr>
                <a:spLocks noChangeArrowheads="1"/>
              </p:cNvSpPr>
              <p:nvPr/>
            </p:nvSpPr>
            <p:spPr bwMode="auto">
              <a:xfrm>
                <a:off x="2683" y="3459"/>
                <a:ext cx="453"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num</a:t>
                </a:r>
              </a:p>
            </p:txBody>
          </p:sp>
          <p:grpSp>
            <p:nvGrpSpPr>
              <p:cNvPr id="482353" name="Group 49">
                <a:extLst>
                  <a:ext uri="{FF2B5EF4-FFF2-40B4-BE49-F238E27FC236}">
                    <a16:creationId xmlns:a16="http://schemas.microsoft.com/office/drawing/2014/main" id="{2F6A4223-F62B-0245-BD8C-A20FC9ACA144}"/>
                  </a:ext>
                </a:extLst>
              </p:cNvPr>
              <p:cNvGrpSpPr>
                <a:grpSpLocks/>
              </p:cNvGrpSpPr>
              <p:nvPr/>
            </p:nvGrpSpPr>
            <p:grpSpPr bwMode="auto">
              <a:xfrm>
                <a:off x="2019" y="518"/>
                <a:ext cx="545" cy="3159"/>
                <a:chOff x="1565" y="671"/>
                <a:chExt cx="545" cy="3159"/>
              </a:xfrm>
            </p:grpSpPr>
            <p:grpSp>
              <p:nvGrpSpPr>
                <p:cNvPr id="482354" name="Group 50">
                  <a:extLst>
                    <a:ext uri="{FF2B5EF4-FFF2-40B4-BE49-F238E27FC236}">
                      <a16:creationId xmlns:a16="http://schemas.microsoft.com/office/drawing/2014/main" id="{821BE684-DF5E-D040-A2A7-99E7DC32F344}"/>
                    </a:ext>
                  </a:extLst>
                </p:cNvPr>
                <p:cNvGrpSpPr>
                  <a:grpSpLocks/>
                </p:cNvGrpSpPr>
                <p:nvPr/>
              </p:nvGrpSpPr>
              <p:grpSpPr bwMode="auto">
                <a:xfrm>
                  <a:off x="1565" y="671"/>
                  <a:ext cx="544" cy="226"/>
                  <a:chOff x="476" y="2750"/>
                  <a:chExt cx="544" cy="226"/>
                </a:xfrm>
              </p:grpSpPr>
              <p:sp>
                <p:nvSpPr>
                  <p:cNvPr id="482355" name="Rectangle 51">
                    <a:extLst>
                      <a:ext uri="{FF2B5EF4-FFF2-40B4-BE49-F238E27FC236}">
                        <a16:creationId xmlns:a16="http://schemas.microsoft.com/office/drawing/2014/main" id="{6CDCA910-09FA-E54F-8D55-53E032B4A801}"/>
                      </a:ext>
                    </a:extLst>
                  </p:cNvPr>
                  <p:cNvSpPr>
                    <a:spLocks noChangeArrowheads="1"/>
                  </p:cNvSpPr>
                  <p:nvPr/>
                </p:nvSpPr>
                <p:spPr bwMode="auto">
                  <a:xfrm>
                    <a:off x="476" y="2750"/>
                    <a:ext cx="544"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A       </a:t>
                    </a:r>
                  </a:p>
                </p:txBody>
              </p:sp>
              <p:sp>
                <p:nvSpPr>
                  <p:cNvPr id="482356" name="Line 52">
                    <a:extLst>
                      <a:ext uri="{FF2B5EF4-FFF2-40B4-BE49-F238E27FC236}">
                        <a16:creationId xmlns:a16="http://schemas.microsoft.com/office/drawing/2014/main" id="{2572DA31-AF4E-BD4F-B03D-55F08AE0674B}"/>
                      </a:ext>
                    </a:extLst>
                  </p:cNvPr>
                  <p:cNvSpPr>
                    <a:spLocks noChangeShapeType="1"/>
                  </p:cNvSpPr>
                  <p:nvPr/>
                </p:nvSpPr>
                <p:spPr bwMode="auto">
                  <a:xfrm>
                    <a:off x="769" y="2750"/>
                    <a:ext cx="0" cy="22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482357" name="Group 53">
                  <a:extLst>
                    <a:ext uri="{FF2B5EF4-FFF2-40B4-BE49-F238E27FC236}">
                      <a16:creationId xmlns:a16="http://schemas.microsoft.com/office/drawing/2014/main" id="{6377949A-E79B-7241-8B9F-A057E8F10744}"/>
                    </a:ext>
                  </a:extLst>
                </p:cNvPr>
                <p:cNvGrpSpPr>
                  <a:grpSpLocks/>
                </p:cNvGrpSpPr>
                <p:nvPr/>
              </p:nvGrpSpPr>
              <p:grpSpPr bwMode="auto">
                <a:xfrm>
                  <a:off x="1565" y="898"/>
                  <a:ext cx="544" cy="226"/>
                  <a:chOff x="476" y="2750"/>
                  <a:chExt cx="544" cy="226"/>
                </a:xfrm>
              </p:grpSpPr>
              <p:sp>
                <p:nvSpPr>
                  <p:cNvPr id="482358" name="Rectangle 54">
                    <a:extLst>
                      <a:ext uri="{FF2B5EF4-FFF2-40B4-BE49-F238E27FC236}">
                        <a16:creationId xmlns:a16="http://schemas.microsoft.com/office/drawing/2014/main" id="{7AA761E2-52EA-DB4B-BD3E-DA45F69FD84D}"/>
                      </a:ext>
                    </a:extLst>
                  </p:cNvPr>
                  <p:cNvSpPr>
                    <a:spLocks noChangeArrowheads="1"/>
                  </p:cNvSpPr>
                  <p:nvPr/>
                </p:nvSpPr>
                <p:spPr bwMode="auto">
                  <a:xfrm>
                    <a:off x="476" y="2750"/>
                    <a:ext cx="544"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B   </a:t>
                    </a:r>
                    <a:r>
                      <a:rPr kumimoji="1" lang="en-US" altLang="zh-CN" sz="2400">
                        <a:solidFill>
                          <a:srgbClr val="FFFFFF"/>
                        </a:solidFill>
                        <a:latin typeface="Times New Roman" panose="02020603050405020304" pitchFamily="18" charset="0"/>
                        <a:ea typeface="宋体" panose="02010600030101010101" pitchFamily="2" charset="-122"/>
                      </a:rPr>
                      <a:t>⋀</a:t>
                    </a:r>
                    <a:r>
                      <a:rPr kumimoji="1" lang="en-US" altLang="zh-CN" sz="2400" b="1">
                        <a:solidFill>
                          <a:srgbClr val="FFFFFF"/>
                        </a:solidFill>
                        <a:latin typeface="Times New Roman" panose="02020603050405020304" pitchFamily="18" charset="0"/>
                        <a:ea typeface="宋体" panose="02010600030101010101" pitchFamily="2" charset="-122"/>
                      </a:rPr>
                      <a:t> </a:t>
                    </a:r>
                  </a:p>
                </p:txBody>
              </p:sp>
              <p:sp>
                <p:nvSpPr>
                  <p:cNvPr id="482359" name="Line 55">
                    <a:extLst>
                      <a:ext uri="{FF2B5EF4-FFF2-40B4-BE49-F238E27FC236}">
                        <a16:creationId xmlns:a16="http://schemas.microsoft.com/office/drawing/2014/main" id="{8CC5CF8A-057F-5F40-B38A-9FE8D38A366D}"/>
                      </a:ext>
                    </a:extLst>
                  </p:cNvPr>
                  <p:cNvSpPr>
                    <a:spLocks noChangeShapeType="1"/>
                  </p:cNvSpPr>
                  <p:nvPr/>
                </p:nvSpPr>
                <p:spPr bwMode="auto">
                  <a:xfrm>
                    <a:off x="769" y="2750"/>
                    <a:ext cx="0" cy="22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482360" name="Group 56">
                  <a:extLst>
                    <a:ext uri="{FF2B5EF4-FFF2-40B4-BE49-F238E27FC236}">
                      <a16:creationId xmlns:a16="http://schemas.microsoft.com/office/drawing/2014/main" id="{C01A817A-9C4B-EC44-9779-A065BACB229E}"/>
                    </a:ext>
                  </a:extLst>
                </p:cNvPr>
                <p:cNvGrpSpPr>
                  <a:grpSpLocks/>
                </p:cNvGrpSpPr>
                <p:nvPr/>
              </p:nvGrpSpPr>
              <p:grpSpPr bwMode="auto">
                <a:xfrm>
                  <a:off x="1565" y="1125"/>
                  <a:ext cx="544" cy="226"/>
                  <a:chOff x="476" y="2750"/>
                  <a:chExt cx="544" cy="226"/>
                </a:xfrm>
              </p:grpSpPr>
              <p:sp>
                <p:nvSpPr>
                  <p:cNvPr id="482361" name="Rectangle 57">
                    <a:extLst>
                      <a:ext uri="{FF2B5EF4-FFF2-40B4-BE49-F238E27FC236}">
                        <a16:creationId xmlns:a16="http://schemas.microsoft.com/office/drawing/2014/main" id="{5F508D24-F9B2-5149-A88A-3249AD7A945D}"/>
                      </a:ext>
                    </a:extLst>
                  </p:cNvPr>
                  <p:cNvSpPr>
                    <a:spLocks noChangeArrowheads="1"/>
                  </p:cNvSpPr>
                  <p:nvPr/>
                </p:nvSpPr>
                <p:spPr bwMode="auto">
                  <a:xfrm>
                    <a:off x="476" y="2750"/>
                    <a:ext cx="544"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C       </a:t>
                    </a:r>
                  </a:p>
                </p:txBody>
              </p:sp>
              <p:sp>
                <p:nvSpPr>
                  <p:cNvPr id="482362" name="Line 58">
                    <a:extLst>
                      <a:ext uri="{FF2B5EF4-FFF2-40B4-BE49-F238E27FC236}">
                        <a16:creationId xmlns:a16="http://schemas.microsoft.com/office/drawing/2014/main" id="{F8AAFA3D-77CB-2A41-A615-31ED9BB9E009}"/>
                      </a:ext>
                    </a:extLst>
                  </p:cNvPr>
                  <p:cNvSpPr>
                    <a:spLocks noChangeShapeType="1"/>
                  </p:cNvSpPr>
                  <p:nvPr/>
                </p:nvSpPr>
                <p:spPr bwMode="auto">
                  <a:xfrm>
                    <a:off x="769" y="2750"/>
                    <a:ext cx="0" cy="22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482363" name="Group 59">
                  <a:extLst>
                    <a:ext uri="{FF2B5EF4-FFF2-40B4-BE49-F238E27FC236}">
                      <a16:creationId xmlns:a16="http://schemas.microsoft.com/office/drawing/2014/main" id="{C4B138D2-7048-8246-B87B-27D7A5F0EB2D}"/>
                    </a:ext>
                  </a:extLst>
                </p:cNvPr>
                <p:cNvGrpSpPr>
                  <a:grpSpLocks/>
                </p:cNvGrpSpPr>
                <p:nvPr/>
              </p:nvGrpSpPr>
              <p:grpSpPr bwMode="auto">
                <a:xfrm>
                  <a:off x="1565" y="1344"/>
                  <a:ext cx="544" cy="226"/>
                  <a:chOff x="476" y="2750"/>
                  <a:chExt cx="544" cy="226"/>
                </a:xfrm>
              </p:grpSpPr>
              <p:sp>
                <p:nvSpPr>
                  <p:cNvPr id="482364" name="Rectangle 60">
                    <a:extLst>
                      <a:ext uri="{FF2B5EF4-FFF2-40B4-BE49-F238E27FC236}">
                        <a16:creationId xmlns:a16="http://schemas.microsoft.com/office/drawing/2014/main" id="{B7DDBC4A-2A6B-044E-90CD-C6CB99386830}"/>
                      </a:ext>
                    </a:extLst>
                  </p:cNvPr>
                  <p:cNvSpPr>
                    <a:spLocks noChangeArrowheads="1"/>
                  </p:cNvSpPr>
                  <p:nvPr/>
                </p:nvSpPr>
                <p:spPr bwMode="auto">
                  <a:xfrm>
                    <a:off x="476" y="2750"/>
                    <a:ext cx="544"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D   </a:t>
                    </a:r>
                    <a:r>
                      <a:rPr kumimoji="1" lang="en-US" altLang="zh-CN" sz="2400">
                        <a:solidFill>
                          <a:srgbClr val="FFFFFF"/>
                        </a:solidFill>
                        <a:latin typeface="Times New Roman" panose="02020603050405020304" pitchFamily="18" charset="0"/>
                        <a:ea typeface="宋体" panose="02010600030101010101" pitchFamily="2" charset="-122"/>
                      </a:rPr>
                      <a:t>⋀</a:t>
                    </a:r>
                    <a:r>
                      <a:rPr kumimoji="1" lang="en-US" altLang="zh-CN" sz="2400" b="1">
                        <a:solidFill>
                          <a:srgbClr val="FFFFFF"/>
                        </a:solidFill>
                        <a:latin typeface="Times New Roman" panose="02020603050405020304" pitchFamily="18" charset="0"/>
                        <a:ea typeface="宋体" panose="02010600030101010101" pitchFamily="2" charset="-122"/>
                      </a:rPr>
                      <a:t> </a:t>
                    </a:r>
                  </a:p>
                </p:txBody>
              </p:sp>
              <p:sp>
                <p:nvSpPr>
                  <p:cNvPr id="482365" name="Line 61">
                    <a:extLst>
                      <a:ext uri="{FF2B5EF4-FFF2-40B4-BE49-F238E27FC236}">
                        <a16:creationId xmlns:a16="http://schemas.microsoft.com/office/drawing/2014/main" id="{3FCCCDC6-7D80-3A46-8E73-926AE57F536E}"/>
                      </a:ext>
                    </a:extLst>
                  </p:cNvPr>
                  <p:cNvSpPr>
                    <a:spLocks noChangeShapeType="1"/>
                  </p:cNvSpPr>
                  <p:nvPr/>
                </p:nvSpPr>
                <p:spPr bwMode="auto">
                  <a:xfrm>
                    <a:off x="769" y="2750"/>
                    <a:ext cx="0" cy="22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482366" name="Group 62">
                  <a:extLst>
                    <a:ext uri="{FF2B5EF4-FFF2-40B4-BE49-F238E27FC236}">
                      <a16:creationId xmlns:a16="http://schemas.microsoft.com/office/drawing/2014/main" id="{4C59C785-23FF-5145-B5BC-98DAA7F4362A}"/>
                    </a:ext>
                  </a:extLst>
                </p:cNvPr>
                <p:cNvGrpSpPr>
                  <a:grpSpLocks/>
                </p:cNvGrpSpPr>
                <p:nvPr/>
              </p:nvGrpSpPr>
              <p:grpSpPr bwMode="auto">
                <a:xfrm>
                  <a:off x="1565" y="1797"/>
                  <a:ext cx="544" cy="226"/>
                  <a:chOff x="476" y="2750"/>
                  <a:chExt cx="544" cy="226"/>
                </a:xfrm>
              </p:grpSpPr>
              <p:sp>
                <p:nvSpPr>
                  <p:cNvPr id="482367" name="Rectangle 63">
                    <a:extLst>
                      <a:ext uri="{FF2B5EF4-FFF2-40B4-BE49-F238E27FC236}">
                        <a16:creationId xmlns:a16="http://schemas.microsoft.com/office/drawing/2014/main" id="{8434124B-2FD1-9F4F-9A6E-A1B676709D22}"/>
                      </a:ext>
                    </a:extLst>
                  </p:cNvPr>
                  <p:cNvSpPr>
                    <a:spLocks noChangeArrowheads="1"/>
                  </p:cNvSpPr>
                  <p:nvPr/>
                </p:nvSpPr>
                <p:spPr bwMode="auto">
                  <a:xfrm>
                    <a:off x="476" y="2750"/>
                    <a:ext cx="544"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E   </a:t>
                    </a:r>
                    <a:r>
                      <a:rPr kumimoji="1" lang="en-US" altLang="zh-CN" sz="2400">
                        <a:solidFill>
                          <a:srgbClr val="FFFFFF"/>
                        </a:solidFill>
                        <a:latin typeface="Times New Roman" panose="02020603050405020304" pitchFamily="18" charset="0"/>
                        <a:ea typeface="宋体" panose="02010600030101010101" pitchFamily="2" charset="-122"/>
                      </a:rPr>
                      <a:t>⋀</a:t>
                    </a:r>
                  </a:p>
                </p:txBody>
              </p:sp>
              <p:sp>
                <p:nvSpPr>
                  <p:cNvPr id="482368" name="Line 64">
                    <a:extLst>
                      <a:ext uri="{FF2B5EF4-FFF2-40B4-BE49-F238E27FC236}">
                        <a16:creationId xmlns:a16="http://schemas.microsoft.com/office/drawing/2014/main" id="{DC9ADAA7-70B0-2B4C-973E-97EE35858E4A}"/>
                      </a:ext>
                    </a:extLst>
                  </p:cNvPr>
                  <p:cNvSpPr>
                    <a:spLocks noChangeShapeType="1"/>
                  </p:cNvSpPr>
                  <p:nvPr/>
                </p:nvSpPr>
                <p:spPr bwMode="auto">
                  <a:xfrm>
                    <a:off x="769" y="2750"/>
                    <a:ext cx="0" cy="22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482369" name="Group 65">
                  <a:extLst>
                    <a:ext uri="{FF2B5EF4-FFF2-40B4-BE49-F238E27FC236}">
                      <a16:creationId xmlns:a16="http://schemas.microsoft.com/office/drawing/2014/main" id="{285303B9-D1A6-2447-9102-07D6E2415204}"/>
                    </a:ext>
                  </a:extLst>
                </p:cNvPr>
                <p:cNvGrpSpPr>
                  <a:grpSpLocks/>
                </p:cNvGrpSpPr>
                <p:nvPr/>
              </p:nvGrpSpPr>
              <p:grpSpPr bwMode="auto">
                <a:xfrm>
                  <a:off x="1565" y="2016"/>
                  <a:ext cx="544" cy="226"/>
                  <a:chOff x="476" y="2750"/>
                  <a:chExt cx="544" cy="226"/>
                </a:xfrm>
              </p:grpSpPr>
              <p:sp>
                <p:nvSpPr>
                  <p:cNvPr id="482370" name="Rectangle 66">
                    <a:extLst>
                      <a:ext uri="{FF2B5EF4-FFF2-40B4-BE49-F238E27FC236}">
                        <a16:creationId xmlns:a16="http://schemas.microsoft.com/office/drawing/2014/main" id="{FB8DC093-CE28-7E4F-BBF0-27D3ADE9899B}"/>
                      </a:ext>
                    </a:extLst>
                  </p:cNvPr>
                  <p:cNvSpPr>
                    <a:spLocks noChangeArrowheads="1"/>
                  </p:cNvSpPr>
                  <p:nvPr/>
                </p:nvSpPr>
                <p:spPr bwMode="auto">
                  <a:xfrm>
                    <a:off x="476" y="2750"/>
                    <a:ext cx="544"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F       </a:t>
                    </a:r>
                  </a:p>
                </p:txBody>
              </p:sp>
              <p:sp>
                <p:nvSpPr>
                  <p:cNvPr id="482371" name="Line 67">
                    <a:extLst>
                      <a:ext uri="{FF2B5EF4-FFF2-40B4-BE49-F238E27FC236}">
                        <a16:creationId xmlns:a16="http://schemas.microsoft.com/office/drawing/2014/main" id="{4C210B76-8F62-AD40-B0C5-0B254241B2E3}"/>
                      </a:ext>
                    </a:extLst>
                  </p:cNvPr>
                  <p:cNvSpPr>
                    <a:spLocks noChangeShapeType="1"/>
                  </p:cNvSpPr>
                  <p:nvPr/>
                </p:nvSpPr>
                <p:spPr bwMode="auto">
                  <a:xfrm>
                    <a:off x="769" y="2750"/>
                    <a:ext cx="0" cy="22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482372" name="Group 68">
                  <a:extLst>
                    <a:ext uri="{FF2B5EF4-FFF2-40B4-BE49-F238E27FC236}">
                      <a16:creationId xmlns:a16="http://schemas.microsoft.com/office/drawing/2014/main" id="{C11AA18E-E345-E743-AE57-D9DD69839DDF}"/>
                    </a:ext>
                  </a:extLst>
                </p:cNvPr>
                <p:cNvGrpSpPr>
                  <a:grpSpLocks/>
                </p:cNvGrpSpPr>
                <p:nvPr/>
              </p:nvGrpSpPr>
              <p:grpSpPr bwMode="auto">
                <a:xfrm>
                  <a:off x="1565" y="2243"/>
                  <a:ext cx="544" cy="226"/>
                  <a:chOff x="476" y="2750"/>
                  <a:chExt cx="544" cy="226"/>
                </a:xfrm>
              </p:grpSpPr>
              <p:sp>
                <p:nvSpPr>
                  <p:cNvPr id="482373" name="Rectangle 69">
                    <a:extLst>
                      <a:ext uri="{FF2B5EF4-FFF2-40B4-BE49-F238E27FC236}">
                        <a16:creationId xmlns:a16="http://schemas.microsoft.com/office/drawing/2014/main" id="{D585EAA5-7ED9-F243-AC9E-11927579323B}"/>
                      </a:ext>
                    </a:extLst>
                  </p:cNvPr>
                  <p:cNvSpPr>
                    <a:spLocks noChangeArrowheads="1"/>
                  </p:cNvSpPr>
                  <p:nvPr/>
                </p:nvSpPr>
                <p:spPr bwMode="auto">
                  <a:xfrm>
                    <a:off x="476" y="2750"/>
                    <a:ext cx="544"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G   </a:t>
                    </a:r>
                    <a:r>
                      <a:rPr kumimoji="1" lang="en-US" altLang="zh-CN" sz="2400">
                        <a:solidFill>
                          <a:srgbClr val="FFFFFF"/>
                        </a:solidFill>
                        <a:latin typeface="Times New Roman" panose="02020603050405020304" pitchFamily="18" charset="0"/>
                        <a:ea typeface="宋体" panose="02010600030101010101" pitchFamily="2" charset="-122"/>
                      </a:rPr>
                      <a:t>⋀</a:t>
                    </a:r>
                  </a:p>
                </p:txBody>
              </p:sp>
              <p:sp>
                <p:nvSpPr>
                  <p:cNvPr id="482374" name="Line 70">
                    <a:extLst>
                      <a:ext uri="{FF2B5EF4-FFF2-40B4-BE49-F238E27FC236}">
                        <a16:creationId xmlns:a16="http://schemas.microsoft.com/office/drawing/2014/main" id="{61E3897C-43B6-074D-8640-376E3F403158}"/>
                      </a:ext>
                    </a:extLst>
                  </p:cNvPr>
                  <p:cNvSpPr>
                    <a:spLocks noChangeShapeType="1"/>
                  </p:cNvSpPr>
                  <p:nvPr/>
                </p:nvSpPr>
                <p:spPr bwMode="auto">
                  <a:xfrm>
                    <a:off x="769" y="2750"/>
                    <a:ext cx="0" cy="22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482375" name="Group 71">
                  <a:extLst>
                    <a:ext uri="{FF2B5EF4-FFF2-40B4-BE49-F238E27FC236}">
                      <a16:creationId xmlns:a16="http://schemas.microsoft.com/office/drawing/2014/main" id="{117AF597-22E0-C145-8283-FFB1D7458994}"/>
                    </a:ext>
                  </a:extLst>
                </p:cNvPr>
                <p:cNvGrpSpPr>
                  <a:grpSpLocks/>
                </p:cNvGrpSpPr>
                <p:nvPr/>
              </p:nvGrpSpPr>
              <p:grpSpPr bwMode="auto">
                <a:xfrm>
                  <a:off x="1565" y="2470"/>
                  <a:ext cx="544" cy="226"/>
                  <a:chOff x="476" y="2750"/>
                  <a:chExt cx="544" cy="226"/>
                </a:xfrm>
              </p:grpSpPr>
              <p:sp>
                <p:nvSpPr>
                  <p:cNvPr id="482376" name="Rectangle 72">
                    <a:extLst>
                      <a:ext uri="{FF2B5EF4-FFF2-40B4-BE49-F238E27FC236}">
                        <a16:creationId xmlns:a16="http://schemas.microsoft.com/office/drawing/2014/main" id="{261E8C5E-2A56-DD4C-A976-5A396CA53F50}"/>
                      </a:ext>
                    </a:extLst>
                  </p:cNvPr>
                  <p:cNvSpPr>
                    <a:spLocks noChangeArrowheads="1"/>
                  </p:cNvSpPr>
                  <p:nvPr/>
                </p:nvSpPr>
                <p:spPr bwMode="auto">
                  <a:xfrm>
                    <a:off x="476" y="2750"/>
                    <a:ext cx="544"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H   </a:t>
                    </a:r>
                    <a:r>
                      <a:rPr kumimoji="1" lang="en-US" altLang="zh-CN" sz="2400">
                        <a:solidFill>
                          <a:srgbClr val="FFFFFF"/>
                        </a:solidFill>
                        <a:latin typeface="Times New Roman" panose="02020603050405020304" pitchFamily="18" charset="0"/>
                        <a:ea typeface="宋体" panose="02010600030101010101" pitchFamily="2" charset="-122"/>
                      </a:rPr>
                      <a:t>⋀</a:t>
                    </a:r>
                  </a:p>
                </p:txBody>
              </p:sp>
              <p:sp>
                <p:nvSpPr>
                  <p:cNvPr id="482377" name="Line 73">
                    <a:extLst>
                      <a:ext uri="{FF2B5EF4-FFF2-40B4-BE49-F238E27FC236}">
                        <a16:creationId xmlns:a16="http://schemas.microsoft.com/office/drawing/2014/main" id="{348D233D-D032-E94B-8BAD-3ABB018BC2A7}"/>
                      </a:ext>
                    </a:extLst>
                  </p:cNvPr>
                  <p:cNvSpPr>
                    <a:spLocks noChangeShapeType="1"/>
                  </p:cNvSpPr>
                  <p:nvPr/>
                </p:nvSpPr>
                <p:spPr bwMode="auto">
                  <a:xfrm>
                    <a:off x="769" y="2750"/>
                    <a:ext cx="0" cy="22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482378" name="Group 74">
                  <a:extLst>
                    <a:ext uri="{FF2B5EF4-FFF2-40B4-BE49-F238E27FC236}">
                      <a16:creationId xmlns:a16="http://schemas.microsoft.com/office/drawing/2014/main" id="{153A6F59-3899-4B46-96CD-14FEE8658906}"/>
                    </a:ext>
                  </a:extLst>
                </p:cNvPr>
                <p:cNvGrpSpPr>
                  <a:grpSpLocks/>
                </p:cNvGrpSpPr>
                <p:nvPr/>
              </p:nvGrpSpPr>
              <p:grpSpPr bwMode="auto">
                <a:xfrm>
                  <a:off x="1565" y="2697"/>
                  <a:ext cx="544" cy="226"/>
                  <a:chOff x="476" y="2750"/>
                  <a:chExt cx="544" cy="226"/>
                </a:xfrm>
              </p:grpSpPr>
              <p:sp>
                <p:nvSpPr>
                  <p:cNvPr id="482379" name="Rectangle 75">
                    <a:extLst>
                      <a:ext uri="{FF2B5EF4-FFF2-40B4-BE49-F238E27FC236}">
                        <a16:creationId xmlns:a16="http://schemas.microsoft.com/office/drawing/2014/main" id="{C738680C-8905-DE40-BA70-8BF7EEDC49C4}"/>
                      </a:ext>
                    </a:extLst>
                  </p:cNvPr>
                  <p:cNvSpPr>
                    <a:spLocks noChangeArrowheads="1"/>
                  </p:cNvSpPr>
                  <p:nvPr/>
                </p:nvSpPr>
                <p:spPr bwMode="auto">
                  <a:xfrm>
                    <a:off x="476" y="2750"/>
                    <a:ext cx="544"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 </a:t>
                    </a:r>
                    <a:r>
                      <a:rPr kumimoji="1" lang="en-US" altLang="zh-CN" sz="2400" b="1">
                        <a:solidFill>
                          <a:srgbClr val="FFFFFF"/>
                        </a:solidFill>
                        <a:latin typeface="Times New Roman" panose="02020603050405020304" pitchFamily="18" charset="0"/>
                        <a:ea typeface="宋体" panose="02010600030101010101" pitchFamily="2" charset="-122"/>
                      </a:rPr>
                      <a:t>I    </a:t>
                    </a:r>
                    <a:r>
                      <a:rPr kumimoji="1" lang="en-US" altLang="zh-CN" sz="2400">
                        <a:solidFill>
                          <a:srgbClr val="FFFFFF"/>
                        </a:solidFill>
                        <a:latin typeface="Times New Roman" panose="02020603050405020304" pitchFamily="18" charset="0"/>
                        <a:ea typeface="宋体" panose="02010600030101010101" pitchFamily="2" charset="-122"/>
                      </a:rPr>
                      <a:t>⋀</a:t>
                    </a:r>
                  </a:p>
                </p:txBody>
              </p:sp>
              <p:sp>
                <p:nvSpPr>
                  <p:cNvPr id="482380" name="Line 76">
                    <a:extLst>
                      <a:ext uri="{FF2B5EF4-FFF2-40B4-BE49-F238E27FC236}">
                        <a16:creationId xmlns:a16="http://schemas.microsoft.com/office/drawing/2014/main" id="{B99FD1FE-4A38-D74D-8743-ED507B4D9960}"/>
                      </a:ext>
                    </a:extLst>
                  </p:cNvPr>
                  <p:cNvSpPr>
                    <a:spLocks noChangeShapeType="1"/>
                  </p:cNvSpPr>
                  <p:nvPr/>
                </p:nvSpPr>
                <p:spPr bwMode="auto">
                  <a:xfrm>
                    <a:off x="769" y="2750"/>
                    <a:ext cx="0" cy="22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482381" name="Group 77">
                  <a:extLst>
                    <a:ext uri="{FF2B5EF4-FFF2-40B4-BE49-F238E27FC236}">
                      <a16:creationId xmlns:a16="http://schemas.microsoft.com/office/drawing/2014/main" id="{B05DBA7F-D7D5-A84A-B997-83E197AF2DB7}"/>
                    </a:ext>
                  </a:extLst>
                </p:cNvPr>
                <p:cNvGrpSpPr>
                  <a:grpSpLocks/>
                </p:cNvGrpSpPr>
                <p:nvPr/>
              </p:nvGrpSpPr>
              <p:grpSpPr bwMode="auto">
                <a:xfrm>
                  <a:off x="1565" y="2924"/>
                  <a:ext cx="544" cy="226"/>
                  <a:chOff x="476" y="2750"/>
                  <a:chExt cx="544" cy="226"/>
                </a:xfrm>
              </p:grpSpPr>
              <p:sp>
                <p:nvSpPr>
                  <p:cNvPr id="482382" name="Rectangle 78">
                    <a:extLst>
                      <a:ext uri="{FF2B5EF4-FFF2-40B4-BE49-F238E27FC236}">
                        <a16:creationId xmlns:a16="http://schemas.microsoft.com/office/drawing/2014/main" id="{5B984779-B955-6741-AD43-95570EC07DF6}"/>
                      </a:ext>
                    </a:extLst>
                  </p:cNvPr>
                  <p:cNvSpPr>
                    <a:spLocks noChangeArrowheads="1"/>
                  </p:cNvSpPr>
                  <p:nvPr/>
                </p:nvSpPr>
                <p:spPr bwMode="auto">
                  <a:xfrm>
                    <a:off x="476" y="2750"/>
                    <a:ext cx="544"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b="1">
                        <a:solidFill>
                          <a:srgbClr val="FFFFFF"/>
                        </a:solidFill>
                        <a:latin typeface="宋体" panose="02010600030101010101" pitchFamily="2" charset="-122"/>
                        <a:ea typeface="宋体" panose="02010600030101010101" pitchFamily="2" charset="-122"/>
                      </a:rPr>
                      <a:t>┇</a:t>
                    </a:r>
                    <a:r>
                      <a:rPr kumimoji="1" lang="zh-CN" altLang="en-US" sz="2400" b="1">
                        <a:solidFill>
                          <a:srgbClr val="FFFFFF"/>
                        </a:solidFill>
                        <a:latin typeface="Times New Roman" panose="02020603050405020304" pitchFamily="18" charset="0"/>
                        <a:ea typeface="宋体" panose="02010600030101010101" pitchFamily="2" charset="-122"/>
                      </a:rPr>
                      <a:t> ┇ </a:t>
                    </a:r>
                  </a:p>
                </p:txBody>
              </p:sp>
              <p:sp>
                <p:nvSpPr>
                  <p:cNvPr id="482383" name="Line 79">
                    <a:extLst>
                      <a:ext uri="{FF2B5EF4-FFF2-40B4-BE49-F238E27FC236}">
                        <a16:creationId xmlns:a16="http://schemas.microsoft.com/office/drawing/2014/main" id="{BD94D261-3B02-B14E-9115-97D8D4D819A2}"/>
                      </a:ext>
                    </a:extLst>
                  </p:cNvPr>
                  <p:cNvSpPr>
                    <a:spLocks noChangeShapeType="1"/>
                  </p:cNvSpPr>
                  <p:nvPr/>
                </p:nvSpPr>
                <p:spPr bwMode="auto">
                  <a:xfrm>
                    <a:off x="769" y="2750"/>
                    <a:ext cx="0" cy="22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482384" name="Group 80">
                  <a:extLst>
                    <a:ext uri="{FF2B5EF4-FFF2-40B4-BE49-F238E27FC236}">
                      <a16:creationId xmlns:a16="http://schemas.microsoft.com/office/drawing/2014/main" id="{24A3C2BB-1E3D-B140-ADA6-1236DF8BAC73}"/>
                    </a:ext>
                  </a:extLst>
                </p:cNvPr>
                <p:cNvGrpSpPr>
                  <a:grpSpLocks/>
                </p:cNvGrpSpPr>
                <p:nvPr/>
              </p:nvGrpSpPr>
              <p:grpSpPr bwMode="auto">
                <a:xfrm>
                  <a:off x="1565" y="3150"/>
                  <a:ext cx="544" cy="226"/>
                  <a:chOff x="1565" y="3884"/>
                  <a:chExt cx="544" cy="226"/>
                </a:xfrm>
              </p:grpSpPr>
              <p:sp>
                <p:nvSpPr>
                  <p:cNvPr id="482385" name="Rectangle 81">
                    <a:extLst>
                      <a:ext uri="{FF2B5EF4-FFF2-40B4-BE49-F238E27FC236}">
                        <a16:creationId xmlns:a16="http://schemas.microsoft.com/office/drawing/2014/main" id="{E4C726A0-5C2A-934E-8B30-22C1D7539661}"/>
                      </a:ext>
                    </a:extLst>
                  </p:cNvPr>
                  <p:cNvSpPr>
                    <a:spLocks noChangeArrowheads="1"/>
                  </p:cNvSpPr>
                  <p:nvPr/>
                </p:nvSpPr>
                <p:spPr bwMode="auto">
                  <a:xfrm>
                    <a:off x="1565" y="3884"/>
                    <a:ext cx="544" cy="226"/>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b="1">
                      <a:solidFill>
                        <a:srgbClr val="FFFFFF"/>
                      </a:solidFill>
                      <a:latin typeface="Times New Roman" panose="02020603050405020304" pitchFamily="18" charset="0"/>
                      <a:ea typeface="宋体" panose="02010600030101010101" pitchFamily="2" charset="-122"/>
                    </a:endParaRPr>
                  </a:p>
                </p:txBody>
              </p:sp>
              <p:sp>
                <p:nvSpPr>
                  <p:cNvPr id="482386" name="Line 82">
                    <a:extLst>
                      <a:ext uri="{FF2B5EF4-FFF2-40B4-BE49-F238E27FC236}">
                        <a16:creationId xmlns:a16="http://schemas.microsoft.com/office/drawing/2014/main" id="{17401647-513C-E24E-9BA9-C094D7C5075A}"/>
                      </a:ext>
                    </a:extLst>
                  </p:cNvPr>
                  <p:cNvSpPr>
                    <a:spLocks noChangeShapeType="1"/>
                  </p:cNvSpPr>
                  <p:nvPr/>
                </p:nvSpPr>
                <p:spPr bwMode="auto">
                  <a:xfrm>
                    <a:off x="1858" y="3884"/>
                    <a:ext cx="0" cy="22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482387" name="Group 83">
                  <a:extLst>
                    <a:ext uri="{FF2B5EF4-FFF2-40B4-BE49-F238E27FC236}">
                      <a16:creationId xmlns:a16="http://schemas.microsoft.com/office/drawing/2014/main" id="{2A14992D-A8A1-8C4A-AB40-9F3519EF81A5}"/>
                    </a:ext>
                  </a:extLst>
                </p:cNvPr>
                <p:cNvGrpSpPr>
                  <a:grpSpLocks/>
                </p:cNvGrpSpPr>
                <p:nvPr/>
              </p:nvGrpSpPr>
              <p:grpSpPr bwMode="auto">
                <a:xfrm>
                  <a:off x="1565" y="1571"/>
                  <a:ext cx="544" cy="226"/>
                  <a:chOff x="476" y="2750"/>
                  <a:chExt cx="544" cy="226"/>
                </a:xfrm>
              </p:grpSpPr>
              <p:sp>
                <p:nvSpPr>
                  <p:cNvPr id="482388" name="Rectangle 84">
                    <a:extLst>
                      <a:ext uri="{FF2B5EF4-FFF2-40B4-BE49-F238E27FC236}">
                        <a16:creationId xmlns:a16="http://schemas.microsoft.com/office/drawing/2014/main" id="{BD4917E4-D42F-8045-9640-5F77A183DF60}"/>
                      </a:ext>
                    </a:extLst>
                  </p:cNvPr>
                  <p:cNvSpPr>
                    <a:spLocks noChangeArrowheads="1"/>
                  </p:cNvSpPr>
                  <p:nvPr/>
                </p:nvSpPr>
                <p:spPr bwMode="auto">
                  <a:xfrm>
                    <a:off x="476" y="2750"/>
                    <a:ext cx="544"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R       </a:t>
                    </a:r>
                  </a:p>
                </p:txBody>
              </p:sp>
              <p:sp>
                <p:nvSpPr>
                  <p:cNvPr id="482389" name="Line 85">
                    <a:extLst>
                      <a:ext uri="{FF2B5EF4-FFF2-40B4-BE49-F238E27FC236}">
                        <a16:creationId xmlns:a16="http://schemas.microsoft.com/office/drawing/2014/main" id="{7BC7689D-F69C-5542-A169-46BBF2084F93}"/>
                      </a:ext>
                    </a:extLst>
                  </p:cNvPr>
                  <p:cNvSpPr>
                    <a:spLocks noChangeShapeType="1"/>
                  </p:cNvSpPr>
                  <p:nvPr/>
                </p:nvSpPr>
                <p:spPr bwMode="auto">
                  <a:xfrm>
                    <a:off x="769" y="2750"/>
                    <a:ext cx="0" cy="22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482390" name="Rectangle 86">
                  <a:extLst>
                    <a:ext uri="{FF2B5EF4-FFF2-40B4-BE49-F238E27FC236}">
                      <a16:creationId xmlns:a16="http://schemas.microsoft.com/office/drawing/2014/main" id="{E9203455-A6B1-0C44-84A4-1683DF5CAE6E}"/>
                    </a:ext>
                  </a:extLst>
                </p:cNvPr>
                <p:cNvSpPr>
                  <a:spLocks noChangeArrowheads="1"/>
                </p:cNvSpPr>
                <p:nvPr/>
              </p:nvSpPr>
              <p:spPr bwMode="auto">
                <a:xfrm>
                  <a:off x="1566" y="3377"/>
                  <a:ext cx="544"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4</a:t>
                  </a:r>
                </a:p>
              </p:txBody>
            </p:sp>
            <p:sp>
              <p:nvSpPr>
                <p:cNvPr id="482391" name="Rectangle 87">
                  <a:extLst>
                    <a:ext uri="{FF2B5EF4-FFF2-40B4-BE49-F238E27FC236}">
                      <a16:creationId xmlns:a16="http://schemas.microsoft.com/office/drawing/2014/main" id="{4A3112B8-75AC-5448-AEE8-EEB3429B4A11}"/>
                    </a:ext>
                  </a:extLst>
                </p:cNvPr>
                <p:cNvSpPr>
                  <a:spLocks noChangeArrowheads="1"/>
                </p:cNvSpPr>
                <p:nvPr/>
              </p:nvSpPr>
              <p:spPr bwMode="auto">
                <a:xfrm>
                  <a:off x="1565" y="3604"/>
                  <a:ext cx="544"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9</a:t>
                  </a:r>
                </a:p>
              </p:txBody>
            </p:sp>
          </p:grpSp>
        </p:grpSp>
        <p:sp>
          <p:nvSpPr>
            <p:cNvPr id="482392" name="Rectangle 88">
              <a:extLst>
                <a:ext uri="{FF2B5EF4-FFF2-40B4-BE49-F238E27FC236}">
                  <a16:creationId xmlns:a16="http://schemas.microsoft.com/office/drawing/2014/main" id="{78A610A3-03D3-844B-BAE2-17C2B77F9B46}"/>
                </a:ext>
              </a:extLst>
            </p:cNvPr>
            <p:cNvSpPr>
              <a:spLocks noChangeArrowheads="1"/>
            </p:cNvSpPr>
            <p:nvPr/>
          </p:nvSpPr>
          <p:spPr bwMode="auto">
            <a:xfrm>
              <a:off x="884" y="3838"/>
              <a:ext cx="3039"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000" b="1">
                  <a:solidFill>
                    <a:srgbClr val="FFFFFF"/>
                  </a:solidFill>
                  <a:latin typeface="Times New Roman" panose="02020603050405020304" pitchFamily="18" charset="0"/>
                  <a:ea typeface="宋体" panose="02010600030101010101" pitchFamily="2" charset="-122"/>
                </a:rPr>
                <a:t>图</a:t>
              </a:r>
              <a:r>
                <a:rPr kumimoji="1" lang="en-US" altLang="zh-CN" sz="2000" b="1">
                  <a:solidFill>
                    <a:srgbClr val="FFFFFF"/>
                  </a:solidFill>
                  <a:latin typeface="Times New Roman" panose="02020603050405020304" pitchFamily="18" charset="0"/>
                  <a:ea typeface="宋体" panose="02010600030101010101" pitchFamily="2" charset="-122"/>
                </a:rPr>
                <a:t>6-16   </a:t>
              </a:r>
              <a:r>
                <a:rPr kumimoji="1" lang="zh-CN" altLang="en-US" sz="2000" b="1">
                  <a:solidFill>
                    <a:srgbClr val="FFFFFF"/>
                  </a:solidFill>
                  <a:latin typeface="Times New Roman" panose="02020603050405020304" pitchFamily="18" charset="0"/>
                  <a:ea typeface="宋体" panose="02010600030101010101" pitchFamily="2" charset="-122"/>
                </a:rPr>
                <a:t>图</a:t>
              </a:r>
              <a:r>
                <a:rPr kumimoji="1" lang="en-US" altLang="zh-CN" sz="2000" b="1">
                  <a:solidFill>
                    <a:srgbClr val="FFFFFF"/>
                  </a:solidFill>
                  <a:latin typeface="Times New Roman" panose="02020603050405020304" pitchFamily="18" charset="0"/>
                  <a:ea typeface="宋体" panose="02010600030101010101" pitchFamily="2" charset="-122"/>
                </a:rPr>
                <a:t>6-13</a:t>
              </a:r>
              <a:r>
                <a:rPr kumimoji="1" lang="zh-CN" altLang="en-US" sz="2000" b="1">
                  <a:solidFill>
                    <a:srgbClr val="FFFFFF"/>
                  </a:solidFill>
                  <a:latin typeface="Times New Roman" panose="02020603050405020304" pitchFamily="18" charset="0"/>
                  <a:ea typeface="宋体" panose="02010600030101010101" pitchFamily="2" charset="-122"/>
                </a:rPr>
                <a:t>的树</a:t>
              </a:r>
              <a:r>
                <a:rPr kumimoji="1" lang="en-US" altLang="zh-CN" sz="2000" b="1">
                  <a:solidFill>
                    <a:srgbClr val="FFFFFF"/>
                  </a:solidFill>
                  <a:latin typeface="Times New Roman" panose="02020603050405020304" pitchFamily="18" charset="0"/>
                  <a:ea typeface="宋体" panose="02010600030101010101" pitchFamily="2" charset="-122"/>
                </a:rPr>
                <a:t>T</a:t>
              </a:r>
              <a:r>
                <a:rPr kumimoji="1" lang="zh-CN" altLang="en-US" sz="2000" b="1">
                  <a:solidFill>
                    <a:srgbClr val="FFFFFF"/>
                  </a:solidFill>
                  <a:latin typeface="Times New Roman" panose="02020603050405020304" pitchFamily="18" charset="0"/>
                  <a:ea typeface="宋体" panose="02010600030101010101" pitchFamily="2" charset="-122"/>
                </a:rPr>
                <a:t>的孩子链表存储结构</a:t>
              </a:r>
            </a:p>
          </p:txBody>
        </p:sp>
      </p:grpSp>
    </p:spTree>
    <p:extLst>
      <p:ext uri="{BB962C8B-B14F-4D97-AF65-F5344CB8AC3E}">
        <p14:creationId xmlns:p14="http://schemas.microsoft.com/office/powerpoint/2010/main" val="285532042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3330" name="Rectangle 2">
            <a:extLst>
              <a:ext uri="{FF2B5EF4-FFF2-40B4-BE49-F238E27FC236}">
                <a16:creationId xmlns:a16="http://schemas.microsoft.com/office/drawing/2014/main" id="{D372A3DC-2075-ED4E-8A64-CF08134BF564}"/>
              </a:ext>
            </a:extLst>
          </p:cNvPr>
          <p:cNvSpPr>
            <a:spLocks noChangeArrowheads="1"/>
          </p:cNvSpPr>
          <p:nvPr/>
        </p:nvSpPr>
        <p:spPr bwMode="auto">
          <a:xfrm>
            <a:off x="1676400" y="152400"/>
            <a:ext cx="8915400" cy="608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tabLst>
                <a:tab pos="101600" algn="l"/>
              </a:tabLst>
              <a:defRPr kumimoji="1" sz="2400">
                <a:solidFill>
                  <a:schemeClr val="tx1"/>
                </a:solidFill>
                <a:latin typeface="Times New Roman" panose="02020603050405020304" pitchFamily="18" charset="0"/>
                <a:ea typeface="宋体" panose="02010600030101010101" pitchFamily="2" charset="-122"/>
              </a:defRPr>
            </a:lvl1pPr>
            <a:lvl2pPr marL="355600" eaLnBrk="0" hangingPunct="0">
              <a:tabLst>
                <a:tab pos="101600" algn="l"/>
              </a:tabLst>
              <a:defRPr kumimoji="1" sz="2400">
                <a:solidFill>
                  <a:schemeClr val="tx1"/>
                </a:solidFill>
                <a:latin typeface="Times New Roman" panose="02020603050405020304" pitchFamily="18" charset="0"/>
                <a:ea typeface="宋体" panose="02010600030101010101" pitchFamily="2" charset="-122"/>
              </a:defRPr>
            </a:lvl2pPr>
            <a:lvl3pPr marL="723900" eaLnBrk="0" hangingPunct="0">
              <a:tabLst>
                <a:tab pos="101600" algn="l"/>
              </a:tabLst>
              <a:defRPr kumimoji="1" sz="2400">
                <a:solidFill>
                  <a:schemeClr val="tx1"/>
                </a:solidFill>
                <a:latin typeface="Times New Roman" panose="02020603050405020304" pitchFamily="18" charset="0"/>
                <a:ea typeface="宋体" panose="02010600030101010101" pitchFamily="2" charset="-122"/>
              </a:defRPr>
            </a:lvl3pPr>
            <a:lvl4pPr marL="2338388" indent="-457200" eaLnBrk="0" hangingPunct="0">
              <a:tabLst>
                <a:tab pos="101600" algn="l"/>
              </a:tabLst>
              <a:defRPr kumimoji="1" sz="2400">
                <a:solidFill>
                  <a:schemeClr val="tx1"/>
                </a:solidFill>
                <a:latin typeface="Times New Roman" panose="02020603050405020304" pitchFamily="18" charset="0"/>
                <a:ea typeface="宋体" panose="02010600030101010101" pitchFamily="2" charset="-122"/>
              </a:defRPr>
            </a:lvl4pPr>
            <a:lvl5pPr marL="2974975" indent="-457200" eaLnBrk="0" hangingPunct="0">
              <a:tabLst>
                <a:tab pos="101600" algn="l"/>
              </a:tabLst>
              <a:defRPr kumimoji="1" sz="2400">
                <a:solidFill>
                  <a:schemeClr val="tx1"/>
                </a:solidFill>
                <a:latin typeface="Times New Roman" panose="02020603050405020304" pitchFamily="18" charset="0"/>
                <a:ea typeface="宋体" panose="02010600030101010101" pitchFamily="2" charset="-122"/>
              </a:defRPr>
            </a:lvl5pPr>
            <a:lvl6pPr marL="3432175" indent="-457200" eaLnBrk="0" fontAlgn="base" hangingPunct="0">
              <a:spcBef>
                <a:spcPct val="0"/>
              </a:spcBef>
              <a:spcAft>
                <a:spcPct val="0"/>
              </a:spcAft>
              <a:tabLst>
                <a:tab pos="101600" algn="l"/>
              </a:tabLst>
              <a:defRPr kumimoji="1" sz="2400">
                <a:solidFill>
                  <a:schemeClr val="tx1"/>
                </a:solidFill>
                <a:latin typeface="Times New Roman" panose="02020603050405020304" pitchFamily="18" charset="0"/>
                <a:ea typeface="宋体" panose="02010600030101010101" pitchFamily="2" charset="-122"/>
              </a:defRPr>
            </a:lvl6pPr>
            <a:lvl7pPr marL="3889375" indent="-457200" eaLnBrk="0" fontAlgn="base" hangingPunct="0">
              <a:spcBef>
                <a:spcPct val="0"/>
              </a:spcBef>
              <a:spcAft>
                <a:spcPct val="0"/>
              </a:spcAft>
              <a:tabLst>
                <a:tab pos="101600" algn="l"/>
              </a:tabLst>
              <a:defRPr kumimoji="1" sz="2400">
                <a:solidFill>
                  <a:schemeClr val="tx1"/>
                </a:solidFill>
                <a:latin typeface="Times New Roman" panose="02020603050405020304" pitchFamily="18" charset="0"/>
                <a:ea typeface="宋体" panose="02010600030101010101" pitchFamily="2" charset="-122"/>
              </a:defRPr>
            </a:lvl7pPr>
            <a:lvl8pPr marL="4346575" indent="-457200" eaLnBrk="0" fontAlgn="base" hangingPunct="0">
              <a:spcBef>
                <a:spcPct val="0"/>
              </a:spcBef>
              <a:spcAft>
                <a:spcPct val="0"/>
              </a:spcAft>
              <a:tabLst>
                <a:tab pos="101600" algn="l"/>
              </a:tabLst>
              <a:defRPr kumimoji="1" sz="2400">
                <a:solidFill>
                  <a:schemeClr val="tx1"/>
                </a:solidFill>
                <a:latin typeface="Times New Roman" panose="02020603050405020304" pitchFamily="18" charset="0"/>
                <a:ea typeface="宋体" panose="02010600030101010101" pitchFamily="2" charset="-122"/>
              </a:defRPr>
            </a:lvl8pPr>
            <a:lvl9pPr marL="4803775" indent="-457200" eaLnBrk="0" fontAlgn="base" hangingPunct="0">
              <a:spcBef>
                <a:spcPct val="0"/>
              </a:spcBef>
              <a:spcAft>
                <a:spcPct val="0"/>
              </a:spcAft>
              <a:tabLst>
                <a:tab pos="101600" algn="l"/>
              </a:tabLs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20000"/>
              </a:spcBef>
              <a:spcAft>
                <a:spcPct val="0"/>
              </a:spcAft>
              <a:buClr>
                <a:srgbClr val="3366FF"/>
              </a:buClr>
              <a:buSzPct val="80000"/>
            </a:pPr>
            <a:r>
              <a:rPr lang="en-US" altLang="zh-CN" sz="4000" b="1">
                <a:solidFill>
                  <a:srgbClr val="FFCC66"/>
                </a:solidFill>
              </a:rPr>
              <a:t>3  </a:t>
            </a:r>
            <a:r>
              <a:rPr lang="zh-CN" altLang="en-US" sz="4000" b="1">
                <a:solidFill>
                  <a:srgbClr val="FFCC66"/>
                </a:solidFill>
                <a:ea typeface="楷体_GB2312" pitchFamily="49" charset="-122"/>
              </a:rPr>
              <a:t>孩子兄弟表示法</a:t>
            </a:r>
            <a:r>
              <a:rPr lang="en-US" altLang="zh-CN" sz="4000" b="1">
                <a:solidFill>
                  <a:srgbClr val="FFFFFF"/>
                </a:solidFill>
                <a:ea typeface="楷体_GB2312" pitchFamily="49" charset="-122"/>
              </a:rPr>
              <a:t>(</a:t>
            </a:r>
            <a:r>
              <a:rPr lang="zh-CN" altLang="en-US" sz="4000" b="1">
                <a:solidFill>
                  <a:srgbClr val="FFFF00"/>
                </a:solidFill>
                <a:ea typeface="楷体_GB2312" pitchFamily="49" charset="-122"/>
              </a:rPr>
              <a:t>二叉树表示法</a:t>
            </a:r>
            <a:r>
              <a:rPr lang="en-US" altLang="zh-CN" sz="4000" b="1">
                <a:solidFill>
                  <a:srgbClr val="FFFFFF"/>
                </a:solidFill>
                <a:ea typeface="楷体_GB2312" pitchFamily="49" charset="-122"/>
              </a:rPr>
              <a:t>)</a:t>
            </a:r>
          </a:p>
          <a:p>
            <a:pPr eaLnBrk="1" fontAlgn="base" hangingPunct="1">
              <a:lnSpc>
                <a:spcPct val="110000"/>
              </a:lnSpc>
              <a:spcBef>
                <a:spcPct val="20000"/>
              </a:spcBef>
              <a:spcAft>
                <a:spcPct val="0"/>
              </a:spcAft>
              <a:buClr>
                <a:srgbClr val="3366FF"/>
              </a:buClr>
              <a:buSzPct val="80000"/>
            </a:pPr>
            <a:r>
              <a:rPr lang="en-US" altLang="zh-CN" sz="2800">
                <a:solidFill>
                  <a:srgbClr val="FFFFFF"/>
                </a:solidFill>
                <a:effectLst>
                  <a:outerShdw blurRad="38100" dist="38100" dir="2700000" algn="tl">
                    <a:srgbClr val="000000"/>
                  </a:outerShdw>
                </a:effectLst>
              </a:rPr>
              <a:t>        </a:t>
            </a:r>
            <a:r>
              <a:rPr lang="zh-CN" altLang="en-US" sz="2800" b="1">
                <a:solidFill>
                  <a:srgbClr val="FFFFFF"/>
                </a:solidFill>
              </a:rPr>
              <a:t>以二叉链表作为树的存储结构，其结点形式如图</a:t>
            </a:r>
            <a:r>
              <a:rPr lang="en-US" altLang="zh-CN" sz="2800" b="1">
                <a:solidFill>
                  <a:srgbClr val="FFFFFF"/>
                </a:solidFill>
              </a:rPr>
              <a:t>6-17(a)</a:t>
            </a:r>
            <a:r>
              <a:rPr lang="zh-CN" altLang="en-US" sz="2800" b="1">
                <a:solidFill>
                  <a:srgbClr val="FFFFFF"/>
                </a:solidFill>
              </a:rPr>
              <a:t>所示</a:t>
            </a:r>
            <a:r>
              <a:rPr lang="zh-CN" altLang="en-US" sz="2800" b="1">
                <a:solidFill>
                  <a:srgbClr val="FFFFFF"/>
                </a:solidFill>
                <a:latin typeface="宋体" panose="02010600030101010101" pitchFamily="2" charset="-122"/>
              </a:rPr>
              <a:t>。</a:t>
            </a:r>
          </a:p>
          <a:p>
            <a:pPr eaLnBrk="1" fontAlgn="base" hangingPunct="1">
              <a:lnSpc>
                <a:spcPct val="110000"/>
              </a:lnSpc>
              <a:spcBef>
                <a:spcPct val="20000"/>
              </a:spcBef>
              <a:spcAft>
                <a:spcPct val="0"/>
              </a:spcAft>
            </a:pPr>
            <a:r>
              <a:rPr lang="zh-CN" altLang="en-US" sz="2800" b="1">
                <a:solidFill>
                  <a:srgbClr val="FFFFFF"/>
                </a:solidFill>
              </a:rPr>
              <a:t>        两个指针域：分别指向结点的第一个子结点和下一个兄弟结点。结点类型定义如下：</a:t>
            </a:r>
          </a:p>
          <a:p>
            <a:pPr eaLnBrk="1" fontAlgn="base" hangingPunct="1">
              <a:lnSpc>
                <a:spcPct val="110000"/>
              </a:lnSpc>
              <a:spcBef>
                <a:spcPct val="20000"/>
              </a:spcBef>
              <a:spcAft>
                <a:spcPct val="0"/>
              </a:spcAft>
            </a:pPr>
            <a:r>
              <a:rPr lang="en-US" altLang="zh-CN" sz="2800" b="1">
                <a:solidFill>
                  <a:srgbClr val="FFFFFF"/>
                </a:solidFill>
              </a:rPr>
              <a:t>typedef  struct   CSnode</a:t>
            </a:r>
          </a:p>
          <a:p>
            <a:pPr lvl="1" eaLnBrk="1" fontAlgn="base" hangingPunct="1">
              <a:lnSpc>
                <a:spcPct val="110000"/>
              </a:lnSpc>
              <a:spcBef>
                <a:spcPct val="20000"/>
              </a:spcBef>
              <a:spcAft>
                <a:spcPct val="0"/>
              </a:spcAft>
            </a:pPr>
            <a:r>
              <a:rPr lang="en-US" altLang="zh-CN" sz="2800" b="1">
                <a:solidFill>
                  <a:srgbClr val="FFFFFF"/>
                </a:solidFill>
              </a:rPr>
              <a:t>{  ElemType   data ;</a:t>
            </a:r>
          </a:p>
          <a:p>
            <a:pPr lvl="2" eaLnBrk="1" fontAlgn="base" hangingPunct="1">
              <a:lnSpc>
                <a:spcPct val="110000"/>
              </a:lnSpc>
              <a:spcBef>
                <a:spcPct val="20000"/>
              </a:spcBef>
              <a:spcAft>
                <a:spcPct val="0"/>
              </a:spcAft>
            </a:pPr>
            <a:r>
              <a:rPr lang="en-US" altLang="zh-CN" sz="2800" b="1">
                <a:solidFill>
                  <a:srgbClr val="FFFFFF"/>
                </a:solidFill>
              </a:rPr>
              <a:t>struct   CSnode *firstchild, *nextsibing ;</a:t>
            </a:r>
          </a:p>
          <a:p>
            <a:pPr lvl="1" eaLnBrk="1" fontAlgn="base" hangingPunct="1">
              <a:lnSpc>
                <a:spcPct val="110000"/>
              </a:lnSpc>
              <a:spcBef>
                <a:spcPct val="20000"/>
              </a:spcBef>
              <a:spcAft>
                <a:spcPct val="0"/>
              </a:spcAft>
            </a:pPr>
            <a:r>
              <a:rPr lang="en-US" altLang="zh-CN" sz="2800" b="1">
                <a:solidFill>
                  <a:srgbClr val="FFFFFF"/>
                </a:solidFill>
              </a:rPr>
              <a:t>}CSNode;  </a:t>
            </a:r>
          </a:p>
          <a:p>
            <a:pPr eaLnBrk="1" fontAlgn="base" hangingPunct="1">
              <a:lnSpc>
                <a:spcPct val="110000"/>
              </a:lnSpc>
              <a:spcBef>
                <a:spcPct val="20000"/>
              </a:spcBef>
              <a:spcAft>
                <a:spcPct val="0"/>
              </a:spcAft>
            </a:pPr>
            <a:r>
              <a:rPr lang="en-US" altLang="zh-CN" sz="2800" b="1">
                <a:solidFill>
                  <a:srgbClr val="FFFFFF"/>
                </a:solidFill>
              </a:rPr>
              <a:t>        </a:t>
            </a:r>
            <a:r>
              <a:rPr lang="zh-CN" altLang="en-US" sz="2800" b="1">
                <a:solidFill>
                  <a:srgbClr val="FFFFFF"/>
                </a:solidFill>
              </a:rPr>
              <a:t>图</a:t>
            </a:r>
            <a:r>
              <a:rPr lang="en-US" altLang="zh-CN" sz="2800" b="1">
                <a:solidFill>
                  <a:srgbClr val="FFFFFF"/>
                </a:solidFill>
              </a:rPr>
              <a:t>6-17(b)</a:t>
            </a:r>
            <a:r>
              <a:rPr lang="zh-CN" altLang="en-US" sz="2800" b="1">
                <a:solidFill>
                  <a:srgbClr val="FFFFFF"/>
                </a:solidFill>
              </a:rPr>
              <a:t>所示树的孩子兄弟表示的存储结构如图</a:t>
            </a:r>
            <a:r>
              <a:rPr lang="en-US" altLang="zh-CN" sz="2800" b="1">
                <a:solidFill>
                  <a:srgbClr val="FFFFFF"/>
                </a:solidFill>
              </a:rPr>
              <a:t>6-17(c)</a:t>
            </a:r>
            <a:r>
              <a:rPr lang="zh-CN" altLang="en-US" sz="2800" b="1">
                <a:solidFill>
                  <a:srgbClr val="FFFFFF"/>
                </a:solidFill>
              </a:rPr>
              <a:t>。</a:t>
            </a:r>
          </a:p>
        </p:txBody>
      </p:sp>
    </p:spTree>
    <p:extLst>
      <p:ext uri="{BB962C8B-B14F-4D97-AF65-F5344CB8AC3E}">
        <p14:creationId xmlns:p14="http://schemas.microsoft.com/office/powerpoint/2010/main" val="85055162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84354" name="Group 2">
            <a:extLst>
              <a:ext uri="{FF2B5EF4-FFF2-40B4-BE49-F238E27FC236}">
                <a16:creationId xmlns:a16="http://schemas.microsoft.com/office/drawing/2014/main" id="{7AA33E7C-9A2B-354B-9936-71DA006D5060}"/>
              </a:ext>
            </a:extLst>
          </p:cNvPr>
          <p:cNvGrpSpPr>
            <a:grpSpLocks/>
          </p:cNvGrpSpPr>
          <p:nvPr/>
        </p:nvGrpSpPr>
        <p:grpSpPr bwMode="auto">
          <a:xfrm>
            <a:off x="2360613" y="115889"/>
            <a:ext cx="7351712" cy="6326187"/>
            <a:chOff x="527" y="73"/>
            <a:chExt cx="4631" cy="3985"/>
          </a:xfrm>
        </p:grpSpPr>
        <p:sp>
          <p:nvSpPr>
            <p:cNvPr id="484355" name="Rectangle 3">
              <a:extLst>
                <a:ext uri="{FF2B5EF4-FFF2-40B4-BE49-F238E27FC236}">
                  <a16:creationId xmlns:a16="http://schemas.microsoft.com/office/drawing/2014/main" id="{31614896-7956-4D46-8EA8-98E21060091B}"/>
                </a:ext>
              </a:extLst>
            </p:cNvPr>
            <p:cNvSpPr>
              <a:spLocks noChangeArrowheads="1"/>
            </p:cNvSpPr>
            <p:nvPr/>
          </p:nvSpPr>
          <p:spPr bwMode="auto">
            <a:xfrm>
              <a:off x="1837" y="3831"/>
              <a:ext cx="226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000" b="1">
                  <a:solidFill>
                    <a:srgbClr val="FFFFFF"/>
                  </a:solidFill>
                  <a:latin typeface="Times New Roman" panose="02020603050405020304" pitchFamily="18" charset="0"/>
                  <a:ea typeface="宋体" panose="02010600030101010101" pitchFamily="2" charset="-122"/>
                </a:rPr>
                <a:t>图</a:t>
              </a:r>
              <a:r>
                <a:rPr kumimoji="1" lang="en-US" altLang="zh-CN" sz="2000" b="1">
                  <a:solidFill>
                    <a:srgbClr val="FFFFFF"/>
                  </a:solidFill>
                  <a:latin typeface="Times New Roman" panose="02020603050405020304" pitchFamily="18" charset="0"/>
                  <a:ea typeface="宋体" panose="02010600030101010101" pitchFamily="2" charset="-122"/>
                </a:rPr>
                <a:t>6-17  </a:t>
              </a:r>
              <a:r>
                <a:rPr kumimoji="1" lang="zh-CN" altLang="en-US" sz="2000" b="1">
                  <a:solidFill>
                    <a:srgbClr val="FFFFFF"/>
                  </a:solidFill>
                  <a:latin typeface="Times New Roman" panose="02020603050405020304" pitchFamily="18" charset="0"/>
                  <a:ea typeface="宋体" panose="02010600030101010101" pitchFamily="2" charset="-122"/>
                </a:rPr>
                <a:t>树及孩子兄弟存储结构</a:t>
              </a:r>
            </a:p>
          </p:txBody>
        </p:sp>
        <p:grpSp>
          <p:nvGrpSpPr>
            <p:cNvPr id="484356" name="Group 4">
              <a:extLst>
                <a:ext uri="{FF2B5EF4-FFF2-40B4-BE49-F238E27FC236}">
                  <a16:creationId xmlns:a16="http://schemas.microsoft.com/office/drawing/2014/main" id="{6FA311B8-2777-7F40-9A25-2A70F2012018}"/>
                </a:ext>
              </a:extLst>
            </p:cNvPr>
            <p:cNvGrpSpPr>
              <a:grpSpLocks/>
            </p:cNvGrpSpPr>
            <p:nvPr/>
          </p:nvGrpSpPr>
          <p:grpSpPr bwMode="auto">
            <a:xfrm>
              <a:off x="3717" y="73"/>
              <a:ext cx="1441" cy="1354"/>
              <a:chOff x="3717" y="50"/>
              <a:chExt cx="1441" cy="1354"/>
            </a:xfrm>
          </p:grpSpPr>
          <p:sp>
            <p:nvSpPr>
              <p:cNvPr id="484357" name="Rectangle 5">
                <a:extLst>
                  <a:ext uri="{FF2B5EF4-FFF2-40B4-BE49-F238E27FC236}">
                    <a16:creationId xmlns:a16="http://schemas.microsoft.com/office/drawing/2014/main" id="{0D5FC820-0CAC-8949-8440-9B147C2A6EF8}"/>
                  </a:ext>
                </a:extLst>
              </p:cNvPr>
              <p:cNvSpPr>
                <a:spLocks noChangeArrowheads="1"/>
              </p:cNvSpPr>
              <p:nvPr/>
            </p:nvSpPr>
            <p:spPr bwMode="auto">
              <a:xfrm>
                <a:off x="4175" y="1200"/>
                <a:ext cx="521"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b="1">
                    <a:solidFill>
                      <a:srgbClr val="FFFFFF"/>
                    </a:solidFill>
                    <a:latin typeface="Times New Roman" panose="02020603050405020304" pitchFamily="18" charset="0"/>
                    <a:ea typeface="宋体" panose="02010600030101010101" pitchFamily="2" charset="-122"/>
                  </a:rPr>
                  <a:t>(b)  </a:t>
                </a:r>
                <a:r>
                  <a:rPr kumimoji="1" lang="zh-CN" altLang="en-US" sz="2000" b="1">
                    <a:solidFill>
                      <a:srgbClr val="FFFFFF"/>
                    </a:solidFill>
                    <a:latin typeface="Times New Roman" panose="02020603050405020304" pitchFamily="18" charset="0"/>
                    <a:ea typeface="宋体" panose="02010600030101010101" pitchFamily="2" charset="-122"/>
                  </a:rPr>
                  <a:t>树</a:t>
                </a:r>
                <a:r>
                  <a:rPr kumimoji="1" lang="zh-CN" altLang="en-US" sz="2400">
                    <a:solidFill>
                      <a:srgbClr val="FFFFFF"/>
                    </a:solidFill>
                    <a:latin typeface="Times New Roman" panose="02020603050405020304" pitchFamily="18" charset="0"/>
                    <a:ea typeface="宋体" panose="02010600030101010101" pitchFamily="2" charset="-122"/>
                  </a:rPr>
                  <a:t> </a:t>
                </a:r>
              </a:p>
            </p:txBody>
          </p:sp>
          <p:grpSp>
            <p:nvGrpSpPr>
              <p:cNvPr id="484358" name="Group 6">
                <a:extLst>
                  <a:ext uri="{FF2B5EF4-FFF2-40B4-BE49-F238E27FC236}">
                    <a16:creationId xmlns:a16="http://schemas.microsoft.com/office/drawing/2014/main" id="{8302A08F-E149-6E47-AE64-003304E8F11D}"/>
                  </a:ext>
                </a:extLst>
              </p:cNvPr>
              <p:cNvGrpSpPr>
                <a:grpSpLocks/>
              </p:cNvGrpSpPr>
              <p:nvPr/>
            </p:nvGrpSpPr>
            <p:grpSpPr bwMode="auto">
              <a:xfrm>
                <a:off x="3717" y="50"/>
                <a:ext cx="1441" cy="1102"/>
                <a:chOff x="3869" y="113"/>
                <a:chExt cx="1441" cy="1102"/>
              </a:xfrm>
            </p:grpSpPr>
            <p:sp>
              <p:nvSpPr>
                <p:cNvPr id="484359" name="Oval 7">
                  <a:extLst>
                    <a:ext uri="{FF2B5EF4-FFF2-40B4-BE49-F238E27FC236}">
                      <a16:creationId xmlns:a16="http://schemas.microsoft.com/office/drawing/2014/main" id="{C5399B40-4C39-5247-9B93-533D376DD1E5}"/>
                    </a:ext>
                  </a:extLst>
                </p:cNvPr>
                <p:cNvSpPr>
                  <a:spLocks noChangeArrowheads="1"/>
                </p:cNvSpPr>
                <p:nvPr/>
              </p:nvSpPr>
              <p:spPr bwMode="auto">
                <a:xfrm>
                  <a:off x="5078" y="970"/>
                  <a:ext cx="232" cy="221"/>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F</a:t>
                  </a:r>
                </a:p>
              </p:txBody>
            </p:sp>
            <p:sp>
              <p:nvSpPr>
                <p:cNvPr id="484360" name="Oval 8">
                  <a:extLst>
                    <a:ext uri="{FF2B5EF4-FFF2-40B4-BE49-F238E27FC236}">
                      <a16:creationId xmlns:a16="http://schemas.microsoft.com/office/drawing/2014/main" id="{D007D95E-0A3E-1446-A537-801CAAF88B60}"/>
                    </a:ext>
                  </a:extLst>
                </p:cNvPr>
                <p:cNvSpPr>
                  <a:spLocks noChangeArrowheads="1"/>
                </p:cNvSpPr>
                <p:nvPr/>
              </p:nvSpPr>
              <p:spPr bwMode="auto">
                <a:xfrm>
                  <a:off x="4640" y="984"/>
                  <a:ext cx="232" cy="221"/>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G</a:t>
                  </a:r>
                </a:p>
              </p:txBody>
            </p:sp>
            <p:sp>
              <p:nvSpPr>
                <p:cNvPr id="484361" name="Oval 9">
                  <a:extLst>
                    <a:ext uri="{FF2B5EF4-FFF2-40B4-BE49-F238E27FC236}">
                      <a16:creationId xmlns:a16="http://schemas.microsoft.com/office/drawing/2014/main" id="{A3BE0FCB-DBDD-D042-B526-E2B0ECAD2D72}"/>
                    </a:ext>
                  </a:extLst>
                </p:cNvPr>
                <p:cNvSpPr>
                  <a:spLocks noChangeArrowheads="1"/>
                </p:cNvSpPr>
                <p:nvPr/>
              </p:nvSpPr>
              <p:spPr bwMode="auto">
                <a:xfrm>
                  <a:off x="4427" y="113"/>
                  <a:ext cx="232" cy="221"/>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R</a:t>
                  </a:r>
                </a:p>
              </p:txBody>
            </p:sp>
            <p:sp>
              <p:nvSpPr>
                <p:cNvPr id="484362" name="Oval 10">
                  <a:extLst>
                    <a:ext uri="{FF2B5EF4-FFF2-40B4-BE49-F238E27FC236}">
                      <a16:creationId xmlns:a16="http://schemas.microsoft.com/office/drawing/2014/main" id="{7B7BDBEE-BCA2-274C-8D55-A42DA07BFABF}"/>
                    </a:ext>
                  </a:extLst>
                </p:cNvPr>
                <p:cNvSpPr>
                  <a:spLocks noChangeArrowheads="1"/>
                </p:cNvSpPr>
                <p:nvPr/>
              </p:nvSpPr>
              <p:spPr bwMode="auto">
                <a:xfrm>
                  <a:off x="4099" y="539"/>
                  <a:ext cx="232" cy="221"/>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A</a:t>
                  </a:r>
                </a:p>
              </p:txBody>
            </p:sp>
            <p:sp>
              <p:nvSpPr>
                <p:cNvPr id="484363" name="Oval 11">
                  <a:extLst>
                    <a:ext uri="{FF2B5EF4-FFF2-40B4-BE49-F238E27FC236}">
                      <a16:creationId xmlns:a16="http://schemas.microsoft.com/office/drawing/2014/main" id="{B218938E-A5A9-E147-AE8A-B8FC7B09F141}"/>
                    </a:ext>
                  </a:extLst>
                </p:cNvPr>
                <p:cNvSpPr>
                  <a:spLocks noChangeArrowheads="1"/>
                </p:cNvSpPr>
                <p:nvPr/>
              </p:nvSpPr>
              <p:spPr bwMode="auto">
                <a:xfrm>
                  <a:off x="4405" y="539"/>
                  <a:ext cx="232" cy="221"/>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B</a:t>
                  </a:r>
                </a:p>
              </p:txBody>
            </p:sp>
            <p:sp>
              <p:nvSpPr>
                <p:cNvPr id="484364" name="Oval 12">
                  <a:extLst>
                    <a:ext uri="{FF2B5EF4-FFF2-40B4-BE49-F238E27FC236}">
                      <a16:creationId xmlns:a16="http://schemas.microsoft.com/office/drawing/2014/main" id="{28B892BA-F246-9D41-BEAE-25C87871EB1E}"/>
                    </a:ext>
                  </a:extLst>
                </p:cNvPr>
                <p:cNvSpPr>
                  <a:spLocks noChangeArrowheads="1"/>
                </p:cNvSpPr>
                <p:nvPr/>
              </p:nvSpPr>
              <p:spPr bwMode="auto">
                <a:xfrm>
                  <a:off x="4757" y="546"/>
                  <a:ext cx="232" cy="221"/>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C</a:t>
                  </a:r>
                </a:p>
              </p:txBody>
            </p:sp>
            <p:sp>
              <p:nvSpPr>
                <p:cNvPr id="484365" name="Line 13">
                  <a:extLst>
                    <a:ext uri="{FF2B5EF4-FFF2-40B4-BE49-F238E27FC236}">
                      <a16:creationId xmlns:a16="http://schemas.microsoft.com/office/drawing/2014/main" id="{2D18E89D-0A1B-A849-8AA8-6721B7318F50}"/>
                    </a:ext>
                  </a:extLst>
                </p:cNvPr>
                <p:cNvSpPr>
                  <a:spLocks noChangeShapeType="1"/>
                </p:cNvSpPr>
                <p:nvPr/>
              </p:nvSpPr>
              <p:spPr bwMode="auto">
                <a:xfrm flipH="1">
                  <a:off x="4233" y="290"/>
                  <a:ext cx="212" cy="24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84366" name="Line 14">
                  <a:extLst>
                    <a:ext uri="{FF2B5EF4-FFF2-40B4-BE49-F238E27FC236}">
                      <a16:creationId xmlns:a16="http://schemas.microsoft.com/office/drawing/2014/main" id="{3C44FA22-3376-CD41-9899-74DEE875B931}"/>
                    </a:ext>
                  </a:extLst>
                </p:cNvPr>
                <p:cNvSpPr>
                  <a:spLocks noChangeShapeType="1"/>
                </p:cNvSpPr>
                <p:nvPr/>
              </p:nvSpPr>
              <p:spPr bwMode="auto">
                <a:xfrm>
                  <a:off x="4531" y="326"/>
                  <a:ext cx="0" cy="213"/>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84367" name="Line 15">
                  <a:extLst>
                    <a:ext uri="{FF2B5EF4-FFF2-40B4-BE49-F238E27FC236}">
                      <a16:creationId xmlns:a16="http://schemas.microsoft.com/office/drawing/2014/main" id="{FB80BB50-27F6-7742-BC43-4FF9159AEDCF}"/>
                    </a:ext>
                  </a:extLst>
                </p:cNvPr>
                <p:cNvSpPr>
                  <a:spLocks noChangeShapeType="1"/>
                </p:cNvSpPr>
                <p:nvPr/>
              </p:nvSpPr>
              <p:spPr bwMode="auto">
                <a:xfrm>
                  <a:off x="4628" y="312"/>
                  <a:ext cx="212" cy="24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84368" name="Oval 16">
                  <a:extLst>
                    <a:ext uri="{FF2B5EF4-FFF2-40B4-BE49-F238E27FC236}">
                      <a16:creationId xmlns:a16="http://schemas.microsoft.com/office/drawing/2014/main" id="{61FB7EBC-F434-AD48-801D-81EF922C8337}"/>
                    </a:ext>
                  </a:extLst>
                </p:cNvPr>
                <p:cNvSpPr>
                  <a:spLocks noChangeArrowheads="1"/>
                </p:cNvSpPr>
                <p:nvPr/>
              </p:nvSpPr>
              <p:spPr bwMode="auto">
                <a:xfrm>
                  <a:off x="3869" y="988"/>
                  <a:ext cx="232" cy="221"/>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D</a:t>
                  </a:r>
                </a:p>
              </p:txBody>
            </p:sp>
            <p:sp>
              <p:nvSpPr>
                <p:cNvPr id="484369" name="Oval 17">
                  <a:extLst>
                    <a:ext uri="{FF2B5EF4-FFF2-40B4-BE49-F238E27FC236}">
                      <a16:creationId xmlns:a16="http://schemas.microsoft.com/office/drawing/2014/main" id="{E2F56F6F-4A7B-C34F-BCB2-9339AD8CD873}"/>
                    </a:ext>
                  </a:extLst>
                </p:cNvPr>
                <p:cNvSpPr>
                  <a:spLocks noChangeArrowheads="1"/>
                </p:cNvSpPr>
                <p:nvPr/>
              </p:nvSpPr>
              <p:spPr bwMode="auto">
                <a:xfrm>
                  <a:off x="4275" y="994"/>
                  <a:ext cx="232" cy="221"/>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E</a:t>
                  </a:r>
                </a:p>
              </p:txBody>
            </p:sp>
            <p:sp>
              <p:nvSpPr>
                <p:cNvPr id="484370" name="Line 18">
                  <a:extLst>
                    <a:ext uri="{FF2B5EF4-FFF2-40B4-BE49-F238E27FC236}">
                      <a16:creationId xmlns:a16="http://schemas.microsoft.com/office/drawing/2014/main" id="{B185150D-58FD-2D4A-B07C-FE2E033F6099}"/>
                    </a:ext>
                  </a:extLst>
                </p:cNvPr>
                <p:cNvSpPr>
                  <a:spLocks noChangeShapeType="1"/>
                </p:cNvSpPr>
                <p:nvPr/>
              </p:nvSpPr>
              <p:spPr bwMode="auto">
                <a:xfrm flipH="1">
                  <a:off x="3998" y="739"/>
                  <a:ext cx="148" cy="24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84371" name="Line 19">
                  <a:extLst>
                    <a:ext uri="{FF2B5EF4-FFF2-40B4-BE49-F238E27FC236}">
                      <a16:creationId xmlns:a16="http://schemas.microsoft.com/office/drawing/2014/main" id="{D256E328-2393-2E43-B77C-0C6CCC833774}"/>
                    </a:ext>
                  </a:extLst>
                </p:cNvPr>
                <p:cNvSpPr>
                  <a:spLocks noChangeShapeType="1"/>
                </p:cNvSpPr>
                <p:nvPr/>
              </p:nvSpPr>
              <p:spPr bwMode="auto">
                <a:xfrm>
                  <a:off x="4262" y="754"/>
                  <a:ext cx="113"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84372" name="Line 20">
                  <a:extLst>
                    <a:ext uri="{FF2B5EF4-FFF2-40B4-BE49-F238E27FC236}">
                      <a16:creationId xmlns:a16="http://schemas.microsoft.com/office/drawing/2014/main" id="{A8A93190-220B-084B-9DA8-40BB25C97B01}"/>
                    </a:ext>
                  </a:extLst>
                </p:cNvPr>
                <p:cNvSpPr>
                  <a:spLocks noChangeShapeType="1"/>
                </p:cNvSpPr>
                <p:nvPr/>
              </p:nvSpPr>
              <p:spPr bwMode="auto">
                <a:xfrm>
                  <a:off x="4957" y="730"/>
                  <a:ext cx="211" cy="24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84373" name="Line 21">
                  <a:extLst>
                    <a:ext uri="{FF2B5EF4-FFF2-40B4-BE49-F238E27FC236}">
                      <a16:creationId xmlns:a16="http://schemas.microsoft.com/office/drawing/2014/main" id="{EAAB86E1-EF72-294E-8565-4A1286D01917}"/>
                    </a:ext>
                  </a:extLst>
                </p:cNvPr>
                <p:cNvSpPr>
                  <a:spLocks noChangeShapeType="1"/>
                </p:cNvSpPr>
                <p:nvPr/>
              </p:nvSpPr>
              <p:spPr bwMode="auto">
                <a:xfrm flipH="1">
                  <a:off x="4752" y="768"/>
                  <a:ext cx="96"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nvGrpSpPr>
            <p:cNvPr id="484374" name="Group 22">
              <a:extLst>
                <a:ext uri="{FF2B5EF4-FFF2-40B4-BE49-F238E27FC236}">
                  <a16:creationId xmlns:a16="http://schemas.microsoft.com/office/drawing/2014/main" id="{2A7CB9BE-1BCB-7542-B8EF-53BD1124101B}"/>
                </a:ext>
              </a:extLst>
            </p:cNvPr>
            <p:cNvGrpSpPr>
              <a:grpSpLocks/>
            </p:cNvGrpSpPr>
            <p:nvPr/>
          </p:nvGrpSpPr>
          <p:grpSpPr bwMode="auto">
            <a:xfrm>
              <a:off x="2154" y="1382"/>
              <a:ext cx="1950" cy="2313"/>
              <a:chOff x="2154" y="1480"/>
              <a:chExt cx="1950" cy="2313"/>
            </a:xfrm>
          </p:grpSpPr>
          <p:sp>
            <p:nvSpPr>
              <p:cNvPr id="484375" name="Rectangle 23">
                <a:extLst>
                  <a:ext uri="{FF2B5EF4-FFF2-40B4-BE49-F238E27FC236}">
                    <a16:creationId xmlns:a16="http://schemas.microsoft.com/office/drawing/2014/main" id="{2FC6D18C-5E33-0646-9227-0E68FDDE92C4}"/>
                  </a:ext>
                </a:extLst>
              </p:cNvPr>
              <p:cNvSpPr>
                <a:spLocks noChangeArrowheads="1"/>
              </p:cNvSpPr>
              <p:nvPr/>
            </p:nvSpPr>
            <p:spPr bwMode="auto">
              <a:xfrm>
                <a:off x="2336" y="3566"/>
                <a:ext cx="176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b="1">
                    <a:solidFill>
                      <a:srgbClr val="FFFFFF"/>
                    </a:solidFill>
                    <a:latin typeface="Times New Roman" panose="02020603050405020304" pitchFamily="18" charset="0"/>
                    <a:ea typeface="宋体" panose="02010600030101010101" pitchFamily="2" charset="-122"/>
                  </a:rPr>
                  <a:t>(c)   </a:t>
                </a:r>
                <a:r>
                  <a:rPr kumimoji="1" lang="zh-CN" altLang="en-US" sz="2000" b="1">
                    <a:solidFill>
                      <a:srgbClr val="FFFFFF"/>
                    </a:solidFill>
                    <a:latin typeface="Times New Roman" panose="02020603050405020304" pitchFamily="18" charset="0"/>
                    <a:ea typeface="宋体" panose="02010600030101010101" pitchFamily="2" charset="-122"/>
                  </a:rPr>
                  <a:t>孩子兄弟存储结构</a:t>
                </a:r>
              </a:p>
            </p:txBody>
          </p:sp>
          <p:grpSp>
            <p:nvGrpSpPr>
              <p:cNvPr id="484376" name="Group 24">
                <a:extLst>
                  <a:ext uri="{FF2B5EF4-FFF2-40B4-BE49-F238E27FC236}">
                    <a16:creationId xmlns:a16="http://schemas.microsoft.com/office/drawing/2014/main" id="{2751B418-3C28-6848-8644-E591B8417BF7}"/>
                  </a:ext>
                </a:extLst>
              </p:cNvPr>
              <p:cNvGrpSpPr>
                <a:grpSpLocks/>
              </p:cNvGrpSpPr>
              <p:nvPr/>
            </p:nvGrpSpPr>
            <p:grpSpPr bwMode="auto">
              <a:xfrm>
                <a:off x="2154" y="1480"/>
                <a:ext cx="1645" cy="1996"/>
                <a:chOff x="3723" y="1536"/>
                <a:chExt cx="1645" cy="1996"/>
              </a:xfrm>
            </p:grpSpPr>
            <p:grpSp>
              <p:nvGrpSpPr>
                <p:cNvPr id="484377" name="Group 25">
                  <a:extLst>
                    <a:ext uri="{FF2B5EF4-FFF2-40B4-BE49-F238E27FC236}">
                      <a16:creationId xmlns:a16="http://schemas.microsoft.com/office/drawing/2014/main" id="{F471B512-E420-3B45-81AB-92EF21C4CFEE}"/>
                    </a:ext>
                  </a:extLst>
                </p:cNvPr>
                <p:cNvGrpSpPr>
                  <a:grpSpLocks/>
                </p:cNvGrpSpPr>
                <p:nvPr/>
              </p:nvGrpSpPr>
              <p:grpSpPr bwMode="auto">
                <a:xfrm>
                  <a:off x="4251" y="1536"/>
                  <a:ext cx="544" cy="204"/>
                  <a:chOff x="3696" y="2448"/>
                  <a:chExt cx="544" cy="204"/>
                </a:xfrm>
              </p:grpSpPr>
              <p:sp>
                <p:nvSpPr>
                  <p:cNvPr id="484378" name="Rectangle 26">
                    <a:extLst>
                      <a:ext uri="{FF2B5EF4-FFF2-40B4-BE49-F238E27FC236}">
                        <a16:creationId xmlns:a16="http://schemas.microsoft.com/office/drawing/2014/main" id="{8FE108AE-0003-4B4C-A11D-F25949E3E01A}"/>
                      </a:ext>
                    </a:extLst>
                  </p:cNvPr>
                  <p:cNvSpPr>
                    <a:spLocks noChangeArrowheads="1"/>
                  </p:cNvSpPr>
                  <p:nvPr/>
                </p:nvSpPr>
                <p:spPr bwMode="auto">
                  <a:xfrm>
                    <a:off x="3696" y="2448"/>
                    <a:ext cx="544"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   </a:t>
                    </a:r>
                    <a:r>
                      <a:rPr kumimoji="1" lang="en-US" altLang="zh-CN" sz="24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R ⋀</a:t>
                    </a:r>
                    <a:endParaRPr kumimoji="1" lang="en-US" altLang="zh-CN" sz="2400">
                      <a:solidFill>
                        <a:srgbClr val="FFFFFF"/>
                      </a:solidFill>
                      <a:latin typeface="Times New Roman" panose="02020603050405020304" pitchFamily="18" charset="0"/>
                      <a:ea typeface="宋体" panose="02010600030101010101" pitchFamily="2" charset="-122"/>
                    </a:endParaRPr>
                  </a:p>
                </p:txBody>
              </p:sp>
              <p:sp>
                <p:nvSpPr>
                  <p:cNvPr id="484379" name="Line 27">
                    <a:extLst>
                      <a:ext uri="{FF2B5EF4-FFF2-40B4-BE49-F238E27FC236}">
                        <a16:creationId xmlns:a16="http://schemas.microsoft.com/office/drawing/2014/main" id="{229882EA-D34D-2F44-B0AE-4847DA2D9148}"/>
                      </a:ext>
                    </a:extLst>
                  </p:cNvPr>
                  <p:cNvSpPr>
                    <a:spLocks noChangeShapeType="1"/>
                  </p:cNvSpPr>
                  <p:nvPr/>
                </p:nvSpPr>
                <p:spPr bwMode="auto">
                  <a:xfrm>
                    <a:off x="3840" y="2448"/>
                    <a:ext cx="0"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84380" name="Line 28">
                    <a:extLst>
                      <a:ext uri="{FF2B5EF4-FFF2-40B4-BE49-F238E27FC236}">
                        <a16:creationId xmlns:a16="http://schemas.microsoft.com/office/drawing/2014/main" id="{31BBD4E0-9CB0-7B47-9919-5F36839E3B17}"/>
                      </a:ext>
                    </a:extLst>
                  </p:cNvPr>
                  <p:cNvSpPr>
                    <a:spLocks noChangeShapeType="1"/>
                  </p:cNvSpPr>
                  <p:nvPr/>
                </p:nvSpPr>
                <p:spPr bwMode="auto">
                  <a:xfrm>
                    <a:off x="4080" y="2448"/>
                    <a:ext cx="0"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484381" name="Group 29">
                  <a:extLst>
                    <a:ext uri="{FF2B5EF4-FFF2-40B4-BE49-F238E27FC236}">
                      <a16:creationId xmlns:a16="http://schemas.microsoft.com/office/drawing/2014/main" id="{5817EE98-244E-994B-BD75-A147AD32D06D}"/>
                    </a:ext>
                  </a:extLst>
                </p:cNvPr>
                <p:cNvGrpSpPr>
                  <a:grpSpLocks/>
                </p:cNvGrpSpPr>
                <p:nvPr/>
              </p:nvGrpSpPr>
              <p:grpSpPr bwMode="auto">
                <a:xfrm>
                  <a:off x="4011" y="1888"/>
                  <a:ext cx="544" cy="204"/>
                  <a:chOff x="3696" y="2448"/>
                  <a:chExt cx="544" cy="204"/>
                </a:xfrm>
              </p:grpSpPr>
              <p:sp>
                <p:nvSpPr>
                  <p:cNvPr id="484382" name="Rectangle 30">
                    <a:extLst>
                      <a:ext uri="{FF2B5EF4-FFF2-40B4-BE49-F238E27FC236}">
                        <a16:creationId xmlns:a16="http://schemas.microsoft.com/office/drawing/2014/main" id="{71D403A6-53C7-E74A-9375-1FCA35252BC7}"/>
                      </a:ext>
                    </a:extLst>
                  </p:cNvPr>
                  <p:cNvSpPr>
                    <a:spLocks noChangeArrowheads="1"/>
                  </p:cNvSpPr>
                  <p:nvPr/>
                </p:nvSpPr>
                <p:spPr bwMode="auto">
                  <a:xfrm>
                    <a:off x="3696" y="2448"/>
                    <a:ext cx="544"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   </a:t>
                    </a:r>
                    <a:r>
                      <a:rPr kumimoji="1" lang="en-US" altLang="zh-CN" sz="24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A</a:t>
                    </a:r>
                    <a:endParaRPr kumimoji="1" lang="en-US" altLang="zh-CN" sz="2400">
                      <a:solidFill>
                        <a:srgbClr val="FFFFFF"/>
                      </a:solidFill>
                      <a:latin typeface="Times New Roman" panose="02020603050405020304" pitchFamily="18" charset="0"/>
                      <a:ea typeface="宋体" panose="02010600030101010101" pitchFamily="2" charset="-122"/>
                    </a:endParaRPr>
                  </a:p>
                </p:txBody>
              </p:sp>
              <p:sp>
                <p:nvSpPr>
                  <p:cNvPr id="484383" name="Line 31">
                    <a:extLst>
                      <a:ext uri="{FF2B5EF4-FFF2-40B4-BE49-F238E27FC236}">
                        <a16:creationId xmlns:a16="http://schemas.microsoft.com/office/drawing/2014/main" id="{65966A96-40E8-DC4D-A46C-29C6186FFBEA}"/>
                      </a:ext>
                    </a:extLst>
                  </p:cNvPr>
                  <p:cNvSpPr>
                    <a:spLocks noChangeShapeType="1"/>
                  </p:cNvSpPr>
                  <p:nvPr/>
                </p:nvSpPr>
                <p:spPr bwMode="auto">
                  <a:xfrm>
                    <a:off x="3840" y="2448"/>
                    <a:ext cx="0"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84384" name="Line 32">
                    <a:extLst>
                      <a:ext uri="{FF2B5EF4-FFF2-40B4-BE49-F238E27FC236}">
                        <a16:creationId xmlns:a16="http://schemas.microsoft.com/office/drawing/2014/main" id="{4D30AB56-B6B9-0F43-B2E4-B1DDDEE53741}"/>
                      </a:ext>
                    </a:extLst>
                  </p:cNvPr>
                  <p:cNvSpPr>
                    <a:spLocks noChangeShapeType="1"/>
                  </p:cNvSpPr>
                  <p:nvPr/>
                </p:nvSpPr>
                <p:spPr bwMode="auto">
                  <a:xfrm>
                    <a:off x="4080" y="2448"/>
                    <a:ext cx="0"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484385" name="Group 33">
                  <a:extLst>
                    <a:ext uri="{FF2B5EF4-FFF2-40B4-BE49-F238E27FC236}">
                      <a16:creationId xmlns:a16="http://schemas.microsoft.com/office/drawing/2014/main" id="{654EC0E5-4154-B84B-AE8F-ED2018BECA35}"/>
                    </a:ext>
                  </a:extLst>
                </p:cNvPr>
                <p:cNvGrpSpPr>
                  <a:grpSpLocks/>
                </p:cNvGrpSpPr>
                <p:nvPr/>
              </p:nvGrpSpPr>
              <p:grpSpPr bwMode="auto">
                <a:xfrm>
                  <a:off x="3723" y="2256"/>
                  <a:ext cx="544" cy="204"/>
                  <a:chOff x="3120" y="2496"/>
                  <a:chExt cx="544" cy="204"/>
                </a:xfrm>
              </p:grpSpPr>
              <p:sp>
                <p:nvSpPr>
                  <p:cNvPr id="484386" name="Rectangle 34">
                    <a:extLst>
                      <a:ext uri="{FF2B5EF4-FFF2-40B4-BE49-F238E27FC236}">
                        <a16:creationId xmlns:a16="http://schemas.microsoft.com/office/drawing/2014/main" id="{A91C05DD-BE42-364D-8055-00026ED0E2C0}"/>
                      </a:ext>
                    </a:extLst>
                  </p:cNvPr>
                  <p:cNvSpPr>
                    <a:spLocks noChangeArrowheads="1"/>
                  </p:cNvSpPr>
                  <p:nvPr/>
                </p:nvSpPr>
                <p:spPr bwMode="auto">
                  <a:xfrm>
                    <a:off x="3120" y="2496"/>
                    <a:ext cx="544"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 </a:t>
                    </a:r>
                    <a:r>
                      <a:rPr kumimoji="1" lang="en-US" altLang="zh-CN" sz="24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D</a:t>
                    </a:r>
                  </a:p>
                </p:txBody>
              </p:sp>
              <p:sp>
                <p:nvSpPr>
                  <p:cNvPr id="484387" name="Line 35">
                    <a:extLst>
                      <a:ext uri="{FF2B5EF4-FFF2-40B4-BE49-F238E27FC236}">
                        <a16:creationId xmlns:a16="http://schemas.microsoft.com/office/drawing/2014/main" id="{1F6E76BF-667A-894D-A145-E70720A422BE}"/>
                      </a:ext>
                    </a:extLst>
                  </p:cNvPr>
                  <p:cNvSpPr>
                    <a:spLocks noChangeShapeType="1"/>
                  </p:cNvSpPr>
                  <p:nvPr/>
                </p:nvSpPr>
                <p:spPr bwMode="auto">
                  <a:xfrm>
                    <a:off x="3304" y="2496"/>
                    <a:ext cx="0"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84388" name="Line 36">
                    <a:extLst>
                      <a:ext uri="{FF2B5EF4-FFF2-40B4-BE49-F238E27FC236}">
                        <a16:creationId xmlns:a16="http://schemas.microsoft.com/office/drawing/2014/main" id="{99BD0953-9AA4-1046-BE68-B137126E2F63}"/>
                      </a:ext>
                    </a:extLst>
                  </p:cNvPr>
                  <p:cNvSpPr>
                    <a:spLocks noChangeShapeType="1"/>
                  </p:cNvSpPr>
                  <p:nvPr/>
                </p:nvSpPr>
                <p:spPr bwMode="auto">
                  <a:xfrm>
                    <a:off x="3536" y="2496"/>
                    <a:ext cx="0"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484389" name="Group 37">
                  <a:extLst>
                    <a:ext uri="{FF2B5EF4-FFF2-40B4-BE49-F238E27FC236}">
                      <a16:creationId xmlns:a16="http://schemas.microsoft.com/office/drawing/2014/main" id="{8EB3508F-FF0C-8842-8C92-A5A2BBB22B5F}"/>
                    </a:ext>
                  </a:extLst>
                </p:cNvPr>
                <p:cNvGrpSpPr>
                  <a:grpSpLocks/>
                </p:cNvGrpSpPr>
                <p:nvPr/>
              </p:nvGrpSpPr>
              <p:grpSpPr bwMode="auto">
                <a:xfrm>
                  <a:off x="4811" y="2608"/>
                  <a:ext cx="544" cy="204"/>
                  <a:chOff x="3696" y="2448"/>
                  <a:chExt cx="544" cy="204"/>
                </a:xfrm>
              </p:grpSpPr>
              <p:sp>
                <p:nvSpPr>
                  <p:cNvPr id="484390" name="Rectangle 38">
                    <a:extLst>
                      <a:ext uri="{FF2B5EF4-FFF2-40B4-BE49-F238E27FC236}">
                        <a16:creationId xmlns:a16="http://schemas.microsoft.com/office/drawing/2014/main" id="{2797E7A7-1251-EC46-A6F8-DA1AF3E26E96}"/>
                      </a:ext>
                    </a:extLst>
                  </p:cNvPr>
                  <p:cNvSpPr>
                    <a:spLocks noChangeArrowheads="1"/>
                  </p:cNvSpPr>
                  <p:nvPr/>
                </p:nvSpPr>
                <p:spPr bwMode="auto">
                  <a:xfrm>
                    <a:off x="3696" y="2448"/>
                    <a:ext cx="544"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   </a:t>
                    </a:r>
                    <a:r>
                      <a:rPr kumimoji="1" lang="en-US" altLang="zh-CN" sz="24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C ⋀</a:t>
                    </a:r>
                    <a:endParaRPr kumimoji="1" lang="en-US" altLang="zh-CN" sz="2400">
                      <a:solidFill>
                        <a:srgbClr val="FFFFFF"/>
                      </a:solidFill>
                      <a:latin typeface="Times New Roman" panose="02020603050405020304" pitchFamily="18" charset="0"/>
                      <a:ea typeface="宋体" panose="02010600030101010101" pitchFamily="2" charset="-122"/>
                    </a:endParaRPr>
                  </a:p>
                </p:txBody>
              </p:sp>
              <p:sp>
                <p:nvSpPr>
                  <p:cNvPr id="484391" name="Line 39">
                    <a:extLst>
                      <a:ext uri="{FF2B5EF4-FFF2-40B4-BE49-F238E27FC236}">
                        <a16:creationId xmlns:a16="http://schemas.microsoft.com/office/drawing/2014/main" id="{205AE66F-5E40-554A-AFAB-8978512995C2}"/>
                      </a:ext>
                    </a:extLst>
                  </p:cNvPr>
                  <p:cNvSpPr>
                    <a:spLocks noChangeShapeType="1"/>
                  </p:cNvSpPr>
                  <p:nvPr/>
                </p:nvSpPr>
                <p:spPr bwMode="auto">
                  <a:xfrm>
                    <a:off x="3840" y="2448"/>
                    <a:ext cx="0"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84392" name="Line 40">
                    <a:extLst>
                      <a:ext uri="{FF2B5EF4-FFF2-40B4-BE49-F238E27FC236}">
                        <a16:creationId xmlns:a16="http://schemas.microsoft.com/office/drawing/2014/main" id="{BD5D6F94-ECBB-4243-AC87-4038E83BB208}"/>
                      </a:ext>
                    </a:extLst>
                  </p:cNvPr>
                  <p:cNvSpPr>
                    <a:spLocks noChangeShapeType="1"/>
                  </p:cNvSpPr>
                  <p:nvPr/>
                </p:nvSpPr>
                <p:spPr bwMode="auto">
                  <a:xfrm>
                    <a:off x="4080" y="2448"/>
                    <a:ext cx="0"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484393" name="Line 41">
                  <a:extLst>
                    <a:ext uri="{FF2B5EF4-FFF2-40B4-BE49-F238E27FC236}">
                      <a16:creationId xmlns:a16="http://schemas.microsoft.com/office/drawing/2014/main" id="{71483E05-5C06-B743-8399-9BBD7AFA0669}"/>
                    </a:ext>
                  </a:extLst>
                </p:cNvPr>
                <p:cNvSpPr>
                  <a:spLocks noChangeShapeType="1"/>
                </p:cNvSpPr>
                <p:nvPr/>
              </p:nvSpPr>
              <p:spPr bwMode="auto">
                <a:xfrm flipH="1">
                  <a:off x="4235" y="1688"/>
                  <a:ext cx="113" cy="204"/>
                </a:xfrm>
                <a:prstGeom prst="line">
                  <a:avLst/>
                </a:prstGeom>
                <a:noFill/>
                <a:ln w="1905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84394" name="Line 42">
                  <a:extLst>
                    <a:ext uri="{FF2B5EF4-FFF2-40B4-BE49-F238E27FC236}">
                      <a16:creationId xmlns:a16="http://schemas.microsoft.com/office/drawing/2014/main" id="{60D7B40C-4851-D445-A1F1-A004BA89E335}"/>
                    </a:ext>
                  </a:extLst>
                </p:cNvPr>
                <p:cNvSpPr>
                  <a:spLocks noChangeShapeType="1"/>
                </p:cNvSpPr>
                <p:nvPr/>
              </p:nvSpPr>
              <p:spPr bwMode="auto">
                <a:xfrm flipH="1">
                  <a:off x="3987" y="2048"/>
                  <a:ext cx="113" cy="204"/>
                </a:xfrm>
                <a:prstGeom prst="line">
                  <a:avLst/>
                </a:prstGeom>
                <a:noFill/>
                <a:ln w="1905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nvGrpSpPr>
                <p:cNvPr id="484395" name="Group 43">
                  <a:extLst>
                    <a:ext uri="{FF2B5EF4-FFF2-40B4-BE49-F238E27FC236}">
                      <a16:creationId xmlns:a16="http://schemas.microsoft.com/office/drawing/2014/main" id="{32D67A2A-A8F4-1348-B519-DCAB08034304}"/>
                    </a:ext>
                  </a:extLst>
                </p:cNvPr>
                <p:cNvGrpSpPr>
                  <a:grpSpLocks/>
                </p:cNvGrpSpPr>
                <p:nvPr/>
              </p:nvGrpSpPr>
              <p:grpSpPr bwMode="auto">
                <a:xfrm>
                  <a:off x="4475" y="2976"/>
                  <a:ext cx="544" cy="204"/>
                  <a:chOff x="3120" y="2496"/>
                  <a:chExt cx="544" cy="204"/>
                </a:xfrm>
              </p:grpSpPr>
              <p:sp>
                <p:nvSpPr>
                  <p:cNvPr id="484396" name="Rectangle 44">
                    <a:extLst>
                      <a:ext uri="{FF2B5EF4-FFF2-40B4-BE49-F238E27FC236}">
                        <a16:creationId xmlns:a16="http://schemas.microsoft.com/office/drawing/2014/main" id="{4B7BFCBC-F9C9-5745-BCDD-196FDD437610}"/>
                      </a:ext>
                    </a:extLst>
                  </p:cNvPr>
                  <p:cNvSpPr>
                    <a:spLocks noChangeArrowheads="1"/>
                  </p:cNvSpPr>
                  <p:nvPr/>
                </p:nvSpPr>
                <p:spPr bwMode="auto">
                  <a:xfrm>
                    <a:off x="3120" y="2496"/>
                    <a:ext cx="544"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 </a:t>
                    </a:r>
                    <a:r>
                      <a:rPr kumimoji="1" lang="en-US" altLang="zh-CN" sz="24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G</a:t>
                    </a:r>
                  </a:p>
                </p:txBody>
              </p:sp>
              <p:sp>
                <p:nvSpPr>
                  <p:cNvPr id="484397" name="Line 45">
                    <a:extLst>
                      <a:ext uri="{FF2B5EF4-FFF2-40B4-BE49-F238E27FC236}">
                        <a16:creationId xmlns:a16="http://schemas.microsoft.com/office/drawing/2014/main" id="{2058A6AD-0230-254C-8FC3-1BDDD3C8EEE6}"/>
                      </a:ext>
                    </a:extLst>
                  </p:cNvPr>
                  <p:cNvSpPr>
                    <a:spLocks noChangeShapeType="1"/>
                  </p:cNvSpPr>
                  <p:nvPr/>
                </p:nvSpPr>
                <p:spPr bwMode="auto">
                  <a:xfrm>
                    <a:off x="3304" y="2496"/>
                    <a:ext cx="0"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84398" name="Line 46">
                    <a:extLst>
                      <a:ext uri="{FF2B5EF4-FFF2-40B4-BE49-F238E27FC236}">
                        <a16:creationId xmlns:a16="http://schemas.microsoft.com/office/drawing/2014/main" id="{6E13AF46-403D-8B46-8F2F-65FACF1A6C5E}"/>
                      </a:ext>
                    </a:extLst>
                  </p:cNvPr>
                  <p:cNvSpPr>
                    <a:spLocks noChangeShapeType="1"/>
                  </p:cNvSpPr>
                  <p:nvPr/>
                </p:nvSpPr>
                <p:spPr bwMode="auto">
                  <a:xfrm>
                    <a:off x="3536" y="2496"/>
                    <a:ext cx="0"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484399" name="Group 47">
                  <a:extLst>
                    <a:ext uri="{FF2B5EF4-FFF2-40B4-BE49-F238E27FC236}">
                      <a16:creationId xmlns:a16="http://schemas.microsoft.com/office/drawing/2014/main" id="{0A6ABFB4-79B5-8148-BABE-07919F88E528}"/>
                    </a:ext>
                  </a:extLst>
                </p:cNvPr>
                <p:cNvGrpSpPr>
                  <a:grpSpLocks/>
                </p:cNvGrpSpPr>
                <p:nvPr/>
              </p:nvGrpSpPr>
              <p:grpSpPr bwMode="auto">
                <a:xfrm>
                  <a:off x="4395" y="2252"/>
                  <a:ext cx="544" cy="204"/>
                  <a:chOff x="3120" y="2496"/>
                  <a:chExt cx="544" cy="204"/>
                </a:xfrm>
              </p:grpSpPr>
              <p:sp>
                <p:nvSpPr>
                  <p:cNvPr id="484400" name="Rectangle 48">
                    <a:extLst>
                      <a:ext uri="{FF2B5EF4-FFF2-40B4-BE49-F238E27FC236}">
                        <a16:creationId xmlns:a16="http://schemas.microsoft.com/office/drawing/2014/main" id="{5CA36BB0-D1DF-784F-A2E6-7239F6747320}"/>
                      </a:ext>
                    </a:extLst>
                  </p:cNvPr>
                  <p:cNvSpPr>
                    <a:spLocks noChangeArrowheads="1"/>
                  </p:cNvSpPr>
                  <p:nvPr/>
                </p:nvSpPr>
                <p:spPr bwMode="auto">
                  <a:xfrm>
                    <a:off x="3120" y="2496"/>
                    <a:ext cx="544"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 </a:t>
                    </a:r>
                    <a:r>
                      <a:rPr kumimoji="1" lang="en-US" altLang="zh-CN" sz="24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B</a:t>
                    </a:r>
                  </a:p>
                </p:txBody>
              </p:sp>
              <p:sp>
                <p:nvSpPr>
                  <p:cNvPr id="484401" name="Line 49">
                    <a:extLst>
                      <a:ext uri="{FF2B5EF4-FFF2-40B4-BE49-F238E27FC236}">
                        <a16:creationId xmlns:a16="http://schemas.microsoft.com/office/drawing/2014/main" id="{C25308FE-A3A0-E644-BF26-55C80056D4A9}"/>
                      </a:ext>
                    </a:extLst>
                  </p:cNvPr>
                  <p:cNvSpPr>
                    <a:spLocks noChangeShapeType="1"/>
                  </p:cNvSpPr>
                  <p:nvPr/>
                </p:nvSpPr>
                <p:spPr bwMode="auto">
                  <a:xfrm>
                    <a:off x="3304" y="2496"/>
                    <a:ext cx="0"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84402" name="Line 50">
                    <a:extLst>
                      <a:ext uri="{FF2B5EF4-FFF2-40B4-BE49-F238E27FC236}">
                        <a16:creationId xmlns:a16="http://schemas.microsoft.com/office/drawing/2014/main" id="{1D8611B2-9638-C54A-A843-E81ECEA53E26}"/>
                      </a:ext>
                    </a:extLst>
                  </p:cNvPr>
                  <p:cNvSpPr>
                    <a:spLocks noChangeShapeType="1"/>
                  </p:cNvSpPr>
                  <p:nvPr/>
                </p:nvSpPr>
                <p:spPr bwMode="auto">
                  <a:xfrm>
                    <a:off x="3536" y="2496"/>
                    <a:ext cx="0"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484403" name="Line 51">
                  <a:extLst>
                    <a:ext uri="{FF2B5EF4-FFF2-40B4-BE49-F238E27FC236}">
                      <a16:creationId xmlns:a16="http://schemas.microsoft.com/office/drawing/2014/main" id="{284E4C7E-6E4E-C74B-AE66-876B86DE5BE1}"/>
                    </a:ext>
                  </a:extLst>
                </p:cNvPr>
                <p:cNvSpPr>
                  <a:spLocks noChangeShapeType="1"/>
                </p:cNvSpPr>
                <p:nvPr/>
              </p:nvSpPr>
              <p:spPr bwMode="auto">
                <a:xfrm>
                  <a:off x="4491" y="2044"/>
                  <a:ext cx="113" cy="204"/>
                </a:xfrm>
                <a:prstGeom prst="line">
                  <a:avLst/>
                </a:prstGeom>
                <a:noFill/>
                <a:ln w="19050">
                  <a:solidFill>
                    <a:schemeClr val="fo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84404" name="Line 52">
                  <a:extLst>
                    <a:ext uri="{FF2B5EF4-FFF2-40B4-BE49-F238E27FC236}">
                      <a16:creationId xmlns:a16="http://schemas.microsoft.com/office/drawing/2014/main" id="{8C49AB8F-C73E-4348-B2E2-17334C5E2633}"/>
                    </a:ext>
                  </a:extLst>
                </p:cNvPr>
                <p:cNvSpPr>
                  <a:spLocks noChangeShapeType="1"/>
                </p:cNvSpPr>
                <p:nvPr/>
              </p:nvSpPr>
              <p:spPr bwMode="auto">
                <a:xfrm>
                  <a:off x="4882" y="2404"/>
                  <a:ext cx="113" cy="204"/>
                </a:xfrm>
                <a:prstGeom prst="line">
                  <a:avLst/>
                </a:prstGeom>
                <a:noFill/>
                <a:ln w="19050">
                  <a:solidFill>
                    <a:schemeClr val="fo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84405" name="Line 53">
                  <a:extLst>
                    <a:ext uri="{FF2B5EF4-FFF2-40B4-BE49-F238E27FC236}">
                      <a16:creationId xmlns:a16="http://schemas.microsoft.com/office/drawing/2014/main" id="{50F92A45-389E-264E-84D5-165223D05AA2}"/>
                    </a:ext>
                  </a:extLst>
                </p:cNvPr>
                <p:cNvSpPr>
                  <a:spLocks noChangeShapeType="1"/>
                </p:cNvSpPr>
                <p:nvPr/>
              </p:nvSpPr>
              <p:spPr bwMode="auto">
                <a:xfrm>
                  <a:off x="4203" y="2412"/>
                  <a:ext cx="113" cy="204"/>
                </a:xfrm>
                <a:prstGeom prst="line">
                  <a:avLst/>
                </a:prstGeom>
                <a:noFill/>
                <a:ln w="19050">
                  <a:solidFill>
                    <a:schemeClr val="fo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84406" name="Line 54">
                  <a:extLst>
                    <a:ext uri="{FF2B5EF4-FFF2-40B4-BE49-F238E27FC236}">
                      <a16:creationId xmlns:a16="http://schemas.microsoft.com/office/drawing/2014/main" id="{0A908BFB-E298-864C-9DDD-FA73137B59BC}"/>
                    </a:ext>
                  </a:extLst>
                </p:cNvPr>
                <p:cNvSpPr>
                  <a:spLocks noChangeShapeType="1"/>
                </p:cNvSpPr>
                <p:nvPr/>
              </p:nvSpPr>
              <p:spPr bwMode="auto">
                <a:xfrm flipH="1">
                  <a:off x="4762" y="2772"/>
                  <a:ext cx="113" cy="204"/>
                </a:xfrm>
                <a:prstGeom prst="line">
                  <a:avLst/>
                </a:prstGeom>
                <a:noFill/>
                <a:ln w="1905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nvGrpSpPr>
                <p:cNvPr id="484407" name="Group 55">
                  <a:extLst>
                    <a:ext uri="{FF2B5EF4-FFF2-40B4-BE49-F238E27FC236}">
                      <a16:creationId xmlns:a16="http://schemas.microsoft.com/office/drawing/2014/main" id="{C3019ACF-101E-6842-ADD4-F9B6EB41A52C}"/>
                    </a:ext>
                  </a:extLst>
                </p:cNvPr>
                <p:cNvGrpSpPr>
                  <a:grpSpLocks/>
                </p:cNvGrpSpPr>
                <p:nvPr/>
              </p:nvGrpSpPr>
              <p:grpSpPr bwMode="auto">
                <a:xfrm>
                  <a:off x="4779" y="3328"/>
                  <a:ext cx="589" cy="204"/>
                  <a:chOff x="3120" y="2496"/>
                  <a:chExt cx="544" cy="204"/>
                </a:xfrm>
              </p:grpSpPr>
              <p:sp>
                <p:nvSpPr>
                  <p:cNvPr id="484408" name="Rectangle 56">
                    <a:extLst>
                      <a:ext uri="{FF2B5EF4-FFF2-40B4-BE49-F238E27FC236}">
                        <a16:creationId xmlns:a16="http://schemas.microsoft.com/office/drawing/2014/main" id="{37D6C150-4E78-EC43-98ED-23DDDA925546}"/>
                      </a:ext>
                    </a:extLst>
                  </p:cNvPr>
                  <p:cNvSpPr>
                    <a:spLocks noChangeArrowheads="1"/>
                  </p:cNvSpPr>
                  <p:nvPr/>
                </p:nvSpPr>
                <p:spPr bwMode="auto">
                  <a:xfrm>
                    <a:off x="3120" y="2496"/>
                    <a:ext cx="544"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 </a:t>
                    </a:r>
                    <a:r>
                      <a:rPr kumimoji="1" lang="en-US" altLang="zh-CN" sz="24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F  ⋀</a:t>
                    </a:r>
                  </a:p>
                </p:txBody>
              </p:sp>
              <p:sp>
                <p:nvSpPr>
                  <p:cNvPr id="484409" name="Line 57">
                    <a:extLst>
                      <a:ext uri="{FF2B5EF4-FFF2-40B4-BE49-F238E27FC236}">
                        <a16:creationId xmlns:a16="http://schemas.microsoft.com/office/drawing/2014/main" id="{05CD25D1-6090-C740-A373-3A6D817FDEE5}"/>
                      </a:ext>
                    </a:extLst>
                  </p:cNvPr>
                  <p:cNvSpPr>
                    <a:spLocks noChangeShapeType="1"/>
                  </p:cNvSpPr>
                  <p:nvPr/>
                </p:nvSpPr>
                <p:spPr bwMode="auto">
                  <a:xfrm>
                    <a:off x="3304" y="2496"/>
                    <a:ext cx="0"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84410" name="Line 58">
                    <a:extLst>
                      <a:ext uri="{FF2B5EF4-FFF2-40B4-BE49-F238E27FC236}">
                        <a16:creationId xmlns:a16="http://schemas.microsoft.com/office/drawing/2014/main" id="{A9709C44-2D6F-9F4E-A724-52458DC6FAC1}"/>
                      </a:ext>
                    </a:extLst>
                  </p:cNvPr>
                  <p:cNvSpPr>
                    <a:spLocks noChangeShapeType="1"/>
                  </p:cNvSpPr>
                  <p:nvPr/>
                </p:nvSpPr>
                <p:spPr bwMode="auto">
                  <a:xfrm>
                    <a:off x="3536" y="2496"/>
                    <a:ext cx="0"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484411" name="Line 59">
                  <a:extLst>
                    <a:ext uri="{FF2B5EF4-FFF2-40B4-BE49-F238E27FC236}">
                      <a16:creationId xmlns:a16="http://schemas.microsoft.com/office/drawing/2014/main" id="{C6A5996B-761C-0345-B3B9-4A04113387AF}"/>
                    </a:ext>
                  </a:extLst>
                </p:cNvPr>
                <p:cNvSpPr>
                  <a:spLocks noChangeShapeType="1"/>
                </p:cNvSpPr>
                <p:nvPr/>
              </p:nvSpPr>
              <p:spPr bwMode="auto">
                <a:xfrm>
                  <a:off x="4954" y="3124"/>
                  <a:ext cx="113" cy="204"/>
                </a:xfrm>
                <a:prstGeom prst="line">
                  <a:avLst/>
                </a:prstGeom>
                <a:noFill/>
                <a:ln w="19050">
                  <a:solidFill>
                    <a:schemeClr val="fo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nvGrpSpPr>
                <p:cNvPr id="484412" name="Group 60">
                  <a:extLst>
                    <a:ext uri="{FF2B5EF4-FFF2-40B4-BE49-F238E27FC236}">
                      <a16:creationId xmlns:a16="http://schemas.microsoft.com/office/drawing/2014/main" id="{D7A3834D-D09F-C440-9025-D91D731471ED}"/>
                    </a:ext>
                  </a:extLst>
                </p:cNvPr>
                <p:cNvGrpSpPr>
                  <a:grpSpLocks/>
                </p:cNvGrpSpPr>
                <p:nvPr/>
              </p:nvGrpSpPr>
              <p:grpSpPr bwMode="auto">
                <a:xfrm>
                  <a:off x="4011" y="2624"/>
                  <a:ext cx="589" cy="204"/>
                  <a:chOff x="3120" y="2496"/>
                  <a:chExt cx="544" cy="204"/>
                </a:xfrm>
              </p:grpSpPr>
              <p:sp>
                <p:nvSpPr>
                  <p:cNvPr id="484413" name="Rectangle 61">
                    <a:extLst>
                      <a:ext uri="{FF2B5EF4-FFF2-40B4-BE49-F238E27FC236}">
                        <a16:creationId xmlns:a16="http://schemas.microsoft.com/office/drawing/2014/main" id="{488643FF-197E-EC4F-B171-07BD9B3A55A2}"/>
                      </a:ext>
                    </a:extLst>
                  </p:cNvPr>
                  <p:cNvSpPr>
                    <a:spLocks noChangeArrowheads="1"/>
                  </p:cNvSpPr>
                  <p:nvPr/>
                </p:nvSpPr>
                <p:spPr bwMode="auto">
                  <a:xfrm>
                    <a:off x="3120" y="2496"/>
                    <a:ext cx="544"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 </a:t>
                    </a:r>
                    <a:r>
                      <a:rPr kumimoji="1" lang="en-US" altLang="zh-CN" sz="24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E ⋀</a:t>
                    </a:r>
                  </a:p>
                </p:txBody>
              </p:sp>
              <p:sp>
                <p:nvSpPr>
                  <p:cNvPr id="484414" name="Line 62">
                    <a:extLst>
                      <a:ext uri="{FF2B5EF4-FFF2-40B4-BE49-F238E27FC236}">
                        <a16:creationId xmlns:a16="http://schemas.microsoft.com/office/drawing/2014/main" id="{5A36B461-F40E-DD45-89F6-3FCA88F06777}"/>
                      </a:ext>
                    </a:extLst>
                  </p:cNvPr>
                  <p:cNvSpPr>
                    <a:spLocks noChangeShapeType="1"/>
                  </p:cNvSpPr>
                  <p:nvPr/>
                </p:nvSpPr>
                <p:spPr bwMode="auto">
                  <a:xfrm>
                    <a:off x="3304" y="2496"/>
                    <a:ext cx="0"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84415" name="Line 63">
                    <a:extLst>
                      <a:ext uri="{FF2B5EF4-FFF2-40B4-BE49-F238E27FC236}">
                        <a16:creationId xmlns:a16="http://schemas.microsoft.com/office/drawing/2014/main" id="{9EBD2C93-9ED8-1F47-907E-AB486EDA5253}"/>
                      </a:ext>
                    </a:extLst>
                  </p:cNvPr>
                  <p:cNvSpPr>
                    <a:spLocks noChangeShapeType="1"/>
                  </p:cNvSpPr>
                  <p:nvPr/>
                </p:nvSpPr>
                <p:spPr bwMode="auto">
                  <a:xfrm>
                    <a:off x="3536" y="2496"/>
                    <a:ext cx="0"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grpSp>
          <p:nvGrpSpPr>
            <p:cNvPr id="484416" name="Group 64">
              <a:extLst>
                <a:ext uri="{FF2B5EF4-FFF2-40B4-BE49-F238E27FC236}">
                  <a16:creationId xmlns:a16="http://schemas.microsoft.com/office/drawing/2014/main" id="{01C7441A-B974-AA4E-AC10-8FAA4B812BF7}"/>
                </a:ext>
              </a:extLst>
            </p:cNvPr>
            <p:cNvGrpSpPr>
              <a:grpSpLocks/>
            </p:cNvGrpSpPr>
            <p:nvPr/>
          </p:nvGrpSpPr>
          <p:grpSpPr bwMode="auto">
            <a:xfrm>
              <a:off x="527" y="203"/>
              <a:ext cx="2244" cy="949"/>
              <a:chOff x="527" y="203"/>
              <a:chExt cx="2244" cy="949"/>
            </a:xfrm>
          </p:grpSpPr>
          <p:grpSp>
            <p:nvGrpSpPr>
              <p:cNvPr id="484417" name="Group 65">
                <a:extLst>
                  <a:ext uri="{FF2B5EF4-FFF2-40B4-BE49-F238E27FC236}">
                    <a16:creationId xmlns:a16="http://schemas.microsoft.com/office/drawing/2014/main" id="{795CD4A0-65F1-8445-8ED8-59E562C7BE32}"/>
                  </a:ext>
                </a:extLst>
              </p:cNvPr>
              <p:cNvGrpSpPr>
                <a:grpSpLocks/>
              </p:cNvGrpSpPr>
              <p:nvPr/>
            </p:nvGrpSpPr>
            <p:grpSpPr bwMode="auto">
              <a:xfrm>
                <a:off x="527" y="203"/>
                <a:ext cx="2244" cy="623"/>
                <a:chOff x="527" y="203"/>
                <a:chExt cx="2244" cy="623"/>
              </a:xfrm>
            </p:grpSpPr>
            <p:grpSp>
              <p:nvGrpSpPr>
                <p:cNvPr id="484418" name="Group 66">
                  <a:extLst>
                    <a:ext uri="{FF2B5EF4-FFF2-40B4-BE49-F238E27FC236}">
                      <a16:creationId xmlns:a16="http://schemas.microsoft.com/office/drawing/2014/main" id="{FE2B111C-1DB4-1540-A756-2502125D5BF2}"/>
                    </a:ext>
                  </a:extLst>
                </p:cNvPr>
                <p:cNvGrpSpPr>
                  <a:grpSpLocks/>
                </p:cNvGrpSpPr>
                <p:nvPr/>
              </p:nvGrpSpPr>
              <p:grpSpPr bwMode="auto">
                <a:xfrm>
                  <a:off x="546" y="450"/>
                  <a:ext cx="792" cy="373"/>
                  <a:chOff x="546" y="450"/>
                  <a:chExt cx="792" cy="373"/>
                </a:xfrm>
              </p:grpSpPr>
              <p:sp>
                <p:nvSpPr>
                  <p:cNvPr id="484419" name="Rectangle 67">
                    <a:extLst>
                      <a:ext uri="{FF2B5EF4-FFF2-40B4-BE49-F238E27FC236}">
                        <a16:creationId xmlns:a16="http://schemas.microsoft.com/office/drawing/2014/main" id="{FF62FFAC-B4AC-074C-A05D-DA3A5550B956}"/>
                      </a:ext>
                    </a:extLst>
                  </p:cNvPr>
                  <p:cNvSpPr>
                    <a:spLocks noChangeArrowheads="1"/>
                  </p:cNvSpPr>
                  <p:nvPr/>
                </p:nvSpPr>
                <p:spPr bwMode="auto">
                  <a:xfrm>
                    <a:off x="546" y="606"/>
                    <a:ext cx="792" cy="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000" b="1">
                        <a:solidFill>
                          <a:srgbClr val="FFFFFF"/>
                        </a:solidFill>
                        <a:latin typeface="Times New Roman" panose="02020603050405020304" pitchFamily="18" charset="0"/>
                        <a:ea typeface="宋体" panose="02010600030101010101" pitchFamily="2" charset="-122"/>
                      </a:rPr>
                      <a:t>孩子结点</a:t>
                    </a:r>
                  </a:p>
                </p:txBody>
              </p:sp>
              <p:sp>
                <p:nvSpPr>
                  <p:cNvPr id="484420" name="Line 68">
                    <a:extLst>
                      <a:ext uri="{FF2B5EF4-FFF2-40B4-BE49-F238E27FC236}">
                        <a16:creationId xmlns:a16="http://schemas.microsoft.com/office/drawing/2014/main" id="{E6452B9E-8A49-C949-B2A2-E9953D0E235C}"/>
                      </a:ext>
                    </a:extLst>
                  </p:cNvPr>
                  <p:cNvSpPr>
                    <a:spLocks noChangeShapeType="1"/>
                  </p:cNvSpPr>
                  <p:nvPr/>
                </p:nvSpPr>
                <p:spPr bwMode="auto">
                  <a:xfrm flipV="1">
                    <a:off x="911" y="450"/>
                    <a:ext cx="0" cy="174"/>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484421" name="Group 69">
                  <a:extLst>
                    <a:ext uri="{FF2B5EF4-FFF2-40B4-BE49-F238E27FC236}">
                      <a16:creationId xmlns:a16="http://schemas.microsoft.com/office/drawing/2014/main" id="{CE7A9A12-8795-FE49-9E04-ACFC59DF1749}"/>
                    </a:ext>
                  </a:extLst>
                </p:cNvPr>
                <p:cNvGrpSpPr>
                  <a:grpSpLocks/>
                </p:cNvGrpSpPr>
                <p:nvPr/>
              </p:nvGrpSpPr>
              <p:grpSpPr bwMode="auto">
                <a:xfrm>
                  <a:off x="1887" y="440"/>
                  <a:ext cx="766" cy="386"/>
                  <a:chOff x="1887" y="440"/>
                  <a:chExt cx="766" cy="386"/>
                </a:xfrm>
              </p:grpSpPr>
              <p:sp>
                <p:nvSpPr>
                  <p:cNvPr id="484422" name="Rectangle 70">
                    <a:extLst>
                      <a:ext uri="{FF2B5EF4-FFF2-40B4-BE49-F238E27FC236}">
                        <a16:creationId xmlns:a16="http://schemas.microsoft.com/office/drawing/2014/main" id="{7A2F0D34-62A7-FB47-A484-66824714FC50}"/>
                      </a:ext>
                    </a:extLst>
                  </p:cNvPr>
                  <p:cNvSpPr>
                    <a:spLocks noChangeArrowheads="1"/>
                  </p:cNvSpPr>
                  <p:nvPr/>
                </p:nvSpPr>
                <p:spPr bwMode="auto">
                  <a:xfrm>
                    <a:off x="1887" y="608"/>
                    <a:ext cx="766"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000" b="1">
                        <a:solidFill>
                          <a:srgbClr val="FFFFFF"/>
                        </a:solidFill>
                        <a:latin typeface="Times New Roman" panose="02020603050405020304" pitchFamily="18" charset="0"/>
                        <a:ea typeface="宋体" panose="02010600030101010101" pitchFamily="2" charset="-122"/>
                      </a:rPr>
                      <a:t>兄弟结点</a:t>
                    </a:r>
                  </a:p>
                </p:txBody>
              </p:sp>
              <p:sp>
                <p:nvSpPr>
                  <p:cNvPr id="484423" name="Line 71">
                    <a:extLst>
                      <a:ext uri="{FF2B5EF4-FFF2-40B4-BE49-F238E27FC236}">
                        <a16:creationId xmlns:a16="http://schemas.microsoft.com/office/drawing/2014/main" id="{5211DCCB-8FD3-A94C-A0C8-37123AF27269}"/>
                      </a:ext>
                    </a:extLst>
                  </p:cNvPr>
                  <p:cNvSpPr>
                    <a:spLocks noChangeShapeType="1"/>
                  </p:cNvSpPr>
                  <p:nvPr/>
                </p:nvSpPr>
                <p:spPr bwMode="auto">
                  <a:xfrm flipV="1">
                    <a:off x="2255" y="440"/>
                    <a:ext cx="0" cy="173"/>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484424" name="Group 72">
                  <a:extLst>
                    <a:ext uri="{FF2B5EF4-FFF2-40B4-BE49-F238E27FC236}">
                      <a16:creationId xmlns:a16="http://schemas.microsoft.com/office/drawing/2014/main" id="{30199A6C-6017-9745-BDB2-6CB3FA59C9CB}"/>
                    </a:ext>
                  </a:extLst>
                </p:cNvPr>
                <p:cNvGrpSpPr>
                  <a:grpSpLocks/>
                </p:cNvGrpSpPr>
                <p:nvPr/>
              </p:nvGrpSpPr>
              <p:grpSpPr bwMode="auto">
                <a:xfrm>
                  <a:off x="527" y="203"/>
                  <a:ext cx="2244" cy="238"/>
                  <a:chOff x="3264" y="3264"/>
                  <a:chExt cx="2244" cy="249"/>
                </a:xfrm>
              </p:grpSpPr>
              <p:sp>
                <p:nvSpPr>
                  <p:cNvPr id="484425" name="Rectangle 73">
                    <a:extLst>
                      <a:ext uri="{FF2B5EF4-FFF2-40B4-BE49-F238E27FC236}">
                        <a16:creationId xmlns:a16="http://schemas.microsoft.com/office/drawing/2014/main" id="{4EFFA403-65A2-154B-B32B-52E78303CF3F}"/>
                      </a:ext>
                    </a:extLst>
                  </p:cNvPr>
                  <p:cNvSpPr>
                    <a:spLocks noChangeArrowheads="1"/>
                  </p:cNvSpPr>
                  <p:nvPr/>
                </p:nvSpPr>
                <p:spPr bwMode="auto">
                  <a:xfrm>
                    <a:off x="3264" y="3264"/>
                    <a:ext cx="2244" cy="2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firstchild   data  nextsibing</a:t>
                    </a:r>
                  </a:p>
                </p:txBody>
              </p:sp>
              <p:sp>
                <p:nvSpPr>
                  <p:cNvPr id="484426" name="Line 74">
                    <a:extLst>
                      <a:ext uri="{FF2B5EF4-FFF2-40B4-BE49-F238E27FC236}">
                        <a16:creationId xmlns:a16="http://schemas.microsoft.com/office/drawing/2014/main" id="{8A0D03F4-24C2-8D4A-B687-3D401EB6AAEB}"/>
                      </a:ext>
                    </a:extLst>
                  </p:cNvPr>
                  <p:cNvSpPr>
                    <a:spLocks noChangeShapeType="1"/>
                  </p:cNvSpPr>
                  <p:nvPr/>
                </p:nvSpPr>
                <p:spPr bwMode="auto">
                  <a:xfrm>
                    <a:off x="4128" y="3264"/>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84427" name="Line 75">
                    <a:extLst>
                      <a:ext uri="{FF2B5EF4-FFF2-40B4-BE49-F238E27FC236}">
                        <a16:creationId xmlns:a16="http://schemas.microsoft.com/office/drawing/2014/main" id="{84A1D7A1-94F1-9D41-9A47-8C975A8931B7}"/>
                      </a:ext>
                    </a:extLst>
                  </p:cNvPr>
                  <p:cNvSpPr>
                    <a:spLocks noChangeShapeType="1"/>
                  </p:cNvSpPr>
                  <p:nvPr/>
                </p:nvSpPr>
                <p:spPr bwMode="auto">
                  <a:xfrm>
                    <a:off x="4592" y="3264"/>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sp>
            <p:nvSpPr>
              <p:cNvPr id="484428" name="Rectangle 76">
                <a:extLst>
                  <a:ext uri="{FF2B5EF4-FFF2-40B4-BE49-F238E27FC236}">
                    <a16:creationId xmlns:a16="http://schemas.microsoft.com/office/drawing/2014/main" id="{4865D900-6F59-ED4F-B08D-BA67CA88F6B8}"/>
                  </a:ext>
                </a:extLst>
              </p:cNvPr>
              <p:cNvSpPr>
                <a:spLocks noChangeArrowheads="1"/>
              </p:cNvSpPr>
              <p:nvPr/>
            </p:nvSpPr>
            <p:spPr bwMode="auto">
              <a:xfrm>
                <a:off x="1066" y="935"/>
                <a:ext cx="1134" cy="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r>
                  <a:rPr lang="en-US" altLang="zh-CN" sz="2000" b="1">
                    <a:solidFill>
                      <a:srgbClr val="FFFFFF"/>
                    </a:solidFill>
                    <a:latin typeface="Times New Roman" panose="02020603050405020304" pitchFamily="18" charset="0"/>
                    <a:ea typeface="宋体" panose="02010600030101010101" pitchFamily="2" charset="-122"/>
                  </a:rPr>
                  <a:t>(a)   </a:t>
                </a:r>
                <a:r>
                  <a:rPr kumimoji="1" lang="zh-CN" altLang="en-US" sz="2000" b="1">
                    <a:solidFill>
                      <a:srgbClr val="FFFFFF"/>
                    </a:solidFill>
                    <a:latin typeface="宋体" panose="02010600030101010101" pitchFamily="2" charset="-122"/>
                    <a:ea typeface="宋体" panose="02010600030101010101" pitchFamily="2" charset="-122"/>
                  </a:rPr>
                  <a:t>结点结构</a:t>
                </a:r>
              </a:p>
            </p:txBody>
          </p:sp>
        </p:grpSp>
      </p:grpSp>
    </p:spTree>
    <p:extLst>
      <p:ext uri="{BB962C8B-B14F-4D97-AF65-F5344CB8AC3E}">
        <p14:creationId xmlns:p14="http://schemas.microsoft.com/office/powerpoint/2010/main" val="284292487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5378" name="Rectangle 2">
            <a:extLst>
              <a:ext uri="{FF2B5EF4-FFF2-40B4-BE49-F238E27FC236}">
                <a16:creationId xmlns:a16="http://schemas.microsoft.com/office/drawing/2014/main" id="{E2C1654F-529B-A34E-B7F4-6D4EC634C770}"/>
              </a:ext>
            </a:extLst>
          </p:cNvPr>
          <p:cNvSpPr>
            <a:spLocks noGrp="1" noChangeArrowheads="1"/>
          </p:cNvSpPr>
          <p:nvPr>
            <p:ph type="title"/>
          </p:nvPr>
        </p:nvSpPr>
        <p:spPr>
          <a:xfrm>
            <a:off x="2286000" y="222250"/>
            <a:ext cx="7010400" cy="685800"/>
          </a:xfrm>
        </p:spPr>
        <p:txBody>
          <a:bodyPr/>
          <a:lstStyle/>
          <a:p>
            <a:r>
              <a:rPr lang="en-US" altLang="zh-CN" b="1">
                <a:latin typeface="Times New Roman" panose="02020603050405020304" pitchFamily="18" charset="0"/>
              </a:rPr>
              <a:t>6.5.2</a:t>
            </a:r>
            <a:r>
              <a:rPr lang="en-US" altLang="zh-CN" b="1"/>
              <a:t>  </a:t>
            </a:r>
            <a:r>
              <a:rPr lang="zh-CN" altLang="en-US" b="1">
                <a:ea typeface="楷体_GB2312" pitchFamily="49" charset="-122"/>
              </a:rPr>
              <a:t>森林与二叉树的转换</a:t>
            </a:r>
          </a:p>
        </p:txBody>
      </p:sp>
      <p:sp>
        <p:nvSpPr>
          <p:cNvPr id="485379" name="Rectangle 3">
            <a:extLst>
              <a:ext uri="{FF2B5EF4-FFF2-40B4-BE49-F238E27FC236}">
                <a16:creationId xmlns:a16="http://schemas.microsoft.com/office/drawing/2014/main" id="{4A1D0417-FECC-0D4F-9D1B-C5F5741FA4D5}"/>
              </a:ext>
            </a:extLst>
          </p:cNvPr>
          <p:cNvSpPr>
            <a:spLocks noGrp="1" noChangeArrowheads="1"/>
          </p:cNvSpPr>
          <p:nvPr>
            <p:ph type="body" idx="1"/>
          </p:nvPr>
        </p:nvSpPr>
        <p:spPr>
          <a:xfrm>
            <a:off x="1600201" y="1066800"/>
            <a:ext cx="8888413" cy="4090988"/>
          </a:xfrm>
        </p:spPr>
        <p:txBody>
          <a:bodyPr/>
          <a:lstStyle/>
          <a:p>
            <a:pPr marL="0" indent="0">
              <a:lnSpc>
                <a:spcPct val="110000"/>
              </a:lnSpc>
              <a:buNone/>
            </a:pPr>
            <a:r>
              <a:rPr lang="zh-CN" altLang="en-US" sz="2800"/>
              <a:t>         </a:t>
            </a:r>
            <a:r>
              <a:rPr lang="zh-CN" altLang="en-US" sz="2800" b="1"/>
              <a:t>由于二叉树和树都可用二叉链表作为存储结构，对比各自的结点结构可以看出，以二叉链表作为媒介可以导出树和二叉树之间的一个对应关系。</a:t>
            </a:r>
          </a:p>
          <a:p>
            <a:pPr marL="533400" lvl="1" indent="0">
              <a:lnSpc>
                <a:spcPct val="110000"/>
              </a:lnSpc>
              <a:buNone/>
            </a:pPr>
            <a:r>
              <a:rPr lang="zh-CN" altLang="en-US" b="1">
                <a:solidFill>
                  <a:schemeClr val="folHlink"/>
                </a:solidFill>
                <a:latin typeface="宋体" panose="02010600030101010101" pitchFamily="2" charset="-122"/>
              </a:rPr>
              <a:t>◆</a:t>
            </a:r>
            <a:r>
              <a:rPr lang="zh-CN" altLang="en-US" b="1">
                <a:latin typeface="宋体" panose="02010600030101010101" pitchFamily="2" charset="-122"/>
              </a:rPr>
              <a:t> </a:t>
            </a:r>
            <a:r>
              <a:rPr lang="zh-CN" altLang="en-US" b="1"/>
              <a:t>从物理结构来看，树和二叉树的二叉链表是相同的，只是对指针的逻辑解释不同而已。</a:t>
            </a:r>
            <a:br>
              <a:rPr lang="zh-CN" altLang="en-US" b="1"/>
            </a:br>
            <a:r>
              <a:rPr lang="zh-CN" altLang="en-US" b="1"/>
              <a:t> </a:t>
            </a:r>
            <a:r>
              <a:rPr lang="zh-CN" altLang="en-US" b="1">
                <a:solidFill>
                  <a:schemeClr val="folHlink"/>
                </a:solidFill>
                <a:latin typeface="宋体" panose="02010600030101010101" pitchFamily="2" charset="-122"/>
              </a:rPr>
              <a:t>◆</a:t>
            </a:r>
            <a:r>
              <a:rPr lang="zh-CN" altLang="en-US" b="1">
                <a:latin typeface="宋体" panose="02010600030101010101" pitchFamily="2" charset="-122"/>
              </a:rPr>
              <a:t> </a:t>
            </a:r>
            <a:r>
              <a:rPr lang="zh-CN" altLang="en-US" b="1"/>
              <a:t>从树的二叉链表表示的定义可知，任何一棵和树对应的二叉树，其右子树一定为空。</a:t>
            </a:r>
          </a:p>
          <a:p>
            <a:pPr marL="0" indent="0">
              <a:lnSpc>
                <a:spcPct val="110000"/>
              </a:lnSpc>
              <a:buNone/>
            </a:pPr>
            <a:r>
              <a:rPr lang="zh-CN" altLang="en-US" sz="2800" b="1"/>
              <a:t>       图</a:t>
            </a:r>
            <a:r>
              <a:rPr lang="en-US" altLang="zh-CN" sz="2800" b="1"/>
              <a:t>6-18</a:t>
            </a:r>
            <a:r>
              <a:rPr lang="zh-CN" altLang="en-US" sz="2800" b="1"/>
              <a:t>直观地展示了树和二叉树之间的对应关系。</a:t>
            </a:r>
          </a:p>
        </p:txBody>
      </p:sp>
    </p:spTree>
    <p:extLst>
      <p:ext uri="{BB962C8B-B14F-4D97-AF65-F5344CB8AC3E}">
        <p14:creationId xmlns:p14="http://schemas.microsoft.com/office/powerpoint/2010/main" val="284302368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86402" name="Group 2">
            <a:extLst>
              <a:ext uri="{FF2B5EF4-FFF2-40B4-BE49-F238E27FC236}">
                <a16:creationId xmlns:a16="http://schemas.microsoft.com/office/drawing/2014/main" id="{5D4A945B-F2FD-9E4D-98C0-7605D866B4D5}"/>
              </a:ext>
            </a:extLst>
          </p:cNvPr>
          <p:cNvGrpSpPr>
            <a:grpSpLocks/>
          </p:cNvGrpSpPr>
          <p:nvPr/>
        </p:nvGrpSpPr>
        <p:grpSpPr bwMode="auto">
          <a:xfrm>
            <a:off x="1774826" y="282576"/>
            <a:ext cx="8785225" cy="6170613"/>
            <a:chOff x="158" y="88"/>
            <a:chExt cx="5534" cy="3887"/>
          </a:xfrm>
        </p:grpSpPr>
        <p:sp>
          <p:nvSpPr>
            <p:cNvPr id="486403" name="Rectangle 3">
              <a:extLst>
                <a:ext uri="{FF2B5EF4-FFF2-40B4-BE49-F238E27FC236}">
                  <a16:creationId xmlns:a16="http://schemas.microsoft.com/office/drawing/2014/main" id="{B18BA464-F0FE-4E44-A089-96F5B0F8A11A}"/>
                </a:ext>
              </a:extLst>
            </p:cNvPr>
            <p:cNvSpPr>
              <a:spLocks noChangeArrowheads="1"/>
            </p:cNvSpPr>
            <p:nvPr/>
          </p:nvSpPr>
          <p:spPr bwMode="auto">
            <a:xfrm>
              <a:off x="1837" y="3748"/>
              <a:ext cx="226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000" b="1">
                  <a:solidFill>
                    <a:srgbClr val="FFFFFF"/>
                  </a:solidFill>
                  <a:latin typeface="Times New Roman" panose="02020603050405020304" pitchFamily="18" charset="0"/>
                  <a:ea typeface="宋体" panose="02010600030101010101" pitchFamily="2" charset="-122"/>
                </a:rPr>
                <a:t>图</a:t>
              </a:r>
              <a:r>
                <a:rPr kumimoji="1" lang="en-US" altLang="zh-CN" sz="2000" b="1">
                  <a:solidFill>
                    <a:srgbClr val="FFFFFF"/>
                  </a:solidFill>
                  <a:latin typeface="Times New Roman" panose="02020603050405020304" pitchFamily="18" charset="0"/>
                  <a:ea typeface="宋体" panose="02010600030101010101" pitchFamily="2" charset="-122"/>
                </a:rPr>
                <a:t>6-18  </a:t>
              </a:r>
              <a:r>
                <a:rPr kumimoji="1" lang="zh-CN" altLang="en-US" sz="2000" b="1">
                  <a:solidFill>
                    <a:srgbClr val="FFFFFF"/>
                  </a:solidFill>
                  <a:latin typeface="Times New Roman" panose="02020603050405020304" pitchFamily="18" charset="0"/>
                  <a:ea typeface="宋体" panose="02010600030101010101" pitchFamily="2" charset="-122"/>
                </a:rPr>
                <a:t>树与二叉树的对应关系</a:t>
              </a:r>
            </a:p>
          </p:txBody>
        </p:sp>
        <p:grpSp>
          <p:nvGrpSpPr>
            <p:cNvPr id="486404" name="Group 4">
              <a:extLst>
                <a:ext uri="{FF2B5EF4-FFF2-40B4-BE49-F238E27FC236}">
                  <a16:creationId xmlns:a16="http://schemas.microsoft.com/office/drawing/2014/main" id="{CC303A82-6502-2343-92CE-C194CE245888}"/>
                </a:ext>
              </a:extLst>
            </p:cNvPr>
            <p:cNvGrpSpPr>
              <a:grpSpLocks/>
            </p:cNvGrpSpPr>
            <p:nvPr/>
          </p:nvGrpSpPr>
          <p:grpSpPr bwMode="auto">
            <a:xfrm>
              <a:off x="3831" y="88"/>
              <a:ext cx="1362" cy="1512"/>
              <a:chOff x="3831" y="88"/>
              <a:chExt cx="1362" cy="1512"/>
            </a:xfrm>
          </p:grpSpPr>
          <p:sp>
            <p:nvSpPr>
              <p:cNvPr id="486405" name="Rectangle 5">
                <a:extLst>
                  <a:ext uri="{FF2B5EF4-FFF2-40B4-BE49-F238E27FC236}">
                    <a16:creationId xmlns:a16="http://schemas.microsoft.com/office/drawing/2014/main" id="{78F10020-D940-C848-AABA-059551E44DDF}"/>
                  </a:ext>
                </a:extLst>
              </p:cNvPr>
              <p:cNvSpPr>
                <a:spLocks noChangeArrowheads="1"/>
              </p:cNvSpPr>
              <p:nvPr/>
            </p:nvSpPr>
            <p:spPr bwMode="auto">
              <a:xfrm>
                <a:off x="3831" y="119"/>
                <a:ext cx="589"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000" b="1">
                    <a:solidFill>
                      <a:srgbClr val="FFFFFF"/>
                    </a:solidFill>
                    <a:latin typeface="Times New Roman" panose="02020603050405020304" pitchFamily="18" charset="0"/>
                    <a:ea typeface="宋体" panose="02010600030101010101" pitchFamily="2" charset="-122"/>
                  </a:rPr>
                  <a:t>二叉树</a:t>
                </a:r>
                <a:r>
                  <a:rPr kumimoji="1" lang="zh-CN" altLang="en-US" sz="2400">
                    <a:solidFill>
                      <a:srgbClr val="FFFFFF"/>
                    </a:solidFill>
                    <a:latin typeface="Times New Roman" panose="02020603050405020304" pitchFamily="18" charset="0"/>
                    <a:ea typeface="宋体" panose="02010600030101010101" pitchFamily="2" charset="-122"/>
                  </a:rPr>
                  <a:t> </a:t>
                </a:r>
              </a:p>
            </p:txBody>
          </p:sp>
          <p:grpSp>
            <p:nvGrpSpPr>
              <p:cNvPr id="486406" name="Group 6">
                <a:extLst>
                  <a:ext uri="{FF2B5EF4-FFF2-40B4-BE49-F238E27FC236}">
                    <a16:creationId xmlns:a16="http://schemas.microsoft.com/office/drawing/2014/main" id="{0A9687D7-B7DF-0349-924A-75FFFFA4E288}"/>
                  </a:ext>
                </a:extLst>
              </p:cNvPr>
              <p:cNvGrpSpPr>
                <a:grpSpLocks/>
              </p:cNvGrpSpPr>
              <p:nvPr/>
            </p:nvGrpSpPr>
            <p:grpSpPr bwMode="auto">
              <a:xfrm>
                <a:off x="4201" y="88"/>
                <a:ext cx="992" cy="1512"/>
                <a:chOff x="3717" y="88"/>
                <a:chExt cx="992" cy="1512"/>
              </a:xfrm>
            </p:grpSpPr>
            <p:sp>
              <p:nvSpPr>
                <p:cNvPr id="486407" name="Oval 7">
                  <a:extLst>
                    <a:ext uri="{FF2B5EF4-FFF2-40B4-BE49-F238E27FC236}">
                      <a16:creationId xmlns:a16="http://schemas.microsoft.com/office/drawing/2014/main" id="{EECC3196-3A5F-D249-A597-EC44E59B16ED}"/>
                    </a:ext>
                  </a:extLst>
                </p:cNvPr>
                <p:cNvSpPr>
                  <a:spLocks noChangeArrowheads="1"/>
                </p:cNvSpPr>
                <p:nvPr/>
              </p:nvSpPr>
              <p:spPr bwMode="auto">
                <a:xfrm>
                  <a:off x="4477" y="1362"/>
                  <a:ext cx="232" cy="221"/>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C</a:t>
                  </a:r>
                </a:p>
              </p:txBody>
            </p:sp>
            <p:sp>
              <p:nvSpPr>
                <p:cNvPr id="486408" name="Oval 8">
                  <a:extLst>
                    <a:ext uri="{FF2B5EF4-FFF2-40B4-BE49-F238E27FC236}">
                      <a16:creationId xmlns:a16="http://schemas.microsoft.com/office/drawing/2014/main" id="{B1B6BCA2-7542-0944-9902-BED46AEC5838}"/>
                    </a:ext>
                  </a:extLst>
                </p:cNvPr>
                <p:cNvSpPr>
                  <a:spLocks noChangeArrowheads="1"/>
                </p:cNvSpPr>
                <p:nvPr/>
              </p:nvSpPr>
              <p:spPr bwMode="auto">
                <a:xfrm>
                  <a:off x="3993" y="1379"/>
                  <a:ext cx="232" cy="221"/>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E</a:t>
                  </a:r>
                </a:p>
              </p:txBody>
            </p:sp>
            <p:sp>
              <p:nvSpPr>
                <p:cNvPr id="486409" name="Oval 9">
                  <a:extLst>
                    <a:ext uri="{FF2B5EF4-FFF2-40B4-BE49-F238E27FC236}">
                      <a16:creationId xmlns:a16="http://schemas.microsoft.com/office/drawing/2014/main" id="{C9BA8714-78F4-8842-981C-2F88D29F5D59}"/>
                    </a:ext>
                  </a:extLst>
                </p:cNvPr>
                <p:cNvSpPr>
                  <a:spLocks noChangeArrowheads="1"/>
                </p:cNvSpPr>
                <p:nvPr/>
              </p:nvSpPr>
              <p:spPr bwMode="auto">
                <a:xfrm>
                  <a:off x="4206" y="88"/>
                  <a:ext cx="232" cy="221"/>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R</a:t>
                  </a:r>
                </a:p>
              </p:txBody>
            </p:sp>
            <p:sp>
              <p:nvSpPr>
                <p:cNvPr id="486410" name="Oval 10">
                  <a:extLst>
                    <a:ext uri="{FF2B5EF4-FFF2-40B4-BE49-F238E27FC236}">
                      <a16:creationId xmlns:a16="http://schemas.microsoft.com/office/drawing/2014/main" id="{D0E5C4AF-85C1-764F-88BF-882EDF9B8330}"/>
                    </a:ext>
                  </a:extLst>
                </p:cNvPr>
                <p:cNvSpPr>
                  <a:spLocks noChangeArrowheads="1"/>
                </p:cNvSpPr>
                <p:nvPr/>
              </p:nvSpPr>
              <p:spPr bwMode="auto">
                <a:xfrm>
                  <a:off x="3947" y="506"/>
                  <a:ext cx="232" cy="221"/>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A</a:t>
                  </a:r>
                </a:p>
              </p:txBody>
            </p:sp>
            <p:sp>
              <p:nvSpPr>
                <p:cNvPr id="486411" name="Line 11">
                  <a:extLst>
                    <a:ext uri="{FF2B5EF4-FFF2-40B4-BE49-F238E27FC236}">
                      <a16:creationId xmlns:a16="http://schemas.microsoft.com/office/drawing/2014/main" id="{1284B50B-3F57-6B4C-9417-3513B99957CC}"/>
                    </a:ext>
                  </a:extLst>
                </p:cNvPr>
                <p:cNvSpPr>
                  <a:spLocks noChangeShapeType="1"/>
                </p:cNvSpPr>
                <p:nvPr/>
              </p:nvSpPr>
              <p:spPr bwMode="auto">
                <a:xfrm flipH="1">
                  <a:off x="4105" y="281"/>
                  <a:ext cx="143" cy="225"/>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86412" name="Oval 12">
                  <a:extLst>
                    <a:ext uri="{FF2B5EF4-FFF2-40B4-BE49-F238E27FC236}">
                      <a16:creationId xmlns:a16="http://schemas.microsoft.com/office/drawing/2014/main" id="{522A5E9E-951A-7A4E-8CF1-0791E370E86A}"/>
                    </a:ext>
                  </a:extLst>
                </p:cNvPr>
                <p:cNvSpPr>
                  <a:spLocks noChangeArrowheads="1"/>
                </p:cNvSpPr>
                <p:nvPr/>
              </p:nvSpPr>
              <p:spPr bwMode="auto">
                <a:xfrm>
                  <a:off x="3717" y="955"/>
                  <a:ext cx="232" cy="221"/>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D</a:t>
                  </a:r>
                </a:p>
              </p:txBody>
            </p:sp>
            <p:sp>
              <p:nvSpPr>
                <p:cNvPr id="486413" name="Oval 13">
                  <a:extLst>
                    <a:ext uri="{FF2B5EF4-FFF2-40B4-BE49-F238E27FC236}">
                      <a16:creationId xmlns:a16="http://schemas.microsoft.com/office/drawing/2014/main" id="{4C6A5424-B8E7-4F4E-B783-3705CFA6D086}"/>
                    </a:ext>
                  </a:extLst>
                </p:cNvPr>
                <p:cNvSpPr>
                  <a:spLocks noChangeArrowheads="1"/>
                </p:cNvSpPr>
                <p:nvPr/>
              </p:nvSpPr>
              <p:spPr bwMode="auto">
                <a:xfrm>
                  <a:off x="4195" y="929"/>
                  <a:ext cx="232" cy="221"/>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B</a:t>
                  </a:r>
                </a:p>
              </p:txBody>
            </p:sp>
            <p:sp>
              <p:nvSpPr>
                <p:cNvPr id="486414" name="Line 14">
                  <a:extLst>
                    <a:ext uri="{FF2B5EF4-FFF2-40B4-BE49-F238E27FC236}">
                      <a16:creationId xmlns:a16="http://schemas.microsoft.com/office/drawing/2014/main" id="{D91F5F1F-76F2-1D4E-83F5-F6B1972D3012}"/>
                    </a:ext>
                  </a:extLst>
                </p:cNvPr>
                <p:cNvSpPr>
                  <a:spLocks noChangeShapeType="1"/>
                </p:cNvSpPr>
                <p:nvPr/>
              </p:nvSpPr>
              <p:spPr bwMode="auto">
                <a:xfrm flipH="1">
                  <a:off x="3846" y="706"/>
                  <a:ext cx="148" cy="24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86415" name="Line 15">
                  <a:extLst>
                    <a:ext uri="{FF2B5EF4-FFF2-40B4-BE49-F238E27FC236}">
                      <a16:creationId xmlns:a16="http://schemas.microsoft.com/office/drawing/2014/main" id="{F6CC3785-82DE-4346-897B-718C2AD21B2A}"/>
                    </a:ext>
                  </a:extLst>
                </p:cNvPr>
                <p:cNvSpPr>
                  <a:spLocks noChangeShapeType="1"/>
                </p:cNvSpPr>
                <p:nvPr/>
              </p:nvSpPr>
              <p:spPr bwMode="auto">
                <a:xfrm>
                  <a:off x="4110" y="721"/>
                  <a:ext cx="176" cy="21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86416" name="Line 16">
                  <a:extLst>
                    <a:ext uri="{FF2B5EF4-FFF2-40B4-BE49-F238E27FC236}">
                      <a16:creationId xmlns:a16="http://schemas.microsoft.com/office/drawing/2014/main" id="{746F82D2-CD3A-3542-A7ED-FF221941D21C}"/>
                    </a:ext>
                  </a:extLst>
                </p:cNvPr>
                <p:cNvSpPr>
                  <a:spLocks noChangeShapeType="1"/>
                </p:cNvSpPr>
                <p:nvPr/>
              </p:nvSpPr>
              <p:spPr bwMode="auto">
                <a:xfrm>
                  <a:off x="4388" y="1122"/>
                  <a:ext cx="179" cy="24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86417" name="Line 17">
                  <a:extLst>
                    <a:ext uri="{FF2B5EF4-FFF2-40B4-BE49-F238E27FC236}">
                      <a16:creationId xmlns:a16="http://schemas.microsoft.com/office/drawing/2014/main" id="{2AE13B15-331E-554C-ABF2-04C1C4523AF1}"/>
                    </a:ext>
                  </a:extLst>
                </p:cNvPr>
                <p:cNvSpPr>
                  <a:spLocks noChangeShapeType="1"/>
                </p:cNvSpPr>
                <p:nvPr/>
              </p:nvSpPr>
              <p:spPr bwMode="auto">
                <a:xfrm flipH="1">
                  <a:off x="4105" y="1138"/>
                  <a:ext cx="160" cy="2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nvGrpSpPr>
            <p:cNvPr id="486418" name="Group 18">
              <a:extLst>
                <a:ext uri="{FF2B5EF4-FFF2-40B4-BE49-F238E27FC236}">
                  <a16:creationId xmlns:a16="http://schemas.microsoft.com/office/drawing/2014/main" id="{3F872BEB-891D-BD48-86FF-BD27014536B9}"/>
                </a:ext>
              </a:extLst>
            </p:cNvPr>
            <p:cNvGrpSpPr>
              <a:grpSpLocks/>
            </p:cNvGrpSpPr>
            <p:nvPr/>
          </p:nvGrpSpPr>
          <p:grpSpPr bwMode="auto">
            <a:xfrm>
              <a:off x="3923" y="2320"/>
              <a:ext cx="1769" cy="1292"/>
              <a:chOff x="2109" y="1389"/>
              <a:chExt cx="1769" cy="1292"/>
            </a:xfrm>
          </p:grpSpPr>
          <p:grpSp>
            <p:nvGrpSpPr>
              <p:cNvPr id="486419" name="Group 19">
                <a:extLst>
                  <a:ext uri="{FF2B5EF4-FFF2-40B4-BE49-F238E27FC236}">
                    <a16:creationId xmlns:a16="http://schemas.microsoft.com/office/drawing/2014/main" id="{91823B89-021D-C04E-8647-D323732211CE}"/>
                  </a:ext>
                </a:extLst>
              </p:cNvPr>
              <p:cNvGrpSpPr>
                <a:grpSpLocks/>
              </p:cNvGrpSpPr>
              <p:nvPr/>
            </p:nvGrpSpPr>
            <p:grpSpPr bwMode="auto">
              <a:xfrm>
                <a:off x="2682" y="1389"/>
                <a:ext cx="544" cy="204"/>
                <a:chOff x="3696" y="2448"/>
                <a:chExt cx="544" cy="204"/>
              </a:xfrm>
            </p:grpSpPr>
            <p:sp>
              <p:nvSpPr>
                <p:cNvPr id="486420" name="Rectangle 20">
                  <a:extLst>
                    <a:ext uri="{FF2B5EF4-FFF2-40B4-BE49-F238E27FC236}">
                      <a16:creationId xmlns:a16="http://schemas.microsoft.com/office/drawing/2014/main" id="{A1F09792-C35B-5441-989D-8DF2E7FE9B0C}"/>
                    </a:ext>
                  </a:extLst>
                </p:cNvPr>
                <p:cNvSpPr>
                  <a:spLocks noChangeArrowheads="1"/>
                </p:cNvSpPr>
                <p:nvPr/>
              </p:nvSpPr>
              <p:spPr bwMode="auto">
                <a:xfrm>
                  <a:off x="3696" y="2448"/>
                  <a:ext cx="544"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   </a:t>
                  </a:r>
                  <a:r>
                    <a:rPr kumimoji="1" lang="en-US" altLang="zh-CN" sz="24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R ⋀</a:t>
                  </a:r>
                  <a:endParaRPr kumimoji="1" lang="en-US" altLang="zh-CN" sz="2400">
                    <a:solidFill>
                      <a:srgbClr val="FFFFFF"/>
                    </a:solidFill>
                    <a:latin typeface="Times New Roman" panose="02020603050405020304" pitchFamily="18" charset="0"/>
                    <a:ea typeface="宋体" panose="02010600030101010101" pitchFamily="2" charset="-122"/>
                  </a:endParaRPr>
                </a:p>
              </p:txBody>
            </p:sp>
            <p:sp>
              <p:nvSpPr>
                <p:cNvPr id="486421" name="Line 21">
                  <a:extLst>
                    <a:ext uri="{FF2B5EF4-FFF2-40B4-BE49-F238E27FC236}">
                      <a16:creationId xmlns:a16="http://schemas.microsoft.com/office/drawing/2014/main" id="{63A83DE1-2327-394B-8AF5-41FB0C20E9BC}"/>
                    </a:ext>
                  </a:extLst>
                </p:cNvPr>
                <p:cNvSpPr>
                  <a:spLocks noChangeShapeType="1"/>
                </p:cNvSpPr>
                <p:nvPr/>
              </p:nvSpPr>
              <p:spPr bwMode="auto">
                <a:xfrm>
                  <a:off x="3840" y="2448"/>
                  <a:ext cx="0"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86422" name="Line 22">
                  <a:extLst>
                    <a:ext uri="{FF2B5EF4-FFF2-40B4-BE49-F238E27FC236}">
                      <a16:creationId xmlns:a16="http://schemas.microsoft.com/office/drawing/2014/main" id="{87938641-70D7-594D-9945-2C27F64B0A8F}"/>
                    </a:ext>
                  </a:extLst>
                </p:cNvPr>
                <p:cNvSpPr>
                  <a:spLocks noChangeShapeType="1"/>
                </p:cNvSpPr>
                <p:nvPr/>
              </p:nvSpPr>
              <p:spPr bwMode="auto">
                <a:xfrm>
                  <a:off x="4080" y="2448"/>
                  <a:ext cx="0"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486423" name="Group 23">
                <a:extLst>
                  <a:ext uri="{FF2B5EF4-FFF2-40B4-BE49-F238E27FC236}">
                    <a16:creationId xmlns:a16="http://schemas.microsoft.com/office/drawing/2014/main" id="{4490C2A0-5866-3243-92F1-40ABAD24E3DF}"/>
                  </a:ext>
                </a:extLst>
              </p:cNvPr>
              <p:cNvGrpSpPr>
                <a:grpSpLocks/>
              </p:cNvGrpSpPr>
              <p:nvPr/>
            </p:nvGrpSpPr>
            <p:grpSpPr bwMode="auto">
              <a:xfrm>
                <a:off x="2442" y="1741"/>
                <a:ext cx="544" cy="204"/>
                <a:chOff x="3696" y="2448"/>
                <a:chExt cx="544" cy="204"/>
              </a:xfrm>
            </p:grpSpPr>
            <p:sp>
              <p:nvSpPr>
                <p:cNvPr id="486424" name="Rectangle 24">
                  <a:extLst>
                    <a:ext uri="{FF2B5EF4-FFF2-40B4-BE49-F238E27FC236}">
                      <a16:creationId xmlns:a16="http://schemas.microsoft.com/office/drawing/2014/main" id="{0420C1A4-2D30-644C-BC0C-FBB66F027CB4}"/>
                    </a:ext>
                  </a:extLst>
                </p:cNvPr>
                <p:cNvSpPr>
                  <a:spLocks noChangeArrowheads="1"/>
                </p:cNvSpPr>
                <p:nvPr/>
              </p:nvSpPr>
              <p:spPr bwMode="auto">
                <a:xfrm>
                  <a:off x="3696" y="2448"/>
                  <a:ext cx="544"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   </a:t>
                  </a:r>
                  <a:r>
                    <a:rPr kumimoji="1" lang="en-US" altLang="zh-CN" sz="24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A</a:t>
                  </a:r>
                  <a:endParaRPr kumimoji="1" lang="en-US" altLang="zh-CN" sz="2400">
                    <a:solidFill>
                      <a:srgbClr val="FFFFFF"/>
                    </a:solidFill>
                    <a:latin typeface="Times New Roman" panose="02020603050405020304" pitchFamily="18" charset="0"/>
                    <a:ea typeface="宋体" panose="02010600030101010101" pitchFamily="2" charset="-122"/>
                  </a:endParaRPr>
                </a:p>
              </p:txBody>
            </p:sp>
            <p:sp>
              <p:nvSpPr>
                <p:cNvPr id="486425" name="Line 25">
                  <a:extLst>
                    <a:ext uri="{FF2B5EF4-FFF2-40B4-BE49-F238E27FC236}">
                      <a16:creationId xmlns:a16="http://schemas.microsoft.com/office/drawing/2014/main" id="{30573033-09F5-FC4A-BB63-C240D5F32303}"/>
                    </a:ext>
                  </a:extLst>
                </p:cNvPr>
                <p:cNvSpPr>
                  <a:spLocks noChangeShapeType="1"/>
                </p:cNvSpPr>
                <p:nvPr/>
              </p:nvSpPr>
              <p:spPr bwMode="auto">
                <a:xfrm>
                  <a:off x="3840" y="2448"/>
                  <a:ext cx="0"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86426" name="Line 26">
                  <a:extLst>
                    <a:ext uri="{FF2B5EF4-FFF2-40B4-BE49-F238E27FC236}">
                      <a16:creationId xmlns:a16="http://schemas.microsoft.com/office/drawing/2014/main" id="{5E81EB4D-6DFF-E047-A04B-A8CB4D307222}"/>
                    </a:ext>
                  </a:extLst>
                </p:cNvPr>
                <p:cNvSpPr>
                  <a:spLocks noChangeShapeType="1"/>
                </p:cNvSpPr>
                <p:nvPr/>
              </p:nvSpPr>
              <p:spPr bwMode="auto">
                <a:xfrm>
                  <a:off x="4080" y="2448"/>
                  <a:ext cx="0"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486427" name="Group 27">
                <a:extLst>
                  <a:ext uri="{FF2B5EF4-FFF2-40B4-BE49-F238E27FC236}">
                    <a16:creationId xmlns:a16="http://schemas.microsoft.com/office/drawing/2014/main" id="{94E686D7-39F8-E84E-B6A6-5516F1155CF7}"/>
                  </a:ext>
                </a:extLst>
              </p:cNvPr>
              <p:cNvGrpSpPr>
                <a:grpSpLocks/>
              </p:cNvGrpSpPr>
              <p:nvPr/>
            </p:nvGrpSpPr>
            <p:grpSpPr bwMode="auto">
              <a:xfrm>
                <a:off x="2109" y="2109"/>
                <a:ext cx="589" cy="204"/>
                <a:chOff x="2109" y="2109"/>
                <a:chExt cx="589" cy="204"/>
              </a:xfrm>
            </p:grpSpPr>
            <p:sp>
              <p:nvSpPr>
                <p:cNvPr id="486428" name="Rectangle 28">
                  <a:extLst>
                    <a:ext uri="{FF2B5EF4-FFF2-40B4-BE49-F238E27FC236}">
                      <a16:creationId xmlns:a16="http://schemas.microsoft.com/office/drawing/2014/main" id="{61DA9415-A56E-1740-93A4-F8638648A897}"/>
                    </a:ext>
                  </a:extLst>
                </p:cNvPr>
                <p:cNvSpPr>
                  <a:spLocks noChangeArrowheads="1"/>
                </p:cNvSpPr>
                <p:nvPr/>
              </p:nvSpPr>
              <p:spPr bwMode="auto">
                <a:xfrm>
                  <a:off x="2109" y="2109"/>
                  <a:ext cx="589"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 </a:t>
                  </a:r>
                  <a:r>
                    <a:rPr kumimoji="1" lang="en-US" altLang="zh-CN" sz="24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D </a:t>
                  </a:r>
                  <a:r>
                    <a:rPr kumimoji="1" lang="en-US" altLang="zh-CN" sz="2400">
                      <a:solidFill>
                        <a:srgbClr val="FFFFFF"/>
                      </a:solidFill>
                      <a:latin typeface="Times New Roman" panose="02020603050405020304" pitchFamily="18" charset="0"/>
                      <a:ea typeface="宋体" panose="02010600030101010101" pitchFamily="2" charset="-122"/>
                    </a:rPr>
                    <a:t>⋀</a:t>
                  </a:r>
                </a:p>
              </p:txBody>
            </p:sp>
            <p:sp>
              <p:nvSpPr>
                <p:cNvPr id="486429" name="Line 29">
                  <a:extLst>
                    <a:ext uri="{FF2B5EF4-FFF2-40B4-BE49-F238E27FC236}">
                      <a16:creationId xmlns:a16="http://schemas.microsoft.com/office/drawing/2014/main" id="{4BB0EF9F-7DEA-F54C-9444-62570B6EAD2C}"/>
                    </a:ext>
                  </a:extLst>
                </p:cNvPr>
                <p:cNvSpPr>
                  <a:spLocks noChangeShapeType="1"/>
                </p:cNvSpPr>
                <p:nvPr/>
              </p:nvSpPr>
              <p:spPr bwMode="auto">
                <a:xfrm>
                  <a:off x="2338" y="2109"/>
                  <a:ext cx="0"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86430" name="Line 30">
                  <a:extLst>
                    <a:ext uri="{FF2B5EF4-FFF2-40B4-BE49-F238E27FC236}">
                      <a16:creationId xmlns:a16="http://schemas.microsoft.com/office/drawing/2014/main" id="{671C1DEA-93FE-2941-B376-9EC9E01B583F}"/>
                    </a:ext>
                  </a:extLst>
                </p:cNvPr>
                <p:cNvSpPr>
                  <a:spLocks noChangeShapeType="1"/>
                </p:cNvSpPr>
                <p:nvPr/>
              </p:nvSpPr>
              <p:spPr bwMode="auto">
                <a:xfrm>
                  <a:off x="2546" y="2109"/>
                  <a:ext cx="0"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486431" name="Group 31">
                <a:extLst>
                  <a:ext uri="{FF2B5EF4-FFF2-40B4-BE49-F238E27FC236}">
                    <a16:creationId xmlns:a16="http://schemas.microsoft.com/office/drawing/2014/main" id="{B313AF42-D010-544F-B89E-BD4B1E18CA52}"/>
                  </a:ext>
                </a:extLst>
              </p:cNvPr>
              <p:cNvGrpSpPr>
                <a:grpSpLocks/>
              </p:cNvGrpSpPr>
              <p:nvPr/>
            </p:nvGrpSpPr>
            <p:grpSpPr bwMode="auto">
              <a:xfrm>
                <a:off x="3242" y="2461"/>
                <a:ext cx="636" cy="204"/>
                <a:chOff x="3242" y="2461"/>
                <a:chExt cx="636" cy="204"/>
              </a:xfrm>
            </p:grpSpPr>
            <p:sp>
              <p:nvSpPr>
                <p:cNvPr id="486432" name="Rectangle 32">
                  <a:extLst>
                    <a:ext uri="{FF2B5EF4-FFF2-40B4-BE49-F238E27FC236}">
                      <a16:creationId xmlns:a16="http://schemas.microsoft.com/office/drawing/2014/main" id="{827F318F-A73E-3344-8609-731E7A400334}"/>
                    </a:ext>
                  </a:extLst>
                </p:cNvPr>
                <p:cNvSpPr>
                  <a:spLocks noChangeArrowheads="1"/>
                </p:cNvSpPr>
                <p:nvPr/>
              </p:nvSpPr>
              <p:spPr bwMode="auto">
                <a:xfrm>
                  <a:off x="3242" y="2461"/>
                  <a:ext cx="636"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a:solidFill>
                        <a:srgbClr val="FFFFFF"/>
                      </a:solidFill>
                      <a:latin typeface="Times New Roman" panose="02020603050405020304" pitchFamily="18" charset="0"/>
                      <a:ea typeface="宋体" panose="02010600030101010101" pitchFamily="2" charset="-122"/>
                    </a:rPr>
                    <a:t>⋀ </a:t>
                  </a:r>
                  <a:r>
                    <a:rPr kumimoji="1" lang="en-US" altLang="zh-CN" sz="24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C ⋀</a:t>
                  </a:r>
                </a:p>
              </p:txBody>
            </p:sp>
            <p:sp>
              <p:nvSpPr>
                <p:cNvPr id="486433" name="Line 33">
                  <a:extLst>
                    <a:ext uri="{FF2B5EF4-FFF2-40B4-BE49-F238E27FC236}">
                      <a16:creationId xmlns:a16="http://schemas.microsoft.com/office/drawing/2014/main" id="{993BF354-5BE6-2443-97ED-D71B36FC2210}"/>
                    </a:ext>
                  </a:extLst>
                </p:cNvPr>
                <p:cNvSpPr>
                  <a:spLocks noChangeShapeType="1"/>
                </p:cNvSpPr>
                <p:nvPr/>
              </p:nvSpPr>
              <p:spPr bwMode="auto">
                <a:xfrm>
                  <a:off x="3470" y="2461"/>
                  <a:ext cx="0"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86434" name="Line 34">
                  <a:extLst>
                    <a:ext uri="{FF2B5EF4-FFF2-40B4-BE49-F238E27FC236}">
                      <a16:creationId xmlns:a16="http://schemas.microsoft.com/office/drawing/2014/main" id="{8BAE1FED-01EE-7D4D-AA27-46EE20E5D901}"/>
                    </a:ext>
                  </a:extLst>
                </p:cNvPr>
                <p:cNvSpPr>
                  <a:spLocks noChangeShapeType="1"/>
                </p:cNvSpPr>
                <p:nvPr/>
              </p:nvSpPr>
              <p:spPr bwMode="auto">
                <a:xfrm>
                  <a:off x="3672" y="2461"/>
                  <a:ext cx="0"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486435" name="Line 35">
                <a:extLst>
                  <a:ext uri="{FF2B5EF4-FFF2-40B4-BE49-F238E27FC236}">
                    <a16:creationId xmlns:a16="http://schemas.microsoft.com/office/drawing/2014/main" id="{42564749-05D8-FD47-9D5B-5E89C0865019}"/>
                  </a:ext>
                </a:extLst>
              </p:cNvPr>
              <p:cNvSpPr>
                <a:spLocks noChangeShapeType="1"/>
              </p:cNvSpPr>
              <p:nvPr/>
            </p:nvSpPr>
            <p:spPr bwMode="auto">
              <a:xfrm flipH="1">
                <a:off x="2666" y="1541"/>
                <a:ext cx="113" cy="204"/>
              </a:xfrm>
              <a:prstGeom prst="line">
                <a:avLst/>
              </a:prstGeom>
              <a:noFill/>
              <a:ln w="1905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86436" name="Line 36">
                <a:extLst>
                  <a:ext uri="{FF2B5EF4-FFF2-40B4-BE49-F238E27FC236}">
                    <a16:creationId xmlns:a16="http://schemas.microsoft.com/office/drawing/2014/main" id="{B8FD59E6-1618-3044-A224-395662671C6D}"/>
                  </a:ext>
                </a:extLst>
              </p:cNvPr>
              <p:cNvSpPr>
                <a:spLocks noChangeShapeType="1"/>
              </p:cNvSpPr>
              <p:nvPr/>
            </p:nvSpPr>
            <p:spPr bwMode="auto">
              <a:xfrm flipH="1">
                <a:off x="2418" y="1901"/>
                <a:ext cx="113" cy="204"/>
              </a:xfrm>
              <a:prstGeom prst="line">
                <a:avLst/>
              </a:prstGeom>
              <a:noFill/>
              <a:ln w="1905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nvGrpSpPr>
              <p:cNvPr id="486437" name="Group 37">
                <a:extLst>
                  <a:ext uri="{FF2B5EF4-FFF2-40B4-BE49-F238E27FC236}">
                    <a16:creationId xmlns:a16="http://schemas.microsoft.com/office/drawing/2014/main" id="{A2D912F8-701F-8449-8BA4-7A54A0D740D5}"/>
                  </a:ext>
                </a:extLst>
              </p:cNvPr>
              <p:cNvGrpSpPr>
                <a:grpSpLocks/>
              </p:cNvGrpSpPr>
              <p:nvPr/>
            </p:nvGrpSpPr>
            <p:grpSpPr bwMode="auto">
              <a:xfrm>
                <a:off x="2826" y="2105"/>
                <a:ext cx="544" cy="204"/>
                <a:chOff x="3120" y="2496"/>
                <a:chExt cx="544" cy="204"/>
              </a:xfrm>
            </p:grpSpPr>
            <p:sp>
              <p:nvSpPr>
                <p:cNvPr id="486438" name="Rectangle 38">
                  <a:extLst>
                    <a:ext uri="{FF2B5EF4-FFF2-40B4-BE49-F238E27FC236}">
                      <a16:creationId xmlns:a16="http://schemas.microsoft.com/office/drawing/2014/main" id="{AE2A6859-7BF5-104D-9F8F-48D121274E00}"/>
                    </a:ext>
                  </a:extLst>
                </p:cNvPr>
                <p:cNvSpPr>
                  <a:spLocks noChangeArrowheads="1"/>
                </p:cNvSpPr>
                <p:nvPr/>
              </p:nvSpPr>
              <p:spPr bwMode="auto">
                <a:xfrm>
                  <a:off x="3120" y="2496"/>
                  <a:ext cx="544"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    </a:t>
                  </a:r>
                  <a:r>
                    <a:rPr kumimoji="1" lang="en-US" altLang="zh-CN" sz="24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B</a:t>
                  </a:r>
                </a:p>
              </p:txBody>
            </p:sp>
            <p:sp>
              <p:nvSpPr>
                <p:cNvPr id="486439" name="Line 39">
                  <a:extLst>
                    <a:ext uri="{FF2B5EF4-FFF2-40B4-BE49-F238E27FC236}">
                      <a16:creationId xmlns:a16="http://schemas.microsoft.com/office/drawing/2014/main" id="{1EF6651C-5291-ED45-8EBF-4DA8A4EBCAFE}"/>
                    </a:ext>
                  </a:extLst>
                </p:cNvPr>
                <p:cNvSpPr>
                  <a:spLocks noChangeShapeType="1"/>
                </p:cNvSpPr>
                <p:nvPr/>
              </p:nvSpPr>
              <p:spPr bwMode="auto">
                <a:xfrm>
                  <a:off x="3304" y="2496"/>
                  <a:ext cx="0"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86440" name="Line 40">
                  <a:extLst>
                    <a:ext uri="{FF2B5EF4-FFF2-40B4-BE49-F238E27FC236}">
                      <a16:creationId xmlns:a16="http://schemas.microsoft.com/office/drawing/2014/main" id="{009CECB7-1D13-004B-94F3-5A03ABD8996C}"/>
                    </a:ext>
                  </a:extLst>
                </p:cNvPr>
                <p:cNvSpPr>
                  <a:spLocks noChangeShapeType="1"/>
                </p:cNvSpPr>
                <p:nvPr/>
              </p:nvSpPr>
              <p:spPr bwMode="auto">
                <a:xfrm>
                  <a:off x="3536" y="2496"/>
                  <a:ext cx="0"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486441" name="Line 41">
                <a:extLst>
                  <a:ext uri="{FF2B5EF4-FFF2-40B4-BE49-F238E27FC236}">
                    <a16:creationId xmlns:a16="http://schemas.microsoft.com/office/drawing/2014/main" id="{B6C0C17A-7D9A-624E-A31F-DCEFF969CC23}"/>
                  </a:ext>
                </a:extLst>
              </p:cNvPr>
              <p:cNvSpPr>
                <a:spLocks noChangeShapeType="1"/>
              </p:cNvSpPr>
              <p:nvPr/>
            </p:nvSpPr>
            <p:spPr bwMode="auto">
              <a:xfrm>
                <a:off x="2922" y="1897"/>
                <a:ext cx="113" cy="204"/>
              </a:xfrm>
              <a:prstGeom prst="line">
                <a:avLst/>
              </a:prstGeom>
              <a:noFill/>
              <a:ln w="19050">
                <a:solidFill>
                  <a:schemeClr val="fo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86442" name="Line 42">
                <a:extLst>
                  <a:ext uri="{FF2B5EF4-FFF2-40B4-BE49-F238E27FC236}">
                    <a16:creationId xmlns:a16="http://schemas.microsoft.com/office/drawing/2014/main" id="{08456CC1-4EE6-7641-A637-F6C06E3B4BB5}"/>
                  </a:ext>
                </a:extLst>
              </p:cNvPr>
              <p:cNvSpPr>
                <a:spLocks noChangeShapeType="1"/>
              </p:cNvSpPr>
              <p:nvPr/>
            </p:nvSpPr>
            <p:spPr bwMode="auto">
              <a:xfrm>
                <a:off x="3313" y="2257"/>
                <a:ext cx="113" cy="204"/>
              </a:xfrm>
              <a:prstGeom prst="line">
                <a:avLst/>
              </a:prstGeom>
              <a:noFill/>
              <a:ln w="19050">
                <a:solidFill>
                  <a:schemeClr val="fo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86443" name="Line 43">
                <a:extLst>
                  <a:ext uri="{FF2B5EF4-FFF2-40B4-BE49-F238E27FC236}">
                    <a16:creationId xmlns:a16="http://schemas.microsoft.com/office/drawing/2014/main" id="{4CF3A65B-E1FD-404F-996E-43FBA1686F35}"/>
                  </a:ext>
                </a:extLst>
              </p:cNvPr>
              <p:cNvSpPr>
                <a:spLocks noChangeShapeType="1"/>
              </p:cNvSpPr>
              <p:nvPr/>
            </p:nvSpPr>
            <p:spPr bwMode="auto">
              <a:xfrm flipH="1">
                <a:off x="2821" y="2267"/>
                <a:ext cx="113" cy="204"/>
              </a:xfrm>
              <a:prstGeom prst="line">
                <a:avLst/>
              </a:prstGeom>
              <a:noFill/>
              <a:ln w="1905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nvGrpSpPr>
              <p:cNvPr id="486444" name="Group 44">
                <a:extLst>
                  <a:ext uri="{FF2B5EF4-FFF2-40B4-BE49-F238E27FC236}">
                    <a16:creationId xmlns:a16="http://schemas.microsoft.com/office/drawing/2014/main" id="{9DB99B36-2660-9248-8565-F67C6AFD07BE}"/>
                  </a:ext>
                </a:extLst>
              </p:cNvPr>
              <p:cNvGrpSpPr>
                <a:grpSpLocks/>
              </p:cNvGrpSpPr>
              <p:nvPr/>
            </p:nvGrpSpPr>
            <p:grpSpPr bwMode="auto">
              <a:xfrm>
                <a:off x="2442" y="2477"/>
                <a:ext cx="589" cy="204"/>
                <a:chOff x="3120" y="2496"/>
                <a:chExt cx="544" cy="204"/>
              </a:xfrm>
            </p:grpSpPr>
            <p:sp>
              <p:nvSpPr>
                <p:cNvPr id="486445" name="Rectangle 45">
                  <a:extLst>
                    <a:ext uri="{FF2B5EF4-FFF2-40B4-BE49-F238E27FC236}">
                      <a16:creationId xmlns:a16="http://schemas.microsoft.com/office/drawing/2014/main" id="{89CB2C70-3467-C546-A762-29B7EA1B90F5}"/>
                    </a:ext>
                  </a:extLst>
                </p:cNvPr>
                <p:cNvSpPr>
                  <a:spLocks noChangeArrowheads="1"/>
                </p:cNvSpPr>
                <p:nvPr/>
              </p:nvSpPr>
              <p:spPr bwMode="auto">
                <a:xfrm>
                  <a:off x="3120" y="2496"/>
                  <a:ext cx="544"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 </a:t>
                  </a:r>
                  <a:r>
                    <a:rPr kumimoji="1" lang="en-US" altLang="zh-CN" sz="24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E ⋀</a:t>
                  </a:r>
                </a:p>
              </p:txBody>
            </p:sp>
            <p:sp>
              <p:nvSpPr>
                <p:cNvPr id="486446" name="Line 46">
                  <a:extLst>
                    <a:ext uri="{FF2B5EF4-FFF2-40B4-BE49-F238E27FC236}">
                      <a16:creationId xmlns:a16="http://schemas.microsoft.com/office/drawing/2014/main" id="{FF337E12-F088-E049-BC3C-FB8133C7C911}"/>
                    </a:ext>
                  </a:extLst>
                </p:cNvPr>
                <p:cNvSpPr>
                  <a:spLocks noChangeShapeType="1"/>
                </p:cNvSpPr>
                <p:nvPr/>
              </p:nvSpPr>
              <p:spPr bwMode="auto">
                <a:xfrm>
                  <a:off x="3304" y="2496"/>
                  <a:ext cx="0"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86447" name="Line 47">
                  <a:extLst>
                    <a:ext uri="{FF2B5EF4-FFF2-40B4-BE49-F238E27FC236}">
                      <a16:creationId xmlns:a16="http://schemas.microsoft.com/office/drawing/2014/main" id="{9D64F952-2B65-2D41-8E26-8C55D8DDC1CE}"/>
                    </a:ext>
                  </a:extLst>
                </p:cNvPr>
                <p:cNvSpPr>
                  <a:spLocks noChangeShapeType="1"/>
                </p:cNvSpPr>
                <p:nvPr/>
              </p:nvSpPr>
              <p:spPr bwMode="auto">
                <a:xfrm>
                  <a:off x="3536" y="2496"/>
                  <a:ext cx="0"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nvGrpSpPr>
            <p:cNvPr id="486448" name="Group 48">
              <a:extLst>
                <a:ext uri="{FF2B5EF4-FFF2-40B4-BE49-F238E27FC236}">
                  <a16:creationId xmlns:a16="http://schemas.microsoft.com/office/drawing/2014/main" id="{1E303327-6AAF-824E-BCE5-EFE702CB95EB}"/>
                </a:ext>
              </a:extLst>
            </p:cNvPr>
            <p:cNvGrpSpPr>
              <a:grpSpLocks/>
            </p:cNvGrpSpPr>
            <p:nvPr/>
          </p:nvGrpSpPr>
          <p:grpSpPr bwMode="auto">
            <a:xfrm>
              <a:off x="249" y="171"/>
              <a:ext cx="1302" cy="1118"/>
              <a:chOff x="249" y="171"/>
              <a:chExt cx="1302" cy="1118"/>
            </a:xfrm>
          </p:grpSpPr>
          <p:sp>
            <p:nvSpPr>
              <p:cNvPr id="486449" name="Rectangle 49">
                <a:extLst>
                  <a:ext uri="{FF2B5EF4-FFF2-40B4-BE49-F238E27FC236}">
                    <a16:creationId xmlns:a16="http://schemas.microsoft.com/office/drawing/2014/main" id="{4D5D3362-C573-674A-91D1-CC235FFC7B67}"/>
                  </a:ext>
                </a:extLst>
              </p:cNvPr>
              <p:cNvSpPr>
                <a:spLocks noChangeArrowheads="1"/>
              </p:cNvSpPr>
              <p:nvPr/>
            </p:nvSpPr>
            <p:spPr bwMode="auto">
              <a:xfrm>
                <a:off x="249" y="210"/>
                <a:ext cx="358"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000" b="1">
                    <a:solidFill>
                      <a:srgbClr val="FFFFFF"/>
                    </a:solidFill>
                    <a:latin typeface="Times New Roman" panose="02020603050405020304" pitchFamily="18" charset="0"/>
                    <a:ea typeface="宋体" panose="02010600030101010101" pitchFamily="2" charset="-122"/>
                  </a:rPr>
                  <a:t> 树</a:t>
                </a:r>
                <a:r>
                  <a:rPr kumimoji="1" lang="zh-CN" altLang="en-US" sz="2400">
                    <a:solidFill>
                      <a:srgbClr val="FFFFFF"/>
                    </a:solidFill>
                    <a:latin typeface="Times New Roman" panose="02020603050405020304" pitchFamily="18" charset="0"/>
                    <a:ea typeface="宋体" panose="02010600030101010101" pitchFamily="2" charset="-122"/>
                  </a:rPr>
                  <a:t> </a:t>
                </a:r>
              </a:p>
            </p:txBody>
          </p:sp>
          <p:grpSp>
            <p:nvGrpSpPr>
              <p:cNvPr id="486450" name="Group 50">
                <a:extLst>
                  <a:ext uri="{FF2B5EF4-FFF2-40B4-BE49-F238E27FC236}">
                    <a16:creationId xmlns:a16="http://schemas.microsoft.com/office/drawing/2014/main" id="{FA9CF870-2C0A-8C4E-91F7-77A4B1268FB4}"/>
                  </a:ext>
                </a:extLst>
              </p:cNvPr>
              <p:cNvGrpSpPr>
                <a:grpSpLocks/>
              </p:cNvGrpSpPr>
              <p:nvPr/>
            </p:nvGrpSpPr>
            <p:grpSpPr bwMode="auto">
              <a:xfrm>
                <a:off x="431" y="171"/>
                <a:ext cx="1120" cy="1118"/>
                <a:chOff x="431" y="171"/>
                <a:chExt cx="1120" cy="1118"/>
              </a:xfrm>
            </p:grpSpPr>
            <p:sp>
              <p:nvSpPr>
                <p:cNvPr id="486451" name="Line 51">
                  <a:extLst>
                    <a:ext uri="{FF2B5EF4-FFF2-40B4-BE49-F238E27FC236}">
                      <a16:creationId xmlns:a16="http://schemas.microsoft.com/office/drawing/2014/main" id="{53C23A0D-16B8-B147-9246-296E8F09B082}"/>
                    </a:ext>
                  </a:extLst>
                </p:cNvPr>
                <p:cNvSpPr>
                  <a:spLocks noChangeShapeType="1"/>
                </p:cNvSpPr>
                <p:nvPr/>
              </p:nvSpPr>
              <p:spPr bwMode="auto">
                <a:xfrm>
                  <a:off x="1101" y="392"/>
                  <a:ext cx="0" cy="213"/>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86452" name="Oval 52">
                  <a:extLst>
                    <a:ext uri="{FF2B5EF4-FFF2-40B4-BE49-F238E27FC236}">
                      <a16:creationId xmlns:a16="http://schemas.microsoft.com/office/drawing/2014/main" id="{75524714-B1D1-F647-8FA0-8764C060F471}"/>
                    </a:ext>
                  </a:extLst>
                </p:cNvPr>
                <p:cNvSpPr>
                  <a:spLocks noChangeArrowheads="1"/>
                </p:cNvSpPr>
                <p:nvPr/>
              </p:nvSpPr>
              <p:spPr bwMode="auto">
                <a:xfrm>
                  <a:off x="989" y="171"/>
                  <a:ext cx="232" cy="221"/>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R</a:t>
                  </a:r>
                </a:p>
              </p:txBody>
            </p:sp>
            <p:sp>
              <p:nvSpPr>
                <p:cNvPr id="486453" name="Oval 53">
                  <a:extLst>
                    <a:ext uri="{FF2B5EF4-FFF2-40B4-BE49-F238E27FC236}">
                      <a16:creationId xmlns:a16="http://schemas.microsoft.com/office/drawing/2014/main" id="{4C935D8A-FBFC-4942-AC39-CEEB19611866}"/>
                    </a:ext>
                  </a:extLst>
                </p:cNvPr>
                <p:cNvSpPr>
                  <a:spLocks noChangeArrowheads="1"/>
                </p:cNvSpPr>
                <p:nvPr/>
              </p:nvSpPr>
              <p:spPr bwMode="auto">
                <a:xfrm>
                  <a:off x="661" y="597"/>
                  <a:ext cx="232" cy="221"/>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A</a:t>
                  </a:r>
                </a:p>
              </p:txBody>
            </p:sp>
            <p:sp>
              <p:nvSpPr>
                <p:cNvPr id="486454" name="Oval 54">
                  <a:extLst>
                    <a:ext uri="{FF2B5EF4-FFF2-40B4-BE49-F238E27FC236}">
                      <a16:creationId xmlns:a16="http://schemas.microsoft.com/office/drawing/2014/main" id="{4ED55206-6D42-8B4F-AFBB-D2CA418F5663}"/>
                    </a:ext>
                  </a:extLst>
                </p:cNvPr>
                <p:cNvSpPr>
                  <a:spLocks noChangeArrowheads="1"/>
                </p:cNvSpPr>
                <p:nvPr/>
              </p:nvSpPr>
              <p:spPr bwMode="auto">
                <a:xfrm>
                  <a:off x="975" y="605"/>
                  <a:ext cx="232" cy="221"/>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B</a:t>
                  </a:r>
                </a:p>
              </p:txBody>
            </p:sp>
            <p:sp>
              <p:nvSpPr>
                <p:cNvPr id="486455" name="Oval 55">
                  <a:extLst>
                    <a:ext uri="{FF2B5EF4-FFF2-40B4-BE49-F238E27FC236}">
                      <a16:creationId xmlns:a16="http://schemas.microsoft.com/office/drawing/2014/main" id="{45456707-FD63-2841-A8B9-62D2BA290E0E}"/>
                    </a:ext>
                  </a:extLst>
                </p:cNvPr>
                <p:cNvSpPr>
                  <a:spLocks noChangeArrowheads="1"/>
                </p:cNvSpPr>
                <p:nvPr/>
              </p:nvSpPr>
              <p:spPr bwMode="auto">
                <a:xfrm>
                  <a:off x="1319" y="604"/>
                  <a:ext cx="232" cy="221"/>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C</a:t>
                  </a:r>
                </a:p>
              </p:txBody>
            </p:sp>
            <p:sp>
              <p:nvSpPr>
                <p:cNvPr id="486456" name="Line 56">
                  <a:extLst>
                    <a:ext uri="{FF2B5EF4-FFF2-40B4-BE49-F238E27FC236}">
                      <a16:creationId xmlns:a16="http://schemas.microsoft.com/office/drawing/2014/main" id="{2FFEAC4D-C6D2-0D47-96B6-CECC6767289A}"/>
                    </a:ext>
                  </a:extLst>
                </p:cNvPr>
                <p:cNvSpPr>
                  <a:spLocks noChangeShapeType="1"/>
                </p:cNvSpPr>
                <p:nvPr/>
              </p:nvSpPr>
              <p:spPr bwMode="auto">
                <a:xfrm flipH="1">
                  <a:off x="795" y="348"/>
                  <a:ext cx="212" cy="24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86457" name="Line 57">
                  <a:extLst>
                    <a:ext uri="{FF2B5EF4-FFF2-40B4-BE49-F238E27FC236}">
                      <a16:creationId xmlns:a16="http://schemas.microsoft.com/office/drawing/2014/main" id="{5D2333A9-914F-9240-83A6-7491F58DF093}"/>
                    </a:ext>
                  </a:extLst>
                </p:cNvPr>
                <p:cNvSpPr>
                  <a:spLocks noChangeShapeType="1"/>
                </p:cNvSpPr>
                <p:nvPr/>
              </p:nvSpPr>
              <p:spPr bwMode="auto">
                <a:xfrm>
                  <a:off x="1190" y="370"/>
                  <a:ext cx="212" cy="24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86458" name="Oval 58">
                  <a:extLst>
                    <a:ext uri="{FF2B5EF4-FFF2-40B4-BE49-F238E27FC236}">
                      <a16:creationId xmlns:a16="http://schemas.microsoft.com/office/drawing/2014/main" id="{6B0433D9-D539-984B-9CFD-3CB2065EAC3E}"/>
                    </a:ext>
                  </a:extLst>
                </p:cNvPr>
                <p:cNvSpPr>
                  <a:spLocks noChangeArrowheads="1"/>
                </p:cNvSpPr>
                <p:nvPr/>
              </p:nvSpPr>
              <p:spPr bwMode="auto">
                <a:xfrm>
                  <a:off x="431" y="1046"/>
                  <a:ext cx="232" cy="221"/>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D</a:t>
                  </a:r>
                </a:p>
              </p:txBody>
            </p:sp>
            <p:sp>
              <p:nvSpPr>
                <p:cNvPr id="486459" name="Oval 59">
                  <a:extLst>
                    <a:ext uri="{FF2B5EF4-FFF2-40B4-BE49-F238E27FC236}">
                      <a16:creationId xmlns:a16="http://schemas.microsoft.com/office/drawing/2014/main" id="{07091112-FF48-3B41-BE6F-665C1C2A3AA9}"/>
                    </a:ext>
                  </a:extLst>
                </p:cNvPr>
                <p:cNvSpPr>
                  <a:spLocks noChangeArrowheads="1"/>
                </p:cNvSpPr>
                <p:nvPr/>
              </p:nvSpPr>
              <p:spPr bwMode="auto">
                <a:xfrm>
                  <a:off x="1002" y="1068"/>
                  <a:ext cx="232" cy="221"/>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E</a:t>
                  </a:r>
                </a:p>
              </p:txBody>
            </p:sp>
            <p:sp>
              <p:nvSpPr>
                <p:cNvPr id="486460" name="Line 60">
                  <a:extLst>
                    <a:ext uri="{FF2B5EF4-FFF2-40B4-BE49-F238E27FC236}">
                      <a16:creationId xmlns:a16="http://schemas.microsoft.com/office/drawing/2014/main" id="{54A7ACC2-D1B0-4B4A-8A5E-ABCE9A206423}"/>
                    </a:ext>
                  </a:extLst>
                </p:cNvPr>
                <p:cNvSpPr>
                  <a:spLocks noChangeShapeType="1"/>
                </p:cNvSpPr>
                <p:nvPr/>
              </p:nvSpPr>
              <p:spPr bwMode="auto">
                <a:xfrm flipH="1">
                  <a:off x="560" y="797"/>
                  <a:ext cx="148" cy="24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86461" name="Line 61">
                  <a:extLst>
                    <a:ext uri="{FF2B5EF4-FFF2-40B4-BE49-F238E27FC236}">
                      <a16:creationId xmlns:a16="http://schemas.microsoft.com/office/drawing/2014/main" id="{FE51079E-7AD6-194A-B84D-EB5F9531E8E5}"/>
                    </a:ext>
                  </a:extLst>
                </p:cNvPr>
                <p:cNvSpPr>
                  <a:spLocks noChangeShapeType="1"/>
                </p:cNvSpPr>
                <p:nvPr/>
              </p:nvSpPr>
              <p:spPr bwMode="auto">
                <a:xfrm>
                  <a:off x="1098" y="831"/>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nvGrpSpPr>
            <p:cNvPr id="486462" name="Group 62">
              <a:extLst>
                <a:ext uri="{FF2B5EF4-FFF2-40B4-BE49-F238E27FC236}">
                  <a16:creationId xmlns:a16="http://schemas.microsoft.com/office/drawing/2014/main" id="{BB9112A3-EBD9-F94D-A2CC-4770F680759D}"/>
                </a:ext>
              </a:extLst>
            </p:cNvPr>
            <p:cNvGrpSpPr>
              <a:grpSpLocks/>
            </p:cNvGrpSpPr>
            <p:nvPr/>
          </p:nvGrpSpPr>
          <p:grpSpPr bwMode="auto">
            <a:xfrm>
              <a:off x="2109" y="164"/>
              <a:ext cx="1406" cy="363"/>
              <a:chOff x="476" y="2387"/>
              <a:chExt cx="1406" cy="363"/>
            </a:xfrm>
          </p:grpSpPr>
          <p:sp>
            <p:nvSpPr>
              <p:cNvPr id="486463" name="Rectangle 63">
                <a:extLst>
                  <a:ext uri="{FF2B5EF4-FFF2-40B4-BE49-F238E27FC236}">
                    <a16:creationId xmlns:a16="http://schemas.microsoft.com/office/drawing/2014/main" id="{11F6C2A2-93C7-7444-9B98-92AAA0746EF0}"/>
                  </a:ext>
                </a:extLst>
              </p:cNvPr>
              <p:cNvSpPr>
                <a:spLocks noChangeArrowheads="1"/>
              </p:cNvSpPr>
              <p:nvPr/>
            </p:nvSpPr>
            <p:spPr bwMode="auto">
              <a:xfrm>
                <a:off x="793" y="2387"/>
                <a:ext cx="681"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zh-CN" altLang="en-US" sz="2000" b="1">
                    <a:solidFill>
                      <a:srgbClr val="FFFFFF"/>
                    </a:solidFill>
                    <a:latin typeface="Times New Roman" panose="02020603050405020304" pitchFamily="18" charset="0"/>
                    <a:ea typeface="宋体" panose="02010600030101010101" pitchFamily="2" charset="-122"/>
                  </a:rPr>
                  <a:t>对应关系</a:t>
                </a:r>
              </a:p>
            </p:txBody>
          </p:sp>
          <p:sp>
            <p:nvSpPr>
              <p:cNvPr id="486464" name="AutoShape 64">
                <a:extLst>
                  <a:ext uri="{FF2B5EF4-FFF2-40B4-BE49-F238E27FC236}">
                    <a16:creationId xmlns:a16="http://schemas.microsoft.com/office/drawing/2014/main" id="{551FAB95-A310-BD43-A94D-639EC741AC19}"/>
                  </a:ext>
                </a:extLst>
              </p:cNvPr>
              <p:cNvSpPr>
                <a:spLocks noChangeArrowheads="1"/>
              </p:cNvSpPr>
              <p:nvPr/>
            </p:nvSpPr>
            <p:spPr bwMode="auto">
              <a:xfrm>
                <a:off x="476" y="2659"/>
                <a:ext cx="1406" cy="91"/>
              </a:xfrm>
              <a:prstGeom prst="leftRightArrow">
                <a:avLst>
                  <a:gd name="adj1" fmla="val 50000"/>
                  <a:gd name="adj2" fmla="val 309011"/>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486465" name="Group 65">
              <a:extLst>
                <a:ext uri="{FF2B5EF4-FFF2-40B4-BE49-F238E27FC236}">
                  <a16:creationId xmlns:a16="http://schemas.microsoft.com/office/drawing/2014/main" id="{26A3D8D1-C344-614B-88B7-3F74BE6D8373}"/>
                </a:ext>
              </a:extLst>
            </p:cNvPr>
            <p:cNvGrpSpPr>
              <a:grpSpLocks/>
            </p:cNvGrpSpPr>
            <p:nvPr/>
          </p:nvGrpSpPr>
          <p:grpSpPr bwMode="auto">
            <a:xfrm>
              <a:off x="158" y="2656"/>
              <a:ext cx="2226" cy="956"/>
              <a:chOff x="655" y="2432"/>
              <a:chExt cx="2226" cy="956"/>
            </a:xfrm>
          </p:grpSpPr>
          <p:grpSp>
            <p:nvGrpSpPr>
              <p:cNvPr id="486466" name="Group 66">
                <a:extLst>
                  <a:ext uri="{FF2B5EF4-FFF2-40B4-BE49-F238E27FC236}">
                    <a16:creationId xmlns:a16="http://schemas.microsoft.com/office/drawing/2014/main" id="{0AF50258-86C1-684F-B4EF-B8150FC4371D}"/>
                  </a:ext>
                </a:extLst>
              </p:cNvPr>
              <p:cNvGrpSpPr>
                <a:grpSpLocks/>
              </p:cNvGrpSpPr>
              <p:nvPr/>
            </p:nvGrpSpPr>
            <p:grpSpPr bwMode="auto">
              <a:xfrm>
                <a:off x="748" y="2432"/>
                <a:ext cx="590" cy="204"/>
                <a:chOff x="748" y="2432"/>
                <a:chExt cx="590" cy="204"/>
              </a:xfrm>
            </p:grpSpPr>
            <p:sp>
              <p:nvSpPr>
                <p:cNvPr id="486467" name="Rectangle 67">
                  <a:extLst>
                    <a:ext uri="{FF2B5EF4-FFF2-40B4-BE49-F238E27FC236}">
                      <a16:creationId xmlns:a16="http://schemas.microsoft.com/office/drawing/2014/main" id="{B4C7CEDF-3495-244E-971E-DA4A65A8B0EC}"/>
                    </a:ext>
                  </a:extLst>
                </p:cNvPr>
                <p:cNvSpPr>
                  <a:spLocks noChangeArrowheads="1"/>
                </p:cNvSpPr>
                <p:nvPr/>
              </p:nvSpPr>
              <p:spPr bwMode="auto">
                <a:xfrm>
                  <a:off x="748" y="2432"/>
                  <a:ext cx="590"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   </a:t>
                  </a:r>
                  <a:r>
                    <a:rPr kumimoji="1" lang="en-US" altLang="zh-CN" sz="24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R ⋀</a:t>
                  </a:r>
                  <a:endParaRPr kumimoji="1" lang="en-US" altLang="zh-CN" sz="2400">
                    <a:solidFill>
                      <a:srgbClr val="FFFFFF"/>
                    </a:solidFill>
                    <a:latin typeface="Times New Roman" panose="02020603050405020304" pitchFamily="18" charset="0"/>
                    <a:ea typeface="宋体" panose="02010600030101010101" pitchFamily="2" charset="-122"/>
                  </a:endParaRPr>
                </a:p>
              </p:txBody>
            </p:sp>
            <p:sp>
              <p:nvSpPr>
                <p:cNvPr id="486468" name="Line 68">
                  <a:extLst>
                    <a:ext uri="{FF2B5EF4-FFF2-40B4-BE49-F238E27FC236}">
                      <a16:creationId xmlns:a16="http://schemas.microsoft.com/office/drawing/2014/main" id="{D390E919-B417-D24C-98C6-46F4E759C74F}"/>
                    </a:ext>
                  </a:extLst>
                </p:cNvPr>
                <p:cNvSpPr>
                  <a:spLocks noChangeShapeType="1"/>
                </p:cNvSpPr>
                <p:nvPr/>
              </p:nvSpPr>
              <p:spPr bwMode="auto">
                <a:xfrm>
                  <a:off x="892" y="2432"/>
                  <a:ext cx="0"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86469" name="Line 69">
                  <a:extLst>
                    <a:ext uri="{FF2B5EF4-FFF2-40B4-BE49-F238E27FC236}">
                      <a16:creationId xmlns:a16="http://schemas.microsoft.com/office/drawing/2014/main" id="{B6A91735-7B5B-694B-93DD-6610E6FD7DD8}"/>
                    </a:ext>
                  </a:extLst>
                </p:cNvPr>
                <p:cNvSpPr>
                  <a:spLocks noChangeShapeType="1"/>
                </p:cNvSpPr>
                <p:nvPr/>
              </p:nvSpPr>
              <p:spPr bwMode="auto">
                <a:xfrm>
                  <a:off x="1116" y="2432"/>
                  <a:ext cx="0"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486470" name="Group 70">
                <a:extLst>
                  <a:ext uri="{FF2B5EF4-FFF2-40B4-BE49-F238E27FC236}">
                    <a16:creationId xmlns:a16="http://schemas.microsoft.com/office/drawing/2014/main" id="{6C2A2B35-0288-3A40-8F9A-79D8902C88A3}"/>
                  </a:ext>
                </a:extLst>
              </p:cNvPr>
              <p:cNvGrpSpPr>
                <a:grpSpLocks/>
              </p:cNvGrpSpPr>
              <p:nvPr/>
            </p:nvGrpSpPr>
            <p:grpSpPr bwMode="auto">
              <a:xfrm>
                <a:off x="764" y="2808"/>
                <a:ext cx="544" cy="204"/>
                <a:chOff x="3696" y="2448"/>
                <a:chExt cx="544" cy="204"/>
              </a:xfrm>
            </p:grpSpPr>
            <p:sp>
              <p:nvSpPr>
                <p:cNvPr id="486471" name="Rectangle 71">
                  <a:extLst>
                    <a:ext uri="{FF2B5EF4-FFF2-40B4-BE49-F238E27FC236}">
                      <a16:creationId xmlns:a16="http://schemas.microsoft.com/office/drawing/2014/main" id="{C098FDAE-C075-984F-BF0E-E6CFEC615EAD}"/>
                    </a:ext>
                  </a:extLst>
                </p:cNvPr>
                <p:cNvSpPr>
                  <a:spLocks noChangeArrowheads="1"/>
                </p:cNvSpPr>
                <p:nvPr/>
              </p:nvSpPr>
              <p:spPr bwMode="auto">
                <a:xfrm>
                  <a:off x="3696" y="2448"/>
                  <a:ext cx="544"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   </a:t>
                  </a:r>
                  <a:r>
                    <a:rPr kumimoji="1" lang="en-US" altLang="zh-CN" sz="24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A</a:t>
                  </a:r>
                  <a:endParaRPr kumimoji="1" lang="en-US" altLang="zh-CN" sz="2400">
                    <a:solidFill>
                      <a:srgbClr val="FFFFFF"/>
                    </a:solidFill>
                    <a:latin typeface="Times New Roman" panose="02020603050405020304" pitchFamily="18" charset="0"/>
                    <a:ea typeface="宋体" panose="02010600030101010101" pitchFamily="2" charset="-122"/>
                  </a:endParaRPr>
                </a:p>
              </p:txBody>
            </p:sp>
            <p:sp>
              <p:nvSpPr>
                <p:cNvPr id="486472" name="Line 72">
                  <a:extLst>
                    <a:ext uri="{FF2B5EF4-FFF2-40B4-BE49-F238E27FC236}">
                      <a16:creationId xmlns:a16="http://schemas.microsoft.com/office/drawing/2014/main" id="{EC1C6163-044A-C245-9B68-BDD05669E784}"/>
                    </a:ext>
                  </a:extLst>
                </p:cNvPr>
                <p:cNvSpPr>
                  <a:spLocks noChangeShapeType="1"/>
                </p:cNvSpPr>
                <p:nvPr/>
              </p:nvSpPr>
              <p:spPr bwMode="auto">
                <a:xfrm>
                  <a:off x="3840" y="2448"/>
                  <a:ext cx="0"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86473" name="Line 73">
                  <a:extLst>
                    <a:ext uri="{FF2B5EF4-FFF2-40B4-BE49-F238E27FC236}">
                      <a16:creationId xmlns:a16="http://schemas.microsoft.com/office/drawing/2014/main" id="{64FFA663-A59A-624C-A07F-8A2E61880815}"/>
                    </a:ext>
                  </a:extLst>
                </p:cNvPr>
                <p:cNvSpPr>
                  <a:spLocks noChangeShapeType="1"/>
                </p:cNvSpPr>
                <p:nvPr/>
              </p:nvSpPr>
              <p:spPr bwMode="auto">
                <a:xfrm>
                  <a:off x="4080" y="2448"/>
                  <a:ext cx="0"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486474" name="Group 74">
                <a:extLst>
                  <a:ext uri="{FF2B5EF4-FFF2-40B4-BE49-F238E27FC236}">
                    <a16:creationId xmlns:a16="http://schemas.microsoft.com/office/drawing/2014/main" id="{0AC469F4-255B-694E-B698-2B4C65F62890}"/>
                  </a:ext>
                </a:extLst>
              </p:cNvPr>
              <p:cNvGrpSpPr>
                <a:grpSpLocks/>
              </p:cNvGrpSpPr>
              <p:nvPr/>
            </p:nvGrpSpPr>
            <p:grpSpPr bwMode="auto">
              <a:xfrm>
                <a:off x="655" y="3184"/>
                <a:ext cx="589" cy="204"/>
                <a:chOff x="2109" y="2109"/>
                <a:chExt cx="589" cy="204"/>
              </a:xfrm>
            </p:grpSpPr>
            <p:sp>
              <p:nvSpPr>
                <p:cNvPr id="486475" name="Rectangle 75">
                  <a:extLst>
                    <a:ext uri="{FF2B5EF4-FFF2-40B4-BE49-F238E27FC236}">
                      <a16:creationId xmlns:a16="http://schemas.microsoft.com/office/drawing/2014/main" id="{668F8266-B057-5246-B57A-70BA29A89EB1}"/>
                    </a:ext>
                  </a:extLst>
                </p:cNvPr>
                <p:cNvSpPr>
                  <a:spLocks noChangeArrowheads="1"/>
                </p:cNvSpPr>
                <p:nvPr/>
              </p:nvSpPr>
              <p:spPr bwMode="auto">
                <a:xfrm>
                  <a:off x="2109" y="2109"/>
                  <a:ext cx="589"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 </a:t>
                  </a:r>
                  <a:r>
                    <a:rPr kumimoji="1" lang="en-US" altLang="zh-CN" sz="24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D </a:t>
                  </a:r>
                  <a:r>
                    <a:rPr kumimoji="1" lang="en-US" altLang="zh-CN" sz="2400">
                      <a:solidFill>
                        <a:srgbClr val="FFFFFF"/>
                      </a:solidFill>
                      <a:latin typeface="Times New Roman" panose="02020603050405020304" pitchFamily="18" charset="0"/>
                      <a:ea typeface="宋体" panose="02010600030101010101" pitchFamily="2" charset="-122"/>
                    </a:rPr>
                    <a:t>⋀</a:t>
                  </a:r>
                </a:p>
              </p:txBody>
            </p:sp>
            <p:sp>
              <p:nvSpPr>
                <p:cNvPr id="486476" name="Line 76">
                  <a:extLst>
                    <a:ext uri="{FF2B5EF4-FFF2-40B4-BE49-F238E27FC236}">
                      <a16:creationId xmlns:a16="http://schemas.microsoft.com/office/drawing/2014/main" id="{801F8AEC-2945-8C44-B0A3-4DC895516385}"/>
                    </a:ext>
                  </a:extLst>
                </p:cNvPr>
                <p:cNvSpPr>
                  <a:spLocks noChangeShapeType="1"/>
                </p:cNvSpPr>
                <p:nvPr/>
              </p:nvSpPr>
              <p:spPr bwMode="auto">
                <a:xfrm>
                  <a:off x="2338" y="2109"/>
                  <a:ext cx="0"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86477" name="Line 77">
                  <a:extLst>
                    <a:ext uri="{FF2B5EF4-FFF2-40B4-BE49-F238E27FC236}">
                      <a16:creationId xmlns:a16="http://schemas.microsoft.com/office/drawing/2014/main" id="{AD480FE2-EF5A-C741-A758-489E557903D0}"/>
                    </a:ext>
                  </a:extLst>
                </p:cNvPr>
                <p:cNvSpPr>
                  <a:spLocks noChangeShapeType="1"/>
                </p:cNvSpPr>
                <p:nvPr/>
              </p:nvSpPr>
              <p:spPr bwMode="auto">
                <a:xfrm>
                  <a:off x="2546" y="2109"/>
                  <a:ext cx="0"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486478" name="Group 78">
                <a:extLst>
                  <a:ext uri="{FF2B5EF4-FFF2-40B4-BE49-F238E27FC236}">
                    <a16:creationId xmlns:a16="http://schemas.microsoft.com/office/drawing/2014/main" id="{6BA69CEA-A162-4545-8D17-FA7B734B2C64}"/>
                  </a:ext>
                </a:extLst>
              </p:cNvPr>
              <p:cNvGrpSpPr>
                <a:grpSpLocks/>
              </p:cNvGrpSpPr>
              <p:nvPr/>
            </p:nvGrpSpPr>
            <p:grpSpPr bwMode="auto">
              <a:xfrm>
                <a:off x="2245" y="2779"/>
                <a:ext cx="636" cy="204"/>
                <a:chOff x="3242" y="2461"/>
                <a:chExt cx="636" cy="204"/>
              </a:xfrm>
            </p:grpSpPr>
            <p:sp>
              <p:nvSpPr>
                <p:cNvPr id="486479" name="Rectangle 79">
                  <a:extLst>
                    <a:ext uri="{FF2B5EF4-FFF2-40B4-BE49-F238E27FC236}">
                      <a16:creationId xmlns:a16="http://schemas.microsoft.com/office/drawing/2014/main" id="{C01F8E04-5E40-B141-B463-0351A6A500B1}"/>
                    </a:ext>
                  </a:extLst>
                </p:cNvPr>
                <p:cNvSpPr>
                  <a:spLocks noChangeArrowheads="1"/>
                </p:cNvSpPr>
                <p:nvPr/>
              </p:nvSpPr>
              <p:spPr bwMode="auto">
                <a:xfrm>
                  <a:off x="3242" y="2461"/>
                  <a:ext cx="636"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a:solidFill>
                        <a:srgbClr val="FFFFFF"/>
                      </a:solidFill>
                      <a:latin typeface="Times New Roman" panose="02020603050405020304" pitchFamily="18" charset="0"/>
                      <a:ea typeface="宋体" panose="02010600030101010101" pitchFamily="2" charset="-122"/>
                    </a:rPr>
                    <a:t>⋀ </a:t>
                  </a:r>
                  <a:r>
                    <a:rPr kumimoji="1" lang="en-US" altLang="zh-CN" sz="24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C ⋀</a:t>
                  </a:r>
                </a:p>
              </p:txBody>
            </p:sp>
            <p:sp>
              <p:nvSpPr>
                <p:cNvPr id="486480" name="Line 80">
                  <a:extLst>
                    <a:ext uri="{FF2B5EF4-FFF2-40B4-BE49-F238E27FC236}">
                      <a16:creationId xmlns:a16="http://schemas.microsoft.com/office/drawing/2014/main" id="{08C3DC23-573B-8A41-9B5B-E115CF4A73D3}"/>
                    </a:ext>
                  </a:extLst>
                </p:cNvPr>
                <p:cNvSpPr>
                  <a:spLocks noChangeShapeType="1"/>
                </p:cNvSpPr>
                <p:nvPr/>
              </p:nvSpPr>
              <p:spPr bwMode="auto">
                <a:xfrm>
                  <a:off x="3470" y="2461"/>
                  <a:ext cx="0"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86481" name="Line 81">
                  <a:extLst>
                    <a:ext uri="{FF2B5EF4-FFF2-40B4-BE49-F238E27FC236}">
                      <a16:creationId xmlns:a16="http://schemas.microsoft.com/office/drawing/2014/main" id="{C7B58ABD-450F-C44D-9F64-6D350696514E}"/>
                    </a:ext>
                  </a:extLst>
                </p:cNvPr>
                <p:cNvSpPr>
                  <a:spLocks noChangeShapeType="1"/>
                </p:cNvSpPr>
                <p:nvPr/>
              </p:nvSpPr>
              <p:spPr bwMode="auto">
                <a:xfrm>
                  <a:off x="3672" y="2461"/>
                  <a:ext cx="0"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486482" name="Line 82">
                <a:extLst>
                  <a:ext uri="{FF2B5EF4-FFF2-40B4-BE49-F238E27FC236}">
                    <a16:creationId xmlns:a16="http://schemas.microsoft.com/office/drawing/2014/main" id="{0A252A55-41F9-634D-8562-38D5923E46F3}"/>
                  </a:ext>
                </a:extLst>
              </p:cNvPr>
              <p:cNvSpPr>
                <a:spLocks noChangeShapeType="1"/>
              </p:cNvSpPr>
              <p:nvPr/>
            </p:nvSpPr>
            <p:spPr bwMode="auto">
              <a:xfrm flipH="1">
                <a:off x="839" y="2576"/>
                <a:ext cx="14" cy="227"/>
              </a:xfrm>
              <a:prstGeom prst="line">
                <a:avLst/>
              </a:prstGeom>
              <a:noFill/>
              <a:ln w="1905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86483" name="Line 83">
                <a:extLst>
                  <a:ext uri="{FF2B5EF4-FFF2-40B4-BE49-F238E27FC236}">
                    <a16:creationId xmlns:a16="http://schemas.microsoft.com/office/drawing/2014/main" id="{94B451CC-2914-EE46-9F22-81963EF83261}"/>
                  </a:ext>
                </a:extLst>
              </p:cNvPr>
              <p:cNvSpPr>
                <a:spLocks noChangeShapeType="1"/>
              </p:cNvSpPr>
              <p:nvPr/>
            </p:nvSpPr>
            <p:spPr bwMode="auto">
              <a:xfrm flipH="1">
                <a:off x="839" y="2907"/>
                <a:ext cx="0" cy="272"/>
              </a:xfrm>
              <a:prstGeom prst="line">
                <a:avLst/>
              </a:prstGeom>
              <a:noFill/>
              <a:ln w="1905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nvGrpSpPr>
              <p:cNvPr id="486484" name="Group 84">
                <a:extLst>
                  <a:ext uri="{FF2B5EF4-FFF2-40B4-BE49-F238E27FC236}">
                    <a16:creationId xmlns:a16="http://schemas.microsoft.com/office/drawing/2014/main" id="{7EECC8E9-491F-EB41-81BC-FA9CDA13FED8}"/>
                  </a:ext>
                </a:extLst>
              </p:cNvPr>
              <p:cNvGrpSpPr>
                <a:grpSpLocks/>
              </p:cNvGrpSpPr>
              <p:nvPr/>
            </p:nvGrpSpPr>
            <p:grpSpPr bwMode="auto">
              <a:xfrm>
                <a:off x="1519" y="2795"/>
                <a:ext cx="544" cy="204"/>
                <a:chOff x="3120" y="2496"/>
                <a:chExt cx="544" cy="204"/>
              </a:xfrm>
            </p:grpSpPr>
            <p:sp>
              <p:nvSpPr>
                <p:cNvPr id="486485" name="Rectangle 85">
                  <a:extLst>
                    <a:ext uri="{FF2B5EF4-FFF2-40B4-BE49-F238E27FC236}">
                      <a16:creationId xmlns:a16="http://schemas.microsoft.com/office/drawing/2014/main" id="{F8547912-BF9D-AB49-9D77-671B83C0D3D8}"/>
                    </a:ext>
                  </a:extLst>
                </p:cNvPr>
                <p:cNvSpPr>
                  <a:spLocks noChangeArrowheads="1"/>
                </p:cNvSpPr>
                <p:nvPr/>
              </p:nvSpPr>
              <p:spPr bwMode="auto">
                <a:xfrm>
                  <a:off x="3120" y="2496"/>
                  <a:ext cx="544"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    </a:t>
                  </a:r>
                  <a:r>
                    <a:rPr kumimoji="1" lang="en-US" altLang="zh-CN" sz="24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B</a:t>
                  </a:r>
                </a:p>
              </p:txBody>
            </p:sp>
            <p:sp>
              <p:nvSpPr>
                <p:cNvPr id="486486" name="Line 86">
                  <a:extLst>
                    <a:ext uri="{FF2B5EF4-FFF2-40B4-BE49-F238E27FC236}">
                      <a16:creationId xmlns:a16="http://schemas.microsoft.com/office/drawing/2014/main" id="{C18F45CD-B835-7F48-82E8-223B23A8E0F4}"/>
                    </a:ext>
                  </a:extLst>
                </p:cNvPr>
                <p:cNvSpPr>
                  <a:spLocks noChangeShapeType="1"/>
                </p:cNvSpPr>
                <p:nvPr/>
              </p:nvSpPr>
              <p:spPr bwMode="auto">
                <a:xfrm>
                  <a:off x="3304" y="2496"/>
                  <a:ext cx="0"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86487" name="Line 87">
                  <a:extLst>
                    <a:ext uri="{FF2B5EF4-FFF2-40B4-BE49-F238E27FC236}">
                      <a16:creationId xmlns:a16="http://schemas.microsoft.com/office/drawing/2014/main" id="{4CF0CA23-C235-DD4A-A2C8-644A68E4576C}"/>
                    </a:ext>
                  </a:extLst>
                </p:cNvPr>
                <p:cNvSpPr>
                  <a:spLocks noChangeShapeType="1"/>
                </p:cNvSpPr>
                <p:nvPr/>
              </p:nvSpPr>
              <p:spPr bwMode="auto">
                <a:xfrm>
                  <a:off x="3536" y="2496"/>
                  <a:ext cx="0"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486488" name="Group 88">
                <a:extLst>
                  <a:ext uri="{FF2B5EF4-FFF2-40B4-BE49-F238E27FC236}">
                    <a16:creationId xmlns:a16="http://schemas.microsoft.com/office/drawing/2014/main" id="{6E24A37E-4B9D-3347-80B4-D3EB28A6F2E5}"/>
                  </a:ext>
                </a:extLst>
              </p:cNvPr>
              <p:cNvGrpSpPr>
                <a:grpSpLocks/>
              </p:cNvGrpSpPr>
              <p:nvPr/>
            </p:nvGrpSpPr>
            <p:grpSpPr bwMode="auto">
              <a:xfrm>
                <a:off x="1519" y="3158"/>
                <a:ext cx="635" cy="204"/>
                <a:chOff x="1519" y="3158"/>
                <a:chExt cx="635" cy="204"/>
              </a:xfrm>
            </p:grpSpPr>
            <p:sp>
              <p:nvSpPr>
                <p:cNvPr id="486489" name="Rectangle 89">
                  <a:extLst>
                    <a:ext uri="{FF2B5EF4-FFF2-40B4-BE49-F238E27FC236}">
                      <a16:creationId xmlns:a16="http://schemas.microsoft.com/office/drawing/2014/main" id="{509E5DB9-8D10-8F41-AA63-4571287F51F6}"/>
                    </a:ext>
                  </a:extLst>
                </p:cNvPr>
                <p:cNvSpPr>
                  <a:spLocks noChangeArrowheads="1"/>
                </p:cNvSpPr>
                <p:nvPr/>
              </p:nvSpPr>
              <p:spPr bwMode="auto">
                <a:xfrm>
                  <a:off x="1519" y="3158"/>
                  <a:ext cx="635"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 </a:t>
                  </a:r>
                  <a:r>
                    <a:rPr kumimoji="1" lang="en-US" altLang="zh-CN" sz="24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E ⋀</a:t>
                  </a:r>
                </a:p>
              </p:txBody>
            </p:sp>
            <p:sp>
              <p:nvSpPr>
                <p:cNvPr id="486490" name="Line 90">
                  <a:extLst>
                    <a:ext uri="{FF2B5EF4-FFF2-40B4-BE49-F238E27FC236}">
                      <a16:creationId xmlns:a16="http://schemas.microsoft.com/office/drawing/2014/main" id="{AD1EEFB7-F16F-4A42-8873-21206EA4B2C1}"/>
                    </a:ext>
                  </a:extLst>
                </p:cNvPr>
                <p:cNvSpPr>
                  <a:spLocks noChangeShapeType="1"/>
                </p:cNvSpPr>
                <p:nvPr/>
              </p:nvSpPr>
              <p:spPr bwMode="auto">
                <a:xfrm>
                  <a:off x="1734" y="3158"/>
                  <a:ext cx="0"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86491" name="Line 91">
                  <a:extLst>
                    <a:ext uri="{FF2B5EF4-FFF2-40B4-BE49-F238E27FC236}">
                      <a16:creationId xmlns:a16="http://schemas.microsoft.com/office/drawing/2014/main" id="{1250298B-6F6F-9941-9B88-13486BAEE31B}"/>
                    </a:ext>
                  </a:extLst>
                </p:cNvPr>
                <p:cNvSpPr>
                  <a:spLocks noChangeShapeType="1"/>
                </p:cNvSpPr>
                <p:nvPr/>
              </p:nvSpPr>
              <p:spPr bwMode="auto">
                <a:xfrm>
                  <a:off x="1945" y="3158"/>
                  <a:ext cx="0"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486492" name="Line 92">
                <a:extLst>
                  <a:ext uri="{FF2B5EF4-FFF2-40B4-BE49-F238E27FC236}">
                    <a16:creationId xmlns:a16="http://schemas.microsoft.com/office/drawing/2014/main" id="{17B78F0F-E475-C147-A75F-59C8598451AC}"/>
                  </a:ext>
                </a:extLst>
              </p:cNvPr>
              <p:cNvSpPr>
                <a:spLocks noChangeShapeType="1"/>
              </p:cNvSpPr>
              <p:nvPr/>
            </p:nvSpPr>
            <p:spPr bwMode="auto">
              <a:xfrm>
                <a:off x="1247" y="2918"/>
                <a:ext cx="272" cy="0"/>
              </a:xfrm>
              <a:prstGeom prst="line">
                <a:avLst/>
              </a:prstGeom>
              <a:noFill/>
              <a:ln w="19050">
                <a:solidFill>
                  <a:schemeClr val="fo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86493" name="Line 93">
                <a:extLst>
                  <a:ext uri="{FF2B5EF4-FFF2-40B4-BE49-F238E27FC236}">
                    <a16:creationId xmlns:a16="http://schemas.microsoft.com/office/drawing/2014/main" id="{D48AB154-74BC-534C-8BC4-FBA8DF8F4200}"/>
                  </a:ext>
                </a:extLst>
              </p:cNvPr>
              <p:cNvSpPr>
                <a:spLocks noChangeShapeType="1"/>
              </p:cNvSpPr>
              <p:nvPr/>
            </p:nvSpPr>
            <p:spPr bwMode="auto">
              <a:xfrm>
                <a:off x="1610" y="2931"/>
                <a:ext cx="0" cy="227"/>
              </a:xfrm>
              <a:prstGeom prst="line">
                <a:avLst/>
              </a:prstGeom>
              <a:noFill/>
              <a:ln w="1905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86494" name="Line 94">
                <a:extLst>
                  <a:ext uri="{FF2B5EF4-FFF2-40B4-BE49-F238E27FC236}">
                    <a16:creationId xmlns:a16="http://schemas.microsoft.com/office/drawing/2014/main" id="{7E57D49F-595C-E041-A5C9-75E111B14B5B}"/>
                  </a:ext>
                </a:extLst>
              </p:cNvPr>
              <p:cNvSpPr>
                <a:spLocks noChangeShapeType="1"/>
              </p:cNvSpPr>
              <p:nvPr/>
            </p:nvSpPr>
            <p:spPr bwMode="auto">
              <a:xfrm>
                <a:off x="1973" y="2886"/>
                <a:ext cx="272" cy="0"/>
              </a:xfrm>
              <a:prstGeom prst="line">
                <a:avLst/>
              </a:prstGeom>
              <a:noFill/>
              <a:ln w="19050">
                <a:solidFill>
                  <a:schemeClr val="fo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486495" name="Group 95">
              <a:extLst>
                <a:ext uri="{FF2B5EF4-FFF2-40B4-BE49-F238E27FC236}">
                  <a16:creationId xmlns:a16="http://schemas.microsoft.com/office/drawing/2014/main" id="{43DD88A0-300B-2F45-899D-49B3E077CA6B}"/>
                </a:ext>
              </a:extLst>
            </p:cNvPr>
            <p:cNvGrpSpPr>
              <a:grpSpLocks/>
            </p:cNvGrpSpPr>
            <p:nvPr/>
          </p:nvGrpSpPr>
          <p:grpSpPr bwMode="auto">
            <a:xfrm>
              <a:off x="2608" y="981"/>
              <a:ext cx="819" cy="2086"/>
              <a:chOff x="2472" y="1344"/>
              <a:chExt cx="819" cy="2086"/>
            </a:xfrm>
          </p:grpSpPr>
          <p:grpSp>
            <p:nvGrpSpPr>
              <p:cNvPr id="486496" name="Group 96">
                <a:extLst>
                  <a:ext uri="{FF2B5EF4-FFF2-40B4-BE49-F238E27FC236}">
                    <a16:creationId xmlns:a16="http://schemas.microsoft.com/office/drawing/2014/main" id="{F8E1297E-445E-5A43-AD0C-4DAB10B8DFF4}"/>
                  </a:ext>
                </a:extLst>
              </p:cNvPr>
              <p:cNvGrpSpPr>
                <a:grpSpLocks/>
              </p:cNvGrpSpPr>
              <p:nvPr/>
            </p:nvGrpSpPr>
            <p:grpSpPr bwMode="auto">
              <a:xfrm>
                <a:off x="2472" y="3226"/>
                <a:ext cx="636" cy="204"/>
                <a:chOff x="3242" y="2461"/>
                <a:chExt cx="636" cy="204"/>
              </a:xfrm>
            </p:grpSpPr>
            <p:sp>
              <p:nvSpPr>
                <p:cNvPr id="486497" name="Rectangle 97">
                  <a:extLst>
                    <a:ext uri="{FF2B5EF4-FFF2-40B4-BE49-F238E27FC236}">
                      <a16:creationId xmlns:a16="http://schemas.microsoft.com/office/drawing/2014/main" id="{6A9BB8B1-D0DC-6E44-8B2D-0D846CC0D50A}"/>
                    </a:ext>
                  </a:extLst>
                </p:cNvPr>
                <p:cNvSpPr>
                  <a:spLocks noChangeArrowheads="1"/>
                </p:cNvSpPr>
                <p:nvPr/>
              </p:nvSpPr>
              <p:spPr bwMode="auto">
                <a:xfrm>
                  <a:off x="3242" y="2461"/>
                  <a:ext cx="636"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a:solidFill>
                        <a:srgbClr val="FFFFFF"/>
                      </a:solidFill>
                      <a:latin typeface="Times New Roman" panose="02020603050405020304" pitchFamily="18" charset="0"/>
                      <a:ea typeface="宋体" panose="02010600030101010101" pitchFamily="2" charset="-122"/>
                    </a:rPr>
                    <a:t>⋀ </a:t>
                  </a:r>
                  <a:r>
                    <a:rPr kumimoji="1" lang="en-US" altLang="zh-CN" sz="24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C ⋀</a:t>
                  </a:r>
                </a:p>
              </p:txBody>
            </p:sp>
            <p:sp>
              <p:nvSpPr>
                <p:cNvPr id="486498" name="Line 98">
                  <a:extLst>
                    <a:ext uri="{FF2B5EF4-FFF2-40B4-BE49-F238E27FC236}">
                      <a16:creationId xmlns:a16="http://schemas.microsoft.com/office/drawing/2014/main" id="{FAD240C7-2555-D543-ADE1-E23EB9A1A3AB}"/>
                    </a:ext>
                  </a:extLst>
                </p:cNvPr>
                <p:cNvSpPr>
                  <a:spLocks noChangeShapeType="1"/>
                </p:cNvSpPr>
                <p:nvPr/>
              </p:nvSpPr>
              <p:spPr bwMode="auto">
                <a:xfrm>
                  <a:off x="3470" y="2461"/>
                  <a:ext cx="0"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86499" name="Line 99">
                  <a:extLst>
                    <a:ext uri="{FF2B5EF4-FFF2-40B4-BE49-F238E27FC236}">
                      <a16:creationId xmlns:a16="http://schemas.microsoft.com/office/drawing/2014/main" id="{90CED3ED-700C-B544-B813-496BE9C7FA62}"/>
                    </a:ext>
                  </a:extLst>
                </p:cNvPr>
                <p:cNvSpPr>
                  <a:spLocks noChangeShapeType="1"/>
                </p:cNvSpPr>
                <p:nvPr/>
              </p:nvSpPr>
              <p:spPr bwMode="auto">
                <a:xfrm>
                  <a:off x="3672" y="2461"/>
                  <a:ext cx="0"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486500" name="Line 100">
                <a:extLst>
                  <a:ext uri="{FF2B5EF4-FFF2-40B4-BE49-F238E27FC236}">
                    <a16:creationId xmlns:a16="http://schemas.microsoft.com/office/drawing/2014/main" id="{732EBC2D-CC1F-E94E-A76E-8636AB8DF3EA}"/>
                  </a:ext>
                </a:extLst>
              </p:cNvPr>
              <p:cNvSpPr>
                <a:spLocks noChangeShapeType="1"/>
              </p:cNvSpPr>
              <p:nvPr/>
            </p:nvSpPr>
            <p:spPr bwMode="auto">
              <a:xfrm flipH="1">
                <a:off x="2562" y="1819"/>
                <a:ext cx="0" cy="272"/>
              </a:xfrm>
              <a:prstGeom prst="line">
                <a:avLst/>
              </a:prstGeom>
              <a:noFill/>
              <a:ln w="1905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nvGrpSpPr>
              <p:cNvPr id="486501" name="Group 101">
                <a:extLst>
                  <a:ext uri="{FF2B5EF4-FFF2-40B4-BE49-F238E27FC236}">
                    <a16:creationId xmlns:a16="http://schemas.microsoft.com/office/drawing/2014/main" id="{421AA593-C822-0747-88D8-8CBE01FE1616}"/>
                  </a:ext>
                </a:extLst>
              </p:cNvPr>
              <p:cNvGrpSpPr>
                <a:grpSpLocks/>
              </p:cNvGrpSpPr>
              <p:nvPr/>
            </p:nvGrpSpPr>
            <p:grpSpPr bwMode="auto">
              <a:xfrm>
                <a:off x="2472" y="2455"/>
                <a:ext cx="635" cy="204"/>
                <a:chOff x="2472" y="2455"/>
                <a:chExt cx="635" cy="204"/>
              </a:xfrm>
            </p:grpSpPr>
            <p:sp>
              <p:nvSpPr>
                <p:cNvPr id="486502" name="Rectangle 102">
                  <a:extLst>
                    <a:ext uri="{FF2B5EF4-FFF2-40B4-BE49-F238E27FC236}">
                      <a16:creationId xmlns:a16="http://schemas.microsoft.com/office/drawing/2014/main" id="{63ED3AA2-0D0B-2A45-993D-24ED7E5E4C33}"/>
                    </a:ext>
                  </a:extLst>
                </p:cNvPr>
                <p:cNvSpPr>
                  <a:spLocks noChangeArrowheads="1"/>
                </p:cNvSpPr>
                <p:nvPr/>
              </p:nvSpPr>
              <p:spPr bwMode="auto">
                <a:xfrm>
                  <a:off x="2472" y="2455"/>
                  <a:ext cx="635"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    </a:t>
                  </a:r>
                  <a:r>
                    <a:rPr kumimoji="1" lang="en-US" altLang="zh-CN" sz="24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B</a:t>
                  </a:r>
                </a:p>
              </p:txBody>
            </p:sp>
            <p:sp>
              <p:nvSpPr>
                <p:cNvPr id="486503" name="Line 103">
                  <a:extLst>
                    <a:ext uri="{FF2B5EF4-FFF2-40B4-BE49-F238E27FC236}">
                      <a16:creationId xmlns:a16="http://schemas.microsoft.com/office/drawing/2014/main" id="{02367B38-0F71-5E49-BFFB-3E51518D5142}"/>
                    </a:ext>
                  </a:extLst>
                </p:cNvPr>
                <p:cNvSpPr>
                  <a:spLocks noChangeShapeType="1"/>
                </p:cNvSpPr>
                <p:nvPr/>
              </p:nvSpPr>
              <p:spPr bwMode="auto">
                <a:xfrm>
                  <a:off x="2656" y="2455"/>
                  <a:ext cx="0"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86504" name="Line 104">
                  <a:extLst>
                    <a:ext uri="{FF2B5EF4-FFF2-40B4-BE49-F238E27FC236}">
                      <a16:creationId xmlns:a16="http://schemas.microsoft.com/office/drawing/2014/main" id="{A9DEC24F-0B49-7145-AD91-6CBFC22912B4}"/>
                    </a:ext>
                  </a:extLst>
                </p:cNvPr>
                <p:cNvSpPr>
                  <a:spLocks noChangeShapeType="1"/>
                </p:cNvSpPr>
                <p:nvPr/>
              </p:nvSpPr>
              <p:spPr bwMode="auto">
                <a:xfrm>
                  <a:off x="2888" y="2455"/>
                  <a:ext cx="0"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486505" name="Group 105">
                <a:extLst>
                  <a:ext uri="{FF2B5EF4-FFF2-40B4-BE49-F238E27FC236}">
                    <a16:creationId xmlns:a16="http://schemas.microsoft.com/office/drawing/2014/main" id="{3A702D23-2BFA-B148-AEDB-BF949E019906}"/>
                  </a:ext>
                </a:extLst>
              </p:cNvPr>
              <p:cNvGrpSpPr>
                <a:grpSpLocks/>
              </p:cNvGrpSpPr>
              <p:nvPr/>
            </p:nvGrpSpPr>
            <p:grpSpPr bwMode="auto">
              <a:xfrm>
                <a:off x="2472" y="2818"/>
                <a:ext cx="635" cy="204"/>
                <a:chOff x="1519" y="3158"/>
                <a:chExt cx="635" cy="204"/>
              </a:xfrm>
            </p:grpSpPr>
            <p:sp>
              <p:nvSpPr>
                <p:cNvPr id="486506" name="Rectangle 106">
                  <a:extLst>
                    <a:ext uri="{FF2B5EF4-FFF2-40B4-BE49-F238E27FC236}">
                      <a16:creationId xmlns:a16="http://schemas.microsoft.com/office/drawing/2014/main" id="{62BF74BA-9B05-E240-A796-2D885F494C90}"/>
                    </a:ext>
                  </a:extLst>
                </p:cNvPr>
                <p:cNvSpPr>
                  <a:spLocks noChangeArrowheads="1"/>
                </p:cNvSpPr>
                <p:nvPr/>
              </p:nvSpPr>
              <p:spPr bwMode="auto">
                <a:xfrm>
                  <a:off x="1519" y="3158"/>
                  <a:ext cx="635"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 </a:t>
                  </a:r>
                  <a:r>
                    <a:rPr kumimoji="1" lang="en-US" altLang="zh-CN" sz="24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E ⋀</a:t>
                  </a:r>
                </a:p>
              </p:txBody>
            </p:sp>
            <p:sp>
              <p:nvSpPr>
                <p:cNvPr id="486507" name="Line 107">
                  <a:extLst>
                    <a:ext uri="{FF2B5EF4-FFF2-40B4-BE49-F238E27FC236}">
                      <a16:creationId xmlns:a16="http://schemas.microsoft.com/office/drawing/2014/main" id="{305A2AF4-9143-F446-AAAB-CBB20D5BAD45}"/>
                    </a:ext>
                  </a:extLst>
                </p:cNvPr>
                <p:cNvSpPr>
                  <a:spLocks noChangeShapeType="1"/>
                </p:cNvSpPr>
                <p:nvPr/>
              </p:nvSpPr>
              <p:spPr bwMode="auto">
                <a:xfrm>
                  <a:off x="1734" y="3158"/>
                  <a:ext cx="0"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86508" name="Line 108">
                  <a:extLst>
                    <a:ext uri="{FF2B5EF4-FFF2-40B4-BE49-F238E27FC236}">
                      <a16:creationId xmlns:a16="http://schemas.microsoft.com/office/drawing/2014/main" id="{6B53A360-083F-AF4B-806E-7044285C6E08}"/>
                    </a:ext>
                  </a:extLst>
                </p:cNvPr>
                <p:cNvSpPr>
                  <a:spLocks noChangeShapeType="1"/>
                </p:cNvSpPr>
                <p:nvPr/>
              </p:nvSpPr>
              <p:spPr bwMode="auto">
                <a:xfrm>
                  <a:off x="1945" y="3158"/>
                  <a:ext cx="0"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486509" name="Line 109">
                <a:extLst>
                  <a:ext uri="{FF2B5EF4-FFF2-40B4-BE49-F238E27FC236}">
                    <a16:creationId xmlns:a16="http://schemas.microsoft.com/office/drawing/2014/main" id="{22977028-90FD-1341-B820-937EDC4A690C}"/>
                  </a:ext>
                </a:extLst>
              </p:cNvPr>
              <p:cNvSpPr>
                <a:spLocks noChangeShapeType="1"/>
              </p:cNvSpPr>
              <p:nvPr/>
            </p:nvSpPr>
            <p:spPr bwMode="auto">
              <a:xfrm>
                <a:off x="2563" y="2591"/>
                <a:ext cx="0" cy="227"/>
              </a:xfrm>
              <a:prstGeom prst="line">
                <a:avLst/>
              </a:prstGeom>
              <a:noFill/>
              <a:ln w="1905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nvGrpSpPr>
              <p:cNvPr id="486510" name="Group 110">
                <a:extLst>
                  <a:ext uri="{FF2B5EF4-FFF2-40B4-BE49-F238E27FC236}">
                    <a16:creationId xmlns:a16="http://schemas.microsoft.com/office/drawing/2014/main" id="{D2D7F70E-EC44-A641-91B3-626D34F0B355}"/>
                  </a:ext>
                </a:extLst>
              </p:cNvPr>
              <p:cNvGrpSpPr>
                <a:grpSpLocks/>
              </p:cNvGrpSpPr>
              <p:nvPr/>
            </p:nvGrpSpPr>
            <p:grpSpPr bwMode="auto">
              <a:xfrm>
                <a:off x="2472" y="1344"/>
                <a:ext cx="635" cy="204"/>
                <a:chOff x="1519" y="3158"/>
                <a:chExt cx="635" cy="204"/>
              </a:xfrm>
            </p:grpSpPr>
            <p:sp>
              <p:nvSpPr>
                <p:cNvPr id="486511" name="Rectangle 111">
                  <a:extLst>
                    <a:ext uri="{FF2B5EF4-FFF2-40B4-BE49-F238E27FC236}">
                      <a16:creationId xmlns:a16="http://schemas.microsoft.com/office/drawing/2014/main" id="{6D9DBB04-CD84-B347-A268-3CE0A7100848}"/>
                    </a:ext>
                  </a:extLst>
                </p:cNvPr>
                <p:cNvSpPr>
                  <a:spLocks noChangeArrowheads="1"/>
                </p:cNvSpPr>
                <p:nvPr/>
              </p:nvSpPr>
              <p:spPr bwMode="auto">
                <a:xfrm>
                  <a:off x="1519" y="3158"/>
                  <a:ext cx="635"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    </a:t>
                  </a:r>
                  <a:r>
                    <a:rPr kumimoji="1" lang="en-US" altLang="zh-CN" sz="24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R </a:t>
                  </a:r>
                </a:p>
              </p:txBody>
            </p:sp>
            <p:sp>
              <p:nvSpPr>
                <p:cNvPr id="486512" name="Line 112">
                  <a:extLst>
                    <a:ext uri="{FF2B5EF4-FFF2-40B4-BE49-F238E27FC236}">
                      <a16:creationId xmlns:a16="http://schemas.microsoft.com/office/drawing/2014/main" id="{13107AC8-E97B-5446-AB60-DCA8DA5EA649}"/>
                    </a:ext>
                  </a:extLst>
                </p:cNvPr>
                <p:cNvSpPr>
                  <a:spLocks noChangeShapeType="1"/>
                </p:cNvSpPr>
                <p:nvPr/>
              </p:nvSpPr>
              <p:spPr bwMode="auto">
                <a:xfrm>
                  <a:off x="1734" y="3158"/>
                  <a:ext cx="0"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86513" name="Line 113">
                  <a:extLst>
                    <a:ext uri="{FF2B5EF4-FFF2-40B4-BE49-F238E27FC236}">
                      <a16:creationId xmlns:a16="http://schemas.microsoft.com/office/drawing/2014/main" id="{2485DCFE-E6C0-124F-A998-0FEA05BFA40A}"/>
                    </a:ext>
                  </a:extLst>
                </p:cNvPr>
                <p:cNvSpPr>
                  <a:spLocks noChangeShapeType="1"/>
                </p:cNvSpPr>
                <p:nvPr/>
              </p:nvSpPr>
              <p:spPr bwMode="auto">
                <a:xfrm>
                  <a:off x="1945" y="3158"/>
                  <a:ext cx="0"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486514" name="Group 114">
                <a:extLst>
                  <a:ext uri="{FF2B5EF4-FFF2-40B4-BE49-F238E27FC236}">
                    <a16:creationId xmlns:a16="http://schemas.microsoft.com/office/drawing/2014/main" id="{7B235887-9B4E-DF43-8806-9159CC09C7E0}"/>
                  </a:ext>
                </a:extLst>
              </p:cNvPr>
              <p:cNvGrpSpPr>
                <a:grpSpLocks/>
              </p:cNvGrpSpPr>
              <p:nvPr/>
            </p:nvGrpSpPr>
            <p:grpSpPr bwMode="auto">
              <a:xfrm>
                <a:off x="2472" y="1716"/>
                <a:ext cx="635" cy="204"/>
                <a:chOff x="1519" y="3158"/>
                <a:chExt cx="635" cy="204"/>
              </a:xfrm>
            </p:grpSpPr>
            <p:sp>
              <p:nvSpPr>
                <p:cNvPr id="486515" name="Rectangle 115">
                  <a:extLst>
                    <a:ext uri="{FF2B5EF4-FFF2-40B4-BE49-F238E27FC236}">
                      <a16:creationId xmlns:a16="http://schemas.microsoft.com/office/drawing/2014/main" id="{4F21A47B-FF3A-0444-881F-940B43A80649}"/>
                    </a:ext>
                  </a:extLst>
                </p:cNvPr>
                <p:cNvSpPr>
                  <a:spLocks noChangeArrowheads="1"/>
                </p:cNvSpPr>
                <p:nvPr/>
              </p:nvSpPr>
              <p:spPr bwMode="auto">
                <a:xfrm>
                  <a:off x="1519" y="3158"/>
                  <a:ext cx="635"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    </a:t>
                  </a:r>
                  <a:r>
                    <a:rPr kumimoji="1" lang="en-US" altLang="zh-CN" sz="24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A </a:t>
                  </a:r>
                </a:p>
              </p:txBody>
            </p:sp>
            <p:sp>
              <p:nvSpPr>
                <p:cNvPr id="486516" name="Line 116">
                  <a:extLst>
                    <a:ext uri="{FF2B5EF4-FFF2-40B4-BE49-F238E27FC236}">
                      <a16:creationId xmlns:a16="http://schemas.microsoft.com/office/drawing/2014/main" id="{D87C45EC-1C0C-5C46-930B-981D63A1141C}"/>
                    </a:ext>
                  </a:extLst>
                </p:cNvPr>
                <p:cNvSpPr>
                  <a:spLocks noChangeShapeType="1"/>
                </p:cNvSpPr>
                <p:nvPr/>
              </p:nvSpPr>
              <p:spPr bwMode="auto">
                <a:xfrm>
                  <a:off x="1734" y="3158"/>
                  <a:ext cx="0"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86517" name="Line 117">
                  <a:extLst>
                    <a:ext uri="{FF2B5EF4-FFF2-40B4-BE49-F238E27FC236}">
                      <a16:creationId xmlns:a16="http://schemas.microsoft.com/office/drawing/2014/main" id="{96BFABC8-3FE7-D44C-A48B-112038865EC8}"/>
                    </a:ext>
                  </a:extLst>
                </p:cNvPr>
                <p:cNvSpPr>
                  <a:spLocks noChangeShapeType="1"/>
                </p:cNvSpPr>
                <p:nvPr/>
              </p:nvSpPr>
              <p:spPr bwMode="auto">
                <a:xfrm>
                  <a:off x="1945" y="3158"/>
                  <a:ext cx="0"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486518" name="Group 118">
                <a:extLst>
                  <a:ext uri="{FF2B5EF4-FFF2-40B4-BE49-F238E27FC236}">
                    <a16:creationId xmlns:a16="http://schemas.microsoft.com/office/drawing/2014/main" id="{4CFD44EE-FEC1-D946-AB65-B3D1AE2D1093}"/>
                  </a:ext>
                </a:extLst>
              </p:cNvPr>
              <p:cNvGrpSpPr>
                <a:grpSpLocks/>
              </p:cNvGrpSpPr>
              <p:nvPr/>
            </p:nvGrpSpPr>
            <p:grpSpPr bwMode="auto">
              <a:xfrm>
                <a:off x="2472" y="2093"/>
                <a:ext cx="635" cy="204"/>
                <a:chOff x="1519" y="3158"/>
                <a:chExt cx="635" cy="204"/>
              </a:xfrm>
            </p:grpSpPr>
            <p:sp>
              <p:nvSpPr>
                <p:cNvPr id="486519" name="Rectangle 119">
                  <a:extLst>
                    <a:ext uri="{FF2B5EF4-FFF2-40B4-BE49-F238E27FC236}">
                      <a16:creationId xmlns:a16="http://schemas.microsoft.com/office/drawing/2014/main" id="{96013887-4DCC-6444-9438-05F1267C1645}"/>
                    </a:ext>
                  </a:extLst>
                </p:cNvPr>
                <p:cNvSpPr>
                  <a:spLocks noChangeArrowheads="1"/>
                </p:cNvSpPr>
                <p:nvPr/>
              </p:nvSpPr>
              <p:spPr bwMode="auto">
                <a:xfrm>
                  <a:off x="1519" y="3158"/>
                  <a:ext cx="635"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 </a:t>
                  </a:r>
                  <a:r>
                    <a:rPr kumimoji="1" lang="en-US" altLang="zh-CN" sz="24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D ⋀</a:t>
                  </a:r>
                </a:p>
              </p:txBody>
            </p:sp>
            <p:sp>
              <p:nvSpPr>
                <p:cNvPr id="486520" name="Line 120">
                  <a:extLst>
                    <a:ext uri="{FF2B5EF4-FFF2-40B4-BE49-F238E27FC236}">
                      <a16:creationId xmlns:a16="http://schemas.microsoft.com/office/drawing/2014/main" id="{E2AFE732-594C-F84A-BBE2-08A033AF07A8}"/>
                    </a:ext>
                  </a:extLst>
                </p:cNvPr>
                <p:cNvSpPr>
                  <a:spLocks noChangeShapeType="1"/>
                </p:cNvSpPr>
                <p:nvPr/>
              </p:nvSpPr>
              <p:spPr bwMode="auto">
                <a:xfrm>
                  <a:off x="1734" y="3158"/>
                  <a:ext cx="0"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86521" name="Line 121">
                  <a:extLst>
                    <a:ext uri="{FF2B5EF4-FFF2-40B4-BE49-F238E27FC236}">
                      <a16:creationId xmlns:a16="http://schemas.microsoft.com/office/drawing/2014/main" id="{179E96C7-4EF1-EE40-B04E-A2004AC098E4}"/>
                    </a:ext>
                  </a:extLst>
                </p:cNvPr>
                <p:cNvSpPr>
                  <a:spLocks noChangeShapeType="1"/>
                </p:cNvSpPr>
                <p:nvPr/>
              </p:nvSpPr>
              <p:spPr bwMode="auto">
                <a:xfrm>
                  <a:off x="1945" y="3158"/>
                  <a:ext cx="0"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486522" name="Group 122">
                <a:extLst>
                  <a:ext uri="{FF2B5EF4-FFF2-40B4-BE49-F238E27FC236}">
                    <a16:creationId xmlns:a16="http://schemas.microsoft.com/office/drawing/2014/main" id="{D940B4C5-D5B1-4944-9DBC-A7A2A3F36F8D}"/>
                  </a:ext>
                </a:extLst>
              </p:cNvPr>
              <p:cNvGrpSpPr>
                <a:grpSpLocks/>
              </p:cNvGrpSpPr>
              <p:nvPr/>
            </p:nvGrpSpPr>
            <p:grpSpPr bwMode="auto">
              <a:xfrm>
                <a:off x="3016" y="1821"/>
                <a:ext cx="275" cy="705"/>
                <a:chOff x="3016" y="1797"/>
                <a:chExt cx="275" cy="705"/>
              </a:xfrm>
            </p:grpSpPr>
            <p:sp>
              <p:nvSpPr>
                <p:cNvPr id="486523" name="Line 123">
                  <a:extLst>
                    <a:ext uri="{FF2B5EF4-FFF2-40B4-BE49-F238E27FC236}">
                      <a16:creationId xmlns:a16="http://schemas.microsoft.com/office/drawing/2014/main" id="{6AA92620-913A-484E-A465-0F64F33837AC}"/>
                    </a:ext>
                  </a:extLst>
                </p:cNvPr>
                <p:cNvSpPr>
                  <a:spLocks noChangeShapeType="1"/>
                </p:cNvSpPr>
                <p:nvPr/>
              </p:nvSpPr>
              <p:spPr bwMode="auto">
                <a:xfrm>
                  <a:off x="3016" y="1797"/>
                  <a:ext cx="272" cy="0"/>
                </a:xfrm>
                <a:prstGeom prst="line">
                  <a:avLst/>
                </a:prstGeom>
                <a:noFill/>
                <a:ln w="1905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86524" name="Line 124">
                  <a:extLst>
                    <a:ext uri="{FF2B5EF4-FFF2-40B4-BE49-F238E27FC236}">
                      <a16:creationId xmlns:a16="http://schemas.microsoft.com/office/drawing/2014/main" id="{84789FD0-4824-B143-8463-A11F4B095929}"/>
                    </a:ext>
                  </a:extLst>
                </p:cNvPr>
                <p:cNvSpPr>
                  <a:spLocks noChangeShapeType="1"/>
                </p:cNvSpPr>
                <p:nvPr/>
              </p:nvSpPr>
              <p:spPr bwMode="auto">
                <a:xfrm>
                  <a:off x="3288" y="1797"/>
                  <a:ext cx="3" cy="705"/>
                </a:xfrm>
                <a:prstGeom prst="line">
                  <a:avLst/>
                </a:prstGeom>
                <a:noFill/>
                <a:ln w="1905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86525" name="Line 125">
                  <a:extLst>
                    <a:ext uri="{FF2B5EF4-FFF2-40B4-BE49-F238E27FC236}">
                      <a16:creationId xmlns:a16="http://schemas.microsoft.com/office/drawing/2014/main" id="{2050367F-99EF-CB4A-AEC9-B83BFE2EF95E}"/>
                    </a:ext>
                  </a:extLst>
                </p:cNvPr>
                <p:cNvSpPr>
                  <a:spLocks noChangeShapeType="1"/>
                </p:cNvSpPr>
                <p:nvPr/>
              </p:nvSpPr>
              <p:spPr bwMode="auto">
                <a:xfrm flipH="1">
                  <a:off x="3107" y="2502"/>
                  <a:ext cx="181" cy="0"/>
                </a:xfrm>
                <a:prstGeom prst="line">
                  <a:avLst/>
                </a:prstGeom>
                <a:noFill/>
                <a:ln w="19050">
                  <a:solidFill>
                    <a:schemeClr val="fo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486526" name="Group 126">
                <a:extLst>
                  <a:ext uri="{FF2B5EF4-FFF2-40B4-BE49-F238E27FC236}">
                    <a16:creationId xmlns:a16="http://schemas.microsoft.com/office/drawing/2014/main" id="{C7E82FF5-53D7-E245-A85A-F2BED89D8129}"/>
                  </a:ext>
                </a:extLst>
              </p:cNvPr>
              <p:cNvGrpSpPr>
                <a:grpSpLocks/>
              </p:cNvGrpSpPr>
              <p:nvPr/>
            </p:nvGrpSpPr>
            <p:grpSpPr bwMode="auto">
              <a:xfrm>
                <a:off x="3016" y="2594"/>
                <a:ext cx="275" cy="705"/>
                <a:chOff x="3016" y="1797"/>
                <a:chExt cx="275" cy="705"/>
              </a:xfrm>
            </p:grpSpPr>
            <p:sp>
              <p:nvSpPr>
                <p:cNvPr id="486527" name="Line 127">
                  <a:extLst>
                    <a:ext uri="{FF2B5EF4-FFF2-40B4-BE49-F238E27FC236}">
                      <a16:creationId xmlns:a16="http://schemas.microsoft.com/office/drawing/2014/main" id="{F135621B-885B-3D4A-B6A0-F48BAC766D58}"/>
                    </a:ext>
                  </a:extLst>
                </p:cNvPr>
                <p:cNvSpPr>
                  <a:spLocks noChangeShapeType="1"/>
                </p:cNvSpPr>
                <p:nvPr/>
              </p:nvSpPr>
              <p:spPr bwMode="auto">
                <a:xfrm>
                  <a:off x="3016" y="1797"/>
                  <a:ext cx="272" cy="0"/>
                </a:xfrm>
                <a:prstGeom prst="line">
                  <a:avLst/>
                </a:prstGeom>
                <a:noFill/>
                <a:ln w="1905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86528" name="Line 128">
                  <a:extLst>
                    <a:ext uri="{FF2B5EF4-FFF2-40B4-BE49-F238E27FC236}">
                      <a16:creationId xmlns:a16="http://schemas.microsoft.com/office/drawing/2014/main" id="{A8326190-AF1F-A848-9B11-8F3F226C4C76}"/>
                    </a:ext>
                  </a:extLst>
                </p:cNvPr>
                <p:cNvSpPr>
                  <a:spLocks noChangeShapeType="1"/>
                </p:cNvSpPr>
                <p:nvPr/>
              </p:nvSpPr>
              <p:spPr bwMode="auto">
                <a:xfrm>
                  <a:off x="3288" y="1797"/>
                  <a:ext cx="3" cy="705"/>
                </a:xfrm>
                <a:prstGeom prst="line">
                  <a:avLst/>
                </a:prstGeom>
                <a:noFill/>
                <a:ln w="1905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86529" name="Line 129">
                  <a:extLst>
                    <a:ext uri="{FF2B5EF4-FFF2-40B4-BE49-F238E27FC236}">
                      <a16:creationId xmlns:a16="http://schemas.microsoft.com/office/drawing/2014/main" id="{76E759DE-C9ED-EB4A-954D-905A4C4D546A}"/>
                    </a:ext>
                  </a:extLst>
                </p:cNvPr>
                <p:cNvSpPr>
                  <a:spLocks noChangeShapeType="1"/>
                </p:cNvSpPr>
                <p:nvPr/>
              </p:nvSpPr>
              <p:spPr bwMode="auto">
                <a:xfrm flipH="1">
                  <a:off x="3107" y="2502"/>
                  <a:ext cx="181" cy="0"/>
                </a:xfrm>
                <a:prstGeom prst="line">
                  <a:avLst/>
                </a:prstGeom>
                <a:noFill/>
                <a:ln w="19050">
                  <a:solidFill>
                    <a:schemeClr val="fo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486530" name="Line 130">
                <a:extLst>
                  <a:ext uri="{FF2B5EF4-FFF2-40B4-BE49-F238E27FC236}">
                    <a16:creationId xmlns:a16="http://schemas.microsoft.com/office/drawing/2014/main" id="{6DB6F8D0-17A3-9745-8246-1BAE14C9F41E}"/>
                  </a:ext>
                </a:extLst>
              </p:cNvPr>
              <p:cNvSpPr>
                <a:spLocks noChangeShapeType="1"/>
              </p:cNvSpPr>
              <p:nvPr/>
            </p:nvSpPr>
            <p:spPr bwMode="auto">
              <a:xfrm flipH="1">
                <a:off x="2562" y="1434"/>
                <a:ext cx="0" cy="272"/>
              </a:xfrm>
              <a:prstGeom prst="line">
                <a:avLst/>
              </a:prstGeom>
              <a:noFill/>
              <a:ln w="1905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486531" name="Group 131">
              <a:extLst>
                <a:ext uri="{FF2B5EF4-FFF2-40B4-BE49-F238E27FC236}">
                  <a16:creationId xmlns:a16="http://schemas.microsoft.com/office/drawing/2014/main" id="{D39E32EB-CFFC-7A4A-A7E4-ABC37C3D94DF}"/>
                </a:ext>
              </a:extLst>
            </p:cNvPr>
            <p:cNvGrpSpPr>
              <a:grpSpLocks/>
            </p:cNvGrpSpPr>
            <p:nvPr/>
          </p:nvGrpSpPr>
          <p:grpSpPr bwMode="auto">
            <a:xfrm>
              <a:off x="1519" y="1320"/>
              <a:ext cx="681" cy="522"/>
              <a:chOff x="1519" y="1320"/>
              <a:chExt cx="681" cy="522"/>
            </a:xfrm>
          </p:grpSpPr>
          <p:sp>
            <p:nvSpPr>
              <p:cNvPr id="486532" name="Rectangle 132">
                <a:extLst>
                  <a:ext uri="{FF2B5EF4-FFF2-40B4-BE49-F238E27FC236}">
                    <a16:creationId xmlns:a16="http://schemas.microsoft.com/office/drawing/2014/main" id="{5C5D1DD9-F54B-5C4B-B5F0-D64923EB35F9}"/>
                  </a:ext>
                </a:extLst>
              </p:cNvPr>
              <p:cNvSpPr>
                <a:spLocks noChangeArrowheads="1"/>
              </p:cNvSpPr>
              <p:nvPr/>
            </p:nvSpPr>
            <p:spPr bwMode="auto">
              <a:xfrm>
                <a:off x="1701" y="1320"/>
                <a:ext cx="40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zh-CN" altLang="en-US" sz="2000" b="1">
                    <a:solidFill>
                      <a:srgbClr val="FFFFFF"/>
                    </a:solidFill>
                    <a:latin typeface="Times New Roman" panose="02020603050405020304" pitchFamily="18" charset="0"/>
                    <a:ea typeface="宋体" panose="02010600030101010101" pitchFamily="2" charset="-122"/>
                  </a:rPr>
                  <a:t>存储</a:t>
                </a:r>
              </a:p>
            </p:txBody>
          </p:sp>
          <p:grpSp>
            <p:nvGrpSpPr>
              <p:cNvPr id="486533" name="Group 133">
                <a:extLst>
                  <a:ext uri="{FF2B5EF4-FFF2-40B4-BE49-F238E27FC236}">
                    <a16:creationId xmlns:a16="http://schemas.microsoft.com/office/drawing/2014/main" id="{958EF56F-288E-534F-978F-0CF216243B58}"/>
                  </a:ext>
                </a:extLst>
              </p:cNvPr>
              <p:cNvGrpSpPr>
                <a:grpSpLocks/>
              </p:cNvGrpSpPr>
              <p:nvPr/>
            </p:nvGrpSpPr>
            <p:grpSpPr bwMode="auto">
              <a:xfrm>
                <a:off x="1519" y="1434"/>
                <a:ext cx="681" cy="408"/>
                <a:chOff x="1519" y="1434"/>
                <a:chExt cx="681" cy="408"/>
              </a:xfrm>
            </p:grpSpPr>
            <p:sp>
              <p:nvSpPr>
                <p:cNvPr id="486534" name="Line 134">
                  <a:extLst>
                    <a:ext uri="{FF2B5EF4-FFF2-40B4-BE49-F238E27FC236}">
                      <a16:creationId xmlns:a16="http://schemas.microsoft.com/office/drawing/2014/main" id="{03D011AC-4841-E64A-B127-88AE6B8C4522}"/>
                    </a:ext>
                  </a:extLst>
                </p:cNvPr>
                <p:cNvSpPr>
                  <a:spLocks noChangeShapeType="1"/>
                </p:cNvSpPr>
                <p:nvPr/>
              </p:nvSpPr>
              <p:spPr bwMode="auto">
                <a:xfrm>
                  <a:off x="1565" y="1434"/>
                  <a:ext cx="587" cy="335"/>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86535" name="Line 135">
                  <a:extLst>
                    <a:ext uri="{FF2B5EF4-FFF2-40B4-BE49-F238E27FC236}">
                      <a16:creationId xmlns:a16="http://schemas.microsoft.com/office/drawing/2014/main" id="{ED18FE60-69D3-824A-9D1A-6C08F97BDC5C}"/>
                    </a:ext>
                  </a:extLst>
                </p:cNvPr>
                <p:cNvSpPr>
                  <a:spLocks noChangeShapeType="1"/>
                </p:cNvSpPr>
                <p:nvPr/>
              </p:nvSpPr>
              <p:spPr bwMode="auto">
                <a:xfrm>
                  <a:off x="1519" y="1480"/>
                  <a:ext cx="576" cy="326"/>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86536" name="Line 136">
                  <a:extLst>
                    <a:ext uri="{FF2B5EF4-FFF2-40B4-BE49-F238E27FC236}">
                      <a16:creationId xmlns:a16="http://schemas.microsoft.com/office/drawing/2014/main" id="{C26870F3-8231-1E4E-B425-1BCE74952182}"/>
                    </a:ext>
                  </a:extLst>
                </p:cNvPr>
                <p:cNvSpPr>
                  <a:spLocks noChangeShapeType="1"/>
                </p:cNvSpPr>
                <p:nvPr/>
              </p:nvSpPr>
              <p:spPr bwMode="auto">
                <a:xfrm>
                  <a:off x="2020" y="1800"/>
                  <a:ext cx="172" cy="36"/>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86537" name="Line 137">
                  <a:extLst>
                    <a:ext uri="{FF2B5EF4-FFF2-40B4-BE49-F238E27FC236}">
                      <a16:creationId xmlns:a16="http://schemas.microsoft.com/office/drawing/2014/main" id="{CAB65B8E-D717-5D40-A197-7B94D636975B}"/>
                    </a:ext>
                  </a:extLst>
                </p:cNvPr>
                <p:cNvSpPr>
                  <a:spLocks noChangeShapeType="1"/>
                </p:cNvSpPr>
                <p:nvPr/>
              </p:nvSpPr>
              <p:spPr bwMode="auto">
                <a:xfrm>
                  <a:off x="2142" y="1733"/>
                  <a:ext cx="58" cy="10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86538" name="Line 138">
                  <a:extLst>
                    <a:ext uri="{FF2B5EF4-FFF2-40B4-BE49-F238E27FC236}">
                      <a16:creationId xmlns:a16="http://schemas.microsoft.com/office/drawing/2014/main" id="{9DAEC868-6F57-9C40-AFA5-66E327B91B2C}"/>
                    </a:ext>
                  </a:extLst>
                </p:cNvPr>
                <p:cNvSpPr>
                  <a:spLocks noChangeShapeType="1"/>
                </p:cNvSpPr>
                <p:nvPr/>
              </p:nvSpPr>
              <p:spPr bwMode="auto">
                <a:xfrm flipH="1">
                  <a:off x="1519" y="1434"/>
                  <a:ext cx="46" cy="4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nvGrpSpPr>
            <p:cNvPr id="486539" name="Group 139">
              <a:extLst>
                <a:ext uri="{FF2B5EF4-FFF2-40B4-BE49-F238E27FC236}">
                  <a16:creationId xmlns:a16="http://schemas.microsoft.com/office/drawing/2014/main" id="{747FB622-5A58-8145-A0FA-0F44ED3BC687}"/>
                </a:ext>
              </a:extLst>
            </p:cNvPr>
            <p:cNvGrpSpPr>
              <a:grpSpLocks/>
            </p:cNvGrpSpPr>
            <p:nvPr/>
          </p:nvGrpSpPr>
          <p:grpSpPr bwMode="auto">
            <a:xfrm>
              <a:off x="3514" y="2115"/>
              <a:ext cx="727" cy="499"/>
              <a:chOff x="3514" y="2115"/>
              <a:chExt cx="727" cy="499"/>
            </a:xfrm>
          </p:grpSpPr>
          <p:sp>
            <p:nvSpPr>
              <p:cNvPr id="486540" name="Rectangle 140">
                <a:extLst>
                  <a:ext uri="{FF2B5EF4-FFF2-40B4-BE49-F238E27FC236}">
                    <a16:creationId xmlns:a16="http://schemas.microsoft.com/office/drawing/2014/main" id="{F891B7D7-70A7-D94C-B5F8-5D16D8756248}"/>
                  </a:ext>
                </a:extLst>
              </p:cNvPr>
              <p:cNvSpPr>
                <a:spLocks noChangeArrowheads="1"/>
              </p:cNvSpPr>
              <p:nvPr/>
            </p:nvSpPr>
            <p:spPr bwMode="auto">
              <a:xfrm>
                <a:off x="3833" y="2115"/>
                <a:ext cx="40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zh-CN" altLang="en-US" sz="2000" b="1">
                    <a:solidFill>
                      <a:srgbClr val="FFFFFF"/>
                    </a:solidFill>
                    <a:latin typeface="Times New Roman" panose="02020603050405020304" pitchFamily="18" charset="0"/>
                    <a:ea typeface="宋体" panose="02010600030101010101" pitchFamily="2" charset="-122"/>
                  </a:rPr>
                  <a:t>解释</a:t>
                </a:r>
              </a:p>
            </p:txBody>
          </p:sp>
          <p:grpSp>
            <p:nvGrpSpPr>
              <p:cNvPr id="486541" name="Group 141">
                <a:extLst>
                  <a:ext uri="{FF2B5EF4-FFF2-40B4-BE49-F238E27FC236}">
                    <a16:creationId xmlns:a16="http://schemas.microsoft.com/office/drawing/2014/main" id="{025A22C0-CD91-DE47-8F5E-0347920CEDED}"/>
                  </a:ext>
                </a:extLst>
              </p:cNvPr>
              <p:cNvGrpSpPr>
                <a:grpSpLocks/>
              </p:cNvGrpSpPr>
              <p:nvPr/>
            </p:nvGrpSpPr>
            <p:grpSpPr bwMode="auto">
              <a:xfrm>
                <a:off x="3514" y="2206"/>
                <a:ext cx="681" cy="408"/>
                <a:chOff x="1519" y="1434"/>
                <a:chExt cx="681" cy="408"/>
              </a:xfrm>
            </p:grpSpPr>
            <p:sp>
              <p:nvSpPr>
                <p:cNvPr id="486542" name="Line 142">
                  <a:extLst>
                    <a:ext uri="{FF2B5EF4-FFF2-40B4-BE49-F238E27FC236}">
                      <a16:creationId xmlns:a16="http://schemas.microsoft.com/office/drawing/2014/main" id="{8432C57F-6C39-E54D-B4B0-2943FCCA4B26}"/>
                    </a:ext>
                  </a:extLst>
                </p:cNvPr>
                <p:cNvSpPr>
                  <a:spLocks noChangeShapeType="1"/>
                </p:cNvSpPr>
                <p:nvPr/>
              </p:nvSpPr>
              <p:spPr bwMode="auto">
                <a:xfrm>
                  <a:off x="1565" y="1434"/>
                  <a:ext cx="587" cy="335"/>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86543" name="Line 143">
                  <a:extLst>
                    <a:ext uri="{FF2B5EF4-FFF2-40B4-BE49-F238E27FC236}">
                      <a16:creationId xmlns:a16="http://schemas.microsoft.com/office/drawing/2014/main" id="{15B0945C-F6E2-F142-A842-E4F92C67D45D}"/>
                    </a:ext>
                  </a:extLst>
                </p:cNvPr>
                <p:cNvSpPr>
                  <a:spLocks noChangeShapeType="1"/>
                </p:cNvSpPr>
                <p:nvPr/>
              </p:nvSpPr>
              <p:spPr bwMode="auto">
                <a:xfrm>
                  <a:off x="1519" y="1480"/>
                  <a:ext cx="576" cy="326"/>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86544" name="Line 144">
                  <a:extLst>
                    <a:ext uri="{FF2B5EF4-FFF2-40B4-BE49-F238E27FC236}">
                      <a16:creationId xmlns:a16="http://schemas.microsoft.com/office/drawing/2014/main" id="{9B8B07F1-AE25-934B-9CF6-59DFA6E75E46}"/>
                    </a:ext>
                  </a:extLst>
                </p:cNvPr>
                <p:cNvSpPr>
                  <a:spLocks noChangeShapeType="1"/>
                </p:cNvSpPr>
                <p:nvPr/>
              </p:nvSpPr>
              <p:spPr bwMode="auto">
                <a:xfrm>
                  <a:off x="2020" y="1800"/>
                  <a:ext cx="172" cy="36"/>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86545" name="Line 145">
                  <a:extLst>
                    <a:ext uri="{FF2B5EF4-FFF2-40B4-BE49-F238E27FC236}">
                      <a16:creationId xmlns:a16="http://schemas.microsoft.com/office/drawing/2014/main" id="{B05F0083-0C59-3341-9467-FBBD8CC236FB}"/>
                    </a:ext>
                  </a:extLst>
                </p:cNvPr>
                <p:cNvSpPr>
                  <a:spLocks noChangeShapeType="1"/>
                </p:cNvSpPr>
                <p:nvPr/>
              </p:nvSpPr>
              <p:spPr bwMode="auto">
                <a:xfrm>
                  <a:off x="2142" y="1733"/>
                  <a:ext cx="58" cy="10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86546" name="Line 146">
                  <a:extLst>
                    <a:ext uri="{FF2B5EF4-FFF2-40B4-BE49-F238E27FC236}">
                      <a16:creationId xmlns:a16="http://schemas.microsoft.com/office/drawing/2014/main" id="{0352A75A-2F61-FB45-82D1-D2C692AA5EFD}"/>
                    </a:ext>
                  </a:extLst>
                </p:cNvPr>
                <p:cNvSpPr>
                  <a:spLocks noChangeShapeType="1"/>
                </p:cNvSpPr>
                <p:nvPr/>
              </p:nvSpPr>
              <p:spPr bwMode="auto">
                <a:xfrm flipH="1">
                  <a:off x="1519" y="1434"/>
                  <a:ext cx="46" cy="4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nvGrpSpPr>
            <p:cNvPr id="486547" name="Group 147">
              <a:extLst>
                <a:ext uri="{FF2B5EF4-FFF2-40B4-BE49-F238E27FC236}">
                  <a16:creationId xmlns:a16="http://schemas.microsoft.com/office/drawing/2014/main" id="{F1B8364E-3A34-8E4C-9899-F5603A997304}"/>
                </a:ext>
              </a:extLst>
            </p:cNvPr>
            <p:cNvGrpSpPr>
              <a:grpSpLocks/>
            </p:cNvGrpSpPr>
            <p:nvPr/>
          </p:nvGrpSpPr>
          <p:grpSpPr bwMode="auto">
            <a:xfrm>
              <a:off x="3561" y="1207"/>
              <a:ext cx="634" cy="544"/>
              <a:chOff x="3561" y="1207"/>
              <a:chExt cx="634" cy="544"/>
            </a:xfrm>
          </p:grpSpPr>
          <p:sp>
            <p:nvSpPr>
              <p:cNvPr id="486548" name="Rectangle 148">
                <a:extLst>
                  <a:ext uri="{FF2B5EF4-FFF2-40B4-BE49-F238E27FC236}">
                    <a16:creationId xmlns:a16="http://schemas.microsoft.com/office/drawing/2014/main" id="{86072CC8-B638-A34A-B7D7-61C462812ECF}"/>
                  </a:ext>
                </a:extLst>
              </p:cNvPr>
              <p:cNvSpPr>
                <a:spLocks noChangeArrowheads="1"/>
              </p:cNvSpPr>
              <p:nvPr/>
            </p:nvSpPr>
            <p:spPr bwMode="auto">
              <a:xfrm>
                <a:off x="3561" y="1207"/>
                <a:ext cx="40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zh-CN" altLang="en-US" sz="2000" b="1">
                    <a:solidFill>
                      <a:srgbClr val="FFFFFF"/>
                    </a:solidFill>
                    <a:latin typeface="Times New Roman" panose="02020603050405020304" pitchFamily="18" charset="0"/>
                    <a:ea typeface="宋体" panose="02010600030101010101" pitchFamily="2" charset="-122"/>
                  </a:rPr>
                  <a:t>存储</a:t>
                </a:r>
              </a:p>
            </p:txBody>
          </p:sp>
          <p:grpSp>
            <p:nvGrpSpPr>
              <p:cNvPr id="486549" name="Group 149">
                <a:extLst>
                  <a:ext uri="{FF2B5EF4-FFF2-40B4-BE49-F238E27FC236}">
                    <a16:creationId xmlns:a16="http://schemas.microsoft.com/office/drawing/2014/main" id="{8DE6DAF8-CED9-3B48-BA6B-98CCA141D67D}"/>
                  </a:ext>
                </a:extLst>
              </p:cNvPr>
              <p:cNvGrpSpPr>
                <a:grpSpLocks/>
              </p:cNvGrpSpPr>
              <p:nvPr/>
            </p:nvGrpSpPr>
            <p:grpSpPr bwMode="auto">
              <a:xfrm flipH="1">
                <a:off x="3650" y="1253"/>
                <a:ext cx="545" cy="498"/>
                <a:chOff x="1519" y="1434"/>
                <a:chExt cx="681" cy="408"/>
              </a:xfrm>
            </p:grpSpPr>
            <p:sp>
              <p:nvSpPr>
                <p:cNvPr id="486550" name="Line 150">
                  <a:extLst>
                    <a:ext uri="{FF2B5EF4-FFF2-40B4-BE49-F238E27FC236}">
                      <a16:creationId xmlns:a16="http://schemas.microsoft.com/office/drawing/2014/main" id="{F2F5D0E5-3266-E242-8BA9-E8DF129107E1}"/>
                    </a:ext>
                  </a:extLst>
                </p:cNvPr>
                <p:cNvSpPr>
                  <a:spLocks noChangeShapeType="1"/>
                </p:cNvSpPr>
                <p:nvPr/>
              </p:nvSpPr>
              <p:spPr bwMode="auto">
                <a:xfrm>
                  <a:off x="1565" y="1434"/>
                  <a:ext cx="587" cy="335"/>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86551" name="Line 151">
                  <a:extLst>
                    <a:ext uri="{FF2B5EF4-FFF2-40B4-BE49-F238E27FC236}">
                      <a16:creationId xmlns:a16="http://schemas.microsoft.com/office/drawing/2014/main" id="{9D0E6976-36C1-AF4C-8185-896CD4C8378C}"/>
                    </a:ext>
                  </a:extLst>
                </p:cNvPr>
                <p:cNvSpPr>
                  <a:spLocks noChangeShapeType="1"/>
                </p:cNvSpPr>
                <p:nvPr/>
              </p:nvSpPr>
              <p:spPr bwMode="auto">
                <a:xfrm>
                  <a:off x="1519" y="1480"/>
                  <a:ext cx="576" cy="326"/>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86552" name="Line 152">
                  <a:extLst>
                    <a:ext uri="{FF2B5EF4-FFF2-40B4-BE49-F238E27FC236}">
                      <a16:creationId xmlns:a16="http://schemas.microsoft.com/office/drawing/2014/main" id="{29B74459-13AE-1B40-8847-C4A6920AF299}"/>
                    </a:ext>
                  </a:extLst>
                </p:cNvPr>
                <p:cNvSpPr>
                  <a:spLocks noChangeShapeType="1"/>
                </p:cNvSpPr>
                <p:nvPr/>
              </p:nvSpPr>
              <p:spPr bwMode="auto">
                <a:xfrm>
                  <a:off x="2020" y="1800"/>
                  <a:ext cx="172" cy="36"/>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86553" name="Line 153">
                  <a:extLst>
                    <a:ext uri="{FF2B5EF4-FFF2-40B4-BE49-F238E27FC236}">
                      <a16:creationId xmlns:a16="http://schemas.microsoft.com/office/drawing/2014/main" id="{99163065-7F85-3C43-B4E6-2B028BEBA994}"/>
                    </a:ext>
                  </a:extLst>
                </p:cNvPr>
                <p:cNvSpPr>
                  <a:spLocks noChangeShapeType="1"/>
                </p:cNvSpPr>
                <p:nvPr/>
              </p:nvSpPr>
              <p:spPr bwMode="auto">
                <a:xfrm>
                  <a:off x="2142" y="1733"/>
                  <a:ext cx="58" cy="10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86554" name="Line 154">
                  <a:extLst>
                    <a:ext uri="{FF2B5EF4-FFF2-40B4-BE49-F238E27FC236}">
                      <a16:creationId xmlns:a16="http://schemas.microsoft.com/office/drawing/2014/main" id="{31A9F320-F994-D643-9F6D-E6430072ACBC}"/>
                    </a:ext>
                  </a:extLst>
                </p:cNvPr>
                <p:cNvSpPr>
                  <a:spLocks noChangeShapeType="1"/>
                </p:cNvSpPr>
                <p:nvPr/>
              </p:nvSpPr>
              <p:spPr bwMode="auto">
                <a:xfrm flipH="1">
                  <a:off x="1519" y="1434"/>
                  <a:ext cx="46" cy="4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nvGrpSpPr>
            <p:cNvPr id="486555" name="Group 155">
              <a:extLst>
                <a:ext uri="{FF2B5EF4-FFF2-40B4-BE49-F238E27FC236}">
                  <a16:creationId xmlns:a16="http://schemas.microsoft.com/office/drawing/2014/main" id="{FD40BCAB-FF54-4742-ABED-11E280CA757F}"/>
                </a:ext>
              </a:extLst>
            </p:cNvPr>
            <p:cNvGrpSpPr>
              <a:grpSpLocks/>
            </p:cNvGrpSpPr>
            <p:nvPr/>
          </p:nvGrpSpPr>
          <p:grpSpPr bwMode="auto">
            <a:xfrm>
              <a:off x="1677" y="2208"/>
              <a:ext cx="569" cy="541"/>
              <a:chOff x="1677" y="2208"/>
              <a:chExt cx="569" cy="541"/>
            </a:xfrm>
          </p:grpSpPr>
          <p:sp>
            <p:nvSpPr>
              <p:cNvPr id="486556" name="Rectangle 156">
                <a:extLst>
                  <a:ext uri="{FF2B5EF4-FFF2-40B4-BE49-F238E27FC236}">
                    <a16:creationId xmlns:a16="http://schemas.microsoft.com/office/drawing/2014/main" id="{80D22C55-4B1E-E140-9B46-485BB8E67943}"/>
                  </a:ext>
                </a:extLst>
              </p:cNvPr>
              <p:cNvSpPr>
                <a:spLocks noChangeArrowheads="1"/>
              </p:cNvSpPr>
              <p:nvPr/>
            </p:nvSpPr>
            <p:spPr bwMode="auto">
              <a:xfrm>
                <a:off x="1677" y="2208"/>
                <a:ext cx="40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zh-CN" altLang="en-US" sz="2000" b="1">
                    <a:solidFill>
                      <a:srgbClr val="FFFFFF"/>
                    </a:solidFill>
                    <a:latin typeface="Times New Roman" panose="02020603050405020304" pitchFamily="18" charset="0"/>
                    <a:ea typeface="宋体" panose="02010600030101010101" pitchFamily="2" charset="-122"/>
                  </a:rPr>
                  <a:t>解释</a:t>
                </a:r>
              </a:p>
            </p:txBody>
          </p:sp>
          <p:grpSp>
            <p:nvGrpSpPr>
              <p:cNvPr id="486557" name="Group 157">
                <a:extLst>
                  <a:ext uri="{FF2B5EF4-FFF2-40B4-BE49-F238E27FC236}">
                    <a16:creationId xmlns:a16="http://schemas.microsoft.com/office/drawing/2014/main" id="{9967BE0D-EDBA-E44E-9BED-CE8A5245DCF2}"/>
                  </a:ext>
                </a:extLst>
              </p:cNvPr>
              <p:cNvGrpSpPr>
                <a:grpSpLocks/>
              </p:cNvGrpSpPr>
              <p:nvPr/>
            </p:nvGrpSpPr>
            <p:grpSpPr bwMode="auto">
              <a:xfrm flipH="1">
                <a:off x="1701" y="2251"/>
                <a:ext cx="545" cy="498"/>
                <a:chOff x="1519" y="1434"/>
                <a:chExt cx="681" cy="408"/>
              </a:xfrm>
            </p:grpSpPr>
            <p:sp>
              <p:nvSpPr>
                <p:cNvPr id="486558" name="Line 158">
                  <a:extLst>
                    <a:ext uri="{FF2B5EF4-FFF2-40B4-BE49-F238E27FC236}">
                      <a16:creationId xmlns:a16="http://schemas.microsoft.com/office/drawing/2014/main" id="{CC5B692C-7A85-DB4D-ABDE-0D1F0D5FF1EA}"/>
                    </a:ext>
                  </a:extLst>
                </p:cNvPr>
                <p:cNvSpPr>
                  <a:spLocks noChangeShapeType="1"/>
                </p:cNvSpPr>
                <p:nvPr/>
              </p:nvSpPr>
              <p:spPr bwMode="auto">
                <a:xfrm>
                  <a:off x="1565" y="1434"/>
                  <a:ext cx="587" cy="335"/>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86559" name="Line 159">
                  <a:extLst>
                    <a:ext uri="{FF2B5EF4-FFF2-40B4-BE49-F238E27FC236}">
                      <a16:creationId xmlns:a16="http://schemas.microsoft.com/office/drawing/2014/main" id="{EB60B285-2FD9-1848-A71A-739F9BA40677}"/>
                    </a:ext>
                  </a:extLst>
                </p:cNvPr>
                <p:cNvSpPr>
                  <a:spLocks noChangeShapeType="1"/>
                </p:cNvSpPr>
                <p:nvPr/>
              </p:nvSpPr>
              <p:spPr bwMode="auto">
                <a:xfrm>
                  <a:off x="1519" y="1480"/>
                  <a:ext cx="576" cy="326"/>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86560" name="Line 160">
                  <a:extLst>
                    <a:ext uri="{FF2B5EF4-FFF2-40B4-BE49-F238E27FC236}">
                      <a16:creationId xmlns:a16="http://schemas.microsoft.com/office/drawing/2014/main" id="{6775E4D4-8C77-124F-8BC2-5C8D8F4B3899}"/>
                    </a:ext>
                  </a:extLst>
                </p:cNvPr>
                <p:cNvSpPr>
                  <a:spLocks noChangeShapeType="1"/>
                </p:cNvSpPr>
                <p:nvPr/>
              </p:nvSpPr>
              <p:spPr bwMode="auto">
                <a:xfrm>
                  <a:off x="2020" y="1800"/>
                  <a:ext cx="172" cy="36"/>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86561" name="Line 161">
                  <a:extLst>
                    <a:ext uri="{FF2B5EF4-FFF2-40B4-BE49-F238E27FC236}">
                      <a16:creationId xmlns:a16="http://schemas.microsoft.com/office/drawing/2014/main" id="{5311A244-51EE-D344-969F-C67644409C86}"/>
                    </a:ext>
                  </a:extLst>
                </p:cNvPr>
                <p:cNvSpPr>
                  <a:spLocks noChangeShapeType="1"/>
                </p:cNvSpPr>
                <p:nvPr/>
              </p:nvSpPr>
              <p:spPr bwMode="auto">
                <a:xfrm>
                  <a:off x="2142" y="1733"/>
                  <a:ext cx="58" cy="10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86562" name="Line 162">
                  <a:extLst>
                    <a:ext uri="{FF2B5EF4-FFF2-40B4-BE49-F238E27FC236}">
                      <a16:creationId xmlns:a16="http://schemas.microsoft.com/office/drawing/2014/main" id="{A42F47E4-EAE8-2145-9BED-14A945893A70}"/>
                    </a:ext>
                  </a:extLst>
                </p:cNvPr>
                <p:cNvSpPr>
                  <a:spLocks noChangeShapeType="1"/>
                </p:cNvSpPr>
                <p:nvPr/>
              </p:nvSpPr>
              <p:spPr bwMode="auto">
                <a:xfrm flipH="1">
                  <a:off x="1519" y="1434"/>
                  <a:ext cx="46" cy="4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spTree>
    <p:extLst>
      <p:ext uri="{BB962C8B-B14F-4D97-AF65-F5344CB8AC3E}">
        <p14:creationId xmlns:p14="http://schemas.microsoft.com/office/powerpoint/2010/main" val="167101896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7426" name="Rectangle 2">
            <a:extLst>
              <a:ext uri="{FF2B5EF4-FFF2-40B4-BE49-F238E27FC236}">
                <a16:creationId xmlns:a16="http://schemas.microsoft.com/office/drawing/2014/main" id="{B6B6DC99-9E15-6F4D-8BEB-7604C22731CC}"/>
              </a:ext>
            </a:extLst>
          </p:cNvPr>
          <p:cNvSpPr>
            <a:spLocks noGrp="1" noChangeArrowheads="1"/>
          </p:cNvSpPr>
          <p:nvPr>
            <p:ph type="body" idx="1"/>
          </p:nvPr>
        </p:nvSpPr>
        <p:spPr>
          <a:xfrm>
            <a:off x="1671639" y="188914"/>
            <a:ext cx="8816975" cy="5832475"/>
          </a:xfrm>
        </p:spPr>
        <p:txBody>
          <a:bodyPr/>
          <a:lstStyle/>
          <a:p>
            <a:pPr marL="0" indent="0">
              <a:lnSpc>
                <a:spcPct val="110000"/>
              </a:lnSpc>
              <a:buNone/>
            </a:pPr>
            <a:r>
              <a:rPr lang="en-US" altLang="zh-CN" sz="3600" b="1">
                <a:solidFill>
                  <a:schemeClr val="tx2"/>
                </a:solidFill>
              </a:rPr>
              <a:t>1  </a:t>
            </a:r>
            <a:r>
              <a:rPr lang="zh-CN" altLang="en-US" sz="3600" b="1">
                <a:solidFill>
                  <a:schemeClr val="tx2"/>
                </a:solidFill>
                <a:ea typeface="楷体_GB2312" pitchFamily="49" charset="-122"/>
              </a:rPr>
              <a:t>树转换成二叉树</a:t>
            </a:r>
          </a:p>
          <a:p>
            <a:pPr marL="0" indent="0">
              <a:lnSpc>
                <a:spcPct val="110000"/>
              </a:lnSpc>
              <a:buNone/>
            </a:pPr>
            <a:r>
              <a:rPr lang="zh-CN" altLang="en-US" sz="2800"/>
              <a:t>        </a:t>
            </a:r>
            <a:r>
              <a:rPr lang="zh-CN" altLang="en-US" sz="2800" b="1"/>
              <a:t>对于一般的树，可以方便地转换成一棵唯一的二叉树与之对应。将树转换成二叉树在“孩子兄弟表示法”中已给出，其详细步骤是：</a:t>
            </a:r>
          </a:p>
          <a:p>
            <a:pPr marL="533400" lvl="1" indent="0">
              <a:lnSpc>
                <a:spcPct val="110000"/>
              </a:lnSpc>
              <a:buNone/>
            </a:pPr>
            <a:r>
              <a:rPr lang="zh-CN" altLang="en-US" b="1"/>
              <a:t>⑴  </a:t>
            </a:r>
            <a:r>
              <a:rPr lang="zh-CN" altLang="en-US" b="1">
                <a:solidFill>
                  <a:schemeClr val="folHlink"/>
                </a:solidFill>
              </a:rPr>
              <a:t>加虚线</a:t>
            </a:r>
            <a:r>
              <a:rPr lang="zh-CN" altLang="en-US" b="1"/>
              <a:t>。在树的每层按从“左至右”的顺序在兄弟结点之间加虚线相连。</a:t>
            </a:r>
          </a:p>
          <a:p>
            <a:pPr marL="533400" lvl="1" indent="0">
              <a:lnSpc>
                <a:spcPct val="110000"/>
              </a:lnSpc>
              <a:buNone/>
            </a:pPr>
            <a:r>
              <a:rPr lang="zh-CN" altLang="en-US" b="1"/>
              <a:t>⑵ </a:t>
            </a:r>
            <a:r>
              <a:rPr lang="zh-CN" altLang="en-US" b="1">
                <a:solidFill>
                  <a:schemeClr val="folHlink"/>
                </a:solidFill>
              </a:rPr>
              <a:t>去连线</a:t>
            </a:r>
            <a:r>
              <a:rPr lang="zh-CN" altLang="en-US" b="1"/>
              <a:t>。除最左的第一个子结点外，父结点与所有其它子结点的连线都去掉。</a:t>
            </a:r>
          </a:p>
          <a:p>
            <a:pPr marL="533400" lvl="1" indent="0">
              <a:lnSpc>
                <a:spcPct val="110000"/>
              </a:lnSpc>
              <a:buNone/>
            </a:pPr>
            <a:r>
              <a:rPr lang="zh-CN" altLang="en-US" b="1"/>
              <a:t>⑶  </a:t>
            </a:r>
            <a:r>
              <a:rPr lang="zh-CN" altLang="en-US" b="1">
                <a:solidFill>
                  <a:schemeClr val="folHlink"/>
                </a:solidFill>
              </a:rPr>
              <a:t>旋转</a:t>
            </a:r>
            <a:r>
              <a:rPr lang="zh-CN" altLang="en-US" b="1"/>
              <a:t>。将树顺时针旋转</a:t>
            </a:r>
            <a:r>
              <a:rPr lang="en-US" altLang="zh-CN" b="1"/>
              <a:t>45</a:t>
            </a:r>
            <a:r>
              <a:rPr lang="en-US" altLang="zh-CN" b="1" baseline="34000"/>
              <a:t>0</a:t>
            </a:r>
            <a:r>
              <a:rPr lang="zh-CN" altLang="en-US" b="1"/>
              <a:t>，原有的实线左斜。</a:t>
            </a:r>
          </a:p>
          <a:p>
            <a:pPr marL="533400" lvl="1" indent="0">
              <a:lnSpc>
                <a:spcPct val="110000"/>
              </a:lnSpc>
              <a:buNone/>
            </a:pPr>
            <a:r>
              <a:rPr lang="zh-CN" altLang="en-US" b="1"/>
              <a:t>⑷ </a:t>
            </a:r>
            <a:r>
              <a:rPr lang="zh-CN" altLang="en-US" b="1">
                <a:solidFill>
                  <a:schemeClr val="folHlink"/>
                </a:solidFill>
              </a:rPr>
              <a:t>整型</a:t>
            </a:r>
            <a:r>
              <a:rPr lang="zh-CN" altLang="en-US" b="1"/>
              <a:t>。将旋转后树中的所有虚线改为实线，并向右斜。该转换过程如图</a:t>
            </a:r>
            <a:r>
              <a:rPr lang="en-US" altLang="zh-CN" b="1"/>
              <a:t>6-19</a:t>
            </a:r>
            <a:r>
              <a:rPr lang="zh-CN" altLang="en-US" b="1"/>
              <a:t>所示。</a:t>
            </a:r>
          </a:p>
        </p:txBody>
      </p:sp>
    </p:spTree>
    <p:extLst>
      <p:ext uri="{BB962C8B-B14F-4D97-AF65-F5344CB8AC3E}">
        <p14:creationId xmlns:p14="http://schemas.microsoft.com/office/powerpoint/2010/main" val="286037561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8450" name="Text Box 2">
            <a:extLst>
              <a:ext uri="{FF2B5EF4-FFF2-40B4-BE49-F238E27FC236}">
                <a16:creationId xmlns:a16="http://schemas.microsoft.com/office/drawing/2014/main" id="{99D7389C-B7A8-E94D-97B1-52104B3FDC0B}"/>
              </a:ext>
            </a:extLst>
          </p:cNvPr>
          <p:cNvSpPr txBox="1">
            <a:spLocks noChangeArrowheads="1"/>
          </p:cNvSpPr>
          <p:nvPr/>
        </p:nvSpPr>
        <p:spPr bwMode="auto">
          <a:xfrm>
            <a:off x="1774826" y="198439"/>
            <a:ext cx="7273925" cy="308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533400" eaLnBrk="0" hangingPunct="0">
              <a:defRPr kumimoji="1" sz="2400">
                <a:solidFill>
                  <a:schemeClr val="tx1"/>
                </a:solidFill>
                <a:latin typeface="Times New Roman" panose="02020603050405020304" pitchFamily="18" charset="0"/>
                <a:ea typeface="宋体" panose="02010600030101010101" pitchFamily="2" charset="-122"/>
              </a:defRPr>
            </a:lvl2pPr>
            <a:lvl3pPr marL="1778000" indent="-457200" eaLnBrk="0" hangingPunct="0">
              <a:defRPr kumimoji="1" sz="2400">
                <a:solidFill>
                  <a:schemeClr val="tx1"/>
                </a:solidFill>
                <a:latin typeface="Times New Roman" panose="02020603050405020304" pitchFamily="18" charset="0"/>
                <a:ea typeface="宋体" panose="02010600030101010101" pitchFamily="2" charset="-122"/>
              </a:defRPr>
            </a:lvl3pPr>
            <a:lvl4pPr marL="2425700" indent="-457200" eaLnBrk="0" hangingPunct="0">
              <a:defRPr kumimoji="1" sz="2400">
                <a:solidFill>
                  <a:schemeClr val="tx1"/>
                </a:solidFill>
                <a:latin typeface="Times New Roman" panose="02020603050405020304" pitchFamily="18" charset="0"/>
                <a:ea typeface="宋体" panose="02010600030101010101" pitchFamily="2" charset="-122"/>
              </a:defRPr>
            </a:lvl4pPr>
            <a:lvl5pPr marL="3073400" indent="-457200" eaLnBrk="0" hangingPunct="0">
              <a:defRPr kumimoji="1" sz="2400">
                <a:solidFill>
                  <a:schemeClr val="tx1"/>
                </a:solidFill>
                <a:latin typeface="Times New Roman" panose="02020603050405020304" pitchFamily="18" charset="0"/>
                <a:ea typeface="宋体" panose="02010600030101010101" pitchFamily="2" charset="-122"/>
              </a:defRPr>
            </a:lvl5pPr>
            <a:lvl6pPr marL="35306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9878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4450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9022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20000"/>
              </a:spcBef>
              <a:spcAft>
                <a:spcPct val="0"/>
              </a:spcAft>
            </a:pPr>
            <a:r>
              <a:rPr lang="zh-CN" altLang="en-US" sz="2800">
                <a:solidFill>
                  <a:srgbClr val="FFFFFF"/>
                </a:solidFill>
                <a:latin typeface="宋体" panose="02010600030101010101" pitchFamily="2" charset="-122"/>
              </a:rPr>
              <a:t>     </a:t>
            </a:r>
            <a:r>
              <a:rPr lang="zh-CN" altLang="en-US" sz="2800" b="1">
                <a:solidFill>
                  <a:srgbClr val="FFFFFF"/>
                </a:solidFill>
                <a:latin typeface="宋体" panose="02010600030101010101" pitchFamily="2" charset="-122"/>
              </a:rPr>
              <a:t>这样转换后的二叉树的特点是</a:t>
            </a:r>
            <a:r>
              <a:rPr lang="zh-CN" altLang="en-US" sz="2800" b="1">
                <a:solidFill>
                  <a:srgbClr val="FFFFFF"/>
                </a:solidFill>
              </a:rPr>
              <a:t>：</a:t>
            </a:r>
          </a:p>
          <a:p>
            <a:pPr lvl="1" eaLnBrk="1" fontAlgn="base" hangingPunct="1">
              <a:lnSpc>
                <a:spcPct val="110000"/>
              </a:lnSpc>
              <a:spcBef>
                <a:spcPct val="20000"/>
              </a:spcBef>
              <a:spcAft>
                <a:spcPct val="0"/>
              </a:spcAft>
            </a:pPr>
            <a:r>
              <a:rPr lang="zh-CN" altLang="en-US" sz="2800" b="1">
                <a:solidFill>
                  <a:srgbClr val="FFFFFF"/>
                </a:solidFill>
                <a:latin typeface="宋体" panose="02010600030101010101" pitchFamily="2" charset="-122"/>
              </a:rPr>
              <a:t> </a:t>
            </a:r>
            <a:r>
              <a:rPr lang="zh-CN" altLang="en-US" sz="2800" b="1">
                <a:solidFill>
                  <a:srgbClr val="FFFF00"/>
                </a:solidFill>
                <a:latin typeface="宋体" panose="02010600030101010101" pitchFamily="2" charset="-122"/>
              </a:rPr>
              <a:t>◆</a:t>
            </a:r>
            <a:r>
              <a:rPr lang="zh-CN" altLang="en-US" sz="2800" b="1">
                <a:solidFill>
                  <a:srgbClr val="FFFFFF"/>
                </a:solidFill>
                <a:latin typeface="宋体" panose="02010600030101010101" pitchFamily="2" charset="-122"/>
              </a:rPr>
              <a:t> 二叉树的</a:t>
            </a:r>
            <a:r>
              <a:rPr lang="zh-CN" altLang="en-US" sz="2800" b="1">
                <a:solidFill>
                  <a:srgbClr val="FFFF00"/>
                </a:solidFill>
                <a:latin typeface="宋体" panose="02010600030101010101" pitchFamily="2" charset="-122"/>
              </a:rPr>
              <a:t>根结点没有右子树</a:t>
            </a:r>
            <a:r>
              <a:rPr lang="zh-CN" altLang="en-US" sz="2800" b="1">
                <a:solidFill>
                  <a:srgbClr val="FFFFFF"/>
                </a:solidFill>
                <a:latin typeface="宋体" panose="02010600030101010101" pitchFamily="2" charset="-122"/>
              </a:rPr>
              <a:t>，只有左子树；</a:t>
            </a:r>
          </a:p>
          <a:p>
            <a:pPr lvl="1" eaLnBrk="1" fontAlgn="base" hangingPunct="1">
              <a:lnSpc>
                <a:spcPct val="110000"/>
              </a:lnSpc>
              <a:spcBef>
                <a:spcPct val="20000"/>
              </a:spcBef>
              <a:spcAft>
                <a:spcPct val="0"/>
              </a:spcAft>
            </a:pPr>
            <a:r>
              <a:rPr lang="zh-CN" altLang="en-US" sz="2800" b="1">
                <a:solidFill>
                  <a:srgbClr val="FFFFFF"/>
                </a:solidFill>
                <a:latin typeface="宋体" panose="02010600030101010101" pitchFamily="2" charset="-122"/>
              </a:rPr>
              <a:t> </a:t>
            </a:r>
            <a:r>
              <a:rPr lang="zh-CN" altLang="en-US" sz="2800" b="1">
                <a:solidFill>
                  <a:srgbClr val="FFFF00"/>
                </a:solidFill>
              </a:rPr>
              <a:t>◆</a:t>
            </a:r>
            <a:r>
              <a:rPr lang="zh-CN" altLang="en-US" sz="2800" b="1">
                <a:solidFill>
                  <a:srgbClr val="FFFFFF"/>
                </a:solidFill>
                <a:latin typeface="宋体" panose="02010600030101010101" pitchFamily="2" charset="-122"/>
              </a:rPr>
              <a:t> 左子结点仍然是原来树中相应结点的左子结点，而所有沿右链往下的右子结点均是原来树中该结点的兄弟结点。</a:t>
            </a:r>
          </a:p>
        </p:txBody>
      </p:sp>
      <p:grpSp>
        <p:nvGrpSpPr>
          <p:cNvPr id="488451" name="Group 3">
            <a:extLst>
              <a:ext uri="{FF2B5EF4-FFF2-40B4-BE49-F238E27FC236}">
                <a16:creationId xmlns:a16="http://schemas.microsoft.com/office/drawing/2014/main" id="{142FC540-DF9F-0344-90F0-6C909AE5ABF1}"/>
              </a:ext>
            </a:extLst>
          </p:cNvPr>
          <p:cNvGrpSpPr>
            <a:grpSpLocks/>
          </p:cNvGrpSpPr>
          <p:nvPr/>
        </p:nvGrpSpPr>
        <p:grpSpPr bwMode="auto">
          <a:xfrm>
            <a:off x="2351088" y="2127250"/>
            <a:ext cx="8115300" cy="4254500"/>
            <a:chOff x="521" y="1340"/>
            <a:chExt cx="5112" cy="2680"/>
          </a:xfrm>
        </p:grpSpPr>
        <p:sp>
          <p:nvSpPr>
            <p:cNvPr id="488452" name="Rectangle 4">
              <a:extLst>
                <a:ext uri="{FF2B5EF4-FFF2-40B4-BE49-F238E27FC236}">
                  <a16:creationId xmlns:a16="http://schemas.microsoft.com/office/drawing/2014/main" id="{B3F62E01-6401-2147-9C24-EB890C61A03A}"/>
                </a:ext>
              </a:extLst>
            </p:cNvPr>
            <p:cNvSpPr>
              <a:spLocks noChangeArrowheads="1"/>
            </p:cNvSpPr>
            <p:nvPr/>
          </p:nvSpPr>
          <p:spPr bwMode="auto">
            <a:xfrm>
              <a:off x="2109" y="3793"/>
              <a:ext cx="226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000" b="1">
                  <a:solidFill>
                    <a:srgbClr val="FFFFFF"/>
                  </a:solidFill>
                  <a:latin typeface="Times New Roman" panose="02020603050405020304" pitchFamily="18" charset="0"/>
                  <a:ea typeface="宋体" panose="02010600030101010101" pitchFamily="2" charset="-122"/>
                </a:rPr>
                <a:t>图</a:t>
              </a:r>
              <a:r>
                <a:rPr kumimoji="1" lang="en-US" altLang="zh-CN" sz="2000" b="1">
                  <a:solidFill>
                    <a:srgbClr val="FFFFFF"/>
                  </a:solidFill>
                  <a:latin typeface="Times New Roman" panose="02020603050405020304" pitchFamily="18" charset="0"/>
                  <a:ea typeface="宋体" panose="02010600030101010101" pitchFamily="2" charset="-122"/>
                </a:rPr>
                <a:t>6-19   </a:t>
              </a:r>
              <a:r>
                <a:rPr kumimoji="1" lang="zh-CN" altLang="en-US" sz="2000" b="1">
                  <a:solidFill>
                    <a:srgbClr val="FFFFFF"/>
                  </a:solidFill>
                  <a:latin typeface="Times New Roman" panose="02020603050405020304" pitchFamily="18" charset="0"/>
                  <a:ea typeface="宋体" panose="02010600030101010101" pitchFamily="2" charset="-122"/>
                </a:rPr>
                <a:t>树向二叉树的转换过程</a:t>
              </a:r>
            </a:p>
          </p:txBody>
        </p:sp>
        <p:grpSp>
          <p:nvGrpSpPr>
            <p:cNvPr id="488453" name="Group 5">
              <a:extLst>
                <a:ext uri="{FF2B5EF4-FFF2-40B4-BE49-F238E27FC236}">
                  <a16:creationId xmlns:a16="http://schemas.microsoft.com/office/drawing/2014/main" id="{E8CB5D75-F781-3F48-9C86-0DA6747DF66E}"/>
                </a:ext>
              </a:extLst>
            </p:cNvPr>
            <p:cNvGrpSpPr>
              <a:grpSpLocks/>
            </p:cNvGrpSpPr>
            <p:nvPr/>
          </p:nvGrpSpPr>
          <p:grpSpPr bwMode="auto">
            <a:xfrm>
              <a:off x="521" y="2220"/>
              <a:ext cx="1441" cy="1392"/>
              <a:chOff x="521" y="2069"/>
              <a:chExt cx="1441" cy="1392"/>
            </a:xfrm>
          </p:grpSpPr>
          <p:sp>
            <p:nvSpPr>
              <p:cNvPr id="488454" name="Rectangle 6">
                <a:extLst>
                  <a:ext uri="{FF2B5EF4-FFF2-40B4-BE49-F238E27FC236}">
                    <a16:creationId xmlns:a16="http://schemas.microsoft.com/office/drawing/2014/main" id="{78B74A6F-BA21-2747-ADBA-2F4632FABA4A}"/>
                  </a:ext>
                </a:extLst>
              </p:cNvPr>
              <p:cNvSpPr>
                <a:spLocks noChangeArrowheads="1"/>
              </p:cNvSpPr>
              <p:nvPr/>
            </p:nvSpPr>
            <p:spPr bwMode="auto">
              <a:xfrm>
                <a:off x="713" y="3257"/>
                <a:ext cx="1033"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b="1">
                    <a:solidFill>
                      <a:srgbClr val="FFFFFF"/>
                    </a:solidFill>
                    <a:latin typeface="Times New Roman" panose="02020603050405020304" pitchFamily="18" charset="0"/>
                    <a:ea typeface="宋体" panose="02010600030101010101" pitchFamily="2" charset="-122"/>
                  </a:rPr>
                  <a:t>(a)  </a:t>
                </a:r>
                <a:r>
                  <a:rPr kumimoji="1" lang="zh-CN" altLang="en-US" sz="2000" b="1">
                    <a:solidFill>
                      <a:srgbClr val="FFFFFF"/>
                    </a:solidFill>
                    <a:latin typeface="Times New Roman" panose="02020603050405020304" pitchFamily="18" charset="0"/>
                    <a:ea typeface="宋体" panose="02010600030101010101" pitchFamily="2" charset="-122"/>
                  </a:rPr>
                  <a:t>一般的树</a:t>
                </a:r>
                <a:r>
                  <a:rPr kumimoji="1" lang="zh-CN" altLang="en-US" sz="2400">
                    <a:solidFill>
                      <a:srgbClr val="FFFFFF"/>
                    </a:solidFill>
                    <a:latin typeface="Times New Roman" panose="02020603050405020304" pitchFamily="18" charset="0"/>
                    <a:ea typeface="宋体" panose="02010600030101010101" pitchFamily="2" charset="-122"/>
                  </a:rPr>
                  <a:t> </a:t>
                </a:r>
              </a:p>
            </p:txBody>
          </p:sp>
          <p:grpSp>
            <p:nvGrpSpPr>
              <p:cNvPr id="488455" name="Group 7">
                <a:extLst>
                  <a:ext uri="{FF2B5EF4-FFF2-40B4-BE49-F238E27FC236}">
                    <a16:creationId xmlns:a16="http://schemas.microsoft.com/office/drawing/2014/main" id="{886664A3-56B3-1743-82E3-C7B5ABF21331}"/>
                  </a:ext>
                </a:extLst>
              </p:cNvPr>
              <p:cNvGrpSpPr>
                <a:grpSpLocks/>
              </p:cNvGrpSpPr>
              <p:nvPr/>
            </p:nvGrpSpPr>
            <p:grpSpPr bwMode="auto">
              <a:xfrm>
                <a:off x="521" y="2069"/>
                <a:ext cx="1441" cy="1102"/>
                <a:chOff x="3869" y="113"/>
                <a:chExt cx="1441" cy="1102"/>
              </a:xfrm>
            </p:grpSpPr>
            <p:sp>
              <p:nvSpPr>
                <p:cNvPr id="488456" name="Oval 8">
                  <a:extLst>
                    <a:ext uri="{FF2B5EF4-FFF2-40B4-BE49-F238E27FC236}">
                      <a16:creationId xmlns:a16="http://schemas.microsoft.com/office/drawing/2014/main" id="{BCC288ED-1F7C-8145-9F75-88499318789F}"/>
                    </a:ext>
                  </a:extLst>
                </p:cNvPr>
                <p:cNvSpPr>
                  <a:spLocks noChangeArrowheads="1"/>
                </p:cNvSpPr>
                <p:nvPr/>
              </p:nvSpPr>
              <p:spPr bwMode="auto">
                <a:xfrm>
                  <a:off x="5078" y="970"/>
                  <a:ext cx="232" cy="221"/>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F</a:t>
                  </a:r>
                </a:p>
              </p:txBody>
            </p:sp>
            <p:sp>
              <p:nvSpPr>
                <p:cNvPr id="488457" name="Oval 9">
                  <a:extLst>
                    <a:ext uri="{FF2B5EF4-FFF2-40B4-BE49-F238E27FC236}">
                      <a16:creationId xmlns:a16="http://schemas.microsoft.com/office/drawing/2014/main" id="{0C0DD42A-E80D-FC47-A559-954C31E011FB}"/>
                    </a:ext>
                  </a:extLst>
                </p:cNvPr>
                <p:cNvSpPr>
                  <a:spLocks noChangeArrowheads="1"/>
                </p:cNvSpPr>
                <p:nvPr/>
              </p:nvSpPr>
              <p:spPr bwMode="auto">
                <a:xfrm>
                  <a:off x="4640" y="984"/>
                  <a:ext cx="232" cy="221"/>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G</a:t>
                  </a:r>
                </a:p>
              </p:txBody>
            </p:sp>
            <p:sp>
              <p:nvSpPr>
                <p:cNvPr id="488458" name="Oval 10">
                  <a:extLst>
                    <a:ext uri="{FF2B5EF4-FFF2-40B4-BE49-F238E27FC236}">
                      <a16:creationId xmlns:a16="http://schemas.microsoft.com/office/drawing/2014/main" id="{F17BA6D2-D7C7-9142-A264-2C56D45105AD}"/>
                    </a:ext>
                  </a:extLst>
                </p:cNvPr>
                <p:cNvSpPr>
                  <a:spLocks noChangeArrowheads="1"/>
                </p:cNvSpPr>
                <p:nvPr/>
              </p:nvSpPr>
              <p:spPr bwMode="auto">
                <a:xfrm>
                  <a:off x="4427" y="113"/>
                  <a:ext cx="232" cy="221"/>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R</a:t>
                  </a:r>
                </a:p>
              </p:txBody>
            </p:sp>
            <p:sp>
              <p:nvSpPr>
                <p:cNvPr id="488459" name="Oval 11">
                  <a:extLst>
                    <a:ext uri="{FF2B5EF4-FFF2-40B4-BE49-F238E27FC236}">
                      <a16:creationId xmlns:a16="http://schemas.microsoft.com/office/drawing/2014/main" id="{B25D022D-C21E-5944-A862-AB61AB0BDADE}"/>
                    </a:ext>
                  </a:extLst>
                </p:cNvPr>
                <p:cNvSpPr>
                  <a:spLocks noChangeArrowheads="1"/>
                </p:cNvSpPr>
                <p:nvPr/>
              </p:nvSpPr>
              <p:spPr bwMode="auto">
                <a:xfrm>
                  <a:off x="4099" y="539"/>
                  <a:ext cx="232" cy="221"/>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A</a:t>
                  </a:r>
                </a:p>
              </p:txBody>
            </p:sp>
            <p:sp>
              <p:nvSpPr>
                <p:cNvPr id="488460" name="Oval 12">
                  <a:extLst>
                    <a:ext uri="{FF2B5EF4-FFF2-40B4-BE49-F238E27FC236}">
                      <a16:creationId xmlns:a16="http://schemas.microsoft.com/office/drawing/2014/main" id="{977EF414-FC45-4A48-A013-44178A3B17E6}"/>
                    </a:ext>
                  </a:extLst>
                </p:cNvPr>
                <p:cNvSpPr>
                  <a:spLocks noChangeArrowheads="1"/>
                </p:cNvSpPr>
                <p:nvPr/>
              </p:nvSpPr>
              <p:spPr bwMode="auto">
                <a:xfrm>
                  <a:off x="4405" y="539"/>
                  <a:ext cx="232" cy="221"/>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B</a:t>
                  </a:r>
                </a:p>
              </p:txBody>
            </p:sp>
            <p:sp>
              <p:nvSpPr>
                <p:cNvPr id="488461" name="Oval 13">
                  <a:extLst>
                    <a:ext uri="{FF2B5EF4-FFF2-40B4-BE49-F238E27FC236}">
                      <a16:creationId xmlns:a16="http://schemas.microsoft.com/office/drawing/2014/main" id="{50F062FB-8535-5344-8307-4FD83A4EDECC}"/>
                    </a:ext>
                  </a:extLst>
                </p:cNvPr>
                <p:cNvSpPr>
                  <a:spLocks noChangeArrowheads="1"/>
                </p:cNvSpPr>
                <p:nvPr/>
              </p:nvSpPr>
              <p:spPr bwMode="auto">
                <a:xfrm>
                  <a:off x="4757" y="546"/>
                  <a:ext cx="232" cy="221"/>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C</a:t>
                  </a:r>
                </a:p>
              </p:txBody>
            </p:sp>
            <p:sp>
              <p:nvSpPr>
                <p:cNvPr id="488462" name="Line 14">
                  <a:extLst>
                    <a:ext uri="{FF2B5EF4-FFF2-40B4-BE49-F238E27FC236}">
                      <a16:creationId xmlns:a16="http://schemas.microsoft.com/office/drawing/2014/main" id="{0D4DD24E-DF16-7349-9F53-C9EB4B1F66CB}"/>
                    </a:ext>
                  </a:extLst>
                </p:cNvPr>
                <p:cNvSpPr>
                  <a:spLocks noChangeShapeType="1"/>
                </p:cNvSpPr>
                <p:nvPr/>
              </p:nvSpPr>
              <p:spPr bwMode="auto">
                <a:xfrm flipH="1">
                  <a:off x="4233" y="290"/>
                  <a:ext cx="212" cy="24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88463" name="Line 15">
                  <a:extLst>
                    <a:ext uri="{FF2B5EF4-FFF2-40B4-BE49-F238E27FC236}">
                      <a16:creationId xmlns:a16="http://schemas.microsoft.com/office/drawing/2014/main" id="{317E73CE-9DA7-8B48-BA2D-6154FB07CC54}"/>
                    </a:ext>
                  </a:extLst>
                </p:cNvPr>
                <p:cNvSpPr>
                  <a:spLocks noChangeShapeType="1"/>
                </p:cNvSpPr>
                <p:nvPr/>
              </p:nvSpPr>
              <p:spPr bwMode="auto">
                <a:xfrm>
                  <a:off x="4531" y="326"/>
                  <a:ext cx="0" cy="213"/>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88464" name="Line 16">
                  <a:extLst>
                    <a:ext uri="{FF2B5EF4-FFF2-40B4-BE49-F238E27FC236}">
                      <a16:creationId xmlns:a16="http://schemas.microsoft.com/office/drawing/2014/main" id="{6BF598CE-8331-7F4C-A08A-770C2FDF1B98}"/>
                    </a:ext>
                  </a:extLst>
                </p:cNvPr>
                <p:cNvSpPr>
                  <a:spLocks noChangeShapeType="1"/>
                </p:cNvSpPr>
                <p:nvPr/>
              </p:nvSpPr>
              <p:spPr bwMode="auto">
                <a:xfrm>
                  <a:off x="4628" y="312"/>
                  <a:ext cx="212" cy="24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88465" name="Oval 17">
                  <a:extLst>
                    <a:ext uri="{FF2B5EF4-FFF2-40B4-BE49-F238E27FC236}">
                      <a16:creationId xmlns:a16="http://schemas.microsoft.com/office/drawing/2014/main" id="{76717E1F-9C93-FC45-ABC1-4A526FEB3034}"/>
                    </a:ext>
                  </a:extLst>
                </p:cNvPr>
                <p:cNvSpPr>
                  <a:spLocks noChangeArrowheads="1"/>
                </p:cNvSpPr>
                <p:nvPr/>
              </p:nvSpPr>
              <p:spPr bwMode="auto">
                <a:xfrm>
                  <a:off x="3869" y="988"/>
                  <a:ext cx="232" cy="221"/>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D</a:t>
                  </a:r>
                </a:p>
              </p:txBody>
            </p:sp>
            <p:sp>
              <p:nvSpPr>
                <p:cNvPr id="488466" name="Oval 18">
                  <a:extLst>
                    <a:ext uri="{FF2B5EF4-FFF2-40B4-BE49-F238E27FC236}">
                      <a16:creationId xmlns:a16="http://schemas.microsoft.com/office/drawing/2014/main" id="{9FC3BD8B-F661-2648-8A1E-CDA7838076C2}"/>
                    </a:ext>
                  </a:extLst>
                </p:cNvPr>
                <p:cNvSpPr>
                  <a:spLocks noChangeArrowheads="1"/>
                </p:cNvSpPr>
                <p:nvPr/>
              </p:nvSpPr>
              <p:spPr bwMode="auto">
                <a:xfrm>
                  <a:off x="4275" y="994"/>
                  <a:ext cx="232" cy="221"/>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E</a:t>
                  </a:r>
                </a:p>
              </p:txBody>
            </p:sp>
            <p:sp>
              <p:nvSpPr>
                <p:cNvPr id="488467" name="Line 19">
                  <a:extLst>
                    <a:ext uri="{FF2B5EF4-FFF2-40B4-BE49-F238E27FC236}">
                      <a16:creationId xmlns:a16="http://schemas.microsoft.com/office/drawing/2014/main" id="{3412B1EB-9F51-914C-9E07-2BCCB1506C65}"/>
                    </a:ext>
                  </a:extLst>
                </p:cNvPr>
                <p:cNvSpPr>
                  <a:spLocks noChangeShapeType="1"/>
                </p:cNvSpPr>
                <p:nvPr/>
              </p:nvSpPr>
              <p:spPr bwMode="auto">
                <a:xfrm flipH="1">
                  <a:off x="3998" y="739"/>
                  <a:ext cx="148" cy="24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88468" name="Line 20">
                  <a:extLst>
                    <a:ext uri="{FF2B5EF4-FFF2-40B4-BE49-F238E27FC236}">
                      <a16:creationId xmlns:a16="http://schemas.microsoft.com/office/drawing/2014/main" id="{AF197B9D-FF92-644F-9471-8A73D33A943B}"/>
                    </a:ext>
                  </a:extLst>
                </p:cNvPr>
                <p:cNvSpPr>
                  <a:spLocks noChangeShapeType="1"/>
                </p:cNvSpPr>
                <p:nvPr/>
              </p:nvSpPr>
              <p:spPr bwMode="auto">
                <a:xfrm>
                  <a:off x="4262" y="754"/>
                  <a:ext cx="113"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88469" name="Line 21">
                  <a:extLst>
                    <a:ext uri="{FF2B5EF4-FFF2-40B4-BE49-F238E27FC236}">
                      <a16:creationId xmlns:a16="http://schemas.microsoft.com/office/drawing/2014/main" id="{06925D1B-40EB-4048-8FF1-924AC6EC5F40}"/>
                    </a:ext>
                  </a:extLst>
                </p:cNvPr>
                <p:cNvSpPr>
                  <a:spLocks noChangeShapeType="1"/>
                </p:cNvSpPr>
                <p:nvPr/>
              </p:nvSpPr>
              <p:spPr bwMode="auto">
                <a:xfrm>
                  <a:off x="4957" y="730"/>
                  <a:ext cx="211" cy="24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88470" name="Line 22">
                  <a:extLst>
                    <a:ext uri="{FF2B5EF4-FFF2-40B4-BE49-F238E27FC236}">
                      <a16:creationId xmlns:a16="http://schemas.microsoft.com/office/drawing/2014/main" id="{D19D1935-E8FC-C144-A2C5-A52A5DC289ED}"/>
                    </a:ext>
                  </a:extLst>
                </p:cNvPr>
                <p:cNvSpPr>
                  <a:spLocks noChangeShapeType="1"/>
                </p:cNvSpPr>
                <p:nvPr/>
              </p:nvSpPr>
              <p:spPr bwMode="auto">
                <a:xfrm flipH="1">
                  <a:off x="4752" y="768"/>
                  <a:ext cx="96"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nvGrpSpPr>
            <p:cNvPr id="488471" name="Group 23">
              <a:extLst>
                <a:ext uri="{FF2B5EF4-FFF2-40B4-BE49-F238E27FC236}">
                  <a16:creationId xmlns:a16="http://schemas.microsoft.com/office/drawing/2014/main" id="{5518D0C2-536D-144F-9971-D60D607B4BE5}"/>
                </a:ext>
              </a:extLst>
            </p:cNvPr>
            <p:cNvGrpSpPr>
              <a:grpSpLocks/>
            </p:cNvGrpSpPr>
            <p:nvPr/>
          </p:nvGrpSpPr>
          <p:grpSpPr bwMode="auto">
            <a:xfrm>
              <a:off x="2329" y="2253"/>
              <a:ext cx="1685" cy="1404"/>
              <a:chOff x="2329" y="2115"/>
              <a:chExt cx="1685" cy="1404"/>
            </a:xfrm>
          </p:grpSpPr>
          <p:grpSp>
            <p:nvGrpSpPr>
              <p:cNvPr id="488472" name="Group 24">
                <a:extLst>
                  <a:ext uri="{FF2B5EF4-FFF2-40B4-BE49-F238E27FC236}">
                    <a16:creationId xmlns:a16="http://schemas.microsoft.com/office/drawing/2014/main" id="{0795EA83-2A7B-8843-9BDD-847BA0ED0815}"/>
                  </a:ext>
                </a:extLst>
              </p:cNvPr>
              <p:cNvGrpSpPr>
                <a:grpSpLocks/>
              </p:cNvGrpSpPr>
              <p:nvPr/>
            </p:nvGrpSpPr>
            <p:grpSpPr bwMode="auto">
              <a:xfrm>
                <a:off x="2345" y="2115"/>
                <a:ext cx="1529" cy="1104"/>
                <a:chOff x="3765" y="1538"/>
                <a:chExt cx="1529" cy="1104"/>
              </a:xfrm>
            </p:grpSpPr>
            <p:sp>
              <p:nvSpPr>
                <p:cNvPr id="488473" name="Oval 25">
                  <a:extLst>
                    <a:ext uri="{FF2B5EF4-FFF2-40B4-BE49-F238E27FC236}">
                      <a16:creationId xmlns:a16="http://schemas.microsoft.com/office/drawing/2014/main" id="{766D13B6-F2F1-BE4E-93DE-8C3FEF500556}"/>
                    </a:ext>
                  </a:extLst>
                </p:cNvPr>
                <p:cNvSpPr>
                  <a:spLocks noChangeArrowheads="1"/>
                </p:cNvSpPr>
                <p:nvPr/>
              </p:nvSpPr>
              <p:spPr bwMode="auto">
                <a:xfrm>
                  <a:off x="5062" y="2387"/>
                  <a:ext cx="232" cy="221"/>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F</a:t>
                  </a:r>
                </a:p>
              </p:txBody>
            </p:sp>
            <p:sp>
              <p:nvSpPr>
                <p:cNvPr id="488474" name="Oval 26">
                  <a:extLst>
                    <a:ext uri="{FF2B5EF4-FFF2-40B4-BE49-F238E27FC236}">
                      <a16:creationId xmlns:a16="http://schemas.microsoft.com/office/drawing/2014/main" id="{24D5B648-6E62-7A4A-9AC2-EA5B3CAE5058}"/>
                    </a:ext>
                  </a:extLst>
                </p:cNvPr>
                <p:cNvSpPr>
                  <a:spLocks noChangeArrowheads="1"/>
                </p:cNvSpPr>
                <p:nvPr/>
              </p:nvSpPr>
              <p:spPr bwMode="auto">
                <a:xfrm>
                  <a:off x="4584" y="2409"/>
                  <a:ext cx="232" cy="221"/>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G</a:t>
                  </a:r>
                </a:p>
              </p:txBody>
            </p:sp>
            <p:sp>
              <p:nvSpPr>
                <p:cNvPr id="488475" name="Oval 27">
                  <a:extLst>
                    <a:ext uri="{FF2B5EF4-FFF2-40B4-BE49-F238E27FC236}">
                      <a16:creationId xmlns:a16="http://schemas.microsoft.com/office/drawing/2014/main" id="{073E940F-5EBB-8740-8F45-18A47F53DC9C}"/>
                    </a:ext>
                  </a:extLst>
                </p:cNvPr>
                <p:cNvSpPr>
                  <a:spLocks noChangeArrowheads="1"/>
                </p:cNvSpPr>
                <p:nvPr/>
              </p:nvSpPr>
              <p:spPr bwMode="auto">
                <a:xfrm>
                  <a:off x="4371" y="1538"/>
                  <a:ext cx="232" cy="221"/>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R</a:t>
                  </a:r>
                </a:p>
              </p:txBody>
            </p:sp>
            <p:sp>
              <p:nvSpPr>
                <p:cNvPr id="488476" name="Oval 28">
                  <a:extLst>
                    <a:ext uri="{FF2B5EF4-FFF2-40B4-BE49-F238E27FC236}">
                      <a16:creationId xmlns:a16="http://schemas.microsoft.com/office/drawing/2014/main" id="{0C1CB38A-5E3C-734E-8DB3-99CE763080ED}"/>
                    </a:ext>
                  </a:extLst>
                </p:cNvPr>
                <p:cNvSpPr>
                  <a:spLocks noChangeArrowheads="1"/>
                </p:cNvSpPr>
                <p:nvPr/>
              </p:nvSpPr>
              <p:spPr bwMode="auto">
                <a:xfrm>
                  <a:off x="4011" y="1972"/>
                  <a:ext cx="232" cy="221"/>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A</a:t>
                  </a:r>
                </a:p>
              </p:txBody>
            </p:sp>
            <p:sp>
              <p:nvSpPr>
                <p:cNvPr id="488477" name="Oval 29">
                  <a:extLst>
                    <a:ext uri="{FF2B5EF4-FFF2-40B4-BE49-F238E27FC236}">
                      <a16:creationId xmlns:a16="http://schemas.microsoft.com/office/drawing/2014/main" id="{85133E7F-36AA-2842-985A-B3049C6196A0}"/>
                    </a:ext>
                  </a:extLst>
                </p:cNvPr>
                <p:cNvSpPr>
                  <a:spLocks noChangeArrowheads="1"/>
                </p:cNvSpPr>
                <p:nvPr/>
              </p:nvSpPr>
              <p:spPr bwMode="auto">
                <a:xfrm>
                  <a:off x="4373" y="1972"/>
                  <a:ext cx="232" cy="221"/>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B</a:t>
                  </a:r>
                </a:p>
              </p:txBody>
            </p:sp>
            <p:sp>
              <p:nvSpPr>
                <p:cNvPr id="488478" name="Oval 30">
                  <a:extLst>
                    <a:ext uri="{FF2B5EF4-FFF2-40B4-BE49-F238E27FC236}">
                      <a16:creationId xmlns:a16="http://schemas.microsoft.com/office/drawing/2014/main" id="{A57FE538-D855-A843-9696-9427EA7D2EED}"/>
                    </a:ext>
                  </a:extLst>
                </p:cNvPr>
                <p:cNvSpPr>
                  <a:spLocks noChangeArrowheads="1"/>
                </p:cNvSpPr>
                <p:nvPr/>
              </p:nvSpPr>
              <p:spPr bwMode="auto">
                <a:xfrm>
                  <a:off x="4741" y="1963"/>
                  <a:ext cx="232" cy="221"/>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C</a:t>
                  </a:r>
                </a:p>
              </p:txBody>
            </p:sp>
            <p:sp>
              <p:nvSpPr>
                <p:cNvPr id="488479" name="Line 31">
                  <a:extLst>
                    <a:ext uri="{FF2B5EF4-FFF2-40B4-BE49-F238E27FC236}">
                      <a16:creationId xmlns:a16="http://schemas.microsoft.com/office/drawing/2014/main" id="{BA343B06-3A18-6245-B6B1-C6A8F1A8DB3E}"/>
                    </a:ext>
                  </a:extLst>
                </p:cNvPr>
                <p:cNvSpPr>
                  <a:spLocks noChangeShapeType="1"/>
                </p:cNvSpPr>
                <p:nvPr/>
              </p:nvSpPr>
              <p:spPr bwMode="auto">
                <a:xfrm flipH="1">
                  <a:off x="4160" y="1712"/>
                  <a:ext cx="227" cy="2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88480" name="Oval 32">
                  <a:extLst>
                    <a:ext uri="{FF2B5EF4-FFF2-40B4-BE49-F238E27FC236}">
                      <a16:creationId xmlns:a16="http://schemas.microsoft.com/office/drawing/2014/main" id="{F96453EB-E9D4-714E-9CB3-A76A1CFD9641}"/>
                    </a:ext>
                  </a:extLst>
                </p:cNvPr>
                <p:cNvSpPr>
                  <a:spLocks noChangeArrowheads="1"/>
                </p:cNvSpPr>
                <p:nvPr/>
              </p:nvSpPr>
              <p:spPr bwMode="auto">
                <a:xfrm>
                  <a:off x="3765" y="2421"/>
                  <a:ext cx="232" cy="221"/>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D</a:t>
                  </a:r>
                </a:p>
              </p:txBody>
            </p:sp>
            <p:sp>
              <p:nvSpPr>
                <p:cNvPr id="488481" name="Oval 33">
                  <a:extLst>
                    <a:ext uri="{FF2B5EF4-FFF2-40B4-BE49-F238E27FC236}">
                      <a16:creationId xmlns:a16="http://schemas.microsoft.com/office/drawing/2014/main" id="{FEC37A46-DB48-A745-BE81-75852DE4F766}"/>
                    </a:ext>
                  </a:extLst>
                </p:cNvPr>
                <p:cNvSpPr>
                  <a:spLocks noChangeArrowheads="1"/>
                </p:cNvSpPr>
                <p:nvPr/>
              </p:nvSpPr>
              <p:spPr bwMode="auto">
                <a:xfrm>
                  <a:off x="4187" y="2419"/>
                  <a:ext cx="232" cy="221"/>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E</a:t>
                  </a:r>
                </a:p>
              </p:txBody>
            </p:sp>
            <p:sp>
              <p:nvSpPr>
                <p:cNvPr id="488482" name="Line 34">
                  <a:extLst>
                    <a:ext uri="{FF2B5EF4-FFF2-40B4-BE49-F238E27FC236}">
                      <a16:creationId xmlns:a16="http://schemas.microsoft.com/office/drawing/2014/main" id="{6B48A743-5169-2746-8ADF-C4B31BED72BA}"/>
                    </a:ext>
                  </a:extLst>
                </p:cNvPr>
                <p:cNvSpPr>
                  <a:spLocks noChangeShapeType="1"/>
                </p:cNvSpPr>
                <p:nvPr/>
              </p:nvSpPr>
              <p:spPr bwMode="auto">
                <a:xfrm flipH="1">
                  <a:off x="3894" y="2172"/>
                  <a:ext cx="148" cy="24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88483" name="Line 35">
                  <a:extLst>
                    <a:ext uri="{FF2B5EF4-FFF2-40B4-BE49-F238E27FC236}">
                      <a16:creationId xmlns:a16="http://schemas.microsoft.com/office/drawing/2014/main" id="{D0F482EA-2E01-FD4C-BEC2-B25EE79BB7B8}"/>
                    </a:ext>
                  </a:extLst>
                </p:cNvPr>
                <p:cNvSpPr>
                  <a:spLocks noChangeShapeType="1"/>
                </p:cNvSpPr>
                <p:nvPr/>
              </p:nvSpPr>
              <p:spPr bwMode="auto">
                <a:xfrm flipH="1">
                  <a:off x="4704" y="2185"/>
                  <a:ext cx="136"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88484" name="Line 36">
                  <a:extLst>
                    <a:ext uri="{FF2B5EF4-FFF2-40B4-BE49-F238E27FC236}">
                      <a16:creationId xmlns:a16="http://schemas.microsoft.com/office/drawing/2014/main" id="{44DA706E-E962-D040-BF59-99D8A877080F}"/>
                    </a:ext>
                  </a:extLst>
                </p:cNvPr>
                <p:cNvSpPr>
                  <a:spLocks noChangeShapeType="1"/>
                </p:cNvSpPr>
                <p:nvPr/>
              </p:nvSpPr>
              <p:spPr bwMode="auto">
                <a:xfrm>
                  <a:off x="4232" y="2096"/>
                  <a:ext cx="144" cy="0"/>
                </a:xfrm>
                <a:prstGeom prst="line">
                  <a:avLst/>
                </a:prstGeom>
                <a:noFill/>
                <a:ln w="19050">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88485" name="Line 37">
                  <a:extLst>
                    <a:ext uri="{FF2B5EF4-FFF2-40B4-BE49-F238E27FC236}">
                      <a16:creationId xmlns:a16="http://schemas.microsoft.com/office/drawing/2014/main" id="{93E28BB8-5BA7-CD45-8A3C-A9B5206F8294}"/>
                    </a:ext>
                  </a:extLst>
                </p:cNvPr>
                <p:cNvSpPr>
                  <a:spLocks noChangeShapeType="1"/>
                </p:cNvSpPr>
                <p:nvPr/>
              </p:nvSpPr>
              <p:spPr bwMode="auto">
                <a:xfrm>
                  <a:off x="4616" y="2096"/>
                  <a:ext cx="127" cy="0"/>
                </a:xfrm>
                <a:prstGeom prst="line">
                  <a:avLst/>
                </a:prstGeom>
                <a:noFill/>
                <a:ln w="19050">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88486" name="Line 38">
                  <a:extLst>
                    <a:ext uri="{FF2B5EF4-FFF2-40B4-BE49-F238E27FC236}">
                      <a16:creationId xmlns:a16="http://schemas.microsoft.com/office/drawing/2014/main" id="{B82A25F0-6788-4848-B019-6E6D21113104}"/>
                    </a:ext>
                  </a:extLst>
                </p:cNvPr>
                <p:cNvSpPr>
                  <a:spLocks noChangeShapeType="1"/>
                </p:cNvSpPr>
                <p:nvPr/>
              </p:nvSpPr>
              <p:spPr bwMode="auto">
                <a:xfrm>
                  <a:off x="3992" y="2536"/>
                  <a:ext cx="192" cy="0"/>
                </a:xfrm>
                <a:prstGeom prst="line">
                  <a:avLst/>
                </a:prstGeom>
                <a:noFill/>
                <a:ln w="19050">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88487" name="Line 39">
                  <a:extLst>
                    <a:ext uri="{FF2B5EF4-FFF2-40B4-BE49-F238E27FC236}">
                      <a16:creationId xmlns:a16="http://schemas.microsoft.com/office/drawing/2014/main" id="{234A55C4-C41A-1D47-9985-A128D3598E9F}"/>
                    </a:ext>
                  </a:extLst>
                </p:cNvPr>
                <p:cNvSpPr>
                  <a:spLocks noChangeShapeType="1"/>
                </p:cNvSpPr>
                <p:nvPr/>
              </p:nvSpPr>
              <p:spPr bwMode="auto">
                <a:xfrm>
                  <a:off x="4816" y="2496"/>
                  <a:ext cx="240" cy="0"/>
                </a:xfrm>
                <a:prstGeom prst="line">
                  <a:avLst/>
                </a:prstGeom>
                <a:noFill/>
                <a:ln w="19050">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488488" name="Rectangle 40">
                <a:extLst>
                  <a:ext uri="{FF2B5EF4-FFF2-40B4-BE49-F238E27FC236}">
                    <a16:creationId xmlns:a16="http://schemas.microsoft.com/office/drawing/2014/main" id="{396C429A-02C9-024B-86FA-DE19F8F98DCA}"/>
                  </a:ext>
                </a:extLst>
              </p:cNvPr>
              <p:cNvSpPr>
                <a:spLocks noChangeArrowheads="1"/>
              </p:cNvSpPr>
              <p:nvPr/>
            </p:nvSpPr>
            <p:spPr bwMode="auto">
              <a:xfrm>
                <a:off x="2329" y="3315"/>
                <a:ext cx="1685"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b="1">
                    <a:solidFill>
                      <a:srgbClr val="FFFFFF"/>
                    </a:solidFill>
                    <a:latin typeface="Times New Roman" panose="02020603050405020304" pitchFamily="18" charset="0"/>
                    <a:ea typeface="宋体" panose="02010600030101010101" pitchFamily="2" charset="-122"/>
                  </a:rPr>
                  <a:t>(b)  </a:t>
                </a:r>
                <a:r>
                  <a:rPr kumimoji="1" lang="zh-CN" altLang="en-US" sz="2000" b="1">
                    <a:solidFill>
                      <a:srgbClr val="FFFFFF"/>
                    </a:solidFill>
                    <a:latin typeface="Times New Roman" panose="02020603050405020304" pitchFamily="18" charset="0"/>
                    <a:ea typeface="宋体" panose="02010600030101010101" pitchFamily="2" charset="-122"/>
                  </a:rPr>
                  <a:t>加虚线</a:t>
                </a:r>
                <a:r>
                  <a:rPr kumimoji="1" lang="zh-CN" altLang="en-US" sz="2400" b="1">
                    <a:solidFill>
                      <a:srgbClr val="FFFFFF"/>
                    </a:solidFill>
                    <a:latin typeface="宋体" panose="02010600030101010101" pitchFamily="2" charset="-122"/>
                    <a:ea typeface="宋体" panose="02010600030101010101" pitchFamily="2" charset="-122"/>
                  </a:rPr>
                  <a:t>，</a:t>
                </a:r>
                <a:r>
                  <a:rPr kumimoji="1" lang="zh-CN" altLang="en-US" sz="2000" b="1">
                    <a:solidFill>
                      <a:srgbClr val="FFFFFF"/>
                    </a:solidFill>
                    <a:latin typeface="Times New Roman" panose="02020603050405020304" pitchFamily="18" charset="0"/>
                    <a:ea typeface="宋体" panose="02010600030101010101" pitchFamily="2" charset="-122"/>
                  </a:rPr>
                  <a:t>去连线后</a:t>
                </a:r>
                <a:r>
                  <a:rPr kumimoji="1" lang="zh-CN" altLang="en-US" sz="2400">
                    <a:solidFill>
                      <a:srgbClr val="FFFFFF"/>
                    </a:solidFill>
                    <a:latin typeface="Times New Roman" panose="02020603050405020304" pitchFamily="18" charset="0"/>
                    <a:ea typeface="宋体" panose="02010600030101010101" pitchFamily="2" charset="-122"/>
                  </a:rPr>
                  <a:t> </a:t>
                </a:r>
              </a:p>
            </p:txBody>
          </p:sp>
        </p:grpSp>
        <p:grpSp>
          <p:nvGrpSpPr>
            <p:cNvPr id="488489" name="Group 41">
              <a:extLst>
                <a:ext uri="{FF2B5EF4-FFF2-40B4-BE49-F238E27FC236}">
                  <a16:creationId xmlns:a16="http://schemas.microsoft.com/office/drawing/2014/main" id="{9DDF2A00-2007-E24E-B6D0-4520D939747F}"/>
                </a:ext>
              </a:extLst>
            </p:cNvPr>
            <p:cNvGrpSpPr>
              <a:grpSpLocks/>
            </p:cNvGrpSpPr>
            <p:nvPr/>
          </p:nvGrpSpPr>
          <p:grpSpPr bwMode="auto">
            <a:xfrm>
              <a:off x="4105" y="1340"/>
              <a:ext cx="1528" cy="2408"/>
              <a:chOff x="4105" y="1340"/>
              <a:chExt cx="1528" cy="2408"/>
            </a:xfrm>
          </p:grpSpPr>
          <p:sp>
            <p:nvSpPr>
              <p:cNvPr id="488490" name="Rectangle 42">
                <a:extLst>
                  <a:ext uri="{FF2B5EF4-FFF2-40B4-BE49-F238E27FC236}">
                    <a16:creationId xmlns:a16="http://schemas.microsoft.com/office/drawing/2014/main" id="{2A633659-41AE-8C40-A182-9CBFAFB9E072}"/>
                  </a:ext>
                </a:extLst>
              </p:cNvPr>
              <p:cNvSpPr>
                <a:spLocks noChangeArrowheads="1"/>
              </p:cNvSpPr>
              <p:nvPr/>
            </p:nvSpPr>
            <p:spPr bwMode="auto">
              <a:xfrm>
                <a:off x="4105" y="3521"/>
                <a:ext cx="152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b="1">
                    <a:solidFill>
                      <a:srgbClr val="FFFFFF"/>
                    </a:solidFill>
                    <a:latin typeface="Times New Roman" panose="02020603050405020304" pitchFamily="18" charset="0"/>
                    <a:ea typeface="宋体" panose="02010600030101010101" pitchFamily="2" charset="-122"/>
                  </a:rPr>
                  <a:t>(C)   </a:t>
                </a:r>
                <a:r>
                  <a:rPr kumimoji="1" lang="zh-CN" altLang="en-US" sz="2000" b="1">
                    <a:solidFill>
                      <a:srgbClr val="FFFFFF"/>
                    </a:solidFill>
                    <a:latin typeface="Times New Roman" panose="02020603050405020304" pitchFamily="18" charset="0"/>
                    <a:ea typeface="宋体" panose="02010600030101010101" pitchFamily="2" charset="-122"/>
                  </a:rPr>
                  <a:t>转换后的二叉树</a:t>
                </a:r>
              </a:p>
            </p:txBody>
          </p:sp>
          <p:grpSp>
            <p:nvGrpSpPr>
              <p:cNvPr id="488491" name="Group 43">
                <a:extLst>
                  <a:ext uri="{FF2B5EF4-FFF2-40B4-BE49-F238E27FC236}">
                    <a16:creationId xmlns:a16="http://schemas.microsoft.com/office/drawing/2014/main" id="{D715D4EF-99D0-C741-9CAA-9BF356400F7D}"/>
                  </a:ext>
                </a:extLst>
              </p:cNvPr>
              <p:cNvGrpSpPr>
                <a:grpSpLocks/>
              </p:cNvGrpSpPr>
              <p:nvPr/>
            </p:nvGrpSpPr>
            <p:grpSpPr bwMode="auto">
              <a:xfrm>
                <a:off x="4497" y="1340"/>
                <a:ext cx="1105" cy="2159"/>
                <a:chOff x="4288" y="1340"/>
                <a:chExt cx="1105" cy="2159"/>
              </a:xfrm>
            </p:grpSpPr>
            <p:sp>
              <p:nvSpPr>
                <p:cNvPr id="488492" name="Oval 44">
                  <a:extLst>
                    <a:ext uri="{FF2B5EF4-FFF2-40B4-BE49-F238E27FC236}">
                      <a16:creationId xmlns:a16="http://schemas.microsoft.com/office/drawing/2014/main" id="{9D0FDF2C-B451-BD4C-9B76-FCCB3E0D6E41}"/>
                    </a:ext>
                  </a:extLst>
                </p:cNvPr>
                <p:cNvSpPr>
                  <a:spLocks noChangeArrowheads="1"/>
                </p:cNvSpPr>
                <p:nvPr/>
              </p:nvSpPr>
              <p:spPr bwMode="auto">
                <a:xfrm>
                  <a:off x="5161" y="3278"/>
                  <a:ext cx="232" cy="221"/>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F</a:t>
                  </a:r>
                </a:p>
              </p:txBody>
            </p:sp>
            <p:sp>
              <p:nvSpPr>
                <p:cNvPr id="488493" name="Oval 45">
                  <a:extLst>
                    <a:ext uri="{FF2B5EF4-FFF2-40B4-BE49-F238E27FC236}">
                      <a16:creationId xmlns:a16="http://schemas.microsoft.com/office/drawing/2014/main" id="{E37B3985-810C-9444-853A-DC11B23392DA}"/>
                    </a:ext>
                  </a:extLst>
                </p:cNvPr>
                <p:cNvSpPr>
                  <a:spLocks noChangeArrowheads="1"/>
                </p:cNvSpPr>
                <p:nvPr/>
              </p:nvSpPr>
              <p:spPr bwMode="auto">
                <a:xfrm>
                  <a:off x="4913" y="2894"/>
                  <a:ext cx="232" cy="221"/>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G</a:t>
                  </a:r>
                </a:p>
              </p:txBody>
            </p:sp>
            <p:sp>
              <p:nvSpPr>
                <p:cNvPr id="488494" name="Oval 46">
                  <a:extLst>
                    <a:ext uri="{FF2B5EF4-FFF2-40B4-BE49-F238E27FC236}">
                      <a16:creationId xmlns:a16="http://schemas.microsoft.com/office/drawing/2014/main" id="{81398557-CD2C-D24B-BC97-74B3098C6808}"/>
                    </a:ext>
                  </a:extLst>
                </p:cNvPr>
                <p:cNvSpPr>
                  <a:spLocks noChangeArrowheads="1"/>
                </p:cNvSpPr>
                <p:nvPr/>
              </p:nvSpPr>
              <p:spPr bwMode="auto">
                <a:xfrm>
                  <a:off x="4774" y="1340"/>
                  <a:ext cx="232" cy="221"/>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R</a:t>
                  </a:r>
                </a:p>
              </p:txBody>
            </p:sp>
            <p:sp>
              <p:nvSpPr>
                <p:cNvPr id="488495" name="Oval 47">
                  <a:extLst>
                    <a:ext uri="{FF2B5EF4-FFF2-40B4-BE49-F238E27FC236}">
                      <a16:creationId xmlns:a16="http://schemas.microsoft.com/office/drawing/2014/main" id="{9D1DEB7E-2D07-6A49-BC1F-04C69A2AAC74}"/>
                    </a:ext>
                  </a:extLst>
                </p:cNvPr>
                <p:cNvSpPr>
                  <a:spLocks noChangeArrowheads="1"/>
                </p:cNvSpPr>
                <p:nvPr/>
              </p:nvSpPr>
              <p:spPr bwMode="auto">
                <a:xfrm>
                  <a:off x="4518" y="1702"/>
                  <a:ext cx="232" cy="221"/>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A</a:t>
                  </a:r>
                </a:p>
              </p:txBody>
            </p:sp>
            <p:sp>
              <p:nvSpPr>
                <p:cNvPr id="488496" name="Oval 48">
                  <a:extLst>
                    <a:ext uri="{FF2B5EF4-FFF2-40B4-BE49-F238E27FC236}">
                      <a16:creationId xmlns:a16="http://schemas.microsoft.com/office/drawing/2014/main" id="{2BB08607-9EA3-FC49-9DF5-B81AA74BE54D}"/>
                    </a:ext>
                  </a:extLst>
                </p:cNvPr>
                <p:cNvSpPr>
                  <a:spLocks noChangeArrowheads="1"/>
                </p:cNvSpPr>
                <p:nvPr/>
              </p:nvSpPr>
              <p:spPr bwMode="auto">
                <a:xfrm>
                  <a:off x="5041" y="2456"/>
                  <a:ext cx="232" cy="221"/>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C</a:t>
                  </a:r>
                </a:p>
              </p:txBody>
            </p:sp>
            <p:sp>
              <p:nvSpPr>
                <p:cNvPr id="488497" name="Line 49">
                  <a:extLst>
                    <a:ext uri="{FF2B5EF4-FFF2-40B4-BE49-F238E27FC236}">
                      <a16:creationId xmlns:a16="http://schemas.microsoft.com/office/drawing/2014/main" id="{BA67AAD8-57DA-2C43-B86A-6F35D832220B}"/>
                    </a:ext>
                  </a:extLst>
                </p:cNvPr>
                <p:cNvSpPr>
                  <a:spLocks noChangeShapeType="1"/>
                </p:cNvSpPr>
                <p:nvPr/>
              </p:nvSpPr>
              <p:spPr bwMode="auto">
                <a:xfrm flipH="1">
                  <a:off x="4678" y="1533"/>
                  <a:ext cx="141" cy="16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88498" name="Oval 50">
                  <a:extLst>
                    <a:ext uri="{FF2B5EF4-FFF2-40B4-BE49-F238E27FC236}">
                      <a16:creationId xmlns:a16="http://schemas.microsoft.com/office/drawing/2014/main" id="{C8F37974-F201-6842-9B40-7DE44D637710}"/>
                    </a:ext>
                  </a:extLst>
                </p:cNvPr>
                <p:cNvSpPr>
                  <a:spLocks noChangeArrowheads="1"/>
                </p:cNvSpPr>
                <p:nvPr/>
              </p:nvSpPr>
              <p:spPr bwMode="auto">
                <a:xfrm>
                  <a:off x="4288" y="2087"/>
                  <a:ext cx="232" cy="221"/>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D</a:t>
                  </a:r>
                </a:p>
              </p:txBody>
            </p:sp>
            <p:sp>
              <p:nvSpPr>
                <p:cNvPr id="488499" name="Oval 51">
                  <a:extLst>
                    <a:ext uri="{FF2B5EF4-FFF2-40B4-BE49-F238E27FC236}">
                      <a16:creationId xmlns:a16="http://schemas.microsoft.com/office/drawing/2014/main" id="{A7B8BB27-0C1F-B14A-AD46-11B67CE2EA9F}"/>
                    </a:ext>
                  </a:extLst>
                </p:cNvPr>
                <p:cNvSpPr>
                  <a:spLocks noChangeArrowheads="1"/>
                </p:cNvSpPr>
                <p:nvPr/>
              </p:nvSpPr>
              <p:spPr bwMode="auto">
                <a:xfrm>
                  <a:off x="4790" y="2075"/>
                  <a:ext cx="232" cy="221"/>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B</a:t>
                  </a:r>
                </a:p>
              </p:txBody>
            </p:sp>
            <p:sp>
              <p:nvSpPr>
                <p:cNvPr id="488500" name="Line 52">
                  <a:extLst>
                    <a:ext uri="{FF2B5EF4-FFF2-40B4-BE49-F238E27FC236}">
                      <a16:creationId xmlns:a16="http://schemas.microsoft.com/office/drawing/2014/main" id="{80E92F53-4FCC-8E41-B855-D7F21DA90EBA}"/>
                    </a:ext>
                  </a:extLst>
                </p:cNvPr>
                <p:cNvSpPr>
                  <a:spLocks noChangeShapeType="1"/>
                </p:cNvSpPr>
                <p:nvPr/>
              </p:nvSpPr>
              <p:spPr bwMode="auto">
                <a:xfrm flipH="1">
                  <a:off x="4454" y="1910"/>
                  <a:ext cx="122" cy="183"/>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88501" name="Line 53">
                  <a:extLst>
                    <a:ext uri="{FF2B5EF4-FFF2-40B4-BE49-F238E27FC236}">
                      <a16:creationId xmlns:a16="http://schemas.microsoft.com/office/drawing/2014/main" id="{C7141633-9E41-8C44-95FA-DDE906E56ACE}"/>
                    </a:ext>
                  </a:extLst>
                </p:cNvPr>
                <p:cNvSpPr>
                  <a:spLocks noChangeShapeType="1"/>
                </p:cNvSpPr>
                <p:nvPr/>
              </p:nvSpPr>
              <p:spPr bwMode="auto">
                <a:xfrm flipH="1">
                  <a:off x="5025" y="2672"/>
                  <a:ext cx="91"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88502" name="Oval 54">
                  <a:extLst>
                    <a:ext uri="{FF2B5EF4-FFF2-40B4-BE49-F238E27FC236}">
                      <a16:creationId xmlns:a16="http://schemas.microsoft.com/office/drawing/2014/main" id="{1D228CB4-2CE8-9C48-BA89-6A3AC5950541}"/>
                    </a:ext>
                  </a:extLst>
                </p:cNvPr>
                <p:cNvSpPr>
                  <a:spLocks noChangeArrowheads="1"/>
                </p:cNvSpPr>
                <p:nvPr/>
              </p:nvSpPr>
              <p:spPr bwMode="auto">
                <a:xfrm>
                  <a:off x="4529" y="2466"/>
                  <a:ext cx="232" cy="221"/>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E</a:t>
                  </a:r>
                </a:p>
              </p:txBody>
            </p:sp>
            <p:sp>
              <p:nvSpPr>
                <p:cNvPr id="488503" name="Line 55">
                  <a:extLst>
                    <a:ext uri="{FF2B5EF4-FFF2-40B4-BE49-F238E27FC236}">
                      <a16:creationId xmlns:a16="http://schemas.microsoft.com/office/drawing/2014/main" id="{CEAB0CC7-755E-7D4B-AB7F-DE23239EE2DB}"/>
                    </a:ext>
                  </a:extLst>
                </p:cNvPr>
                <p:cNvSpPr>
                  <a:spLocks noChangeShapeType="1"/>
                </p:cNvSpPr>
                <p:nvPr/>
              </p:nvSpPr>
              <p:spPr bwMode="auto">
                <a:xfrm>
                  <a:off x="4478" y="2283"/>
                  <a:ext cx="136" cy="18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88504" name="Line 56">
                  <a:extLst>
                    <a:ext uri="{FF2B5EF4-FFF2-40B4-BE49-F238E27FC236}">
                      <a16:creationId xmlns:a16="http://schemas.microsoft.com/office/drawing/2014/main" id="{1025D3E8-25F1-EA40-B5CE-6E39D8B4FB1D}"/>
                    </a:ext>
                  </a:extLst>
                </p:cNvPr>
                <p:cNvSpPr>
                  <a:spLocks noChangeShapeType="1"/>
                </p:cNvSpPr>
                <p:nvPr/>
              </p:nvSpPr>
              <p:spPr bwMode="auto">
                <a:xfrm>
                  <a:off x="4694" y="1920"/>
                  <a:ext cx="136" cy="18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88505" name="Line 57">
                  <a:extLst>
                    <a:ext uri="{FF2B5EF4-FFF2-40B4-BE49-F238E27FC236}">
                      <a16:creationId xmlns:a16="http://schemas.microsoft.com/office/drawing/2014/main" id="{CD0AFB7E-2E21-F24A-8F4F-7238307581AF}"/>
                    </a:ext>
                  </a:extLst>
                </p:cNvPr>
                <p:cNvSpPr>
                  <a:spLocks noChangeShapeType="1"/>
                </p:cNvSpPr>
                <p:nvPr/>
              </p:nvSpPr>
              <p:spPr bwMode="auto">
                <a:xfrm>
                  <a:off x="4967" y="2280"/>
                  <a:ext cx="136" cy="18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88506" name="Line 58">
                  <a:extLst>
                    <a:ext uri="{FF2B5EF4-FFF2-40B4-BE49-F238E27FC236}">
                      <a16:creationId xmlns:a16="http://schemas.microsoft.com/office/drawing/2014/main" id="{1B4FD3AC-F59A-3645-9586-486A0D251EA9}"/>
                    </a:ext>
                  </a:extLst>
                </p:cNvPr>
                <p:cNvSpPr>
                  <a:spLocks noChangeShapeType="1"/>
                </p:cNvSpPr>
                <p:nvPr/>
              </p:nvSpPr>
              <p:spPr bwMode="auto">
                <a:xfrm>
                  <a:off x="5089" y="3105"/>
                  <a:ext cx="136" cy="18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spTree>
    <p:extLst>
      <p:ext uri="{BB962C8B-B14F-4D97-AF65-F5344CB8AC3E}">
        <p14:creationId xmlns:p14="http://schemas.microsoft.com/office/powerpoint/2010/main" val="1607105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6530" name="Rectangle 2">
            <a:extLst>
              <a:ext uri="{FF2B5EF4-FFF2-40B4-BE49-F238E27FC236}">
                <a16:creationId xmlns:a16="http://schemas.microsoft.com/office/drawing/2014/main" id="{A9A7D825-0947-0D4F-8E04-340A0254C627}"/>
              </a:ext>
            </a:extLst>
          </p:cNvPr>
          <p:cNvSpPr>
            <a:spLocks noGrp="1" noChangeArrowheads="1"/>
          </p:cNvSpPr>
          <p:nvPr>
            <p:ph type="ctrTitle"/>
          </p:nvPr>
        </p:nvSpPr>
        <p:spPr>
          <a:xfrm>
            <a:off x="2133600" y="152400"/>
            <a:ext cx="7848600" cy="762000"/>
          </a:xfrm>
        </p:spPr>
        <p:txBody>
          <a:bodyPr/>
          <a:lstStyle/>
          <a:p>
            <a:r>
              <a:rPr lang="en-US" altLang="zh-CN" b="1">
                <a:latin typeface="Times New Roman" panose="02020603050405020304" pitchFamily="18" charset="0"/>
              </a:rPr>
              <a:t>6.1.2</a:t>
            </a:r>
            <a:r>
              <a:rPr lang="en-US" altLang="zh-CN" b="1">
                <a:latin typeface="宋体" panose="02010600030101010101" pitchFamily="2" charset="-122"/>
              </a:rPr>
              <a:t>  </a:t>
            </a:r>
            <a:r>
              <a:rPr lang="zh-CN" altLang="en-US" b="1">
                <a:latin typeface="楷体_GB2312" pitchFamily="49" charset="-122"/>
                <a:ea typeface="楷体_GB2312" pitchFamily="49" charset="-122"/>
              </a:rPr>
              <a:t>树的抽象数据类型定义</a:t>
            </a:r>
          </a:p>
        </p:txBody>
      </p:sp>
      <p:sp>
        <p:nvSpPr>
          <p:cNvPr id="406531" name="Rectangle 3">
            <a:extLst>
              <a:ext uri="{FF2B5EF4-FFF2-40B4-BE49-F238E27FC236}">
                <a16:creationId xmlns:a16="http://schemas.microsoft.com/office/drawing/2014/main" id="{A293BE11-6F78-984D-89D1-3F970B2B915C}"/>
              </a:ext>
            </a:extLst>
          </p:cNvPr>
          <p:cNvSpPr>
            <a:spLocks noChangeArrowheads="1"/>
          </p:cNvSpPr>
          <p:nvPr/>
        </p:nvSpPr>
        <p:spPr bwMode="auto">
          <a:xfrm>
            <a:off x="1774826" y="1196975"/>
            <a:ext cx="8736013" cy="492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fontAlgn="base">
              <a:lnSpc>
                <a:spcPct val="110000"/>
              </a:lnSpc>
              <a:spcBef>
                <a:spcPct val="2000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ADT Tree{</a:t>
            </a:r>
          </a:p>
          <a:p>
            <a:pPr lvl="1" fontAlgn="base">
              <a:lnSpc>
                <a:spcPct val="110000"/>
              </a:lnSpc>
              <a:spcBef>
                <a:spcPct val="20000"/>
              </a:spcBef>
              <a:spcAft>
                <a:spcPct val="0"/>
              </a:spcAft>
            </a:pPr>
            <a:r>
              <a:rPr kumimoji="1" lang="zh-CN" altLang="en-US" sz="2800" b="1">
                <a:solidFill>
                  <a:srgbClr val="FFFFFF"/>
                </a:solidFill>
                <a:latin typeface="Times New Roman" panose="02020603050405020304" pitchFamily="18" charset="0"/>
                <a:ea typeface="宋体" panose="02010600030101010101" pitchFamily="2" charset="-122"/>
              </a:rPr>
              <a:t>数据对象</a:t>
            </a:r>
            <a:r>
              <a:rPr kumimoji="1" lang="en-US" altLang="zh-CN" sz="2800" b="1">
                <a:solidFill>
                  <a:srgbClr val="FFFFFF"/>
                </a:solidFill>
                <a:latin typeface="Times New Roman" panose="02020603050405020304" pitchFamily="18" charset="0"/>
                <a:ea typeface="宋体" panose="02010600030101010101" pitchFamily="2" charset="-122"/>
              </a:rPr>
              <a:t>D</a:t>
            </a:r>
            <a:r>
              <a:rPr kumimoji="1" lang="zh-CN" altLang="en-US" sz="2800" b="1">
                <a:solidFill>
                  <a:srgbClr val="FFFFFF"/>
                </a:solidFill>
                <a:latin typeface="Times New Roman" panose="02020603050405020304" pitchFamily="18" charset="0"/>
                <a:ea typeface="宋体" panose="02010600030101010101" pitchFamily="2" charset="-122"/>
              </a:rPr>
              <a:t>：</a:t>
            </a:r>
            <a:r>
              <a:rPr kumimoji="1" lang="en-US" altLang="zh-CN" sz="2800" b="1">
                <a:solidFill>
                  <a:srgbClr val="FFFFFF"/>
                </a:solidFill>
                <a:latin typeface="Times New Roman" panose="02020603050405020304" pitchFamily="18" charset="0"/>
                <a:ea typeface="宋体" panose="02010600030101010101" pitchFamily="2" charset="-122"/>
              </a:rPr>
              <a:t>D</a:t>
            </a:r>
            <a:r>
              <a:rPr kumimoji="1" lang="zh-CN" altLang="en-US" sz="2800" b="1">
                <a:solidFill>
                  <a:srgbClr val="FFFFFF"/>
                </a:solidFill>
                <a:latin typeface="Times New Roman" panose="02020603050405020304" pitchFamily="18" charset="0"/>
                <a:ea typeface="宋体" panose="02010600030101010101" pitchFamily="2" charset="-122"/>
              </a:rPr>
              <a:t>是具有相同数据类型的数据元素的集合</a:t>
            </a:r>
            <a:r>
              <a:rPr kumimoji="1" lang="zh-CN" altLang="en-US" sz="2800" b="1">
                <a:solidFill>
                  <a:srgbClr val="FFFFFF"/>
                </a:solidFill>
                <a:latin typeface="宋体" panose="02010600030101010101" pitchFamily="2" charset="-122"/>
                <a:ea typeface="宋体" panose="02010600030101010101" pitchFamily="2" charset="-122"/>
              </a:rPr>
              <a:t>。</a:t>
            </a:r>
          </a:p>
          <a:p>
            <a:pPr lvl="1" fontAlgn="base">
              <a:lnSpc>
                <a:spcPct val="110000"/>
              </a:lnSpc>
              <a:spcBef>
                <a:spcPct val="20000"/>
              </a:spcBef>
              <a:spcAft>
                <a:spcPct val="0"/>
              </a:spcAft>
            </a:pPr>
            <a:r>
              <a:rPr kumimoji="1" lang="zh-CN" altLang="en-US" sz="2800" b="1">
                <a:solidFill>
                  <a:srgbClr val="FFFFFF"/>
                </a:solidFill>
                <a:latin typeface="Times New Roman" panose="02020603050405020304" pitchFamily="18" charset="0"/>
                <a:ea typeface="宋体" panose="02010600030101010101" pitchFamily="2" charset="-122"/>
              </a:rPr>
              <a:t>数据关系</a:t>
            </a:r>
            <a:r>
              <a:rPr kumimoji="1" lang="en-US" altLang="zh-CN" sz="2800" b="1">
                <a:solidFill>
                  <a:srgbClr val="FFFFFF"/>
                </a:solidFill>
                <a:latin typeface="Times New Roman" panose="02020603050405020304" pitchFamily="18" charset="0"/>
                <a:ea typeface="宋体" panose="02010600030101010101" pitchFamily="2" charset="-122"/>
              </a:rPr>
              <a:t>R</a:t>
            </a:r>
            <a:r>
              <a:rPr kumimoji="1" lang="zh-CN" altLang="en-US" sz="2800" b="1">
                <a:solidFill>
                  <a:srgbClr val="FFFFFF"/>
                </a:solidFill>
                <a:latin typeface="Times New Roman" panose="02020603050405020304" pitchFamily="18" charset="0"/>
                <a:ea typeface="宋体" panose="02010600030101010101" pitchFamily="2" charset="-122"/>
              </a:rPr>
              <a:t>：若</a:t>
            </a:r>
            <a:r>
              <a:rPr kumimoji="1" lang="en-US" altLang="zh-CN" sz="2800" b="1">
                <a:solidFill>
                  <a:srgbClr val="FFFFFF"/>
                </a:solidFill>
                <a:latin typeface="Times New Roman" panose="02020603050405020304" pitchFamily="18" charset="0"/>
                <a:ea typeface="宋体" panose="02010600030101010101" pitchFamily="2" charset="-122"/>
              </a:rPr>
              <a:t>D</a:t>
            </a:r>
            <a:r>
              <a:rPr kumimoji="1" lang="zh-CN" altLang="en-US" sz="2800" b="1">
                <a:solidFill>
                  <a:srgbClr val="FFFFFF"/>
                </a:solidFill>
                <a:latin typeface="Times New Roman" panose="02020603050405020304" pitchFamily="18" charset="0"/>
                <a:ea typeface="宋体" panose="02010600030101010101" pitchFamily="2" charset="-122"/>
              </a:rPr>
              <a:t>为空集</a:t>
            </a:r>
            <a:r>
              <a:rPr kumimoji="1" lang="zh-CN" altLang="en-US" sz="2800" b="1">
                <a:solidFill>
                  <a:srgbClr val="FFFFFF"/>
                </a:solidFill>
                <a:latin typeface="宋体" panose="02010600030101010101" pitchFamily="2" charset="-122"/>
                <a:ea typeface="宋体" panose="02010600030101010101" pitchFamily="2" charset="-122"/>
              </a:rPr>
              <a:t>，</a:t>
            </a:r>
            <a:r>
              <a:rPr kumimoji="1" lang="zh-CN" altLang="en-US" sz="2800" b="1">
                <a:solidFill>
                  <a:srgbClr val="FFFFFF"/>
                </a:solidFill>
                <a:latin typeface="Times New Roman" panose="02020603050405020304" pitchFamily="18" charset="0"/>
                <a:ea typeface="宋体" panose="02010600030101010101" pitchFamily="2" charset="-122"/>
              </a:rPr>
              <a:t>则称为空树</a:t>
            </a:r>
            <a:r>
              <a:rPr kumimoji="1" lang="zh-CN" altLang="en-US" sz="2800" b="1">
                <a:solidFill>
                  <a:srgbClr val="FFFFFF"/>
                </a:solidFill>
                <a:latin typeface="宋体" panose="02010600030101010101" pitchFamily="2" charset="-122"/>
                <a:ea typeface="宋体" panose="02010600030101010101" pitchFamily="2" charset="-122"/>
              </a:rPr>
              <a:t>；</a:t>
            </a:r>
            <a:r>
              <a:rPr kumimoji="1" lang="zh-CN" altLang="en-US" sz="2800" b="1">
                <a:solidFill>
                  <a:srgbClr val="FFFFFF"/>
                </a:solidFill>
                <a:latin typeface="Times New Roman" panose="02020603050405020304" pitchFamily="18" charset="0"/>
                <a:ea typeface="宋体" panose="02010600030101010101" pitchFamily="2" charset="-122"/>
              </a:rPr>
              <a:t> </a:t>
            </a:r>
          </a:p>
          <a:p>
            <a:pPr lvl="1" fontAlgn="base">
              <a:lnSpc>
                <a:spcPct val="110000"/>
              </a:lnSpc>
              <a:spcBef>
                <a:spcPct val="20000"/>
              </a:spcBef>
              <a:spcAft>
                <a:spcPct val="0"/>
              </a:spcAft>
            </a:pPr>
            <a:r>
              <a:rPr kumimoji="1" lang="zh-CN" altLang="en-US" sz="2800" b="1">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   </a:t>
            </a:r>
            <a:r>
              <a:rPr kumimoji="1" lang="en-US" altLang="zh-CN" sz="2800" b="1">
                <a:solidFill>
                  <a:srgbClr val="FFFFFF"/>
                </a:solidFill>
                <a:latin typeface="Times New Roman" panose="02020603050405020304" pitchFamily="18" charset="0"/>
                <a:ea typeface="宋体" panose="02010600030101010101" pitchFamily="2" charset="-122"/>
              </a:rPr>
              <a:t>……</a:t>
            </a:r>
          </a:p>
          <a:p>
            <a:pPr lvl="1" fontAlgn="base">
              <a:lnSpc>
                <a:spcPct val="110000"/>
              </a:lnSpc>
              <a:spcBef>
                <a:spcPct val="20000"/>
              </a:spcBef>
              <a:spcAft>
                <a:spcPct val="0"/>
              </a:spcAft>
            </a:pPr>
            <a:r>
              <a:rPr kumimoji="1" lang="zh-CN" altLang="en-US" sz="2800" b="1">
                <a:solidFill>
                  <a:srgbClr val="FFFFFF"/>
                </a:solidFill>
                <a:latin typeface="Times New Roman" panose="02020603050405020304" pitchFamily="18" charset="0"/>
                <a:ea typeface="宋体" panose="02010600030101010101" pitchFamily="2" charset="-122"/>
              </a:rPr>
              <a:t>基本操作： </a:t>
            </a:r>
          </a:p>
          <a:p>
            <a:pPr lvl="1" fontAlgn="base">
              <a:lnSpc>
                <a:spcPct val="110000"/>
              </a:lnSpc>
              <a:spcBef>
                <a:spcPct val="2000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a:t>
            </a:r>
          </a:p>
          <a:p>
            <a:pPr fontAlgn="base">
              <a:lnSpc>
                <a:spcPct val="110000"/>
              </a:lnSpc>
              <a:spcBef>
                <a:spcPct val="2000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 ADT Tree</a:t>
            </a:r>
          </a:p>
          <a:p>
            <a:pPr fontAlgn="base">
              <a:lnSpc>
                <a:spcPct val="110000"/>
              </a:lnSpc>
              <a:spcBef>
                <a:spcPct val="2000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        </a:t>
            </a:r>
            <a:r>
              <a:rPr kumimoji="1" lang="zh-CN" altLang="en-US" sz="2800" b="1">
                <a:solidFill>
                  <a:srgbClr val="FFFFFF"/>
                </a:solidFill>
                <a:latin typeface="Times New Roman" panose="02020603050405020304" pitchFamily="18" charset="0"/>
                <a:ea typeface="宋体" panose="02010600030101010101" pitchFamily="2" charset="-122"/>
              </a:rPr>
              <a:t>详见</a:t>
            </a:r>
            <a:r>
              <a:rPr kumimoji="1" lang="en-US" altLang="zh-CN" sz="2800" b="1">
                <a:solidFill>
                  <a:srgbClr val="FFFFFF"/>
                </a:solidFill>
                <a:latin typeface="Times New Roman" panose="02020603050405020304" pitchFamily="18" charset="0"/>
                <a:ea typeface="宋体" panose="02010600030101010101" pitchFamily="2" charset="-122"/>
              </a:rPr>
              <a:t>p</a:t>
            </a:r>
            <a:r>
              <a:rPr kumimoji="1" lang="en-US" altLang="zh-CN" sz="2800" b="1" baseline="-25000">
                <a:solidFill>
                  <a:srgbClr val="FFFFFF"/>
                </a:solidFill>
                <a:latin typeface="Times New Roman" panose="02020603050405020304" pitchFamily="18" charset="0"/>
                <a:ea typeface="宋体" panose="02010600030101010101" pitchFamily="2" charset="-122"/>
              </a:rPr>
              <a:t>118</a:t>
            </a:r>
            <a:r>
              <a:rPr kumimoji="1" lang="en-US" altLang="zh-CN" sz="2800" b="1" baseline="-25000">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800" b="1" baseline="-25000">
                <a:solidFill>
                  <a:srgbClr val="FFFFFF"/>
                </a:solidFill>
                <a:latin typeface="Times New Roman" panose="02020603050405020304" pitchFamily="18" charset="0"/>
                <a:ea typeface="宋体" panose="02010600030101010101" pitchFamily="2" charset="-122"/>
              </a:rPr>
              <a:t>119</a:t>
            </a:r>
            <a:r>
              <a:rPr kumimoji="1" lang="zh-CN" altLang="en-US" sz="2800" b="1">
                <a:solidFill>
                  <a:srgbClr val="FFFFFF"/>
                </a:solidFill>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286413809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9474" name="Rectangle 2">
            <a:extLst>
              <a:ext uri="{FF2B5EF4-FFF2-40B4-BE49-F238E27FC236}">
                <a16:creationId xmlns:a16="http://schemas.microsoft.com/office/drawing/2014/main" id="{36D73E3A-0F76-084A-B0ED-98319D447534}"/>
              </a:ext>
            </a:extLst>
          </p:cNvPr>
          <p:cNvSpPr>
            <a:spLocks noGrp="1" noChangeArrowheads="1"/>
          </p:cNvSpPr>
          <p:nvPr>
            <p:ph type="body" idx="1"/>
          </p:nvPr>
        </p:nvSpPr>
        <p:spPr>
          <a:xfrm>
            <a:off x="1676400" y="452439"/>
            <a:ext cx="8839200" cy="5856287"/>
          </a:xfrm>
        </p:spPr>
        <p:txBody>
          <a:bodyPr/>
          <a:lstStyle/>
          <a:p>
            <a:pPr marL="0" indent="0">
              <a:lnSpc>
                <a:spcPct val="110000"/>
              </a:lnSpc>
              <a:buNone/>
            </a:pPr>
            <a:r>
              <a:rPr lang="en-US" altLang="zh-CN" sz="4000" b="1">
                <a:solidFill>
                  <a:schemeClr val="tx2"/>
                </a:solidFill>
              </a:rPr>
              <a:t>2  </a:t>
            </a:r>
            <a:r>
              <a:rPr lang="zh-CN" altLang="en-US" sz="4000" b="1">
                <a:solidFill>
                  <a:schemeClr val="tx2"/>
                </a:solidFill>
                <a:ea typeface="楷体_GB2312" pitchFamily="49" charset="-122"/>
              </a:rPr>
              <a:t>二叉树转换成树</a:t>
            </a:r>
          </a:p>
          <a:p>
            <a:pPr marL="0" indent="0">
              <a:lnSpc>
                <a:spcPct val="110000"/>
              </a:lnSpc>
              <a:buNone/>
            </a:pPr>
            <a:r>
              <a:rPr lang="zh-CN" altLang="en-US" sz="2800"/>
              <a:t>        </a:t>
            </a:r>
            <a:r>
              <a:rPr lang="zh-CN" altLang="en-US" sz="2800" b="1"/>
              <a:t>对于一棵转换后的二叉树，如何还原成原来的树</a:t>
            </a:r>
            <a:r>
              <a:rPr lang="en-US" altLang="zh-CN" sz="2800" b="1"/>
              <a:t>? </a:t>
            </a:r>
            <a:r>
              <a:rPr lang="zh-CN" altLang="en-US" sz="2800" b="1"/>
              <a:t>其步骤是：</a:t>
            </a:r>
          </a:p>
          <a:p>
            <a:pPr marL="533400" lvl="1" indent="0">
              <a:lnSpc>
                <a:spcPct val="110000"/>
              </a:lnSpc>
              <a:buNone/>
            </a:pPr>
            <a:r>
              <a:rPr lang="zh-CN" altLang="en-US" b="1"/>
              <a:t>⑴  </a:t>
            </a:r>
            <a:r>
              <a:rPr lang="zh-CN" altLang="en-US" b="1">
                <a:solidFill>
                  <a:schemeClr val="folHlink"/>
                </a:solidFill>
              </a:rPr>
              <a:t>加虚线</a:t>
            </a:r>
            <a:r>
              <a:rPr lang="zh-CN" altLang="en-US" b="1"/>
              <a:t>。若某结点</a:t>
            </a:r>
            <a:r>
              <a:rPr lang="en-US" altLang="zh-CN" b="1"/>
              <a:t>i</a:t>
            </a:r>
            <a:r>
              <a:rPr lang="zh-CN" altLang="en-US" b="1"/>
              <a:t>是其父结点的左子树的根结点，则将该结点</a:t>
            </a:r>
            <a:r>
              <a:rPr lang="en-US" altLang="zh-CN" b="1"/>
              <a:t>i</a:t>
            </a:r>
            <a:r>
              <a:rPr lang="zh-CN" altLang="en-US" b="1"/>
              <a:t>的右子结点以及沿右子链不断地搜索所有的右子结点，将所有这些右子结点与</a:t>
            </a:r>
            <a:r>
              <a:rPr lang="en-US" altLang="zh-CN" b="1"/>
              <a:t>i</a:t>
            </a:r>
            <a:r>
              <a:rPr lang="zh-CN" altLang="en-US" b="1"/>
              <a:t>结点的父结点之间加虚线相连，</a:t>
            </a:r>
            <a:r>
              <a:rPr lang="zh-CN" altLang="en-US" b="1">
                <a:latin typeface="宋体" panose="02010600030101010101" pitchFamily="2" charset="-122"/>
              </a:rPr>
              <a:t>如图</a:t>
            </a:r>
            <a:r>
              <a:rPr lang="en-US" altLang="zh-CN" b="1"/>
              <a:t>6-20(a)</a:t>
            </a:r>
            <a:r>
              <a:rPr lang="zh-CN" altLang="en-US" b="1"/>
              <a:t>所示</a:t>
            </a:r>
            <a:r>
              <a:rPr lang="zh-CN" altLang="en-US" b="1">
                <a:latin typeface="宋体" panose="02010600030101010101" pitchFamily="2" charset="-122"/>
              </a:rPr>
              <a:t>。</a:t>
            </a:r>
          </a:p>
          <a:p>
            <a:pPr marL="533400" lvl="1" indent="0">
              <a:lnSpc>
                <a:spcPct val="110000"/>
              </a:lnSpc>
              <a:buNone/>
            </a:pPr>
            <a:r>
              <a:rPr lang="zh-CN" altLang="en-US" b="1"/>
              <a:t>⑵  </a:t>
            </a:r>
            <a:r>
              <a:rPr lang="zh-CN" altLang="en-US" b="1">
                <a:solidFill>
                  <a:schemeClr val="folHlink"/>
                </a:solidFill>
              </a:rPr>
              <a:t>去连线</a:t>
            </a:r>
            <a:r>
              <a:rPr lang="zh-CN" altLang="en-US" b="1"/>
              <a:t>。去掉二叉树中所有父结点与其右子结点之间的连线，</a:t>
            </a:r>
            <a:r>
              <a:rPr lang="zh-CN" altLang="en-US" b="1">
                <a:latin typeface="宋体" panose="02010600030101010101" pitchFamily="2" charset="-122"/>
              </a:rPr>
              <a:t>如图</a:t>
            </a:r>
            <a:r>
              <a:rPr lang="en-US" altLang="zh-CN" b="1"/>
              <a:t>6-20(b)</a:t>
            </a:r>
            <a:r>
              <a:rPr lang="zh-CN" altLang="en-US" b="1"/>
              <a:t>所示</a:t>
            </a:r>
            <a:r>
              <a:rPr lang="zh-CN" altLang="en-US" b="1">
                <a:latin typeface="宋体" panose="02010600030101010101" pitchFamily="2" charset="-122"/>
              </a:rPr>
              <a:t>。</a:t>
            </a:r>
            <a:endParaRPr lang="zh-CN" altLang="en-US" b="1"/>
          </a:p>
          <a:p>
            <a:pPr marL="533400" lvl="1" indent="0">
              <a:lnSpc>
                <a:spcPct val="110000"/>
              </a:lnSpc>
              <a:buNone/>
            </a:pPr>
            <a:r>
              <a:rPr lang="zh-CN" altLang="en-US" b="1"/>
              <a:t>⑶  </a:t>
            </a:r>
            <a:r>
              <a:rPr lang="zh-CN" altLang="en-US" b="1">
                <a:solidFill>
                  <a:schemeClr val="folHlink"/>
                </a:solidFill>
              </a:rPr>
              <a:t>规整化</a:t>
            </a:r>
            <a:r>
              <a:rPr lang="zh-CN" altLang="en-US" b="1"/>
              <a:t>。将图中各结点按层次排列且将所有的虚线变成实线，</a:t>
            </a:r>
            <a:r>
              <a:rPr lang="zh-CN" altLang="en-US" b="1">
                <a:latin typeface="宋体" panose="02010600030101010101" pitchFamily="2" charset="-122"/>
              </a:rPr>
              <a:t>如图</a:t>
            </a:r>
            <a:r>
              <a:rPr lang="en-US" altLang="zh-CN" b="1"/>
              <a:t>6-20(c)</a:t>
            </a:r>
            <a:r>
              <a:rPr lang="zh-CN" altLang="en-US" b="1"/>
              <a:t>所示。</a:t>
            </a:r>
          </a:p>
        </p:txBody>
      </p:sp>
    </p:spTree>
    <p:extLst>
      <p:ext uri="{BB962C8B-B14F-4D97-AF65-F5344CB8AC3E}">
        <p14:creationId xmlns:p14="http://schemas.microsoft.com/office/powerpoint/2010/main" val="270363103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90498" name="Group 2">
            <a:extLst>
              <a:ext uri="{FF2B5EF4-FFF2-40B4-BE49-F238E27FC236}">
                <a16:creationId xmlns:a16="http://schemas.microsoft.com/office/drawing/2014/main" id="{328454AA-F45C-984D-9242-682FA3FF70E3}"/>
              </a:ext>
            </a:extLst>
          </p:cNvPr>
          <p:cNvGrpSpPr>
            <a:grpSpLocks/>
          </p:cNvGrpSpPr>
          <p:nvPr/>
        </p:nvGrpSpPr>
        <p:grpSpPr bwMode="auto">
          <a:xfrm>
            <a:off x="2438400" y="554038"/>
            <a:ext cx="7467600" cy="4551362"/>
            <a:chOff x="144" y="1200"/>
            <a:chExt cx="4704" cy="2867"/>
          </a:xfrm>
        </p:grpSpPr>
        <p:sp>
          <p:nvSpPr>
            <p:cNvPr id="490499" name="Rectangle 3">
              <a:extLst>
                <a:ext uri="{FF2B5EF4-FFF2-40B4-BE49-F238E27FC236}">
                  <a16:creationId xmlns:a16="http://schemas.microsoft.com/office/drawing/2014/main" id="{BEB6A0E7-D2EF-AF47-8142-F4DCA559BB83}"/>
                </a:ext>
              </a:extLst>
            </p:cNvPr>
            <p:cNvSpPr>
              <a:spLocks noChangeArrowheads="1"/>
            </p:cNvSpPr>
            <p:nvPr/>
          </p:nvSpPr>
          <p:spPr bwMode="auto">
            <a:xfrm>
              <a:off x="1632" y="3840"/>
              <a:ext cx="226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000" b="1">
                  <a:solidFill>
                    <a:srgbClr val="FFFFFF"/>
                  </a:solidFill>
                  <a:latin typeface="Times New Roman" panose="02020603050405020304" pitchFamily="18" charset="0"/>
                  <a:ea typeface="宋体" panose="02010600030101010101" pitchFamily="2" charset="-122"/>
                </a:rPr>
                <a:t>图</a:t>
              </a:r>
              <a:r>
                <a:rPr kumimoji="1" lang="en-US" altLang="zh-CN" sz="2000" b="1">
                  <a:solidFill>
                    <a:srgbClr val="FFFFFF"/>
                  </a:solidFill>
                  <a:latin typeface="Times New Roman" panose="02020603050405020304" pitchFamily="18" charset="0"/>
                  <a:ea typeface="宋体" panose="02010600030101010101" pitchFamily="2" charset="-122"/>
                </a:rPr>
                <a:t>6-20   </a:t>
              </a:r>
              <a:r>
                <a:rPr kumimoji="1" lang="zh-CN" altLang="en-US" sz="2000" b="1">
                  <a:solidFill>
                    <a:srgbClr val="FFFFFF"/>
                  </a:solidFill>
                  <a:latin typeface="Times New Roman" panose="02020603050405020304" pitchFamily="18" charset="0"/>
                  <a:ea typeface="宋体" panose="02010600030101010101" pitchFamily="2" charset="-122"/>
                </a:rPr>
                <a:t>二叉树向树的转换过程</a:t>
              </a:r>
            </a:p>
          </p:txBody>
        </p:sp>
        <p:sp>
          <p:nvSpPr>
            <p:cNvPr id="490500" name="Rectangle 4">
              <a:extLst>
                <a:ext uri="{FF2B5EF4-FFF2-40B4-BE49-F238E27FC236}">
                  <a16:creationId xmlns:a16="http://schemas.microsoft.com/office/drawing/2014/main" id="{8183055E-F1B5-E746-A39F-0A8A5C7CA90A}"/>
                </a:ext>
              </a:extLst>
            </p:cNvPr>
            <p:cNvSpPr>
              <a:spLocks noChangeArrowheads="1"/>
            </p:cNvSpPr>
            <p:nvPr/>
          </p:nvSpPr>
          <p:spPr bwMode="auto">
            <a:xfrm>
              <a:off x="3600" y="2736"/>
              <a:ext cx="124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b="1">
                  <a:solidFill>
                    <a:srgbClr val="FFFFFF"/>
                  </a:solidFill>
                  <a:latin typeface="Times New Roman" panose="02020603050405020304" pitchFamily="18" charset="0"/>
                  <a:ea typeface="宋体" panose="02010600030101010101" pitchFamily="2" charset="-122"/>
                </a:rPr>
                <a:t>(C)   </a:t>
              </a:r>
              <a:r>
                <a:rPr kumimoji="1" lang="zh-CN" altLang="en-US" sz="2000" b="1">
                  <a:solidFill>
                    <a:srgbClr val="FFFFFF"/>
                  </a:solidFill>
                  <a:latin typeface="Times New Roman" panose="02020603050405020304" pitchFamily="18" charset="0"/>
                  <a:ea typeface="宋体" panose="02010600030101010101" pitchFamily="2" charset="-122"/>
                </a:rPr>
                <a:t>还原后的树</a:t>
              </a:r>
            </a:p>
          </p:txBody>
        </p:sp>
        <p:grpSp>
          <p:nvGrpSpPr>
            <p:cNvPr id="490501" name="Group 5">
              <a:extLst>
                <a:ext uri="{FF2B5EF4-FFF2-40B4-BE49-F238E27FC236}">
                  <a16:creationId xmlns:a16="http://schemas.microsoft.com/office/drawing/2014/main" id="{28DEEC7F-7482-EF46-86E9-F9F3A93C0398}"/>
                </a:ext>
              </a:extLst>
            </p:cNvPr>
            <p:cNvGrpSpPr>
              <a:grpSpLocks/>
            </p:cNvGrpSpPr>
            <p:nvPr/>
          </p:nvGrpSpPr>
          <p:grpSpPr bwMode="auto">
            <a:xfrm>
              <a:off x="3407" y="1538"/>
              <a:ext cx="1441" cy="1102"/>
              <a:chOff x="3869" y="113"/>
              <a:chExt cx="1441" cy="1102"/>
            </a:xfrm>
          </p:grpSpPr>
          <p:sp>
            <p:nvSpPr>
              <p:cNvPr id="490502" name="Oval 6">
                <a:extLst>
                  <a:ext uri="{FF2B5EF4-FFF2-40B4-BE49-F238E27FC236}">
                    <a16:creationId xmlns:a16="http://schemas.microsoft.com/office/drawing/2014/main" id="{7C50BB4A-24BF-F14D-9261-EEB76577943D}"/>
                  </a:ext>
                </a:extLst>
              </p:cNvPr>
              <p:cNvSpPr>
                <a:spLocks noChangeArrowheads="1"/>
              </p:cNvSpPr>
              <p:nvPr/>
            </p:nvSpPr>
            <p:spPr bwMode="auto">
              <a:xfrm>
                <a:off x="5078" y="970"/>
                <a:ext cx="232" cy="221"/>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F</a:t>
                </a:r>
              </a:p>
            </p:txBody>
          </p:sp>
          <p:sp>
            <p:nvSpPr>
              <p:cNvPr id="490503" name="Oval 7">
                <a:extLst>
                  <a:ext uri="{FF2B5EF4-FFF2-40B4-BE49-F238E27FC236}">
                    <a16:creationId xmlns:a16="http://schemas.microsoft.com/office/drawing/2014/main" id="{411DA4FB-E9A2-054E-9DC3-54D5140C6459}"/>
                  </a:ext>
                </a:extLst>
              </p:cNvPr>
              <p:cNvSpPr>
                <a:spLocks noChangeArrowheads="1"/>
              </p:cNvSpPr>
              <p:nvPr/>
            </p:nvSpPr>
            <p:spPr bwMode="auto">
              <a:xfrm>
                <a:off x="4640" y="984"/>
                <a:ext cx="232" cy="221"/>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G</a:t>
                </a:r>
              </a:p>
            </p:txBody>
          </p:sp>
          <p:sp>
            <p:nvSpPr>
              <p:cNvPr id="490504" name="Oval 8">
                <a:extLst>
                  <a:ext uri="{FF2B5EF4-FFF2-40B4-BE49-F238E27FC236}">
                    <a16:creationId xmlns:a16="http://schemas.microsoft.com/office/drawing/2014/main" id="{0434B8C1-1E19-1A43-B17A-68CDCAF01C99}"/>
                  </a:ext>
                </a:extLst>
              </p:cNvPr>
              <p:cNvSpPr>
                <a:spLocks noChangeArrowheads="1"/>
              </p:cNvSpPr>
              <p:nvPr/>
            </p:nvSpPr>
            <p:spPr bwMode="auto">
              <a:xfrm>
                <a:off x="4427" y="113"/>
                <a:ext cx="232" cy="221"/>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R</a:t>
                </a:r>
              </a:p>
            </p:txBody>
          </p:sp>
          <p:sp>
            <p:nvSpPr>
              <p:cNvPr id="490505" name="Oval 9">
                <a:extLst>
                  <a:ext uri="{FF2B5EF4-FFF2-40B4-BE49-F238E27FC236}">
                    <a16:creationId xmlns:a16="http://schemas.microsoft.com/office/drawing/2014/main" id="{2BD8EC6B-AC5F-C843-9B64-C37152E91166}"/>
                  </a:ext>
                </a:extLst>
              </p:cNvPr>
              <p:cNvSpPr>
                <a:spLocks noChangeArrowheads="1"/>
              </p:cNvSpPr>
              <p:nvPr/>
            </p:nvSpPr>
            <p:spPr bwMode="auto">
              <a:xfrm>
                <a:off x="4099" y="539"/>
                <a:ext cx="232" cy="221"/>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A</a:t>
                </a:r>
              </a:p>
            </p:txBody>
          </p:sp>
          <p:sp>
            <p:nvSpPr>
              <p:cNvPr id="490506" name="Oval 10">
                <a:extLst>
                  <a:ext uri="{FF2B5EF4-FFF2-40B4-BE49-F238E27FC236}">
                    <a16:creationId xmlns:a16="http://schemas.microsoft.com/office/drawing/2014/main" id="{A6E2B617-8CD7-A342-B002-C7AE778DACE9}"/>
                  </a:ext>
                </a:extLst>
              </p:cNvPr>
              <p:cNvSpPr>
                <a:spLocks noChangeArrowheads="1"/>
              </p:cNvSpPr>
              <p:nvPr/>
            </p:nvSpPr>
            <p:spPr bwMode="auto">
              <a:xfrm>
                <a:off x="4405" y="539"/>
                <a:ext cx="232" cy="221"/>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B</a:t>
                </a:r>
              </a:p>
            </p:txBody>
          </p:sp>
          <p:sp>
            <p:nvSpPr>
              <p:cNvPr id="490507" name="Oval 11">
                <a:extLst>
                  <a:ext uri="{FF2B5EF4-FFF2-40B4-BE49-F238E27FC236}">
                    <a16:creationId xmlns:a16="http://schemas.microsoft.com/office/drawing/2014/main" id="{C4ADC62F-09A1-854D-9400-9258AD755E21}"/>
                  </a:ext>
                </a:extLst>
              </p:cNvPr>
              <p:cNvSpPr>
                <a:spLocks noChangeArrowheads="1"/>
              </p:cNvSpPr>
              <p:nvPr/>
            </p:nvSpPr>
            <p:spPr bwMode="auto">
              <a:xfrm>
                <a:off x="4757" y="546"/>
                <a:ext cx="232" cy="221"/>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C</a:t>
                </a:r>
              </a:p>
            </p:txBody>
          </p:sp>
          <p:sp>
            <p:nvSpPr>
              <p:cNvPr id="490508" name="Line 12">
                <a:extLst>
                  <a:ext uri="{FF2B5EF4-FFF2-40B4-BE49-F238E27FC236}">
                    <a16:creationId xmlns:a16="http://schemas.microsoft.com/office/drawing/2014/main" id="{A00FBB89-8C6E-7148-ADE8-F37417CC8F7B}"/>
                  </a:ext>
                </a:extLst>
              </p:cNvPr>
              <p:cNvSpPr>
                <a:spLocks noChangeShapeType="1"/>
              </p:cNvSpPr>
              <p:nvPr/>
            </p:nvSpPr>
            <p:spPr bwMode="auto">
              <a:xfrm flipH="1">
                <a:off x="4233" y="290"/>
                <a:ext cx="212" cy="24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90509" name="Line 13">
                <a:extLst>
                  <a:ext uri="{FF2B5EF4-FFF2-40B4-BE49-F238E27FC236}">
                    <a16:creationId xmlns:a16="http://schemas.microsoft.com/office/drawing/2014/main" id="{F5329613-4509-CC44-B8A9-A827C1ABDCC4}"/>
                  </a:ext>
                </a:extLst>
              </p:cNvPr>
              <p:cNvSpPr>
                <a:spLocks noChangeShapeType="1"/>
              </p:cNvSpPr>
              <p:nvPr/>
            </p:nvSpPr>
            <p:spPr bwMode="auto">
              <a:xfrm>
                <a:off x="4531" y="326"/>
                <a:ext cx="0" cy="213"/>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90510" name="Line 14">
                <a:extLst>
                  <a:ext uri="{FF2B5EF4-FFF2-40B4-BE49-F238E27FC236}">
                    <a16:creationId xmlns:a16="http://schemas.microsoft.com/office/drawing/2014/main" id="{EDF52F5D-6377-E746-96A2-D1BC9A67AF5C}"/>
                  </a:ext>
                </a:extLst>
              </p:cNvPr>
              <p:cNvSpPr>
                <a:spLocks noChangeShapeType="1"/>
              </p:cNvSpPr>
              <p:nvPr/>
            </p:nvSpPr>
            <p:spPr bwMode="auto">
              <a:xfrm>
                <a:off x="4628" y="312"/>
                <a:ext cx="212" cy="24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90511" name="Oval 15">
                <a:extLst>
                  <a:ext uri="{FF2B5EF4-FFF2-40B4-BE49-F238E27FC236}">
                    <a16:creationId xmlns:a16="http://schemas.microsoft.com/office/drawing/2014/main" id="{3641E5D8-3192-D74F-9ADD-1F55A203801D}"/>
                  </a:ext>
                </a:extLst>
              </p:cNvPr>
              <p:cNvSpPr>
                <a:spLocks noChangeArrowheads="1"/>
              </p:cNvSpPr>
              <p:nvPr/>
            </p:nvSpPr>
            <p:spPr bwMode="auto">
              <a:xfrm>
                <a:off x="3869" y="988"/>
                <a:ext cx="232" cy="221"/>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D</a:t>
                </a:r>
              </a:p>
            </p:txBody>
          </p:sp>
          <p:sp>
            <p:nvSpPr>
              <p:cNvPr id="490512" name="Oval 16">
                <a:extLst>
                  <a:ext uri="{FF2B5EF4-FFF2-40B4-BE49-F238E27FC236}">
                    <a16:creationId xmlns:a16="http://schemas.microsoft.com/office/drawing/2014/main" id="{E2C604CD-DAF7-1144-99B9-5229E059797E}"/>
                  </a:ext>
                </a:extLst>
              </p:cNvPr>
              <p:cNvSpPr>
                <a:spLocks noChangeArrowheads="1"/>
              </p:cNvSpPr>
              <p:nvPr/>
            </p:nvSpPr>
            <p:spPr bwMode="auto">
              <a:xfrm>
                <a:off x="4275" y="994"/>
                <a:ext cx="232" cy="221"/>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E</a:t>
                </a:r>
              </a:p>
            </p:txBody>
          </p:sp>
          <p:sp>
            <p:nvSpPr>
              <p:cNvPr id="490513" name="Line 17">
                <a:extLst>
                  <a:ext uri="{FF2B5EF4-FFF2-40B4-BE49-F238E27FC236}">
                    <a16:creationId xmlns:a16="http://schemas.microsoft.com/office/drawing/2014/main" id="{67BC67DC-B9BE-7445-8C4A-FB99CC999F46}"/>
                  </a:ext>
                </a:extLst>
              </p:cNvPr>
              <p:cNvSpPr>
                <a:spLocks noChangeShapeType="1"/>
              </p:cNvSpPr>
              <p:nvPr/>
            </p:nvSpPr>
            <p:spPr bwMode="auto">
              <a:xfrm flipH="1">
                <a:off x="3998" y="739"/>
                <a:ext cx="148" cy="24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90514" name="Line 18">
                <a:extLst>
                  <a:ext uri="{FF2B5EF4-FFF2-40B4-BE49-F238E27FC236}">
                    <a16:creationId xmlns:a16="http://schemas.microsoft.com/office/drawing/2014/main" id="{330E987A-2ABD-E842-9443-52E95ADFB572}"/>
                  </a:ext>
                </a:extLst>
              </p:cNvPr>
              <p:cNvSpPr>
                <a:spLocks noChangeShapeType="1"/>
              </p:cNvSpPr>
              <p:nvPr/>
            </p:nvSpPr>
            <p:spPr bwMode="auto">
              <a:xfrm>
                <a:off x="4262" y="754"/>
                <a:ext cx="113"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90515" name="Line 19">
                <a:extLst>
                  <a:ext uri="{FF2B5EF4-FFF2-40B4-BE49-F238E27FC236}">
                    <a16:creationId xmlns:a16="http://schemas.microsoft.com/office/drawing/2014/main" id="{EA5F38B4-1D22-D443-9675-B5878FA9BD5F}"/>
                  </a:ext>
                </a:extLst>
              </p:cNvPr>
              <p:cNvSpPr>
                <a:spLocks noChangeShapeType="1"/>
              </p:cNvSpPr>
              <p:nvPr/>
            </p:nvSpPr>
            <p:spPr bwMode="auto">
              <a:xfrm>
                <a:off x="4957" y="730"/>
                <a:ext cx="211" cy="24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90516" name="Line 20">
                <a:extLst>
                  <a:ext uri="{FF2B5EF4-FFF2-40B4-BE49-F238E27FC236}">
                    <a16:creationId xmlns:a16="http://schemas.microsoft.com/office/drawing/2014/main" id="{26F3DD6B-DF26-5944-9C48-99AF0C163777}"/>
                  </a:ext>
                </a:extLst>
              </p:cNvPr>
              <p:cNvSpPr>
                <a:spLocks noChangeShapeType="1"/>
              </p:cNvSpPr>
              <p:nvPr/>
            </p:nvSpPr>
            <p:spPr bwMode="auto">
              <a:xfrm flipH="1">
                <a:off x="4752" y="768"/>
                <a:ext cx="96"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490517" name="Rectangle 21">
              <a:extLst>
                <a:ext uri="{FF2B5EF4-FFF2-40B4-BE49-F238E27FC236}">
                  <a16:creationId xmlns:a16="http://schemas.microsoft.com/office/drawing/2014/main" id="{D9944EE9-96D8-B845-9913-318627BB2C78}"/>
                </a:ext>
              </a:extLst>
            </p:cNvPr>
            <p:cNvSpPr>
              <a:spLocks noChangeArrowheads="1"/>
            </p:cNvSpPr>
            <p:nvPr/>
          </p:nvSpPr>
          <p:spPr bwMode="auto">
            <a:xfrm>
              <a:off x="2016" y="3552"/>
              <a:ext cx="1127"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b="1">
                  <a:solidFill>
                    <a:srgbClr val="FFFFFF"/>
                  </a:solidFill>
                  <a:latin typeface="Times New Roman" panose="02020603050405020304" pitchFamily="18" charset="0"/>
                  <a:ea typeface="宋体" panose="02010600030101010101" pitchFamily="2" charset="-122"/>
                </a:rPr>
                <a:t>(b)   </a:t>
              </a:r>
              <a:r>
                <a:rPr kumimoji="1" lang="zh-CN" altLang="en-US" sz="2000" b="1">
                  <a:solidFill>
                    <a:srgbClr val="FFFFFF"/>
                  </a:solidFill>
                  <a:latin typeface="Times New Roman" panose="02020603050405020304" pitchFamily="18" charset="0"/>
                  <a:ea typeface="宋体" panose="02010600030101010101" pitchFamily="2" charset="-122"/>
                </a:rPr>
                <a:t>去连线后 </a:t>
              </a:r>
            </a:p>
          </p:txBody>
        </p:sp>
        <p:sp>
          <p:nvSpPr>
            <p:cNvPr id="490518" name="Rectangle 22">
              <a:extLst>
                <a:ext uri="{FF2B5EF4-FFF2-40B4-BE49-F238E27FC236}">
                  <a16:creationId xmlns:a16="http://schemas.microsoft.com/office/drawing/2014/main" id="{89D8D7FA-E84F-FA49-B609-D0FBD02B445D}"/>
                </a:ext>
              </a:extLst>
            </p:cNvPr>
            <p:cNvSpPr>
              <a:spLocks noChangeArrowheads="1"/>
            </p:cNvSpPr>
            <p:nvPr/>
          </p:nvSpPr>
          <p:spPr bwMode="auto">
            <a:xfrm>
              <a:off x="192" y="3552"/>
              <a:ext cx="1008"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b="1">
                  <a:solidFill>
                    <a:srgbClr val="FFFFFF"/>
                  </a:solidFill>
                  <a:latin typeface="Times New Roman" panose="02020603050405020304" pitchFamily="18" charset="0"/>
                  <a:ea typeface="宋体" panose="02010600030101010101" pitchFamily="2" charset="-122"/>
                </a:rPr>
                <a:t>(a)  </a:t>
              </a:r>
              <a:r>
                <a:rPr kumimoji="1" lang="zh-CN" altLang="en-US" sz="2000" b="1">
                  <a:solidFill>
                    <a:srgbClr val="FFFFFF"/>
                  </a:solidFill>
                  <a:latin typeface="Times New Roman" panose="02020603050405020304" pitchFamily="18" charset="0"/>
                  <a:ea typeface="宋体" panose="02010600030101010101" pitchFamily="2" charset="-122"/>
                </a:rPr>
                <a:t>加虚线后 </a:t>
              </a:r>
            </a:p>
          </p:txBody>
        </p:sp>
        <p:grpSp>
          <p:nvGrpSpPr>
            <p:cNvPr id="490519" name="Group 23">
              <a:extLst>
                <a:ext uri="{FF2B5EF4-FFF2-40B4-BE49-F238E27FC236}">
                  <a16:creationId xmlns:a16="http://schemas.microsoft.com/office/drawing/2014/main" id="{72D90EAB-F6C7-B341-82D7-D62347B2EFB0}"/>
                </a:ext>
              </a:extLst>
            </p:cNvPr>
            <p:cNvGrpSpPr>
              <a:grpSpLocks/>
            </p:cNvGrpSpPr>
            <p:nvPr/>
          </p:nvGrpSpPr>
          <p:grpSpPr bwMode="auto">
            <a:xfrm>
              <a:off x="144" y="1200"/>
              <a:ext cx="1089" cy="2312"/>
              <a:chOff x="144" y="1200"/>
              <a:chExt cx="1089" cy="2312"/>
            </a:xfrm>
          </p:grpSpPr>
          <p:grpSp>
            <p:nvGrpSpPr>
              <p:cNvPr id="490520" name="Group 24">
                <a:extLst>
                  <a:ext uri="{FF2B5EF4-FFF2-40B4-BE49-F238E27FC236}">
                    <a16:creationId xmlns:a16="http://schemas.microsoft.com/office/drawing/2014/main" id="{00922F6A-AB96-CF4A-A9FF-9F30631C3342}"/>
                  </a:ext>
                </a:extLst>
              </p:cNvPr>
              <p:cNvGrpSpPr>
                <a:grpSpLocks/>
              </p:cNvGrpSpPr>
              <p:nvPr/>
            </p:nvGrpSpPr>
            <p:grpSpPr bwMode="auto">
              <a:xfrm>
                <a:off x="144" y="1200"/>
                <a:ext cx="1089" cy="2312"/>
                <a:chOff x="3535" y="1512"/>
                <a:chExt cx="1089" cy="2312"/>
              </a:xfrm>
            </p:grpSpPr>
            <p:sp>
              <p:nvSpPr>
                <p:cNvPr id="490521" name="Oval 25">
                  <a:extLst>
                    <a:ext uri="{FF2B5EF4-FFF2-40B4-BE49-F238E27FC236}">
                      <a16:creationId xmlns:a16="http://schemas.microsoft.com/office/drawing/2014/main" id="{8625BD90-4CE0-B042-B7EC-AA89814D6ABD}"/>
                    </a:ext>
                  </a:extLst>
                </p:cNvPr>
                <p:cNvSpPr>
                  <a:spLocks noChangeArrowheads="1"/>
                </p:cNvSpPr>
                <p:nvPr/>
              </p:nvSpPr>
              <p:spPr bwMode="auto">
                <a:xfrm>
                  <a:off x="4392" y="3603"/>
                  <a:ext cx="232" cy="221"/>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F</a:t>
                  </a:r>
                </a:p>
              </p:txBody>
            </p:sp>
            <p:sp>
              <p:nvSpPr>
                <p:cNvPr id="490522" name="Oval 26">
                  <a:extLst>
                    <a:ext uri="{FF2B5EF4-FFF2-40B4-BE49-F238E27FC236}">
                      <a16:creationId xmlns:a16="http://schemas.microsoft.com/office/drawing/2014/main" id="{383CEC92-1704-E541-91A1-B5E0DA49A5E9}"/>
                    </a:ext>
                  </a:extLst>
                </p:cNvPr>
                <p:cNvSpPr>
                  <a:spLocks noChangeArrowheads="1"/>
                </p:cNvSpPr>
                <p:nvPr/>
              </p:nvSpPr>
              <p:spPr bwMode="auto">
                <a:xfrm>
                  <a:off x="4176" y="3195"/>
                  <a:ext cx="232" cy="221"/>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G</a:t>
                  </a:r>
                </a:p>
              </p:txBody>
            </p:sp>
            <p:sp>
              <p:nvSpPr>
                <p:cNvPr id="490523" name="Oval 27">
                  <a:extLst>
                    <a:ext uri="{FF2B5EF4-FFF2-40B4-BE49-F238E27FC236}">
                      <a16:creationId xmlns:a16="http://schemas.microsoft.com/office/drawing/2014/main" id="{989532B9-2944-544B-BAA9-01EE05719754}"/>
                    </a:ext>
                  </a:extLst>
                </p:cNvPr>
                <p:cNvSpPr>
                  <a:spLocks noChangeArrowheads="1"/>
                </p:cNvSpPr>
                <p:nvPr/>
              </p:nvSpPr>
              <p:spPr bwMode="auto">
                <a:xfrm>
                  <a:off x="4053" y="1512"/>
                  <a:ext cx="232" cy="221"/>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R</a:t>
                  </a:r>
                </a:p>
              </p:txBody>
            </p:sp>
            <p:sp>
              <p:nvSpPr>
                <p:cNvPr id="490524" name="Oval 28">
                  <a:extLst>
                    <a:ext uri="{FF2B5EF4-FFF2-40B4-BE49-F238E27FC236}">
                      <a16:creationId xmlns:a16="http://schemas.microsoft.com/office/drawing/2014/main" id="{6623054F-F010-544D-90F6-3669645C0B25}"/>
                    </a:ext>
                  </a:extLst>
                </p:cNvPr>
                <p:cNvSpPr>
                  <a:spLocks noChangeArrowheads="1"/>
                </p:cNvSpPr>
                <p:nvPr/>
              </p:nvSpPr>
              <p:spPr bwMode="auto">
                <a:xfrm>
                  <a:off x="3781" y="1914"/>
                  <a:ext cx="232" cy="221"/>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A</a:t>
                  </a:r>
                </a:p>
              </p:txBody>
            </p:sp>
            <p:sp>
              <p:nvSpPr>
                <p:cNvPr id="490525" name="Oval 29">
                  <a:extLst>
                    <a:ext uri="{FF2B5EF4-FFF2-40B4-BE49-F238E27FC236}">
                      <a16:creationId xmlns:a16="http://schemas.microsoft.com/office/drawing/2014/main" id="{ECCBF715-DD45-FA41-B1CA-C93303A72DAE}"/>
                    </a:ext>
                  </a:extLst>
                </p:cNvPr>
                <p:cNvSpPr>
                  <a:spLocks noChangeArrowheads="1"/>
                </p:cNvSpPr>
                <p:nvPr/>
              </p:nvSpPr>
              <p:spPr bwMode="auto">
                <a:xfrm>
                  <a:off x="4304" y="2755"/>
                  <a:ext cx="232" cy="221"/>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C</a:t>
                  </a:r>
                </a:p>
              </p:txBody>
            </p:sp>
            <p:sp>
              <p:nvSpPr>
                <p:cNvPr id="490526" name="Line 30">
                  <a:extLst>
                    <a:ext uri="{FF2B5EF4-FFF2-40B4-BE49-F238E27FC236}">
                      <a16:creationId xmlns:a16="http://schemas.microsoft.com/office/drawing/2014/main" id="{6D4DE1A5-5E89-3C4F-A426-E7B12A4C2531}"/>
                    </a:ext>
                  </a:extLst>
                </p:cNvPr>
                <p:cNvSpPr>
                  <a:spLocks noChangeShapeType="1"/>
                </p:cNvSpPr>
                <p:nvPr/>
              </p:nvSpPr>
              <p:spPr bwMode="auto">
                <a:xfrm flipH="1">
                  <a:off x="3939" y="1705"/>
                  <a:ext cx="159"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90527" name="Oval 31">
                  <a:extLst>
                    <a:ext uri="{FF2B5EF4-FFF2-40B4-BE49-F238E27FC236}">
                      <a16:creationId xmlns:a16="http://schemas.microsoft.com/office/drawing/2014/main" id="{AE9A873E-AAF7-B74E-8073-865F7D3B2A0E}"/>
                    </a:ext>
                  </a:extLst>
                </p:cNvPr>
                <p:cNvSpPr>
                  <a:spLocks noChangeArrowheads="1"/>
                </p:cNvSpPr>
                <p:nvPr/>
              </p:nvSpPr>
              <p:spPr bwMode="auto">
                <a:xfrm>
                  <a:off x="3535" y="2331"/>
                  <a:ext cx="232" cy="221"/>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D</a:t>
                  </a:r>
                </a:p>
              </p:txBody>
            </p:sp>
            <p:sp>
              <p:nvSpPr>
                <p:cNvPr id="490528" name="Oval 32">
                  <a:extLst>
                    <a:ext uri="{FF2B5EF4-FFF2-40B4-BE49-F238E27FC236}">
                      <a16:creationId xmlns:a16="http://schemas.microsoft.com/office/drawing/2014/main" id="{BF2F11A7-12B7-754D-9B9A-27148B4C6F84}"/>
                    </a:ext>
                  </a:extLst>
                </p:cNvPr>
                <p:cNvSpPr>
                  <a:spLocks noChangeArrowheads="1"/>
                </p:cNvSpPr>
                <p:nvPr/>
              </p:nvSpPr>
              <p:spPr bwMode="auto">
                <a:xfrm>
                  <a:off x="4053" y="2337"/>
                  <a:ext cx="232" cy="221"/>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B</a:t>
                  </a:r>
                </a:p>
              </p:txBody>
            </p:sp>
            <p:sp>
              <p:nvSpPr>
                <p:cNvPr id="490529" name="Line 33">
                  <a:extLst>
                    <a:ext uri="{FF2B5EF4-FFF2-40B4-BE49-F238E27FC236}">
                      <a16:creationId xmlns:a16="http://schemas.microsoft.com/office/drawing/2014/main" id="{E8CAA2EB-4B5D-AD4F-BDC8-4F8BDF08846B}"/>
                    </a:ext>
                  </a:extLst>
                </p:cNvPr>
                <p:cNvSpPr>
                  <a:spLocks noChangeShapeType="1"/>
                </p:cNvSpPr>
                <p:nvPr/>
              </p:nvSpPr>
              <p:spPr bwMode="auto">
                <a:xfrm flipH="1">
                  <a:off x="3648" y="2098"/>
                  <a:ext cx="159"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90530" name="Line 34">
                  <a:extLst>
                    <a:ext uri="{FF2B5EF4-FFF2-40B4-BE49-F238E27FC236}">
                      <a16:creationId xmlns:a16="http://schemas.microsoft.com/office/drawing/2014/main" id="{42831B16-F40A-3B48-805D-F366180AAE2B}"/>
                    </a:ext>
                  </a:extLst>
                </p:cNvPr>
                <p:cNvSpPr>
                  <a:spLocks noChangeShapeType="1"/>
                </p:cNvSpPr>
                <p:nvPr/>
              </p:nvSpPr>
              <p:spPr bwMode="auto">
                <a:xfrm>
                  <a:off x="3984" y="2113"/>
                  <a:ext cx="159"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90531" name="Line 35">
                  <a:extLst>
                    <a:ext uri="{FF2B5EF4-FFF2-40B4-BE49-F238E27FC236}">
                      <a16:creationId xmlns:a16="http://schemas.microsoft.com/office/drawing/2014/main" id="{30F778CB-B63F-DE4C-9952-96B4DE8C0892}"/>
                    </a:ext>
                  </a:extLst>
                </p:cNvPr>
                <p:cNvSpPr>
                  <a:spLocks noChangeShapeType="1"/>
                </p:cNvSpPr>
                <p:nvPr/>
              </p:nvSpPr>
              <p:spPr bwMode="auto">
                <a:xfrm>
                  <a:off x="4376" y="3376"/>
                  <a:ext cx="136"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90532" name="Line 36">
                  <a:extLst>
                    <a:ext uri="{FF2B5EF4-FFF2-40B4-BE49-F238E27FC236}">
                      <a16:creationId xmlns:a16="http://schemas.microsoft.com/office/drawing/2014/main" id="{9CDF5F8B-903A-C549-9D4A-FBF019BE778D}"/>
                    </a:ext>
                  </a:extLst>
                </p:cNvPr>
                <p:cNvSpPr>
                  <a:spLocks noChangeShapeType="1"/>
                </p:cNvSpPr>
                <p:nvPr/>
              </p:nvSpPr>
              <p:spPr bwMode="auto">
                <a:xfrm flipH="1">
                  <a:off x="4288" y="2971"/>
                  <a:ext cx="91"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90533" name="Line 37">
                  <a:extLst>
                    <a:ext uri="{FF2B5EF4-FFF2-40B4-BE49-F238E27FC236}">
                      <a16:creationId xmlns:a16="http://schemas.microsoft.com/office/drawing/2014/main" id="{62B75C6B-124F-5C42-91E0-5C1CF287E2BE}"/>
                    </a:ext>
                  </a:extLst>
                </p:cNvPr>
                <p:cNvSpPr>
                  <a:spLocks noChangeShapeType="1"/>
                </p:cNvSpPr>
                <p:nvPr/>
              </p:nvSpPr>
              <p:spPr bwMode="auto">
                <a:xfrm>
                  <a:off x="4248" y="2517"/>
                  <a:ext cx="159"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90534" name="Oval 38">
                  <a:extLst>
                    <a:ext uri="{FF2B5EF4-FFF2-40B4-BE49-F238E27FC236}">
                      <a16:creationId xmlns:a16="http://schemas.microsoft.com/office/drawing/2014/main" id="{D40A2A0C-0B8E-074B-8D59-7958382CCF9B}"/>
                    </a:ext>
                  </a:extLst>
                </p:cNvPr>
                <p:cNvSpPr>
                  <a:spLocks noChangeArrowheads="1"/>
                </p:cNvSpPr>
                <p:nvPr/>
              </p:nvSpPr>
              <p:spPr bwMode="auto">
                <a:xfrm>
                  <a:off x="3776" y="2766"/>
                  <a:ext cx="232" cy="221"/>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E</a:t>
                  </a:r>
                </a:p>
              </p:txBody>
            </p:sp>
            <p:sp>
              <p:nvSpPr>
                <p:cNvPr id="490535" name="Line 39">
                  <a:extLst>
                    <a:ext uri="{FF2B5EF4-FFF2-40B4-BE49-F238E27FC236}">
                      <a16:creationId xmlns:a16="http://schemas.microsoft.com/office/drawing/2014/main" id="{32593BD0-E873-864C-A402-630A4341964D}"/>
                    </a:ext>
                  </a:extLst>
                </p:cNvPr>
                <p:cNvSpPr>
                  <a:spLocks noChangeShapeType="1"/>
                </p:cNvSpPr>
                <p:nvPr/>
              </p:nvSpPr>
              <p:spPr bwMode="auto">
                <a:xfrm>
                  <a:off x="3720" y="2536"/>
                  <a:ext cx="159"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490536" name="Line 40">
                <a:extLst>
                  <a:ext uri="{FF2B5EF4-FFF2-40B4-BE49-F238E27FC236}">
                    <a16:creationId xmlns:a16="http://schemas.microsoft.com/office/drawing/2014/main" id="{CE9962D3-477E-704B-BBAD-A72180504E10}"/>
                  </a:ext>
                </a:extLst>
              </p:cNvPr>
              <p:cNvSpPr>
                <a:spLocks noChangeShapeType="1"/>
              </p:cNvSpPr>
              <p:nvPr/>
            </p:nvSpPr>
            <p:spPr bwMode="auto">
              <a:xfrm flipH="1" flipV="1">
                <a:off x="768" y="1440"/>
                <a:ext cx="48" cy="576"/>
              </a:xfrm>
              <a:prstGeom prst="line">
                <a:avLst/>
              </a:prstGeom>
              <a:noFill/>
              <a:ln w="19050">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90537" name="Line 41">
                <a:extLst>
                  <a:ext uri="{FF2B5EF4-FFF2-40B4-BE49-F238E27FC236}">
                    <a16:creationId xmlns:a16="http://schemas.microsoft.com/office/drawing/2014/main" id="{C032F398-FA7D-AC4E-8D1D-C7F2146A1272}"/>
                  </a:ext>
                </a:extLst>
              </p:cNvPr>
              <p:cNvSpPr>
                <a:spLocks noChangeShapeType="1"/>
              </p:cNvSpPr>
              <p:nvPr/>
            </p:nvSpPr>
            <p:spPr bwMode="auto">
              <a:xfrm flipH="1" flipV="1">
                <a:off x="856" y="1408"/>
                <a:ext cx="240" cy="1056"/>
              </a:xfrm>
              <a:prstGeom prst="line">
                <a:avLst/>
              </a:prstGeom>
              <a:noFill/>
              <a:ln w="19050">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90538" name="Line 42">
                <a:extLst>
                  <a:ext uri="{FF2B5EF4-FFF2-40B4-BE49-F238E27FC236}">
                    <a16:creationId xmlns:a16="http://schemas.microsoft.com/office/drawing/2014/main" id="{DEEF6055-0823-9745-90D0-5782CB2A3F80}"/>
                  </a:ext>
                </a:extLst>
              </p:cNvPr>
              <p:cNvSpPr>
                <a:spLocks noChangeShapeType="1"/>
              </p:cNvSpPr>
              <p:nvPr/>
            </p:nvSpPr>
            <p:spPr bwMode="auto">
              <a:xfrm flipV="1">
                <a:off x="528" y="1824"/>
                <a:ext cx="0" cy="624"/>
              </a:xfrm>
              <a:prstGeom prst="line">
                <a:avLst/>
              </a:prstGeom>
              <a:noFill/>
              <a:ln w="19050">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90539" name="Line 43">
                <a:extLst>
                  <a:ext uri="{FF2B5EF4-FFF2-40B4-BE49-F238E27FC236}">
                    <a16:creationId xmlns:a16="http://schemas.microsoft.com/office/drawing/2014/main" id="{A930A708-026C-644A-AAF3-56E5921FEC94}"/>
                  </a:ext>
                </a:extLst>
              </p:cNvPr>
              <p:cNvSpPr>
                <a:spLocks noChangeShapeType="1"/>
              </p:cNvSpPr>
              <p:nvPr/>
            </p:nvSpPr>
            <p:spPr bwMode="auto">
              <a:xfrm flipH="1" flipV="1">
                <a:off x="1064" y="2656"/>
                <a:ext cx="144" cy="672"/>
              </a:xfrm>
              <a:prstGeom prst="line">
                <a:avLst/>
              </a:prstGeom>
              <a:noFill/>
              <a:ln w="19050">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490540" name="Group 44">
              <a:extLst>
                <a:ext uri="{FF2B5EF4-FFF2-40B4-BE49-F238E27FC236}">
                  <a16:creationId xmlns:a16="http://schemas.microsoft.com/office/drawing/2014/main" id="{D3067B77-7829-EF40-90CD-4EB767B02EAB}"/>
                </a:ext>
              </a:extLst>
            </p:cNvPr>
            <p:cNvGrpSpPr>
              <a:grpSpLocks/>
            </p:cNvGrpSpPr>
            <p:nvPr/>
          </p:nvGrpSpPr>
          <p:grpSpPr bwMode="auto">
            <a:xfrm>
              <a:off x="1695" y="1200"/>
              <a:ext cx="1089" cy="2312"/>
              <a:chOff x="1695" y="1200"/>
              <a:chExt cx="1089" cy="2312"/>
            </a:xfrm>
          </p:grpSpPr>
          <p:sp>
            <p:nvSpPr>
              <p:cNvPr id="490541" name="Oval 45">
                <a:extLst>
                  <a:ext uri="{FF2B5EF4-FFF2-40B4-BE49-F238E27FC236}">
                    <a16:creationId xmlns:a16="http://schemas.microsoft.com/office/drawing/2014/main" id="{E91A3ECA-4925-F44A-BC63-3C1D492557C6}"/>
                  </a:ext>
                </a:extLst>
              </p:cNvPr>
              <p:cNvSpPr>
                <a:spLocks noChangeArrowheads="1"/>
              </p:cNvSpPr>
              <p:nvPr/>
            </p:nvSpPr>
            <p:spPr bwMode="auto">
              <a:xfrm>
                <a:off x="2464" y="2443"/>
                <a:ext cx="232" cy="221"/>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C</a:t>
                </a:r>
              </a:p>
            </p:txBody>
          </p:sp>
          <p:grpSp>
            <p:nvGrpSpPr>
              <p:cNvPr id="490542" name="Group 46">
                <a:extLst>
                  <a:ext uri="{FF2B5EF4-FFF2-40B4-BE49-F238E27FC236}">
                    <a16:creationId xmlns:a16="http://schemas.microsoft.com/office/drawing/2014/main" id="{03448E15-021A-EF43-B2D5-3B70FB5F6386}"/>
                  </a:ext>
                </a:extLst>
              </p:cNvPr>
              <p:cNvGrpSpPr>
                <a:grpSpLocks/>
              </p:cNvGrpSpPr>
              <p:nvPr/>
            </p:nvGrpSpPr>
            <p:grpSpPr bwMode="auto">
              <a:xfrm>
                <a:off x="1695" y="1200"/>
                <a:ext cx="1089" cy="2312"/>
                <a:chOff x="1695" y="1200"/>
                <a:chExt cx="1089" cy="2312"/>
              </a:xfrm>
            </p:grpSpPr>
            <p:sp>
              <p:nvSpPr>
                <p:cNvPr id="490543" name="Oval 47">
                  <a:extLst>
                    <a:ext uri="{FF2B5EF4-FFF2-40B4-BE49-F238E27FC236}">
                      <a16:creationId xmlns:a16="http://schemas.microsoft.com/office/drawing/2014/main" id="{2CC47957-03B1-CD46-A9B7-698D6B4C2A66}"/>
                    </a:ext>
                  </a:extLst>
                </p:cNvPr>
                <p:cNvSpPr>
                  <a:spLocks noChangeArrowheads="1"/>
                </p:cNvSpPr>
                <p:nvPr/>
              </p:nvSpPr>
              <p:spPr bwMode="auto">
                <a:xfrm>
                  <a:off x="2552" y="3291"/>
                  <a:ext cx="232" cy="221"/>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F</a:t>
                  </a:r>
                </a:p>
              </p:txBody>
            </p:sp>
            <p:sp>
              <p:nvSpPr>
                <p:cNvPr id="490544" name="Oval 48">
                  <a:extLst>
                    <a:ext uri="{FF2B5EF4-FFF2-40B4-BE49-F238E27FC236}">
                      <a16:creationId xmlns:a16="http://schemas.microsoft.com/office/drawing/2014/main" id="{3B73E88C-921B-F14C-9EA6-004B16B799DF}"/>
                    </a:ext>
                  </a:extLst>
                </p:cNvPr>
                <p:cNvSpPr>
                  <a:spLocks noChangeArrowheads="1"/>
                </p:cNvSpPr>
                <p:nvPr/>
              </p:nvSpPr>
              <p:spPr bwMode="auto">
                <a:xfrm>
                  <a:off x="2336" y="2883"/>
                  <a:ext cx="232" cy="221"/>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G</a:t>
                  </a:r>
                </a:p>
              </p:txBody>
            </p:sp>
            <p:sp>
              <p:nvSpPr>
                <p:cNvPr id="490545" name="Oval 49">
                  <a:extLst>
                    <a:ext uri="{FF2B5EF4-FFF2-40B4-BE49-F238E27FC236}">
                      <a16:creationId xmlns:a16="http://schemas.microsoft.com/office/drawing/2014/main" id="{AD314646-41C8-BB4C-AC05-124761CB5B1B}"/>
                    </a:ext>
                  </a:extLst>
                </p:cNvPr>
                <p:cNvSpPr>
                  <a:spLocks noChangeArrowheads="1"/>
                </p:cNvSpPr>
                <p:nvPr/>
              </p:nvSpPr>
              <p:spPr bwMode="auto">
                <a:xfrm>
                  <a:off x="2213" y="1200"/>
                  <a:ext cx="232" cy="221"/>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R</a:t>
                  </a:r>
                </a:p>
              </p:txBody>
            </p:sp>
            <p:sp>
              <p:nvSpPr>
                <p:cNvPr id="490546" name="Oval 50">
                  <a:extLst>
                    <a:ext uri="{FF2B5EF4-FFF2-40B4-BE49-F238E27FC236}">
                      <a16:creationId xmlns:a16="http://schemas.microsoft.com/office/drawing/2014/main" id="{E82CC959-339C-C04D-8D0A-7C4651B39CC4}"/>
                    </a:ext>
                  </a:extLst>
                </p:cNvPr>
                <p:cNvSpPr>
                  <a:spLocks noChangeArrowheads="1"/>
                </p:cNvSpPr>
                <p:nvPr/>
              </p:nvSpPr>
              <p:spPr bwMode="auto">
                <a:xfrm>
                  <a:off x="1941" y="1602"/>
                  <a:ext cx="232" cy="221"/>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A</a:t>
                  </a:r>
                </a:p>
              </p:txBody>
            </p:sp>
            <p:sp>
              <p:nvSpPr>
                <p:cNvPr id="490547" name="Line 51">
                  <a:extLst>
                    <a:ext uri="{FF2B5EF4-FFF2-40B4-BE49-F238E27FC236}">
                      <a16:creationId xmlns:a16="http://schemas.microsoft.com/office/drawing/2014/main" id="{8FA90B5E-75A1-F549-8CAD-5F5687AFB292}"/>
                    </a:ext>
                  </a:extLst>
                </p:cNvPr>
                <p:cNvSpPr>
                  <a:spLocks noChangeShapeType="1"/>
                </p:cNvSpPr>
                <p:nvPr/>
              </p:nvSpPr>
              <p:spPr bwMode="auto">
                <a:xfrm flipH="1">
                  <a:off x="2099" y="1393"/>
                  <a:ext cx="159"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90548" name="Oval 52">
                  <a:extLst>
                    <a:ext uri="{FF2B5EF4-FFF2-40B4-BE49-F238E27FC236}">
                      <a16:creationId xmlns:a16="http://schemas.microsoft.com/office/drawing/2014/main" id="{B941DD71-84E5-DE4C-B035-65AFF1C27986}"/>
                    </a:ext>
                  </a:extLst>
                </p:cNvPr>
                <p:cNvSpPr>
                  <a:spLocks noChangeArrowheads="1"/>
                </p:cNvSpPr>
                <p:nvPr/>
              </p:nvSpPr>
              <p:spPr bwMode="auto">
                <a:xfrm>
                  <a:off x="1695" y="2019"/>
                  <a:ext cx="232" cy="221"/>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D</a:t>
                  </a:r>
                </a:p>
              </p:txBody>
            </p:sp>
            <p:sp>
              <p:nvSpPr>
                <p:cNvPr id="490549" name="Oval 53">
                  <a:extLst>
                    <a:ext uri="{FF2B5EF4-FFF2-40B4-BE49-F238E27FC236}">
                      <a16:creationId xmlns:a16="http://schemas.microsoft.com/office/drawing/2014/main" id="{3D930801-BDE1-514E-B9CF-D22894ED8D6C}"/>
                    </a:ext>
                  </a:extLst>
                </p:cNvPr>
                <p:cNvSpPr>
                  <a:spLocks noChangeArrowheads="1"/>
                </p:cNvSpPr>
                <p:nvPr/>
              </p:nvSpPr>
              <p:spPr bwMode="auto">
                <a:xfrm>
                  <a:off x="2213" y="2017"/>
                  <a:ext cx="232" cy="221"/>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B</a:t>
                  </a:r>
                </a:p>
              </p:txBody>
            </p:sp>
            <p:sp>
              <p:nvSpPr>
                <p:cNvPr id="490550" name="Line 54">
                  <a:extLst>
                    <a:ext uri="{FF2B5EF4-FFF2-40B4-BE49-F238E27FC236}">
                      <a16:creationId xmlns:a16="http://schemas.microsoft.com/office/drawing/2014/main" id="{DF13B9FA-544F-4D4E-AE3A-C9FA8E67A532}"/>
                    </a:ext>
                  </a:extLst>
                </p:cNvPr>
                <p:cNvSpPr>
                  <a:spLocks noChangeShapeType="1"/>
                </p:cNvSpPr>
                <p:nvPr/>
              </p:nvSpPr>
              <p:spPr bwMode="auto">
                <a:xfrm flipH="1">
                  <a:off x="1808" y="1786"/>
                  <a:ext cx="159"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90551" name="Line 55">
                  <a:extLst>
                    <a:ext uri="{FF2B5EF4-FFF2-40B4-BE49-F238E27FC236}">
                      <a16:creationId xmlns:a16="http://schemas.microsoft.com/office/drawing/2014/main" id="{1F990524-603E-C243-B82E-0213EFC13A45}"/>
                    </a:ext>
                  </a:extLst>
                </p:cNvPr>
                <p:cNvSpPr>
                  <a:spLocks noChangeShapeType="1"/>
                </p:cNvSpPr>
                <p:nvPr/>
              </p:nvSpPr>
              <p:spPr bwMode="auto">
                <a:xfrm flipH="1">
                  <a:off x="2448" y="2659"/>
                  <a:ext cx="91"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90552" name="Oval 56">
                  <a:extLst>
                    <a:ext uri="{FF2B5EF4-FFF2-40B4-BE49-F238E27FC236}">
                      <a16:creationId xmlns:a16="http://schemas.microsoft.com/office/drawing/2014/main" id="{66879788-00D6-B541-827A-B887D830F7ED}"/>
                    </a:ext>
                  </a:extLst>
                </p:cNvPr>
                <p:cNvSpPr>
                  <a:spLocks noChangeArrowheads="1"/>
                </p:cNvSpPr>
                <p:nvPr/>
              </p:nvSpPr>
              <p:spPr bwMode="auto">
                <a:xfrm>
                  <a:off x="1936" y="2446"/>
                  <a:ext cx="232" cy="221"/>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E</a:t>
                  </a:r>
                </a:p>
              </p:txBody>
            </p:sp>
            <p:sp>
              <p:nvSpPr>
                <p:cNvPr id="490553" name="Line 57">
                  <a:extLst>
                    <a:ext uri="{FF2B5EF4-FFF2-40B4-BE49-F238E27FC236}">
                      <a16:creationId xmlns:a16="http://schemas.microsoft.com/office/drawing/2014/main" id="{B8A8319A-4EA1-6048-ACA4-0494958CCBCE}"/>
                    </a:ext>
                  </a:extLst>
                </p:cNvPr>
                <p:cNvSpPr>
                  <a:spLocks noChangeShapeType="1"/>
                </p:cNvSpPr>
                <p:nvPr/>
              </p:nvSpPr>
              <p:spPr bwMode="auto">
                <a:xfrm flipH="1" flipV="1">
                  <a:off x="2319" y="1440"/>
                  <a:ext cx="48" cy="576"/>
                </a:xfrm>
                <a:prstGeom prst="line">
                  <a:avLst/>
                </a:prstGeom>
                <a:noFill/>
                <a:ln w="19050">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90554" name="Line 58">
                  <a:extLst>
                    <a:ext uri="{FF2B5EF4-FFF2-40B4-BE49-F238E27FC236}">
                      <a16:creationId xmlns:a16="http://schemas.microsoft.com/office/drawing/2014/main" id="{205DD2E1-44DB-B447-8F18-C4A3D91430BA}"/>
                    </a:ext>
                  </a:extLst>
                </p:cNvPr>
                <p:cNvSpPr>
                  <a:spLocks noChangeShapeType="1"/>
                </p:cNvSpPr>
                <p:nvPr/>
              </p:nvSpPr>
              <p:spPr bwMode="auto">
                <a:xfrm flipH="1" flipV="1">
                  <a:off x="2407" y="1408"/>
                  <a:ext cx="240" cy="1056"/>
                </a:xfrm>
                <a:prstGeom prst="line">
                  <a:avLst/>
                </a:prstGeom>
                <a:noFill/>
                <a:ln w="19050">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90555" name="Line 59">
                  <a:extLst>
                    <a:ext uri="{FF2B5EF4-FFF2-40B4-BE49-F238E27FC236}">
                      <a16:creationId xmlns:a16="http://schemas.microsoft.com/office/drawing/2014/main" id="{B540D284-EC76-A54B-BCFA-6B129DFE89E9}"/>
                    </a:ext>
                  </a:extLst>
                </p:cNvPr>
                <p:cNvSpPr>
                  <a:spLocks noChangeShapeType="1"/>
                </p:cNvSpPr>
                <p:nvPr/>
              </p:nvSpPr>
              <p:spPr bwMode="auto">
                <a:xfrm flipV="1">
                  <a:off x="2079" y="1824"/>
                  <a:ext cx="0" cy="624"/>
                </a:xfrm>
                <a:prstGeom prst="line">
                  <a:avLst/>
                </a:prstGeom>
                <a:noFill/>
                <a:ln w="19050">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90556" name="Line 60">
                  <a:extLst>
                    <a:ext uri="{FF2B5EF4-FFF2-40B4-BE49-F238E27FC236}">
                      <a16:creationId xmlns:a16="http://schemas.microsoft.com/office/drawing/2014/main" id="{4A0C9750-DBF6-6B45-8974-2C753F24ED67}"/>
                    </a:ext>
                  </a:extLst>
                </p:cNvPr>
                <p:cNvSpPr>
                  <a:spLocks noChangeShapeType="1"/>
                </p:cNvSpPr>
                <p:nvPr/>
              </p:nvSpPr>
              <p:spPr bwMode="auto">
                <a:xfrm flipH="1" flipV="1">
                  <a:off x="2615" y="2656"/>
                  <a:ext cx="144" cy="672"/>
                </a:xfrm>
                <a:prstGeom prst="line">
                  <a:avLst/>
                </a:prstGeom>
                <a:noFill/>
                <a:ln w="19050">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spTree>
    <p:extLst>
      <p:ext uri="{BB962C8B-B14F-4D97-AF65-F5344CB8AC3E}">
        <p14:creationId xmlns:p14="http://schemas.microsoft.com/office/powerpoint/2010/main" val="201935648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22" name="Rectangle 2">
            <a:extLst>
              <a:ext uri="{FF2B5EF4-FFF2-40B4-BE49-F238E27FC236}">
                <a16:creationId xmlns:a16="http://schemas.microsoft.com/office/drawing/2014/main" id="{11D81C57-0000-1A47-A513-00E4F1B926E2}"/>
              </a:ext>
            </a:extLst>
          </p:cNvPr>
          <p:cNvSpPr>
            <a:spLocks noChangeArrowheads="1"/>
          </p:cNvSpPr>
          <p:nvPr/>
        </p:nvSpPr>
        <p:spPr bwMode="auto">
          <a:xfrm>
            <a:off x="1676400" y="152400"/>
            <a:ext cx="8839200" cy="622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533400" eaLnBrk="0" hangingPunct="0">
              <a:defRPr kumimoji="1" sz="2400">
                <a:solidFill>
                  <a:schemeClr val="tx1"/>
                </a:solidFill>
                <a:latin typeface="Times New Roman" panose="02020603050405020304" pitchFamily="18" charset="0"/>
                <a:ea typeface="宋体" panose="02010600030101010101" pitchFamily="2" charset="-122"/>
              </a:defRPr>
            </a:lvl2pPr>
            <a:lvl3pPr marL="1943100" indent="-457200" eaLnBrk="0" hangingPunct="0">
              <a:defRPr kumimoji="1" sz="2400">
                <a:solidFill>
                  <a:schemeClr val="tx1"/>
                </a:solidFill>
                <a:latin typeface="Times New Roman" panose="02020603050405020304" pitchFamily="18" charset="0"/>
                <a:ea typeface="宋体" panose="02010600030101010101" pitchFamily="2" charset="-122"/>
              </a:defRPr>
            </a:lvl3pPr>
            <a:lvl4pPr marL="2590800" indent="-457200" eaLnBrk="0" hangingPunct="0">
              <a:defRPr kumimoji="1" sz="2400">
                <a:solidFill>
                  <a:schemeClr val="tx1"/>
                </a:solidFill>
                <a:latin typeface="Times New Roman" panose="02020603050405020304" pitchFamily="18" charset="0"/>
                <a:ea typeface="宋体" panose="02010600030101010101" pitchFamily="2" charset="-122"/>
              </a:defRPr>
            </a:lvl4pPr>
            <a:lvl5pPr marL="3205163" indent="-457200" eaLnBrk="0" hangingPunct="0">
              <a:defRPr kumimoji="1" sz="2400">
                <a:solidFill>
                  <a:schemeClr val="tx1"/>
                </a:solidFill>
                <a:latin typeface="Times New Roman" panose="02020603050405020304" pitchFamily="18" charset="0"/>
                <a:ea typeface="宋体" panose="02010600030101010101" pitchFamily="2" charset="-122"/>
              </a:defRPr>
            </a:lvl5pPr>
            <a:lvl6pPr marL="3662363"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4119563"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576763"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5033963"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90000"/>
              </a:lnSpc>
              <a:spcBef>
                <a:spcPct val="20000"/>
              </a:spcBef>
              <a:spcAft>
                <a:spcPct val="0"/>
              </a:spcAft>
              <a:buClr>
                <a:srgbClr val="3366FF"/>
              </a:buClr>
              <a:buSzPct val="80000"/>
            </a:pPr>
            <a:r>
              <a:rPr lang="en-US" altLang="zh-CN" sz="4000" b="1">
                <a:solidFill>
                  <a:srgbClr val="FFCC66"/>
                </a:solidFill>
              </a:rPr>
              <a:t>3  </a:t>
            </a:r>
            <a:r>
              <a:rPr lang="zh-CN" altLang="en-US" sz="4000" b="1">
                <a:solidFill>
                  <a:srgbClr val="FFCC66"/>
                </a:solidFill>
                <a:ea typeface="楷体_GB2312" pitchFamily="49" charset="-122"/>
              </a:rPr>
              <a:t>森林转换成二叉树</a:t>
            </a:r>
          </a:p>
          <a:p>
            <a:pPr eaLnBrk="1" fontAlgn="base" hangingPunct="1">
              <a:lnSpc>
                <a:spcPct val="110000"/>
              </a:lnSpc>
              <a:spcBef>
                <a:spcPct val="20000"/>
              </a:spcBef>
              <a:spcAft>
                <a:spcPct val="0"/>
              </a:spcAft>
              <a:buClr>
                <a:srgbClr val="3366FF"/>
              </a:buClr>
              <a:buSzPct val="80000"/>
            </a:pPr>
            <a:r>
              <a:rPr lang="zh-CN" altLang="en-US" sz="2800">
                <a:solidFill>
                  <a:srgbClr val="FFFFFF"/>
                </a:solidFill>
              </a:rPr>
              <a:t>         </a:t>
            </a:r>
            <a:r>
              <a:rPr lang="zh-CN" altLang="en-US" sz="2800" b="1">
                <a:solidFill>
                  <a:srgbClr val="FFFFFF"/>
                </a:solidFill>
              </a:rPr>
              <a:t>当一般的树转换成二叉树后，二叉树的右子树必为空</a:t>
            </a:r>
            <a:r>
              <a:rPr lang="zh-CN" altLang="en-US" sz="2800" b="1">
                <a:solidFill>
                  <a:srgbClr val="FFFFFF"/>
                </a:solidFill>
                <a:latin typeface="宋体" panose="02010600030101010101" pitchFamily="2" charset="-122"/>
              </a:rPr>
              <a:t>。若把森林中的第二棵树</a:t>
            </a:r>
            <a:r>
              <a:rPr lang="en-US" altLang="zh-CN" sz="2800" b="1">
                <a:solidFill>
                  <a:srgbClr val="FFFFFF"/>
                </a:solidFill>
                <a:latin typeface="宋体" panose="02010600030101010101" pitchFamily="2" charset="-122"/>
              </a:rPr>
              <a:t>(</a:t>
            </a:r>
            <a:r>
              <a:rPr lang="zh-CN" altLang="en-US" sz="2800" b="1">
                <a:solidFill>
                  <a:srgbClr val="FFFFFF"/>
                </a:solidFill>
              </a:rPr>
              <a:t>转换成二叉树后</a:t>
            </a:r>
            <a:r>
              <a:rPr lang="en-US" altLang="zh-CN" sz="2800" b="1">
                <a:solidFill>
                  <a:srgbClr val="FFFFFF"/>
                </a:solidFill>
                <a:latin typeface="宋体" panose="02010600030101010101" pitchFamily="2" charset="-122"/>
              </a:rPr>
              <a:t>)</a:t>
            </a:r>
            <a:r>
              <a:rPr lang="zh-CN" altLang="en-US" sz="2800" b="1">
                <a:solidFill>
                  <a:srgbClr val="FFFFFF"/>
                </a:solidFill>
              </a:rPr>
              <a:t>的根结点作为第一棵树</a:t>
            </a:r>
            <a:r>
              <a:rPr lang="en-US" altLang="zh-CN" sz="2800" b="1">
                <a:solidFill>
                  <a:srgbClr val="FFFFFF"/>
                </a:solidFill>
              </a:rPr>
              <a:t>(</a:t>
            </a:r>
            <a:r>
              <a:rPr lang="zh-CN" altLang="en-US" sz="2800" b="1">
                <a:solidFill>
                  <a:srgbClr val="FFFFFF"/>
                </a:solidFill>
              </a:rPr>
              <a:t>二叉树</a:t>
            </a:r>
            <a:r>
              <a:rPr lang="en-US" altLang="zh-CN" sz="2800" b="1">
                <a:solidFill>
                  <a:srgbClr val="FFFFFF"/>
                </a:solidFill>
              </a:rPr>
              <a:t>)</a:t>
            </a:r>
            <a:r>
              <a:rPr lang="zh-CN" altLang="en-US" sz="2800" b="1">
                <a:solidFill>
                  <a:srgbClr val="FFFFFF"/>
                </a:solidFill>
              </a:rPr>
              <a:t>的根结点的兄弟结点，则可导出森林转换成二叉树的转换算法如下：</a:t>
            </a:r>
          </a:p>
          <a:p>
            <a:pPr eaLnBrk="1" fontAlgn="base" hangingPunct="1">
              <a:lnSpc>
                <a:spcPct val="110000"/>
              </a:lnSpc>
              <a:spcBef>
                <a:spcPct val="20000"/>
              </a:spcBef>
              <a:spcAft>
                <a:spcPct val="0"/>
              </a:spcAft>
              <a:buClr>
                <a:srgbClr val="3366FF"/>
              </a:buClr>
              <a:buSzPct val="80000"/>
            </a:pPr>
            <a:r>
              <a:rPr lang="zh-CN" altLang="en-US" sz="2800" b="1">
                <a:solidFill>
                  <a:srgbClr val="FFFFFF"/>
                </a:solidFill>
              </a:rPr>
              <a:t>         设</a:t>
            </a:r>
            <a:r>
              <a:rPr lang="en-US" altLang="zh-CN" sz="2800" b="1">
                <a:solidFill>
                  <a:srgbClr val="FFFFFF"/>
                </a:solidFill>
              </a:rPr>
              <a:t>F={T</a:t>
            </a:r>
            <a:r>
              <a:rPr lang="en-US" altLang="zh-CN" sz="2800" b="1" baseline="-18000">
                <a:solidFill>
                  <a:srgbClr val="FFFFFF"/>
                </a:solidFill>
              </a:rPr>
              <a:t>1</a:t>
            </a:r>
            <a:r>
              <a:rPr lang="en-US" altLang="zh-CN" sz="2800" b="1">
                <a:solidFill>
                  <a:srgbClr val="FFFFFF"/>
                </a:solidFill>
              </a:rPr>
              <a:t>, T</a:t>
            </a:r>
            <a:r>
              <a:rPr lang="en-US" altLang="zh-CN" sz="2800" b="1" baseline="-18000">
                <a:solidFill>
                  <a:srgbClr val="FFFFFF"/>
                </a:solidFill>
              </a:rPr>
              <a:t>2</a:t>
            </a:r>
            <a:r>
              <a:rPr lang="en-US" altLang="zh-CN" sz="2800" b="1">
                <a:solidFill>
                  <a:srgbClr val="FFFFFF"/>
                </a:solidFill>
              </a:rPr>
              <a:t>,</a:t>
            </a:r>
            <a:r>
              <a:rPr lang="en-US" altLang="zh-CN" sz="2800" b="1">
                <a:solidFill>
                  <a:srgbClr val="FFFFFF"/>
                </a:solidFill>
                <a:ea typeface="Arial Unicode MS" panose="020B0604020202020204" pitchFamily="34" charset="-128"/>
                <a:cs typeface="Arial Unicode MS" panose="020B0604020202020204" pitchFamily="34" charset="-128"/>
              </a:rPr>
              <a:t>⋯,T</a:t>
            </a:r>
            <a:r>
              <a:rPr lang="en-US" altLang="zh-CN" sz="2800" b="1" baseline="-18000">
                <a:solidFill>
                  <a:srgbClr val="FFFFFF"/>
                </a:solidFill>
              </a:rPr>
              <a:t>n</a:t>
            </a:r>
            <a:r>
              <a:rPr lang="en-US" altLang="zh-CN" sz="2800" b="1">
                <a:solidFill>
                  <a:srgbClr val="FFFFFF"/>
                </a:solidFill>
              </a:rPr>
              <a:t>}</a:t>
            </a:r>
            <a:r>
              <a:rPr lang="zh-CN" altLang="en-US" sz="2800" b="1">
                <a:solidFill>
                  <a:srgbClr val="FFFFFF"/>
                </a:solidFill>
              </a:rPr>
              <a:t>是森林，则按以下规则可转换成一棵二叉树</a:t>
            </a:r>
            <a:r>
              <a:rPr lang="en-US" altLang="zh-CN" sz="2800" b="1">
                <a:solidFill>
                  <a:srgbClr val="FFFFFF"/>
                </a:solidFill>
              </a:rPr>
              <a:t>B=(root</a:t>
            </a:r>
            <a:r>
              <a:rPr lang="zh-CN" altLang="en-US" sz="2800" b="1">
                <a:solidFill>
                  <a:srgbClr val="FFFFFF"/>
                </a:solidFill>
              </a:rPr>
              <a:t>，</a:t>
            </a:r>
            <a:r>
              <a:rPr lang="en-US" altLang="zh-CN" sz="2800" b="1">
                <a:solidFill>
                  <a:srgbClr val="FFFFFF"/>
                </a:solidFill>
              </a:rPr>
              <a:t>LB</a:t>
            </a:r>
            <a:r>
              <a:rPr lang="zh-CN" altLang="en-US" sz="2800" b="1">
                <a:solidFill>
                  <a:srgbClr val="FFFFFF"/>
                </a:solidFill>
              </a:rPr>
              <a:t>，</a:t>
            </a:r>
            <a:r>
              <a:rPr lang="en-US" altLang="zh-CN" sz="2800" b="1">
                <a:solidFill>
                  <a:srgbClr val="FFFFFF"/>
                </a:solidFill>
              </a:rPr>
              <a:t>RB)</a:t>
            </a:r>
          </a:p>
          <a:p>
            <a:pPr lvl="1" eaLnBrk="1" fontAlgn="base" hangingPunct="1">
              <a:lnSpc>
                <a:spcPct val="110000"/>
              </a:lnSpc>
              <a:spcBef>
                <a:spcPct val="20000"/>
              </a:spcBef>
              <a:spcAft>
                <a:spcPct val="0"/>
              </a:spcAft>
              <a:buClr>
                <a:srgbClr val="3366FF"/>
              </a:buClr>
              <a:buSzPct val="80000"/>
            </a:pPr>
            <a:r>
              <a:rPr lang="en-US" altLang="zh-CN" sz="2800" b="1">
                <a:solidFill>
                  <a:srgbClr val="FFFFFF"/>
                </a:solidFill>
              </a:rPr>
              <a:t>①  </a:t>
            </a:r>
            <a:r>
              <a:rPr lang="zh-CN" altLang="en-US" sz="2800" b="1">
                <a:solidFill>
                  <a:srgbClr val="FFFFFF"/>
                </a:solidFill>
              </a:rPr>
              <a:t>若</a:t>
            </a:r>
            <a:r>
              <a:rPr lang="en-US" altLang="zh-CN" sz="2800" b="1">
                <a:solidFill>
                  <a:srgbClr val="FFFFFF"/>
                </a:solidFill>
              </a:rPr>
              <a:t>n=0</a:t>
            </a:r>
            <a:r>
              <a:rPr lang="zh-CN" altLang="en-US" sz="2800" b="1">
                <a:solidFill>
                  <a:srgbClr val="FFFFFF"/>
                </a:solidFill>
              </a:rPr>
              <a:t>，则</a:t>
            </a:r>
            <a:r>
              <a:rPr lang="en-US" altLang="zh-CN" sz="2800" b="1">
                <a:solidFill>
                  <a:srgbClr val="FFFFFF"/>
                </a:solidFill>
              </a:rPr>
              <a:t>B</a:t>
            </a:r>
            <a:r>
              <a:rPr lang="zh-CN" altLang="en-US" sz="2800" b="1">
                <a:solidFill>
                  <a:srgbClr val="FFFFFF"/>
                </a:solidFill>
              </a:rPr>
              <a:t>是空树</a:t>
            </a:r>
            <a:r>
              <a:rPr lang="zh-CN" altLang="en-US" sz="2800" b="1">
                <a:solidFill>
                  <a:srgbClr val="FFFFFF"/>
                </a:solidFill>
                <a:latin typeface="宋体" panose="02010600030101010101" pitchFamily="2" charset="-122"/>
              </a:rPr>
              <a:t>。</a:t>
            </a:r>
            <a:endParaRPr lang="zh-CN" altLang="en-US" sz="2800" b="1">
              <a:solidFill>
                <a:srgbClr val="FFFFFF"/>
              </a:solidFill>
            </a:endParaRPr>
          </a:p>
          <a:p>
            <a:pPr lvl="1" eaLnBrk="1" fontAlgn="base" hangingPunct="1">
              <a:lnSpc>
                <a:spcPct val="110000"/>
              </a:lnSpc>
              <a:spcBef>
                <a:spcPct val="20000"/>
              </a:spcBef>
              <a:spcAft>
                <a:spcPct val="0"/>
              </a:spcAft>
              <a:buClr>
                <a:srgbClr val="3366FF"/>
              </a:buClr>
              <a:buSzPct val="80000"/>
            </a:pPr>
            <a:r>
              <a:rPr lang="zh-CN" altLang="en-US" sz="2800" b="1">
                <a:solidFill>
                  <a:srgbClr val="FFFFFF"/>
                </a:solidFill>
              </a:rPr>
              <a:t>②  若</a:t>
            </a:r>
            <a:r>
              <a:rPr lang="en-US" altLang="zh-CN" sz="2800" b="1">
                <a:solidFill>
                  <a:srgbClr val="FFFFFF"/>
                </a:solidFill>
              </a:rPr>
              <a:t>n&gt;0</a:t>
            </a:r>
            <a:r>
              <a:rPr lang="zh-CN" altLang="en-US" sz="2800" b="1">
                <a:solidFill>
                  <a:srgbClr val="FFFFFF"/>
                </a:solidFill>
              </a:rPr>
              <a:t>，则二叉树</a:t>
            </a:r>
            <a:r>
              <a:rPr lang="en-US" altLang="zh-CN" sz="2800" b="1">
                <a:solidFill>
                  <a:srgbClr val="FFFFFF"/>
                </a:solidFill>
              </a:rPr>
              <a:t>B</a:t>
            </a:r>
            <a:r>
              <a:rPr lang="zh-CN" altLang="en-US" sz="2800" b="1">
                <a:solidFill>
                  <a:srgbClr val="FFFFFF"/>
                </a:solidFill>
              </a:rPr>
              <a:t>的根是森林</a:t>
            </a:r>
            <a:r>
              <a:rPr lang="en-US" altLang="zh-CN" sz="2800" b="1">
                <a:solidFill>
                  <a:srgbClr val="FFFFFF"/>
                </a:solidFill>
              </a:rPr>
              <a:t>T</a:t>
            </a:r>
            <a:r>
              <a:rPr lang="en-US" altLang="zh-CN" sz="2800" b="1" baseline="-18000">
                <a:solidFill>
                  <a:srgbClr val="FFFFFF"/>
                </a:solidFill>
              </a:rPr>
              <a:t>1</a:t>
            </a:r>
            <a:r>
              <a:rPr lang="zh-CN" altLang="en-US" sz="2800" b="1">
                <a:solidFill>
                  <a:srgbClr val="FFFFFF"/>
                </a:solidFill>
              </a:rPr>
              <a:t>的根</a:t>
            </a:r>
            <a:r>
              <a:rPr lang="en-US" altLang="zh-CN" sz="2800" b="1">
                <a:solidFill>
                  <a:srgbClr val="FFFFFF"/>
                </a:solidFill>
              </a:rPr>
              <a:t>root(T</a:t>
            </a:r>
            <a:r>
              <a:rPr lang="en-US" altLang="zh-CN" sz="2800" b="1" baseline="-18000">
                <a:solidFill>
                  <a:srgbClr val="FFFFFF"/>
                </a:solidFill>
              </a:rPr>
              <a:t>1</a:t>
            </a:r>
            <a:r>
              <a:rPr lang="en-US" altLang="zh-CN" sz="2800" b="1">
                <a:solidFill>
                  <a:srgbClr val="FFFFFF"/>
                </a:solidFill>
              </a:rPr>
              <a:t>)</a:t>
            </a:r>
            <a:r>
              <a:rPr lang="zh-CN" altLang="en-US" sz="2800" b="1">
                <a:solidFill>
                  <a:srgbClr val="FFFFFF"/>
                </a:solidFill>
              </a:rPr>
              <a:t>，</a:t>
            </a:r>
            <a:r>
              <a:rPr lang="en-US" altLang="zh-CN" sz="2800" b="1">
                <a:solidFill>
                  <a:srgbClr val="FFFFFF"/>
                </a:solidFill>
              </a:rPr>
              <a:t>B</a:t>
            </a:r>
            <a:r>
              <a:rPr lang="zh-CN" altLang="en-US" sz="2800" b="1">
                <a:solidFill>
                  <a:srgbClr val="FFFFFF"/>
                </a:solidFill>
              </a:rPr>
              <a:t>的左子树</a:t>
            </a:r>
            <a:r>
              <a:rPr lang="en-US" altLang="zh-CN" sz="2800" b="1">
                <a:solidFill>
                  <a:srgbClr val="FFFFFF"/>
                </a:solidFill>
              </a:rPr>
              <a:t>LB</a:t>
            </a:r>
            <a:r>
              <a:rPr lang="zh-CN" altLang="en-US" sz="2800" b="1">
                <a:solidFill>
                  <a:srgbClr val="FFFFFF"/>
                </a:solidFill>
              </a:rPr>
              <a:t>是</a:t>
            </a:r>
            <a:r>
              <a:rPr lang="en-US" altLang="zh-CN" sz="2800" b="1">
                <a:solidFill>
                  <a:srgbClr val="FFFFFF"/>
                </a:solidFill>
              </a:rPr>
              <a:t>B(T</a:t>
            </a:r>
            <a:r>
              <a:rPr lang="en-US" altLang="zh-CN" sz="2800" b="1" baseline="-18000">
                <a:solidFill>
                  <a:srgbClr val="FFFFFF"/>
                </a:solidFill>
              </a:rPr>
              <a:t>11</a:t>
            </a:r>
            <a:r>
              <a:rPr lang="en-US" altLang="zh-CN" sz="2800" b="1">
                <a:solidFill>
                  <a:srgbClr val="FFFFFF"/>
                </a:solidFill>
              </a:rPr>
              <a:t>,T</a:t>
            </a:r>
            <a:r>
              <a:rPr lang="en-US" altLang="zh-CN" sz="2800" b="1" baseline="-18000">
                <a:solidFill>
                  <a:srgbClr val="FFFFFF"/>
                </a:solidFill>
              </a:rPr>
              <a:t>12</a:t>
            </a:r>
            <a:r>
              <a:rPr lang="en-US" altLang="zh-CN" sz="2800" b="1">
                <a:solidFill>
                  <a:srgbClr val="FFFFFF"/>
                </a:solidFill>
              </a:rPr>
              <a:t>, </a:t>
            </a:r>
            <a:r>
              <a:rPr lang="en-US" altLang="zh-CN" sz="2800" b="1">
                <a:solidFill>
                  <a:srgbClr val="FFFFFF"/>
                </a:solidFill>
                <a:ea typeface="Arial Unicode MS" panose="020B0604020202020204" pitchFamily="34" charset="-128"/>
                <a:cs typeface="Arial Unicode MS" panose="020B0604020202020204" pitchFamily="34" charset="-128"/>
              </a:rPr>
              <a:t>⋯</a:t>
            </a:r>
            <a:r>
              <a:rPr lang="en-US" altLang="zh-CN" sz="2800" b="1">
                <a:solidFill>
                  <a:srgbClr val="FFFFFF"/>
                </a:solidFill>
              </a:rPr>
              <a:t>,T</a:t>
            </a:r>
            <a:r>
              <a:rPr lang="en-US" altLang="zh-CN" sz="2800" b="1" baseline="-18000">
                <a:solidFill>
                  <a:srgbClr val="FFFFFF"/>
                </a:solidFill>
              </a:rPr>
              <a:t>1m</a:t>
            </a:r>
            <a:r>
              <a:rPr lang="en-US" altLang="zh-CN" sz="2800" b="1">
                <a:solidFill>
                  <a:srgbClr val="FFFFFF"/>
                </a:solidFill>
              </a:rPr>
              <a:t>) </a:t>
            </a:r>
            <a:r>
              <a:rPr lang="zh-CN" altLang="en-US" sz="2800" b="1">
                <a:solidFill>
                  <a:srgbClr val="FFFFFF"/>
                </a:solidFill>
              </a:rPr>
              <a:t>，其中</a:t>
            </a:r>
            <a:r>
              <a:rPr lang="en-US" altLang="zh-CN" sz="2800" b="1">
                <a:solidFill>
                  <a:srgbClr val="FFFFFF"/>
                </a:solidFill>
              </a:rPr>
              <a:t>T</a:t>
            </a:r>
            <a:r>
              <a:rPr lang="en-US" altLang="zh-CN" sz="2800" b="1" baseline="-18000">
                <a:solidFill>
                  <a:srgbClr val="FFFFFF"/>
                </a:solidFill>
              </a:rPr>
              <a:t>11</a:t>
            </a:r>
            <a:r>
              <a:rPr lang="en-US" altLang="zh-CN" sz="2800" b="1">
                <a:solidFill>
                  <a:srgbClr val="FFFFFF"/>
                </a:solidFill>
              </a:rPr>
              <a:t>,T</a:t>
            </a:r>
            <a:r>
              <a:rPr lang="en-US" altLang="zh-CN" sz="2800" b="1" baseline="-18000">
                <a:solidFill>
                  <a:srgbClr val="FFFFFF"/>
                </a:solidFill>
              </a:rPr>
              <a:t>12</a:t>
            </a:r>
            <a:r>
              <a:rPr lang="en-US" altLang="zh-CN" sz="2800" b="1">
                <a:solidFill>
                  <a:srgbClr val="FFFFFF"/>
                </a:solidFill>
              </a:rPr>
              <a:t>, </a:t>
            </a:r>
            <a:r>
              <a:rPr lang="en-US" altLang="zh-CN" sz="2800" b="1">
                <a:solidFill>
                  <a:srgbClr val="FFFFFF"/>
                </a:solidFill>
                <a:ea typeface="Arial Unicode MS" panose="020B0604020202020204" pitchFamily="34" charset="-128"/>
                <a:cs typeface="Arial Unicode MS" panose="020B0604020202020204" pitchFamily="34" charset="-128"/>
              </a:rPr>
              <a:t>⋯</a:t>
            </a:r>
            <a:r>
              <a:rPr lang="en-US" altLang="zh-CN" sz="2800" b="1">
                <a:solidFill>
                  <a:srgbClr val="FFFFFF"/>
                </a:solidFill>
              </a:rPr>
              <a:t>,T</a:t>
            </a:r>
            <a:r>
              <a:rPr lang="en-US" altLang="zh-CN" sz="2800" b="1" baseline="-18000">
                <a:solidFill>
                  <a:srgbClr val="FFFFFF"/>
                </a:solidFill>
              </a:rPr>
              <a:t>1m</a:t>
            </a:r>
            <a:r>
              <a:rPr lang="zh-CN" altLang="en-US" sz="2800" b="1">
                <a:solidFill>
                  <a:srgbClr val="FFFFFF"/>
                </a:solidFill>
              </a:rPr>
              <a:t>是</a:t>
            </a:r>
            <a:r>
              <a:rPr lang="en-US" altLang="zh-CN" sz="2800" b="1">
                <a:solidFill>
                  <a:srgbClr val="FFFFFF"/>
                </a:solidFill>
              </a:rPr>
              <a:t>T</a:t>
            </a:r>
            <a:r>
              <a:rPr lang="en-US" altLang="zh-CN" sz="2800" b="1" baseline="-18000">
                <a:solidFill>
                  <a:srgbClr val="FFFFFF"/>
                </a:solidFill>
              </a:rPr>
              <a:t>1</a:t>
            </a:r>
            <a:r>
              <a:rPr lang="zh-CN" altLang="en-US" sz="2800" b="1">
                <a:solidFill>
                  <a:srgbClr val="FFFFFF"/>
                </a:solidFill>
              </a:rPr>
              <a:t>的子树</a:t>
            </a:r>
            <a:r>
              <a:rPr lang="en-US" altLang="zh-CN" sz="2800" b="1">
                <a:solidFill>
                  <a:srgbClr val="FFFFFF"/>
                </a:solidFill>
              </a:rPr>
              <a:t>(</a:t>
            </a:r>
            <a:r>
              <a:rPr lang="zh-CN" altLang="en-US" sz="2800" b="1">
                <a:solidFill>
                  <a:srgbClr val="FFFFFF"/>
                </a:solidFill>
              </a:rPr>
              <a:t>转换后</a:t>
            </a:r>
            <a:r>
              <a:rPr lang="en-US" altLang="zh-CN" sz="2800" b="1">
                <a:solidFill>
                  <a:srgbClr val="FFFFFF"/>
                </a:solidFill>
              </a:rPr>
              <a:t>)</a:t>
            </a:r>
            <a:r>
              <a:rPr lang="zh-CN" altLang="en-US" sz="2800" b="1">
                <a:solidFill>
                  <a:srgbClr val="FFFFFF"/>
                </a:solidFill>
              </a:rPr>
              <a:t>，而其右子树</a:t>
            </a:r>
            <a:r>
              <a:rPr lang="en-US" altLang="zh-CN" sz="2800" b="1">
                <a:solidFill>
                  <a:srgbClr val="FFFFFF"/>
                </a:solidFill>
              </a:rPr>
              <a:t>RB</a:t>
            </a:r>
            <a:r>
              <a:rPr lang="zh-CN" altLang="en-US" sz="2800" b="1">
                <a:solidFill>
                  <a:srgbClr val="FFFFFF"/>
                </a:solidFill>
              </a:rPr>
              <a:t>是从森林</a:t>
            </a:r>
            <a:r>
              <a:rPr lang="en-US" altLang="zh-CN" sz="2800" b="1">
                <a:solidFill>
                  <a:srgbClr val="FFFFFF"/>
                </a:solidFill>
              </a:rPr>
              <a:t>F’={T</a:t>
            </a:r>
            <a:r>
              <a:rPr lang="en-US" altLang="zh-CN" sz="2800" b="1" baseline="-18000">
                <a:solidFill>
                  <a:srgbClr val="FFFFFF"/>
                </a:solidFill>
              </a:rPr>
              <a:t>2</a:t>
            </a:r>
            <a:r>
              <a:rPr lang="en-US" altLang="zh-CN" sz="2800" b="1">
                <a:solidFill>
                  <a:srgbClr val="FFFFFF"/>
                </a:solidFill>
              </a:rPr>
              <a:t>, T</a:t>
            </a:r>
            <a:r>
              <a:rPr lang="en-US" altLang="zh-CN" sz="2800" b="1" baseline="-18000">
                <a:solidFill>
                  <a:srgbClr val="FFFFFF"/>
                </a:solidFill>
              </a:rPr>
              <a:t>3</a:t>
            </a:r>
            <a:r>
              <a:rPr lang="en-US" altLang="zh-CN" sz="2800" b="1">
                <a:solidFill>
                  <a:srgbClr val="FFFFFF"/>
                </a:solidFill>
              </a:rPr>
              <a:t>,</a:t>
            </a:r>
            <a:r>
              <a:rPr lang="en-US" altLang="zh-CN" sz="2800" b="1">
                <a:solidFill>
                  <a:srgbClr val="FFFFFF"/>
                </a:solidFill>
                <a:ea typeface="Arial Unicode MS" panose="020B0604020202020204" pitchFamily="34" charset="-128"/>
                <a:cs typeface="Arial Unicode MS" panose="020B0604020202020204" pitchFamily="34" charset="-128"/>
              </a:rPr>
              <a:t>⋯,T</a:t>
            </a:r>
            <a:r>
              <a:rPr lang="en-US" altLang="zh-CN" sz="2800" b="1" baseline="-18000">
                <a:solidFill>
                  <a:srgbClr val="FFFFFF"/>
                </a:solidFill>
              </a:rPr>
              <a:t>n</a:t>
            </a:r>
            <a:r>
              <a:rPr lang="en-US" altLang="zh-CN" sz="2800" b="1">
                <a:solidFill>
                  <a:srgbClr val="FFFFFF"/>
                </a:solidFill>
              </a:rPr>
              <a:t>}</a:t>
            </a:r>
            <a:r>
              <a:rPr lang="zh-CN" altLang="en-US" sz="2800" b="1">
                <a:solidFill>
                  <a:srgbClr val="FFFFFF"/>
                </a:solidFill>
              </a:rPr>
              <a:t>转换而成的二叉树</a:t>
            </a:r>
            <a:r>
              <a:rPr lang="zh-CN" altLang="en-US" sz="2800" b="1">
                <a:solidFill>
                  <a:srgbClr val="FFFFFF"/>
                </a:solidFill>
                <a:latin typeface="宋体" panose="02010600030101010101" pitchFamily="2" charset="-122"/>
              </a:rPr>
              <a:t>。</a:t>
            </a:r>
          </a:p>
        </p:txBody>
      </p:sp>
    </p:spTree>
    <p:extLst>
      <p:ext uri="{BB962C8B-B14F-4D97-AF65-F5344CB8AC3E}">
        <p14:creationId xmlns:p14="http://schemas.microsoft.com/office/powerpoint/2010/main" val="401576932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2546" name="Rectangle 2">
            <a:extLst>
              <a:ext uri="{FF2B5EF4-FFF2-40B4-BE49-F238E27FC236}">
                <a16:creationId xmlns:a16="http://schemas.microsoft.com/office/drawing/2014/main" id="{A31299EE-2112-C345-AB87-B90AE928AFDF}"/>
              </a:ext>
            </a:extLst>
          </p:cNvPr>
          <p:cNvSpPr>
            <a:spLocks noChangeArrowheads="1"/>
          </p:cNvSpPr>
          <p:nvPr/>
        </p:nvSpPr>
        <p:spPr bwMode="auto">
          <a:xfrm>
            <a:off x="1676400" y="152400"/>
            <a:ext cx="8839200" cy="3132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533400" eaLnBrk="0" hangingPunct="0">
              <a:defRPr kumimoji="1" sz="2400">
                <a:solidFill>
                  <a:schemeClr val="tx1"/>
                </a:solidFill>
                <a:latin typeface="Times New Roman" panose="02020603050405020304" pitchFamily="18" charset="0"/>
                <a:ea typeface="宋体" panose="02010600030101010101" pitchFamily="2" charset="-122"/>
              </a:defRPr>
            </a:lvl2pPr>
            <a:lvl3pPr marL="1943100" indent="-457200" eaLnBrk="0" hangingPunct="0">
              <a:defRPr kumimoji="1" sz="2400">
                <a:solidFill>
                  <a:schemeClr val="tx1"/>
                </a:solidFill>
                <a:latin typeface="Times New Roman" panose="02020603050405020304" pitchFamily="18" charset="0"/>
                <a:ea typeface="宋体" panose="02010600030101010101" pitchFamily="2" charset="-122"/>
              </a:defRPr>
            </a:lvl3pPr>
            <a:lvl4pPr marL="2590800" indent="-457200" eaLnBrk="0" hangingPunct="0">
              <a:defRPr kumimoji="1" sz="2400">
                <a:solidFill>
                  <a:schemeClr val="tx1"/>
                </a:solidFill>
                <a:latin typeface="Times New Roman" panose="02020603050405020304" pitchFamily="18" charset="0"/>
                <a:ea typeface="宋体" panose="02010600030101010101" pitchFamily="2" charset="-122"/>
              </a:defRPr>
            </a:lvl4pPr>
            <a:lvl5pPr marL="3205163" indent="-457200" eaLnBrk="0" hangingPunct="0">
              <a:defRPr kumimoji="1" sz="2400">
                <a:solidFill>
                  <a:schemeClr val="tx1"/>
                </a:solidFill>
                <a:latin typeface="Times New Roman" panose="02020603050405020304" pitchFamily="18" charset="0"/>
                <a:ea typeface="宋体" panose="02010600030101010101" pitchFamily="2" charset="-122"/>
              </a:defRPr>
            </a:lvl5pPr>
            <a:lvl6pPr marL="3662363"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4119563"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576763"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5033963"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20000"/>
              </a:spcBef>
              <a:spcAft>
                <a:spcPct val="0"/>
              </a:spcAft>
              <a:buClr>
                <a:srgbClr val="3366FF"/>
              </a:buClr>
              <a:buSzPct val="80000"/>
            </a:pPr>
            <a:r>
              <a:rPr lang="zh-CN" altLang="en-US" sz="3200" b="1">
                <a:solidFill>
                  <a:srgbClr val="FFFF00"/>
                </a:solidFill>
              </a:rPr>
              <a:t>转换步骤</a:t>
            </a:r>
            <a:r>
              <a:rPr lang="zh-CN" altLang="en-US" sz="3200">
                <a:solidFill>
                  <a:srgbClr val="FFFFFF"/>
                </a:solidFill>
              </a:rPr>
              <a:t>：</a:t>
            </a:r>
            <a:r>
              <a:rPr lang="zh-CN" altLang="en-US" sz="2800">
                <a:solidFill>
                  <a:srgbClr val="FFFFFF"/>
                </a:solidFill>
              </a:rPr>
              <a:t> </a:t>
            </a:r>
          </a:p>
          <a:p>
            <a:pPr lvl="1" eaLnBrk="1" fontAlgn="base" hangingPunct="1">
              <a:lnSpc>
                <a:spcPct val="110000"/>
              </a:lnSpc>
              <a:spcBef>
                <a:spcPct val="20000"/>
              </a:spcBef>
              <a:spcAft>
                <a:spcPct val="0"/>
              </a:spcAft>
              <a:buClr>
                <a:srgbClr val="3366FF"/>
              </a:buClr>
              <a:buSzPct val="80000"/>
            </a:pPr>
            <a:r>
              <a:rPr lang="zh-CN" altLang="en-US" sz="2800" b="1">
                <a:solidFill>
                  <a:srgbClr val="FFFFFF"/>
                </a:solidFill>
              </a:rPr>
              <a:t>①   将</a:t>
            </a:r>
            <a:r>
              <a:rPr lang="en-US" altLang="zh-CN" sz="2800" b="1">
                <a:solidFill>
                  <a:srgbClr val="FFFFFF"/>
                </a:solidFill>
              </a:rPr>
              <a:t>F={T</a:t>
            </a:r>
            <a:r>
              <a:rPr lang="en-US" altLang="zh-CN" sz="2800" b="1" baseline="-18000">
                <a:solidFill>
                  <a:srgbClr val="FFFFFF"/>
                </a:solidFill>
              </a:rPr>
              <a:t>1</a:t>
            </a:r>
            <a:r>
              <a:rPr lang="en-US" altLang="zh-CN" sz="2800" b="1">
                <a:solidFill>
                  <a:srgbClr val="FFFFFF"/>
                </a:solidFill>
              </a:rPr>
              <a:t>, T</a:t>
            </a:r>
            <a:r>
              <a:rPr lang="en-US" altLang="zh-CN" sz="2800" b="1" baseline="-18000">
                <a:solidFill>
                  <a:srgbClr val="FFFFFF"/>
                </a:solidFill>
              </a:rPr>
              <a:t>2</a:t>
            </a:r>
            <a:r>
              <a:rPr lang="en-US" altLang="zh-CN" sz="2800" b="1">
                <a:solidFill>
                  <a:srgbClr val="FFFFFF"/>
                </a:solidFill>
              </a:rPr>
              <a:t>,</a:t>
            </a:r>
            <a:r>
              <a:rPr lang="en-US" altLang="zh-CN" sz="2800" b="1">
                <a:solidFill>
                  <a:srgbClr val="FFFFFF"/>
                </a:solidFill>
                <a:ea typeface="Arial Unicode MS" panose="020B0604020202020204" pitchFamily="34" charset="-128"/>
                <a:cs typeface="Arial Unicode MS" panose="020B0604020202020204" pitchFamily="34" charset="-128"/>
              </a:rPr>
              <a:t>⋯,T</a:t>
            </a:r>
            <a:r>
              <a:rPr lang="en-US" altLang="zh-CN" sz="2800" b="1" baseline="-18000">
                <a:solidFill>
                  <a:srgbClr val="FFFFFF"/>
                </a:solidFill>
              </a:rPr>
              <a:t>n</a:t>
            </a:r>
            <a:r>
              <a:rPr lang="en-US" altLang="zh-CN" sz="2800" b="1">
                <a:solidFill>
                  <a:srgbClr val="FFFFFF"/>
                </a:solidFill>
              </a:rPr>
              <a:t>} </a:t>
            </a:r>
            <a:r>
              <a:rPr lang="zh-CN" altLang="en-US" sz="2800" b="1">
                <a:solidFill>
                  <a:srgbClr val="FFFFFF"/>
                </a:solidFill>
              </a:rPr>
              <a:t>中的每棵树转换成二叉树</a:t>
            </a:r>
            <a:r>
              <a:rPr lang="zh-CN" altLang="en-US" sz="2800" b="1">
                <a:solidFill>
                  <a:srgbClr val="FFFFFF"/>
                </a:solidFill>
                <a:latin typeface="宋体" panose="02010600030101010101" pitchFamily="2" charset="-122"/>
              </a:rPr>
              <a:t>。</a:t>
            </a:r>
            <a:endParaRPr lang="zh-CN" altLang="en-US" sz="2800" b="1">
              <a:solidFill>
                <a:srgbClr val="FFFFFF"/>
              </a:solidFill>
            </a:endParaRPr>
          </a:p>
          <a:p>
            <a:pPr lvl="1" eaLnBrk="1" fontAlgn="base" hangingPunct="1">
              <a:lnSpc>
                <a:spcPct val="110000"/>
              </a:lnSpc>
              <a:spcBef>
                <a:spcPct val="20000"/>
              </a:spcBef>
              <a:spcAft>
                <a:spcPct val="0"/>
              </a:spcAft>
              <a:buClr>
                <a:srgbClr val="3366FF"/>
              </a:buClr>
              <a:buSzPct val="80000"/>
            </a:pPr>
            <a:r>
              <a:rPr lang="zh-CN" altLang="en-US" sz="2800" b="1">
                <a:solidFill>
                  <a:srgbClr val="FFFFFF"/>
                </a:solidFill>
              </a:rPr>
              <a:t>②  按给出的森林中树的次序，从最后一棵二叉树开始，每棵二叉树作为前一棵二叉树的根结点的右子树，依次类推，则第一棵树的根结点就是转换后生成的二叉树的根结点，</a:t>
            </a:r>
            <a:r>
              <a:rPr lang="zh-CN" altLang="en-US" sz="2800" b="1">
                <a:solidFill>
                  <a:srgbClr val="FFFFFF"/>
                </a:solidFill>
                <a:latin typeface="宋体" panose="02010600030101010101" pitchFamily="2" charset="-122"/>
              </a:rPr>
              <a:t>如图</a:t>
            </a:r>
            <a:r>
              <a:rPr lang="en-US" altLang="zh-CN" sz="2800" b="1">
                <a:solidFill>
                  <a:srgbClr val="FFFFFF"/>
                </a:solidFill>
              </a:rPr>
              <a:t>6-21</a:t>
            </a:r>
            <a:r>
              <a:rPr lang="zh-CN" altLang="en-US" sz="2800" b="1">
                <a:solidFill>
                  <a:srgbClr val="FFFFFF"/>
                </a:solidFill>
              </a:rPr>
              <a:t>所示</a:t>
            </a:r>
            <a:r>
              <a:rPr lang="zh-CN" altLang="en-US" sz="2800" b="1">
                <a:solidFill>
                  <a:srgbClr val="FFFFFF"/>
                </a:solidFill>
                <a:latin typeface="宋体" panose="02010600030101010101" pitchFamily="2" charset="-122"/>
              </a:rPr>
              <a:t>。</a:t>
            </a:r>
          </a:p>
        </p:txBody>
      </p:sp>
      <p:grpSp>
        <p:nvGrpSpPr>
          <p:cNvPr id="492547" name="Group 3">
            <a:extLst>
              <a:ext uri="{FF2B5EF4-FFF2-40B4-BE49-F238E27FC236}">
                <a16:creationId xmlns:a16="http://schemas.microsoft.com/office/drawing/2014/main" id="{00CD943C-0BE7-574D-9471-1B912FE4D9D2}"/>
              </a:ext>
            </a:extLst>
          </p:cNvPr>
          <p:cNvGrpSpPr>
            <a:grpSpLocks/>
          </p:cNvGrpSpPr>
          <p:nvPr/>
        </p:nvGrpSpPr>
        <p:grpSpPr bwMode="auto">
          <a:xfrm>
            <a:off x="1828800" y="3200400"/>
            <a:ext cx="8515350" cy="3468688"/>
            <a:chOff x="192" y="2016"/>
            <a:chExt cx="5364" cy="2185"/>
          </a:xfrm>
        </p:grpSpPr>
        <p:grpSp>
          <p:nvGrpSpPr>
            <p:cNvPr id="492548" name="Group 4">
              <a:extLst>
                <a:ext uri="{FF2B5EF4-FFF2-40B4-BE49-F238E27FC236}">
                  <a16:creationId xmlns:a16="http://schemas.microsoft.com/office/drawing/2014/main" id="{E86F3065-DE68-0B4C-B581-95462EBF2884}"/>
                </a:ext>
              </a:extLst>
            </p:cNvPr>
            <p:cNvGrpSpPr>
              <a:grpSpLocks/>
            </p:cNvGrpSpPr>
            <p:nvPr/>
          </p:nvGrpSpPr>
          <p:grpSpPr bwMode="auto">
            <a:xfrm>
              <a:off x="192" y="2432"/>
              <a:ext cx="1681" cy="1469"/>
              <a:chOff x="192" y="2432"/>
              <a:chExt cx="1681" cy="1469"/>
            </a:xfrm>
          </p:grpSpPr>
          <p:grpSp>
            <p:nvGrpSpPr>
              <p:cNvPr id="492549" name="Group 5">
                <a:extLst>
                  <a:ext uri="{FF2B5EF4-FFF2-40B4-BE49-F238E27FC236}">
                    <a16:creationId xmlns:a16="http://schemas.microsoft.com/office/drawing/2014/main" id="{C225CB40-26F8-234B-8C0C-5E659F6E2E63}"/>
                  </a:ext>
                </a:extLst>
              </p:cNvPr>
              <p:cNvGrpSpPr>
                <a:grpSpLocks/>
              </p:cNvGrpSpPr>
              <p:nvPr/>
            </p:nvGrpSpPr>
            <p:grpSpPr bwMode="auto">
              <a:xfrm>
                <a:off x="192" y="2432"/>
                <a:ext cx="665" cy="1115"/>
                <a:chOff x="455" y="1584"/>
                <a:chExt cx="665" cy="1115"/>
              </a:xfrm>
            </p:grpSpPr>
            <p:sp>
              <p:nvSpPr>
                <p:cNvPr id="492550" name="Oval 6">
                  <a:extLst>
                    <a:ext uri="{FF2B5EF4-FFF2-40B4-BE49-F238E27FC236}">
                      <a16:creationId xmlns:a16="http://schemas.microsoft.com/office/drawing/2014/main" id="{5E01E5E7-3917-8F40-87D7-EEA47A019EAF}"/>
                    </a:ext>
                  </a:extLst>
                </p:cNvPr>
                <p:cNvSpPr>
                  <a:spLocks noChangeArrowheads="1"/>
                </p:cNvSpPr>
                <p:nvPr/>
              </p:nvSpPr>
              <p:spPr bwMode="auto">
                <a:xfrm>
                  <a:off x="696" y="1584"/>
                  <a:ext cx="249"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A</a:t>
                  </a:r>
                </a:p>
              </p:txBody>
            </p:sp>
            <p:sp>
              <p:nvSpPr>
                <p:cNvPr id="492551" name="Oval 7">
                  <a:extLst>
                    <a:ext uri="{FF2B5EF4-FFF2-40B4-BE49-F238E27FC236}">
                      <a16:creationId xmlns:a16="http://schemas.microsoft.com/office/drawing/2014/main" id="{219BF11B-8D06-A740-BE0B-E4780FEC32A1}"/>
                    </a:ext>
                  </a:extLst>
                </p:cNvPr>
                <p:cNvSpPr>
                  <a:spLocks noChangeArrowheads="1"/>
                </p:cNvSpPr>
                <p:nvPr/>
              </p:nvSpPr>
              <p:spPr bwMode="auto">
                <a:xfrm>
                  <a:off x="871" y="2024"/>
                  <a:ext cx="249"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C</a:t>
                  </a:r>
                </a:p>
              </p:txBody>
            </p:sp>
            <p:sp>
              <p:nvSpPr>
                <p:cNvPr id="492552" name="Oval 8">
                  <a:extLst>
                    <a:ext uri="{FF2B5EF4-FFF2-40B4-BE49-F238E27FC236}">
                      <a16:creationId xmlns:a16="http://schemas.microsoft.com/office/drawing/2014/main" id="{DD9DEA38-6948-254A-80AC-739880968F3F}"/>
                    </a:ext>
                  </a:extLst>
                </p:cNvPr>
                <p:cNvSpPr>
                  <a:spLocks noChangeArrowheads="1"/>
                </p:cNvSpPr>
                <p:nvPr/>
              </p:nvSpPr>
              <p:spPr bwMode="auto">
                <a:xfrm>
                  <a:off x="455" y="2024"/>
                  <a:ext cx="249"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B</a:t>
                  </a:r>
                </a:p>
              </p:txBody>
            </p:sp>
            <p:sp>
              <p:nvSpPr>
                <p:cNvPr id="492553" name="Oval 9">
                  <a:extLst>
                    <a:ext uri="{FF2B5EF4-FFF2-40B4-BE49-F238E27FC236}">
                      <a16:creationId xmlns:a16="http://schemas.microsoft.com/office/drawing/2014/main" id="{5AADFC04-38DE-114B-B96E-83863EAA5592}"/>
                    </a:ext>
                  </a:extLst>
                </p:cNvPr>
                <p:cNvSpPr>
                  <a:spLocks noChangeArrowheads="1"/>
                </p:cNvSpPr>
                <p:nvPr/>
              </p:nvSpPr>
              <p:spPr bwMode="auto">
                <a:xfrm>
                  <a:off x="864" y="2472"/>
                  <a:ext cx="249"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D</a:t>
                  </a:r>
                </a:p>
              </p:txBody>
            </p:sp>
            <p:sp>
              <p:nvSpPr>
                <p:cNvPr id="492554" name="Line 10">
                  <a:extLst>
                    <a:ext uri="{FF2B5EF4-FFF2-40B4-BE49-F238E27FC236}">
                      <a16:creationId xmlns:a16="http://schemas.microsoft.com/office/drawing/2014/main" id="{BCC2A4AC-591E-B347-9542-48707CD27D91}"/>
                    </a:ext>
                  </a:extLst>
                </p:cNvPr>
                <p:cNvSpPr>
                  <a:spLocks noChangeShapeType="1"/>
                </p:cNvSpPr>
                <p:nvPr/>
              </p:nvSpPr>
              <p:spPr bwMode="auto">
                <a:xfrm flipH="1">
                  <a:off x="584" y="1792"/>
                  <a:ext cx="159"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92555" name="Line 11">
                  <a:extLst>
                    <a:ext uri="{FF2B5EF4-FFF2-40B4-BE49-F238E27FC236}">
                      <a16:creationId xmlns:a16="http://schemas.microsoft.com/office/drawing/2014/main" id="{8A668808-E354-274A-8A6D-96D8360CD650}"/>
                    </a:ext>
                  </a:extLst>
                </p:cNvPr>
                <p:cNvSpPr>
                  <a:spLocks noChangeShapeType="1"/>
                </p:cNvSpPr>
                <p:nvPr/>
              </p:nvSpPr>
              <p:spPr bwMode="auto">
                <a:xfrm>
                  <a:off x="872" y="1792"/>
                  <a:ext cx="136"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92556" name="Line 12">
                  <a:extLst>
                    <a:ext uri="{FF2B5EF4-FFF2-40B4-BE49-F238E27FC236}">
                      <a16:creationId xmlns:a16="http://schemas.microsoft.com/office/drawing/2014/main" id="{1E6685A3-1C0B-A24D-95D8-F101AA0DB1F9}"/>
                    </a:ext>
                  </a:extLst>
                </p:cNvPr>
                <p:cNvSpPr>
                  <a:spLocks noChangeShapeType="1"/>
                </p:cNvSpPr>
                <p:nvPr/>
              </p:nvSpPr>
              <p:spPr bwMode="auto">
                <a:xfrm>
                  <a:off x="992" y="2248"/>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492557" name="Group 13">
                <a:extLst>
                  <a:ext uri="{FF2B5EF4-FFF2-40B4-BE49-F238E27FC236}">
                    <a16:creationId xmlns:a16="http://schemas.microsoft.com/office/drawing/2014/main" id="{200D4485-6751-C648-B0F5-512D2A976F0A}"/>
                  </a:ext>
                </a:extLst>
              </p:cNvPr>
              <p:cNvGrpSpPr>
                <a:grpSpLocks/>
              </p:cNvGrpSpPr>
              <p:nvPr/>
            </p:nvGrpSpPr>
            <p:grpSpPr bwMode="auto">
              <a:xfrm>
                <a:off x="985" y="2469"/>
                <a:ext cx="888" cy="1115"/>
                <a:chOff x="1376" y="1525"/>
                <a:chExt cx="888" cy="1115"/>
              </a:xfrm>
            </p:grpSpPr>
            <p:sp>
              <p:nvSpPr>
                <p:cNvPr id="492558" name="Oval 14">
                  <a:extLst>
                    <a:ext uri="{FF2B5EF4-FFF2-40B4-BE49-F238E27FC236}">
                      <a16:creationId xmlns:a16="http://schemas.microsoft.com/office/drawing/2014/main" id="{026D038B-654A-C849-B694-4FEE1F95FE66}"/>
                    </a:ext>
                  </a:extLst>
                </p:cNvPr>
                <p:cNvSpPr>
                  <a:spLocks noChangeArrowheads="1"/>
                </p:cNvSpPr>
                <p:nvPr/>
              </p:nvSpPr>
              <p:spPr bwMode="auto">
                <a:xfrm>
                  <a:off x="1729" y="1525"/>
                  <a:ext cx="249"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G</a:t>
                  </a:r>
                </a:p>
              </p:txBody>
            </p:sp>
            <p:sp>
              <p:nvSpPr>
                <p:cNvPr id="492559" name="Oval 15">
                  <a:extLst>
                    <a:ext uri="{FF2B5EF4-FFF2-40B4-BE49-F238E27FC236}">
                      <a16:creationId xmlns:a16="http://schemas.microsoft.com/office/drawing/2014/main" id="{AF75B1F8-1623-7D4D-B514-63FA2A5265AE}"/>
                    </a:ext>
                  </a:extLst>
                </p:cNvPr>
                <p:cNvSpPr>
                  <a:spLocks noChangeArrowheads="1"/>
                </p:cNvSpPr>
                <p:nvPr/>
              </p:nvSpPr>
              <p:spPr bwMode="auto">
                <a:xfrm>
                  <a:off x="2015" y="1981"/>
                  <a:ext cx="249"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M</a:t>
                  </a:r>
                </a:p>
              </p:txBody>
            </p:sp>
            <p:sp>
              <p:nvSpPr>
                <p:cNvPr id="492560" name="Oval 16">
                  <a:extLst>
                    <a:ext uri="{FF2B5EF4-FFF2-40B4-BE49-F238E27FC236}">
                      <a16:creationId xmlns:a16="http://schemas.microsoft.com/office/drawing/2014/main" id="{CE1253BC-3543-954F-9788-2C04EE47FC10}"/>
                    </a:ext>
                  </a:extLst>
                </p:cNvPr>
                <p:cNvSpPr>
                  <a:spLocks noChangeArrowheads="1"/>
                </p:cNvSpPr>
                <p:nvPr/>
              </p:nvSpPr>
              <p:spPr bwMode="auto">
                <a:xfrm>
                  <a:off x="1392" y="1965"/>
                  <a:ext cx="249"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L</a:t>
                  </a:r>
                </a:p>
              </p:txBody>
            </p:sp>
            <p:sp>
              <p:nvSpPr>
                <p:cNvPr id="492561" name="Oval 17">
                  <a:extLst>
                    <a:ext uri="{FF2B5EF4-FFF2-40B4-BE49-F238E27FC236}">
                      <a16:creationId xmlns:a16="http://schemas.microsoft.com/office/drawing/2014/main" id="{10827964-747B-E641-8D61-E900CF969FA4}"/>
                    </a:ext>
                  </a:extLst>
                </p:cNvPr>
                <p:cNvSpPr>
                  <a:spLocks noChangeArrowheads="1"/>
                </p:cNvSpPr>
                <p:nvPr/>
              </p:nvSpPr>
              <p:spPr bwMode="auto">
                <a:xfrm>
                  <a:off x="1376" y="2413"/>
                  <a:ext cx="249"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H</a:t>
                  </a:r>
                </a:p>
              </p:txBody>
            </p:sp>
            <p:sp>
              <p:nvSpPr>
                <p:cNvPr id="492562" name="Line 18">
                  <a:extLst>
                    <a:ext uri="{FF2B5EF4-FFF2-40B4-BE49-F238E27FC236}">
                      <a16:creationId xmlns:a16="http://schemas.microsoft.com/office/drawing/2014/main" id="{746F7D81-6820-274A-BD87-5ABCFFDE1ACC}"/>
                    </a:ext>
                  </a:extLst>
                </p:cNvPr>
                <p:cNvSpPr>
                  <a:spLocks noChangeShapeType="1"/>
                </p:cNvSpPr>
                <p:nvPr/>
              </p:nvSpPr>
              <p:spPr bwMode="auto">
                <a:xfrm flipH="1">
                  <a:off x="1545" y="1725"/>
                  <a:ext cx="227"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92563" name="Line 19">
                  <a:extLst>
                    <a:ext uri="{FF2B5EF4-FFF2-40B4-BE49-F238E27FC236}">
                      <a16:creationId xmlns:a16="http://schemas.microsoft.com/office/drawing/2014/main" id="{2B65EDC1-FD92-314D-976D-E15FB8F76C3B}"/>
                    </a:ext>
                  </a:extLst>
                </p:cNvPr>
                <p:cNvSpPr>
                  <a:spLocks noChangeShapeType="1"/>
                </p:cNvSpPr>
                <p:nvPr/>
              </p:nvSpPr>
              <p:spPr bwMode="auto">
                <a:xfrm>
                  <a:off x="1921" y="1725"/>
                  <a:ext cx="227"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92564" name="Line 20">
                  <a:extLst>
                    <a:ext uri="{FF2B5EF4-FFF2-40B4-BE49-F238E27FC236}">
                      <a16:creationId xmlns:a16="http://schemas.microsoft.com/office/drawing/2014/main" id="{A6323F47-CC03-834C-A44B-4F122BD37995}"/>
                    </a:ext>
                  </a:extLst>
                </p:cNvPr>
                <p:cNvSpPr>
                  <a:spLocks noChangeShapeType="1"/>
                </p:cNvSpPr>
                <p:nvPr/>
              </p:nvSpPr>
              <p:spPr bwMode="auto">
                <a:xfrm>
                  <a:off x="1504" y="2189"/>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92565" name="Oval 21">
                  <a:extLst>
                    <a:ext uri="{FF2B5EF4-FFF2-40B4-BE49-F238E27FC236}">
                      <a16:creationId xmlns:a16="http://schemas.microsoft.com/office/drawing/2014/main" id="{90A08808-B9BF-364B-A401-A23932A5998E}"/>
                    </a:ext>
                  </a:extLst>
                </p:cNvPr>
                <p:cNvSpPr>
                  <a:spLocks noChangeArrowheads="1"/>
                </p:cNvSpPr>
                <p:nvPr/>
              </p:nvSpPr>
              <p:spPr bwMode="auto">
                <a:xfrm>
                  <a:off x="1704" y="1973"/>
                  <a:ext cx="249"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K</a:t>
                  </a:r>
                </a:p>
              </p:txBody>
            </p:sp>
            <p:sp>
              <p:nvSpPr>
                <p:cNvPr id="492566" name="Line 22">
                  <a:extLst>
                    <a:ext uri="{FF2B5EF4-FFF2-40B4-BE49-F238E27FC236}">
                      <a16:creationId xmlns:a16="http://schemas.microsoft.com/office/drawing/2014/main" id="{45AC958D-A0B2-0145-B6D5-D173D082EFB5}"/>
                    </a:ext>
                  </a:extLst>
                </p:cNvPr>
                <p:cNvSpPr>
                  <a:spLocks noChangeShapeType="1"/>
                </p:cNvSpPr>
                <p:nvPr/>
              </p:nvSpPr>
              <p:spPr bwMode="auto">
                <a:xfrm>
                  <a:off x="1840" y="1752"/>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492567" name="Rectangle 23">
                <a:extLst>
                  <a:ext uri="{FF2B5EF4-FFF2-40B4-BE49-F238E27FC236}">
                    <a16:creationId xmlns:a16="http://schemas.microsoft.com/office/drawing/2014/main" id="{981A06B2-FBA4-1D49-8A7D-D44EFADF2D65}"/>
                  </a:ext>
                </a:extLst>
              </p:cNvPr>
              <p:cNvSpPr>
                <a:spLocks noChangeArrowheads="1"/>
              </p:cNvSpPr>
              <p:nvPr/>
            </p:nvSpPr>
            <p:spPr bwMode="auto">
              <a:xfrm>
                <a:off x="553" y="3674"/>
                <a:ext cx="680"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b="1">
                    <a:solidFill>
                      <a:srgbClr val="FFFFFF"/>
                    </a:solidFill>
                    <a:latin typeface="Times New Roman" panose="02020603050405020304" pitchFamily="18" charset="0"/>
                    <a:ea typeface="宋体" panose="02010600030101010101" pitchFamily="2" charset="-122"/>
                  </a:rPr>
                  <a:t>(a)  </a:t>
                </a:r>
                <a:r>
                  <a:rPr kumimoji="1" lang="zh-CN" altLang="en-US" sz="2000" b="1">
                    <a:solidFill>
                      <a:srgbClr val="FFFFFF"/>
                    </a:solidFill>
                    <a:latin typeface="Times New Roman" panose="02020603050405020304" pitchFamily="18" charset="0"/>
                    <a:ea typeface="宋体" panose="02010600030101010101" pitchFamily="2" charset="-122"/>
                  </a:rPr>
                  <a:t>森林</a:t>
                </a:r>
              </a:p>
            </p:txBody>
          </p:sp>
        </p:grpSp>
        <p:sp>
          <p:nvSpPr>
            <p:cNvPr id="492568" name="Rectangle 24">
              <a:extLst>
                <a:ext uri="{FF2B5EF4-FFF2-40B4-BE49-F238E27FC236}">
                  <a16:creationId xmlns:a16="http://schemas.microsoft.com/office/drawing/2014/main" id="{AF5B6555-1C78-7747-AFE3-F742E7755DF2}"/>
                </a:ext>
              </a:extLst>
            </p:cNvPr>
            <p:cNvSpPr>
              <a:spLocks noChangeArrowheads="1"/>
            </p:cNvSpPr>
            <p:nvPr/>
          </p:nvSpPr>
          <p:spPr bwMode="auto">
            <a:xfrm>
              <a:off x="1776" y="3974"/>
              <a:ext cx="2419"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000" b="1">
                  <a:solidFill>
                    <a:srgbClr val="FFFFFF"/>
                  </a:solidFill>
                  <a:latin typeface="Times New Roman" panose="02020603050405020304" pitchFamily="18" charset="0"/>
                  <a:ea typeface="宋体" panose="02010600030101010101" pitchFamily="2" charset="-122"/>
                </a:rPr>
                <a:t>图</a:t>
              </a:r>
              <a:r>
                <a:rPr kumimoji="1" lang="en-US" altLang="zh-CN" sz="2000" b="1">
                  <a:solidFill>
                    <a:srgbClr val="FFFFFF"/>
                  </a:solidFill>
                  <a:latin typeface="Times New Roman" panose="02020603050405020304" pitchFamily="18" charset="0"/>
                  <a:ea typeface="宋体" panose="02010600030101010101" pitchFamily="2" charset="-122"/>
                </a:rPr>
                <a:t>6-21  </a:t>
              </a:r>
              <a:r>
                <a:rPr kumimoji="1" lang="zh-CN" altLang="en-US" sz="2000" b="1">
                  <a:solidFill>
                    <a:srgbClr val="FFFFFF"/>
                  </a:solidFill>
                  <a:latin typeface="Times New Roman" panose="02020603050405020304" pitchFamily="18" charset="0"/>
                  <a:ea typeface="宋体" panose="02010600030101010101" pitchFamily="2" charset="-122"/>
                </a:rPr>
                <a:t>森林转换成二叉树的过程</a:t>
              </a:r>
            </a:p>
          </p:txBody>
        </p:sp>
        <p:grpSp>
          <p:nvGrpSpPr>
            <p:cNvPr id="492569" name="Group 25">
              <a:extLst>
                <a:ext uri="{FF2B5EF4-FFF2-40B4-BE49-F238E27FC236}">
                  <a16:creationId xmlns:a16="http://schemas.microsoft.com/office/drawing/2014/main" id="{8D732E14-D484-D645-A055-938643801D6A}"/>
                </a:ext>
              </a:extLst>
            </p:cNvPr>
            <p:cNvGrpSpPr>
              <a:grpSpLocks/>
            </p:cNvGrpSpPr>
            <p:nvPr/>
          </p:nvGrpSpPr>
          <p:grpSpPr bwMode="auto">
            <a:xfrm>
              <a:off x="2063" y="2166"/>
              <a:ext cx="1673" cy="1767"/>
              <a:chOff x="2063" y="2166"/>
              <a:chExt cx="1673" cy="1767"/>
            </a:xfrm>
          </p:grpSpPr>
          <p:sp>
            <p:nvSpPr>
              <p:cNvPr id="492570" name="Rectangle 26">
                <a:extLst>
                  <a:ext uri="{FF2B5EF4-FFF2-40B4-BE49-F238E27FC236}">
                    <a16:creationId xmlns:a16="http://schemas.microsoft.com/office/drawing/2014/main" id="{965DC03B-3A56-9048-9E81-B20EF32A936A}"/>
                  </a:ext>
                </a:extLst>
              </p:cNvPr>
              <p:cNvSpPr>
                <a:spLocks noChangeArrowheads="1"/>
              </p:cNvSpPr>
              <p:nvPr/>
            </p:nvSpPr>
            <p:spPr bwMode="auto">
              <a:xfrm>
                <a:off x="2240" y="3525"/>
                <a:ext cx="1360"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457200" indent="-457200" eaLnBrk="0" hangingPunct="0">
                  <a:defRPr kumimoji="1" sz="2400">
                    <a:solidFill>
                      <a:schemeClr val="tx1"/>
                    </a:solidFill>
                    <a:latin typeface="Times New Roman" panose="02020603050405020304" pitchFamily="18" charset="0"/>
                    <a:ea typeface="宋体" panose="02010600030101010101" pitchFamily="2" charset="-122"/>
                  </a:defRPr>
                </a:lvl1pPr>
                <a:lvl2pPr marL="914400" indent="-457200" eaLnBrk="0" hangingPunct="0">
                  <a:defRPr kumimoji="1" sz="2400">
                    <a:solidFill>
                      <a:schemeClr val="tx1"/>
                    </a:solidFill>
                    <a:latin typeface="Times New Roman" panose="02020603050405020304" pitchFamily="18" charset="0"/>
                    <a:ea typeface="宋体" panose="02010600030101010101" pitchFamily="2" charset="-122"/>
                  </a:defRPr>
                </a:lvl2pPr>
                <a:lvl3pPr marL="1371600" indent="-457200" eaLnBrk="0" hangingPunct="0">
                  <a:defRPr kumimoji="1" sz="2400">
                    <a:solidFill>
                      <a:schemeClr val="tx1"/>
                    </a:solidFill>
                    <a:latin typeface="Times New Roman" panose="02020603050405020304" pitchFamily="18" charset="0"/>
                    <a:ea typeface="宋体" panose="02010600030101010101" pitchFamily="2" charset="-122"/>
                  </a:defRPr>
                </a:lvl3pPr>
                <a:lvl4pPr marL="1828800" indent="-457200" eaLnBrk="0" hangingPunct="0">
                  <a:defRPr kumimoji="1" sz="2400">
                    <a:solidFill>
                      <a:schemeClr val="tx1"/>
                    </a:solidFill>
                    <a:latin typeface="Times New Roman" panose="02020603050405020304" pitchFamily="18" charset="0"/>
                    <a:ea typeface="宋体" panose="02010600030101010101" pitchFamily="2" charset="-122"/>
                  </a:defRPr>
                </a:lvl4pPr>
                <a:lvl5pPr marL="2286000" indent="-457200" eaLnBrk="0" hangingPunct="0">
                  <a:defRPr kumimoji="1" sz="24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r>
                  <a:rPr lang="en-US" altLang="zh-CN" sz="2000" b="1">
                    <a:solidFill>
                      <a:srgbClr val="FFFFFF"/>
                    </a:solidFill>
                  </a:rPr>
                  <a:t>(b)  </a:t>
                </a:r>
                <a:r>
                  <a:rPr lang="zh-CN" altLang="en-US" sz="2000" b="1">
                    <a:solidFill>
                      <a:srgbClr val="FFFFFF"/>
                    </a:solidFill>
                  </a:rPr>
                  <a:t>森林中每棵树</a:t>
                </a:r>
              </a:p>
              <a:p>
                <a:pPr eaLnBrk="1" fontAlgn="base" hangingPunct="1">
                  <a:spcBef>
                    <a:spcPct val="0"/>
                  </a:spcBef>
                  <a:spcAft>
                    <a:spcPct val="0"/>
                  </a:spcAft>
                </a:pPr>
                <a:r>
                  <a:rPr lang="zh-CN" altLang="en-US" sz="2000" b="1">
                    <a:solidFill>
                      <a:srgbClr val="FFFFFF"/>
                    </a:solidFill>
                  </a:rPr>
                  <a:t>       对应的二叉树</a:t>
                </a:r>
              </a:p>
            </p:txBody>
          </p:sp>
          <p:grpSp>
            <p:nvGrpSpPr>
              <p:cNvPr id="492571" name="Group 27">
                <a:extLst>
                  <a:ext uri="{FF2B5EF4-FFF2-40B4-BE49-F238E27FC236}">
                    <a16:creationId xmlns:a16="http://schemas.microsoft.com/office/drawing/2014/main" id="{9EF920A6-E0DB-0249-9428-AF52B0D456C6}"/>
                  </a:ext>
                </a:extLst>
              </p:cNvPr>
              <p:cNvGrpSpPr>
                <a:grpSpLocks/>
              </p:cNvGrpSpPr>
              <p:nvPr/>
            </p:nvGrpSpPr>
            <p:grpSpPr bwMode="auto">
              <a:xfrm>
                <a:off x="2063" y="2166"/>
                <a:ext cx="1673" cy="1309"/>
                <a:chOff x="2063" y="2166"/>
                <a:chExt cx="1673" cy="1309"/>
              </a:xfrm>
            </p:grpSpPr>
            <p:grpSp>
              <p:nvGrpSpPr>
                <p:cNvPr id="492572" name="Group 28">
                  <a:extLst>
                    <a:ext uri="{FF2B5EF4-FFF2-40B4-BE49-F238E27FC236}">
                      <a16:creationId xmlns:a16="http://schemas.microsoft.com/office/drawing/2014/main" id="{7CA1B13B-32F7-E347-BAC2-343FD2C0DA41}"/>
                    </a:ext>
                  </a:extLst>
                </p:cNvPr>
                <p:cNvGrpSpPr>
                  <a:grpSpLocks/>
                </p:cNvGrpSpPr>
                <p:nvPr/>
              </p:nvGrpSpPr>
              <p:grpSpPr bwMode="auto">
                <a:xfrm>
                  <a:off x="2063" y="2166"/>
                  <a:ext cx="537" cy="1264"/>
                  <a:chOff x="2063" y="2144"/>
                  <a:chExt cx="537" cy="1264"/>
                </a:xfrm>
              </p:grpSpPr>
              <p:sp>
                <p:nvSpPr>
                  <p:cNvPr id="492573" name="Oval 29">
                    <a:extLst>
                      <a:ext uri="{FF2B5EF4-FFF2-40B4-BE49-F238E27FC236}">
                        <a16:creationId xmlns:a16="http://schemas.microsoft.com/office/drawing/2014/main" id="{09772F60-49B2-0646-A8B8-FF69DDD7A750}"/>
                      </a:ext>
                    </a:extLst>
                  </p:cNvPr>
                  <p:cNvSpPr>
                    <a:spLocks noChangeArrowheads="1"/>
                  </p:cNvSpPr>
                  <p:nvPr/>
                </p:nvSpPr>
                <p:spPr bwMode="auto">
                  <a:xfrm>
                    <a:off x="2311" y="2144"/>
                    <a:ext cx="249"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A</a:t>
                    </a:r>
                  </a:p>
                </p:txBody>
              </p:sp>
              <p:sp>
                <p:nvSpPr>
                  <p:cNvPr id="492574" name="Oval 30">
                    <a:extLst>
                      <a:ext uri="{FF2B5EF4-FFF2-40B4-BE49-F238E27FC236}">
                        <a16:creationId xmlns:a16="http://schemas.microsoft.com/office/drawing/2014/main" id="{7052B3BB-1FDD-D841-BA3D-3899F4413C16}"/>
                      </a:ext>
                    </a:extLst>
                  </p:cNvPr>
                  <p:cNvSpPr>
                    <a:spLocks noChangeArrowheads="1"/>
                  </p:cNvSpPr>
                  <p:nvPr/>
                </p:nvSpPr>
                <p:spPr bwMode="auto">
                  <a:xfrm>
                    <a:off x="2063" y="2488"/>
                    <a:ext cx="249"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B</a:t>
                    </a:r>
                  </a:p>
                </p:txBody>
              </p:sp>
              <p:sp>
                <p:nvSpPr>
                  <p:cNvPr id="492575" name="Oval 31">
                    <a:extLst>
                      <a:ext uri="{FF2B5EF4-FFF2-40B4-BE49-F238E27FC236}">
                        <a16:creationId xmlns:a16="http://schemas.microsoft.com/office/drawing/2014/main" id="{4762D8C5-763B-AA4E-8424-7AACBFD39180}"/>
                      </a:ext>
                    </a:extLst>
                  </p:cNvPr>
                  <p:cNvSpPr>
                    <a:spLocks noChangeArrowheads="1"/>
                  </p:cNvSpPr>
                  <p:nvPr/>
                </p:nvSpPr>
                <p:spPr bwMode="auto">
                  <a:xfrm>
                    <a:off x="2351" y="2821"/>
                    <a:ext cx="249"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C</a:t>
                    </a:r>
                  </a:p>
                </p:txBody>
              </p:sp>
              <p:sp>
                <p:nvSpPr>
                  <p:cNvPr id="492576" name="Line 32">
                    <a:extLst>
                      <a:ext uri="{FF2B5EF4-FFF2-40B4-BE49-F238E27FC236}">
                        <a16:creationId xmlns:a16="http://schemas.microsoft.com/office/drawing/2014/main" id="{8E949655-1621-3C43-9BDC-F4DEA56B578B}"/>
                      </a:ext>
                    </a:extLst>
                  </p:cNvPr>
                  <p:cNvSpPr>
                    <a:spLocks noChangeShapeType="1"/>
                  </p:cNvSpPr>
                  <p:nvPr/>
                </p:nvSpPr>
                <p:spPr bwMode="auto">
                  <a:xfrm flipH="1">
                    <a:off x="2221" y="2336"/>
                    <a:ext cx="127" cy="15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92577" name="Line 33">
                    <a:extLst>
                      <a:ext uri="{FF2B5EF4-FFF2-40B4-BE49-F238E27FC236}">
                        <a16:creationId xmlns:a16="http://schemas.microsoft.com/office/drawing/2014/main" id="{40A056E6-7DDC-AB4F-9B91-1F6A78C6B61C}"/>
                      </a:ext>
                    </a:extLst>
                  </p:cNvPr>
                  <p:cNvSpPr>
                    <a:spLocks noChangeShapeType="1"/>
                  </p:cNvSpPr>
                  <p:nvPr/>
                </p:nvSpPr>
                <p:spPr bwMode="auto">
                  <a:xfrm>
                    <a:off x="2287" y="2680"/>
                    <a:ext cx="139" cy="13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92578" name="Oval 34">
                    <a:extLst>
                      <a:ext uri="{FF2B5EF4-FFF2-40B4-BE49-F238E27FC236}">
                        <a16:creationId xmlns:a16="http://schemas.microsoft.com/office/drawing/2014/main" id="{4B5CE24E-C226-124B-B118-EDB354EEEDF0}"/>
                      </a:ext>
                    </a:extLst>
                  </p:cNvPr>
                  <p:cNvSpPr>
                    <a:spLocks noChangeArrowheads="1"/>
                  </p:cNvSpPr>
                  <p:nvPr/>
                </p:nvSpPr>
                <p:spPr bwMode="auto">
                  <a:xfrm>
                    <a:off x="2095" y="3181"/>
                    <a:ext cx="249"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D</a:t>
                    </a:r>
                  </a:p>
                </p:txBody>
              </p:sp>
              <p:sp>
                <p:nvSpPr>
                  <p:cNvPr id="492579" name="Line 35">
                    <a:extLst>
                      <a:ext uri="{FF2B5EF4-FFF2-40B4-BE49-F238E27FC236}">
                        <a16:creationId xmlns:a16="http://schemas.microsoft.com/office/drawing/2014/main" id="{A182CBA7-4A3C-7244-BFF3-15EAD00DDF86}"/>
                      </a:ext>
                    </a:extLst>
                  </p:cNvPr>
                  <p:cNvSpPr>
                    <a:spLocks noChangeShapeType="1"/>
                  </p:cNvSpPr>
                  <p:nvPr/>
                </p:nvSpPr>
                <p:spPr bwMode="auto">
                  <a:xfrm flipH="1">
                    <a:off x="2245" y="3021"/>
                    <a:ext cx="159" cy="15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492580" name="Group 36">
                  <a:extLst>
                    <a:ext uri="{FF2B5EF4-FFF2-40B4-BE49-F238E27FC236}">
                      <a16:creationId xmlns:a16="http://schemas.microsoft.com/office/drawing/2014/main" id="{CBB0F6E8-31C5-EB40-BC70-1805F6251B5A}"/>
                    </a:ext>
                  </a:extLst>
                </p:cNvPr>
                <p:cNvGrpSpPr>
                  <a:grpSpLocks/>
                </p:cNvGrpSpPr>
                <p:nvPr/>
              </p:nvGrpSpPr>
              <p:grpSpPr bwMode="auto">
                <a:xfrm>
                  <a:off x="2720" y="2205"/>
                  <a:ext cx="1016" cy="1270"/>
                  <a:chOff x="2720" y="2136"/>
                  <a:chExt cx="1016" cy="1270"/>
                </a:xfrm>
              </p:grpSpPr>
              <p:sp>
                <p:nvSpPr>
                  <p:cNvPr id="492581" name="Oval 37">
                    <a:extLst>
                      <a:ext uri="{FF2B5EF4-FFF2-40B4-BE49-F238E27FC236}">
                        <a16:creationId xmlns:a16="http://schemas.microsoft.com/office/drawing/2014/main" id="{D5C9701C-3249-F140-9BDC-FDDB3E662A58}"/>
                      </a:ext>
                    </a:extLst>
                  </p:cNvPr>
                  <p:cNvSpPr>
                    <a:spLocks noChangeArrowheads="1"/>
                  </p:cNvSpPr>
                  <p:nvPr/>
                </p:nvSpPr>
                <p:spPr bwMode="auto">
                  <a:xfrm>
                    <a:off x="3223" y="2136"/>
                    <a:ext cx="249"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G</a:t>
                    </a:r>
                  </a:p>
                </p:txBody>
              </p:sp>
              <p:sp>
                <p:nvSpPr>
                  <p:cNvPr id="492582" name="Oval 38">
                    <a:extLst>
                      <a:ext uri="{FF2B5EF4-FFF2-40B4-BE49-F238E27FC236}">
                        <a16:creationId xmlns:a16="http://schemas.microsoft.com/office/drawing/2014/main" id="{9AC7B501-8F7C-3146-AA46-32214DEA9D30}"/>
                      </a:ext>
                    </a:extLst>
                  </p:cNvPr>
                  <p:cNvSpPr>
                    <a:spLocks noChangeArrowheads="1"/>
                  </p:cNvSpPr>
                  <p:nvPr/>
                </p:nvSpPr>
                <p:spPr bwMode="auto">
                  <a:xfrm>
                    <a:off x="2975" y="2480"/>
                    <a:ext cx="249"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L</a:t>
                    </a:r>
                  </a:p>
                </p:txBody>
              </p:sp>
              <p:sp>
                <p:nvSpPr>
                  <p:cNvPr id="492583" name="Oval 39">
                    <a:extLst>
                      <a:ext uri="{FF2B5EF4-FFF2-40B4-BE49-F238E27FC236}">
                        <a16:creationId xmlns:a16="http://schemas.microsoft.com/office/drawing/2014/main" id="{02F096BA-AEDF-9644-B287-09C9992568F8}"/>
                      </a:ext>
                    </a:extLst>
                  </p:cNvPr>
                  <p:cNvSpPr>
                    <a:spLocks noChangeArrowheads="1"/>
                  </p:cNvSpPr>
                  <p:nvPr/>
                </p:nvSpPr>
                <p:spPr bwMode="auto">
                  <a:xfrm>
                    <a:off x="3239" y="2829"/>
                    <a:ext cx="249"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K</a:t>
                    </a:r>
                  </a:p>
                </p:txBody>
              </p:sp>
              <p:sp>
                <p:nvSpPr>
                  <p:cNvPr id="492584" name="Line 40">
                    <a:extLst>
                      <a:ext uri="{FF2B5EF4-FFF2-40B4-BE49-F238E27FC236}">
                        <a16:creationId xmlns:a16="http://schemas.microsoft.com/office/drawing/2014/main" id="{69ED884B-1E2F-EC41-BC48-2A7026D7BD28}"/>
                      </a:ext>
                    </a:extLst>
                  </p:cNvPr>
                  <p:cNvSpPr>
                    <a:spLocks noChangeShapeType="1"/>
                  </p:cNvSpPr>
                  <p:nvPr/>
                </p:nvSpPr>
                <p:spPr bwMode="auto">
                  <a:xfrm>
                    <a:off x="3152" y="2688"/>
                    <a:ext cx="150" cy="15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92585" name="Oval 41">
                    <a:extLst>
                      <a:ext uri="{FF2B5EF4-FFF2-40B4-BE49-F238E27FC236}">
                        <a16:creationId xmlns:a16="http://schemas.microsoft.com/office/drawing/2014/main" id="{70BD24B5-F218-0E47-BD45-37A8FF228F68}"/>
                      </a:ext>
                    </a:extLst>
                  </p:cNvPr>
                  <p:cNvSpPr>
                    <a:spLocks noChangeArrowheads="1"/>
                  </p:cNvSpPr>
                  <p:nvPr/>
                </p:nvSpPr>
                <p:spPr bwMode="auto">
                  <a:xfrm>
                    <a:off x="2720" y="2840"/>
                    <a:ext cx="249"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H</a:t>
                    </a:r>
                  </a:p>
                </p:txBody>
              </p:sp>
              <p:sp>
                <p:nvSpPr>
                  <p:cNvPr id="492586" name="Line 42">
                    <a:extLst>
                      <a:ext uri="{FF2B5EF4-FFF2-40B4-BE49-F238E27FC236}">
                        <a16:creationId xmlns:a16="http://schemas.microsoft.com/office/drawing/2014/main" id="{48D63437-455A-7943-8653-B03C872B8847}"/>
                      </a:ext>
                    </a:extLst>
                  </p:cNvPr>
                  <p:cNvSpPr>
                    <a:spLocks noChangeShapeType="1"/>
                  </p:cNvSpPr>
                  <p:nvPr/>
                </p:nvSpPr>
                <p:spPr bwMode="auto">
                  <a:xfrm flipH="1">
                    <a:off x="2880" y="2688"/>
                    <a:ext cx="141" cy="15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92587" name="Oval 43">
                    <a:extLst>
                      <a:ext uri="{FF2B5EF4-FFF2-40B4-BE49-F238E27FC236}">
                        <a16:creationId xmlns:a16="http://schemas.microsoft.com/office/drawing/2014/main" id="{ABB0ACB5-7E80-0B49-8DE3-8B0FDCE0A800}"/>
                      </a:ext>
                    </a:extLst>
                  </p:cNvPr>
                  <p:cNvSpPr>
                    <a:spLocks noChangeArrowheads="1"/>
                  </p:cNvSpPr>
                  <p:nvPr/>
                </p:nvSpPr>
                <p:spPr bwMode="auto">
                  <a:xfrm>
                    <a:off x="3487" y="3179"/>
                    <a:ext cx="249"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M</a:t>
                    </a:r>
                  </a:p>
                </p:txBody>
              </p:sp>
              <p:sp>
                <p:nvSpPr>
                  <p:cNvPr id="492588" name="Line 44">
                    <a:extLst>
                      <a:ext uri="{FF2B5EF4-FFF2-40B4-BE49-F238E27FC236}">
                        <a16:creationId xmlns:a16="http://schemas.microsoft.com/office/drawing/2014/main" id="{82B821CA-CA4C-F441-AFD2-7A0EDDFF231C}"/>
                      </a:ext>
                    </a:extLst>
                  </p:cNvPr>
                  <p:cNvSpPr>
                    <a:spLocks noChangeShapeType="1"/>
                  </p:cNvSpPr>
                  <p:nvPr/>
                </p:nvSpPr>
                <p:spPr bwMode="auto">
                  <a:xfrm>
                    <a:off x="3432" y="3033"/>
                    <a:ext cx="150" cy="15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92589" name="Line 45">
                    <a:extLst>
                      <a:ext uri="{FF2B5EF4-FFF2-40B4-BE49-F238E27FC236}">
                        <a16:creationId xmlns:a16="http://schemas.microsoft.com/office/drawing/2014/main" id="{7CDD4F0A-C0BC-664F-AA1E-523564A4CBC1}"/>
                      </a:ext>
                    </a:extLst>
                  </p:cNvPr>
                  <p:cNvSpPr>
                    <a:spLocks noChangeShapeType="1"/>
                  </p:cNvSpPr>
                  <p:nvPr/>
                </p:nvSpPr>
                <p:spPr bwMode="auto">
                  <a:xfrm flipH="1">
                    <a:off x="3134" y="2333"/>
                    <a:ext cx="141" cy="15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grpSp>
          <p:nvGrpSpPr>
            <p:cNvPr id="492590" name="Group 46">
              <a:extLst>
                <a:ext uri="{FF2B5EF4-FFF2-40B4-BE49-F238E27FC236}">
                  <a16:creationId xmlns:a16="http://schemas.microsoft.com/office/drawing/2014/main" id="{F81C33FF-A256-084C-873C-74F243A773C7}"/>
                </a:ext>
              </a:extLst>
            </p:cNvPr>
            <p:cNvGrpSpPr>
              <a:grpSpLocks/>
            </p:cNvGrpSpPr>
            <p:nvPr/>
          </p:nvGrpSpPr>
          <p:grpSpPr bwMode="auto">
            <a:xfrm>
              <a:off x="3883" y="2016"/>
              <a:ext cx="1673" cy="1920"/>
              <a:chOff x="3883" y="2016"/>
              <a:chExt cx="1673" cy="1920"/>
            </a:xfrm>
          </p:grpSpPr>
          <p:sp>
            <p:nvSpPr>
              <p:cNvPr id="492591" name="Rectangle 47">
                <a:extLst>
                  <a:ext uri="{FF2B5EF4-FFF2-40B4-BE49-F238E27FC236}">
                    <a16:creationId xmlns:a16="http://schemas.microsoft.com/office/drawing/2014/main" id="{9A000516-73B2-C748-AB5C-0B89CF5FAD74}"/>
                  </a:ext>
                </a:extLst>
              </p:cNvPr>
              <p:cNvSpPr>
                <a:spLocks noChangeArrowheads="1"/>
              </p:cNvSpPr>
              <p:nvPr/>
            </p:nvSpPr>
            <p:spPr bwMode="auto">
              <a:xfrm>
                <a:off x="3936" y="3709"/>
                <a:ext cx="158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457200" indent="-457200" eaLnBrk="0" hangingPunct="0">
                  <a:defRPr kumimoji="1" sz="2400">
                    <a:solidFill>
                      <a:schemeClr val="tx1"/>
                    </a:solidFill>
                    <a:latin typeface="Times New Roman" panose="02020603050405020304" pitchFamily="18" charset="0"/>
                    <a:ea typeface="宋体" panose="02010600030101010101" pitchFamily="2" charset="-122"/>
                  </a:defRPr>
                </a:lvl1pPr>
                <a:lvl2pPr marL="914400" indent="-457200" eaLnBrk="0" hangingPunct="0">
                  <a:defRPr kumimoji="1" sz="2400">
                    <a:solidFill>
                      <a:schemeClr val="tx1"/>
                    </a:solidFill>
                    <a:latin typeface="Times New Roman" panose="02020603050405020304" pitchFamily="18" charset="0"/>
                    <a:ea typeface="宋体" panose="02010600030101010101" pitchFamily="2" charset="-122"/>
                  </a:defRPr>
                </a:lvl2pPr>
                <a:lvl3pPr marL="1371600" indent="-457200" eaLnBrk="0" hangingPunct="0">
                  <a:defRPr kumimoji="1" sz="2400">
                    <a:solidFill>
                      <a:schemeClr val="tx1"/>
                    </a:solidFill>
                    <a:latin typeface="Times New Roman" panose="02020603050405020304" pitchFamily="18" charset="0"/>
                    <a:ea typeface="宋体" panose="02010600030101010101" pitchFamily="2" charset="-122"/>
                  </a:defRPr>
                </a:lvl3pPr>
                <a:lvl4pPr marL="1828800" indent="-457200" eaLnBrk="0" hangingPunct="0">
                  <a:defRPr kumimoji="1" sz="2400">
                    <a:solidFill>
                      <a:schemeClr val="tx1"/>
                    </a:solidFill>
                    <a:latin typeface="Times New Roman" panose="02020603050405020304" pitchFamily="18" charset="0"/>
                    <a:ea typeface="宋体" panose="02010600030101010101" pitchFamily="2" charset="-122"/>
                  </a:defRPr>
                </a:lvl4pPr>
                <a:lvl5pPr marL="2286000" indent="-457200" eaLnBrk="0" hangingPunct="0">
                  <a:defRPr kumimoji="1" sz="24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r>
                  <a:rPr lang="en-US" altLang="zh-CN" sz="2000" b="1">
                    <a:solidFill>
                      <a:srgbClr val="FFFFFF"/>
                    </a:solidFill>
                  </a:rPr>
                  <a:t>(c)  </a:t>
                </a:r>
                <a:r>
                  <a:rPr lang="zh-CN" altLang="en-US" sz="2000" b="1">
                    <a:solidFill>
                      <a:srgbClr val="FFFFFF"/>
                    </a:solidFill>
                  </a:rPr>
                  <a:t>森林对应的二叉树</a:t>
                </a:r>
              </a:p>
            </p:txBody>
          </p:sp>
          <p:grpSp>
            <p:nvGrpSpPr>
              <p:cNvPr id="492592" name="Group 48">
                <a:extLst>
                  <a:ext uri="{FF2B5EF4-FFF2-40B4-BE49-F238E27FC236}">
                    <a16:creationId xmlns:a16="http://schemas.microsoft.com/office/drawing/2014/main" id="{7DA8D230-2A81-BD4A-8FEC-6B80CC3DF5D0}"/>
                  </a:ext>
                </a:extLst>
              </p:cNvPr>
              <p:cNvGrpSpPr>
                <a:grpSpLocks/>
              </p:cNvGrpSpPr>
              <p:nvPr/>
            </p:nvGrpSpPr>
            <p:grpSpPr bwMode="auto">
              <a:xfrm>
                <a:off x="3883" y="2016"/>
                <a:ext cx="1673" cy="1641"/>
                <a:chOff x="3883" y="2016"/>
                <a:chExt cx="1673" cy="1641"/>
              </a:xfrm>
            </p:grpSpPr>
            <p:sp>
              <p:nvSpPr>
                <p:cNvPr id="492593" name="Oval 49">
                  <a:extLst>
                    <a:ext uri="{FF2B5EF4-FFF2-40B4-BE49-F238E27FC236}">
                      <a16:creationId xmlns:a16="http://schemas.microsoft.com/office/drawing/2014/main" id="{C80D23D6-667E-3649-8CC3-D6CF8CB611B9}"/>
                    </a:ext>
                  </a:extLst>
                </p:cNvPr>
                <p:cNvSpPr>
                  <a:spLocks noChangeArrowheads="1"/>
                </p:cNvSpPr>
                <p:nvPr/>
              </p:nvSpPr>
              <p:spPr bwMode="auto">
                <a:xfrm>
                  <a:off x="4436" y="2016"/>
                  <a:ext cx="249"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A</a:t>
                  </a:r>
                </a:p>
              </p:txBody>
            </p:sp>
            <p:sp>
              <p:nvSpPr>
                <p:cNvPr id="492594" name="Oval 50">
                  <a:extLst>
                    <a:ext uri="{FF2B5EF4-FFF2-40B4-BE49-F238E27FC236}">
                      <a16:creationId xmlns:a16="http://schemas.microsoft.com/office/drawing/2014/main" id="{4A2EEB5C-9A30-4F40-8872-6E4989C87927}"/>
                    </a:ext>
                  </a:extLst>
                </p:cNvPr>
                <p:cNvSpPr>
                  <a:spLocks noChangeArrowheads="1"/>
                </p:cNvSpPr>
                <p:nvPr/>
              </p:nvSpPr>
              <p:spPr bwMode="auto">
                <a:xfrm>
                  <a:off x="3883" y="2432"/>
                  <a:ext cx="249"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B</a:t>
                  </a:r>
                </a:p>
              </p:txBody>
            </p:sp>
            <p:sp>
              <p:nvSpPr>
                <p:cNvPr id="492595" name="Oval 51">
                  <a:extLst>
                    <a:ext uri="{FF2B5EF4-FFF2-40B4-BE49-F238E27FC236}">
                      <a16:creationId xmlns:a16="http://schemas.microsoft.com/office/drawing/2014/main" id="{11D449A1-8076-3B42-B6E7-C30161EC0A1F}"/>
                    </a:ext>
                  </a:extLst>
                </p:cNvPr>
                <p:cNvSpPr>
                  <a:spLocks noChangeArrowheads="1"/>
                </p:cNvSpPr>
                <p:nvPr/>
              </p:nvSpPr>
              <p:spPr bwMode="auto">
                <a:xfrm>
                  <a:off x="4171" y="2765"/>
                  <a:ext cx="249"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C</a:t>
                  </a:r>
                </a:p>
              </p:txBody>
            </p:sp>
            <p:sp>
              <p:nvSpPr>
                <p:cNvPr id="492596" name="Line 52">
                  <a:extLst>
                    <a:ext uri="{FF2B5EF4-FFF2-40B4-BE49-F238E27FC236}">
                      <a16:creationId xmlns:a16="http://schemas.microsoft.com/office/drawing/2014/main" id="{26BA919A-3979-2546-8A7B-F5F758C16BD3}"/>
                    </a:ext>
                  </a:extLst>
                </p:cNvPr>
                <p:cNvSpPr>
                  <a:spLocks noChangeShapeType="1"/>
                </p:cNvSpPr>
                <p:nvPr/>
              </p:nvSpPr>
              <p:spPr bwMode="auto">
                <a:xfrm>
                  <a:off x="4107" y="2624"/>
                  <a:ext cx="139" cy="13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92597" name="Oval 53">
                  <a:extLst>
                    <a:ext uri="{FF2B5EF4-FFF2-40B4-BE49-F238E27FC236}">
                      <a16:creationId xmlns:a16="http://schemas.microsoft.com/office/drawing/2014/main" id="{17BE9F42-A1AF-064A-9DD2-74C490190E97}"/>
                    </a:ext>
                  </a:extLst>
                </p:cNvPr>
                <p:cNvSpPr>
                  <a:spLocks noChangeArrowheads="1"/>
                </p:cNvSpPr>
                <p:nvPr/>
              </p:nvSpPr>
              <p:spPr bwMode="auto">
                <a:xfrm>
                  <a:off x="3915" y="3125"/>
                  <a:ext cx="249"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D</a:t>
                  </a:r>
                </a:p>
              </p:txBody>
            </p:sp>
            <p:sp>
              <p:nvSpPr>
                <p:cNvPr id="492598" name="Line 54">
                  <a:extLst>
                    <a:ext uri="{FF2B5EF4-FFF2-40B4-BE49-F238E27FC236}">
                      <a16:creationId xmlns:a16="http://schemas.microsoft.com/office/drawing/2014/main" id="{624735EB-CB9B-E14D-B621-08C3CB3C352D}"/>
                    </a:ext>
                  </a:extLst>
                </p:cNvPr>
                <p:cNvSpPr>
                  <a:spLocks noChangeShapeType="1"/>
                </p:cNvSpPr>
                <p:nvPr/>
              </p:nvSpPr>
              <p:spPr bwMode="auto">
                <a:xfrm flipH="1">
                  <a:off x="4065" y="2965"/>
                  <a:ext cx="159" cy="15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nvGrpSpPr>
                <p:cNvPr id="492599" name="Group 55">
                  <a:extLst>
                    <a:ext uri="{FF2B5EF4-FFF2-40B4-BE49-F238E27FC236}">
                      <a16:creationId xmlns:a16="http://schemas.microsoft.com/office/drawing/2014/main" id="{67F2263F-3FF9-DA4A-955A-34351C370A6E}"/>
                    </a:ext>
                  </a:extLst>
                </p:cNvPr>
                <p:cNvGrpSpPr>
                  <a:grpSpLocks/>
                </p:cNvGrpSpPr>
                <p:nvPr/>
              </p:nvGrpSpPr>
              <p:grpSpPr bwMode="auto">
                <a:xfrm>
                  <a:off x="4540" y="2387"/>
                  <a:ext cx="1016" cy="1270"/>
                  <a:chOff x="2720" y="2136"/>
                  <a:chExt cx="1016" cy="1270"/>
                </a:xfrm>
              </p:grpSpPr>
              <p:sp>
                <p:nvSpPr>
                  <p:cNvPr id="492600" name="Oval 56">
                    <a:extLst>
                      <a:ext uri="{FF2B5EF4-FFF2-40B4-BE49-F238E27FC236}">
                        <a16:creationId xmlns:a16="http://schemas.microsoft.com/office/drawing/2014/main" id="{B00565A2-DE79-0D47-868A-D4C42E3ECB38}"/>
                      </a:ext>
                    </a:extLst>
                  </p:cNvPr>
                  <p:cNvSpPr>
                    <a:spLocks noChangeArrowheads="1"/>
                  </p:cNvSpPr>
                  <p:nvPr/>
                </p:nvSpPr>
                <p:spPr bwMode="auto">
                  <a:xfrm>
                    <a:off x="3223" y="2136"/>
                    <a:ext cx="249"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G</a:t>
                    </a:r>
                  </a:p>
                </p:txBody>
              </p:sp>
              <p:sp>
                <p:nvSpPr>
                  <p:cNvPr id="492601" name="Oval 57">
                    <a:extLst>
                      <a:ext uri="{FF2B5EF4-FFF2-40B4-BE49-F238E27FC236}">
                        <a16:creationId xmlns:a16="http://schemas.microsoft.com/office/drawing/2014/main" id="{C602DC01-BF0C-C74F-B101-05469EC23785}"/>
                      </a:ext>
                    </a:extLst>
                  </p:cNvPr>
                  <p:cNvSpPr>
                    <a:spLocks noChangeArrowheads="1"/>
                  </p:cNvSpPr>
                  <p:nvPr/>
                </p:nvSpPr>
                <p:spPr bwMode="auto">
                  <a:xfrm>
                    <a:off x="2975" y="2480"/>
                    <a:ext cx="249"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L</a:t>
                    </a:r>
                  </a:p>
                </p:txBody>
              </p:sp>
              <p:sp>
                <p:nvSpPr>
                  <p:cNvPr id="492602" name="Oval 58">
                    <a:extLst>
                      <a:ext uri="{FF2B5EF4-FFF2-40B4-BE49-F238E27FC236}">
                        <a16:creationId xmlns:a16="http://schemas.microsoft.com/office/drawing/2014/main" id="{4591AECB-EFE1-7345-8AAC-0EBADECA9C0D}"/>
                      </a:ext>
                    </a:extLst>
                  </p:cNvPr>
                  <p:cNvSpPr>
                    <a:spLocks noChangeArrowheads="1"/>
                  </p:cNvSpPr>
                  <p:nvPr/>
                </p:nvSpPr>
                <p:spPr bwMode="auto">
                  <a:xfrm>
                    <a:off x="3239" y="2829"/>
                    <a:ext cx="249"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K</a:t>
                    </a:r>
                  </a:p>
                </p:txBody>
              </p:sp>
              <p:sp>
                <p:nvSpPr>
                  <p:cNvPr id="492603" name="Line 59">
                    <a:extLst>
                      <a:ext uri="{FF2B5EF4-FFF2-40B4-BE49-F238E27FC236}">
                        <a16:creationId xmlns:a16="http://schemas.microsoft.com/office/drawing/2014/main" id="{EB10EB51-1844-5143-A4CB-AB5147725732}"/>
                      </a:ext>
                    </a:extLst>
                  </p:cNvPr>
                  <p:cNvSpPr>
                    <a:spLocks noChangeShapeType="1"/>
                  </p:cNvSpPr>
                  <p:nvPr/>
                </p:nvSpPr>
                <p:spPr bwMode="auto">
                  <a:xfrm>
                    <a:off x="3152" y="2688"/>
                    <a:ext cx="150" cy="15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92604" name="Oval 60">
                    <a:extLst>
                      <a:ext uri="{FF2B5EF4-FFF2-40B4-BE49-F238E27FC236}">
                        <a16:creationId xmlns:a16="http://schemas.microsoft.com/office/drawing/2014/main" id="{47840125-355A-0C45-AD2C-884117EEEE80}"/>
                      </a:ext>
                    </a:extLst>
                  </p:cNvPr>
                  <p:cNvSpPr>
                    <a:spLocks noChangeArrowheads="1"/>
                  </p:cNvSpPr>
                  <p:nvPr/>
                </p:nvSpPr>
                <p:spPr bwMode="auto">
                  <a:xfrm>
                    <a:off x="2720" y="2840"/>
                    <a:ext cx="249"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H</a:t>
                    </a:r>
                  </a:p>
                </p:txBody>
              </p:sp>
              <p:sp>
                <p:nvSpPr>
                  <p:cNvPr id="492605" name="Line 61">
                    <a:extLst>
                      <a:ext uri="{FF2B5EF4-FFF2-40B4-BE49-F238E27FC236}">
                        <a16:creationId xmlns:a16="http://schemas.microsoft.com/office/drawing/2014/main" id="{178115CA-2E42-4A46-839E-1A995793BD9A}"/>
                      </a:ext>
                    </a:extLst>
                  </p:cNvPr>
                  <p:cNvSpPr>
                    <a:spLocks noChangeShapeType="1"/>
                  </p:cNvSpPr>
                  <p:nvPr/>
                </p:nvSpPr>
                <p:spPr bwMode="auto">
                  <a:xfrm flipH="1">
                    <a:off x="2880" y="2688"/>
                    <a:ext cx="141" cy="15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92606" name="Oval 62">
                    <a:extLst>
                      <a:ext uri="{FF2B5EF4-FFF2-40B4-BE49-F238E27FC236}">
                        <a16:creationId xmlns:a16="http://schemas.microsoft.com/office/drawing/2014/main" id="{ABC86599-E830-1146-AC1D-0AAD0F734F62}"/>
                      </a:ext>
                    </a:extLst>
                  </p:cNvPr>
                  <p:cNvSpPr>
                    <a:spLocks noChangeArrowheads="1"/>
                  </p:cNvSpPr>
                  <p:nvPr/>
                </p:nvSpPr>
                <p:spPr bwMode="auto">
                  <a:xfrm>
                    <a:off x="3487" y="3179"/>
                    <a:ext cx="249"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M</a:t>
                    </a:r>
                  </a:p>
                </p:txBody>
              </p:sp>
              <p:sp>
                <p:nvSpPr>
                  <p:cNvPr id="492607" name="Line 63">
                    <a:extLst>
                      <a:ext uri="{FF2B5EF4-FFF2-40B4-BE49-F238E27FC236}">
                        <a16:creationId xmlns:a16="http://schemas.microsoft.com/office/drawing/2014/main" id="{2501FAE2-9F4E-1E48-9843-9AC3E00EEEDE}"/>
                      </a:ext>
                    </a:extLst>
                  </p:cNvPr>
                  <p:cNvSpPr>
                    <a:spLocks noChangeShapeType="1"/>
                  </p:cNvSpPr>
                  <p:nvPr/>
                </p:nvSpPr>
                <p:spPr bwMode="auto">
                  <a:xfrm>
                    <a:off x="3432" y="3033"/>
                    <a:ext cx="150" cy="15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92608" name="Line 64">
                    <a:extLst>
                      <a:ext uri="{FF2B5EF4-FFF2-40B4-BE49-F238E27FC236}">
                        <a16:creationId xmlns:a16="http://schemas.microsoft.com/office/drawing/2014/main" id="{94E2FDAC-0484-BF4D-94FB-FF8DA9636D5F}"/>
                      </a:ext>
                    </a:extLst>
                  </p:cNvPr>
                  <p:cNvSpPr>
                    <a:spLocks noChangeShapeType="1"/>
                  </p:cNvSpPr>
                  <p:nvPr/>
                </p:nvSpPr>
                <p:spPr bwMode="auto">
                  <a:xfrm flipH="1">
                    <a:off x="3134" y="2333"/>
                    <a:ext cx="141" cy="15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492609" name="Line 65">
                  <a:extLst>
                    <a:ext uri="{FF2B5EF4-FFF2-40B4-BE49-F238E27FC236}">
                      <a16:creationId xmlns:a16="http://schemas.microsoft.com/office/drawing/2014/main" id="{134FA6E5-B8CE-E849-82EF-D6E884B50D53}"/>
                    </a:ext>
                  </a:extLst>
                </p:cNvPr>
                <p:cNvSpPr>
                  <a:spLocks noChangeShapeType="1"/>
                </p:cNvSpPr>
                <p:nvPr/>
              </p:nvSpPr>
              <p:spPr bwMode="auto">
                <a:xfrm flipH="1">
                  <a:off x="4105" y="2205"/>
                  <a:ext cx="363" cy="273"/>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92610" name="Line 66">
                  <a:extLst>
                    <a:ext uri="{FF2B5EF4-FFF2-40B4-BE49-F238E27FC236}">
                      <a16:creationId xmlns:a16="http://schemas.microsoft.com/office/drawing/2014/main" id="{157DD4A9-8725-3644-AE2E-969B0BB657EC}"/>
                    </a:ext>
                  </a:extLst>
                </p:cNvPr>
                <p:cNvSpPr>
                  <a:spLocks noChangeShapeType="1"/>
                </p:cNvSpPr>
                <p:nvPr/>
              </p:nvSpPr>
              <p:spPr bwMode="auto">
                <a:xfrm>
                  <a:off x="4657" y="2213"/>
                  <a:ext cx="454" cy="18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spTree>
    <p:extLst>
      <p:ext uri="{BB962C8B-B14F-4D97-AF65-F5344CB8AC3E}">
        <p14:creationId xmlns:p14="http://schemas.microsoft.com/office/powerpoint/2010/main" val="69657448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3570" name="Rectangle 2">
            <a:extLst>
              <a:ext uri="{FF2B5EF4-FFF2-40B4-BE49-F238E27FC236}">
                <a16:creationId xmlns:a16="http://schemas.microsoft.com/office/drawing/2014/main" id="{960AD46D-3A05-744A-8DE3-F791F360D9F5}"/>
              </a:ext>
            </a:extLst>
          </p:cNvPr>
          <p:cNvSpPr>
            <a:spLocks noChangeArrowheads="1"/>
          </p:cNvSpPr>
          <p:nvPr/>
        </p:nvSpPr>
        <p:spPr bwMode="auto">
          <a:xfrm>
            <a:off x="1676400" y="228601"/>
            <a:ext cx="8839200" cy="629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533400" eaLnBrk="0" hangingPunct="0">
              <a:defRPr kumimoji="1" sz="2400">
                <a:solidFill>
                  <a:schemeClr val="tx1"/>
                </a:solidFill>
                <a:latin typeface="Times New Roman" panose="02020603050405020304" pitchFamily="18" charset="0"/>
                <a:ea typeface="宋体" panose="02010600030101010101" pitchFamily="2" charset="-122"/>
              </a:defRPr>
            </a:lvl2pPr>
            <a:lvl3pPr marL="1943100" indent="-457200" eaLnBrk="0" hangingPunct="0">
              <a:defRPr kumimoji="1" sz="2400">
                <a:solidFill>
                  <a:schemeClr val="tx1"/>
                </a:solidFill>
                <a:latin typeface="Times New Roman" panose="02020603050405020304" pitchFamily="18" charset="0"/>
                <a:ea typeface="宋体" panose="02010600030101010101" pitchFamily="2" charset="-122"/>
              </a:defRPr>
            </a:lvl3pPr>
            <a:lvl4pPr marL="2590800" indent="-457200" eaLnBrk="0" hangingPunct="0">
              <a:defRPr kumimoji="1" sz="2400">
                <a:solidFill>
                  <a:schemeClr val="tx1"/>
                </a:solidFill>
                <a:latin typeface="Times New Roman" panose="02020603050405020304" pitchFamily="18" charset="0"/>
                <a:ea typeface="宋体" panose="02010600030101010101" pitchFamily="2" charset="-122"/>
              </a:defRPr>
            </a:lvl4pPr>
            <a:lvl5pPr marL="3205163" indent="-457200" eaLnBrk="0" hangingPunct="0">
              <a:defRPr kumimoji="1" sz="2400">
                <a:solidFill>
                  <a:schemeClr val="tx1"/>
                </a:solidFill>
                <a:latin typeface="Times New Roman" panose="02020603050405020304" pitchFamily="18" charset="0"/>
                <a:ea typeface="宋体" panose="02010600030101010101" pitchFamily="2" charset="-122"/>
              </a:defRPr>
            </a:lvl5pPr>
            <a:lvl6pPr marL="3662363"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4119563"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576763"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5033963"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90000"/>
              </a:lnSpc>
              <a:spcBef>
                <a:spcPct val="20000"/>
              </a:spcBef>
              <a:spcAft>
                <a:spcPct val="0"/>
              </a:spcAft>
              <a:buClr>
                <a:srgbClr val="3366FF"/>
              </a:buClr>
              <a:buSzPct val="80000"/>
            </a:pPr>
            <a:r>
              <a:rPr lang="en-US" altLang="zh-CN" sz="4000" b="1">
                <a:solidFill>
                  <a:srgbClr val="FFCC66"/>
                </a:solidFill>
              </a:rPr>
              <a:t>4  </a:t>
            </a:r>
            <a:r>
              <a:rPr lang="zh-CN" altLang="en-US" sz="4000" b="1">
                <a:solidFill>
                  <a:srgbClr val="FFCC66"/>
                </a:solidFill>
                <a:ea typeface="楷体_GB2312" pitchFamily="49" charset="-122"/>
              </a:rPr>
              <a:t>二叉树转换成森林</a:t>
            </a:r>
          </a:p>
          <a:p>
            <a:pPr eaLnBrk="1" fontAlgn="base" hangingPunct="1">
              <a:lnSpc>
                <a:spcPct val="110000"/>
              </a:lnSpc>
              <a:spcBef>
                <a:spcPct val="20000"/>
              </a:spcBef>
              <a:spcAft>
                <a:spcPct val="0"/>
              </a:spcAft>
              <a:buClr>
                <a:srgbClr val="3366FF"/>
              </a:buClr>
              <a:buSzPct val="80000"/>
            </a:pPr>
            <a:r>
              <a:rPr lang="zh-CN" altLang="en-US" sz="2800">
                <a:solidFill>
                  <a:srgbClr val="FFFFFF"/>
                </a:solidFill>
              </a:rPr>
              <a:t>        </a:t>
            </a:r>
            <a:r>
              <a:rPr lang="zh-CN" altLang="en-US" sz="2800" b="1">
                <a:solidFill>
                  <a:srgbClr val="FFFFFF"/>
                </a:solidFill>
              </a:rPr>
              <a:t>若</a:t>
            </a:r>
            <a:r>
              <a:rPr lang="en-US" altLang="zh-CN" sz="2800" b="1">
                <a:solidFill>
                  <a:srgbClr val="FFFFFF"/>
                </a:solidFill>
              </a:rPr>
              <a:t>B=(root</a:t>
            </a:r>
            <a:r>
              <a:rPr lang="zh-CN" altLang="en-US" sz="2800" b="1">
                <a:solidFill>
                  <a:srgbClr val="FFFFFF"/>
                </a:solidFill>
              </a:rPr>
              <a:t>，</a:t>
            </a:r>
            <a:r>
              <a:rPr lang="en-US" altLang="zh-CN" sz="2800" b="1">
                <a:solidFill>
                  <a:srgbClr val="FFFFFF"/>
                </a:solidFill>
              </a:rPr>
              <a:t>LB</a:t>
            </a:r>
            <a:r>
              <a:rPr lang="zh-CN" altLang="en-US" sz="2800" b="1">
                <a:solidFill>
                  <a:srgbClr val="FFFFFF"/>
                </a:solidFill>
              </a:rPr>
              <a:t>，</a:t>
            </a:r>
            <a:r>
              <a:rPr lang="en-US" altLang="zh-CN" sz="2800" b="1">
                <a:solidFill>
                  <a:srgbClr val="FFFFFF"/>
                </a:solidFill>
              </a:rPr>
              <a:t>RB)</a:t>
            </a:r>
            <a:r>
              <a:rPr lang="zh-CN" altLang="en-US" sz="2800" b="1">
                <a:solidFill>
                  <a:srgbClr val="FFFFFF"/>
                </a:solidFill>
              </a:rPr>
              <a:t>是一棵二叉树，则可以将其转换成由若干棵树构成的森林：</a:t>
            </a:r>
            <a:r>
              <a:rPr lang="en-US" altLang="zh-CN" sz="2800" b="1">
                <a:solidFill>
                  <a:srgbClr val="FFFFFF"/>
                </a:solidFill>
              </a:rPr>
              <a:t>F={T</a:t>
            </a:r>
            <a:r>
              <a:rPr lang="en-US" altLang="zh-CN" sz="2800" b="1" baseline="-18000">
                <a:solidFill>
                  <a:srgbClr val="FFFFFF"/>
                </a:solidFill>
              </a:rPr>
              <a:t>1</a:t>
            </a:r>
            <a:r>
              <a:rPr lang="en-US" altLang="zh-CN" sz="2800" b="1">
                <a:solidFill>
                  <a:srgbClr val="FFFFFF"/>
                </a:solidFill>
              </a:rPr>
              <a:t>, T</a:t>
            </a:r>
            <a:r>
              <a:rPr lang="en-US" altLang="zh-CN" sz="2800" b="1" baseline="-18000">
                <a:solidFill>
                  <a:srgbClr val="FFFFFF"/>
                </a:solidFill>
              </a:rPr>
              <a:t>2</a:t>
            </a:r>
            <a:r>
              <a:rPr lang="en-US" altLang="zh-CN" sz="2800" b="1">
                <a:solidFill>
                  <a:srgbClr val="FFFFFF"/>
                </a:solidFill>
              </a:rPr>
              <a:t>,</a:t>
            </a:r>
            <a:r>
              <a:rPr lang="en-US" altLang="zh-CN" sz="2800" b="1">
                <a:solidFill>
                  <a:srgbClr val="FFFFFF"/>
                </a:solidFill>
                <a:ea typeface="Arial Unicode MS" panose="020B0604020202020204" pitchFamily="34" charset="-128"/>
                <a:cs typeface="Arial Unicode MS" panose="020B0604020202020204" pitchFamily="34" charset="-128"/>
              </a:rPr>
              <a:t>⋯,T</a:t>
            </a:r>
            <a:r>
              <a:rPr lang="en-US" altLang="zh-CN" sz="2800" b="1" baseline="-18000">
                <a:solidFill>
                  <a:srgbClr val="FFFFFF"/>
                </a:solidFill>
              </a:rPr>
              <a:t>n</a:t>
            </a:r>
            <a:r>
              <a:rPr lang="en-US" altLang="zh-CN" sz="2800" b="1">
                <a:solidFill>
                  <a:srgbClr val="FFFFFF"/>
                </a:solidFill>
              </a:rPr>
              <a:t>} </a:t>
            </a:r>
            <a:r>
              <a:rPr lang="zh-CN" altLang="en-US" sz="2800" b="1">
                <a:solidFill>
                  <a:srgbClr val="FFFFFF"/>
                </a:solidFill>
                <a:latin typeface="宋体" panose="02010600030101010101" pitchFamily="2" charset="-122"/>
              </a:rPr>
              <a:t>。</a:t>
            </a:r>
          </a:p>
          <a:p>
            <a:pPr eaLnBrk="1" fontAlgn="base" hangingPunct="1">
              <a:lnSpc>
                <a:spcPct val="110000"/>
              </a:lnSpc>
              <a:spcBef>
                <a:spcPct val="20000"/>
              </a:spcBef>
              <a:spcAft>
                <a:spcPct val="0"/>
              </a:spcAft>
              <a:buClr>
                <a:srgbClr val="3366FF"/>
              </a:buClr>
              <a:buSzPct val="80000"/>
            </a:pPr>
            <a:r>
              <a:rPr lang="zh-CN" altLang="en-US" sz="3200" b="1">
                <a:solidFill>
                  <a:srgbClr val="FFFF00"/>
                </a:solidFill>
              </a:rPr>
              <a:t>转换算法</a:t>
            </a:r>
            <a:r>
              <a:rPr lang="zh-CN" altLang="en-US" sz="3200" b="1">
                <a:solidFill>
                  <a:srgbClr val="FFFFFF"/>
                </a:solidFill>
              </a:rPr>
              <a:t>：</a:t>
            </a:r>
          </a:p>
          <a:p>
            <a:pPr lvl="1" eaLnBrk="1" fontAlgn="base" hangingPunct="1">
              <a:lnSpc>
                <a:spcPct val="110000"/>
              </a:lnSpc>
              <a:spcBef>
                <a:spcPct val="20000"/>
              </a:spcBef>
              <a:spcAft>
                <a:spcPct val="0"/>
              </a:spcAft>
              <a:buClr>
                <a:srgbClr val="3366FF"/>
              </a:buClr>
              <a:buSzPct val="80000"/>
            </a:pPr>
            <a:r>
              <a:rPr lang="zh-CN" altLang="en-US" sz="2800" b="1">
                <a:solidFill>
                  <a:srgbClr val="FFFFFF"/>
                </a:solidFill>
              </a:rPr>
              <a:t>①  若</a:t>
            </a:r>
            <a:r>
              <a:rPr lang="en-US" altLang="zh-CN" sz="2800" b="1">
                <a:solidFill>
                  <a:srgbClr val="FFFFFF"/>
                </a:solidFill>
              </a:rPr>
              <a:t>B</a:t>
            </a:r>
            <a:r>
              <a:rPr lang="zh-CN" altLang="en-US" sz="2800" b="1">
                <a:solidFill>
                  <a:srgbClr val="FFFFFF"/>
                </a:solidFill>
              </a:rPr>
              <a:t>是空树，则</a:t>
            </a:r>
            <a:r>
              <a:rPr lang="en-US" altLang="zh-CN" sz="2800" b="1">
                <a:solidFill>
                  <a:srgbClr val="FFFFFF"/>
                </a:solidFill>
              </a:rPr>
              <a:t>F</a:t>
            </a:r>
            <a:r>
              <a:rPr lang="zh-CN" altLang="en-US" sz="2800" b="1">
                <a:solidFill>
                  <a:srgbClr val="FFFFFF"/>
                </a:solidFill>
              </a:rPr>
              <a:t>为空</a:t>
            </a:r>
            <a:r>
              <a:rPr lang="zh-CN" altLang="en-US" sz="2800" b="1">
                <a:solidFill>
                  <a:srgbClr val="FFFFFF"/>
                </a:solidFill>
                <a:latin typeface="宋体" panose="02010600030101010101" pitchFamily="2" charset="-122"/>
              </a:rPr>
              <a:t>。</a:t>
            </a:r>
            <a:endParaRPr lang="zh-CN" altLang="en-US" sz="2800" b="1">
              <a:solidFill>
                <a:srgbClr val="FFFFFF"/>
              </a:solidFill>
            </a:endParaRPr>
          </a:p>
          <a:p>
            <a:pPr lvl="1" eaLnBrk="1" fontAlgn="base" hangingPunct="1">
              <a:lnSpc>
                <a:spcPct val="110000"/>
              </a:lnSpc>
              <a:spcBef>
                <a:spcPct val="20000"/>
              </a:spcBef>
              <a:spcAft>
                <a:spcPct val="0"/>
              </a:spcAft>
              <a:buClr>
                <a:srgbClr val="3366FF"/>
              </a:buClr>
              <a:buSzPct val="80000"/>
            </a:pPr>
            <a:r>
              <a:rPr lang="zh-CN" altLang="en-US" sz="2800" b="1">
                <a:solidFill>
                  <a:srgbClr val="FFFFFF"/>
                </a:solidFill>
              </a:rPr>
              <a:t>②  若</a:t>
            </a:r>
            <a:r>
              <a:rPr lang="en-US" altLang="zh-CN" sz="2800" b="1">
                <a:solidFill>
                  <a:srgbClr val="FFFFFF"/>
                </a:solidFill>
              </a:rPr>
              <a:t>B</a:t>
            </a:r>
            <a:r>
              <a:rPr lang="zh-CN" altLang="en-US" sz="2800" b="1">
                <a:solidFill>
                  <a:srgbClr val="FFFFFF"/>
                </a:solidFill>
              </a:rPr>
              <a:t>非空，则</a:t>
            </a:r>
            <a:r>
              <a:rPr lang="en-US" altLang="zh-CN" sz="2800" b="1">
                <a:solidFill>
                  <a:srgbClr val="FFFFFF"/>
                </a:solidFill>
              </a:rPr>
              <a:t>F</a:t>
            </a:r>
            <a:r>
              <a:rPr lang="zh-CN" altLang="en-US" sz="2800" b="1">
                <a:solidFill>
                  <a:srgbClr val="FFFFFF"/>
                </a:solidFill>
              </a:rPr>
              <a:t>中第一棵树</a:t>
            </a:r>
            <a:r>
              <a:rPr lang="en-US" altLang="zh-CN" sz="2800" b="1">
                <a:solidFill>
                  <a:srgbClr val="FFFFFF"/>
                </a:solidFill>
              </a:rPr>
              <a:t>T</a:t>
            </a:r>
            <a:r>
              <a:rPr lang="en-US" altLang="zh-CN" sz="2800" b="1" baseline="-18000">
                <a:solidFill>
                  <a:srgbClr val="FFFFFF"/>
                </a:solidFill>
              </a:rPr>
              <a:t>1</a:t>
            </a:r>
            <a:r>
              <a:rPr lang="zh-CN" altLang="en-US" sz="2800" b="1">
                <a:solidFill>
                  <a:srgbClr val="FFFFFF"/>
                </a:solidFill>
              </a:rPr>
              <a:t>的根</a:t>
            </a:r>
            <a:r>
              <a:rPr lang="en-US" altLang="zh-CN" sz="2800" b="1">
                <a:solidFill>
                  <a:srgbClr val="FFFFFF"/>
                </a:solidFill>
              </a:rPr>
              <a:t>root(T</a:t>
            </a:r>
            <a:r>
              <a:rPr lang="en-US" altLang="zh-CN" sz="2800" b="1" baseline="-18000">
                <a:solidFill>
                  <a:srgbClr val="FFFFFF"/>
                </a:solidFill>
              </a:rPr>
              <a:t>1</a:t>
            </a:r>
            <a:r>
              <a:rPr lang="en-US" altLang="zh-CN" sz="2800" b="1">
                <a:solidFill>
                  <a:srgbClr val="FFFFFF"/>
                </a:solidFill>
              </a:rPr>
              <a:t>)</a:t>
            </a:r>
            <a:r>
              <a:rPr lang="zh-CN" altLang="en-US" sz="2800" b="1">
                <a:solidFill>
                  <a:srgbClr val="FFFFFF"/>
                </a:solidFill>
              </a:rPr>
              <a:t>就是二叉树的根</a:t>
            </a:r>
            <a:r>
              <a:rPr lang="en-US" altLang="zh-CN" sz="2800" b="1">
                <a:solidFill>
                  <a:srgbClr val="FFFFFF"/>
                </a:solidFill>
              </a:rPr>
              <a:t>root</a:t>
            </a:r>
            <a:r>
              <a:rPr lang="zh-CN" altLang="en-US" sz="2800" b="1">
                <a:solidFill>
                  <a:srgbClr val="FFFFFF"/>
                </a:solidFill>
              </a:rPr>
              <a:t>， </a:t>
            </a:r>
            <a:r>
              <a:rPr lang="en-US" altLang="zh-CN" sz="2800" b="1">
                <a:solidFill>
                  <a:srgbClr val="FFFFFF"/>
                </a:solidFill>
              </a:rPr>
              <a:t>T</a:t>
            </a:r>
            <a:r>
              <a:rPr lang="en-US" altLang="zh-CN" sz="2800" b="1" baseline="-18000">
                <a:solidFill>
                  <a:srgbClr val="FFFFFF"/>
                </a:solidFill>
              </a:rPr>
              <a:t>1</a:t>
            </a:r>
            <a:r>
              <a:rPr lang="zh-CN" altLang="en-US" sz="2800" b="1">
                <a:solidFill>
                  <a:srgbClr val="FFFFFF"/>
                </a:solidFill>
              </a:rPr>
              <a:t>中根结点的子森林</a:t>
            </a:r>
            <a:r>
              <a:rPr lang="en-US" altLang="zh-CN" sz="2800" b="1">
                <a:solidFill>
                  <a:srgbClr val="FFFFFF"/>
                </a:solidFill>
              </a:rPr>
              <a:t>F</a:t>
            </a:r>
            <a:r>
              <a:rPr lang="en-US" altLang="zh-CN" sz="2800" b="1" baseline="-18000">
                <a:solidFill>
                  <a:srgbClr val="FFFFFF"/>
                </a:solidFill>
              </a:rPr>
              <a:t>1</a:t>
            </a:r>
            <a:r>
              <a:rPr lang="zh-CN" altLang="en-US" sz="2800" b="1">
                <a:solidFill>
                  <a:srgbClr val="FFFFFF"/>
                </a:solidFill>
              </a:rPr>
              <a:t>是由树</a:t>
            </a:r>
            <a:r>
              <a:rPr lang="en-US" altLang="zh-CN" sz="2800" b="1">
                <a:solidFill>
                  <a:srgbClr val="FFFFFF"/>
                </a:solidFill>
              </a:rPr>
              <a:t>B</a:t>
            </a:r>
            <a:r>
              <a:rPr lang="zh-CN" altLang="en-US" sz="2800" b="1">
                <a:solidFill>
                  <a:srgbClr val="FFFFFF"/>
                </a:solidFill>
              </a:rPr>
              <a:t>的左子树</a:t>
            </a:r>
            <a:r>
              <a:rPr lang="en-US" altLang="zh-CN" sz="2800" b="1">
                <a:solidFill>
                  <a:srgbClr val="FFFFFF"/>
                </a:solidFill>
              </a:rPr>
              <a:t>LB</a:t>
            </a:r>
            <a:r>
              <a:rPr lang="zh-CN" altLang="en-US" sz="2800" b="1">
                <a:solidFill>
                  <a:srgbClr val="FFFFFF"/>
                </a:solidFill>
              </a:rPr>
              <a:t>转换而成的森林</a:t>
            </a:r>
            <a:r>
              <a:rPr lang="zh-CN" altLang="en-US" sz="2800" b="1">
                <a:solidFill>
                  <a:srgbClr val="FFFFFF"/>
                </a:solidFill>
                <a:latin typeface="宋体" panose="02010600030101010101" pitchFamily="2" charset="-122"/>
              </a:rPr>
              <a:t>；</a:t>
            </a:r>
            <a:r>
              <a:rPr lang="en-US" altLang="zh-CN" sz="2800" b="1">
                <a:solidFill>
                  <a:srgbClr val="FFFFFF"/>
                </a:solidFill>
              </a:rPr>
              <a:t>F</a:t>
            </a:r>
            <a:r>
              <a:rPr lang="zh-CN" altLang="en-US" sz="2800" b="1">
                <a:solidFill>
                  <a:srgbClr val="FFFFFF"/>
                </a:solidFill>
              </a:rPr>
              <a:t>中除</a:t>
            </a:r>
            <a:r>
              <a:rPr lang="en-US" altLang="zh-CN" sz="2800" b="1">
                <a:solidFill>
                  <a:srgbClr val="FFFFFF"/>
                </a:solidFill>
              </a:rPr>
              <a:t>T</a:t>
            </a:r>
            <a:r>
              <a:rPr lang="en-US" altLang="zh-CN" sz="2800" b="1" baseline="-18000">
                <a:solidFill>
                  <a:srgbClr val="FFFFFF"/>
                </a:solidFill>
              </a:rPr>
              <a:t>1</a:t>
            </a:r>
            <a:r>
              <a:rPr lang="zh-CN" altLang="en-US" sz="2800" b="1">
                <a:solidFill>
                  <a:srgbClr val="FFFFFF"/>
                </a:solidFill>
              </a:rPr>
              <a:t>外其余树组成的的森林</a:t>
            </a:r>
            <a:r>
              <a:rPr lang="en-US" altLang="zh-CN" sz="2800" b="1">
                <a:solidFill>
                  <a:srgbClr val="FFFFFF"/>
                </a:solidFill>
              </a:rPr>
              <a:t>F’={T</a:t>
            </a:r>
            <a:r>
              <a:rPr lang="en-US" altLang="zh-CN" sz="2800" b="1" baseline="-18000">
                <a:solidFill>
                  <a:srgbClr val="FFFFFF"/>
                </a:solidFill>
              </a:rPr>
              <a:t>2</a:t>
            </a:r>
            <a:r>
              <a:rPr lang="en-US" altLang="zh-CN" sz="2800" b="1">
                <a:solidFill>
                  <a:srgbClr val="FFFFFF"/>
                </a:solidFill>
              </a:rPr>
              <a:t>, T</a:t>
            </a:r>
            <a:r>
              <a:rPr lang="en-US" altLang="zh-CN" sz="2800" b="1" baseline="-18000">
                <a:solidFill>
                  <a:srgbClr val="FFFFFF"/>
                </a:solidFill>
              </a:rPr>
              <a:t>3</a:t>
            </a:r>
            <a:r>
              <a:rPr lang="en-US" altLang="zh-CN" sz="2800" b="1">
                <a:solidFill>
                  <a:srgbClr val="FFFFFF"/>
                </a:solidFill>
              </a:rPr>
              <a:t>,</a:t>
            </a:r>
            <a:r>
              <a:rPr lang="en-US" altLang="zh-CN" sz="2800" b="1">
                <a:solidFill>
                  <a:srgbClr val="FFFFFF"/>
                </a:solidFill>
                <a:ea typeface="Arial Unicode MS" panose="020B0604020202020204" pitchFamily="34" charset="-128"/>
                <a:cs typeface="Arial Unicode MS" panose="020B0604020202020204" pitchFamily="34" charset="-128"/>
              </a:rPr>
              <a:t>⋯,T</a:t>
            </a:r>
            <a:r>
              <a:rPr lang="en-US" altLang="zh-CN" sz="2800" b="1" baseline="-18000">
                <a:solidFill>
                  <a:srgbClr val="FFFFFF"/>
                </a:solidFill>
              </a:rPr>
              <a:t>n</a:t>
            </a:r>
            <a:r>
              <a:rPr lang="en-US" altLang="zh-CN" sz="2800" b="1">
                <a:solidFill>
                  <a:srgbClr val="FFFFFF"/>
                </a:solidFill>
              </a:rPr>
              <a:t>} </a:t>
            </a:r>
            <a:r>
              <a:rPr lang="zh-CN" altLang="en-US" sz="2800" b="1">
                <a:solidFill>
                  <a:srgbClr val="FFFFFF"/>
                </a:solidFill>
              </a:rPr>
              <a:t>是由</a:t>
            </a:r>
            <a:r>
              <a:rPr lang="en-US" altLang="zh-CN" sz="2800" b="1">
                <a:solidFill>
                  <a:srgbClr val="FFFFFF"/>
                </a:solidFill>
              </a:rPr>
              <a:t>B</a:t>
            </a:r>
            <a:r>
              <a:rPr lang="zh-CN" altLang="en-US" sz="2800" b="1">
                <a:solidFill>
                  <a:srgbClr val="FFFFFF"/>
                </a:solidFill>
              </a:rPr>
              <a:t>右子树</a:t>
            </a:r>
            <a:r>
              <a:rPr lang="en-US" altLang="zh-CN" sz="2800" b="1">
                <a:solidFill>
                  <a:srgbClr val="FFFFFF"/>
                </a:solidFill>
              </a:rPr>
              <a:t>RB</a:t>
            </a:r>
            <a:r>
              <a:rPr lang="zh-CN" altLang="en-US" sz="2800" b="1">
                <a:solidFill>
                  <a:srgbClr val="FFFFFF"/>
                </a:solidFill>
              </a:rPr>
              <a:t>转换得到的森林</a:t>
            </a:r>
            <a:r>
              <a:rPr lang="zh-CN" altLang="en-US" sz="2800" b="1">
                <a:solidFill>
                  <a:srgbClr val="FFFFFF"/>
                </a:solidFill>
                <a:latin typeface="宋体" panose="02010600030101010101" pitchFamily="2" charset="-122"/>
              </a:rPr>
              <a:t>。</a:t>
            </a:r>
          </a:p>
          <a:p>
            <a:pPr eaLnBrk="1" fontAlgn="base" hangingPunct="1">
              <a:lnSpc>
                <a:spcPct val="110000"/>
              </a:lnSpc>
              <a:spcBef>
                <a:spcPct val="20000"/>
              </a:spcBef>
              <a:spcAft>
                <a:spcPct val="0"/>
              </a:spcAft>
              <a:buClr>
                <a:srgbClr val="3366FF"/>
              </a:buClr>
              <a:buSzPct val="80000"/>
            </a:pPr>
            <a:r>
              <a:rPr lang="zh-CN" altLang="en-US" sz="2800" b="1">
                <a:solidFill>
                  <a:srgbClr val="FFFFFF"/>
                </a:solidFill>
                <a:latin typeface="宋体" panose="02010600030101010101" pitchFamily="2" charset="-122"/>
              </a:rPr>
              <a:t>    上述转换规则是递归的</a:t>
            </a:r>
            <a:r>
              <a:rPr lang="zh-CN" altLang="en-US" sz="2800" b="1">
                <a:solidFill>
                  <a:srgbClr val="FFFFFF"/>
                </a:solidFill>
              </a:rPr>
              <a:t>，</a:t>
            </a:r>
            <a:r>
              <a:rPr lang="zh-CN" altLang="en-US" sz="2800" b="1">
                <a:solidFill>
                  <a:srgbClr val="FFFFFF"/>
                </a:solidFill>
                <a:latin typeface="宋体" panose="02010600030101010101" pitchFamily="2" charset="-122"/>
              </a:rPr>
              <a:t>可以写出其递归算法。以下给出具体的还原步骤。</a:t>
            </a:r>
          </a:p>
        </p:txBody>
      </p:sp>
    </p:spTree>
    <p:extLst>
      <p:ext uri="{BB962C8B-B14F-4D97-AF65-F5344CB8AC3E}">
        <p14:creationId xmlns:p14="http://schemas.microsoft.com/office/powerpoint/2010/main" val="63200739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4594" name="Rectangle 2">
            <a:extLst>
              <a:ext uri="{FF2B5EF4-FFF2-40B4-BE49-F238E27FC236}">
                <a16:creationId xmlns:a16="http://schemas.microsoft.com/office/drawing/2014/main" id="{008C34C5-C9B0-F244-B81F-3996778F3DF8}"/>
              </a:ext>
            </a:extLst>
          </p:cNvPr>
          <p:cNvSpPr>
            <a:spLocks noChangeArrowheads="1"/>
          </p:cNvSpPr>
          <p:nvPr/>
        </p:nvSpPr>
        <p:spPr bwMode="auto">
          <a:xfrm>
            <a:off x="1676400" y="152400"/>
            <a:ext cx="8839200" cy="306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533400" eaLnBrk="0" hangingPunct="0">
              <a:defRPr kumimoji="1" sz="2400">
                <a:solidFill>
                  <a:schemeClr val="tx1"/>
                </a:solidFill>
                <a:latin typeface="Times New Roman" panose="02020603050405020304" pitchFamily="18" charset="0"/>
                <a:ea typeface="宋体" panose="02010600030101010101" pitchFamily="2" charset="-122"/>
              </a:defRPr>
            </a:lvl2pPr>
            <a:lvl3pPr marL="1943100" indent="-457200" eaLnBrk="0" hangingPunct="0">
              <a:defRPr kumimoji="1" sz="2400">
                <a:solidFill>
                  <a:schemeClr val="tx1"/>
                </a:solidFill>
                <a:latin typeface="Times New Roman" panose="02020603050405020304" pitchFamily="18" charset="0"/>
                <a:ea typeface="宋体" panose="02010600030101010101" pitchFamily="2" charset="-122"/>
              </a:defRPr>
            </a:lvl3pPr>
            <a:lvl4pPr marL="2590800" indent="-457200" eaLnBrk="0" hangingPunct="0">
              <a:defRPr kumimoji="1" sz="2400">
                <a:solidFill>
                  <a:schemeClr val="tx1"/>
                </a:solidFill>
                <a:latin typeface="Times New Roman" panose="02020603050405020304" pitchFamily="18" charset="0"/>
                <a:ea typeface="宋体" panose="02010600030101010101" pitchFamily="2" charset="-122"/>
              </a:defRPr>
            </a:lvl4pPr>
            <a:lvl5pPr marL="3205163" indent="-457200" eaLnBrk="0" hangingPunct="0">
              <a:defRPr kumimoji="1" sz="2400">
                <a:solidFill>
                  <a:schemeClr val="tx1"/>
                </a:solidFill>
                <a:latin typeface="Times New Roman" panose="02020603050405020304" pitchFamily="18" charset="0"/>
                <a:ea typeface="宋体" panose="02010600030101010101" pitchFamily="2" charset="-122"/>
              </a:defRPr>
            </a:lvl5pPr>
            <a:lvl6pPr marL="3662363"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4119563"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576763"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5033963"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1" eaLnBrk="1" fontAlgn="base" hangingPunct="1">
              <a:lnSpc>
                <a:spcPct val="110000"/>
              </a:lnSpc>
              <a:spcBef>
                <a:spcPct val="20000"/>
              </a:spcBef>
              <a:spcAft>
                <a:spcPct val="0"/>
              </a:spcAft>
              <a:buClr>
                <a:srgbClr val="3366FF"/>
              </a:buClr>
              <a:buSzPct val="80000"/>
            </a:pPr>
            <a:r>
              <a:rPr lang="zh-CN" altLang="en-US" sz="2800" b="1">
                <a:solidFill>
                  <a:srgbClr val="FFFFFF"/>
                </a:solidFill>
              </a:rPr>
              <a:t>①  </a:t>
            </a:r>
            <a:r>
              <a:rPr lang="zh-CN" altLang="en-US" sz="2800" b="1">
                <a:solidFill>
                  <a:srgbClr val="FFFF00"/>
                </a:solidFill>
              </a:rPr>
              <a:t>去连线</a:t>
            </a:r>
            <a:r>
              <a:rPr lang="zh-CN" altLang="en-US" sz="2800" b="1">
                <a:solidFill>
                  <a:srgbClr val="FFFFFF"/>
                </a:solidFill>
              </a:rPr>
              <a:t>。将二叉树</a:t>
            </a:r>
            <a:r>
              <a:rPr lang="en-US" altLang="zh-CN" sz="2800" b="1">
                <a:solidFill>
                  <a:srgbClr val="FFFFFF"/>
                </a:solidFill>
              </a:rPr>
              <a:t>B</a:t>
            </a:r>
            <a:r>
              <a:rPr lang="zh-CN" altLang="en-US" sz="2800" b="1">
                <a:solidFill>
                  <a:srgbClr val="FFFFFF"/>
                </a:solidFill>
              </a:rPr>
              <a:t>的根结点与其右子结点以及沿右子结点链方向的所有右子结点的连线全部去掉，得到若干棵孤立的二叉树，每一棵就是原来森林</a:t>
            </a:r>
            <a:r>
              <a:rPr lang="en-US" altLang="zh-CN" sz="2800" b="1">
                <a:solidFill>
                  <a:srgbClr val="FFFFFF"/>
                </a:solidFill>
              </a:rPr>
              <a:t>F</a:t>
            </a:r>
            <a:r>
              <a:rPr lang="zh-CN" altLang="en-US" sz="2800" b="1">
                <a:solidFill>
                  <a:srgbClr val="FFFFFF"/>
                </a:solidFill>
              </a:rPr>
              <a:t>中的树依次对应的二叉树，</a:t>
            </a:r>
            <a:r>
              <a:rPr lang="zh-CN" altLang="en-US" sz="2800" b="1">
                <a:solidFill>
                  <a:srgbClr val="FFFFFF"/>
                </a:solidFill>
                <a:latin typeface="宋体" panose="02010600030101010101" pitchFamily="2" charset="-122"/>
              </a:rPr>
              <a:t>如图</a:t>
            </a:r>
            <a:r>
              <a:rPr lang="en-US" altLang="zh-CN" sz="2800" b="1">
                <a:solidFill>
                  <a:srgbClr val="FFFFFF"/>
                </a:solidFill>
              </a:rPr>
              <a:t>6-22(b)</a:t>
            </a:r>
            <a:r>
              <a:rPr lang="zh-CN" altLang="en-US" sz="2800" b="1">
                <a:solidFill>
                  <a:srgbClr val="FFFFFF"/>
                </a:solidFill>
              </a:rPr>
              <a:t>所示</a:t>
            </a:r>
            <a:r>
              <a:rPr lang="zh-CN" altLang="en-US" sz="2800" b="1">
                <a:solidFill>
                  <a:srgbClr val="FFFFFF"/>
                </a:solidFill>
                <a:latin typeface="宋体" panose="02010600030101010101" pitchFamily="2" charset="-122"/>
              </a:rPr>
              <a:t>。</a:t>
            </a:r>
            <a:endParaRPr lang="zh-CN" altLang="en-US" sz="2800" b="1">
              <a:solidFill>
                <a:srgbClr val="FFFFFF"/>
              </a:solidFill>
            </a:endParaRPr>
          </a:p>
          <a:p>
            <a:pPr lvl="1" eaLnBrk="1" fontAlgn="base" hangingPunct="1">
              <a:lnSpc>
                <a:spcPct val="110000"/>
              </a:lnSpc>
              <a:spcBef>
                <a:spcPct val="20000"/>
              </a:spcBef>
              <a:spcAft>
                <a:spcPct val="0"/>
              </a:spcAft>
              <a:buClr>
                <a:srgbClr val="3366FF"/>
              </a:buClr>
              <a:buSzPct val="80000"/>
            </a:pPr>
            <a:r>
              <a:rPr lang="zh-CN" altLang="en-US" sz="2800" b="1">
                <a:solidFill>
                  <a:srgbClr val="FFFFFF"/>
                </a:solidFill>
              </a:rPr>
              <a:t>②  </a:t>
            </a:r>
            <a:r>
              <a:rPr lang="zh-CN" altLang="en-US" sz="2800" b="1">
                <a:solidFill>
                  <a:srgbClr val="FFFF00"/>
                </a:solidFill>
              </a:rPr>
              <a:t>二叉树的还原</a:t>
            </a:r>
            <a:r>
              <a:rPr lang="zh-CN" altLang="en-US" sz="2800" b="1">
                <a:solidFill>
                  <a:srgbClr val="FFFFFF"/>
                </a:solidFill>
              </a:rPr>
              <a:t>。将各棵孤立的二叉树按二叉树还原为树的方法还原成一般的树，</a:t>
            </a:r>
            <a:r>
              <a:rPr lang="zh-CN" altLang="en-US" sz="2800" b="1">
                <a:solidFill>
                  <a:srgbClr val="FFFFFF"/>
                </a:solidFill>
                <a:latin typeface="宋体" panose="02010600030101010101" pitchFamily="2" charset="-122"/>
              </a:rPr>
              <a:t>如图</a:t>
            </a:r>
            <a:r>
              <a:rPr lang="en-US" altLang="zh-CN" sz="2800" b="1">
                <a:solidFill>
                  <a:srgbClr val="FFFFFF"/>
                </a:solidFill>
              </a:rPr>
              <a:t>6- 22(c)</a:t>
            </a:r>
            <a:r>
              <a:rPr lang="zh-CN" altLang="en-US" sz="2800" b="1">
                <a:solidFill>
                  <a:srgbClr val="FFFFFF"/>
                </a:solidFill>
              </a:rPr>
              <a:t>所示</a:t>
            </a:r>
            <a:r>
              <a:rPr lang="zh-CN" altLang="en-US" sz="2800" b="1">
                <a:solidFill>
                  <a:srgbClr val="FFFFFF"/>
                </a:solidFill>
                <a:latin typeface="宋体" panose="02010600030101010101" pitchFamily="2" charset="-122"/>
              </a:rPr>
              <a:t>。</a:t>
            </a:r>
          </a:p>
        </p:txBody>
      </p:sp>
      <p:grpSp>
        <p:nvGrpSpPr>
          <p:cNvPr id="494595" name="Group 3">
            <a:extLst>
              <a:ext uri="{FF2B5EF4-FFF2-40B4-BE49-F238E27FC236}">
                <a16:creationId xmlns:a16="http://schemas.microsoft.com/office/drawing/2014/main" id="{7E221E7F-E964-404B-B98D-C8A24CB5770D}"/>
              </a:ext>
            </a:extLst>
          </p:cNvPr>
          <p:cNvGrpSpPr>
            <a:grpSpLocks/>
          </p:cNvGrpSpPr>
          <p:nvPr/>
        </p:nvGrpSpPr>
        <p:grpSpPr bwMode="auto">
          <a:xfrm>
            <a:off x="1774825" y="3284539"/>
            <a:ext cx="8648700" cy="3095625"/>
            <a:chOff x="168" y="2115"/>
            <a:chExt cx="5448" cy="1950"/>
          </a:xfrm>
        </p:grpSpPr>
        <p:sp>
          <p:nvSpPr>
            <p:cNvPr id="494596" name="Rectangle 4">
              <a:extLst>
                <a:ext uri="{FF2B5EF4-FFF2-40B4-BE49-F238E27FC236}">
                  <a16:creationId xmlns:a16="http://schemas.microsoft.com/office/drawing/2014/main" id="{EAB2D7B2-7FB5-EB41-A486-CDC3945E6E82}"/>
                </a:ext>
              </a:extLst>
            </p:cNvPr>
            <p:cNvSpPr>
              <a:spLocks noChangeArrowheads="1"/>
            </p:cNvSpPr>
            <p:nvPr/>
          </p:nvSpPr>
          <p:spPr bwMode="auto">
            <a:xfrm>
              <a:off x="1655" y="3838"/>
              <a:ext cx="2374"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000" b="1">
                  <a:solidFill>
                    <a:srgbClr val="FFFFFF"/>
                  </a:solidFill>
                  <a:latin typeface="Times New Roman" panose="02020603050405020304" pitchFamily="18" charset="0"/>
                  <a:ea typeface="宋体" panose="02010600030101010101" pitchFamily="2" charset="-122"/>
                </a:rPr>
                <a:t>图</a:t>
              </a:r>
              <a:r>
                <a:rPr kumimoji="1" lang="en-US" altLang="zh-CN" sz="2000" b="1">
                  <a:solidFill>
                    <a:srgbClr val="FFFFFF"/>
                  </a:solidFill>
                  <a:latin typeface="Times New Roman" panose="02020603050405020304" pitchFamily="18" charset="0"/>
                  <a:ea typeface="宋体" panose="02010600030101010101" pitchFamily="2" charset="-122"/>
                </a:rPr>
                <a:t>6-22  </a:t>
              </a:r>
              <a:r>
                <a:rPr kumimoji="1" lang="zh-CN" altLang="en-US" sz="2000" b="1">
                  <a:solidFill>
                    <a:srgbClr val="FFFFFF"/>
                  </a:solidFill>
                  <a:latin typeface="Times New Roman" panose="02020603050405020304" pitchFamily="18" charset="0"/>
                  <a:ea typeface="宋体" panose="02010600030101010101" pitchFamily="2" charset="-122"/>
                </a:rPr>
                <a:t>二叉树还原成森林的过程</a:t>
              </a:r>
            </a:p>
          </p:txBody>
        </p:sp>
        <p:grpSp>
          <p:nvGrpSpPr>
            <p:cNvPr id="494597" name="Group 5">
              <a:extLst>
                <a:ext uri="{FF2B5EF4-FFF2-40B4-BE49-F238E27FC236}">
                  <a16:creationId xmlns:a16="http://schemas.microsoft.com/office/drawing/2014/main" id="{0B1B5DA0-1DE8-144F-991C-FC95AED02EA3}"/>
                </a:ext>
              </a:extLst>
            </p:cNvPr>
            <p:cNvGrpSpPr>
              <a:grpSpLocks/>
            </p:cNvGrpSpPr>
            <p:nvPr/>
          </p:nvGrpSpPr>
          <p:grpSpPr bwMode="auto">
            <a:xfrm>
              <a:off x="3696" y="2259"/>
              <a:ext cx="1920" cy="1390"/>
              <a:chOff x="3696" y="2341"/>
              <a:chExt cx="1920" cy="1390"/>
            </a:xfrm>
          </p:grpSpPr>
          <p:grpSp>
            <p:nvGrpSpPr>
              <p:cNvPr id="494598" name="Group 6">
                <a:extLst>
                  <a:ext uri="{FF2B5EF4-FFF2-40B4-BE49-F238E27FC236}">
                    <a16:creationId xmlns:a16="http://schemas.microsoft.com/office/drawing/2014/main" id="{73BE0441-7823-3E49-815E-57711B6980B9}"/>
                  </a:ext>
                </a:extLst>
              </p:cNvPr>
              <p:cNvGrpSpPr>
                <a:grpSpLocks/>
              </p:cNvGrpSpPr>
              <p:nvPr/>
            </p:nvGrpSpPr>
            <p:grpSpPr bwMode="auto">
              <a:xfrm>
                <a:off x="3696" y="2352"/>
                <a:ext cx="665" cy="1115"/>
                <a:chOff x="455" y="1584"/>
                <a:chExt cx="665" cy="1115"/>
              </a:xfrm>
            </p:grpSpPr>
            <p:sp>
              <p:nvSpPr>
                <p:cNvPr id="494599" name="Oval 7">
                  <a:extLst>
                    <a:ext uri="{FF2B5EF4-FFF2-40B4-BE49-F238E27FC236}">
                      <a16:creationId xmlns:a16="http://schemas.microsoft.com/office/drawing/2014/main" id="{6DEFD0D6-1ED3-614A-9C39-7DC407BE46FF}"/>
                    </a:ext>
                  </a:extLst>
                </p:cNvPr>
                <p:cNvSpPr>
                  <a:spLocks noChangeArrowheads="1"/>
                </p:cNvSpPr>
                <p:nvPr/>
              </p:nvSpPr>
              <p:spPr bwMode="auto">
                <a:xfrm>
                  <a:off x="696" y="1584"/>
                  <a:ext cx="249"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A</a:t>
                  </a:r>
                </a:p>
              </p:txBody>
            </p:sp>
            <p:sp>
              <p:nvSpPr>
                <p:cNvPr id="494600" name="Oval 8">
                  <a:extLst>
                    <a:ext uri="{FF2B5EF4-FFF2-40B4-BE49-F238E27FC236}">
                      <a16:creationId xmlns:a16="http://schemas.microsoft.com/office/drawing/2014/main" id="{684DA8F4-CAD1-D743-91F7-36DE5473E8CF}"/>
                    </a:ext>
                  </a:extLst>
                </p:cNvPr>
                <p:cNvSpPr>
                  <a:spLocks noChangeArrowheads="1"/>
                </p:cNvSpPr>
                <p:nvPr/>
              </p:nvSpPr>
              <p:spPr bwMode="auto">
                <a:xfrm>
                  <a:off x="871" y="2024"/>
                  <a:ext cx="249"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C</a:t>
                  </a:r>
                </a:p>
              </p:txBody>
            </p:sp>
            <p:sp>
              <p:nvSpPr>
                <p:cNvPr id="494601" name="Oval 9">
                  <a:extLst>
                    <a:ext uri="{FF2B5EF4-FFF2-40B4-BE49-F238E27FC236}">
                      <a16:creationId xmlns:a16="http://schemas.microsoft.com/office/drawing/2014/main" id="{23E1C847-F570-484B-9896-4C9D00C94383}"/>
                    </a:ext>
                  </a:extLst>
                </p:cNvPr>
                <p:cNvSpPr>
                  <a:spLocks noChangeArrowheads="1"/>
                </p:cNvSpPr>
                <p:nvPr/>
              </p:nvSpPr>
              <p:spPr bwMode="auto">
                <a:xfrm>
                  <a:off x="455" y="2024"/>
                  <a:ext cx="249"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B</a:t>
                  </a:r>
                </a:p>
              </p:txBody>
            </p:sp>
            <p:sp>
              <p:nvSpPr>
                <p:cNvPr id="494602" name="Oval 10">
                  <a:extLst>
                    <a:ext uri="{FF2B5EF4-FFF2-40B4-BE49-F238E27FC236}">
                      <a16:creationId xmlns:a16="http://schemas.microsoft.com/office/drawing/2014/main" id="{94C7EB06-BEAB-784F-9B19-41529BF1EE60}"/>
                    </a:ext>
                  </a:extLst>
                </p:cNvPr>
                <p:cNvSpPr>
                  <a:spLocks noChangeArrowheads="1"/>
                </p:cNvSpPr>
                <p:nvPr/>
              </p:nvSpPr>
              <p:spPr bwMode="auto">
                <a:xfrm>
                  <a:off x="864" y="2472"/>
                  <a:ext cx="249"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D</a:t>
                  </a:r>
                </a:p>
              </p:txBody>
            </p:sp>
            <p:sp>
              <p:nvSpPr>
                <p:cNvPr id="494603" name="Line 11">
                  <a:extLst>
                    <a:ext uri="{FF2B5EF4-FFF2-40B4-BE49-F238E27FC236}">
                      <a16:creationId xmlns:a16="http://schemas.microsoft.com/office/drawing/2014/main" id="{78726D14-C8F1-7B43-9FF6-60B572D5644C}"/>
                    </a:ext>
                  </a:extLst>
                </p:cNvPr>
                <p:cNvSpPr>
                  <a:spLocks noChangeShapeType="1"/>
                </p:cNvSpPr>
                <p:nvPr/>
              </p:nvSpPr>
              <p:spPr bwMode="auto">
                <a:xfrm flipH="1">
                  <a:off x="584" y="1792"/>
                  <a:ext cx="159"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94604" name="Line 12">
                  <a:extLst>
                    <a:ext uri="{FF2B5EF4-FFF2-40B4-BE49-F238E27FC236}">
                      <a16:creationId xmlns:a16="http://schemas.microsoft.com/office/drawing/2014/main" id="{02096F2A-F828-4C45-B4B4-EF6C817DA280}"/>
                    </a:ext>
                  </a:extLst>
                </p:cNvPr>
                <p:cNvSpPr>
                  <a:spLocks noChangeShapeType="1"/>
                </p:cNvSpPr>
                <p:nvPr/>
              </p:nvSpPr>
              <p:spPr bwMode="auto">
                <a:xfrm>
                  <a:off x="872" y="1792"/>
                  <a:ext cx="136"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94605" name="Line 13">
                  <a:extLst>
                    <a:ext uri="{FF2B5EF4-FFF2-40B4-BE49-F238E27FC236}">
                      <a16:creationId xmlns:a16="http://schemas.microsoft.com/office/drawing/2014/main" id="{57345FB2-B358-974A-B6DA-5FEEE229E03E}"/>
                    </a:ext>
                  </a:extLst>
                </p:cNvPr>
                <p:cNvSpPr>
                  <a:spLocks noChangeShapeType="1"/>
                </p:cNvSpPr>
                <p:nvPr/>
              </p:nvSpPr>
              <p:spPr bwMode="auto">
                <a:xfrm>
                  <a:off x="992" y="2248"/>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494606" name="Oval 14">
                <a:extLst>
                  <a:ext uri="{FF2B5EF4-FFF2-40B4-BE49-F238E27FC236}">
                    <a16:creationId xmlns:a16="http://schemas.microsoft.com/office/drawing/2014/main" id="{E54D1EC3-34D7-D440-9D3B-2A504B02E42D}"/>
                  </a:ext>
                </a:extLst>
              </p:cNvPr>
              <p:cNvSpPr>
                <a:spLocks noChangeArrowheads="1"/>
              </p:cNvSpPr>
              <p:nvPr/>
            </p:nvSpPr>
            <p:spPr bwMode="auto">
              <a:xfrm>
                <a:off x="5367" y="2352"/>
                <a:ext cx="249"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M</a:t>
                </a:r>
              </a:p>
            </p:txBody>
          </p:sp>
          <p:grpSp>
            <p:nvGrpSpPr>
              <p:cNvPr id="494607" name="Group 15">
                <a:extLst>
                  <a:ext uri="{FF2B5EF4-FFF2-40B4-BE49-F238E27FC236}">
                    <a16:creationId xmlns:a16="http://schemas.microsoft.com/office/drawing/2014/main" id="{C59155CC-8C16-2C41-97C5-154FE5DA53D0}"/>
                  </a:ext>
                </a:extLst>
              </p:cNvPr>
              <p:cNvGrpSpPr>
                <a:grpSpLocks/>
              </p:cNvGrpSpPr>
              <p:nvPr/>
            </p:nvGrpSpPr>
            <p:grpSpPr bwMode="auto">
              <a:xfrm>
                <a:off x="4512" y="2341"/>
                <a:ext cx="807" cy="1115"/>
                <a:chOff x="4512" y="2341"/>
                <a:chExt cx="807" cy="1115"/>
              </a:xfrm>
            </p:grpSpPr>
            <p:sp>
              <p:nvSpPr>
                <p:cNvPr id="494608" name="Oval 16">
                  <a:extLst>
                    <a:ext uri="{FF2B5EF4-FFF2-40B4-BE49-F238E27FC236}">
                      <a16:creationId xmlns:a16="http://schemas.microsoft.com/office/drawing/2014/main" id="{4B93B107-7FD4-B742-929B-53065CF4E4CC}"/>
                    </a:ext>
                  </a:extLst>
                </p:cNvPr>
                <p:cNvSpPr>
                  <a:spLocks noChangeArrowheads="1"/>
                </p:cNvSpPr>
                <p:nvPr/>
              </p:nvSpPr>
              <p:spPr bwMode="auto">
                <a:xfrm>
                  <a:off x="4808" y="2341"/>
                  <a:ext cx="249"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G</a:t>
                  </a:r>
                </a:p>
              </p:txBody>
            </p:sp>
            <p:sp>
              <p:nvSpPr>
                <p:cNvPr id="494609" name="Oval 17">
                  <a:extLst>
                    <a:ext uri="{FF2B5EF4-FFF2-40B4-BE49-F238E27FC236}">
                      <a16:creationId xmlns:a16="http://schemas.microsoft.com/office/drawing/2014/main" id="{5320F278-143C-144E-B1C2-8D467A44D298}"/>
                    </a:ext>
                  </a:extLst>
                </p:cNvPr>
                <p:cNvSpPr>
                  <a:spLocks noChangeArrowheads="1"/>
                </p:cNvSpPr>
                <p:nvPr/>
              </p:nvSpPr>
              <p:spPr bwMode="auto">
                <a:xfrm>
                  <a:off x="4528" y="2781"/>
                  <a:ext cx="249"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L</a:t>
                  </a:r>
                </a:p>
              </p:txBody>
            </p:sp>
            <p:sp>
              <p:nvSpPr>
                <p:cNvPr id="494610" name="Oval 18">
                  <a:extLst>
                    <a:ext uri="{FF2B5EF4-FFF2-40B4-BE49-F238E27FC236}">
                      <a16:creationId xmlns:a16="http://schemas.microsoft.com/office/drawing/2014/main" id="{9B1E1711-7B1A-E045-8968-FA88F9541E0E}"/>
                    </a:ext>
                  </a:extLst>
                </p:cNvPr>
                <p:cNvSpPr>
                  <a:spLocks noChangeArrowheads="1"/>
                </p:cNvSpPr>
                <p:nvPr/>
              </p:nvSpPr>
              <p:spPr bwMode="auto">
                <a:xfrm>
                  <a:off x="4512" y="3229"/>
                  <a:ext cx="249"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H</a:t>
                  </a:r>
                </a:p>
              </p:txBody>
            </p:sp>
            <p:sp>
              <p:nvSpPr>
                <p:cNvPr id="494611" name="Line 19">
                  <a:extLst>
                    <a:ext uri="{FF2B5EF4-FFF2-40B4-BE49-F238E27FC236}">
                      <a16:creationId xmlns:a16="http://schemas.microsoft.com/office/drawing/2014/main" id="{E360DC5E-1B8F-8D4C-AD86-76233B6C5076}"/>
                    </a:ext>
                  </a:extLst>
                </p:cNvPr>
                <p:cNvSpPr>
                  <a:spLocks noChangeShapeType="1"/>
                </p:cNvSpPr>
                <p:nvPr/>
              </p:nvSpPr>
              <p:spPr bwMode="auto">
                <a:xfrm flipH="1">
                  <a:off x="4673" y="2549"/>
                  <a:ext cx="181"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94612" name="Line 20">
                  <a:extLst>
                    <a:ext uri="{FF2B5EF4-FFF2-40B4-BE49-F238E27FC236}">
                      <a16:creationId xmlns:a16="http://schemas.microsoft.com/office/drawing/2014/main" id="{13609D5A-A7E2-A44D-9AFD-5C887E40F5D6}"/>
                    </a:ext>
                  </a:extLst>
                </p:cNvPr>
                <p:cNvSpPr>
                  <a:spLocks noChangeShapeType="1"/>
                </p:cNvSpPr>
                <p:nvPr/>
              </p:nvSpPr>
              <p:spPr bwMode="auto">
                <a:xfrm>
                  <a:off x="4992" y="2549"/>
                  <a:ext cx="181"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94613" name="Line 21">
                  <a:extLst>
                    <a:ext uri="{FF2B5EF4-FFF2-40B4-BE49-F238E27FC236}">
                      <a16:creationId xmlns:a16="http://schemas.microsoft.com/office/drawing/2014/main" id="{F38CD342-D9BE-934E-8250-84D861468B67}"/>
                    </a:ext>
                  </a:extLst>
                </p:cNvPr>
                <p:cNvSpPr>
                  <a:spLocks noChangeShapeType="1"/>
                </p:cNvSpPr>
                <p:nvPr/>
              </p:nvSpPr>
              <p:spPr bwMode="auto">
                <a:xfrm>
                  <a:off x="4640" y="3005"/>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94614" name="Oval 22">
                  <a:extLst>
                    <a:ext uri="{FF2B5EF4-FFF2-40B4-BE49-F238E27FC236}">
                      <a16:creationId xmlns:a16="http://schemas.microsoft.com/office/drawing/2014/main" id="{2D63A2BF-DE46-FF45-B0ED-D19565FEB565}"/>
                    </a:ext>
                  </a:extLst>
                </p:cNvPr>
                <p:cNvSpPr>
                  <a:spLocks noChangeArrowheads="1"/>
                </p:cNvSpPr>
                <p:nvPr/>
              </p:nvSpPr>
              <p:spPr bwMode="auto">
                <a:xfrm>
                  <a:off x="5070" y="2781"/>
                  <a:ext cx="249"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K</a:t>
                  </a:r>
                </a:p>
              </p:txBody>
            </p:sp>
          </p:grpSp>
          <p:sp>
            <p:nvSpPr>
              <p:cNvPr id="494615" name="Rectangle 23">
                <a:extLst>
                  <a:ext uri="{FF2B5EF4-FFF2-40B4-BE49-F238E27FC236}">
                    <a16:creationId xmlns:a16="http://schemas.microsoft.com/office/drawing/2014/main" id="{9D560CEF-BAA5-C945-B1C3-3B3158E9CE03}"/>
                  </a:ext>
                </a:extLst>
              </p:cNvPr>
              <p:cNvSpPr>
                <a:spLocks noChangeArrowheads="1"/>
              </p:cNvSpPr>
              <p:nvPr/>
            </p:nvSpPr>
            <p:spPr bwMode="auto">
              <a:xfrm>
                <a:off x="4021" y="3504"/>
                <a:ext cx="121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b="1">
                    <a:solidFill>
                      <a:srgbClr val="FFFFFF"/>
                    </a:solidFill>
                    <a:latin typeface="Times New Roman" panose="02020603050405020304" pitchFamily="18" charset="0"/>
                    <a:ea typeface="宋体" panose="02010600030101010101" pitchFamily="2" charset="-122"/>
                  </a:rPr>
                  <a:t>(c)   </a:t>
                </a:r>
                <a:r>
                  <a:rPr kumimoji="1" lang="zh-CN" altLang="en-US" sz="2000" b="1">
                    <a:solidFill>
                      <a:srgbClr val="FFFFFF"/>
                    </a:solidFill>
                    <a:latin typeface="Times New Roman" panose="02020603050405020304" pitchFamily="18" charset="0"/>
                    <a:ea typeface="宋体" panose="02010600030101010101" pitchFamily="2" charset="-122"/>
                  </a:rPr>
                  <a:t>还原成森林</a:t>
                </a:r>
              </a:p>
            </p:txBody>
          </p:sp>
        </p:grpSp>
        <p:grpSp>
          <p:nvGrpSpPr>
            <p:cNvPr id="494616" name="Group 24">
              <a:extLst>
                <a:ext uri="{FF2B5EF4-FFF2-40B4-BE49-F238E27FC236}">
                  <a16:creationId xmlns:a16="http://schemas.microsoft.com/office/drawing/2014/main" id="{269FF25A-48C4-D743-A03E-BC28E965F795}"/>
                </a:ext>
              </a:extLst>
            </p:cNvPr>
            <p:cNvGrpSpPr>
              <a:grpSpLocks/>
            </p:cNvGrpSpPr>
            <p:nvPr/>
          </p:nvGrpSpPr>
          <p:grpSpPr bwMode="auto">
            <a:xfrm>
              <a:off x="168" y="2115"/>
              <a:ext cx="1430" cy="1626"/>
              <a:chOff x="168" y="2227"/>
              <a:chExt cx="1430" cy="1626"/>
            </a:xfrm>
          </p:grpSpPr>
          <p:sp>
            <p:nvSpPr>
              <p:cNvPr id="494617" name="Rectangle 25">
                <a:extLst>
                  <a:ext uri="{FF2B5EF4-FFF2-40B4-BE49-F238E27FC236}">
                    <a16:creationId xmlns:a16="http://schemas.microsoft.com/office/drawing/2014/main" id="{8BD417FC-FA57-B04E-A36B-3CF0402692C9}"/>
                  </a:ext>
                </a:extLst>
              </p:cNvPr>
              <p:cNvSpPr>
                <a:spLocks noChangeArrowheads="1"/>
              </p:cNvSpPr>
              <p:nvPr/>
            </p:nvSpPr>
            <p:spPr bwMode="auto">
              <a:xfrm>
                <a:off x="462" y="3626"/>
                <a:ext cx="81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457200" indent="-457200" eaLnBrk="0" hangingPunct="0">
                  <a:defRPr kumimoji="1" sz="2400">
                    <a:solidFill>
                      <a:schemeClr val="tx1"/>
                    </a:solidFill>
                    <a:latin typeface="Times New Roman" panose="02020603050405020304" pitchFamily="18" charset="0"/>
                    <a:ea typeface="宋体" panose="02010600030101010101" pitchFamily="2" charset="-122"/>
                  </a:defRPr>
                </a:lvl1pPr>
                <a:lvl2pPr marL="914400" indent="-457200" eaLnBrk="0" hangingPunct="0">
                  <a:defRPr kumimoji="1" sz="2400">
                    <a:solidFill>
                      <a:schemeClr val="tx1"/>
                    </a:solidFill>
                    <a:latin typeface="Times New Roman" panose="02020603050405020304" pitchFamily="18" charset="0"/>
                    <a:ea typeface="宋体" panose="02010600030101010101" pitchFamily="2" charset="-122"/>
                  </a:defRPr>
                </a:lvl2pPr>
                <a:lvl3pPr marL="1371600" indent="-457200" eaLnBrk="0" hangingPunct="0">
                  <a:defRPr kumimoji="1" sz="2400">
                    <a:solidFill>
                      <a:schemeClr val="tx1"/>
                    </a:solidFill>
                    <a:latin typeface="Times New Roman" panose="02020603050405020304" pitchFamily="18" charset="0"/>
                    <a:ea typeface="宋体" panose="02010600030101010101" pitchFamily="2" charset="-122"/>
                  </a:defRPr>
                </a:lvl3pPr>
                <a:lvl4pPr marL="1828800" indent="-457200" eaLnBrk="0" hangingPunct="0">
                  <a:defRPr kumimoji="1" sz="2400">
                    <a:solidFill>
                      <a:schemeClr val="tx1"/>
                    </a:solidFill>
                    <a:latin typeface="Times New Roman" panose="02020603050405020304" pitchFamily="18" charset="0"/>
                    <a:ea typeface="宋体" panose="02010600030101010101" pitchFamily="2" charset="-122"/>
                  </a:defRPr>
                </a:lvl4pPr>
                <a:lvl5pPr marL="2286000" indent="-457200" eaLnBrk="0" hangingPunct="0">
                  <a:defRPr kumimoji="1" sz="24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r>
                  <a:rPr lang="en-US" altLang="zh-CN" sz="2000" b="1">
                    <a:solidFill>
                      <a:srgbClr val="FFFFFF"/>
                    </a:solidFill>
                  </a:rPr>
                  <a:t>(a)  </a:t>
                </a:r>
                <a:r>
                  <a:rPr lang="zh-CN" altLang="en-US" sz="2000" b="1">
                    <a:solidFill>
                      <a:srgbClr val="FFFFFF"/>
                    </a:solidFill>
                  </a:rPr>
                  <a:t>二叉树</a:t>
                </a:r>
              </a:p>
            </p:txBody>
          </p:sp>
          <p:grpSp>
            <p:nvGrpSpPr>
              <p:cNvPr id="494618" name="Group 26">
                <a:extLst>
                  <a:ext uri="{FF2B5EF4-FFF2-40B4-BE49-F238E27FC236}">
                    <a16:creationId xmlns:a16="http://schemas.microsoft.com/office/drawing/2014/main" id="{98F493CE-9949-814B-898C-CBCFFE45D0E0}"/>
                  </a:ext>
                </a:extLst>
              </p:cNvPr>
              <p:cNvGrpSpPr>
                <a:grpSpLocks/>
              </p:cNvGrpSpPr>
              <p:nvPr/>
            </p:nvGrpSpPr>
            <p:grpSpPr bwMode="auto">
              <a:xfrm>
                <a:off x="168" y="2227"/>
                <a:ext cx="1430" cy="1322"/>
                <a:chOff x="168" y="2227"/>
                <a:chExt cx="1430" cy="1322"/>
              </a:xfrm>
            </p:grpSpPr>
            <p:sp>
              <p:nvSpPr>
                <p:cNvPr id="494619" name="Oval 27">
                  <a:extLst>
                    <a:ext uri="{FF2B5EF4-FFF2-40B4-BE49-F238E27FC236}">
                      <a16:creationId xmlns:a16="http://schemas.microsoft.com/office/drawing/2014/main" id="{AA2E0568-4A8C-9842-A4A8-3C6E20755AC0}"/>
                    </a:ext>
                  </a:extLst>
                </p:cNvPr>
                <p:cNvSpPr>
                  <a:spLocks noChangeArrowheads="1"/>
                </p:cNvSpPr>
                <p:nvPr/>
              </p:nvSpPr>
              <p:spPr bwMode="auto">
                <a:xfrm>
                  <a:off x="657" y="2227"/>
                  <a:ext cx="249"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A</a:t>
                  </a:r>
                </a:p>
              </p:txBody>
            </p:sp>
            <p:sp>
              <p:nvSpPr>
                <p:cNvPr id="494620" name="Oval 28">
                  <a:extLst>
                    <a:ext uri="{FF2B5EF4-FFF2-40B4-BE49-F238E27FC236}">
                      <a16:creationId xmlns:a16="http://schemas.microsoft.com/office/drawing/2014/main" id="{888B9112-AD66-504C-9EAF-37BDDE4B8724}"/>
                    </a:ext>
                  </a:extLst>
                </p:cNvPr>
                <p:cNvSpPr>
                  <a:spLocks noChangeArrowheads="1"/>
                </p:cNvSpPr>
                <p:nvPr/>
              </p:nvSpPr>
              <p:spPr bwMode="auto">
                <a:xfrm>
                  <a:off x="168" y="2581"/>
                  <a:ext cx="249"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B</a:t>
                  </a:r>
                </a:p>
              </p:txBody>
            </p:sp>
            <p:sp>
              <p:nvSpPr>
                <p:cNvPr id="494621" name="Oval 29">
                  <a:extLst>
                    <a:ext uri="{FF2B5EF4-FFF2-40B4-BE49-F238E27FC236}">
                      <a16:creationId xmlns:a16="http://schemas.microsoft.com/office/drawing/2014/main" id="{A4D109E1-30FC-7A48-B58B-E18015257233}"/>
                    </a:ext>
                  </a:extLst>
                </p:cNvPr>
                <p:cNvSpPr>
                  <a:spLocks noChangeArrowheads="1"/>
                </p:cNvSpPr>
                <p:nvPr/>
              </p:nvSpPr>
              <p:spPr bwMode="auto">
                <a:xfrm>
                  <a:off x="448" y="2946"/>
                  <a:ext cx="249"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C</a:t>
                  </a:r>
                </a:p>
              </p:txBody>
            </p:sp>
            <p:sp>
              <p:nvSpPr>
                <p:cNvPr id="494622" name="Line 30">
                  <a:extLst>
                    <a:ext uri="{FF2B5EF4-FFF2-40B4-BE49-F238E27FC236}">
                      <a16:creationId xmlns:a16="http://schemas.microsoft.com/office/drawing/2014/main" id="{7FA6D937-10F8-214B-8095-693E953E3299}"/>
                    </a:ext>
                  </a:extLst>
                </p:cNvPr>
                <p:cNvSpPr>
                  <a:spLocks noChangeShapeType="1"/>
                </p:cNvSpPr>
                <p:nvPr/>
              </p:nvSpPr>
              <p:spPr bwMode="auto">
                <a:xfrm flipH="1">
                  <a:off x="385" y="2405"/>
                  <a:ext cx="296" cy="20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94623" name="Line 31">
                  <a:extLst>
                    <a:ext uri="{FF2B5EF4-FFF2-40B4-BE49-F238E27FC236}">
                      <a16:creationId xmlns:a16="http://schemas.microsoft.com/office/drawing/2014/main" id="{80AACFE1-476D-2544-8F09-D84B60838EE1}"/>
                    </a:ext>
                  </a:extLst>
                </p:cNvPr>
                <p:cNvSpPr>
                  <a:spLocks noChangeShapeType="1"/>
                </p:cNvSpPr>
                <p:nvPr/>
              </p:nvSpPr>
              <p:spPr bwMode="auto">
                <a:xfrm>
                  <a:off x="368" y="2789"/>
                  <a:ext cx="153" cy="15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94624" name="Oval 32">
                  <a:extLst>
                    <a:ext uri="{FF2B5EF4-FFF2-40B4-BE49-F238E27FC236}">
                      <a16:creationId xmlns:a16="http://schemas.microsoft.com/office/drawing/2014/main" id="{B5312537-F3D4-484E-8149-5A6B79CC15A7}"/>
                    </a:ext>
                  </a:extLst>
                </p:cNvPr>
                <p:cNvSpPr>
                  <a:spLocks noChangeArrowheads="1"/>
                </p:cNvSpPr>
                <p:nvPr/>
              </p:nvSpPr>
              <p:spPr bwMode="auto">
                <a:xfrm>
                  <a:off x="184" y="3322"/>
                  <a:ext cx="249"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D</a:t>
                  </a:r>
                </a:p>
              </p:txBody>
            </p:sp>
            <p:sp>
              <p:nvSpPr>
                <p:cNvPr id="494625" name="Line 33">
                  <a:extLst>
                    <a:ext uri="{FF2B5EF4-FFF2-40B4-BE49-F238E27FC236}">
                      <a16:creationId xmlns:a16="http://schemas.microsoft.com/office/drawing/2014/main" id="{B8432AAC-7AB6-B84E-ACA1-402BA84DE5D0}"/>
                    </a:ext>
                  </a:extLst>
                </p:cNvPr>
                <p:cNvSpPr>
                  <a:spLocks noChangeShapeType="1"/>
                </p:cNvSpPr>
                <p:nvPr/>
              </p:nvSpPr>
              <p:spPr bwMode="auto">
                <a:xfrm flipH="1">
                  <a:off x="356" y="3154"/>
                  <a:ext cx="137" cy="16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94626" name="Oval 34">
                  <a:extLst>
                    <a:ext uri="{FF2B5EF4-FFF2-40B4-BE49-F238E27FC236}">
                      <a16:creationId xmlns:a16="http://schemas.microsoft.com/office/drawing/2014/main" id="{24F30B84-E184-C942-8A00-3D52BBED3108}"/>
                    </a:ext>
                  </a:extLst>
                </p:cNvPr>
                <p:cNvSpPr>
                  <a:spLocks noChangeArrowheads="1"/>
                </p:cNvSpPr>
                <p:nvPr/>
              </p:nvSpPr>
              <p:spPr bwMode="auto">
                <a:xfrm>
                  <a:off x="1104" y="2581"/>
                  <a:ext cx="249"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G</a:t>
                  </a:r>
                </a:p>
              </p:txBody>
            </p:sp>
            <p:sp>
              <p:nvSpPr>
                <p:cNvPr id="494627" name="Oval 35">
                  <a:extLst>
                    <a:ext uri="{FF2B5EF4-FFF2-40B4-BE49-F238E27FC236}">
                      <a16:creationId xmlns:a16="http://schemas.microsoft.com/office/drawing/2014/main" id="{1AD86871-E47C-AD43-99FB-EF12CD6A5BCE}"/>
                    </a:ext>
                  </a:extLst>
                </p:cNvPr>
                <p:cNvSpPr>
                  <a:spLocks noChangeArrowheads="1"/>
                </p:cNvSpPr>
                <p:nvPr/>
              </p:nvSpPr>
              <p:spPr bwMode="auto">
                <a:xfrm>
                  <a:off x="832" y="2957"/>
                  <a:ext cx="249"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L</a:t>
                  </a:r>
                </a:p>
              </p:txBody>
            </p:sp>
            <p:sp>
              <p:nvSpPr>
                <p:cNvPr id="494628" name="Oval 36">
                  <a:extLst>
                    <a:ext uri="{FF2B5EF4-FFF2-40B4-BE49-F238E27FC236}">
                      <a16:creationId xmlns:a16="http://schemas.microsoft.com/office/drawing/2014/main" id="{61194B4B-68FD-244F-AAC0-D27BCB718C4F}"/>
                    </a:ext>
                  </a:extLst>
                </p:cNvPr>
                <p:cNvSpPr>
                  <a:spLocks noChangeArrowheads="1"/>
                </p:cNvSpPr>
                <p:nvPr/>
              </p:nvSpPr>
              <p:spPr bwMode="auto">
                <a:xfrm>
                  <a:off x="1120" y="3322"/>
                  <a:ext cx="249"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K</a:t>
                  </a:r>
                </a:p>
              </p:txBody>
            </p:sp>
            <p:sp>
              <p:nvSpPr>
                <p:cNvPr id="494629" name="Oval 37">
                  <a:extLst>
                    <a:ext uri="{FF2B5EF4-FFF2-40B4-BE49-F238E27FC236}">
                      <a16:creationId xmlns:a16="http://schemas.microsoft.com/office/drawing/2014/main" id="{E058A485-DF89-E24F-AC71-62ABC4A95DBD}"/>
                    </a:ext>
                  </a:extLst>
                </p:cNvPr>
                <p:cNvSpPr>
                  <a:spLocks noChangeArrowheads="1"/>
                </p:cNvSpPr>
                <p:nvPr/>
              </p:nvSpPr>
              <p:spPr bwMode="auto">
                <a:xfrm>
                  <a:off x="553" y="3317"/>
                  <a:ext cx="249"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H</a:t>
                  </a:r>
                </a:p>
              </p:txBody>
            </p:sp>
            <p:sp>
              <p:nvSpPr>
                <p:cNvPr id="494630" name="Oval 38">
                  <a:extLst>
                    <a:ext uri="{FF2B5EF4-FFF2-40B4-BE49-F238E27FC236}">
                      <a16:creationId xmlns:a16="http://schemas.microsoft.com/office/drawing/2014/main" id="{4B906556-EDFB-894F-9BC7-28AB9D1D07B3}"/>
                    </a:ext>
                  </a:extLst>
                </p:cNvPr>
                <p:cNvSpPr>
                  <a:spLocks noChangeArrowheads="1"/>
                </p:cNvSpPr>
                <p:nvPr/>
              </p:nvSpPr>
              <p:spPr bwMode="auto">
                <a:xfrm>
                  <a:off x="1349" y="2949"/>
                  <a:ext cx="249"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M</a:t>
                  </a:r>
                </a:p>
              </p:txBody>
            </p:sp>
            <p:sp>
              <p:nvSpPr>
                <p:cNvPr id="494631" name="Line 39">
                  <a:extLst>
                    <a:ext uri="{FF2B5EF4-FFF2-40B4-BE49-F238E27FC236}">
                      <a16:creationId xmlns:a16="http://schemas.microsoft.com/office/drawing/2014/main" id="{BED73907-6A5D-7F4D-982B-AD485E708A71}"/>
                    </a:ext>
                  </a:extLst>
                </p:cNvPr>
                <p:cNvSpPr>
                  <a:spLocks noChangeShapeType="1"/>
                </p:cNvSpPr>
                <p:nvPr/>
              </p:nvSpPr>
              <p:spPr bwMode="auto">
                <a:xfrm>
                  <a:off x="887" y="2411"/>
                  <a:ext cx="272" cy="18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94632" name="Line 40">
                  <a:extLst>
                    <a:ext uri="{FF2B5EF4-FFF2-40B4-BE49-F238E27FC236}">
                      <a16:creationId xmlns:a16="http://schemas.microsoft.com/office/drawing/2014/main" id="{F6A3FB42-8EC4-FE4E-AD2A-E325620ADCA7}"/>
                    </a:ext>
                  </a:extLst>
                </p:cNvPr>
                <p:cNvSpPr>
                  <a:spLocks noChangeShapeType="1"/>
                </p:cNvSpPr>
                <p:nvPr/>
              </p:nvSpPr>
              <p:spPr bwMode="auto">
                <a:xfrm>
                  <a:off x="1284" y="2795"/>
                  <a:ext cx="153" cy="15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94633" name="Line 41">
                  <a:extLst>
                    <a:ext uri="{FF2B5EF4-FFF2-40B4-BE49-F238E27FC236}">
                      <a16:creationId xmlns:a16="http://schemas.microsoft.com/office/drawing/2014/main" id="{7AE985FB-CA47-CE4B-88BE-3C8043A2732F}"/>
                    </a:ext>
                  </a:extLst>
                </p:cNvPr>
                <p:cNvSpPr>
                  <a:spLocks noChangeShapeType="1"/>
                </p:cNvSpPr>
                <p:nvPr/>
              </p:nvSpPr>
              <p:spPr bwMode="auto">
                <a:xfrm>
                  <a:off x="1020" y="3171"/>
                  <a:ext cx="153" cy="15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94634" name="Line 42">
                  <a:extLst>
                    <a:ext uri="{FF2B5EF4-FFF2-40B4-BE49-F238E27FC236}">
                      <a16:creationId xmlns:a16="http://schemas.microsoft.com/office/drawing/2014/main" id="{FA46B1E7-9307-B14C-9084-B2C4DE9DAE37}"/>
                    </a:ext>
                  </a:extLst>
                </p:cNvPr>
                <p:cNvSpPr>
                  <a:spLocks noChangeShapeType="1"/>
                </p:cNvSpPr>
                <p:nvPr/>
              </p:nvSpPr>
              <p:spPr bwMode="auto">
                <a:xfrm flipH="1">
                  <a:off x="743" y="3166"/>
                  <a:ext cx="137" cy="16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94635" name="Line 43">
                  <a:extLst>
                    <a:ext uri="{FF2B5EF4-FFF2-40B4-BE49-F238E27FC236}">
                      <a16:creationId xmlns:a16="http://schemas.microsoft.com/office/drawing/2014/main" id="{95A46CFC-36F2-844F-A77A-CF98E28BC962}"/>
                    </a:ext>
                  </a:extLst>
                </p:cNvPr>
                <p:cNvSpPr>
                  <a:spLocks noChangeShapeType="1"/>
                </p:cNvSpPr>
                <p:nvPr/>
              </p:nvSpPr>
              <p:spPr bwMode="auto">
                <a:xfrm flipH="1">
                  <a:off x="1019" y="2795"/>
                  <a:ext cx="137" cy="16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nvGrpSpPr>
            <p:cNvPr id="494636" name="Group 44">
              <a:extLst>
                <a:ext uri="{FF2B5EF4-FFF2-40B4-BE49-F238E27FC236}">
                  <a16:creationId xmlns:a16="http://schemas.microsoft.com/office/drawing/2014/main" id="{570584B7-0509-EB47-9AB5-B262B522B58E}"/>
                </a:ext>
              </a:extLst>
            </p:cNvPr>
            <p:cNvGrpSpPr>
              <a:grpSpLocks/>
            </p:cNvGrpSpPr>
            <p:nvPr/>
          </p:nvGrpSpPr>
          <p:grpSpPr bwMode="auto">
            <a:xfrm>
              <a:off x="1949" y="2146"/>
              <a:ext cx="1430" cy="1587"/>
              <a:chOff x="1949" y="2258"/>
              <a:chExt cx="1430" cy="1587"/>
            </a:xfrm>
          </p:grpSpPr>
          <p:sp>
            <p:nvSpPr>
              <p:cNvPr id="494637" name="Rectangle 45">
                <a:extLst>
                  <a:ext uri="{FF2B5EF4-FFF2-40B4-BE49-F238E27FC236}">
                    <a16:creationId xmlns:a16="http://schemas.microsoft.com/office/drawing/2014/main" id="{239F1330-E999-2140-A39C-0A8B8001CDB8}"/>
                  </a:ext>
                </a:extLst>
              </p:cNvPr>
              <p:cNvSpPr>
                <a:spLocks noChangeArrowheads="1"/>
              </p:cNvSpPr>
              <p:nvPr/>
            </p:nvSpPr>
            <p:spPr bwMode="auto">
              <a:xfrm>
                <a:off x="2136" y="3618"/>
                <a:ext cx="99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457200" indent="-457200" eaLnBrk="0" hangingPunct="0">
                  <a:defRPr kumimoji="1" sz="2400">
                    <a:solidFill>
                      <a:schemeClr val="tx1"/>
                    </a:solidFill>
                    <a:latin typeface="Times New Roman" panose="02020603050405020304" pitchFamily="18" charset="0"/>
                    <a:ea typeface="宋体" panose="02010600030101010101" pitchFamily="2" charset="-122"/>
                  </a:defRPr>
                </a:lvl1pPr>
                <a:lvl2pPr marL="914400" indent="-457200" eaLnBrk="0" hangingPunct="0">
                  <a:defRPr kumimoji="1" sz="2400">
                    <a:solidFill>
                      <a:schemeClr val="tx1"/>
                    </a:solidFill>
                    <a:latin typeface="Times New Roman" panose="02020603050405020304" pitchFamily="18" charset="0"/>
                    <a:ea typeface="宋体" panose="02010600030101010101" pitchFamily="2" charset="-122"/>
                  </a:defRPr>
                </a:lvl2pPr>
                <a:lvl3pPr marL="1371600" indent="-457200" eaLnBrk="0" hangingPunct="0">
                  <a:defRPr kumimoji="1" sz="2400">
                    <a:solidFill>
                      <a:schemeClr val="tx1"/>
                    </a:solidFill>
                    <a:latin typeface="Times New Roman" panose="02020603050405020304" pitchFamily="18" charset="0"/>
                    <a:ea typeface="宋体" panose="02010600030101010101" pitchFamily="2" charset="-122"/>
                  </a:defRPr>
                </a:lvl3pPr>
                <a:lvl4pPr marL="1828800" indent="-457200" eaLnBrk="0" hangingPunct="0">
                  <a:defRPr kumimoji="1" sz="2400">
                    <a:solidFill>
                      <a:schemeClr val="tx1"/>
                    </a:solidFill>
                    <a:latin typeface="Times New Roman" panose="02020603050405020304" pitchFamily="18" charset="0"/>
                    <a:ea typeface="宋体" panose="02010600030101010101" pitchFamily="2" charset="-122"/>
                  </a:defRPr>
                </a:lvl4pPr>
                <a:lvl5pPr marL="2286000" indent="-457200" eaLnBrk="0" hangingPunct="0">
                  <a:defRPr kumimoji="1" sz="24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r>
                  <a:rPr lang="en-US" altLang="zh-CN" sz="2000" b="1">
                    <a:solidFill>
                      <a:srgbClr val="FFFFFF"/>
                    </a:solidFill>
                  </a:rPr>
                  <a:t>(b)  </a:t>
                </a:r>
                <a:r>
                  <a:rPr lang="zh-CN" altLang="en-US" sz="2000" b="1">
                    <a:solidFill>
                      <a:srgbClr val="FFFFFF"/>
                    </a:solidFill>
                  </a:rPr>
                  <a:t>去连线后</a:t>
                </a:r>
              </a:p>
            </p:txBody>
          </p:sp>
          <p:grpSp>
            <p:nvGrpSpPr>
              <p:cNvPr id="494638" name="Group 46">
                <a:extLst>
                  <a:ext uri="{FF2B5EF4-FFF2-40B4-BE49-F238E27FC236}">
                    <a16:creationId xmlns:a16="http://schemas.microsoft.com/office/drawing/2014/main" id="{E8B079D5-8C7E-1C4D-95FC-A7FFFF35A802}"/>
                  </a:ext>
                </a:extLst>
              </p:cNvPr>
              <p:cNvGrpSpPr>
                <a:grpSpLocks/>
              </p:cNvGrpSpPr>
              <p:nvPr/>
            </p:nvGrpSpPr>
            <p:grpSpPr bwMode="auto">
              <a:xfrm>
                <a:off x="1949" y="2258"/>
                <a:ext cx="1430" cy="1322"/>
                <a:chOff x="1858" y="2258"/>
                <a:chExt cx="1430" cy="1322"/>
              </a:xfrm>
            </p:grpSpPr>
            <p:grpSp>
              <p:nvGrpSpPr>
                <p:cNvPr id="494639" name="Group 47">
                  <a:extLst>
                    <a:ext uri="{FF2B5EF4-FFF2-40B4-BE49-F238E27FC236}">
                      <a16:creationId xmlns:a16="http://schemas.microsoft.com/office/drawing/2014/main" id="{39708870-47D7-574B-9B57-F4A3387AE718}"/>
                    </a:ext>
                  </a:extLst>
                </p:cNvPr>
                <p:cNvGrpSpPr>
                  <a:grpSpLocks/>
                </p:cNvGrpSpPr>
                <p:nvPr/>
              </p:nvGrpSpPr>
              <p:grpSpPr bwMode="auto">
                <a:xfrm>
                  <a:off x="1858" y="2258"/>
                  <a:ext cx="738" cy="1322"/>
                  <a:chOff x="1858" y="2258"/>
                  <a:chExt cx="738" cy="1322"/>
                </a:xfrm>
              </p:grpSpPr>
              <p:sp>
                <p:nvSpPr>
                  <p:cNvPr id="494640" name="Oval 48">
                    <a:extLst>
                      <a:ext uri="{FF2B5EF4-FFF2-40B4-BE49-F238E27FC236}">
                        <a16:creationId xmlns:a16="http://schemas.microsoft.com/office/drawing/2014/main" id="{0508DDF5-8EB9-9C45-86E7-D659761ADAA9}"/>
                      </a:ext>
                    </a:extLst>
                  </p:cNvPr>
                  <p:cNvSpPr>
                    <a:spLocks noChangeArrowheads="1"/>
                  </p:cNvSpPr>
                  <p:nvPr/>
                </p:nvSpPr>
                <p:spPr bwMode="auto">
                  <a:xfrm>
                    <a:off x="2347" y="2258"/>
                    <a:ext cx="249"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A</a:t>
                    </a:r>
                  </a:p>
                </p:txBody>
              </p:sp>
              <p:sp>
                <p:nvSpPr>
                  <p:cNvPr id="494641" name="Oval 49">
                    <a:extLst>
                      <a:ext uri="{FF2B5EF4-FFF2-40B4-BE49-F238E27FC236}">
                        <a16:creationId xmlns:a16="http://schemas.microsoft.com/office/drawing/2014/main" id="{B91AC95B-100B-FA4F-B485-DF970BBC7FE3}"/>
                      </a:ext>
                    </a:extLst>
                  </p:cNvPr>
                  <p:cNvSpPr>
                    <a:spLocks noChangeArrowheads="1"/>
                  </p:cNvSpPr>
                  <p:nvPr/>
                </p:nvSpPr>
                <p:spPr bwMode="auto">
                  <a:xfrm>
                    <a:off x="1858" y="2612"/>
                    <a:ext cx="249"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B</a:t>
                    </a:r>
                  </a:p>
                </p:txBody>
              </p:sp>
              <p:sp>
                <p:nvSpPr>
                  <p:cNvPr id="494642" name="Oval 50">
                    <a:extLst>
                      <a:ext uri="{FF2B5EF4-FFF2-40B4-BE49-F238E27FC236}">
                        <a16:creationId xmlns:a16="http://schemas.microsoft.com/office/drawing/2014/main" id="{1AC9AF6D-A93C-1946-9323-279647F2436E}"/>
                      </a:ext>
                    </a:extLst>
                  </p:cNvPr>
                  <p:cNvSpPr>
                    <a:spLocks noChangeArrowheads="1"/>
                  </p:cNvSpPr>
                  <p:nvPr/>
                </p:nvSpPr>
                <p:spPr bwMode="auto">
                  <a:xfrm>
                    <a:off x="2138" y="2977"/>
                    <a:ext cx="249"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C</a:t>
                    </a:r>
                  </a:p>
                </p:txBody>
              </p:sp>
              <p:sp>
                <p:nvSpPr>
                  <p:cNvPr id="494643" name="Line 51">
                    <a:extLst>
                      <a:ext uri="{FF2B5EF4-FFF2-40B4-BE49-F238E27FC236}">
                        <a16:creationId xmlns:a16="http://schemas.microsoft.com/office/drawing/2014/main" id="{9C0FC7DA-432E-314E-BC30-7A5C73690230}"/>
                      </a:ext>
                    </a:extLst>
                  </p:cNvPr>
                  <p:cNvSpPr>
                    <a:spLocks noChangeShapeType="1"/>
                  </p:cNvSpPr>
                  <p:nvPr/>
                </p:nvSpPr>
                <p:spPr bwMode="auto">
                  <a:xfrm flipH="1">
                    <a:off x="2075" y="2436"/>
                    <a:ext cx="296" cy="20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94644" name="Line 52">
                    <a:extLst>
                      <a:ext uri="{FF2B5EF4-FFF2-40B4-BE49-F238E27FC236}">
                        <a16:creationId xmlns:a16="http://schemas.microsoft.com/office/drawing/2014/main" id="{9709BEE6-DAF5-F648-A3D3-E62E524B4249}"/>
                      </a:ext>
                    </a:extLst>
                  </p:cNvPr>
                  <p:cNvSpPr>
                    <a:spLocks noChangeShapeType="1"/>
                  </p:cNvSpPr>
                  <p:nvPr/>
                </p:nvSpPr>
                <p:spPr bwMode="auto">
                  <a:xfrm>
                    <a:off x="2058" y="2820"/>
                    <a:ext cx="153" cy="15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94645" name="Oval 53">
                    <a:extLst>
                      <a:ext uri="{FF2B5EF4-FFF2-40B4-BE49-F238E27FC236}">
                        <a16:creationId xmlns:a16="http://schemas.microsoft.com/office/drawing/2014/main" id="{6DFDE1B8-B7C3-6C4D-BFFA-8B4A5761667D}"/>
                      </a:ext>
                    </a:extLst>
                  </p:cNvPr>
                  <p:cNvSpPr>
                    <a:spLocks noChangeArrowheads="1"/>
                  </p:cNvSpPr>
                  <p:nvPr/>
                </p:nvSpPr>
                <p:spPr bwMode="auto">
                  <a:xfrm>
                    <a:off x="1874" y="3353"/>
                    <a:ext cx="249"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D</a:t>
                    </a:r>
                  </a:p>
                </p:txBody>
              </p:sp>
              <p:sp>
                <p:nvSpPr>
                  <p:cNvPr id="494646" name="Line 54">
                    <a:extLst>
                      <a:ext uri="{FF2B5EF4-FFF2-40B4-BE49-F238E27FC236}">
                        <a16:creationId xmlns:a16="http://schemas.microsoft.com/office/drawing/2014/main" id="{B8E1C8C5-41C1-FE4A-B418-461F95109CA1}"/>
                      </a:ext>
                    </a:extLst>
                  </p:cNvPr>
                  <p:cNvSpPr>
                    <a:spLocks noChangeShapeType="1"/>
                  </p:cNvSpPr>
                  <p:nvPr/>
                </p:nvSpPr>
                <p:spPr bwMode="auto">
                  <a:xfrm flipH="1">
                    <a:off x="2046" y="3185"/>
                    <a:ext cx="137" cy="16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494647" name="Oval 55">
                  <a:extLst>
                    <a:ext uri="{FF2B5EF4-FFF2-40B4-BE49-F238E27FC236}">
                      <a16:creationId xmlns:a16="http://schemas.microsoft.com/office/drawing/2014/main" id="{5A1D117F-6CD5-8149-9CBC-1EB14FAD9FFD}"/>
                    </a:ext>
                  </a:extLst>
                </p:cNvPr>
                <p:cNvSpPr>
                  <a:spLocks noChangeArrowheads="1"/>
                </p:cNvSpPr>
                <p:nvPr/>
              </p:nvSpPr>
              <p:spPr bwMode="auto">
                <a:xfrm>
                  <a:off x="3039" y="2980"/>
                  <a:ext cx="249"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M</a:t>
                  </a:r>
                </a:p>
              </p:txBody>
            </p:sp>
            <p:grpSp>
              <p:nvGrpSpPr>
                <p:cNvPr id="494648" name="Group 56">
                  <a:extLst>
                    <a:ext uri="{FF2B5EF4-FFF2-40B4-BE49-F238E27FC236}">
                      <a16:creationId xmlns:a16="http://schemas.microsoft.com/office/drawing/2014/main" id="{5F2BAB09-DE24-3F4D-BD31-C28156C32B07}"/>
                    </a:ext>
                  </a:extLst>
                </p:cNvPr>
                <p:cNvGrpSpPr>
                  <a:grpSpLocks/>
                </p:cNvGrpSpPr>
                <p:nvPr/>
              </p:nvGrpSpPr>
              <p:grpSpPr bwMode="auto">
                <a:xfrm>
                  <a:off x="2243" y="2612"/>
                  <a:ext cx="800" cy="968"/>
                  <a:chOff x="2243" y="2612"/>
                  <a:chExt cx="800" cy="968"/>
                </a:xfrm>
              </p:grpSpPr>
              <p:sp>
                <p:nvSpPr>
                  <p:cNvPr id="494649" name="Oval 57">
                    <a:extLst>
                      <a:ext uri="{FF2B5EF4-FFF2-40B4-BE49-F238E27FC236}">
                        <a16:creationId xmlns:a16="http://schemas.microsoft.com/office/drawing/2014/main" id="{B434A226-BD27-C942-A921-1DDCBD996EF2}"/>
                      </a:ext>
                    </a:extLst>
                  </p:cNvPr>
                  <p:cNvSpPr>
                    <a:spLocks noChangeArrowheads="1"/>
                  </p:cNvSpPr>
                  <p:nvPr/>
                </p:nvSpPr>
                <p:spPr bwMode="auto">
                  <a:xfrm>
                    <a:off x="2794" y="2612"/>
                    <a:ext cx="249"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G</a:t>
                    </a:r>
                  </a:p>
                </p:txBody>
              </p:sp>
              <p:sp>
                <p:nvSpPr>
                  <p:cNvPr id="494650" name="Oval 58">
                    <a:extLst>
                      <a:ext uri="{FF2B5EF4-FFF2-40B4-BE49-F238E27FC236}">
                        <a16:creationId xmlns:a16="http://schemas.microsoft.com/office/drawing/2014/main" id="{3B5011A9-7474-4846-85F5-302F4D232717}"/>
                      </a:ext>
                    </a:extLst>
                  </p:cNvPr>
                  <p:cNvSpPr>
                    <a:spLocks noChangeArrowheads="1"/>
                  </p:cNvSpPr>
                  <p:nvPr/>
                </p:nvSpPr>
                <p:spPr bwMode="auto">
                  <a:xfrm>
                    <a:off x="2522" y="2988"/>
                    <a:ext cx="249"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L</a:t>
                    </a:r>
                  </a:p>
                </p:txBody>
              </p:sp>
              <p:sp>
                <p:nvSpPr>
                  <p:cNvPr id="494651" name="Oval 59">
                    <a:extLst>
                      <a:ext uri="{FF2B5EF4-FFF2-40B4-BE49-F238E27FC236}">
                        <a16:creationId xmlns:a16="http://schemas.microsoft.com/office/drawing/2014/main" id="{6CF2DAFF-0E0F-A847-AC14-7D020E02C0E5}"/>
                      </a:ext>
                    </a:extLst>
                  </p:cNvPr>
                  <p:cNvSpPr>
                    <a:spLocks noChangeArrowheads="1"/>
                  </p:cNvSpPr>
                  <p:nvPr/>
                </p:nvSpPr>
                <p:spPr bwMode="auto">
                  <a:xfrm>
                    <a:off x="2794" y="3353"/>
                    <a:ext cx="249"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K</a:t>
                    </a:r>
                  </a:p>
                </p:txBody>
              </p:sp>
              <p:sp>
                <p:nvSpPr>
                  <p:cNvPr id="494652" name="Oval 60">
                    <a:extLst>
                      <a:ext uri="{FF2B5EF4-FFF2-40B4-BE49-F238E27FC236}">
                        <a16:creationId xmlns:a16="http://schemas.microsoft.com/office/drawing/2014/main" id="{C662ACCD-FA70-664B-A696-900E463689B4}"/>
                      </a:ext>
                    </a:extLst>
                  </p:cNvPr>
                  <p:cNvSpPr>
                    <a:spLocks noChangeArrowheads="1"/>
                  </p:cNvSpPr>
                  <p:nvPr/>
                </p:nvSpPr>
                <p:spPr bwMode="auto">
                  <a:xfrm>
                    <a:off x="2243" y="3348"/>
                    <a:ext cx="249"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H</a:t>
                    </a:r>
                  </a:p>
                </p:txBody>
              </p:sp>
              <p:sp>
                <p:nvSpPr>
                  <p:cNvPr id="494653" name="Line 61">
                    <a:extLst>
                      <a:ext uri="{FF2B5EF4-FFF2-40B4-BE49-F238E27FC236}">
                        <a16:creationId xmlns:a16="http://schemas.microsoft.com/office/drawing/2014/main" id="{0A8ED77C-EA9F-F14B-A7AC-4534FCC72EEA}"/>
                      </a:ext>
                    </a:extLst>
                  </p:cNvPr>
                  <p:cNvSpPr>
                    <a:spLocks noChangeShapeType="1"/>
                  </p:cNvSpPr>
                  <p:nvPr/>
                </p:nvSpPr>
                <p:spPr bwMode="auto">
                  <a:xfrm>
                    <a:off x="2710" y="3202"/>
                    <a:ext cx="153" cy="15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94654" name="Line 62">
                    <a:extLst>
                      <a:ext uri="{FF2B5EF4-FFF2-40B4-BE49-F238E27FC236}">
                        <a16:creationId xmlns:a16="http://schemas.microsoft.com/office/drawing/2014/main" id="{7E6C5792-BFBD-494B-B6B9-02E384A4D2AB}"/>
                      </a:ext>
                    </a:extLst>
                  </p:cNvPr>
                  <p:cNvSpPr>
                    <a:spLocks noChangeShapeType="1"/>
                  </p:cNvSpPr>
                  <p:nvPr/>
                </p:nvSpPr>
                <p:spPr bwMode="auto">
                  <a:xfrm flipH="1">
                    <a:off x="2433" y="3197"/>
                    <a:ext cx="137" cy="16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94655" name="Line 63">
                    <a:extLst>
                      <a:ext uri="{FF2B5EF4-FFF2-40B4-BE49-F238E27FC236}">
                        <a16:creationId xmlns:a16="http://schemas.microsoft.com/office/drawing/2014/main" id="{81ADF2F3-D79E-4346-A536-5DED4C34FBC2}"/>
                      </a:ext>
                    </a:extLst>
                  </p:cNvPr>
                  <p:cNvSpPr>
                    <a:spLocks noChangeShapeType="1"/>
                  </p:cNvSpPr>
                  <p:nvPr/>
                </p:nvSpPr>
                <p:spPr bwMode="auto">
                  <a:xfrm flipH="1">
                    <a:off x="2709" y="2826"/>
                    <a:ext cx="137" cy="16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grpSp>
    </p:spTree>
    <p:extLst>
      <p:ext uri="{BB962C8B-B14F-4D97-AF65-F5344CB8AC3E}">
        <p14:creationId xmlns:p14="http://schemas.microsoft.com/office/powerpoint/2010/main" val="206958344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5618" name="Rectangle 2">
            <a:extLst>
              <a:ext uri="{FF2B5EF4-FFF2-40B4-BE49-F238E27FC236}">
                <a16:creationId xmlns:a16="http://schemas.microsoft.com/office/drawing/2014/main" id="{C7E8FD6F-E917-EF42-9C6D-F1D7A46F51B6}"/>
              </a:ext>
            </a:extLst>
          </p:cNvPr>
          <p:cNvSpPr>
            <a:spLocks noGrp="1" noChangeArrowheads="1"/>
          </p:cNvSpPr>
          <p:nvPr>
            <p:ph type="title"/>
          </p:nvPr>
        </p:nvSpPr>
        <p:spPr>
          <a:xfrm>
            <a:off x="2286000" y="188913"/>
            <a:ext cx="6324600" cy="685800"/>
          </a:xfrm>
        </p:spPr>
        <p:txBody>
          <a:bodyPr/>
          <a:lstStyle/>
          <a:p>
            <a:r>
              <a:rPr lang="en-US" altLang="zh-CN" b="1">
                <a:latin typeface="Times New Roman" panose="02020603050405020304" pitchFamily="18" charset="0"/>
              </a:rPr>
              <a:t>6.5.3   </a:t>
            </a:r>
            <a:r>
              <a:rPr lang="zh-CN" altLang="en-US" b="1">
                <a:ea typeface="楷体_GB2312" pitchFamily="49" charset="-122"/>
              </a:rPr>
              <a:t>树和森林的遍历</a:t>
            </a:r>
          </a:p>
        </p:txBody>
      </p:sp>
      <p:sp>
        <p:nvSpPr>
          <p:cNvPr id="495619" name="Rectangle 3">
            <a:extLst>
              <a:ext uri="{FF2B5EF4-FFF2-40B4-BE49-F238E27FC236}">
                <a16:creationId xmlns:a16="http://schemas.microsoft.com/office/drawing/2014/main" id="{7615E079-32C7-2642-BF3F-D89CE4C55186}"/>
              </a:ext>
            </a:extLst>
          </p:cNvPr>
          <p:cNvSpPr>
            <a:spLocks noGrp="1" noChangeArrowheads="1"/>
          </p:cNvSpPr>
          <p:nvPr>
            <p:ph type="body" idx="1"/>
          </p:nvPr>
        </p:nvSpPr>
        <p:spPr>
          <a:xfrm>
            <a:off x="1703389" y="1052513"/>
            <a:ext cx="8785225" cy="4608512"/>
          </a:xfrm>
        </p:spPr>
        <p:txBody>
          <a:bodyPr/>
          <a:lstStyle/>
          <a:p>
            <a:pPr marL="0" indent="0">
              <a:lnSpc>
                <a:spcPct val="110000"/>
              </a:lnSpc>
              <a:buNone/>
            </a:pPr>
            <a:r>
              <a:rPr lang="en-US" altLang="zh-CN" sz="4000" b="1">
                <a:solidFill>
                  <a:schemeClr val="tx2"/>
                </a:solidFill>
              </a:rPr>
              <a:t>1  </a:t>
            </a:r>
            <a:r>
              <a:rPr lang="zh-CN" altLang="en-US" sz="4000" b="1">
                <a:solidFill>
                  <a:schemeClr val="tx2"/>
                </a:solidFill>
                <a:ea typeface="楷体_GB2312" pitchFamily="49" charset="-122"/>
              </a:rPr>
              <a:t>树的遍历</a:t>
            </a:r>
          </a:p>
          <a:p>
            <a:pPr marL="0" indent="0">
              <a:lnSpc>
                <a:spcPct val="110000"/>
              </a:lnSpc>
              <a:buNone/>
            </a:pPr>
            <a:r>
              <a:rPr lang="zh-CN" altLang="en-US"/>
              <a:t>        </a:t>
            </a:r>
            <a:r>
              <a:rPr lang="zh-CN" altLang="en-US" sz="2800" b="1"/>
              <a:t>由树结构的定义可知，树的遍历有二种方法。</a:t>
            </a:r>
          </a:p>
          <a:p>
            <a:pPr marL="533400" lvl="1" indent="0">
              <a:lnSpc>
                <a:spcPct val="110000"/>
              </a:lnSpc>
              <a:buNone/>
            </a:pPr>
            <a:r>
              <a:rPr lang="zh-CN" altLang="en-US" b="1">
                <a:solidFill>
                  <a:schemeClr val="folHlink"/>
                </a:solidFill>
              </a:rPr>
              <a:t>⑴</a:t>
            </a:r>
            <a:r>
              <a:rPr lang="zh-CN" altLang="en-US">
                <a:solidFill>
                  <a:schemeClr val="folHlink"/>
                </a:solidFill>
              </a:rPr>
              <a:t>   </a:t>
            </a:r>
            <a:r>
              <a:rPr lang="zh-CN" altLang="en-US" b="1">
                <a:solidFill>
                  <a:schemeClr val="folHlink"/>
                </a:solidFill>
              </a:rPr>
              <a:t>先序遍历</a:t>
            </a:r>
            <a:r>
              <a:rPr lang="zh-CN" altLang="en-US" b="1"/>
              <a:t>：先访问根结点，然后</a:t>
            </a:r>
            <a:r>
              <a:rPr lang="zh-CN" altLang="en-US" b="1">
                <a:solidFill>
                  <a:schemeClr val="folHlink"/>
                </a:solidFill>
              </a:rPr>
              <a:t>依次先序遍历完</a:t>
            </a:r>
            <a:r>
              <a:rPr lang="zh-CN" altLang="en-US" b="1"/>
              <a:t>每棵子树。</a:t>
            </a:r>
            <a:r>
              <a:rPr lang="zh-CN" altLang="en-US" b="1">
                <a:latin typeface="宋体" panose="02010600030101010101" pitchFamily="2" charset="-122"/>
              </a:rPr>
              <a:t>如图</a:t>
            </a:r>
            <a:r>
              <a:rPr lang="en-US" altLang="zh-CN" b="1"/>
              <a:t>6-23</a:t>
            </a:r>
            <a:r>
              <a:rPr lang="zh-CN" altLang="en-US" b="1"/>
              <a:t>的树，先序遍历的次序是：</a:t>
            </a:r>
          </a:p>
          <a:p>
            <a:pPr marL="1079500" lvl="2" indent="0">
              <a:lnSpc>
                <a:spcPct val="110000"/>
              </a:lnSpc>
              <a:buNone/>
            </a:pPr>
            <a:r>
              <a:rPr lang="en-US" altLang="zh-CN" sz="2800" b="1"/>
              <a:t>A</a:t>
            </a:r>
            <a:r>
              <a:rPr lang="en-US" altLang="zh-CN" sz="2800" b="1" u="sng">
                <a:solidFill>
                  <a:schemeClr val="tx2"/>
                </a:solidFill>
              </a:rPr>
              <a:t>BCD</a:t>
            </a:r>
            <a:r>
              <a:rPr lang="en-US" altLang="zh-CN" sz="2800" b="1" u="sng">
                <a:solidFill>
                  <a:schemeClr val="accent1"/>
                </a:solidFill>
              </a:rPr>
              <a:t>EF</a:t>
            </a:r>
            <a:r>
              <a:rPr lang="en-US" altLang="zh-CN" sz="2800" b="1" u="sng">
                <a:solidFill>
                  <a:schemeClr val="hlink"/>
                </a:solidFill>
              </a:rPr>
              <a:t>GIJ</a:t>
            </a:r>
            <a:r>
              <a:rPr lang="en-US" altLang="zh-CN" sz="2800" b="1" u="sng">
                <a:solidFill>
                  <a:schemeClr val="accent1"/>
                </a:solidFill>
              </a:rPr>
              <a:t>H</a:t>
            </a:r>
            <a:r>
              <a:rPr lang="en-US" altLang="zh-CN" sz="2800" b="1"/>
              <a:t>K</a:t>
            </a:r>
          </a:p>
          <a:p>
            <a:pPr marL="533400" lvl="1" indent="0">
              <a:lnSpc>
                <a:spcPct val="110000"/>
              </a:lnSpc>
              <a:buNone/>
            </a:pPr>
            <a:r>
              <a:rPr lang="en-US" altLang="zh-CN" b="1">
                <a:solidFill>
                  <a:schemeClr val="folHlink"/>
                </a:solidFill>
              </a:rPr>
              <a:t>⑵</a:t>
            </a:r>
            <a:r>
              <a:rPr lang="en-US" altLang="zh-CN">
                <a:solidFill>
                  <a:schemeClr val="folHlink"/>
                </a:solidFill>
              </a:rPr>
              <a:t>  </a:t>
            </a:r>
            <a:r>
              <a:rPr lang="zh-CN" altLang="en-US" b="1">
                <a:solidFill>
                  <a:schemeClr val="folHlink"/>
                </a:solidFill>
              </a:rPr>
              <a:t>后序遍历</a:t>
            </a:r>
            <a:r>
              <a:rPr lang="zh-CN" altLang="en-US" b="1"/>
              <a:t>：先</a:t>
            </a:r>
            <a:r>
              <a:rPr lang="zh-CN" altLang="en-US" b="1">
                <a:solidFill>
                  <a:schemeClr val="folHlink"/>
                </a:solidFill>
              </a:rPr>
              <a:t>依次后序遍历完</a:t>
            </a:r>
            <a:r>
              <a:rPr lang="zh-CN" altLang="en-US" b="1"/>
              <a:t>每棵子树，然后访问根结点。</a:t>
            </a:r>
            <a:r>
              <a:rPr lang="zh-CN" altLang="en-US" b="1">
                <a:latin typeface="宋体" panose="02010600030101010101" pitchFamily="2" charset="-122"/>
              </a:rPr>
              <a:t>如图</a:t>
            </a:r>
            <a:r>
              <a:rPr lang="en-US" altLang="zh-CN" b="1"/>
              <a:t>6-23</a:t>
            </a:r>
            <a:r>
              <a:rPr lang="zh-CN" altLang="en-US" b="1"/>
              <a:t>的树，后序遍历的次序是：</a:t>
            </a:r>
          </a:p>
          <a:p>
            <a:pPr marL="1079500" lvl="2" indent="0">
              <a:lnSpc>
                <a:spcPct val="110000"/>
              </a:lnSpc>
              <a:buNone/>
            </a:pPr>
            <a:r>
              <a:rPr lang="en-US" altLang="zh-CN" sz="2800" b="1" u="sng">
                <a:solidFill>
                  <a:schemeClr val="tx2"/>
                </a:solidFill>
              </a:rPr>
              <a:t>CDB</a:t>
            </a:r>
            <a:r>
              <a:rPr lang="en-US" altLang="zh-CN" sz="2800" b="1" u="sng">
                <a:solidFill>
                  <a:schemeClr val="accent1"/>
                </a:solidFill>
              </a:rPr>
              <a:t>F</a:t>
            </a:r>
            <a:r>
              <a:rPr lang="en-US" altLang="zh-CN" sz="2800" b="1" u="sng">
                <a:solidFill>
                  <a:schemeClr val="hlink"/>
                </a:solidFill>
              </a:rPr>
              <a:t>GIJ</a:t>
            </a:r>
            <a:r>
              <a:rPr lang="en-US" altLang="zh-CN" sz="2800" b="1" u="sng">
                <a:solidFill>
                  <a:schemeClr val="accent1"/>
                </a:solidFill>
              </a:rPr>
              <a:t>HE</a:t>
            </a:r>
            <a:r>
              <a:rPr lang="en-US" altLang="zh-CN" sz="2800" b="1"/>
              <a:t>KA</a:t>
            </a:r>
          </a:p>
        </p:txBody>
      </p:sp>
    </p:spTree>
    <p:extLst>
      <p:ext uri="{BB962C8B-B14F-4D97-AF65-F5344CB8AC3E}">
        <p14:creationId xmlns:p14="http://schemas.microsoft.com/office/powerpoint/2010/main" val="115471896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6642" name="Rectangle 2">
            <a:extLst>
              <a:ext uri="{FF2B5EF4-FFF2-40B4-BE49-F238E27FC236}">
                <a16:creationId xmlns:a16="http://schemas.microsoft.com/office/drawing/2014/main" id="{C9249FC2-85A3-774A-9D91-659E8A3166A4}"/>
              </a:ext>
            </a:extLst>
          </p:cNvPr>
          <p:cNvSpPr>
            <a:spLocks noGrp="1" noChangeArrowheads="1"/>
          </p:cNvSpPr>
          <p:nvPr>
            <p:ph type="body" idx="1"/>
          </p:nvPr>
        </p:nvSpPr>
        <p:spPr>
          <a:xfrm>
            <a:off x="1676400" y="3351214"/>
            <a:ext cx="8839200" cy="3101975"/>
          </a:xfrm>
        </p:spPr>
        <p:txBody>
          <a:bodyPr/>
          <a:lstStyle/>
          <a:p>
            <a:pPr marL="0" indent="0">
              <a:lnSpc>
                <a:spcPct val="110000"/>
              </a:lnSpc>
              <a:buNone/>
            </a:pPr>
            <a:r>
              <a:rPr lang="zh-CN" altLang="en-US" sz="3600" b="1">
                <a:solidFill>
                  <a:schemeClr val="tx2"/>
                </a:solidFill>
                <a:latin typeface="楷体_GB2312" pitchFamily="49" charset="-122"/>
                <a:ea typeface="楷体_GB2312" pitchFamily="49" charset="-122"/>
              </a:rPr>
              <a:t>说明</a:t>
            </a:r>
            <a:r>
              <a:rPr lang="zh-CN" altLang="en-US" sz="3600">
                <a:latin typeface="楷体_GB2312" pitchFamily="49" charset="-122"/>
                <a:ea typeface="楷体_GB2312" pitchFamily="49" charset="-122"/>
              </a:rPr>
              <a:t>：</a:t>
            </a:r>
          </a:p>
          <a:p>
            <a:pPr marL="533400" lvl="1" indent="0">
              <a:lnSpc>
                <a:spcPct val="110000"/>
              </a:lnSpc>
              <a:buNone/>
            </a:pPr>
            <a:r>
              <a:rPr lang="zh-CN" altLang="en-US" sz="3200" b="1">
                <a:solidFill>
                  <a:schemeClr val="folHlink"/>
                </a:solidFill>
                <a:latin typeface="宋体" panose="02010600030101010101" pitchFamily="2" charset="-122"/>
              </a:rPr>
              <a:t>◆</a:t>
            </a:r>
            <a:r>
              <a:rPr lang="zh-CN" altLang="en-US" sz="3200" b="1">
                <a:latin typeface="楷体_GB2312" pitchFamily="49" charset="-122"/>
                <a:ea typeface="楷体_GB2312" pitchFamily="49" charset="-122"/>
              </a:rPr>
              <a:t> 树的</a:t>
            </a:r>
            <a:r>
              <a:rPr lang="zh-CN" altLang="en-US" sz="3200" b="1">
                <a:solidFill>
                  <a:schemeClr val="folHlink"/>
                </a:solidFill>
                <a:latin typeface="楷体_GB2312" pitchFamily="49" charset="-122"/>
                <a:ea typeface="楷体_GB2312" pitchFamily="49" charset="-122"/>
              </a:rPr>
              <a:t>先序遍历</a:t>
            </a:r>
            <a:r>
              <a:rPr lang="zh-CN" altLang="en-US" sz="3200" b="1">
                <a:latin typeface="楷体_GB2312" pitchFamily="49" charset="-122"/>
                <a:ea typeface="楷体_GB2312" pitchFamily="49" charset="-122"/>
              </a:rPr>
              <a:t>实质上与将树转换成二叉树后对二叉树的</a:t>
            </a:r>
            <a:r>
              <a:rPr lang="zh-CN" altLang="en-US" sz="3200" b="1">
                <a:solidFill>
                  <a:schemeClr val="folHlink"/>
                </a:solidFill>
                <a:latin typeface="楷体_GB2312" pitchFamily="49" charset="-122"/>
                <a:ea typeface="楷体_GB2312" pitchFamily="49" charset="-122"/>
              </a:rPr>
              <a:t>先序遍历</a:t>
            </a:r>
            <a:r>
              <a:rPr lang="zh-CN" altLang="en-US" sz="3200" b="1">
                <a:latin typeface="楷体_GB2312" pitchFamily="49" charset="-122"/>
                <a:ea typeface="楷体_GB2312" pitchFamily="49" charset="-122"/>
              </a:rPr>
              <a:t>相同。</a:t>
            </a:r>
          </a:p>
          <a:p>
            <a:pPr marL="533400" lvl="1" indent="0">
              <a:lnSpc>
                <a:spcPct val="110000"/>
              </a:lnSpc>
              <a:buNone/>
            </a:pPr>
            <a:r>
              <a:rPr lang="zh-CN" altLang="en-US" sz="3200" b="1">
                <a:solidFill>
                  <a:schemeClr val="folHlink"/>
                </a:solidFill>
                <a:latin typeface="宋体" panose="02010600030101010101" pitchFamily="2" charset="-122"/>
              </a:rPr>
              <a:t>◆</a:t>
            </a:r>
            <a:r>
              <a:rPr lang="zh-CN" altLang="en-US" sz="3200" b="1">
                <a:latin typeface="楷体_GB2312" pitchFamily="49" charset="-122"/>
                <a:ea typeface="楷体_GB2312" pitchFamily="49" charset="-122"/>
              </a:rPr>
              <a:t> 树的</a:t>
            </a:r>
            <a:r>
              <a:rPr lang="zh-CN" altLang="en-US" sz="3200" b="1">
                <a:solidFill>
                  <a:schemeClr val="folHlink"/>
                </a:solidFill>
                <a:latin typeface="楷体_GB2312" pitchFamily="49" charset="-122"/>
                <a:ea typeface="楷体_GB2312" pitchFamily="49" charset="-122"/>
              </a:rPr>
              <a:t>后序遍历</a:t>
            </a:r>
            <a:r>
              <a:rPr lang="zh-CN" altLang="en-US" sz="3200" b="1">
                <a:latin typeface="楷体_GB2312" pitchFamily="49" charset="-122"/>
                <a:ea typeface="楷体_GB2312" pitchFamily="49" charset="-122"/>
              </a:rPr>
              <a:t>实质上与将树转换成二叉树后对二叉树的</a:t>
            </a:r>
            <a:r>
              <a:rPr lang="zh-CN" altLang="en-US" sz="3200" b="1">
                <a:solidFill>
                  <a:schemeClr val="folHlink"/>
                </a:solidFill>
                <a:latin typeface="楷体_GB2312" pitchFamily="49" charset="-122"/>
                <a:ea typeface="楷体_GB2312" pitchFamily="49" charset="-122"/>
              </a:rPr>
              <a:t>中序遍历</a:t>
            </a:r>
            <a:r>
              <a:rPr lang="zh-CN" altLang="en-US" sz="3200" b="1">
                <a:latin typeface="楷体_GB2312" pitchFamily="49" charset="-122"/>
                <a:ea typeface="楷体_GB2312" pitchFamily="49" charset="-122"/>
              </a:rPr>
              <a:t>相同。</a:t>
            </a:r>
          </a:p>
        </p:txBody>
      </p:sp>
      <p:grpSp>
        <p:nvGrpSpPr>
          <p:cNvPr id="496643" name="Group 3">
            <a:extLst>
              <a:ext uri="{FF2B5EF4-FFF2-40B4-BE49-F238E27FC236}">
                <a16:creationId xmlns:a16="http://schemas.microsoft.com/office/drawing/2014/main" id="{AAC9B25A-179C-E04B-B282-CDAC11C85807}"/>
              </a:ext>
            </a:extLst>
          </p:cNvPr>
          <p:cNvGrpSpPr>
            <a:grpSpLocks/>
          </p:cNvGrpSpPr>
          <p:nvPr/>
        </p:nvGrpSpPr>
        <p:grpSpPr bwMode="auto">
          <a:xfrm>
            <a:off x="4440239" y="338139"/>
            <a:ext cx="3290887" cy="3019425"/>
            <a:chOff x="3447" y="1877"/>
            <a:chExt cx="2073" cy="1902"/>
          </a:xfrm>
        </p:grpSpPr>
        <p:grpSp>
          <p:nvGrpSpPr>
            <p:cNvPr id="496644" name="Group 4">
              <a:extLst>
                <a:ext uri="{FF2B5EF4-FFF2-40B4-BE49-F238E27FC236}">
                  <a16:creationId xmlns:a16="http://schemas.microsoft.com/office/drawing/2014/main" id="{3F76C50E-1E4E-C24F-B292-9FD66E356A0C}"/>
                </a:ext>
              </a:extLst>
            </p:cNvPr>
            <p:cNvGrpSpPr>
              <a:grpSpLocks/>
            </p:cNvGrpSpPr>
            <p:nvPr/>
          </p:nvGrpSpPr>
          <p:grpSpPr bwMode="auto">
            <a:xfrm>
              <a:off x="3447" y="1877"/>
              <a:ext cx="2073" cy="1579"/>
              <a:chOff x="472" y="2109"/>
              <a:chExt cx="2073" cy="1579"/>
            </a:xfrm>
          </p:grpSpPr>
          <p:sp>
            <p:nvSpPr>
              <p:cNvPr id="496645" name="Oval 5">
                <a:extLst>
                  <a:ext uri="{FF2B5EF4-FFF2-40B4-BE49-F238E27FC236}">
                    <a16:creationId xmlns:a16="http://schemas.microsoft.com/office/drawing/2014/main" id="{2D6C73C3-3317-214F-A1E7-C26E835D3F21}"/>
                  </a:ext>
                </a:extLst>
              </p:cNvPr>
              <p:cNvSpPr>
                <a:spLocks noChangeArrowheads="1"/>
              </p:cNvSpPr>
              <p:nvPr/>
            </p:nvSpPr>
            <p:spPr bwMode="auto">
              <a:xfrm>
                <a:off x="1511" y="2109"/>
                <a:ext cx="249"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A</a:t>
                </a:r>
              </a:p>
            </p:txBody>
          </p:sp>
          <p:grpSp>
            <p:nvGrpSpPr>
              <p:cNvPr id="496646" name="Group 6">
                <a:extLst>
                  <a:ext uri="{FF2B5EF4-FFF2-40B4-BE49-F238E27FC236}">
                    <a16:creationId xmlns:a16="http://schemas.microsoft.com/office/drawing/2014/main" id="{6799C31A-0D22-904B-9702-2479BE0DCB51}"/>
                  </a:ext>
                </a:extLst>
              </p:cNvPr>
              <p:cNvGrpSpPr>
                <a:grpSpLocks/>
              </p:cNvGrpSpPr>
              <p:nvPr/>
            </p:nvGrpSpPr>
            <p:grpSpPr bwMode="auto">
              <a:xfrm>
                <a:off x="472" y="2568"/>
                <a:ext cx="672" cy="667"/>
                <a:chOff x="400" y="2592"/>
                <a:chExt cx="672" cy="667"/>
              </a:xfrm>
            </p:grpSpPr>
            <p:sp>
              <p:nvSpPr>
                <p:cNvPr id="496647" name="Oval 7">
                  <a:extLst>
                    <a:ext uri="{FF2B5EF4-FFF2-40B4-BE49-F238E27FC236}">
                      <a16:creationId xmlns:a16="http://schemas.microsoft.com/office/drawing/2014/main" id="{9D6520DE-82A4-CA4A-BF07-B179D683FA3C}"/>
                    </a:ext>
                  </a:extLst>
                </p:cNvPr>
                <p:cNvSpPr>
                  <a:spLocks noChangeArrowheads="1"/>
                </p:cNvSpPr>
                <p:nvPr/>
              </p:nvSpPr>
              <p:spPr bwMode="auto">
                <a:xfrm>
                  <a:off x="624" y="2592"/>
                  <a:ext cx="249"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B</a:t>
                  </a:r>
                </a:p>
              </p:txBody>
            </p:sp>
            <p:sp>
              <p:nvSpPr>
                <p:cNvPr id="496648" name="Oval 8">
                  <a:extLst>
                    <a:ext uri="{FF2B5EF4-FFF2-40B4-BE49-F238E27FC236}">
                      <a16:creationId xmlns:a16="http://schemas.microsoft.com/office/drawing/2014/main" id="{2900B32E-5E42-C446-8FAE-0A548CCCA98B}"/>
                    </a:ext>
                  </a:extLst>
                </p:cNvPr>
                <p:cNvSpPr>
                  <a:spLocks noChangeArrowheads="1"/>
                </p:cNvSpPr>
                <p:nvPr/>
              </p:nvSpPr>
              <p:spPr bwMode="auto">
                <a:xfrm>
                  <a:off x="823" y="3024"/>
                  <a:ext cx="249"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D</a:t>
                  </a:r>
                </a:p>
              </p:txBody>
            </p:sp>
            <p:sp>
              <p:nvSpPr>
                <p:cNvPr id="496649" name="Oval 9">
                  <a:extLst>
                    <a:ext uri="{FF2B5EF4-FFF2-40B4-BE49-F238E27FC236}">
                      <a16:creationId xmlns:a16="http://schemas.microsoft.com/office/drawing/2014/main" id="{185EA3D4-A4E9-9640-A409-F694C4BEFEF5}"/>
                    </a:ext>
                  </a:extLst>
                </p:cNvPr>
                <p:cNvSpPr>
                  <a:spLocks noChangeArrowheads="1"/>
                </p:cNvSpPr>
                <p:nvPr/>
              </p:nvSpPr>
              <p:spPr bwMode="auto">
                <a:xfrm>
                  <a:off x="400" y="3032"/>
                  <a:ext cx="249"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C</a:t>
                  </a:r>
                </a:p>
              </p:txBody>
            </p:sp>
            <p:sp>
              <p:nvSpPr>
                <p:cNvPr id="496650" name="Line 10">
                  <a:extLst>
                    <a:ext uri="{FF2B5EF4-FFF2-40B4-BE49-F238E27FC236}">
                      <a16:creationId xmlns:a16="http://schemas.microsoft.com/office/drawing/2014/main" id="{E0A88EC4-D733-BE42-8984-F291F8A162CD}"/>
                    </a:ext>
                  </a:extLst>
                </p:cNvPr>
                <p:cNvSpPr>
                  <a:spLocks noChangeShapeType="1"/>
                </p:cNvSpPr>
                <p:nvPr/>
              </p:nvSpPr>
              <p:spPr bwMode="auto">
                <a:xfrm flipH="1">
                  <a:off x="528" y="2800"/>
                  <a:ext cx="159"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96651" name="Line 11">
                  <a:extLst>
                    <a:ext uri="{FF2B5EF4-FFF2-40B4-BE49-F238E27FC236}">
                      <a16:creationId xmlns:a16="http://schemas.microsoft.com/office/drawing/2014/main" id="{B9346A1E-33E6-7E48-A14C-6D3CA9FB8617}"/>
                    </a:ext>
                  </a:extLst>
                </p:cNvPr>
                <p:cNvSpPr>
                  <a:spLocks noChangeShapeType="1"/>
                </p:cNvSpPr>
                <p:nvPr/>
              </p:nvSpPr>
              <p:spPr bwMode="auto">
                <a:xfrm>
                  <a:off x="800" y="2800"/>
                  <a:ext cx="159"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496652" name="Oval 12">
                <a:extLst>
                  <a:ext uri="{FF2B5EF4-FFF2-40B4-BE49-F238E27FC236}">
                    <a16:creationId xmlns:a16="http://schemas.microsoft.com/office/drawing/2014/main" id="{C4369598-1779-0443-A095-C33CBAADEC12}"/>
                  </a:ext>
                </a:extLst>
              </p:cNvPr>
              <p:cNvSpPr>
                <a:spLocks noChangeArrowheads="1"/>
              </p:cNvSpPr>
              <p:nvPr/>
            </p:nvSpPr>
            <p:spPr bwMode="auto">
              <a:xfrm>
                <a:off x="2296" y="2568"/>
                <a:ext cx="249"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K</a:t>
                </a:r>
              </a:p>
            </p:txBody>
          </p:sp>
          <p:grpSp>
            <p:nvGrpSpPr>
              <p:cNvPr id="496653" name="Group 13">
                <a:extLst>
                  <a:ext uri="{FF2B5EF4-FFF2-40B4-BE49-F238E27FC236}">
                    <a16:creationId xmlns:a16="http://schemas.microsoft.com/office/drawing/2014/main" id="{BA840BD7-A278-F442-827A-43AC9798A07E}"/>
                  </a:ext>
                </a:extLst>
              </p:cNvPr>
              <p:cNvGrpSpPr>
                <a:grpSpLocks/>
              </p:cNvGrpSpPr>
              <p:nvPr/>
            </p:nvGrpSpPr>
            <p:grpSpPr bwMode="auto">
              <a:xfrm>
                <a:off x="1200" y="2568"/>
                <a:ext cx="897" cy="1120"/>
                <a:chOff x="1431" y="2568"/>
                <a:chExt cx="897" cy="1120"/>
              </a:xfrm>
            </p:grpSpPr>
            <p:sp>
              <p:nvSpPr>
                <p:cNvPr id="496654" name="Oval 14">
                  <a:extLst>
                    <a:ext uri="{FF2B5EF4-FFF2-40B4-BE49-F238E27FC236}">
                      <a16:creationId xmlns:a16="http://schemas.microsoft.com/office/drawing/2014/main" id="{9E4C6347-84E4-3442-A5BF-E7809E753E80}"/>
                    </a:ext>
                  </a:extLst>
                </p:cNvPr>
                <p:cNvSpPr>
                  <a:spLocks noChangeArrowheads="1"/>
                </p:cNvSpPr>
                <p:nvPr/>
              </p:nvSpPr>
              <p:spPr bwMode="auto">
                <a:xfrm>
                  <a:off x="1752" y="3021"/>
                  <a:ext cx="249"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G</a:t>
                  </a:r>
                </a:p>
              </p:txBody>
            </p:sp>
            <p:sp>
              <p:nvSpPr>
                <p:cNvPr id="496655" name="Oval 15">
                  <a:extLst>
                    <a:ext uri="{FF2B5EF4-FFF2-40B4-BE49-F238E27FC236}">
                      <a16:creationId xmlns:a16="http://schemas.microsoft.com/office/drawing/2014/main" id="{EA115622-CD29-474A-B97D-1C774E2A2554}"/>
                    </a:ext>
                  </a:extLst>
                </p:cNvPr>
                <p:cNvSpPr>
                  <a:spLocks noChangeArrowheads="1"/>
                </p:cNvSpPr>
                <p:nvPr/>
              </p:nvSpPr>
              <p:spPr bwMode="auto">
                <a:xfrm>
                  <a:off x="1943" y="3453"/>
                  <a:ext cx="249"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J</a:t>
                  </a:r>
                </a:p>
              </p:txBody>
            </p:sp>
            <p:sp>
              <p:nvSpPr>
                <p:cNvPr id="496656" name="Oval 16">
                  <a:extLst>
                    <a:ext uri="{FF2B5EF4-FFF2-40B4-BE49-F238E27FC236}">
                      <a16:creationId xmlns:a16="http://schemas.microsoft.com/office/drawing/2014/main" id="{010606D0-CF49-674E-8A7E-81F3BC930515}"/>
                    </a:ext>
                  </a:extLst>
                </p:cNvPr>
                <p:cNvSpPr>
                  <a:spLocks noChangeArrowheads="1"/>
                </p:cNvSpPr>
                <p:nvPr/>
              </p:nvSpPr>
              <p:spPr bwMode="auto">
                <a:xfrm>
                  <a:off x="1520" y="3461"/>
                  <a:ext cx="249"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I</a:t>
                  </a:r>
                </a:p>
              </p:txBody>
            </p:sp>
            <p:sp>
              <p:nvSpPr>
                <p:cNvPr id="496657" name="Line 17">
                  <a:extLst>
                    <a:ext uri="{FF2B5EF4-FFF2-40B4-BE49-F238E27FC236}">
                      <a16:creationId xmlns:a16="http://schemas.microsoft.com/office/drawing/2014/main" id="{4AB06C7E-2FDB-464D-97E7-C46F47CD3721}"/>
                    </a:ext>
                  </a:extLst>
                </p:cNvPr>
                <p:cNvSpPr>
                  <a:spLocks noChangeShapeType="1"/>
                </p:cNvSpPr>
                <p:nvPr/>
              </p:nvSpPr>
              <p:spPr bwMode="auto">
                <a:xfrm flipH="1">
                  <a:off x="1656" y="3229"/>
                  <a:ext cx="159"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96658" name="Line 18">
                  <a:extLst>
                    <a:ext uri="{FF2B5EF4-FFF2-40B4-BE49-F238E27FC236}">
                      <a16:creationId xmlns:a16="http://schemas.microsoft.com/office/drawing/2014/main" id="{263E3B8C-2CA0-2A4B-99EB-9335C270BF48}"/>
                    </a:ext>
                  </a:extLst>
                </p:cNvPr>
                <p:cNvSpPr>
                  <a:spLocks noChangeShapeType="1"/>
                </p:cNvSpPr>
                <p:nvPr/>
              </p:nvSpPr>
              <p:spPr bwMode="auto">
                <a:xfrm>
                  <a:off x="1928" y="3229"/>
                  <a:ext cx="159"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96659" name="Oval 19">
                  <a:extLst>
                    <a:ext uri="{FF2B5EF4-FFF2-40B4-BE49-F238E27FC236}">
                      <a16:creationId xmlns:a16="http://schemas.microsoft.com/office/drawing/2014/main" id="{78C05E49-7F4C-C348-AC7A-1136987F3050}"/>
                    </a:ext>
                  </a:extLst>
                </p:cNvPr>
                <p:cNvSpPr>
                  <a:spLocks noChangeArrowheads="1"/>
                </p:cNvSpPr>
                <p:nvPr/>
              </p:nvSpPr>
              <p:spPr bwMode="auto">
                <a:xfrm>
                  <a:off x="1431" y="3016"/>
                  <a:ext cx="249"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F</a:t>
                  </a:r>
                </a:p>
              </p:txBody>
            </p:sp>
            <p:sp>
              <p:nvSpPr>
                <p:cNvPr id="496660" name="Oval 20">
                  <a:extLst>
                    <a:ext uri="{FF2B5EF4-FFF2-40B4-BE49-F238E27FC236}">
                      <a16:creationId xmlns:a16="http://schemas.microsoft.com/office/drawing/2014/main" id="{266188F2-0560-7A40-9CC3-38C52D26F40F}"/>
                    </a:ext>
                  </a:extLst>
                </p:cNvPr>
                <p:cNvSpPr>
                  <a:spLocks noChangeArrowheads="1"/>
                </p:cNvSpPr>
                <p:nvPr/>
              </p:nvSpPr>
              <p:spPr bwMode="auto">
                <a:xfrm>
                  <a:off x="2079" y="3016"/>
                  <a:ext cx="249"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H</a:t>
                  </a:r>
                </a:p>
              </p:txBody>
            </p:sp>
            <p:sp>
              <p:nvSpPr>
                <p:cNvPr id="496661" name="Oval 21">
                  <a:extLst>
                    <a:ext uri="{FF2B5EF4-FFF2-40B4-BE49-F238E27FC236}">
                      <a16:creationId xmlns:a16="http://schemas.microsoft.com/office/drawing/2014/main" id="{A5AF17EB-4102-2A4E-9236-9C1F123F19DD}"/>
                    </a:ext>
                  </a:extLst>
                </p:cNvPr>
                <p:cNvSpPr>
                  <a:spLocks noChangeArrowheads="1"/>
                </p:cNvSpPr>
                <p:nvPr/>
              </p:nvSpPr>
              <p:spPr bwMode="auto">
                <a:xfrm>
                  <a:off x="1752" y="2568"/>
                  <a:ext cx="249"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E</a:t>
                  </a:r>
                </a:p>
              </p:txBody>
            </p:sp>
            <p:sp>
              <p:nvSpPr>
                <p:cNvPr id="496662" name="Line 22">
                  <a:extLst>
                    <a:ext uri="{FF2B5EF4-FFF2-40B4-BE49-F238E27FC236}">
                      <a16:creationId xmlns:a16="http://schemas.microsoft.com/office/drawing/2014/main" id="{5A8098E4-9179-C14A-9440-2AA2A7F3F57B}"/>
                    </a:ext>
                  </a:extLst>
                </p:cNvPr>
                <p:cNvSpPr>
                  <a:spLocks noChangeShapeType="1"/>
                </p:cNvSpPr>
                <p:nvPr/>
              </p:nvSpPr>
              <p:spPr bwMode="auto">
                <a:xfrm>
                  <a:off x="1880" y="2800"/>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96663" name="Line 23">
                  <a:extLst>
                    <a:ext uri="{FF2B5EF4-FFF2-40B4-BE49-F238E27FC236}">
                      <a16:creationId xmlns:a16="http://schemas.microsoft.com/office/drawing/2014/main" id="{C5734F1C-B744-7A48-A2C3-4C46F0800FA7}"/>
                    </a:ext>
                  </a:extLst>
                </p:cNvPr>
                <p:cNvSpPr>
                  <a:spLocks noChangeShapeType="1"/>
                </p:cNvSpPr>
                <p:nvPr/>
              </p:nvSpPr>
              <p:spPr bwMode="auto">
                <a:xfrm flipH="1">
                  <a:off x="1549" y="2760"/>
                  <a:ext cx="249"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96664" name="Line 24">
                  <a:extLst>
                    <a:ext uri="{FF2B5EF4-FFF2-40B4-BE49-F238E27FC236}">
                      <a16:creationId xmlns:a16="http://schemas.microsoft.com/office/drawing/2014/main" id="{45831F42-3A3A-3E45-92B3-A946F83BD367}"/>
                    </a:ext>
                  </a:extLst>
                </p:cNvPr>
                <p:cNvSpPr>
                  <a:spLocks noChangeShapeType="1"/>
                </p:cNvSpPr>
                <p:nvPr/>
              </p:nvSpPr>
              <p:spPr bwMode="auto">
                <a:xfrm>
                  <a:off x="1960" y="2760"/>
                  <a:ext cx="249"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496665" name="Line 25">
                <a:extLst>
                  <a:ext uri="{FF2B5EF4-FFF2-40B4-BE49-F238E27FC236}">
                    <a16:creationId xmlns:a16="http://schemas.microsoft.com/office/drawing/2014/main" id="{07F17AB2-22BD-524C-83DC-D9ABAB50A6F6}"/>
                  </a:ext>
                </a:extLst>
              </p:cNvPr>
              <p:cNvSpPr>
                <a:spLocks noChangeShapeType="1"/>
              </p:cNvSpPr>
              <p:nvPr/>
            </p:nvSpPr>
            <p:spPr bwMode="auto">
              <a:xfrm>
                <a:off x="1640" y="2341"/>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96666" name="Line 26">
                <a:extLst>
                  <a:ext uri="{FF2B5EF4-FFF2-40B4-BE49-F238E27FC236}">
                    <a16:creationId xmlns:a16="http://schemas.microsoft.com/office/drawing/2014/main" id="{C5035921-254F-324D-B7CD-F511104E1839}"/>
                  </a:ext>
                </a:extLst>
              </p:cNvPr>
              <p:cNvSpPr>
                <a:spLocks noChangeShapeType="1"/>
              </p:cNvSpPr>
              <p:nvPr/>
            </p:nvSpPr>
            <p:spPr bwMode="auto">
              <a:xfrm flipH="1">
                <a:off x="824" y="2296"/>
                <a:ext cx="703" cy="2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496667" name="Line 27">
                <a:extLst>
                  <a:ext uri="{FF2B5EF4-FFF2-40B4-BE49-F238E27FC236}">
                    <a16:creationId xmlns:a16="http://schemas.microsoft.com/office/drawing/2014/main" id="{FE547DF1-099C-E44B-965A-DA01357A9CC9}"/>
                  </a:ext>
                </a:extLst>
              </p:cNvPr>
              <p:cNvSpPr>
                <a:spLocks noChangeShapeType="1"/>
              </p:cNvSpPr>
              <p:nvPr/>
            </p:nvSpPr>
            <p:spPr bwMode="auto">
              <a:xfrm>
                <a:off x="1720" y="2296"/>
                <a:ext cx="703" cy="2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496668" name="Rectangle 28">
              <a:extLst>
                <a:ext uri="{FF2B5EF4-FFF2-40B4-BE49-F238E27FC236}">
                  <a16:creationId xmlns:a16="http://schemas.microsoft.com/office/drawing/2014/main" id="{915ADF3C-67FA-EF48-AB4A-763641015AD8}"/>
                </a:ext>
              </a:extLst>
            </p:cNvPr>
            <p:cNvSpPr>
              <a:spLocks noChangeArrowheads="1"/>
            </p:cNvSpPr>
            <p:nvPr/>
          </p:nvSpPr>
          <p:spPr bwMode="auto">
            <a:xfrm>
              <a:off x="4272" y="3552"/>
              <a:ext cx="77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000" b="1">
                  <a:solidFill>
                    <a:srgbClr val="FFFFFF"/>
                  </a:solidFill>
                  <a:latin typeface="Times New Roman" panose="02020603050405020304" pitchFamily="18" charset="0"/>
                  <a:ea typeface="宋体" panose="02010600030101010101" pitchFamily="2" charset="-122"/>
                </a:rPr>
                <a:t>图</a:t>
              </a:r>
              <a:r>
                <a:rPr kumimoji="1" lang="en-US" altLang="zh-CN" sz="2000" b="1">
                  <a:solidFill>
                    <a:srgbClr val="FFFFFF"/>
                  </a:solidFill>
                  <a:latin typeface="Times New Roman" panose="02020603050405020304" pitchFamily="18" charset="0"/>
                  <a:ea typeface="宋体" panose="02010600030101010101" pitchFamily="2" charset="-122"/>
                </a:rPr>
                <a:t>6-23  </a:t>
              </a:r>
              <a:r>
                <a:rPr kumimoji="1" lang="zh-CN" altLang="en-US" sz="2000" b="1">
                  <a:solidFill>
                    <a:srgbClr val="FFFFFF"/>
                  </a:solidFill>
                  <a:latin typeface="Times New Roman" panose="02020603050405020304" pitchFamily="18" charset="0"/>
                  <a:ea typeface="宋体" panose="02010600030101010101" pitchFamily="2" charset="-122"/>
                </a:rPr>
                <a:t>树</a:t>
              </a:r>
            </a:p>
          </p:txBody>
        </p:sp>
      </p:grpSp>
    </p:spTree>
    <p:extLst>
      <p:ext uri="{BB962C8B-B14F-4D97-AF65-F5344CB8AC3E}">
        <p14:creationId xmlns:p14="http://schemas.microsoft.com/office/powerpoint/2010/main" val="7843308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7666" name="Rectangle 2">
            <a:extLst>
              <a:ext uri="{FF2B5EF4-FFF2-40B4-BE49-F238E27FC236}">
                <a16:creationId xmlns:a16="http://schemas.microsoft.com/office/drawing/2014/main" id="{536D0F0F-4A70-DE4D-B431-EE549C9A2D11}"/>
              </a:ext>
            </a:extLst>
          </p:cNvPr>
          <p:cNvSpPr>
            <a:spLocks noChangeArrowheads="1"/>
          </p:cNvSpPr>
          <p:nvPr/>
        </p:nvSpPr>
        <p:spPr bwMode="auto">
          <a:xfrm>
            <a:off x="1676401" y="188914"/>
            <a:ext cx="8812213" cy="345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533400" eaLnBrk="0" hangingPunct="0">
              <a:defRPr kumimoji="1" sz="2400">
                <a:solidFill>
                  <a:schemeClr val="tx1"/>
                </a:solidFill>
                <a:latin typeface="Times New Roman" panose="02020603050405020304" pitchFamily="18" charset="0"/>
                <a:ea typeface="宋体" panose="02010600030101010101" pitchFamily="2" charset="-122"/>
              </a:defRPr>
            </a:lvl2pPr>
            <a:lvl3pPr marL="1943100" indent="-457200" eaLnBrk="0" hangingPunct="0">
              <a:defRPr kumimoji="1" sz="2400">
                <a:solidFill>
                  <a:schemeClr val="tx1"/>
                </a:solidFill>
                <a:latin typeface="Times New Roman" panose="02020603050405020304" pitchFamily="18" charset="0"/>
                <a:ea typeface="宋体" panose="02010600030101010101" pitchFamily="2" charset="-122"/>
              </a:defRPr>
            </a:lvl3pPr>
            <a:lvl4pPr marL="2514600" indent="-381000" eaLnBrk="0" hangingPunct="0">
              <a:defRPr kumimoji="1" sz="2400">
                <a:solidFill>
                  <a:schemeClr val="tx1"/>
                </a:solidFill>
                <a:latin typeface="Times New Roman" panose="02020603050405020304" pitchFamily="18" charset="0"/>
                <a:ea typeface="宋体" panose="02010600030101010101" pitchFamily="2" charset="-122"/>
              </a:defRPr>
            </a:lvl4pPr>
            <a:lvl5pPr marL="3086100" indent="-381000" eaLnBrk="0" hangingPunct="0">
              <a:defRPr kumimoji="1" sz="2400">
                <a:solidFill>
                  <a:schemeClr val="tx1"/>
                </a:solidFill>
                <a:latin typeface="Times New Roman" panose="02020603050405020304" pitchFamily="18" charset="0"/>
                <a:ea typeface="宋体" panose="02010600030101010101" pitchFamily="2" charset="-122"/>
              </a:defRPr>
            </a:lvl5pPr>
            <a:lvl6pPr marL="3543300" indent="-381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4000500" indent="-381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457700" indent="-381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914900" indent="-381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20000"/>
              </a:spcBef>
              <a:spcAft>
                <a:spcPct val="0"/>
              </a:spcAft>
              <a:buClr>
                <a:srgbClr val="3366FF"/>
              </a:buClr>
              <a:buSzPct val="80000"/>
            </a:pPr>
            <a:r>
              <a:rPr lang="en-US" altLang="zh-CN" sz="4000" b="1">
                <a:solidFill>
                  <a:srgbClr val="FFCC66"/>
                </a:solidFill>
              </a:rPr>
              <a:t>2  </a:t>
            </a:r>
            <a:r>
              <a:rPr lang="zh-CN" altLang="en-US" sz="4000" b="1">
                <a:solidFill>
                  <a:srgbClr val="FFCC66"/>
                </a:solidFill>
                <a:ea typeface="楷体_GB2312" pitchFamily="49" charset="-122"/>
              </a:rPr>
              <a:t>森林的遍历</a:t>
            </a:r>
          </a:p>
          <a:p>
            <a:pPr eaLnBrk="1" fontAlgn="base" hangingPunct="1">
              <a:lnSpc>
                <a:spcPct val="110000"/>
              </a:lnSpc>
              <a:spcBef>
                <a:spcPct val="20000"/>
              </a:spcBef>
              <a:spcAft>
                <a:spcPct val="0"/>
              </a:spcAft>
              <a:buClr>
                <a:srgbClr val="3366FF"/>
              </a:buClr>
              <a:buSzPct val="80000"/>
            </a:pPr>
            <a:r>
              <a:rPr lang="zh-CN" altLang="en-US" sz="2800">
                <a:solidFill>
                  <a:srgbClr val="FFFFFF"/>
                </a:solidFill>
              </a:rPr>
              <a:t>      </a:t>
            </a:r>
            <a:r>
              <a:rPr lang="zh-CN" altLang="en-US" sz="2800" b="1">
                <a:solidFill>
                  <a:srgbClr val="FFFFFF"/>
                </a:solidFill>
              </a:rPr>
              <a:t>设</a:t>
            </a:r>
            <a:r>
              <a:rPr lang="en-US" altLang="zh-CN" sz="2800" b="1">
                <a:solidFill>
                  <a:srgbClr val="FFFFFF"/>
                </a:solidFill>
              </a:rPr>
              <a:t>F={T</a:t>
            </a:r>
            <a:r>
              <a:rPr lang="en-US" altLang="zh-CN" sz="2800" b="1" baseline="-18000">
                <a:solidFill>
                  <a:srgbClr val="FFFFFF"/>
                </a:solidFill>
              </a:rPr>
              <a:t>1</a:t>
            </a:r>
            <a:r>
              <a:rPr lang="en-US" altLang="zh-CN" sz="2800" b="1">
                <a:solidFill>
                  <a:srgbClr val="FFFFFF"/>
                </a:solidFill>
              </a:rPr>
              <a:t>, T</a:t>
            </a:r>
            <a:r>
              <a:rPr lang="en-US" altLang="zh-CN" sz="2800" b="1" baseline="-18000">
                <a:solidFill>
                  <a:srgbClr val="FFFFFF"/>
                </a:solidFill>
              </a:rPr>
              <a:t>2</a:t>
            </a:r>
            <a:r>
              <a:rPr lang="en-US" altLang="zh-CN" sz="2800" b="1">
                <a:solidFill>
                  <a:srgbClr val="FFFFFF"/>
                </a:solidFill>
              </a:rPr>
              <a:t>,</a:t>
            </a:r>
            <a:r>
              <a:rPr lang="en-US" altLang="zh-CN" sz="2800" b="1">
                <a:solidFill>
                  <a:srgbClr val="FFFFFF"/>
                </a:solidFill>
                <a:ea typeface="Arial Unicode MS" panose="020B0604020202020204" pitchFamily="34" charset="-128"/>
                <a:cs typeface="Arial Unicode MS" panose="020B0604020202020204" pitchFamily="34" charset="-128"/>
              </a:rPr>
              <a:t>⋯,T</a:t>
            </a:r>
            <a:r>
              <a:rPr lang="en-US" altLang="zh-CN" sz="2800" b="1" baseline="-18000">
                <a:solidFill>
                  <a:srgbClr val="FFFFFF"/>
                </a:solidFill>
              </a:rPr>
              <a:t>n</a:t>
            </a:r>
            <a:r>
              <a:rPr lang="en-US" altLang="zh-CN" sz="2800" b="1">
                <a:solidFill>
                  <a:srgbClr val="FFFFFF"/>
                </a:solidFill>
              </a:rPr>
              <a:t>}</a:t>
            </a:r>
            <a:r>
              <a:rPr lang="zh-CN" altLang="en-US" sz="2800" b="1">
                <a:solidFill>
                  <a:srgbClr val="FFFFFF"/>
                </a:solidFill>
              </a:rPr>
              <a:t>是森林，对</a:t>
            </a:r>
            <a:r>
              <a:rPr lang="en-US" altLang="zh-CN" sz="2800" b="1">
                <a:solidFill>
                  <a:srgbClr val="FFFFFF"/>
                </a:solidFill>
              </a:rPr>
              <a:t>F</a:t>
            </a:r>
            <a:r>
              <a:rPr lang="zh-CN" altLang="en-US" sz="2800" b="1">
                <a:solidFill>
                  <a:srgbClr val="FFFFFF"/>
                </a:solidFill>
              </a:rPr>
              <a:t>的遍历有二种方法。</a:t>
            </a:r>
          </a:p>
          <a:p>
            <a:pPr lvl="1" eaLnBrk="1" fontAlgn="base" hangingPunct="1">
              <a:lnSpc>
                <a:spcPct val="110000"/>
              </a:lnSpc>
              <a:spcBef>
                <a:spcPct val="20000"/>
              </a:spcBef>
              <a:spcAft>
                <a:spcPct val="0"/>
              </a:spcAft>
              <a:buClr>
                <a:srgbClr val="3366FF"/>
              </a:buClr>
              <a:buSzPct val="80000"/>
            </a:pPr>
            <a:r>
              <a:rPr lang="zh-CN" altLang="en-US" sz="2800" b="1">
                <a:solidFill>
                  <a:srgbClr val="FFFFFF"/>
                </a:solidFill>
              </a:rPr>
              <a:t>⑴   </a:t>
            </a:r>
            <a:r>
              <a:rPr lang="zh-CN" altLang="en-US" sz="2800" b="1">
                <a:solidFill>
                  <a:srgbClr val="FFFF00"/>
                </a:solidFill>
              </a:rPr>
              <a:t>先序遍历</a:t>
            </a:r>
            <a:r>
              <a:rPr lang="zh-CN" altLang="en-US" sz="2800" b="1">
                <a:solidFill>
                  <a:srgbClr val="FFFFFF"/>
                </a:solidFill>
              </a:rPr>
              <a:t>：按</a:t>
            </a:r>
            <a:r>
              <a:rPr lang="zh-CN" altLang="en-US" sz="2800" b="1">
                <a:solidFill>
                  <a:srgbClr val="FFFF00"/>
                </a:solidFill>
              </a:rPr>
              <a:t>先序遍历</a:t>
            </a:r>
            <a:r>
              <a:rPr lang="zh-CN" altLang="en-US" sz="2800" b="1">
                <a:solidFill>
                  <a:srgbClr val="FFFFFF"/>
                </a:solidFill>
              </a:rPr>
              <a:t>树的方式</a:t>
            </a:r>
            <a:r>
              <a:rPr lang="zh-CN" altLang="en-US" sz="2800" b="1">
                <a:solidFill>
                  <a:srgbClr val="FFFF00"/>
                </a:solidFill>
              </a:rPr>
              <a:t>依次</a:t>
            </a:r>
            <a:r>
              <a:rPr lang="zh-CN" altLang="en-US" sz="2800" b="1">
                <a:solidFill>
                  <a:srgbClr val="FFFFFF"/>
                </a:solidFill>
              </a:rPr>
              <a:t>遍历</a:t>
            </a:r>
            <a:r>
              <a:rPr lang="en-US" altLang="zh-CN" sz="2800" b="1">
                <a:solidFill>
                  <a:srgbClr val="FFFFFF"/>
                </a:solidFill>
              </a:rPr>
              <a:t>F</a:t>
            </a:r>
            <a:r>
              <a:rPr lang="zh-CN" altLang="en-US" sz="2800" b="1">
                <a:solidFill>
                  <a:srgbClr val="FFFFFF"/>
                </a:solidFill>
              </a:rPr>
              <a:t>中的每棵树。</a:t>
            </a:r>
          </a:p>
          <a:p>
            <a:pPr lvl="1" eaLnBrk="1" fontAlgn="base" hangingPunct="1">
              <a:lnSpc>
                <a:spcPct val="110000"/>
              </a:lnSpc>
              <a:spcBef>
                <a:spcPct val="20000"/>
              </a:spcBef>
              <a:spcAft>
                <a:spcPct val="0"/>
              </a:spcAft>
              <a:buClr>
                <a:srgbClr val="3366FF"/>
              </a:buClr>
              <a:buSzPct val="80000"/>
            </a:pPr>
            <a:r>
              <a:rPr lang="zh-CN" altLang="en-US" sz="2800" b="1">
                <a:solidFill>
                  <a:srgbClr val="FFFFFF"/>
                </a:solidFill>
              </a:rPr>
              <a:t>⑵  </a:t>
            </a:r>
            <a:r>
              <a:rPr lang="zh-CN" altLang="en-US" sz="2800" b="1">
                <a:solidFill>
                  <a:srgbClr val="FFFF00"/>
                </a:solidFill>
              </a:rPr>
              <a:t>中序遍历</a:t>
            </a:r>
            <a:r>
              <a:rPr lang="zh-CN" altLang="en-US" sz="2800" b="1">
                <a:solidFill>
                  <a:srgbClr val="FFFFFF"/>
                </a:solidFill>
              </a:rPr>
              <a:t>：按</a:t>
            </a:r>
            <a:r>
              <a:rPr lang="zh-CN" altLang="en-US" sz="2800" b="1">
                <a:solidFill>
                  <a:srgbClr val="FFFF00"/>
                </a:solidFill>
              </a:rPr>
              <a:t>后序遍历</a:t>
            </a:r>
            <a:r>
              <a:rPr lang="zh-CN" altLang="en-US" sz="2800" b="1">
                <a:solidFill>
                  <a:srgbClr val="FFFFFF"/>
                </a:solidFill>
              </a:rPr>
              <a:t>树的方式</a:t>
            </a:r>
            <a:r>
              <a:rPr lang="zh-CN" altLang="en-US" sz="2800" b="1">
                <a:solidFill>
                  <a:srgbClr val="FFFF00"/>
                </a:solidFill>
              </a:rPr>
              <a:t>依次</a:t>
            </a:r>
            <a:r>
              <a:rPr lang="zh-CN" altLang="en-US" sz="2800" b="1">
                <a:solidFill>
                  <a:srgbClr val="FFFFFF"/>
                </a:solidFill>
              </a:rPr>
              <a:t>遍历</a:t>
            </a:r>
            <a:r>
              <a:rPr lang="en-US" altLang="zh-CN" sz="2800" b="1">
                <a:solidFill>
                  <a:srgbClr val="FFFFFF"/>
                </a:solidFill>
              </a:rPr>
              <a:t>F</a:t>
            </a:r>
            <a:r>
              <a:rPr lang="zh-CN" altLang="en-US" sz="2800" b="1">
                <a:solidFill>
                  <a:srgbClr val="FFFFFF"/>
                </a:solidFill>
              </a:rPr>
              <a:t>中的每棵树。</a:t>
            </a:r>
          </a:p>
        </p:txBody>
      </p:sp>
    </p:spTree>
    <p:extLst>
      <p:ext uri="{BB962C8B-B14F-4D97-AF65-F5344CB8AC3E}">
        <p14:creationId xmlns:p14="http://schemas.microsoft.com/office/powerpoint/2010/main" val="385785769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8690" name="Rectangle 2">
            <a:extLst>
              <a:ext uri="{FF2B5EF4-FFF2-40B4-BE49-F238E27FC236}">
                <a16:creationId xmlns:a16="http://schemas.microsoft.com/office/drawing/2014/main" id="{8B675753-4413-3749-9188-483AF9925F52}"/>
              </a:ext>
            </a:extLst>
          </p:cNvPr>
          <p:cNvSpPr>
            <a:spLocks noGrp="1" noChangeArrowheads="1"/>
          </p:cNvSpPr>
          <p:nvPr>
            <p:ph type="title"/>
          </p:nvPr>
        </p:nvSpPr>
        <p:spPr>
          <a:xfrm>
            <a:off x="2133601" y="214313"/>
            <a:ext cx="7275513" cy="838200"/>
          </a:xfrm>
        </p:spPr>
        <p:txBody>
          <a:bodyPr/>
          <a:lstStyle/>
          <a:p>
            <a:r>
              <a:rPr lang="en-US" altLang="zh-CN" sz="5400" b="1">
                <a:latin typeface="Times New Roman" panose="02020603050405020304" pitchFamily="18" charset="0"/>
              </a:rPr>
              <a:t>6.6</a:t>
            </a:r>
            <a:r>
              <a:rPr lang="en-US" altLang="zh-CN" sz="5400" b="1"/>
              <a:t>   </a:t>
            </a:r>
            <a:r>
              <a:rPr lang="zh-CN" altLang="en-US" sz="5400" b="1">
                <a:ea typeface="楷体_GB2312" pitchFamily="49" charset="-122"/>
              </a:rPr>
              <a:t>赫夫曼树及其应用</a:t>
            </a:r>
          </a:p>
        </p:txBody>
      </p:sp>
      <p:sp>
        <p:nvSpPr>
          <p:cNvPr id="498691" name="Rectangle 3">
            <a:extLst>
              <a:ext uri="{FF2B5EF4-FFF2-40B4-BE49-F238E27FC236}">
                <a16:creationId xmlns:a16="http://schemas.microsoft.com/office/drawing/2014/main" id="{2B0521FC-1D69-5744-9899-B11FAC118A73}"/>
              </a:ext>
            </a:extLst>
          </p:cNvPr>
          <p:cNvSpPr>
            <a:spLocks noGrp="1" noChangeArrowheads="1"/>
          </p:cNvSpPr>
          <p:nvPr>
            <p:ph type="body" idx="1"/>
          </p:nvPr>
        </p:nvSpPr>
        <p:spPr>
          <a:xfrm>
            <a:off x="1752601" y="1295400"/>
            <a:ext cx="8736013" cy="1054100"/>
          </a:xfrm>
        </p:spPr>
        <p:txBody>
          <a:bodyPr/>
          <a:lstStyle/>
          <a:p>
            <a:pPr marL="0" indent="0">
              <a:lnSpc>
                <a:spcPct val="110000"/>
              </a:lnSpc>
              <a:buNone/>
            </a:pPr>
            <a:r>
              <a:rPr lang="zh-CN" altLang="en-US" sz="2800" b="1"/>
              <a:t>        赫夫曼</a:t>
            </a:r>
            <a:r>
              <a:rPr lang="en-US" altLang="zh-CN" sz="2800" b="1"/>
              <a:t>(Huffman)</a:t>
            </a:r>
            <a:r>
              <a:rPr lang="zh-CN" altLang="en-US" sz="2800" b="1"/>
              <a:t>树又称最优树，是一类带权路径长度最短的树，有着广泛的应用。</a:t>
            </a:r>
          </a:p>
        </p:txBody>
      </p:sp>
    </p:spTree>
    <p:extLst>
      <p:ext uri="{BB962C8B-B14F-4D97-AF65-F5344CB8AC3E}">
        <p14:creationId xmlns:p14="http://schemas.microsoft.com/office/powerpoint/2010/main" val="19682364"/>
      </p:ext>
    </p:extLst>
  </p:cSld>
  <p:clrMapOvr>
    <a:masterClrMapping/>
  </p:clrMapOvr>
</p:sld>
</file>

<file path=ppt/theme/theme1.xml><?xml version="1.0" encoding="utf-8"?>
<a:theme xmlns:a="http://schemas.openxmlformats.org/drawingml/2006/main" name="3_Soaring">
  <a:themeElements>
    <a:clrScheme name="3_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3_Soaring">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3_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3_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3_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3_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3_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14456</Words>
  <Application>Microsoft Macintosh PowerPoint</Application>
  <PresentationFormat>宽屏</PresentationFormat>
  <Paragraphs>1466</Paragraphs>
  <Slides>120</Slides>
  <Notes>7</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120</vt:i4>
      </vt:variant>
    </vt:vector>
  </HeadingPairs>
  <TitlesOfParts>
    <vt:vector size="129" baseType="lpstr">
      <vt:lpstr>等线</vt:lpstr>
      <vt:lpstr>楷体_GB2312</vt:lpstr>
      <vt:lpstr>宋体</vt:lpstr>
      <vt:lpstr>Arial Unicode MS</vt:lpstr>
      <vt:lpstr>Arial</vt:lpstr>
      <vt:lpstr>Symbol</vt:lpstr>
      <vt:lpstr>Times New Roman</vt:lpstr>
      <vt:lpstr>Wingdings</vt:lpstr>
      <vt:lpstr>3_Soaring</vt:lpstr>
      <vt:lpstr>第6章 树和二叉树</vt:lpstr>
      <vt:lpstr>6.1  树的基本概念</vt:lpstr>
      <vt:lpstr>PowerPoint 演示文稿</vt:lpstr>
      <vt:lpstr>PowerPoint 演示文稿</vt:lpstr>
      <vt:lpstr>PowerPoint 演示文稿</vt:lpstr>
      <vt:lpstr>PowerPoint 演示文稿</vt:lpstr>
      <vt:lpstr>PowerPoint 演示文稿</vt:lpstr>
      <vt:lpstr>PowerPoint 演示文稿</vt:lpstr>
      <vt:lpstr>6.1.2  树的抽象数据类型定义</vt:lpstr>
      <vt:lpstr>6.2  二叉树</vt:lpstr>
      <vt:lpstr>PowerPoint 演示文稿</vt:lpstr>
      <vt:lpstr>6.2.2  二叉树的性质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6.2.3  二叉树的存储结构</vt:lpstr>
      <vt:lpstr>PowerPoint 演示文稿</vt:lpstr>
      <vt:lpstr>PowerPoint 演示文稿</vt:lpstr>
      <vt:lpstr>PowerPoint 演示文稿</vt:lpstr>
      <vt:lpstr>PowerPoint 演示文稿</vt:lpstr>
      <vt:lpstr>6.3  遍历二叉树及其应用</vt:lpstr>
      <vt:lpstr>PowerPoint 演示文稿</vt:lpstr>
      <vt:lpstr>6.3.1  先序遍历二叉树</vt:lpstr>
      <vt:lpstr>PowerPoint 演示文稿</vt:lpstr>
      <vt:lpstr>PowerPoint 演示文稿</vt:lpstr>
      <vt:lpstr>PowerPoint 演示文稿</vt:lpstr>
      <vt:lpstr>6.3.2  中序遍历二叉树</vt:lpstr>
      <vt:lpstr>PowerPoint 演示文稿</vt:lpstr>
      <vt:lpstr>PowerPoint 演示文稿</vt:lpstr>
      <vt:lpstr>PowerPoint 演示文稿</vt:lpstr>
      <vt:lpstr>6.3.3  后序遍历二叉树</vt:lpstr>
      <vt:lpstr>PowerPoint 演示文稿</vt:lpstr>
      <vt:lpstr>PowerPoint 演示文稿</vt:lpstr>
      <vt:lpstr>PowerPoint 演示文稿</vt:lpstr>
      <vt:lpstr>PowerPoint 演示文稿</vt:lpstr>
      <vt:lpstr>PowerPoint 演示文稿</vt:lpstr>
      <vt:lpstr>PowerPoint 演示文稿</vt:lpstr>
      <vt:lpstr>6.3.4  层次遍历二叉树</vt:lpstr>
      <vt:lpstr>PowerPoint 演示文稿</vt:lpstr>
      <vt:lpstr>6.3.5  二叉树遍历算法的应用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6.4  线索树</vt:lpstr>
      <vt:lpstr>PowerPoint 演示文稿</vt:lpstr>
      <vt:lpstr>PowerPoint 演示文稿</vt:lpstr>
      <vt:lpstr>PowerPoint 演示文稿</vt:lpstr>
      <vt:lpstr>PowerPoint 演示文稿</vt:lpstr>
      <vt:lpstr>PowerPoint 演示文稿</vt:lpstr>
      <vt:lpstr>PowerPoint 演示文稿</vt:lpstr>
      <vt:lpstr>6.4.1  线索化二叉树</vt:lpstr>
      <vt:lpstr>PowerPoint 演示文稿</vt:lpstr>
      <vt:lpstr>PowerPoint 演示文稿</vt:lpstr>
      <vt:lpstr>PowerPoint 演示文稿</vt:lpstr>
      <vt:lpstr>PowerPoint 演示文稿</vt:lpstr>
      <vt:lpstr>PowerPoint 演示文稿</vt:lpstr>
      <vt:lpstr>PowerPoint 演示文稿</vt:lpstr>
      <vt:lpstr>6.4.2  线索二叉树的遍历</vt:lpstr>
      <vt:lpstr>PowerPoint 演示文稿</vt:lpstr>
      <vt:lpstr>PowerPoint 演示文稿</vt:lpstr>
      <vt:lpstr>PowerPoint 演示文稿</vt:lpstr>
      <vt:lpstr>6.5  树与森林</vt:lpstr>
      <vt:lpstr>6.5.1  树的存储结构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6.5.2  森林与二叉树的转换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6.5.3   树和森林的遍历</vt:lpstr>
      <vt:lpstr>PowerPoint 演示文稿</vt:lpstr>
      <vt:lpstr>PowerPoint 演示文稿</vt:lpstr>
      <vt:lpstr>6.6   赫夫曼树及其应用</vt:lpstr>
      <vt:lpstr>6.6.1   最优二叉树(Huffman树)</vt:lpstr>
      <vt:lpstr>PowerPoint 演示文稿</vt:lpstr>
      <vt:lpstr>PowerPoint 演示文稿</vt:lpstr>
      <vt:lpstr>PowerPoint 演示文稿</vt:lpstr>
      <vt:lpstr>PowerPoint 演示文稿</vt:lpstr>
      <vt:lpstr>PowerPoint 演示文稿</vt:lpstr>
      <vt:lpstr>6.6.2  赫夫曼编码及其算法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习 题 六</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第6章 树和二叉树</dc:title>
  <dc:creator>何 其平</dc:creator>
  <cp:lastModifiedBy>何 其平</cp:lastModifiedBy>
  <cp:revision>2</cp:revision>
  <dcterms:created xsi:type="dcterms:W3CDTF">2019-11-08T01:53:22Z</dcterms:created>
  <dcterms:modified xsi:type="dcterms:W3CDTF">2019-11-08T02:00:58Z</dcterms:modified>
</cp:coreProperties>
</file>