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62" r:id="rId2"/>
    <p:sldId id="263" r:id="rId3"/>
    <p:sldId id="264" r:id="rId4"/>
    <p:sldId id="265" r:id="rId5"/>
    <p:sldId id="266" r:id="rId6"/>
    <p:sldId id="267" r:id="rId7"/>
    <p:sldId id="269" r:id="rId8"/>
    <p:sldId id="288" r:id="rId9"/>
    <p:sldId id="289" r:id="rId10"/>
    <p:sldId id="290" r:id="rId11"/>
    <p:sldId id="291" r:id="rId12"/>
    <p:sldId id="307" r:id="rId13"/>
    <p:sldId id="310" r:id="rId14"/>
    <p:sldId id="292" r:id="rId15"/>
    <p:sldId id="268" r:id="rId16"/>
    <p:sldId id="293" r:id="rId17"/>
    <p:sldId id="330" r:id="rId18"/>
    <p:sldId id="329" r:id="rId19"/>
    <p:sldId id="294" r:id="rId20"/>
    <p:sldId id="295" r:id="rId21"/>
    <p:sldId id="270" r:id="rId22"/>
    <p:sldId id="272" r:id="rId23"/>
    <p:sldId id="273" r:id="rId24"/>
    <p:sldId id="275" r:id="rId25"/>
    <p:sldId id="311" r:id="rId26"/>
    <p:sldId id="276" r:id="rId27"/>
    <p:sldId id="277" r:id="rId28"/>
    <p:sldId id="297" r:id="rId29"/>
    <p:sldId id="278" r:id="rId30"/>
    <p:sldId id="319" r:id="rId31"/>
    <p:sldId id="298" r:id="rId32"/>
    <p:sldId id="300" r:id="rId33"/>
    <p:sldId id="299" r:id="rId34"/>
    <p:sldId id="301" r:id="rId35"/>
    <p:sldId id="312" r:id="rId36"/>
    <p:sldId id="283" r:id="rId37"/>
    <p:sldId id="302" r:id="rId38"/>
    <p:sldId id="303" r:id="rId39"/>
    <p:sldId id="315" r:id="rId40"/>
    <p:sldId id="304" r:id="rId41"/>
    <p:sldId id="316" r:id="rId42"/>
    <p:sldId id="280" r:id="rId43"/>
    <p:sldId id="305" r:id="rId44"/>
    <p:sldId id="318" r:id="rId45"/>
    <p:sldId id="309" r:id="rId46"/>
    <p:sldId id="285" r:id="rId47"/>
    <p:sldId id="286" r:id="rId48"/>
    <p:sldId id="287" r:id="rId49"/>
    <p:sldId id="317" r:id="rId50"/>
    <p:sldId id="256" r:id="rId51"/>
    <p:sldId id="257" r:id="rId52"/>
    <p:sldId id="260" r:id="rId53"/>
    <p:sldId id="258" r:id="rId54"/>
    <p:sldId id="259" r:id="rId55"/>
    <p:sldId id="313" r:id="rId56"/>
    <p:sldId id="314" r:id="rId57"/>
    <p:sldId id="321" r:id="rId58"/>
    <p:sldId id="322" r:id="rId59"/>
    <p:sldId id="323" r:id="rId60"/>
    <p:sldId id="324" r:id="rId61"/>
    <p:sldId id="325" r:id="rId62"/>
    <p:sldId id="326" r:id="rId63"/>
    <p:sldId id="327" r:id="rId64"/>
    <p:sldId id="32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76336"/>
  </p:normalViewPr>
  <p:slideViewPr>
    <p:cSldViewPr snapToGrid="0">
      <p:cViewPr varScale="1">
        <p:scale>
          <a:sx n="82" d="100"/>
          <a:sy n="82" d="100"/>
        </p:scale>
        <p:origin x="256"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3218 4980 24575,'-13'11'0,"-27"-2"0,4-9 0,-47 0 0,18 0 0,-45 0 0,19 0 0,-33 0 0,-5 0 0,47 0 0,-4 0 0,-16 0 0,-4 0 0,-8 0 0,3 0-542,29 0 0,2 0 542,-30 0 0,7 0 0,23 0-157,-4-7 1,-1 0 156,-20 3 0,-23-41 0,14 11 0,29-17 0,1-5 0,-30-17 0,39 15 0,3-3 0,-17-17 0,23 3 0,1-10 0,11 13 0,0-12 1067,7-15-1067,4 14 330,6-25-330,4-3 0,13-5 0,6-30 0,13 7 0,2-11 0,-1 23 0,0-3-473,-1-32 0,2 1 473,6 37 0,5 11 0,21-64 0,-2 76 0,5 1 0,3-4 0,0 5-356,39-72 356,7-9 0,2 29 0,11 0 0,-45 76 0,4 1-387,9-3 1,3 0 386,-7 5 0,3 5 0,8 3 0,2 2 0,-10 4 0,1 5 0,5 9 0,1 4 0,1-2 0,-1 0 0,62-39 0,4 30 0,-9-10 0,3 40 0,10-23 0,-14 43 0,1-13 0,-50 15 0,-1 2 0,33-1 0,-11 0 0,-2 0 0,-7 0-109,-14-1 1,1 2 108,22 15 0,3 14 0,9 32 0,-25 1 0,9 26 0,-16-13 0,8 17 881,-20-4-881,9 17 354,-17 1-354,17 2 816,-15 11-816,33 45 0,-41-48 0,30 56 241,-47-74-241,9 19 0,0-18 0,-17 12 0,14-11 0,-14 13 0,0 0 0,-3 0 0,-8-16 0,1 30 0,-3-41 0,-5 41 0,-4-30 0,-7 15 0,0 1 0,0 0 0,0-2 0,0-14 0,0 12 0,-8-11 0,-10-1 0,-8-5 0,-7-28 0,-23 35 0,17-30 0,-25 10 0,30-21 0,-6-21 0,9 10 0,0-11 0,1-3 0,-10-9 0,7 9 0,-16-5 0,16 6 0,-15-9 0,6-1 0,-9 0 0,0 2 0,1-2 0,-1 2 0,1-1 0,0 1 0,-1-2 0,0 1 0,-9 1 0,7-1 0,-9 2 0,11-3 0,2 2 0,-2-1 0,0 1 0,9-3 0,-6-10 0,15 7 0,-7-18 0,9 18 0,0-7 0,8-1 0,1-3 0,1 1 0,4-9 0,-3 18 0,6-18 0,7 7 0,1-9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6T21:28:12.937"/>
    </inkml:context>
    <inkml:brush xml:id="br0">
      <inkml:brushProperty name="width" value="0.05" units="cm"/>
      <inkml:brushProperty name="height" value="0.05" units="cm"/>
      <inkml:brushProperty name="color" value="#F6630D"/>
    </inkml:brush>
  </inkml:definitions>
  <inkml:trace contextRef="#ctx0" brushRef="#br0">314 265 24575,'33'6'0,"24"-2"0,-2-3 0,12-2-3171,22 1 0,13 0 0,3 0 3171,-27 0 0,0 0 0,4 0 0,6 0-512,-5 0 1,7 0-1,4 0 1,1 0-1,1 0 1,-2 0 511,-2 0 0,-1 0 0,1 0 0,0 0 0,2 0 0,2 0-171,-2 0 0,4 0 0,1 0 1,0 0-1,0 0 0,-2 0 0,-3 0 171,1 0 0,-5 0 0,-1 0 0,1 0 0,1 0 0,4 0-278,-8 0 1,3 0-1,2 0 1,1 0-1,0 0 1,0 0 0,-3 0-1,-2 0 278,12 0 0,-4 0 0,-2 0 0,1 0 0,2 0 0,4 0-49,-7 0 1,3 0 0,3 0 0,1 0 0,1 0 0,-1 0-1,0 0 1,-3 0 48,-6 0 0,-2 0 0,0 0 0,0 0 0,-1 0 0,1 0 0,-1 0 0,0 0 0,0 0 0,0 0 0,1 0 0,-1 0 0,0 0 0,-1 0 0,0 0 0,-2 0 0,5 0 0,-1 0 0,0 0 0,-2 0 0,0 0 0,0 0 0,0 0 0,13 0 0,1 0 0,-1 0 0,-1 0 0,-4 0 0,-4 0 0,12 0 0,-6 0 0,-2 0 0,4 0 0,-5 0 0,4 0 0,1 0 0,-3 0 0,-8 0 0,-10 0 0,-6 0 0,0 0 0,3 0 122,20 0 0,5 0 0,0 0 1,-3 0-123,-12 0 0,-3 0 0,-1 0 0,-1 0 293,19 0 0,-3 0 0,-1 0-293,-5 0 0,-1 0 0,0 0 0,-5 0 0,0 0 0,-2 0 438,-7 0 0,-2 0 1,-1 0-439,0 0 0,0 0 0,-2 0 1097,22 0 1,-1 0-1098,1 0 0,0 0 0,0 1 0,0-2 0,1-3 0,-2-1 0,-5 0 0,-1-1 0,6-4 0,-1-1 0,-10 1 0,-3 1 1054,-10-1 1,-1 1-1055,7 0 0,0-1 0,1-4 0,0-1 0,-1 4 0,2 0 0,9-4 0,-2 1 0,-17 4 0,-4 1 0,2 0 0,0 0 0,6 4 0,1 0 0,0-4 0,1 1 0,6 6 0,0 2 0,-1-4 0,2-1 0,3 0 0,5 1 0,-5 3 0,6 1 0,-2-1 0,-13-2 0,0-1 0,2 1 181,19 3 0,5 0 0,-5 0-181,-19 0 0,-4 0 0,2 0 0,4 0 0,2 0 0,-1 0 0,1 0 0,1 0 0,-1 0 0,1 0 0,-1 0 0,1 0 0,3 0 0,1 0 0,-1 0 0,-4 0 0,0 0 0,1 0-171,9 0 1,2 0-1,0 0 171,-5 0 0,-1 0 0,2 0 0,8 0 0,1 0 0,0 0 0,-4 0 0,-1 0 0,1 0 0,-1 0 0,0 0 0,0 0 0,5 0 0,0 0 0,-1 0 0,-9 0 0,-1 0 0,1 0 0,4 0 0,1 0 0,-2 0-189,-8 0 1,-2 0-1,-1 0 189,1 0 0,0 0 0,-2 0 166,-8 0 0,-2 0 0,1 0-166,7 0 0,1 0 0,-4 0 0,12 4 0,-3 0 605,9-3 1,-4 1-606,-26 1 0,-3 2 0,5-1 0,1 0 0,3-3 0,-3 0 2676,29 7-2676,-32-8 0,-1 0 0,16 0 0,17 0 0,-2 0 0,-1 0 0,-7 0 0,8 0 0,-11 0 0,1 0 2683,-1 0-2683,-9 0 0,-18 0 0,-1 0 0,16 0 583,27 0-583,-35 0 0,0 0 1414,-1 0-1414,1 0 686,0 0-686,-1 0 181,1 0-181,0 0 0,9 0 0,-7 0 0,6 0 0,-8 0 0,0 6 0,-1-4 0,1 4 0,0 1 0,-9-5 0,33 11 0,-26-12 0,20 6 0,-21-1 0,-13 2 0,13 0 0,-13 4 0,5-11 0,1 12 0,-7-12 0,7 12 0,-9-12 0,0 11 0,1-4 0,-1-1 0,0 5 0,1-4 0,-8-1 0,23 11 0,-18-15 0,21 15 0,-26-11 0,5 6 0,-4 0 0,-1 0 0,6 0 0,-13 0 0,13 0 0,-13 0 0,6-1 0,-1 1 0,-5 0 0,6-1 0,-7 1 0,6-1 0,-5 1 0,17 5 0,-16-4 0,9 3 0,-12-4 0,1-1 0,-7 0 0,5 0 0,-4 0 0,0-1 0,4 2 0,-11-2 0,5 0 0,0 1 0,-4-1 0,4 1 0,-5 5 0,5-4 0,-4 4 0,4-5 0,-5 5 0,4 0 0,-3 8 0,3-8 0,-9 6 0,3-10 0,-9 10 0,9-5 0,-8 1 0,3 4 0,-5-4 0,0-1 0,0 5 0,0-4 0,0-1 0,0 5 0,0-4 0,0-1 0,0 6 0,-5 5 0,-2-2 0,-11 9 0,-1-12 0,-1 1 0,-10-6 0,9 5 0,-11-5 0,7 1 0,-6 4 0,-3-4 0,1 6 0,-6-5 0,5 3 0,-6-3 0,-1 6 0,1-6 0,-1-2 0,1-5 0,6-1 0,-15 5 0,-3-13 0,-1-1 0,-16 7 0,8-10 0,4-2 0,15 1 0,-15 0 0,6 0 0,-17 0 0,7-7 0,-16-1 0,6-1 0,-8-5 0,-1 5 0,1-7 0,-1 7 0,-10-5-465,8 12 465,-8-13-526,34 14 0,-1 0 526,-41-13 0,34 12 0,1 2 0,-20-8 0,29 4 0,-1 0 0,-31 2 0,30-6 0,-1 0 0,6 7 0,0 0-235,0-6 0,0-1 235,-41 6 0,4-12 0,-1 12 0,18-4 0,-17 6 0,18 0 0,-10 0 0,-16 0 0,12 0 0,-3 0 0,19 0 0,0 0 0,7 0 0,-7 0 429,9 0-429,0 0 1050,-9 0-1050,7 0 508,-7 0-508,0 0 0,6 0 0,-15 0 0,16 6 0,-16-4 0,6 4 0,11-5 0,-5-2 0,10 1 0,-2 0-436,-13 0 1,0 0 435,18 0 0,1 0 0,-12 0 0,2 0 0,-27 0 0,7 0 0,1 0 0,-2 0 0,10 0 0,-3 0 0,13 0 0,1 0-803,-5 0 0,-3 0 803,-14 0 0,0 0 0,17 0 0,1 0 0,-18 0 0,-1 0 0,11 0 0,-1 0 0,-17 0 0,-1 0 0,13 0 0,-1 0-1094,-11 0 1,-1 0 1093,6 0 0,-1 0 0,-4 0 0,-4 0 0,7 0 0,-4 0 0,3 0 0,19 0 0,3 0 0,-3 0-894,-24 0 0,-4 0 0,6 0 894,-5 0 0,4 0 0,27 0 0,-2 0 0,1 0-487,-2 0 1,-1 0 0,4 0 486,-12 0 0,2 0-193,-4 0 1,1 0 192,9 0 0,0 0 0,4 0 0,-3 0 0,-1 0 0,-4 0 0,5 0 0,2 0 0,1 0 0,-7 0 0,-5 0 0,11 0 1020,-18 0-1020,5 0 0,0 0 0,-6 0 0,30 0 0,-2 0 0,6 0 0,2 0 0,-43 0 0,43 0 0,0 0 0,-32 0 0,32 0 0,0 0 0,-32 0 0,32 0 0,0 0 0,-32 0 2280,-8 0-2280,11 0 0,-11-7 0,8 5 0,-8-6 0,20 1 0,-7 6 0,6-13 0,1 12 0,2-5 0,0 7 2553,7 0-2553,-17 0 0,26 0 0,-1 0 0,-36 0 0,31 0 0,1 0 0,-22 0 0,-1 0 0,1 0 0,8 0 0,-6 0 0,7 0 0,-1 0 0,-6 0 2165,16 0-2165,-7 0 0,0 0 0,-2 0 0,-10 0 0,0 0 0,1 0 0,17 0 0,-1 0 0,-28 0 55,23 0 0,0 0-55,-14 0 0,-7 0 0,9 0 0,1 0 112,-1 0-112,0 0 0,10 0 0,-7 0 0,7 0 0,-10 0 0,1 0 0,-1 0 0,0 0 0,1 0 0,-1 0 0,1 0 0,-1 0 0,28 0 0,-1 0 0,-33 0 0,-11 0 0,20 7 0,6-5 0,1 12 0,-7-13 0,16 6 0,-17 0 0,8-5 0,0 5 0,-8 0 0,17-6 0,-16 6 0,7 0 0,0-5 0,2 11 0,0-11 0,7 11 0,-7-5 0,16 0 0,1-1 0,-19 2 0,13-2 0,1 0 0,-14-6 0,-10 14 0,1-7 0,-1 1 0,1 5 0,-1-5 0,1 0 0,-1 5 0,1-5 0,0-1 0,-1 6-756,-10-4 756,38-2 0,1 1 0,-35 0 0,32-1 0,-1 0 0,1-3 0,1 0 0,-46 12 0,34-10 0,-8 0 0,5-1 0,5-1 0,1-1 0,-21 1 0,-2-1 0,8-3 0,7-2 0,-3 1 0,1 0 0,-2 0 0,-12 0-388,12 0 1,-3 0 387,20 0 0,2 0 0,-10 0 0,0 0 0,15 0 0,0 0 0,-14 0 0,-1 0-243,3 0 0,0 0 243,1 0 0,-1 0 0,1 0 0,2 0 0,-27 0 0,29 0 0,0 0 0,6 1 0,-1-2 0,-16-5 0,-2-3 0,14 5 0,1-3 0,-10-8 0,2-1 0,-27-2-222,20 2 222,2-4 695,9 17-695,8-17 1489,3 13-1489,7-7 744,1 7-744,-1 1 261,1 0-261,6 4 0,3-4 0,-1 6 0,6 0 0,-6 0 0,-4 0 0,9 0 0,-9-6 0,12 5 0,-8-4 0,6 5 0,-13-7 0,12 6 0,-11-5 0,4 6 0,1-6 0,-6 5 0,5-5 0,-6 0 0,-1 5 0,-7-5 0,5 6 0,-6-6 0,1 4 0,5-4 0,-14 6 0,15 0 0,-15-6 0,15 4 0,-7-4 0,1 6 0,5 0 0,-6 0 0,9 0 0,6 0 0,-5 0 0,6 0 0,-8 0 0,1 0 0,6 0 0,-4 0 0,4 0 0,1 0 0,-14 0 0,11 0 0,-12 0 0,7 0 0,-18 0 0,6 0 0,-7-6 0,11 4 0,8-4 0,1 6 0,7 0 0,-6 0 0,5 0 0,-6 0 0,6 0 0,-4 0 0,11 0 0,-5 0 0,8-5 0,-8 3 0,6-3 0,-6 5 0,-11 0 0,14-6 0,-14 5 0,19-10 0,-1 9 0,6-8 0,-4 9 0,4-10 0,0 5 0,-4-7 0,10 2 0,-10-7 0,10 5 0,-4-10 0,-1 10 0,4-10 0,-3 3 0,4-4 0,6-1 0,-4 0 0,4-10 0,0 7 0,-4-8 0,10 12 0,-5-1 0,6-7 0,0 6 0,0-6 0,0 7 0,0 1 0,0 5 0,0-4 0,0 10 0,0-10 0,0 10 0,0-4 0,0 5 0,0 1 0,10-5 0,-3 3 0,9-3 0,-5 10 0,1-4 0,-1 4 0,0-1 0,6 2 0,-5 5 0,5-5 0,-6 4 0,0-4 0,0 5 0,0 0 0,0 0 0,1 0 0,-1 0 0,0-5 0,0-1 0,0 0 0,-6-4 0,5 9 0,-8-9 0,7 4 0,-8-5 0,9 5 0,-9-4 0,4 4 0,0 0 0,-4-4 0,9 4 0,-9-5 0,8 1 0,-7-1 0,8 5 0,-9-4 0,4 4 0,-5-5 0,0 0 0,4 5 0,-2-4 0,2 4 0,-4-5 0,5 5 0,-4-3 0,9 3 0,-5 0 0,1-3 0,3 8 0,-3 5 0,-1-2 0,0 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6T21:28:29.003"/>
    </inkml:context>
    <inkml:brush xml:id="br0">
      <inkml:brushProperty name="width" value="0.05" units="cm"/>
      <inkml:brushProperty name="height" value="0.05" units="cm"/>
      <inkml:brushProperty name="color" value="#33CCFF"/>
    </inkml:brush>
  </inkml:definitions>
  <inkml:trace contextRef="#ctx0" brushRef="#br0">1 232 24575,'14'0'0,"19"0"0,9 0 0,16 0 0,10 0 0,13 0 0,11 0 0,-17 0 0,10 0 0,-23 0 0,17 0 0,1 0 0,-1 0 0,-9 0 0,7 0 0,4 0 0,-9 0 0,7 0 0,-1 0 0,-15 0 0,25 0 0,-18 0 0,0 0 0,7 0 0,-16 0 0,-2 0 0,-2 0 0,-6 0 0,-1 0 0,-1 0 0,-9 0 0,0 0 0,1 0 0,-1 0 0,-7 0 0,6 0 0,-6 0 0,8 0 0,-8 0 0,-1 0 0,-1 0 0,3 0 0,-1 0 0,5 0 0,-11 0 0,29 0 0,-18 0 0,20 0 0,-17 0 0,7 0 0,-5 0 0,13 0 0,-13 0 0,13 0 0,-13 0 0,13 0 0,-13 0 0,5 0 0,1 0 0,-7 0 0,15 0 0,-7 0 0,9 0 0,0 0 0,-1 0 0,36 0 0,-27 0 0,27 0 0,-36 0 0,1 0 0,0 0 0,-1 0 0,1 0 0,-9 0 0,7 0 0,-14 0 0,13 0 0,-13 0 0,13 0 0,-14 0 0,15 0 0,-6 0 0,-1 0 0,33 6 0,-26-4 0,28 11 0,-35-11 0,6 4 0,-5 1 0,0-6 0,5 6 0,-13-7 0,13 0 0,-13 0 0,13 0 0,-13 0 0,5 0 0,1 0 0,-7 0 0,7 0 0,-1 0 0,-6 0 0,15 6 0,12-4 0,-6 11 0,13-12 0,-17 6 0,0-7 0,-9 6 0,7-5 0,-7 5 0,9-6 0,0 7 0,-9-5 0,7 4 0,-7-6 0,1 0 0,-3 0 0,-7 0 0,7 0 0,-5 0 0,23 6 0,-13-4 0,7 3 0,-4-5 0,-13 0 0,14 0 0,-15 0 0,6 0 0,1 7 0,-7-5 0,15 4 0,-15-6 0,15 0 0,-6 0 0,-1 0 0,7 0 0,-7 0 0,9 0 0,0 0 0,-9 0 0,7 0 0,-7 0 0,1 6 0,6-4 0,-7 4 0,9-6 0,0 0 0,-1 0 0,10 0 0,-7 6 0,7-4 0,-9 4 0,-1-6 0,1 0 0,-8 0 0,5 0 0,-5 0 0,-1 0 0,7 0 0,-15 0 0,7 0 0,-1 0 0,21 0 0,-14 0 0,20 0 0,-25 0 0,9 0 0,-1 0 0,1 0 0,0 7 0,0-6 0,-9 6 0,7-7 0,-7 0 0,9 6 0,-9-4 0,7 4 0,-6-6 0,-1 0 0,7 0 0,20 0 0,-12 0 0,19 0 0,-25 0 0,9 0 0,-7 0 0,6 0 0,-8 7 0,-1-5 0,1 4 0,0-6 0,-9 0 0,7 0 0,-6 0 0,-1 0 0,7 0 0,-15 0 0,15 0 0,11 0 0,-13 0 0,20 0 0,-25 0 0,9 0 0,0 0 0,0 0 0,-1 0 0,10 0 0,2 0 0,0 0 0,7 0 0,-16 0 0,16 0 0,-16 0 0,7 0 0,-9 0 0,-1 0 0,10 0 0,-7 0 0,33 0 0,-29 0 0,20 0 0,-26 0 0,9 0 0,-7 0 0,7 0 0,-1 0 0,-6 0 0,16 0 0,-16 0 0,17 0 0,-17 0 0,6 0 0,-8 0 0,0 0 0,-1 0 0,1 0 0,0 0 0,0 0 0,35 0 0,-27 0 0,-16 0 0,1 0 0,18 0 0,10 0 0,-1 0 0,11 0 0,-8 0 0,7 0 0,-9 0-532,9 0 532,-7 0 0,8 0 0,-11 0 0,1 0 0,-24 0 0,1 0 0,21 0 0,-19 0 0,3 0 0,3 0 0,-2 0 0,-6 0 0,0 0 0,12 0 0,0 0 0,30 0 0,-6 0 0,-1 0 0,-3 0 0,-9 0 0,-1 0 0,0 0 0,11 0 0,-8 0 0,7 0 0,1 0 0,2 0 0,-41 0 0,0 0 0,42 0 0,6 0 0,-17 0 0,18 0 0,-41 3 0,-1 1 0,41-2 0,-36 2 0,-1-1 0,10-3 0,16 0 0,-18 0 0,9 0 0,11 7 0,-8-5 0,8 6 0,-1-8 0,-7 0 0,8 0 0,-11 0 0,-9 0 0,7 0 0,-16 0 0,7 0 0,16 0 0,-18 0 0,18 0 0,-25 0 0,-1 0 0,-7 0 0,5 0 532,-5 0-532,8 0 0,-1 0 0,-7 0 0,5 0 0,-13 0 0,14 0 0,-15 0 0,6 0 0,-7 0 0,-1 0 0,1 0 0,-1 0 0,18 0 0,-5 0 0,7 0 0,-11-6 0,-1-2 0,3-7 0,7 1 0,1-1 0,9 0 0,-7 0 0,7-1 0,-9 2 0,8-2 0,-6 1 0,7 7 0,-1-5 0,-15 6 0,13 0 0,-23-6 0,7 6 0,-9-1 0,0-4 0,1 11 0,-1-5 0,-7 6 0,6-6 0,-13 4 0,13-4 0,-6 6 0,0 0 0,6 0 0,-6 0 0,8 0 0,-8 0 0,5 0 0,-4 0 0,6 0 0,1 0 0,17 0 0,-13 0 0,13 0 0,-18 0 0,1 0 0,-1 0 0,9 0 0,-7 0 0,15 0 0,-15 0 0,6 0 0,-7 0 0,-1 0 0,-6 0 0,4 0 0,-5 0 0,0 0 0,6 0 0,5 0 0,-1 0 0,2 0 0,-7 0 0,-17 0 0,9 0 0,-12-5 0,7-2 0,-7-5 0,5-6 0,-10 6 0,10-6 0,-11 6 0,6-5 0,-1 3 0,-4-3 0,5-1 0,-7 6 0,1-6 0,-1 7 0,5-5 0,-4 8 0,-1 3 0,-6 11 0,-5 4 0,0 1 0,0 6 0,0-4 0,0 4 0,0 0 0,0-4 0,0 4 0,0 0 0,0 1 0,0 7 0,0-6 0,0-2 0,0 0 0,0 1 0,0 1 0,0-2 0,0-6 0,0 0 0,0 0 0,0-5 0,0-2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6T21:28:35.014"/>
    </inkml:context>
    <inkml:brush xml:id="br0">
      <inkml:brushProperty name="width" value="0.05" units="cm"/>
      <inkml:brushProperty name="height" value="0.05" units="cm"/>
      <inkml:brushProperty name="color" value="#33CCFF"/>
    </inkml:brush>
  </inkml:definitions>
  <inkml:trace contextRef="#ctx0" brushRef="#br0">17513 1033 24575,'4'-6'0,"8"1"0,6 5 0,7 0 0,15 0 0,-5 0 0,22 0 0,-15 0 0,7 0 0,8 0 0,-4 0 0,15 0 0,-9 0 0,-1 7 0,1-6 0,-1 12 0,1-11 0,0 11 0,-1-12 0,1 6 0,0-1 0,-9-4 0,7 4 0,-15-6 0,6 0 0,-7 0 0,-1 0 0,-7 0 0,5 0 0,-11 0 0,22 0 0,-20 0 0,13 0 0,-17 0 0,-1 0 0,1 0 0,-1 0 0,1 0 0,-1 0 0,1 0 0,-1 0 0,-5-5 0,4-1 0,-10-12 0,4 5 0,-5-10 0,6 10 0,-5-11 0,4 11 0,-4-10 0,3-1 0,-3 4 0,4-2 0,-6 11 0,-5-1 0,4-5 0,-8 4 0,8-4 0,-9 6 0,9 0 0,-9-1 0,4 1 0,-5 0 0,5 0 0,-4 0 0,4 0 0,-5 0 0,0-1 0,0 1 0,0 0 0,0 0 0,0 0 0,0 0 0,0 0 0,0 0 0,0 0 0,0 0 0,-5 0 0,-1 4 0,0-3 0,-4 4 0,4-5 0,-5 0 0,-1 0 0,0-7 0,1 6 0,-1-6 0,1 7 0,0 0 0,-1-7 0,1 6 0,-1-6 0,1 7 0,-1 0 0,-5 5 0,4-4 0,-4 3 0,0-4 0,4-1 0,-4 5 0,0-3 0,4 9 0,-4-10 0,-1 10 0,1-9 0,-7 9 0,6-4 0,1 5 0,0 0 0,4 0 0,-10 0 0,10 0 0,-10 0 0,10 0 0,-10 0 0,4 0 0,-4 0 0,-2 0 0,-5 0 0,4-6 0,-6 5 0,0-5 0,6 1 0,-6 3 0,7-3 0,-7-1 0,12-1 0,-10 0 0,11-4 0,-6 5 0,1-1 0,-1-4 0,6 4 0,-4-5 0,10 6 0,-10-5 0,10 4 0,-10 0 0,10 2 0,-10 0 0,10 4 0,-10-11 0,4 11 0,1-4 0,-11 0 0,9 3 0,-3-3 0,-1 5 0,6 0 0,-1 0 0,-4-5 0,4 3 0,-6-3 0,1 5 0,-1 0 0,0 0 0,-6 0 0,4 0 0,-5 0 0,1 0 0,4 0 0,-5 0 0,-10 0 0,12 0 0,-12 0 0,10 0 0,5 0 0,-4 0 0,6 0 0,0 0 0,1 0 0,-1 0 0,-7 0 0,6-6 0,-6 5 0,7-5 0,1 6 0,-8 0 0,5 0 0,-4 0 0,6 0 0,0 0 0,-11 0 0,9 0 0,-9 0 0,12-5 0,-1 3 0,0-3 0,0 5 0,1 0 0,-1 0 0,0 0 0,1 0 0,-1 0 0,0 0 0,1 0 0,-1 0 0,0 0 0,0 0 0,1 0 0,-6 0 0,4 0 0,-4 0 0,11 0 0,-4 0 0,10 0 0,-10 0 0,4 0 0,1 0 0,-5 0 0,4 0 0,-6 0 0,0 0 0,1 0 0,-8 0 0,6 0 0,-6 0 0,7 0 0,-6 0 0,4 0 0,-23 0 0,14 0 0,-8 0 0,5 0 0,12 0 0,-11 0 0,4 0 0,-6 0 0,-1 0 0,1 0 0,0 0 0,-1 0 0,1 0 0,0 0 0,6 0 0,-5 0 0,6 0 0,-7 0 0,6 0 0,-5 0 0,-5 0 0,8 0 0,-14 0 0,16 0 0,1 0 0,-6 0 0,6 0 0,-1 0 0,-5 0 0,6 0 0,-8 0 0,8 0 0,-6 0 0,6 0 0,-16 0 0,6 0 0,-5 0 0,-1-7 0,-11 6 0,-2-6 0,2 7 0,3 0 0,14 0 0,-5 0 0,-1-6 0,7 4 0,-7-5 0,0 7 0,7 0 0,-15 0 0,15 0 0,-15 0 0,14 0 0,-14 0 0,-20 0 0,21 0 0,-27-6 0,32 4 0,1-4 0,-7 6 0,6 0 0,1 0 0,-7 0 0,6 0 0,1 0 0,-7 0 0,15 0 0,-15 0 0,7 0 0,-9 0 0,1-7 0,7 5 0,-6-4 0,6 6 0,-7-7 0,-1 6 0,-18-12 0,14 11 0,-6-4 0,12 6 0,15 0 0,-15 0 0,14 0 0,-5 0 0,7 0 0,1 0 0,-1 0 0,1 0 0,-1 0 0,-8 0 0,7 0 0,-15 0 0,6 0 0,-8 0 0,9 0 0,-7 0 0,-29 0 0,18 0 0,-26 0 0,35 0 0,0 0 0,0 0 0,0 0 0,1 0 0,-1 0 0,8 0 0,-6 0 0,15 0 0,-7 0 0,0 0 0,7 0 0,-15 0 0,6 0 0,-8 0 0,-18 0 0,14 0 0,-14 0 0,9 0 0,7 0 0,-7 0 0,9 0 0,1 0 0,-1 0 0,0 7 0,8 0 0,-6 1 0,15 4 0,-15-10 0,15 9 0,-15-9 0,7 10 0,0-10 0,-7 4 0,7-6 0,-35 7 0,19 1 0,-19 0 0,27-2 0,-1 1 0,0-6 0,0 6 0,0-1 0,1-4 0,-1 5 0,0-7 0,0 0 0,0 6 0,0-4 0,1 4 0,-1 1 0,0-6 0,0 12 0,-26-11 0,20 4 0,-20-6 0,17 0 0,7 0 0,-7 0 0,17 0 0,-6 0 0,15 6 0,-15-4 0,15 4 0,-15-6 0,14 0 0,-14 0 0,15 0 0,-15 0 0,15 0 0,-15 0 0,14 0 0,-14 0 0,-11 0 0,4 0 0,-5 0 0,13 0 0,5 0 0,-7 0 0,-1 0 0,8 0 0,-5 0 0,5 0 0,0 0 0,-6 0 0,7 0 0,-1 0 0,3 0 0,0 0 0,5 0 0,-14 0 0,-12 0 0,6 0 0,-13 0 0,25 0 0,-5 0 0,5 0 0,-8 0 0,8 0 0,-5 0 0,6 6 0,-9-4 0,9 4 0,-7-6 0,14 0 0,-5 0 0,-1 0 0,6 0 0,-5 0 0,7 0 0,1 0 0,-27 7 0,20-5 0,-20 10 0,18-10 0,7 4 0,-7-1 0,1-3 0,5 4 0,-14-6 0,15 0 0,-15 0 0,6 0 0,1 0 0,-7 0 0,15 0 0,-15 0 0,14 0 0,-14 0 0,-3 0 0,-1 0 0,0 0 0,12 6 0,9-5 0,-1 5 0,-7 1 0,5-5 0,-5 4 0,7 0 0,1-4 0,-9 10 0,6-10 0,-5 4 0,7-6 0,-7 7 0,5-6 0,-13 6 0,13-7 0,-14 0 0,-12 0 0,14 0 0,-20 0 0,33 0 0,-7 0 0,-7 0 0,19 0 0,-26 0 0,20 0 0,-8 0 0,2 0 0,9 0 0,-1 0 0,1 0 0,-1 0 0,1 0 0,-1 0 0,1 0 0,6 0 0,-5 0 0,6 0 0,-8 0 0,1 0 0,-1 0 0,8 0 0,-6 0 0,6 0 0,-8 0 0,1 0 0,6 0 0,-4 0 0,11 0 0,-11 0 0,11 0 0,-5 0 0,8 0 0,-1 0 0,0 0 0,-10 0 0,7 0 0,-7 5 0,16-3 0,-4 3 0,10 0 0,-4-4 0,-1 10 0,6-10 0,-5 4 0,5-5 0,-5 0 0,5 5 0,-6-3 0,1 3 0,4-5 0,-10 0 0,4 0 0,-10 0 0,3 0 0,2 0 0,1 0 0,4 0 0,0 0 0,-4 0 0,10 0 0,-10 0 0,5 0 0,-7 0 0,6 0 0,-4 0 0,4 0 0,-6 0 0,7 0 0,-5 0 0,4 0 0,-6 0 0,0 0 0,-10 0 0,7 0 0,-7 0 0,10 0 0,0 0 0,1 0 0,-1 0 0,-7 0 0,6 0 0,-6 0 0,7 0 0,1 0 0,-1 0 0,0 0 0,1 0 0,-1 0 0,-7 0 0,6 0 0,-6 0 0,0 0 0,-5 0 0,-5 0 0,5 0 0,5 0 0,8 0 0,-8 0 0,5 0 0,-4 0 0,12 0 0,-4 0 0,4 0 0,0 0 0,2 0 0,6 0 0,0 0 0,-1 0 0,11 0 0,-3 0 0,8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6T21:28:37.910"/>
    </inkml:context>
    <inkml:brush xml:id="br0">
      <inkml:brushProperty name="width" value="0.05" units="cm"/>
      <inkml:brushProperty name="height" value="0.05" units="cm"/>
      <inkml:brushProperty name="color" value="#33CCFF"/>
    </inkml:brush>
  </inkml:definitions>
  <inkml:trace contextRef="#ctx0" brushRef="#br0">5378 222 24575,'-17'0'0,"-11"0"0,1 0 0,-7 0 0,-5 0 0,-2 0 0,-2 0 0,-5 0 0,7 0 0,-8 0 0,7 0 0,-15 0 0,6 0 0,-8 0 0,1 0 0,7 0 0,-6 0 0,14 0 0,-13 0 0,13 0 0,-5 0 0,7 0 0,1 0 0,-1 0 0,8 0 0,-6 0 0,5 0 0,1 0 0,1-6 0,1 5 0,4-5 0,-5 6 0,8 0 0,-8-6 0,6 5 0,-6-6 0,7 7 0,1 0 0,-1 0 0,0 0 0,0 0 0,1 0 0,-1-5 0,0 4 0,0-5 0,1 6 0,-19-6 0,14 5 0,-21-4 0,17 5 0,-1 0 0,-4 0 0,11 0 0,-12-6 0,13 4 0,-6-4 0,0 6 0,6 0 0,-6 0 0,0 0 0,6 0 0,-6 0 0,7 0 0,-6 0 0,-7 0 0,-3 0 0,3 0 0,0 0 0,11-6 0,-12 5 0,6-5 0,-8 0 0,8 5 0,-6-5 0,6 6 0,-8 0 0,1 0 0,-1 0 0,0 0 0,8 0 0,-6 0 0,6 0 0,-1-6 0,-5 5 0,-5-10 0,1 4 0,-2 0 0,7-6 0,4 12 0,1-11 0,-6 11 0,13-5 0,-6 6 0,7 0 0,1 0 0,5 0 0,-4 0 0,4 0 0,-6 0 0,7 0 0,-6-5 0,6 4 0,-18-11 0,9 11 0,-9-4 0,11 5 0,0 0 0,-6 0 0,4 0 0,-5 0 0,8 0 0,-1 0 0,0 0 0,1 0 0,-8 0 0,5 0 0,-4 0 0,6 0 0,-7 0 0,6 0 0,-13 0 0,13 0 0,-24 0 0,14 0 0,-9 0 0,7 0 0,4 0 0,1 0 0,-6 0 0,12 0 0,-11 0 0,4 0 0,-6 0 0,-1 0 0,7 0 0,-4-6 0,4 4 0,-6-4 0,-1 0 0,1 4 0,-1-4 0,8 6 0,-24-6 0,26 5 0,-19-5 0,18 6 0,6 0 0,0 0 0,3 0 0,10 0 0,-4 0 0,0 0 0,4 0 0,-4 0 0,5 5 0,1-4 0,5 9 0,-4-4 0,4 5 0,-6 0 0,-4 5 0,3-4 0,2 4 0,1-5 0,4 0 0,0 0 0,-4 0 0,3 0 0,1 0 0,-4 0 0,4 0 0,0 1 0,-4-1 0,8 0 0,-8 0 0,9 0 0,-4 0 0,5-1 0,0 2 0,0-1 0,0 0 0,0 0 0,0 0 0,0 0 0,0 0 0,0 0 0,0 0 0,0 0 0,0 1 0,0-1 0,0 0 0,0 0 0,0 0 0,0 0 0,0-1 0,0 1 0,0 0 0,5 0 0,-4 0 0,9-1 0,-9 1 0,8 0 0,-8 0 0,4 0 0,0-5 0,-4 4 0,9-4 0,-9 5 0,9 0 0,-9 0 0,9 0 0,-9 0 0,9 0 0,-9 0 0,9 0 0,-9 0 0,9 1 0,-8-1 0,7 0 0,-2 0 0,-1 0 0,4 0 0,-9 0 0,9 0 0,-9 0 0,9 0 0,-9 0 0,4 0 0,0 1 0,-4-1 0,9 0 0,-9 0 0,9 0 0,-9 0 0,9 0 0,-4 0 0,1 0 0,2 0 0,-3 0 0,0 0 0,4 0 0,-4 0 0,5-5 0,-5 4 0,4-4 0,-4 1 0,5 2 0,0-3 0,0 0 0,-5 4 0,4-4 0,-4 0 0,5 4 0,0-9 0,-1 4 0,1-5 0,-5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D8B47-C788-204B-9B57-1845C2D15E5F}" type="datetimeFigureOut">
              <a:rPr lang="en-US" smtClean="0"/>
              <a:t>6/27/23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0FF02-3613-A348-BBF8-5DD737A36D09}" type="slidenum">
              <a:rPr lang="en-US" smtClean="0"/>
              <a:t>‹#›</a:t>
            </a:fld>
            <a:endParaRPr lang="en-US"/>
          </a:p>
        </p:txBody>
      </p:sp>
    </p:spTree>
    <p:extLst>
      <p:ext uri="{BB962C8B-B14F-4D97-AF65-F5344CB8AC3E}">
        <p14:creationId xmlns:p14="http://schemas.microsoft.com/office/powerpoint/2010/main" val="228009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built a supportive memory system to enhance the response quality of chatbots, particularly for emotional support.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a:t>
            </a:fld>
            <a:endParaRPr lang="en-US"/>
          </a:p>
        </p:txBody>
      </p:sp>
    </p:spTree>
    <p:extLst>
      <p:ext uri="{BB962C8B-B14F-4D97-AF65-F5344CB8AC3E}">
        <p14:creationId xmlns:p14="http://schemas.microsoft.com/office/powerpoint/2010/main" val="189447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 user message is to provide potentially useful  knowledge. This is obtained from our memory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is the key to generate long term context-appropriate response.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10</a:t>
            </a:fld>
            <a:endParaRPr lang="en-US"/>
          </a:p>
        </p:txBody>
      </p:sp>
    </p:spTree>
    <p:extLst>
      <p:ext uri="{BB962C8B-B14F-4D97-AF65-F5344CB8AC3E}">
        <p14:creationId xmlns:p14="http://schemas.microsoft.com/office/powerpoint/2010/main" val="277988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 we provide a past 8 utterances of the conversation as a short-term context.</a:t>
            </a:r>
          </a:p>
        </p:txBody>
      </p:sp>
      <p:sp>
        <p:nvSpPr>
          <p:cNvPr id="4" name="Slide Number Placeholder 3"/>
          <p:cNvSpPr>
            <a:spLocks noGrp="1"/>
          </p:cNvSpPr>
          <p:nvPr>
            <p:ph type="sldNum" sz="quarter" idx="5"/>
          </p:nvPr>
        </p:nvSpPr>
        <p:spPr/>
        <p:txBody>
          <a:bodyPr/>
          <a:lstStyle/>
          <a:p>
            <a:fld id="{A790FF02-3613-A348-BBF8-5DD737A36D09}" type="slidenum">
              <a:rPr lang="en-US" smtClean="0"/>
              <a:t>11</a:t>
            </a:fld>
            <a:endParaRPr lang="en-US"/>
          </a:p>
        </p:txBody>
      </p:sp>
    </p:spTree>
    <p:extLst>
      <p:ext uri="{BB962C8B-B14F-4D97-AF65-F5344CB8AC3E}">
        <p14:creationId xmlns:p14="http://schemas.microsoft.com/office/powerpoint/2010/main" val="1403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will show the process of how we optimize the knowledge extraction. We start from summarization.</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13</a:t>
            </a:fld>
            <a:endParaRPr lang="en-US"/>
          </a:p>
        </p:txBody>
      </p:sp>
    </p:spTree>
    <p:extLst>
      <p:ext uri="{BB962C8B-B14F-4D97-AF65-F5344CB8AC3E}">
        <p14:creationId xmlns:p14="http://schemas.microsoft.com/office/powerpoint/2010/main" val="405568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got a summary of a conversation, like this one:</a:t>
            </a:r>
          </a:p>
          <a:p>
            <a:endParaRPr lang="en-US" dirty="0"/>
          </a:p>
          <a:p>
            <a:r>
              <a:rPr lang="en-US" dirty="0"/>
              <a:t>We can see there are lots of information included this text,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we are storing and retrieving knowledge by their sentence embedding, to maximize the performance of the semantic similarity search, </a:t>
            </a:r>
          </a:p>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storing the whole summary as a record, we choose to store each individual sentence as a record.</a:t>
            </a:r>
          </a:p>
        </p:txBody>
      </p:sp>
      <p:sp>
        <p:nvSpPr>
          <p:cNvPr id="4" name="Slide Number Placeholder 3"/>
          <p:cNvSpPr>
            <a:spLocks noGrp="1"/>
          </p:cNvSpPr>
          <p:nvPr>
            <p:ph type="sldNum" sz="quarter" idx="5"/>
          </p:nvPr>
        </p:nvSpPr>
        <p:spPr/>
        <p:txBody>
          <a:bodyPr/>
          <a:lstStyle/>
          <a:p>
            <a:fld id="{A790FF02-3613-A348-BBF8-5DD737A36D09}" type="slidenum">
              <a:rPr lang="en-US" smtClean="0"/>
              <a:t>14</a:t>
            </a:fld>
            <a:endParaRPr lang="en-US"/>
          </a:p>
        </p:txBody>
      </p:sp>
    </p:spTree>
    <p:extLst>
      <p:ext uri="{BB962C8B-B14F-4D97-AF65-F5344CB8AC3E}">
        <p14:creationId xmlns:p14="http://schemas.microsoft.com/office/powerpoint/2010/main" val="424304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However, there is a problem if we choose to do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Consider this example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SFTT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Because of the existence of the pronouns, when we retrieved the second sentence </a:t>
            </a:r>
            <a:r>
              <a:rPr lang="en-GB" sz="1200" dirty="0" err="1">
                <a:latin typeface="SFTT1095"/>
              </a:rPr>
              <a:t>indepedently</a:t>
            </a:r>
            <a:r>
              <a:rPr lang="en-GB" sz="1200" dirty="0">
                <a:latin typeface="SFTT1095"/>
              </a:rPr>
              <a:t>, we can’t get the complete information of a sentence.</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15</a:t>
            </a:fld>
            <a:endParaRPr lang="en-US"/>
          </a:p>
        </p:txBody>
      </p:sp>
    </p:spTree>
    <p:extLst>
      <p:ext uri="{BB962C8B-B14F-4D97-AF65-F5344CB8AC3E}">
        <p14:creationId xmlns:p14="http://schemas.microsoft.com/office/powerpoint/2010/main" val="3329939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solve this,  we augmented the training dataset, to have fewer pronouns.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rewrite each sentence so they becomes fully-understandable by their own.</a:t>
            </a:r>
          </a:p>
        </p:txBody>
      </p:sp>
      <p:sp>
        <p:nvSpPr>
          <p:cNvPr id="4" name="Slide Number Placeholder 3"/>
          <p:cNvSpPr>
            <a:spLocks noGrp="1"/>
          </p:cNvSpPr>
          <p:nvPr>
            <p:ph type="sldNum" sz="quarter" idx="5"/>
          </p:nvPr>
        </p:nvSpPr>
        <p:spPr/>
        <p:txBody>
          <a:bodyPr/>
          <a:lstStyle/>
          <a:p>
            <a:fld id="{A790FF02-3613-A348-BBF8-5DD737A36D09}" type="slidenum">
              <a:rPr lang="en-US" smtClean="0"/>
              <a:t>16</a:t>
            </a:fld>
            <a:endParaRPr lang="en-US"/>
          </a:p>
        </p:txBody>
      </p:sp>
    </p:spTree>
    <p:extLst>
      <p:ext uri="{BB962C8B-B14F-4D97-AF65-F5344CB8AC3E}">
        <p14:creationId xmlns:p14="http://schemas.microsoft.com/office/powerpoint/2010/main" val="355431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a:t>
            </a:r>
          </a:p>
          <a:p>
            <a:endParaRPr lang="en-US" dirty="0"/>
          </a:p>
          <a:p>
            <a:r>
              <a:rPr lang="en-US" dirty="0"/>
              <a:t>Initially, we tried simple prompt like this, it works well in most of the cases. But for some complex summary it doesn't understand pronouns correctly. For example, sometimes it will recognize a restaurant is a frequent client of a person.</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17</a:t>
            </a:fld>
            <a:endParaRPr lang="en-US"/>
          </a:p>
        </p:txBody>
      </p:sp>
    </p:spTree>
    <p:extLst>
      <p:ext uri="{BB962C8B-B14F-4D97-AF65-F5344CB8AC3E}">
        <p14:creationId xmlns:p14="http://schemas.microsoft.com/office/powerpoint/2010/main" val="2328551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the prompt iteratively from the errors we got.</a:t>
            </a:r>
          </a:p>
          <a:p>
            <a:endParaRPr lang="en-US" dirty="0"/>
          </a:p>
          <a:p>
            <a:r>
              <a:rPr lang="en-US" dirty="0"/>
              <a:t>We applied technique similar to chain-of-thought prompting, we let the model think step by step, </a:t>
            </a:r>
          </a:p>
          <a:p>
            <a:endParaRPr lang="en-US" dirty="0"/>
          </a:p>
          <a:p>
            <a:r>
              <a:rPr lang="en-US" dirty="0"/>
              <a:t>The model can then rewrite most of the complex summaries correctly.</a:t>
            </a:r>
          </a:p>
          <a:p>
            <a:r>
              <a:rPr lang="en-US" dirty="0"/>
              <a:t>And we let it hide the intermediate result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18</a:t>
            </a:fld>
            <a:endParaRPr lang="en-US"/>
          </a:p>
        </p:txBody>
      </p:sp>
    </p:spTree>
    <p:extLst>
      <p:ext uri="{BB962C8B-B14F-4D97-AF65-F5344CB8AC3E}">
        <p14:creationId xmlns:p14="http://schemas.microsoft.com/office/powerpoint/2010/main" val="1343845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a:t>
            </a:r>
          </a:p>
          <a:p>
            <a:endParaRPr lang="en-US" dirty="0"/>
          </a:p>
          <a:p>
            <a:r>
              <a:rPr lang="en-US" dirty="0"/>
              <a:t>Initially, we tried simple prompt like this, it works well in most of the cases. But for some complex summary it doesn't understand pronouns correctly</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19</a:t>
            </a:fld>
            <a:endParaRPr lang="en-US"/>
          </a:p>
        </p:txBody>
      </p:sp>
    </p:spTree>
    <p:extLst>
      <p:ext uri="{BB962C8B-B14F-4D97-AF65-F5344CB8AC3E}">
        <p14:creationId xmlns:p14="http://schemas.microsoft.com/office/powerpoint/2010/main" val="3361299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20</a:t>
            </a:fld>
            <a:endParaRPr lang="en-US"/>
          </a:p>
        </p:txBody>
      </p:sp>
    </p:spTree>
    <p:extLst>
      <p:ext uri="{BB962C8B-B14F-4D97-AF65-F5344CB8AC3E}">
        <p14:creationId xmlns:p14="http://schemas.microsoft.com/office/powerpoint/2010/main" val="305109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FRM1095"/>
              </a:rPr>
              <a:t>As the chatbots are expected to accompany users for a long time, they will have long-term multi-session conversation.</a:t>
            </a:r>
          </a:p>
          <a:p>
            <a:endParaRPr lang="en-GB" sz="1800" dirty="0">
              <a:effectLst/>
              <a:latin typeface="SFRM1095"/>
            </a:endParaRPr>
          </a:p>
          <a:p>
            <a:r>
              <a:rPr lang="en-GB" sz="1800" dirty="0">
                <a:effectLst/>
                <a:latin typeface="SFRM1095"/>
              </a:rPr>
              <a:t>Nowadays, It is natural to utilize LLM as chatbots, </a:t>
            </a:r>
          </a:p>
          <a:p>
            <a:endParaRPr lang="en-GB" sz="1800" dirty="0">
              <a:effectLst/>
              <a:latin typeface="SFRM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due to the context window limit, it is problematic to feed all conversation history to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if all conversations can be fitted into context window, the.</a:t>
            </a:r>
          </a:p>
        </p:txBody>
      </p:sp>
      <p:sp>
        <p:nvSpPr>
          <p:cNvPr id="4" name="Slide Number Placeholder 3"/>
          <p:cNvSpPr>
            <a:spLocks noGrp="1"/>
          </p:cNvSpPr>
          <p:nvPr>
            <p:ph type="sldNum" sz="quarter" idx="5"/>
          </p:nvPr>
        </p:nvSpPr>
        <p:spPr/>
        <p:txBody>
          <a:bodyPr/>
          <a:lstStyle/>
          <a:p>
            <a:fld id="{A790FF02-3613-A348-BBF8-5DD737A36D09}" type="slidenum">
              <a:rPr lang="en-US" smtClean="0"/>
              <a:t>2</a:t>
            </a:fld>
            <a:endParaRPr lang="en-US"/>
          </a:p>
        </p:txBody>
      </p:sp>
    </p:spTree>
    <p:extLst>
      <p:ext uri="{BB962C8B-B14F-4D97-AF65-F5344CB8AC3E}">
        <p14:creationId xmlns:p14="http://schemas.microsoft.com/office/powerpoint/2010/main" val="456785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a:t>
            </a:r>
          </a:p>
        </p:txBody>
      </p:sp>
      <p:sp>
        <p:nvSpPr>
          <p:cNvPr id="4" name="Slide Number Placeholder 3"/>
          <p:cNvSpPr>
            <a:spLocks noGrp="1"/>
          </p:cNvSpPr>
          <p:nvPr>
            <p:ph type="sldNum" sz="quarter" idx="5"/>
          </p:nvPr>
        </p:nvSpPr>
        <p:spPr/>
        <p:txBody>
          <a:bodyPr/>
          <a:lstStyle/>
          <a:p>
            <a:fld id="{A790FF02-3613-A348-BBF8-5DD737A36D09}" type="slidenum">
              <a:rPr lang="en-US" smtClean="0"/>
              <a:t>21</a:t>
            </a:fld>
            <a:endParaRPr lang="en-US"/>
          </a:p>
        </p:txBody>
      </p:sp>
    </p:spTree>
    <p:extLst>
      <p:ext uri="{BB962C8B-B14F-4D97-AF65-F5344CB8AC3E}">
        <p14:creationId xmlns:p14="http://schemas.microsoft.com/office/powerpoint/2010/main" val="57598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prompt we applied technique similar to chain-of-thought prompting, we let model think step by step, </a:t>
            </a:r>
          </a:p>
          <a:p>
            <a:r>
              <a:rPr lang="en-US" dirty="0"/>
              <a:t>The result improved a lot.</a:t>
            </a:r>
          </a:p>
          <a:p>
            <a:r>
              <a:rPr lang="en-US" dirty="0"/>
              <a:t>And we let it hide the intermediate result and allow batch processing to reduce the cost.</a:t>
            </a:r>
          </a:p>
        </p:txBody>
      </p:sp>
      <p:sp>
        <p:nvSpPr>
          <p:cNvPr id="4" name="Slide Number Placeholder 3"/>
          <p:cNvSpPr>
            <a:spLocks noGrp="1"/>
          </p:cNvSpPr>
          <p:nvPr>
            <p:ph type="sldNum" sz="quarter" idx="5"/>
          </p:nvPr>
        </p:nvSpPr>
        <p:spPr/>
        <p:txBody>
          <a:bodyPr/>
          <a:lstStyle/>
          <a:p>
            <a:fld id="{A790FF02-3613-A348-BBF8-5DD737A36D09}" type="slidenum">
              <a:rPr lang="en-US" smtClean="0"/>
              <a:t>22</a:t>
            </a:fld>
            <a:endParaRPr lang="en-US"/>
          </a:p>
        </p:txBody>
      </p:sp>
    </p:spTree>
    <p:extLst>
      <p:ext uri="{BB962C8B-B14F-4D97-AF65-F5344CB8AC3E}">
        <p14:creationId xmlns:p14="http://schemas.microsoft.com/office/powerpoint/2010/main" val="60057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trade-off for this approach. Let's have a look on this rewritten text.</a:t>
            </a:r>
          </a:p>
          <a:p>
            <a:endParaRPr lang="en-US" dirty="0"/>
          </a:p>
          <a:p>
            <a:r>
              <a:rPr lang="en-US" dirty="0"/>
              <a:t>Although there is no pronouns but it makes the sentences less natural, less readable.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23</a:t>
            </a:fld>
            <a:endParaRPr lang="en-US"/>
          </a:p>
        </p:txBody>
      </p:sp>
    </p:spTree>
    <p:extLst>
      <p:ext uri="{BB962C8B-B14F-4D97-AF65-F5344CB8AC3E}">
        <p14:creationId xmlns:p14="http://schemas.microsoft.com/office/powerpoint/2010/main" val="3787536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effect of  this issue, we choose to </a:t>
            </a:r>
          </a:p>
          <a:p>
            <a:endParaRPr lang="en-US" dirty="0"/>
          </a:p>
          <a:p>
            <a:r>
              <a:rPr lang="en-US" dirty="0"/>
              <a:t>And we evaluate this trade-off on test dataset, </a:t>
            </a:r>
          </a:p>
          <a:p>
            <a:r>
              <a:rPr lang="en-US" dirty="0"/>
              <a:t>we found that the frequency of pronouns decreased by 68%,</a:t>
            </a:r>
          </a:p>
          <a:p>
            <a:r>
              <a:rPr lang="en-US" dirty="0"/>
              <a:t>meanwhile rouge score only decreased by 2%</a:t>
            </a:r>
          </a:p>
          <a:p>
            <a:endParaRPr lang="en-US" dirty="0"/>
          </a:p>
          <a:p>
            <a:r>
              <a:rPr lang="en-US" dirty="0"/>
              <a:t>Worth performance trade-off</a:t>
            </a:r>
          </a:p>
        </p:txBody>
      </p:sp>
      <p:sp>
        <p:nvSpPr>
          <p:cNvPr id="4" name="Slide Number Placeholder 3"/>
          <p:cNvSpPr>
            <a:spLocks noGrp="1"/>
          </p:cNvSpPr>
          <p:nvPr>
            <p:ph type="sldNum" sz="quarter" idx="5"/>
          </p:nvPr>
        </p:nvSpPr>
        <p:spPr/>
        <p:txBody>
          <a:bodyPr/>
          <a:lstStyle/>
          <a:p>
            <a:fld id="{A790FF02-3613-A348-BBF8-5DD737A36D09}" type="slidenum">
              <a:rPr lang="en-US" smtClean="0"/>
              <a:t>24</a:t>
            </a:fld>
            <a:endParaRPr lang="en-US"/>
          </a:p>
        </p:txBody>
      </p:sp>
    </p:spTree>
    <p:extLst>
      <p:ext uri="{BB962C8B-B14F-4D97-AF65-F5344CB8AC3E}">
        <p14:creationId xmlns:p14="http://schemas.microsoft.com/office/powerpoint/2010/main" val="3345576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in stead of storing each sentence as a piece of knowledge, we can store knowledge by segments so this can provide richer context information.</a:t>
            </a:r>
          </a:p>
          <a:p>
            <a:endParaRPr lang="en-US" dirty="0"/>
          </a:p>
          <a:p>
            <a:r>
              <a:rPr lang="en-US" dirty="0"/>
              <a:t>For example, we have this summary. imagine we store each sentence as an independent record in the database. </a:t>
            </a:r>
          </a:p>
          <a:p>
            <a:endParaRPr lang="en-US" dirty="0"/>
          </a:p>
          <a:p>
            <a:r>
              <a:rPr lang="en-US" dirty="0"/>
              <a:t>If the user mentions Olivia and tomatoes at some point, by semantic search we can only find the sentence . However, </a:t>
            </a:r>
          </a:p>
          <a:p>
            <a:endParaRPr lang="en-US" dirty="0"/>
          </a:p>
          <a:p>
            <a:r>
              <a:rPr lang="en-US" dirty="0"/>
              <a:t>So instead of storing each sentence, we could store by segments, each segment are sentences that have a common topic. In this example, we could split the summary into two segments: ‘’ and ‘’.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26</a:t>
            </a:fld>
            <a:endParaRPr lang="en-US"/>
          </a:p>
        </p:txBody>
      </p:sp>
    </p:spTree>
    <p:extLst>
      <p:ext uri="{BB962C8B-B14F-4D97-AF65-F5344CB8AC3E}">
        <p14:creationId xmlns:p14="http://schemas.microsoft.com/office/powerpoint/2010/main" val="872086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there is no relevant model or dataset that are for this task.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created a dataset from the old summarization dataset, by concatenating different summary together to produce a new summary that has multiple topics.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27</a:t>
            </a:fld>
            <a:endParaRPr lang="en-US"/>
          </a:p>
        </p:txBody>
      </p:sp>
    </p:spTree>
    <p:extLst>
      <p:ext uri="{BB962C8B-B14F-4D97-AF65-F5344CB8AC3E}">
        <p14:creationId xmlns:p14="http://schemas.microsoft.com/office/powerpoint/2010/main" val="795192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segmentation dataset consists of around 8k samples, with samples that has 1 to 3 topics.</a:t>
            </a:r>
          </a:p>
          <a:p>
            <a:endParaRPr lang="en-US" dirty="0"/>
          </a:p>
          <a:p>
            <a:r>
              <a:rPr lang="en-US" dirty="0"/>
              <a:t>The reason for constructing summary of these 3 classes is that, from observation, we found that in 8 turns…</a:t>
            </a:r>
          </a:p>
        </p:txBody>
      </p:sp>
      <p:sp>
        <p:nvSpPr>
          <p:cNvPr id="4" name="Slide Number Placeholder 3"/>
          <p:cNvSpPr>
            <a:spLocks noGrp="1"/>
          </p:cNvSpPr>
          <p:nvPr>
            <p:ph type="sldNum" sz="quarter" idx="5"/>
          </p:nvPr>
        </p:nvSpPr>
        <p:spPr/>
        <p:txBody>
          <a:bodyPr/>
          <a:lstStyle/>
          <a:p>
            <a:fld id="{A790FF02-3613-A348-BBF8-5DD737A36D09}" type="slidenum">
              <a:rPr lang="en-US" smtClean="0"/>
              <a:t>28</a:t>
            </a:fld>
            <a:endParaRPr lang="en-US"/>
          </a:p>
        </p:txBody>
      </p:sp>
    </p:spTree>
    <p:extLst>
      <p:ext uri="{BB962C8B-B14F-4D97-AF65-F5344CB8AC3E}">
        <p14:creationId xmlns:p14="http://schemas.microsoft.com/office/powerpoint/2010/main" val="24036934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29</a:t>
            </a:fld>
            <a:endParaRPr lang="en-US"/>
          </a:p>
        </p:txBody>
      </p:sp>
    </p:spTree>
    <p:extLst>
      <p:ext uri="{BB962C8B-B14F-4D97-AF65-F5344CB8AC3E}">
        <p14:creationId xmlns:p14="http://schemas.microsoft.com/office/powerpoint/2010/main" val="314414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30</a:t>
            </a:fld>
            <a:endParaRPr lang="en-US"/>
          </a:p>
        </p:txBody>
      </p:sp>
    </p:spTree>
    <p:extLst>
      <p:ext uri="{BB962C8B-B14F-4D97-AF65-F5344CB8AC3E}">
        <p14:creationId xmlns:p14="http://schemas.microsoft.com/office/powerpoint/2010/main" val="1036366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a high accuracy.</a:t>
            </a:r>
          </a:p>
          <a:p>
            <a:endParaRPr lang="en-US" dirty="0"/>
          </a:p>
          <a:p>
            <a:endParaRPr lang="en-US" dirty="0"/>
          </a:p>
          <a:p>
            <a:endParaRPr lang="en-US" dirty="0"/>
          </a:p>
          <a:p>
            <a:endParaRPr lang="en-US" dirty="0"/>
          </a:p>
          <a:p>
            <a:r>
              <a:rPr lang="en-US" dirty="0"/>
              <a:t>We suggest the model takes the advantages of the difference in person named entities mentioned in different sentences.</a:t>
            </a:r>
          </a:p>
        </p:txBody>
      </p:sp>
      <p:sp>
        <p:nvSpPr>
          <p:cNvPr id="4" name="Slide Number Placeholder 3"/>
          <p:cNvSpPr>
            <a:spLocks noGrp="1"/>
          </p:cNvSpPr>
          <p:nvPr>
            <p:ph type="sldNum" sz="quarter" idx="5"/>
          </p:nvPr>
        </p:nvSpPr>
        <p:spPr/>
        <p:txBody>
          <a:bodyPr/>
          <a:lstStyle/>
          <a:p>
            <a:fld id="{A790FF02-3613-A348-BBF8-5DD737A36D09}" type="slidenum">
              <a:rPr lang="en-US" smtClean="0"/>
              <a:t>31</a:t>
            </a:fld>
            <a:endParaRPr lang="en-US"/>
          </a:p>
        </p:txBody>
      </p:sp>
    </p:spTree>
    <p:extLst>
      <p:ext uri="{BB962C8B-B14F-4D97-AF65-F5344CB8AC3E}">
        <p14:creationId xmlns:p14="http://schemas.microsoft.com/office/powerpoint/2010/main" val="325463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developed and optimized knowledge extraction process and apply memory to support sustainable conversation, provide context-appropriate and emotion-appropriate responses.</a:t>
            </a:r>
          </a:p>
        </p:txBody>
      </p:sp>
      <p:sp>
        <p:nvSpPr>
          <p:cNvPr id="4" name="Slide Number Placeholder 3"/>
          <p:cNvSpPr>
            <a:spLocks noGrp="1"/>
          </p:cNvSpPr>
          <p:nvPr>
            <p:ph type="sldNum" sz="quarter" idx="5"/>
          </p:nvPr>
        </p:nvSpPr>
        <p:spPr/>
        <p:txBody>
          <a:bodyPr/>
          <a:lstStyle/>
          <a:p>
            <a:fld id="{A790FF02-3613-A348-BBF8-5DD737A36D09}" type="slidenum">
              <a:rPr lang="en-US" smtClean="0"/>
              <a:t>3</a:t>
            </a:fld>
            <a:endParaRPr lang="en-US"/>
          </a:p>
        </p:txBody>
      </p:sp>
    </p:spTree>
    <p:extLst>
      <p:ext uri="{BB962C8B-B14F-4D97-AF65-F5344CB8AC3E}">
        <p14:creationId xmlns:p14="http://schemas.microsoft.com/office/powerpoint/2010/main" val="4112625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32</a:t>
            </a:fld>
            <a:endParaRPr lang="en-US"/>
          </a:p>
        </p:txBody>
      </p:sp>
    </p:spTree>
    <p:extLst>
      <p:ext uri="{BB962C8B-B14F-4D97-AF65-F5344CB8AC3E}">
        <p14:creationId xmlns:p14="http://schemas.microsoft.com/office/powerpoint/2010/main" val="1743439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shows 90% token level prediction accuracy after fine-tuning, it is a sensible result.</a:t>
            </a:r>
          </a:p>
        </p:txBody>
      </p:sp>
      <p:sp>
        <p:nvSpPr>
          <p:cNvPr id="4" name="Slide Number Placeholder 3"/>
          <p:cNvSpPr>
            <a:spLocks noGrp="1"/>
          </p:cNvSpPr>
          <p:nvPr>
            <p:ph type="sldNum" sz="quarter" idx="5"/>
          </p:nvPr>
        </p:nvSpPr>
        <p:spPr/>
        <p:txBody>
          <a:bodyPr/>
          <a:lstStyle/>
          <a:p>
            <a:fld id="{A790FF02-3613-A348-BBF8-5DD737A36D09}" type="slidenum">
              <a:rPr lang="en-US" smtClean="0"/>
              <a:t>33</a:t>
            </a:fld>
            <a:endParaRPr lang="en-US"/>
          </a:p>
        </p:txBody>
      </p:sp>
    </p:spTree>
    <p:extLst>
      <p:ext uri="{BB962C8B-B14F-4D97-AF65-F5344CB8AC3E}">
        <p14:creationId xmlns:p14="http://schemas.microsoft.com/office/powerpoint/2010/main" val="3485368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implies the original segmenter is indeed utilizing the bias in the dataset.</a:t>
            </a:r>
          </a:p>
        </p:txBody>
      </p:sp>
      <p:sp>
        <p:nvSpPr>
          <p:cNvPr id="4" name="Slide Number Placeholder 3"/>
          <p:cNvSpPr>
            <a:spLocks noGrp="1"/>
          </p:cNvSpPr>
          <p:nvPr>
            <p:ph type="sldNum" sz="quarter" idx="5"/>
          </p:nvPr>
        </p:nvSpPr>
        <p:spPr/>
        <p:txBody>
          <a:bodyPr/>
          <a:lstStyle/>
          <a:p>
            <a:fld id="{A790FF02-3613-A348-BBF8-5DD737A36D09}" type="slidenum">
              <a:rPr lang="en-US" smtClean="0"/>
              <a:t>34</a:t>
            </a:fld>
            <a:endParaRPr lang="en-US"/>
          </a:p>
        </p:txBody>
      </p:sp>
    </p:spTree>
    <p:extLst>
      <p:ext uri="{BB962C8B-B14F-4D97-AF65-F5344CB8AC3E}">
        <p14:creationId xmlns:p14="http://schemas.microsoft.com/office/powerpoint/2010/main" val="2791667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emotional support, we know that </a:t>
            </a:r>
            <a:r>
              <a:rPr lang="en-GB" sz="1200" dirty="0"/>
              <a:t>the stronger the emotion a user has about an event, the more important the knowledge is</a:t>
            </a:r>
            <a:endParaRPr lang="en-US" dirty="0"/>
          </a:p>
          <a:p>
            <a:endParaRPr lang="en-US" dirty="0"/>
          </a:p>
          <a:p>
            <a:r>
              <a:rPr lang="en-US" dirty="0"/>
              <a:t>After we got knowledge segments from a conversation, we are assigning an emotion intensity value to each segment</a:t>
            </a:r>
            <a:r>
              <a:rPr lang="zh-CN" altLang="en-US" dirty="0"/>
              <a:t> </a:t>
            </a:r>
            <a:r>
              <a:rPr lang="en-GB" sz="1200" dirty="0"/>
              <a:t>to indicate the important of a knowledge segment</a:t>
            </a:r>
            <a:r>
              <a:rPr lang="en-US" sz="1200" dirty="0"/>
              <a:t>.</a:t>
            </a:r>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36</a:t>
            </a:fld>
            <a:endParaRPr lang="en-US"/>
          </a:p>
        </p:txBody>
      </p:sp>
    </p:spTree>
    <p:extLst>
      <p:ext uri="{BB962C8B-B14F-4D97-AF65-F5344CB8AC3E}">
        <p14:creationId xmlns:p14="http://schemas.microsoft.com/office/powerpoint/2010/main" val="427850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 standard task of emotion intensity, we approximate this by sentiment analysis.</a:t>
            </a:r>
          </a:p>
          <a:p>
            <a:endParaRPr lang="en-US" dirty="0"/>
          </a:p>
          <a:p>
            <a:r>
              <a:rPr lang="en-US" dirty="0"/>
              <a:t>We apply analysis on user’s utterances and knowledge expression itself to get the emotion intensity value.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37</a:t>
            </a:fld>
            <a:endParaRPr lang="en-US"/>
          </a:p>
        </p:txBody>
      </p:sp>
    </p:spTree>
    <p:extLst>
      <p:ext uri="{BB962C8B-B14F-4D97-AF65-F5344CB8AC3E}">
        <p14:creationId xmlns:p14="http://schemas.microsoft.com/office/powerpoint/2010/main" val="3562930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38</a:t>
            </a:fld>
            <a:endParaRPr lang="en-US"/>
          </a:p>
        </p:txBody>
      </p:sp>
    </p:spTree>
    <p:extLst>
      <p:ext uri="{BB962C8B-B14F-4D97-AF65-F5344CB8AC3E}">
        <p14:creationId xmlns:p14="http://schemas.microsoft.com/office/powerpoint/2010/main" val="17575242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40</a:t>
            </a:fld>
            <a:endParaRPr lang="en-US"/>
          </a:p>
        </p:txBody>
      </p:sp>
    </p:spTree>
    <p:extLst>
      <p:ext uri="{BB962C8B-B14F-4D97-AF65-F5344CB8AC3E}">
        <p14:creationId xmlns:p14="http://schemas.microsoft.com/office/powerpoint/2010/main" val="32140935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proposed a mechanism based on the Forgetting Curve to help the memory to get most important knowledge among all records each search.</a:t>
            </a:r>
          </a:p>
          <a:p>
            <a:endParaRPr lang="en-US" dirty="0"/>
          </a:p>
          <a:p>
            <a:r>
              <a:rPr lang="en-US" dirty="0"/>
              <a:t>The forgetting curve, indicates how the knowledge retention decays after we learn a new knowledge.</a:t>
            </a:r>
          </a:p>
          <a:p>
            <a:r>
              <a:rPr lang="en-US" dirty="0"/>
              <a:t>And we can enhance the knowledge by revisit it or relearn it.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41</a:t>
            </a:fld>
            <a:endParaRPr lang="en-US"/>
          </a:p>
        </p:txBody>
      </p:sp>
    </p:spTree>
    <p:extLst>
      <p:ext uri="{BB962C8B-B14F-4D97-AF65-F5344CB8AC3E}">
        <p14:creationId xmlns:p14="http://schemas.microsoft.com/office/powerpoint/2010/main" val="3846278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the stronger emotion a person has to an event, the longer time the person will remember that event. And it is important to understand it to respond to the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adapted an approximation to the forgetting curve for it to consider emotion intensity.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retention depends on the time elapsed since last time a knowledge is learnt, its decay rate depends on the knowledge's emotion intensity</a:t>
            </a:r>
          </a:p>
        </p:txBody>
      </p:sp>
      <p:sp>
        <p:nvSpPr>
          <p:cNvPr id="4" name="Slide Number Placeholder 3"/>
          <p:cNvSpPr>
            <a:spLocks noGrp="1"/>
          </p:cNvSpPr>
          <p:nvPr>
            <p:ph type="sldNum" sz="quarter" idx="5"/>
          </p:nvPr>
        </p:nvSpPr>
        <p:spPr/>
        <p:txBody>
          <a:bodyPr/>
          <a:lstStyle/>
          <a:p>
            <a:fld id="{A790FF02-3613-A348-BBF8-5DD737A36D09}" type="slidenum">
              <a:rPr lang="en-US" smtClean="0"/>
              <a:t>42</a:t>
            </a:fld>
            <a:endParaRPr lang="en-US"/>
          </a:p>
        </p:txBody>
      </p:sp>
    </p:spTree>
    <p:extLst>
      <p:ext uri="{BB962C8B-B14F-4D97-AF65-F5344CB8AC3E}">
        <p14:creationId xmlns:p14="http://schemas.microsoft.com/office/powerpoint/2010/main" val="24413953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the more frequent, more recent and more emotionally intense knowledge is more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43</a:t>
            </a:fld>
            <a:endParaRPr lang="en-US"/>
          </a:p>
        </p:txBody>
      </p:sp>
    </p:spTree>
    <p:extLst>
      <p:ext uri="{BB962C8B-B14F-4D97-AF65-F5344CB8AC3E}">
        <p14:creationId xmlns:p14="http://schemas.microsoft.com/office/powerpoint/2010/main" val="2716241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chatbot is consists of a supportive memory system and a response generation API. The memory system has three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we used gpt-3.5 as the response generation API </a:t>
            </a:r>
          </a:p>
        </p:txBody>
      </p:sp>
      <p:sp>
        <p:nvSpPr>
          <p:cNvPr id="4" name="Slide Number Placeholder 3"/>
          <p:cNvSpPr>
            <a:spLocks noGrp="1"/>
          </p:cNvSpPr>
          <p:nvPr>
            <p:ph type="sldNum" sz="quarter" idx="5"/>
          </p:nvPr>
        </p:nvSpPr>
        <p:spPr/>
        <p:txBody>
          <a:bodyPr/>
          <a:lstStyle/>
          <a:p>
            <a:fld id="{A790FF02-3613-A348-BBF8-5DD737A36D09}" type="slidenum">
              <a:rPr lang="en-US" smtClean="0"/>
              <a:t>4</a:t>
            </a:fld>
            <a:endParaRPr lang="en-US"/>
          </a:p>
        </p:txBody>
      </p:sp>
    </p:spTree>
    <p:extLst>
      <p:ext uri="{BB962C8B-B14F-4D97-AF65-F5344CB8AC3E}">
        <p14:creationId xmlns:p14="http://schemas.microsoft.com/office/powerpoint/2010/main" val="2254498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implementation, knowledge is weakened as time elapsed, knowledge is enhanced if it is revisit or relearnt</a:t>
            </a:r>
          </a:p>
          <a:p>
            <a:endParaRPr lang="en-US" dirty="0"/>
          </a:p>
          <a:p>
            <a:r>
              <a:rPr lang="en-US" dirty="0"/>
              <a:t>This means the more frequent, more recent and more emotionally intense knowledge is more likely to be retrieved.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for the retrieval process, we not only </a:t>
            </a:r>
            <a:r>
              <a:rPr lang="en-US" dirty="0" err="1"/>
              <a:t>considerthe</a:t>
            </a:r>
            <a:r>
              <a:rPr lang="en-US" dirty="0"/>
              <a:t>  similarity to current context but also consider how important a knowledge might be for the users</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44</a:t>
            </a:fld>
            <a:endParaRPr lang="en-US"/>
          </a:p>
        </p:txBody>
      </p:sp>
    </p:spTree>
    <p:extLst>
      <p:ext uri="{BB962C8B-B14F-4D97-AF65-F5344CB8AC3E}">
        <p14:creationId xmlns:p14="http://schemas.microsoft.com/office/powerpoint/2010/main" val="428823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Retention considers the importance of a knowledge, it is either frequently revisited topic or it associated with strong emotion</a:t>
            </a:r>
          </a:p>
          <a:p>
            <a:endParaRPr lang="en-US" dirty="0"/>
          </a:p>
          <a:p>
            <a:r>
              <a:rPr lang="en-US" dirty="0"/>
              <a:t>Similarity considers the relevance of a knowledge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47</a:t>
            </a:fld>
            <a:endParaRPr lang="en-US"/>
          </a:p>
        </p:txBody>
      </p:sp>
    </p:spTree>
    <p:extLst>
      <p:ext uri="{BB962C8B-B14F-4D97-AF65-F5344CB8AC3E}">
        <p14:creationId xmlns:p14="http://schemas.microsoft.com/office/powerpoint/2010/main" val="18947064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interpersonal relationship issue is a main source of concerns in emotional support. We enhanced our memory system to be more sensitive to person names mentioned in the conversation.</a:t>
            </a:r>
          </a:p>
          <a:p>
            <a:endParaRPr lang="en-US" dirty="0"/>
          </a:p>
          <a:p>
            <a:r>
              <a:rPr lang="en-US" dirty="0"/>
              <a:t>In retrieval process, we not only retrieve those knowledge that are semantic similar to the current utterance, but also retrieve those knowledge that are less similar in semantic, but with mentioned of the person name.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48</a:t>
            </a:fld>
            <a:endParaRPr lang="en-US"/>
          </a:p>
        </p:txBody>
      </p:sp>
    </p:spTree>
    <p:extLst>
      <p:ext uri="{BB962C8B-B14F-4D97-AF65-F5344CB8AC3E}">
        <p14:creationId xmlns:p14="http://schemas.microsoft.com/office/powerpoint/2010/main" val="27081036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an experiment to assess the performance of the memory system. We setup two chatbot, A and B, one with our memory but with limited conversation history, and one don't have our memory system but has unlimited conversation history.</a:t>
            </a:r>
          </a:p>
          <a:p>
            <a:endParaRPr lang="en-US" dirty="0"/>
          </a:p>
          <a:p>
            <a:r>
              <a:rPr lang="en-US" dirty="0"/>
              <a:t>For Chatbot A, we give it past 8 turns utterances, to provide short-term context. We also give it a knowledge prompt for it to related to past knowledge. When users mention earlier session’s information, the performance of the response depends on the performance the memory system, </a:t>
            </a:r>
          </a:p>
          <a:p>
            <a:endParaRPr lang="en-US" dirty="0"/>
          </a:p>
          <a:p>
            <a:r>
              <a:rPr lang="en-US" dirty="0"/>
              <a:t>And for Chatbot B, we give it all previous conversation history, it purely relies on the model itself to provide long-term context appropriate response.</a:t>
            </a:r>
          </a:p>
          <a:p>
            <a:endParaRPr lang="en-US" dirty="0"/>
          </a:p>
          <a:p>
            <a:r>
              <a:rPr lang="en-US" dirty="0"/>
              <a:t>We conduct the experiment where maximum conversations length is near the limit of gpt-3.5-turbo, which is around 64 turns.</a:t>
            </a:r>
          </a:p>
        </p:txBody>
      </p:sp>
      <p:sp>
        <p:nvSpPr>
          <p:cNvPr id="4" name="Slide Number Placeholder 3"/>
          <p:cNvSpPr>
            <a:spLocks noGrp="1"/>
          </p:cNvSpPr>
          <p:nvPr>
            <p:ph type="sldNum" sz="quarter" idx="5"/>
          </p:nvPr>
        </p:nvSpPr>
        <p:spPr/>
        <p:txBody>
          <a:bodyPr/>
          <a:lstStyle/>
          <a:p>
            <a:fld id="{A790FF02-3613-A348-BBF8-5DD737A36D09}" type="slidenum">
              <a:rPr lang="en-US" smtClean="0"/>
              <a:t>51</a:t>
            </a:fld>
            <a:endParaRPr lang="en-US"/>
          </a:p>
        </p:txBody>
      </p:sp>
    </p:spTree>
    <p:extLst>
      <p:ext uri="{BB962C8B-B14F-4D97-AF65-F5344CB8AC3E}">
        <p14:creationId xmlns:p14="http://schemas.microsoft.com/office/powerpoint/2010/main" val="13715392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don't know which conversation is to the chatbot with memory system.</a:t>
            </a:r>
          </a:p>
        </p:txBody>
      </p:sp>
      <p:sp>
        <p:nvSpPr>
          <p:cNvPr id="4" name="Slide Number Placeholder 3"/>
          <p:cNvSpPr>
            <a:spLocks noGrp="1"/>
          </p:cNvSpPr>
          <p:nvPr>
            <p:ph type="sldNum" sz="quarter" idx="5"/>
          </p:nvPr>
        </p:nvSpPr>
        <p:spPr/>
        <p:txBody>
          <a:bodyPr/>
          <a:lstStyle/>
          <a:p>
            <a:fld id="{A790FF02-3613-A348-BBF8-5DD737A36D09}" type="slidenum">
              <a:rPr lang="en-US" smtClean="0"/>
              <a:t>53</a:t>
            </a:fld>
            <a:endParaRPr lang="en-US"/>
          </a:p>
        </p:txBody>
      </p:sp>
    </p:spTree>
    <p:extLst>
      <p:ext uri="{BB962C8B-B14F-4D97-AF65-F5344CB8AC3E}">
        <p14:creationId xmlns:p14="http://schemas.microsoft.com/office/powerpoint/2010/main" val="16812974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comparison is from 4 aspects</a:t>
            </a:r>
          </a:p>
        </p:txBody>
      </p:sp>
      <p:sp>
        <p:nvSpPr>
          <p:cNvPr id="4" name="Slide Number Placeholder 3"/>
          <p:cNvSpPr>
            <a:spLocks noGrp="1"/>
          </p:cNvSpPr>
          <p:nvPr>
            <p:ph type="sldNum" sz="quarter" idx="5"/>
          </p:nvPr>
        </p:nvSpPr>
        <p:spPr/>
        <p:txBody>
          <a:bodyPr/>
          <a:lstStyle/>
          <a:p>
            <a:fld id="{A790FF02-3613-A348-BBF8-5DD737A36D09}" type="slidenum">
              <a:rPr lang="en-US" smtClean="0"/>
              <a:t>54</a:t>
            </a:fld>
            <a:endParaRPr lang="en-US"/>
          </a:p>
        </p:txBody>
      </p:sp>
    </p:spTree>
    <p:extLst>
      <p:ext uri="{BB962C8B-B14F-4D97-AF65-F5344CB8AC3E}">
        <p14:creationId xmlns:p14="http://schemas.microsoft.com/office/powerpoint/2010/main" val="7132420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55</a:t>
            </a:fld>
            <a:endParaRPr lang="en-US"/>
          </a:p>
        </p:txBody>
      </p:sp>
    </p:spTree>
    <p:extLst>
      <p:ext uri="{BB962C8B-B14F-4D97-AF65-F5344CB8AC3E}">
        <p14:creationId xmlns:p14="http://schemas.microsoft.com/office/powerpoint/2010/main" val="2203003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show you an example conversation, what does memory system do.</a:t>
            </a:r>
          </a:p>
        </p:txBody>
      </p:sp>
      <p:sp>
        <p:nvSpPr>
          <p:cNvPr id="4" name="Slide Number Placeholder 3"/>
          <p:cNvSpPr>
            <a:spLocks noGrp="1"/>
          </p:cNvSpPr>
          <p:nvPr>
            <p:ph type="sldNum" sz="quarter" idx="5"/>
          </p:nvPr>
        </p:nvSpPr>
        <p:spPr/>
        <p:txBody>
          <a:bodyPr/>
          <a:lstStyle/>
          <a:p>
            <a:fld id="{A790FF02-3613-A348-BBF8-5DD737A36D09}" type="slidenum">
              <a:rPr lang="en-US" smtClean="0"/>
              <a:t>57</a:t>
            </a:fld>
            <a:endParaRPr lang="en-US"/>
          </a:p>
        </p:txBody>
      </p:sp>
    </p:spTree>
    <p:extLst>
      <p:ext uri="{BB962C8B-B14F-4D97-AF65-F5344CB8AC3E}">
        <p14:creationId xmlns:p14="http://schemas.microsoft.com/office/powerpoint/2010/main" val="22484180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show a demo that is a conversation between Jim and the chatbot. This is in a multi-session setting, before I show you their current conversation, I will briefly tell you what happened in the previous two sessions.</a:t>
            </a:r>
          </a:p>
          <a:p>
            <a:endParaRPr lang="en-US" dirty="0"/>
          </a:p>
          <a:p>
            <a:r>
              <a:rPr lang="en-US" dirty="0"/>
              <a:t>In their first session, Jim said he forgot to celebrate her girlfriend Amy's birthday, Amy was angry. He was planning to organize a party for Amy. Two knowledge are extracted and stored into the memory.</a:t>
            </a:r>
          </a:p>
        </p:txBody>
      </p:sp>
      <p:sp>
        <p:nvSpPr>
          <p:cNvPr id="4" name="Slide Number Placeholder 3"/>
          <p:cNvSpPr>
            <a:spLocks noGrp="1"/>
          </p:cNvSpPr>
          <p:nvPr>
            <p:ph type="sldNum" sz="quarter" idx="5"/>
          </p:nvPr>
        </p:nvSpPr>
        <p:spPr/>
        <p:txBody>
          <a:bodyPr/>
          <a:lstStyle/>
          <a:p>
            <a:fld id="{A790FF02-3613-A348-BBF8-5DD737A36D09}" type="slidenum">
              <a:rPr lang="en-US" smtClean="0"/>
              <a:t>58</a:t>
            </a:fld>
            <a:endParaRPr lang="en-US"/>
          </a:p>
        </p:txBody>
      </p:sp>
    </p:spTree>
    <p:extLst>
      <p:ext uri="{BB962C8B-B14F-4D97-AF65-F5344CB8AC3E}">
        <p14:creationId xmlns:p14="http://schemas.microsoft.com/office/powerpoint/2010/main" val="3675710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later session, Jim discussed about the conflict to his new roommate Alex, because of the lifestyle difference.</a:t>
            </a:r>
            <a:r>
              <a:rPr lang="zh-CN" altLang="en-US" dirty="0"/>
              <a:t> </a:t>
            </a:r>
            <a:r>
              <a:rPr lang="en-US" altLang="zh-CN" dirty="0"/>
              <a:t>They had a lot of arguments on this. </a:t>
            </a:r>
          </a:p>
          <a:p>
            <a:endParaRPr lang="en-US" dirty="0"/>
          </a:p>
          <a:p>
            <a:r>
              <a:rPr lang="en-US" dirty="0"/>
              <a:t>These knowledge are stored.</a:t>
            </a:r>
          </a:p>
        </p:txBody>
      </p:sp>
      <p:sp>
        <p:nvSpPr>
          <p:cNvPr id="4" name="Slide Number Placeholder 3"/>
          <p:cNvSpPr>
            <a:spLocks noGrp="1"/>
          </p:cNvSpPr>
          <p:nvPr>
            <p:ph type="sldNum" sz="quarter" idx="5"/>
          </p:nvPr>
        </p:nvSpPr>
        <p:spPr/>
        <p:txBody>
          <a:bodyPr/>
          <a:lstStyle/>
          <a:p>
            <a:fld id="{A790FF02-3613-A348-BBF8-5DD737A36D09}" type="slidenum">
              <a:rPr lang="en-US" smtClean="0"/>
              <a:t>59</a:t>
            </a:fld>
            <a:endParaRPr lang="en-US"/>
          </a:p>
        </p:txBody>
      </p:sp>
    </p:spTree>
    <p:extLst>
      <p:ext uri="{BB962C8B-B14F-4D97-AF65-F5344CB8AC3E}">
        <p14:creationId xmlns:p14="http://schemas.microsoft.com/office/powerpoint/2010/main" val="699063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introduce you the basic workflow of knowledge extraction.</a:t>
            </a:r>
          </a:p>
          <a:p>
            <a:endParaRPr lang="en-US" dirty="0"/>
          </a:p>
          <a:p>
            <a:r>
              <a:rPr lang="en-US" dirty="0"/>
              <a:t>Ongoing conversation</a:t>
            </a:r>
          </a:p>
          <a:p>
            <a:endParaRPr lang="en-US" dirty="0"/>
          </a:p>
          <a:p>
            <a:r>
              <a:rPr lang="en-US" dirty="0"/>
              <a:t>Every 8 turns we will extract useful information.</a:t>
            </a:r>
          </a:p>
        </p:txBody>
      </p:sp>
      <p:sp>
        <p:nvSpPr>
          <p:cNvPr id="4" name="Slide Number Placeholder 3"/>
          <p:cNvSpPr>
            <a:spLocks noGrp="1"/>
          </p:cNvSpPr>
          <p:nvPr>
            <p:ph type="sldNum" sz="quarter" idx="5"/>
          </p:nvPr>
        </p:nvSpPr>
        <p:spPr/>
        <p:txBody>
          <a:bodyPr/>
          <a:lstStyle/>
          <a:p>
            <a:fld id="{A790FF02-3613-A348-BBF8-5DD737A36D09}" type="slidenum">
              <a:rPr lang="en-US" smtClean="0"/>
              <a:t>5</a:t>
            </a:fld>
            <a:endParaRPr lang="en-US"/>
          </a:p>
        </p:txBody>
      </p:sp>
    </p:spTree>
    <p:extLst>
      <p:ext uri="{BB962C8B-B14F-4D97-AF65-F5344CB8AC3E}">
        <p14:creationId xmlns:p14="http://schemas.microsoft.com/office/powerpoint/2010/main" val="39780283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current session, chatbot cannot see previous conversations history.</a:t>
            </a:r>
          </a:p>
          <a:p>
            <a:endParaRPr lang="en-US" dirty="0"/>
          </a:p>
          <a:p>
            <a:r>
              <a:rPr lang="en-US" dirty="0"/>
              <a:t>They first have greeting messages, then when Jim said, </a:t>
            </a:r>
          </a:p>
          <a:p>
            <a:endParaRPr lang="en-US" dirty="0"/>
          </a:p>
          <a:p>
            <a:r>
              <a:rPr lang="en-US" dirty="0"/>
              <a:t>memory system retrieved one previously stored knowledge.</a:t>
            </a:r>
          </a:p>
        </p:txBody>
      </p:sp>
      <p:sp>
        <p:nvSpPr>
          <p:cNvPr id="4" name="Slide Number Placeholder 3"/>
          <p:cNvSpPr>
            <a:spLocks noGrp="1"/>
          </p:cNvSpPr>
          <p:nvPr>
            <p:ph type="sldNum" sz="quarter" idx="5"/>
          </p:nvPr>
        </p:nvSpPr>
        <p:spPr/>
        <p:txBody>
          <a:bodyPr/>
          <a:lstStyle/>
          <a:p>
            <a:fld id="{A790FF02-3613-A348-BBF8-5DD737A36D09}" type="slidenum">
              <a:rPr lang="en-US" smtClean="0"/>
              <a:t>60</a:t>
            </a:fld>
            <a:endParaRPr lang="en-US"/>
          </a:p>
        </p:txBody>
      </p:sp>
    </p:spTree>
    <p:extLst>
      <p:ext uri="{BB962C8B-B14F-4D97-AF65-F5344CB8AC3E}">
        <p14:creationId xmlns:p14="http://schemas.microsoft.com/office/powerpoint/2010/main" val="22814777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Jim mentioned the party, memory also retrieved another knowledge that contain the plan of the party.</a:t>
            </a:r>
          </a:p>
          <a:p>
            <a:endParaRPr lang="en-US" dirty="0"/>
          </a:p>
          <a:p>
            <a:r>
              <a:rPr lang="en-US" dirty="0"/>
              <a:t>For every 8 utterances, knowledge extraction module extract and store new knowledge about Jim, that:…</a:t>
            </a:r>
          </a:p>
        </p:txBody>
      </p:sp>
      <p:sp>
        <p:nvSpPr>
          <p:cNvPr id="4" name="Slide Number Placeholder 3"/>
          <p:cNvSpPr>
            <a:spLocks noGrp="1"/>
          </p:cNvSpPr>
          <p:nvPr>
            <p:ph type="sldNum" sz="quarter" idx="5"/>
          </p:nvPr>
        </p:nvSpPr>
        <p:spPr/>
        <p:txBody>
          <a:bodyPr/>
          <a:lstStyle/>
          <a:p>
            <a:fld id="{A790FF02-3613-A348-BBF8-5DD737A36D09}" type="slidenum">
              <a:rPr lang="en-US" smtClean="0"/>
              <a:t>61</a:t>
            </a:fld>
            <a:endParaRPr lang="en-US"/>
          </a:p>
        </p:txBody>
      </p:sp>
    </p:spTree>
    <p:extLst>
      <p:ext uri="{BB962C8B-B14F-4D97-AF65-F5344CB8AC3E}">
        <p14:creationId xmlns:p14="http://schemas.microsoft.com/office/powerpoint/2010/main" val="3309069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Jim mentioned things about Alex, information about Alex is then retrieved.</a:t>
            </a:r>
          </a:p>
        </p:txBody>
      </p:sp>
      <p:sp>
        <p:nvSpPr>
          <p:cNvPr id="4" name="Slide Number Placeholder 3"/>
          <p:cNvSpPr>
            <a:spLocks noGrp="1"/>
          </p:cNvSpPr>
          <p:nvPr>
            <p:ph type="sldNum" sz="quarter" idx="5"/>
          </p:nvPr>
        </p:nvSpPr>
        <p:spPr/>
        <p:txBody>
          <a:bodyPr/>
          <a:lstStyle/>
          <a:p>
            <a:fld id="{A790FF02-3613-A348-BBF8-5DD737A36D09}" type="slidenum">
              <a:rPr lang="en-US" smtClean="0"/>
              <a:t>62</a:t>
            </a:fld>
            <a:endParaRPr lang="en-US"/>
          </a:p>
        </p:txBody>
      </p:sp>
    </p:spTree>
    <p:extLst>
      <p:ext uri="{BB962C8B-B14F-4D97-AF65-F5344CB8AC3E}">
        <p14:creationId xmlns:p14="http://schemas.microsoft.com/office/powerpoint/2010/main" val="12634936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new knowledge is extracted, we found it is conflicted with a record in database, in this time, we enhance this knowledge.</a:t>
            </a:r>
          </a:p>
        </p:txBody>
      </p:sp>
      <p:sp>
        <p:nvSpPr>
          <p:cNvPr id="4" name="Slide Number Placeholder 3"/>
          <p:cNvSpPr>
            <a:spLocks noGrp="1"/>
          </p:cNvSpPr>
          <p:nvPr>
            <p:ph type="sldNum" sz="quarter" idx="5"/>
          </p:nvPr>
        </p:nvSpPr>
        <p:spPr/>
        <p:txBody>
          <a:bodyPr/>
          <a:lstStyle/>
          <a:p>
            <a:fld id="{A790FF02-3613-A348-BBF8-5DD737A36D09}" type="slidenum">
              <a:rPr lang="en-US" smtClean="0"/>
              <a:t>63</a:t>
            </a:fld>
            <a:endParaRPr lang="en-US"/>
          </a:p>
        </p:txBody>
      </p:sp>
    </p:spTree>
    <p:extLst>
      <p:ext uri="{BB962C8B-B14F-4D97-AF65-F5344CB8AC3E}">
        <p14:creationId xmlns:p14="http://schemas.microsoft.com/office/powerpoint/2010/main" val="335310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6</a:t>
            </a:fld>
            <a:endParaRPr lang="en-US"/>
          </a:p>
        </p:txBody>
      </p:sp>
    </p:spTree>
    <p:extLst>
      <p:ext uri="{BB962C8B-B14F-4D97-AF65-F5344CB8AC3E}">
        <p14:creationId xmlns:p14="http://schemas.microsoft.com/office/powerpoint/2010/main" val="27658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user’s utterance (2 turns)</a:t>
            </a:r>
          </a:p>
          <a:p>
            <a:endParaRPr lang="en-US" dirty="0"/>
          </a:p>
          <a:p>
            <a:r>
              <a:rPr lang="en-US" dirty="0"/>
              <a:t>To fetch top-k most potentially important knowledge for this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7</a:t>
            </a:fld>
            <a:endParaRPr lang="en-US"/>
          </a:p>
        </p:txBody>
      </p:sp>
    </p:spTree>
    <p:extLst>
      <p:ext uri="{BB962C8B-B14F-4D97-AF65-F5344CB8AC3E}">
        <p14:creationId xmlns:p14="http://schemas.microsoft.com/office/powerpoint/2010/main" val="6017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show the parameters to give to gpt-3.5-turbo to generate response. the API is expected to get a list of messages parameters.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8</a:t>
            </a:fld>
            <a:endParaRPr lang="en-US"/>
          </a:p>
        </p:txBody>
      </p:sp>
    </p:spTree>
    <p:extLst>
      <p:ext uri="{BB962C8B-B14F-4D97-AF65-F5344CB8AC3E}">
        <p14:creationId xmlns:p14="http://schemas.microsoft.com/office/powerpoint/2010/main" val="2766985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a system message to define the chatbots’ global behavior, that is to be an emotional support chatbot.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9</a:t>
            </a:fld>
            <a:endParaRPr lang="en-US"/>
          </a:p>
        </p:txBody>
      </p:sp>
    </p:spTree>
    <p:extLst>
      <p:ext uri="{BB962C8B-B14F-4D97-AF65-F5344CB8AC3E}">
        <p14:creationId xmlns:p14="http://schemas.microsoft.com/office/powerpoint/2010/main" val="109709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52-159B-B8B8-6EAC-3564260316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BC9486-EAB8-9FBC-1E9E-4AC8A3BA9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12E380-D66F-C3B3-A25A-1751897F7637}"/>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5" name="Footer Placeholder 4">
            <a:extLst>
              <a:ext uri="{FF2B5EF4-FFF2-40B4-BE49-F238E27FC236}">
                <a16:creationId xmlns:a16="http://schemas.microsoft.com/office/drawing/2014/main" id="{2F219CEE-249B-276A-A677-F8B3796E2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84916-C6B0-6A77-29F7-E45437D46A8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67088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17F-8811-E17C-9E8A-BF4DF235C6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C2188A-B9E7-E7C3-0D98-035284FB8A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CB296E-A9F5-29E3-5281-EFF9B55D7A55}"/>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5" name="Footer Placeholder 4">
            <a:extLst>
              <a:ext uri="{FF2B5EF4-FFF2-40B4-BE49-F238E27FC236}">
                <a16:creationId xmlns:a16="http://schemas.microsoft.com/office/drawing/2014/main" id="{09EA622B-999E-6F40-0558-849C3DB5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7C9C-34F8-1456-3666-2127716E9497}"/>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1155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F0EBB-AD90-5314-2E9B-C376E84F7F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D31537-557B-187D-DD56-9E145898E3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BED38A-7FC9-D742-923C-AFD50DB91CBF}"/>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5" name="Footer Placeholder 4">
            <a:extLst>
              <a:ext uri="{FF2B5EF4-FFF2-40B4-BE49-F238E27FC236}">
                <a16:creationId xmlns:a16="http://schemas.microsoft.com/office/drawing/2014/main" id="{A14E4A46-3806-1CFD-7808-A887F215E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706A-5970-9B80-1390-5D29F08068FD}"/>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263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26E-0FF1-ED6E-0094-79C92DF74E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715543-77EB-185F-91F3-FBBA82E89F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BE24F7-FF6F-ACCC-BF75-CFC8F1140C33}"/>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5" name="Footer Placeholder 4">
            <a:extLst>
              <a:ext uri="{FF2B5EF4-FFF2-40B4-BE49-F238E27FC236}">
                <a16:creationId xmlns:a16="http://schemas.microsoft.com/office/drawing/2014/main" id="{7DAFAF98-3E84-0940-74F4-583D0456B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46A52-11AB-A4C3-6659-846C5B5F7BD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30595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598-026F-B512-966A-25217F220A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4278E1-A081-1D95-078B-250A1F93A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E0DD19-5FD9-716C-A9FB-D0924D6E3D24}"/>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5" name="Footer Placeholder 4">
            <a:extLst>
              <a:ext uri="{FF2B5EF4-FFF2-40B4-BE49-F238E27FC236}">
                <a16:creationId xmlns:a16="http://schemas.microsoft.com/office/drawing/2014/main" id="{3DAFFBB9-7048-3915-5E35-9C327095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2C81-BFC5-6F58-5977-AC4D1B58D41E}"/>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5307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7D74-D2EC-00EB-8334-10A7A6A994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7F779A-69CE-4B79-E755-407B1DD545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983531-926A-1662-1D0A-F2E51A43B8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11B5AC-4A02-F91E-DB24-987269956577}"/>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6" name="Footer Placeholder 5">
            <a:extLst>
              <a:ext uri="{FF2B5EF4-FFF2-40B4-BE49-F238E27FC236}">
                <a16:creationId xmlns:a16="http://schemas.microsoft.com/office/drawing/2014/main" id="{3417F189-97E6-0BFF-3B26-614B77C2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E997-1424-6A99-F2B0-356195B73674}"/>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28077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4544-0A50-C0B9-A62A-875C770B148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1586CA-F8C4-D9AF-C26D-DEC453D79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C45932-2B8E-F86E-3725-E10FEEB829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35050F-AF4E-BB55-2A56-A02D6582C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950BB7-EAEC-F740-CE01-85FFE0C9C6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4E3801-6DA7-A9D1-2F7D-87BBD4D6C574}"/>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8" name="Footer Placeholder 7">
            <a:extLst>
              <a:ext uri="{FF2B5EF4-FFF2-40B4-BE49-F238E27FC236}">
                <a16:creationId xmlns:a16="http://schemas.microsoft.com/office/drawing/2014/main" id="{B860D155-A22C-C2B2-FC85-7DE61076D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EA288-040B-59AD-921B-DA05EDD718A5}"/>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10299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FC7B-0CE4-C9E4-7ECD-3AB705963B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BF2004-36E1-7FE0-FD72-9FA288623FE8}"/>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4" name="Footer Placeholder 3">
            <a:extLst>
              <a:ext uri="{FF2B5EF4-FFF2-40B4-BE49-F238E27FC236}">
                <a16:creationId xmlns:a16="http://schemas.microsoft.com/office/drawing/2014/main" id="{F686E9B3-23C5-75B2-091D-7F2A1B7975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E781E-A47B-1101-F5B2-55E771E35CB2}"/>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4108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6D1FB-E316-DAA1-A905-E0209DD13E64}"/>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3" name="Footer Placeholder 2">
            <a:extLst>
              <a:ext uri="{FF2B5EF4-FFF2-40B4-BE49-F238E27FC236}">
                <a16:creationId xmlns:a16="http://schemas.microsoft.com/office/drawing/2014/main" id="{9D5BE576-4A4F-5C4D-A088-7D8305FCE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C5093-02FB-88ED-8E01-29B689ADCE0C}"/>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9049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59C5-8671-83D3-F19B-F21DBAB4DE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6ED781A-D3AE-AB1D-30BA-A631AD57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659AC2-80C4-F713-334B-6145B69F5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C7ECBE-52CC-AB9F-3189-95674D7640E2}"/>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6" name="Footer Placeholder 5">
            <a:extLst>
              <a:ext uri="{FF2B5EF4-FFF2-40B4-BE49-F238E27FC236}">
                <a16:creationId xmlns:a16="http://schemas.microsoft.com/office/drawing/2014/main" id="{0D426D58-52AA-2F1C-2D7D-E7D2EE51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E3141-94BE-E2AB-8E12-07C764F2C131}"/>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2413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7139-E50D-F14A-6ACC-7738BADC56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C18782-A19B-1D78-CF3B-E85137E0D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E5A86D-5FEC-6747-4A5D-522DF7DA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A60AF2-1E7F-903F-47AC-6C2032ECC1C5}"/>
              </a:ext>
            </a:extLst>
          </p:cNvPr>
          <p:cNvSpPr>
            <a:spLocks noGrp="1"/>
          </p:cNvSpPr>
          <p:nvPr>
            <p:ph type="dt" sz="half" idx="10"/>
          </p:nvPr>
        </p:nvSpPr>
        <p:spPr/>
        <p:txBody>
          <a:bodyPr/>
          <a:lstStyle/>
          <a:p>
            <a:fld id="{5E3073DB-8FE8-8348-AA49-DEFE833D230D}" type="datetimeFigureOut">
              <a:rPr lang="en-US" smtClean="0"/>
              <a:t>6/27/23</a:t>
            </a:fld>
            <a:endParaRPr lang="en-US"/>
          </a:p>
        </p:txBody>
      </p:sp>
      <p:sp>
        <p:nvSpPr>
          <p:cNvPr id="6" name="Footer Placeholder 5">
            <a:extLst>
              <a:ext uri="{FF2B5EF4-FFF2-40B4-BE49-F238E27FC236}">
                <a16:creationId xmlns:a16="http://schemas.microsoft.com/office/drawing/2014/main" id="{E4027CBE-8B08-9D4D-92E3-DA94D1525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FBE7F-1A14-248F-A944-9BFE76F08B3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893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73FCC-60FE-AD27-F44D-510EB25C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B9B6-B850-312B-4B7E-B174FDBB5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B9A73C-3D79-BF28-12EA-7180E94B2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073DB-8FE8-8348-AA49-DEFE833D230D}" type="datetimeFigureOut">
              <a:rPr lang="en-US" smtClean="0"/>
              <a:t>6/27/23</a:t>
            </a:fld>
            <a:endParaRPr lang="en-US"/>
          </a:p>
        </p:txBody>
      </p:sp>
      <p:sp>
        <p:nvSpPr>
          <p:cNvPr id="5" name="Footer Placeholder 4">
            <a:extLst>
              <a:ext uri="{FF2B5EF4-FFF2-40B4-BE49-F238E27FC236}">
                <a16:creationId xmlns:a16="http://schemas.microsoft.com/office/drawing/2014/main" id="{5BBD2A56-F32A-9CDD-FB47-7C7A91166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8A2B1-94CC-C7BA-E836-270EB6E35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60942-7A9C-8E43-8EC8-001F4D6DE656}" type="slidenum">
              <a:rPr lang="en-US" smtClean="0"/>
              <a:t>‹#›</a:t>
            </a:fld>
            <a:endParaRPr lang="en-US"/>
          </a:p>
        </p:txBody>
      </p:sp>
    </p:spTree>
    <p:extLst>
      <p:ext uri="{BB962C8B-B14F-4D97-AF65-F5344CB8AC3E}">
        <p14:creationId xmlns:p14="http://schemas.microsoft.com/office/powerpoint/2010/main" val="296503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4.xml"/><Relationship Id="rId7" Type="http://schemas.openxmlformats.org/officeDocument/2006/relationships/customXml" Target="../ink/ink5.xml"/><Relationship Id="rId12"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7.xml"/><Relationship Id="rId10" Type="http://schemas.openxmlformats.org/officeDocument/2006/relationships/image" Target="../media/image13.png"/><Relationship Id="rId9" Type="http://schemas.openxmlformats.org/officeDocument/2006/relationships/customXml" Target="../ink/ink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6010-3CA7-BFE7-B666-BB56B1FDF28C}"/>
              </a:ext>
            </a:extLst>
          </p:cNvPr>
          <p:cNvSpPr>
            <a:spLocks noGrp="1"/>
          </p:cNvSpPr>
          <p:nvPr>
            <p:ph type="ctrTitle"/>
          </p:nvPr>
        </p:nvSpPr>
        <p:spPr>
          <a:xfrm>
            <a:off x="1178256" y="1041400"/>
            <a:ext cx="9835487" cy="2387600"/>
          </a:xfrm>
        </p:spPr>
        <p:txBody>
          <a:bodyPr>
            <a:normAutofit fontScale="90000"/>
          </a:bodyPr>
          <a:lstStyle/>
          <a:p>
            <a:r>
              <a:rPr lang="en-US" dirty="0"/>
              <a:t>Knowledge-Enhanced Supportive Memory for Chatbots</a:t>
            </a:r>
          </a:p>
        </p:txBody>
      </p:sp>
      <p:sp>
        <p:nvSpPr>
          <p:cNvPr id="3" name="Subtitle 2">
            <a:extLst>
              <a:ext uri="{FF2B5EF4-FFF2-40B4-BE49-F238E27FC236}">
                <a16:creationId xmlns:a16="http://schemas.microsoft.com/office/drawing/2014/main" id="{B0397388-8BB3-7CEC-12D0-9D6F61F55D8C}"/>
              </a:ext>
            </a:extLst>
          </p:cNvPr>
          <p:cNvSpPr>
            <a:spLocks noGrp="1"/>
          </p:cNvSpPr>
          <p:nvPr>
            <p:ph type="subTitle" idx="1"/>
          </p:nvPr>
        </p:nvSpPr>
        <p:spPr>
          <a:xfrm>
            <a:off x="1523999" y="3956880"/>
            <a:ext cx="9144000" cy="1655762"/>
          </a:xfrm>
        </p:spPr>
        <p:txBody>
          <a:bodyPr/>
          <a:lstStyle/>
          <a:p>
            <a:r>
              <a:rPr lang="en-US" dirty="0" err="1"/>
              <a:t>Ziheng</a:t>
            </a:r>
            <a:r>
              <a:rPr lang="en-US" dirty="0"/>
              <a:t> Zhang</a:t>
            </a:r>
          </a:p>
        </p:txBody>
      </p:sp>
    </p:spTree>
    <p:extLst>
      <p:ext uri="{BB962C8B-B14F-4D97-AF65-F5344CB8AC3E}">
        <p14:creationId xmlns:p14="http://schemas.microsoft.com/office/powerpoint/2010/main" val="299776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4" name="Content Placeholder 4" descr="A picture containing text, screenshot, font, number&#10;&#10;Description automatically generated">
            <a:extLst>
              <a:ext uri="{FF2B5EF4-FFF2-40B4-BE49-F238E27FC236}">
                <a16:creationId xmlns:a16="http://schemas.microsoft.com/office/drawing/2014/main" id="{A69FB6A4-C106-F0DE-3871-48AE10C298A6}"/>
              </a:ext>
            </a:extLst>
          </p:cNvPr>
          <p:cNvPicPr>
            <a:picLocks noChangeAspect="1"/>
          </p:cNvPicPr>
          <p:nvPr/>
        </p:nvPicPr>
        <p:blipFill>
          <a:blip r:embed="rId3"/>
          <a:stretch>
            <a:fillRect/>
          </a:stretch>
        </p:blipFill>
        <p:spPr>
          <a:xfrm>
            <a:off x="3799262" y="1258510"/>
            <a:ext cx="7196730" cy="4938446"/>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4068437" y="3448373"/>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4059437" y="3439373"/>
                <a:ext cx="1182240" cy="816480"/>
              </a:xfrm>
              <a:prstGeom prst="rect">
                <a:avLst/>
              </a:prstGeom>
            </p:spPr>
          </p:pic>
        </mc:Fallback>
      </mc:AlternateContent>
      <p:sp>
        <p:nvSpPr>
          <p:cNvPr id="8" name="TextBox 7">
            <a:extLst>
              <a:ext uri="{FF2B5EF4-FFF2-40B4-BE49-F238E27FC236}">
                <a16:creationId xmlns:a16="http://schemas.microsoft.com/office/drawing/2014/main" id="{781931DD-48F0-DD8F-ED16-693F2A202653}"/>
              </a:ext>
            </a:extLst>
          </p:cNvPr>
          <p:cNvSpPr txBox="1"/>
          <p:nvPr/>
        </p:nvSpPr>
        <p:spPr>
          <a:xfrm>
            <a:off x="480392" y="3539327"/>
            <a:ext cx="3006336" cy="707886"/>
          </a:xfrm>
          <a:prstGeom prst="rect">
            <a:avLst/>
          </a:prstGeom>
          <a:noFill/>
        </p:spPr>
        <p:txBody>
          <a:bodyPr wrap="none" rtlCol="0">
            <a:spAutoFit/>
          </a:bodyPr>
          <a:lstStyle/>
          <a:p>
            <a:r>
              <a:rPr lang="en-US" sz="2000" dirty="0"/>
              <a:t>Potential useful knowledge</a:t>
            </a:r>
          </a:p>
          <a:p>
            <a:r>
              <a:rPr lang="en-US" sz="2000" dirty="0"/>
              <a:t>provided by memory</a:t>
            </a:r>
          </a:p>
        </p:txBody>
      </p:sp>
    </p:spTree>
    <p:extLst>
      <p:ext uri="{BB962C8B-B14F-4D97-AF65-F5344CB8AC3E}">
        <p14:creationId xmlns:p14="http://schemas.microsoft.com/office/powerpoint/2010/main" val="23007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A picture containing text, screenshot, font, number&#10;&#10;Description automatically generated">
            <a:extLst>
              <a:ext uri="{FF2B5EF4-FFF2-40B4-BE49-F238E27FC236}">
                <a16:creationId xmlns:a16="http://schemas.microsoft.com/office/drawing/2014/main" id="{36AAACE0-463B-B1C7-F4AB-B25BB14D4D3C}"/>
              </a:ext>
            </a:extLst>
          </p:cNvPr>
          <p:cNvPicPr>
            <a:picLocks noChangeAspect="1"/>
          </p:cNvPicPr>
          <p:nvPr/>
        </p:nvPicPr>
        <p:blipFill>
          <a:blip r:embed="rId3"/>
          <a:stretch>
            <a:fillRect/>
          </a:stretch>
        </p:blipFill>
        <p:spPr>
          <a:xfrm>
            <a:off x="3799262" y="1258510"/>
            <a:ext cx="7196730" cy="4938446"/>
          </a:xfrm>
          <a:prstGeom prst="rect">
            <a:avLst/>
          </a:prstGeom>
        </p:spPr>
      </p:pic>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3799262" y="4381524"/>
              <a:ext cx="1702636" cy="1815432"/>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3790261" y="4372522"/>
                <a:ext cx="1720278" cy="1833075"/>
              </a:xfrm>
              <a:prstGeom prst="rect">
                <a:avLst/>
              </a:prstGeom>
            </p:spPr>
          </p:pic>
        </mc:Fallback>
      </mc:AlternateContent>
      <p:sp>
        <p:nvSpPr>
          <p:cNvPr id="11" name="TextBox 10">
            <a:extLst>
              <a:ext uri="{FF2B5EF4-FFF2-40B4-BE49-F238E27FC236}">
                <a16:creationId xmlns:a16="http://schemas.microsoft.com/office/drawing/2014/main" id="{2DD80552-0FFD-B06F-1BFD-A3900D3C721B}"/>
              </a:ext>
            </a:extLst>
          </p:cNvPr>
          <p:cNvSpPr txBox="1"/>
          <p:nvPr/>
        </p:nvSpPr>
        <p:spPr>
          <a:xfrm>
            <a:off x="1038386" y="4935297"/>
            <a:ext cx="2156488" cy="707886"/>
          </a:xfrm>
          <a:prstGeom prst="rect">
            <a:avLst/>
          </a:prstGeom>
          <a:noFill/>
        </p:spPr>
        <p:txBody>
          <a:bodyPr wrap="none" rtlCol="0">
            <a:spAutoFit/>
          </a:bodyPr>
          <a:lstStyle/>
          <a:p>
            <a:r>
              <a:rPr lang="en-US" sz="2000" dirty="0"/>
              <a:t>Provide short-term</a:t>
            </a:r>
          </a:p>
          <a:p>
            <a:r>
              <a:rPr lang="en-US" sz="2000" dirty="0"/>
              <a:t>Conversation</a:t>
            </a:r>
          </a:p>
        </p:txBody>
      </p:sp>
    </p:spTree>
    <p:extLst>
      <p:ext uri="{BB962C8B-B14F-4D97-AF65-F5344CB8AC3E}">
        <p14:creationId xmlns:p14="http://schemas.microsoft.com/office/powerpoint/2010/main" val="300097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F9EF-B095-AB91-DF8F-73C7BA2EC6F6}"/>
              </a:ext>
            </a:extLst>
          </p:cNvPr>
          <p:cNvSpPr>
            <a:spLocks noGrp="1"/>
          </p:cNvSpPr>
          <p:nvPr>
            <p:ph type="title"/>
          </p:nvPr>
        </p:nvSpPr>
        <p:spPr/>
        <p:txBody>
          <a:bodyPr/>
          <a:lstStyle/>
          <a:p>
            <a:r>
              <a:rPr lang="en-US" dirty="0"/>
              <a:t>Example of conversation</a:t>
            </a:r>
          </a:p>
        </p:txBody>
      </p:sp>
      <p:pic>
        <p:nvPicPr>
          <p:cNvPr id="5" name="Content Placeholder 4" descr="A picture containing text, font, paper, receipt&#10;&#10;Description automatically generated">
            <a:extLst>
              <a:ext uri="{FF2B5EF4-FFF2-40B4-BE49-F238E27FC236}">
                <a16:creationId xmlns:a16="http://schemas.microsoft.com/office/drawing/2014/main" id="{4E440349-881E-EF67-5339-6F4CC9E0C495}"/>
              </a:ext>
            </a:extLst>
          </p:cNvPr>
          <p:cNvPicPr>
            <a:picLocks noGrp="1" noChangeAspect="1"/>
          </p:cNvPicPr>
          <p:nvPr>
            <p:ph idx="1"/>
          </p:nvPr>
        </p:nvPicPr>
        <p:blipFill>
          <a:blip r:embed="rId2"/>
          <a:stretch>
            <a:fillRect/>
          </a:stretch>
        </p:blipFill>
        <p:spPr>
          <a:xfrm>
            <a:off x="7146780" y="657311"/>
            <a:ext cx="3867669" cy="5835564"/>
          </a:xfrm>
        </p:spPr>
      </p:pic>
    </p:spTree>
    <p:extLst>
      <p:ext uri="{BB962C8B-B14F-4D97-AF65-F5344CB8AC3E}">
        <p14:creationId xmlns:p14="http://schemas.microsoft.com/office/powerpoint/2010/main" val="307398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Summarization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13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FA5A-B628-AB41-F1C3-E199A223BA55}"/>
              </a:ext>
            </a:extLst>
          </p:cNvPr>
          <p:cNvSpPr>
            <a:spLocks noGrp="1"/>
          </p:cNvSpPr>
          <p:nvPr>
            <p:ph type="title"/>
          </p:nvPr>
        </p:nvSpPr>
        <p:spPr/>
        <p:txBody>
          <a:bodyPr/>
          <a:lstStyle/>
          <a:p>
            <a:r>
              <a:rPr lang="en-US" dirty="0"/>
              <a:t>Limitation of pure summary</a:t>
            </a:r>
          </a:p>
        </p:txBody>
      </p:sp>
      <p:sp>
        <p:nvSpPr>
          <p:cNvPr id="3" name="Content Placeholder 2">
            <a:extLst>
              <a:ext uri="{FF2B5EF4-FFF2-40B4-BE49-F238E27FC236}">
                <a16:creationId xmlns:a16="http://schemas.microsoft.com/office/drawing/2014/main" id="{39F270F6-A0F8-AA50-1A9D-C67DFCA395D0}"/>
              </a:ext>
            </a:extLst>
          </p:cNvPr>
          <p:cNvSpPr>
            <a:spLocks noGrp="1"/>
          </p:cNvSpPr>
          <p:nvPr>
            <p:ph idx="1"/>
          </p:nvPr>
        </p:nvSpPr>
        <p:spPr>
          <a:xfrm>
            <a:off x="983974" y="2297980"/>
            <a:ext cx="10829778" cy="1113107"/>
          </a:xfrm>
        </p:spPr>
        <p:txBody>
          <a:bodyPr>
            <a:noAutofit/>
          </a:bodyPr>
          <a:lstStyle/>
          <a:p>
            <a:pPr marL="0" indent="0">
              <a:buNone/>
            </a:pPr>
            <a:r>
              <a:rPr lang="en-GB" sz="2400" dirty="0">
                <a:effectLst/>
              </a:rPr>
              <a:t>Alice’s friend Rachel has become distant and Alice feels hurt. Alice will talk to Rachel. Alice has a trip coming up next week and Alice is unsure how to plan her itinerary. </a:t>
            </a:r>
            <a:endParaRPr lang="en-GB" sz="2400" dirty="0"/>
          </a:p>
        </p:txBody>
      </p:sp>
      <p:sp>
        <p:nvSpPr>
          <p:cNvPr id="5" name="TextBox 4">
            <a:extLst>
              <a:ext uri="{FF2B5EF4-FFF2-40B4-BE49-F238E27FC236}">
                <a16:creationId xmlns:a16="http://schemas.microsoft.com/office/drawing/2014/main" id="{6E24A8EC-45FF-B6A3-9423-028E9B2F4315}"/>
              </a:ext>
            </a:extLst>
          </p:cNvPr>
          <p:cNvSpPr txBox="1"/>
          <p:nvPr/>
        </p:nvSpPr>
        <p:spPr>
          <a:xfrm>
            <a:off x="302048" y="4018379"/>
            <a:ext cx="11511704" cy="461665"/>
          </a:xfrm>
          <a:prstGeom prst="rect">
            <a:avLst/>
          </a:prstGeom>
          <a:noFill/>
        </p:spPr>
        <p:txBody>
          <a:bodyPr wrap="square">
            <a:spAutoFit/>
          </a:bodyPr>
          <a:lstStyle/>
          <a:p>
            <a:pPr marL="0" indent="0">
              <a:buNone/>
            </a:pPr>
            <a:r>
              <a:rPr lang="en-GB" sz="2400" dirty="0">
                <a:latin typeface="SFTT1095"/>
              </a:rPr>
              <a:t>Maximize performance of semantic similarity search  -&gt;  store each sentence independently</a:t>
            </a:r>
          </a:p>
        </p:txBody>
      </p:sp>
    </p:spTree>
    <p:extLst>
      <p:ext uri="{BB962C8B-B14F-4D97-AF65-F5344CB8AC3E}">
        <p14:creationId xmlns:p14="http://schemas.microsoft.com/office/powerpoint/2010/main" val="5793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9DF-815C-3791-A8AD-5597CB88A429}"/>
              </a:ext>
            </a:extLst>
          </p:cNvPr>
          <p:cNvSpPr>
            <a:spLocks noGrp="1"/>
          </p:cNvSpPr>
          <p:nvPr>
            <p:ph type="title"/>
          </p:nvPr>
        </p:nvSpPr>
        <p:spPr>
          <a:xfrm>
            <a:off x="292291" y="313899"/>
            <a:ext cx="10515600" cy="680754"/>
          </a:xfrm>
        </p:spPr>
        <p:txBody>
          <a:bodyPr>
            <a:normAutofit/>
          </a:bodyPr>
          <a:lstStyle/>
          <a:p>
            <a:r>
              <a:rPr lang="en-US" sz="2800" dirty="0"/>
              <a:t>Motivation for Augmented Summarization</a:t>
            </a:r>
          </a:p>
        </p:txBody>
      </p:sp>
      <p:sp>
        <p:nvSpPr>
          <p:cNvPr id="7" name="Content Placeholder 2">
            <a:extLst>
              <a:ext uri="{FF2B5EF4-FFF2-40B4-BE49-F238E27FC236}">
                <a16:creationId xmlns:a16="http://schemas.microsoft.com/office/drawing/2014/main" id="{7A07EF53-8682-DF90-960D-07DF2874F427}"/>
              </a:ext>
            </a:extLst>
          </p:cNvPr>
          <p:cNvSpPr>
            <a:spLocks noGrp="1"/>
          </p:cNvSpPr>
          <p:nvPr>
            <p:ph idx="1"/>
          </p:nvPr>
        </p:nvSpPr>
        <p:spPr>
          <a:xfrm>
            <a:off x="393991" y="1618119"/>
            <a:ext cx="11798009" cy="4351338"/>
          </a:xfrm>
        </p:spPr>
        <p:txBody>
          <a:bodyPr>
            <a:normAutofit/>
          </a:bodyPr>
          <a:lstStyle/>
          <a:p>
            <a:pPr marL="0" indent="0">
              <a:buNone/>
            </a:pPr>
            <a:r>
              <a:rPr lang="en-GB" sz="2000" dirty="0"/>
              <a:t>Store sentence separately -&gt; there are pronouns</a:t>
            </a:r>
          </a:p>
          <a:p>
            <a:pPr marL="0" indent="0">
              <a:buNone/>
            </a:pPr>
            <a:endParaRPr lang="en-GB" sz="2000" dirty="0">
              <a:effectLst/>
            </a:endParaRPr>
          </a:p>
          <a:p>
            <a:pPr marL="0" indent="0">
              <a:buNone/>
            </a:pPr>
            <a:r>
              <a:rPr lang="en-GB" sz="2000" i="1" dirty="0">
                <a:effectLst/>
              </a:rPr>
              <a:t>	Amy’s friend, Alex, has been distant lately. </a:t>
            </a:r>
            <a:r>
              <a:rPr lang="en-GB" sz="2000" b="1" i="1" u="sng" dirty="0">
                <a:effectLst/>
              </a:rPr>
              <a:t>She</a:t>
            </a:r>
            <a:r>
              <a:rPr lang="en-GB" sz="2000" i="1" dirty="0">
                <a:effectLst/>
              </a:rPr>
              <a:t> will talk to Alex about </a:t>
            </a:r>
            <a:r>
              <a:rPr lang="en-GB" sz="2000" b="1" i="1" u="sng" dirty="0">
                <a:effectLst/>
              </a:rPr>
              <a:t>it</a:t>
            </a:r>
            <a:r>
              <a:rPr lang="en-GB" sz="2000" i="1" dirty="0">
                <a:effectLst/>
              </a:rPr>
              <a:t>. </a:t>
            </a:r>
          </a:p>
          <a:p>
            <a:pPr marL="0" indent="0">
              <a:buNone/>
            </a:pPr>
            <a:endParaRPr lang="en-GB" sz="2000" i="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75580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7E50F-7A21-9A71-DEC4-16A5F91F21C0}"/>
              </a:ext>
            </a:extLst>
          </p:cNvPr>
          <p:cNvSpPr>
            <a:spLocks noGrp="1"/>
          </p:cNvSpPr>
          <p:nvPr>
            <p:ph idx="1"/>
          </p:nvPr>
        </p:nvSpPr>
        <p:spPr>
          <a:xfrm>
            <a:off x="393991" y="1618119"/>
            <a:ext cx="11798009" cy="4351338"/>
          </a:xfrm>
        </p:spPr>
        <p:txBody>
          <a:bodyPr>
            <a:normAutofit/>
          </a:bodyPr>
          <a:lstStyle/>
          <a:p>
            <a:pPr marL="0" indent="0">
              <a:buNone/>
            </a:pPr>
            <a:r>
              <a:rPr lang="en-GB" sz="2000" dirty="0"/>
              <a:t>Store sentence separately -&gt; there are pronouns</a:t>
            </a:r>
          </a:p>
          <a:p>
            <a:pPr marL="0" indent="0">
              <a:buNone/>
            </a:pPr>
            <a:endParaRPr lang="en-GB" sz="2000" dirty="0">
              <a:effectLst/>
            </a:endParaRPr>
          </a:p>
          <a:p>
            <a:pPr marL="0" indent="0">
              <a:buNone/>
            </a:pPr>
            <a:r>
              <a:rPr lang="en-GB" sz="2000" i="1" dirty="0">
                <a:effectLst/>
              </a:rPr>
              <a:t>	Amy’s friend, Alex, has been distant lately. </a:t>
            </a:r>
            <a:r>
              <a:rPr lang="en-GB" sz="2000" b="1" i="1" u="sng" dirty="0">
                <a:effectLst/>
              </a:rPr>
              <a:t>She</a:t>
            </a:r>
            <a:r>
              <a:rPr lang="en-GB" sz="2000" i="1" dirty="0">
                <a:effectLst/>
              </a:rPr>
              <a:t> will talk to Alex about </a:t>
            </a:r>
            <a:r>
              <a:rPr lang="en-GB" sz="2000" b="1" i="1" u="sng" dirty="0">
                <a:effectLst/>
              </a:rPr>
              <a:t>it</a:t>
            </a:r>
            <a:r>
              <a:rPr lang="en-GB" sz="2000" i="1" dirty="0">
                <a:effectLst/>
              </a:rPr>
              <a:t>. </a:t>
            </a:r>
          </a:p>
          <a:p>
            <a:pPr marL="0" indent="0">
              <a:buNone/>
            </a:pPr>
            <a:endParaRPr lang="en-GB" sz="2000" dirty="0"/>
          </a:p>
          <a:p>
            <a:pPr marL="0" indent="0">
              <a:buNone/>
            </a:pPr>
            <a:r>
              <a:rPr lang="en-GB" sz="2000" dirty="0"/>
              <a:t>Reduce pronouns by data augmentation -&gt; make each sentence self-contained.</a:t>
            </a:r>
          </a:p>
          <a:p>
            <a:pPr marL="0" indent="0">
              <a:buNone/>
            </a:pPr>
            <a:endParaRPr lang="en-GB" sz="2000" dirty="0"/>
          </a:p>
          <a:p>
            <a:pPr marL="0" indent="0">
              <a:buNone/>
            </a:pPr>
            <a:r>
              <a:rPr lang="en-GB" sz="2000" i="1" dirty="0">
                <a:effectLst/>
              </a:rPr>
              <a:t>	Amy’s friend, Alex, has been distant lately. </a:t>
            </a:r>
            <a:r>
              <a:rPr lang="en-GB" sz="2000" b="1" i="1" u="sng" dirty="0">
                <a:effectLst/>
              </a:rPr>
              <a:t>Amy</a:t>
            </a:r>
            <a:r>
              <a:rPr lang="en-GB" sz="2000" i="1" dirty="0">
                <a:effectLst/>
              </a:rPr>
              <a:t> will talk to Alex about </a:t>
            </a:r>
            <a:r>
              <a:rPr lang="en-GB" sz="2000" b="1" i="1" u="sng" dirty="0"/>
              <a:t>Alex’s</a:t>
            </a:r>
            <a:r>
              <a:rPr lang="en-GB" sz="2000" b="1" i="1" u="sng" dirty="0">
                <a:effectLst/>
              </a:rPr>
              <a:t> recent distant behaviour</a:t>
            </a:r>
            <a:r>
              <a:rPr lang="en-GB" sz="2000" i="1" dirty="0">
                <a:effectLst/>
              </a:rPr>
              <a:t>. </a:t>
            </a:r>
          </a:p>
          <a:p>
            <a:pPr marL="0" indent="0">
              <a:buNone/>
            </a:pPr>
            <a:endParaRPr lang="en-GB" sz="2000" i="1" dirty="0"/>
          </a:p>
          <a:p>
            <a:pPr marL="0" indent="0">
              <a:buNone/>
            </a:pPr>
            <a:endParaRPr lang="en-US" sz="2000" dirty="0"/>
          </a:p>
          <a:p>
            <a:pPr marL="0" indent="0">
              <a:buNone/>
            </a:pPr>
            <a:endParaRPr lang="en-US" sz="2000" dirty="0"/>
          </a:p>
        </p:txBody>
      </p:sp>
      <p:sp>
        <p:nvSpPr>
          <p:cNvPr id="7" name="Title 1">
            <a:extLst>
              <a:ext uri="{FF2B5EF4-FFF2-40B4-BE49-F238E27FC236}">
                <a16:creationId xmlns:a16="http://schemas.microsoft.com/office/drawing/2014/main" id="{3F30AC7E-1084-1674-7D1A-73F3AD194D6C}"/>
              </a:ext>
            </a:extLst>
          </p:cNvPr>
          <p:cNvSpPr txBox="1">
            <a:spLocks/>
          </p:cNvSpPr>
          <p:nvPr/>
        </p:nvSpPr>
        <p:spPr>
          <a:xfrm>
            <a:off x="292291" y="313899"/>
            <a:ext cx="10515600" cy="6807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Motivation for Augmented Summarization</a:t>
            </a:r>
            <a:endParaRPr lang="en-US" sz="2800" dirty="0"/>
          </a:p>
        </p:txBody>
      </p:sp>
    </p:spTree>
    <p:extLst>
      <p:ext uri="{BB962C8B-B14F-4D97-AF65-F5344CB8AC3E}">
        <p14:creationId xmlns:p14="http://schemas.microsoft.com/office/powerpoint/2010/main" val="79658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444653"/>
            <a:ext cx="10515600" cy="1015663"/>
          </a:xfrm>
        </p:spPr>
        <p:txBody>
          <a:bodyPr/>
          <a:lstStyle/>
          <a:p>
            <a:pPr marL="0" indent="0">
              <a:buNone/>
            </a:pPr>
            <a:r>
              <a:rPr lang="en-US" dirty="0"/>
              <a:t>Simple prompt: </a:t>
            </a:r>
          </a:p>
          <a:p>
            <a:pPr marL="0" indent="0">
              <a:buNone/>
            </a:pPr>
            <a:r>
              <a:rPr lang="en-GB" sz="2400" dirty="0">
                <a:effectLst/>
              </a:rPr>
              <a:t>Rewrite the text, replace the pronouns by proper nouns.</a:t>
            </a:r>
            <a:endParaRPr lang="en-US" sz="2400" dirty="0"/>
          </a:p>
        </p:txBody>
      </p:sp>
    </p:spTree>
    <p:extLst>
      <p:ext uri="{BB962C8B-B14F-4D97-AF65-F5344CB8AC3E}">
        <p14:creationId xmlns:p14="http://schemas.microsoft.com/office/powerpoint/2010/main" val="177570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444653"/>
            <a:ext cx="10515600" cy="1015663"/>
          </a:xfrm>
        </p:spPr>
        <p:txBody>
          <a:bodyPr/>
          <a:lstStyle/>
          <a:p>
            <a:pPr marL="0" indent="0">
              <a:buNone/>
            </a:pPr>
            <a:r>
              <a:rPr lang="en-US" dirty="0"/>
              <a:t>Simple prompt: </a:t>
            </a:r>
          </a:p>
          <a:p>
            <a:pPr marL="0" indent="0">
              <a:buNone/>
            </a:pPr>
            <a:r>
              <a:rPr lang="en-GB" sz="2400" dirty="0">
                <a:effectLst/>
              </a:rPr>
              <a:t>Rewrite the text, replace the pronouns by proper nouns.</a:t>
            </a:r>
            <a:endParaRPr lang="en-US" sz="2400" dirty="0"/>
          </a:p>
        </p:txBody>
      </p:sp>
      <p:sp>
        <p:nvSpPr>
          <p:cNvPr id="4" name="Content Placeholder 2">
            <a:extLst>
              <a:ext uri="{FF2B5EF4-FFF2-40B4-BE49-F238E27FC236}">
                <a16:creationId xmlns:a16="http://schemas.microsoft.com/office/drawing/2014/main" id="{2ABC95F2-9B3A-7A17-389E-B9005D3C16B3}"/>
              </a:ext>
            </a:extLst>
          </p:cNvPr>
          <p:cNvSpPr txBox="1">
            <a:spLocks/>
          </p:cNvSpPr>
          <p:nvPr/>
        </p:nvSpPr>
        <p:spPr>
          <a:xfrm>
            <a:off x="356425" y="3789503"/>
            <a:ext cx="11592116" cy="4080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High quality prompt: </a:t>
            </a:r>
          </a:p>
          <a:p>
            <a:pPr marL="0" indent="0">
              <a:buFont typeface="Arial" panose="020B0604020202020204" pitchFamily="34" charset="0"/>
              <a:buNone/>
            </a:pPr>
            <a:r>
              <a:rPr lang="en-GB" sz="2400"/>
              <a:t>For each paragraph, your 3 tasks are:</a:t>
            </a:r>
            <a:br>
              <a:rPr lang="en-GB" sz="2400"/>
            </a:br>
            <a:r>
              <a:rPr lang="en-GB" sz="2400"/>
              <a:t>1. Write out all the pronouns in following paragraph in sequence. Exclude any proper nouns.</a:t>
            </a:r>
            <a:br>
              <a:rPr lang="en-GB" sz="2400"/>
            </a:br>
            <a:r>
              <a:rPr lang="en-GB" sz="2400"/>
              <a:t>2. Write out what does each of the pronouns means.</a:t>
            </a:r>
            <a:br>
              <a:rPr lang="en-GB" sz="2400"/>
            </a:br>
            <a:r>
              <a:rPr lang="en-GB" sz="2400"/>
              <a:t>3. Replace each of the pronouns by actual meaning.</a:t>
            </a:r>
            <a:br>
              <a:rPr lang="en-GB" sz="2400"/>
            </a:br>
            <a:r>
              <a:rPr lang="en-GB" sz="2400"/>
              <a:t>Just show me the result of task3. Don’t show me the result of task1 and task2.</a:t>
            </a:r>
            <a:br>
              <a:rPr lang="en-GB" sz="2400"/>
            </a:br>
            <a:endParaRPr lang="en-GB" sz="2400" dirty="0"/>
          </a:p>
        </p:txBody>
      </p:sp>
    </p:spTree>
    <p:extLst>
      <p:ext uri="{BB962C8B-B14F-4D97-AF65-F5344CB8AC3E}">
        <p14:creationId xmlns:p14="http://schemas.microsoft.com/office/powerpoint/2010/main" val="1130656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Tree>
    <p:extLst>
      <p:ext uri="{BB962C8B-B14F-4D97-AF65-F5344CB8AC3E}">
        <p14:creationId xmlns:p14="http://schemas.microsoft.com/office/powerpoint/2010/main" val="68701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E1DB-9281-0C55-04EE-B9C2DD886313}"/>
              </a:ext>
            </a:extLst>
          </p:cNvPr>
          <p:cNvSpPr>
            <a:spLocks noGrp="1"/>
          </p:cNvSpPr>
          <p:nvPr>
            <p:ph type="title"/>
          </p:nvPr>
        </p:nvSpPr>
        <p:spPr/>
        <p:txBody>
          <a:bodyPr/>
          <a:lstStyle/>
          <a:p>
            <a:r>
              <a:rPr lang="en-US" dirty="0"/>
              <a:t>Limitation and Motivation</a:t>
            </a:r>
          </a:p>
        </p:txBody>
      </p:sp>
      <p:sp>
        <p:nvSpPr>
          <p:cNvPr id="3" name="Content Placeholder 2">
            <a:extLst>
              <a:ext uri="{FF2B5EF4-FFF2-40B4-BE49-F238E27FC236}">
                <a16:creationId xmlns:a16="http://schemas.microsoft.com/office/drawing/2014/main" id="{43AF53E5-8653-F170-8103-84924EBB8803}"/>
              </a:ext>
            </a:extLst>
          </p:cNvPr>
          <p:cNvSpPr>
            <a:spLocks noGrp="1"/>
          </p:cNvSpPr>
          <p:nvPr>
            <p:ph idx="1"/>
          </p:nvPr>
        </p:nvSpPr>
        <p:spPr/>
        <p:txBody>
          <a:bodyPr/>
          <a:lstStyle/>
          <a:p>
            <a:pPr marL="0" indent="0">
              <a:buNone/>
            </a:pPr>
            <a:r>
              <a:rPr lang="en-US" dirty="0"/>
              <a:t>LLMs as Emotional Support Chatbots, providing long-term multi-session conversations is challenging.</a:t>
            </a:r>
          </a:p>
          <a:p>
            <a:endParaRPr lang="en-US" dirty="0"/>
          </a:p>
          <a:p>
            <a:endParaRPr lang="en-US" dirty="0"/>
          </a:p>
          <a:p>
            <a:r>
              <a:rPr lang="en-US" dirty="0"/>
              <a:t>The context window limit, problematic for long-term conversation</a:t>
            </a:r>
          </a:p>
          <a:p>
            <a:r>
              <a:rPr lang="en-US" dirty="0"/>
              <a:t>The ability to capture important information from a long context</a:t>
            </a:r>
          </a:p>
          <a:p>
            <a:endParaRPr lang="en-US" dirty="0"/>
          </a:p>
        </p:txBody>
      </p:sp>
    </p:spTree>
    <p:extLst>
      <p:ext uri="{BB962C8B-B14F-4D97-AF65-F5344CB8AC3E}">
        <p14:creationId xmlns:p14="http://schemas.microsoft.com/office/powerpoint/2010/main" val="4435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
        <p:nvSpPr>
          <p:cNvPr id="4" name="TextBox 3">
            <a:extLst>
              <a:ext uri="{FF2B5EF4-FFF2-40B4-BE49-F238E27FC236}">
                <a16:creationId xmlns:a16="http://schemas.microsoft.com/office/drawing/2014/main" id="{FC25ABAB-500F-6BB1-C0C5-1BF35A2AFC90}"/>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Tree>
    <p:extLst>
      <p:ext uri="{BB962C8B-B14F-4D97-AF65-F5344CB8AC3E}">
        <p14:creationId xmlns:p14="http://schemas.microsoft.com/office/powerpoint/2010/main" val="1645624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2000" dirty="0">
                <a:effectLst/>
              </a:rPr>
              <a:t>Rewrite the text, replace the pronouns by proper nouns.</a:t>
            </a:r>
            <a:endParaRPr lang="en-US" sz="20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1314165" y="3985796"/>
            <a:ext cx="10325062" cy="1323439"/>
          </a:xfrm>
          <a:prstGeom prst="rect">
            <a:avLst/>
          </a:prstGeom>
          <a:noFill/>
        </p:spPr>
        <p:txBody>
          <a:bodyPr wrap="square">
            <a:spAutoFit/>
          </a:bodyPr>
          <a:lstStyle/>
          <a:p>
            <a:r>
              <a:rPr lang="en-GB" sz="2000" dirty="0">
                <a:effectLst/>
                <a:latin typeface="SFRM1095"/>
              </a:rPr>
              <a:t>Allen advises Jaden to take the Smith family to an Italian restaurant, Big Adriano, for dinner. </a:t>
            </a:r>
          </a:p>
          <a:p>
            <a:r>
              <a:rPr lang="en-GB" sz="2000" b="1" u="sng" dirty="0">
                <a:effectLst/>
                <a:latin typeface="SFRM1095"/>
              </a:rPr>
              <a:t>Big Adriano </a:t>
            </a:r>
            <a:r>
              <a:rPr lang="en-GB" sz="2000" dirty="0">
                <a:effectLst/>
                <a:latin typeface="SFRM1095"/>
              </a:rPr>
              <a:t>is the </a:t>
            </a:r>
            <a:r>
              <a:rPr lang="en-GB" sz="2000" b="1" u="sng" dirty="0">
                <a:effectLst/>
                <a:latin typeface="SFRM1095"/>
              </a:rPr>
              <a:t>Smith family’s frequent client </a:t>
            </a:r>
            <a:r>
              <a:rPr lang="en-GB" sz="2000" dirty="0">
                <a:effectLst/>
                <a:latin typeface="SFRM1095"/>
              </a:rPr>
              <a:t>and their pasta and calzone are good.</a:t>
            </a:r>
          </a:p>
          <a:p>
            <a:r>
              <a:rPr lang="en-GB" sz="2000" dirty="0">
                <a:effectLst/>
                <a:latin typeface="SFRM1095"/>
              </a:rPr>
              <a:t>Jaden will let Allen know how </a:t>
            </a:r>
            <a:r>
              <a:rPr lang="en-GB" sz="2000" b="1" dirty="0">
                <a:effectLst/>
                <a:latin typeface="SFRM1095"/>
              </a:rPr>
              <a:t>it</a:t>
            </a:r>
            <a:r>
              <a:rPr lang="en-GB" sz="2000" dirty="0">
                <a:effectLst/>
                <a:latin typeface="SFRM1095"/>
              </a:rPr>
              <a:t> goes and the Smith family and Allen will arrange their meeting.</a:t>
            </a:r>
            <a:br>
              <a:rPr lang="en-GB" sz="2000" dirty="0">
                <a:effectLst/>
                <a:latin typeface="SFRM1095"/>
              </a:rPr>
            </a:br>
            <a:endParaRPr lang="en-GB" sz="2000" dirty="0"/>
          </a:p>
        </p:txBody>
      </p:sp>
    </p:spTree>
    <p:extLst>
      <p:ext uri="{BB962C8B-B14F-4D97-AF65-F5344CB8AC3E}">
        <p14:creationId xmlns:p14="http://schemas.microsoft.com/office/powerpoint/2010/main" val="110534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416776" y="1002610"/>
            <a:ext cx="11592116" cy="4080310"/>
          </a:xfrm>
        </p:spPr>
        <p:txBody>
          <a:bodyPr>
            <a:normAutofit/>
          </a:bodyPr>
          <a:lstStyle/>
          <a:p>
            <a:pPr marL="0" indent="0">
              <a:buNone/>
            </a:pPr>
            <a:r>
              <a:rPr lang="en-US" dirty="0"/>
              <a:t>High quality prompt: </a:t>
            </a:r>
          </a:p>
          <a:p>
            <a:pPr marL="0" indent="0">
              <a:buNone/>
            </a:pPr>
            <a:r>
              <a:rPr lang="en-GB" sz="2400" dirty="0">
                <a:effectLst/>
              </a:rPr>
              <a:t>For each paragraph, your 3 tasks are:</a:t>
            </a:r>
            <a:br>
              <a:rPr lang="en-GB" sz="2400" dirty="0">
                <a:effectLst/>
              </a:rPr>
            </a:br>
            <a:r>
              <a:rPr lang="en-GB" sz="2400" dirty="0">
                <a:effectLst/>
              </a:rPr>
              <a:t>1. Write out all the pronouns in following paragraph in sequence. Exclude any proper nouns.</a:t>
            </a:r>
            <a:br>
              <a:rPr lang="en-GB" sz="2400" dirty="0">
                <a:effectLst/>
              </a:rPr>
            </a:br>
            <a:r>
              <a:rPr lang="en-GB" sz="2400" dirty="0">
                <a:effectLst/>
              </a:rPr>
              <a:t>2. Write out what does each of the pronouns means.</a:t>
            </a:r>
            <a:br>
              <a:rPr lang="en-GB" sz="2400" dirty="0">
                <a:effectLst/>
              </a:rPr>
            </a:br>
            <a:r>
              <a:rPr lang="en-GB" sz="2400" dirty="0">
                <a:effectLst/>
              </a:rPr>
              <a:t>3. Replace each of the pronouns by actual meaning.</a:t>
            </a:r>
            <a:br>
              <a:rPr lang="en-GB" sz="2400" dirty="0">
                <a:effectLst/>
              </a:rPr>
            </a:br>
            <a:r>
              <a:rPr lang="en-GB" sz="2400" dirty="0">
                <a:effectLst/>
              </a:rPr>
              <a:t>Just show me the result of task3. Don’t show me the result of task1 and task2.</a:t>
            </a:r>
            <a:br>
              <a:rPr lang="en-GB" sz="2400" dirty="0">
                <a:effectLst/>
              </a:rPr>
            </a:br>
            <a:endParaRPr lang="en-GB" sz="24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659072" y="3692471"/>
            <a:ext cx="9563669" cy="1015663"/>
          </a:xfrm>
          <a:prstGeom prst="rect">
            <a:avLst/>
          </a:prstGeom>
          <a:noFill/>
        </p:spPr>
        <p:txBody>
          <a:bodyPr wrap="square">
            <a:spAutoFit/>
          </a:bodyPr>
          <a:lstStyle/>
          <a:p>
            <a:r>
              <a:rPr lang="en-GB" sz="2000" dirty="0">
                <a:effectLst/>
                <a:latin typeface="SFRM1095"/>
              </a:rPr>
              <a:t>Allen advises Jaden to take </a:t>
            </a:r>
            <a:r>
              <a:rPr lang="en-US" sz="2000" u="sng" dirty="0">
                <a:latin typeface="SFRM1095"/>
              </a:rPr>
              <a:t>&lt;</a:t>
            </a:r>
            <a:r>
              <a:rPr lang="en-GB" sz="2000" b="1" u="sng" dirty="0">
                <a:effectLst/>
                <a:latin typeface="SFRM1095"/>
              </a:rPr>
              <a:t>his&gt;</a:t>
            </a:r>
            <a:r>
              <a:rPr lang="en-GB" sz="2000" dirty="0">
                <a:effectLst/>
                <a:latin typeface="SFRM1095"/>
              </a:rPr>
              <a:t> family to an Italian restaurant, Big Adriano, for dinner. </a:t>
            </a:r>
          </a:p>
          <a:p>
            <a:r>
              <a:rPr lang="en-GB" sz="2000" b="1" u="sng" dirty="0">
                <a:effectLst/>
                <a:latin typeface="SFRM1095"/>
              </a:rPr>
              <a:t>&lt;He&gt;</a:t>
            </a:r>
            <a:r>
              <a:rPr lang="en-GB" sz="2000" dirty="0">
                <a:effectLst/>
                <a:latin typeface="SFRM1095"/>
              </a:rPr>
              <a:t> is </a:t>
            </a:r>
            <a:r>
              <a:rPr lang="en-GB" sz="2000" u="sng" dirty="0">
                <a:latin typeface="SFRM1095"/>
              </a:rPr>
              <a:t>&lt;</a:t>
            </a:r>
            <a:r>
              <a:rPr lang="en-GB" sz="2000" b="1" u="sng" dirty="0">
                <a:effectLst/>
                <a:latin typeface="SFRM1095"/>
              </a:rPr>
              <a:t>their&gt;</a:t>
            </a:r>
            <a:r>
              <a:rPr lang="en-GB" sz="2000" dirty="0">
                <a:effectLst/>
                <a:latin typeface="SFRM1095"/>
              </a:rPr>
              <a:t> frequent client and </a:t>
            </a:r>
            <a:r>
              <a:rPr lang="en-GB" sz="2000" u="sng" dirty="0">
                <a:effectLst/>
                <a:latin typeface="SFRM1095"/>
              </a:rPr>
              <a:t>&lt;</a:t>
            </a:r>
            <a:r>
              <a:rPr lang="en-GB" sz="2000" b="1" u="sng" dirty="0">
                <a:effectLst/>
                <a:latin typeface="SFRM1095"/>
              </a:rPr>
              <a:t>their&gt;</a:t>
            </a:r>
            <a:r>
              <a:rPr lang="en-GB" sz="2000" dirty="0">
                <a:effectLst/>
                <a:latin typeface="SFRM1095"/>
              </a:rPr>
              <a:t> pasta and calzone are good. </a:t>
            </a:r>
          </a:p>
          <a:p>
            <a:r>
              <a:rPr lang="en-GB" sz="2000" dirty="0">
                <a:effectLst/>
                <a:latin typeface="SFRM1095"/>
              </a:rPr>
              <a:t>Jaden will let </a:t>
            </a:r>
            <a:r>
              <a:rPr lang="en-GB" sz="2000" u="sng" dirty="0">
                <a:effectLst/>
                <a:latin typeface="SFRM1095"/>
              </a:rPr>
              <a:t>&lt;</a:t>
            </a:r>
            <a:r>
              <a:rPr lang="en-GB" sz="2000" b="1" u="sng" dirty="0">
                <a:effectLst/>
                <a:latin typeface="SFRM1095"/>
              </a:rPr>
              <a:t>him&gt;</a:t>
            </a:r>
            <a:r>
              <a:rPr lang="en-GB" sz="2000" dirty="0">
                <a:effectLst/>
                <a:latin typeface="SFRM1095"/>
              </a:rPr>
              <a:t> know how </a:t>
            </a:r>
            <a:r>
              <a:rPr lang="en-GB" sz="2000" u="sng" dirty="0">
                <a:effectLst/>
                <a:latin typeface="SFRM1095"/>
              </a:rPr>
              <a:t>&lt;</a:t>
            </a:r>
            <a:r>
              <a:rPr lang="en-GB" sz="2000" b="1" u="sng" dirty="0">
                <a:effectLst/>
                <a:latin typeface="SFRM1095"/>
              </a:rPr>
              <a:t>it&gt;</a:t>
            </a:r>
            <a:r>
              <a:rPr lang="en-GB" sz="2000" dirty="0">
                <a:effectLst/>
                <a:latin typeface="SFRM1095"/>
              </a:rPr>
              <a:t> goes and </a:t>
            </a:r>
            <a:r>
              <a:rPr lang="en-GB" sz="2000" u="sng" dirty="0">
                <a:effectLst/>
                <a:latin typeface="SFRM1095"/>
              </a:rPr>
              <a:t>&lt;</a:t>
            </a:r>
            <a:r>
              <a:rPr lang="en-GB" sz="2000" b="1" u="sng" dirty="0">
                <a:effectLst/>
                <a:latin typeface="SFRM1095"/>
              </a:rPr>
              <a:t>they&gt;</a:t>
            </a:r>
            <a:r>
              <a:rPr lang="en-GB" sz="2000" dirty="0">
                <a:effectLst/>
                <a:latin typeface="SFRM1095"/>
              </a:rPr>
              <a:t> will </a:t>
            </a:r>
            <a:r>
              <a:rPr lang="en-GB" sz="2000" u="sng" dirty="0">
                <a:effectLst/>
                <a:latin typeface="SFRM1095"/>
              </a:rPr>
              <a:t>&lt;</a:t>
            </a:r>
            <a:r>
              <a:rPr lang="en-GB" sz="2000" b="1" u="sng" dirty="0">
                <a:effectLst/>
                <a:latin typeface="SFRM1095"/>
              </a:rPr>
              <a:t>arrange&gt;</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659072" y="5097894"/>
            <a:ext cx="9895273" cy="1015663"/>
          </a:xfrm>
          <a:prstGeom prst="rect">
            <a:avLst/>
          </a:prstGeom>
          <a:noFill/>
        </p:spPr>
        <p:txBody>
          <a:bodyPr wrap="square">
            <a:spAutoFit/>
          </a:bodyPr>
          <a:lstStyle/>
          <a:p>
            <a:r>
              <a:rPr lang="en-GB" sz="2000" dirty="0">
                <a:effectLst/>
                <a:latin typeface="SFRM1095"/>
              </a:rPr>
              <a:t>Allen advises Jaden to take Jaden’s family to an Italian restaurant, Big Adriano, for dinner. </a:t>
            </a:r>
          </a:p>
          <a:p>
            <a:r>
              <a:rPr lang="en-GB" sz="2000" b="1" u="sng" dirty="0">
                <a:effectLst/>
                <a:latin typeface="SFRM1095"/>
              </a:rPr>
              <a:t>Allen </a:t>
            </a:r>
            <a:r>
              <a:rPr lang="en-GB" sz="2000" dirty="0">
                <a:effectLst/>
                <a:latin typeface="SFRM1095"/>
              </a:rPr>
              <a:t>is </a:t>
            </a:r>
            <a:r>
              <a:rPr lang="en-GB" sz="2000" b="1" u="sng" dirty="0">
                <a:effectLst/>
                <a:latin typeface="SFRM1095"/>
              </a:rPr>
              <a:t>Big Adriano’s</a:t>
            </a:r>
            <a:r>
              <a:rPr lang="en-GB" sz="2000" dirty="0">
                <a:effectLst/>
                <a:latin typeface="SFRM1095"/>
              </a:rPr>
              <a:t> frequent client and Big Adriano’s pasta and calzone are good. Jaden will let Allen know how the dinner goes and Allen and Jaden will arrange their meeting. </a:t>
            </a:r>
            <a:endParaRPr lang="en-GB" sz="2000" dirty="0"/>
          </a:p>
        </p:txBody>
      </p:sp>
    </p:spTree>
    <p:extLst>
      <p:ext uri="{BB962C8B-B14F-4D97-AF65-F5344CB8AC3E}">
        <p14:creationId xmlns:p14="http://schemas.microsoft.com/office/powerpoint/2010/main" val="161613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a:xfrm>
            <a:off x="655924" y="378617"/>
            <a:ext cx="10515600" cy="874714"/>
          </a:xfrm>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838200" y="2374110"/>
            <a:ext cx="11247182" cy="400110"/>
          </a:xfrm>
          <a:prstGeom prst="rect">
            <a:avLst/>
          </a:prstGeom>
          <a:noFill/>
        </p:spPr>
        <p:txBody>
          <a:bodyPr wrap="none" rtlCol="0">
            <a:spAutoFit/>
          </a:bodyPr>
          <a:lstStyle/>
          <a:p>
            <a:r>
              <a:rPr lang="en-GB" sz="2000" dirty="0">
                <a:effectLst/>
                <a:latin typeface="SFTT1095"/>
              </a:rPr>
              <a:t>Edward thinks Edward is in love with Bella. Rachel wants Edward to open Edward’s door. Rachel is outside. </a:t>
            </a:r>
            <a:endParaRPr lang="en-US" sz="2000" dirty="0">
              <a:effectLst/>
              <a:latin typeface="SFTT1095"/>
            </a:endParaRPr>
          </a:p>
        </p:txBody>
      </p:sp>
    </p:spTree>
    <p:extLst>
      <p:ext uri="{BB962C8B-B14F-4D97-AF65-F5344CB8AC3E}">
        <p14:creationId xmlns:p14="http://schemas.microsoft.com/office/powerpoint/2010/main" val="255010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649356" y="2515430"/>
            <a:ext cx="9069149" cy="400110"/>
          </a:xfrm>
          <a:prstGeom prst="rect">
            <a:avLst/>
          </a:prstGeom>
          <a:noFill/>
        </p:spPr>
        <p:txBody>
          <a:bodyPr wrap="none" rtlCol="0">
            <a:spAutoFit/>
          </a:bodyPr>
          <a:lstStyle/>
          <a:p>
            <a:r>
              <a:rPr lang="en-GB" sz="2000" dirty="0">
                <a:effectLst/>
                <a:latin typeface="SFTT1095"/>
              </a:rPr>
              <a:t>Fine-tuning on original dataset then on augmented dataset for a smaller learning rate</a:t>
            </a:r>
            <a:endParaRPr lang="en-US" sz="2000" dirty="0">
              <a:effectLst/>
              <a:latin typeface="SFTT1095"/>
            </a:endParaRPr>
          </a:p>
        </p:txBody>
      </p:sp>
      <p:pic>
        <p:nvPicPr>
          <p:cNvPr id="6" name="Picture 5" descr="A picture containing text, font, screenshot, line&#10;&#10;Description automatically generated">
            <a:extLst>
              <a:ext uri="{FF2B5EF4-FFF2-40B4-BE49-F238E27FC236}">
                <a16:creationId xmlns:a16="http://schemas.microsoft.com/office/drawing/2014/main" id="{24612C45-BF9C-8E3C-A59A-288DDEBBE616}"/>
              </a:ext>
            </a:extLst>
          </p:cNvPr>
          <p:cNvPicPr>
            <a:picLocks noChangeAspect="1"/>
          </p:cNvPicPr>
          <p:nvPr/>
        </p:nvPicPr>
        <p:blipFill>
          <a:blip r:embed="rId3"/>
          <a:stretch>
            <a:fillRect/>
          </a:stretch>
        </p:blipFill>
        <p:spPr>
          <a:xfrm>
            <a:off x="5293633" y="3426864"/>
            <a:ext cx="4394200" cy="1193800"/>
          </a:xfrm>
          <a:prstGeom prst="rect">
            <a:avLst/>
          </a:prstGeom>
        </p:spPr>
      </p:pic>
      <p:pic>
        <p:nvPicPr>
          <p:cNvPr id="8" name="Picture 7" descr="A picture containing text, font, number, screenshot&#10;&#10;Description automatically generated">
            <a:extLst>
              <a:ext uri="{FF2B5EF4-FFF2-40B4-BE49-F238E27FC236}">
                <a16:creationId xmlns:a16="http://schemas.microsoft.com/office/drawing/2014/main" id="{EC478B4A-1DA0-E6FA-05A0-4F8B283AEA48}"/>
              </a:ext>
            </a:extLst>
          </p:cNvPr>
          <p:cNvPicPr>
            <a:picLocks noChangeAspect="1"/>
          </p:cNvPicPr>
          <p:nvPr/>
        </p:nvPicPr>
        <p:blipFill>
          <a:blip r:embed="rId4"/>
          <a:stretch>
            <a:fillRect/>
          </a:stretch>
        </p:blipFill>
        <p:spPr>
          <a:xfrm>
            <a:off x="4356100" y="5162087"/>
            <a:ext cx="6997700" cy="1143000"/>
          </a:xfrm>
          <a:prstGeom prst="rect">
            <a:avLst/>
          </a:prstGeom>
        </p:spPr>
      </p:pic>
      <p:sp>
        <p:nvSpPr>
          <p:cNvPr id="9" name="TextBox 8">
            <a:extLst>
              <a:ext uri="{FF2B5EF4-FFF2-40B4-BE49-F238E27FC236}">
                <a16:creationId xmlns:a16="http://schemas.microsoft.com/office/drawing/2014/main" id="{5A00F167-32E0-3058-1FF4-CAEB8F2D58A9}"/>
              </a:ext>
            </a:extLst>
          </p:cNvPr>
          <p:cNvSpPr txBox="1"/>
          <p:nvPr/>
        </p:nvSpPr>
        <p:spPr>
          <a:xfrm>
            <a:off x="649356" y="3862390"/>
            <a:ext cx="4729821" cy="400110"/>
          </a:xfrm>
          <a:prstGeom prst="rect">
            <a:avLst/>
          </a:prstGeom>
          <a:noFill/>
        </p:spPr>
        <p:txBody>
          <a:bodyPr wrap="none" rtlCol="0">
            <a:spAutoFit/>
          </a:bodyPr>
          <a:lstStyle/>
          <a:p>
            <a:r>
              <a:rPr lang="en-US" sz="2000" dirty="0"/>
              <a:t>Frequency of pronouns decreased by 67.6%</a:t>
            </a:r>
          </a:p>
        </p:txBody>
      </p:sp>
      <p:sp>
        <p:nvSpPr>
          <p:cNvPr id="10" name="TextBox 9">
            <a:extLst>
              <a:ext uri="{FF2B5EF4-FFF2-40B4-BE49-F238E27FC236}">
                <a16:creationId xmlns:a16="http://schemas.microsoft.com/office/drawing/2014/main" id="{31B36651-3D5B-6235-79F6-9456B68A0699}"/>
              </a:ext>
            </a:extLst>
          </p:cNvPr>
          <p:cNvSpPr txBox="1"/>
          <p:nvPr/>
        </p:nvSpPr>
        <p:spPr>
          <a:xfrm>
            <a:off x="649356" y="5548921"/>
            <a:ext cx="3451651" cy="400110"/>
          </a:xfrm>
          <a:prstGeom prst="rect">
            <a:avLst/>
          </a:prstGeom>
          <a:noFill/>
        </p:spPr>
        <p:txBody>
          <a:bodyPr wrap="none" rtlCol="0">
            <a:spAutoFit/>
          </a:bodyPr>
          <a:lstStyle/>
          <a:p>
            <a:r>
              <a:rPr lang="en-US" sz="2000" dirty="0"/>
              <a:t>Rouge score decreased by 2.1%</a:t>
            </a:r>
          </a:p>
        </p:txBody>
      </p:sp>
    </p:spTree>
    <p:extLst>
      <p:ext uri="{BB962C8B-B14F-4D97-AF65-F5344CB8AC3E}">
        <p14:creationId xmlns:p14="http://schemas.microsoft.com/office/powerpoint/2010/main" val="312148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Segmentation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482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Motivation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581687" y="204215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
        <p:nvSpPr>
          <p:cNvPr id="5" name="TextBox 4">
            <a:extLst>
              <a:ext uri="{FF2B5EF4-FFF2-40B4-BE49-F238E27FC236}">
                <a16:creationId xmlns:a16="http://schemas.microsoft.com/office/drawing/2014/main" id="{CD63B7EC-3585-8AE5-0329-FC764531BB0F}"/>
              </a:ext>
            </a:extLst>
          </p:cNvPr>
          <p:cNvSpPr txBox="1"/>
          <p:nvPr/>
        </p:nvSpPr>
        <p:spPr>
          <a:xfrm>
            <a:off x="1147734" y="3523180"/>
            <a:ext cx="8422242" cy="461665"/>
          </a:xfrm>
          <a:prstGeom prst="rect">
            <a:avLst/>
          </a:prstGeom>
          <a:noFill/>
        </p:spPr>
        <p:txBody>
          <a:bodyPr wrap="none" rtlCol="0">
            <a:spAutoFit/>
          </a:bodyPr>
          <a:lstStyle/>
          <a:p>
            <a:r>
              <a:rPr lang="en-US" sz="2400" dirty="0"/>
              <a:t>Store knowledge in segment to provide richer context information</a:t>
            </a:r>
          </a:p>
        </p:txBody>
      </p:sp>
      <p:sp>
        <p:nvSpPr>
          <p:cNvPr id="3" name="TextBox 2">
            <a:extLst>
              <a:ext uri="{FF2B5EF4-FFF2-40B4-BE49-F238E27FC236}">
                <a16:creationId xmlns:a16="http://schemas.microsoft.com/office/drawing/2014/main" id="{8782FE67-B5E3-AABE-D207-A94BCC667C57}"/>
              </a:ext>
            </a:extLst>
          </p:cNvPr>
          <p:cNvSpPr txBox="1"/>
          <p:nvPr/>
        </p:nvSpPr>
        <p:spPr>
          <a:xfrm>
            <a:off x="1581686" y="4705648"/>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ECEB702-DEA5-3BA4-32C2-263B764CA752}"/>
                  </a:ext>
                </a:extLst>
              </p14:cNvPr>
              <p14:cNvContentPartPr/>
              <p14:nvPr/>
            </p14:nvContentPartPr>
            <p14:xfrm>
              <a:off x="1563388" y="4617982"/>
              <a:ext cx="8890560" cy="606240"/>
            </p14:xfrm>
          </p:contentPart>
        </mc:Choice>
        <mc:Fallback xmlns="">
          <p:pic>
            <p:nvPicPr>
              <p:cNvPr id="10" name="Ink 9">
                <a:extLst>
                  <a:ext uri="{FF2B5EF4-FFF2-40B4-BE49-F238E27FC236}">
                    <a16:creationId xmlns:a16="http://schemas.microsoft.com/office/drawing/2014/main" id="{BECEB702-DEA5-3BA4-32C2-263B764CA752}"/>
                  </a:ext>
                </a:extLst>
              </p:cNvPr>
              <p:cNvPicPr/>
              <p:nvPr/>
            </p:nvPicPr>
            <p:blipFill>
              <a:blip r:embed="rId6"/>
              <a:stretch>
                <a:fillRect/>
              </a:stretch>
            </p:blipFill>
            <p:spPr>
              <a:xfrm>
                <a:off x="1554388" y="4609342"/>
                <a:ext cx="8908200" cy="62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45DF8A39-2F65-F6C3-5A84-827EA9BB0AB6}"/>
                  </a:ext>
                </a:extLst>
              </p14:cNvPr>
              <p14:cNvContentPartPr/>
              <p14:nvPr/>
            </p14:nvContentPartPr>
            <p14:xfrm>
              <a:off x="1709908" y="5397382"/>
              <a:ext cx="8212320" cy="167760"/>
            </p14:xfrm>
          </p:contentPart>
        </mc:Choice>
        <mc:Fallback xmlns="">
          <p:pic>
            <p:nvPicPr>
              <p:cNvPr id="13" name="Ink 12">
                <a:extLst>
                  <a:ext uri="{FF2B5EF4-FFF2-40B4-BE49-F238E27FC236}">
                    <a16:creationId xmlns:a16="http://schemas.microsoft.com/office/drawing/2014/main" id="{45DF8A39-2F65-F6C3-5A84-827EA9BB0AB6}"/>
                  </a:ext>
                </a:extLst>
              </p:cNvPr>
              <p:cNvPicPr/>
              <p:nvPr/>
            </p:nvPicPr>
            <p:blipFill>
              <a:blip r:embed="rId8"/>
              <a:stretch>
                <a:fillRect/>
              </a:stretch>
            </p:blipFill>
            <p:spPr>
              <a:xfrm>
                <a:off x="1701268" y="5388742"/>
                <a:ext cx="8229960" cy="185400"/>
              </a:xfrm>
              <a:prstGeom prst="rect">
                <a:avLst/>
              </a:prstGeom>
            </p:spPr>
          </p:pic>
        </mc:Fallback>
      </mc:AlternateContent>
      <p:grpSp>
        <p:nvGrpSpPr>
          <p:cNvPr id="16" name="Group 15">
            <a:extLst>
              <a:ext uri="{FF2B5EF4-FFF2-40B4-BE49-F238E27FC236}">
                <a16:creationId xmlns:a16="http://schemas.microsoft.com/office/drawing/2014/main" id="{CC9C51FE-E809-5D05-E1B2-7BF50D72ACFC}"/>
              </a:ext>
            </a:extLst>
          </p:cNvPr>
          <p:cNvGrpSpPr/>
          <p:nvPr/>
        </p:nvGrpSpPr>
        <p:grpSpPr>
          <a:xfrm>
            <a:off x="1591828" y="5098222"/>
            <a:ext cx="8924040" cy="422640"/>
            <a:chOff x="1591828" y="5098222"/>
            <a:chExt cx="8924040" cy="422640"/>
          </a:xfrm>
        </p:grpSpPr>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FFDD7E82-F1AF-7D0A-88FF-2E8BA7604724}"/>
                    </a:ext>
                  </a:extLst>
                </p14:cNvPr>
                <p14:cNvContentPartPr/>
                <p14:nvPr/>
              </p14:nvContentPartPr>
              <p14:xfrm>
                <a:off x="3513148" y="5098222"/>
                <a:ext cx="7002720" cy="389160"/>
              </p14:xfrm>
            </p:contentPart>
          </mc:Choice>
          <mc:Fallback xmlns="">
            <p:pic>
              <p:nvPicPr>
                <p:cNvPr id="14" name="Ink 13">
                  <a:extLst>
                    <a:ext uri="{FF2B5EF4-FFF2-40B4-BE49-F238E27FC236}">
                      <a16:creationId xmlns:a16="http://schemas.microsoft.com/office/drawing/2014/main" id="{FFDD7E82-F1AF-7D0A-88FF-2E8BA7604724}"/>
                    </a:ext>
                  </a:extLst>
                </p:cNvPr>
                <p:cNvPicPr/>
                <p:nvPr/>
              </p:nvPicPr>
              <p:blipFill>
                <a:blip r:embed="rId10"/>
                <a:stretch>
                  <a:fillRect/>
                </a:stretch>
              </p:blipFill>
              <p:spPr>
                <a:xfrm>
                  <a:off x="3504508" y="5089222"/>
                  <a:ext cx="702036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2C8AA1E6-86B9-3C21-AD6B-725A866868CA}"/>
                    </a:ext>
                  </a:extLst>
                </p14:cNvPr>
                <p14:cNvContentPartPr/>
                <p14:nvPr/>
              </p14:nvContentPartPr>
              <p14:xfrm>
                <a:off x="1591828" y="5147542"/>
                <a:ext cx="1936080" cy="373320"/>
              </p14:xfrm>
            </p:contentPart>
          </mc:Choice>
          <mc:Fallback xmlns="">
            <p:pic>
              <p:nvPicPr>
                <p:cNvPr id="15" name="Ink 14">
                  <a:extLst>
                    <a:ext uri="{FF2B5EF4-FFF2-40B4-BE49-F238E27FC236}">
                      <a16:creationId xmlns:a16="http://schemas.microsoft.com/office/drawing/2014/main" id="{2C8AA1E6-86B9-3C21-AD6B-725A866868CA}"/>
                    </a:ext>
                  </a:extLst>
                </p:cNvPr>
                <p:cNvPicPr/>
                <p:nvPr/>
              </p:nvPicPr>
              <p:blipFill>
                <a:blip r:embed="rId12"/>
                <a:stretch>
                  <a:fillRect/>
                </a:stretch>
              </p:blipFill>
              <p:spPr>
                <a:xfrm>
                  <a:off x="1582828" y="5138902"/>
                  <a:ext cx="1953720" cy="390960"/>
                </a:xfrm>
                <a:prstGeom prst="rect">
                  <a:avLst/>
                </a:prstGeom>
              </p:spPr>
            </p:pic>
          </mc:Fallback>
        </mc:AlternateContent>
      </p:grpSp>
    </p:spTree>
    <p:extLst>
      <p:ext uri="{BB962C8B-B14F-4D97-AF65-F5344CB8AC3E}">
        <p14:creationId xmlns:p14="http://schemas.microsoft.com/office/powerpoint/2010/main" val="3506652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082631" y="1690688"/>
            <a:ext cx="10791317" cy="461665"/>
          </a:xfrm>
          <a:prstGeom prst="rect">
            <a:avLst/>
          </a:prstGeom>
          <a:noFill/>
        </p:spPr>
        <p:txBody>
          <a:bodyPr wrap="square" rtlCol="0">
            <a:spAutoFit/>
          </a:bodyPr>
          <a:lstStyle/>
          <a:p>
            <a:r>
              <a:rPr lang="en-GB" sz="2400" dirty="0">
                <a:latin typeface="SFRM1095"/>
              </a:rPr>
              <a:t>New task</a:t>
            </a:r>
            <a:r>
              <a:rPr lang="en-GB" sz="2400" dirty="0">
                <a:effectLst/>
                <a:latin typeface="SFRM1095"/>
              </a:rPr>
              <a:t>: text segmentation based on topic. </a:t>
            </a:r>
          </a:p>
        </p:txBody>
      </p:sp>
      <p:sp>
        <p:nvSpPr>
          <p:cNvPr id="9" name="TextBox 8">
            <a:extLst>
              <a:ext uri="{FF2B5EF4-FFF2-40B4-BE49-F238E27FC236}">
                <a16:creationId xmlns:a16="http://schemas.microsoft.com/office/drawing/2014/main" id="{D4AEB900-1D02-19FE-BCA0-9B6411F57EF7}"/>
              </a:ext>
            </a:extLst>
          </p:cNvPr>
          <p:cNvSpPr txBox="1"/>
          <p:nvPr/>
        </p:nvSpPr>
        <p:spPr>
          <a:xfrm>
            <a:off x="1082631" y="2770030"/>
            <a:ext cx="10515601" cy="400110"/>
          </a:xfrm>
          <a:prstGeom prst="rect">
            <a:avLst/>
          </a:prstGeom>
          <a:noFill/>
        </p:spPr>
        <p:txBody>
          <a:bodyPr wrap="square" rtlCol="0">
            <a:spAutoFit/>
          </a:bodyPr>
          <a:lstStyle/>
          <a:p>
            <a:r>
              <a:rPr lang="en-US" sz="2000" dirty="0"/>
              <a:t>We created the dataset by concatenating old summaries together to produce new mixed summary</a:t>
            </a:r>
          </a:p>
        </p:txBody>
      </p:sp>
      <p:sp>
        <p:nvSpPr>
          <p:cNvPr id="10" name="TextBox 9">
            <a:extLst>
              <a:ext uri="{FF2B5EF4-FFF2-40B4-BE49-F238E27FC236}">
                <a16:creationId xmlns:a16="http://schemas.microsoft.com/office/drawing/2014/main" id="{494C6BA4-F518-CF3B-C9E1-B0B0364D3E09}"/>
              </a:ext>
            </a:extLst>
          </p:cNvPr>
          <p:cNvSpPr txBox="1"/>
          <p:nvPr/>
        </p:nvSpPr>
        <p:spPr>
          <a:xfrm>
            <a:off x="1082630" y="3966983"/>
            <a:ext cx="9564705" cy="1323439"/>
          </a:xfrm>
          <a:prstGeom prst="rect">
            <a:avLst/>
          </a:prstGeom>
          <a:noFill/>
        </p:spPr>
        <p:txBody>
          <a:bodyPr wrap="square" rtlCol="0">
            <a:spAutoFit/>
          </a:bodyPr>
          <a:lstStyle/>
          <a:p>
            <a:r>
              <a:rPr lang="en-GB" sz="2000" dirty="0"/>
              <a:t>1. </a:t>
            </a:r>
            <a:r>
              <a:rPr lang="en-GB" sz="2000" dirty="0">
                <a:effectLst/>
              </a:rPr>
              <a:t>"Josh, Emma and Bill will order pizza and Asian food for the evening.",</a:t>
            </a:r>
            <a:br>
              <a:rPr lang="en-GB" sz="2000" dirty="0">
                <a:effectLst/>
              </a:rPr>
            </a:br>
            <a:r>
              <a:rPr lang="en-GB" sz="2000" dirty="0">
                <a:effectLst/>
              </a:rPr>
              <a:t>2. "Frankie is going to a concert of Passion, he will buy a cd and get autographs for Dan."  </a:t>
            </a:r>
            <a:endParaRPr lang="en-GB" sz="2000" dirty="0"/>
          </a:p>
          <a:p>
            <a:endParaRPr lang="en-US" sz="2000" dirty="0"/>
          </a:p>
          <a:p>
            <a:r>
              <a:rPr lang="en-US" sz="2000" dirty="0"/>
              <a:t>Concatenate -&gt; mixed summary </a:t>
            </a:r>
          </a:p>
        </p:txBody>
      </p:sp>
    </p:spTree>
    <p:extLst>
      <p:ext uri="{BB962C8B-B14F-4D97-AF65-F5344CB8AC3E}">
        <p14:creationId xmlns:p14="http://schemas.microsoft.com/office/powerpoint/2010/main" val="46434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pic>
        <p:nvPicPr>
          <p:cNvPr id="3" name="Picture 2" descr="A table with numbers and percentages&#10;&#10;Description automatically generated with low confidence">
            <a:extLst>
              <a:ext uri="{FF2B5EF4-FFF2-40B4-BE49-F238E27FC236}">
                <a16:creationId xmlns:a16="http://schemas.microsoft.com/office/drawing/2014/main" id="{EB7A424D-9005-E6C9-FBB2-1DC4350639C4}"/>
              </a:ext>
            </a:extLst>
          </p:cNvPr>
          <p:cNvPicPr>
            <a:picLocks noChangeAspect="1"/>
          </p:cNvPicPr>
          <p:nvPr/>
        </p:nvPicPr>
        <p:blipFill>
          <a:blip r:embed="rId3"/>
          <a:stretch>
            <a:fillRect/>
          </a:stretch>
        </p:blipFill>
        <p:spPr>
          <a:xfrm>
            <a:off x="1697249" y="2589165"/>
            <a:ext cx="7976944" cy="3362183"/>
          </a:xfrm>
          <a:prstGeom prst="rect">
            <a:avLst/>
          </a:prstGeom>
        </p:spPr>
      </p:pic>
      <p:sp>
        <p:nvSpPr>
          <p:cNvPr id="5" name="TextBox 4">
            <a:extLst>
              <a:ext uri="{FF2B5EF4-FFF2-40B4-BE49-F238E27FC236}">
                <a16:creationId xmlns:a16="http://schemas.microsoft.com/office/drawing/2014/main" id="{8F6881E6-35AE-A689-6F4A-0B62EA33DF50}"/>
              </a:ext>
            </a:extLst>
          </p:cNvPr>
          <p:cNvSpPr txBox="1"/>
          <p:nvPr/>
        </p:nvSpPr>
        <p:spPr>
          <a:xfrm>
            <a:off x="1082631" y="1690688"/>
            <a:ext cx="10791317" cy="461665"/>
          </a:xfrm>
          <a:prstGeom prst="rect">
            <a:avLst/>
          </a:prstGeom>
          <a:noFill/>
        </p:spPr>
        <p:txBody>
          <a:bodyPr wrap="square" rtlCol="0">
            <a:spAutoFit/>
          </a:bodyPr>
          <a:lstStyle/>
          <a:p>
            <a:r>
              <a:rPr lang="en-GB" sz="2400" dirty="0">
                <a:latin typeface="SFRM1095"/>
              </a:rPr>
              <a:t>New task</a:t>
            </a:r>
            <a:r>
              <a:rPr lang="en-GB" sz="2400" dirty="0">
                <a:effectLst/>
                <a:latin typeface="SFRM1095"/>
              </a:rPr>
              <a:t>: text segmentation based on topic. </a:t>
            </a:r>
          </a:p>
        </p:txBody>
      </p:sp>
    </p:spTree>
    <p:extLst>
      <p:ext uri="{BB962C8B-B14F-4D97-AF65-F5344CB8AC3E}">
        <p14:creationId xmlns:p14="http://schemas.microsoft.com/office/powerpoint/2010/main" val="86912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1049000" cy="2308324"/>
          </a:xfrm>
          <a:prstGeom prst="rect">
            <a:avLst/>
          </a:prstGeom>
          <a:noFill/>
        </p:spPr>
        <p:txBody>
          <a:bodyPr wrap="square" rtlCol="0">
            <a:spAutoFit/>
          </a:bodyPr>
          <a:lstStyle/>
          <a:p>
            <a:r>
              <a:rPr lang="en-GB" sz="2400" dirty="0">
                <a:latin typeface="SFRM1095"/>
              </a:rPr>
              <a:t>For fine-tuning, we see it as a sequence-to-sequence token-level labelling task, given a text, label each token a class number to indicate which segment the token belongs to. For example:</a:t>
            </a:r>
          </a:p>
          <a:p>
            <a:endParaRPr lang="en-GB" sz="2400" dirty="0">
              <a:latin typeface="SFRM1095"/>
            </a:endParaRPr>
          </a:p>
          <a:p>
            <a:endParaRPr lang="en-GB" sz="2400" dirty="0">
              <a:latin typeface="SFRM1095"/>
            </a:endParaRPr>
          </a:p>
          <a:p>
            <a:endParaRPr lang="en-US" sz="2400" dirty="0"/>
          </a:p>
        </p:txBody>
      </p:sp>
      <p:sp>
        <p:nvSpPr>
          <p:cNvPr id="3" name="TextBox 2">
            <a:extLst>
              <a:ext uri="{FF2B5EF4-FFF2-40B4-BE49-F238E27FC236}">
                <a16:creationId xmlns:a16="http://schemas.microsoft.com/office/drawing/2014/main" id="{1B43B037-058B-5A9F-A805-5129B6B8EF28}"/>
              </a:ext>
            </a:extLst>
          </p:cNvPr>
          <p:cNvSpPr txBox="1"/>
          <p:nvPr/>
        </p:nvSpPr>
        <p:spPr>
          <a:xfrm>
            <a:off x="1356945" y="3244649"/>
            <a:ext cx="9656361" cy="830997"/>
          </a:xfrm>
          <a:prstGeom prst="rect">
            <a:avLst/>
          </a:prstGeom>
          <a:noFill/>
        </p:spPr>
        <p:txBody>
          <a:bodyPr wrap="none" rtlCol="0">
            <a:spAutoFit/>
          </a:bodyPr>
          <a:lstStyle/>
          <a:p>
            <a:r>
              <a:rPr lang="en-GB" sz="2400" i="1" dirty="0">
                <a:effectLst/>
                <a:latin typeface="SFRM1095"/>
              </a:rPr>
              <a:t>Text: William is making spaghetti. Olivia will buy fresh tomatoes for William. </a:t>
            </a:r>
          </a:p>
          <a:p>
            <a:r>
              <a:rPr lang="en-GB" sz="2400" i="1" dirty="0">
                <a:effectLst/>
                <a:latin typeface="SFRM1095"/>
              </a:rPr>
              <a:t>         William also wants to organise a board games night for his colleagues. </a:t>
            </a:r>
            <a:endParaRPr lang="en-GB" sz="2400" i="1" dirty="0"/>
          </a:p>
        </p:txBody>
      </p:sp>
      <p:sp>
        <p:nvSpPr>
          <p:cNvPr id="6" name="TextBox 5">
            <a:extLst>
              <a:ext uri="{FF2B5EF4-FFF2-40B4-BE49-F238E27FC236}">
                <a16:creationId xmlns:a16="http://schemas.microsoft.com/office/drawing/2014/main" id="{45EB5457-D583-FE77-39D6-2E6A94FE1EFD}"/>
              </a:ext>
            </a:extLst>
          </p:cNvPr>
          <p:cNvSpPr txBox="1"/>
          <p:nvPr/>
        </p:nvSpPr>
        <p:spPr>
          <a:xfrm>
            <a:off x="1356945" y="4459426"/>
            <a:ext cx="6438703" cy="830997"/>
          </a:xfrm>
          <a:prstGeom prst="rect">
            <a:avLst/>
          </a:prstGeom>
          <a:noFill/>
        </p:spPr>
        <p:txBody>
          <a:bodyPr wrap="square" rtlCol="0">
            <a:spAutoFit/>
          </a:bodyPr>
          <a:lstStyle/>
          <a:p>
            <a:r>
              <a:rPr lang="en-US" sz="2400" dirty="0"/>
              <a:t>Labels: ‘1’, ‘1’, ‘1’, ‘1’, …, ‘1’,</a:t>
            </a:r>
          </a:p>
          <a:p>
            <a:r>
              <a:rPr lang="en-US" sz="2400" dirty="0"/>
              <a:t>              ‘2’, ‘2’, ‘2’, …, ‘2’</a:t>
            </a:r>
          </a:p>
        </p:txBody>
      </p:sp>
    </p:spTree>
    <p:extLst>
      <p:ext uri="{BB962C8B-B14F-4D97-AF65-F5344CB8AC3E}">
        <p14:creationId xmlns:p14="http://schemas.microsoft.com/office/powerpoint/2010/main" val="413609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7498-C9C9-712F-ED09-B7D2386C210F}"/>
              </a:ext>
            </a:extLst>
          </p:cNvPr>
          <p:cNvSpPr>
            <a:spLocks noGrp="1"/>
          </p:cNvSpPr>
          <p:nvPr>
            <p:ph type="title"/>
          </p:nvPr>
        </p:nvSpPr>
        <p:spPr/>
        <p:txBody>
          <a:bodyPr/>
          <a:lstStyle/>
          <a:p>
            <a:r>
              <a:rPr lang="en-US" dirty="0"/>
              <a:t>Objective and Outcome</a:t>
            </a:r>
          </a:p>
        </p:txBody>
      </p:sp>
      <p:sp>
        <p:nvSpPr>
          <p:cNvPr id="4" name="Content Placeholder 2">
            <a:extLst>
              <a:ext uri="{FF2B5EF4-FFF2-40B4-BE49-F238E27FC236}">
                <a16:creationId xmlns:a16="http://schemas.microsoft.com/office/drawing/2014/main" id="{4721E6DD-5B6C-A885-7AF7-8B83DFE70CDB}"/>
              </a:ext>
            </a:extLst>
          </p:cNvPr>
          <p:cNvSpPr>
            <a:spLocks noGrp="1"/>
          </p:cNvSpPr>
          <p:nvPr>
            <p:ph idx="1"/>
          </p:nvPr>
        </p:nvSpPr>
        <p:spPr/>
        <p:txBody>
          <a:bodyPr/>
          <a:lstStyle/>
          <a:p>
            <a:r>
              <a:rPr lang="en-US" dirty="0"/>
              <a:t>We developed and optimized methods for knowledge extraction and management.</a:t>
            </a:r>
          </a:p>
          <a:p>
            <a:endParaRPr lang="en-US" dirty="0"/>
          </a:p>
          <a:p>
            <a:r>
              <a:rPr lang="en-US" dirty="0"/>
              <a:t>We enable the Chatbot to support long-term sustainable conversations, provide context and emotion appropriate responses.</a:t>
            </a:r>
          </a:p>
        </p:txBody>
      </p:sp>
    </p:spTree>
    <p:extLst>
      <p:ext uri="{BB962C8B-B14F-4D97-AF65-F5344CB8AC3E}">
        <p14:creationId xmlns:p14="http://schemas.microsoft.com/office/powerpoint/2010/main" val="175378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0515601" cy="1477328"/>
          </a:xfrm>
          <a:prstGeom prst="rect">
            <a:avLst/>
          </a:prstGeom>
          <a:noFill/>
        </p:spPr>
        <p:txBody>
          <a:bodyPr wrap="square" rtlCol="0">
            <a:spAutoFit/>
          </a:bodyPr>
          <a:lstStyle/>
          <a:p>
            <a:r>
              <a:rPr lang="en-GB" dirty="0">
                <a:latin typeface="SFRM1095"/>
              </a:rPr>
              <a:t>For fine-tuning, we see it as a sequence-to-sequence token-level labelling task, given a text, label each token a class number to indicate which segment the token belongs to. For example</a:t>
            </a:r>
          </a:p>
          <a:p>
            <a:endParaRPr lang="en-GB" dirty="0">
              <a:latin typeface="SFRM1095"/>
            </a:endParaRPr>
          </a:p>
          <a:p>
            <a:endParaRPr lang="en-GB" dirty="0">
              <a:latin typeface="SFRM1095"/>
            </a:endParaRPr>
          </a:p>
          <a:p>
            <a:endParaRPr lang="en-US" dirty="0"/>
          </a:p>
        </p:txBody>
      </p:sp>
      <p:pic>
        <p:nvPicPr>
          <p:cNvPr id="5" name="Picture 4" descr="A picture containing text, font, receipt, white&#10;&#10;Description automatically generated">
            <a:extLst>
              <a:ext uri="{FF2B5EF4-FFF2-40B4-BE49-F238E27FC236}">
                <a16:creationId xmlns:a16="http://schemas.microsoft.com/office/drawing/2014/main" id="{84F990EC-E945-4BB4-7A29-09B7CA4614A0}"/>
              </a:ext>
            </a:extLst>
          </p:cNvPr>
          <p:cNvPicPr>
            <a:picLocks noChangeAspect="1"/>
          </p:cNvPicPr>
          <p:nvPr/>
        </p:nvPicPr>
        <p:blipFill>
          <a:blip r:embed="rId3"/>
          <a:stretch>
            <a:fillRect/>
          </a:stretch>
        </p:blipFill>
        <p:spPr>
          <a:xfrm>
            <a:off x="1511927" y="3067289"/>
            <a:ext cx="9537073" cy="1245391"/>
          </a:xfrm>
          <a:prstGeom prst="rect">
            <a:avLst/>
          </a:prstGeom>
        </p:spPr>
      </p:pic>
      <p:sp>
        <p:nvSpPr>
          <p:cNvPr id="3" name="TextBox 2">
            <a:extLst>
              <a:ext uri="{FF2B5EF4-FFF2-40B4-BE49-F238E27FC236}">
                <a16:creationId xmlns:a16="http://schemas.microsoft.com/office/drawing/2014/main" id="{1B43B037-058B-5A9F-A805-5129B6B8EF28}"/>
              </a:ext>
            </a:extLst>
          </p:cNvPr>
          <p:cNvSpPr txBox="1"/>
          <p:nvPr/>
        </p:nvSpPr>
        <p:spPr>
          <a:xfrm>
            <a:off x="1511927" y="4493579"/>
            <a:ext cx="9028625" cy="830997"/>
          </a:xfrm>
          <a:prstGeom prst="rect">
            <a:avLst/>
          </a:prstGeom>
          <a:noFill/>
        </p:spPr>
        <p:txBody>
          <a:bodyPr wrap="none" rtlCol="0">
            <a:spAutoFit/>
          </a:bodyPr>
          <a:lstStyle/>
          <a:p>
            <a:r>
              <a:rPr lang="en-GB" sz="2400" i="1" dirty="0">
                <a:effectLst/>
                <a:latin typeface="SFRM1095"/>
              </a:rPr>
              <a:t>William is making spaghetti. Olivia will buy fresh tomatoes for William. </a:t>
            </a:r>
          </a:p>
          <a:p>
            <a:r>
              <a:rPr lang="en-GB" sz="2400" i="1" dirty="0">
                <a:effectLst/>
                <a:latin typeface="SFRM1095"/>
              </a:rPr>
              <a:t>William also wants to organise a board games night for his colleagues. </a:t>
            </a:r>
            <a:endParaRPr lang="en-GB" sz="2400" i="1" dirty="0"/>
          </a:p>
        </p:txBody>
      </p:sp>
    </p:spTree>
    <p:extLst>
      <p:ext uri="{BB962C8B-B14F-4D97-AF65-F5344CB8AC3E}">
        <p14:creationId xmlns:p14="http://schemas.microsoft.com/office/powerpoint/2010/main" val="3570893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Shadow Heuristic</a:t>
            </a:r>
          </a:p>
        </p:txBody>
      </p:sp>
      <p:sp>
        <p:nvSpPr>
          <p:cNvPr id="3" name="TextBox 2">
            <a:extLst>
              <a:ext uri="{FF2B5EF4-FFF2-40B4-BE49-F238E27FC236}">
                <a16:creationId xmlns:a16="http://schemas.microsoft.com/office/drawing/2014/main" id="{60EA3E6D-B833-73BB-1841-B93419ED1904}"/>
              </a:ext>
            </a:extLst>
          </p:cNvPr>
          <p:cNvSpPr txBox="1"/>
          <p:nvPr/>
        </p:nvSpPr>
        <p:spPr>
          <a:xfrm>
            <a:off x="734372" y="1690688"/>
            <a:ext cx="11276814" cy="5693866"/>
          </a:xfrm>
          <a:prstGeom prst="rect">
            <a:avLst/>
          </a:prstGeom>
          <a:noFill/>
        </p:spPr>
        <p:txBody>
          <a:bodyPr wrap="square">
            <a:spAutoFit/>
          </a:bodyPr>
          <a:lstStyle/>
          <a:p>
            <a:r>
              <a:rPr lang="en-GB" sz="2400" dirty="0">
                <a:latin typeface="SFRM1095"/>
              </a:rPr>
              <a:t>After we fine-tuned the model on this dataset, we found it is not working as expected in real application. </a:t>
            </a:r>
          </a:p>
          <a:p>
            <a:endParaRPr lang="en-GB" sz="2400" dirty="0">
              <a:latin typeface="SFRM1095"/>
            </a:endParaRPr>
          </a:p>
          <a:p>
            <a:r>
              <a:rPr lang="en-GB" sz="2400" dirty="0">
                <a:latin typeface="SFRM1095"/>
              </a:rPr>
              <a:t>For example:</a:t>
            </a:r>
          </a:p>
          <a:p>
            <a:endParaRPr lang="en-GB" sz="2400" dirty="0">
              <a:latin typeface="SFRM1095"/>
            </a:endParaRPr>
          </a:p>
          <a:p>
            <a:r>
              <a:rPr lang="en-GB" sz="2400" b="1" u="sng" dirty="0">
                <a:effectLst/>
                <a:latin typeface="SFTT1095"/>
              </a:rPr>
              <a:t>Amy</a:t>
            </a:r>
            <a:r>
              <a:rPr lang="en-GB" sz="2400" dirty="0">
                <a:effectLst/>
                <a:latin typeface="SFTT1095"/>
              </a:rPr>
              <a:t> was doing her homework in lab, her friend Alice was there as well. </a:t>
            </a:r>
            <a:r>
              <a:rPr lang="en-GB" sz="2400" b="1" u="sng" dirty="0">
                <a:effectLst/>
                <a:latin typeface="SFTT1095"/>
              </a:rPr>
              <a:t>James</a:t>
            </a:r>
            <a:r>
              <a:rPr lang="en-GB" sz="2400" dirty="0">
                <a:effectLst/>
                <a:latin typeface="SFTT1095"/>
              </a:rPr>
              <a:t> is happy that he got a new dishwasher installed.</a:t>
            </a:r>
          </a:p>
          <a:p>
            <a:endParaRPr lang="en-GB" sz="2400" dirty="0">
              <a:latin typeface="SFTT1095"/>
            </a:endParaRPr>
          </a:p>
          <a:p>
            <a:r>
              <a:rPr lang="en-GB" sz="2400" dirty="0">
                <a:effectLst/>
                <a:latin typeface="SFTT1095"/>
              </a:rPr>
              <a:t>However:</a:t>
            </a:r>
          </a:p>
          <a:p>
            <a:endParaRPr lang="en-GB" sz="2400" dirty="0">
              <a:latin typeface="SFTT1095"/>
            </a:endParaRPr>
          </a:p>
          <a:p>
            <a:r>
              <a:rPr lang="en-GB" sz="2400" b="1" u="sng" dirty="0">
                <a:effectLst/>
                <a:latin typeface="SFTT1095"/>
              </a:rPr>
              <a:t>Amy</a:t>
            </a:r>
            <a:r>
              <a:rPr lang="en-GB" sz="2400" dirty="0">
                <a:effectLst/>
                <a:latin typeface="SFTT1095"/>
              </a:rPr>
              <a:t> was doing her homework in lab, her friend Alice was there as well. </a:t>
            </a:r>
            <a:r>
              <a:rPr lang="en-GB" sz="2400" b="1" u="sng" dirty="0">
                <a:effectLst/>
                <a:latin typeface="SFTT1095"/>
              </a:rPr>
              <a:t>Amy</a:t>
            </a:r>
            <a:r>
              <a:rPr lang="en-GB" sz="2400" dirty="0">
                <a:effectLst/>
                <a:latin typeface="SFTT1095"/>
              </a:rPr>
              <a:t> is happy that she got a new dishwasher installed.</a:t>
            </a:r>
            <a:endParaRPr lang="en-GB" sz="2400" dirty="0"/>
          </a:p>
          <a:p>
            <a:endParaRPr lang="en-GB" sz="2000" dirty="0"/>
          </a:p>
          <a:p>
            <a:endParaRPr lang="en-GB" sz="2000" dirty="0">
              <a:latin typeface="SFRM1095"/>
            </a:endParaRPr>
          </a:p>
          <a:p>
            <a:endParaRPr lang="en-GB" dirty="0">
              <a:latin typeface="SFRM1095"/>
            </a:endParaRPr>
          </a:p>
          <a:p>
            <a:endParaRPr lang="en-GB" dirty="0">
              <a:latin typeface="SFRM1095"/>
            </a:endParaRPr>
          </a:p>
        </p:txBody>
      </p:sp>
    </p:spTree>
    <p:extLst>
      <p:ext uri="{BB962C8B-B14F-4D97-AF65-F5344CB8AC3E}">
        <p14:creationId xmlns:p14="http://schemas.microsoft.com/office/powerpoint/2010/main" val="920613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Augmentation</a:t>
            </a:r>
          </a:p>
        </p:txBody>
      </p:sp>
      <p:pic>
        <p:nvPicPr>
          <p:cNvPr id="5" name="Picture 4" descr="A picture containing text, font, screenshot, white&#10;&#10;Description automatically generated">
            <a:extLst>
              <a:ext uri="{FF2B5EF4-FFF2-40B4-BE49-F238E27FC236}">
                <a16:creationId xmlns:a16="http://schemas.microsoft.com/office/drawing/2014/main" id="{0B74921B-6FC9-A34F-580C-E9587C6AE786}"/>
              </a:ext>
            </a:extLst>
          </p:cNvPr>
          <p:cNvPicPr>
            <a:picLocks noChangeAspect="1"/>
          </p:cNvPicPr>
          <p:nvPr/>
        </p:nvPicPr>
        <p:blipFill>
          <a:blip r:embed="rId3"/>
          <a:stretch>
            <a:fillRect/>
          </a:stretch>
        </p:blipFill>
        <p:spPr>
          <a:xfrm>
            <a:off x="1301308" y="2954972"/>
            <a:ext cx="9589383" cy="3048845"/>
          </a:xfrm>
          <a:prstGeom prst="rect">
            <a:avLst/>
          </a:prstGeom>
        </p:spPr>
      </p:pic>
      <p:sp>
        <p:nvSpPr>
          <p:cNvPr id="6" name="TextBox 5">
            <a:extLst>
              <a:ext uri="{FF2B5EF4-FFF2-40B4-BE49-F238E27FC236}">
                <a16:creationId xmlns:a16="http://schemas.microsoft.com/office/drawing/2014/main" id="{5D84C144-5AB3-D7BE-1AA3-DE8E063F1EA0}"/>
              </a:ext>
            </a:extLst>
          </p:cNvPr>
          <p:cNvSpPr txBox="1"/>
          <p:nvPr/>
        </p:nvSpPr>
        <p:spPr>
          <a:xfrm>
            <a:off x="838200" y="1690688"/>
            <a:ext cx="9047922" cy="707886"/>
          </a:xfrm>
          <a:prstGeom prst="rect">
            <a:avLst/>
          </a:prstGeom>
          <a:noFill/>
        </p:spPr>
        <p:txBody>
          <a:bodyPr wrap="square">
            <a:spAutoFit/>
          </a:bodyPr>
          <a:lstStyle/>
          <a:p>
            <a:r>
              <a:rPr lang="en-GB" sz="2000" dirty="0">
                <a:latin typeface="SFRM1095"/>
              </a:rPr>
              <a:t>To make the model rely less on this heuristic, we augmented our dataset by setting one main person for each segment, for example:</a:t>
            </a:r>
            <a:endParaRPr lang="en-GB" sz="2000" dirty="0"/>
          </a:p>
        </p:txBody>
      </p:sp>
    </p:spTree>
    <p:extLst>
      <p:ext uri="{BB962C8B-B14F-4D97-AF65-F5344CB8AC3E}">
        <p14:creationId xmlns:p14="http://schemas.microsoft.com/office/powerpoint/2010/main" val="2550687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7" name="Picture 6" descr="A picture containing text, diagram, line, plot&#10;&#10;Description automatically generated">
            <a:extLst>
              <a:ext uri="{FF2B5EF4-FFF2-40B4-BE49-F238E27FC236}">
                <a16:creationId xmlns:a16="http://schemas.microsoft.com/office/drawing/2014/main" id="{5BD12251-CB43-C09C-01CE-3BB455913953}"/>
              </a:ext>
            </a:extLst>
          </p:cNvPr>
          <p:cNvPicPr>
            <a:picLocks noChangeAspect="1"/>
          </p:cNvPicPr>
          <p:nvPr/>
        </p:nvPicPr>
        <p:blipFill>
          <a:blip r:embed="rId3"/>
          <a:stretch>
            <a:fillRect/>
          </a:stretch>
        </p:blipFill>
        <p:spPr>
          <a:xfrm>
            <a:off x="6096000" y="2540268"/>
            <a:ext cx="5514838" cy="3698443"/>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85F62D1C-FC23-AB14-4F31-0F1D8E9CAB24}"/>
              </a:ext>
            </a:extLst>
          </p:cNvPr>
          <p:cNvPicPr>
            <a:picLocks noChangeAspect="1"/>
          </p:cNvPicPr>
          <p:nvPr/>
        </p:nvPicPr>
        <p:blipFill>
          <a:blip r:embed="rId4"/>
          <a:stretch>
            <a:fillRect/>
          </a:stretch>
        </p:blipFill>
        <p:spPr>
          <a:xfrm>
            <a:off x="185530" y="2589964"/>
            <a:ext cx="5514837" cy="3750533"/>
          </a:xfrm>
          <a:prstGeom prst="rect">
            <a:avLst/>
          </a:prstGeom>
        </p:spPr>
      </p:pic>
      <p:sp>
        <p:nvSpPr>
          <p:cNvPr id="10" name="TextBox 9">
            <a:extLst>
              <a:ext uri="{FF2B5EF4-FFF2-40B4-BE49-F238E27FC236}">
                <a16:creationId xmlns:a16="http://schemas.microsoft.com/office/drawing/2014/main" id="{4DCD109E-597C-3510-3610-A147F80D6D42}"/>
              </a:ext>
            </a:extLst>
          </p:cNvPr>
          <p:cNvSpPr txBox="1"/>
          <p:nvPr/>
        </p:nvSpPr>
        <p:spPr>
          <a:xfrm>
            <a:off x="636104" y="1930812"/>
            <a:ext cx="2303836" cy="400110"/>
          </a:xfrm>
          <a:prstGeom prst="rect">
            <a:avLst/>
          </a:prstGeom>
          <a:noFill/>
        </p:spPr>
        <p:txBody>
          <a:bodyPr wrap="none" rtlCol="0">
            <a:spAutoFit/>
          </a:bodyPr>
          <a:lstStyle/>
          <a:p>
            <a:r>
              <a:rPr lang="en-US" sz="2000" dirty="0"/>
              <a:t>Token level accuracy</a:t>
            </a:r>
          </a:p>
        </p:txBody>
      </p:sp>
    </p:spTree>
    <p:extLst>
      <p:ext uri="{BB962C8B-B14F-4D97-AF65-F5344CB8AC3E}">
        <p14:creationId xmlns:p14="http://schemas.microsoft.com/office/powerpoint/2010/main" val="2558392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4" name="Picture 3" descr="A picture containing text, font, number, screenshot&#10;&#10;Description automatically generated">
            <a:extLst>
              <a:ext uri="{FF2B5EF4-FFF2-40B4-BE49-F238E27FC236}">
                <a16:creationId xmlns:a16="http://schemas.microsoft.com/office/drawing/2014/main" id="{9CDE809A-B1E6-03AF-F931-3837BFFD6983}"/>
              </a:ext>
            </a:extLst>
          </p:cNvPr>
          <p:cNvPicPr>
            <a:picLocks noChangeAspect="1"/>
          </p:cNvPicPr>
          <p:nvPr/>
        </p:nvPicPr>
        <p:blipFill>
          <a:blip r:embed="rId3"/>
          <a:stretch>
            <a:fillRect/>
          </a:stretch>
        </p:blipFill>
        <p:spPr>
          <a:xfrm>
            <a:off x="1146313" y="3109291"/>
            <a:ext cx="9296398" cy="1515717"/>
          </a:xfrm>
          <a:prstGeom prst="rect">
            <a:avLst/>
          </a:prstGeom>
        </p:spPr>
      </p:pic>
      <p:sp>
        <p:nvSpPr>
          <p:cNvPr id="5" name="TextBox 4">
            <a:extLst>
              <a:ext uri="{FF2B5EF4-FFF2-40B4-BE49-F238E27FC236}">
                <a16:creationId xmlns:a16="http://schemas.microsoft.com/office/drawing/2014/main" id="{4A4D4D71-8B0C-E73F-60A5-36A5A0E4943D}"/>
              </a:ext>
            </a:extLst>
          </p:cNvPr>
          <p:cNvSpPr txBox="1"/>
          <p:nvPr/>
        </p:nvSpPr>
        <p:spPr>
          <a:xfrm>
            <a:off x="1272209" y="2030657"/>
            <a:ext cx="10102894" cy="461665"/>
          </a:xfrm>
          <a:prstGeom prst="rect">
            <a:avLst/>
          </a:prstGeom>
          <a:noFill/>
        </p:spPr>
        <p:txBody>
          <a:bodyPr wrap="none" rtlCol="0">
            <a:spAutoFit/>
          </a:bodyPr>
          <a:lstStyle/>
          <a:p>
            <a:r>
              <a:rPr lang="en-US" sz="2400" dirty="0"/>
              <a:t>Comparison between original model and augmented model on the new dataset</a:t>
            </a:r>
          </a:p>
        </p:txBody>
      </p:sp>
    </p:spTree>
    <p:extLst>
      <p:ext uri="{BB962C8B-B14F-4D97-AF65-F5344CB8AC3E}">
        <p14:creationId xmlns:p14="http://schemas.microsoft.com/office/powerpoint/2010/main" val="647281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189593" y="1736726"/>
            <a:ext cx="12002407" cy="2852737"/>
          </a:xfrm>
        </p:spPr>
        <p:txBody>
          <a:bodyPr>
            <a:normAutofit/>
          </a:bodyPr>
          <a:lstStyle/>
          <a:p>
            <a:r>
              <a:rPr lang="en-US" sz="5400" dirty="0"/>
              <a:t>Knowledge Extraction – Sentiment Analysis</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027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Motivation</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838200" y="1825625"/>
            <a:ext cx="11033502" cy="4351338"/>
          </a:xfrm>
        </p:spPr>
        <p:txBody>
          <a:bodyPr>
            <a:normAutofit/>
          </a:bodyPr>
          <a:lstStyle/>
          <a:p>
            <a:r>
              <a:rPr lang="en-GB" sz="2400" dirty="0"/>
              <a:t>The stronger the emotion a user has about an event, the more important the knowledge is.</a:t>
            </a:r>
          </a:p>
          <a:p>
            <a:endParaRPr lang="en-GB" sz="2400" dirty="0"/>
          </a:p>
          <a:p>
            <a:r>
              <a:rPr lang="en-GB" sz="2400" dirty="0"/>
              <a:t>‘emotion intensity’ to indicate the important of a knowledge segment.</a:t>
            </a:r>
          </a:p>
          <a:p>
            <a:endParaRPr lang="en-GB" sz="2400" dirty="0"/>
          </a:p>
          <a:p>
            <a:endParaRPr lang="en-GB" sz="2400" dirty="0"/>
          </a:p>
          <a:p>
            <a:endParaRPr lang="en-US" sz="2400" dirty="0"/>
          </a:p>
        </p:txBody>
      </p:sp>
    </p:spTree>
    <p:extLst>
      <p:ext uri="{BB962C8B-B14F-4D97-AF65-F5344CB8AC3E}">
        <p14:creationId xmlns:p14="http://schemas.microsoft.com/office/powerpoint/2010/main" val="1153354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Methods</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977684" y="1552576"/>
            <a:ext cx="10515600" cy="4351338"/>
          </a:xfrm>
        </p:spPr>
        <p:txBody>
          <a:bodyPr/>
          <a:lstStyle/>
          <a:p>
            <a:pPr marL="0" indent="0">
              <a:buNone/>
            </a:pPr>
            <a:endParaRPr lang="en-GB" sz="1800" dirty="0">
              <a:latin typeface="SFTT1095"/>
            </a:endParaRPr>
          </a:p>
          <a:p>
            <a:pPr marL="0" indent="0">
              <a:buNone/>
            </a:pPr>
            <a:r>
              <a:rPr lang="en-GB" sz="2400" dirty="0"/>
              <a:t>Sentiment analysis on</a:t>
            </a:r>
          </a:p>
          <a:p>
            <a:r>
              <a:rPr lang="en-GB" sz="2400" dirty="0"/>
              <a:t>user’s utterances </a:t>
            </a:r>
          </a:p>
          <a:p>
            <a:r>
              <a:rPr lang="en-GB" sz="2400" dirty="0"/>
              <a:t>knowledge expression itself</a:t>
            </a:r>
            <a:endParaRPr lang="en-GB" sz="1800" dirty="0">
              <a:latin typeface="SFTT1095"/>
            </a:endParaRPr>
          </a:p>
        </p:txBody>
      </p:sp>
    </p:spTree>
    <p:extLst>
      <p:ext uri="{BB962C8B-B14F-4D97-AF65-F5344CB8AC3E}">
        <p14:creationId xmlns:p14="http://schemas.microsoft.com/office/powerpoint/2010/main" val="3957052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2041-8446-4955-B5AB-07D8C1039322}"/>
              </a:ext>
            </a:extLst>
          </p:cNvPr>
          <p:cNvSpPr>
            <a:spLocks noGrp="1"/>
          </p:cNvSpPr>
          <p:nvPr>
            <p:ph type="title"/>
          </p:nvPr>
        </p:nvSpPr>
        <p:spPr/>
        <p:txBody>
          <a:bodyPr/>
          <a:lstStyle/>
          <a:p>
            <a:r>
              <a:rPr lang="en-US" dirty="0"/>
              <a:t>Knowledge Extraction – Conclusion</a:t>
            </a:r>
          </a:p>
        </p:txBody>
      </p:sp>
      <p:sp>
        <p:nvSpPr>
          <p:cNvPr id="3" name="Content Placeholder 2">
            <a:extLst>
              <a:ext uri="{FF2B5EF4-FFF2-40B4-BE49-F238E27FC236}">
                <a16:creationId xmlns:a16="http://schemas.microsoft.com/office/drawing/2014/main" id="{F1BBE1EA-F086-A749-EC4E-70CD37CFF70C}"/>
              </a:ext>
            </a:extLst>
          </p:cNvPr>
          <p:cNvSpPr>
            <a:spLocks noGrp="1"/>
          </p:cNvSpPr>
          <p:nvPr>
            <p:ph idx="1"/>
          </p:nvPr>
        </p:nvSpPr>
        <p:spPr/>
        <p:txBody>
          <a:bodyPr/>
          <a:lstStyle/>
          <a:p>
            <a:pPr marL="0" indent="0">
              <a:buNone/>
            </a:pPr>
            <a:r>
              <a:rPr lang="en-US" dirty="0"/>
              <a:t>Summarizer: we augmented dataset to generate fewer pronouns; we also analyze the trade-off of this augmentation. </a:t>
            </a:r>
          </a:p>
          <a:p>
            <a:pPr marL="0" indent="0">
              <a:buNone/>
            </a:pPr>
            <a:endParaRPr lang="en-US" dirty="0"/>
          </a:p>
          <a:p>
            <a:pPr marL="0" indent="0">
              <a:buNone/>
            </a:pPr>
            <a:r>
              <a:rPr lang="en-US" dirty="0"/>
              <a:t>Segmenter: we defined a new text segmentation task, created a dataset and remove a bias from the dataset.</a:t>
            </a:r>
          </a:p>
          <a:p>
            <a:pPr marL="0" indent="0">
              <a:buNone/>
            </a:pPr>
            <a:endParaRPr lang="en-US" dirty="0"/>
          </a:p>
          <a:p>
            <a:pPr marL="0" indent="0">
              <a:buNone/>
            </a:pPr>
            <a:r>
              <a:rPr lang="en-US" dirty="0"/>
              <a:t>Sentiment analyzer: we apply analysis to utterance and knowledge to get an emotion intensity score for each segment, to indicate the importance of a knowledge </a:t>
            </a:r>
          </a:p>
        </p:txBody>
      </p:sp>
    </p:spTree>
    <p:extLst>
      <p:ext uri="{BB962C8B-B14F-4D97-AF65-F5344CB8AC3E}">
        <p14:creationId xmlns:p14="http://schemas.microsoft.com/office/powerpoint/2010/main" val="2487278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Weakening and Enhancement Mechanism</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84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7428-2F68-71EB-9344-DDC86E1BA862}"/>
              </a:ext>
            </a:extLst>
          </p:cNvPr>
          <p:cNvSpPr>
            <a:spLocks noGrp="1"/>
          </p:cNvSpPr>
          <p:nvPr>
            <p:ph type="title"/>
          </p:nvPr>
        </p:nvSpPr>
        <p:spPr/>
        <p:txBody>
          <a:bodyPr/>
          <a:lstStyle/>
          <a:p>
            <a:r>
              <a:rPr lang="en-US" dirty="0"/>
              <a:t>Chatbot Overview</a:t>
            </a:r>
          </a:p>
        </p:txBody>
      </p:sp>
      <p:sp>
        <p:nvSpPr>
          <p:cNvPr id="3" name="Content Placeholder 2">
            <a:extLst>
              <a:ext uri="{FF2B5EF4-FFF2-40B4-BE49-F238E27FC236}">
                <a16:creationId xmlns:a16="http://schemas.microsoft.com/office/drawing/2014/main" id="{2A4E8B88-D53F-8279-472D-5063C2F6847B}"/>
              </a:ext>
            </a:extLst>
          </p:cNvPr>
          <p:cNvSpPr>
            <a:spLocks noGrp="1"/>
          </p:cNvSpPr>
          <p:nvPr>
            <p:ph idx="1"/>
          </p:nvPr>
        </p:nvSpPr>
        <p:spPr/>
        <p:txBody>
          <a:bodyPr>
            <a:normAutofit/>
          </a:bodyPr>
          <a:lstStyle/>
          <a:p>
            <a:pPr marL="0" indent="0">
              <a:buNone/>
            </a:pPr>
            <a:r>
              <a:rPr lang="en-US" dirty="0"/>
              <a:t>Supportive Memory System</a:t>
            </a:r>
          </a:p>
          <a:p>
            <a:r>
              <a:rPr lang="en-US" dirty="0"/>
              <a:t>Knowledge extraction</a:t>
            </a:r>
          </a:p>
          <a:p>
            <a:r>
              <a:rPr lang="en-US" dirty="0"/>
              <a:t>Knowledge storage and retrieval</a:t>
            </a:r>
          </a:p>
          <a:p>
            <a:r>
              <a:rPr lang="en-US" dirty="0"/>
              <a:t>Knowledge weakening and enhancement mechanism</a:t>
            </a:r>
          </a:p>
          <a:p>
            <a:pPr marL="0" indent="0">
              <a:buNone/>
            </a:pPr>
            <a:endParaRPr lang="en-US" dirty="0"/>
          </a:p>
          <a:p>
            <a:pPr marL="0" indent="0">
              <a:buNone/>
            </a:pPr>
            <a:r>
              <a:rPr lang="en-US" dirty="0"/>
              <a:t>Response Generation (gpt-3.5-turbo)</a:t>
            </a:r>
          </a:p>
        </p:txBody>
      </p:sp>
    </p:spTree>
    <p:extLst>
      <p:ext uri="{BB962C8B-B14F-4D97-AF65-F5344CB8AC3E}">
        <p14:creationId xmlns:p14="http://schemas.microsoft.com/office/powerpoint/2010/main" val="3109824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1470990" y="3016251"/>
            <a:ext cx="4625010" cy="3708417"/>
          </a:xfrm>
          <a:prstGeom prst="rect">
            <a:avLst/>
          </a:prstGeom>
        </p:spPr>
      </p:pic>
      <p:sp>
        <p:nvSpPr>
          <p:cNvPr id="3" name="TextBox 2">
            <a:extLst>
              <a:ext uri="{FF2B5EF4-FFF2-40B4-BE49-F238E27FC236}">
                <a16:creationId xmlns:a16="http://schemas.microsoft.com/office/drawing/2014/main" id="{4CD8BA86-F22F-CD33-F8E5-7E9F12EA182B}"/>
              </a:ext>
            </a:extLst>
          </p:cNvPr>
          <p:cNvSpPr txBox="1"/>
          <p:nvPr/>
        </p:nvSpPr>
        <p:spPr>
          <a:xfrm>
            <a:off x="1470990" y="1690688"/>
            <a:ext cx="9706839" cy="923330"/>
          </a:xfrm>
          <a:prstGeom prst="rect">
            <a:avLst/>
          </a:prstGeom>
          <a:noFill/>
        </p:spPr>
        <p:txBody>
          <a:bodyPr wrap="square" rtlCol="0">
            <a:spAutoFit/>
          </a:bodyPr>
          <a:lstStyle/>
          <a:p>
            <a:r>
              <a:rPr lang="en-US" dirty="0"/>
              <a:t>Implication on daily lives:</a:t>
            </a:r>
          </a:p>
          <a:p>
            <a:pPr marL="285750" indent="-285750">
              <a:buFont typeface="Arial" panose="020B0604020202020204" pitchFamily="34" charset="0"/>
              <a:buChar char="•"/>
            </a:pPr>
            <a:r>
              <a:rPr lang="en-US" dirty="0"/>
              <a:t>Retention: It</a:t>
            </a:r>
            <a:r>
              <a:rPr lang="zh-CN" altLang="en-US" dirty="0"/>
              <a:t> </a:t>
            </a:r>
            <a:r>
              <a:rPr lang="en-US" altLang="zh-CN" dirty="0"/>
              <a:t>illustrates how a newly learnt knowledge will be forgotten as time elapsed</a:t>
            </a:r>
          </a:p>
          <a:p>
            <a:pPr marL="285750" indent="-285750">
              <a:buFont typeface="Arial" panose="020B0604020202020204" pitchFamily="34" charset="0"/>
              <a:buChar char="•"/>
            </a:pPr>
            <a:r>
              <a:rPr lang="en-US" dirty="0"/>
              <a:t>It provides us an approximate time period for revision, instruct revision</a:t>
            </a:r>
          </a:p>
        </p:txBody>
      </p:sp>
    </p:spTree>
    <p:extLst>
      <p:ext uri="{BB962C8B-B14F-4D97-AF65-F5344CB8AC3E}">
        <p14:creationId xmlns:p14="http://schemas.microsoft.com/office/powerpoint/2010/main" val="1885224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sp>
        <p:nvSpPr>
          <p:cNvPr id="4" name="TextBox 3">
            <a:extLst>
              <a:ext uri="{FF2B5EF4-FFF2-40B4-BE49-F238E27FC236}">
                <a16:creationId xmlns:a16="http://schemas.microsoft.com/office/drawing/2014/main" id="{AA22DCFC-83FB-D3F8-8D32-12C051B45905}"/>
              </a:ext>
            </a:extLst>
          </p:cNvPr>
          <p:cNvSpPr txBox="1"/>
          <p:nvPr/>
        </p:nvSpPr>
        <p:spPr>
          <a:xfrm>
            <a:off x="5672318" y="2495226"/>
            <a:ext cx="5455465" cy="707886"/>
          </a:xfrm>
          <a:prstGeom prst="rect">
            <a:avLst/>
          </a:prstGeom>
          <a:noFill/>
        </p:spPr>
        <p:txBody>
          <a:bodyPr wrap="square" rtlCol="0">
            <a:spAutoFit/>
          </a:bodyPr>
          <a:lstStyle/>
          <a:p>
            <a:r>
              <a:rPr lang="en-US" sz="2000" dirty="0"/>
              <a:t>We assign a retention value to each knowledge based on the forgetting curve </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838200" y="2253071"/>
            <a:ext cx="4625010" cy="3708417"/>
          </a:xfrm>
          <a:prstGeom prst="rect">
            <a:avLst/>
          </a:prstGeom>
        </p:spPr>
      </p:pic>
      <p:sp>
        <p:nvSpPr>
          <p:cNvPr id="13" name="TextBox 12">
            <a:extLst>
              <a:ext uri="{FF2B5EF4-FFF2-40B4-BE49-F238E27FC236}">
                <a16:creationId xmlns:a16="http://schemas.microsoft.com/office/drawing/2014/main" id="{67C9F010-7803-8538-7CA3-50DAFCF53575}"/>
              </a:ext>
            </a:extLst>
          </p:cNvPr>
          <p:cNvSpPr txBox="1"/>
          <p:nvPr/>
        </p:nvSpPr>
        <p:spPr>
          <a:xfrm>
            <a:off x="5672318" y="3716444"/>
            <a:ext cx="5455465" cy="707886"/>
          </a:xfrm>
          <a:prstGeom prst="rect">
            <a:avLst/>
          </a:prstGeom>
          <a:noFill/>
        </p:spPr>
        <p:txBody>
          <a:bodyPr wrap="square" rtlCol="0">
            <a:spAutoFit/>
          </a:bodyPr>
          <a:lstStyle/>
          <a:p>
            <a:r>
              <a:rPr lang="en-US" sz="2000" dirty="0"/>
              <a:t>The higher the retention value, the more likely a knowledge will be retrieved from the memory.</a:t>
            </a:r>
          </a:p>
        </p:txBody>
      </p:sp>
    </p:spTree>
    <p:extLst>
      <p:ext uri="{BB962C8B-B14F-4D97-AF65-F5344CB8AC3E}">
        <p14:creationId xmlns:p14="http://schemas.microsoft.com/office/powerpoint/2010/main" val="2562439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 – Implementation </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769552"/>
            <a:ext cx="11353800" cy="1765714"/>
          </a:xfrm>
        </p:spPr>
        <p:txBody>
          <a:bodyPr/>
          <a:lstStyle/>
          <a:p>
            <a:pPr marL="0" indent="0">
              <a:buNone/>
            </a:pPr>
            <a:r>
              <a:rPr lang="en-US" dirty="0"/>
              <a:t>An emotion-intensity adapted version of the Forgetting Curve</a:t>
            </a:r>
          </a:p>
          <a:p>
            <a:pPr marL="0" indent="0">
              <a:buNone/>
            </a:pPr>
            <a:endParaRPr lang="en-US" dirty="0"/>
          </a:p>
        </p:txBody>
      </p:sp>
      <p:pic>
        <p:nvPicPr>
          <p:cNvPr id="7" name="Picture 6" descr="A picture containing text, screenshot, line, plot&#10;&#10;Description automatically generated">
            <a:extLst>
              <a:ext uri="{FF2B5EF4-FFF2-40B4-BE49-F238E27FC236}">
                <a16:creationId xmlns:a16="http://schemas.microsoft.com/office/drawing/2014/main" id="{EEF90D94-5723-4197-3F34-AC30BC7027D9}"/>
              </a:ext>
            </a:extLst>
          </p:cNvPr>
          <p:cNvPicPr>
            <a:picLocks noChangeAspect="1"/>
          </p:cNvPicPr>
          <p:nvPr/>
        </p:nvPicPr>
        <p:blipFill>
          <a:blip r:embed="rId3"/>
          <a:stretch>
            <a:fillRect/>
          </a:stretch>
        </p:blipFill>
        <p:spPr>
          <a:xfrm>
            <a:off x="495301" y="2652409"/>
            <a:ext cx="5181600" cy="41529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3BBD76-9D54-02EB-F8EF-15392497576B}"/>
                  </a:ext>
                </a:extLst>
              </p:cNvPr>
              <p:cNvSpPr txBox="1"/>
              <p:nvPr/>
            </p:nvSpPr>
            <p:spPr>
              <a:xfrm>
                <a:off x="6515100" y="3114125"/>
                <a:ext cx="4497457" cy="7854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 ∗</m:t>
                          </m:r>
                          <m:r>
                            <a:rPr lang="en-US" sz="2800" i="1">
                              <a:latin typeface="Cambria Math" panose="02040503050406030204" pitchFamily="18" charset="0"/>
                            </a:rPr>
                            <m:t>𝐼</m:t>
                          </m:r>
                          <m:r>
                            <a:rPr lang="en-US" sz="2800" i="1">
                              <a:latin typeface="Cambria Math" panose="02040503050406030204" pitchFamily="18" charset="0"/>
                            </a:rPr>
                            <m:t> </m:t>
                          </m:r>
                        </m:den>
                      </m:f>
                      <m:r>
                        <a:rPr lang="en-US" sz="2800" b="0" i="1" smtClean="0">
                          <a:latin typeface="Cambria Math" panose="02040503050406030204" pitchFamily="18" charset="0"/>
                        </a:rPr>
                        <m:t>)</m:t>
                      </m:r>
                    </m:oMath>
                  </m:oMathPara>
                </a14:m>
                <a:endParaRPr lang="en-US" sz="2800" dirty="0"/>
              </a:p>
            </p:txBody>
          </p:sp>
        </mc:Choice>
        <mc:Fallback xmlns="">
          <p:sp>
            <p:nvSpPr>
              <p:cNvPr id="8" name="TextBox 7">
                <a:extLst>
                  <a:ext uri="{FF2B5EF4-FFF2-40B4-BE49-F238E27FC236}">
                    <a16:creationId xmlns:a16="http://schemas.microsoft.com/office/drawing/2014/main" id="{3D3BBD76-9D54-02EB-F8EF-15392497576B}"/>
                  </a:ext>
                </a:extLst>
              </p:cNvPr>
              <p:cNvSpPr txBox="1">
                <a:spLocks noRot="1" noChangeAspect="1" noMove="1" noResize="1" noEditPoints="1" noAdjustHandles="1" noChangeArrowheads="1" noChangeShapeType="1" noTextEdit="1"/>
              </p:cNvSpPr>
              <p:nvPr/>
            </p:nvSpPr>
            <p:spPr>
              <a:xfrm>
                <a:off x="6515100" y="3114125"/>
                <a:ext cx="4497457" cy="785408"/>
              </a:xfrm>
              <a:prstGeom prst="rect">
                <a:avLst/>
              </a:prstGeom>
              <a:blipFill>
                <a:blip r:embed="rId4"/>
                <a:stretch>
                  <a:fillRect b="-3015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363925-39F8-1D62-5A98-F21B5A91648B}"/>
              </a:ext>
            </a:extLst>
          </p:cNvPr>
          <p:cNvSpPr txBox="1"/>
          <p:nvPr/>
        </p:nvSpPr>
        <p:spPr>
          <a:xfrm>
            <a:off x="7054577" y="4417285"/>
            <a:ext cx="3759747" cy="1200329"/>
          </a:xfrm>
          <a:prstGeom prst="rect">
            <a:avLst/>
          </a:prstGeom>
          <a:noFill/>
        </p:spPr>
        <p:txBody>
          <a:bodyPr wrap="none" rtlCol="0">
            <a:spAutoFit/>
          </a:bodyPr>
          <a:lstStyle/>
          <a:p>
            <a:r>
              <a:rPr lang="en-US" dirty="0"/>
              <a:t>R is retention</a:t>
            </a:r>
          </a:p>
          <a:p>
            <a:r>
              <a:rPr lang="en-US" dirty="0"/>
              <a:t>S is memory base strength, (S=10)</a:t>
            </a:r>
          </a:p>
          <a:p>
            <a:r>
              <a:rPr lang="en-US" dirty="0"/>
              <a:t>k is emotion intensity constant, (k=15)</a:t>
            </a:r>
          </a:p>
          <a:p>
            <a:r>
              <a:rPr lang="en-US" dirty="0"/>
              <a:t>I is emotion intensity</a:t>
            </a:r>
          </a:p>
        </p:txBody>
      </p:sp>
      <p:sp>
        <p:nvSpPr>
          <p:cNvPr id="4" name="TextBox 3">
            <a:extLst>
              <a:ext uri="{FF2B5EF4-FFF2-40B4-BE49-F238E27FC236}">
                <a16:creationId xmlns:a16="http://schemas.microsoft.com/office/drawing/2014/main" id="{B4954782-44B7-4BC9-4CE7-2BABEEE7ABC2}"/>
              </a:ext>
            </a:extLst>
          </p:cNvPr>
          <p:cNvSpPr txBox="1"/>
          <p:nvPr/>
        </p:nvSpPr>
        <p:spPr>
          <a:xfrm>
            <a:off x="5879024" y="5981881"/>
            <a:ext cx="6182975" cy="461665"/>
          </a:xfrm>
          <a:prstGeom prst="rect">
            <a:avLst/>
          </a:prstGeom>
          <a:noFill/>
        </p:spPr>
        <p:txBody>
          <a:bodyPr wrap="none" rtlCol="0">
            <a:spAutoFit/>
          </a:bodyPr>
          <a:lstStyle/>
          <a:p>
            <a:r>
              <a:rPr lang="en-US" sz="2400" dirty="0"/>
              <a:t>The stronger the emotion, the slower the decay.</a:t>
            </a:r>
          </a:p>
        </p:txBody>
      </p:sp>
    </p:spTree>
    <p:extLst>
      <p:ext uri="{BB962C8B-B14F-4D97-AF65-F5344CB8AC3E}">
        <p14:creationId xmlns:p14="http://schemas.microsoft.com/office/powerpoint/2010/main" val="2631932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1147969" y="1720840"/>
            <a:ext cx="10320777" cy="4524315"/>
          </a:xfrm>
          <a:prstGeom prst="rect">
            <a:avLst/>
          </a:prstGeom>
          <a:noFill/>
        </p:spPr>
        <p:txBody>
          <a:bodyPr wrap="square" rtlCol="0">
            <a:spAutoFit/>
          </a:bodyPr>
          <a:lstStyle/>
          <a:p>
            <a:endParaRPr lang="en-US" dirty="0"/>
          </a:p>
          <a:p>
            <a:r>
              <a:rPr lang="en-US" dirty="0"/>
              <a:t>The knowledge is weakened as time elapsed.</a:t>
            </a:r>
          </a:p>
          <a:p>
            <a:endParaRPr lang="en-US" dirty="0"/>
          </a:p>
          <a:p>
            <a:r>
              <a:rPr lang="en-US" dirty="0"/>
              <a:t>The knowledge is enhanced if it is revisited or re-learnt.</a:t>
            </a:r>
          </a:p>
          <a:p>
            <a:endParaRPr lang="en-US" dirty="0"/>
          </a:p>
          <a:p>
            <a:endParaRPr lang="en-US" dirty="0"/>
          </a:p>
          <a:p>
            <a:pPr marL="285750" indent="-285750">
              <a:buFont typeface="Arial" panose="020B0604020202020204" pitchFamily="34" charset="0"/>
              <a:buChar char="•"/>
            </a:pPr>
            <a:r>
              <a:rPr lang="en-US" dirty="0"/>
              <a:t>The knowledge that has been revisited or relearnt is more likely to be fetched</a:t>
            </a:r>
          </a:p>
          <a:p>
            <a:pPr marL="285750" indent="-285750">
              <a:buFont typeface="Arial" panose="020B0604020202020204" pitchFamily="34" charset="0"/>
              <a:buChar char="•"/>
            </a:pPr>
            <a:r>
              <a:rPr lang="en-US" dirty="0"/>
              <a:t>The knowledge with stronger emotion has a slower decay retention, it is more likely to be retrieved.</a:t>
            </a:r>
          </a:p>
          <a:p>
            <a:pPr marL="285750" indent="-285750">
              <a:buFont typeface="Arial" panose="020B0604020202020204" pitchFamily="34" charset="0"/>
              <a:buChar char="•"/>
            </a:pPr>
            <a:r>
              <a:rPr lang="en-US" dirty="0"/>
              <a:t>The knowledge hasn’t been mentioned for a long time is less likely to be retrieved</a:t>
            </a:r>
          </a:p>
          <a:p>
            <a:endParaRPr lang="en-US" dirty="0"/>
          </a:p>
          <a:p>
            <a:pPr marL="285750" indent="-285750">
              <a:buFont typeface="Arial" panose="020B0604020202020204" pitchFamily="34" charset="0"/>
              <a:buChar char="•"/>
            </a:pPr>
            <a:endParaRPr lang="en-US" dirty="0"/>
          </a:p>
          <a:p>
            <a:r>
              <a:rPr lang="en-US" dirty="0"/>
              <a:t>A sensible fit to the context of providing emotional support</a:t>
            </a:r>
          </a:p>
          <a:p>
            <a:endParaRPr lang="en-US" dirty="0"/>
          </a:p>
          <a:p>
            <a:r>
              <a:rPr lang="en-US" dirty="0"/>
              <a:t>So that for retrieval, we not only consider similarity to current context but also consider how important a knowledge might be for the users</a:t>
            </a:r>
          </a:p>
          <a:p>
            <a:endParaRPr lang="en-US" dirty="0"/>
          </a:p>
        </p:txBody>
      </p:sp>
    </p:spTree>
    <p:extLst>
      <p:ext uri="{BB962C8B-B14F-4D97-AF65-F5344CB8AC3E}">
        <p14:creationId xmlns:p14="http://schemas.microsoft.com/office/powerpoint/2010/main" val="1787440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491875" y="1690688"/>
            <a:ext cx="11700125" cy="4893647"/>
          </a:xfrm>
          <a:prstGeom prst="rect">
            <a:avLst/>
          </a:prstGeom>
          <a:noFill/>
        </p:spPr>
        <p:txBody>
          <a:bodyPr wrap="square" rtlCol="0">
            <a:spAutoFit/>
          </a:bodyPr>
          <a:lstStyle/>
          <a:p>
            <a:r>
              <a:rPr lang="en-US" sz="2400" dirty="0"/>
              <a:t>Implementations:</a:t>
            </a:r>
          </a:p>
          <a:p>
            <a:pPr marL="285750" indent="-285750">
              <a:buFont typeface="Arial" panose="020B0604020202020204" pitchFamily="34" charset="0"/>
              <a:buChar char="•"/>
            </a:pPr>
            <a:r>
              <a:rPr lang="en-US" sz="2400" dirty="0"/>
              <a:t>The knowledge is weakened as time elapsed.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knowledge is enhanced if it is revisited or re-learnt.</a:t>
            </a:r>
          </a:p>
          <a:p>
            <a:endParaRPr lang="en-US" sz="2400" dirty="0"/>
          </a:p>
          <a:p>
            <a:pPr marL="285750" indent="-285750">
              <a:buFont typeface="Arial" panose="020B0604020202020204" pitchFamily="34" charset="0"/>
              <a:buChar char="•"/>
            </a:pPr>
            <a:endParaRPr lang="en-US" sz="2400" dirty="0"/>
          </a:p>
          <a:p>
            <a:r>
              <a:rPr lang="en-US" sz="2400" dirty="0"/>
              <a:t>A sensible fit to the context of providing emotional support:</a:t>
            </a:r>
          </a:p>
          <a:p>
            <a:pPr marL="285750" indent="-285750">
              <a:buFont typeface="Arial" panose="020B0604020202020204" pitchFamily="34" charset="0"/>
              <a:buChar char="•"/>
            </a:pPr>
            <a:r>
              <a:rPr lang="en-US" sz="2400" dirty="0"/>
              <a:t>Frequent mentioned</a:t>
            </a:r>
          </a:p>
          <a:p>
            <a:pPr marL="285750" indent="-285750">
              <a:buFont typeface="Arial" panose="020B0604020202020204" pitchFamily="34" charset="0"/>
              <a:buChar char="•"/>
            </a:pPr>
            <a:r>
              <a:rPr lang="en-US" sz="2400" dirty="0"/>
              <a:t>Recent</a:t>
            </a:r>
          </a:p>
          <a:p>
            <a:pPr marL="285750" indent="-285750">
              <a:buFont typeface="Arial" panose="020B0604020202020204" pitchFamily="34" charset="0"/>
              <a:buChar char="•"/>
            </a:pPr>
            <a:r>
              <a:rPr lang="en-US" sz="2400" dirty="0"/>
              <a:t>Emotionally intense</a:t>
            </a:r>
          </a:p>
          <a:p>
            <a:endParaRPr lang="en-US" sz="2400" dirty="0"/>
          </a:p>
          <a:p>
            <a:r>
              <a:rPr lang="en-US" sz="2400" dirty="0"/>
              <a:t>So that for retrieval, we not only consider similarity, but also how importance of a knowledge</a:t>
            </a:r>
          </a:p>
          <a:p>
            <a:endParaRPr lang="en-US" sz="2400" dirty="0"/>
          </a:p>
        </p:txBody>
      </p:sp>
    </p:spTree>
    <p:extLst>
      <p:ext uri="{BB962C8B-B14F-4D97-AF65-F5344CB8AC3E}">
        <p14:creationId xmlns:p14="http://schemas.microsoft.com/office/powerpoint/2010/main" val="31246562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568C-0288-BA9A-7B51-CF520150717E}"/>
              </a:ext>
            </a:extLst>
          </p:cNvPr>
          <p:cNvSpPr>
            <a:spLocks noGrp="1"/>
          </p:cNvSpPr>
          <p:nvPr>
            <p:ph type="title"/>
          </p:nvPr>
        </p:nvSpPr>
        <p:spPr>
          <a:xfrm>
            <a:off x="831849" y="1709738"/>
            <a:ext cx="11643180" cy="2852737"/>
          </a:xfrm>
        </p:spPr>
        <p:txBody>
          <a:bodyPr/>
          <a:lstStyle/>
          <a:p>
            <a:r>
              <a:rPr lang="en-US" dirty="0"/>
              <a:t>Additional enhancement</a:t>
            </a:r>
          </a:p>
        </p:txBody>
      </p:sp>
      <p:sp>
        <p:nvSpPr>
          <p:cNvPr id="3" name="Text Placeholder 2">
            <a:extLst>
              <a:ext uri="{FF2B5EF4-FFF2-40B4-BE49-F238E27FC236}">
                <a16:creationId xmlns:a16="http://schemas.microsoft.com/office/drawing/2014/main" id="{40253F3F-EA1F-ED9F-F85E-263ED6E2F31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13124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storage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4"/>
            <a:ext cx="10515600" cy="4166961"/>
          </a:xfrm>
        </p:spPr>
        <p:txBody>
          <a:bodyPr>
            <a:normAutofit fontScale="92500" lnSpcReduction="20000"/>
          </a:bodyPr>
          <a:lstStyle/>
          <a:p>
            <a:pPr marL="0" indent="0">
              <a:buNone/>
            </a:pPr>
            <a:r>
              <a:rPr lang="en-US" dirty="0"/>
              <a:t>For knowledge storage</a:t>
            </a:r>
          </a:p>
          <a:p>
            <a:pPr marL="0" indent="0">
              <a:buNone/>
            </a:pPr>
            <a:endParaRPr lang="en-US" dirty="0"/>
          </a:p>
          <a:p>
            <a:pPr marL="0" indent="0">
              <a:buNone/>
            </a:pPr>
            <a:endParaRPr lang="en-US" dirty="0"/>
          </a:p>
          <a:p>
            <a:pPr marL="0" indent="0">
              <a:buNone/>
            </a:pPr>
            <a:r>
              <a:rPr lang="en-GB" sz="1800" dirty="0">
                <a:effectLst/>
                <a:latin typeface="SFTT1095"/>
              </a:rPr>
              <a:t>Alice’s friend Rachel has become distant and Alice feels hurt. Alice will talk to Rachel </a:t>
            </a:r>
            <a:endParaRPr lang="en-GB" dirty="0"/>
          </a:p>
          <a:p>
            <a:pPr marL="0" indent="0">
              <a:buNone/>
            </a:pPr>
            <a:endParaRPr lang="en-US" dirty="0"/>
          </a:p>
          <a:p>
            <a:pPr marL="0" indent="0">
              <a:buNone/>
            </a:pPr>
            <a:r>
              <a:rPr lang="en-US" dirty="0"/>
              <a:t>For each segment, we stored each sentence in the segment as an independent key, but they point to the same knowledge segment.</a:t>
            </a:r>
          </a:p>
          <a:p>
            <a:pPr marL="0" indent="0">
              <a:buNone/>
            </a:pPr>
            <a:endParaRPr lang="en-US" dirty="0"/>
          </a:p>
          <a:p>
            <a:pPr marL="0" indent="0">
              <a:buNone/>
            </a:pPr>
            <a:r>
              <a:rPr lang="en-US" dirty="0"/>
              <a:t>For searching, utilize semantic similarity better,</a:t>
            </a:r>
          </a:p>
          <a:p>
            <a:pPr marL="0" indent="0">
              <a:buNone/>
            </a:pPr>
            <a:r>
              <a:rPr lang="en-US" dirty="0"/>
              <a:t>After retrieval, we can retrieve richer context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015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Retrieval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5"/>
                <a:ext cx="10515600" cy="3448740"/>
              </a:xfrm>
            </p:spPr>
            <p:txBody>
              <a:bodyPr/>
              <a:lstStyle/>
              <a:p>
                <a:pPr marL="0" indent="0">
                  <a:buNone/>
                </a:pPr>
                <a:r>
                  <a:rPr lang="en-US" dirty="0"/>
                  <a:t>Base on the user’s current utterance, </a:t>
                </a:r>
              </a:p>
              <a:p>
                <a:pPr marL="0" indent="0">
                  <a:buNone/>
                </a:pPr>
                <a:r>
                  <a:rPr lang="en-US" dirty="0"/>
                  <a:t>search all similar knowledge from database, </a:t>
                </a:r>
              </a:p>
              <a:p>
                <a:pPr marL="0" indent="0">
                  <a:buNone/>
                </a:pPr>
                <a:r>
                  <a:rPr lang="en-US" dirty="0"/>
                  <a:t>Rank then based on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𝑟𝑒𝑡𝑒𝑛𝑡𝑖𝑜𝑛</m:t>
                    </m:r>
                    <m:r>
                      <a:rPr lang="en-US" i="1" dirty="0" smtClean="0">
                        <a:latin typeface="Cambria Math" panose="02040503050406030204" pitchFamily="18" charset="0"/>
                      </a:rPr>
                      <m:t> ∗ </m:t>
                    </m:r>
                    <m:r>
                      <a:rPr lang="en-US" i="1" dirty="0" smtClean="0">
                        <a:latin typeface="Cambria Math" panose="02040503050406030204" pitchFamily="18" charset="0"/>
                      </a:rPr>
                      <m:t>𝑠𝑖𝑚𝑖𝑙𝑎𝑟𝑖𝑡𝑦</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304BA81-015A-1B6C-0BCB-3DE57540359B}"/>
                  </a:ext>
                </a:extLst>
              </p:cNvPr>
              <p:cNvSpPr>
                <a:spLocks noGrp="1" noRot="1" noChangeAspect="1" noMove="1" noResize="1" noEditPoints="1" noAdjustHandles="1" noChangeArrowheads="1" noChangeShapeType="1" noTextEdit="1"/>
              </p:cNvSpPr>
              <p:nvPr>
                <p:ph idx="1"/>
              </p:nvPr>
            </p:nvSpPr>
            <p:spPr>
              <a:xfrm>
                <a:off x="838200" y="1825625"/>
                <a:ext cx="10515600" cy="3448740"/>
              </a:xfrm>
              <a:blipFill>
                <a:blip r:embed="rId3"/>
                <a:stretch>
                  <a:fillRect l="-1206" t="-2930"/>
                </a:stretch>
              </a:blipFill>
            </p:spPr>
            <p:txBody>
              <a:bodyPr/>
              <a:lstStyle/>
              <a:p>
                <a:r>
                  <a:rPr lang="en-US">
                    <a:noFill/>
                  </a:rPr>
                  <a:t> </a:t>
                </a:r>
              </a:p>
            </p:txBody>
          </p:sp>
        </mc:Fallback>
      </mc:AlternateContent>
    </p:spTree>
    <p:extLst>
      <p:ext uri="{BB962C8B-B14F-4D97-AF65-F5344CB8AC3E}">
        <p14:creationId xmlns:p14="http://schemas.microsoft.com/office/powerpoint/2010/main" val="2628738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714213" y="524369"/>
            <a:ext cx="10515600" cy="787814"/>
          </a:xfrm>
        </p:spPr>
        <p:txBody>
          <a:bodyPr/>
          <a:lstStyle/>
          <a:p>
            <a:r>
              <a:rPr lang="en-US" dirty="0"/>
              <a:t>Interpersonal relationship issue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295758" y="1691121"/>
            <a:ext cx="12133881" cy="4248603"/>
          </a:xfrm>
        </p:spPr>
        <p:txBody>
          <a:bodyPr/>
          <a:lstStyle/>
          <a:p>
            <a:pPr marL="0" indent="0">
              <a:buNone/>
            </a:pPr>
            <a:r>
              <a:rPr lang="en-US" dirty="0"/>
              <a:t>We applied Name Entity Recognition</a:t>
            </a:r>
          </a:p>
          <a:p>
            <a:pPr marL="0" indent="0">
              <a:buNone/>
            </a:pPr>
            <a:endParaRPr lang="en-US" dirty="0"/>
          </a:p>
          <a:p>
            <a:pPr marL="0" indent="0">
              <a:buNone/>
            </a:pPr>
            <a:r>
              <a:rPr lang="en-US" dirty="0"/>
              <a:t>Current utterance: “Amy: I am going out to a restaurant with Alice next Monday”</a:t>
            </a:r>
          </a:p>
          <a:p>
            <a:pPr marL="0" indent="0">
              <a:buNone/>
            </a:pPr>
            <a:endParaRPr lang="en-US" dirty="0"/>
          </a:p>
          <a:p>
            <a:pPr marL="0" indent="0">
              <a:buNone/>
            </a:pPr>
            <a:r>
              <a:rPr lang="en-US" dirty="0"/>
              <a:t>Semantic search: “Amy went to a new restaurant for the fishes” (2023-05-01)</a:t>
            </a:r>
          </a:p>
          <a:p>
            <a:pPr marL="0" indent="0">
              <a:buNone/>
            </a:pPr>
            <a:endParaRPr lang="en-US" dirty="0"/>
          </a:p>
          <a:p>
            <a:pPr marL="0" indent="0">
              <a:buNone/>
            </a:pPr>
            <a:r>
              <a:rPr lang="en-US" dirty="0"/>
              <a:t>Additional search: “Amy had a fight with Alice yesterday” (2023-04-30)</a:t>
            </a:r>
          </a:p>
          <a:p>
            <a:pPr marL="0" indent="0">
              <a:buNone/>
            </a:pPr>
            <a:endParaRPr lang="en-US" dirty="0"/>
          </a:p>
        </p:txBody>
      </p:sp>
    </p:spTree>
    <p:extLst>
      <p:ext uri="{BB962C8B-B14F-4D97-AF65-F5344CB8AC3E}">
        <p14:creationId xmlns:p14="http://schemas.microsoft.com/office/powerpoint/2010/main" val="10445121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Human Trial Evaluation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94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diagram, design&#10;&#10;Description automatically generated">
            <a:extLst>
              <a:ext uri="{FF2B5EF4-FFF2-40B4-BE49-F238E27FC236}">
                <a16:creationId xmlns:a16="http://schemas.microsoft.com/office/drawing/2014/main" id="{16ABC286-EF74-665E-855A-88F88A2307A0}"/>
              </a:ext>
            </a:extLst>
          </p:cNvPr>
          <p:cNvPicPr>
            <a:picLocks noGrp="1" noChangeAspect="1"/>
          </p:cNvPicPr>
          <p:nvPr>
            <p:ph idx="1"/>
          </p:nvPr>
        </p:nvPicPr>
        <p:blipFill>
          <a:blip r:embed="rId3"/>
          <a:stretch>
            <a:fillRect/>
          </a:stretch>
        </p:blipFill>
        <p:spPr>
          <a:xfrm>
            <a:off x="401810" y="578643"/>
            <a:ext cx="11144427" cy="5700713"/>
          </a:xfrm>
        </p:spPr>
      </p:pic>
    </p:spTree>
    <p:extLst>
      <p:ext uri="{BB962C8B-B14F-4D97-AF65-F5344CB8AC3E}">
        <p14:creationId xmlns:p14="http://schemas.microsoft.com/office/powerpoint/2010/main" val="3517429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D3DC-1BC5-56D7-0F8B-74962F84EEC6}"/>
              </a:ext>
            </a:extLst>
          </p:cNvPr>
          <p:cNvSpPr>
            <a:spLocks noGrp="1"/>
          </p:cNvSpPr>
          <p:nvPr>
            <p:ph type="ctrTitle"/>
          </p:nvPr>
        </p:nvSpPr>
        <p:spPr>
          <a:xfrm>
            <a:off x="1524000" y="628469"/>
            <a:ext cx="9144000" cy="2387600"/>
          </a:xfrm>
        </p:spPr>
        <p:txBody>
          <a:bodyPr/>
          <a:lstStyle/>
          <a:p>
            <a:r>
              <a:rPr lang="en-US" dirty="0"/>
              <a:t>Human-Trial Evaluation</a:t>
            </a:r>
          </a:p>
        </p:txBody>
      </p:sp>
      <p:sp>
        <p:nvSpPr>
          <p:cNvPr id="3" name="Subtitle 2">
            <a:extLst>
              <a:ext uri="{FF2B5EF4-FFF2-40B4-BE49-F238E27FC236}">
                <a16:creationId xmlns:a16="http://schemas.microsoft.com/office/drawing/2014/main" id="{C360240D-F514-CCC0-26E5-C9C0BF0B8766}"/>
              </a:ext>
            </a:extLst>
          </p:cNvPr>
          <p:cNvSpPr>
            <a:spLocks noGrp="1"/>
          </p:cNvSpPr>
          <p:nvPr>
            <p:ph type="subTitle" idx="1"/>
          </p:nvPr>
        </p:nvSpPr>
        <p:spPr>
          <a:xfrm>
            <a:off x="3169919" y="3933372"/>
            <a:ext cx="9144000" cy="1655762"/>
          </a:xfrm>
        </p:spPr>
        <p:txBody>
          <a:bodyPr/>
          <a:lstStyle/>
          <a:p>
            <a:r>
              <a:rPr lang="en-US" dirty="0"/>
              <a:t>Knowledge-Enhanced Supportive Memory for Chatbots</a:t>
            </a:r>
          </a:p>
        </p:txBody>
      </p:sp>
    </p:spTree>
    <p:extLst>
      <p:ext uri="{BB962C8B-B14F-4D97-AF65-F5344CB8AC3E}">
        <p14:creationId xmlns:p14="http://schemas.microsoft.com/office/powerpoint/2010/main" val="18484828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EFE85-01DA-4E57-AEBE-2EEC7EB8B3AB}"/>
              </a:ext>
            </a:extLst>
          </p:cNvPr>
          <p:cNvSpPr txBox="1"/>
          <p:nvPr/>
        </p:nvSpPr>
        <p:spPr>
          <a:xfrm>
            <a:off x="2759325" y="1101059"/>
            <a:ext cx="4023361" cy="707886"/>
          </a:xfrm>
          <a:prstGeom prst="rect">
            <a:avLst/>
          </a:prstGeom>
          <a:noFill/>
        </p:spPr>
        <p:txBody>
          <a:bodyPr wrap="square" rtlCol="0">
            <a:spAutoFit/>
          </a:bodyPr>
          <a:lstStyle/>
          <a:p>
            <a:pPr algn="ctr"/>
            <a:r>
              <a:rPr lang="en-US" sz="2000" dirty="0"/>
              <a:t>Chatbot A</a:t>
            </a:r>
          </a:p>
          <a:p>
            <a:pPr algn="ctr"/>
            <a:r>
              <a:rPr lang="en-US" sz="2000" dirty="0"/>
              <a:t> (with memory system)</a:t>
            </a:r>
          </a:p>
        </p:txBody>
      </p:sp>
      <p:sp>
        <p:nvSpPr>
          <p:cNvPr id="6" name="TextBox 5">
            <a:extLst>
              <a:ext uri="{FF2B5EF4-FFF2-40B4-BE49-F238E27FC236}">
                <a16:creationId xmlns:a16="http://schemas.microsoft.com/office/drawing/2014/main" id="{7FCD92BE-F721-05D4-D6AD-6A782E8569DB}"/>
              </a:ext>
            </a:extLst>
          </p:cNvPr>
          <p:cNvSpPr txBox="1"/>
          <p:nvPr/>
        </p:nvSpPr>
        <p:spPr>
          <a:xfrm>
            <a:off x="7406800" y="1101059"/>
            <a:ext cx="4023361" cy="707886"/>
          </a:xfrm>
          <a:prstGeom prst="rect">
            <a:avLst/>
          </a:prstGeom>
          <a:noFill/>
        </p:spPr>
        <p:txBody>
          <a:bodyPr wrap="square" rtlCol="0">
            <a:spAutoFit/>
          </a:bodyPr>
          <a:lstStyle/>
          <a:p>
            <a:pPr algn="ctr"/>
            <a:r>
              <a:rPr lang="en-US" sz="2000" dirty="0"/>
              <a:t>Chatbot B</a:t>
            </a:r>
          </a:p>
          <a:p>
            <a:pPr algn="ctr"/>
            <a:r>
              <a:rPr lang="en-US" sz="2000" dirty="0"/>
              <a:t> (without memory system)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3F4A4B-9F65-DD91-4188-62B45A3A4A2F}"/>
                  </a:ext>
                </a:extLst>
              </p:cNvPr>
              <p:cNvSpPr txBox="1"/>
              <p:nvPr/>
            </p:nvSpPr>
            <p:spPr>
              <a:xfrm>
                <a:off x="8363291" y="2395212"/>
                <a:ext cx="2807426" cy="1015663"/>
              </a:xfrm>
              <a:prstGeom prst="rect">
                <a:avLst/>
              </a:prstGeom>
              <a:noFill/>
            </p:spPr>
            <p:txBody>
              <a:bodyPr wrap="square" rtlCol="0">
                <a:spAutoFit/>
              </a:bodyPr>
              <a:lstStyle/>
              <a:p>
                <a:pPr algn="ctr"/>
                <a:r>
                  <a:rPr lang="en-US" sz="2000" dirty="0"/>
                  <a:t>All previous turns</a:t>
                </a:r>
              </a:p>
              <a:p>
                <a:pPr algn="ctr"/>
                <a:r>
                  <a:rPr lang="en-US" sz="2000" dirty="0"/>
                  <a:t>(40</a:t>
                </a:r>
                <a:r>
                  <a:rPr lang="en-US" altLang="zh-CN" sz="2000" dirty="0"/>
                  <a:t>96</a:t>
                </a:r>
                <a:r>
                  <a:rPr lang="en-US" sz="2000" dirty="0"/>
                  <a:t> tokens</a:t>
                </a:r>
                <a:r>
                  <a:rPr lang="zh-CN" altLang="en-US" sz="2000" dirty="0"/>
                  <a:t>*</a:t>
                </a:r>
                <a:r>
                  <a:rPr lang="en-US" sz="2000" dirty="0"/>
                  <a:t>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64 turns)</a:t>
                </a:r>
              </a:p>
            </p:txBody>
          </p:sp>
        </mc:Choice>
        <mc:Fallback xmlns="">
          <p:sp>
            <p:nvSpPr>
              <p:cNvPr id="7" name="TextBox 6">
                <a:extLst>
                  <a:ext uri="{FF2B5EF4-FFF2-40B4-BE49-F238E27FC236}">
                    <a16:creationId xmlns:a16="http://schemas.microsoft.com/office/drawing/2014/main" id="{B13F4A4B-9F65-DD91-4188-62B45A3A4A2F}"/>
                  </a:ext>
                </a:extLst>
              </p:cNvPr>
              <p:cNvSpPr txBox="1">
                <a:spLocks noRot="1" noChangeAspect="1" noMove="1" noResize="1" noEditPoints="1" noAdjustHandles="1" noChangeArrowheads="1" noChangeShapeType="1" noTextEdit="1"/>
              </p:cNvSpPr>
              <p:nvPr/>
            </p:nvSpPr>
            <p:spPr>
              <a:xfrm>
                <a:off x="8363291" y="2395212"/>
                <a:ext cx="2807426" cy="1015663"/>
              </a:xfrm>
              <a:prstGeom prst="rect">
                <a:avLst/>
              </a:prstGeom>
              <a:blipFill>
                <a:blip r:embed="rId3"/>
                <a:stretch>
                  <a:fillRect t="-3704" b="-987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788CDF8-DB9C-882B-F56C-96F151A071A4}"/>
              </a:ext>
            </a:extLst>
          </p:cNvPr>
          <p:cNvSpPr txBox="1"/>
          <p:nvPr/>
        </p:nvSpPr>
        <p:spPr>
          <a:xfrm>
            <a:off x="693217" y="2388123"/>
            <a:ext cx="1841863" cy="707886"/>
          </a:xfrm>
          <a:prstGeom prst="rect">
            <a:avLst/>
          </a:prstGeom>
          <a:noFill/>
        </p:spPr>
        <p:txBody>
          <a:bodyPr wrap="square" rtlCol="0">
            <a:spAutoFit/>
          </a:bodyPr>
          <a:lstStyle/>
          <a:p>
            <a:pPr algn="ctr"/>
            <a:r>
              <a:rPr lang="en-US" sz="2000" dirty="0"/>
              <a:t>Conversation </a:t>
            </a:r>
          </a:p>
          <a:p>
            <a:pPr algn="ctr"/>
            <a:r>
              <a:rPr lang="en-US" sz="2000" dirty="0"/>
              <a:t>context history</a:t>
            </a:r>
          </a:p>
        </p:txBody>
      </p:sp>
      <p:sp>
        <p:nvSpPr>
          <p:cNvPr id="9" name="TextBox 8">
            <a:extLst>
              <a:ext uri="{FF2B5EF4-FFF2-40B4-BE49-F238E27FC236}">
                <a16:creationId xmlns:a16="http://schemas.microsoft.com/office/drawing/2014/main" id="{8794CE42-91CD-D9A6-4C02-C6051FAC6D99}"/>
              </a:ext>
            </a:extLst>
          </p:cNvPr>
          <p:cNvSpPr txBox="1"/>
          <p:nvPr/>
        </p:nvSpPr>
        <p:spPr>
          <a:xfrm>
            <a:off x="4178824" y="2533712"/>
            <a:ext cx="1617542" cy="400110"/>
          </a:xfrm>
          <a:prstGeom prst="rect">
            <a:avLst/>
          </a:prstGeom>
          <a:noFill/>
        </p:spPr>
        <p:txBody>
          <a:bodyPr wrap="square" rtlCol="0">
            <a:spAutoFit/>
          </a:bodyPr>
          <a:lstStyle/>
          <a:p>
            <a:r>
              <a:rPr lang="en-US" sz="2000" dirty="0"/>
              <a:t>Past 8 turns</a:t>
            </a:r>
          </a:p>
        </p:txBody>
      </p:sp>
      <p:sp>
        <p:nvSpPr>
          <p:cNvPr id="10" name="TextBox 9">
            <a:extLst>
              <a:ext uri="{FF2B5EF4-FFF2-40B4-BE49-F238E27FC236}">
                <a16:creationId xmlns:a16="http://schemas.microsoft.com/office/drawing/2014/main" id="{E385F4D8-2412-6BF8-1C9F-4DEF6B8DD627}"/>
              </a:ext>
            </a:extLst>
          </p:cNvPr>
          <p:cNvSpPr txBox="1"/>
          <p:nvPr/>
        </p:nvSpPr>
        <p:spPr>
          <a:xfrm>
            <a:off x="917464" y="3830650"/>
            <a:ext cx="1841861" cy="400110"/>
          </a:xfrm>
          <a:prstGeom prst="rect">
            <a:avLst/>
          </a:prstGeom>
          <a:noFill/>
        </p:spPr>
        <p:txBody>
          <a:bodyPr wrap="square" rtlCol="0">
            <a:spAutoFit/>
          </a:bodyPr>
          <a:lstStyle/>
          <a:p>
            <a:r>
              <a:rPr lang="en-US" sz="2000" dirty="0"/>
              <a:t>Past Knowledge</a:t>
            </a:r>
          </a:p>
        </p:txBody>
      </p:sp>
      <p:sp>
        <p:nvSpPr>
          <p:cNvPr id="11" name="TextBox 10">
            <a:extLst>
              <a:ext uri="{FF2B5EF4-FFF2-40B4-BE49-F238E27FC236}">
                <a16:creationId xmlns:a16="http://schemas.microsoft.com/office/drawing/2014/main" id="{09B182DC-F893-9481-546C-8172E06123AC}"/>
              </a:ext>
            </a:extLst>
          </p:cNvPr>
          <p:cNvSpPr txBox="1"/>
          <p:nvPr/>
        </p:nvSpPr>
        <p:spPr>
          <a:xfrm>
            <a:off x="3826127" y="3834584"/>
            <a:ext cx="2419690" cy="400110"/>
          </a:xfrm>
          <a:prstGeom prst="rect">
            <a:avLst/>
          </a:prstGeom>
          <a:noFill/>
        </p:spPr>
        <p:txBody>
          <a:bodyPr wrap="square" rtlCol="0">
            <a:spAutoFit/>
          </a:bodyPr>
          <a:lstStyle/>
          <a:p>
            <a:r>
              <a:rPr lang="en-US" sz="2000" dirty="0"/>
              <a:t>Knowledge Prompt</a:t>
            </a:r>
          </a:p>
        </p:txBody>
      </p:sp>
      <p:sp>
        <p:nvSpPr>
          <p:cNvPr id="12" name="TextBox 11">
            <a:extLst>
              <a:ext uri="{FF2B5EF4-FFF2-40B4-BE49-F238E27FC236}">
                <a16:creationId xmlns:a16="http://schemas.microsoft.com/office/drawing/2014/main" id="{84EBF6EF-2067-70D9-3EE7-BF4F26EB3D4D}"/>
              </a:ext>
            </a:extLst>
          </p:cNvPr>
          <p:cNvSpPr txBox="1"/>
          <p:nvPr/>
        </p:nvSpPr>
        <p:spPr>
          <a:xfrm>
            <a:off x="8063934" y="3830650"/>
            <a:ext cx="3637286" cy="400110"/>
          </a:xfrm>
          <a:prstGeom prst="rect">
            <a:avLst/>
          </a:prstGeom>
          <a:noFill/>
        </p:spPr>
        <p:txBody>
          <a:bodyPr wrap="square" rtlCol="0">
            <a:spAutoFit/>
          </a:bodyPr>
          <a:lstStyle/>
          <a:p>
            <a:r>
              <a:rPr lang="en-US" sz="2000" dirty="0"/>
              <a:t>Infer from conversation history</a:t>
            </a:r>
          </a:p>
        </p:txBody>
      </p:sp>
      <p:sp>
        <p:nvSpPr>
          <p:cNvPr id="16" name="TextBox 15">
            <a:extLst>
              <a:ext uri="{FF2B5EF4-FFF2-40B4-BE49-F238E27FC236}">
                <a16:creationId xmlns:a16="http://schemas.microsoft.com/office/drawing/2014/main" id="{E7301519-51E8-E849-832F-8984122AC9BE}"/>
              </a:ext>
            </a:extLst>
          </p:cNvPr>
          <p:cNvSpPr txBox="1"/>
          <p:nvPr/>
        </p:nvSpPr>
        <p:spPr>
          <a:xfrm>
            <a:off x="3232868" y="4946856"/>
            <a:ext cx="5306698" cy="400110"/>
          </a:xfrm>
          <a:prstGeom prst="rect">
            <a:avLst/>
          </a:prstGeom>
          <a:noFill/>
        </p:spPr>
        <p:txBody>
          <a:bodyPr wrap="square" rtlCol="0">
            <a:spAutoFit/>
          </a:bodyPr>
          <a:lstStyle/>
          <a:p>
            <a:r>
              <a:rPr lang="en-US" sz="2000" dirty="0"/>
              <a:t>Cost of Chatbot B is up to 8 times of Chatbot A </a:t>
            </a:r>
          </a:p>
        </p:txBody>
      </p:sp>
    </p:spTree>
    <p:extLst>
      <p:ext uri="{BB962C8B-B14F-4D97-AF65-F5344CB8AC3E}">
        <p14:creationId xmlns:p14="http://schemas.microsoft.com/office/powerpoint/2010/main" val="2243324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picture containing text, screenshot, font, number&#10;&#10;Description automatically generated">
            <a:extLst>
              <a:ext uri="{FF2B5EF4-FFF2-40B4-BE49-F238E27FC236}">
                <a16:creationId xmlns:a16="http://schemas.microsoft.com/office/drawing/2014/main" id="{A1D63CA9-6DBE-D602-34BE-462B216CADEE}"/>
              </a:ext>
            </a:extLst>
          </p:cNvPr>
          <p:cNvPicPr>
            <a:picLocks noChangeAspect="1"/>
          </p:cNvPicPr>
          <p:nvPr/>
        </p:nvPicPr>
        <p:blipFill>
          <a:blip r:embed="rId2"/>
          <a:stretch>
            <a:fillRect/>
          </a:stretch>
        </p:blipFill>
        <p:spPr>
          <a:xfrm>
            <a:off x="3661168" y="810607"/>
            <a:ext cx="6816633" cy="4544422"/>
          </a:xfrm>
          <a:prstGeom prst="rect">
            <a:avLst/>
          </a:prstGeom>
        </p:spPr>
      </p:pic>
      <p:sp>
        <p:nvSpPr>
          <p:cNvPr id="5" name="TextBox 4">
            <a:extLst>
              <a:ext uri="{FF2B5EF4-FFF2-40B4-BE49-F238E27FC236}">
                <a16:creationId xmlns:a16="http://schemas.microsoft.com/office/drawing/2014/main" id="{AA56F28C-E48A-850F-CAC8-4F38EFECCB04}"/>
              </a:ext>
            </a:extLst>
          </p:cNvPr>
          <p:cNvSpPr txBox="1"/>
          <p:nvPr/>
        </p:nvSpPr>
        <p:spPr>
          <a:xfrm>
            <a:off x="1347955" y="1669070"/>
            <a:ext cx="1854925" cy="369332"/>
          </a:xfrm>
          <a:prstGeom prst="rect">
            <a:avLst/>
          </a:prstGeom>
          <a:noFill/>
        </p:spPr>
        <p:txBody>
          <a:bodyPr wrap="square" rtlCol="0">
            <a:spAutoFit/>
          </a:bodyPr>
          <a:lstStyle/>
          <a:p>
            <a:r>
              <a:rPr lang="en-US" dirty="0"/>
              <a:t>Role definition</a:t>
            </a:r>
          </a:p>
        </p:txBody>
      </p:sp>
      <p:sp>
        <p:nvSpPr>
          <p:cNvPr id="6" name="TextBox 5">
            <a:extLst>
              <a:ext uri="{FF2B5EF4-FFF2-40B4-BE49-F238E27FC236}">
                <a16:creationId xmlns:a16="http://schemas.microsoft.com/office/drawing/2014/main" id="{A4D2AF9F-7B7C-4886-0974-7F201E632902}"/>
              </a:ext>
            </a:extLst>
          </p:cNvPr>
          <p:cNvSpPr txBox="1"/>
          <p:nvPr/>
        </p:nvSpPr>
        <p:spPr>
          <a:xfrm>
            <a:off x="1138948" y="3082818"/>
            <a:ext cx="2063932" cy="369332"/>
          </a:xfrm>
          <a:prstGeom prst="rect">
            <a:avLst/>
          </a:prstGeom>
          <a:noFill/>
        </p:spPr>
        <p:txBody>
          <a:bodyPr wrap="square" rtlCol="0">
            <a:spAutoFit/>
          </a:bodyPr>
          <a:lstStyle/>
          <a:p>
            <a:r>
              <a:rPr lang="en-US" dirty="0"/>
              <a:t>Knowledge prompt</a:t>
            </a:r>
          </a:p>
        </p:txBody>
      </p:sp>
      <p:sp>
        <p:nvSpPr>
          <p:cNvPr id="8" name="Left Brace 7">
            <a:extLst>
              <a:ext uri="{FF2B5EF4-FFF2-40B4-BE49-F238E27FC236}">
                <a16:creationId xmlns:a16="http://schemas.microsoft.com/office/drawing/2014/main" id="{017A14D0-0AE8-669D-42C5-796509F9513D}"/>
              </a:ext>
            </a:extLst>
          </p:cNvPr>
          <p:cNvSpPr/>
          <p:nvPr/>
        </p:nvSpPr>
        <p:spPr>
          <a:xfrm>
            <a:off x="3403459" y="3867422"/>
            <a:ext cx="195522" cy="1370757"/>
          </a:xfrm>
          <a:prstGeom prst="leftBrace">
            <a:avLst>
              <a:gd name="adj1" fmla="val 72509"/>
              <a:gd name="adj2" fmla="val 509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236E79B6-8A77-5C5A-22BE-B4D3D559A3BF}"/>
              </a:ext>
            </a:extLst>
          </p:cNvPr>
          <p:cNvSpPr txBox="1"/>
          <p:nvPr/>
        </p:nvSpPr>
        <p:spPr>
          <a:xfrm>
            <a:off x="1138948" y="4368134"/>
            <a:ext cx="2264511" cy="369332"/>
          </a:xfrm>
          <a:prstGeom prst="rect">
            <a:avLst/>
          </a:prstGeom>
          <a:noFill/>
        </p:spPr>
        <p:txBody>
          <a:bodyPr wrap="square" rtlCol="0">
            <a:spAutoFit/>
          </a:bodyPr>
          <a:lstStyle/>
          <a:p>
            <a:r>
              <a:rPr lang="en-US" dirty="0"/>
              <a:t>Conversation history</a:t>
            </a:r>
          </a:p>
        </p:txBody>
      </p:sp>
    </p:spTree>
    <p:extLst>
      <p:ext uri="{BB962C8B-B14F-4D97-AF65-F5344CB8AC3E}">
        <p14:creationId xmlns:p14="http://schemas.microsoft.com/office/powerpoint/2010/main" val="572040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637AE-443A-0447-08E1-BD898C2F59DB}"/>
              </a:ext>
            </a:extLst>
          </p:cNvPr>
          <p:cNvSpPr>
            <a:spLocks noGrp="1"/>
          </p:cNvSpPr>
          <p:nvPr>
            <p:ph idx="1"/>
          </p:nvPr>
        </p:nvSpPr>
        <p:spPr>
          <a:xfrm>
            <a:off x="838200" y="691628"/>
            <a:ext cx="10515600" cy="4351338"/>
          </a:xfrm>
        </p:spPr>
        <p:txBody>
          <a:bodyPr/>
          <a:lstStyle/>
          <a:p>
            <a:pPr marL="0" indent="0">
              <a:buNone/>
            </a:pPr>
            <a:r>
              <a:rPr lang="en-US" dirty="0"/>
              <a:t>The experiment was conducted in two phases:</a:t>
            </a:r>
          </a:p>
          <a:p>
            <a:r>
              <a:rPr lang="en-US" dirty="0"/>
              <a:t>Conversations Generation</a:t>
            </a:r>
          </a:p>
          <a:p>
            <a:endParaRPr lang="en-US" dirty="0"/>
          </a:p>
          <a:p>
            <a:endParaRPr lang="en-US" dirty="0"/>
          </a:p>
          <a:p>
            <a:endParaRPr lang="en-US" dirty="0"/>
          </a:p>
          <a:p>
            <a:r>
              <a:rPr lang="en-US" dirty="0"/>
              <a:t>Conversations Evaluation (A/B Test)</a:t>
            </a:r>
          </a:p>
        </p:txBody>
      </p:sp>
      <p:sp>
        <p:nvSpPr>
          <p:cNvPr id="4" name="TextBox 3">
            <a:extLst>
              <a:ext uri="{FF2B5EF4-FFF2-40B4-BE49-F238E27FC236}">
                <a16:creationId xmlns:a16="http://schemas.microsoft.com/office/drawing/2014/main" id="{0620E943-DE80-51B3-0CC2-98F1CB342BEA}"/>
              </a:ext>
            </a:extLst>
          </p:cNvPr>
          <p:cNvSpPr txBox="1"/>
          <p:nvPr/>
        </p:nvSpPr>
        <p:spPr>
          <a:xfrm>
            <a:off x="1397725" y="1724298"/>
            <a:ext cx="10515599" cy="1323439"/>
          </a:xfrm>
          <a:prstGeom prst="rect">
            <a:avLst/>
          </a:prstGeom>
          <a:noFill/>
        </p:spPr>
        <p:txBody>
          <a:bodyPr wrap="square" rtlCol="0">
            <a:spAutoFit/>
          </a:bodyPr>
          <a:lstStyle/>
          <a:p>
            <a:r>
              <a:rPr lang="en-US" sz="2000" dirty="0"/>
              <a:t>Participants engaged with two Chatbots discussed about the same topics, generated a pair of multi-session conversations</a:t>
            </a:r>
          </a:p>
          <a:p>
            <a:endParaRPr lang="en-US" sz="2000" dirty="0"/>
          </a:p>
          <a:p>
            <a:r>
              <a:rPr lang="en-US" sz="2000" dirty="0"/>
              <a:t>11 participants, 11 pairs of conversation transcripts are collected</a:t>
            </a:r>
          </a:p>
        </p:txBody>
      </p:sp>
      <p:sp>
        <p:nvSpPr>
          <p:cNvPr id="5" name="TextBox 4">
            <a:extLst>
              <a:ext uri="{FF2B5EF4-FFF2-40B4-BE49-F238E27FC236}">
                <a16:creationId xmlns:a16="http://schemas.microsoft.com/office/drawing/2014/main" id="{947001C6-1469-84CC-F8AB-1925C0DBB8E3}"/>
              </a:ext>
            </a:extLst>
          </p:cNvPr>
          <p:cNvSpPr txBox="1"/>
          <p:nvPr/>
        </p:nvSpPr>
        <p:spPr>
          <a:xfrm>
            <a:off x="1384660" y="3849189"/>
            <a:ext cx="10515599" cy="1323439"/>
          </a:xfrm>
          <a:prstGeom prst="rect">
            <a:avLst/>
          </a:prstGeom>
          <a:noFill/>
        </p:spPr>
        <p:txBody>
          <a:bodyPr wrap="square" rtlCol="0">
            <a:spAutoFit/>
          </a:bodyPr>
          <a:lstStyle/>
          <a:p>
            <a:r>
              <a:rPr lang="en-US" sz="2000" dirty="0"/>
              <a:t>Participants were randomly assigned with one/two pairs of conversations; they were asked to compare the performance of the Chatbots in the two conversations</a:t>
            </a:r>
          </a:p>
          <a:p>
            <a:endParaRPr lang="en-US" sz="2000" dirty="0"/>
          </a:p>
          <a:p>
            <a:r>
              <a:rPr lang="en-US" sz="2000" dirty="0"/>
              <a:t>16 participants, 20 evaluation surveys are collected</a:t>
            </a:r>
          </a:p>
        </p:txBody>
      </p:sp>
    </p:spTree>
    <p:extLst>
      <p:ext uri="{BB962C8B-B14F-4D97-AF65-F5344CB8AC3E}">
        <p14:creationId xmlns:p14="http://schemas.microsoft.com/office/powerpoint/2010/main" val="1477945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8AB1-C48A-895E-41F2-717C1800F34D}"/>
              </a:ext>
            </a:extLst>
          </p:cNvPr>
          <p:cNvSpPr>
            <a:spLocks noGrp="1"/>
          </p:cNvSpPr>
          <p:nvPr>
            <p:ph type="title"/>
          </p:nvPr>
        </p:nvSpPr>
        <p:spPr>
          <a:xfrm>
            <a:off x="838200" y="187824"/>
            <a:ext cx="10515600" cy="1325563"/>
          </a:xfrm>
        </p:spPr>
        <p:txBody>
          <a:bodyPr/>
          <a:lstStyle/>
          <a:p>
            <a:r>
              <a:rPr lang="en-US" dirty="0"/>
              <a:t>A/B Test	</a:t>
            </a:r>
          </a:p>
        </p:txBody>
      </p:sp>
      <p:sp>
        <p:nvSpPr>
          <p:cNvPr id="3" name="Content Placeholder 2">
            <a:extLst>
              <a:ext uri="{FF2B5EF4-FFF2-40B4-BE49-F238E27FC236}">
                <a16:creationId xmlns:a16="http://schemas.microsoft.com/office/drawing/2014/main" id="{EEE21B04-3CC2-E201-3078-DE76E34C6A4F}"/>
              </a:ext>
            </a:extLst>
          </p:cNvPr>
          <p:cNvSpPr>
            <a:spLocks noGrp="1"/>
          </p:cNvSpPr>
          <p:nvPr>
            <p:ph idx="1"/>
          </p:nvPr>
        </p:nvSpPr>
        <p:spPr>
          <a:xfrm>
            <a:off x="6463331" y="334754"/>
            <a:ext cx="10515600" cy="4351338"/>
          </a:xfrm>
        </p:spPr>
        <p:txBody>
          <a:bodyPr/>
          <a:lstStyle/>
          <a:p>
            <a:r>
              <a:rPr lang="en-US" sz="2000" dirty="0"/>
              <a:t>Active use of past knowledge</a:t>
            </a:r>
          </a:p>
          <a:p>
            <a:r>
              <a:rPr lang="en-US" sz="2000" dirty="0"/>
              <a:t>Knowledgeable about users</a:t>
            </a:r>
          </a:p>
          <a:p>
            <a:r>
              <a:rPr lang="en-US" sz="2000" dirty="0"/>
              <a:t>Accuracy of knowledge</a:t>
            </a:r>
          </a:p>
          <a:p>
            <a:r>
              <a:rPr lang="en-US" sz="2000" dirty="0"/>
              <a:t>Effectiveness in providing emotional support</a:t>
            </a:r>
          </a:p>
          <a:p>
            <a:endParaRPr lang="en-US" dirty="0"/>
          </a:p>
        </p:txBody>
      </p:sp>
      <p:pic>
        <p:nvPicPr>
          <p:cNvPr id="5" name="Picture 4" descr="A picture containing text, screenshot, line, diagram&#10;&#10;Description automatically generated">
            <a:extLst>
              <a:ext uri="{FF2B5EF4-FFF2-40B4-BE49-F238E27FC236}">
                <a16:creationId xmlns:a16="http://schemas.microsoft.com/office/drawing/2014/main" id="{68884DB3-0C94-A21E-35A7-A9FC5882DAE4}"/>
              </a:ext>
            </a:extLst>
          </p:cNvPr>
          <p:cNvPicPr>
            <a:picLocks noChangeAspect="1"/>
          </p:cNvPicPr>
          <p:nvPr/>
        </p:nvPicPr>
        <p:blipFill>
          <a:blip r:embed="rId3"/>
          <a:stretch>
            <a:fillRect/>
          </a:stretch>
        </p:blipFill>
        <p:spPr>
          <a:xfrm>
            <a:off x="22747" y="2023899"/>
            <a:ext cx="7637780" cy="4499347"/>
          </a:xfrm>
          <a:prstGeom prst="rect">
            <a:avLst/>
          </a:prstGeom>
        </p:spPr>
      </p:pic>
      <p:sp>
        <p:nvSpPr>
          <p:cNvPr id="6" name="TextBox 5">
            <a:extLst>
              <a:ext uri="{FF2B5EF4-FFF2-40B4-BE49-F238E27FC236}">
                <a16:creationId xmlns:a16="http://schemas.microsoft.com/office/drawing/2014/main" id="{7636DF98-1751-2183-DBFD-DCE31334883F}"/>
              </a:ext>
            </a:extLst>
          </p:cNvPr>
          <p:cNvSpPr txBox="1"/>
          <p:nvPr/>
        </p:nvSpPr>
        <p:spPr>
          <a:xfrm>
            <a:off x="7970493" y="5571191"/>
            <a:ext cx="4956803" cy="707886"/>
          </a:xfrm>
          <a:prstGeom prst="rect">
            <a:avLst/>
          </a:prstGeom>
          <a:noFill/>
        </p:spPr>
        <p:txBody>
          <a:bodyPr wrap="square" rtlCol="0">
            <a:spAutoFit/>
          </a:bodyPr>
          <a:lstStyle/>
          <a:p>
            <a:r>
              <a:rPr lang="en-US" sz="2000" dirty="0"/>
              <a:t>Cost of Chatbot B is up to 8 times of </a:t>
            </a:r>
          </a:p>
          <a:p>
            <a:r>
              <a:rPr lang="en-US" sz="2000" dirty="0"/>
              <a:t>Chatbot A </a:t>
            </a:r>
          </a:p>
        </p:txBody>
      </p:sp>
    </p:spTree>
    <p:extLst>
      <p:ext uri="{BB962C8B-B14F-4D97-AF65-F5344CB8AC3E}">
        <p14:creationId xmlns:p14="http://schemas.microsoft.com/office/powerpoint/2010/main" val="5741292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9D3B-AACE-4506-9EB0-D2AA9BF8CE9F}"/>
              </a:ext>
            </a:extLst>
          </p:cNvPr>
          <p:cNvSpPr>
            <a:spLocks noGrp="1"/>
          </p:cNvSpPr>
          <p:nvPr>
            <p:ph type="title"/>
          </p:nvPr>
        </p:nvSpPr>
        <p:spPr/>
        <p:txBody>
          <a:bodyPr/>
          <a:lstStyle/>
          <a:p>
            <a:br>
              <a:rPr lang="en-US" dirty="0"/>
            </a:br>
            <a:r>
              <a:rPr lang="en-US" dirty="0"/>
              <a:t>Limitation and Future works</a:t>
            </a:r>
          </a:p>
        </p:txBody>
      </p:sp>
      <p:sp>
        <p:nvSpPr>
          <p:cNvPr id="3" name="Text Placeholder 2">
            <a:extLst>
              <a:ext uri="{FF2B5EF4-FFF2-40B4-BE49-F238E27FC236}">
                <a16:creationId xmlns:a16="http://schemas.microsoft.com/office/drawing/2014/main" id="{5881C440-CDD0-72BB-D228-7933FEB99A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13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A8E9E-496B-F293-BE20-74472974BB7B}"/>
              </a:ext>
            </a:extLst>
          </p:cNvPr>
          <p:cNvSpPr>
            <a:spLocks noGrp="1"/>
          </p:cNvSpPr>
          <p:nvPr>
            <p:ph idx="1"/>
          </p:nvPr>
        </p:nvSpPr>
        <p:spPr>
          <a:xfrm>
            <a:off x="625929" y="373970"/>
            <a:ext cx="10515600" cy="6110060"/>
          </a:xfrm>
        </p:spPr>
        <p:txBody>
          <a:bodyPr>
            <a:normAutofit/>
          </a:bodyPr>
          <a:lstStyle/>
          <a:p>
            <a:pPr marL="514350" indent="-514350">
              <a:buFont typeface="+mj-lt"/>
              <a:buAutoNum type="arabicPeriod"/>
            </a:pPr>
            <a:r>
              <a:rPr lang="en-US" dirty="0"/>
              <a:t>Summarization retain emotional information</a:t>
            </a:r>
          </a:p>
          <a:p>
            <a:pPr marL="514350" indent="-514350">
              <a:buFont typeface="+mj-lt"/>
              <a:buAutoNum type="arabicPeriod"/>
            </a:pPr>
            <a:endParaRPr lang="en-US" dirty="0"/>
          </a:p>
          <a:p>
            <a:pPr marL="514350" indent="-514350">
              <a:buFont typeface="+mj-lt"/>
              <a:buAutoNum type="arabicPeriod"/>
            </a:pPr>
            <a:r>
              <a:rPr lang="en-US" dirty="0"/>
              <a:t>Segmentation task can create larger dataset constructed from unlabeled dataset. Ways to alleviate the impact of dataset’s bias.</a:t>
            </a:r>
          </a:p>
          <a:p>
            <a:pPr marL="514350" indent="-514350">
              <a:buFont typeface="+mj-lt"/>
              <a:buAutoNum type="arabicPeriod"/>
            </a:pPr>
            <a:endParaRPr lang="en-US" dirty="0"/>
          </a:p>
          <a:p>
            <a:pPr marL="514350" indent="-514350">
              <a:buFont typeface="+mj-lt"/>
              <a:buAutoNum type="arabicPeriod"/>
            </a:pPr>
            <a:r>
              <a:rPr lang="en-US" dirty="0"/>
              <a:t>For the adapted forgetting curve, the equation we proposed is just an approximation. Experiments can be conducted to test its effectiveness</a:t>
            </a:r>
          </a:p>
          <a:p>
            <a:pPr marL="514350" indent="-514350">
              <a:buFont typeface="+mj-lt"/>
              <a:buAutoNum type="arabicPeriod"/>
            </a:pPr>
            <a:endParaRPr lang="en-US" dirty="0"/>
          </a:p>
          <a:p>
            <a:pPr marL="514350" indent="-514350">
              <a:buFont typeface="+mj-lt"/>
              <a:buAutoNum type="arabicPeriod"/>
            </a:pPr>
            <a:r>
              <a:rPr lang="en-US" dirty="0"/>
              <a:t>For human evaluation test, we could recruit more participants and generate a larger number of samples and conversation sessions.</a:t>
            </a:r>
          </a:p>
        </p:txBody>
      </p:sp>
    </p:spTree>
    <p:extLst>
      <p:ext uri="{BB962C8B-B14F-4D97-AF65-F5344CB8AC3E}">
        <p14:creationId xmlns:p14="http://schemas.microsoft.com/office/powerpoint/2010/main" val="12263118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D6212-A0FF-2FA9-284E-8EBBEC1BDDE1}"/>
              </a:ext>
            </a:extLst>
          </p:cNvPr>
          <p:cNvSpPr>
            <a:spLocks noGrp="1"/>
          </p:cNvSpPr>
          <p:nvPr>
            <p:ph type="title"/>
          </p:nvPr>
        </p:nvSpPr>
        <p:spPr/>
        <p:txBody>
          <a:bodyPr/>
          <a:lstStyle/>
          <a:p>
            <a:r>
              <a:rPr lang="en-US" dirty="0"/>
              <a:t>Conversation Demo</a:t>
            </a:r>
          </a:p>
        </p:txBody>
      </p:sp>
      <p:sp>
        <p:nvSpPr>
          <p:cNvPr id="3" name="Text Placeholder 2">
            <a:extLst>
              <a:ext uri="{FF2B5EF4-FFF2-40B4-BE49-F238E27FC236}">
                <a16:creationId xmlns:a16="http://schemas.microsoft.com/office/drawing/2014/main" id="{3FFC5C87-9247-706D-8BC9-2377990730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1032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p:txBody>
          <a:bodyPr/>
          <a:lstStyle/>
          <a:p>
            <a:r>
              <a:rPr lang="en-US" dirty="0"/>
              <a:t>Previous Sessions</a:t>
            </a:r>
          </a:p>
        </p:txBody>
      </p:sp>
      <p:sp>
        <p:nvSpPr>
          <p:cNvPr id="3" name="Content Placeholder 2">
            <a:extLst>
              <a:ext uri="{FF2B5EF4-FFF2-40B4-BE49-F238E27FC236}">
                <a16:creationId xmlns:a16="http://schemas.microsoft.com/office/drawing/2014/main" id="{2C91D5BD-D3FD-28C0-7E04-934A2B46B127}"/>
              </a:ext>
            </a:extLst>
          </p:cNvPr>
          <p:cNvSpPr>
            <a:spLocks noGrp="1"/>
          </p:cNvSpPr>
          <p:nvPr>
            <p:ph idx="1"/>
          </p:nvPr>
        </p:nvSpPr>
        <p:spPr/>
        <p:txBody>
          <a:bodyPr/>
          <a:lstStyle/>
          <a:p>
            <a:pPr marL="0" indent="0">
              <a:buNone/>
            </a:pPr>
            <a:r>
              <a:rPr lang="en-US" dirty="0"/>
              <a:t>Main person: Jim</a:t>
            </a:r>
          </a:p>
          <a:p>
            <a:pPr marL="0" indent="0">
              <a:buNone/>
            </a:pPr>
            <a:r>
              <a:rPr lang="en-US" dirty="0"/>
              <a:t>In 01-May-2023, from the conversation two knowledge are stored:</a:t>
            </a:r>
          </a:p>
          <a:p>
            <a:r>
              <a:rPr lang="en-GB" sz="2000" dirty="0">
                <a:effectLst/>
                <a:latin typeface="Helvetica" pitchFamily="2" charset="0"/>
              </a:rPr>
              <a:t>Jim's girlfriend Amy is angry at him because he forgot to celebrate Amy's birthday. </a:t>
            </a:r>
          </a:p>
          <a:p>
            <a:pPr marL="0" indent="0">
              <a:buNone/>
            </a:pPr>
            <a:endParaRPr lang="en-GB" sz="2000" dirty="0"/>
          </a:p>
          <a:p>
            <a:r>
              <a:rPr lang="en-GB" sz="2000" dirty="0">
                <a:effectLst/>
                <a:latin typeface="Helvetica" pitchFamily="2" charset="0"/>
              </a:rPr>
              <a:t>Jim forgot about Amy's birthday. Amy is upset with Jim. Jim apologized to Amy and promised to make up, but Amy is still angry. Jim is thinking of throwing a surprise party with all Amy's friends to cheer Amy up. </a:t>
            </a:r>
            <a:endParaRPr lang="en-GB" sz="2000" dirty="0"/>
          </a:p>
          <a:p>
            <a:endParaRPr lang="en-US" dirty="0"/>
          </a:p>
          <a:p>
            <a:pPr marL="0" indent="0">
              <a:buNone/>
            </a:pPr>
            <a:endParaRPr lang="en-US" dirty="0"/>
          </a:p>
        </p:txBody>
      </p:sp>
    </p:spTree>
    <p:extLst>
      <p:ext uri="{BB962C8B-B14F-4D97-AF65-F5344CB8AC3E}">
        <p14:creationId xmlns:p14="http://schemas.microsoft.com/office/powerpoint/2010/main" val="849563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p:txBody>
          <a:bodyPr/>
          <a:lstStyle/>
          <a:p>
            <a:r>
              <a:rPr lang="en-US" dirty="0"/>
              <a:t>Previous Sessions</a:t>
            </a:r>
          </a:p>
        </p:txBody>
      </p:sp>
      <p:sp>
        <p:nvSpPr>
          <p:cNvPr id="3" name="Content Placeholder 2">
            <a:extLst>
              <a:ext uri="{FF2B5EF4-FFF2-40B4-BE49-F238E27FC236}">
                <a16:creationId xmlns:a16="http://schemas.microsoft.com/office/drawing/2014/main" id="{2C91D5BD-D3FD-28C0-7E04-934A2B46B127}"/>
              </a:ext>
            </a:extLst>
          </p:cNvPr>
          <p:cNvSpPr>
            <a:spLocks noGrp="1"/>
          </p:cNvSpPr>
          <p:nvPr>
            <p:ph idx="1"/>
          </p:nvPr>
        </p:nvSpPr>
        <p:spPr/>
        <p:txBody>
          <a:bodyPr/>
          <a:lstStyle/>
          <a:p>
            <a:pPr marL="0" indent="0">
              <a:buNone/>
            </a:pPr>
            <a:r>
              <a:rPr lang="en-US" dirty="0"/>
              <a:t>Main person: Jim</a:t>
            </a:r>
          </a:p>
          <a:p>
            <a:pPr marL="0" indent="0">
              <a:buNone/>
            </a:pPr>
            <a:r>
              <a:rPr lang="en-US" dirty="0"/>
              <a:t>In 08-May-2023, from the conversation two knowledge are stored:</a:t>
            </a:r>
          </a:p>
          <a:p>
            <a:r>
              <a:rPr lang="en-GB" sz="2000" dirty="0">
                <a:effectLst/>
                <a:latin typeface="Helvetica" pitchFamily="2" charset="0"/>
              </a:rPr>
              <a:t>Jim is feeling a bit lost these days. Jim's friend Alex's lifestyle is causing friction between Jim and Alex's roommate, Jim's chosen to live a healthier lifestyle, but Alex's still into partying and indulging. Alex and Jim argue a lot. </a:t>
            </a:r>
            <a:endParaRPr lang="en-GB" sz="2000" dirty="0"/>
          </a:p>
          <a:p>
            <a:pPr marL="0" indent="0">
              <a:buNone/>
            </a:pPr>
            <a:endParaRPr lang="en-GB" sz="2000" dirty="0"/>
          </a:p>
          <a:p>
            <a:r>
              <a:rPr lang="en-GB" sz="2000" dirty="0">
                <a:effectLst/>
                <a:latin typeface="Helvetica" pitchFamily="2" charset="0"/>
              </a:rPr>
              <a:t>Jim has chosen to live a healthier lifestyle, but Alex is still into partying and indulging. Jim is worried about Alex's health. Eve advises Jim to talk to Alex about their differences. </a:t>
            </a:r>
            <a:endParaRPr lang="en-US" sz="2000" dirty="0"/>
          </a:p>
          <a:p>
            <a:pPr marL="0" indent="0">
              <a:buNone/>
            </a:pPr>
            <a:endParaRPr lang="en-US" dirty="0"/>
          </a:p>
        </p:txBody>
      </p:sp>
    </p:spTree>
    <p:extLst>
      <p:ext uri="{BB962C8B-B14F-4D97-AF65-F5344CB8AC3E}">
        <p14:creationId xmlns:p14="http://schemas.microsoft.com/office/powerpoint/2010/main" val="371784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text&#10;&#10;Description automatically generated with low confidence">
            <a:extLst>
              <a:ext uri="{FF2B5EF4-FFF2-40B4-BE49-F238E27FC236}">
                <a16:creationId xmlns:a16="http://schemas.microsoft.com/office/drawing/2014/main" id="{7D6E5CD7-03E1-7622-CA81-DABAAF1D59E1}"/>
              </a:ext>
            </a:extLst>
          </p:cNvPr>
          <p:cNvPicPr>
            <a:picLocks noGrp="1" noChangeAspect="1"/>
          </p:cNvPicPr>
          <p:nvPr>
            <p:ph idx="1"/>
          </p:nvPr>
        </p:nvPicPr>
        <p:blipFill>
          <a:blip r:embed="rId3"/>
          <a:stretch>
            <a:fillRect/>
          </a:stretch>
        </p:blipFill>
        <p:spPr>
          <a:xfrm>
            <a:off x="4576930" y="373900"/>
            <a:ext cx="6710611" cy="6328800"/>
          </a:xfrm>
        </p:spPr>
      </p:pic>
      <p:sp>
        <p:nvSpPr>
          <p:cNvPr id="6" name="Title 1">
            <a:extLst>
              <a:ext uri="{FF2B5EF4-FFF2-40B4-BE49-F238E27FC236}">
                <a16:creationId xmlns:a16="http://schemas.microsoft.com/office/drawing/2014/main" id="{69F013E1-C5D8-2E87-6160-7C6D76D86C4E}"/>
              </a:ext>
            </a:extLst>
          </p:cNvPr>
          <p:cNvSpPr>
            <a:spLocks noGrp="1"/>
          </p:cNvSpPr>
          <p:nvPr>
            <p:ph type="title"/>
          </p:nvPr>
        </p:nvSpPr>
        <p:spPr>
          <a:xfrm>
            <a:off x="520258" y="254631"/>
            <a:ext cx="10515600" cy="1112643"/>
          </a:xfrm>
        </p:spPr>
        <p:txBody>
          <a:bodyPr>
            <a:normAutofit/>
          </a:bodyPr>
          <a:lstStyle/>
          <a:p>
            <a:r>
              <a:rPr lang="en-US" sz="3200" dirty="0"/>
              <a:t>Extraction Example</a:t>
            </a:r>
          </a:p>
        </p:txBody>
      </p:sp>
    </p:spTree>
    <p:extLst>
      <p:ext uri="{BB962C8B-B14F-4D97-AF65-F5344CB8AC3E}">
        <p14:creationId xmlns:p14="http://schemas.microsoft.com/office/powerpoint/2010/main" val="477135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7" name="Picture 6" descr="A picture containing text, screenshot, font, algebra&#10;&#10;Description automatically generated">
            <a:extLst>
              <a:ext uri="{FF2B5EF4-FFF2-40B4-BE49-F238E27FC236}">
                <a16:creationId xmlns:a16="http://schemas.microsoft.com/office/drawing/2014/main" id="{99A3A3B2-A3A2-6B1F-B055-9DD60755EB6B}"/>
              </a:ext>
            </a:extLst>
          </p:cNvPr>
          <p:cNvPicPr>
            <a:picLocks noChangeAspect="1"/>
          </p:cNvPicPr>
          <p:nvPr/>
        </p:nvPicPr>
        <p:blipFill>
          <a:blip r:embed="rId3"/>
          <a:stretch>
            <a:fillRect/>
          </a:stretch>
        </p:blipFill>
        <p:spPr>
          <a:xfrm>
            <a:off x="477648" y="1434131"/>
            <a:ext cx="11005014" cy="4610208"/>
          </a:xfrm>
          <a:prstGeom prst="rect">
            <a:avLst/>
          </a:prstGeom>
        </p:spPr>
      </p:pic>
    </p:spTree>
    <p:extLst>
      <p:ext uri="{BB962C8B-B14F-4D97-AF65-F5344CB8AC3E}">
        <p14:creationId xmlns:p14="http://schemas.microsoft.com/office/powerpoint/2010/main" val="3534986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4" name="Picture 3" descr="A picture containing text, screenshot, font, document&#10;&#10;Description automatically generated">
            <a:extLst>
              <a:ext uri="{FF2B5EF4-FFF2-40B4-BE49-F238E27FC236}">
                <a16:creationId xmlns:a16="http://schemas.microsoft.com/office/drawing/2014/main" id="{E4D58080-5C48-4DCE-9218-48C021F32EA3}"/>
              </a:ext>
            </a:extLst>
          </p:cNvPr>
          <p:cNvPicPr>
            <a:picLocks noChangeAspect="1"/>
          </p:cNvPicPr>
          <p:nvPr/>
        </p:nvPicPr>
        <p:blipFill>
          <a:blip r:embed="rId3"/>
          <a:stretch>
            <a:fillRect/>
          </a:stretch>
        </p:blipFill>
        <p:spPr>
          <a:xfrm>
            <a:off x="512735" y="1086254"/>
            <a:ext cx="9959487" cy="5004580"/>
          </a:xfrm>
          <a:prstGeom prst="rect">
            <a:avLst/>
          </a:prstGeom>
        </p:spPr>
      </p:pic>
    </p:spTree>
    <p:extLst>
      <p:ext uri="{BB962C8B-B14F-4D97-AF65-F5344CB8AC3E}">
        <p14:creationId xmlns:p14="http://schemas.microsoft.com/office/powerpoint/2010/main" val="2304976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5" name="Picture 4" descr="A picture containing text, screenshot, font, document&#10;&#10;Description automatically generated">
            <a:extLst>
              <a:ext uri="{FF2B5EF4-FFF2-40B4-BE49-F238E27FC236}">
                <a16:creationId xmlns:a16="http://schemas.microsoft.com/office/drawing/2014/main" id="{AC5D6A4B-0822-672A-614F-4BCEEBF2696E}"/>
              </a:ext>
            </a:extLst>
          </p:cNvPr>
          <p:cNvPicPr>
            <a:picLocks noChangeAspect="1"/>
          </p:cNvPicPr>
          <p:nvPr/>
        </p:nvPicPr>
        <p:blipFill rotWithShape="1">
          <a:blip r:embed="rId3"/>
          <a:srcRect b="35487"/>
          <a:stretch/>
        </p:blipFill>
        <p:spPr>
          <a:xfrm>
            <a:off x="636722" y="1086254"/>
            <a:ext cx="10093702" cy="3919699"/>
          </a:xfrm>
          <a:prstGeom prst="rect">
            <a:avLst/>
          </a:prstGeom>
        </p:spPr>
      </p:pic>
    </p:spTree>
    <p:extLst>
      <p:ext uri="{BB962C8B-B14F-4D97-AF65-F5344CB8AC3E}">
        <p14:creationId xmlns:p14="http://schemas.microsoft.com/office/powerpoint/2010/main" val="2331128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01BD-03B0-9EB9-30CC-EAF070AB2311}"/>
              </a:ext>
            </a:extLst>
          </p:cNvPr>
          <p:cNvSpPr>
            <a:spLocks noGrp="1"/>
          </p:cNvSpPr>
          <p:nvPr>
            <p:ph type="title"/>
          </p:nvPr>
        </p:nvSpPr>
        <p:spPr>
          <a:xfrm>
            <a:off x="636722" y="108488"/>
            <a:ext cx="10515600" cy="977766"/>
          </a:xfrm>
        </p:spPr>
        <p:txBody>
          <a:bodyPr/>
          <a:lstStyle/>
          <a:p>
            <a:r>
              <a:rPr lang="en-US" dirty="0"/>
              <a:t>Current Session: 10-May-2023 </a:t>
            </a:r>
          </a:p>
        </p:txBody>
      </p:sp>
      <p:pic>
        <p:nvPicPr>
          <p:cNvPr id="7" name="Picture 6" descr="A picture containing text, font, screenshot, algebra&#10;&#10;Description automatically generated">
            <a:extLst>
              <a:ext uri="{FF2B5EF4-FFF2-40B4-BE49-F238E27FC236}">
                <a16:creationId xmlns:a16="http://schemas.microsoft.com/office/drawing/2014/main" id="{563E5156-3490-7C29-19FD-7EFF786B5EC7}"/>
              </a:ext>
            </a:extLst>
          </p:cNvPr>
          <p:cNvPicPr>
            <a:picLocks noChangeAspect="1"/>
          </p:cNvPicPr>
          <p:nvPr/>
        </p:nvPicPr>
        <p:blipFill rotWithShape="1">
          <a:blip r:embed="rId3"/>
          <a:srcRect t="31671"/>
          <a:stretch/>
        </p:blipFill>
        <p:spPr>
          <a:xfrm>
            <a:off x="793750" y="1576818"/>
            <a:ext cx="9353024" cy="1852182"/>
          </a:xfrm>
          <a:prstGeom prst="rect">
            <a:avLst/>
          </a:prstGeom>
        </p:spPr>
      </p:pic>
      <p:pic>
        <p:nvPicPr>
          <p:cNvPr id="9" name="Picture 8" descr="A picture containing text, font, screenshot, algebra&#10;&#10;Description automatically generated">
            <a:extLst>
              <a:ext uri="{FF2B5EF4-FFF2-40B4-BE49-F238E27FC236}">
                <a16:creationId xmlns:a16="http://schemas.microsoft.com/office/drawing/2014/main" id="{EBE7DA96-1E20-7746-1C33-7A70C847D3D9}"/>
              </a:ext>
            </a:extLst>
          </p:cNvPr>
          <p:cNvPicPr>
            <a:picLocks noChangeAspect="1"/>
          </p:cNvPicPr>
          <p:nvPr/>
        </p:nvPicPr>
        <p:blipFill>
          <a:blip r:embed="rId4"/>
          <a:stretch>
            <a:fillRect/>
          </a:stretch>
        </p:blipFill>
        <p:spPr>
          <a:xfrm>
            <a:off x="793750" y="3801094"/>
            <a:ext cx="9464460" cy="2208374"/>
          </a:xfrm>
          <a:prstGeom prst="rect">
            <a:avLst/>
          </a:prstGeom>
        </p:spPr>
      </p:pic>
    </p:spTree>
    <p:extLst>
      <p:ext uri="{BB962C8B-B14F-4D97-AF65-F5344CB8AC3E}">
        <p14:creationId xmlns:p14="http://schemas.microsoft.com/office/powerpoint/2010/main" val="286375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61BD-0AA8-B0EC-9BF0-614EEE331615}"/>
              </a:ext>
            </a:extLst>
          </p:cNvPr>
          <p:cNvSpPr>
            <a:spLocks noGrp="1"/>
          </p:cNvSpPr>
          <p:nvPr>
            <p:ph type="ctrTitle"/>
          </p:nvPr>
        </p:nvSpPr>
        <p:spPr/>
        <p:txBody>
          <a:bodyPr/>
          <a:lstStyle/>
          <a:p>
            <a:r>
              <a:rPr lang="en-US" dirty="0"/>
              <a:t>That’s All</a:t>
            </a:r>
          </a:p>
        </p:txBody>
      </p:sp>
      <p:sp>
        <p:nvSpPr>
          <p:cNvPr id="3" name="Subtitle 2">
            <a:extLst>
              <a:ext uri="{FF2B5EF4-FFF2-40B4-BE49-F238E27FC236}">
                <a16:creationId xmlns:a16="http://schemas.microsoft.com/office/drawing/2014/main" id="{3D4486B0-A1EF-057A-0A7F-1873D9EA11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174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reenshot, diagram, design&#10;&#10;Description automatically generated">
            <a:extLst>
              <a:ext uri="{FF2B5EF4-FFF2-40B4-BE49-F238E27FC236}">
                <a16:creationId xmlns:a16="http://schemas.microsoft.com/office/drawing/2014/main" id="{1D46A489-1910-AF39-1B2E-E9A8BCA4A9D6}"/>
              </a:ext>
            </a:extLst>
          </p:cNvPr>
          <p:cNvPicPr>
            <a:picLocks noChangeAspect="1"/>
          </p:cNvPicPr>
          <p:nvPr/>
        </p:nvPicPr>
        <p:blipFill>
          <a:blip r:embed="rId3"/>
          <a:stretch>
            <a:fillRect/>
          </a:stretch>
        </p:blipFill>
        <p:spPr>
          <a:xfrm>
            <a:off x="646999" y="424069"/>
            <a:ext cx="9584768" cy="6228521"/>
          </a:xfrm>
          <a:prstGeom prst="rect">
            <a:avLst/>
          </a:prstGeom>
        </p:spPr>
      </p:pic>
    </p:spTree>
    <p:extLst>
      <p:ext uri="{BB962C8B-B14F-4D97-AF65-F5344CB8AC3E}">
        <p14:creationId xmlns:p14="http://schemas.microsoft.com/office/powerpoint/2010/main" val="6702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7" name="Content Placeholder 4" descr="A picture containing text, screenshot, font, number&#10;&#10;Description automatically generated">
            <a:extLst>
              <a:ext uri="{FF2B5EF4-FFF2-40B4-BE49-F238E27FC236}">
                <a16:creationId xmlns:a16="http://schemas.microsoft.com/office/drawing/2014/main" id="{E89E2A51-E786-FD6B-F440-66A8913BCB11}"/>
              </a:ext>
            </a:extLst>
          </p:cNvPr>
          <p:cNvPicPr>
            <a:picLocks noGrp="1" noChangeAspect="1"/>
          </p:cNvPicPr>
          <p:nvPr>
            <p:ph idx="1"/>
          </p:nvPr>
        </p:nvPicPr>
        <p:blipFill>
          <a:blip r:embed="rId3"/>
          <a:stretch>
            <a:fillRect/>
          </a:stretch>
        </p:blipFill>
        <p:spPr>
          <a:xfrm>
            <a:off x="3799262" y="1258510"/>
            <a:ext cx="7196730" cy="4938446"/>
          </a:xfrm>
        </p:spPr>
      </p:pic>
    </p:spTree>
    <p:extLst>
      <p:ext uri="{BB962C8B-B14F-4D97-AF65-F5344CB8AC3E}">
        <p14:creationId xmlns:p14="http://schemas.microsoft.com/office/powerpoint/2010/main" val="326558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3799262" y="1258510"/>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3987795" y="1935958"/>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3978795" y="1926958"/>
                <a:ext cx="1182240" cy="816480"/>
              </a:xfrm>
              <a:prstGeom prst="rect">
                <a:avLst/>
              </a:prstGeom>
            </p:spPr>
          </p:pic>
        </mc:Fallback>
      </mc:AlternateContent>
      <p:sp>
        <p:nvSpPr>
          <p:cNvPr id="4" name="TextBox 3">
            <a:extLst>
              <a:ext uri="{FF2B5EF4-FFF2-40B4-BE49-F238E27FC236}">
                <a16:creationId xmlns:a16="http://schemas.microsoft.com/office/drawing/2014/main" id="{6482B0ED-EF48-3E0D-05D1-268E29ED7AE5}"/>
              </a:ext>
            </a:extLst>
          </p:cNvPr>
          <p:cNvSpPr txBox="1"/>
          <p:nvPr/>
        </p:nvSpPr>
        <p:spPr>
          <a:xfrm>
            <a:off x="755451" y="1935958"/>
            <a:ext cx="2588161" cy="400110"/>
          </a:xfrm>
          <a:prstGeom prst="rect">
            <a:avLst/>
          </a:prstGeom>
          <a:noFill/>
        </p:spPr>
        <p:txBody>
          <a:bodyPr wrap="square" rtlCol="0">
            <a:spAutoFit/>
          </a:bodyPr>
          <a:lstStyle/>
          <a:p>
            <a:r>
              <a:rPr lang="en-US" sz="2000" dirty="0"/>
              <a:t>The chatbot’s role</a:t>
            </a:r>
          </a:p>
        </p:txBody>
      </p:sp>
    </p:spTree>
    <p:extLst>
      <p:ext uri="{BB962C8B-B14F-4D97-AF65-F5344CB8AC3E}">
        <p14:creationId xmlns:p14="http://schemas.microsoft.com/office/powerpoint/2010/main" val="378379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4563</TotalTime>
  <Words>4314</Words>
  <Application>Microsoft Macintosh PowerPoint</Application>
  <PresentationFormat>Widescreen</PresentationFormat>
  <Paragraphs>489</Paragraphs>
  <Slides>64</Slides>
  <Notes>53</Notes>
  <HiddenSlides>15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SFRM1095</vt:lpstr>
      <vt:lpstr>SFTT1095</vt:lpstr>
      <vt:lpstr>Arial</vt:lpstr>
      <vt:lpstr>Calibri</vt:lpstr>
      <vt:lpstr>Calibri Light</vt:lpstr>
      <vt:lpstr>Cambria Math</vt:lpstr>
      <vt:lpstr>Helvetica</vt:lpstr>
      <vt:lpstr>Office Theme</vt:lpstr>
      <vt:lpstr>Knowledge-Enhanced Supportive Memory for Chatbots</vt:lpstr>
      <vt:lpstr>Limitation and Motivation</vt:lpstr>
      <vt:lpstr>Objective and Outcome</vt:lpstr>
      <vt:lpstr>Chatbot Overview</vt:lpstr>
      <vt:lpstr>PowerPoint Presentation</vt:lpstr>
      <vt:lpstr>Extraction Example</vt:lpstr>
      <vt:lpstr>PowerPoint Presentation</vt:lpstr>
      <vt:lpstr>Response Generation</vt:lpstr>
      <vt:lpstr>Response Generation</vt:lpstr>
      <vt:lpstr>Response Generation</vt:lpstr>
      <vt:lpstr>Response Generation</vt:lpstr>
      <vt:lpstr>Example of conversation</vt:lpstr>
      <vt:lpstr>Knowledge Extraction - Summarization</vt:lpstr>
      <vt:lpstr>Limitation of pure summary</vt:lpstr>
      <vt:lpstr>Motivation for Augmented Summarization</vt:lpstr>
      <vt:lpstr>PowerPoint Presentation</vt:lpstr>
      <vt:lpstr>Augmentation – Prompt Engineering</vt:lpstr>
      <vt:lpstr>Augmentation – Prompt Engineering</vt:lpstr>
      <vt:lpstr>Augmentation – Prompt Engineering</vt:lpstr>
      <vt:lpstr>Augmentation – Prompt Engineering</vt:lpstr>
      <vt:lpstr>Augmentation – Prompt Engineering</vt:lpstr>
      <vt:lpstr>Augmentation – Prompt Engineering</vt:lpstr>
      <vt:lpstr>Potential trade-off</vt:lpstr>
      <vt:lpstr>Potential trade-off</vt:lpstr>
      <vt:lpstr>Knowledge Extraction – Segmentation</vt:lpstr>
      <vt:lpstr>Segmentation – Motivation</vt:lpstr>
      <vt:lpstr>Segmentation – Task Definition</vt:lpstr>
      <vt:lpstr>Segmentation – Task Definition</vt:lpstr>
      <vt:lpstr>Segmentation – Fine-tuning</vt:lpstr>
      <vt:lpstr>Segmentation – Fine-tuning</vt:lpstr>
      <vt:lpstr>Segmentation – Shadow Heuristic</vt:lpstr>
      <vt:lpstr>Segmentation – Augmentation</vt:lpstr>
      <vt:lpstr>Segmentation – Augmentation</vt:lpstr>
      <vt:lpstr>Segmentation – Augmentation</vt:lpstr>
      <vt:lpstr>Knowledge Extraction – Sentiment Analysis</vt:lpstr>
      <vt:lpstr>Emotion Intensity – Motivation</vt:lpstr>
      <vt:lpstr>Emotion Intensity – Methods</vt:lpstr>
      <vt:lpstr>Knowledge Extraction – Conclusion</vt:lpstr>
      <vt:lpstr>Knowledge Weakening and Enhancement Mechanism</vt:lpstr>
      <vt:lpstr>The Forgetting Curve</vt:lpstr>
      <vt:lpstr>The Forgetting Curve</vt:lpstr>
      <vt:lpstr>The Forgetting Curve – Implementation </vt:lpstr>
      <vt:lpstr>Forgetting curve – Implications</vt:lpstr>
      <vt:lpstr>Forgetting curve – Implications</vt:lpstr>
      <vt:lpstr>Additional enhancement</vt:lpstr>
      <vt:lpstr>Knowledge storage</vt:lpstr>
      <vt:lpstr>Knowledge Retrieval</vt:lpstr>
      <vt:lpstr>Interpersonal relationship issue</vt:lpstr>
      <vt:lpstr>Human Trial Evaluation</vt:lpstr>
      <vt:lpstr>Human-Trial Evaluation</vt:lpstr>
      <vt:lpstr>PowerPoint Presentation</vt:lpstr>
      <vt:lpstr>PowerPoint Presentation</vt:lpstr>
      <vt:lpstr>PowerPoint Presentation</vt:lpstr>
      <vt:lpstr>A/B Test </vt:lpstr>
      <vt:lpstr> Limitation and Future works</vt:lpstr>
      <vt:lpstr>PowerPoint Presentation</vt:lpstr>
      <vt:lpstr>Conversation Demo</vt:lpstr>
      <vt:lpstr>Previous Sessions</vt:lpstr>
      <vt:lpstr>Previous Sessions</vt:lpstr>
      <vt:lpstr>Current Session: 10-May-2023 </vt:lpstr>
      <vt:lpstr>Current Session: 10-May-2023 </vt:lpstr>
      <vt:lpstr>Current Session: 10-May-2023 </vt:lpstr>
      <vt:lpstr>Current Session: 10-May-2023 </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Human-Trial Evaluation</dc:title>
  <dc:creator>Zhang, Ziheng</dc:creator>
  <cp:lastModifiedBy>Zhang, Ziheng</cp:lastModifiedBy>
  <cp:revision>141</cp:revision>
  <dcterms:created xsi:type="dcterms:W3CDTF">2023-06-21T14:33:00Z</dcterms:created>
  <dcterms:modified xsi:type="dcterms:W3CDTF">2023-06-27T00:22:31Z</dcterms:modified>
</cp:coreProperties>
</file>