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294" r:id="rId18"/>
    <p:sldId id="295" r:id="rId19"/>
    <p:sldId id="270" r:id="rId20"/>
    <p:sldId id="272" r:id="rId21"/>
    <p:sldId id="273" r:id="rId22"/>
    <p:sldId id="275" r:id="rId23"/>
    <p:sldId id="311" r:id="rId24"/>
    <p:sldId id="276" r:id="rId25"/>
    <p:sldId id="277" r:id="rId26"/>
    <p:sldId id="297" r:id="rId27"/>
    <p:sldId id="278" r:id="rId28"/>
    <p:sldId id="319" r:id="rId29"/>
    <p:sldId id="298" r:id="rId30"/>
    <p:sldId id="300" r:id="rId31"/>
    <p:sldId id="299" r:id="rId32"/>
    <p:sldId id="301" r:id="rId33"/>
    <p:sldId id="312" r:id="rId34"/>
    <p:sldId id="283" r:id="rId35"/>
    <p:sldId id="302" r:id="rId36"/>
    <p:sldId id="303" r:id="rId37"/>
    <p:sldId id="315" r:id="rId38"/>
    <p:sldId id="304" r:id="rId39"/>
    <p:sldId id="316" r:id="rId40"/>
    <p:sldId id="280" r:id="rId41"/>
    <p:sldId id="305" r:id="rId42"/>
    <p:sldId id="318" r:id="rId43"/>
    <p:sldId id="284" r:id="rId44"/>
    <p:sldId id="309" r:id="rId45"/>
    <p:sldId id="285" r:id="rId46"/>
    <p:sldId id="286" r:id="rId47"/>
    <p:sldId id="287" r:id="rId48"/>
    <p:sldId id="317" r:id="rId49"/>
    <p:sldId id="256" r:id="rId50"/>
    <p:sldId id="257" r:id="rId51"/>
    <p:sldId id="260" r:id="rId52"/>
    <p:sldId id="258" r:id="rId53"/>
    <p:sldId id="259" r:id="rId54"/>
    <p:sldId id="313" r:id="rId55"/>
    <p:sldId id="314" r:id="rId56"/>
    <p:sldId id="321" r:id="rId57"/>
    <p:sldId id="322" r:id="rId58"/>
    <p:sldId id="323" r:id="rId59"/>
    <p:sldId id="324" r:id="rId60"/>
    <p:sldId id="325" r:id="rId61"/>
    <p:sldId id="326" r:id="rId62"/>
    <p:sldId id="327" r:id="rId63"/>
    <p:sldId id="3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7516"/>
  </p:normalViewPr>
  <p:slideViewPr>
    <p:cSldViewPr snapToGrid="0">
      <p:cViewPr varScale="1">
        <p:scale>
          <a:sx n="83" d="100"/>
          <a:sy n="83" d="100"/>
        </p:scale>
        <p:origin x="145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3218 4980 24575,'-13'11'0,"-27"-2"0,4-9 0,-47 0 0,18 0 0,-45 0 0,19 0 0,-33 0 0,-5 0 0,47 0 0,-4 0 0,-16 0 0,-4 0 0,-8 0 0,3 0-542,29 0 0,2 0 542,-30 0 0,7 0 0,23 0-157,-4-7 1,-1 0 156,-20 3 0,-23-41 0,14 11 0,29-17 0,1-5 0,-30-17 0,39 15 0,3-3 0,-17-17 0,23 3 0,1-10 0,11 13 0,0-12 1067,7-15-1067,4 14 330,6-25-330,4-3 0,13-5 0,6-30 0,13 7 0,2-11 0,-1 23 0,0-3-473,-1-32 0,2 1 473,6 37 0,5 11 0,21-64 0,-2 76 0,5 1 0,3-4 0,0 5-356,39-72 356,7-9 0,2 29 0,11 0 0,-45 76 0,4 1-387,9-3 1,3 0 386,-7 5 0,3 5 0,8 3 0,2 2 0,-10 4 0,1 5 0,5 9 0,1 4 0,1-2 0,-1 0 0,62-39 0,4 30 0,-9-10 0,3 40 0,10-23 0,-14 43 0,1-13 0,-50 15 0,-1 2 0,33-1 0,-11 0 0,-2 0 0,-7 0-109,-14-1 1,1 2 108,22 15 0,3 14 0,9 32 0,-25 1 0,9 26 0,-16-13 0,8 17 881,-20-4-881,9 17 354,-17 1-354,17 2 816,-15 11-816,33 45 0,-41-48 0,30 56 241,-47-74-241,9 19 0,0-18 0,-17 12 0,14-11 0,-14 13 0,0 0 0,-3 0 0,-8-16 0,1 30 0,-3-41 0,-5 41 0,-4-30 0,-7 15 0,0 1 0,0 0 0,0-2 0,0-14 0,0 12 0,-8-11 0,-10-1 0,-8-5 0,-7-28 0,-23 35 0,17-30 0,-25 10 0,30-21 0,-6-21 0,9 10 0,0-11 0,1-3 0,-10-9 0,7 9 0,-16-5 0,16 6 0,-15-9 0,6-1 0,-9 0 0,0 2 0,1-2 0,-1 2 0,1-1 0,0 1 0,-1-2 0,0 1 0,-9 1 0,7-1 0,-9 2 0,11-3 0,2 2 0,-2-1 0,0 1 0,9-3 0,-6-10 0,15 7 0,-7-18 0,9 18 0,0-7 0,8-1 0,1-3 0,1 1 0,4-9 0,-3 18 0,6-18 0,7 7 0,1-9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5T21:09:21.045"/>
    </inkml:context>
    <inkml:brush xml:id="br0">
      <inkml:brushProperty name="width" value="0.05" units="cm"/>
      <inkml:brushProperty name="height" value="0.05" units="cm"/>
      <inkml:brushProperty name="color" value="#F6630D"/>
    </inkml:brush>
  </inkml:definitions>
  <inkml:trace contextRef="#ctx0" brushRef="#br0">2934 1520 24575,'-37'0'0,"-6"0"0,-66 0 0,-11 0 0,25 0 0,-3 0 0,-56 0 0,67 0 0,2 0 0,-59 0 0,13 0 0,2 0 0,21 0 0,-1 0 0,24 0 0,-20 0 0,48 0 0,-18 0 0,33 0 0,-9 0 0,12 0 0,-38 0 0,38 0 0,-33 0 0,53-8 0,-6 6 0,7-5 0,1 7 0,-1-8 0,0 6 0,0-14 0,0 14 0,-9-15 0,6 7 0,-6-9 0,-1 9 0,8-6 0,-8 14 0,10-14 0,0 14 0,0-14 0,-17-3 0,12 7 0,-12-13 0,17 15 0,0 0 0,0-6 0,0 14 0,0-14 0,0 7 0,0-9 0,1 9 0,-1 1 0,0 0 0,-39-42 0,21 15 0,-15-24 0,19 33 0,28 0 0,-20 6 0,22-6 0,-6 8 0,8 0 0,0 1 0,0-1 0,0 1 0,0-1 0,0 1 0,0 0 0,0 0 0,0 0 0,0-1 0,0 1 0,0 0 0,0 0 0,0 0 0,0-1 0,8 1 0,-6-1 0,14 0 0,25-55 0,-24 41 0,30-41 0,-37 55 0,15 0 0,-13 0 0,11 9 0,-13-7 0,7 14 0,1-14 0,0 14 0,0-14 0,-1 6 0,11 0 0,-8-6 0,16 5 0,-6-8 0,0 8 0,18-8 0,-16 8 0,30-10 0,9-9 0,15-3 0,0 10 0,-15-4 0,-10 24 0,-19-14 0,20 15 0,-9-7 0,0 9 0,9 0 0,-20 0 0,20 0 0,-20 0 0,19 0 0,-19-9 0,105 2 0,21 1 0,-23-5 0,-37 6 0,15 1 0,-17 2 0,19 2 0,1-10 0,-22 8 0,2-8 0,-53 10 0,9 0 0,-9 0 0,0 0 0,9 0 0,-9 0 0,0 0 0,-2 0 0,-1 0 0,-8 0 0,9 0 0,-22 0 0,8 0 0,1 0 0,20 0 0,-6 0 0,-5 0 0,-10 0 0,-8 0 0,11 0 0,-11 0 0,8 0 0,-17 0 0,17 0 0,-17 0 0,17 0 0,-17 0 0,7 8 0,46 33 0,-50-15 0,40 22 0,-63-31 0,0 0 0,0 0 0,0 1 0,0-1 0,0 1 0,0-1 0,0 1 0,0 0 0,0-1 0,0 1 0,0 0 0,0-1 0,0 1 0,0-1 0,-8 8 0,6-6 0,-5 6 0,7-8 0,-8 1 0,6 0 0,-6-1 0,8 1 0,0 0 0,0 9 0,0-7 0,-8 8 0,6-11 0,-6 1 0,8 0 0,-32 38 0,24-29 0,-31 29 0,29-38 0,-7-2 0,8 2 0,-7-1 0,6 1 0,0 0 0,-6-1 0,6 1 0,-8 0 0,0 0 0,0-1 0,0 1 0,0 0 0,0-1 0,0 1 0,0 0 0,0 9 0,-1-7 0,-8 15 0,7-7 0,-6 0 0,8-3 0,0-7 0,0-8 0,8 6 0,-6-14 0,6 13 0,-8-13 0,8 14 0,-5-6 0,5 0 0,0 5 0,-6-13 0,-76 39 0,54-33 0,-70 32 0,71-38 0,6 6 0,-4 0 0,17-6 0,0 6 0,0-8 0,0 0 0,0 0 0,0 0 0,0 0 0,1 0 0,7 7 0,3-5 0,7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12.937"/>
    </inkml:context>
    <inkml:brush xml:id="br0">
      <inkml:brushProperty name="width" value="0.05" units="cm"/>
      <inkml:brushProperty name="height" value="0.05" units="cm"/>
      <inkml:brushProperty name="color" value="#F6630D"/>
    </inkml:brush>
  </inkml:definitions>
  <inkml:trace contextRef="#ctx0" brushRef="#br0">314 265 24575,'33'6'0,"24"-2"0,-2-3 0,12-2-3171,22 1 0,13 0 0,3 0 3171,-27 0 0,0 0 0,4 0 0,6 0-512,-5 0 1,7 0-1,4 0 1,1 0-1,1 0 1,-2 0 511,-2 0 0,-1 0 0,1 0 0,0 0 0,2 0 0,2 0-171,-2 0 0,4 0 0,1 0 1,0 0-1,0 0 0,-2 0 0,-3 0 171,1 0 0,-5 0 0,-1 0 0,1 0 0,1 0 0,4 0-278,-8 0 1,3 0-1,2 0 1,1 0-1,0 0 1,0 0 0,-3 0-1,-2 0 278,12 0 0,-4 0 0,-2 0 0,1 0 0,2 0 0,4 0-49,-7 0 1,3 0 0,3 0 0,1 0 0,1 0 0,-1 0-1,0 0 1,-3 0 48,-6 0 0,-2 0 0,0 0 0,0 0 0,-1 0 0,1 0 0,-1 0 0,0 0 0,0 0 0,0 0 0,1 0 0,-1 0 0,0 0 0,-1 0 0,0 0 0,-2 0 0,5 0 0,-1 0 0,0 0 0,-2 0 0,0 0 0,0 0 0,0 0 0,13 0 0,1 0 0,-1 0 0,-1 0 0,-4 0 0,-4 0 0,12 0 0,-6 0 0,-2 0 0,4 0 0,-5 0 0,4 0 0,1 0 0,-3 0 0,-8 0 0,-10 0 0,-6 0 0,0 0 0,3 0 122,20 0 0,5 0 0,0 0 1,-3 0-123,-12 0 0,-3 0 0,-1 0 0,-1 0 293,19 0 0,-3 0 0,-1 0-293,-5 0 0,-1 0 0,0 0 0,-5 0 0,0 0 0,-2 0 438,-7 0 0,-2 0 1,-1 0-439,0 0 0,0 0 0,-2 0 1097,22 0 1,-1 0-1098,1 0 0,0 0 0,0 1 0,0-2 0,1-3 0,-2-1 0,-5 0 0,-1-1 0,6-4 0,-1-1 0,-10 1 0,-3 1 1054,-10-1 1,-1 1-1055,7 0 0,0-1 0,1-4 0,0-1 0,-1 4 0,2 0 0,9-4 0,-2 1 0,-17 4 0,-4 1 0,2 0 0,0 0 0,6 4 0,1 0 0,0-4 0,1 1 0,6 6 0,0 2 0,-1-4 0,2-1 0,3 0 0,5 1 0,-5 3 0,6 1 0,-2-1 0,-13-2 0,0-1 0,2 1 181,19 3 0,5 0 0,-5 0-181,-19 0 0,-4 0 0,2 0 0,4 0 0,2 0 0,-1 0 0,1 0 0,1 0 0,-1 0 0,1 0 0,-1 0 0,1 0 0,3 0 0,1 0 0,-1 0 0,-4 0 0,0 0 0,1 0-171,9 0 1,2 0-1,0 0 171,-5 0 0,-1 0 0,2 0 0,8 0 0,1 0 0,0 0 0,-4 0 0,-1 0 0,1 0 0,-1 0 0,0 0 0,0 0 0,5 0 0,0 0 0,-1 0 0,-9 0 0,-1 0 0,1 0 0,4 0 0,1 0 0,-2 0-189,-8 0 1,-2 0-1,-1 0 189,1 0 0,0 0 0,-2 0 166,-8 0 0,-2 0 0,1 0-166,7 0 0,1 0 0,-4 0 0,12 4 0,-3 0 605,9-3 1,-4 1-606,-26 1 0,-3 2 0,5-1 0,1 0 0,3-3 0,-3 0 2676,29 7-2676,-32-8 0,-1 0 0,16 0 0,17 0 0,-2 0 0,-1 0 0,-7 0 0,8 0 0,-11 0 0,1 0 2683,-1 0-2683,-9 0 0,-18 0 0,-1 0 0,16 0 583,27 0-583,-35 0 0,0 0 1414,-1 0-1414,1 0 686,0 0-686,-1 0 181,1 0-181,0 0 0,9 0 0,-7 0 0,6 0 0,-8 0 0,0 6 0,-1-4 0,1 4 0,0 1 0,-9-5 0,33 11 0,-26-12 0,20 6 0,-21-1 0,-13 2 0,13 0 0,-13 4 0,5-11 0,1 12 0,-7-12 0,7 12 0,-9-12 0,0 11 0,1-4 0,-1-1 0,0 5 0,1-4 0,-8-1 0,23 11 0,-18-15 0,21 15 0,-26-11 0,5 6 0,-4 0 0,-1 0 0,6 0 0,-13 0 0,13 0 0,-13 0 0,6-1 0,-1 1 0,-5 0 0,6-1 0,-7 1 0,6-1 0,-5 1 0,17 5 0,-16-4 0,9 3 0,-12-4 0,1-1 0,-7 0 0,5 0 0,-4 0 0,0-1 0,4 2 0,-11-2 0,5 0 0,0 1 0,-4-1 0,4 1 0,-5 5 0,5-4 0,-4 4 0,4-5 0,-5 5 0,4 0 0,-3 8 0,3-8 0,-9 6 0,3-10 0,-9 10 0,9-5 0,-8 1 0,3 4 0,-5-4 0,0-1 0,0 5 0,0-4 0,0-1 0,0 5 0,0-4 0,0-1 0,0 6 0,-5 5 0,-2-2 0,-11 9 0,-1-12 0,-1 1 0,-10-6 0,9 5 0,-11-5 0,7 1 0,-6 4 0,-3-4 0,1 6 0,-6-5 0,5 3 0,-6-3 0,-1 6 0,1-6 0,-1-2 0,1-5 0,6-1 0,-15 5 0,-3-13 0,-1-1 0,-16 7 0,8-10 0,4-2 0,15 1 0,-15 0 0,6 0 0,-17 0 0,7-7 0,-16-1 0,6-1 0,-8-5 0,-1 5 0,1-7 0,-1 7 0,-10-5-465,8 12 465,-8-13-526,34 14 0,-1 0 526,-41-13 0,34 12 0,1 2 0,-20-8 0,29 4 0,-1 0 0,-31 2 0,30-6 0,-1 0 0,6 7 0,0 0-235,0-6 0,0-1 235,-41 6 0,4-12 0,-1 12 0,18-4 0,-17 6 0,18 0 0,-10 0 0,-16 0 0,12 0 0,-3 0 0,19 0 0,0 0 0,7 0 0,-7 0 429,9 0-429,0 0 1050,-9 0-1050,7 0 508,-7 0-508,0 0 0,6 0 0,-15 0 0,16 6 0,-16-4 0,6 4 0,11-5 0,-5-2 0,10 1 0,-2 0-436,-13 0 1,0 0 435,18 0 0,1 0 0,-12 0 0,2 0 0,-27 0 0,7 0 0,1 0 0,-2 0 0,10 0 0,-3 0 0,13 0 0,1 0-803,-5 0 0,-3 0 803,-14 0 0,0 0 0,17 0 0,1 0 0,-18 0 0,-1 0 0,11 0 0,-1 0 0,-17 0 0,-1 0 0,13 0 0,-1 0-1094,-11 0 1,-1 0 1093,6 0 0,-1 0 0,-4 0 0,-4 0 0,7 0 0,-4 0 0,3 0 0,19 0 0,3 0 0,-3 0-894,-24 0 0,-4 0 0,6 0 894,-5 0 0,4 0 0,27 0 0,-2 0 0,1 0-487,-2 0 1,-1 0 0,4 0 486,-12 0 0,2 0-193,-4 0 1,1 0 192,9 0 0,0 0 0,4 0 0,-3 0 0,-1 0 0,-4 0 0,5 0 0,2 0 0,1 0 0,-7 0 0,-5 0 0,11 0 1020,-18 0-1020,5 0 0,0 0 0,-6 0 0,30 0 0,-2 0 0,6 0 0,2 0 0,-43 0 0,43 0 0,0 0 0,-32 0 0,32 0 0,0 0 0,-32 0 0,32 0 0,0 0 0,-32 0 2280,-8 0-2280,11 0 0,-11-7 0,8 5 0,-8-6 0,20 1 0,-7 6 0,6-13 0,1 12 0,2-5 0,0 7 2553,7 0-2553,-17 0 0,26 0 0,-1 0 0,-36 0 0,31 0 0,1 0 0,-22 0 0,-1 0 0,1 0 0,8 0 0,-6 0 0,7 0 0,-1 0 0,-6 0 2165,16 0-2165,-7 0 0,0 0 0,-2 0 0,-10 0 0,0 0 0,1 0 0,17 0 0,-1 0 0,-28 0 55,23 0 0,0 0-55,-14 0 0,-7 0 0,9 0 0,1 0 112,-1 0-112,0 0 0,10 0 0,-7 0 0,7 0 0,-10 0 0,1 0 0,-1 0 0,0 0 0,1 0 0,-1 0 0,1 0 0,-1 0 0,28 0 0,-1 0 0,-33 0 0,-11 0 0,20 7 0,6-5 0,1 12 0,-7-13 0,16 6 0,-17 0 0,8-5 0,0 5 0,-8 0 0,17-6 0,-16 6 0,7 0 0,0-5 0,2 11 0,0-11 0,7 11 0,-7-5 0,16 0 0,1-1 0,-19 2 0,13-2 0,1 0 0,-14-6 0,-10 14 0,1-7 0,-1 1 0,1 5 0,-1-5 0,1 0 0,-1 5 0,1-5 0,0-1 0,-1 6-756,-10-4 756,38-2 0,1 1 0,-35 0 0,32-1 0,-1 0 0,1-3 0,1 0 0,-46 12 0,34-10 0,-8 0 0,5-1 0,5-1 0,1-1 0,-21 1 0,-2-1 0,8-3 0,7-2 0,-3 1 0,1 0 0,-2 0 0,-12 0-388,12 0 1,-3 0 387,20 0 0,2 0 0,-10 0 0,0 0 0,15 0 0,0 0 0,-14 0 0,-1 0-243,3 0 0,0 0 243,1 0 0,-1 0 0,1 0 0,2 0 0,-27 0 0,29 0 0,0 0 0,6 1 0,-1-2 0,-16-5 0,-2-3 0,14 5 0,1-3 0,-10-8 0,2-1 0,-27-2-222,20 2 222,2-4 695,9 17-695,8-17 1489,3 13-1489,7-7 744,1 7-744,-1 1 261,1 0-261,6 4 0,3-4 0,-1 6 0,6 0 0,-6 0 0,-4 0 0,9 0 0,-9-6 0,12 5 0,-8-4 0,6 5 0,-13-7 0,12 6 0,-11-5 0,4 6 0,1-6 0,-6 5 0,5-5 0,-6 0 0,-1 5 0,-7-5 0,5 6 0,-6-6 0,1 4 0,5-4 0,-14 6 0,15 0 0,-15-6 0,15 4 0,-7-4 0,1 6 0,5 0 0,-6 0 0,9 0 0,6 0 0,-5 0 0,6 0 0,-8 0 0,1 0 0,6 0 0,-4 0 0,4 0 0,1 0 0,-14 0 0,11 0 0,-12 0 0,7 0 0,-18 0 0,6 0 0,-7-6 0,11 4 0,8-4 0,1 6 0,7 0 0,-6 0 0,5 0 0,-6 0 0,6 0 0,-4 0 0,11 0 0,-5 0 0,8-5 0,-8 3 0,6-3 0,-6 5 0,-11 0 0,14-6 0,-14 5 0,19-10 0,-1 9 0,6-8 0,-4 9 0,4-10 0,0 5 0,-4-7 0,10 2 0,-10-7 0,10 5 0,-4-10 0,-1 10 0,4-10 0,-3 3 0,4-4 0,6-1 0,-4 0 0,4-10 0,0 7 0,-4-8 0,10 12 0,-5-1 0,6-7 0,0 6 0,0-6 0,0 7 0,0 1 0,0 5 0,0-4 0,0 10 0,0-10 0,0 10 0,0-4 0,0 5 0,0 1 0,10-5 0,-3 3 0,9-3 0,-5 10 0,1-4 0,-1 4 0,0-1 0,6 2 0,-5 5 0,5-5 0,-6 4 0,0-4 0,0 5 0,0 0 0,0 0 0,1 0 0,-1 0 0,0-5 0,0-1 0,0 0 0,-6-4 0,5 9 0,-8-9 0,7 4 0,-8-5 0,9 5 0,-9-4 0,4 4 0,0 0 0,-4-4 0,9 4 0,-9-5 0,8 1 0,-7-1 0,8 5 0,-9-4 0,4 4 0,-5-5 0,0 0 0,4 5 0,-2-4 0,2 4 0,-4-5 0,5 5 0,-4-3 0,9 3 0,-5 0 0,1-3 0,3 8 0,-3 5 0,-1-2 0,0 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29.003"/>
    </inkml:context>
    <inkml:brush xml:id="br0">
      <inkml:brushProperty name="width" value="0.05" units="cm"/>
      <inkml:brushProperty name="height" value="0.05" units="cm"/>
      <inkml:brushProperty name="color" value="#33CCFF"/>
    </inkml:brush>
  </inkml:definitions>
  <inkml:trace contextRef="#ctx0" brushRef="#br0">1 232 24575,'14'0'0,"19"0"0,9 0 0,16 0 0,10 0 0,13 0 0,11 0 0,-17 0 0,10 0 0,-23 0 0,17 0 0,1 0 0,-1 0 0,-9 0 0,7 0 0,4 0 0,-9 0 0,7 0 0,-1 0 0,-15 0 0,25 0 0,-18 0 0,0 0 0,7 0 0,-16 0 0,-2 0 0,-2 0 0,-6 0 0,-1 0 0,-1 0 0,-9 0 0,0 0 0,1 0 0,-1 0 0,-7 0 0,6 0 0,-6 0 0,8 0 0,-8 0 0,-1 0 0,-1 0 0,3 0 0,-1 0 0,5 0 0,-11 0 0,29 0 0,-18 0 0,20 0 0,-17 0 0,7 0 0,-5 0 0,13 0 0,-13 0 0,13 0 0,-13 0 0,13 0 0,-13 0 0,5 0 0,1 0 0,-7 0 0,15 0 0,-7 0 0,9 0 0,0 0 0,-1 0 0,36 0 0,-27 0 0,27 0 0,-36 0 0,1 0 0,0 0 0,-1 0 0,1 0 0,-9 0 0,7 0 0,-14 0 0,13 0 0,-13 0 0,13 0 0,-14 0 0,15 0 0,-6 0 0,-1 0 0,33 6 0,-26-4 0,28 11 0,-35-11 0,6 4 0,-5 1 0,0-6 0,5 6 0,-13-7 0,13 0 0,-13 0 0,13 0 0,-13 0 0,5 0 0,1 0 0,-7 0 0,7 0 0,-1 0 0,-6 0 0,15 6 0,12-4 0,-6 11 0,13-12 0,-17 6 0,0-7 0,-9 6 0,7-5 0,-7 5 0,9-6 0,0 7 0,-9-5 0,7 4 0,-7-6 0,1 0 0,-3 0 0,-7 0 0,7 0 0,-5 0 0,23 6 0,-13-4 0,7 3 0,-4-5 0,-13 0 0,14 0 0,-15 0 0,6 0 0,1 7 0,-7-5 0,15 4 0,-15-6 0,15 0 0,-6 0 0,-1 0 0,7 0 0,-7 0 0,9 0 0,0 0 0,-9 0 0,7 0 0,-7 0 0,1 6 0,6-4 0,-7 4 0,9-6 0,0 0 0,-1 0 0,10 0 0,-7 6 0,7-4 0,-9 4 0,-1-6 0,1 0 0,-8 0 0,5 0 0,-5 0 0,-1 0 0,7 0 0,-15 0 0,7 0 0,-1 0 0,21 0 0,-14 0 0,20 0 0,-25 0 0,9 0 0,-1 0 0,1 0 0,0 7 0,0-6 0,-9 6 0,7-7 0,-7 0 0,9 6 0,-9-4 0,7 4 0,-6-6 0,-1 0 0,7 0 0,20 0 0,-12 0 0,19 0 0,-25 0 0,9 0 0,-7 0 0,6 0 0,-8 7 0,-1-5 0,1 4 0,0-6 0,-9 0 0,7 0 0,-6 0 0,-1 0 0,7 0 0,-15 0 0,15 0 0,11 0 0,-13 0 0,20 0 0,-25 0 0,9 0 0,0 0 0,0 0 0,-1 0 0,10 0 0,2 0 0,0 0 0,7 0 0,-16 0 0,16 0 0,-16 0 0,7 0 0,-9 0 0,-1 0 0,10 0 0,-7 0 0,33 0 0,-29 0 0,20 0 0,-26 0 0,9 0 0,-7 0 0,7 0 0,-1 0 0,-6 0 0,16 0 0,-16 0 0,17 0 0,-17 0 0,6 0 0,-8 0 0,0 0 0,-1 0 0,1 0 0,0 0 0,0 0 0,35 0 0,-27 0 0,-16 0 0,1 0 0,18 0 0,10 0 0,-1 0 0,11 0 0,-8 0 0,7 0 0,-9 0-532,9 0 532,-7 0 0,8 0 0,-11 0 0,1 0 0,-24 0 0,1 0 0,21 0 0,-19 0 0,3 0 0,3 0 0,-2 0 0,-6 0 0,0 0 0,12 0 0,0 0 0,30 0 0,-6 0 0,-1 0 0,-3 0 0,-9 0 0,-1 0 0,0 0 0,11 0 0,-8 0 0,7 0 0,1 0 0,2 0 0,-41 0 0,0 0 0,42 0 0,6 0 0,-17 0 0,18 0 0,-41 3 0,-1 1 0,41-2 0,-36 2 0,-1-1 0,10-3 0,16 0 0,-18 0 0,9 0 0,11 7 0,-8-5 0,8 6 0,-1-8 0,-7 0 0,8 0 0,-11 0 0,-9 0 0,7 0 0,-16 0 0,7 0 0,16 0 0,-18 0 0,18 0 0,-25 0 0,-1 0 0,-7 0 0,5 0 532,-5 0-532,8 0 0,-1 0 0,-7 0 0,5 0 0,-13 0 0,14 0 0,-15 0 0,6 0 0,-7 0 0,-1 0 0,1 0 0,-1 0 0,18 0 0,-5 0 0,7 0 0,-11-6 0,-1-2 0,3-7 0,7 1 0,1-1 0,9 0 0,-7 0 0,7-1 0,-9 2 0,8-2 0,-6 1 0,7 7 0,-1-5 0,-15 6 0,13 0 0,-23-6 0,7 6 0,-9-1 0,0-4 0,1 11 0,-1-5 0,-7 6 0,6-6 0,-13 4 0,13-4 0,-6 6 0,0 0 0,6 0 0,-6 0 0,8 0 0,-8 0 0,5 0 0,-4 0 0,6 0 0,1 0 0,17 0 0,-13 0 0,13 0 0,-18 0 0,1 0 0,-1 0 0,9 0 0,-7 0 0,15 0 0,-15 0 0,6 0 0,-7 0 0,-1 0 0,-6 0 0,4 0 0,-5 0 0,0 0 0,6 0 0,5 0 0,-1 0 0,2 0 0,-7 0 0,-17 0 0,9 0 0,-12-5 0,7-2 0,-7-5 0,5-6 0,-10 6 0,10-6 0,-11 6 0,6-5 0,-1 3 0,-4-3 0,5-1 0,-7 6 0,1-6 0,-1 7 0,5-5 0,-4 8 0,-1 3 0,-6 11 0,-5 4 0,0 1 0,0 6 0,0-4 0,0 4 0,0 0 0,0-4 0,0 4 0,0 0 0,0 1 0,0 7 0,0-6 0,0-2 0,0 0 0,0 1 0,0 1 0,0-2 0,0-6 0,0 0 0,0 0 0,0-5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35.014"/>
    </inkml:context>
    <inkml:brush xml:id="br0">
      <inkml:brushProperty name="width" value="0.05" units="cm"/>
      <inkml:brushProperty name="height" value="0.05" units="cm"/>
      <inkml:brushProperty name="color" value="#33CCFF"/>
    </inkml:brush>
  </inkml:definitions>
  <inkml:trace contextRef="#ctx0" brushRef="#br0">17513 1033 24575,'4'-6'0,"8"1"0,6 5 0,7 0 0,15 0 0,-5 0 0,22 0 0,-15 0 0,7 0 0,8 0 0,-4 0 0,15 0 0,-9 0 0,-1 7 0,1-6 0,-1 12 0,1-11 0,0 11 0,-1-12 0,1 6 0,0-1 0,-9-4 0,7 4 0,-15-6 0,6 0 0,-7 0 0,-1 0 0,-7 0 0,5 0 0,-11 0 0,22 0 0,-20 0 0,13 0 0,-17 0 0,-1 0 0,1 0 0,-1 0 0,1 0 0,-1 0 0,1 0 0,-1 0 0,-5-5 0,4-1 0,-10-12 0,4 5 0,-5-10 0,6 10 0,-5-11 0,4 11 0,-4-10 0,3-1 0,-3 4 0,4-2 0,-6 11 0,-5-1 0,4-5 0,-8 4 0,8-4 0,-9 6 0,9 0 0,-9-1 0,4 1 0,-5 0 0,5 0 0,-4 0 0,4 0 0,-5 0 0,0-1 0,0 1 0,0 0 0,0 0 0,0 0 0,0 0 0,0 0 0,0 0 0,0 0 0,0 0 0,-5 0 0,-1 4 0,0-3 0,-4 4 0,4-5 0,-5 0 0,-1 0 0,0-7 0,1 6 0,-1-6 0,1 7 0,0 0 0,-1-7 0,1 6 0,-1-6 0,1 7 0,-1 0 0,-5 5 0,4-4 0,-4 3 0,0-4 0,4-1 0,-4 5 0,0-3 0,4 9 0,-4-10 0,-1 10 0,1-9 0,-7 9 0,6-4 0,1 5 0,0 0 0,4 0 0,-10 0 0,10 0 0,-10 0 0,10 0 0,-10 0 0,4 0 0,-4 0 0,-2 0 0,-5 0 0,4-6 0,-6 5 0,0-5 0,6 1 0,-6 3 0,7-3 0,-7-1 0,12-1 0,-10 0 0,11-4 0,-6 5 0,1-1 0,-1-4 0,6 4 0,-4-5 0,10 6 0,-10-5 0,10 4 0,-10 0 0,10 2 0,-10 0 0,10 4 0,-10-11 0,4 11 0,1-4 0,-11 0 0,9 3 0,-3-3 0,-1 5 0,6 0 0,-1 0 0,-4-5 0,4 3 0,-6-3 0,1 5 0,-1 0 0,0 0 0,-6 0 0,4 0 0,-5 0 0,1 0 0,4 0 0,-5 0 0,-10 0 0,12 0 0,-12 0 0,10 0 0,5 0 0,-4 0 0,6 0 0,0 0 0,1 0 0,-1 0 0,-7 0 0,6-6 0,-6 5 0,7-5 0,1 6 0,-8 0 0,5 0 0,-4 0 0,6 0 0,0 0 0,-11 0 0,9 0 0,-9 0 0,12-5 0,-1 3 0,0-3 0,0 5 0,1 0 0,-1 0 0,0 0 0,1 0 0,-1 0 0,0 0 0,1 0 0,-1 0 0,0 0 0,0 0 0,1 0 0,-6 0 0,4 0 0,-4 0 0,11 0 0,-4 0 0,10 0 0,-10 0 0,4 0 0,1 0 0,-5 0 0,4 0 0,-6 0 0,0 0 0,1 0 0,-8 0 0,6 0 0,-6 0 0,7 0 0,-6 0 0,4 0 0,-23 0 0,14 0 0,-8 0 0,5 0 0,12 0 0,-11 0 0,4 0 0,-6 0 0,-1 0 0,1 0 0,0 0 0,-1 0 0,1 0 0,0 0 0,6 0 0,-5 0 0,6 0 0,-7 0 0,6 0 0,-5 0 0,-5 0 0,8 0 0,-14 0 0,16 0 0,1 0 0,-6 0 0,6 0 0,-1 0 0,-5 0 0,6 0 0,-8 0 0,8 0 0,-6 0 0,6 0 0,-16 0 0,6 0 0,-5 0 0,-1-7 0,-11 6 0,-2-6 0,2 7 0,3 0 0,14 0 0,-5 0 0,-1-6 0,7 4 0,-7-5 0,0 7 0,7 0 0,-15 0 0,15 0 0,-15 0 0,14 0 0,-14 0 0,-20 0 0,21 0 0,-27-6 0,32 4 0,1-4 0,-7 6 0,6 0 0,1 0 0,-7 0 0,6 0 0,1 0 0,-7 0 0,15 0 0,-15 0 0,7 0 0,-9 0 0,1-7 0,7 5 0,-6-4 0,6 6 0,-7-7 0,-1 6 0,-18-12 0,14 11 0,-6-4 0,12 6 0,15 0 0,-15 0 0,14 0 0,-5 0 0,7 0 0,1 0 0,-1 0 0,1 0 0,-1 0 0,-8 0 0,7 0 0,-15 0 0,6 0 0,-8 0 0,9 0 0,-7 0 0,-29 0 0,18 0 0,-26 0 0,35 0 0,0 0 0,0 0 0,0 0 0,1 0 0,-1 0 0,8 0 0,-6 0 0,15 0 0,-7 0 0,0 0 0,7 0 0,-15 0 0,6 0 0,-8 0 0,-18 0 0,14 0 0,-14 0 0,9 0 0,7 0 0,-7 0 0,9 0 0,1 0 0,-1 0 0,0 7 0,8 0 0,-6 1 0,15 4 0,-15-10 0,15 9 0,-15-9 0,7 10 0,0-10 0,-7 4 0,7-6 0,-35 7 0,19 1 0,-19 0 0,27-2 0,-1 1 0,0-6 0,0 6 0,0-1 0,1-4 0,-1 5 0,0-7 0,0 0 0,0 6 0,0-4 0,1 4 0,-1 1 0,0-6 0,0 12 0,-26-11 0,20 4 0,-20-6 0,17 0 0,7 0 0,-7 0 0,17 0 0,-6 0 0,15 6 0,-15-4 0,15 4 0,-15-6 0,14 0 0,-14 0 0,15 0 0,-15 0 0,15 0 0,-15 0 0,14 0 0,-14 0 0,-11 0 0,4 0 0,-5 0 0,13 0 0,5 0 0,-7 0 0,-1 0 0,8 0 0,-5 0 0,5 0 0,0 0 0,-6 0 0,7 0 0,-1 0 0,3 0 0,0 0 0,5 0 0,-14 0 0,-12 0 0,6 0 0,-13 0 0,25 0 0,-5 0 0,5 0 0,-8 0 0,8 0 0,-5 0 0,6 6 0,-9-4 0,9 4 0,-7-6 0,14 0 0,-5 0 0,-1 0 0,6 0 0,-5 0 0,7 0 0,1 0 0,-27 7 0,20-5 0,-20 10 0,18-10 0,7 4 0,-7-1 0,1-3 0,5 4 0,-14-6 0,15 0 0,-15 0 0,6 0 0,1 0 0,-7 0 0,15 0 0,-15 0 0,14 0 0,-14 0 0,-3 0 0,-1 0 0,0 0 0,12 6 0,9-5 0,-1 5 0,-7 1 0,5-5 0,-5 4 0,7 0 0,1-4 0,-9 10 0,6-10 0,-5 4 0,7-6 0,-7 7 0,5-6 0,-13 6 0,13-7 0,-14 0 0,-12 0 0,14 0 0,-20 0 0,33 0 0,-7 0 0,-7 0 0,19 0 0,-26 0 0,20 0 0,-8 0 0,2 0 0,9 0 0,-1 0 0,1 0 0,-1 0 0,1 0 0,-1 0 0,1 0 0,6 0 0,-5 0 0,6 0 0,-8 0 0,1 0 0,-1 0 0,8 0 0,-6 0 0,6 0 0,-8 0 0,1 0 0,6 0 0,-4 0 0,11 0 0,-11 0 0,11 0 0,-5 0 0,8 0 0,-1 0 0,0 0 0,-10 0 0,7 0 0,-7 5 0,16-3 0,-4 3 0,10 0 0,-4-4 0,-1 10 0,6-10 0,-5 4 0,5-5 0,-5 0 0,5 5 0,-6-3 0,1 3 0,4-5 0,-10 0 0,4 0 0,-10 0 0,3 0 0,2 0 0,1 0 0,4 0 0,0 0 0,-4 0 0,10 0 0,-10 0 0,5 0 0,-7 0 0,6 0 0,-4 0 0,4 0 0,-6 0 0,7 0 0,-5 0 0,4 0 0,-6 0 0,0 0 0,-10 0 0,7 0 0,-7 0 0,10 0 0,0 0 0,1 0 0,-1 0 0,-7 0 0,6 0 0,-6 0 0,7 0 0,1 0 0,-1 0 0,0 0 0,1 0 0,-1 0 0,-7 0 0,6 0 0,-6 0 0,0 0 0,-5 0 0,-5 0 0,5 0 0,5 0 0,8 0 0,-8 0 0,5 0 0,-4 0 0,12 0 0,-4 0 0,4 0 0,0 0 0,2 0 0,6 0 0,0 0 0,-1 0 0,11 0 0,-3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37.910"/>
    </inkml:context>
    <inkml:brush xml:id="br0">
      <inkml:brushProperty name="width" value="0.05" units="cm"/>
      <inkml:brushProperty name="height" value="0.05" units="cm"/>
      <inkml:brushProperty name="color" value="#33CCFF"/>
    </inkml:brush>
  </inkml:definitions>
  <inkml:trace contextRef="#ctx0" brushRef="#br0">5378 222 24575,'-17'0'0,"-11"0"0,1 0 0,-7 0 0,-5 0 0,-2 0 0,-2 0 0,-5 0 0,7 0 0,-8 0 0,7 0 0,-15 0 0,6 0 0,-8 0 0,1 0 0,7 0 0,-6 0 0,14 0 0,-13 0 0,13 0 0,-5 0 0,7 0 0,1 0 0,-1 0 0,8 0 0,-6 0 0,5 0 0,1 0 0,1-6 0,1 5 0,4-5 0,-5 6 0,8 0 0,-8-6 0,6 5 0,-6-6 0,7 7 0,1 0 0,-1 0 0,0 0 0,0 0 0,1 0 0,-1-5 0,0 4 0,0-5 0,1 6 0,-19-6 0,14 5 0,-21-4 0,17 5 0,-1 0 0,-4 0 0,11 0 0,-12-6 0,13 4 0,-6-4 0,0 6 0,6 0 0,-6 0 0,0 0 0,6 0 0,-6 0 0,7 0 0,-6 0 0,-7 0 0,-3 0 0,3 0 0,0 0 0,11-6 0,-12 5 0,6-5 0,-8 0 0,8 5 0,-6-5 0,6 6 0,-8 0 0,1 0 0,-1 0 0,0 0 0,8 0 0,-6 0 0,6 0 0,-1-6 0,-5 5 0,-5-10 0,1 4 0,-2 0 0,7-6 0,4 12 0,1-11 0,-6 11 0,13-5 0,-6 6 0,7 0 0,1 0 0,5 0 0,-4 0 0,4 0 0,-6 0 0,7 0 0,-6-5 0,6 4 0,-18-11 0,9 11 0,-9-4 0,11 5 0,0 0 0,-6 0 0,4 0 0,-5 0 0,8 0 0,-1 0 0,0 0 0,1 0 0,-8 0 0,5 0 0,-4 0 0,6 0 0,-7 0 0,6 0 0,-13 0 0,13 0 0,-24 0 0,14 0 0,-9 0 0,7 0 0,4 0 0,1 0 0,-6 0 0,12 0 0,-11 0 0,4 0 0,-6 0 0,-1 0 0,7 0 0,-4-6 0,4 4 0,-6-4 0,-1 0 0,1 4 0,-1-4 0,8 6 0,-24-6 0,26 5 0,-19-5 0,18 6 0,6 0 0,0 0 0,3 0 0,10 0 0,-4 0 0,0 0 0,4 0 0,-4 0 0,5 5 0,1-4 0,5 9 0,-4-4 0,4 5 0,-6 0 0,-4 5 0,3-4 0,2 4 0,1-5 0,4 0 0,0 0 0,-4 0 0,3 0 0,1 0 0,-4 0 0,4 0 0,0 1 0,-4-1 0,8 0 0,-8 0 0,9 0 0,-4 0 0,5-1 0,0 2 0,0-1 0,0 0 0,0 0 0,0 0 0,0 0 0,0 0 0,0 0 0,0 0 0,0 0 0,0 1 0,0-1 0,0 0 0,0 0 0,0 0 0,0 0 0,0-1 0,0 1 0,0 0 0,5 0 0,-4 0 0,9-1 0,-9 1 0,8 0 0,-8 0 0,4 0 0,0-5 0,-4 4 0,9-4 0,-9 5 0,9 0 0,-9 0 0,9 0 0,-9 0 0,9 0 0,-9 0 0,9 0 0,-9 0 0,9 1 0,-8-1 0,7 0 0,-2 0 0,-1 0 0,4 0 0,-9 0 0,9 0 0,-9 0 0,9 0 0,-9 0 0,4 0 0,0 1 0,-4-1 0,9 0 0,-9 0 0,9 0 0,-9 0 0,9 0 0,-4 0 0,1 0 0,2 0 0,-3 0 0,0 0 0,4 0 0,-4 0 0,5-5 0,-5 4 0,4-4 0,-4 1 0,5 2 0,0-3 0,0 0 0,-5 4 0,4-4 0,-4 0 0,5 4 0,0-9 0,-1 4 0,1-5 0,-5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particularly for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potentially useful  knowledge to generate response. This is obtained from our memory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the key to generate long term context-appropriate response.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a short-term conversation history consists of past 8 utterances of the conversation, this is to provide short-term context-relevant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how we optimize the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storing the whole summary, we choose to store each individual sentence as a single record in database,</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when we retrieved the second sentence </a:t>
            </a:r>
            <a:r>
              <a:rPr lang="en-GB" sz="1200" dirty="0" err="1">
                <a:latin typeface="SFTT1095"/>
              </a:rPr>
              <a:t>indepedently</a:t>
            </a:r>
            <a:r>
              <a:rPr lang="en-GB" sz="1200" dirty="0">
                <a:latin typeface="SFTT1095"/>
              </a:rPr>
              <a:t>,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solution we explored is to augment the training dataset, to have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rewrite each sentence so they becomes fully-understandable by their own, make each sentence self-contained.</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a:t>
            </a:r>
          </a:p>
          <a:p>
            <a:endParaRPr lang="en-US" dirty="0"/>
          </a:p>
          <a:p>
            <a:r>
              <a:rPr lang="en-US" dirty="0"/>
              <a:t>Initially, we tried simple prompt like this, it works well in most of the cases. But for some complex summary it doesn't understand pronouns correctly</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a:t>
            </a:r>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prompt we applied technique similar to chain-of-thought prompting, we let model think step by step, </a:t>
            </a:r>
          </a:p>
          <a:p>
            <a:r>
              <a:rPr lang="en-US" dirty="0"/>
              <a:t>The result improved a lot.</a:t>
            </a:r>
          </a:p>
          <a:p>
            <a:r>
              <a:rPr lang="en-US" dirty="0"/>
              <a:t>And we let it hide the intermediate result and allow batch processing to reduce the cost.</a:t>
            </a:r>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FRM1095"/>
              </a:rPr>
              <a:t>As the chatbots are expected to accompany users for a long time, they will have long-term multi-session conversation.</a:t>
            </a:r>
          </a:p>
          <a:p>
            <a:endParaRPr lang="en-GB" sz="1800" dirty="0">
              <a:effectLst/>
              <a:latin typeface="SFRM1095"/>
            </a:endParaRPr>
          </a:p>
          <a:p>
            <a:r>
              <a:rPr lang="en-GB" sz="1800" dirty="0">
                <a:effectLst/>
                <a:latin typeface="SFRM1095"/>
              </a:rPr>
              <a:t>Nowadays, It is natural to utilize LLM as chatbots, </a:t>
            </a:r>
          </a:p>
          <a:p>
            <a:endParaRPr lang="en-GB" sz="1800" dirty="0">
              <a:effectLst/>
              <a:latin typeface="SFRM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due to the context window limit, it is problematic to feed all conversation history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if all conversations can be fitted into context window, the.</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 Let's have a look on this rewritten text</a:t>
            </a:r>
          </a:p>
          <a:p>
            <a:endParaRPr lang="en-US" dirty="0"/>
          </a:p>
          <a:p>
            <a:r>
              <a:rPr lang="en-US" dirty="0"/>
              <a:t>Although we have less pronouns in training set, but we might have poorer quality sentence, some sentences are Less natural, less readable</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lower quality issue, we choose to </a:t>
            </a:r>
          </a:p>
          <a:p>
            <a:endParaRPr lang="en-US" dirty="0"/>
          </a:p>
          <a:p>
            <a:r>
              <a:rPr lang="en-US" dirty="0"/>
              <a:t>And we evaluate this trade-off on test dataset, </a:t>
            </a:r>
          </a:p>
          <a:p>
            <a:r>
              <a:rPr lang="en-US" dirty="0"/>
              <a:t>we found that the frequency of pronouns decreased by 68%,</a:t>
            </a:r>
          </a:p>
          <a:p>
            <a:r>
              <a:rPr lang="en-US" dirty="0"/>
              <a:t>meanwhile rouge score only decreased by 2%</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database. </a:t>
            </a:r>
          </a:p>
          <a:p>
            <a:endParaRPr lang="en-US" dirty="0"/>
          </a:p>
          <a:p>
            <a:r>
              <a:rPr lang="en-US" dirty="0"/>
              <a:t>If the user mentions tomatoes this time, by semantic search we can only find the sentence . However, </a:t>
            </a:r>
          </a:p>
          <a:p>
            <a:endParaRPr lang="en-US" dirty="0"/>
          </a:p>
          <a:p>
            <a:r>
              <a:rPr lang="en-US" dirty="0"/>
              <a:t>So instead of storing each sentence, we could store segments, each segment are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created the dataset from the old summarization dataset, by concatenating different summary together to produce a new summary that has multiple topics.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25</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a:t>
            </a:r>
          </a:p>
          <a:p>
            <a:endParaRPr lang="en-US" dirty="0"/>
          </a:p>
          <a:p>
            <a:r>
              <a:rPr lang="en-US" dirty="0"/>
              <a:t>The reason for constructing summary of these 3 classes is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1036366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a:p>
            <a:endParaRPr lang="en-US" dirty="0"/>
          </a:p>
          <a:p>
            <a:endParaRPr lang="en-US" dirty="0"/>
          </a:p>
          <a:p>
            <a:endParaRPr lang="en-US" dirty="0"/>
          </a:p>
          <a:p>
            <a:endParaRPr lang="en-US" dirty="0"/>
          </a:p>
          <a:p>
            <a:r>
              <a:rPr lang="en-US" dirty="0"/>
              <a:t>We suggest the model takes the advantages of difference in person named </a:t>
            </a:r>
            <a:r>
              <a:rPr lang="en-US" dirty="0" err="1"/>
              <a:t>entitiies</a:t>
            </a:r>
            <a:r>
              <a:rPr lang="en-US" dirty="0"/>
              <a:t> of different sentences.</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 the bias from training data.</a:t>
            </a:r>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shows 90% token level prediction accuracy after fine-tuning, it is a sensible result.</a:t>
            </a:r>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and optimized knowledge extraction process and apply memory to support sustainable conversation, to provide context-appropriate and emotion-appropriate responses</a:t>
            </a:r>
          </a:p>
        </p:txBody>
      </p:sp>
      <p:sp>
        <p:nvSpPr>
          <p:cNvPr id="4" name="Slide Number Placeholder 3"/>
          <p:cNvSpPr>
            <a:spLocks noGrp="1"/>
          </p:cNvSpPr>
          <p:nvPr>
            <p:ph type="sldNum" sz="quarter" idx="5"/>
          </p:nvPr>
        </p:nvSpPr>
        <p:spPr/>
        <p:txBody>
          <a:bodyPr/>
          <a:lstStyle/>
          <a:p>
            <a:fld id="{A790FF02-3613-A348-BBF8-5DD737A36D09}" type="slidenum">
              <a:rPr lang="en-US" smtClean="0"/>
              <a:t>3</a:t>
            </a:fld>
            <a:endParaRPr lang="en-US"/>
          </a:p>
        </p:txBody>
      </p:sp>
    </p:spTree>
    <p:extLst>
      <p:ext uri="{BB962C8B-B14F-4D97-AF65-F5344CB8AC3E}">
        <p14:creationId xmlns:p14="http://schemas.microsoft.com/office/powerpoint/2010/main" val="411262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implies the original segmenter is indeed utilizing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32</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emotional support, we know the emotional information about users is important to know.</a:t>
            </a:r>
            <a:r>
              <a:rPr lang="en-GB"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stronger the emotion a user has about an event, the more important the knowledge is</a:t>
            </a:r>
            <a:endParaRPr lang="en-US" dirty="0"/>
          </a:p>
          <a:p>
            <a:endParaRPr lang="en-US" dirty="0"/>
          </a:p>
          <a:p>
            <a:r>
              <a:rPr lang="en-US" dirty="0"/>
              <a:t>After we got knowledge segments from a conversation.</a:t>
            </a:r>
          </a:p>
          <a:p>
            <a:endParaRPr lang="en-US" dirty="0"/>
          </a:p>
          <a:p>
            <a:r>
              <a:rPr lang="en-US" dirty="0"/>
              <a:t>We are assigning an emotion intensity value to each segment</a:t>
            </a:r>
            <a:r>
              <a:rPr lang="zh-CN" altLang="en-US" dirty="0"/>
              <a:t> </a:t>
            </a:r>
            <a:r>
              <a:rPr lang="en-GB" sz="1200" dirty="0"/>
              <a:t>to indicate the important of a knowledge segment</a:t>
            </a:r>
            <a:r>
              <a:rPr lang="en-US" sz="1200" dirty="0"/>
              <a:t>.</a:t>
            </a:r>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r>
              <a:rPr lang="en-US" dirty="0"/>
              <a:t>We apply analysis on user’s utterances and knowledge expression itself to get the emotion intensity value.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35</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36</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 among all records</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39</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the stronger emotion a person has to an event, the longer time the person will remember the event. And this event might be important to understand to response to the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adapted an approximation to the forgetting curve for it to consider emotion intensity.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retention depends on the time elapsed since last time a knowledge is learnt, its decay rate depends on the knowledge's emotional intensity</a:t>
            </a:r>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41</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implementation, knowledge is weakened as time elapsed, knowledge is enhanced if it is revisit or relearnt</a:t>
            </a:r>
          </a:p>
          <a:p>
            <a:endParaRPr lang="en-US" dirty="0"/>
          </a:p>
          <a:p>
            <a:r>
              <a:rPr lang="en-US" dirty="0"/>
              <a:t>This means the more frequent, more recent and more emotionally intense knowledge is more likely to be retrieved.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for retrieval, we not only consider similarity to current context but also consider how important a knowledge might be for the users</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42</a:t>
            </a:fld>
            <a:endParaRPr lang="en-US"/>
          </a:p>
        </p:txBody>
      </p:sp>
    </p:spTree>
    <p:extLst>
      <p:ext uri="{BB962C8B-B14F-4D97-AF65-F5344CB8AC3E}">
        <p14:creationId xmlns:p14="http://schemas.microsoft.com/office/powerpoint/2010/main" val="428823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46</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chatbot is consists of a supportive memory system and a response generation API. The memory system has three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used gpt-3.5 as the response generation API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to person names mentioned in the conversation.</a:t>
            </a:r>
          </a:p>
          <a:p>
            <a:endParaRPr lang="en-US" dirty="0"/>
          </a:p>
          <a:p>
            <a:r>
              <a:rPr lang="en-US" dirty="0"/>
              <a:t>In retrieval process, we not only retrieve those knowledge that are semantic similar to the current utterance, but also retrieve those knowledge that are less similar in semantic, but with mentioned of the person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47</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an experiment to assess the performance of the memory system. We setup two chatbot, A and B, one with our memory but with limited conversation history, and one don't have our memory system but has unlimited conversation history.</a:t>
            </a:r>
          </a:p>
          <a:p>
            <a:endParaRPr lang="en-US" dirty="0"/>
          </a:p>
          <a:p>
            <a:r>
              <a:rPr lang="en-US" dirty="0"/>
              <a:t>For Chatbot A, we give it past 8 turns utterances, to provide short-term context. We also give it a knowledge prompt for it to related to past knowledge. When users mention earlier session’s information, the performance of the response depends on the performance the memory system, </a:t>
            </a:r>
          </a:p>
          <a:p>
            <a:endParaRPr lang="en-US" dirty="0"/>
          </a:p>
          <a:p>
            <a:r>
              <a:rPr lang="en-US" dirty="0"/>
              <a:t>And for Chatbot B, we give it all previous conversation history, it purely relies on the model itself to provide long-term context appropriate response.</a:t>
            </a:r>
          </a:p>
          <a:p>
            <a:endParaRPr lang="en-US" dirty="0"/>
          </a:p>
          <a:p>
            <a:r>
              <a:rPr lang="en-US" dirty="0"/>
              <a:t>We conduct the experiment where maximum conversations length is near the limit of gpt-3.5-turbo, which is around 64 turns.</a:t>
            </a:r>
          </a:p>
        </p:txBody>
      </p:sp>
      <p:sp>
        <p:nvSpPr>
          <p:cNvPr id="4" name="Slide Number Placeholder 3"/>
          <p:cNvSpPr>
            <a:spLocks noGrp="1"/>
          </p:cNvSpPr>
          <p:nvPr>
            <p:ph type="sldNum" sz="quarter" idx="5"/>
          </p:nvPr>
        </p:nvSpPr>
        <p:spPr/>
        <p:txBody>
          <a:bodyPr/>
          <a:lstStyle/>
          <a:p>
            <a:fld id="{A790FF02-3613-A348-BBF8-5DD737A36D09}" type="slidenum">
              <a:rPr lang="en-US" smtClean="0"/>
              <a:t>50</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know which conversation is to the chatbot with memory system.</a:t>
            </a:r>
          </a:p>
        </p:txBody>
      </p:sp>
      <p:sp>
        <p:nvSpPr>
          <p:cNvPr id="4" name="Slide Number Placeholder 3"/>
          <p:cNvSpPr>
            <a:spLocks noGrp="1"/>
          </p:cNvSpPr>
          <p:nvPr>
            <p:ph type="sldNum" sz="quarter" idx="5"/>
          </p:nvPr>
        </p:nvSpPr>
        <p:spPr/>
        <p:txBody>
          <a:bodyPr/>
          <a:lstStyle/>
          <a:p>
            <a:fld id="{A790FF02-3613-A348-BBF8-5DD737A36D09}" type="slidenum">
              <a:rPr lang="en-US" smtClean="0"/>
              <a:t>52</a:t>
            </a:fld>
            <a:endParaRPr lang="en-US"/>
          </a:p>
        </p:txBody>
      </p:sp>
    </p:spTree>
    <p:extLst>
      <p:ext uri="{BB962C8B-B14F-4D97-AF65-F5344CB8AC3E}">
        <p14:creationId xmlns:p14="http://schemas.microsoft.com/office/powerpoint/2010/main" val="1681297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is from 4 aspects</a:t>
            </a:r>
          </a:p>
        </p:txBody>
      </p:sp>
      <p:sp>
        <p:nvSpPr>
          <p:cNvPr id="4" name="Slide Number Placeholder 3"/>
          <p:cNvSpPr>
            <a:spLocks noGrp="1"/>
          </p:cNvSpPr>
          <p:nvPr>
            <p:ph type="sldNum" sz="quarter" idx="5"/>
          </p:nvPr>
        </p:nvSpPr>
        <p:spPr/>
        <p:txBody>
          <a:bodyPr/>
          <a:lstStyle/>
          <a:p>
            <a:fld id="{A790FF02-3613-A348-BBF8-5DD737A36D09}" type="slidenum">
              <a:rPr lang="en-US" smtClean="0"/>
              <a:t>53</a:t>
            </a:fld>
            <a:endParaRPr lang="en-US"/>
          </a:p>
        </p:txBody>
      </p:sp>
    </p:spTree>
    <p:extLst>
      <p:ext uri="{BB962C8B-B14F-4D97-AF65-F5344CB8AC3E}">
        <p14:creationId xmlns:p14="http://schemas.microsoft.com/office/powerpoint/2010/main" val="713242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54</a:t>
            </a:fld>
            <a:endParaRPr lang="en-US"/>
          </a:p>
        </p:txBody>
      </p:sp>
    </p:spTree>
    <p:extLst>
      <p:ext uri="{BB962C8B-B14F-4D97-AF65-F5344CB8AC3E}">
        <p14:creationId xmlns:p14="http://schemas.microsoft.com/office/powerpoint/2010/main" val="2203003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show you an example conversation, what does memory system do.</a:t>
            </a:r>
          </a:p>
        </p:txBody>
      </p:sp>
      <p:sp>
        <p:nvSpPr>
          <p:cNvPr id="4" name="Slide Number Placeholder 3"/>
          <p:cNvSpPr>
            <a:spLocks noGrp="1"/>
          </p:cNvSpPr>
          <p:nvPr>
            <p:ph type="sldNum" sz="quarter" idx="5"/>
          </p:nvPr>
        </p:nvSpPr>
        <p:spPr/>
        <p:txBody>
          <a:bodyPr/>
          <a:lstStyle/>
          <a:p>
            <a:fld id="{A790FF02-3613-A348-BBF8-5DD737A36D09}" type="slidenum">
              <a:rPr lang="en-US" smtClean="0"/>
              <a:t>56</a:t>
            </a:fld>
            <a:endParaRPr lang="en-US"/>
          </a:p>
        </p:txBody>
      </p:sp>
    </p:spTree>
    <p:extLst>
      <p:ext uri="{BB962C8B-B14F-4D97-AF65-F5344CB8AC3E}">
        <p14:creationId xmlns:p14="http://schemas.microsoft.com/office/powerpoint/2010/main" val="2248418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show a demo that is a conversation between Jim and the chatbot. This is in a multi-session setting, before I show you their current conversation, I will briefly tell you what happened in the previous two sessions.</a:t>
            </a:r>
          </a:p>
          <a:p>
            <a:endParaRPr lang="en-US" dirty="0"/>
          </a:p>
          <a:p>
            <a:r>
              <a:rPr lang="en-US" dirty="0"/>
              <a:t>In their first session, Jim said he forgot to celebrate her girlfriend Amy's birthday, Amy was angry. He was planning to organize a party for Amy. Two knowledge are extracted and stored into the memory.</a:t>
            </a:r>
          </a:p>
        </p:txBody>
      </p:sp>
      <p:sp>
        <p:nvSpPr>
          <p:cNvPr id="4" name="Slide Number Placeholder 3"/>
          <p:cNvSpPr>
            <a:spLocks noGrp="1"/>
          </p:cNvSpPr>
          <p:nvPr>
            <p:ph type="sldNum" sz="quarter" idx="5"/>
          </p:nvPr>
        </p:nvSpPr>
        <p:spPr/>
        <p:txBody>
          <a:bodyPr/>
          <a:lstStyle/>
          <a:p>
            <a:fld id="{A790FF02-3613-A348-BBF8-5DD737A36D09}" type="slidenum">
              <a:rPr lang="en-US" smtClean="0"/>
              <a:t>57</a:t>
            </a:fld>
            <a:endParaRPr lang="en-US"/>
          </a:p>
        </p:txBody>
      </p:sp>
    </p:spTree>
    <p:extLst>
      <p:ext uri="{BB962C8B-B14F-4D97-AF65-F5344CB8AC3E}">
        <p14:creationId xmlns:p14="http://schemas.microsoft.com/office/powerpoint/2010/main" val="3675710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later session, Jim discussed about the conflict to his new roommate Alex, because of the lifestyle difference.</a:t>
            </a:r>
            <a:r>
              <a:rPr lang="zh-CN" altLang="en-US" dirty="0"/>
              <a:t> </a:t>
            </a:r>
            <a:r>
              <a:rPr lang="en-US" altLang="zh-CN" dirty="0"/>
              <a:t>They had a lot of arguments on this. </a:t>
            </a:r>
          </a:p>
          <a:p>
            <a:endParaRPr lang="en-US" dirty="0"/>
          </a:p>
          <a:p>
            <a:r>
              <a:rPr lang="en-US" dirty="0"/>
              <a:t>These knowledge are stored.</a:t>
            </a:r>
          </a:p>
        </p:txBody>
      </p:sp>
      <p:sp>
        <p:nvSpPr>
          <p:cNvPr id="4" name="Slide Number Placeholder 3"/>
          <p:cNvSpPr>
            <a:spLocks noGrp="1"/>
          </p:cNvSpPr>
          <p:nvPr>
            <p:ph type="sldNum" sz="quarter" idx="5"/>
          </p:nvPr>
        </p:nvSpPr>
        <p:spPr/>
        <p:txBody>
          <a:bodyPr/>
          <a:lstStyle/>
          <a:p>
            <a:fld id="{A790FF02-3613-A348-BBF8-5DD737A36D09}" type="slidenum">
              <a:rPr lang="en-US" smtClean="0"/>
              <a:t>58</a:t>
            </a:fld>
            <a:endParaRPr lang="en-US"/>
          </a:p>
        </p:txBody>
      </p:sp>
    </p:spTree>
    <p:extLst>
      <p:ext uri="{BB962C8B-B14F-4D97-AF65-F5344CB8AC3E}">
        <p14:creationId xmlns:p14="http://schemas.microsoft.com/office/powerpoint/2010/main" val="699063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current session, chatbot cannot see the conversation history from previous conversations.</a:t>
            </a:r>
          </a:p>
          <a:p>
            <a:endParaRPr lang="en-US" dirty="0"/>
          </a:p>
          <a:p>
            <a:r>
              <a:rPr lang="en-US" dirty="0"/>
              <a:t>They first have greeting messages, then when Jim mentioned, memory system retrieved one previously stored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59</a:t>
            </a:fld>
            <a:endParaRPr lang="en-US"/>
          </a:p>
        </p:txBody>
      </p:sp>
    </p:spTree>
    <p:extLst>
      <p:ext uri="{BB962C8B-B14F-4D97-AF65-F5344CB8AC3E}">
        <p14:creationId xmlns:p14="http://schemas.microsoft.com/office/powerpoint/2010/main" val="22814777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the party, memory also retrieved another knowledge that contain the plan of the party.</a:t>
            </a:r>
          </a:p>
          <a:p>
            <a:endParaRPr lang="en-US" dirty="0"/>
          </a:p>
          <a:p>
            <a:r>
              <a:rPr lang="en-US" dirty="0"/>
              <a:t>After few utterances, knowledge extraction module extract and store new knowledge about Jim, that:…</a:t>
            </a:r>
          </a:p>
        </p:txBody>
      </p:sp>
      <p:sp>
        <p:nvSpPr>
          <p:cNvPr id="4" name="Slide Number Placeholder 3"/>
          <p:cNvSpPr>
            <a:spLocks noGrp="1"/>
          </p:cNvSpPr>
          <p:nvPr>
            <p:ph type="sldNum" sz="quarter" idx="5"/>
          </p:nvPr>
        </p:nvSpPr>
        <p:spPr/>
        <p:txBody>
          <a:bodyPr/>
          <a:lstStyle/>
          <a:p>
            <a:fld id="{A790FF02-3613-A348-BBF8-5DD737A36D09}" type="slidenum">
              <a:rPr lang="en-US" smtClean="0"/>
              <a:t>60</a:t>
            </a:fld>
            <a:endParaRPr lang="en-US"/>
          </a:p>
        </p:txBody>
      </p:sp>
    </p:spTree>
    <p:extLst>
      <p:ext uri="{BB962C8B-B14F-4D97-AF65-F5344CB8AC3E}">
        <p14:creationId xmlns:p14="http://schemas.microsoft.com/office/powerpoint/2010/main" val="330906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 we will extract useful information.</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things about Alex, information about Alex is then retrieved.</a:t>
            </a:r>
          </a:p>
        </p:txBody>
      </p:sp>
      <p:sp>
        <p:nvSpPr>
          <p:cNvPr id="4" name="Slide Number Placeholder 3"/>
          <p:cNvSpPr>
            <a:spLocks noGrp="1"/>
          </p:cNvSpPr>
          <p:nvPr>
            <p:ph type="sldNum" sz="quarter" idx="5"/>
          </p:nvPr>
        </p:nvSpPr>
        <p:spPr/>
        <p:txBody>
          <a:bodyPr/>
          <a:lstStyle/>
          <a:p>
            <a:fld id="{A790FF02-3613-A348-BBF8-5DD737A36D09}" type="slidenum">
              <a:rPr lang="en-US" smtClean="0"/>
              <a:t>61</a:t>
            </a:fld>
            <a:endParaRPr lang="en-US"/>
          </a:p>
        </p:txBody>
      </p:sp>
    </p:spTree>
    <p:extLst>
      <p:ext uri="{BB962C8B-B14F-4D97-AF65-F5344CB8AC3E}">
        <p14:creationId xmlns:p14="http://schemas.microsoft.com/office/powerpoint/2010/main" val="12634936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new knowledge is extracted, we found it is conflicted with a record in database, in this time, we enhance this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62</a:t>
            </a:fld>
            <a:endParaRPr lang="en-US"/>
          </a:p>
        </p:txBody>
      </p:sp>
    </p:spTree>
    <p:extLst>
      <p:ext uri="{BB962C8B-B14F-4D97-AF65-F5344CB8AC3E}">
        <p14:creationId xmlns:p14="http://schemas.microsoft.com/office/powerpoint/2010/main" val="335310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the parameters to give to gpt-3.5-turbo to generate response.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4" name="Content Placeholder 4" descr="A picture containing text, screenshot, font, number&#10;&#10;Description automatically generated">
            <a:extLst>
              <a:ext uri="{FF2B5EF4-FFF2-40B4-BE49-F238E27FC236}">
                <a16:creationId xmlns:a16="http://schemas.microsoft.com/office/drawing/2014/main" id="{A69FB6A4-C106-F0DE-3871-48AE10C298A6}"/>
              </a:ext>
            </a:extLst>
          </p:cNvPr>
          <p:cNvPicPr>
            <a:picLocks noChangeAspect="1"/>
          </p:cNvPicPr>
          <p:nvPr/>
        </p:nvPicPr>
        <p:blipFill>
          <a:blip r:embed="rId3"/>
          <a:stretch>
            <a:fillRect/>
          </a:stretch>
        </p:blipFill>
        <p:spPr>
          <a:xfrm>
            <a:off x="3799262" y="1258510"/>
            <a:ext cx="7196730" cy="4938446"/>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4068437" y="3448373"/>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4059437" y="3439373"/>
                <a:ext cx="1182240" cy="816480"/>
              </a:xfrm>
              <a:prstGeom prst="rect">
                <a:avLst/>
              </a:prstGeom>
            </p:spPr>
          </p:pic>
        </mc:Fallback>
      </mc:AlternateContent>
      <p:sp>
        <p:nvSpPr>
          <p:cNvPr id="8" name="TextBox 7">
            <a:extLst>
              <a:ext uri="{FF2B5EF4-FFF2-40B4-BE49-F238E27FC236}">
                <a16:creationId xmlns:a16="http://schemas.microsoft.com/office/drawing/2014/main" id="{781931DD-48F0-DD8F-ED16-693F2A202653}"/>
              </a:ext>
            </a:extLst>
          </p:cNvPr>
          <p:cNvSpPr txBox="1"/>
          <p:nvPr/>
        </p:nvSpPr>
        <p:spPr>
          <a:xfrm>
            <a:off x="480392" y="3539327"/>
            <a:ext cx="3006336" cy="707886"/>
          </a:xfrm>
          <a:prstGeom prst="rect">
            <a:avLst/>
          </a:prstGeom>
          <a:noFill/>
        </p:spPr>
        <p:txBody>
          <a:bodyPr wrap="none" rtlCol="0">
            <a:spAutoFit/>
          </a:bodyPr>
          <a:lstStyle/>
          <a:p>
            <a:r>
              <a:rPr lang="en-US" sz="2000" dirty="0"/>
              <a:t>Potential useful knowledge</a:t>
            </a:r>
          </a:p>
          <a:p>
            <a:r>
              <a:rPr lang="en-US" sz="2000" dirty="0"/>
              <a:t>provided by memory</a:t>
            </a:r>
          </a:p>
        </p:txBody>
      </p:sp>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picture containing text, screenshot, font, number&#10;&#10;Description automatically generated">
            <a:extLst>
              <a:ext uri="{FF2B5EF4-FFF2-40B4-BE49-F238E27FC236}">
                <a16:creationId xmlns:a16="http://schemas.microsoft.com/office/drawing/2014/main" id="{36AAACE0-463B-B1C7-F4AB-B25BB14D4D3C}"/>
              </a:ext>
            </a:extLst>
          </p:cNvPr>
          <p:cNvPicPr>
            <a:picLocks noChangeAspect="1"/>
          </p:cNvPicPr>
          <p:nvPr/>
        </p:nvPicPr>
        <p:blipFill>
          <a:blip r:embed="rId3"/>
          <a:stretch>
            <a:fillRect/>
          </a:stretch>
        </p:blipFill>
        <p:spPr>
          <a:xfrm>
            <a:off x="3799262" y="1258510"/>
            <a:ext cx="7196730" cy="4938446"/>
          </a:xfrm>
          <a:prstGeom prst="rect">
            <a:avLst/>
          </a:prstGeom>
        </p:spPr>
      </p:pic>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799262" y="4381524"/>
              <a:ext cx="1702636" cy="1815432"/>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790261" y="4372522"/>
                <a:ext cx="1720278" cy="1833075"/>
              </a:xfrm>
              <a:prstGeom prst="rect">
                <a:avLst/>
              </a:prstGeom>
            </p:spPr>
          </p:pic>
        </mc:Fallback>
      </mc:AlternateContent>
      <p:sp>
        <p:nvSpPr>
          <p:cNvPr id="11" name="TextBox 10">
            <a:extLst>
              <a:ext uri="{FF2B5EF4-FFF2-40B4-BE49-F238E27FC236}">
                <a16:creationId xmlns:a16="http://schemas.microsoft.com/office/drawing/2014/main" id="{2DD80552-0FFD-B06F-1BFD-A3900D3C721B}"/>
              </a:ext>
            </a:extLst>
          </p:cNvPr>
          <p:cNvSpPr txBox="1"/>
          <p:nvPr/>
        </p:nvSpPr>
        <p:spPr>
          <a:xfrm>
            <a:off x="1038386" y="4935297"/>
            <a:ext cx="2156488" cy="707886"/>
          </a:xfrm>
          <a:prstGeom prst="rect">
            <a:avLst/>
          </a:prstGeom>
          <a:noFill/>
        </p:spPr>
        <p:txBody>
          <a:bodyPr wrap="none" rtlCol="0">
            <a:spAutoFit/>
          </a:bodyPr>
          <a:lstStyle/>
          <a:p>
            <a:r>
              <a:rPr lang="en-US" sz="2000" dirty="0"/>
              <a:t>Provide short-term</a:t>
            </a:r>
          </a:p>
          <a:p>
            <a:r>
              <a:rPr lang="en-US" sz="2000" dirty="0"/>
              <a:t>Conversation</a:t>
            </a:r>
          </a:p>
        </p:txBody>
      </p:sp>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983974" y="2297980"/>
            <a:ext cx="10829778" cy="1113107"/>
          </a:xfrm>
        </p:spPr>
        <p:txBody>
          <a:bodyPr>
            <a:noAutofit/>
          </a:bodyPr>
          <a:lstStyle/>
          <a:p>
            <a:pPr marL="0" indent="0">
              <a:buNone/>
            </a:pPr>
            <a:r>
              <a:rPr lang="en-GB" sz="2400" dirty="0">
                <a:effectLst/>
              </a:rPr>
              <a:t>Alice’s friend Rachel has become distant and Alice feels hurt. Alice will talk to Rachel. Alice has a trip coming up next week and Alice is unsure how to plan her itinerary. </a:t>
            </a:r>
            <a:endParaRPr lang="en-GB" sz="2400" dirty="0"/>
          </a:p>
        </p:txBody>
      </p:sp>
      <p:sp>
        <p:nvSpPr>
          <p:cNvPr id="5" name="TextBox 4">
            <a:extLst>
              <a:ext uri="{FF2B5EF4-FFF2-40B4-BE49-F238E27FC236}">
                <a16:creationId xmlns:a16="http://schemas.microsoft.com/office/drawing/2014/main" id="{6E24A8EC-45FF-B6A3-9423-028E9B2F4315}"/>
              </a:ext>
            </a:extLst>
          </p:cNvPr>
          <p:cNvSpPr txBox="1"/>
          <p:nvPr/>
        </p:nvSpPr>
        <p:spPr>
          <a:xfrm>
            <a:off x="302048" y="4018379"/>
            <a:ext cx="11511704" cy="461665"/>
          </a:xfrm>
          <a:prstGeom prst="rect">
            <a:avLst/>
          </a:prstGeom>
          <a:noFill/>
        </p:spPr>
        <p:txBody>
          <a:bodyPr wrap="square">
            <a:spAutoFit/>
          </a:bodyPr>
          <a:lstStyle/>
          <a:p>
            <a:pPr marL="0" indent="0">
              <a:buNone/>
            </a:pPr>
            <a:r>
              <a:rPr lang="en-GB" sz="24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7" name="Content Placeholder 2">
            <a:extLst>
              <a:ext uri="{FF2B5EF4-FFF2-40B4-BE49-F238E27FC236}">
                <a16:creationId xmlns:a16="http://schemas.microsoft.com/office/drawing/2014/main" id="{7A07EF53-8682-DF90-960D-07DF2874F427}"/>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dirty="0"/>
          </a:p>
          <a:p>
            <a:pPr marL="0" indent="0">
              <a:buNone/>
            </a:pPr>
            <a:r>
              <a:rPr lang="en-GB" sz="2000" dirty="0"/>
              <a:t>Reduce pronouns by data augmentation -&gt; make each sentence self-contained.</a:t>
            </a:r>
          </a:p>
          <a:p>
            <a:pPr marL="0" indent="0">
              <a:buNone/>
            </a:pPr>
            <a:endParaRPr lang="en-GB" sz="2000" dirty="0"/>
          </a:p>
          <a:p>
            <a:pPr marL="0" indent="0">
              <a:buNone/>
            </a:pPr>
            <a:r>
              <a:rPr lang="en-GB" sz="2000" i="1" dirty="0">
                <a:effectLst/>
              </a:rPr>
              <a:t>	Amy’s friend, Alex, has been distant lately. </a:t>
            </a:r>
            <a:r>
              <a:rPr lang="en-GB" sz="2000" b="1" i="1" u="sng" dirty="0">
                <a:effectLst/>
              </a:rPr>
              <a:t>Amy</a:t>
            </a:r>
            <a:r>
              <a:rPr lang="en-GB" sz="2000" i="1" dirty="0">
                <a:effectLst/>
              </a:rPr>
              <a:t> will talk to Alex about </a:t>
            </a:r>
            <a:r>
              <a:rPr lang="en-GB" sz="2000" b="1" i="1" u="sng" dirty="0"/>
              <a:t>Alex’s</a:t>
            </a:r>
            <a:r>
              <a:rPr lang="en-GB" sz="2000" b="1" i="1" u="sng" dirty="0">
                <a:effectLst/>
              </a:rPr>
              <a:t> recent distant behaviour</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
        <p:nvSpPr>
          <p:cNvPr id="7" name="Title 1">
            <a:extLst>
              <a:ext uri="{FF2B5EF4-FFF2-40B4-BE49-F238E27FC236}">
                <a16:creationId xmlns:a16="http://schemas.microsoft.com/office/drawing/2014/main" id="{3F30AC7E-1084-1674-7D1A-73F3AD194D6C}"/>
              </a:ext>
            </a:extLst>
          </p:cNvPr>
          <p:cNvSpPr txBox="1">
            <a:spLocks/>
          </p:cNvSpPr>
          <p:nvPr/>
        </p:nvSpPr>
        <p:spPr>
          <a:xfrm>
            <a:off x="292291" y="313899"/>
            <a:ext cx="10515600" cy="680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Motivation for Augmented Summarization</a:t>
            </a:r>
            <a:endParaRPr lang="en-US" sz="2800" dirty="0"/>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Tree>
    <p:extLst>
      <p:ext uri="{BB962C8B-B14F-4D97-AF65-F5344CB8AC3E}">
        <p14:creationId xmlns:p14="http://schemas.microsoft.com/office/powerpoint/2010/main" val="68701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9215650" cy="1200329"/>
          </a:xfrm>
          <a:prstGeom prst="rect">
            <a:avLst/>
          </a:prstGeom>
          <a:noFill/>
        </p:spPr>
        <p:txBody>
          <a:bodyPr wrap="square">
            <a:spAutoFit/>
          </a:bodyPr>
          <a:lstStyle/>
          <a:p>
            <a:r>
              <a:rPr lang="en-GB" sz="1800" dirty="0">
                <a:effectLst/>
                <a:latin typeface="SFRM1095"/>
              </a:rPr>
              <a:t>Allen advises Jaden to take the Smith family to an Italian restaurant, Big Adriano, for dinner. </a:t>
            </a:r>
          </a:p>
          <a:p>
            <a:r>
              <a:rPr lang="en-GB" sz="1800" b="1" u="sng" dirty="0">
                <a:effectLst/>
                <a:latin typeface="SFRM1095"/>
              </a:rPr>
              <a:t>Big Adriano </a:t>
            </a:r>
            <a:r>
              <a:rPr lang="en-GB" sz="1800" dirty="0">
                <a:effectLst/>
                <a:latin typeface="SFRM1095"/>
              </a:rPr>
              <a:t>is the </a:t>
            </a:r>
            <a:r>
              <a:rPr lang="en-GB" sz="1800" b="1" u="sng" dirty="0">
                <a:effectLst/>
                <a:latin typeface="SFRM1095"/>
              </a:rPr>
              <a:t>Smith family’s frequent client </a:t>
            </a:r>
            <a:r>
              <a:rPr lang="en-GB" sz="1800" dirty="0">
                <a:effectLst/>
                <a:latin typeface="SFRM1095"/>
              </a:rPr>
              <a:t>and their pasta and calzone are good.</a:t>
            </a:r>
          </a:p>
          <a:p>
            <a:r>
              <a:rPr lang="en-GB" sz="1800" dirty="0">
                <a:effectLst/>
                <a:latin typeface="SFRM1095"/>
              </a:rPr>
              <a:t>Jaden will let Allen know how </a:t>
            </a:r>
            <a:r>
              <a:rPr lang="en-GB" sz="1800" b="1" dirty="0">
                <a:effectLst/>
                <a:latin typeface="SFRM1095"/>
              </a:rPr>
              <a:t>it</a:t>
            </a:r>
            <a:r>
              <a:rPr lang="en-GB" sz="1800" dirty="0">
                <a:effectLst/>
                <a:latin typeface="SFRM1095"/>
              </a:rPr>
              <a:t> goes and the Smith family and Allen will arrange their meeting.</a:t>
            </a:r>
            <a:br>
              <a:rPr lang="en-GB" sz="1800" dirty="0">
                <a:effectLst/>
                <a:latin typeface="SFRM1095"/>
              </a:rPr>
            </a:br>
            <a:endParaRPr lang="en-GB" dirty="0"/>
          </a:p>
        </p:txBody>
      </p:sp>
    </p:spTree>
    <p:extLst>
      <p:ext uri="{BB962C8B-B14F-4D97-AF65-F5344CB8AC3E}">
        <p14:creationId xmlns:p14="http://schemas.microsoft.com/office/powerpoint/2010/main" val="11053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The context window limit, problematic for long-term conversation</a:t>
            </a:r>
          </a:p>
          <a:p>
            <a:r>
              <a:rPr lang="en-US" dirty="0"/>
              <a:t>The 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786158"/>
            <a:ext cx="11592116" cy="4080310"/>
          </a:xfrm>
        </p:spPr>
        <p:txBody>
          <a:bodyPr>
            <a:normAutofit/>
          </a:bodyPr>
          <a:lstStyle/>
          <a:p>
            <a:pPr marL="0" indent="0">
              <a:buNone/>
            </a:pPr>
            <a:r>
              <a:rPr lang="en-US" dirty="0"/>
              <a:t>High quality prompt: </a:t>
            </a:r>
          </a:p>
          <a:p>
            <a:pPr marL="0" indent="0">
              <a:buNone/>
            </a:pPr>
            <a:r>
              <a:rPr lang="en-GB" sz="2000" dirty="0">
                <a:effectLst/>
              </a:rPr>
              <a:t>For each paragraph, your 3 tasks are:</a:t>
            </a:r>
            <a:br>
              <a:rPr lang="en-GB" sz="2000" dirty="0">
                <a:effectLst/>
              </a:rPr>
            </a:br>
            <a:r>
              <a:rPr lang="en-GB" sz="2000" dirty="0">
                <a:effectLst/>
              </a:rPr>
              <a:t>1. Write out all the pronouns in following paragraph in sequence. Exclude any proper nouns.</a:t>
            </a:r>
            <a:br>
              <a:rPr lang="en-GB" sz="2000" dirty="0">
                <a:effectLst/>
              </a:rPr>
            </a:br>
            <a:r>
              <a:rPr lang="en-GB" sz="2000" dirty="0">
                <a:effectLst/>
              </a:rPr>
              <a:t>2. Write out what does each of the pronouns means.</a:t>
            </a:r>
            <a:br>
              <a:rPr lang="en-GB" sz="2000" dirty="0">
                <a:effectLst/>
              </a:rPr>
            </a:br>
            <a:r>
              <a:rPr lang="en-GB" sz="2000" dirty="0">
                <a:effectLst/>
              </a:rPr>
              <a:t>3. Replace each of the pronouns by actual meaning.</a:t>
            </a:r>
            <a:br>
              <a:rPr lang="en-GB" sz="2000" dirty="0">
                <a:effectLst/>
              </a:rPr>
            </a:br>
            <a:r>
              <a:rPr lang="en-GB" sz="2000" dirty="0">
                <a:effectLst/>
              </a:rPr>
              <a:t>Just show me the result of task3. Don’t show me the result of task1 and task2.</a:t>
            </a:r>
            <a:br>
              <a:rPr lang="en-GB" sz="2000" dirty="0">
                <a:effectLst/>
              </a:rPr>
            </a:br>
            <a:endParaRPr lang="en-GB"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3" y="3182591"/>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2" y="4738910"/>
            <a:ext cx="9895273" cy="1015663"/>
          </a:xfrm>
          <a:prstGeom prst="rect">
            <a:avLst/>
          </a:prstGeom>
          <a:noFill/>
        </p:spPr>
        <p:txBody>
          <a:bodyPr wrap="square">
            <a:spAutoFit/>
          </a:bodyPr>
          <a:lstStyle/>
          <a:p>
            <a:r>
              <a:rPr lang="en-GB" sz="2000" dirty="0">
                <a:effectLst/>
                <a:latin typeface="SFRM1095"/>
              </a:rPr>
              <a:t>Allen advises Jaden to take Jaden’s family to an Italian restaurant, Big Adriano, for dinner. </a:t>
            </a:r>
          </a:p>
          <a:p>
            <a:r>
              <a:rPr lang="en-GB" sz="2000" b="1" u="sng" dirty="0">
                <a:effectLst/>
                <a:latin typeface="SFRM1095"/>
              </a:rPr>
              <a:t>Allen </a:t>
            </a:r>
            <a:r>
              <a:rPr lang="en-GB" sz="2000" dirty="0">
                <a:effectLst/>
                <a:latin typeface="SFRM1095"/>
              </a:rPr>
              <a:t>is </a:t>
            </a:r>
            <a:r>
              <a:rPr lang="en-GB" sz="2000" b="1" u="sng" dirty="0">
                <a:effectLst/>
                <a:latin typeface="SFRM1095"/>
              </a:rPr>
              <a:t>Big Adriano’s</a:t>
            </a:r>
            <a:r>
              <a:rPr lang="en-GB" sz="2000" dirty="0">
                <a:effectLst/>
                <a:latin typeface="SFRM1095"/>
              </a:rPr>
              <a:t> frequent client and Big Adriano’s pasta and calzone are good. Jaden will let Allen know how the dinner goes and Allen and Jaden will arrange their meeting. </a:t>
            </a:r>
            <a:endParaRPr lang="en-GB" sz="2000" dirty="0"/>
          </a:p>
        </p:txBody>
      </p:sp>
    </p:spTree>
    <p:extLst>
      <p:ext uri="{BB962C8B-B14F-4D97-AF65-F5344CB8AC3E}">
        <p14:creationId xmlns:p14="http://schemas.microsoft.com/office/powerpoint/2010/main" val="16161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1247182" cy="400110"/>
          </a:xfrm>
          <a:prstGeom prst="rect">
            <a:avLst/>
          </a:prstGeom>
          <a:noFill/>
        </p:spPr>
        <p:txBody>
          <a:bodyPr wrap="none" rtlCol="0">
            <a:spAutoFit/>
          </a:bodyPr>
          <a:lstStyle/>
          <a:p>
            <a:r>
              <a:rPr lang="en-GB" sz="2000" dirty="0">
                <a:effectLst/>
                <a:latin typeface="SFTT1095"/>
              </a:rPr>
              <a:t>Edward thinks Edward is in love with Bella. Rachel wants Edward to open Edward’s door. Rachel is outside. </a:t>
            </a:r>
            <a:endParaRPr lang="en-US" sz="20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9069149" cy="400110"/>
          </a:xfrm>
          <a:prstGeom prst="rect">
            <a:avLst/>
          </a:prstGeom>
          <a:noFill/>
        </p:spPr>
        <p:txBody>
          <a:bodyPr wrap="none" rtlCol="0">
            <a:spAutoFit/>
          </a:bodyPr>
          <a:lstStyle/>
          <a:p>
            <a:r>
              <a:rPr lang="en-GB" sz="2000" dirty="0">
                <a:effectLst/>
                <a:latin typeface="SFTT1095"/>
              </a:rPr>
              <a:t>Fine-tuning on original dataset then on augmented dataset for a smaller learning rate</a:t>
            </a:r>
            <a:endParaRPr lang="en-US" sz="20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729821" cy="400110"/>
          </a:xfrm>
          <a:prstGeom prst="rect">
            <a:avLst/>
          </a:prstGeom>
          <a:noFill/>
        </p:spPr>
        <p:txBody>
          <a:bodyPr wrap="none" rtlCol="0">
            <a:spAutoFit/>
          </a:bodyPr>
          <a:lstStyle/>
          <a:p>
            <a:r>
              <a:rPr lang="en-US" sz="2000"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451651" cy="400110"/>
          </a:xfrm>
          <a:prstGeom prst="rect">
            <a:avLst/>
          </a:prstGeom>
          <a:noFill/>
        </p:spPr>
        <p:txBody>
          <a:bodyPr wrap="none" rtlCol="0">
            <a:spAutoFit/>
          </a:bodyPr>
          <a:lstStyle/>
          <a:p>
            <a:r>
              <a:rPr lang="en-US" sz="2000"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581687" y="204215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147734" y="3523180"/>
            <a:ext cx="8422242" cy="461665"/>
          </a:xfrm>
          <a:prstGeom prst="rect">
            <a:avLst/>
          </a:prstGeom>
          <a:noFill/>
        </p:spPr>
        <p:txBody>
          <a:bodyPr wrap="none" rtlCol="0">
            <a:spAutoFit/>
          </a:bodyPr>
          <a:lstStyle/>
          <a:p>
            <a:r>
              <a:rPr lang="en-US" sz="2400" dirty="0"/>
              <a:t>Store knowledge in segment to provide richer context information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B96F145-643D-213E-05AE-2EDCEF917704}"/>
                  </a:ext>
                </a:extLst>
              </p14:cNvPr>
              <p14:cNvContentPartPr/>
              <p14:nvPr/>
            </p14:nvContentPartPr>
            <p14:xfrm>
              <a:off x="7537124" y="2042159"/>
              <a:ext cx="1467391" cy="547972"/>
            </p14:xfrm>
          </p:contentPart>
        </mc:Choice>
        <mc:Fallback xmlns="">
          <p:pic>
            <p:nvPicPr>
              <p:cNvPr id="6" name="Ink 5">
                <a:extLst>
                  <a:ext uri="{FF2B5EF4-FFF2-40B4-BE49-F238E27FC236}">
                    <a16:creationId xmlns:a16="http://schemas.microsoft.com/office/drawing/2014/main" id="{9B96F145-643D-213E-05AE-2EDCEF917704}"/>
                  </a:ext>
                </a:extLst>
              </p:cNvPr>
              <p:cNvPicPr/>
              <p:nvPr/>
            </p:nvPicPr>
            <p:blipFill>
              <a:blip r:embed="rId4"/>
              <a:stretch>
                <a:fillRect/>
              </a:stretch>
            </p:blipFill>
            <p:spPr>
              <a:xfrm>
                <a:off x="7528124" y="2033158"/>
                <a:ext cx="1485031" cy="565614"/>
              </a:xfrm>
              <a:prstGeom prst="rect">
                <a:avLst/>
              </a:prstGeom>
            </p:spPr>
          </p:pic>
        </mc:Fallback>
      </mc:AlternateContent>
      <p:sp>
        <p:nvSpPr>
          <p:cNvPr id="3" name="TextBox 2">
            <a:extLst>
              <a:ext uri="{FF2B5EF4-FFF2-40B4-BE49-F238E27FC236}">
                <a16:creationId xmlns:a16="http://schemas.microsoft.com/office/drawing/2014/main" id="{8782FE67-B5E3-AABE-D207-A94BCC667C57}"/>
              </a:ext>
            </a:extLst>
          </p:cNvPr>
          <p:cNvSpPr txBox="1"/>
          <p:nvPr/>
        </p:nvSpPr>
        <p:spPr>
          <a:xfrm>
            <a:off x="1581686" y="4705648"/>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BECEB702-DEA5-3BA4-32C2-263B764CA752}"/>
                  </a:ext>
                </a:extLst>
              </p14:cNvPr>
              <p14:cNvContentPartPr/>
              <p14:nvPr/>
            </p14:nvContentPartPr>
            <p14:xfrm>
              <a:off x="1563388" y="4617982"/>
              <a:ext cx="8890560" cy="606240"/>
            </p14:xfrm>
          </p:contentPart>
        </mc:Choice>
        <mc:Fallback>
          <p:pic>
            <p:nvPicPr>
              <p:cNvPr id="10" name="Ink 9">
                <a:extLst>
                  <a:ext uri="{FF2B5EF4-FFF2-40B4-BE49-F238E27FC236}">
                    <a16:creationId xmlns:a16="http://schemas.microsoft.com/office/drawing/2014/main" id="{BECEB702-DEA5-3BA4-32C2-263B764CA752}"/>
                  </a:ext>
                </a:extLst>
              </p:cNvPr>
              <p:cNvPicPr/>
              <p:nvPr/>
            </p:nvPicPr>
            <p:blipFill>
              <a:blip r:embed="rId6"/>
              <a:stretch>
                <a:fillRect/>
              </a:stretch>
            </p:blipFill>
            <p:spPr>
              <a:xfrm>
                <a:off x="1554388" y="4609342"/>
                <a:ext cx="890820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45DF8A39-2F65-F6C3-5A84-827EA9BB0AB6}"/>
                  </a:ext>
                </a:extLst>
              </p14:cNvPr>
              <p14:cNvContentPartPr/>
              <p14:nvPr/>
            </p14:nvContentPartPr>
            <p14:xfrm>
              <a:off x="1709908" y="5397382"/>
              <a:ext cx="8212320" cy="167760"/>
            </p14:xfrm>
          </p:contentPart>
        </mc:Choice>
        <mc:Fallback>
          <p:pic>
            <p:nvPicPr>
              <p:cNvPr id="13" name="Ink 12">
                <a:extLst>
                  <a:ext uri="{FF2B5EF4-FFF2-40B4-BE49-F238E27FC236}">
                    <a16:creationId xmlns:a16="http://schemas.microsoft.com/office/drawing/2014/main" id="{45DF8A39-2F65-F6C3-5A84-827EA9BB0AB6}"/>
                  </a:ext>
                </a:extLst>
              </p:cNvPr>
              <p:cNvPicPr/>
              <p:nvPr/>
            </p:nvPicPr>
            <p:blipFill>
              <a:blip r:embed="rId8"/>
              <a:stretch>
                <a:fillRect/>
              </a:stretch>
            </p:blipFill>
            <p:spPr>
              <a:xfrm>
                <a:off x="1701268" y="5388742"/>
                <a:ext cx="8229960" cy="185400"/>
              </a:xfrm>
              <a:prstGeom prst="rect">
                <a:avLst/>
              </a:prstGeom>
            </p:spPr>
          </p:pic>
        </mc:Fallback>
      </mc:AlternateContent>
      <p:grpSp>
        <p:nvGrpSpPr>
          <p:cNvPr id="16" name="Group 15">
            <a:extLst>
              <a:ext uri="{FF2B5EF4-FFF2-40B4-BE49-F238E27FC236}">
                <a16:creationId xmlns:a16="http://schemas.microsoft.com/office/drawing/2014/main" id="{CC9C51FE-E809-5D05-E1B2-7BF50D72ACFC}"/>
              </a:ext>
            </a:extLst>
          </p:cNvPr>
          <p:cNvGrpSpPr/>
          <p:nvPr/>
        </p:nvGrpSpPr>
        <p:grpSpPr>
          <a:xfrm>
            <a:off x="1591828" y="5098222"/>
            <a:ext cx="8924040" cy="422640"/>
            <a:chOff x="1591828" y="5098222"/>
            <a:chExt cx="8924040" cy="422640"/>
          </a:xfrm>
        </p:grpSpPr>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FFDD7E82-F1AF-7D0A-88FF-2E8BA7604724}"/>
                    </a:ext>
                  </a:extLst>
                </p14:cNvPr>
                <p14:cNvContentPartPr/>
                <p14:nvPr/>
              </p14:nvContentPartPr>
              <p14:xfrm>
                <a:off x="3513148" y="5098222"/>
                <a:ext cx="7002720" cy="389160"/>
              </p14:xfrm>
            </p:contentPart>
          </mc:Choice>
          <mc:Fallback>
            <p:pic>
              <p:nvPicPr>
                <p:cNvPr id="14" name="Ink 13">
                  <a:extLst>
                    <a:ext uri="{FF2B5EF4-FFF2-40B4-BE49-F238E27FC236}">
                      <a16:creationId xmlns:a16="http://schemas.microsoft.com/office/drawing/2014/main" id="{FFDD7E82-F1AF-7D0A-88FF-2E8BA7604724}"/>
                    </a:ext>
                  </a:extLst>
                </p:cNvPr>
                <p:cNvPicPr/>
                <p:nvPr/>
              </p:nvPicPr>
              <p:blipFill>
                <a:blip r:embed="rId10"/>
                <a:stretch>
                  <a:fillRect/>
                </a:stretch>
              </p:blipFill>
              <p:spPr>
                <a:xfrm>
                  <a:off x="3504508" y="5089222"/>
                  <a:ext cx="702036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2C8AA1E6-86B9-3C21-AD6B-725A866868CA}"/>
                    </a:ext>
                  </a:extLst>
                </p14:cNvPr>
                <p14:cNvContentPartPr/>
                <p14:nvPr/>
              </p14:nvContentPartPr>
              <p14:xfrm>
                <a:off x="1591828" y="5147542"/>
                <a:ext cx="1936080" cy="373320"/>
              </p14:xfrm>
            </p:contentPart>
          </mc:Choice>
          <mc:Fallback>
            <p:pic>
              <p:nvPicPr>
                <p:cNvPr id="15" name="Ink 14">
                  <a:extLst>
                    <a:ext uri="{FF2B5EF4-FFF2-40B4-BE49-F238E27FC236}">
                      <a16:creationId xmlns:a16="http://schemas.microsoft.com/office/drawing/2014/main" id="{2C8AA1E6-86B9-3C21-AD6B-725A866868CA}"/>
                    </a:ext>
                  </a:extLst>
                </p:cNvPr>
                <p:cNvPicPr/>
                <p:nvPr/>
              </p:nvPicPr>
              <p:blipFill>
                <a:blip r:embed="rId12"/>
                <a:stretch>
                  <a:fillRect/>
                </a:stretch>
              </p:blipFill>
              <p:spPr>
                <a:xfrm>
                  <a:off x="1582828" y="5138902"/>
                  <a:ext cx="1953720" cy="390960"/>
                </a:xfrm>
                <a:prstGeom prst="rect">
                  <a:avLst/>
                </a:prstGeom>
              </p:spPr>
            </p:pic>
          </mc:Fallback>
        </mc:AlternateContent>
      </p:grpSp>
    </p:spTree>
    <p:extLst>
      <p:ext uri="{BB962C8B-B14F-4D97-AF65-F5344CB8AC3E}">
        <p14:creationId xmlns:p14="http://schemas.microsoft.com/office/powerpoint/2010/main" val="35066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2770030"/>
            <a:ext cx="10515601" cy="400110"/>
          </a:xfrm>
          <a:prstGeom prst="rect">
            <a:avLst/>
          </a:prstGeom>
          <a:noFill/>
        </p:spPr>
        <p:txBody>
          <a:bodyPr wrap="square" rtlCol="0">
            <a:spAutoFit/>
          </a:bodyPr>
          <a:lstStyle/>
          <a:p>
            <a:r>
              <a:rPr lang="en-US" sz="2000" dirty="0"/>
              <a:t>We created the dataset by concatenating old summaries together to produce new mixed summary</a:t>
            </a:r>
          </a:p>
        </p:txBody>
      </p:sp>
      <p:sp>
        <p:nvSpPr>
          <p:cNvPr id="10" name="TextBox 9">
            <a:extLst>
              <a:ext uri="{FF2B5EF4-FFF2-40B4-BE49-F238E27FC236}">
                <a16:creationId xmlns:a16="http://schemas.microsoft.com/office/drawing/2014/main" id="{494C6BA4-F518-CF3B-C9E1-B0B0364D3E09}"/>
              </a:ext>
            </a:extLst>
          </p:cNvPr>
          <p:cNvSpPr txBox="1"/>
          <p:nvPr/>
        </p:nvSpPr>
        <p:spPr>
          <a:xfrm>
            <a:off x="1082630" y="3966983"/>
            <a:ext cx="9564705" cy="1323439"/>
          </a:xfrm>
          <a:prstGeom prst="rect">
            <a:avLst/>
          </a:prstGeom>
          <a:noFill/>
        </p:spPr>
        <p:txBody>
          <a:bodyPr wrap="square" rtlCol="0">
            <a:spAutoFit/>
          </a:bodyPr>
          <a:lstStyle/>
          <a:p>
            <a:r>
              <a:rPr lang="en-GB" sz="2000" dirty="0"/>
              <a:t>1. </a:t>
            </a:r>
            <a:r>
              <a:rPr lang="en-GB" sz="2000" dirty="0">
                <a:effectLst/>
              </a:rPr>
              <a:t>"Josh, Emma and Bill will order pizza and Asian food for the evening.",</a:t>
            </a:r>
            <a:br>
              <a:rPr lang="en-GB" sz="2000" dirty="0">
                <a:effectLst/>
              </a:rPr>
            </a:br>
            <a:r>
              <a:rPr lang="en-GB" sz="2000" dirty="0">
                <a:effectLst/>
              </a:rPr>
              <a:t>2. "Frankie is going to a concert of Passion, he will buy a cd and get autographs for Dan."  </a:t>
            </a:r>
            <a:endParaRPr lang="en-GB" sz="2000" dirty="0"/>
          </a:p>
          <a:p>
            <a:endParaRPr lang="en-US" sz="2000" dirty="0"/>
          </a:p>
          <a:p>
            <a:r>
              <a:rPr lang="en-US" sz="2000"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1697249" y="2589165"/>
            <a:ext cx="7976944" cy="3362183"/>
          </a:xfrm>
          <a:prstGeom prst="rect">
            <a:avLst/>
          </a:prstGeom>
        </p:spPr>
      </p:pic>
      <p:sp>
        <p:nvSpPr>
          <p:cNvPr id="5" name="TextBox 4">
            <a:extLst>
              <a:ext uri="{FF2B5EF4-FFF2-40B4-BE49-F238E27FC236}">
                <a16:creationId xmlns:a16="http://schemas.microsoft.com/office/drawing/2014/main" id="{8F6881E6-35AE-A689-6F4A-0B62EA33DF50}"/>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Tree>
    <p:extLst>
      <p:ext uri="{BB962C8B-B14F-4D97-AF65-F5344CB8AC3E}">
        <p14:creationId xmlns:p14="http://schemas.microsoft.com/office/powerpoint/2010/main" val="869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1049000" cy="2308324"/>
          </a:xfrm>
          <a:prstGeom prst="rect">
            <a:avLst/>
          </a:prstGeom>
          <a:noFill/>
        </p:spPr>
        <p:txBody>
          <a:bodyPr wrap="square" rtlCol="0">
            <a:spAutoFit/>
          </a:bodyPr>
          <a:lstStyle/>
          <a:p>
            <a:r>
              <a:rPr lang="en-GB" sz="2400" dirty="0">
                <a:latin typeface="SFRM1095"/>
              </a:rPr>
              <a:t>For fine-tuning, we see it as a sequence-to-sequence token-level labelling task, given a text, label each token a class number to indicate which segment the token belongs to. For example:</a:t>
            </a:r>
          </a:p>
          <a:p>
            <a:endParaRPr lang="en-GB" sz="2400" dirty="0">
              <a:latin typeface="SFRM1095"/>
            </a:endParaRPr>
          </a:p>
          <a:p>
            <a:endParaRPr lang="en-GB" sz="2400" dirty="0">
              <a:latin typeface="SFRM1095"/>
            </a:endParaRPr>
          </a:p>
          <a:p>
            <a:endParaRPr lang="en-US" sz="2400" dirty="0"/>
          </a:p>
        </p:txBody>
      </p:sp>
      <p:sp>
        <p:nvSpPr>
          <p:cNvPr id="3" name="TextBox 2">
            <a:extLst>
              <a:ext uri="{FF2B5EF4-FFF2-40B4-BE49-F238E27FC236}">
                <a16:creationId xmlns:a16="http://schemas.microsoft.com/office/drawing/2014/main" id="{1B43B037-058B-5A9F-A805-5129B6B8EF28}"/>
              </a:ext>
            </a:extLst>
          </p:cNvPr>
          <p:cNvSpPr txBox="1"/>
          <p:nvPr/>
        </p:nvSpPr>
        <p:spPr>
          <a:xfrm>
            <a:off x="1356945" y="324464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6" name="TextBox 5">
            <a:extLst>
              <a:ext uri="{FF2B5EF4-FFF2-40B4-BE49-F238E27FC236}">
                <a16:creationId xmlns:a16="http://schemas.microsoft.com/office/drawing/2014/main" id="{45EB5457-D583-FE77-39D6-2E6A94FE1EFD}"/>
              </a:ext>
            </a:extLst>
          </p:cNvPr>
          <p:cNvSpPr txBox="1"/>
          <p:nvPr/>
        </p:nvSpPr>
        <p:spPr>
          <a:xfrm>
            <a:off x="1356945" y="4459426"/>
            <a:ext cx="6438703" cy="707886"/>
          </a:xfrm>
          <a:prstGeom prst="rect">
            <a:avLst/>
          </a:prstGeom>
          <a:noFill/>
        </p:spPr>
        <p:txBody>
          <a:bodyPr wrap="square" rtlCol="0">
            <a:spAutoFit/>
          </a:bodyPr>
          <a:lstStyle/>
          <a:p>
            <a:r>
              <a:rPr lang="en-US" sz="2000" dirty="0"/>
              <a:t>‘1’, ‘1’, ‘1’, ‘1’, …, ‘1’,</a:t>
            </a:r>
          </a:p>
          <a:p>
            <a:r>
              <a:rPr lang="en-US" sz="2000" dirty="0"/>
              <a:t> ‘2’, ‘2’, ‘2’, …, ‘2’</a:t>
            </a:r>
          </a:p>
        </p:txBody>
      </p:sp>
    </p:spTree>
    <p:extLst>
      <p:ext uri="{BB962C8B-B14F-4D97-AF65-F5344CB8AC3E}">
        <p14:creationId xmlns:p14="http://schemas.microsoft.com/office/powerpoint/2010/main" val="413609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which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
        <p:nvSpPr>
          <p:cNvPr id="3" name="TextBox 2">
            <a:extLst>
              <a:ext uri="{FF2B5EF4-FFF2-40B4-BE49-F238E27FC236}">
                <a16:creationId xmlns:a16="http://schemas.microsoft.com/office/drawing/2014/main" id="{1B43B037-058B-5A9F-A805-5129B6B8EF28}"/>
              </a:ext>
            </a:extLst>
          </p:cNvPr>
          <p:cNvSpPr txBox="1"/>
          <p:nvPr/>
        </p:nvSpPr>
        <p:spPr>
          <a:xfrm>
            <a:off x="1511927" y="449357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Tree>
    <p:extLst>
      <p:ext uri="{BB962C8B-B14F-4D97-AF65-F5344CB8AC3E}">
        <p14:creationId xmlns:p14="http://schemas.microsoft.com/office/powerpoint/2010/main" val="357089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734372" y="1690688"/>
            <a:ext cx="11276814" cy="5693866"/>
          </a:xfrm>
          <a:prstGeom prst="rect">
            <a:avLst/>
          </a:prstGeom>
          <a:noFill/>
        </p:spPr>
        <p:txBody>
          <a:bodyPr wrap="square">
            <a:spAutoFit/>
          </a:bodyPr>
          <a:lstStyle/>
          <a:p>
            <a:r>
              <a:rPr lang="en-GB" sz="2400" dirty="0">
                <a:latin typeface="SFRM1095"/>
              </a:rPr>
              <a:t>After we fine-tuned a model on this dataset, we found it is not working as expected in real application. </a:t>
            </a:r>
          </a:p>
          <a:p>
            <a:endParaRPr lang="en-GB" sz="2400" dirty="0">
              <a:latin typeface="SFRM1095"/>
            </a:endParaRPr>
          </a:p>
          <a:p>
            <a:r>
              <a:rPr lang="en-GB" sz="2400" dirty="0">
                <a:latin typeface="SFRM1095"/>
              </a:rPr>
              <a:t>For example:</a:t>
            </a:r>
          </a:p>
          <a:p>
            <a:endParaRPr lang="en-GB" sz="2400" dirty="0">
              <a:latin typeface="SFRM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James</a:t>
            </a:r>
            <a:r>
              <a:rPr lang="en-GB" sz="2400" dirty="0">
                <a:effectLst/>
                <a:latin typeface="SFTT1095"/>
              </a:rPr>
              <a:t> is happy that he got a new dishwasher installed.</a:t>
            </a:r>
          </a:p>
          <a:p>
            <a:endParaRPr lang="en-GB" sz="2400" dirty="0">
              <a:latin typeface="SFTT1095"/>
            </a:endParaRPr>
          </a:p>
          <a:p>
            <a:r>
              <a:rPr lang="en-GB" sz="2400" dirty="0">
                <a:effectLst/>
                <a:latin typeface="SFTT1095"/>
              </a:rPr>
              <a:t>However:</a:t>
            </a:r>
          </a:p>
          <a:p>
            <a:endParaRPr lang="en-GB" sz="2400" dirty="0">
              <a:latin typeface="SFTT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Amy</a:t>
            </a:r>
            <a:r>
              <a:rPr lang="en-GB" sz="2400" dirty="0">
                <a:effectLst/>
                <a:latin typeface="SFTT1095"/>
              </a:rPr>
              <a:t> is happy that she got a new dishwasher installed.</a:t>
            </a:r>
            <a:endParaRPr lang="en-GB" sz="2400" dirty="0"/>
          </a:p>
          <a:p>
            <a:endParaRPr lang="en-GB" sz="2000" dirty="0"/>
          </a:p>
          <a:p>
            <a:endParaRPr lang="en-GB" sz="2000"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responses.</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707886"/>
          </a:xfrm>
          <a:prstGeom prst="rect">
            <a:avLst/>
          </a:prstGeom>
          <a:noFill/>
        </p:spPr>
        <p:txBody>
          <a:bodyPr wrap="square">
            <a:spAutoFit/>
          </a:bodyPr>
          <a:lstStyle/>
          <a:p>
            <a:r>
              <a:rPr lang="en-GB" sz="2000" dirty="0">
                <a:latin typeface="SFRM1095"/>
              </a:rPr>
              <a:t>To make model rely less on this heuristic, augment our dataset by setting one main person for each segment, for example:</a:t>
            </a:r>
            <a:endParaRPr lang="en-GB" sz="2000" dirty="0"/>
          </a:p>
        </p:txBody>
      </p:sp>
    </p:spTree>
    <p:extLst>
      <p:ext uri="{BB962C8B-B14F-4D97-AF65-F5344CB8AC3E}">
        <p14:creationId xmlns:p14="http://schemas.microsoft.com/office/powerpoint/2010/main" val="255068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303836" cy="400110"/>
          </a:xfrm>
          <a:prstGeom prst="rect">
            <a:avLst/>
          </a:prstGeom>
          <a:noFill/>
        </p:spPr>
        <p:txBody>
          <a:bodyPr wrap="none" rtlCol="0">
            <a:spAutoFit/>
          </a:bodyPr>
          <a:lstStyle/>
          <a:p>
            <a:r>
              <a:rPr lang="en-US" sz="2000"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10102894" cy="461665"/>
          </a:xfrm>
          <a:prstGeom prst="rect">
            <a:avLst/>
          </a:prstGeom>
          <a:noFill/>
        </p:spPr>
        <p:txBody>
          <a:bodyPr wrap="none" rtlCol="0">
            <a:spAutoFit/>
          </a:bodyPr>
          <a:lstStyle/>
          <a:p>
            <a:r>
              <a:rPr lang="en-US" sz="2400" dirty="0"/>
              <a:t>Comparison between original model and augmented model on the new dataset</a:t>
            </a:r>
          </a:p>
        </p:txBody>
      </p:sp>
    </p:spTree>
    <p:extLst>
      <p:ext uri="{BB962C8B-B14F-4D97-AF65-F5344CB8AC3E}">
        <p14:creationId xmlns:p14="http://schemas.microsoft.com/office/powerpoint/2010/main" val="64728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838200" y="1825625"/>
            <a:ext cx="11033502" cy="4351338"/>
          </a:xfrm>
        </p:spPr>
        <p:txBody>
          <a:bodyPr>
            <a:normAutofit/>
          </a:bodyPr>
          <a:lstStyle/>
          <a:p>
            <a:r>
              <a:rPr lang="en-GB" sz="2400" dirty="0"/>
              <a:t>The stronger the emotion a user has about an event, the more important the knowledge is.</a:t>
            </a:r>
          </a:p>
          <a:p>
            <a:endParaRPr lang="en-GB" sz="2400" dirty="0"/>
          </a:p>
          <a:p>
            <a:r>
              <a:rPr lang="en-GB" sz="2400" dirty="0"/>
              <a:t>‘emotion intensity’ to indicate the important of a knowledge segment.</a:t>
            </a:r>
          </a:p>
          <a:p>
            <a:endParaRPr lang="en-GB" sz="2400" dirty="0"/>
          </a:p>
          <a:p>
            <a:endParaRPr lang="en-GB" sz="2400" dirty="0"/>
          </a:p>
          <a:p>
            <a:endParaRPr lang="en-US" sz="2400" dirty="0"/>
          </a:p>
        </p:txBody>
      </p:sp>
    </p:spTree>
    <p:extLst>
      <p:ext uri="{BB962C8B-B14F-4D97-AF65-F5344CB8AC3E}">
        <p14:creationId xmlns:p14="http://schemas.microsoft.com/office/powerpoint/2010/main" val="1153354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977684" y="1552576"/>
            <a:ext cx="10515600" cy="4351338"/>
          </a:xfrm>
        </p:spPr>
        <p:txBody>
          <a:bodyPr/>
          <a:lstStyle/>
          <a:p>
            <a:pPr marL="0" indent="0">
              <a:buNone/>
            </a:pPr>
            <a:endParaRPr lang="en-GB" sz="1800" dirty="0">
              <a:latin typeface="SFTT1095"/>
            </a:endParaRPr>
          </a:p>
          <a:p>
            <a:pPr marL="0" indent="0">
              <a:buNone/>
            </a:pPr>
            <a:r>
              <a:rPr lang="en-GB" sz="2400" dirty="0"/>
              <a:t>Sentiment analysis on</a:t>
            </a:r>
          </a:p>
          <a:p>
            <a:r>
              <a:rPr lang="en-GB" sz="2400" dirty="0"/>
              <a:t>user’s utterances </a:t>
            </a:r>
          </a:p>
          <a:p>
            <a:r>
              <a:rPr lang="en-GB" sz="2400" dirty="0"/>
              <a:t>knowledge expression itself</a:t>
            </a:r>
            <a:endParaRPr lang="en-GB" sz="1800" dirty="0">
              <a:latin typeface="SFTT1095"/>
            </a:endParaRPr>
          </a:p>
        </p:txBody>
      </p:sp>
    </p:spTree>
    <p:extLst>
      <p:ext uri="{BB962C8B-B14F-4D97-AF65-F5344CB8AC3E}">
        <p14:creationId xmlns:p14="http://schemas.microsoft.com/office/powerpoint/2010/main" val="3957052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707886"/>
          </a:xfrm>
          <a:prstGeom prst="rect">
            <a:avLst/>
          </a:prstGeom>
          <a:noFill/>
        </p:spPr>
        <p:txBody>
          <a:bodyPr wrap="square" rtlCol="0">
            <a:spAutoFit/>
          </a:bodyPr>
          <a:lstStyle/>
          <a:p>
            <a:r>
              <a:rPr lang="en-US" sz="2000"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707886"/>
          </a:xfrm>
          <a:prstGeom prst="rect">
            <a:avLst/>
          </a:prstGeom>
          <a:noFill/>
        </p:spPr>
        <p:txBody>
          <a:bodyPr wrap="square" rtlCol="0">
            <a:spAutoFit/>
          </a:bodyPr>
          <a:lstStyle/>
          <a:p>
            <a:r>
              <a:rPr lang="en-US" sz="2000" dirty="0"/>
              <a:t>The higher the retention value, the more likely a knowledge will be retrieved from the memory.</a:t>
            </a:r>
          </a:p>
        </p:txBody>
      </p:sp>
    </p:spTree>
    <p:extLst>
      <p:ext uri="{BB962C8B-B14F-4D97-AF65-F5344CB8AC3E}">
        <p14:creationId xmlns:p14="http://schemas.microsoft.com/office/powerpoint/2010/main" val="256243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769552"/>
            <a:ext cx="11353800" cy="1765714"/>
          </a:xfrm>
        </p:spPr>
        <p:txBody>
          <a:bodyPr/>
          <a:lstStyle/>
          <a:p>
            <a:pPr marL="0" indent="0">
              <a:buNone/>
            </a:pPr>
            <a:r>
              <a:rPr lang="en-US" dirty="0"/>
              <a:t>An emotion-intensity adapted version of the Forgetting Curve</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95301" y="2652409"/>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54577" y="4417285"/>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
        <p:nvSpPr>
          <p:cNvPr id="4" name="TextBox 3">
            <a:extLst>
              <a:ext uri="{FF2B5EF4-FFF2-40B4-BE49-F238E27FC236}">
                <a16:creationId xmlns:a16="http://schemas.microsoft.com/office/drawing/2014/main" id="{B4954782-44B7-4BC9-4CE7-2BABEEE7ABC2}"/>
              </a:ext>
            </a:extLst>
          </p:cNvPr>
          <p:cNvSpPr txBox="1"/>
          <p:nvPr/>
        </p:nvSpPr>
        <p:spPr>
          <a:xfrm>
            <a:off x="5879024" y="5981881"/>
            <a:ext cx="6182975" cy="461665"/>
          </a:xfrm>
          <a:prstGeom prst="rect">
            <a:avLst/>
          </a:prstGeom>
          <a:noFill/>
        </p:spPr>
        <p:txBody>
          <a:bodyPr wrap="none" rtlCol="0">
            <a:spAutoFit/>
          </a:bodyPr>
          <a:lstStyle/>
          <a:p>
            <a:r>
              <a:rPr lang="en-US" sz="2400" dirty="0"/>
              <a:t>The stronger the emotion, the slower the decay.</a:t>
            </a:r>
          </a:p>
        </p:txBody>
      </p:sp>
    </p:spTree>
    <p:extLst>
      <p:ext uri="{BB962C8B-B14F-4D97-AF65-F5344CB8AC3E}">
        <p14:creationId xmlns:p14="http://schemas.microsoft.com/office/powerpoint/2010/main" val="2631932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4524315"/>
          </a:xfrm>
          <a:prstGeom prst="rect">
            <a:avLst/>
          </a:prstGeom>
          <a:noFill/>
        </p:spPr>
        <p:txBody>
          <a:bodyPr wrap="square" rtlCol="0">
            <a:spAutoFit/>
          </a:bodyPr>
          <a:lstStyle/>
          <a:p>
            <a:endParaRPr lang="en-US" dirty="0"/>
          </a:p>
          <a:p>
            <a:r>
              <a:rPr lang="en-US" dirty="0"/>
              <a:t>The knowledge is weakened as time elapsed.</a:t>
            </a:r>
          </a:p>
          <a:p>
            <a:endParaRPr lang="en-US" dirty="0"/>
          </a:p>
          <a:p>
            <a:r>
              <a:rPr lang="en-US" dirty="0"/>
              <a:t>The knowledge is enhanced if it is revisited or re-learnt.</a:t>
            </a:r>
          </a:p>
          <a:p>
            <a:endParaRPr lang="en-US" dirty="0"/>
          </a:p>
          <a:p>
            <a:endParaRPr lang="en-US" dirty="0"/>
          </a:p>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with stronger emotion has a slower decay retention, it is more likely to be retrieved.</a:t>
            </a:r>
          </a:p>
          <a:p>
            <a:pPr marL="285750" indent="-285750">
              <a:buFont typeface="Arial" panose="020B0604020202020204" pitchFamily="34" charset="0"/>
              <a:buChar char="•"/>
            </a:pPr>
            <a:r>
              <a:rPr lang="en-US" dirty="0"/>
              <a:t>The knowledge hasn’t been mentioned for a long time is less likely to be retrieved</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endParaRPr lang="en-US" dirty="0"/>
          </a:p>
          <a:p>
            <a:r>
              <a:rPr lang="en-US" dirty="0"/>
              <a:t>So that for retrieval, we not only consider similarity to current context but also consider how important a knowledge might be for the users</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491875" y="1690688"/>
            <a:ext cx="11700125" cy="4893647"/>
          </a:xfrm>
          <a:prstGeom prst="rect">
            <a:avLst/>
          </a:prstGeom>
          <a:noFill/>
        </p:spPr>
        <p:txBody>
          <a:bodyPr wrap="square" rtlCol="0">
            <a:spAutoFit/>
          </a:bodyPr>
          <a:lstStyle/>
          <a:p>
            <a:r>
              <a:rPr lang="en-US" sz="2400" dirty="0"/>
              <a:t>Implementations:</a:t>
            </a:r>
          </a:p>
          <a:p>
            <a:pPr marL="285750" indent="-285750">
              <a:buFont typeface="Arial" panose="020B0604020202020204" pitchFamily="34" charset="0"/>
              <a:buChar char="•"/>
            </a:pPr>
            <a:r>
              <a:rPr lang="en-US" sz="2400" dirty="0"/>
              <a:t>The knowledge is weakened as time elapsed.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knowledge is enhanced if it is revisited or re-learnt.</a:t>
            </a:r>
          </a:p>
          <a:p>
            <a:endParaRPr lang="en-US" sz="2400" dirty="0"/>
          </a:p>
          <a:p>
            <a:pPr marL="285750" indent="-285750">
              <a:buFont typeface="Arial" panose="020B0604020202020204" pitchFamily="34" charset="0"/>
              <a:buChar char="•"/>
            </a:pPr>
            <a:endParaRPr lang="en-US" sz="2400" dirty="0"/>
          </a:p>
          <a:p>
            <a:r>
              <a:rPr lang="en-US" sz="2400" dirty="0"/>
              <a:t>A sensible fit to the context of providing emotional support:</a:t>
            </a:r>
          </a:p>
          <a:p>
            <a:pPr marL="285750" indent="-285750">
              <a:buFont typeface="Arial" panose="020B0604020202020204" pitchFamily="34" charset="0"/>
              <a:buChar char="•"/>
            </a:pPr>
            <a:r>
              <a:rPr lang="en-US" sz="2400" dirty="0"/>
              <a:t>Frequent mentioned</a:t>
            </a:r>
          </a:p>
          <a:p>
            <a:pPr marL="285750" indent="-285750">
              <a:buFont typeface="Arial" panose="020B0604020202020204" pitchFamily="34" charset="0"/>
              <a:buChar char="•"/>
            </a:pPr>
            <a:r>
              <a:rPr lang="en-US" sz="2400" dirty="0"/>
              <a:t>Recent</a:t>
            </a:r>
          </a:p>
          <a:p>
            <a:pPr marL="285750" indent="-285750">
              <a:buFont typeface="Arial" panose="020B0604020202020204" pitchFamily="34" charset="0"/>
              <a:buChar char="•"/>
            </a:pPr>
            <a:r>
              <a:rPr lang="en-US" sz="2400" dirty="0"/>
              <a:t>Emotionally intense</a:t>
            </a:r>
          </a:p>
          <a:p>
            <a:endParaRPr lang="en-US" sz="2400" dirty="0"/>
          </a:p>
          <a:p>
            <a:r>
              <a:rPr lang="en-US" sz="2400" dirty="0"/>
              <a:t>So that for retrieval, we not only consider similarity, but also how importance of a knowledge</a:t>
            </a:r>
          </a:p>
          <a:p>
            <a:endParaRPr lang="en-US" sz="2400" dirty="0"/>
          </a:p>
        </p:txBody>
      </p:sp>
    </p:spTree>
    <p:extLst>
      <p:ext uri="{BB962C8B-B14F-4D97-AF65-F5344CB8AC3E}">
        <p14:creationId xmlns:p14="http://schemas.microsoft.com/office/powerpoint/2010/main" val="3124656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Mechanism Implementation</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658586" y="2005240"/>
            <a:ext cx="11353800" cy="3448740"/>
          </a:xfrm>
        </p:spPr>
        <p:txBody>
          <a:bodyPr/>
          <a:lstStyle/>
          <a:p>
            <a:pPr marL="0" indent="0">
              <a:buNone/>
            </a:pPr>
            <a:r>
              <a:rPr lang="en-US" dirty="0"/>
              <a:t>Weakening, as time elapsed</a:t>
            </a:r>
          </a:p>
          <a:p>
            <a:pPr marL="0" indent="0">
              <a:buNone/>
            </a:pPr>
            <a:endParaRPr lang="en-US" dirty="0"/>
          </a:p>
          <a:p>
            <a:pPr marL="0" indent="0">
              <a:buNone/>
            </a:pPr>
            <a:r>
              <a:rPr lang="en-US" dirty="0"/>
              <a:t>Enhancement: </a:t>
            </a:r>
          </a:p>
          <a:p>
            <a:pPr marL="0" indent="0">
              <a:buNone/>
            </a:pPr>
            <a:r>
              <a:rPr lang="en-US" dirty="0"/>
              <a:t>Revisit: when the same knowledge is retrieved several times</a:t>
            </a:r>
          </a:p>
          <a:p>
            <a:pPr marL="0" indent="0">
              <a:buNone/>
            </a:pPr>
            <a:r>
              <a:rPr lang="en-US" dirty="0"/>
              <a:t>Relearn: while we are storing to database, we found there are repetition. </a:t>
            </a:r>
          </a:p>
        </p:txBody>
      </p:sp>
    </p:spTree>
    <p:extLst>
      <p:ext uri="{BB962C8B-B14F-4D97-AF65-F5344CB8AC3E}">
        <p14:creationId xmlns:p14="http://schemas.microsoft.com/office/powerpoint/2010/main" val="278387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Additional enhancement</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714213" y="524369"/>
            <a:ext cx="10515600" cy="787814"/>
          </a:xfrm>
        </p:spPr>
        <p:txBody>
          <a:bodyPr/>
          <a:lstStyle/>
          <a:p>
            <a:r>
              <a:rPr lang="en-US" dirty="0"/>
              <a:t>Interpersonal relationship issue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295758" y="1691121"/>
            <a:ext cx="12133881" cy="4248603"/>
          </a:xfrm>
        </p:spPr>
        <p:txBody>
          <a:bodyPr/>
          <a:lstStyle/>
          <a:p>
            <a:pPr marL="0" indent="0">
              <a:buNone/>
            </a:pPr>
            <a:r>
              <a:rPr lang="en-US" dirty="0"/>
              <a:t>We applied Name Entity Recognition</a:t>
            </a:r>
          </a:p>
          <a:p>
            <a:pPr marL="0" indent="0">
              <a:buNone/>
            </a:pPr>
            <a:endParaRPr lang="en-US" dirty="0"/>
          </a:p>
          <a:p>
            <a:pPr marL="0" indent="0">
              <a:buNone/>
            </a:pPr>
            <a:r>
              <a:rPr lang="en-US" dirty="0"/>
              <a:t>Current utterance: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759325" y="1101059"/>
            <a:ext cx="4023361" cy="707886"/>
          </a:xfrm>
          <a:prstGeom prst="rect">
            <a:avLst/>
          </a:prstGeom>
          <a:noFill/>
        </p:spPr>
        <p:txBody>
          <a:bodyPr wrap="square" rtlCol="0">
            <a:spAutoFit/>
          </a:bodyPr>
          <a:lstStyle/>
          <a:p>
            <a:pPr algn="ctr"/>
            <a:r>
              <a:rPr lang="en-US" sz="2000" dirty="0"/>
              <a:t>Chatbot A</a:t>
            </a:r>
          </a:p>
          <a:p>
            <a:pPr algn="ctr"/>
            <a:r>
              <a:rPr lang="en-US" sz="2000"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06800" y="1101059"/>
            <a:ext cx="4023361" cy="707886"/>
          </a:xfrm>
          <a:prstGeom prst="rect">
            <a:avLst/>
          </a:prstGeom>
          <a:noFill/>
        </p:spPr>
        <p:txBody>
          <a:bodyPr wrap="square" rtlCol="0">
            <a:spAutoFit/>
          </a:bodyPr>
          <a:lstStyle/>
          <a:p>
            <a:pPr algn="ctr"/>
            <a:r>
              <a:rPr lang="en-US" sz="2000" dirty="0"/>
              <a:t>Chatbot B</a:t>
            </a:r>
          </a:p>
          <a:p>
            <a:pPr algn="ctr"/>
            <a:r>
              <a:rPr lang="en-US" sz="2000" dirty="0"/>
              <a:t> (without memory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3F4A4B-9F65-DD91-4188-62B45A3A4A2F}"/>
                  </a:ext>
                </a:extLst>
              </p:cNvPr>
              <p:cNvSpPr txBox="1"/>
              <p:nvPr/>
            </p:nvSpPr>
            <p:spPr>
              <a:xfrm>
                <a:off x="8363291" y="2395212"/>
                <a:ext cx="2807426" cy="1015663"/>
              </a:xfrm>
              <a:prstGeom prst="rect">
                <a:avLst/>
              </a:prstGeom>
              <a:noFill/>
            </p:spPr>
            <p:txBody>
              <a:bodyPr wrap="square" rtlCol="0">
                <a:spAutoFit/>
              </a:bodyPr>
              <a:lstStyle/>
              <a:p>
                <a:pPr algn="ctr"/>
                <a:r>
                  <a:rPr lang="en-US" sz="2000" dirty="0"/>
                  <a:t>All previous turns</a:t>
                </a:r>
              </a:p>
              <a:p>
                <a:pPr algn="ctr"/>
                <a:r>
                  <a:rPr lang="en-US" sz="2000" dirty="0"/>
                  <a:t>(40</a:t>
                </a:r>
                <a:r>
                  <a:rPr lang="en-US" altLang="zh-CN" sz="2000" dirty="0"/>
                  <a:t>96</a:t>
                </a:r>
                <a:r>
                  <a:rPr lang="en-US" sz="2000" dirty="0"/>
                  <a:t> tokens</a:t>
                </a:r>
                <a:r>
                  <a:rPr lang="zh-CN" altLang="en-US" sz="2000" dirty="0"/>
                  <a:t>*</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64 turns)</a:t>
                </a:r>
              </a:p>
            </p:txBody>
          </p:sp>
        </mc:Choice>
        <mc:Fallback xmlns="">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363291" y="2395212"/>
                <a:ext cx="2807426" cy="1015663"/>
              </a:xfrm>
              <a:prstGeom prst="rect">
                <a:avLst/>
              </a:prstGeom>
              <a:blipFill>
                <a:blip r:embed="rId3"/>
                <a:stretch>
                  <a:fillRect t="-3704" b="-98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693217" y="2388123"/>
            <a:ext cx="1841863" cy="707886"/>
          </a:xfrm>
          <a:prstGeom prst="rect">
            <a:avLst/>
          </a:prstGeom>
          <a:noFill/>
        </p:spPr>
        <p:txBody>
          <a:bodyPr wrap="square" rtlCol="0">
            <a:spAutoFit/>
          </a:bodyPr>
          <a:lstStyle/>
          <a:p>
            <a:pPr algn="ctr"/>
            <a:r>
              <a:rPr lang="en-US" sz="2000" dirty="0"/>
              <a:t>Conversation </a:t>
            </a:r>
          </a:p>
          <a:p>
            <a:pPr algn="ctr"/>
            <a:r>
              <a:rPr lang="en-US" sz="2000"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178824" y="2533712"/>
            <a:ext cx="1617542" cy="400110"/>
          </a:xfrm>
          <a:prstGeom prst="rect">
            <a:avLst/>
          </a:prstGeom>
          <a:noFill/>
        </p:spPr>
        <p:txBody>
          <a:bodyPr wrap="square" rtlCol="0">
            <a:spAutoFit/>
          </a:bodyPr>
          <a:lstStyle/>
          <a:p>
            <a:r>
              <a:rPr lang="en-US" sz="2000"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17464" y="3830650"/>
            <a:ext cx="1841861" cy="400110"/>
          </a:xfrm>
          <a:prstGeom prst="rect">
            <a:avLst/>
          </a:prstGeom>
          <a:noFill/>
        </p:spPr>
        <p:txBody>
          <a:bodyPr wrap="square" rtlCol="0">
            <a:spAutoFit/>
          </a:bodyPr>
          <a:lstStyle/>
          <a:p>
            <a:r>
              <a:rPr lang="en-US" sz="2000"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826127" y="3834584"/>
            <a:ext cx="2419690" cy="400110"/>
          </a:xfrm>
          <a:prstGeom prst="rect">
            <a:avLst/>
          </a:prstGeom>
          <a:noFill/>
        </p:spPr>
        <p:txBody>
          <a:bodyPr wrap="square" rtlCol="0">
            <a:spAutoFit/>
          </a:bodyPr>
          <a:lstStyle/>
          <a:p>
            <a:r>
              <a:rPr lang="en-US" sz="2000"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063934" y="3830650"/>
            <a:ext cx="3637286" cy="400110"/>
          </a:xfrm>
          <a:prstGeom prst="rect">
            <a:avLst/>
          </a:prstGeom>
          <a:noFill/>
        </p:spPr>
        <p:txBody>
          <a:bodyPr wrap="square" rtlCol="0">
            <a:spAutoFit/>
          </a:bodyPr>
          <a:lstStyle/>
          <a:p>
            <a:r>
              <a:rPr lang="en-US" sz="2000"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232868" y="4946856"/>
            <a:ext cx="5306698" cy="400110"/>
          </a:xfrm>
          <a:prstGeom prst="rect">
            <a:avLst/>
          </a:prstGeom>
          <a:noFill/>
        </p:spPr>
        <p:txBody>
          <a:bodyPr wrap="square" rtlCol="0">
            <a:spAutoFit/>
          </a:bodyPr>
          <a:lstStyle/>
          <a:p>
            <a:r>
              <a:rPr lang="en-US" sz="2000"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1323439"/>
          </a:xfrm>
          <a:prstGeom prst="rect">
            <a:avLst/>
          </a:prstGeom>
          <a:noFill/>
        </p:spPr>
        <p:txBody>
          <a:bodyPr wrap="square" rtlCol="0">
            <a:spAutoFit/>
          </a:bodyPr>
          <a:lstStyle/>
          <a:p>
            <a:r>
              <a:rPr lang="en-US" sz="2000" dirty="0"/>
              <a:t>Participants engaged with two Chatbots discussed about the same topics, generated a pair of multi-session conversations</a:t>
            </a:r>
          </a:p>
          <a:p>
            <a:endParaRPr lang="en-US" sz="2000" dirty="0"/>
          </a:p>
          <a:p>
            <a:r>
              <a:rPr lang="en-US" sz="2000"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323439"/>
          </a:xfrm>
          <a:prstGeom prst="rect">
            <a:avLst/>
          </a:prstGeom>
          <a:noFill/>
        </p:spPr>
        <p:txBody>
          <a:bodyPr wrap="square" rtlCol="0">
            <a:spAutoFit/>
          </a:bodyPr>
          <a:lstStyle/>
          <a:p>
            <a:r>
              <a:rPr lang="en-US" sz="2000" dirty="0"/>
              <a:t>Participants were randomly assigned with one/two pairs of conversations; they were asked to compare the performance of the Chatbots in the two conversations</a:t>
            </a:r>
          </a:p>
          <a:p>
            <a:endParaRPr lang="en-US" sz="2000" dirty="0"/>
          </a:p>
          <a:p>
            <a:r>
              <a:rPr lang="en-US" sz="2000"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3"/>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970493" y="5571191"/>
            <a:ext cx="4956803" cy="707886"/>
          </a:xfrm>
          <a:prstGeom prst="rect">
            <a:avLst/>
          </a:prstGeom>
          <a:noFill/>
        </p:spPr>
        <p:txBody>
          <a:bodyPr wrap="square" rtlCol="0">
            <a:spAutoFit/>
          </a:bodyPr>
          <a:lstStyle/>
          <a:p>
            <a:r>
              <a:rPr lang="en-US" sz="2000" dirty="0"/>
              <a:t>Cost of Chatbot B is up to 8 times of </a:t>
            </a:r>
          </a:p>
          <a:p>
            <a:r>
              <a:rPr lang="en-US" sz="2000" dirty="0"/>
              <a:t>Chatbot A </a:t>
            </a:r>
          </a:p>
        </p:txBody>
      </p:sp>
    </p:spTree>
    <p:extLst>
      <p:ext uri="{BB962C8B-B14F-4D97-AF65-F5344CB8AC3E}">
        <p14:creationId xmlns:p14="http://schemas.microsoft.com/office/powerpoint/2010/main" val="574129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212-A0FF-2FA9-284E-8EBBEC1BDDE1}"/>
              </a:ext>
            </a:extLst>
          </p:cNvPr>
          <p:cNvSpPr>
            <a:spLocks noGrp="1"/>
          </p:cNvSpPr>
          <p:nvPr>
            <p:ph type="title"/>
          </p:nvPr>
        </p:nvSpPr>
        <p:spPr/>
        <p:txBody>
          <a:bodyPr/>
          <a:lstStyle/>
          <a:p>
            <a:r>
              <a:rPr lang="en-US" dirty="0"/>
              <a:t>Conversation Demo</a:t>
            </a:r>
          </a:p>
        </p:txBody>
      </p:sp>
      <p:sp>
        <p:nvSpPr>
          <p:cNvPr id="3" name="Text Placeholder 2">
            <a:extLst>
              <a:ext uri="{FF2B5EF4-FFF2-40B4-BE49-F238E27FC236}">
                <a16:creationId xmlns:a16="http://schemas.microsoft.com/office/drawing/2014/main" id="{3FFC5C87-9247-706D-8BC9-2377990730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1032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01-May-2023, from the conversation two knowledge are stored:</a:t>
            </a:r>
          </a:p>
          <a:p>
            <a:r>
              <a:rPr lang="en-GB" sz="2000" dirty="0">
                <a:effectLst/>
                <a:latin typeface="Helvetica" pitchFamily="2" charset="0"/>
              </a:rPr>
              <a:t>Jim's girlfriend Amy is angry at him because he forgot to celebrate Amy's birthday. </a:t>
            </a:r>
          </a:p>
          <a:p>
            <a:pPr marL="0" indent="0">
              <a:buNone/>
            </a:pPr>
            <a:endParaRPr lang="en-GB" sz="2000" dirty="0"/>
          </a:p>
          <a:p>
            <a:r>
              <a:rPr lang="en-GB" sz="2000" dirty="0">
                <a:effectLst/>
                <a:latin typeface="Helvetica" pitchFamily="2" charset="0"/>
              </a:rPr>
              <a:t>Jim forgot about Amy's birthday. Amy is upset with Jim. Jim apologized to Amy and promised to make up, but Amy is still angry. Jim is thinking of throwing a surprise party with all Amy's friends to cheer Amy up. </a:t>
            </a:r>
            <a:endParaRPr lang="en-GB" sz="2000" dirty="0"/>
          </a:p>
          <a:p>
            <a:endParaRPr lang="en-US" dirty="0"/>
          </a:p>
          <a:p>
            <a:pPr marL="0" indent="0">
              <a:buNone/>
            </a:pPr>
            <a:endParaRPr lang="en-US" dirty="0"/>
          </a:p>
        </p:txBody>
      </p:sp>
    </p:spTree>
    <p:extLst>
      <p:ext uri="{BB962C8B-B14F-4D97-AF65-F5344CB8AC3E}">
        <p14:creationId xmlns:p14="http://schemas.microsoft.com/office/powerpoint/2010/main" val="849563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08-May-2023, from the conversation two knowledge are stored:</a:t>
            </a:r>
          </a:p>
          <a:p>
            <a:r>
              <a:rPr lang="en-GB" sz="2000" dirty="0">
                <a:effectLst/>
                <a:latin typeface="Helvetica" pitchFamily="2" charset="0"/>
              </a:rPr>
              <a:t>Jim is feeling a bit lost these days. Jim's friend Alex's lifestyle is causing friction between Jim and Alex's roommate, Jim's chosen to live a healthier lifestyle, but Alex's still into partying and indulging. Alex and Jim argue a lot. </a:t>
            </a:r>
            <a:endParaRPr lang="en-GB" sz="2000" dirty="0"/>
          </a:p>
          <a:p>
            <a:pPr marL="0" indent="0">
              <a:buNone/>
            </a:pPr>
            <a:endParaRPr lang="en-GB" sz="2000" dirty="0"/>
          </a:p>
          <a:p>
            <a:r>
              <a:rPr lang="en-GB" sz="2000" dirty="0">
                <a:effectLst/>
                <a:latin typeface="Helvetica" pitchFamily="2" charset="0"/>
              </a:rPr>
              <a:t>Jim has chosen to live a healthier lifestyle, but Alex is still into partying and indulging. Jim is worried about Alex's health. Eve advises Jim to talk to Alex about their differences. </a:t>
            </a:r>
            <a:endParaRPr lang="en-US" sz="2000" dirty="0"/>
          </a:p>
          <a:p>
            <a:pPr marL="0" indent="0">
              <a:buNone/>
            </a:pPr>
            <a:endParaRPr lang="en-US" dirty="0"/>
          </a:p>
        </p:txBody>
      </p:sp>
    </p:spTree>
    <p:extLst>
      <p:ext uri="{BB962C8B-B14F-4D97-AF65-F5344CB8AC3E}">
        <p14:creationId xmlns:p14="http://schemas.microsoft.com/office/powerpoint/2010/main" val="3717845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screenshot, font, algebra&#10;&#10;Description automatically generated">
            <a:extLst>
              <a:ext uri="{FF2B5EF4-FFF2-40B4-BE49-F238E27FC236}">
                <a16:creationId xmlns:a16="http://schemas.microsoft.com/office/drawing/2014/main" id="{99A3A3B2-A3A2-6B1F-B055-9DD60755EB6B}"/>
              </a:ext>
            </a:extLst>
          </p:cNvPr>
          <p:cNvPicPr>
            <a:picLocks noChangeAspect="1"/>
          </p:cNvPicPr>
          <p:nvPr/>
        </p:nvPicPr>
        <p:blipFill>
          <a:blip r:embed="rId3"/>
          <a:stretch>
            <a:fillRect/>
          </a:stretch>
        </p:blipFill>
        <p:spPr>
          <a:xfrm>
            <a:off x="477648" y="1434131"/>
            <a:ext cx="11005014" cy="4610208"/>
          </a:xfrm>
          <a:prstGeom prst="rect">
            <a:avLst/>
          </a:prstGeom>
        </p:spPr>
      </p:pic>
    </p:spTree>
    <p:extLst>
      <p:ext uri="{BB962C8B-B14F-4D97-AF65-F5344CB8AC3E}">
        <p14:creationId xmlns:p14="http://schemas.microsoft.com/office/powerpoint/2010/main" val="353498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4" name="Picture 3" descr="A picture containing text, screenshot, font, document&#10;&#10;Description automatically generated">
            <a:extLst>
              <a:ext uri="{FF2B5EF4-FFF2-40B4-BE49-F238E27FC236}">
                <a16:creationId xmlns:a16="http://schemas.microsoft.com/office/drawing/2014/main" id="{E4D58080-5C48-4DCE-9218-48C021F32EA3}"/>
              </a:ext>
            </a:extLst>
          </p:cNvPr>
          <p:cNvPicPr>
            <a:picLocks noChangeAspect="1"/>
          </p:cNvPicPr>
          <p:nvPr/>
        </p:nvPicPr>
        <p:blipFill>
          <a:blip r:embed="rId3"/>
          <a:stretch>
            <a:fillRect/>
          </a:stretch>
        </p:blipFill>
        <p:spPr>
          <a:xfrm>
            <a:off x="512735" y="1086254"/>
            <a:ext cx="9959487" cy="5004580"/>
          </a:xfrm>
          <a:prstGeom prst="rect">
            <a:avLst/>
          </a:prstGeom>
        </p:spPr>
      </p:pic>
    </p:spTree>
    <p:extLst>
      <p:ext uri="{BB962C8B-B14F-4D97-AF65-F5344CB8AC3E}">
        <p14:creationId xmlns:p14="http://schemas.microsoft.com/office/powerpoint/2010/main" val="230497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5" name="Picture 4" descr="A picture containing text, screenshot, font, document&#10;&#10;Description automatically generated">
            <a:extLst>
              <a:ext uri="{FF2B5EF4-FFF2-40B4-BE49-F238E27FC236}">
                <a16:creationId xmlns:a16="http://schemas.microsoft.com/office/drawing/2014/main" id="{AC5D6A4B-0822-672A-614F-4BCEEBF2696E}"/>
              </a:ext>
            </a:extLst>
          </p:cNvPr>
          <p:cNvPicPr>
            <a:picLocks noChangeAspect="1"/>
          </p:cNvPicPr>
          <p:nvPr/>
        </p:nvPicPr>
        <p:blipFill rotWithShape="1">
          <a:blip r:embed="rId3"/>
          <a:srcRect b="35487"/>
          <a:stretch/>
        </p:blipFill>
        <p:spPr>
          <a:xfrm>
            <a:off x="636722" y="1086254"/>
            <a:ext cx="10093702" cy="3919699"/>
          </a:xfrm>
          <a:prstGeom prst="rect">
            <a:avLst/>
          </a:prstGeom>
        </p:spPr>
      </p:pic>
    </p:spTree>
    <p:extLst>
      <p:ext uri="{BB962C8B-B14F-4D97-AF65-F5344CB8AC3E}">
        <p14:creationId xmlns:p14="http://schemas.microsoft.com/office/powerpoint/2010/main" val="2331128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font, screenshot, algebra&#10;&#10;Description automatically generated">
            <a:extLst>
              <a:ext uri="{FF2B5EF4-FFF2-40B4-BE49-F238E27FC236}">
                <a16:creationId xmlns:a16="http://schemas.microsoft.com/office/drawing/2014/main" id="{563E5156-3490-7C29-19FD-7EFF786B5EC7}"/>
              </a:ext>
            </a:extLst>
          </p:cNvPr>
          <p:cNvPicPr>
            <a:picLocks noChangeAspect="1"/>
          </p:cNvPicPr>
          <p:nvPr/>
        </p:nvPicPr>
        <p:blipFill rotWithShape="1">
          <a:blip r:embed="rId3"/>
          <a:srcRect t="31671"/>
          <a:stretch/>
        </p:blipFill>
        <p:spPr>
          <a:xfrm>
            <a:off x="793750" y="1576818"/>
            <a:ext cx="9353024" cy="1852182"/>
          </a:xfrm>
          <a:prstGeom prst="rect">
            <a:avLst/>
          </a:prstGeom>
        </p:spPr>
      </p:pic>
      <p:pic>
        <p:nvPicPr>
          <p:cNvPr id="9" name="Picture 8" descr="A picture containing text, font, screenshot, algebra&#10;&#10;Description automatically generated">
            <a:extLst>
              <a:ext uri="{FF2B5EF4-FFF2-40B4-BE49-F238E27FC236}">
                <a16:creationId xmlns:a16="http://schemas.microsoft.com/office/drawing/2014/main" id="{EBE7DA96-1E20-7746-1C33-7A70C847D3D9}"/>
              </a:ext>
            </a:extLst>
          </p:cNvPr>
          <p:cNvPicPr>
            <a:picLocks noChangeAspect="1"/>
          </p:cNvPicPr>
          <p:nvPr/>
        </p:nvPicPr>
        <p:blipFill>
          <a:blip r:embed="rId4"/>
          <a:stretch>
            <a:fillRect/>
          </a:stretch>
        </p:blipFill>
        <p:spPr>
          <a:xfrm>
            <a:off x="793750" y="3801094"/>
            <a:ext cx="9464460" cy="2208374"/>
          </a:xfrm>
          <a:prstGeom prst="rect">
            <a:avLst/>
          </a:prstGeom>
        </p:spPr>
      </p:pic>
    </p:spTree>
    <p:extLst>
      <p:ext uri="{BB962C8B-B14F-4D97-AF65-F5344CB8AC3E}">
        <p14:creationId xmlns:p14="http://schemas.microsoft.com/office/powerpoint/2010/main" val="286375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61BD-0AA8-B0EC-9BF0-614EEE331615}"/>
              </a:ext>
            </a:extLst>
          </p:cNvPr>
          <p:cNvSpPr>
            <a:spLocks noGrp="1"/>
          </p:cNvSpPr>
          <p:nvPr>
            <p:ph type="ctrTitle"/>
          </p:nvPr>
        </p:nvSpPr>
        <p:spPr/>
        <p:txBody>
          <a:bodyPr/>
          <a:lstStyle/>
          <a:p>
            <a:r>
              <a:rPr lang="en-US" dirty="0"/>
              <a:t>That’s All</a:t>
            </a:r>
          </a:p>
        </p:txBody>
      </p:sp>
      <p:sp>
        <p:nvSpPr>
          <p:cNvPr id="3" name="Subtitle 2">
            <a:extLst>
              <a:ext uri="{FF2B5EF4-FFF2-40B4-BE49-F238E27FC236}">
                <a16:creationId xmlns:a16="http://schemas.microsoft.com/office/drawing/2014/main" id="{3D4486B0-A1EF-057A-0A7F-1873D9EA11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174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7" name="Content Placeholder 4" descr="A picture containing text, screenshot, font, number&#10;&#10;Description automatically generated">
            <a:extLst>
              <a:ext uri="{FF2B5EF4-FFF2-40B4-BE49-F238E27FC236}">
                <a16:creationId xmlns:a16="http://schemas.microsoft.com/office/drawing/2014/main" id="{E89E2A51-E786-FD6B-F440-66A8913BCB11}"/>
              </a:ext>
            </a:extLst>
          </p:cNvPr>
          <p:cNvPicPr>
            <a:picLocks noGrp="1" noChangeAspect="1"/>
          </p:cNvPicPr>
          <p:nvPr>
            <p:ph idx="1"/>
          </p:nvPr>
        </p:nvPicPr>
        <p:blipFill>
          <a:blip r:embed="rId3"/>
          <a:stretch>
            <a:fillRect/>
          </a:stretch>
        </p:blipFill>
        <p:spPr>
          <a:xfrm>
            <a:off x="3799262" y="1258510"/>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3799262" y="1258510"/>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987795" y="1935958"/>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978795" y="1926958"/>
                <a:ext cx="1182240" cy="816480"/>
              </a:xfrm>
              <a:prstGeom prst="rect">
                <a:avLst/>
              </a:prstGeom>
            </p:spPr>
          </p:pic>
        </mc:Fallback>
      </mc:AlternateContent>
      <p:sp>
        <p:nvSpPr>
          <p:cNvPr id="4" name="TextBox 3">
            <a:extLst>
              <a:ext uri="{FF2B5EF4-FFF2-40B4-BE49-F238E27FC236}">
                <a16:creationId xmlns:a16="http://schemas.microsoft.com/office/drawing/2014/main" id="{6482B0ED-EF48-3E0D-05D1-268E29ED7AE5}"/>
              </a:ext>
            </a:extLst>
          </p:cNvPr>
          <p:cNvSpPr txBox="1"/>
          <p:nvPr/>
        </p:nvSpPr>
        <p:spPr>
          <a:xfrm>
            <a:off x="755451" y="1935958"/>
            <a:ext cx="2588161" cy="400110"/>
          </a:xfrm>
          <a:prstGeom prst="rect">
            <a:avLst/>
          </a:prstGeom>
          <a:noFill/>
        </p:spPr>
        <p:txBody>
          <a:bodyPr wrap="square" rtlCol="0">
            <a:spAutoFit/>
          </a:bodyPr>
          <a:lstStyle/>
          <a:p>
            <a:r>
              <a:rPr lang="en-US" sz="2000" dirty="0"/>
              <a:t>The chatbot’s role</a:t>
            </a:r>
          </a:p>
        </p:txBody>
      </p:sp>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4518</TotalTime>
  <Words>4147</Words>
  <Application>Microsoft Macintosh PowerPoint</Application>
  <PresentationFormat>Widescreen</PresentationFormat>
  <Paragraphs>479</Paragraphs>
  <Slides>63</Slides>
  <Notes>51</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SFRM1095</vt:lpstr>
      <vt:lpstr>SFTT1095</vt:lpstr>
      <vt:lpstr>Arial</vt:lpstr>
      <vt:lpstr>Calibri</vt:lpstr>
      <vt:lpstr>Calibri Light</vt:lpstr>
      <vt:lpstr>Cambria Math</vt:lpstr>
      <vt:lpstr>Helvetica</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PowerPoint Presentation</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Forgetting curve – Implications</vt:lpstr>
      <vt:lpstr>Mechanism Implementation</vt:lpstr>
      <vt:lpstr>Additional enhancement</vt:lpstr>
      <vt:lpstr>Knowledge storage</vt:lpstr>
      <vt:lpstr>Knowledge Retrieval</vt:lpstr>
      <vt:lpstr>Interpersonal relationship issue</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lpstr>Conversation Demo</vt:lpstr>
      <vt:lpstr>Previous Sessions</vt:lpstr>
      <vt:lpstr>Previous Sessions</vt:lpstr>
      <vt:lpstr>Current Session: 10-May-2023 </vt:lpstr>
      <vt:lpstr>Current Session: 10-May-2023 </vt:lpstr>
      <vt:lpstr>Current Session: 10-May-2023 </vt:lpstr>
      <vt:lpstr>Current Session: 10-May-2023 </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133</cp:revision>
  <dcterms:created xsi:type="dcterms:W3CDTF">2023-06-21T14:33:00Z</dcterms:created>
  <dcterms:modified xsi:type="dcterms:W3CDTF">2023-06-26T21:31:52Z</dcterms:modified>
</cp:coreProperties>
</file>