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294" r:id="rId18"/>
    <p:sldId id="295" r:id="rId19"/>
    <p:sldId id="270" r:id="rId20"/>
    <p:sldId id="272" r:id="rId21"/>
    <p:sldId id="273" r:id="rId22"/>
    <p:sldId id="275" r:id="rId23"/>
    <p:sldId id="311" r:id="rId24"/>
    <p:sldId id="276" r:id="rId25"/>
    <p:sldId id="277" r:id="rId26"/>
    <p:sldId id="297" r:id="rId27"/>
    <p:sldId id="278" r:id="rId28"/>
    <p:sldId id="298" r:id="rId29"/>
    <p:sldId id="300" r:id="rId30"/>
    <p:sldId id="299" r:id="rId31"/>
    <p:sldId id="301" r:id="rId32"/>
    <p:sldId id="312" r:id="rId33"/>
    <p:sldId id="283" r:id="rId34"/>
    <p:sldId id="302" r:id="rId35"/>
    <p:sldId id="303" r:id="rId36"/>
    <p:sldId id="315" r:id="rId37"/>
    <p:sldId id="304" r:id="rId38"/>
    <p:sldId id="316" r:id="rId39"/>
    <p:sldId id="280" r:id="rId40"/>
    <p:sldId id="305" r:id="rId41"/>
    <p:sldId id="284" r:id="rId42"/>
    <p:sldId id="309" r:id="rId43"/>
    <p:sldId id="285" r:id="rId44"/>
    <p:sldId id="286" r:id="rId45"/>
    <p:sldId id="287" r:id="rId46"/>
    <p:sldId id="317" r:id="rId47"/>
    <p:sldId id="256" r:id="rId48"/>
    <p:sldId id="257" r:id="rId49"/>
    <p:sldId id="260" r:id="rId50"/>
    <p:sldId id="258" r:id="rId51"/>
    <p:sldId id="259" r:id="rId52"/>
    <p:sldId id="313" r:id="rId53"/>
    <p:sldId id="31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7437"/>
  </p:normalViewPr>
  <p:slideViewPr>
    <p:cSldViewPr snapToGrid="0">
      <p:cViewPr varScale="1">
        <p:scale>
          <a:sx n="83" d="100"/>
          <a:sy n="83" d="100"/>
        </p:scale>
        <p:origin x="145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2919 4517 24575,'-12'10'0,"-24"-2"0,3-8 0,-42 0 0,16 0 0,-41 0 0,18 0 0,-31 0 0,-4 0 0,43 0 0,-4 0 0,-15 0 0,-3 0 0,-7 0 0,2 0-542,27 0 0,1 0 542,-27 0 0,7 0 0,20 0-157,-3-6 1,-1-1 156,-18 4 0,-21-38 0,12 10 0,27-15 0,1-5 0,-27-15 0,35 13 0,2-2 0,-14-16 0,20 3 0,1-9 0,10 12 0,0-12 1067,6-12-1067,4 12 330,6-23-330,3-3 0,12-4 0,5-27 0,12 6 0,2-10 0,-1 21 0,0-2-473,-1-30 0,2 1 473,5 34 0,5 9 0,19-57 0,-2 69 0,5 0 0,2-3 0,1 4-356,34-65 356,7-8 0,2 27 0,10-1 0,-41 69 0,4 1-387,8-3 1,2 1 386,-5 4 0,2 4 0,7 3 0,2 2 0,-9 4 0,1 4 0,4 8 0,1 4 0,2-2 0,-2 0 0,56-35 0,5 27 0,-9-9 0,2 36 0,10-21 0,-13 39 0,1-11 0,-45 13 0,-1 2 0,29-1 0,-9 0 0,-2 0 0,-7 0-109,-12-1 1,1 2 108,20 13 0,2 14 0,9 28 0,-23 1 0,8 24 0,-15-12 0,8 15 881,-18-3-881,8 15 354,-16 1-354,16 2 816,-14 10-816,30 40 0,-37-43 0,27 51 241,-42-67-241,8 17 0,-1-16 0,-14 10 0,12-9 0,-13 11 0,0 1 0,-2-1 0,-8-14 0,1 27 0,-2-37 0,-5 37 0,-4-27 0,-6 14 0,0 0 0,0 0 0,0-1 0,0-13 0,0 11 0,-7-11 0,-9 0 0,-8-4 0,-6-26 0,-21 31 0,16-26 0,-23 8 0,27-18 0,-5-20 0,8 10 0,0-11 0,0-2 0,-8-8 0,6 8 0,-14-5 0,14 6 0,-14-9 0,6 0 0,-8 0 0,0 1 0,0-1 0,0 1 0,1 0 0,-1 0 0,0-1 0,0 1 0,-9 0 0,7 0 0,-8 1 0,10-2 0,1 1 0,-1 0 0,0 0 0,8-2 0,-6-9 0,14 6 0,-6-16 0,8 16 0,0-7 0,7 0 0,1-3 0,1 1 0,4-8 0,-4 16 0,7-16 0,5 6 0,2-8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especially for chatbots that provides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a short-term conversation history consists of utterances of the user and the chatbot. We are using 8 turns history in our implementation.</a:t>
            </a:r>
          </a:p>
          <a:p>
            <a:endParaRPr lang="en-US" dirty="0"/>
          </a:p>
          <a:p>
            <a:r>
              <a:rPr lang="en-US" dirty="0"/>
              <a:t>This history enables chatbot to provide short-term context-relevant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optimizing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endParaRPr lang="en-US" dirty="0"/>
          </a:p>
          <a:p>
            <a:r>
              <a:rPr lang="en-US" dirty="0"/>
              <a:t>we choose to store each individual sentence as a single record in database,</a:t>
            </a:r>
          </a:p>
          <a:p>
            <a:r>
              <a:rPr lang="en-US" dirty="0"/>
              <a:t>Instead of storing the whole summary.</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solution we explored is to augment the training dataset, so that in training set’s summaries, there are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 make each sentence fully-understandable by their own, make each sentence self-contained.</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the prompt iteratively from the errors we got, and finally developed a high-quality prompt.</a:t>
            </a:r>
          </a:p>
          <a:p>
            <a:endParaRPr lang="en-US" dirty="0"/>
          </a:p>
          <a:p>
            <a:r>
              <a:rPr lang="en-US" dirty="0"/>
              <a:t>For this prompt we applied technique similar to chain-of-thought prompting, we let model think step by step, </a:t>
            </a:r>
          </a:p>
          <a:p>
            <a:r>
              <a:rPr lang="en-US" dirty="0"/>
              <a:t>The result suddenly improved</a:t>
            </a:r>
          </a:p>
          <a:p>
            <a:r>
              <a:rPr lang="en-US" dirty="0"/>
              <a:t>And we let it hide the intermediate result and allow batch processing to reduce the cost.</a:t>
            </a:r>
          </a:p>
          <a:p>
            <a:endParaRPr lang="en-US" dirty="0"/>
          </a:p>
          <a:p>
            <a:r>
              <a:rPr lang="en-US" dirty="0"/>
              <a:t>It can get correct rewrite</a:t>
            </a:r>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a:t>
            </a:r>
          </a:p>
          <a:p>
            <a:endParaRPr lang="en-US" dirty="0"/>
          </a:p>
          <a:p>
            <a:r>
              <a:rPr lang="en-US" dirty="0"/>
              <a:t>Although we have less pronouns in training set, but we might have poorer quality sentence.</a:t>
            </a:r>
          </a:p>
          <a:p>
            <a:endParaRPr lang="en-US" dirty="0"/>
          </a:p>
          <a:p>
            <a:r>
              <a:rPr lang="en-US" dirty="0"/>
              <a:t>For example:</a:t>
            </a:r>
          </a:p>
          <a:p>
            <a:r>
              <a:rPr lang="en-US" dirty="0"/>
              <a:t>Less natural, less readable</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provide high-quality emotional support, it is important for chatbots to give emotion</a:t>
            </a:r>
            <a:r>
              <a:rPr lang="en-GB" sz="1800" dirty="0">
                <a:effectLst/>
                <a:latin typeface="SFRM1095"/>
              </a:rPr>
              <a:t> and context appropriate responses</a:t>
            </a:r>
            <a:r>
              <a:rPr lang="en-US" sz="1800" dirty="0">
                <a:effectLst/>
                <a:latin typeface="SFRM1095"/>
              </a:rPr>
              <a:t>. </a:t>
            </a:r>
          </a:p>
          <a:p>
            <a:r>
              <a:rPr lang="en-US" sz="1800" dirty="0">
                <a:effectLst/>
                <a:latin typeface="SFRM1095"/>
              </a:rPr>
              <a:t>Its role of these kind of chatbot is to accompany users in a long time, </a:t>
            </a:r>
          </a:p>
          <a:p>
            <a:endParaRPr lang="en-GB" sz="1800" dirty="0">
              <a:effectLst/>
              <a:latin typeface="SFRM1095"/>
            </a:endParaRPr>
          </a:p>
          <a:p>
            <a:endParaRPr lang="en-GB" dirty="0"/>
          </a:p>
          <a:p>
            <a:r>
              <a:rPr lang="en-US" dirty="0"/>
              <a:t>Due to the limitation on the capacity of the GPUs, we have a limited context window inputs to transformer</a:t>
            </a:r>
          </a:p>
          <a:p>
            <a:endParaRPr lang="en-US" dirty="0"/>
          </a:p>
          <a:p>
            <a:r>
              <a:rPr lang="en-US" dirty="0"/>
              <a:t>Our project developed a supportive memory system to assist chatbots to provide emotional support in long term conversation</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lower quality issue, we choose to </a:t>
            </a:r>
          </a:p>
          <a:p>
            <a:endParaRPr lang="en-US" dirty="0"/>
          </a:p>
          <a:p>
            <a:r>
              <a:rPr lang="en-US" dirty="0"/>
              <a:t>And we evaluate this trade-off on test dataset, </a:t>
            </a:r>
          </a:p>
          <a:p>
            <a:r>
              <a:rPr lang="en-US" dirty="0"/>
              <a:t>we evaluation the frequency of pronouns and </a:t>
            </a:r>
          </a:p>
          <a:p>
            <a:r>
              <a:rPr lang="en-US" dirty="0"/>
              <a:t>for quality we evaluate the rouge score using original dataset's summary as the reference summary.</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vector database. There are three sentences here.</a:t>
            </a:r>
          </a:p>
          <a:p>
            <a:endParaRPr lang="en-US" dirty="0"/>
          </a:p>
          <a:p>
            <a:r>
              <a:rPr lang="en-US" dirty="0"/>
              <a:t>If the user mentions tomatoes, by semantic similarity we can only find the sentence . However, </a:t>
            </a:r>
          </a:p>
          <a:p>
            <a:endParaRPr lang="en-US" dirty="0"/>
          </a:p>
          <a:p>
            <a:r>
              <a:rPr lang="en-US" dirty="0"/>
              <a:t>So instead of storing each sentence, we could store by segments, each segment consists of several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p:txBody>
      </p:sp>
      <p:sp>
        <p:nvSpPr>
          <p:cNvPr id="4" name="Slide Number Placeholder 3"/>
          <p:cNvSpPr>
            <a:spLocks noGrp="1"/>
          </p:cNvSpPr>
          <p:nvPr>
            <p:ph type="sldNum" sz="quarter" idx="5"/>
          </p:nvPr>
        </p:nvSpPr>
        <p:spPr/>
        <p:txBody>
          <a:bodyPr/>
          <a:lstStyle/>
          <a:p>
            <a:fld id="{A790FF02-3613-A348-BBF8-5DD737A36D09}" type="slidenum">
              <a:rPr lang="en-US" smtClean="0"/>
              <a:t>25</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 mixed summary.</a:t>
            </a:r>
          </a:p>
          <a:p>
            <a:endParaRPr lang="en-US" dirty="0"/>
          </a:p>
          <a:p>
            <a:r>
              <a:rPr lang="en-US" dirty="0"/>
              <a:t>The reason for constructing summary of these 3 classes is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change the main person of each summary to be the same.</a:t>
            </a:r>
          </a:p>
          <a:p>
            <a:endParaRPr lang="en-US" dirty="0"/>
          </a:p>
          <a:p>
            <a:r>
              <a:rPr lang="en-US" dirty="0"/>
              <a:t>So the model can't learn this bias from training data.</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 the original segmenter utilized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knowledge segments from a conversation.</a:t>
            </a:r>
          </a:p>
          <a:p>
            <a:endParaRPr lang="en-US" dirty="0"/>
          </a:p>
          <a:p>
            <a:r>
              <a:rPr lang="en-US" dirty="0"/>
              <a:t>We are assigning an emotion intensity value to each segment,</a:t>
            </a:r>
          </a:p>
        </p:txBody>
      </p:sp>
      <p:sp>
        <p:nvSpPr>
          <p:cNvPr id="4" name="Slide Number Placeholder 3"/>
          <p:cNvSpPr>
            <a:spLocks noGrp="1"/>
          </p:cNvSpPr>
          <p:nvPr>
            <p:ph type="sldNum" sz="quarter" idx="5"/>
          </p:nvPr>
        </p:nvSpPr>
        <p:spPr/>
        <p:txBody>
          <a:bodyPr/>
          <a:lstStyle/>
          <a:p>
            <a:fld id="{A790FF02-3613-A348-BBF8-5DD737A36D09}" type="slidenum">
              <a:rPr lang="en-US" smtClean="0"/>
              <a:t>33</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memory system is to provide supportive knowledge to help and enhance the chatbot’s response</a:t>
            </a:r>
          </a:p>
          <a:p>
            <a:endParaRPr lang="en-US" dirty="0"/>
          </a:p>
          <a:p>
            <a:r>
              <a:rPr lang="en-US" dirty="0"/>
              <a:t>The main focus of this project is our memory system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endParaRPr lang="en-US" dirty="0"/>
          </a:p>
          <a:p>
            <a:pPr marL="0" indent="0">
              <a:buNone/>
            </a:pPr>
            <a:r>
              <a:rPr lang="en-GB" sz="1200" dirty="0">
                <a:effectLst/>
                <a:latin typeface="SFTT1095"/>
              </a:rPr>
              <a:t>Different sources for emotion </a:t>
            </a:r>
            <a:r>
              <a:rPr lang="en-GB" sz="1200" dirty="0">
                <a:latin typeface="SFTT1095"/>
              </a:rPr>
              <a:t>intensity:</a:t>
            </a:r>
          </a:p>
          <a:p>
            <a:pPr marL="0" indent="0">
              <a:buNone/>
            </a:pPr>
            <a:r>
              <a:rPr lang="en-GB" sz="1200" dirty="0">
                <a:latin typeface="SFTT1095"/>
              </a:rPr>
              <a:t>Knowledge expression</a:t>
            </a:r>
          </a:p>
          <a:p>
            <a:pPr marL="0" indent="0">
              <a:buNone/>
            </a:pPr>
            <a:endParaRPr lang="en-GB" sz="1200" dirty="0">
              <a:latin typeface="SFTT1095"/>
            </a:endParaRPr>
          </a:p>
          <a:p>
            <a:pPr marL="0" indent="0">
              <a:buNone/>
            </a:pPr>
            <a:r>
              <a:rPr lang="en-GB" sz="1200" dirty="0">
                <a:latin typeface="SFTT1095"/>
              </a:rPr>
              <a:t>Conversation utterances</a:t>
            </a:r>
            <a:endParaRPr lang="en-GB"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35</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37</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assign a retention value to each knowledge based </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a:p>
            <a:r>
              <a:rPr lang="en-US" dirty="0"/>
              <a:t>The higher the retention value, the more likely a knowledge will be retrieved from the memory.</a:t>
            </a:r>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39</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44</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person name entity mentioned in the conversation.</a:t>
            </a:r>
          </a:p>
          <a:p>
            <a:endParaRPr lang="en-US" dirty="0"/>
          </a:p>
          <a:p>
            <a:r>
              <a:rPr lang="en-US" dirty="0"/>
              <a:t>In retrieval process, we not only retrieve those knowledge that are semantic similar to current utterance, we also retrieve those knowledge that are less similar in semantic but with mentioned of the user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45</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assess the performance of the memory system,</a:t>
            </a:r>
          </a:p>
          <a:p>
            <a:r>
              <a:rPr lang="en-US" dirty="0"/>
              <a:t>For short term history, it is to provide an appropriate response based on current context.</a:t>
            </a:r>
          </a:p>
          <a:p>
            <a:endParaRPr lang="en-US" dirty="0"/>
          </a:p>
          <a:p>
            <a:r>
              <a:rPr lang="en-US" dirty="0"/>
              <a:t>But when users mention previous session’s history, the performance of the response depends on the performance the memory system.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48</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introduce you the response generation process, and show you how our supportive memory system is involved in this process.</a:t>
            </a:r>
          </a:p>
          <a:p>
            <a:endParaRPr lang="en-US" dirty="0"/>
          </a:p>
          <a:p>
            <a:r>
              <a:rPr lang="en-US" dirty="0"/>
              <a:t>We are using gpt-3.5-turbo as our response generator,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retrieved knowledge, these knowledge are relevant to the current context and potentially helpful to generate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retrieved knowledge is search out by the user’s latest utterance.</a:t>
            </a:r>
          </a:p>
          <a:p>
            <a:endParaRPr lang="en-US" dirty="0"/>
          </a:p>
          <a:p>
            <a:r>
              <a:rPr lang="en-US" dirty="0"/>
              <a:t>That is the key to generate long term context-appropriate response.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394621" y="3429000"/>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385981" y="3420000"/>
                <a:ext cx="1182240" cy="816480"/>
              </a:xfrm>
              <a:prstGeom prst="rect">
                <a:avLst/>
              </a:prstGeom>
            </p:spPr>
          </p:pic>
        </mc:Fallback>
      </mc:AlternateContent>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285601" y="4383155"/>
              <a:ext cx="1544278" cy="1646583"/>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276962" y="4374153"/>
                <a:ext cx="1561917" cy="1664226"/>
              </a:xfrm>
              <a:prstGeom prst="rect">
                <a:avLst/>
              </a:prstGeom>
            </p:spPr>
          </p:pic>
        </mc:Fallback>
      </mc:AlternateContent>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1129748" y="2141537"/>
            <a:ext cx="10515600" cy="773941"/>
          </a:xfrm>
        </p:spPr>
        <p:txBody>
          <a:bodyPr/>
          <a:lstStyle/>
          <a:p>
            <a:pPr marL="0" indent="0">
              <a:buNone/>
            </a:pPr>
            <a:r>
              <a:rPr lang="en-GB" sz="1800" dirty="0">
                <a:effectLst/>
                <a:latin typeface="SFRM1095"/>
              </a:rPr>
              <a:t>Alice’s friend Rachel has become distant and Alice feels hurt. Alice will talk to Rachel. Alice has a trip coming up next week and Alice is unsure how to plan her itinerary. </a:t>
            </a:r>
            <a:endParaRPr lang="en-GB" dirty="0"/>
          </a:p>
        </p:txBody>
      </p:sp>
      <p:sp>
        <p:nvSpPr>
          <p:cNvPr id="5" name="TextBox 4">
            <a:extLst>
              <a:ext uri="{FF2B5EF4-FFF2-40B4-BE49-F238E27FC236}">
                <a16:creationId xmlns:a16="http://schemas.microsoft.com/office/drawing/2014/main" id="{6E24A8EC-45FF-B6A3-9423-028E9B2F4315}"/>
              </a:ext>
            </a:extLst>
          </p:cNvPr>
          <p:cNvSpPr txBox="1"/>
          <p:nvPr/>
        </p:nvSpPr>
        <p:spPr>
          <a:xfrm>
            <a:off x="983974" y="3573191"/>
            <a:ext cx="8998227" cy="369332"/>
          </a:xfrm>
          <a:prstGeom prst="rect">
            <a:avLst/>
          </a:prstGeom>
          <a:noFill/>
        </p:spPr>
        <p:txBody>
          <a:bodyPr wrap="square">
            <a:spAutoFit/>
          </a:bodyPr>
          <a:lstStyle/>
          <a:p>
            <a:pPr marL="0" indent="0">
              <a:buNone/>
            </a:pPr>
            <a:r>
              <a:rPr lang="en-GB" sz="18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647131" y="1649116"/>
            <a:ext cx="10515600" cy="4351338"/>
          </a:xfrm>
        </p:spPr>
        <p:txBody>
          <a:bodyPr>
            <a:normAutofit/>
          </a:bodyPr>
          <a:lstStyle/>
          <a:p>
            <a:pPr marL="0" indent="0">
              <a:buNone/>
            </a:pPr>
            <a:r>
              <a:rPr lang="en-GB" sz="1800" dirty="0">
                <a:latin typeface="SFTT1095"/>
              </a:rPr>
              <a:t>Store sentence separately -&gt; there are pronouns</a:t>
            </a:r>
          </a:p>
          <a:p>
            <a:pPr marL="0" indent="0">
              <a:buNone/>
            </a:pPr>
            <a:endParaRPr lang="en-GB" sz="1800" dirty="0">
              <a:effectLst/>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She</a:t>
            </a:r>
            <a:r>
              <a:rPr lang="en-GB" sz="1800" i="1" dirty="0">
                <a:effectLst/>
                <a:latin typeface="SFTT1095"/>
              </a:rPr>
              <a:t> will talk to Alex about </a:t>
            </a:r>
            <a:r>
              <a:rPr lang="en-GB" sz="1800" b="1" i="1" u="sng" dirty="0">
                <a:effectLst/>
                <a:latin typeface="SFTT1095"/>
              </a:rPr>
              <a:t>it</a:t>
            </a:r>
            <a:r>
              <a:rPr lang="en-GB" sz="1800" i="1" dirty="0">
                <a:effectLst/>
                <a:latin typeface="SFTT1095"/>
              </a:rPr>
              <a:t>. </a:t>
            </a:r>
          </a:p>
          <a:p>
            <a:pPr marL="0" indent="0">
              <a:buNone/>
            </a:pPr>
            <a:endParaRPr lang="en-GB" sz="1800" i="1" dirty="0">
              <a:latin typeface="SFTT1095"/>
            </a:endParaRPr>
          </a:p>
          <a:p>
            <a:pPr marL="0" indent="0">
              <a:buNone/>
            </a:pPr>
            <a:endParaRPr lang="en-US" sz="1800" dirty="0">
              <a:latin typeface="SFTT1095"/>
            </a:endParaRPr>
          </a:p>
          <a:p>
            <a:pPr marL="0" indent="0">
              <a:buNone/>
            </a:pPr>
            <a:endParaRPr lang="en-US" sz="1800" dirty="0">
              <a:latin typeface="SFTT1095"/>
            </a:endParaRPr>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647130" y="1649116"/>
            <a:ext cx="11253321" cy="4351338"/>
          </a:xfrm>
        </p:spPr>
        <p:txBody>
          <a:bodyPr>
            <a:normAutofit/>
          </a:bodyPr>
          <a:lstStyle/>
          <a:p>
            <a:pPr marL="0" indent="0">
              <a:buNone/>
            </a:pPr>
            <a:r>
              <a:rPr lang="en-GB" sz="1800" dirty="0">
                <a:latin typeface="SFTT1095"/>
              </a:rPr>
              <a:t>Store sentence separately -&gt; there are pronouns</a:t>
            </a:r>
          </a:p>
          <a:p>
            <a:pPr marL="0" indent="0">
              <a:buNone/>
            </a:pPr>
            <a:endParaRPr lang="en-GB" sz="1800" dirty="0">
              <a:effectLst/>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She</a:t>
            </a:r>
            <a:r>
              <a:rPr lang="en-GB" sz="1800" i="1" dirty="0">
                <a:effectLst/>
                <a:latin typeface="SFTT1095"/>
              </a:rPr>
              <a:t> will talk to Alex about </a:t>
            </a:r>
            <a:r>
              <a:rPr lang="en-GB" sz="1800" b="1" i="1" u="sng" dirty="0">
                <a:effectLst/>
                <a:latin typeface="SFTT1095"/>
              </a:rPr>
              <a:t>it</a:t>
            </a:r>
            <a:r>
              <a:rPr lang="en-GB" sz="1800" i="1" dirty="0">
                <a:effectLst/>
                <a:latin typeface="SFTT1095"/>
              </a:rPr>
              <a:t>. </a:t>
            </a:r>
          </a:p>
          <a:p>
            <a:pPr marL="0" indent="0">
              <a:buNone/>
            </a:pPr>
            <a:endParaRPr lang="en-GB" sz="1800" dirty="0">
              <a:latin typeface="SFTT1095"/>
            </a:endParaRPr>
          </a:p>
          <a:p>
            <a:pPr marL="0" indent="0">
              <a:buNone/>
            </a:pPr>
            <a:r>
              <a:rPr lang="en-GB" sz="1800" dirty="0">
                <a:latin typeface="SFTT1095"/>
              </a:rPr>
              <a:t>Reduce pronouns by data augmentation -&gt; make each sentence self-contained.</a:t>
            </a:r>
          </a:p>
          <a:p>
            <a:pPr marL="0" indent="0">
              <a:buNone/>
            </a:pPr>
            <a:endParaRPr lang="en-GB" sz="1800" dirty="0">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Amy</a:t>
            </a:r>
            <a:r>
              <a:rPr lang="en-GB" sz="1800" i="1" dirty="0">
                <a:effectLst/>
                <a:latin typeface="SFTT1095"/>
              </a:rPr>
              <a:t> will talk to Alex about </a:t>
            </a:r>
            <a:r>
              <a:rPr lang="en-GB" sz="1800" b="1" i="1" u="sng" dirty="0">
                <a:latin typeface="SFTT1095"/>
              </a:rPr>
              <a:t>Alex’s</a:t>
            </a:r>
            <a:r>
              <a:rPr lang="en-GB" sz="1800" b="1" i="1" u="sng" dirty="0">
                <a:effectLst/>
                <a:latin typeface="SFTT1095"/>
              </a:rPr>
              <a:t> recent distant behaviour</a:t>
            </a:r>
            <a:r>
              <a:rPr lang="en-GB" sz="1800" i="1" dirty="0">
                <a:effectLst/>
                <a:latin typeface="SFTT1095"/>
              </a:rPr>
              <a:t>. </a:t>
            </a:r>
          </a:p>
          <a:p>
            <a:pPr marL="0" indent="0">
              <a:buNone/>
            </a:pPr>
            <a:endParaRPr lang="en-GB" sz="1800" i="1" dirty="0">
              <a:latin typeface="SFTT1095"/>
            </a:endParaRPr>
          </a:p>
          <a:p>
            <a:pPr marL="0" indent="0">
              <a:buNone/>
            </a:pPr>
            <a:endParaRPr lang="en-US" sz="1800" dirty="0">
              <a:latin typeface="SFTT1095"/>
            </a:endParaRPr>
          </a:p>
          <a:p>
            <a:pPr marL="0" indent="0">
              <a:buNone/>
            </a:pPr>
            <a:endParaRPr lang="en-US" sz="1800" dirty="0">
              <a:latin typeface="SFTT1095"/>
            </a:endParaRPr>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Tree>
    <p:extLst>
      <p:ext uri="{BB962C8B-B14F-4D97-AF65-F5344CB8AC3E}">
        <p14:creationId xmlns:p14="http://schemas.microsoft.com/office/powerpoint/2010/main" val="68701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9215650" cy="1200329"/>
          </a:xfrm>
          <a:prstGeom prst="rect">
            <a:avLst/>
          </a:prstGeom>
          <a:noFill/>
        </p:spPr>
        <p:txBody>
          <a:bodyPr wrap="square">
            <a:spAutoFit/>
          </a:bodyPr>
          <a:lstStyle/>
          <a:p>
            <a:r>
              <a:rPr lang="en-GB" sz="1800" dirty="0">
                <a:effectLst/>
                <a:latin typeface="SFRM1095"/>
              </a:rPr>
              <a:t>Allen advises Jaden to take the Smith family to an Italian restaurant, Big Adriano, for dinner. </a:t>
            </a:r>
          </a:p>
          <a:p>
            <a:r>
              <a:rPr lang="en-GB" sz="1800" dirty="0">
                <a:effectLst/>
                <a:latin typeface="SFRM1095"/>
              </a:rPr>
              <a:t>Big Adriano is the Smith family’s frequent client and their pasta and calzone are good.</a:t>
            </a:r>
          </a:p>
          <a:p>
            <a:r>
              <a:rPr lang="en-GB" sz="1800" dirty="0">
                <a:effectLst/>
                <a:latin typeface="SFRM1095"/>
              </a:rPr>
              <a:t>Jaden will let Allen know how </a:t>
            </a:r>
            <a:r>
              <a:rPr lang="en-GB" sz="1800" b="1" dirty="0">
                <a:effectLst/>
                <a:latin typeface="SFRM1095"/>
              </a:rPr>
              <a:t>it</a:t>
            </a:r>
            <a:r>
              <a:rPr lang="en-GB" sz="1800" dirty="0">
                <a:effectLst/>
                <a:latin typeface="SFRM1095"/>
              </a:rPr>
              <a:t> goes and the Smith family and Allen will arrange their meeting.</a:t>
            </a:r>
            <a:br>
              <a:rPr lang="en-GB" sz="1800" dirty="0">
                <a:effectLst/>
                <a:latin typeface="SFRM1095"/>
              </a:rPr>
            </a:br>
            <a:endParaRPr lang="en-GB" dirty="0"/>
          </a:p>
        </p:txBody>
      </p:sp>
    </p:spTree>
    <p:extLst>
      <p:ext uri="{BB962C8B-B14F-4D97-AF65-F5344CB8AC3E}">
        <p14:creationId xmlns:p14="http://schemas.microsoft.com/office/powerpoint/2010/main" val="11053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Limit of the context window of LLMs</a:t>
            </a:r>
          </a:p>
          <a:p>
            <a:r>
              <a:rPr lang="en-US" dirty="0"/>
              <a:t>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786158"/>
            <a:ext cx="10941054" cy="2024474"/>
          </a:xfrm>
        </p:spPr>
        <p:txBody>
          <a:bodyPr>
            <a:normAutofit/>
          </a:bodyPr>
          <a:lstStyle/>
          <a:p>
            <a:pPr marL="0" indent="0">
              <a:buNone/>
            </a:pPr>
            <a:r>
              <a:rPr lang="en-US" dirty="0"/>
              <a:t>High quality prompt: </a:t>
            </a:r>
          </a:p>
          <a:p>
            <a:pPr marL="0" indent="0">
              <a:buNone/>
            </a:pPr>
            <a:r>
              <a:rPr lang="en-GB" sz="1800" dirty="0">
                <a:effectLst/>
                <a:latin typeface="SFTT1095"/>
              </a:rPr>
              <a:t>For each paragraph, your 3 tasks are:</a:t>
            </a:r>
            <a:br>
              <a:rPr lang="en-GB" sz="1800" dirty="0">
                <a:effectLst/>
                <a:latin typeface="SFTT1095"/>
              </a:rPr>
            </a:br>
            <a:r>
              <a:rPr lang="en-GB" sz="1800" dirty="0">
                <a:effectLst/>
                <a:latin typeface="SFTT1095"/>
              </a:rPr>
              <a:t>1. Write out all the pronouns in following paragraph in sequence. Exclude any proper nouns.</a:t>
            </a:r>
            <a:br>
              <a:rPr lang="en-GB" sz="1800" dirty="0">
                <a:effectLst/>
                <a:latin typeface="SFTT1095"/>
              </a:rPr>
            </a:br>
            <a:r>
              <a:rPr lang="en-GB" sz="1800" dirty="0">
                <a:effectLst/>
                <a:latin typeface="SFTT1095"/>
              </a:rPr>
              <a:t>2. Write out what does each of the pronouns means.</a:t>
            </a:r>
            <a:br>
              <a:rPr lang="en-GB" sz="1800" dirty="0">
                <a:effectLst/>
                <a:latin typeface="SFTT1095"/>
              </a:rPr>
            </a:br>
            <a:r>
              <a:rPr lang="en-GB" sz="1800" dirty="0">
                <a:effectLst/>
                <a:latin typeface="SFTT1095"/>
              </a:rPr>
              <a:t>3. Replace each of the pronouns by actual meaning.</a:t>
            </a:r>
            <a:br>
              <a:rPr lang="en-GB" sz="1800" dirty="0">
                <a:effectLst/>
                <a:latin typeface="SFTT1095"/>
              </a:rPr>
            </a:br>
            <a:r>
              <a:rPr lang="en-GB" sz="1800" dirty="0">
                <a:effectLst/>
                <a:latin typeface="SFTT1095"/>
              </a:rPr>
              <a:t>Just show me the result of task3. Don’t show me the result of task1 and task2.</a:t>
            </a:r>
            <a:br>
              <a:rPr lang="en-GB" sz="1800" dirty="0">
                <a:effectLst/>
                <a:latin typeface="SFTT1095"/>
              </a:rPr>
            </a:br>
            <a:endParaRPr lang="en-GB" sz="12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3" y="2810632"/>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3" y="4370109"/>
            <a:ext cx="9215650" cy="923330"/>
          </a:xfrm>
          <a:prstGeom prst="rect">
            <a:avLst/>
          </a:prstGeom>
          <a:noFill/>
        </p:spPr>
        <p:txBody>
          <a:bodyPr wrap="square">
            <a:spAutoFit/>
          </a:bodyPr>
          <a:lstStyle/>
          <a:p>
            <a:r>
              <a:rPr lang="en-GB" sz="1800" dirty="0">
                <a:effectLst/>
                <a:latin typeface="SFRM1095"/>
              </a:rPr>
              <a:t>Allen advises Jaden to take Jaden’s family to an Italian restaurant, Big Adriano, for dinner. </a:t>
            </a:r>
          </a:p>
          <a:p>
            <a:r>
              <a:rPr lang="en-GB" sz="1800" b="1" u="sng" dirty="0">
                <a:effectLst/>
                <a:latin typeface="SFRM1095"/>
              </a:rPr>
              <a:t>Allen </a:t>
            </a:r>
            <a:r>
              <a:rPr lang="en-GB" sz="1800" dirty="0">
                <a:effectLst/>
                <a:latin typeface="SFRM1095"/>
              </a:rPr>
              <a:t>is </a:t>
            </a:r>
            <a:r>
              <a:rPr lang="en-GB" sz="1800" b="1" u="sng" dirty="0">
                <a:effectLst/>
                <a:latin typeface="SFRM1095"/>
              </a:rPr>
              <a:t>Big Adriano’s</a:t>
            </a:r>
            <a:r>
              <a:rPr lang="en-GB" sz="1800" dirty="0">
                <a:effectLst/>
                <a:latin typeface="SFRM1095"/>
              </a:rPr>
              <a:t> frequent client and Big Adriano’s pasta and calzone are good. Jaden will let Allen know how the dinner goes and Allen and Jaden will arrange their meeting. </a:t>
            </a:r>
            <a:endParaRPr lang="en-GB" dirty="0"/>
          </a:p>
        </p:txBody>
      </p:sp>
    </p:spTree>
    <p:extLst>
      <p:ext uri="{BB962C8B-B14F-4D97-AF65-F5344CB8AC3E}">
        <p14:creationId xmlns:p14="http://schemas.microsoft.com/office/powerpoint/2010/main" val="16161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0151049" cy="369332"/>
          </a:xfrm>
          <a:prstGeom prst="rect">
            <a:avLst/>
          </a:prstGeom>
          <a:noFill/>
        </p:spPr>
        <p:txBody>
          <a:bodyPr wrap="none" rtlCol="0">
            <a:spAutoFit/>
          </a:bodyPr>
          <a:lstStyle/>
          <a:p>
            <a:r>
              <a:rPr lang="en-GB" sz="1800" dirty="0">
                <a:effectLst/>
                <a:latin typeface="SFTT1095"/>
              </a:rPr>
              <a:t>Edward thinks Edward is in love with Bella. Rachel wants Edward to open Edward’s door. Rachel is outside. </a:t>
            </a:r>
            <a:endParaRPr lang="en-US" sz="18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8182946" cy="369332"/>
          </a:xfrm>
          <a:prstGeom prst="rect">
            <a:avLst/>
          </a:prstGeom>
          <a:noFill/>
        </p:spPr>
        <p:txBody>
          <a:bodyPr wrap="none" rtlCol="0">
            <a:spAutoFit/>
          </a:bodyPr>
          <a:lstStyle/>
          <a:p>
            <a:r>
              <a:rPr lang="en-GB" sz="1800" dirty="0">
                <a:effectLst/>
                <a:latin typeface="SFTT1095"/>
              </a:rPr>
              <a:t>Fine-tuning on original dataset then on augmented dataset for a smaller learning rate</a:t>
            </a:r>
            <a:endParaRPr lang="en-US" sz="18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336765" cy="369332"/>
          </a:xfrm>
          <a:prstGeom prst="rect">
            <a:avLst/>
          </a:prstGeom>
          <a:noFill/>
        </p:spPr>
        <p:txBody>
          <a:bodyPr wrap="none" rtlCol="0">
            <a:spAutoFit/>
          </a:bodyPr>
          <a:lstStyle/>
          <a:p>
            <a:r>
              <a:rPr lang="en-US"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129639" cy="369332"/>
          </a:xfrm>
          <a:prstGeom prst="rect">
            <a:avLst/>
          </a:prstGeom>
          <a:noFill/>
        </p:spPr>
        <p:txBody>
          <a:bodyPr wrap="none" rtlCol="0">
            <a:spAutoFit/>
          </a:bodyPr>
          <a:lstStyle/>
          <a:p>
            <a:r>
              <a:rPr lang="en-US"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3" name="Content Placeholder 2">
            <a:extLst>
              <a:ext uri="{FF2B5EF4-FFF2-40B4-BE49-F238E27FC236}">
                <a16:creationId xmlns:a16="http://schemas.microsoft.com/office/drawing/2014/main" id="{07D23E3E-E4AD-F2AC-4970-9C49DD943EEE}"/>
              </a:ext>
            </a:extLst>
          </p:cNvPr>
          <p:cNvSpPr>
            <a:spLocks noGrp="1"/>
          </p:cNvSpPr>
          <p:nvPr>
            <p:ph idx="1"/>
          </p:nvPr>
        </p:nvSpPr>
        <p:spPr/>
        <p:txBody>
          <a:bodyPr/>
          <a:lstStyle/>
          <a:p>
            <a:pPr marL="0" indent="0">
              <a:buNone/>
            </a:pPr>
            <a:r>
              <a:rPr lang="zh-CN" altLang="en-US" dirty="0"/>
              <a:t> </a:t>
            </a:r>
            <a:endParaRPr lang="en-US" dirty="0"/>
          </a:p>
        </p:txBody>
      </p:sp>
      <p:sp>
        <p:nvSpPr>
          <p:cNvPr id="4" name="TextBox 3">
            <a:extLst>
              <a:ext uri="{FF2B5EF4-FFF2-40B4-BE49-F238E27FC236}">
                <a16:creationId xmlns:a16="http://schemas.microsoft.com/office/drawing/2014/main" id="{F2C16258-C2D5-3C22-6286-F361B259A908}"/>
              </a:ext>
            </a:extLst>
          </p:cNvPr>
          <p:cNvSpPr txBox="1"/>
          <p:nvPr/>
        </p:nvSpPr>
        <p:spPr>
          <a:xfrm>
            <a:off x="1824753" y="1825625"/>
            <a:ext cx="6832576" cy="646331"/>
          </a:xfrm>
          <a:prstGeom prst="rect">
            <a:avLst/>
          </a:prstGeom>
          <a:noFill/>
        </p:spPr>
        <p:txBody>
          <a:bodyPr wrap="none" rtlCol="0">
            <a:spAutoFit/>
          </a:bodyPr>
          <a:lstStyle/>
          <a:p>
            <a:r>
              <a:rPr lang="en-GB" sz="1800" dirty="0">
                <a:effectLst/>
                <a:latin typeface="SFRM1095"/>
              </a:rPr>
              <a:t>William is making spaghetti. Olivia will buy fresh tomatoes for William. </a:t>
            </a:r>
          </a:p>
          <a:p>
            <a:r>
              <a:rPr lang="en-GB" sz="1800" dirty="0">
                <a:effectLst/>
                <a:latin typeface="SFRM1095"/>
              </a:rPr>
              <a:t>William also wants to organise a board games night for his colleagues. </a:t>
            </a:r>
            <a:endParaRPr lang="en-GB"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656522" y="3631962"/>
            <a:ext cx="6379119" cy="369332"/>
          </a:xfrm>
          <a:prstGeom prst="rect">
            <a:avLst/>
          </a:prstGeom>
          <a:noFill/>
        </p:spPr>
        <p:txBody>
          <a:bodyPr wrap="none" rtlCol="0">
            <a:spAutoFit/>
          </a:bodyPr>
          <a:lstStyle/>
          <a:p>
            <a:r>
              <a:rPr lang="en-US" dirty="0"/>
              <a:t>Store knowledge in segment to provide richer context information</a:t>
            </a:r>
          </a:p>
        </p:txBody>
      </p:sp>
    </p:spTree>
    <p:extLst>
      <p:ext uri="{BB962C8B-B14F-4D97-AF65-F5344CB8AC3E}">
        <p14:creationId xmlns:p14="http://schemas.microsoft.com/office/powerpoint/2010/main" val="35066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1477328"/>
          </a:xfrm>
          <a:prstGeom prst="rect">
            <a:avLst/>
          </a:prstGeom>
          <a:noFill/>
        </p:spPr>
        <p:txBody>
          <a:bodyPr wrap="square" rtlCol="0">
            <a:spAutoFit/>
          </a:bodyPr>
          <a:lstStyle/>
          <a:p>
            <a:r>
              <a:rPr lang="en-GB" sz="1800" dirty="0">
                <a:effectLst/>
                <a:latin typeface="SFRM1095"/>
              </a:rPr>
              <a:t>There is no existing model and dataset for this purpose: text segmentation based on topic. Here we defined this new task.</a:t>
            </a:r>
            <a:endParaRPr lang="en-GB" dirty="0"/>
          </a:p>
          <a:p>
            <a:endParaRPr lang="en-US" dirty="0"/>
          </a:p>
          <a:p>
            <a:r>
              <a:rPr lang="en-US" dirty="0"/>
              <a:t>Inspired by the BERT training process. I created a dataset for the segmentation task from unlabeled dataset. Then we fine-tuned a model on it.</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3360409"/>
            <a:ext cx="10515601" cy="646331"/>
          </a:xfrm>
          <a:prstGeom prst="rect">
            <a:avLst/>
          </a:prstGeom>
          <a:noFill/>
        </p:spPr>
        <p:txBody>
          <a:bodyPr wrap="square" rtlCol="0">
            <a:spAutoFit/>
          </a:bodyPr>
          <a:lstStyle/>
          <a:p>
            <a:r>
              <a:rPr lang="en-US" dirty="0"/>
              <a:t>We created the dataset from the old summarization dataset, by concatenating different summary together to produce a new summary that has multiple topics.</a:t>
            </a:r>
          </a:p>
        </p:txBody>
      </p:sp>
      <p:sp>
        <p:nvSpPr>
          <p:cNvPr id="10" name="TextBox 9">
            <a:extLst>
              <a:ext uri="{FF2B5EF4-FFF2-40B4-BE49-F238E27FC236}">
                <a16:creationId xmlns:a16="http://schemas.microsoft.com/office/drawing/2014/main" id="{494C6BA4-F518-CF3B-C9E1-B0B0364D3E09}"/>
              </a:ext>
            </a:extLst>
          </p:cNvPr>
          <p:cNvSpPr txBox="1"/>
          <p:nvPr/>
        </p:nvSpPr>
        <p:spPr>
          <a:xfrm>
            <a:off x="1285461" y="4567147"/>
            <a:ext cx="8865704" cy="1200329"/>
          </a:xfrm>
          <a:prstGeom prst="rect">
            <a:avLst/>
          </a:prstGeom>
          <a:noFill/>
        </p:spPr>
        <p:txBody>
          <a:bodyPr wrap="square" rtlCol="0">
            <a:spAutoFit/>
          </a:bodyPr>
          <a:lstStyle/>
          <a:p>
            <a:r>
              <a:rPr lang="en-GB" dirty="0">
                <a:latin typeface="SFRM1095"/>
              </a:rPr>
              <a:t>1. </a:t>
            </a:r>
            <a:r>
              <a:rPr lang="en-GB" sz="1800" dirty="0">
                <a:effectLst/>
                <a:latin typeface="SFRM1095"/>
              </a:rPr>
              <a:t>"Josh, Emma and Bill will order pizza and Asian food for the evening.",</a:t>
            </a:r>
            <a:br>
              <a:rPr lang="en-GB" sz="1800" dirty="0">
                <a:effectLst/>
                <a:latin typeface="SFRM1095"/>
              </a:rPr>
            </a:br>
            <a:r>
              <a:rPr lang="en-GB" sz="1800" dirty="0">
                <a:effectLst/>
                <a:latin typeface="SFRM1095"/>
              </a:rPr>
              <a:t>2. "Frankie is going to a concert of Passion, he will buy a cd and get autographs for Dan."  </a:t>
            </a:r>
            <a:endParaRPr lang="en-GB" dirty="0"/>
          </a:p>
          <a:p>
            <a:endParaRPr lang="en-US" dirty="0"/>
          </a:p>
          <a:p>
            <a:r>
              <a:rPr lang="en-US"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1200329"/>
          </a:xfrm>
          <a:prstGeom prst="rect">
            <a:avLst/>
          </a:prstGeom>
          <a:noFill/>
        </p:spPr>
        <p:txBody>
          <a:bodyPr wrap="square" rtlCol="0">
            <a:spAutoFit/>
          </a:bodyPr>
          <a:lstStyle/>
          <a:p>
            <a:r>
              <a:rPr lang="en-GB" sz="1800" dirty="0">
                <a:effectLst/>
                <a:latin typeface="SFRM1095"/>
              </a:rPr>
              <a:t>There is no existing model and dataset for this purpose: text segmentation based on topic. Here we defined this new task.</a:t>
            </a:r>
            <a:endParaRPr lang="en-GB" dirty="0"/>
          </a:p>
          <a:p>
            <a:endParaRPr lang="en-US" dirty="0"/>
          </a:p>
          <a:p>
            <a:r>
              <a:rPr lang="en-US" dirty="0"/>
              <a:t>Inspired by the BERT training process. I created a dataset for the segmentation task and fine-tuned a model on it.</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3351218"/>
            <a:ext cx="10515601" cy="646331"/>
          </a:xfrm>
          <a:prstGeom prst="rect">
            <a:avLst/>
          </a:prstGeom>
          <a:noFill/>
        </p:spPr>
        <p:txBody>
          <a:bodyPr wrap="square" rtlCol="0">
            <a:spAutoFit/>
          </a:bodyPr>
          <a:lstStyle/>
          <a:p>
            <a:r>
              <a:rPr lang="en-US" dirty="0"/>
              <a:t>We created the dataset from the old summarization dataset, by concatenating different summary together to produce a new summary that has multiple topics </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2363676" y="3997549"/>
            <a:ext cx="6594794" cy="2779624"/>
          </a:xfrm>
          <a:prstGeom prst="rect">
            <a:avLst/>
          </a:prstGeom>
        </p:spPr>
      </p:pic>
    </p:spTree>
    <p:extLst>
      <p:ext uri="{BB962C8B-B14F-4D97-AF65-F5344CB8AC3E}">
        <p14:creationId xmlns:p14="http://schemas.microsoft.com/office/powerpoint/2010/main" val="869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the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Tree>
    <p:extLst>
      <p:ext uri="{BB962C8B-B14F-4D97-AF65-F5344CB8AC3E}">
        <p14:creationId xmlns:p14="http://schemas.microsoft.com/office/powerpoint/2010/main" val="413609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1179442" y="1821600"/>
            <a:ext cx="9064487" cy="4524315"/>
          </a:xfrm>
          <a:prstGeom prst="rect">
            <a:avLst/>
          </a:prstGeom>
          <a:noFill/>
        </p:spPr>
        <p:txBody>
          <a:bodyPr wrap="square">
            <a:spAutoFit/>
          </a:bodyPr>
          <a:lstStyle/>
          <a:p>
            <a:r>
              <a:rPr lang="en-GB" dirty="0">
                <a:latin typeface="SFRM1095"/>
              </a:rPr>
              <a:t>After we fine-tuned a model on this dataset, we found it is not working expectedly in real application. </a:t>
            </a:r>
          </a:p>
          <a:p>
            <a:endParaRPr lang="en-GB" dirty="0">
              <a:latin typeface="SFRM1095"/>
            </a:endParaRPr>
          </a:p>
          <a:p>
            <a:r>
              <a:rPr lang="en-GB" dirty="0">
                <a:latin typeface="SFRM1095"/>
              </a:rPr>
              <a:t>For example:</a:t>
            </a:r>
          </a:p>
          <a:p>
            <a:endParaRPr lang="en-GB" dirty="0">
              <a:latin typeface="SFRM1095"/>
            </a:endParaRPr>
          </a:p>
          <a:p>
            <a:r>
              <a:rPr lang="en-GB" sz="1800" b="1" u="sng" dirty="0">
                <a:effectLst/>
                <a:latin typeface="SFTT1095"/>
              </a:rPr>
              <a:t>Amy</a:t>
            </a:r>
            <a:r>
              <a:rPr lang="en-GB" sz="1800" dirty="0">
                <a:effectLst/>
                <a:latin typeface="SFTT1095"/>
              </a:rPr>
              <a:t> was doing her homework in lab, her friend Alice was there as well. </a:t>
            </a:r>
            <a:r>
              <a:rPr lang="en-GB" sz="1800" b="1" u="sng" dirty="0">
                <a:effectLst/>
                <a:latin typeface="SFTT1095"/>
              </a:rPr>
              <a:t>James</a:t>
            </a:r>
            <a:r>
              <a:rPr lang="en-GB" sz="1800" dirty="0">
                <a:effectLst/>
                <a:latin typeface="SFTT1095"/>
              </a:rPr>
              <a:t> is happy that he got a new dishwasher installed.</a:t>
            </a:r>
          </a:p>
          <a:p>
            <a:endParaRPr lang="en-GB" dirty="0">
              <a:latin typeface="SFTT1095"/>
            </a:endParaRPr>
          </a:p>
          <a:p>
            <a:r>
              <a:rPr lang="en-GB" sz="1800" dirty="0">
                <a:effectLst/>
                <a:latin typeface="SFTT1095"/>
              </a:rPr>
              <a:t>However:</a:t>
            </a:r>
          </a:p>
          <a:p>
            <a:endParaRPr lang="en-GB" dirty="0">
              <a:latin typeface="SFTT1095"/>
            </a:endParaRPr>
          </a:p>
          <a:p>
            <a:r>
              <a:rPr lang="en-GB" sz="1800" b="1" u="sng" dirty="0">
                <a:effectLst/>
                <a:latin typeface="SFTT1095"/>
              </a:rPr>
              <a:t>Amy</a:t>
            </a:r>
            <a:r>
              <a:rPr lang="en-GB" sz="1800" dirty="0">
                <a:effectLst/>
                <a:latin typeface="SFTT1095"/>
              </a:rPr>
              <a:t> was doing her homework in lab, her friend Alice was there as well. </a:t>
            </a:r>
            <a:r>
              <a:rPr lang="en-GB" sz="1800" b="1" u="sng" dirty="0">
                <a:effectLst/>
                <a:latin typeface="SFTT1095"/>
              </a:rPr>
              <a:t>Amy</a:t>
            </a:r>
            <a:r>
              <a:rPr lang="en-GB" sz="1800" dirty="0">
                <a:effectLst/>
                <a:latin typeface="SFTT1095"/>
              </a:rPr>
              <a:t> is happy that she got a new dishwasher installed.</a:t>
            </a:r>
            <a:endParaRPr lang="en-GB" dirty="0"/>
          </a:p>
          <a:p>
            <a:endParaRPr lang="en-GB" dirty="0"/>
          </a:p>
          <a:p>
            <a:endParaRPr lang="en-GB"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646331"/>
          </a:xfrm>
          <a:prstGeom prst="rect">
            <a:avLst/>
          </a:prstGeom>
          <a:noFill/>
        </p:spPr>
        <p:txBody>
          <a:bodyPr wrap="square">
            <a:spAutoFit/>
          </a:bodyPr>
          <a:lstStyle/>
          <a:p>
            <a:r>
              <a:rPr lang="en-GB" dirty="0">
                <a:latin typeface="SFRM1095"/>
              </a:rPr>
              <a:t>To make model rely less on this heuristic, augment our dataset we can all subjects of multiple summaries to be the same, for example:</a:t>
            </a:r>
            <a:endParaRPr lang="en-GB" dirty="0"/>
          </a:p>
        </p:txBody>
      </p:sp>
    </p:spTree>
    <p:extLst>
      <p:ext uri="{BB962C8B-B14F-4D97-AF65-F5344CB8AC3E}">
        <p14:creationId xmlns:p14="http://schemas.microsoft.com/office/powerpoint/2010/main" val="255068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144305" cy="369332"/>
          </a:xfrm>
          <a:prstGeom prst="rect">
            <a:avLst/>
          </a:prstGeom>
          <a:noFill/>
        </p:spPr>
        <p:txBody>
          <a:bodyPr wrap="none" rtlCol="0">
            <a:spAutoFit/>
          </a:bodyPr>
          <a:lstStyle/>
          <a:p>
            <a:r>
              <a:rPr lang="en-US"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7280391" cy="369332"/>
          </a:xfrm>
          <a:prstGeom prst="rect">
            <a:avLst/>
          </a:prstGeom>
          <a:noFill/>
        </p:spPr>
        <p:txBody>
          <a:bodyPr wrap="none" rtlCol="0">
            <a:spAutoFit/>
          </a:bodyPr>
          <a:lstStyle/>
          <a:p>
            <a:r>
              <a:rPr lang="en-US" dirty="0"/>
              <a:t>Comparison between original model and augmented model on new dataset</a:t>
            </a:r>
          </a:p>
        </p:txBody>
      </p:sp>
    </p:spTree>
    <p:extLst>
      <p:ext uri="{BB962C8B-B14F-4D97-AF65-F5344CB8AC3E}">
        <p14:creationId xmlns:p14="http://schemas.microsoft.com/office/powerpoint/2010/main" val="64728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p:txBody>
          <a:bodyPr/>
          <a:lstStyle/>
          <a:p>
            <a:pPr marL="0" indent="0">
              <a:buNone/>
            </a:pPr>
            <a:r>
              <a:rPr lang="en-GB" sz="1800" dirty="0">
                <a:latin typeface="SFTT1095"/>
              </a:rPr>
              <a:t>The stronger the emotion a user has about an event, that event might be more important/helpful to know to generate response.</a:t>
            </a:r>
            <a:endParaRPr lang="en-GB" sz="1800" dirty="0">
              <a:effectLst/>
              <a:latin typeface="SFTT1095"/>
            </a:endParaRPr>
          </a:p>
          <a:p>
            <a:pPr marL="0" indent="0">
              <a:buNone/>
            </a:pPr>
            <a:endParaRPr lang="en-GB" sz="1800" dirty="0">
              <a:latin typeface="SFTT1095"/>
            </a:endParaRPr>
          </a:p>
          <a:p>
            <a:pPr marL="0" indent="0">
              <a:buNone/>
            </a:pPr>
            <a:r>
              <a:rPr lang="en-GB" sz="1800" dirty="0">
                <a:latin typeface="SFTT1095"/>
              </a:rPr>
              <a:t>We assigned each knowledge segment an emotion intensity value to indicate this importance.</a:t>
            </a:r>
          </a:p>
          <a:p>
            <a:pPr marL="0" indent="0">
              <a:buNone/>
            </a:pPr>
            <a:endParaRPr lang="en-GB" sz="1800" dirty="0">
              <a:latin typeface="SFTT1095"/>
            </a:endParaRPr>
          </a:p>
          <a:p>
            <a:endParaRPr lang="en-US" dirty="0"/>
          </a:p>
        </p:txBody>
      </p:sp>
    </p:spTree>
    <p:extLst>
      <p:ext uri="{BB962C8B-B14F-4D97-AF65-F5344CB8AC3E}">
        <p14:creationId xmlns:p14="http://schemas.microsoft.com/office/powerpoint/2010/main" val="1153354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p:txBody>
          <a:bodyPr/>
          <a:lstStyle/>
          <a:p>
            <a:pPr marL="0" indent="0">
              <a:buNone/>
            </a:pPr>
            <a:r>
              <a:rPr lang="en-GB" sz="1800" dirty="0">
                <a:latin typeface="SFTT1095"/>
              </a:rPr>
              <a:t>We applied sentiment analysis to get emotion intensity.</a:t>
            </a:r>
          </a:p>
          <a:p>
            <a:pPr marL="0" indent="0">
              <a:buNone/>
            </a:pPr>
            <a:endParaRPr lang="en-GB" sz="1800" dirty="0">
              <a:latin typeface="SFTT1095"/>
            </a:endParaRPr>
          </a:p>
          <a:p>
            <a:pPr marL="0" indent="0">
              <a:buNone/>
            </a:pPr>
            <a:r>
              <a:rPr lang="en-GB" sz="1800" dirty="0">
                <a:latin typeface="SFTT1095"/>
              </a:rPr>
              <a:t>We applied sentiment analysis to user’s utterances and knowledge expression itself to get an ‘emotion intensity’ value.</a:t>
            </a:r>
          </a:p>
          <a:p>
            <a:pPr marL="0" indent="0">
              <a:buNone/>
            </a:pPr>
            <a:endParaRPr lang="en-GB" sz="1800" dirty="0">
              <a:latin typeface="SFTT1095"/>
            </a:endParaRPr>
          </a:p>
        </p:txBody>
      </p:sp>
      <p:sp>
        <p:nvSpPr>
          <p:cNvPr id="5" name="TextBox 4">
            <a:extLst>
              <a:ext uri="{FF2B5EF4-FFF2-40B4-BE49-F238E27FC236}">
                <a16:creationId xmlns:a16="http://schemas.microsoft.com/office/drawing/2014/main" id="{0A11F495-DAC1-BFC0-6B6B-19F0332300D5}"/>
              </a:ext>
            </a:extLst>
          </p:cNvPr>
          <p:cNvSpPr txBox="1"/>
          <p:nvPr/>
        </p:nvSpPr>
        <p:spPr>
          <a:xfrm>
            <a:off x="838200" y="4001294"/>
            <a:ext cx="6096000" cy="369332"/>
          </a:xfrm>
          <a:prstGeom prst="rect">
            <a:avLst/>
          </a:prstGeom>
          <a:noFill/>
        </p:spPr>
        <p:txBody>
          <a:bodyPr wrap="square">
            <a:spAutoFit/>
          </a:bodyPr>
          <a:lstStyle/>
          <a:p>
            <a:pPr marL="0" indent="0">
              <a:buNone/>
            </a:pPr>
            <a:r>
              <a:rPr lang="en-GB" sz="1800" dirty="0">
                <a:latin typeface="SFTT1095"/>
              </a:rPr>
              <a:t>To decide </a:t>
            </a:r>
          </a:p>
        </p:txBody>
      </p:sp>
    </p:spTree>
    <p:extLst>
      <p:ext uri="{BB962C8B-B14F-4D97-AF65-F5344CB8AC3E}">
        <p14:creationId xmlns:p14="http://schemas.microsoft.com/office/powerpoint/2010/main" val="395705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646331"/>
          </a:xfrm>
          <a:prstGeom prst="rect">
            <a:avLst/>
          </a:prstGeom>
          <a:noFill/>
        </p:spPr>
        <p:txBody>
          <a:bodyPr wrap="square" rtlCol="0">
            <a:spAutoFit/>
          </a:bodyPr>
          <a:lstStyle/>
          <a:p>
            <a:r>
              <a:rPr lang="en-US"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646331"/>
          </a:xfrm>
          <a:prstGeom prst="rect">
            <a:avLst/>
          </a:prstGeom>
          <a:noFill/>
        </p:spPr>
        <p:txBody>
          <a:bodyPr wrap="square" rtlCol="0">
            <a:spAutoFit/>
          </a:bodyPr>
          <a:lstStyle/>
          <a:p>
            <a:r>
              <a:rPr lang="en-US" dirty="0"/>
              <a:t>The higher the retention value, the more likely a knowledge will be retrieved from the memory.</a:t>
            </a:r>
          </a:p>
        </p:txBody>
      </p:sp>
      <p:sp>
        <p:nvSpPr>
          <p:cNvPr id="3" name="TextBox 2">
            <a:extLst>
              <a:ext uri="{FF2B5EF4-FFF2-40B4-BE49-F238E27FC236}">
                <a16:creationId xmlns:a16="http://schemas.microsoft.com/office/drawing/2014/main" id="{C46C3CEB-52C1-F835-1CF2-9E31368116BE}"/>
              </a:ext>
            </a:extLst>
          </p:cNvPr>
          <p:cNvSpPr txBox="1"/>
          <p:nvPr/>
        </p:nvSpPr>
        <p:spPr>
          <a:xfrm>
            <a:off x="5811864" y="5191932"/>
            <a:ext cx="6459461" cy="369332"/>
          </a:xfrm>
          <a:prstGeom prst="rect">
            <a:avLst/>
          </a:prstGeom>
          <a:noFill/>
        </p:spPr>
        <p:txBody>
          <a:bodyPr wrap="none" rtlCol="0">
            <a:spAutoFit/>
          </a:bodyPr>
          <a:lstStyle/>
          <a:p>
            <a:r>
              <a:rPr lang="en-US" dirty="0"/>
              <a:t>The retention depends on the time elapsed and emotion intensity.</a:t>
            </a:r>
          </a:p>
        </p:txBody>
      </p:sp>
    </p:spTree>
    <p:extLst>
      <p:ext uri="{BB962C8B-B14F-4D97-AF65-F5344CB8AC3E}">
        <p14:creationId xmlns:p14="http://schemas.microsoft.com/office/powerpoint/2010/main" val="2562439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605585"/>
            <a:ext cx="11353800" cy="1765714"/>
          </a:xfrm>
        </p:spPr>
        <p:txBody>
          <a:bodyPr/>
          <a:lstStyle/>
          <a:p>
            <a:pPr marL="0" indent="0">
              <a:buNone/>
            </a:pPr>
            <a:r>
              <a:rPr lang="en-US" dirty="0"/>
              <a:t>An emotion-intensity adapted version of the Forgetting Curve</a:t>
            </a:r>
          </a:p>
          <a:p>
            <a:pPr marL="0" indent="0">
              <a:buNone/>
            </a:pPr>
            <a:r>
              <a:rPr lang="en-US" dirty="0"/>
              <a:t>Retention of a knowledge depends on time elapsed and its emotion intensity</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57199" y="2705100"/>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35526" y="4781552"/>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Tree>
    <p:extLst>
      <p:ext uri="{BB962C8B-B14F-4D97-AF65-F5344CB8AC3E}">
        <p14:creationId xmlns:p14="http://schemas.microsoft.com/office/powerpoint/2010/main" val="263193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hasn’t been mentioned for a long time is less likely to be retrieved</a:t>
            </a:r>
          </a:p>
          <a:p>
            <a:pPr marL="285750" indent="-285750">
              <a:buFont typeface="Arial" panose="020B0604020202020204" pitchFamily="34" charset="0"/>
              <a:buChar char="•"/>
            </a:pPr>
            <a:r>
              <a:rPr lang="en-US" dirty="0"/>
              <a:t>(Adapted) The knowledge associated with a stronger emotion has a slower decay retention, it is more likely to be retrieved.</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So that for retrieval, we not only consider similarity to current context but also consider knowledge’s retention value, The retrieved information may be potentially more helpful to generate response to the user.</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Mechanism Implementation</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658586" y="2005240"/>
            <a:ext cx="11353800" cy="3448740"/>
          </a:xfrm>
        </p:spPr>
        <p:txBody>
          <a:bodyPr/>
          <a:lstStyle/>
          <a:p>
            <a:pPr marL="0" indent="0">
              <a:buNone/>
            </a:pPr>
            <a:r>
              <a:rPr lang="en-US" dirty="0"/>
              <a:t>Weakening, as time elapsed</a:t>
            </a:r>
          </a:p>
          <a:p>
            <a:pPr marL="0" indent="0">
              <a:buNone/>
            </a:pPr>
            <a:endParaRPr lang="en-US" dirty="0"/>
          </a:p>
          <a:p>
            <a:pPr marL="0" indent="0">
              <a:buNone/>
            </a:pPr>
            <a:r>
              <a:rPr lang="en-US" dirty="0"/>
              <a:t>Enhancement: </a:t>
            </a:r>
          </a:p>
          <a:p>
            <a:pPr marL="0" indent="0">
              <a:buNone/>
            </a:pPr>
            <a:r>
              <a:rPr lang="en-US" dirty="0"/>
              <a:t>Revisit: when the same knowledge is retrieved several times</a:t>
            </a:r>
          </a:p>
          <a:p>
            <a:pPr marL="0" indent="0">
              <a:buNone/>
            </a:pPr>
            <a:r>
              <a:rPr lang="en-US" dirty="0"/>
              <a:t>Relearn: while we are storing to database, we found there are repetition. </a:t>
            </a:r>
          </a:p>
        </p:txBody>
      </p:sp>
    </p:spTree>
    <p:extLst>
      <p:ext uri="{BB962C8B-B14F-4D97-AF65-F5344CB8AC3E}">
        <p14:creationId xmlns:p14="http://schemas.microsoft.com/office/powerpoint/2010/main" val="2783874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Engineering Implementation Details</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Enhancement</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571500" y="1923596"/>
            <a:ext cx="11620500" cy="4248603"/>
          </a:xfrm>
        </p:spPr>
        <p:txBody>
          <a:bodyPr/>
          <a:lstStyle/>
          <a:p>
            <a:pPr marL="0" indent="0">
              <a:buNone/>
            </a:pPr>
            <a:r>
              <a:rPr lang="en-US" dirty="0"/>
              <a:t>We applied Name Entity Recognition to enhance support for interpersonal relationship issue.</a:t>
            </a:r>
          </a:p>
          <a:p>
            <a:pPr marL="0" indent="0">
              <a:buNone/>
            </a:pPr>
            <a:endParaRPr lang="en-US" dirty="0"/>
          </a:p>
          <a:p>
            <a:pPr marL="0" indent="0">
              <a:buNone/>
            </a:pPr>
            <a:r>
              <a:rPr lang="en-US" dirty="0"/>
              <a:t>Search: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836817" y="326143"/>
            <a:ext cx="4023361" cy="646331"/>
          </a:xfrm>
          <a:prstGeom prst="rect">
            <a:avLst/>
          </a:prstGeom>
          <a:noFill/>
        </p:spPr>
        <p:txBody>
          <a:bodyPr wrap="square" rtlCol="0">
            <a:spAutoFit/>
          </a:bodyPr>
          <a:lstStyle/>
          <a:p>
            <a:pPr algn="ctr"/>
            <a:r>
              <a:rPr lang="en-US" dirty="0"/>
              <a:t>Chatbot A</a:t>
            </a:r>
          </a:p>
          <a:p>
            <a:pPr algn="ctr"/>
            <a:r>
              <a:rPr lang="en-US"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84292" y="326143"/>
            <a:ext cx="4023361" cy="646331"/>
          </a:xfrm>
          <a:prstGeom prst="rect">
            <a:avLst/>
          </a:prstGeom>
          <a:noFill/>
        </p:spPr>
        <p:txBody>
          <a:bodyPr wrap="square" rtlCol="0">
            <a:spAutoFit/>
          </a:bodyPr>
          <a:lstStyle/>
          <a:p>
            <a:pPr algn="ctr"/>
            <a:r>
              <a:rPr lang="en-US" dirty="0"/>
              <a:t>Chatbot B</a:t>
            </a:r>
          </a:p>
          <a:p>
            <a:pPr algn="ctr"/>
            <a:r>
              <a:rPr lang="en-US" dirty="0"/>
              <a:t> (without memory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3F4A4B-9F65-DD91-4188-62B45A3A4A2F}"/>
                  </a:ext>
                </a:extLst>
              </p:cNvPr>
              <p:cNvSpPr txBox="1"/>
              <p:nvPr/>
            </p:nvSpPr>
            <p:spPr>
              <a:xfrm>
                <a:off x="8440783" y="1620296"/>
                <a:ext cx="2807426" cy="646331"/>
              </a:xfrm>
              <a:prstGeom prst="rect">
                <a:avLst/>
              </a:prstGeom>
              <a:noFill/>
            </p:spPr>
            <p:txBody>
              <a:bodyPr wrap="square" rtlCol="0">
                <a:spAutoFit/>
              </a:bodyPr>
              <a:lstStyle/>
              <a:p>
                <a:pPr algn="ctr"/>
                <a:r>
                  <a:rPr lang="en-US" dirty="0"/>
                  <a:t>All previous turns</a:t>
                </a:r>
              </a:p>
              <a:p>
                <a:pPr algn="ctr"/>
                <a:r>
                  <a:rPr lang="en-US" dirty="0"/>
                  <a:t>(40</a:t>
                </a:r>
                <a:r>
                  <a:rPr lang="en-US" altLang="zh-CN" dirty="0"/>
                  <a:t>96</a:t>
                </a:r>
                <a:r>
                  <a:rPr lang="en-US" dirty="0"/>
                  <a:t> tokens</a:t>
                </a:r>
                <a:r>
                  <a:rPr lang="zh-CN" altLang="en-US" dirty="0"/>
                  <a: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64 turns)</a:t>
                </a:r>
              </a:p>
            </p:txBody>
          </p:sp>
        </mc:Choice>
        <mc:Fallback xmlns="">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440783" y="1620296"/>
                <a:ext cx="2807426" cy="646331"/>
              </a:xfrm>
              <a:prstGeom prst="rect">
                <a:avLst/>
              </a:prstGeom>
              <a:blipFill>
                <a:blip r:embed="rId3"/>
                <a:stretch>
                  <a:fillRect t="-3846" b="-153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770709" y="1613207"/>
            <a:ext cx="1841863" cy="646331"/>
          </a:xfrm>
          <a:prstGeom prst="rect">
            <a:avLst/>
          </a:prstGeom>
          <a:noFill/>
        </p:spPr>
        <p:txBody>
          <a:bodyPr wrap="square" rtlCol="0">
            <a:spAutoFit/>
          </a:bodyPr>
          <a:lstStyle/>
          <a:p>
            <a:pPr algn="ctr"/>
            <a:r>
              <a:rPr lang="en-US" dirty="0"/>
              <a:t>Conversation </a:t>
            </a:r>
          </a:p>
          <a:p>
            <a:pPr algn="ctr"/>
            <a:r>
              <a:rPr lang="en-US"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256316" y="1758796"/>
            <a:ext cx="1397726" cy="369332"/>
          </a:xfrm>
          <a:prstGeom prst="rect">
            <a:avLst/>
          </a:prstGeom>
          <a:noFill/>
        </p:spPr>
        <p:txBody>
          <a:bodyPr wrap="square" rtlCol="0">
            <a:spAutoFit/>
          </a:bodyPr>
          <a:lstStyle/>
          <a:p>
            <a:r>
              <a:rPr lang="en-US"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94956" y="3055734"/>
            <a:ext cx="1841861" cy="369332"/>
          </a:xfrm>
          <a:prstGeom prst="rect">
            <a:avLst/>
          </a:prstGeom>
          <a:noFill/>
        </p:spPr>
        <p:txBody>
          <a:bodyPr wrap="square" rtlCol="0">
            <a:spAutoFit/>
          </a:bodyPr>
          <a:lstStyle/>
          <a:p>
            <a:r>
              <a:rPr lang="en-US"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903619" y="3059668"/>
            <a:ext cx="2103119" cy="369332"/>
          </a:xfrm>
          <a:prstGeom prst="rect">
            <a:avLst/>
          </a:prstGeom>
          <a:noFill/>
        </p:spPr>
        <p:txBody>
          <a:bodyPr wrap="square" rtlCol="0">
            <a:spAutoFit/>
          </a:bodyPr>
          <a:lstStyle/>
          <a:p>
            <a:r>
              <a:rPr lang="en-US"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141426" y="3055734"/>
            <a:ext cx="3106783" cy="369332"/>
          </a:xfrm>
          <a:prstGeom prst="rect">
            <a:avLst/>
          </a:prstGeom>
          <a:noFill/>
        </p:spPr>
        <p:txBody>
          <a:bodyPr wrap="square" rtlCol="0">
            <a:spAutoFit/>
          </a:bodyPr>
          <a:lstStyle/>
          <a:p>
            <a:r>
              <a:rPr lang="en-US"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310360" y="4171940"/>
            <a:ext cx="4956803" cy="369332"/>
          </a:xfrm>
          <a:prstGeom prst="rect">
            <a:avLst/>
          </a:prstGeom>
          <a:noFill/>
        </p:spPr>
        <p:txBody>
          <a:bodyPr wrap="square" rtlCol="0">
            <a:spAutoFit/>
          </a:bodyPr>
          <a:lstStyle/>
          <a:p>
            <a:r>
              <a:rPr lang="en-US"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923330"/>
          </a:xfrm>
          <a:prstGeom prst="rect">
            <a:avLst/>
          </a:prstGeom>
          <a:noFill/>
        </p:spPr>
        <p:txBody>
          <a:bodyPr wrap="square" rtlCol="0">
            <a:spAutoFit/>
          </a:bodyPr>
          <a:lstStyle/>
          <a:p>
            <a:r>
              <a:rPr lang="en-US" dirty="0"/>
              <a:t>Participants engaged with two Chatbots discussed about the same topics, generated a pair of conversations</a:t>
            </a:r>
          </a:p>
          <a:p>
            <a:endParaRPr lang="en-US" dirty="0"/>
          </a:p>
          <a:p>
            <a:r>
              <a:rPr lang="en-US"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200329"/>
          </a:xfrm>
          <a:prstGeom prst="rect">
            <a:avLst/>
          </a:prstGeom>
          <a:noFill/>
        </p:spPr>
        <p:txBody>
          <a:bodyPr wrap="square" rtlCol="0">
            <a:spAutoFit/>
          </a:bodyPr>
          <a:lstStyle/>
          <a:p>
            <a:r>
              <a:rPr lang="en-US" dirty="0"/>
              <a:t>Participants were randomly assigned with one/two pairs of conversations; they were asked to compare the performance of the Chatbots in the two conversations</a:t>
            </a:r>
          </a:p>
          <a:p>
            <a:endParaRPr lang="en-US" dirty="0"/>
          </a:p>
          <a:p>
            <a:r>
              <a:rPr lang="en-US"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2"/>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660527" y="5524696"/>
            <a:ext cx="4956803" cy="369332"/>
          </a:xfrm>
          <a:prstGeom prst="rect">
            <a:avLst/>
          </a:prstGeom>
          <a:noFill/>
        </p:spPr>
        <p:txBody>
          <a:bodyPr wrap="square" rtlCol="0">
            <a:spAutoFit/>
          </a:bodyPr>
          <a:lstStyle/>
          <a:p>
            <a:r>
              <a:rPr lang="en-US" dirty="0"/>
              <a:t>Cost of Chatbot B is up to 8 times of Chatbot A </a:t>
            </a:r>
          </a:p>
        </p:txBody>
      </p:sp>
    </p:spTree>
    <p:extLst>
      <p:ext uri="{BB962C8B-B14F-4D97-AF65-F5344CB8AC3E}">
        <p14:creationId xmlns:p14="http://schemas.microsoft.com/office/powerpoint/2010/main" val="574129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328360" y="1922181"/>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319720" y="1913181"/>
                <a:ext cx="1182240" cy="816480"/>
              </a:xfrm>
              <a:prstGeom prst="rect">
                <a:avLst/>
              </a:prstGeom>
            </p:spPr>
          </p:pic>
        </mc:Fallback>
      </mc:AlternateContent>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2839</TotalTime>
  <Words>3393</Words>
  <Application>Microsoft Macintosh PowerPoint</Application>
  <PresentationFormat>Widescreen</PresentationFormat>
  <Paragraphs>402</Paragraphs>
  <Slides>53</Slides>
  <Notes>38</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SFRM1095</vt:lpstr>
      <vt:lpstr>SFTT1095</vt:lpstr>
      <vt:lpstr>Arial</vt:lpstr>
      <vt:lpstr>Calibri</vt:lpstr>
      <vt:lpstr>Calibri Light</vt:lpstr>
      <vt:lpstr>Cambria Math</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Motivation for Augmented Summarization</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Mechanism Implementation</vt:lpstr>
      <vt:lpstr>Engineering Implementation Details</vt:lpstr>
      <vt:lpstr>Knowledge storage</vt:lpstr>
      <vt:lpstr>Knowledge Retrieval</vt:lpstr>
      <vt:lpstr>Enhancement</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90</cp:revision>
  <dcterms:created xsi:type="dcterms:W3CDTF">2023-06-21T14:33:00Z</dcterms:created>
  <dcterms:modified xsi:type="dcterms:W3CDTF">2023-06-25T14:09:46Z</dcterms:modified>
</cp:coreProperties>
</file>