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3f0fa46d6_0_2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43f0fa46d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3f0fa46d6_0_2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43f0fa46d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3f0fa46d6_0_2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43f0fa46d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3f0fa46d6_0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43f0fa46d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3f0fa46d6_0_2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43f0fa46d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4e588c1f4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44e588c1f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4e588c1f4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44e588c1f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4e588c1f4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44e588c1f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4e588c1f4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44e588c1f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3f0fa46d6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43f0fa46d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3f0fa46d6_0_2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43f0fa46d6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4e588c1f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44e588c1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3f0fa46d6_0_1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43f0fa46d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3f0fa46d6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43f0fa46d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-5131" y="1544258"/>
            <a:ext cx="9146751" cy="1371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274319" y="1624774"/>
            <a:ext cx="8603673" cy="1304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143000" y="2997188"/>
            <a:ext cx="6858000" cy="9819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56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46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905255" y="1590041"/>
            <a:ext cx="459486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5841767" y="1610615"/>
            <a:ext cx="2400300" cy="2574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310"/>
              <a:buFont typeface="Noto Sans Symbols"/>
              <a:buNone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23"/>
              <a:buFont typeface="Noto Sans Symbols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2"/>
          <p:cNvSpPr/>
          <p:nvPr>
            <p:ph idx="2" type="pic"/>
          </p:nvPr>
        </p:nvSpPr>
        <p:spPr>
          <a:xfrm>
            <a:off x="960120" y="1658621"/>
            <a:ext cx="4594860" cy="2948940"/>
          </a:xfrm>
          <a:prstGeom prst="rect">
            <a:avLst/>
          </a:prstGeom>
          <a:solidFill>
            <a:srgbClr val="DDF3FD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329"/>
              <a:buFont typeface="Noto Sans Symbols"/>
              <a:buNone/>
              <a:defRPr b="0" i="0" sz="2400" u="none" cap="none" strike="noStrike">
                <a:solidFill>
                  <a:srgbClr val="1C29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736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5843016" y="1612966"/>
            <a:ext cx="2400300" cy="2571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310"/>
              <a:buFont typeface="Noto Sans Symbols"/>
              <a:buNone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23"/>
              <a:buFont typeface="Noto Sans Symbols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2993879" y="-582929"/>
            <a:ext cx="3154680" cy="73380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63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77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6764484" y="0"/>
            <a:ext cx="20574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 txBox="1"/>
          <p:nvPr>
            <p:ph type="title"/>
          </p:nvPr>
        </p:nvSpPr>
        <p:spPr>
          <a:xfrm rot="5400000">
            <a:off x="5559774" y="1516671"/>
            <a:ext cx="4423171" cy="1801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 rot="5400000">
            <a:off x="1407048" y="-572419"/>
            <a:ext cx="4423171" cy="5979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63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77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628650" y="4817141"/>
            <a:ext cx="205739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2832101" y="4817141"/>
            <a:ext cx="320975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6054787" y="4817141"/>
            <a:ext cx="6598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63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77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  <a:defRPr b="0" i="0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902188" y="1508759"/>
            <a:ext cx="7338059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63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77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-5131" y="1544258"/>
            <a:ext cx="9146751" cy="1371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624893" y="1656658"/>
            <a:ext cx="7886700" cy="125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4893" y="3007750"/>
            <a:ext cx="7886700" cy="8809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56"/>
              <a:buFont typeface="Noto Sans Symbols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None/>
              <a:defRPr b="0" i="0" sz="13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57"/>
              <a:buFont typeface="Noto Sans Symbols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904008" y="1508759"/>
            <a:ext cx="3566159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63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77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4672792" y="1508759"/>
            <a:ext cx="3566159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63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77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905255" y="1435101"/>
            <a:ext cx="3566159" cy="55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29"/>
              <a:buFont typeface="Noto Sans Symbols"/>
              <a:buNone/>
              <a:defRPr b="1" i="0" sz="15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b="1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905255" y="1992425"/>
            <a:ext cx="3566159" cy="2674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63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77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4673423" y="1435101"/>
            <a:ext cx="3566159" cy="55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29"/>
              <a:buFont typeface="Noto Sans Symbols"/>
              <a:buNone/>
              <a:defRPr b="1" i="0" sz="15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b="1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4" type="body"/>
          </p:nvPr>
        </p:nvSpPr>
        <p:spPr>
          <a:xfrm>
            <a:off x="4673423" y="1992423"/>
            <a:ext cx="3566159" cy="2674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63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77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61" y="132081"/>
            <a:ext cx="9141714" cy="12344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02188" y="1508759"/>
            <a:ext cx="7338059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63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77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2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2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3.jpg"/><Relationship Id="rId5" Type="http://schemas.openxmlformats.org/officeDocument/2006/relationships/hyperlink" Target="https://www.youtube.com/watch?v=7_LPdttKXPc" TargetMode="External"/><Relationship Id="rId6" Type="http://schemas.openxmlformats.org/officeDocument/2006/relationships/hyperlink" Target="https://www.youtube.com/watch?v=7_LPdttKXPc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8.jpg"/><Relationship Id="rId5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hyperlink" Target="https://sciencenode.org/img_2017/2017-02-06/SN_internetTime_1.png" TargetMode="External"/><Relationship Id="rId6" Type="http://schemas.openxmlformats.org/officeDocument/2006/relationships/hyperlink" Target="https://sciencenode.org/img_2017/2017-02-06/SN_internetTime_1.p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hyperlink" Target="https://www.freecodecamp.org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hyperlink" Target="https://github.com/ValRCS/RCS_WebDev_BootCamp" TargetMode="External"/><Relationship Id="rId5" Type="http://schemas.openxmlformats.org/officeDocument/2006/relationships/hyperlink" Target="https://developer.mozilla.org/en-US/" TargetMode="External"/><Relationship Id="rId6" Type="http://schemas.openxmlformats.org/officeDocument/2006/relationships/hyperlink" Target="https://www.w3schools.com/" TargetMode="External"/><Relationship Id="rId7" Type="http://schemas.openxmlformats.org/officeDocument/2006/relationships/hyperlink" Target="https://stackoverflow.com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874" y="474860"/>
            <a:ext cx="5394250" cy="146026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/>
          <p:nvPr/>
        </p:nvSpPr>
        <p:spPr>
          <a:xfrm>
            <a:off x="1874873" y="1549399"/>
            <a:ext cx="2697126" cy="385724"/>
          </a:xfrm>
          <a:prstGeom prst="rtTriangl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 flipH="1">
            <a:off x="4572000" y="1549399"/>
            <a:ext cx="2697124" cy="385724"/>
          </a:xfrm>
          <a:prstGeom prst="rtTriangl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788384" y="2002753"/>
            <a:ext cx="5395121" cy="771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None/>
            </a:pPr>
            <a:r>
              <a:rPr b="1" i="0" lang="lt-LT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WEB risinājumu izstrādes APMĀCĪBAS </a:t>
            </a:r>
            <a:r>
              <a:rPr b="1" i="0" lang="lt-LT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(ar NVA finansējumu)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4507423"/>
            <a:ext cx="9144000" cy="64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1758" y="467642"/>
            <a:ext cx="4148375" cy="1160786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/>
              <a:t>Kas tiek prasīts no Web Developer? 2015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24"/>
          <p:cNvGrpSpPr/>
          <p:nvPr/>
        </p:nvGrpSpPr>
        <p:grpSpPr>
          <a:xfrm>
            <a:off x="6684334" y="146004"/>
            <a:ext cx="2459700" cy="1233300"/>
            <a:chOff x="6684334" y="146004"/>
            <a:chExt cx="2459700" cy="1233300"/>
          </a:xfrm>
        </p:grpSpPr>
        <p:sp>
          <p:nvSpPr>
            <p:cNvPr id="178" name="Google Shape;178;p24"/>
            <p:cNvSpPr/>
            <p:nvPr/>
          </p:nvSpPr>
          <p:spPr>
            <a:xfrm rot="-5400000">
              <a:off x="7297534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9" name="Google Shape;179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aistīts attēls"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299" y="1550975"/>
            <a:ext cx="4793526" cy="34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/>
              <a:t>Kas tiek prasīts no Web Developer? 2018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25"/>
          <p:cNvGrpSpPr/>
          <p:nvPr/>
        </p:nvGrpSpPr>
        <p:grpSpPr>
          <a:xfrm>
            <a:off x="6684334" y="146004"/>
            <a:ext cx="2459700" cy="1233300"/>
            <a:chOff x="6684334" y="146004"/>
            <a:chExt cx="2459700" cy="1233300"/>
          </a:xfrm>
        </p:grpSpPr>
        <p:sp>
          <p:nvSpPr>
            <p:cNvPr id="187" name="Google Shape;187;p25"/>
            <p:cNvSpPr/>
            <p:nvPr/>
          </p:nvSpPr>
          <p:spPr>
            <a:xfrm rot="-5400000">
              <a:off x="7297534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8" name="Google Shape;188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Attēlu rezultāti vaicājumam “back end development skills tree”" id="189" name="Google Shape;18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4800" y="1626725"/>
            <a:ext cx="5814400" cy="33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/>
              <a:t>Vai ir tik traki?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26"/>
          <p:cNvGrpSpPr/>
          <p:nvPr/>
        </p:nvGrpSpPr>
        <p:grpSpPr>
          <a:xfrm>
            <a:off x="6684334" y="146004"/>
            <a:ext cx="2459700" cy="1233300"/>
            <a:chOff x="6684334" y="146004"/>
            <a:chExt cx="2459700" cy="1233300"/>
          </a:xfrm>
        </p:grpSpPr>
        <p:sp>
          <p:nvSpPr>
            <p:cNvPr id="196" name="Google Shape;196;p26"/>
            <p:cNvSpPr/>
            <p:nvPr/>
          </p:nvSpPr>
          <p:spPr>
            <a:xfrm rot="-5400000">
              <a:off x="7297534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7" name="Google Shape;197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8" name="Google Shape;198;p26"/>
          <p:cNvSpPr txBox="1"/>
          <p:nvPr/>
        </p:nvSpPr>
        <p:spPr>
          <a:xfrm>
            <a:off x="2488800" y="15509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48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96"/>
              <a:buChar char="o"/>
            </a:pPr>
            <a:r>
              <a:rPr lang="lt-LT" sz="1800">
                <a:solidFill>
                  <a:schemeClr val="lt1"/>
                </a:solidFill>
              </a:rPr>
              <a:t>HTML</a:t>
            </a:r>
            <a:endParaRPr/>
          </a:p>
          <a:p>
            <a:pPr indent="-285748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96"/>
              <a:buChar char="o"/>
            </a:pPr>
            <a:r>
              <a:rPr lang="lt-LT" sz="1800">
                <a:solidFill>
                  <a:schemeClr val="lt1"/>
                </a:solidFill>
              </a:rPr>
              <a:t>CSS</a:t>
            </a:r>
            <a:endParaRPr/>
          </a:p>
          <a:p>
            <a:pPr indent="-285748" lvl="0" marL="51435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96"/>
              <a:buChar char="o"/>
            </a:pPr>
            <a:r>
              <a:rPr lang="lt-LT" sz="1800">
                <a:solidFill>
                  <a:schemeClr val="lt1"/>
                </a:solidFill>
              </a:rPr>
              <a:t>JavaScript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lt-LT" sz="2400">
                <a:solidFill>
                  <a:schemeClr val="lt1"/>
                </a:solidFill>
              </a:rPr>
              <a:t>Web Development mode mainās strauji bet pamatvērtības paliek.</a:t>
            </a:r>
            <a:endParaRPr sz="2400">
              <a:solidFill>
                <a:schemeClr val="lt1"/>
              </a:solidFill>
            </a:endParaRPr>
          </a:p>
          <a:p>
            <a:pPr indent="0" lvl="0" marL="51435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/>
              <a:t>DOM koks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4" name="Google Shape;204;p27"/>
          <p:cNvGrpSpPr/>
          <p:nvPr/>
        </p:nvGrpSpPr>
        <p:grpSpPr>
          <a:xfrm>
            <a:off x="6684334" y="146004"/>
            <a:ext cx="2459700" cy="1233300"/>
            <a:chOff x="6684334" y="146004"/>
            <a:chExt cx="2459700" cy="1233300"/>
          </a:xfrm>
        </p:grpSpPr>
        <p:sp>
          <p:nvSpPr>
            <p:cNvPr id="205" name="Google Shape;205;p27"/>
            <p:cNvSpPr/>
            <p:nvPr/>
          </p:nvSpPr>
          <p:spPr>
            <a:xfrm rot="-5400000">
              <a:off x="7297534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6" name="Google Shape;206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DOM-model.svg" id="207" name="Google Shape;20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4225" y="1487700"/>
            <a:ext cx="3413000" cy="35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/>
              <a:t>Kā strādā internets?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3" name="Google Shape;213;p28"/>
          <p:cNvGrpSpPr/>
          <p:nvPr/>
        </p:nvGrpSpPr>
        <p:grpSpPr>
          <a:xfrm>
            <a:off x="6684334" y="146004"/>
            <a:ext cx="2459700" cy="1233300"/>
            <a:chOff x="6684334" y="146004"/>
            <a:chExt cx="2459700" cy="1233300"/>
          </a:xfrm>
        </p:grpSpPr>
        <p:sp>
          <p:nvSpPr>
            <p:cNvPr id="214" name="Google Shape;214;p28"/>
            <p:cNvSpPr/>
            <p:nvPr/>
          </p:nvSpPr>
          <p:spPr>
            <a:xfrm rot="-5400000">
              <a:off x="7297534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5" name="Google Shape;215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6" name="Google Shape;216;p28"/>
          <p:cNvCxnSpPr/>
          <p:nvPr/>
        </p:nvCxnSpPr>
        <p:spPr>
          <a:xfrm>
            <a:off x="962875" y="2657075"/>
            <a:ext cx="44730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7" name="Google Shape;21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5850" y="1760175"/>
            <a:ext cx="234315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 txBox="1"/>
          <p:nvPr/>
        </p:nvSpPr>
        <p:spPr>
          <a:xfrm>
            <a:off x="2496000" y="1796250"/>
            <a:ext cx="46242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-LT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lt-LT"/>
              <a:t>How the Internet Works in 5 Minutes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lt-LT" sz="1100" u="sng">
                <a:solidFill>
                  <a:schemeClr val="hlink"/>
                </a:solidFill>
                <a:hlinkClick r:id="rId5"/>
              </a:rPr>
              <a:t>4:49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-LT"/>
              <a:t>https://www.youtube.com/watch?v=7_LPdttKXPc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uFill>
                <a:noFill/>
              </a:uFill>
              <a:hlinkClick r:id="rId6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1890025" y="4126350"/>
            <a:ext cx="42201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/>
              <a:t>Neliela tīmekļa vēsture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5" name="Google Shape;225;p29"/>
          <p:cNvGrpSpPr/>
          <p:nvPr/>
        </p:nvGrpSpPr>
        <p:grpSpPr>
          <a:xfrm>
            <a:off x="6684334" y="146004"/>
            <a:ext cx="2459700" cy="1233300"/>
            <a:chOff x="6684334" y="146004"/>
            <a:chExt cx="2459700" cy="1233300"/>
          </a:xfrm>
        </p:grpSpPr>
        <p:sp>
          <p:nvSpPr>
            <p:cNvPr id="226" name="Google Shape;226;p29"/>
            <p:cNvSpPr/>
            <p:nvPr/>
          </p:nvSpPr>
          <p:spPr>
            <a:xfrm rot="-5400000">
              <a:off x="7297534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7" name="Google Shape;227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28" name="Google Shape;228;p29"/>
          <p:cNvCxnSpPr/>
          <p:nvPr/>
        </p:nvCxnSpPr>
        <p:spPr>
          <a:xfrm>
            <a:off x="962875" y="2657075"/>
            <a:ext cx="44730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9" name="Google Shape;22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375" y="2156925"/>
            <a:ext cx="279400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6075" y="2385913"/>
            <a:ext cx="1637525" cy="163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 txBox="1"/>
          <p:nvPr/>
        </p:nvSpPr>
        <p:spPr>
          <a:xfrm>
            <a:off x="1486138" y="4023425"/>
            <a:ext cx="16374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150">
                <a:solidFill>
                  <a:srgbClr val="A3AAAE"/>
                </a:solidFill>
              </a:rPr>
              <a:t>https://bit.ly/1KJ4Ic5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/>
              <a:t>Tīmekļa vēsture I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7" name="Google Shape;237;p30"/>
          <p:cNvGrpSpPr/>
          <p:nvPr/>
        </p:nvGrpSpPr>
        <p:grpSpPr>
          <a:xfrm>
            <a:off x="6684334" y="146004"/>
            <a:ext cx="2459700" cy="1233300"/>
            <a:chOff x="6684334" y="146004"/>
            <a:chExt cx="2459700" cy="1233300"/>
          </a:xfrm>
        </p:grpSpPr>
        <p:sp>
          <p:nvSpPr>
            <p:cNvPr id="238" name="Google Shape;238;p30"/>
            <p:cNvSpPr/>
            <p:nvPr/>
          </p:nvSpPr>
          <p:spPr>
            <a:xfrm rot="-5400000">
              <a:off x="7297534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9" name="Google Shape;239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40" name="Google Shape;240;p30"/>
          <p:cNvCxnSpPr/>
          <p:nvPr/>
        </p:nvCxnSpPr>
        <p:spPr>
          <a:xfrm>
            <a:off x="962875" y="2657075"/>
            <a:ext cx="44730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ourtesy Arturo Contreras." id="241" name="Google Shape;24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299" y="1536550"/>
            <a:ext cx="4047200" cy="33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 txBox="1"/>
          <p:nvPr/>
        </p:nvSpPr>
        <p:spPr>
          <a:xfrm>
            <a:off x="2577093" y="1675344"/>
            <a:ext cx="2732100" cy="27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100" u="sng">
                <a:solidFill>
                  <a:schemeClr val="hlink"/>
                </a:solidFill>
                <a:hlinkClick r:id="rId5"/>
              </a:rPr>
              <a:t>.</a:t>
            </a:r>
            <a:endParaRPr sz="1100" u="sng">
              <a:solidFill>
                <a:schemeClr val="hlink"/>
              </a:solidFill>
              <a:hlinkClick r:id="rId6"/>
            </a:endParaRP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/>
              <a:t>Tīmekļa vēsture II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8" name="Google Shape;248;p31"/>
          <p:cNvGrpSpPr/>
          <p:nvPr/>
        </p:nvGrpSpPr>
        <p:grpSpPr>
          <a:xfrm>
            <a:off x="6684334" y="146004"/>
            <a:ext cx="2459700" cy="1233300"/>
            <a:chOff x="6684334" y="146004"/>
            <a:chExt cx="2459700" cy="1233300"/>
          </a:xfrm>
        </p:grpSpPr>
        <p:sp>
          <p:nvSpPr>
            <p:cNvPr id="249" name="Google Shape;249;p31"/>
            <p:cNvSpPr/>
            <p:nvPr/>
          </p:nvSpPr>
          <p:spPr>
            <a:xfrm rot="-5400000">
              <a:off x="7297534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0" name="Google Shape;250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51" name="Google Shape;251;p31"/>
          <p:cNvCxnSpPr/>
          <p:nvPr/>
        </p:nvCxnSpPr>
        <p:spPr>
          <a:xfrm>
            <a:off x="962875" y="2657075"/>
            <a:ext cx="44730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2" name="Google Shape;2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1776" y="1538925"/>
            <a:ext cx="6283450" cy="336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1"/>
          <p:cNvSpPr txBox="1"/>
          <p:nvPr/>
        </p:nvSpPr>
        <p:spPr>
          <a:xfrm>
            <a:off x="1316500" y="1643649"/>
            <a:ext cx="2061300" cy="20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-LT"/>
              <a:t>			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/>
              <a:t>Tīmekļa vēsture III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" name="Google Shape;259;p32"/>
          <p:cNvGrpSpPr/>
          <p:nvPr/>
        </p:nvGrpSpPr>
        <p:grpSpPr>
          <a:xfrm>
            <a:off x="6684334" y="146004"/>
            <a:ext cx="2459700" cy="1233300"/>
            <a:chOff x="6684334" y="146004"/>
            <a:chExt cx="2459700" cy="1233300"/>
          </a:xfrm>
        </p:grpSpPr>
        <p:sp>
          <p:nvSpPr>
            <p:cNvPr id="260" name="Google Shape;260;p32"/>
            <p:cNvSpPr/>
            <p:nvPr/>
          </p:nvSpPr>
          <p:spPr>
            <a:xfrm rot="-5400000">
              <a:off x="7297534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1" name="Google Shape;261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62" name="Google Shape;262;p32"/>
          <p:cNvCxnSpPr/>
          <p:nvPr/>
        </p:nvCxnSpPr>
        <p:spPr>
          <a:xfrm>
            <a:off x="962875" y="2657075"/>
            <a:ext cx="44730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3" name="Google Shape;263;p32"/>
          <p:cNvSpPr txBox="1"/>
          <p:nvPr/>
        </p:nvSpPr>
        <p:spPr>
          <a:xfrm>
            <a:off x="1316500" y="1643649"/>
            <a:ext cx="2061300" cy="20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-LT"/>
              <a:t>			</a:t>
            </a:r>
            <a:endParaRPr/>
          </a:p>
        </p:txBody>
      </p:sp>
      <p:pic>
        <p:nvPicPr>
          <p:cNvPr descr="Image result for web standards history html css timeline" id="264" name="Google Shape;26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0800" y="1379300"/>
            <a:ext cx="5884400" cy="37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b="0" i="0" lang="lt-LT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Dators = paklausīgs bērns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0" name="Google Shape;270;p33"/>
          <p:cNvGrpSpPr/>
          <p:nvPr/>
        </p:nvGrpSpPr>
        <p:grpSpPr>
          <a:xfrm>
            <a:off x="6684334" y="145928"/>
            <a:ext cx="2459665" cy="1233375"/>
            <a:chOff x="6684334" y="145928"/>
            <a:chExt cx="2459665" cy="1233375"/>
          </a:xfrm>
        </p:grpSpPr>
        <p:sp>
          <p:nvSpPr>
            <p:cNvPr id="271" name="Google Shape;271;p33"/>
            <p:cNvSpPr/>
            <p:nvPr/>
          </p:nvSpPr>
          <p:spPr>
            <a:xfrm rot="-5400000">
              <a:off x="7297479" y="-467217"/>
              <a:ext cx="1233375" cy="2459665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2" name="Google Shape;272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3" name="Google Shape;27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0300" y="1480678"/>
            <a:ext cx="3503410" cy="3459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b="0" i="0" lang="lt-LT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RĪGAS PROGRAMMĒŠANAS SKOLA - par mums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311700" y="1488124"/>
            <a:ext cx="8670600" cy="3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44513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b="0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Viena no pirmajām programmēšanas skolām Lietuvā un Latvijā;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44513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b="0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Skolas filiāles Viļņā, Klaipēdā, Kauņā un Rīgā;</a:t>
            </a:r>
            <a:endParaRPr b="0" i="0" sz="18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44513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b="0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Vairāk nekā 1500 absolventi;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44513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b="0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80% absolventu, kas vēlas strādāt IT jomā;</a:t>
            </a:r>
            <a:endParaRPr b="0" i="0" sz="18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44513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b="0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Vairāk nekā </a:t>
            </a:r>
            <a:r>
              <a:rPr lang="lt-LT" sz="1800">
                <a:solidFill>
                  <a:srgbClr val="1C4587"/>
                </a:solidFill>
              </a:rPr>
              <a:t>6</a:t>
            </a:r>
            <a:r>
              <a:rPr b="0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0 sadarbības uzņēmumu Rīgā;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44513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b="0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Skolas lektori – ar pieredzi IT sfērā</a:t>
            </a:r>
            <a:r>
              <a:rPr lang="lt-LT" sz="1800">
                <a:solidFill>
                  <a:srgbClr val="1C4587"/>
                </a:solidFill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22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599" lvl="0" marL="44513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465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80" lvl="0" marL="1371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80" lvl="0" marL="1371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80" lvl="0" marL="1371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7525" y="1589550"/>
            <a:ext cx="3400900" cy="30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b="0" i="0" lang="lt-LT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… jāsagremo viss, ko iebarojam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9" name="Google Shape;279;p34"/>
          <p:cNvGrpSpPr/>
          <p:nvPr/>
        </p:nvGrpSpPr>
        <p:grpSpPr>
          <a:xfrm>
            <a:off x="6684334" y="145928"/>
            <a:ext cx="2459665" cy="1233375"/>
            <a:chOff x="6684334" y="145928"/>
            <a:chExt cx="2459665" cy="1233375"/>
          </a:xfrm>
        </p:grpSpPr>
        <p:sp>
          <p:nvSpPr>
            <p:cNvPr id="280" name="Google Shape;280;p34"/>
            <p:cNvSpPr/>
            <p:nvPr/>
          </p:nvSpPr>
          <p:spPr>
            <a:xfrm rot="-5400000">
              <a:off x="7297479" y="-467217"/>
              <a:ext cx="1233375" cy="2459665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1" name="Google Shape;281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2" name="Google Shape;28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9988" y="1533703"/>
            <a:ext cx="6144034" cy="3459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b="0" i="0" lang="lt-LT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Kā sarunāties?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8" name="Google Shape;288;p35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289" name="Google Shape;289;p35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0" name="Google Shape;290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1" name="Google Shape;29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8238" y="1476028"/>
            <a:ext cx="3587523" cy="3459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b="0" i="0" lang="lt-LT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“Welcome to The Matrix”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7" name="Google Shape;297;p36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298" name="Google Shape;298;p36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9" name="Google Shape;299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0" name="Google Shape;30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621803"/>
            <a:ext cx="8839201" cy="3251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b="0" i="0" lang="lt-LT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 kādu no valodām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6" name="Google Shape;306;p37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307" name="Google Shape;307;p37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8" name="Google Shape;308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9" name="Google Shape;30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1517778"/>
            <a:ext cx="807720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b="0" i="0" lang="lt-LT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Mašīnkods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38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316" name="Google Shape;316;p38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7" name="Google Shape;317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8" name="Google Shape;31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4437" y="1379300"/>
            <a:ext cx="5675125" cy="37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b="0" i="0" lang="lt-LT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Kas tas ir?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4" name="Google Shape;324;p39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325" name="Google Shape;325;p39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6" name="Google Shape;326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7" name="Google Shape;32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313" y="1592003"/>
            <a:ext cx="795337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/>
              <a:t>Prasmes kas palīdzēs kursā / darbā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3" name="Google Shape;333;p40"/>
          <p:cNvGrpSpPr/>
          <p:nvPr/>
        </p:nvGrpSpPr>
        <p:grpSpPr>
          <a:xfrm>
            <a:off x="6684334" y="146004"/>
            <a:ext cx="2459700" cy="1233300"/>
            <a:chOff x="6684334" y="146004"/>
            <a:chExt cx="2459700" cy="1233300"/>
          </a:xfrm>
        </p:grpSpPr>
        <p:sp>
          <p:nvSpPr>
            <p:cNvPr id="334" name="Google Shape;334;p40"/>
            <p:cNvSpPr/>
            <p:nvPr/>
          </p:nvSpPr>
          <p:spPr>
            <a:xfrm rot="-5400000">
              <a:off x="7297534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5" name="Google Shape;335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36" name="Google Shape;336;p40"/>
          <p:cNvCxnSpPr/>
          <p:nvPr/>
        </p:nvCxnSpPr>
        <p:spPr>
          <a:xfrm>
            <a:off x="962875" y="2657075"/>
            <a:ext cx="44730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7" name="Google Shape;337;p40"/>
          <p:cNvSpPr txBox="1"/>
          <p:nvPr/>
        </p:nvSpPr>
        <p:spPr>
          <a:xfrm>
            <a:off x="692550" y="1651975"/>
            <a:ext cx="7567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898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lt-LT" sz="1800">
                <a:solidFill>
                  <a:srgbClr val="1C4587"/>
                </a:solidFill>
              </a:rPr>
              <a:t>Pamatzināšanas angļu valodā - pilnveidosies kursā</a:t>
            </a:r>
            <a:endParaRPr/>
          </a:p>
          <a:p>
            <a:pPr indent="-342898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lt-LT" sz="1800">
                <a:solidFill>
                  <a:srgbClr val="1C4587"/>
                </a:solidFill>
              </a:rPr>
              <a:t>Touch typing - https://play.typeracer.com/ </a:t>
            </a:r>
            <a:endParaRPr sz="1800">
              <a:solidFill>
                <a:srgbClr val="1C4587"/>
              </a:solidFill>
            </a:endParaRPr>
          </a:p>
          <a:p>
            <a:pPr indent="-342898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lt-LT" sz="1800">
                <a:solidFill>
                  <a:srgbClr val="1C4587"/>
                </a:solidFill>
              </a:rPr>
              <a:t>Prasme patstāvīgi meklēt dažādos resursos (Google, Stack Overflow utml)</a:t>
            </a:r>
            <a:endParaRPr/>
          </a:p>
          <a:p>
            <a:pPr indent="0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/>
              <a:t>Rīki darbam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3" name="Google Shape;343;p41"/>
          <p:cNvGrpSpPr/>
          <p:nvPr/>
        </p:nvGrpSpPr>
        <p:grpSpPr>
          <a:xfrm>
            <a:off x="6684334" y="146004"/>
            <a:ext cx="2459700" cy="1233300"/>
            <a:chOff x="6684334" y="146004"/>
            <a:chExt cx="2459700" cy="1233300"/>
          </a:xfrm>
        </p:grpSpPr>
        <p:sp>
          <p:nvSpPr>
            <p:cNvPr id="344" name="Google Shape;344;p41"/>
            <p:cNvSpPr/>
            <p:nvPr/>
          </p:nvSpPr>
          <p:spPr>
            <a:xfrm rot="-5400000">
              <a:off x="7297534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5" name="Google Shape;345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46" name="Google Shape;346;p41"/>
          <p:cNvCxnSpPr/>
          <p:nvPr/>
        </p:nvCxnSpPr>
        <p:spPr>
          <a:xfrm>
            <a:off x="962875" y="2657075"/>
            <a:ext cx="44730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7" name="Google Shape;347;p41"/>
          <p:cNvSpPr txBox="1"/>
          <p:nvPr/>
        </p:nvSpPr>
        <p:spPr>
          <a:xfrm>
            <a:off x="692550" y="1651975"/>
            <a:ext cx="7567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898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lt-LT" sz="1800">
                <a:solidFill>
                  <a:srgbClr val="1C4587"/>
                </a:solidFill>
              </a:rPr>
              <a:t>Pārlūks Chrome / Firefox un dev mode (F12)</a:t>
            </a:r>
            <a:endParaRPr/>
          </a:p>
          <a:p>
            <a:pPr indent="-342898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lt-LT" sz="1800">
                <a:solidFill>
                  <a:srgbClr val="1C4587"/>
                </a:solidFill>
              </a:rPr>
              <a:t>Konts Github - tagad zem Microsoft</a:t>
            </a:r>
            <a:endParaRPr sz="1800">
              <a:solidFill>
                <a:srgbClr val="1C4587"/>
              </a:solidFill>
            </a:endParaRPr>
          </a:p>
          <a:p>
            <a:pPr indent="-342898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lt-LT" sz="1800">
                <a:solidFill>
                  <a:srgbClr val="1C4587"/>
                </a:solidFill>
              </a:rPr>
              <a:t>Konts </a:t>
            </a:r>
            <a:r>
              <a:rPr lang="lt-LT" sz="1800" u="sng">
                <a:solidFill>
                  <a:schemeClr val="hlink"/>
                </a:solidFill>
                <a:hlinkClick r:id="rId4"/>
              </a:rPr>
              <a:t>https://www.freecodecamp.org/</a:t>
            </a:r>
            <a:r>
              <a:rPr lang="lt-LT" sz="1800">
                <a:solidFill>
                  <a:srgbClr val="1C4587"/>
                </a:solidFill>
              </a:rPr>
              <a:t> -</a:t>
            </a:r>
            <a:endParaRPr/>
          </a:p>
          <a:p>
            <a:pPr indent="-342898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/>
              <a:t>Resursi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3" name="Google Shape;353;p42"/>
          <p:cNvGrpSpPr/>
          <p:nvPr/>
        </p:nvGrpSpPr>
        <p:grpSpPr>
          <a:xfrm>
            <a:off x="6684334" y="146004"/>
            <a:ext cx="2459700" cy="1233300"/>
            <a:chOff x="6684334" y="146004"/>
            <a:chExt cx="2459700" cy="1233300"/>
          </a:xfrm>
        </p:grpSpPr>
        <p:sp>
          <p:nvSpPr>
            <p:cNvPr id="354" name="Google Shape;354;p42"/>
            <p:cNvSpPr/>
            <p:nvPr/>
          </p:nvSpPr>
          <p:spPr>
            <a:xfrm rot="-5400000">
              <a:off x="7297534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5" name="Google Shape;355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6" name="Google Shape;356;p42"/>
          <p:cNvCxnSpPr/>
          <p:nvPr/>
        </p:nvCxnSpPr>
        <p:spPr>
          <a:xfrm>
            <a:off x="962875" y="2657075"/>
            <a:ext cx="44730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" name="Google Shape;357;p42"/>
          <p:cNvSpPr txBox="1"/>
          <p:nvPr/>
        </p:nvSpPr>
        <p:spPr>
          <a:xfrm>
            <a:off x="692550" y="1651975"/>
            <a:ext cx="7567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898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lt-LT" sz="1800" u="sng">
                <a:solidFill>
                  <a:schemeClr val="hlink"/>
                </a:solidFill>
                <a:hlinkClick r:id="rId4"/>
              </a:rPr>
              <a:t>https://github.com/ValRCS/RCS_WebDev_BootCamp</a:t>
            </a:r>
            <a:endParaRPr sz="1800">
              <a:solidFill>
                <a:srgbClr val="1C4587"/>
              </a:solidFill>
            </a:endParaRPr>
          </a:p>
          <a:p>
            <a:pPr indent="-342898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t/>
            </a:r>
            <a:endParaRPr sz="1800">
              <a:solidFill>
                <a:srgbClr val="1C4587"/>
              </a:solidFill>
            </a:endParaRPr>
          </a:p>
          <a:p>
            <a:pPr indent="-342898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lt-LT" sz="1800" u="sng">
                <a:solidFill>
                  <a:schemeClr val="hlink"/>
                </a:solidFill>
                <a:hlinkClick r:id="rId5"/>
              </a:rPr>
              <a:t>https://developer.mozilla.org/en-US/</a:t>
            </a:r>
            <a:r>
              <a:rPr lang="lt-LT" sz="1800">
                <a:solidFill>
                  <a:srgbClr val="1C4587"/>
                </a:solidFill>
              </a:rPr>
              <a:t> (most authorative)</a:t>
            </a:r>
            <a:endParaRPr sz="1800">
              <a:solidFill>
                <a:srgbClr val="1C4587"/>
              </a:solidFill>
            </a:endParaRPr>
          </a:p>
          <a:p>
            <a:pPr indent="-342898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t/>
            </a:r>
            <a:endParaRPr sz="1800">
              <a:solidFill>
                <a:srgbClr val="1C4587"/>
              </a:solidFill>
            </a:endParaRPr>
          </a:p>
          <a:p>
            <a:pPr indent="-342898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lt-LT" sz="1800" u="sng">
                <a:solidFill>
                  <a:schemeClr val="hlink"/>
                </a:solidFill>
                <a:hlinkClick r:id="rId6"/>
              </a:rPr>
              <a:t>https://www.w3schools.com/</a:t>
            </a:r>
            <a:r>
              <a:rPr lang="lt-LT" sz="1800">
                <a:solidFill>
                  <a:srgbClr val="1C4587"/>
                </a:solidFill>
              </a:rPr>
              <a:t> (not official but has improved)</a:t>
            </a:r>
            <a:endParaRPr sz="1800">
              <a:solidFill>
                <a:srgbClr val="1C4587"/>
              </a:solidFill>
            </a:endParaRPr>
          </a:p>
          <a:p>
            <a:pPr indent="-342898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lt-LT" sz="1800" u="sng">
                <a:solidFill>
                  <a:schemeClr val="hlink"/>
                </a:solidFill>
                <a:hlinkClick r:id="rId7"/>
              </a:rPr>
              <a:t>https://stackoverflow.com/</a:t>
            </a:r>
            <a:r>
              <a:rPr lang="lt-LT" sz="1800">
                <a:solidFill>
                  <a:srgbClr val="1C4587"/>
                </a:solidFill>
              </a:rPr>
              <a:t> </a:t>
            </a:r>
            <a:endParaRPr sz="18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4587"/>
              </a:solidFill>
            </a:endParaRPr>
          </a:p>
          <a:p>
            <a:pPr indent="0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 txBox="1"/>
          <p:nvPr>
            <p:ph type="title"/>
          </p:nvPr>
        </p:nvSpPr>
        <p:spPr>
          <a:xfrm>
            <a:off x="3484076" y="2349439"/>
            <a:ext cx="2229151" cy="6702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libri"/>
              <a:buNone/>
            </a:pPr>
            <a:r>
              <a:rPr b="0" i="0" lang="lt-LT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Jautājumi?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3" name="Google Shape;363;p43"/>
          <p:cNvGrpSpPr/>
          <p:nvPr/>
        </p:nvGrpSpPr>
        <p:grpSpPr>
          <a:xfrm>
            <a:off x="6684334" y="145928"/>
            <a:ext cx="2459665" cy="1233375"/>
            <a:chOff x="6684334" y="145928"/>
            <a:chExt cx="2459665" cy="1233375"/>
          </a:xfrm>
        </p:grpSpPr>
        <p:sp>
          <p:nvSpPr>
            <p:cNvPr id="364" name="Google Shape;364;p43"/>
            <p:cNvSpPr/>
            <p:nvPr/>
          </p:nvSpPr>
          <p:spPr>
            <a:xfrm rot="-5400000">
              <a:off x="7297479" y="-467217"/>
              <a:ext cx="1233375" cy="2459665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5" name="Google Shape;365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6" name="Google Shape;36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499750"/>
            <a:ext cx="9144000" cy="6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b="0" i="0" lang="lt-LT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RĪGAS PROGRAMMĒŠANAS SKOLA - Karjeras centrs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0" y="1570125"/>
            <a:ext cx="8518200" cy="3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b="0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Tikšanās ar IT tirgus ekspertiem;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b="0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CV un karjeras semināri;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b="0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Palīdzam atrast prakses vietas IT uzņēmumos;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b="0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lzsniedzam </a:t>
            </a:r>
            <a:r>
              <a:rPr b="1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sertifikātu</a:t>
            </a:r>
            <a:r>
              <a:rPr b="0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par </a:t>
            </a:r>
            <a:r>
              <a:rPr lang="lt-LT" sz="1800">
                <a:solidFill>
                  <a:srgbClr val="1C4587"/>
                </a:solidFill>
              </a:rPr>
              <a:t>120</a:t>
            </a:r>
            <a:r>
              <a:rPr b="0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akadēmisko stundu apmeklējumu, kā arī</a:t>
            </a:r>
            <a:endParaRPr b="0" i="0" sz="18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pasniedzēj</a:t>
            </a:r>
            <a:r>
              <a:rPr lang="lt-LT" sz="1800">
                <a:solidFill>
                  <a:srgbClr val="1C4587"/>
                </a:solidFill>
              </a:rPr>
              <a:t>a</a:t>
            </a:r>
            <a:r>
              <a:rPr b="0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rekomendācijas.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80" lvl="0" marL="1371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99750"/>
            <a:ext cx="9144000" cy="6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b="0" i="0" lang="lt-LT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Valdis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526103"/>
            <a:ext cx="4670203" cy="3064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7160" lvl="0" marL="13716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96"/>
              <a:buFont typeface="Arial"/>
              <a:buChar char="o"/>
            </a:pPr>
            <a:r>
              <a:rPr lang="lt-LT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lt-LT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Maģistra grāds datorzinātnēs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159" lvl="0" marL="13716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96"/>
              <a:buFont typeface="Arial"/>
              <a:buChar char="o"/>
            </a:pPr>
            <a:r>
              <a:rPr b="0" i="0" lang="lt-LT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Pieredze programmēšanā: 20+ gadi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3785" lvl="0" marL="13716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o"/>
            </a:pPr>
            <a:r>
              <a:rPr lang="lt-LT" sz="1800">
                <a:latin typeface="Arial"/>
                <a:ea typeface="Arial"/>
                <a:cs typeface="Arial"/>
                <a:sym typeface="Arial"/>
              </a:rPr>
              <a:t> Pirmo web lapu izveidoju 1996 gadā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37160" lvl="0" marL="137160" marR="0" rtl="0" algn="l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lt1"/>
              </a:buClr>
              <a:buSzPts val="1696"/>
              <a:buFont typeface="Arial"/>
              <a:buChar char="o"/>
            </a:pPr>
            <a:r>
              <a:rPr b="0" i="0" lang="lt-LT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Hobiji: šahs, prāta spēles, riteņbraukšana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18"/>
          <p:cNvGrpSpPr/>
          <p:nvPr/>
        </p:nvGrpSpPr>
        <p:grpSpPr>
          <a:xfrm>
            <a:off x="6684334" y="145928"/>
            <a:ext cx="2459665" cy="1233375"/>
            <a:chOff x="6684334" y="145928"/>
            <a:chExt cx="2459665" cy="1233375"/>
          </a:xfrm>
        </p:grpSpPr>
        <p:sp>
          <p:nvSpPr>
            <p:cNvPr id="122" name="Google Shape;122;p18"/>
            <p:cNvSpPr/>
            <p:nvPr/>
          </p:nvSpPr>
          <p:spPr>
            <a:xfrm rot="-5400000">
              <a:off x="7297479" y="-467217"/>
              <a:ext cx="1233375" cy="2459665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3" name="Google Shape;123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C:\Users\Guntis\Desktop\Valdis_25.09.2018..jpg" id="124" name="Google Shape;12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8080" y="1612633"/>
            <a:ext cx="2237772" cy="3356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b="0" i="0" lang="lt-LT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Ko es mācīšu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487100"/>
            <a:ext cx="8520600" cy="30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49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96"/>
              <a:buFont typeface="Arial"/>
              <a:buChar char="o"/>
            </a:pPr>
            <a:r>
              <a:rPr b="0" i="0" lang="lt-LT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9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96"/>
              <a:buFont typeface="Arial"/>
              <a:buChar char="o"/>
            </a:pPr>
            <a:r>
              <a:rPr b="0" i="0" lang="lt-LT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9" lvl="0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96"/>
              <a:buFont typeface="Arial"/>
              <a:buChar char="o"/>
            </a:pPr>
            <a:r>
              <a:rPr b="0" i="0" lang="lt-LT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952A6"/>
              </a:buClr>
              <a:buSzPts val="1696"/>
              <a:buFont typeface="Arial"/>
              <a:buChar char="o"/>
            </a:pPr>
            <a:r>
              <a:rPr b="0" i="0" lang="lt-LT" sz="1800" u="none" cap="none" strike="noStrik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  <a:endParaRPr b="0" i="0" sz="1800" u="none" cap="none" strike="noStrike">
              <a:solidFill>
                <a:srgbClr val="3952A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354" lvl="0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952A6"/>
              </a:buClr>
              <a:buSzPts val="1800"/>
              <a:buFont typeface="Arial"/>
              <a:buChar char="o"/>
            </a:pPr>
            <a:r>
              <a:rPr lang="lt-LT" sz="1800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React / Vue</a:t>
            </a:r>
            <a:endParaRPr sz="1800">
              <a:solidFill>
                <a:srgbClr val="3952A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952A6"/>
              </a:buClr>
              <a:buSzPts val="1696"/>
              <a:buFont typeface="Arial"/>
              <a:buChar char="o"/>
            </a:pPr>
            <a:r>
              <a:rPr b="0" i="0" lang="lt-LT" sz="1800" u="none" cap="none" strike="noStrik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PHP / </a:t>
            </a:r>
            <a:r>
              <a:rPr lang="lt-LT" sz="1800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Laravel</a:t>
            </a:r>
            <a:endParaRPr sz="1800">
              <a:solidFill>
                <a:srgbClr val="3952A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354" lvl="0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952A6"/>
              </a:buClr>
              <a:buSzPts val="1800"/>
              <a:buFont typeface="Arial"/>
              <a:buChar char="o"/>
            </a:pPr>
            <a:r>
              <a:rPr lang="lt-LT" sz="1800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Node.js / Express</a:t>
            </a:r>
            <a:endParaRPr sz="1800">
              <a:solidFill>
                <a:srgbClr val="3952A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952A6"/>
              </a:buClr>
              <a:buSzPts val="1696"/>
              <a:buFont typeface="Arial"/>
              <a:buChar char="o"/>
            </a:pPr>
            <a:r>
              <a:rPr b="0" i="0" lang="lt-LT" sz="1800" u="none" cap="none" strike="noStrik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952A6"/>
              </a:buClr>
              <a:buSzPts val="1696"/>
              <a:buFont typeface="Arial"/>
              <a:buChar char="o"/>
            </a:pPr>
            <a:r>
              <a:rPr b="0" i="0" lang="lt-LT" sz="1800" u="none" cap="none" strike="noStrik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Nobeiguma projekts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599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None/>
            </a:pPr>
            <a:r>
              <a:t/>
            </a:r>
            <a:endParaRPr b="0" i="0" sz="16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19"/>
          <p:cNvGrpSpPr/>
          <p:nvPr/>
        </p:nvGrpSpPr>
        <p:grpSpPr>
          <a:xfrm>
            <a:off x="6684334" y="145928"/>
            <a:ext cx="2459665" cy="1233375"/>
            <a:chOff x="6684334" y="145928"/>
            <a:chExt cx="2459665" cy="1233375"/>
          </a:xfrm>
        </p:grpSpPr>
        <p:sp>
          <p:nvSpPr>
            <p:cNvPr id="132" name="Google Shape;132;p19"/>
            <p:cNvSpPr/>
            <p:nvPr/>
          </p:nvSpPr>
          <p:spPr>
            <a:xfrm rot="-5400000">
              <a:off x="7297479" y="-467217"/>
              <a:ext cx="1233375" cy="2459665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3" name="Google Shape;133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b="0" i="0" lang="lt-LT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Ko Tu spēsi kursa beigās?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20"/>
          <p:cNvGrpSpPr/>
          <p:nvPr/>
        </p:nvGrpSpPr>
        <p:grpSpPr>
          <a:xfrm>
            <a:off x="6684334" y="146004"/>
            <a:ext cx="2459700" cy="1233300"/>
            <a:chOff x="6684334" y="146004"/>
            <a:chExt cx="2459700" cy="1233300"/>
          </a:xfrm>
        </p:grpSpPr>
        <p:sp>
          <p:nvSpPr>
            <p:cNvPr id="140" name="Google Shape;140;p20"/>
            <p:cNvSpPr/>
            <p:nvPr/>
          </p:nvSpPr>
          <p:spPr>
            <a:xfrm rot="-5400000">
              <a:off x="7297534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1" name="Google Shape;141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0" cy="837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2" name="Google Shape;14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3925" y="1645425"/>
            <a:ext cx="3270700" cy="2847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0"/>
          <p:cNvCxnSpPr/>
          <p:nvPr/>
        </p:nvCxnSpPr>
        <p:spPr>
          <a:xfrm>
            <a:off x="962875" y="2657075"/>
            <a:ext cx="44730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" name="Google Shape;14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68" y="1674432"/>
            <a:ext cx="4024800" cy="25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b="0" i="0" lang="lt-LT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Kādēļ Tu esi šeit?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569875"/>
            <a:ext cx="8520599" cy="3066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21"/>
          <p:cNvGrpSpPr/>
          <p:nvPr/>
        </p:nvGrpSpPr>
        <p:grpSpPr>
          <a:xfrm>
            <a:off x="6684334" y="145928"/>
            <a:ext cx="2459665" cy="1233375"/>
            <a:chOff x="6684334" y="145928"/>
            <a:chExt cx="2459665" cy="1233375"/>
          </a:xfrm>
        </p:grpSpPr>
        <p:sp>
          <p:nvSpPr>
            <p:cNvPr id="152" name="Google Shape;152;p21"/>
            <p:cNvSpPr/>
            <p:nvPr/>
          </p:nvSpPr>
          <p:spPr>
            <a:xfrm rot="-5400000">
              <a:off x="7297479" y="-467217"/>
              <a:ext cx="1233375" cy="2459665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3" name="Google Shape;153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b="0" i="0" lang="lt-LT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Kādēļ Tu esi šeit patiešām?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22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60" name="Google Shape;160;p22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1" name="Google Shape;161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Web Developer"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525" y="1471625"/>
            <a:ext cx="8651775" cy="357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/>
              <a:t>Kas tiek prasīts no Web Developer? 2014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" name="Google Shape;168;p23"/>
          <p:cNvGrpSpPr/>
          <p:nvPr/>
        </p:nvGrpSpPr>
        <p:grpSpPr>
          <a:xfrm>
            <a:off x="6684334" y="146004"/>
            <a:ext cx="2459700" cy="1233300"/>
            <a:chOff x="6684334" y="146004"/>
            <a:chExt cx="2459700" cy="1233300"/>
          </a:xfrm>
        </p:grpSpPr>
        <p:sp>
          <p:nvSpPr>
            <p:cNvPr id="169" name="Google Shape;169;p23"/>
            <p:cNvSpPr/>
            <p:nvPr/>
          </p:nvSpPr>
          <p:spPr>
            <a:xfrm rot="-5400000">
              <a:off x="7297534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0" name="Google Shape;170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Attēlu rezultāti vaicājumam “web developer skills matrix”" id="171" name="Google Shape;1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00" y="1601675"/>
            <a:ext cx="8579801" cy="3235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nded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