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63" r:id="rId5"/>
    <p:sldId id="259" r:id="rId6"/>
    <p:sldId id="264" r:id="rId7"/>
    <p:sldId id="265" r:id="rId8"/>
    <p:sldId id="266" r:id="rId9"/>
    <p:sldId id="261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1197" autoAdjust="0"/>
  </p:normalViewPr>
  <p:slideViewPr>
    <p:cSldViewPr snapToGrid="0">
      <p:cViewPr varScale="1">
        <p:scale>
          <a:sx n="71" d="100"/>
          <a:sy n="71" d="100"/>
        </p:scale>
        <p:origin x="113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AC6409-839F-49E0-9D3A-159CB2AEDC70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DE38F5-E97E-4C7D-AB6D-11443D5571B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45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Hi everyone , I am the teacher assistant of this course , this is my name right here.</a:t>
            </a:r>
          </a:p>
          <a:p>
            <a:r>
              <a:rPr lang="en-US" altLang="zh-TW" dirty="0"/>
              <a:t>So I will make introduction and simple guides of homework 2 today . If you guys have any problems ,you can contact me with this e-mail address or just use e-course system should be fine.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437352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87209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In this problem, we are asked to </a:t>
            </a:r>
            <a:r>
              <a:rPr lang="en-US" altLang="zh-TW" b="1" dirty="0"/>
              <a:t>connect the Gaussian Mixture Model (GMM)</a:t>
            </a:r>
            <a:r>
              <a:rPr lang="en-US" altLang="zh-TW" dirty="0"/>
              <a:t> and the </a:t>
            </a:r>
            <a:r>
              <a:rPr lang="en-US" altLang="zh-TW" b="1" dirty="0"/>
              <a:t>K-means algorithm</a:t>
            </a:r>
            <a:r>
              <a:rPr lang="en-US" altLang="zh-TW" dirty="0"/>
              <a:t> by analyzing the </a:t>
            </a:r>
            <a:r>
              <a:rPr lang="en-US" altLang="zh-TW" b="1" dirty="0"/>
              <a:t>complete-data log likelihood</a:t>
            </a:r>
            <a:r>
              <a:rPr lang="en-US" altLang="zh-TW" dirty="0"/>
              <a:t> under a specific constraint: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aim to show that </a:t>
            </a:r>
            <a:r>
              <a:rPr lang="en-US" altLang="zh-TW" b="1" dirty="0"/>
              <a:t>maximizing the expected complete-data log likelihood</a:t>
            </a:r>
            <a:r>
              <a:rPr lang="en-US" altLang="zh-TW" dirty="0"/>
              <a:t> becomes equivalent to </a:t>
            </a:r>
            <a:r>
              <a:rPr lang="en-US" altLang="zh-TW" b="1" dirty="0"/>
              <a:t>minimizing K-means distortion</a:t>
            </a:r>
            <a:r>
              <a:rPr lang="en-US" altLang="zh-TW" dirty="0"/>
              <a:t> under this condition.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Replace Σ\Sigma in the Gaussian density with ϵI\epsilon 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Analyze the Behavior as ϵ→0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dirty="0"/>
              <a:t>Recover the K-means Objective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919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B1E5E-9811-8DF9-169D-9C68D0253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A205F15D-F165-9055-B432-D0655AF2B9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3AB89B1-E842-211C-6188-39AE8A985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check out p.35 in course PDF, you will probably have clear idea of how to solve this one.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C158EBC-3C98-C887-2A66-0570A11006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591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BB7FF-49E7-582D-950F-312CEDFBE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00F54B3-F734-D246-63D3-73C887DFA5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74C512C2-912C-3B31-ACF6-73EA1986B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You’re given a </a:t>
            </a:r>
            <a:r>
              <a:rPr lang="en-US" altLang="zh-TW" b="1" dirty="0"/>
              <a:t>mixture of two Poisson distributions</a:t>
            </a:r>
            <a:r>
              <a:rPr lang="en-US" altLang="zh-TW" dirty="0"/>
              <a:t> where the rate parameters λ1i​ and λ2i\​ are </a:t>
            </a:r>
            <a:r>
              <a:rPr lang="en-US" altLang="zh-TW" b="1" dirty="0"/>
              <a:t>regressor-dependent</a:t>
            </a:r>
            <a:r>
              <a:rPr lang="en-US" altLang="zh-TW" dirty="0"/>
              <a:t>, i.e., influenced by the input x(</a:t>
            </a:r>
            <a:r>
              <a:rPr lang="en-US" altLang="zh-TW" dirty="0" err="1"/>
              <a:t>i</a:t>
            </a:r>
            <a:r>
              <a:rPr lang="en-US" altLang="zh-TW" dirty="0"/>
              <a:t>). The task is to analyze this model and explain how to estimate its parameters using the </a:t>
            </a:r>
            <a:r>
              <a:rPr lang="en-US" altLang="zh-TW" b="1" dirty="0"/>
              <a:t>EM algorithm</a:t>
            </a:r>
            <a:r>
              <a:rPr lang="en-US" altLang="zh-TW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/>
              <a:t>For(a) 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Discuss </a:t>
            </a:r>
            <a:r>
              <a:rPr lang="en-US" altLang="zh-TW" b="1" i="0" dirty="0">
                <a:solidFill>
                  <a:srgbClr val="F8FAFF"/>
                </a:solidFill>
                <a:effectLst/>
                <a:latin typeface="DeepSeek-CJK-patch"/>
              </a:rPr>
              <a:t>identifiability conditions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(e.g., parameter uniqueness and distribution distinguishability)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b="1" i="0" dirty="0">
                <a:solidFill>
                  <a:srgbClr val="F8FAFF"/>
                </a:solidFill>
                <a:effectLst/>
                <a:latin typeface="DeepSeek-CJK-patch"/>
              </a:rPr>
              <a:t>(b)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Define the </a:t>
            </a:r>
            <a:r>
              <a:rPr lang="en-US" altLang="zh-TW" b="1" i="0" dirty="0">
                <a:solidFill>
                  <a:srgbClr val="F8FAFF"/>
                </a:solidFill>
                <a:effectLst/>
                <a:latin typeface="DeepSeek-CJK-patch"/>
              </a:rPr>
              <a:t>complete-data log-likelihood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KaTeX_Main"/>
              </a:rPr>
              <a:t>Q(</a:t>
            </a:r>
            <a:r>
              <a:rPr lang="en-US" altLang="zh-TW" b="0" i="0" dirty="0" err="1">
                <a:solidFill>
                  <a:srgbClr val="F8FAFF"/>
                </a:solidFill>
                <a:effectLst/>
                <a:latin typeface="KaTeX_Main"/>
              </a:rPr>
              <a:t>θ,θold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KaTeX_Main"/>
              </a:rPr>
              <a:t>)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and explain the E-step (responsibility computation) and M-step (parameter update).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b="0" i="0" dirty="0">
              <a:solidFill>
                <a:srgbClr val="F8FAFF"/>
              </a:solidFill>
              <a:effectLst/>
              <a:latin typeface="DeepSeek-CJK-patch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37613DB-529E-243B-E0F9-435DB119CA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5871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A76AD-0846-8CBF-FCA4-9BFE1663BF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FF56A2B2-EBF4-883A-7F0F-83EB738ABA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C7EBFA84-51D6-E6F8-6B6E-16D8AEC85D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If you check out p.35 in course PDF, you will probably have clear idea of how to solve this one.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53A5659-6854-4C43-3EA4-E585E76CF3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60005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3DEB93-6ABA-D8C8-7414-CAC36B6D8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FB6A08B-51C5-FC24-A37F-66D4FE887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AB85315B-1E39-C7DD-A657-723B2A610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03E6E77-4C9F-2348-989B-011CAF54FE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2297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1B1A-8044-FC2F-4F70-B9486D558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2206929-26D1-FBD2-4DD7-76E19DAF6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D2137637-F7AC-3A64-5FF1-4D7578A703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I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8AD28D4-EBA5-C4FC-28C3-69BE017962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46641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C6050-0AF6-FC3A-1B62-8587E318DD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454ACC0E-C00A-9E44-9AE0-5EFE7ABD5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81D75961-B66F-70AE-18FF-02FA04924E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zh-TW" dirty="0"/>
              <a:t>( c ) 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Derive the derivative of </a:t>
            </a:r>
            <a:r>
              <a:rPr lang="en-US" altLang="zh-TW" b="0" dirty="0">
                <a:solidFill>
                  <a:srgbClr val="F8FAFF"/>
                </a:solidFill>
                <a:effectLst/>
                <a:latin typeface="KaTeX_Main"/>
              </a:rPr>
              <a:t>Q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. parameters and explain its role in the M-step.</a:t>
            </a:r>
            <a:endParaRPr lang="en-US" altLang="zh-TW" dirty="0"/>
          </a:p>
          <a:p>
            <a:pPr>
              <a:buNone/>
            </a:pPr>
            <a:r>
              <a:rPr lang="en-US" altLang="zh-TW" dirty="0"/>
              <a:t>To address this, consider: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b="1" dirty="0"/>
              <a:t>Q(θ, </a:t>
            </a:r>
            <a:r>
              <a:rPr lang="en-US" altLang="zh-TW" b="1" dirty="0" err="1"/>
              <a:t>θ_old</a:t>
            </a:r>
            <a:r>
              <a:rPr lang="en-US" altLang="zh-TW" b="1" dirty="0"/>
              <a:t>)</a:t>
            </a:r>
            <a:r>
              <a:rPr lang="en-US" altLang="zh-TW" dirty="0"/>
              <a:t> is the expected value of the complete-data log-likelihood, given the observed data and the current parameter estimates.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Think about how </a:t>
            </a:r>
            <a:r>
              <a:rPr lang="en-US" altLang="zh-TW" b="1" dirty="0"/>
              <a:t>latent variables</a:t>
            </a:r>
            <a:r>
              <a:rPr lang="en-US" altLang="zh-TW" dirty="0"/>
              <a:t> (e.g., indicators for which Poisson component each observation came from) help form the </a:t>
            </a:r>
            <a:r>
              <a:rPr lang="en-US" altLang="zh-TW" b="1" dirty="0"/>
              <a:t>complete-data likelihood</a:t>
            </a:r>
            <a:r>
              <a:rPr lang="en-US" altLang="zh-TW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After expressing Q, you need to take </a:t>
            </a:r>
            <a:r>
              <a:rPr lang="en-US" altLang="zh-TW" b="1" dirty="0"/>
              <a:t>partial derivatives</a:t>
            </a:r>
            <a:r>
              <a:rPr lang="en-US" altLang="zh-TW" dirty="0"/>
              <a:t> with respect to the parameters </a:t>
            </a:r>
            <a:r>
              <a:rPr lang="en-US" altLang="zh-TW" b="1" dirty="0"/>
              <a:t>β1</a:t>
            </a:r>
            <a:r>
              <a:rPr lang="en-US" altLang="zh-TW" dirty="0"/>
              <a:t>, </a:t>
            </a:r>
            <a:r>
              <a:rPr lang="en-US" altLang="zh-TW" b="1" dirty="0"/>
              <a:t>β2</a:t>
            </a:r>
            <a:r>
              <a:rPr lang="en-US" altLang="zh-TW" dirty="0"/>
              <a:t>, and </a:t>
            </a:r>
            <a:r>
              <a:rPr lang="en-US" altLang="zh-TW" b="1" dirty="0"/>
              <a:t>p</a:t>
            </a:r>
            <a:r>
              <a:rPr lang="en-US" altLang="zh-TW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zh-TW" dirty="0"/>
              <a:t>Focus on the </a:t>
            </a:r>
            <a:r>
              <a:rPr lang="en-US" altLang="zh-TW" b="1" dirty="0"/>
              <a:t>chain rule</a:t>
            </a:r>
            <a:r>
              <a:rPr lang="en-US" altLang="zh-TW" dirty="0"/>
              <a:t> (e.g., λ depends on β through an exponential function, and λ is part of the Poisson term).</a:t>
            </a:r>
          </a:p>
          <a:p>
            <a:pPr>
              <a:buFont typeface="Arial" panose="020B0604020202020204" pitchFamily="34" charset="0"/>
              <a:buNone/>
            </a:pP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None/>
            </a:pPr>
            <a:r>
              <a:rPr lang="en-US" altLang="zh-TW" dirty="0"/>
              <a:t>(d)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 Discuss EM’s </a:t>
            </a:r>
            <a:r>
              <a:rPr lang="en-US" altLang="zh-TW" b="1" i="0" dirty="0">
                <a:solidFill>
                  <a:srgbClr val="F8FAFF"/>
                </a:solidFill>
                <a:effectLst/>
                <a:latin typeface="DeepSeek-CJK-patch"/>
              </a:rPr>
              <a:t>convergence properties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 (does it always find a local maximum?).</a:t>
            </a:r>
            <a:endParaRPr lang="en-US" altLang="zh-TW" dirty="0"/>
          </a:p>
          <a:p>
            <a:pPr>
              <a:buFont typeface="Arial" panose="020B0604020202020204" pitchFamily="34" charset="0"/>
              <a:buChar char="•"/>
            </a:pPr>
            <a:endParaRPr lang="en-US" altLang="zh-TW" dirty="0"/>
          </a:p>
          <a:p>
            <a:pPr>
              <a:buFont typeface="Arial" panose="020B0604020202020204" pitchFamily="34" charset="0"/>
              <a:buNone/>
            </a:pPr>
            <a:r>
              <a:rPr lang="en-US" altLang="zh-TW" dirty="0"/>
              <a:t>(e)</a:t>
            </a:r>
            <a:r>
              <a:rPr lang="en-US" altLang="zh-TW" b="0" i="0" dirty="0">
                <a:solidFill>
                  <a:srgbClr val="F8FAFF"/>
                </a:solidFill>
                <a:effectLst/>
                <a:latin typeface="DeepSeek-CJK-patch"/>
              </a:rPr>
              <a:t> Explain how to verify if the EM solution maximizes the likelihood.</a:t>
            </a:r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AE83CAF-2631-B507-C38A-F1B7F43F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DE38F5-E97E-4C7D-AB6D-11443D5571B7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27864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1715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1084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9869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798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1230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448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12961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6014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423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2972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11101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78162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99422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75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83486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8782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0595-A859-4D77-A3C8-63ECEC8FE97B}" type="datetimeFigureOut">
              <a:rPr lang="zh-TW" altLang="en-US" smtClean="0"/>
              <a:t>2025/4/30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EE6598C8-7E57-4C81-863B-67E6198512C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62976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0FA7FA-F4DB-68F1-83FD-647139A2C6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EX4 Introduction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4C05D25-EE41-A0F4-D503-B3FAF298CE6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chemeClr val="tx1"/>
                </a:solidFill>
              </a:rPr>
              <a:t>吳致達</a:t>
            </a:r>
            <a:endParaRPr lang="en-US" altLang="zh-TW" dirty="0">
              <a:solidFill>
                <a:schemeClr val="tx1"/>
              </a:solidFill>
            </a:endParaRPr>
          </a:p>
          <a:p>
            <a:r>
              <a:rPr lang="en-US" altLang="zh-TW" b="1" i="0" dirty="0">
                <a:solidFill>
                  <a:schemeClr val="tx1"/>
                </a:solidFill>
                <a:effectLst/>
                <a:latin typeface="Google Sans"/>
              </a:rPr>
              <a:t>oscarwu217@alum.ccu.edu.tw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69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F8C363D1-4DF5-B252-0EEA-8113DB60F0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767" y="236393"/>
            <a:ext cx="10811681" cy="2490926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6766D35D-30E2-4488-EC7A-0D3D75340A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5841" y="3137338"/>
            <a:ext cx="3772426" cy="70494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35464A4B-8322-8CD6-008E-9884FDE7F24E}"/>
              </a:ext>
            </a:extLst>
          </p:cNvPr>
          <p:cNvSpPr txBox="1"/>
          <p:nvPr/>
        </p:nvSpPr>
        <p:spPr>
          <a:xfrm>
            <a:off x="354724" y="3244334"/>
            <a:ext cx="41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Linearity of Expectation:</a:t>
            </a:r>
            <a:endParaRPr lang="zh-TW" altLang="en-US" dirty="0"/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D0528437-24E4-DD24-1989-61CCCF973B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5185" y="3949282"/>
            <a:ext cx="4944165" cy="685896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487EE37-F4DD-C9EF-D515-0604D8A62B57}"/>
              </a:ext>
            </a:extLst>
          </p:cNvPr>
          <p:cNvSpPr txBox="1"/>
          <p:nvPr/>
        </p:nvSpPr>
        <p:spPr>
          <a:xfrm>
            <a:off x="441435" y="4107564"/>
            <a:ext cx="4177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covariance matrix: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112155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443B1-0A6C-CF6F-7F38-8703C513A9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8D55F8A4-9161-372E-3C7C-F7816FBA8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361" y="566457"/>
            <a:ext cx="10816133" cy="1908729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85C17EFC-B5C1-03BD-8456-9F1953CCED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1113" y="2775725"/>
            <a:ext cx="7068536" cy="99073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E161122-DDB3-22F7-05DB-C38363EA8EFF}"/>
              </a:ext>
            </a:extLst>
          </p:cNvPr>
          <p:cNvSpPr txBox="1"/>
          <p:nvPr/>
        </p:nvSpPr>
        <p:spPr>
          <a:xfrm>
            <a:off x="173421" y="2506717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Multivariate Gaussian Density Function:</a:t>
            </a:r>
            <a:endParaRPr lang="zh-TW" alt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6B235394-4C54-35A5-685D-D7BFC3D1694B}"/>
              </a:ext>
            </a:extLst>
          </p:cNvPr>
          <p:cNvSpPr txBox="1"/>
          <p:nvPr/>
        </p:nvSpPr>
        <p:spPr>
          <a:xfrm>
            <a:off x="173421" y="3697670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Log Likelihood in GMM: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D46FB31D-83C6-8F59-2CD0-80A816E6F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8356" y="5451630"/>
            <a:ext cx="2286319" cy="1066949"/>
          </a:xfrm>
          <a:prstGeom prst="rect">
            <a:avLst/>
          </a:prstGeom>
        </p:spPr>
      </p:pic>
      <p:sp>
        <p:nvSpPr>
          <p:cNvPr id="13" name="文字方塊 12">
            <a:extLst>
              <a:ext uri="{FF2B5EF4-FFF2-40B4-BE49-F238E27FC236}">
                <a16:creationId xmlns:a16="http://schemas.microsoft.com/office/drawing/2014/main" id="{5009B449-527A-9DC1-DEAF-B740E0E7263C}"/>
              </a:ext>
            </a:extLst>
          </p:cNvPr>
          <p:cNvSpPr txBox="1"/>
          <p:nvPr/>
        </p:nvSpPr>
        <p:spPr>
          <a:xfrm>
            <a:off x="299546" y="5179461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K-means objective function: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7F08F70-10B9-236A-3B4C-70167BDFA0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890" b="6579"/>
          <a:stretch/>
        </p:blipFill>
        <p:spPr>
          <a:xfrm>
            <a:off x="2358095" y="4163472"/>
            <a:ext cx="6805250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3149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4A57B-DAEB-3E1F-5BF1-B308BC3AA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D95C5656-3B49-F212-CD2F-B15A8E282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0"/>
            <a:ext cx="12192000" cy="688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701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C25F-6FFE-F908-1042-D2A0D7927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8E24EA4-DABC-198E-9D24-83E453E1A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579" y="173422"/>
            <a:ext cx="9034546" cy="51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4088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728EB-23AE-8C81-BAA8-59CD0BDC3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58F7DB7F-C5CF-D964-552B-DBDF41BD3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06" y="0"/>
            <a:ext cx="12151893" cy="688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537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C8A65-EABC-7331-1726-3909DB1E4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6320626-3398-BBE8-F250-46F150314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5461"/>
            <a:ext cx="12192000" cy="6868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30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103D6-E15C-49F0-4A4B-2796F2275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9191350-AFEC-A6C0-6D3A-0A3A9F907D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2182"/>
            <a:ext cx="12170419" cy="6870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409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D972-0EE7-509A-0616-D36A39D0B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C2708434-D242-B6A6-9905-8197194662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828" y="0"/>
            <a:ext cx="9497750" cy="3820058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CAA93866-23BF-D7E4-A953-49A009868E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212385"/>
            <a:ext cx="8839657" cy="173909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2B1F79CF-9B98-2F36-13E7-8D7E186404D8}"/>
              </a:ext>
            </a:extLst>
          </p:cNvPr>
          <p:cNvSpPr/>
          <p:nvPr/>
        </p:nvSpPr>
        <p:spPr>
          <a:xfrm>
            <a:off x="504497" y="5281447"/>
            <a:ext cx="8253248" cy="4887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19DD9476-3DC3-AA6F-3032-E7C1FD72C7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3268" y="3814170"/>
            <a:ext cx="1009791" cy="400106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EC94541D-5EE7-A065-FA34-082B98AF99A1}"/>
              </a:ext>
            </a:extLst>
          </p:cNvPr>
          <p:cNvSpPr txBox="1"/>
          <p:nvPr/>
        </p:nvSpPr>
        <p:spPr>
          <a:xfrm>
            <a:off x="5564224" y="3870885"/>
            <a:ext cx="685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dirty="0"/>
              <a:t>The gradient                 is used to find optimal θ in the M-step</a:t>
            </a:r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E0565CD-A4E6-9FA9-15DB-899873D8EC80}"/>
              </a:ext>
            </a:extLst>
          </p:cNvPr>
          <p:cNvSpPr/>
          <p:nvPr/>
        </p:nvSpPr>
        <p:spPr>
          <a:xfrm>
            <a:off x="63062" y="5281447"/>
            <a:ext cx="441435" cy="41778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(e)</a:t>
            </a:r>
            <a:endParaRPr lang="zh-TW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2476370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多面向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多面向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多面向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494</Words>
  <Application>Microsoft Office PowerPoint</Application>
  <PresentationFormat>Widescreen</PresentationFormat>
  <Paragraphs>56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Aptos</vt:lpstr>
      <vt:lpstr>Arial</vt:lpstr>
      <vt:lpstr>DeepSeek-CJK-patch</vt:lpstr>
      <vt:lpstr>Google Sans</vt:lpstr>
      <vt:lpstr>KaTeX_Main</vt:lpstr>
      <vt:lpstr>Trebuchet MS</vt:lpstr>
      <vt:lpstr>Wingdings 3</vt:lpstr>
      <vt:lpstr>多面向</vt:lpstr>
      <vt:lpstr>EX4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吳致達</dc:creator>
  <cp:lastModifiedBy>Matthis Brocheton</cp:lastModifiedBy>
  <cp:revision>22</cp:revision>
  <dcterms:created xsi:type="dcterms:W3CDTF">2025-03-11T17:25:07Z</dcterms:created>
  <dcterms:modified xsi:type="dcterms:W3CDTF">2025-04-30T07:04:43Z</dcterms:modified>
</cp:coreProperties>
</file>