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2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-34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409-839F-49E0-9D3A-159CB2AEDC70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38F5-E97E-4C7D-AB6D-11443D557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45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 , I am the teacher assistant of this course , this is my name right here.</a:t>
            </a:r>
          </a:p>
          <a:p>
            <a:r>
              <a:rPr lang="en-US" altLang="zh-TW" dirty="0"/>
              <a:t>So I will make introduction and simple guides of homework 2 today . If you guys have any problems ,you can contact me with this e-mail address or just use e-course system should be fine.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73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Let’s talk about Problem1</a:t>
            </a:r>
          </a:p>
          <a:p>
            <a:r>
              <a:rPr lang="en-US" altLang="zh-TW" dirty="0"/>
              <a:t>&lt;Read the problem1&gt;</a:t>
            </a:r>
          </a:p>
          <a:p>
            <a:endParaRPr lang="en-US" altLang="zh-TW" dirty="0"/>
          </a:p>
          <a:p>
            <a:r>
              <a:rPr lang="en-US" altLang="zh-TW" dirty="0"/>
              <a:t>The final request to find the Y value of each testing point according to the given model description . Just right here. </a:t>
            </a:r>
          </a:p>
          <a:p>
            <a:endParaRPr lang="en-US" altLang="zh-TW" dirty="0"/>
          </a:p>
          <a:p>
            <a:r>
              <a:rPr lang="en-US" altLang="zh-TW" dirty="0"/>
              <a:t>Basically, you have to use learning data to do reasoning and get w1 w2 w3 value right? </a:t>
            </a:r>
          </a:p>
          <a:p>
            <a:endParaRPr lang="en-US" altLang="zh-TW" dirty="0"/>
          </a:p>
          <a:p>
            <a:r>
              <a:rPr lang="en-US" altLang="zh-TW" dirty="0"/>
              <a:t>So, for how to do that. You should know that Matrix method is needed. For every y value ,they noted as Y(matrix y) , every x value , including x1 and x2 noted as X. And of course for w1 w2 w3 are noted as W.</a:t>
            </a:r>
          </a:p>
          <a:p>
            <a:endParaRPr lang="en-US" altLang="zh-TW" dirty="0"/>
          </a:p>
          <a:p>
            <a:r>
              <a:rPr lang="en-US" altLang="zh-TW" dirty="0"/>
              <a:t>So there will be a equation like this.</a:t>
            </a:r>
          </a:p>
          <a:p>
            <a:endParaRPr lang="en-US" altLang="zh-TW" dirty="0"/>
          </a:p>
          <a:p>
            <a:r>
              <a:rPr lang="en-US" altLang="zh-TW" dirty="0"/>
              <a:t>And as for W</a:t>
            </a:r>
          </a:p>
          <a:p>
            <a:r>
              <a:rPr lang="en-US" altLang="zh-TW" dirty="0"/>
              <a:t>you have to use the normal equation method to what W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2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83BB3-CD8C-80ED-D147-A913E6F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7AF1A8B-9502-CFEE-6E77-8A25A4E81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7214D0-5404-9D96-56F5-E05E43717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Let’s talk about Problem1</a:t>
            </a:r>
          </a:p>
          <a:p>
            <a:endParaRPr lang="en-US" altLang="zh-TW" dirty="0"/>
          </a:p>
          <a:p>
            <a:r>
              <a:rPr lang="en-US" altLang="zh-TW" dirty="0"/>
              <a:t>For(a), we need to know that we have to use the given dataset to form the matrix X,Y,W first</a:t>
            </a:r>
          </a:p>
          <a:p>
            <a:endParaRPr lang="en-US" altLang="zh-TW" dirty="0"/>
          </a:p>
          <a:p>
            <a:r>
              <a:rPr lang="en-US" altLang="zh-TW" dirty="0"/>
              <a:t>because we have w3 alone in model description , we need to set up</a:t>
            </a:r>
            <a:r>
              <a:rPr lang="en-US" altLang="zh-TW" baseline="0" dirty="0"/>
              <a:t> 1 column in X matrix to satisfy the description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After we using normal equation to reach W value , we have to apply the completed model description to test point7 8 9,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We will get y values of according point , for those y value </a:t>
            </a:r>
            <a:r>
              <a:rPr lang="en-US" altLang="zh-TW" b="0" i="0" dirty="0">
                <a:solidFill>
                  <a:srgbClr val="EEF0FF"/>
                </a:solidFill>
                <a:effectLst/>
                <a:latin typeface="Google Sans"/>
              </a:rPr>
              <a:t>greater than or equal to </a:t>
            </a:r>
            <a:r>
              <a:rPr lang="en-US" altLang="zh-TW" baseline="0" dirty="0"/>
              <a:t>0.5  will be classified as 1 , otherwise 0.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49EA03-2FAD-5919-A2CF-0FC1546CF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45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5501-2A6A-0D5F-2789-1A8B12113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A6F077E-82F3-1E13-DB10-C55B3EC74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511DF18-DF66-A22B-7125-DB9FA18AE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(b),we just do about same practice to this problem , but this time we don’t have w3 , so naturally we don’t need to add 1 column in X matrix.</a:t>
            </a:r>
          </a:p>
          <a:p>
            <a:endParaRPr lang="en-US" altLang="zh-TW" dirty="0"/>
          </a:p>
          <a:p>
            <a:r>
              <a:rPr lang="en-US" altLang="zh-TW" dirty="0"/>
              <a:t>Same, we use normal equation to reach W matrix value , and use it on test points.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86D19-B5A1-F83A-D124-152ECC8D7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2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9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137C-0813-BA29-FDE8-F126C449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4D20349-1AAD-2EA7-AABB-426FA4646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C9C338-1D4F-1A6D-E4D0-FF3BFDD3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problem 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Basically ,it want you to use </a:t>
            </a: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Naive Bayes Classifier to solve this problem , whose formula  is basically like this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sz="1200" dirty="0"/>
              <a:t>And the problem mainly asking prior probability while Tennis equal to yes and no.</a:t>
            </a:r>
          </a:p>
          <a:p>
            <a:endParaRPr lang="en-US" altLang="zh-TW" sz="1200" dirty="0"/>
          </a:p>
          <a:p>
            <a:r>
              <a:rPr lang="en-US" altLang="zh-TW" sz="1200" dirty="0"/>
              <a:t>For Tennis equal to yes situation , beside probability of Tennis equal to yes ,probability of outlook is sunny while tennis is yes , Temperature is cool while tennis is yes and so on </a:t>
            </a:r>
          </a:p>
          <a:p>
            <a:r>
              <a:rPr lang="en-US" altLang="zh-TW" sz="1200" dirty="0"/>
              <a:t>Have to be considered.</a:t>
            </a:r>
          </a:p>
          <a:p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Similarly, compute for tennis is </a:t>
            </a:r>
            <a:r>
              <a:rPr lang="en-US" altLang="zh-TW" b="1" dirty="0"/>
              <a:t>No situation</a:t>
            </a:r>
            <a:endParaRPr lang="zh-TW" altLang="en-US" dirty="0"/>
          </a:p>
          <a:p>
            <a:endParaRPr lang="en-US" altLang="zh-TW" sz="1200" dirty="0"/>
          </a:p>
          <a:p>
            <a:r>
              <a:rPr lang="en-US" altLang="zh-TW" sz="1200" dirty="0"/>
              <a:t>beside probability of Tennis equal to no ,probability of outlook is sunny while tennis is no and so on.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47DB74-833D-4224-718A-91E6E1CBD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B7FF-49E7-582D-950F-312CEDFB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00F54B3-F734-D246-63D3-73C887DFA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4C512C2-912C-3B31-ACF6-73EA1986B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613DB-529E-243B-E0F9-435DB119C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7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65BF-5E88-1632-2133-68320A6F2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30E13C4-F72B-0AAE-0EDF-88E4318FA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3435FB0-BBBA-3B04-6908-90F83CC0F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problem 3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subproblem (a) and (b), what you have to do is simply put value in according variable and do calculation.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subproblem (c) , you need to explain what ln(x) stands for if all of x are zero.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sz="1200" dirty="0"/>
              <a:t>If all of x are zero, ln p(x) represents the baseline probability of disease prediction given by the</a:t>
            </a:r>
          </a:p>
          <a:p>
            <a:r>
              <a:rPr lang="zh-TW" altLang="en-US" sz="1200" dirty="0"/>
              <a:t>model, the estimated likelihood of developing the disease in the absence of these specific</a:t>
            </a:r>
          </a:p>
          <a:p>
            <a:r>
              <a:rPr lang="zh-TW" altLang="en-US" sz="1200" dirty="0"/>
              <a:t>risk factors.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Which mean that this is the probability of getting heart disease even without risk factors.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2C78D2-C486-1757-2F30-CE2CD72B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9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7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12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8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A7FA-F4DB-68F1-83FD-647139A2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EX2 Explanation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05D25-EE41-A0F4-D503-B3FAF298C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吳致達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b="1" i="0" dirty="0">
                <a:solidFill>
                  <a:schemeClr val="tx1"/>
                </a:solidFill>
                <a:effectLst/>
                <a:latin typeface="Google Sans"/>
              </a:rPr>
              <a:t>oscarwu217@alum.ccu.edu.tw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698C1F-2B9E-F4E4-525C-0A37B630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4" y="307128"/>
            <a:ext cx="9100192" cy="59920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A1C6CB-BC55-8412-9A5B-6D77361E4B75}"/>
              </a:ext>
            </a:extLst>
          </p:cNvPr>
          <p:cNvSpPr/>
          <p:nvPr/>
        </p:nvSpPr>
        <p:spPr>
          <a:xfrm>
            <a:off x="6026150" y="2000250"/>
            <a:ext cx="21780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76E4800-D7E8-D9D0-4059-6110C8995716}"/>
              </a:ext>
            </a:extLst>
          </p:cNvPr>
          <p:cNvCxnSpPr/>
          <p:nvPr/>
        </p:nvCxnSpPr>
        <p:spPr>
          <a:xfrm>
            <a:off x="8153400" y="2324100"/>
            <a:ext cx="57150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5290431-A5B0-493B-48DF-01683A04B6B1}"/>
                  </a:ext>
                </a:extLst>
              </p:cNvPr>
              <p:cNvSpPr txBox="1"/>
              <p:nvPr/>
            </p:nvSpPr>
            <p:spPr>
              <a:xfrm>
                <a:off x="6229350" y="4088031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36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5290431-A5B0-493B-48DF-01683A0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4088031"/>
                <a:ext cx="609917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860B6C9-6DB3-CF8F-96C4-38CFB02AC939}"/>
                  </a:ext>
                </a:extLst>
              </p:cNvPr>
              <p:cNvSpPr txBox="1"/>
              <p:nvPr/>
            </p:nvSpPr>
            <p:spPr>
              <a:xfrm>
                <a:off x="6484938" y="3289300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860B6C9-6DB3-CF8F-96C4-38CFB02A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8" y="3289300"/>
                <a:ext cx="609917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0764C412-5C9C-9D4C-E2C2-5F92A29D605F}"/>
              </a:ext>
            </a:extLst>
          </p:cNvPr>
          <p:cNvSpPr txBox="1"/>
          <p:nvPr/>
        </p:nvSpPr>
        <p:spPr>
          <a:xfrm>
            <a:off x="8204200" y="4824283"/>
            <a:ext cx="353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normal equation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1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CA31-E516-3610-CAE2-0AA192F8A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AC863BD-C0F8-C052-2AEF-A4654FF46A4B}"/>
                  </a:ext>
                </a:extLst>
              </p:cNvPr>
              <p:cNvSpPr txBox="1"/>
              <p:nvPr/>
            </p:nvSpPr>
            <p:spPr>
              <a:xfrm>
                <a:off x="-635642" y="1088323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AC863BD-C0F8-C052-2AEF-A4654FF46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642" y="1088323"/>
                <a:ext cx="609917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2E2D0B7D-5261-B178-37C6-341FA83A51AF}"/>
              </a:ext>
            </a:extLst>
          </p:cNvPr>
          <p:cNvSpPr txBox="1"/>
          <p:nvPr/>
        </p:nvSpPr>
        <p:spPr>
          <a:xfrm>
            <a:off x="6096000" y="496401"/>
            <a:ext cx="353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 equation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6D1D73B-884D-A521-C9C4-36472FA89721}"/>
                  </a:ext>
                </a:extLst>
              </p:cNvPr>
              <p:cNvSpPr txBox="1"/>
              <p:nvPr/>
            </p:nvSpPr>
            <p:spPr>
              <a:xfrm>
                <a:off x="5463532" y="1099391"/>
                <a:ext cx="364348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TW" altLang="en-US" sz="3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TW" altLang="en-US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sz="36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6D1D73B-884D-A521-C9C4-36472FA8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32" y="1099391"/>
                <a:ext cx="36434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FD12D312-F6BB-BC3C-B6DB-FCEC9C23B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17" y="1914100"/>
            <a:ext cx="3458058" cy="23911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4028FD3-FBB4-78EA-294A-D80B046AB2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953"/>
          <a:stretch/>
        </p:blipFill>
        <p:spPr>
          <a:xfrm>
            <a:off x="622789" y="4305209"/>
            <a:ext cx="1629002" cy="239649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A22E22A-7A43-1161-10EA-43854FE2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57" y="156298"/>
            <a:ext cx="4734586" cy="75258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9437B5E-73E3-4605-984A-8311CF323128}"/>
              </a:ext>
            </a:extLst>
          </p:cNvPr>
          <p:cNvSpPr/>
          <p:nvPr/>
        </p:nvSpPr>
        <p:spPr>
          <a:xfrm>
            <a:off x="3050628" y="1994338"/>
            <a:ext cx="591206" cy="2391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834E74-E097-1AEC-ED47-C1BF09DBC439}"/>
              </a:ext>
            </a:extLst>
          </p:cNvPr>
          <p:cNvCxnSpPr>
            <a:cxnSpLocks/>
          </p:cNvCxnSpPr>
          <p:nvPr/>
        </p:nvCxnSpPr>
        <p:spPr>
          <a:xfrm flipV="1">
            <a:off x="3641834" y="701566"/>
            <a:ext cx="874988" cy="219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249C51-9A1D-A331-E41A-FB89F9914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0171" y="2034714"/>
            <a:ext cx="3643480" cy="84080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6ABAE4-FA25-8DBD-721B-634756661736}"/>
              </a:ext>
            </a:extLst>
          </p:cNvPr>
          <p:cNvSpPr txBox="1"/>
          <p:nvPr/>
        </p:nvSpPr>
        <p:spPr>
          <a:xfrm>
            <a:off x="5905676" y="3505513"/>
            <a:ext cx="279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Point 7: 0.25,y=0</a:t>
            </a:r>
          </a:p>
          <a:p>
            <a:endParaRPr lang="en-US" altLang="zh-TW" sz="2400" dirty="0"/>
          </a:p>
          <a:p>
            <a:r>
              <a:rPr lang="en-US" altLang="zh-TW" sz="2400" dirty="0"/>
              <a:t>Point 8: 0.75,y=1</a:t>
            </a:r>
          </a:p>
          <a:p>
            <a:endParaRPr lang="en-US" altLang="zh-TW" sz="2400" dirty="0"/>
          </a:p>
          <a:p>
            <a:r>
              <a:rPr lang="en-US" altLang="zh-TW" sz="2400" dirty="0"/>
              <a:t>Point 9: 0.25,y=0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B42A353-6A3E-2EF1-B6D2-E242D663F7FE}"/>
                  </a:ext>
                </a:extLst>
              </p:cNvPr>
              <p:cNvSpPr txBox="1"/>
              <p:nvPr/>
            </p:nvSpPr>
            <p:spPr>
              <a:xfrm>
                <a:off x="73081" y="4698244"/>
                <a:ext cx="6419088" cy="155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36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6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3600" i="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B42A353-6A3E-2EF1-B6D2-E242D663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" y="4698244"/>
                <a:ext cx="6419088" cy="1555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1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CD445-5CFD-FCFA-18E9-ECB33F69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B31287E-26E7-9C5E-3728-F6647C148F16}"/>
                  </a:ext>
                </a:extLst>
              </p:cNvPr>
              <p:cNvSpPr txBox="1"/>
              <p:nvPr/>
            </p:nvSpPr>
            <p:spPr>
              <a:xfrm>
                <a:off x="-635642" y="1088323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B31287E-26E7-9C5E-3728-F6647C148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642" y="1088323"/>
                <a:ext cx="609917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6C05C81E-C420-0B3B-B5E7-DBC2D78B0C3B}"/>
              </a:ext>
            </a:extLst>
          </p:cNvPr>
          <p:cNvSpPr txBox="1"/>
          <p:nvPr/>
        </p:nvSpPr>
        <p:spPr>
          <a:xfrm>
            <a:off x="6096000" y="496401"/>
            <a:ext cx="353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 equation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725ECA6-3A95-EC76-FE66-C243515752F6}"/>
                  </a:ext>
                </a:extLst>
              </p:cNvPr>
              <p:cNvSpPr txBox="1"/>
              <p:nvPr/>
            </p:nvSpPr>
            <p:spPr>
              <a:xfrm>
                <a:off x="5463532" y="1099391"/>
                <a:ext cx="364348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TW" altLang="en-US" sz="3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sz="3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TW" altLang="en-US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TW" altLang="en-US" sz="36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sz="36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725ECA6-3A95-EC76-FE66-C24351575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32" y="1099391"/>
                <a:ext cx="36434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extLst>
              <a:ext uri="{FF2B5EF4-FFF2-40B4-BE49-F238E27FC236}">
                <a16:creationId xmlns:a16="http://schemas.microsoft.com/office/drawing/2014/main" id="{D81EF808-AC87-0BD8-70E1-748C0DCE8C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953"/>
          <a:stretch/>
        </p:blipFill>
        <p:spPr>
          <a:xfrm>
            <a:off x="622789" y="4305209"/>
            <a:ext cx="1629002" cy="239649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9B848C6-E2C9-31E4-C36E-32A50C2F976D}"/>
              </a:ext>
            </a:extLst>
          </p:cNvPr>
          <p:cNvSpPr txBox="1"/>
          <p:nvPr/>
        </p:nvSpPr>
        <p:spPr>
          <a:xfrm>
            <a:off x="5905675" y="3505513"/>
            <a:ext cx="4121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Point 7: 0.0714,y=0</a:t>
            </a:r>
          </a:p>
          <a:p>
            <a:endParaRPr lang="en-US" altLang="zh-TW" sz="2400" dirty="0"/>
          </a:p>
          <a:p>
            <a:r>
              <a:rPr lang="en-US" altLang="zh-TW" sz="2400" dirty="0"/>
              <a:t>Point 8:  0.7857,y=1</a:t>
            </a:r>
          </a:p>
          <a:p>
            <a:endParaRPr lang="en-US" altLang="zh-TW" sz="2400" dirty="0"/>
          </a:p>
          <a:p>
            <a:r>
              <a:rPr lang="en-US" altLang="zh-TW" sz="2400" dirty="0"/>
              <a:t>Point 9: 0.2857,y=0</a:t>
            </a: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D357C6-CB55-5B55-28A4-34EA55FE0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" y="131599"/>
            <a:ext cx="4163006" cy="7525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2D996B3-EA25-30B5-23C7-830647F86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9" y="1938798"/>
            <a:ext cx="3067478" cy="24768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3A02A5-14C2-99BF-8EF5-0731632B732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628"/>
          <a:stretch/>
        </p:blipFill>
        <p:spPr>
          <a:xfrm>
            <a:off x="5675586" y="2238772"/>
            <a:ext cx="3867222" cy="7811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10A0517-AB08-BF59-5870-290CE8A80405}"/>
              </a:ext>
            </a:extLst>
          </p:cNvPr>
          <p:cNvSpPr txBox="1"/>
          <p:nvPr/>
        </p:nvSpPr>
        <p:spPr>
          <a:xfrm>
            <a:off x="5320862" y="2477892"/>
            <a:ext cx="46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FFA400-4E82-F352-2770-E3D3C79870F5}"/>
                  </a:ext>
                </a:extLst>
              </p:cNvPr>
              <p:cNvSpPr txBox="1"/>
              <p:nvPr/>
            </p:nvSpPr>
            <p:spPr>
              <a:xfrm>
                <a:off x="2382317" y="4851028"/>
                <a:ext cx="2075953" cy="91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TW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TW" altLang="en-US" sz="3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TW" altLang="en-US" sz="3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FFA400-4E82-F352-2770-E3D3C7987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17" y="4851028"/>
                <a:ext cx="2075953" cy="918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43B1-0A6C-CF6F-7F38-8703C513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0DBE04-24C7-C54F-F0AC-77E62DC5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9" y="241132"/>
            <a:ext cx="10478962" cy="240063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7C58E8-6325-A35E-775C-9EC1F3EA37E1}"/>
              </a:ext>
            </a:extLst>
          </p:cNvPr>
          <p:cNvSpPr txBox="1"/>
          <p:nvPr/>
        </p:nvSpPr>
        <p:spPr>
          <a:xfrm>
            <a:off x="465138" y="2761218"/>
            <a:ext cx="609917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Naive Bayes Classifier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8CDB9E-0EDF-E703-8DC6-E5477581A250}"/>
              </a:ext>
            </a:extLst>
          </p:cNvPr>
          <p:cNvSpPr txBox="1"/>
          <p:nvPr/>
        </p:nvSpPr>
        <p:spPr>
          <a:xfrm>
            <a:off x="6506538" y="2948448"/>
            <a:ext cx="6773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Asking prior probabilities </a:t>
            </a:r>
          </a:p>
          <a:p>
            <a:r>
              <a:rPr lang="en-US" altLang="zh-TW" sz="2000" dirty="0"/>
              <a:t>P(Tennis=Yes) and P(Tennis=No).</a:t>
            </a:r>
            <a:endParaRPr lang="zh-TW" altLang="en-US" sz="20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358D578-23E2-0420-1E64-5B980FDAAB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33" t="3174" r="5004" b="12439"/>
          <a:stretch/>
        </p:blipFill>
        <p:spPr>
          <a:xfrm>
            <a:off x="266700" y="3428811"/>
            <a:ext cx="5680544" cy="101290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06C2CCB-5B32-5FA5-806C-EC1BEDD88E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961"/>
          <a:stretch/>
        </p:blipFill>
        <p:spPr>
          <a:xfrm>
            <a:off x="266700" y="4734852"/>
            <a:ext cx="623983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4519-22FD-ACF2-9A17-E43E0D733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A443FD-3782-0425-C7B8-F2FA6E611768}"/>
              </a:ext>
            </a:extLst>
          </p:cNvPr>
          <p:cNvSpPr txBox="1"/>
          <p:nvPr/>
        </p:nvSpPr>
        <p:spPr>
          <a:xfrm>
            <a:off x="240697" y="440335"/>
            <a:ext cx="6099174" cy="40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altLang="zh-TW" sz="2800" b="1" i="0" dirty="0">
                <a:solidFill>
                  <a:srgbClr val="242424"/>
                </a:solidFill>
                <a:effectLst/>
                <a:latin typeface="sohne"/>
              </a:rPr>
              <a:t>Naive Bayes Classifier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42CC720-BE1A-BED7-2A65-B1B74F59EE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61"/>
          <a:stretch/>
        </p:blipFill>
        <p:spPr>
          <a:xfrm>
            <a:off x="100033" y="848652"/>
            <a:ext cx="6239838" cy="116221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D35A6FD-57DE-A462-DCCC-86692038A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3" y="2191140"/>
            <a:ext cx="9240540" cy="6382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825526B-EB36-F200-CB7E-D38EBE8B6E54}"/>
              </a:ext>
            </a:extLst>
          </p:cNvPr>
          <p:cNvSpPr txBox="1"/>
          <p:nvPr/>
        </p:nvSpPr>
        <p:spPr>
          <a:xfrm>
            <a:off x="240697" y="4185189"/>
            <a:ext cx="805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Similarly, compute for tennis is </a:t>
            </a:r>
            <a:r>
              <a:rPr lang="en-US" altLang="zh-TW" b="1" dirty="0"/>
              <a:t>No situation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93A318-0F02-51E0-2C58-60953518B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3" y="2971102"/>
            <a:ext cx="10489323" cy="9157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A35ADC-3399-6B60-04AA-BA413D68E3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91"/>
          <a:stretch/>
        </p:blipFill>
        <p:spPr>
          <a:xfrm>
            <a:off x="378372" y="4852813"/>
            <a:ext cx="11119945" cy="9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C25F-6FFE-F908-1042-D2A0D792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664990-DBAC-FD91-1957-5E2B309B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8" y="98270"/>
            <a:ext cx="7073653" cy="159157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A75563-8A94-E735-BEB8-7D27CA67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9842"/>
            <a:ext cx="9119304" cy="4886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1627F6-C8DF-D931-11ED-1293175C10F8}"/>
              </a:ext>
            </a:extLst>
          </p:cNvPr>
          <p:cNvSpPr/>
          <p:nvPr/>
        </p:nvSpPr>
        <p:spPr>
          <a:xfrm>
            <a:off x="336550" y="5867400"/>
            <a:ext cx="53086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58A83FD-6859-6021-5227-EFA921F2DB08}"/>
              </a:ext>
            </a:extLst>
          </p:cNvPr>
          <p:cNvCxnSpPr>
            <a:cxnSpLocks/>
          </p:cNvCxnSpPr>
          <p:nvPr/>
        </p:nvCxnSpPr>
        <p:spPr>
          <a:xfrm>
            <a:off x="5645150" y="6070600"/>
            <a:ext cx="124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CD1E45-14EB-2B10-7F20-19D71384B65C}"/>
              </a:ext>
            </a:extLst>
          </p:cNvPr>
          <p:cNvSpPr txBox="1"/>
          <p:nvPr/>
        </p:nvSpPr>
        <p:spPr>
          <a:xfrm>
            <a:off x="6940550" y="5798492"/>
            <a:ext cx="353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does it mean in heart disease risk?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7ACAA1-086A-73FA-2339-149D3B63420C}"/>
              </a:ext>
            </a:extLst>
          </p:cNvPr>
          <p:cNvSpPr/>
          <p:nvPr/>
        </p:nvSpPr>
        <p:spPr>
          <a:xfrm>
            <a:off x="5645150" y="1142755"/>
            <a:ext cx="13843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B4D3-CE84-A9F2-A674-892CD0636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986B6A2-33C7-1BE0-9BD6-A1E7CFAF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71" y="480846"/>
            <a:ext cx="7733263" cy="21311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9C0F68-799F-CFB7-F15F-909905420F0F}"/>
              </a:ext>
            </a:extLst>
          </p:cNvPr>
          <p:cNvSpPr txBox="1"/>
          <p:nvPr/>
        </p:nvSpPr>
        <p:spPr>
          <a:xfrm>
            <a:off x="212834" y="323193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For(a)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E1B143-9023-5C11-6538-DD51F278DCA3}"/>
              </a:ext>
            </a:extLst>
          </p:cNvPr>
          <p:cNvSpPr txBox="1"/>
          <p:nvPr/>
        </p:nvSpPr>
        <p:spPr>
          <a:xfrm>
            <a:off x="212834" y="2674882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For(b)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FC84AE-FDDA-A963-8E7F-1F4F03FD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682" y="3041409"/>
            <a:ext cx="4439270" cy="14861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D3DA1C-C348-0FDE-644E-FE4284F2E1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66" b="9076"/>
          <a:stretch/>
        </p:blipFill>
        <p:spPr>
          <a:xfrm>
            <a:off x="1258046" y="3460853"/>
            <a:ext cx="2801575" cy="7058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A24A65-6C2D-21DB-16EA-D8AE65BA9E00}"/>
              </a:ext>
            </a:extLst>
          </p:cNvPr>
          <p:cNvSpPr txBox="1"/>
          <p:nvPr/>
        </p:nvSpPr>
        <p:spPr>
          <a:xfrm>
            <a:off x="357067" y="4841905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For(c)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7AA538-053B-F6B2-C7E7-FFDD2C8F95D8}"/>
              </a:ext>
            </a:extLst>
          </p:cNvPr>
          <p:cNvSpPr txBox="1"/>
          <p:nvPr/>
        </p:nvSpPr>
        <p:spPr>
          <a:xfrm>
            <a:off x="1630891" y="5202701"/>
            <a:ext cx="677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T</a:t>
            </a:r>
            <a:r>
              <a:rPr lang="zh-TW" altLang="en-US" sz="2000" dirty="0"/>
              <a:t>he estimated likelihood of developing the disease in the absence of these specific risk factors.</a:t>
            </a:r>
          </a:p>
        </p:txBody>
      </p:sp>
    </p:spTree>
    <p:extLst>
      <p:ext uri="{BB962C8B-B14F-4D97-AF65-F5344CB8AC3E}">
        <p14:creationId xmlns:p14="http://schemas.microsoft.com/office/powerpoint/2010/main" val="331759411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733</Words>
  <Application>Microsoft Office PowerPoint</Application>
  <PresentationFormat>寬螢幕</PresentationFormat>
  <Paragraphs>94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Google Sans</vt:lpstr>
      <vt:lpstr>sohne</vt:lpstr>
      <vt:lpstr>Aptos</vt:lpstr>
      <vt:lpstr>Arial</vt:lpstr>
      <vt:lpstr>Cambria Math</vt:lpstr>
      <vt:lpstr>Trebuchet MS</vt:lpstr>
      <vt:lpstr>Wingdings 3</vt:lpstr>
      <vt:lpstr>多面向</vt:lpstr>
      <vt:lpstr>EX2 Explanation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吳致達</dc:creator>
  <cp:lastModifiedBy>吳致達</cp:lastModifiedBy>
  <cp:revision>21</cp:revision>
  <dcterms:created xsi:type="dcterms:W3CDTF">2025-03-11T17:25:07Z</dcterms:created>
  <dcterms:modified xsi:type="dcterms:W3CDTF">2025-03-20T03:04:41Z</dcterms:modified>
</cp:coreProperties>
</file>