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9" r:id="rId4"/>
    <p:sldId id="266" r:id="rId5"/>
    <p:sldId id="260" r:id="rId6"/>
    <p:sldId id="267" r:id="rId7"/>
    <p:sldId id="268" r:id="rId8"/>
    <p:sldId id="263" r:id="rId9"/>
    <p:sldId id="26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66567-D889-A7DA-B605-BD1ED9705832}" v="491" dt="2022-12-12T04:36:16.593"/>
    <p1510:client id="{452CE0CF-1AD0-DAE9-5CAB-A00B449283D7}" v="171" dt="2022-12-12T04:48:24.168"/>
    <p1510:client id="{915A4901-F795-4DD8-B6AB-5EB0985AAAF4}" v="44" dt="2022-12-12T03:55:11.575"/>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14" y="6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12/11/2022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12/11/2022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12/11/2022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12/11/2022</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Wilson Financial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Group 6</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Group 6 members</a:t>
            </a:r>
          </a:p>
        </p:txBody>
      </p:sp>
      <p:sp>
        <p:nvSpPr>
          <p:cNvPr id="14" name="Content Placeholder 13"/>
          <p:cNvSpPr>
            <a:spLocks noGrp="1"/>
          </p:cNvSpPr>
          <p:nvPr>
            <p:ph idx="1"/>
          </p:nvPr>
        </p:nvSpPr>
        <p:spPr/>
        <p:txBody>
          <a:bodyPr vert="horz" lIns="91440" tIns="45720" rIns="91440" bIns="45720" rtlCol="0" anchor="t">
            <a:normAutofit/>
          </a:bodyPr>
          <a:lstStyle/>
          <a:p>
            <a:r>
              <a:rPr lang="en-US" dirty="0"/>
              <a:t>Derick Waugh</a:t>
            </a:r>
          </a:p>
          <a:p>
            <a:r>
              <a:rPr lang="en-US" dirty="0"/>
              <a:t>Josue Zamorano</a:t>
            </a:r>
          </a:p>
          <a:p>
            <a:r>
              <a:rPr lang="en-US" dirty="0"/>
              <a:t>Zoey </a:t>
            </a:r>
            <a:r>
              <a:rPr lang="en-US" dirty="0" err="1"/>
              <a:t>Naizer</a:t>
            </a:r>
          </a:p>
          <a:p>
            <a:r>
              <a:rPr lang="en-US" dirty="0"/>
              <a:t>Josh Welch, our fearless leader</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Wilson Financial</a:t>
            </a:r>
          </a:p>
        </p:txBody>
      </p:sp>
      <p:sp>
        <p:nvSpPr>
          <p:cNvPr id="5" name="TextBox 4">
            <a:extLst>
              <a:ext uri="{FF2B5EF4-FFF2-40B4-BE49-F238E27FC236}">
                <a16:creationId xmlns:a16="http://schemas.microsoft.com/office/drawing/2014/main" id="{8BAE53FE-897A-7227-822D-8A826836D016}"/>
              </a:ext>
            </a:extLst>
          </p:cNvPr>
          <p:cNvSpPr txBox="1"/>
          <p:nvPr/>
        </p:nvSpPr>
        <p:spPr>
          <a:xfrm>
            <a:off x="590106" y="1834116"/>
            <a:ext cx="6377841" cy="40811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ea typeface="+mn-lt"/>
                <a:cs typeface="+mn-lt"/>
              </a:rPr>
              <a:t>Wilson Financial was founded by Jake and Ned Willson. They have always been interested in finance and investment. They both decided to get a degree in finance, and Ned decided to continue his education by getting an MBA. During the last four years, they noticed that their relatively small town in New Mexico only had one business dedicated to financial management and advising. Understanding that there are many ranchers and farmers that do a good business, and seeing more and more people retiring to the area, they opened their own business. </a:t>
            </a:r>
            <a:endParaRPr lang="en-US" sz="2400" dirty="0"/>
          </a:p>
        </p:txBody>
      </p:sp>
      <p:sp>
        <p:nvSpPr>
          <p:cNvPr id="7" name="TextBox 6">
            <a:extLst>
              <a:ext uri="{FF2B5EF4-FFF2-40B4-BE49-F238E27FC236}">
                <a16:creationId xmlns:a16="http://schemas.microsoft.com/office/drawing/2014/main" id="{48D5F2FA-1CC3-4EF5-2F55-89A42CAFA9D9}"/>
              </a:ext>
            </a:extLst>
          </p:cNvPr>
          <p:cNvSpPr txBox="1"/>
          <p:nvPr/>
        </p:nvSpPr>
        <p:spPr>
          <a:xfrm>
            <a:off x="9594925" y="5623114"/>
            <a:ext cx="1747370"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400" dirty="0"/>
              <a:t>*Not actual image. </a:t>
            </a:r>
          </a:p>
        </p:txBody>
      </p:sp>
      <p:pic>
        <p:nvPicPr>
          <p:cNvPr id="10" name="Picture 10" descr="Graphical user interface, application&#10;&#10;Description automatically generated">
            <a:extLst>
              <a:ext uri="{FF2B5EF4-FFF2-40B4-BE49-F238E27FC236}">
                <a16:creationId xmlns:a16="http://schemas.microsoft.com/office/drawing/2014/main" id="{0D2CF149-E0B1-9A18-0247-2FEF2F93BAEB}"/>
              </a:ext>
            </a:extLst>
          </p:cNvPr>
          <p:cNvPicPr>
            <a:picLocks noChangeAspect="1"/>
          </p:cNvPicPr>
          <p:nvPr/>
        </p:nvPicPr>
        <p:blipFill>
          <a:blip r:embed="rId2"/>
          <a:stretch>
            <a:fillRect/>
          </a:stretch>
        </p:blipFill>
        <p:spPr>
          <a:xfrm>
            <a:off x="7935720" y="1834278"/>
            <a:ext cx="3537929" cy="353794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 Financials' ERD</a:t>
            </a:r>
          </a:p>
        </p:txBody>
      </p:sp>
      <p:sp>
        <p:nvSpPr>
          <p:cNvPr id="4" name="Text Placeholder 3"/>
          <p:cNvSpPr>
            <a:spLocks noGrp="1"/>
          </p:cNvSpPr>
          <p:nvPr>
            <p:ph type="body" sz="half" idx="2"/>
          </p:nvPr>
        </p:nvSpPr>
        <p:spPr>
          <a:xfrm>
            <a:off x="7870260" y="2010967"/>
            <a:ext cx="2761059" cy="3475434"/>
          </a:xfrm>
        </p:spPr>
        <p:txBody>
          <a:bodyPr>
            <a:normAutofit/>
          </a:bodyPr>
          <a:lstStyle/>
          <a:p>
            <a:r>
              <a:rPr lang="en-US" sz="2000" dirty="0"/>
              <a:t>Wilson Financial wanted a simplified way of doing things. </a:t>
            </a:r>
            <a:endParaRPr lang="en-US"/>
          </a:p>
          <a:p>
            <a:r>
              <a:rPr lang="en-US" sz="2000" dirty="0"/>
              <a:t>This ERD is our simple way of showing simplicity. Wilson Financial loved the simple concept. </a:t>
            </a:r>
            <a:endParaRPr lang="en-US"/>
          </a:p>
          <a:p>
            <a:r>
              <a:rPr lang="en-US" sz="2000" dirty="0"/>
              <a:t>Simply put, this was the final selection. Plain and Simple.</a:t>
            </a:r>
            <a:endParaRPr lang="en-US"/>
          </a:p>
        </p:txBody>
      </p:sp>
      <p:pic>
        <p:nvPicPr>
          <p:cNvPr id="3" name="Picture 4" descr="Diagram&#10;&#10;Description automatically generated">
            <a:extLst>
              <a:ext uri="{FF2B5EF4-FFF2-40B4-BE49-F238E27FC236}">
                <a16:creationId xmlns:a16="http://schemas.microsoft.com/office/drawing/2014/main" id="{DF2DD07F-D2C2-0229-FD18-635AF86FD37E}"/>
              </a:ext>
            </a:extLst>
          </p:cNvPr>
          <p:cNvPicPr>
            <a:picLocks noGrp="1" noChangeAspect="1"/>
          </p:cNvPicPr>
          <p:nvPr>
            <p:ph type="pic" idx="1"/>
          </p:nvPr>
        </p:nvPicPr>
        <p:blipFill rotWithShape="1">
          <a:blip r:embed="rId2"/>
          <a:srcRect l="11766" r="11766"/>
          <a:stretch/>
        </p:blipFill>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 Financials' Goals</a:t>
            </a:r>
          </a:p>
        </p:txBody>
      </p:sp>
      <p:sp>
        <p:nvSpPr>
          <p:cNvPr id="3" name="Text Placeholder 2"/>
          <p:cNvSpPr>
            <a:spLocks noGrp="1"/>
          </p:cNvSpPr>
          <p:nvPr>
            <p:ph type="body" idx="1"/>
          </p:nvPr>
        </p:nvSpPr>
        <p:spPr>
          <a:xfrm>
            <a:off x="1522413" y="1905000"/>
            <a:ext cx="9801279" cy="3627632"/>
          </a:xfrm>
        </p:spPr>
        <p:txBody>
          <a:bodyPr>
            <a:normAutofit/>
          </a:bodyPr>
          <a:lstStyle/>
          <a:p>
            <a:r>
              <a:rPr lang="en-US" dirty="0">
                <a:ea typeface="+mn-lt"/>
                <a:cs typeface="+mn-lt"/>
              </a:rPr>
              <a:t>How many clients have been added for each of the past six months? </a:t>
            </a:r>
            <a:endParaRPr lang="en-US"/>
          </a:p>
          <a:p>
            <a:endParaRPr lang="en-US"/>
          </a:p>
          <a:p>
            <a:r>
              <a:rPr lang="en-US" dirty="0">
                <a:ea typeface="+mn-lt"/>
                <a:cs typeface="+mn-lt"/>
              </a:rPr>
              <a:t>What is the average amount of assets (in currency) for the entire client list? </a:t>
            </a:r>
            <a:endParaRPr lang="en-US"/>
          </a:p>
          <a:p>
            <a:endParaRPr lang="en-US"/>
          </a:p>
          <a:p>
            <a:r>
              <a:rPr lang="en-US" dirty="0">
                <a:ea typeface="+mn-lt"/>
                <a:cs typeface="+mn-lt"/>
              </a:rPr>
              <a:t>How many clients have a high number (more than 10 a month) of transactions? </a:t>
            </a:r>
          </a:p>
          <a:p>
            <a:endParaRPr lang="en-US" dirty="0"/>
          </a:p>
          <a:p>
            <a:endParaRPr lang="en-US" dirty="0"/>
          </a:p>
          <a:p>
            <a:endParaRPr lang="en-US" dirty="0"/>
          </a:p>
          <a:p>
            <a:r>
              <a:rPr lang="en-US" sz="1400" dirty="0"/>
              <a:t>Wilson Financial (Known as WF from now on for this presentation) is willing to give out this information in only its basic form. Client identities and asset information will not be available unless client has given consent. </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Clients</a:t>
            </a:r>
          </a:p>
        </p:txBody>
      </p:sp>
      <p:pic>
        <p:nvPicPr>
          <p:cNvPr id="5" name="Picture 6" descr="Graphical user interface, application&#10;&#10;Description automatically generated">
            <a:extLst>
              <a:ext uri="{FF2B5EF4-FFF2-40B4-BE49-F238E27FC236}">
                <a16:creationId xmlns:a16="http://schemas.microsoft.com/office/drawing/2014/main" id="{ECF31DAF-DC62-3815-83B8-AB81029CCA7D}"/>
              </a:ext>
            </a:extLst>
          </p:cNvPr>
          <p:cNvPicPr>
            <a:picLocks noGrp="1" noChangeAspect="1"/>
          </p:cNvPicPr>
          <p:nvPr>
            <p:ph idx="1"/>
          </p:nvPr>
        </p:nvPicPr>
        <p:blipFill>
          <a:blip r:embed="rId2"/>
          <a:stretch>
            <a:fillRect/>
          </a:stretch>
        </p:blipFill>
        <p:spPr>
          <a:xfrm>
            <a:off x="8031530" y="2256408"/>
            <a:ext cx="2619375" cy="1133475"/>
          </a:xfrm>
        </p:spPr>
      </p:pic>
      <p:sp>
        <p:nvSpPr>
          <p:cNvPr id="7" name="TextBox 6">
            <a:extLst>
              <a:ext uri="{FF2B5EF4-FFF2-40B4-BE49-F238E27FC236}">
                <a16:creationId xmlns:a16="http://schemas.microsoft.com/office/drawing/2014/main" id="{3EDC1732-DA19-05F3-8B1C-A1784F60A925}"/>
              </a:ext>
            </a:extLst>
          </p:cNvPr>
          <p:cNvSpPr txBox="1"/>
          <p:nvPr/>
        </p:nvSpPr>
        <p:spPr>
          <a:xfrm>
            <a:off x="1586909" y="2057400"/>
            <a:ext cx="5677785" cy="39149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ea typeface="+mn-lt"/>
                <a:cs typeface="+mn-lt"/>
              </a:rPr>
              <a:t>Within the past 6 months, there have been 6 unique accounts created. 4 in June and 2 and July. The accounts have a different client. WF Methods were used to create an account for the client so there are no duplications and to help prevent fraud. </a:t>
            </a:r>
          </a:p>
          <a:p>
            <a:pPr>
              <a:lnSpc>
                <a:spcPct val="90000"/>
              </a:lnSpc>
            </a:pPr>
            <a:endParaRPr lang="en-US" sz="24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endParaRPr lang="en-US" sz="800" dirty="0"/>
          </a:p>
        </p:txBody>
      </p:sp>
      <p:sp>
        <p:nvSpPr>
          <p:cNvPr id="8" name="TextBox 7">
            <a:extLst>
              <a:ext uri="{FF2B5EF4-FFF2-40B4-BE49-F238E27FC236}">
                <a16:creationId xmlns:a16="http://schemas.microsoft.com/office/drawing/2014/main" id="{02CAFDE8-718F-D2AD-D690-17588C7E7BDC}"/>
              </a:ext>
            </a:extLst>
          </p:cNvPr>
          <p:cNvSpPr txBox="1"/>
          <p:nvPr/>
        </p:nvSpPr>
        <p:spPr>
          <a:xfrm>
            <a:off x="8202493" y="3592169"/>
            <a:ext cx="2969812" cy="5940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*Images subject to copyright. All rights reserved</a:t>
            </a:r>
          </a:p>
          <a:p>
            <a:pPr algn="l">
              <a:lnSpc>
                <a:spcPct val="90000"/>
              </a:lnSpc>
            </a:pPr>
            <a:endParaRPr lang="en-US" sz="24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Average $$$</a:t>
            </a:r>
          </a:p>
        </p:txBody>
      </p:sp>
      <p:sp>
        <p:nvSpPr>
          <p:cNvPr id="5" name="Content Placeholder 4"/>
          <p:cNvSpPr>
            <a:spLocks noGrp="1"/>
          </p:cNvSpPr>
          <p:nvPr>
            <p:ph sz="half" idx="1"/>
          </p:nvPr>
        </p:nvSpPr>
        <p:spPr/>
        <p:txBody>
          <a:bodyPr vert="horz" lIns="91440" tIns="45720" rIns="91440" bIns="45720" rtlCol="0" anchor="t">
            <a:normAutofit/>
          </a:bodyPr>
          <a:lstStyle/>
          <a:p>
            <a:r>
              <a:rPr lang="en-US" dirty="0">
                <a:ea typeface="+mn-lt"/>
                <a:cs typeface="+mn-lt"/>
              </a:rPr>
              <a:t>WF is proud of how much clients are willing to invest.</a:t>
            </a:r>
          </a:p>
          <a:p>
            <a:r>
              <a:rPr lang="en-US" dirty="0">
                <a:ea typeface="+mn-lt"/>
                <a:cs typeface="+mn-lt"/>
              </a:rPr>
              <a:t> $48,400 was the total average of assets within WF from all 6 of their clients! </a:t>
            </a:r>
            <a:endParaRPr lang="en-US">
              <a:ea typeface="+mn-lt"/>
              <a:cs typeface="+mn-lt"/>
            </a:endParaRPr>
          </a:p>
          <a:p>
            <a:endParaRPr lang="en-US" dirty="0">
              <a:ea typeface="+mn-lt"/>
              <a:cs typeface="+mn-lt"/>
            </a:endParaRPr>
          </a:p>
          <a:p>
            <a:r>
              <a:rPr lang="en-US" dirty="0">
                <a:ea typeface="+mn-lt"/>
                <a:cs typeface="+mn-lt"/>
              </a:rPr>
              <a:t>Go WF!! </a:t>
            </a:r>
          </a:p>
          <a:p>
            <a:endParaRPr lang="en-US" dirty="0">
              <a:ea typeface="+mn-lt"/>
              <a:cs typeface="+mn-lt"/>
            </a:endParaRPr>
          </a:p>
          <a:p>
            <a:endParaRPr lang="en-US" dirty="0">
              <a:ea typeface="+mn-lt"/>
              <a:cs typeface="+mn-lt"/>
            </a:endParaRPr>
          </a:p>
          <a:p>
            <a:pPr marL="0" indent="0">
              <a:buNone/>
            </a:pPr>
            <a:endParaRPr lang="en-US" dirty="0"/>
          </a:p>
        </p:txBody>
      </p:sp>
      <p:pic>
        <p:nvPicPr>
          <p:cNvPr id="7" name="Picture 7">
            <a:extLst>
              <a:ext uri="{FF2B5EF4-FFF2-40B4-BE49-F238E27FC236}">
                <a16:creationId xmlns:a16="http://schemas.microsoft.com/office/drawing/2014/main" id="{E053F4C5-8E71-FAFD-6E5C-BF97FB354C76}"/>
              </a:ext>
            </a:extLst>
          </p:cNvPr>
          <p:cNvPicPr>
            <a:picLocks noGrp="1" noChangeAspect="1"/>
          </p:cNvPicPr>
          <p:nvPr>
            <p:ph sz="half" idx="2"/>
          </p:nvPr>
        </p:nvPicPr>
        <p:blipFill>
          <a:blip r:embed="rId2"/>
          <a:stretch>
            <a:fillRect/>
          </a:stretch>
        </p:blipFill>
        <p:spPr>
          <a:xfrm>
            <a:off x="6733407" y="2644734"/>
            <a:ext cx="4210050" cy="962025"/>
          </a:xfrm>
        </p:spPr>
      </p:pic>
      <p:sp>
        <p:nvSpPr>
          <p:cNvPr id="8" name="TextBox 7">
            <a:extLst>
              <a:ext uri="{FF2B5EF4-FFF2-40B4-BE49-F238E27FC236}">
                <a16:creationId xmlns:a16="http://schemas.microsoft.com/office/drawing/2014/main" id="{1BEFFEAA-FA9B-A530-581E-CBDEAE1806A3}"/>
              </a:ext>
            </a:extLst>
          </p:cNvPr>
          <p:cNvSpPr txBox="1"/>
          <p:nvPr/>
        </p:nvSpPr>
        <p:spPr>
          <a:xfrm>
            <a:off x="7260208" y="3704248"/>
            <a:ext cx="4116607" cy="5940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*This image is also subject to copyright. All rights are still reserved.</a:t>
            </a:r>
            <a:endParaRPr lang="en-US" sz="1100">
              <a:ea typeface="+mn-lt"/>
              <a:cs typeface="+mn-lt"/>
            </a:endParaRPr>
          </a:p>
          <a:p>
            <a:pPr algn="l">
              <a:lnSpc>
                <a:spcPct val="90000"/>
              </a:lnSpc>
            </a:pPr>
            <a:endParaRPr lang="en-US" sz="24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3: </a:t>
            </a:r>
          </a:p>
        </p:txBody>
      </p:sp>
      <p:sp>
        <p:nvSpPr>
          <p:cNvPr id="4" name="Text Placeholder 3"/>
          <p:cNvSpPr>
            <a:spLocks noGrp="1"/>
          </p:cNvSpPr>
          <p:nvPr>
            <p:ph type="body" sz="half" idx="2"/>
          </p:nvPr>
        </p:nvSpPr>
        <p:spPr>
          <a:xfrm>
            <a:off x="692412" y="2787717"/>
            <a:ext cx="2743200" cy="305396"/>
          </a:xfrm>
        </p:spPr>
        <p:txBody>
          <a:bodyPr>
            <a:normAutofit/>
          </a:bodyPr>
          <a:lstStyle/>
          <a:p>
            <a:r>
              <a:rPr lang="en-US" sz="1000" dirty="0"/>
              <a:t>*Image legal jargon. All rights blah blah blah</a:t>
            </a:r>
          </a:p>
        </p:txBody>
      </p:sp>
      <p:sp>
        <p:nvSpPr>
          <p:cNvPr id="6" name="Content Placeholder 5"/>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There were 2 clients that were big in multiple transactions. And they were apparently having the time of their lives! (Details would be nice, I know. But alas, I am not allowed to know this information. This was apparently a secret as to what this was used for.) </a:t>
            </a:r>
            <a:endParaRPr lang="en-US"/>
          </a:p>
          <a:p>
            <a:pPr marL="0" indent="0">
              <a:buNone/>
            </a:pPr>
            <a:r>
              <a:rPr lang="en-US" dirty="0">
                <a:ea typeface="+mn-lt"/>
                <a:cs typeface="+mn-lt"/>
              </a:rPr>
              <a:t>Both clients have had more than 10 transactions within a 30-day period. </a:t>
            </a:r>
            <a:endParaRPr lang="en-US">
              <a:ea typeface="+mn-lt"/>
              <a:cs typeface="+mn-lt"/>
            </a:endParaRPr>
          </a:p>
          <a:p>
            <a:pPr marL="0" indent="0">
              <a:buNone/>
            </a:pPr>
            <a:r>
              <a:rPr lang="en-US" dirty="0">
                <a:ea typeface="+mn-lt"/>
                <a:cs typeface="+mn-lt"/>
              </a:rPr>
              <a:t>Kinda sus. </a:t>
            </a:r>
            <a:endParaRPr lang="en-US"/>
          </a:p>
        </p:txBody>
      </p:sp>
      <p:pic>
        <p:nvPicPr>
          <p:cNvPr id="3" name="Picture 4" descr="A picture containing graphical user interface&#10;&#10;Description automatically generated">
            <a:extLst>
              <a:ext uri="{FF2B5EF4-FFF2-40B4-BE49-F238E27FC236}">
                <a16:creationId xmlns:a16="http://schemas.microsoft.com/office/drawing/2014/main" id="{723EDD63-5A61-1D02-56BD-8152059FAA9B}"/>
              </a:ext>
            </a:extLst>
          </p:cNvPr>
          <p:cNvPicPr>
            <a:picLocks noChangeAspect="1"/>
          </p:cNvPicPr>
          <p:nvPr/>
        </p:nvPicPr>
        <p:blipFill>
          <a:blip r:embed="rId2"/>
          <a:stretch>
            <a:fillRect/>
          </a:stretch>
        </p:blipFill>
        <p:spPr>
          <a:xfrm>
            <a:off x="694501" y="1985520"/>
            <a:ext cx="3725405" cy="745093"/>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06D26-2853-92D5-4508-5DCCF2AE6ED9}"/>
              </a:ext>
            </a:extLst>
          </p:cNvPr>
          <p:cNvSpPr txBox="1"/>
          <p:nvPr/>
        </p:nvSpPr>
        <p:spPr>
          <a:xfrm>
            <a:off x="3930379" y="3427912"/>
            <a:ext cx="5185132"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This slide intentionally left blank</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Custom</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Chalkboard 16x9</vt:lpstr>
      <vt:lpstr>Wilson Financial</vt:lpstr>
      <vt:lpstr>Group 6 members</vt:lpstr>
      <vt:lpstr>Brief History of Wilson Financial</vt:lpstr>
      <vt:lpstr>Wilson Financials' ERD</vt:lpstr>
      <vt:lpstr>Wilson Financials' Goals</vt:lpstr>
      <vt:lpstr>Section 1: Clients</vt:lpstr>
      <vt:lpstr>Part 2: Average $$$</vt:lpstr>
      <vt:lpstr>Number 3: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197</cp:revision>
  <dcterms:created xsi:type="dcterms:W3CDTF">2022-12-12T03:53:17Z</dcterms:created>
  <dcterms:modified xsi:type="dcterms:W3CDTF">2022-12-12T04:48:50Z</dcterms:modified>
</cp:coreProperties>
</file>