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58" r:id="rId9"/>
    <p:sldId id="441" r:id="rId10"/>
    <p:sldId id="424" r:id="rId11"/>
    <p:sldId id="378" r:id="rId12"/>
    <p:sldId id="423" r:id="rId13"/>
    <p:sldId id="426" r:id="rId14"/>
    <p:sldId id="427" r:id="rId15"/>
    <p:sldId id="428" r:id="rId16"/>
    <p:sldId id="429" r:id="rId17"/>
    <p:sldId id="430" r:id="rId18"/>
    <p:sldId id="431" r:id="rId19"/>
    <p:sldId id="440" r:id="rId20"/>
    <p:sldId id="432" r:id="rId21"/>
    <p:sldId id="433" r:id="rId22"/>
    <p:sldId id="434" r:id="rId23"/>
    <p:sldId id="435" r:id="rId24"/>
    <p:sldId id="436" r:id="rId25"/>
    <p:sldId id="438" r:id="rId26"/>
    <p:sldId id="439"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varScale="1">
        <p:scale>
          <a:sx n="136" d="100"/>
          <a:sy n="136" d="100"/>
        </p:scale>
        <p:origin x="492" y="126"/>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3/25/2021</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3/25/2021</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hyperlink" Target="https://github.com/THargreaves/beginners-python/blob/master/session_three/session_three_filled_template.ipynb" TargetMode="External"/><Relationship Id="rId4" Type="http://schemas.openxmlformats.org/officeDocument/2006/relationships/hyperlink" Target="https://colab.research.google.com/github/THargreaves/beginners-python/blob/master/session_three/session_thre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60.png"/><Relationship Id="rId4" Type="http://schemas.openxmlformats.org/officeDocument/2006/relationships/image" Target="../media/image59.png"/></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6.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5.png"/><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3"/>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4"/>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5"/>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6"/>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7"/>
          <a:stretch>
            <a:fillRect/>
          </a:stretch>
        </p:blipFill>
        <p:spPr>
          <a:xfrm>
            <a:off x="4531780" y="4091856"/>
            <a:ext cx="3467100" cy="523875"/>
          </a:xfrm>
          <a:prstGeom prst="rect">
            <a:avLst/>
          </a:prstGeom>
        </p:spPr>
      </p:pic>
    </p:spTree>
    <p:extLst>
      <p:ext uri="{BB962C8B-B14F-4D97-AF65-F5344CB8AC3E}">
        <p14:creationId xmlns:p14="http://schemas.microsoft.com/office/powerpoint/2010/main" val="29845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3"/>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4"/>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5"/>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6"/>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7"/>
          <a:stretch>
            <a:fillRect/>
          </a:stretch>
        </p:blipFill>
        <p:spPr>
          <a:xfrm>
            <a:off x="5358988" y="3403716"/>
            <a:ext cx="1905000" cy="962025"/>
          </a:xfrm>
          <a:prstGeom prst="rect">
            <a:avLst/>
          </a:prstGeom>
        </p:spPr>
      </p:pic>
    </p:spTree>
    <p:extLst>
      <p:ext uri="{BB962C8B-B14F-4D97-AF65-F5344CB8AC3E}">
        <p14:creationId xmlns:p14="http://schemas.microsoft.com/office/powerpoint/2010/main" val="176960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semi-colon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3"/>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4"/>
          <a:stretch>
            <a:fillRect/>
          </a:stretch>
        </p:blipFill>
        <p:spPr>
          <a:xfrm>
            <a:off x="4864750" y="3175039"/>
            <a:ext cx="3219798" cy="1423244"/>
          </a:xfrm>
          <a:prstGeom prst="rect">
            <a:avLst/>
          </a:prstGeom>
        </p:spPr>
      </p:pic>
    </p:spTree>
    <p:extLst>
      <p:ext uri="{BB962C8B-B14F-4D97-AF65-F5344CB8AC3E}">
        <p14:creationId xmlns:p14="http://schemas.microsoft.com/office/powerpoint/2010/main" val="89612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3"/>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4"/>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5"/>
          <a:stretch>
            <a:fillRect/>
          </a:stretch>
        </p:blipFill>
        <p:spPr>
          <a:xfrm>
            <a:off x="6088089" y="2571750"/>
            <a:ext cx="2341535" cy="1711938"/>
          </a:xfrm>
          <a:prstGeom prst="rect">
            <a:avLst/>
          </a:prstGeom>
        </p:spPr>
      </p:pic>
    </p:spTree>
    <p:extLst>
      <p:ext uri="{BB962C8B-B14F-4D97-AF65-F5344CB8AC3E}">
        <p14:creationId xmlns:p14="http://schemas.microsoft.com/office/powerpoint/2010/main" val="379033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3"/>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spTree>
    <p:extLst>
      <p:ext uri="{BB962C8B-B14F-4D97-AF65-F5344CB8AC3E}">
        <p14:creationId xmlns:p14="http://schemas.microsoft.com/office/powerpoint/2010/main" val="293749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Ask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3"/>
          <a:stretch>
            <a:fillRect/>
          </a:stretch>
        </p:blipFill>
        <p:spPr>
          <a:xfrm>
            <a:off x="3033018" y="2030346"/>
            <a:ext cx="2807128" cy="561426"/>
          </a:xfrm>
          <a:prstGeom prst="rect">
            <a:avLst/>
          </a:prstGeom>
        </p:spPr>
      </p:pic>
    </p:spTree>
    <p:extLst>
      <p:ext uri="{BB962C8B-B14F-4D97-AF65-F5344CB8AC3E}">
        <p14:creationId xmlns:p14="http://schemas.microsoft.com/office/powerpoint/2010/main" val="328726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3"/>
          <a:stretch>
            <a:fillRect/>
          </a:stretch>
        </p:blipFill>
        <p:spPr>
          <a:xfrm>
            <a:off x="4670423" y="1368263"/>
            <a:ext cx="3963877" cy="2261672"/>
          </a:xfrm>
          <a:prstGeom prst="rect">
            <a:avLst/>
          </a:prstGeom>
        </p:spPr>
      </p:pic>
      <p:pic>
        <p:nvPicPr>
          <p:cNvPr id="5" name="Picture 4">
            <a:extLst>
              <a:ext uri="{FF2B5EF4-FFF2-40B4-BE49-F238E27FC236}">
                <a16:creationId xmlns:a16="http://schemas.microsoft.com/office/drawing/2014/main" id="{B497B55E-2C81-47BF-B2A7-70410FFD633D}"/>
              </a:ext>
            </a:extLst>
          </p:cNvPr>
          <p:cNvPicPr>
            <a:picLocks noChangeAspect="1"/>
          </p:cNvPicPr>
          <p:nvPr/>
        </p:nvPicPr>
        <p:blipFill>
          <a:blip r:embed="rId4"/>
          <a:stretch>
            <a:fillRect/>
          </a:stretch>
        </p:blipFill>
        <p:spPr>
          <a:xfrm>
            <a:off x="509700" y="1137654"/>
            <a:ext cx="3691239" cy="2868192"/>
          </a:xfrm>
          <a:prstGeom prst="rect">
            <a:avLst/>
          </a:prstGeom>
        </p:spPr>
      </p:pic>
    </p:spTree>
    <p:extLst>
      <p:ext uri="{BB962C8B-B14F-4D97-AF65-F5344CB8AC3E}">
        <p14:creationId xmlns:p14="http://schemas.microsoft.com/office/powerpoint/2010/main" val="340166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3"/>
          <a:stretch>
            <a:fillRect/>
          </a:stretch>
        </p:blipFill>
        <p:spPr>
          <a:xfrm>
            <a:off x="5631828" y="1074586"/>
            <a:ext cx="3193797" cy="2619722"/>
          </a:xfrm>
          <a:prstGeom prst="rect">
            <a:avLst/>
          </a:prstGeom>
        </p:spPr>
      </p:pic>
    </p:spTree>
    <p:extLst>
      <p:ext uri="{BB962C8B-B14F-4D97-AF65-F5344CB8AC3E}">
        <p14:creationId xmlns:p14="http://schemas.microsoft.com/office/powerpoint/2010/main" val="240356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spTree>
    <p:extLst>
      <p:ext uri="{BB962C8B-B14F-4D97-AF65-F5344CB8AC3E}">
        <p14:creationId xmlns:p14="http://schemas.microsoft.com/office/powerpoint/2010/main" val="87792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6" name="Picture 5">
            <a:extLst>
              <a:ext uri="{FF2B5EF4-FFF2-40B4-BE49-F238E27FC236}">
                <a16:creationId xmlns:a16="http://schemas.microsoft.com/office/drawing/2014/main" id="{C72F2842-F4E5-4ED1-AEBE-BEBBB010DF38}"/>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99101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introducing string variables, we learned that we define them using double quotes</a:t>
            </a:r>
          </a:p>
          <a:p>
            <a:pPr marL="342900" indent="-342900">
              <a:buFont typeface="Arial"/>
              <a:buChar char="•"/>
            </a:pPr>
            <a:r>
              <a:rPr lang="en-GB" sz="2000" dirty="0">
                <a:latin typeface="Arial"/>
                <a:cs typeface="Arial"/>
              </a:rPr>
              <a:t>It turns out that single quotes are equally valid</a:t>
            </a:r>
          </a:p>
          <a:p>
            <a:pPr marL="342900" indent="-342900">
              <a:buFont typeface="Arial"/>
              <a:buChar char="•"/>
            </a:pPr>
            <a:r>
              <a:rPr lang="en-GB" sz="2000" dirty="0">
                <a:latin typeface="Arial"/>
                <a:cs typeface="Arial"/>
              </a:rPr>
              <a:t>We typically use double quotes for text that makes up a full sentence and single quotes for individual terms and technical names</a:t>
            </a:r>
          </a:p>
          <a:p>
            <a:pPr marL="342900" indent="-342900">
              <a:buFont typeface="Arial"/>
              <a:buChar char="•"/>
            </a:pPr>
            <a:r>
              <a:rPr lang="en-GB" sz="2000" dirty="0">
                <a:latin typeface="Arial"/>
                <a:cs typeface="Arial"/>
              </a:rPr>
              <a:t>We can use double quotes inside of a single-quoted string and vice-versa but not double in double</a:t>
            </a: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C8913822-0C6A-4010-B0CB-3BB9CAADC18E}"/>
              </a:ext>
            </a:extLst>
          </p:cNvPr>
          <p:cNvPicPr>
            <a:picLocks noChangeAspect="1"/>
          </p:cNvPicPr>
          <p:nvPr/>
        </p:nvPicPr>
        <p:blipFill>
          <a:blip r:embed="rId3"/>
          <a:stretch>
            <a:fillRect/>
          </a:stretch>
        </p:blipFill>
        <p:spPr>
          <a:xfrm>
            <a:off x="1105228" y="3283397"/>
            <a:ext cx="6544745" cy="908565"/>
          </a:xfrm>
          <a:prstGeom prst="rect">
            <a:avLst/>
          </a:prstGeom>
        </p:spPr>
      </p:pic>
    </p:spTree>
    <p:extLst>
      <p:ext uri="{BB962C8B-B14F-4D97-AF65-F5344CB8AC3E}">
        <p14:creationId xmlns:p14="http://schemas.microsoft.com/office/powerpoint/2010/main" val="173877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(note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3"/>
          <a:stretch>
            <a:fillRect/>
          </a:stretch>
        </p:blipFill>
        <p:spPr>
          <a:xfrm>
            <a:off x="3019425" y="2531358"/>
            <a:ext cx="3105150" cy="2066925"/>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a:p>
            <a:pPr marL="342900" indent="-342900">
              <a:buFont typeface="Arial"/>
              <a:buChar char="•"/>
            </a:pPr>
            <a:r>
              <a:rPr lang="en-GB" sz="2000" dirty="0">
                <a:latin typeface="Arial"/>
                <a:cs typeface="Arial"/>
              </a:rPr>
              <a:t>Ensure you use </a:t>
            </a:r>
            <a:r>
              <a:rPr lang="en-GB" sz="2000" b="1" dirty="0">
                <a:latin typeface="Arial"/>
                <a:cs typeface="Arial"/>
              </a:rPr>
              <a:t>double </a:t>
            </a:r>
            <a:r>
              <a:rPr lang="en-GB" sz="2000" dirty="0">
                <a:latin typeface="Arial"/>
                <a:cs typeface="Arial"/>
              </a:rPr>
              <a:t>equals (==) when checking for “Equal to”</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3"/>
          <a:stretch>
            <a:fillRect/>
          </a:stretch>
        </p:blipFill>
        <p:spPr>
          <a:xfrm>
            <a:off x="3066873" y="3542175"/>
            <a:ext cx="1666875" cy="1457325"/>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spTree>
    <p:extLst>
      <p:ext uri="{BB962C8B-B14F-4D97-AF65-F5344CB8AC3E}">
        <p14:creationId xmlns:p14="http://schemas.microsoft.com/office/powerpoint/2010/main" val="229342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3"/>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4"/>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5"/>
          <a:stretch>
            <a:fillRect/>
          </a:stretch>
        </p:blipFill>
        <p:spPr>
          <a:xfrm>
            <a:off x="3248025" y="3653925"/>
            <a:ext cx="2647950" cy="1257300"/>
          </a:xfrm>
          <a:prstGeom prst="rect">
            <a:avLst/>
          </a:prstGeom>
        </p:spPr>
      </p:pic>
    </p:spTree>
    <p:extLst>
      <p:ext uri="{BB962C8B-B14F-4D97-AF65-F5344CB8AC3E}">
        <p14:creationId xmlns:p14="http://schemas.microsoft.com/office/powerpoint/2010/main" val="36916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3"/>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4"/>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5"/>
          <a:stretch>
            <a:fillRect/>
          </a:stretch>
        </p:blipFill>
        <p:spPr>
          <a:xfrm>
            <a:off x="6184105" y="3158289"/>
            <a:ext cx="2009775" cy="1504950"/>
          </a:xfrm>
          <a:prstGeom prst="rect">
            <a:avLst/>
          </a:prstGeom>
        </p:spPr>
      </p:pic>
    </p:spTree>
    <p:extLst>
      <p:ext uri="{BB962C8B-B14F-4D97-AF65-F5344CB8AC3E}">
        <p14:creationId xmlns:p14="http://schemas.microsoft.com/office/powerpoint/2010/main" val="3596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spTree>
    <p:extLst>
      <p:ext uri="{BB962C8B-B14F-4D97-AF65-F5344CB8AC3E}">
        <p14:creationId xmlns:p14="http://schemas.microsoft.com/office/powerpoint/2010/main" val="518512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394</TotalTime>
  <Words>1182</Words>
  <Application>Microsoft Office PowerPoint</Application>
  <PresentationFormat>On-screen Show (16:9)</PresentationFormat>
  <Paragraphs>166</Paragraphs>
  <Slides>19</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19</vt:i4>
      </vt:variant>
    </vt:vector>
  </HeadingPairs>
  <TitlesOfParts>
    <vt:vector size="25"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Variable Types Recap</vt:lpstr>
      <vt:lpstr>Session Content</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Snook, Ben</cp:lastModifiedBy>
  <cp:revision>22</cp:revision>
  <cp:lastPrinted>2018-03-07T14:46:57Z</cp:lastPrinted>
  <dcterms:created xsi:type="dcterms:W3CDTF">2019-10-30T15:52:02Z</dcterms:created>
  <dcterms:modified xsi:type="dcterms:W3CDTF">2021-03-25T15:50:23Z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