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4/2/2020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4/2/2020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4/2/2020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88232-86B2-4BC9-BDC4-E57FDA2035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Into the Tidyverse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C4D5FF-9E75-49F4-8BE5-21EFF568A1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Course Summary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EC5364-8F3D-469C-A603-AC5D8BBF8C8F}"/>
              </a:ext>
            </a:extLst>
          </p:cNvPr>
          <p:cNvSpPr txBox="1"/>
          <p:nvPr/>
        </p:nvSpPr>
        <p:spPr>
          <a:xfrm>
            <a:off x="9281969" y="4556708"/>
            <a:ext cx="282748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latin typeface="Consolas" panose="020B0609020204030204" pitchFamily="49" charset="0"/>
              </a:rPr>
              <a:t>* All graphics shown in this presentation can be made using skills taught in this course with just a few lines of code and a spare ten minutes</a:t>
            </a:r>
          </a:p>
        </p:txBody>
      </p:sp>
    </p:spTree>
    <p:extLst>
      <p:ext uri="{BB962C8B-B14F-4D97-AF65-F5344CB8AC3E}">
        <p14:creationId xmlns:p14="http://schemas.microsoft.com/office/powerpoint/2010/main" val="5786558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69A27E7-C49F-4B14-BB79-7B0B0A33C0A8}"/>
              </a:ext>
            </a:extLst>
          </p:cNvPr>
          <p:cNvSpPr/>
          <p:nvPr/>
        </p:nvSpPr>
        <p:spPr>
          <a:xfrm>
            <a:off x="0" y="2266950"/>
            <a:ext cx="12192000" cy="23241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200" dirty="0">
                <a:latin typeface="Consolas" panose="020B0609020204030204" pitchFamily="49" charset="0"/>
              </a:rPr>
              <a:t>Thank You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825BAE-E4C7-4CEB-924B-7A3A30206AAA}"/>
              </a:ext>
            </a:extLst>
          </p:cNvPr>
          <p:cNvSpPr txBox="1"/>
          <p:nvPr/>
        </p:nvSpPr>
        <p:spPr>
          <a:xfrm>
            <a:off x="3581400" y="4777859"/>
            <a:ext cx="50292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dirty="0">
                <a:latin typeface="Consolas" panose="020B0609020204030204" pitchFamily="49" charset="0"/>
              </a:rPr>
              <a:t>Questions: tim.Hargreaves@icloud.com</a:t>
            </a:r>
          </a:p>
        </p:txBody>
      </p:sp>
    </p:spTree>
    <p:extLst>
      <p:ext uri="{BB962C8B-B14F-4D97-AF65-F5344CB8AC3E}">
        <p14:creationId xmlns:p14="http://schemas.microsoft.com/office/powerpoint/2010/main" val="2372403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36F602D-B940-45C7-8384-DD8C3A5DC56B}"/>
              </a:ext>
            </a:extLst>
          </p:cNvPr>
          <p:cNvSpPr/>
          <p:nvPr/>
        </p:nvSpPr>
        <p:spPr>
          <a:xfrm>
            <a:off x="3637895" y="836035"/>
            <a:ext cx="7977749" cy="518002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531E6A-E899-4D8B-8E6E-5E5B9BB1F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8"/>
            <a:ext cx="2947482" cy="1476488"/>
          </a:xfrm>
        </p:spPr>
        <p:txBody>
          <a:bodyPr>
            <a:normAutofit/>
          </a:bodyPr>
          <a:lstStyle/>
          <a:p>
            <a:r>
              <a:rPr lang="en-GB" sz="3200" dirty="0"/>
              <a:t>Data skills are in high demand…</a:t>
            </a:r>
            <a:br>
              <a:rPr lang="en-GB" sz="3200" dirty="0"/>
            </a:br>
            <a:endParaRPr lang="en-GB" sz="320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A866995-A9E8-459D-8D0C-5B7F3C432948}"/>
              </a:ext>
            </a:extLst>
          </p:cNvPr>
          <p:cNvGrpSpPr/>
          <p:nvPr/>
        </p:nvGrpSpPr>
        <p:grpSpPr>
          <a:xfrm>
            <a:off x="3637895" y="836035"/>
            <a:ext cx="7977749" cy="5185923"/>
            <a:chOff x="3637895" y="836035"/>
            <a:chExt cx="7977749" cy="5185923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6EDBEC84-0921-452F-B0DD-2409FF0467A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73144" b="89445"/>
            <a:stretch/>
          </p:blipFill>
          <p:spPr>
            <a:xfrm>
              <a:off x="3637895" y="836035"/>
              <a:ext cx="2578176" cy="509379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DFEDDC5-3AC9-4723-8385-5DE22D9BDC8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5912" t="12153"/>
            <a:stretch/>
          </p:blipFill>
          <p:spPr>
            <a:xfrm>
              <a:off x="4322691" y="1552568"/>
              <a:ext cx="6486237" cy="446939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4B3CD18A-28E4-4FA2-9F5F-3844C2EC494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2796" r="73144" b="89445"/>
            <a:stretch/>
          </p:blipFill>
          <p:spPr>
            <a:xfrm>
              <a:off x="5836920" y="836035"/>
              <a:ext cx="5778724" cy="509379"/>
            </a:xfrm>
            <a:prstGeom prst="rect">
              <a:avLst/>
            </a:prstGeom>
          </p:spPr>
        </p:pic>
      </p:grpSp>
      <p:sp>
        <p:nvSpPr>
          <p:cNvPr id="11" name="Title 1">
            <a:extLst>
              <a:ext uri="{FF2B5EF4-FFF2-40B4-BE49-F238E27FC236}">
                <a16:creationId xmlns:a16="http://schemas.microsoft.com/office/drawing/2014/main" id="{DF872715-C2F5-471B-B10E-9A7B4E977D77}"/>
              </a:ext>
            </a:extLst>
          </p:cNvPr>
          <p:cNvSpPr txBox="1">
            <a:spLocks/>
          </p:cNvSpPr>
          <p:nvPr/>
        </p:nvSpPr>
        <p:spPr>
          <a:xfrm>
            <a:off x="252919" y="2257425"/>
            <a:ext cx="2947482" cy="3381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dirty="0"/>
              <a:t>Data is everywhere: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Biology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Chemistry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Economics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Finance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Journalism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Law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Management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Marketing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Engineering</a:t>
            </a:r>
          </a:p>
        </p:txBody>
      </p:sp>
    </p:spTree>
    <p:extLst>
      <p:ext uri="{BB962C8B-B14F-4D97-AF65-F5344CB8AC3E}">
        <p14:creationId xmlns:p14="http://schemas.microsoft.com/office/powerpoint/2010/main" val="3926588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08B32-8441-48EF-A641-CD49A0D5B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8"/>
            <a:ext cx="2947482" cy="1266938"/>
          </a:xfrm>
        </p:spPr>
        <p:txBody>
          <a:bodyPr/>
          <a:lstStyle/>
          <a:p>
            <a:r>
              <a:rPr lang="en-GB" dirty="0"/>
              <a:t>The Pareto principle: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DBBEED74-6132-4A78-A141-183A44EC1BD7}"/>
              </a:ext>
            </a:extLst>
          </p:cNvPr>
          <p:cNvSpPr txBox="1">
            <a:spLocks/>
          </p:cNvSpPr>
          <p:nvPr/>
        </p:nvSpPr>
        <p:spPr>
          <a:xfrm>
            <a:off x="252919" y="2705100"/>
            <a:ext cx="2947482" cy="1447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dirty="0"/>
              <a:t>80% of all problems can be solved by knowing 20% of a topic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5725EED-8D2B-42F7-9EB8-B0AB21D55B2F}"/>
              </a:ext>
            </a:extLst>
          </p:cNvPr>
          <p:cNvSpPr txBox="1">
            <a:spLocks/>
          </p:cNvSpPr>
          <p:nvPr/>
        </p:nvSpPr>
        <p:spPr>
          <a:xfrm>
            <a:off x="252919" y="4286362"/>
            <a:ext cx="2947482" cy="1447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dirty="0"/>
              <a:t>This course teaches you that 20%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FC896D5-2C62-415B-AB89-0B42D77227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76" t="27501" r="10201" b="16387"/>
          <a:stretch/>
        </p:blipFill>
        <p:spPr bwMode="auto">
          <a:xfrm>
            <a:off x="3810000" y="857521"/>
            <a:ext cx="7581900" cy="5142957"/>
          </a:xfrm>
          <a:prstGeom prst="rect">
            <a:avLst/>
          </a:prstGeom>
          <a:noFill/>
          <a:effectLst>
            <a:outerShdw blurRad="127000" sx="102000" sy="102000" algn="ctr" rotWithShape="0">
              <a:prstClr val="black">
                <a:alpha val="2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3047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08B32-8441-48EF-A641-CD49A0D5B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8"/>
            <a:ext cx="2947482" cy="1266938"/>
          </a:xfrm>
        </p:spPr>
        <p:txBody>
          <a:bodyPr/>
          <a:lstStyle/>
          <a:p>
            <a:r>
              <a:rPr lang="en-GB" dirty="0"/>
              <a:t>Session 1 –</a:t>
            </a:r>
            <a:br>
              <a:rPr lang="en-GB" dirty="0"/>
            </a:br>
            <a:r>
              <a:rPr lang="en-GB" sz="2800" dirty="0"/>
              <a:t>Basic Visualisation</a:t>
            </a:r>
            <a:endParaRPr lang="en-GB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DBBEED74-6132-4A78-A141-183A44EC1BD7}"/>
              </a:ext>
            </a:extLst>
          </p:cNvPr>
          <p:cNvSpPr txBox="1">
            <a:spLocks/>
          </p:cNvSpPr>
          <p:nvPr/>
        </p:nvSpPr>
        <p:spPr>
          <a:xfrm>
            <a:off x="252919" y="2543176"/>
            <a:ext cx="2947482" cy="30290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dirty="0"/>
              <a:t>Learn how to make a data visualisation from scratch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06DC4B-A114-4C68-9A9E-40DC001173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3322" y="849945"/>
            <a:ext cx="7737165" cy="5158110"/>
          </a:xfrm>
          <a:prstGeom prst="rect">
            <a:avLst/>
          </a:prstGeom>
          <a:effectLst>
            <a:outerShdw blurRad="127000" sx="102000" sy="102000" algn="ctr" rotWithShape="0">
              <a:prstClr val="black">
                <a:alpha val="2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58369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08B32-8441-48EF-A641-CD49A0D5B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8"/>
            <a:ext cx="2947482" cy="1266938"/>
          </a:xfrm>
        </p:spPr>
        <p:txBody>
          <a:bodyPr/>
          <a:lstStyle/>
          <a:p>
            <a:r>
              <a:rPr lang="en-GB" dirty="0"/>
              <a:t>Session 2 –</a:t>
            </a:r>
            <a:br>
              <a:rPr lang="en-GB" dirty="0"/>
            </a:br>
            <a:r>
              <a:rPr lang="en-GB" sz="2800" dirty="0"/>
              <a:t>Data Import</a:t>
            </a:r>
            <a:endParaRPr lang="en-GB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DBBEED74-6132-4A78-A141-183A44EC1BD7}"/>
              </a:ext>
            </a:extLst>
          </p:cNvPr>
          <p:cNvSpPr txBox="1">
            <a:spLocks/>
          </p:cNvSpPr>
          <p:nvPr/>
        </p:nvSpPr>
        <p:spPr>
          <a:xfrm>
            <a:off x="252919" y="2543176"/>
            <a:ext cx="2947482" cy="30290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dirty="0"/>
              <a:t>Extract data from text files, Excel spread-sheets, or from the web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0AE560-4EF9-4EAB-A453-50FBD762FD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1418" y="593441"/>
            <a:ext cx="8081818" cy="2327732"/>
          </a:xfrm>
          <a:prstGeom prst="rect">
            <a:avLst/>
          </a:prstGeom>
          <a:effectLst>
            <a:outerShdw blurRad="127000" sx="102000" sy="102000" algn="ctr" rotWithShape="0">
              <a:prstClr val="black">
                <a:alpha val="20000"/>
              </a:prstClr>
            </a:outerShdw>
          </a:effectLst>
        </p:spPr>
      </p:pic>
      <p:pic>
        <p:nvPicPr>
          <p:cNvPr id="7" name="Picture 6" descr="A picture containing sky&#10;&#10;Description automatically generated">
            <a:extLst>
              <a:ext uri="{FF2B5EF4-FFF2-40B4-BE49-F238E27FC236}">
                <a16:creationId xmlns:a16="http://schemas.microsoft.com/office/drawing/2014/main" id="{16FF221F-0E7C-45D0-98D6-C457DD7800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2799" y="3385209"/>
            <a:ext cx="7559055" cy="2879350"/>
          </a:xfrm>
          <a:prstGeom prst="rect">
            <a:avLst/>
          </a:prstGeom>
          <a:effectLst>
            <a:outerShdw blurRad="127000" sx="102000" sy="102000" algn="ctr" rotWithShape="0">
              <a:prstClr val="black">
                <a:alpha val="20000"/>
              </a:prstClr>
            </a:outerShdw>
          </a:effectLst>
        </p:spPr>
      </p:pic>
      <p:sp>
        <p:nvSpPr>
          <p:cNvPr id="8" name="Arrow: Down 7">
            <a:extLst>
              <a:ext uri="{FF2B5EF4-FFF2-40B4-BE49-F238E27FC236}">
                <a16:creationId xmlns:a16="http://schemas.microsoft.com/office/drawing/2014/main" id="{9302D6F9-EDD3-45ED-B91E-2D8D5C5D971D}"/>
              </a:ext>
            </a:extLst>
          </p:cNvPr>
          <p:cNvSpPr/>
          <p:nvPr/>
        </p:nvSpPr>
        <p:spPr>
          <a:xfrm>
            <a:off x="7400346" y="2799278"/>
            <a:ext cx="509301" cy="827872"/>
          </a:xfrm>
          <a:prstGeom prst="downArrow">
            <a:avLst>
              <a:gd name="adj1" fmla="val 50000"/>
              <a:gd name="adj2" fmla="val 64962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23694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08B32-8441-48EF-A641-CD49A0D5B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8"/>
            <a:ext cx="2947482" cy="1266938"/>
          </a:xfrm>
        </p:spPr>
        <p:txBody>
          <a:bodyPr>
            <a:noAutofit/>
          </a:bodyPr>
          <a:lstStyle/>
          <a:p>
            <a:r>
              <a:rPr lang="en-GB" dirty="0"/>
              <a:t>Session 3 –</a:t>
            </a:r>
            <a:br>
              <a:rPr lang="en-GB" dirty="0"/>
            </a:br>
            <a:r>
              <a:rPr lang="en-GB" sz="2800" dirty="0"/>
              <a:t>Data Manipulation</a:t>
            </a:r>
            <a:endParaRPr lang="en-GB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DBBEED74-6132-4A78-A141-183A44EC1BD7}"/>
              </a:ext>
            </a:extLst>
          </p:cNvPr>
          <p:cNvSpPr txBox="1">
            <a:spLocks/>
          </p:cNvSpPr>
          <p:nvPr/>
        </p:nvSpPr>
        <p:spPr>
          <a:xfrm>
            <a:off x="252919" y="2543176"/>
            <a:ext cx="2947482" cy="30290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dirty="0"/>
              <a:t>Take a data set and use it to answer questions</a:t>
            </a:r>
          </a:p>
        </p:txBody>
      </p:sp>
      <p:pic>
        <p:nvPicPr>
          <p:cNvPr id="5" name="Picture 4" descr="An extract of the diamonds dataset&#10;">
            <a:extLst>
              <a:ext uri="{FF2B5EF4-FFF2-40B4-BE49-F238E27FC236}">
                <a16:creationId xmlns:a16="http://schemas.microsoft.com/office/drawing/2014/main" id="{CA980C03-0E1A-42AF-A006-DE274A182155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1174" y="846772"/>
            <a:ext cx="5372100" cy="2238375"/>
          </a:xfrm>
          <a:prstGeom prst="rect">
            <a:avLst/>
          </a:prstGeom>
          <a:effectLst>
            <a:outerShdw blurRad="127000" sx="102000" sy="102000" algn="ctr" rotWithShape="0">
              <a:prstClr val="black">
                <a:alpha val="20000"/>
              </a:prstClr>
            </a:outerShdw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43E31AA-796A-456E-998A-BCACD5A22913}"/>
              </a:ext>
            </a:extLst>
          </p:cNvPr>
          <p:cNvSpPr/>
          <p:nvPr/>
        </p:nvSpPr>
        <p:spPr>
          <a:xfrm>
            <a:off x="6095048" y="2738439"/>
            <a:ext cx="3057525" cy="346708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  <a:effectLst>
            <a:softEdge rad="889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bg1"/>
                </a:solidFill>
                <a:latin typeface="Consolas" panose="020B0609020204030204" pitchFamily="49" charset="0"/>
              </a:rPr>
              <a:t>An extract from the diamonds dataset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FD1589-9D1D-4115-B8C5-474AD794BAE5}"/>
              </a:ext>
            </a:extLst>
          </p:cNvPr>
          <p:cNvSpPr txBox="1"/>
          <p:nvPr/>
        </p:nvSpPr>
        <p:spPr>
          <a:xfrm>
            <a:off x="3634741" y="3311189"/>
            <a:ext cx="79781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Question: What is the average price of each cut of diamond?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8E42777-ACAF-4BA2-9324-F356F6136B4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26" b="1"/>
          <a:stretch/>
        </p:blipFill>
        <p:spPr>
          <a:xfrm>
            <a:off x="8214360" y="3998896"/>
            <a:ext cx="2579181" cy="1711457"/>
          </a:xfrm>
          <a:prstGeom prst="rect">
            <a:avLst/>
          </a:prstGeom>
          <a:effectLst>
            <a:outerShdw blurRad="127000" sx="102000" sy="102000" algn="ctr" rotWithShape="0">
              <a:prstClr val="black">
                <a:alpha val="20000"/>
              </a:prstClr>
            </a:outerShdw>
          </a:effec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1D2D04C-36F7-4B2E-A72B-D887E52CBE01}"/>
              </a:ext>
            </a:extLst>
          </p:cNvPr>
          <p:cNvSpPr/>
          <p:nvPr/>
        </p:nvSpPr>
        <p:spPr>
          <a:xfrm>
            <a:off x="8702039" y="5377720"/>
            <a:ext cx="2133601" cy="373795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  <a:effectLst>
            <a:softEdge rad="1016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bg1"/>
                </a:solidFill>
                <a:latin typeface="Consolas" panose="020B0609020204030204" pitchFamily="49" charset="0"/>
              </a:rPr>
              <a:t>Result of manipulation</a:t>
            </a:r>
          </a:p>
        </p:txBody>
      </p:sp>
    </p:spTree>
    <p:extLst>
      <p:ext uri="{BB962C8B-B14F-4D97-AF65-F5344CB8AC3E}">
        <p14:creationId xmlns:p14="http://schemas.microsoft.com/office/powerpoint/2010/main" val="3672101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08B32-8441-48EF-A641-CD49A0D5B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8"/>
            <a:ext cx="2947482" cy="1266938"/>
          </a:xfrm>
        </p:spPr>
        <p:txBody>
          <a:bodyPr>
            <a:noAutofit/>
          </a:bodyPr>
          <a:lstStyle/>
          <a:p>
            <a:r>
              <a:rPr lang="en-GB" dirty="0"/>
              <a:t>Session 4 –</a:t>
            </a:r>
            <a:br>
              <a:rPr lang="en-GB" dirty="0"/>
            </a:br>
            <a:r>
              <a:rPr lang="en-GB" sz="2800" dirty="0"/>
              <a:t>Data Tidying</a:t>
            </a:r>
            <a:endParaRPr lang="en-GB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DBBEED74-6132-4A78-A141-183A44EC1BD7}"/>
              </a:ext>
            </a:extLst>
          </p:cNvPr>
          <p:cNvSpPr txBox="1">
            <a:spLocks/>
          </p:cNvSpPr>
          <p:nvPr/>
        </p:nvSpPr>
        <p:spPr>
          <a:xfrm>
            <a:off x="252919" y="2543176"/>
            <a:ext cx="2947482" cy="30290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dirty="0"/>
              <a:t>Take a dataset and tidy it into a form that is easier to answer questions with</a:t>
            </a:r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51F404FA-E06A-4F90-99A3-3BAF206392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9522" y="909315"/>
            <a:ext cx="7559055" cy="5039370"/>
          </a:xfrm>
          <a:prstGeom prst="rect">
            <a:avLst/>
          </a:prstGeom>
          <a:effectLst>
            <a:outerShdw blurRad="127000" sx="102000" sy="102000" algn="ctr" rotWithShape="0">
              <a:prstClr val="black">
                <a:alpha val="2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50236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08B32-8441-48EF-A641-CD49A0D5B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8"/>
            <a:ext cx="2947482" cy="1266938"/>
          </a:xfrm>
        </p:spPr>
        <p:txBody>
          <a:bodyPr>
            <a:noAutofit/>
          </a:bodyPr>
          <a:lstStyle/>
          <a:p>
            <a:r>
              <a:rPr lang="en-GB" dirty="0"/>
              <a:t>Session 5 –</a:t>
            </a:r>
            <a:br>
              <a:rPr lang="en-GB" dirty="0"/>
            </a:br>
            <a:r>
              <a:rPr lang="en-GB" sz="2800" dirty="0"/>
              <a:t>Advanced Plotting</a:t>
            </a:r>
            <a:endParaRPr lang="en-GB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DBBEED74-6132-4A78-A141-183A44EC1BD7}"/>
              </a:ext>
            </a:extLst>
          </p:cNvPr>
          <p:cNvSpPr txBox="1">
            <a:spLocks/>
          </p:cNvSpPr>
          <p:nvPr/>
        </p:nvSpPr>
        <p:spPr>
          <a:xfrm>
            <a:off x="252919" y="2543176"/>
            <a:ext cx="2947482" cy="30290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dirty="0"/>
              <a:t>Learn to create all sorts of weird and wonderful visualisations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5C8535C-428B-4F76-9D4F-32B95CD66E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1130" y="831721"/>
            <a:ext cx="7307234" cy="4509607"/>
          </a:xfrm>
          <a:prstGeom prst="rect">
            <a:avLst/>
          </a:prstGeom>
          <a:noFill/>
          <a:effectLst>
            <a:outerShdw blurRad="127000" sx="102000" sy="102000" algn="ctr" rotWithShape="0">
              <a:prstClr val="black">
                <a:alpha val="2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CAD95F3-2DE9-4BDA-9CA1-B9E2C7F35101}"/>
              </a:ext>
            </a:extLst>
          </p:cNvPr>
          <p:cNvSpPr txBox="1"/>
          <p:nvPr/>
        </p:nvSpPr>
        <p:spPr>
          <a:xfrm>
            <a:off x="5458691" y="5477163"/>
            <a:ext cx="58096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Example from my recent work in Chemical Development at AstraZeneca – data is not just for Mathematicians!</a:t>
            </a:r>
          </a:p>
        </p:txBody>
      </p:sp>
    </p:spTree>
    <p:extLst>
      <p:ext uri="{BB962C8B-B14F-4D97-AF65-F5344CB8AC3E}">
        <p14:creationId xmlns:p14="http://schemas.microsoft.com/office/powerpoint/2010/main" val="8410468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08B32-8441-48EF-A641-CD49A0D5B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8"/>
            <a:ext cx="2947482" cy="1266938"/>
          </a:xfrm>
        </p:spPr>
        <p:txBody>
          <a:bodyPr>
            <a:noAutofit/>
          </a:bodyPr>
          <a:lstStyle/>
          <a:p>
            <a:r>
              <a:rPr lang="en-GB" dirty="0"/>
              <a:t>Session 6 –</a:t>
            </a:r>
            <a:br>
              <a:rPr lang="en-GB" dirty="0"/>
            </a:br>
            <a:r>
              <a:rPr lang="en-GB" sz="2800" dirty="0"/>
              <a:t>DataViz Battle</a:t>
            </a:r>
            <a:endParaRPr lang="en-GB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DBBEED74-6132-4A78-A141-183A44EC1BD7}"/>
              </a:ext>
            </a:extLst>
          </p:cNvPr>
          <p:cNvSpPr txBox="1">
            <a:spLocks/>
          </p:cNvSpPr>
          <p:nvPr/>
        </p:nvSpPr>
        <p:spPr>
          <a:xfrm>
            <a:off x="252919" y="2543176"/>
            <a:ext cx="2947482" cy="30290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dirty="0"/>
              <a:t>Showcase your skills by building your own data visualisation on any dataset you want - (with help if needed)</a:t>
            </a:r>
          </a:p>
          <a:p>
            <a:endParaRPr lang="en-GB" sz="2400" dirty="0"/>
          </a:p>
          <a:p>
            <a:r>
              <a:rPr lang="en-GB" sz="2400" dirty="0"/>
              <a:t>Prizes for participation and category winners!</a:t>
            </a:r>
          </a:p>
        </p:txBody>
      </p:sp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01E4D8B4-4C08-478D-A550-16EE80343E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4965" y="909315"/>
            <a:ext cx="7559055" cy="5039370"/>
          </a:xfrm>
          <a:prstGeom prst="rect">
            <a:avLst/>
          </a:prstGeom>
          <a:effectLst>
            <a:outerShdw blurRad="127000" sx="102000" sy="102000" algn="ctr" rotWithShape="0">
              <a:prstClr val="black">
                <a:alpha val="2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13040548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100</TotalTime>
  <Words>253</Words>
  <Application>Microsoft Office PowerPoint</Application>
  <PresentationFormat>Widescreen</PresentationFormat>
  <Paragraphs>37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Consolas</vt:lpstr>
      <vt:lpstr>Corbel</vt:lpstr>
      <vt:lpstr>Wingdings 2</vt:lpstr>
      <vt:lpstr>Frame</vt:lpstr>
      <vt:lpstr>Into the Tidyverse</vt:lpstr>
      <vt:lpstr>Data skills are in high demand… </vt:lpstr>
      <vt:lpstr>The Pareto principle:</vt:lpstr>
      <vt:lpstr>Session 1 – Basic Visualisation</vt:lpstr>
      <vt:lpstr>Session 2 – Data Import</vt:lpstr>
      <vt:lpstr>Session 3 – Data Manipulation</vt:lpstr>
      <vt:lpstr>Session 4 – Data Tidying</vt:lpstr>
      <vt:lpstr>Session 5 – Advanced Plotting</vt:lpstr>
      <vt:lpstr>Session 6 – DataViz Battle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Introduction to the tidyverse</dc:title>
  <dc:creator>Tim Hargreaves</dc:creator>
  <cp:lastModifiedBy>Tim Hargreaves</cp:lastModifiedBy>
  <cp:revision>12</cp:revision>
  <dcterms:created xsi:type="dcterms:W3CDTF">2019-09-09T16:17:46Z</dcterms:created>
  <dcterms:modified xsi:type="dcterms:W3CDTF">2020-04-02T07:34:47Z</dcterms:modified>
</cp:coreProperties>
</file>