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8232-86B2-4BC9-BDC4-E57FDA203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 Introduction to the </a:t>
            </a:r>
            <a:r>
              <a:rPr lang="en-GB" sz="4000" dirty="0" err="1"/>
              <a:t>Tidyverse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D5FF-9E75-49F4-8BE5-21EFF568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5364-8F3D-469C-A603-AC5D8BBF8C8F}"/>
              </a:ext>
            </a:extLst>
          </p:cNvPr>
          <p:cNvSpPr txBox="1"/>
          <p:nvPr/>
        </p:nvSpPr>
        <p:spPr>
          <a:xfrm>
            <a:off x="9281969" y="4556708"/>
            <a:ext cx="2827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nsolas" panose="020B0609020204030204" pitchFamily="49" charset="0"/>
              </a:rPr>
              <a:t>* All graphics shown in this presentation can be made using skills taught in this course with just a few lines of code and a spare ten minutes</a:t>
            </a:r>
          </a:p>
        </p:txBody>
      </p:sp>
    </p:spTree>
    <p:extLst>
      <p:ext uri="{BB962C8B-B14F-4D97-AF65-F5344CB8AC3E}">
        <p14:creationId xmlns:p14="http://schemas.microsoft.com/office/powerpoint/2010/main" val="57865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A27E7-C49F-4B14-BB79-7B0B0A33C0A8}"/>
              </a:ext>
            </a:extLst>
          </p:cNvPr>
          <p:cNvSpPr/>
          <p:nvPr/>
        </p:nvSpPr>
        <p:spPr>
          <a:xfrm>
            <a:off x="0" y="226695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Consolas" panose="020B0609020204030204" pitchFamily="49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25BAE-E4C7-4CEB-924B-7A3A30206AAA}"/>
              </a:ext>
            </a:extLst>
          </p:cNvPr>
          <p:cNvSpPr txBox="1"/>
          <p:nvPr/>
        </p:nvSpPr>
        <p:spPr>
          <a:xfrm>
            <a:off x="3581400" y="4777859"/>
            <a:ext cx="502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Questions: tim.Hargreaves@icloud.com</a:t>
            </a:r>
          </a:p>
        </p:txBody>
      </p:sp>
    </p:spTree>
    <p:extLst>
      <p:ext uri="{BB962C8B-B14F-4D97-AF65-F5344CB8AC3E}">
        <p14:creationId xmlns:p14="http://schemas.microsoft.com/office/powerpoint/2010/main" val="23724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6F602D-B940-45C7-8384-DD8C3A5DC56B}"/>
              </a:ext>
            </a:extLst>
          </p:cNvPr>
          <p:cNvSpPr/>
          <p:nvPr/>
        </p:nvSpPr>
        <p:spPr>
          <a:xfrm>
            <a:off x="3637895" y="836035"/>
            <a:ext cx="7977749" cy="5180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1E6A-E899-4D8B-8E6E-5E5B9BB1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76488"/>
          </a:xfrm>
        </p:spPr>
        <p:txBody>
          <a:bodyPr>
            <a:normAutofit/>
          </a:bodyPr>
          <a:lstStyle/>
          <a:p>
            <a:r>
              <a:rPr lang="en-GB" sz="3200" dirty="0"/>
              <a:t>Data skills are in high demand…</a:t>
            </a:r>
            <a:br>
              <a:rPr lang="en-GB" sz="3200" dirty="0"/>
            </a:br>
            <a:endParaRPr lang="en-GB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866995-A9E8-459D-8D0C-5B7F3C432948}"/>
              </a:ext>
            </a:extLst>
          </p:cNvPr>
          <p:cNvGrpSpPr/>
          <p:nvPr/>
        </p:nvGrpSpPr>
        <p:grpSpPr>
          <a:xfrm>
            <a:off x="3637895" y="836035"/>
            <a:ext cx="7977749" cy="5185923"/>
            <a:chOff x="3637895" y="836035"/>
            <a:chExt cx="7977749" cy="51859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DBEC84-0921-452F-B0DD-2409FF046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3144" b="89445"/>
            <a:stretch/>
          </p:blipFill>
          <p:spPr>
            <a:xfrm>
              <a:off x="3637895" y="836035"/>
              <a:ext cx="2578176" cy="5093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EDDC5-3AC9-4723-8385-5DE22D9BD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12" t="12153"/>
            <a:stretch/>
          </p:blipFill>
          <p:spPr>
            <a:xfrm>
              <a:off x="4322691" y="1552568"/>
              <a:ext cx="6486237" cy="44693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CD18A-28E4-4FA2-9F5F-3844C2EC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96" r="73144" b="89445"/>
            <a:stretch/>
          </p:blipFill>
          <p:spPr>
            <a:xfrm>
              <a:off x="5836920" y="836035"/>
              <a:ext cx="5778724" cy="509379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F872715-C2F5-471B-B10E-9A7B4E977D77}"/>
              </a:ext>
            </a:extLst>
          </p:cNvPr>
          <p:cNvSpPr txBox="1">
            <a:spLocks/>
          </p:cNvSpPr>
          <p:nvPr/>
        </p:nvSpPr>
        <p:spPr>
          <a:xfrm>
            <a:off x="252919" y="2257425"/>
            <a:ext cx="2947482" cy="338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Data is everywhere: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Biology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Journalism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9265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The Pareto principle: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705100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80% of all problems can be solved by knowing 20% of a topic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725EED-8D2B-42F7-9EB8-B0AB21D55B2F}"/>
              </a:ext>
            </a:extLst>
          </p:cNvPr>
          <p:cNvSpPr txBox="1">
            <a:spLocks/>
          </p:cNvSpPr>
          <p:nvPr/>
        </p:nvSpPr>
        <p:spPr>
          <a:xfrm>
            <a:off x="252919" y="4286362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This course teaches you that 20%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896D5-2C62-415B-AB89-0B42D772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27501" r="10201" b="16387"/>
          <a:stretch/>
        </p:blipFill>
        <p:spPr bwMode="auto">
          <a:xfrm>
            <a:off x="3810000" y="857521"/>
            <a:ext cx="7581900" cy="514295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1 –</a:t>
            </a:r>
            <a:br>
              <a:rPr lang="en-GB" dirty="0"/>
            </a:br>
            <a:r>
              <a:rPr lang="en-GB" sz="2800" dirty="0"/>
              <a:t>Basic Visualisation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how to make a data visualisation from scratch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6DC4B-A114-4C68-9A9E-40DC001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22" y="849945"/>
            <a:ext cx="7737165" cy="515811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3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2 –</a:t>
            </a:r>
            <a:br>
              <a:rPr lang="en-GB" dirty="0"/>
            </a:br>
            <a:r>
              <a:rPr lang="en-GB" sz="2800" dirty="0"/>
              <a:t>Data Import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Extract data from text files, Excel spread-sheets, or from 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AE560-4EF9-4EAB-A453-50FBD76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593441"/>
            <a:ext cx="8081818" cy="232773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16FF221F-0E7C-45D0-98D6-C457DD78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99" y="3385209"/>
            <a:ext cx="7559055" cy="287935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302D6F9-EDD3-45ED-B91E-2D8D5C5D971D}"/>
              </a:ext>
            </a:extLst>
          </p:cNvPr>
          <p:cNvSpPr/>
          <p:nvPr/>
        </p:nvSpPr>
        <p:spPr>
          <a:xfrm>
            <a:off x="7400346" y="2799278"/>
            <a:ext cx="509301" cy="827872"/>
          </a:xfrm>
          <a:prstGeom prst="downArrow">
            <a:avLst>
              <a:gd name="adj1" fmla="val 50000"/>
              <a:gd name="adj2" fmla="val 6496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6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3 –</a:t>
            </a:r>
            <a:br>
              <a:rPr lang="en-GB" dirty="0"/>
            </a:br>
            <a:r>
              <a:rPr lang="en-GB" sz="2800" dirty="0"/>
              <a:t>Data Manipulation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 set and use it to answer questions</a:t>
            </a:r>
          </a:p>
        </p:txBody>
      </p:sp>
      <p:pic>
        <p:nvPicPr>
          <p:cNvPr id="5" name="Picture 4" descr="An extract of the diamonds dataset&#10;">
            <a:extLst>
              <a:ext uri="{FF2B5EF4-FFF2-40B4-BE49-F238E27FC236}">
                <a16:creationId xmlns:a16="http://schemas.microsoft.com/office/drawing/2014/main" id="{CA980C03-0E1A-42AF-A006-DE274A1821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74" y="846772"/>
            <a:ext cx="5372100" cy="223837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3E31AA-796A-456E-998A-BCACD5A22913}"/>
              </a:ext>
            </a:extLst>
          </p:cNvPr>
          <p:cNvSpPr/>
          <p:nvPr/>
        </p:nvSpPr>
        <p:spPr>
          <a:xfrm>
            <a:off x="6095048" y="2738439"/>
            <a:ext cx="3057525" cy="3467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An extract from the diamonds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D1589-9D1D-4115-B8C5-474AD794BAE5}"/>
              </a:ext>
            </a:extLst>
          </p:cNvPr>
          <p:cNvSpPr txBox="1"/>
          <p:nvPr/>
        </p:nvSpPr>
        <p:spPr>
          <a:xfrm>
            <a:off x="3634741" y="3311189"/>
            <a:ext cx="797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Question: What is the average price of each cut of diamond?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42777-ACAF-4BA2-9324-F356F6136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" b="1"/>
          <a:stretch/>
        </p:blipFill>
        <p:spPr>
          <a:xfrm>
            <a:off x="8214360" y="3998896"/>
            <a:ext cx="2579181" cy="171145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D2D04C-36F7-4B2E-A72B-D887E52CBE01}"/>
              </a:ext>
            </a:extLst>
          </p:cNvPr>
          <p:cNvSpPr/>
          <p:nvPr/>
        </p:nvSpPr>
        <p:spPr>
          <a:xfrm>
            <a:off x="8702039" y="5377720"/>
            <a:ext cx="2133601" cy="3737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Result of manipulation</a:t>
            </a:r>
          </a:p>
        </p:txBody>
      </p:sp>
    </p:spTree>
    <p:extLst>
      <p:ext uri="{BB962C8B-B14F-4D97-AF65-F5344CB8AC3E}">
        <p14:creationId xmlns:p14="http://schemas.microsoft.com/office/powerpoint/2010/main" val="36721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4 –</a:t>
            </a:r>
            <a:br>
              <a:rPr lang="en-GB" dirty="0"/>
            </a:br>
            <a:r>
              <a:rPr lang="en-GB" sz="2800" dirty="0"/>
              <a:t>Data Tidying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dataset and tidy it into a form that is easier to answer questions with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1F404FA-E06A-4F90-99A3-3BAF206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22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2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5 –</a:t>
            </a:r>
            <a:br>
              <a:rPr lang="en-GB" dirty="0"/>
            </a:br>
            <a:r>
              <a:rPr lang="en-GB" sz="2800" dirty="0"/>
              <a:t>Advanced Plotting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to create all sorts of weird and wonderful visualisations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C8535C-428B-4F76-9D4F-32B95CD6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0" y="831721"/>
            <a:ext cx="7307234" cy="450960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D95F3-2DE9-4BDA-9CA1-B9E2C7F35101}"/>
              </a:ext>
            </a:extLst>
          </p:cNvPr>
          <p:cNvSpPr txBox="1"/>
          <p:nvPr/>
        </p:nvSpPr>
        <p:spPr>
          <a:xfrm>
            <a:off x="5458691" y="5477163"/>
            <a:ext cx="580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Example from my recent work in Chemical Development at AstraZeneca – data is not just for Mathematicians!</a:t>
            </a:r>
          </a:p>
        </p:txBody>
      </p:sp>
    </p:spTree>
    <p:extLst>
      <p:ext uri="{BB962C8B-B14F-4D97-AF65-F5344CB8AC3E}">
        <p14:creationId xmlns:p14="http://schemas.microsoft.com/office/powerpoint/2010/main" val="8410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6 –</a:t>
            </a:r>
            <a:br>
              <a:rPr lang="en-GB" dirty="0"/>
            </a:br>
            <a:r>
              <a:rPr lang="en-GB" sz="2800" dirty="0"/>
              <a:t>DataViz Battle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Showcase your skills by building your own data visualisation on any dataset you want - (with help if needed)</a:t>
            </a:r>
          </a:p>
          <a:p>
            <a:endParaRPr lang="en-GB" sz="2400" dirty="0"/>
          </a:p>
          <a:p>
            <a:r>
              <a:rPr lang="en-GB" sz="2400" dirty="0"/>
              <a:t>Prizes for participation and category winners!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1E4D8B4-4C08-478D-A550-16EE8034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65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0405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236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Wingdings 2</vt:lpstr>
      <vt:lpstr>Frame</vt:lpstr>
      <vt:lpstr>An Introduction to the Tidyverse</vt:lpstr>
      <vt:lpstr>Data skills are in high demand… </vt:lpstr>
      <vt:lpstr>The Pareto principle:</vt:lpstr>
      <vt:lpstr>Session 1 – Basic Visualisation</vt:lpstr>
      <vt:lpstr>Session 2 – Data Import</vt:lpstr>
      <vt:lpstr>Session 3 – Data Manipulation</vt:lpstr>
      <vt:lpstr>Session 4 – Data Tidying</vt:lpstr>
      <vt:lpstr>Session 5 – Advanced Plotting</vt:lpstr>
      <vt:lpstr>Session 6 – DataViz Battle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tidyverse</dc:title>
  <dc:creator>Tim Hargreaves</dc:creator>
  <cp:lastModifiedBy>Hargreaves, Tim</cp:lastModifiedBy>
  <cp:revision>11</cp:revision>
  <dcterms:created xsi:type="dcterms:W3CDTF">2019-09-09T16:17:46Z</dcterms:created>
  <dcterms:modified xsi:type="dcterms:W3CDTF">2019-11-11T15:16:19Z</dcterms:modified>
</cp:coreProperties>
</file>