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8" d="100"/>
          <a:sy n="108" d="100"/>
        </p:scale>
        <p:origin x="73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:Sanjay R Student ID :au951221104041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65005" y="1591565"/>
            <a:ext cx="8427535" cy="1600438"/>
          </a:xfrm>
          <a:prstGeom prst="rect">
            <a:avLst/>
          </a:prstGeom>
          <a:noFill/>
        </p:spPr>
        <p:txBody>
          <a:bodyPr wrap="square">
            <a:spAutoFit/>
          </a:bodyPr>
          <a:lstStyle/>
          <a:p>
            <a:pPr marL="342900" indent="-342900">
              <a:buFont typeface="Arial" panose="020B0604020202020204" pitchFamily="34" charset="0"/>
              <a:buChar char="•"/>
            </a:pPr>
            <a:r>
              <a:rPr lang="en-US" b="0" i="0" dirty="0">
                <a:solidFill>
                  <a:srgbClr val="0D0D0D"/>
                </a:solidFill>
                <a:effectLst/>
                <a:highlight>
                  <a:srgbClr val="FFFFFF"/>
                </a:highlight>
                <a:latin typeface="Söhne"/>
              </a:rPr>
              <a:t>In developing a voting app with Django, great care is given to both structuring the data and presenting results effectively. Using Django's model system, the app's data architecture, often involving models like Question and Choice, is meticulously designed to represent polls and choices. Once users vote, delivering results becomes crucial. Django's templating system dynamically generates HTML templates, showcasing voting outcomes in an intuitive and visually appealing way. Additionally, the app may employ charting libraries or custom visualization methods to illustrate vote distribution, providing users with valuable insights into the voting process.</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5975B785-8311-221F-8499-6924229EC737}"/>
              </a:ext>
            </a:extLst>
          </p:cNvPr>
          <p:cNvPicPr>
            <a:picLocks noChangeAspect="1"/>
          </p:cNvPicPr>
          <p:nvPr/>
        </p:nvPicPr>
        <p:blipFill>
          <a:blip r:embed="rId2"/>
          <a:stretch>
            <a:fillRect/>
          </a:stretch>
        </p:blipFill>
        <p:spPr>
          <a:xfrm>
            <a:off x="311699" y="1065075"/>
            <a:ext cx="8520602" cy="352530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11700" y="555600"/>
            <a:ext cx="2808000" cy="755700"/>
          </a:xfrm>
        </p:spPr>
        <p:txBody>
          <a:bodyPr wrap="square" anchor="b">
            <a:normAutofit/>
          </a:bodyPr>
          <a:lstStyle/>
          <a:p>
            <a:r>
              <a:rPr lang="en-US" sz="2200" b="1" dirty="0"/>
              <a:t>Polling page</a:t>
            </a:r>
          </a:p>
        </p:txBody>
      </p:sp>
      <p:pic>
        <p:nvPicPr>
          <p:cNvPr id="15" name="Picture 14">
            <a:extLst>
              <a:ext uri="{FF2B5EF4-FFF2-40B4-BE49-F238E27FC236}">
                <a16:creationId xmlns:a16="http://schemas.microsoft.com/office/drawing/2014/main" id="{6968C024-383A-2346-BF15-2E71C60D231A}"/>
              </a:ext>
            </a:extLst>
          </p:cNvPr>
          <p:cNvPicPr>
            <a:picLocks noChangeAspect="1"/>
          </p:cNvPicPr>
          <p:nvPr/>
        </p:nvPicPr>
        <p:blipFill>
          <a:blip r:embed="rId2"/>
          <a:stretch>
            <a:fillRect/>
          </a:stretch>
        </p:blipFill>
        <p:spPr>
          <a:xfrm>
            <a:off x="612559" y="1438183"/>
            <a:ext cx="7368466" cy="260115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Voting page</a:t>
            </a:r>
          </a:p>
        </p:txBody>
      </p:sp>
      <p:pic>
        <p:nvPicPr>
          <p:cNvPr id="5" name="Picture 4">
            <a:extLst>
              <a:ext uri="{FF2B5EF4-FFF2-40B4-BE49-F238E27FC236}">
                <a16:creationId xmlns:a16="http://schemas.microsoft.com/office/drawing/2014/main" id="{545B4AD7-D148-9DCF-1423-C862C46218CD}"/>
              </a:ext>
            </a:extLst>
          </p:cNvPr>
          <p:cNvPicPr>
            <a:picLocks noChangeAspect="1"/>
          </p:cNvPicPr>
          <p:nvPr/>
        </p:nvPicPr>
        <p:blipFill>
          <a:blip r:embed="rId2"/>
          <a:stretch>
            <a:fillRect/>
          </a:stretch>
        </p:blipFill>
        <p:spPr>
          <a:xfrm>
            <a:off x="506027" y="1267649"/>
            <a:ext cx="7093258" cy="325778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Admin page</a:t>
            </a:r>
          </a:p>
        </p:txBody>
      </p:sp>
      <p:pic>
        <p:nvPicPr>
          <p:cNvPr id="4" name="Picture 3">
            <a:extLst>
              <a:ext uri="{FF2B5EF4-FFF2-40B4-BE49-F238E27FC236}">
                <a16:creationId xmlns:a16="http://schemas.microsoft.com/office/drawing/2014/main" id="{3BA3A9E1-EBDC-7385-BAFF-55112E679E5D}"/>
              </a:ext>
            </a:extLst>
          </p:cNvPr>
          <p:cNvPicPr>
            <a:picLocks noChangeAspect="1"/>
          </p:cNvPicPr>
          <p:nvPr/>
        </p:nvPicPr>
        <p:blipFill>
          <a:blip r:embed="rId2"/>
          <a:stretch>
            <a:fillRect/>
          </a:stretch>
        </p:blipFill>
        <p:spPr>
          <a:xfrm>
            <a:off x="628560" y="1136342"/>
            <a:ext cx="7663184" cy="3701988"/>
          </a:xfrm>
          <a:prstGeom prst="rect">
            <a:avLst/>
          </a:prstGeom>
        </p:spPr>
      </p:pic>
    </p:spTree>
    <p:extLst>
      <p:ext uri="{BB962C8B-B14F-4D97-AF65-F5344CB8AC3E}">
        <p14:creationId xmlns:p14="http://schemas.microsoft.com/office/powerpoint/2010/main" val="33852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1224776" y="1374929"/>
            <a:ext cx="7168375"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highlight>
                  <a:srgbClr val="FFFFFF"/>
                </a:highlight>
                <a:latin typeface="Söhne"/>
              </a:rPr>
              <a:t>To elevate the voting app, numerous avenues for improvement arise to enhance functionality and user engagement. Integrating advanced analytics tools allows administrators to extract deeper insights into voting behaviors, demographic trends, and predictive modeling for future outcomes. Additionally, incorporating social media integration can boost engagement by enabling users to effortlessly share their voting activities and poll results across popular platforms, expanding reach and community involvement. Real-time collaboration features offer further enhancement, empowering teams or committees to collectively create and refine polls, augmenting decision-making processes.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912728" y="1556087"/>
            <a:ext cx="7666278" cy="1600438"/>
          </a:xfrm>
          <a:prstGeom prst="rect">
            <a:avLst/>
          </a:prstGeom>
          <a:noFill/>
        </p:spPr>
        <p:txBody>
          <a:bodyPr wrap="square">
            <a:spAutoFit/>
          </a:bodyPr>
          <a:lstStyle/>
          <a:p>
            <a:r>
              <a:rPr lang="en-US" b="0" i="0" dirty="0">
                <a:solidFill>
                  <a:srgbClr val="0D0D0D"/>
                </a:solidFill>
                <a:effectLst/>
                <a:highlight>
                  <a:srgbClr val="FFFFFF"/>
                </a:highlight>
                <a:latin typeface="Söhne"/>
              </a:rPr>
              <a:t>In conclusion, the development of the voting application using Django has laid a strong groundwork for fostering democratic participation and decision-making. With careful attention to data modeling and result presentation, the app offers a transparent and user-friendly experience. Yet, the journey continues. Embracing future enhancements like advanced analytics, social media integration, real-time collaboration, and mobile accessibility will ensure the application evolves to meet changing user and administrative needs. Ultimately, the voting app serves as a testament to technology's role in promoting civic engagement, empowering individuals, and supporting democratic principles.</a:t>
            </a:r>
            <a:r>
              <a:rPr lang="en-IN" dirty="0"/>
              <a:t>.</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157163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8"/>
            <a:ext cx="7529376" cy="1384995"/>
          </a:xfrm>
          <a:prstGeom prst="rect">
            <a:avLst/>
          </a:prstGeom>
          <a:noFill/>
        </p:spPr>
        <p:txBody>
          <a:bodyPr wrap="square">
            <a:spAutoFit/>
          </a:bodyPr>
          <a:lstStyle/>
          <a:p>
            <a:r>
              <a:rPr lang="en-US" b="0" i="0" dirty="0">
                <a:solidFill>
                  <a:srgbClr val="0D0D0D"/>
                </a:solidFill>
                <a:effectLst/>
                <a:highlight>
                  <a:srgbClr val="FFFFFF"/>
                </a:highlight>
                <a:latin typeface="Söhne"/>
              </a:rPr>
              <a:t>Django is a powerful tool in web development, offering everything you need to build complex applications right out of the box. It speeds up development by providing ready-made solutions for tasks like user authentication and managing data in databases. With its Object-Relational Mapping (ORM), working with databases becomes easier and more secure, thanks to built-in protection features. However, Django's strict way of doing things might take some getting used to for beginners, and its all-in-one approach could potentially slow things down in certain situations.</a:t>
            </a:r>
            <a:r>
              <a:rPr lang="en-IN" dirty="0"/>
              <a: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021364" y="1102094"/>
            <a:ext cx="6824546" cy="3539430"/>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Develop a robust web-based voting application using Django.</a:t>
            </a:r>
          </a:p>
          <a:p>
            <a:pPr algn="l">
              <a:buFont typeface="+mj-lt"/>
              <a:buAutoNum type="arabicPeriod"/>
            </a:pPr>
            <a:r>
              <a:rPr lang="en-US" b="1" i="0" dirty="0">
                <a:solidFill>
                  <a:srgbClr val="0D0D0D"/>
                </a:solidFill>
                <a:effectLst/>
                <a:highlight>
                  <a:srgbClr val="FFFFFF"/>
                </a:highlight>
                <a:latin typeface="Söhne"/>
              </a:rPr>
              <a:t>Functionality</a:t>
            </a:r>
            <a:r>
              <a:rPr lang="en-US" b="0" i="0" dirty="0">
                <a:solidFill>
                  <a:srgbClr val="0D0D0D"/>
                </a:solidFill>
                <a:effectLst/>
                <a:highlight>
                  <a:srgbClr val="FFFFFF"/>
                </a:highlight>
                <a:latin typeface="Söhne"/>
              </a:rPr>
              <a:t>: Users can participate in polls or surveys by casting their votes on various questions or topics.</a:t>
            </a:r>
          </a:p>
          <a:p>
            <a:pPr algn="l">
              <a:buFont typeface="+mj-lt"/>
              <a:buAutoNum type="arabicPeriod"/>
            </a:pPr>
            <a:r>
              <a:rPr lang="en-US" b="1" i="0" dirty="0">
                <a:solidFill>
                  <a:srgbClr val="0D0D0D"/>
                </a:solidFill>
                <a:effectLst/>
                <a:highlight>
                  <a:srgbClr val="FFFFFF"/>
                </a:highlight>
                <a:latin typeface="Söhne"/>
              </a:rPr>
              <a:t>Features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View a list of available questions.</a:t>
            </a:r>
          </a:p>
          <a:p>
            <a:pPr marL="742950" lvl="1" indent="-285750" algn="l">
              <a:buFont typeface="+mj-lt"/>
              <a:buAutoNum type="arabicPeriod"/>
            </a:pPr>
            <a:r>
              <a:rPr lang="en-US" b="0" i="0" dirty="0">
                <a:solidFill>
                  <a:srgbClr val="0D0D0D"/>
                </a:solidFill>
                <a:effectLst/>
                <a:highlight>
                  <a:srgbClr val="FFFFFF"/>
                </a:highlight>
                <a:latin typeface="Söhne"/>
              </a:rPr>
              <a:t>Select a question of interest.</a:t>
            </a:r>
          </a:p>
          <a:p>
            <a:pPr marL="742950" lvl="1" indent="-285750" algn="l">
              <a:buFont typeface="+mj-lt"/>
              <a:buAutoNum type="arabicPeriod"/>
            </a:pPr>
            <a:r>
              <a:rPr lang="en-US" b="0" i="0" dirty="0">
                <a:solidFill>
                  <a:srgbClr val="0D0D0D"/>
                </a:solidFill>
                <a:effectLst/>
                <a:highlight>
                  <a:srgbClr val="FFFFFF"/>
                </a:highlight>
                <a:latin typeface="Söhne"/>
              </a:rPr>
              <a:t>Submit votes for one or more choices provided for that question.</a:t>
            </a:r>
          </a:p>
          <a:p>
            <a:pPr algn="l">
              <a:buFont typeface="+mj-lt"/>
              <a:buAutoNum type="arabicPeriod"/>
            </a:pPr>
            <a:r>
              <a:rPr lang="en-US" b="1" i="0" dirty="0">
                <a:solidFill>
                  <a:srgbClr val="0D0D0D"/>
                </a:solidFill>
                <a:effectLst/>
                <a:highlight>
                  <a:srgbClr val="FFFFFF"/>
                </a:highlight>
                <a:latin typeface="Söhne"/>
              </a:rPr>
              <a:t>Goals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Create an intuitive user experience.</a:t>
            </a:r>
          </a:p>
          <a:p>
            <a:pPr marL="742950" lvl="1" indent="-285750" algn="l">
              <a:buFont typeface="+mj-lt"/>
              <a:buAutoNum type="arabicPeriod"/>
            </a:pPr>
            <a:r>
              <a:rPr lang="en-US" b="0" i="0" dirty="0">
                <a:solidFill>
                  <a:srgbClr val="0D0D0D"/>
                </a:solidFill>
                <a:effectLst/>
                <a:highlight>
                  <a:srgbClr val="FFFFFF"/>
                </a:highlight>
                <a:latin typeface="Söhne"/>
              </a:rPr>
              <a:t>Ensure security measures are in place to protect the integrity of the voting process.</a:t>
            </a:r>
          </a:p>
          <a:p>
            <a:pPr marL="742950" lvl="1" indent="-285750" algn="l">
              <a:buFont typeface="+mj-lt"/>
              <a:buAutoNum type="arabicPeriod"/>
            </a:pPr>
            <a:r>
              <a:rPr lang="en-US" b="0" i="0" dirty="0">
                <a:solidFill>
                  <a:srgbClr val="0D0D0D"/>
                </a:solidFill>
                <a:effectLst/>
                <a:highlight>
                  <a:srgbClr val="FFFFFF"/>
                </a:highlight>
                <a:latin typeface="Söhne"/>
              </a:rPr>
              <a:t>Build a scalable system capable of handling increased user traffic.</a:t>
            </a:r>
          </a:p>
          <a:p>
            <a:pPr algn="l">
              <a:buFont typeface="+mj-lt"/>
              <a:buAutoNum type="arabicPeriod"/>
            </a:pPr>
            <a:r>
              <a:rPr lang="en-US" b="1" i="0" dirty="0">
                <a:solidFill>
                  <a:srgbClr val="0D0D0D"/>
                </a:solidFill>
                <a:effectLst/>
                <a:highlight>
                  <a:srgbClr val="FFFFFF"/>
                </a:highlight>
                <a:latin typeface="Söhne"/>
              </a:rPr>
              <a:t>User Experience</a:t>
            </a:r>
            <a:r>
              <a:rPr lang="en-US" b="0" i="0" dirty="0">
                <a:solidFill>
                  <a:srgbClr val="0D0D0D"/>
                </a:solidFill>
                <a:effectLst/>
                <a:highlight>
                  <a:srgbClr val="FFFFFF"/>
                </a:highlight>
                <a:latin typeface="Söhne"/>
              </a:rPr>
              <a:t>: Focus on delivering an engaging and user-friendly interface.</a:t>
            </a:r>
          </a:p>
          <a:p>
            <a:pPr algn="l">
              <a:buFont typeface="+mj-lt"/>
              <a:buAutoNum type="arabicPeriod"/>
            </a:pPr>
            <a:r>
              <a:rPr lang="en-US" b="1" i="0" dirty="0">
                <a:solidFill>
                  <a:srgbClr val="0D0D0D"/>
                </a:solidFill>
                <a:effectLst/>
                <a:highlight>
                  <a:srgbClr val="FFFFFF"/>
                </a:highlight>
                <a:latin typeface="Söhne"/>
              </a:rPr>
              <a:t>Administration</a:t>
            </a:r>
            <a:r>
              <a:rPr lang="en-US" b="0" i="0" dirty="0">
                <a:solidFill>
                  <a:srgbClr val="0D0D0D"/>
                </a:solidFill>
                <a:effectLst/>
                <a:highlight>
                  <a:srgbClr val="FFFFFF"/>
                </a:highlight>
                <a:latin typeface="Söhne"/>
              </a:rPr>
              <a:t>: Provide tools for administrators to effectively manage the voting process.</a:t>
            </a:r>
            <a:endParaRPr lang="en-IN" dirty="0"/>
          </a:p>
          <a:p>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181588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highlight>
                  <a:srgbClr val="FFFFFF"/>
                </a:highlight>
                <a:latin typeface="Söhne"/>
              </a:rPr>
              <a:t>The project aims to create an advanced web-based voting application using Django, tailored for conducting digital polls, surveys, or elections within organizations, institutions, or communities. The emphasis is on engaging users and promoting transparency. Key features include robust user authentication and registration to ensure secure access. Administrators will have full control over creating and managing polls, with options to customize parameters like titles, descriptions, and question types. Participants will experience an intuitive voting interface capable of handling different question formats, allowing real-time feedback on active polls.</a:t>
            </a:r>
            <a:endParaRPr lang="en-IN" dirty="0"/>
          </a:p>
        </p:txBody>
      </p:sp>
      <p:sp>
        <p:nvSpPr>
          <p:cNvPr id="4" name="Rectangle 1">
            <a:extLst>
              <a:ext uri="{FF2B5EF4-FFF2-40B4-BE49-F238E27FC236}">
                <a16:creationId xmlns:a16="http://schemas.microsoft.com/office/drawing/2014/main" id="{0BB4AA00-D1C8-27C6-9592-0A8D98CEC323}"/>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1815882"/>
          </a:xfrm>
          <a:prstGeom prst="rect">
            <a:avLst/>
          </a:prstGeom>
          <a:noFill/>
        </p:spPr>
        <p:txBody>
          <a:bodyPr wrap="square">
            <a:spAutoFit/>
          </a:bodyPr>
          <a:lstStyle/>
          <a:p>
            <a:r>
              <a:rPr lang="en-IN" dirty="0"/>
              <a:t>1.User Authentication and Registration.</a:t>
            </a:r>
          </a:p>
          <a:p>
            <a:r>
              <a:rPr lang="en-IN" dirty="0"/>
              <a:t>2.Poll Creation and Management.</a:t>
            </a:r>
          </a:p>
          <a:p>
            <a:r>
              <a:rPr lang="en-IN" dirty="0"/>
              <a:t>3.Voting Interface.</a:t>
            </a:r>
          </a:p>
          <a:p>
            <a:r>
              <a:rPr lang="en-IN" dirty="0"/>
              <a:t>4.Real-time Updates and Notifications. </a:t>
            </a:r>
          </a:p>
          <a:p>
            <a:r>
              <a:rPr lang="en-IN" dirty="0"/>
              <a:t>5.Transparent and Auditable Process.</a:t>
            </a:r>
          </a:p>
          <a:p>
            <a:r>
              <a:rPr lang="en-IN" dirty="0"/>
              <a:t>6.Scalability and Performance Optimization.</a:t>
            </a:r>
          </a:p>
          <a:p>
            <a:r>
              <a:rPr lang="en-IN" dirty="0"/>
              <a:t>7.Reporting and Analytics.</a:t>
            </a:r>
          </a:p>
          <a:p>
            <a:r>
              <a:rPr lang="en-IN" dirty="0"/>
              <a:t>8.Compliance and Security.</a:t>
            </a:r>
          </a:p>
        </p:txBody>
      </p:sp>
      <p:sp>
        <p:nvSpPr>
          <p:cNvPr id="6" name="Rectangle 2">
            <a:extLst>
              <a:ext uri="{FF2B5EF4-FFF2-40B4-BE49-F238E27FC236}">
                <a16:creationId xmlns:a16="http://schemas.microsoft.com/office/drawing/2014/main" id="{039A5E9A-0F3E-B7CA-FE7C-D2B94E2CBB13}"/>
              </a:ext>
            </a:extLst>
          </p:cNvPr>
          <p:cNvSpPr>
            <a:spLocks noChangeArrowheads="1"/>
          </p:cNvSpPr>
          <p:nvPr/>
        </p:nvSpPr>
        <p:spPr bwMode="auto">
          <a:xfrm>
            <a:off x="0" y="0"/>
            <a:ext cx="3257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094B4D6-1358-83E4-05C4-6E50CAAFE54E}"/>
              </a:ext>
            </a:extLst>
          </p:cNvPr>
          <p:cNvSpPr>
            <a:spLocks noChangeArrowheads="1"/>
          </p:cNvSpPr>
          <p:nvPr/>
        </p:nvSpPr>
        <p:spPr bwMode="auto">
          <a:xfrm>
            <a:off x="152400" y="152400"/>
            <a:ext cx="3257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4070153"/>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algn="l">
              <a:buFont typeface="+mj-lt"/>
              <a:buAutoNum type="arabicPeriod"/>
            </a:pPr>
            <a:r>
              <a:rPr lang="en-US" b="1" i="0" dirty="0">
                <a:solidFill>
                  <a:srgbClr val="0D0D0D"/>
                </a:solidFill>
                <a:effectLst/>
                <a:highlight>
                  <a:srgbClr val="FFFFFF"/>
                </a:highlight>
                <a:latin typeface="Söhne"/>
              </a:rPr>
              <a:t>Rapid Development</a:t>
            </a:r>
            <a:r>
              <a:rPr lang="en-US" b="0" i="0" dirty="0">
                <a:solidFill>
                  <a:srgbClr val="0D0D0D"/>
                </a:solidFill>
                <a:effectLst/>
                <a:highlight>
                  <a:srgbClr val="FFFFFF"/>
                </a:highlight>
                <a:latin typeface="Söhne"/>
              </a:rPr>
              <a:t>: Django's "batteries included" approach and built-in functionalities accelerate development, reducing time-to-market for the voting system.</a:t>
            </a:r>
          </a:p>
          <a:p>
            <a:pPr algn="l">
              <a:buFont typeface="+mj-lt"/>
              <a:buAutoNum type="arabicPeriod"/>
            </a:pPr>
            <a:r>
              <a:rPr lang="en-US" b="1" i="0" dirty="0">
                <a:solidFill>
                  <a:srgbClr val="0D0D0D"/>
                </a:solidFill>
                <a:effectLst/>
                <a:highlight>
                  <a:srgbClr val="FFFFFF"/>
                </a:highlight>
                <a:latin typeface="Söhne"/>
              </a:rPr>
              <a:t>Robust Security</a:t>
            </a:r>
            <a:r>
              <a:rPr lang="en-US" b="0" i="0" dirty="0">
                <a:solidFill>
                  <a:srgbClr val="0D0D0D"/>
                </a:solidFill>
                <a:effectLst/>
                <a:highlight>
                  <a:srgbClr val="FFFFFF"/>
                </a:highlight>
                <a:latin typeface="Söhne"/>
              </a:rPr>
              <a:t>: Django provides robust security features such as protection against common web vulnerabilities like CSRF attacks, XSS attacks, and SQL injection, ensuring the integrity of the voting process.</a:t>
            </a:r>
          </a:p>
          <a:p>
            <a:pPr algn="l">
              <a:buFont typeface="+mj-lt"/>
              <a:buAutoNum type="arabicPeriod"/>
            </a:pPr>
            <a:r>
              <a:rPr lang="en-US" b="1" i="0" dirty="0">
                <a:solidFill>
                  <a:srgbClr val="0D0D0D"/>
                </a:solidFill>
                <a:effectLst/>
                <a:highlight>
                  <a:srgbClr val="FFFFFF"/>
                </a:highlight>
                <a:latin typeface="Söhne"/>
              </a:rPr>
              <a:t>Scalability</a:t>
            </a:r>
            <a:r>
              <a:rPr lang="en-US" b="0" i="0" dirty="0">
                <a:solidFill>
                  <a:srgbClr val="0D0D0D"/>
                </a:solidFill>
                <a:effectLst/>
                <a:highlight>
                  <a:srgbClr val="FFFFFF"/>
                </a:highlight>
                <a:latin typeface="Söhne"/>
              </a:rPr>
              <a:t>: Django's scalability allows the system to handle a large number of users and votes efficiently, making it suitable for elections with varying levels of participation.</a:t>
            </a:r>
          </a:p>
          <a:p>
            <a:pPr algn="l">
              <a:buFont typeface="+mj-lt"/>
              <a:buAutoNum type="arabicPeriod"/>
            </a:pPr>
            <a:r>
              <a:rPr lang="en-US" b="1" i="0" dirty="0">
                <a:solidFill>
                  <a:srgbClr val="0D0D0D"/>
                </a:solidFill>
                <a:effectLst/>
                <a:highlight>
                  <a:srgbClr val="FFFFFF"/>
                </a:highlight>
                <a:latin typeface="Söhne"/>
              </a:rPr>
              <a:t>Customization</a:t>
            </a:r>
            <a:r>
              <a:rPr lang="en-US" b="0" i="0" dirty="0">
                <a:solidFill>
                  <a:srgbClr val="0D0D0D"/>
                </a:solidFill>
                <a:effectLst/>
                <a:highlight>
                  <a:srgbClr val="FFFFFF"/>
                </a:highlight>
                <a:latin typeface="Söhne"/>
              </a:rPr>
              <a:t>: Django's flexible architecture allows for easy customization of features and user interfaces to meet specific requirements of different organizations or communities.</a:t>
            </a:r>
          </a:p>
          <a:p>
            <a:pPr algn="l">
              <a:buFont typeface="+mj-lt"/>
              <a:buAutoNum type="arabicPeriod"/>
            </a:pPr>
            <a:r>
              <a:rPr lang="en-US" b="1" i="0" dirty="0">
                <a:solidFill>
                  <a:srgbClr val="0D0D0D"/>
                </a:solidFill>
                <a:effectLst/>
                <a:highlight>
                  <a:srgbClr val="FFFFFF"/>
                </a:highlight>
                <a:latin typeface="Söhne"/>
              </a:rPr>
              <a:t>Reliability</a:t>
            </a:r>
            <a:r>
              <a:rPr lang="en-US" b="0" i="0" dirty="0">
                <a:solidFill>
                  <a:srgbClr val="0D0D0D"/>
                </a:solidFill>
                <a:effectLst/>
                <a:highlight>
                  <a:srgbClr val="FFFFFF"/>
                </a:highlight>
                <a:latin typeface="Söhne"/>
              </a:rPr>
              <a:t>: Django's stability and reliability ensure minimal downtime and consistent performance, crucial for a critical system like a voting application.</a:t>
            </a:r>
          </a:p>
          <a:p>
            <a:pPr algn="l">
              <a:buFont typeface="+mj-lt"/>
              <a:buAutoNum type="arabicPeriod"/>
            </a:pPr>
            <a:r>
              <a:rPr lang="en-US" b="1" i="0" dirty="0">
                <a:solidFill>
                  <a:srgbClr val="0D0D0D"/>
                </a:solidFill>
                <a:effectLst/>
                <a:highlight>
                  <a:srgbClr val="FFFFFF"/>
                </a:highlight>
                <a:latin typeface="Söhne"/>
              </a:rPr>
              <a:t>Community Support</a:t>
            </a:r>
            <a:r>
              <a:rPr lang="en-US" b="0" i="0" dirty="0">
                <a:solidFill>
                  <a:srgbClr val="0D0D0D"/>
                </a:solidFill>
                <a:effectLst/>
                <a:highlight>
                  <a:srgbClr val="FFFFFF"/>
                </a:highlight>
                <a:latin typeface="Söhne"/>
              </a:rPr>
              <a:t>: Being an open-source framework, Django has a large and active community of developers who contribute to its improvement, providing access to a wealth of resources, libraries, and plugins.</a:t>
            </a:r>
          </a:p>
          <a:p>
            <a:pPr algn="l">
              <a:buFont typeface="+mj-lt"/>
              <a:buAutoNum type="arabicPeriod"/>
            </a:pPr>
            <a:r>
              <a:rPr lang="en-US" b="1" i="0" dirty="0">
                <a:solidFill>
                  <a:srgbClr val="0D0D0D"/>
                </a:solidFill>
                <a:effectLst/>
                <a:highlight>
                  <a:srgbClr val="FFFFFF"/>
                </a:highlight>
                <a:latin typeface="Söhne"/>
              </a:rPr>
              <a:t>Ease of Maintenance</a:t>
            </a:r>
            <a:r>
              <a:rPr lang="en-US" b="0" i="0" dirty="0">
                <a:solidFill>
                  <a:srgbClr val="0D0D0D"/>
                </a:solidFill>
                <a:effectLst/>
                <a:highlight>
                  <a:srgbClr val="FFFFFF"/>
                </a:highlight>
                <a:latin typeface="Söhne"/>
              </a:rPr>
              <a:t>: Django's clean and organized codebase, along with its extensive documentation, makes it easier to maintain and update the voting system over time.</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62144" y="47131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4070153"/>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algn="l">
              <a:buFont typeface="+mj-lt"/>
              <a:buAutoNum type="arabicPeriod"/>
            </a:pPr>
            <a:r>
              <a:rPr lang="en-US" b="1" i="0" dirty="0">
                <a:solidFill>
                  <a:srgbClr val="0D0D0D"/>
                </a:solidFill>
                <a:effectLst/>
                <a:highlight>
                  <a:srgbClr val="FFFFFF"/>
                </a:highlight>
                <a:latin typeface="Söhne"/>
              </a:rPr>
              <a:t>Learning Curve</a:t>
            </a:r>
            <a:r>
              <a:rPr lang="en-US" b="0" i="0" dirty="0">
                <a:solidFill>
                  <a:srgbClr val="0D0D0D"/>
                </a:solidFill>
                <a:effectLst/>
                <a:highlight>
                  <a:srgbClr val="FFFFFF"/>
                </a:highlight>
                <a:latin typeface="Söhne"/>
              </a:rPr>
              <a:t>: Django's complexity may pose a challenge for developers unfamiliar with the framework, requiring time and effort to learn its conventions and best practices.</a:t>
            </a:r>
          </a:p>
          <a:p>
            <a:pPr algn="l">
              <a:buFont typeface="+mj-lt"/>
              <a:buAutoNum type="arabicPeriod"/>
            </a:pPr>
            <a:r>
              <a:rPr lang="en-US" b="1" i="0" dirty="0">
                <a:solidFill>
                  <a:srgbClr val="0D0D0D"/>
                </a:solidFill>
                <a:effectLst/>
                <a:highlight>
                  <a:srgbClr val="FFFFFF"/>
                </a:highlight>
                <a:latin typeface="Söhne"/>
              </a:rPr>
              <a:t>Monolithic Nature</a:t>
            </a:r>
            <a:r>
              <a:rPr lang="en-US" b="0" i="0" dirty="0">
                <a:solidFill>
                  <a:srgbClr val="0D0D0D"/>
                </a:solidFill>
                <a:effectLst/>
                <a:highlight>
                  <a:srgbClr val="FFFFFF"/>
                </a:highlight>
                <a:latin typeface="Söhne"/>
              </a:rPr>
              <a:t>: Django's monolithic architecture may introduce performance overhead in certain scenarios, especially for large-scale applications with complex requirements.</a:t>
            </a:r>
          </a:p>
          <a:p>
            <a:pPr algn="l">
              <a:buFont typeface="+mj-lt"/>
              <a:buAutoNum type="arabicPeriod"/>
            </a:pPr>
            <a:r>
              <a:rPr lang="en-US" b="1" i="0" dirty="0">
                <a:solidFill>
                  <a:srgbClr val="0D0D0D"/>
                </a:solidFill>
                <a:effectLst/>
                <a:highlight>
                  <a:srgbClr val="FFFFFF"/>
                </a:highlight>
                <a:latin typeface="Söhne"/>
              </a:rPr>
              <a:t>Overhead</a:t>
            </a:r>
            <a:r>
              <a:rPr lang="en-US" b="0" i="0" dirty="0">
                <a:solidFill>
                  <a:srgbClr val="0D0D0D"/>
                </a:solidFill>
                <a:effectLst/>
                <a:highlight>
                  <a:srgbClr val="FFFFFF"/>
                </a:highlight>
                <a:latin typeface="Söhne"/>
              </a:rPr>
              <a:t>: The extensive features and functionalities bundled with Django may lead to unnecessary overhead for simpler voting applications, potentially impacting performance.</a:t>
            </a:r>
          </a:p>
          <a:p>
            <a:pPr algn="l">
              <a:buFont typeface="+mj-lt"/>
              <a:buAutoNum type="arabicPeriod"/>
            </a:pPr>
            <a:r>
              <a:rPr lang="en-US" b="1" i="0" dirty="0">
                <a:solidFill>
                  <a:srgbClr val="0D0D0D"/>
                </a:solidFill>
                <a:effectLst/>
                <a:highlight>
                  <a:srgbClr val="FFFFFF"/>
                </a:highlight>
                <a:latin typeface="Söhne"/>
              </a:rPr>
              <a:t>Dependency Management</a:t>
            </a:r>
            <a:r>
              <a:rPr lang="en-US" b="0" i="0" dirty="0">
                <a:solidFill>
                  <a:srgbClr val="0D0D0D"/>
                </a:solidFill>
                <a:effectLst/>
                <a:highlight>
                  <a:srgbClr val="FFFFFF"/>
                </a:highlight>
                <a:latin typeface="Söhne"/>
              </a:rPr>
              <a:t>: Managing dependencies and updates for Django and its associated packages can be challenging, especially when dealing with compatibility issues between versions.</a:t>
            </a:r>
          </a:p>
          <a:p>
            <a:pPr algn="l">
              <a:buFont typeface="+mj-lt"/>
              <a:buAutoNum type="arabicPeriod"/>
            </a:pPr>
            <a:r>
              <a:rPr lang="en-US" b="1" i="0" dirty="0">
                <a:solidFill>
                  <a:srgbClr val="0D0D0D"/>
                </a:solidFill>
                <a:effectLst/>
                <a:highlight>
                  <a:srgbClr val="FFFFFF"/>
                </a:highlight>
                <a:latin typeface="Söhne"/>
              </a:rPr>
              <a:t>Scalability Constraints</a:t>
            </a:r>
            <a:r>
              <a:rPr lang="en-US" b="0" i="0" dirty="0">
                <a:solidFill>
                  <a:srgbClr val="0D0D0D"/>
                </a:solidFill>
                <a:effectLst/>
                <a:highlight>
                  <a:srgbClr val="FFFFFF"/>
                </a:highlight>
                <a:latin typeface="Söhne"/>
              </a:rPr>
              <a:t>: While Django offers scalability, achieving high scalability may require additional optimizations and architectural considerations, which can be complex to implement.</a:t>
            </a:r>
          </a:p>
          <a:p>
            <a:pPr algn="l">
              <a:buFont typeface="+mj-lt"/>
              <a:buAutoNum type="arabicPeriod"/>
            </a:pPr>
            <a:r>
              <a:rPr lang="en-US" b="1" i="0" dirty="0">
                <a:solidFill>
                  <a:srgbClr val="0D0D0D"/>
                </a:solidFill>
                <a:effectLst/>
                <a:highlight>
                  <a:srgbClr val="FFFFFF"/>
                </a:highlight>
                <a:latin typeface="Söhne"/>
              </a:rPr>
              <a:t>Vendor Lock-In</a:t>
            </a:r>
            <a:r>
              <a:rPr lang="en-US" b="0" i="0" dirty="0">
                <a:solidFill>
                  <a:srgbClr val="0D0D0D"/>
                </a:solidFill>
                <a:effectLst/>
                <a:highlight>
                  <a:srgbClr val="FFFFFF"/>
                </a:highlight>
                <a:latin typeface="Söhne"/>
              </a:rPr>
              <a:t>: Developing a voting system using Django may lead to vendor lock-in, limiting flexibility and making it difficult to migrate to alternative frameworks or technologies in the future.</a:t>
            </a:r>
          </a:p>
          <a:p>
            <a:pPr algn="l">
              <a:buFont typeface="+mj-lt"/>
              <a:buAutoNum type="arabicPeriod"/>
            </a:pPr>
            <a:r>
              <a:rPr lang="en-US" b="1" i="0" dirty="0">
                <a:solidFill>
                  <a:srgbClr val="0D0D0D"/>
                </a:solidFill>
                <a:effectLst/>
                <a:highlight>
                  <a:srgbClr val="FFFFFF"/>
                </a:highlight>
                <a:latin typeface="Söhne"/>
              </a:rPr>
              <a:t>Limited Frontend Flexibility</a:t>
            </a:r>
            <a:r>
              <a:rPr lang="en-US" b="0" i="0" dirty="0">
                <a:solidFill>
                  <a:srgbClr val="0D0D0D"/>
                </a:solidFill>
                <a:effectLst/>
                <a:highlight>
                  <a:srgbClr val="FFFFFF"/>
                </a:highlight>
                <a:latin typeface="Söhne"/>
              </a:rPr>
              <a:t>: Django's focus on backend development may result in limited flexibility and customization options for frontend interfaces, requiring additional effort to implement complex frontend features.</a:t>
            </a:r>
          </a:p>
          <a:p>
            <a:pPr marL="457200" lvl="1" algn="l">
              <a:lnSpc>
                <a:spcPct val="150000"/>
              </a:lnSpc>
            </a:pP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496960291"/>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512F2CB-665C-85D8-C209-7D1C47144E30}"/>
              </a:ext>
            </a:extLst>
          </p:cNvPr>
          <p:cNvSpPr txBox="1"/>
          <p:nvPr/>
        </p:nvSpPr>
        <p:spPr>
          <a:xfrm>
            <a:off x="1464816" y="2148396"/>
            <a:ext cx="1837677" cy="307777"/>
          </a:xfrm>
          <a:prstGeom prst="rect">
            <a:avLst/>
          </a:prstGeom>
          <a:noFill/>
        </p:spPr>
        <p:txBody>
          <a:bodyPr wrap="square" rtlCol="0">
            <a:spAutoFit/>
          </a:bodyPr>
          <a:lstStyle/>
          <a:p>
            <a:r>
              <a:rPr lang="en-US" dirty="0"/>
              <a:t>HTML</a:t>
            </a:r>
          </a:p>
        </p:txBody>
      </p:sp>
      <p:sp>
        <p:nvSpPr>
          <p:cNvPr id="4" name="TextBox 3">
            <a:extLst>
              <a:ext uri="{FF2B5EF4-FFF2-40B4-BE49-F238E27FC236}">
                <a16:creationId xmlns:a16="http://schemas.microsoft.com/office/drawing/2014/main" id="{EE3F587E-E616-DE28-BF1E-06B54FAA7216}"/>
              </a:ext>
            </a:extLst>
          </p:cNvPr>
          <p:cNvSpPr txBox="1"/>
          <p:nvPr/>
        </p:nvSpPr>
        <p:spPr>
          <a:xfrm>
            <a:off x="1464816" y="2760955"/>
            <a:ext cx="736846" cy="523220"/>
          </a:xfrm>
          <a:prstGeom prst="rect">
            <a:avLst/>
          </a:prstGeom>
          <a:noFill/>
        </p:spPr>
        <p:txBody>
          <a:bodyPr wrap="square" rtlCol="0">
            <a:spAutoFit/>
          </a:bodyPr>
          <a:lstStyle/>
          <a:p>
            <a:r>
              <a:rPr lang="en-US" dirty="0"/>
              <a:t>CSS</a:t>
            </a:r>
          </a:p>
          <a:p>
            <a:endParaRPr lang="en-IN" dirty="0"/>
          </a:p>
        </p:txBody>
      </p:sp>
      <p:sp>
        <p:nvSpPr>
          <p:cNvPr id="8" name="TextBox 7">
            <a:extLst>
              <a:ext uri="{FF2B5EF4-FFF2-40B4-BE49-F238E27FC236}">
                <a16:creationId xmlns:a16="http://schemas.microsoft.com/office/drawing/2014/main" id="{0E5E69DA-3522-5B8A-429B-E39040708755}"/>
              </a:ext>
            </a:extLst>
          </p:cNvPr>
          <p:cNvSpPr txBox="1"/>
          <p:nvPr/>
        </p:nvSpPr>
        <p:spPr>
          <a:xfrm>
            <a:off x="1464816" y="3524435"/>
            <a:ext cx="1500326" cy="523220"/>
          </a:xfrm>
          <a:prstGeom prst="rect">
            <a:avLst/>
          </a:prstGeom>
          <a:noFill/>
        </p:spPr>
        <p:txBody>
          <a:bodyPr wrap="square" rtlCol="0">
            <a:spAutoFit/>
          </a:bodyPr>
          <a:lstStyle/>
          <a:p>
            <a:r>
              <a:rPr lang="en-US" dirty="0"/>
              <a:t>JAVASCRIPT</a:t>
            </a:r>
          </a:p>
          <a:p>
            <a:endParaRPr lang="en-IN" dirty="0"/>
          </a:p>
        </p:txBody>
      </p:sp>
      <p:sp>
        <p:nvSpPr>
          <p:cNvPr id="10" name="TextBox 9">
            <a:extLst>
              <a:ext uri="{FF2B5EF4-FFF2-40B4-BE49-F238E27FC236}">
                <a16:creationId xmlns:a16="http://schemas.microsoft.com/office/drawing/2014/main" id="{12330E22-13D0-D36A-73A2-9B20BF258172}"/>
              </a:ext>
            </a:extLst>
          </p:cNvPr>
          <p:cNvSpPr txBox="1"/>
          <p:nvPr/>
        </p:nvSpPr>
        <p:spPr>
          <a:xfrm>
            <a:off x="1553592" y="4208017"/>
            <a:ext cx="1411550" cy="307777"/>
          </a:xfrm>
          <a:prstGeom prst="rect">
            <a:avLst/>
          </a:prstGeom>
          <a:noFill/>
        </p:spPr>
        <p:txBody>
          <a:bodyPr wrap="square" rtlCol="0">
            <a:spAutoFit/>
          </a:bodyPr>
          <a:lstStyle/>
          <a:p>
            <a:r>
              <a:rPr lang="en-US" dirty="0"/>
              <a:t>BOOTSTRAP</a:t>
            </a:r>
            <a:endParaRPr lang="en-IN" dirty="0"/>
          </a:p>
        </p:txBody>
      </p:sp>
      <p:sp>
        <p:nvSpPr>
          <p:cNvPr id="15" name="TextBox 14">
            <a:extLst>
              <a:ext uri="{FF2B5EF4-FFF2-40B4-BE49-F238E27FC236}">
                <a16:creationId xmlns:a16="http://schemas.microsoft.com/office/drawing/2014/main" id="{2E2D8C90-7F77-1235-1EEA-6FB9E5F41736}"/>
              </a:ext>
            </a:extLst>
          </p:cNvPr>
          <p:cNvSpPr txBox="1"/>
          <p:nvPr/>
        </p:nvSpPr>
        <p:spPr>
          <a:xfrm>
            <a:off x="6063448" y="2807144"/>
            <a:ext cx="1145219" cy="307762"/>
          </a:xfrm>
          <a:prstGeom prst="rect">
            <a:avLst/>
          </a:prstGeom>
          <a:noFill/>
        </p:spPr>
        <p:txBody>
          <a:bodyPr wrap="square" rtlCol="0">
            <a:spAutoFit/>
          </a:bodyPr>
          <a:lstStyle/>
          <a:p>
            <a:r>
              <a:rPr lang="en-US" dirty="0"/>
              <a:t>DJANGO</a:t>
            </a:r>
            <a:endParaRPr lang="en-IN" dirty="0"/>
          </a:p>
        </p:txBody>
      </p:sp>
      <p:sp>
        <p:nvSpPr>
          <p:cNvPr id="16" name="TextBox 15">
            <a:extLst>
              <a:ext uri="{FF2B5EF4-FFF2-40B4-BE49-F238E27FC236}">
                <a16:creationId xmlns:a16="http://schemas.microsoft.com/office/drawing/2014/main" id="{1350450E-63F6-4506-103C-E45E769F6830}"/>
              </a:ext>
            </a:extLst>
          </p:cNvPr>
          <p:cNvSpPr txBox="1"/>
          <p:nvPr/>
        </p:nvSpPr>
        <p:spPr>
          <a:xfrm>
            <a:off x="6063449" y="2148396"/>
            <a:ext cx="1305017" cy="307761"/>
          </a:xfrm>
          <a:prstGeom prst="rect">
            <a:avLst/>
          </a:prstGeom>
          <a:noFill/>
        </p:spPr>
        <p:txBody>
          <a:bodyPr wrap="square" rtlCol="0">
            <a:spAutoFit/>
          </a:bodyPr>
          <a:lstStyle/>
          <a:p>
            <a:r>
              <a:rPr lang="en-US" dirty="0"/>
              <a:t>PYTHON</a:t>
            </a:r>
            <a:endParaRPr lang="en-IN" dirty="0"/>
          </a:p>
        </p:txBody>
      </p:sp>
      <p:sp>
        <p:nvSpPr>
          <p:cNvPr id="17" name="TextBox 16">
            <a:extLst>
              <a:ext uri="{FF2B5EF4-FFF2-40B4-BE49-F238E27FC236}">
                <a16:creationId xmlns:a16="http://schemas.microsoft.com/office/drawing/2014/main" id="{2D05FD57-3709-E4BB-A1B7-546AE777565F}"/>
              </a:ext>
            </a:extLst>
          </p:cNvPr>
          <p:cNvSpPr txBox="1"/>
          <p:nvPr/>
        </p:nvSpPr>
        <p:spPr>
          <a:xfrm>
            <a:off x="6143348" y="3524435"/>
            <a:ext cx="1145219" cy="307777"/>
          </a:xfrm>
          <a:prstGeom prst="rect">
            <a:avLst/>
          </a:prstGeom>
          <a:noFill/>
        </p:spPr>
        <p:txBody>
          <a:bodyPr wrap="square" rtlCol="0">
            <a:spAutoFit/>
          </a:bodyPr>
          <a:lstStyle/>
          <a:p>
            <a:r>
              <a:rPr lang="en-US" dirty="0"/>
              <a:t>SQL</a:t>
            </a:r>
            <a:endParaRPr lang="en-IN" dirty="0"/>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288</TotalTime>
  <Words>1176</Words>
  <Application>Microsoft Office PowerPoint</Application>
  <PresentationFormat>On-screen Show (16:9)</PresentationFormat>
  <Paragraphs>91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Polling page</vt:lpstr>
      <vt:lpstr>Voting page</vt:lpstr>
      <vt:lpstr>Admin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16</cp:revision>
  <dcterms:modified xsi:type="dcterms:W3CDTF">2024-04-27T07:20:56Z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