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STENOGRAPHY IN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bg1"/>
                </a:solidFill>
                <a:latin typeface="Arial"/>
                <a:cs typeface="Arial"/>
              </a:rPr>
              <a:t>Akshaj</a:t>
            </a:r>
            <a:r>
              <a:rPr lang="en-US" sz="2000" b="1" dirty="0" smtClean="0">
                <a:solidFill>
                  <a:schemeClr val="bg1"/>
                </a:solidFill>
                <a:latin typeface="Arial"/>
                <a:cs typeface="Arial"/>
              </a:rPr>
              <a:t> Deepak</a:t>
            </a:r>
            <a:endParaRPr lang="en-US" sz="2000" b="1" dirty="0">
              <a:solidFill>
                <a:schemeClr val="bg1"/>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a:solidFill>
                  <a:schemeClr val="bg1"/>
                </a:solidFill>
                <a:latin typeface="Arial"/>
                <a:cs typeface="Arial"/>
              </a:rPr>
              <a:t>SRM Institute of Science and Technology</a:t>
            </a:r>
          </a:p>
          <a:p>
            <a:r>
              <a:rPr lang="en-US" sz="2000" b="1" dirty="0" err="1">
                <a:solidFill>
                  <a:schemeClr val="bg1"/>
                </a:solidFill>
                <a:latin typeface="Arial"/>
                <a:cs typeface="Arial"/>
              </a:rPr>
              <a:t>Btech</a:t>
            </a:r>
            <a:r>
              <a:rPr lang="en-US" sz="2000" b="1" dirty="0">
                <a:solidFill>
                  <a:schemeClr val="bg1"/>
                </a:solidFill>
                <a:latin typeface="Arial"/>
                <a:cs typeface="Arial"/>
              </a:rPr>
              <a:t> CSE Core, </a:t>
            </a:r>
            <a:r>
              <a:rPr lang="en-US" sz="2000" b="1" dirty="0" err="1">
                <a:solidFill>
                  <a:schemeClr val="bg1"/>
                </a:solidFill>
                <a:latin typeface="Arial"/>
                <a:cs typeface="Arial"/>
              </a:rPr>
              <a:t>Ctech</a:t>
            </a:r>
            <a:r>
              <a:rPr lang="en-US" sz="2000" b="1" dirty="0">
                <a:solidFill>
                  <a:schemeClr val="bg1"/>
                </a:solidFill>
                <a:latin typeface="Arial"/>
                <a:cs typeface="Arial"/>
              </a:rPr>
              <a: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20000"/>
          </a:bodyPr>
          <a:lstStyle/>
          <a:p>
            <a:r>
              <a:rPr lang="en-IN" b="1" dirty="0"/>
              <a:t>Enhanced Security with Stronger Encryption</a:t>
            </a:r>
            <a:r>
              <a:rPr lang="en-IN" dirty="0"/>
              <a:t> 🔐</a:t>
            </a:r>
          </a:p>
          <a:p>
            <a:pPr lvl="1"/>
            <a:r>
              <a:rPr lang="en-IN" dirty="0"/>
              <a:t>Integrate AES or RSA encryption alongside steganography to add multiple layers of security.</a:t>
            </a:r>
          </a:p>
          <a:p>
            <a:r>
              <a:rPr lang="en-IN" b="1" dirty="0"/>
              <a:t>Advanced Image Processing Techniques</a:t>
            </a:r>
            <a:r>
              <a:rPr lang="en-IN" dirty="0"/>
              <a:t> </a:t>
            </a:r>
            <a:r>
              <a:rPr lang="en-IN" dirty="0" smtClean="0"/>
              <a:t>🖼</a:t>
            </a:r>
            <a:endParaRPr lang="en-IN" dirty="0"/>
          </a:p>
          <a:p>
            <a:pPr lvl="1"/>
            <a:r>
              <a:rPr lang="en-IN" dirty="0"/>
              <a:t>Utilize LSB (Least Significant Bit) substitution with random pixel selection to make detection even harder.</a:t>
            </a:r>
          </a:p>
          <a:p>
            <a:r>
              <a:rPr lang="en-IN" b="1" dirty="0"/>
              <a:t>Increased Data Capacity</a:t>
            </a:r>
            <a:r>
              <a:rPr lang="en-IN" dirty="0"/>
              <a:t> 📊</a:t>
            </a:r>
          </a:p>
          <a:p>
            <a:pPr lvl="1"/>
            <a:r>
              <a:rPr lang="en-IN" dirty="0"/>
              <a:t>Implement more efficient encoding methods, such as DCT (Discrete Cosine Transform) or Wavelet Transformation, to store larger messages without noticeable distortion.</a:t>
            </a:r>
          </a:p>
          <a:p>
            <a:r>
              <a:rPr lang="en-IN" b="1" dirty="0"/>
              <a:t>Multi-Format Support &amp; Compression Handling</a:t>
            </a:r>
            <a:r>
              <a:rPr lang="en-IN" dirty="0"/>
              <a:t> 📂</a:t>
            </a:r>
          </a:p>
          <a:p>
            <a:pPr lvl="1"/>
            <a:r>
              <a:rPr lang="en-IN" dirty="0"/>
              <a:t>Expand compatibility to include GIFs and videos, and develop methods to prevent data loss due to image compression.</a:t>
            </a:r>
          </a:p>
          <a:p>
            <a:r>
              <a:rPr lang="en-IN" b="1" dirty="0" err="1"/>
              <a:t>Steganalysis</a:t>
            </a:r>
            <a:r>
              <a:rPr lang="en-IN" b="1" dirty="0"/>
              <a:t> Resistance</a:t>
            </a:r>
            <a:r>
              <a:rPr lang="en-IN" dirty="0"/>
              <a:t> </a:t>
            </a:r>
            <a:r>
              <a:rPr lang="en-IN" dirty="0" smtClean="0"/>
              <a:t>🛡</a:t>
            </a:r>
            <a:endParaRPr lang="en-IN" dirty="0"/>
          </a:p>
          <a:p>
            <a:pPr lvl="1"/>
            <a:r>
              <a:rPr lang="en-IN" dirty="0"/>
              <a:t>Develop AI-powered algorithms to counteract </a:t>
            </a:r>
            <a:r>
              <a:rPr lang="en-IN" dirty="0" err="1"/>
              <a:t>steganalysis</a:t>
            </a:r>
            <a:r>
              <a:rPr lang="en-IN" dirty="0"/>
              <a:t> techniques that detect hidden messages.</a:t>
            </a:r>
          </a:p>
          <a:p>
            <a:r>
              <a:rPr lang="en-IN" b="1" dirty="0"/>
              <a:t>Real-Time Communication Integration</a:t>
            </a:r>
            <a:r>
              <a:rPr lang="en-IN" dirty="0"/>
              <a:t> 📡</a:t>
            </a:r>
          </a:p>
          <a:p>
            <a:pPr lvl="1"/>
            <a:r>
              <a:rPr lang="en-IN" dirty="0"/>
              <a:t>Extend functionality to messaging apps, allowing secure exchange of encrypted images via email or chat applications.</a:t>
            </a:r>
          </a:p>
          <a:p>
            <a:r>
              <a:rPr lang="en-IN" b="1" dirty="0" err="1"/>
              <a:t>Blockchain</a:t>
            </a:r>
            <a:r>
              <a:rPr lang="en-IN" b="1" dirty="0"/>
              <a:t> Integration for Authentication</a:t>
            </a:r>
            <a:r>
              <a:rPr lang="en-IN" dirty="0"/>
              <a:t> </a:t>
            </a:r>
            <a:r>
              <a:rPr lang="en-IN" dirty="0" smtClean="0"/>
              <a:t>⛓</a:t>
            </a:r>
            <a:endParaRPr lang="en-IN" dirty="0"/>
          </a:p>
          <a:p>
            <a:pPr lvl="1"/>
            <a:r>
              <a:rPr lang="en-IN" dirty="0"/>
              <a:t>Implement </a:t>
            </a:r>
            <a:r>
              <a:rPr lang="en-IN" dirty="0" err="1"/>
              <a:t>blockchain</a:t>
            </a:r>
            <a:r>
              <a:rPr lang="en-IN" dirty="0"/>
              <a:t> to verify the authenticity of </a:t>
            </a:r>
            <a:r>
              <a:rPr lang="en-IN" dirty="0" err="1"/>
              <a:t>steganographic</a:t>
            </a:r>
            <a:r>
              <a:rPr lang="en-IN" dirty="0"/>
              <a:t> messages, ensuring tamper-proof data transmission</a:t>
            </a:r>
            <a:r>
              <a:rPr lang="en-IN" dirty="0" smtClean="0"/>
              <a:t>.</a:t>
            </a:r>
            <a:endParaRPr lang="en-IN"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challenge is to securely conceal sensitive data within an image using steganography, ensuring confidentiality while preventing unauthorized access. Unlike traditional encryption, which can make hidden data detectable, steganography seamlessly integrates information into image pixels without visibly altering the image. The goal is to design an efficient algorithm that embeds and extracts data while preserving both image quality and security.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spcBef>
                <a:spcPts val="340"/>
              </a:spcBef>
              <a:spcAft>
                <a:spcPts val="601"/>
              </a:spcAft>
              <a:buNone/>
              <a:tabLst>
                <a:tab pos="0" algn="l"/>
              </a:tabLst>
            </a:pPr>
            <a:r>
              <a:rPr lang="en-IN" b="1" spc="-1" dirty="0" smtClean="0">
                <a:solidFill>
                  <a:srgbClr val="404040"/>
                </a:solidFill>
              </a:rPr>
              <a:t>Language Used: Python</a:t>
            </a:r>
          </a:p>
          <a:p>
            <a:pPr marL="0" indent="0">
              <a:spcBef>
                <a:spcPts val="340"/>
              </a:spcBef>
              <a:spcAft>
                <a:spcPts val="601"/>
              </a:spcAft>
              <a:buNone/>
              <a:tabLst>
                <a:tab pos="0" algn="l"/>
              </a:tabLst>
            </a:pPr>
            <a:r>
              <a:rPr lang="en-IN" b="1" spc="-1" dirty="0" smtClean="0">
                <a:solidFill>
                  <a:srgbClr val="404040"/>
                </a:solidFill>
              </a:rPr>
              <a:t>Libraries </a:t>
            </a:r>
            <a:r>
              <a:rPr lang="en-IN" b="1" spc="-1" dirty="0">
                <a:solidFill>
                  <a:srgbClr val="404040"/>
                </a:solidFill>
              </a:rPr>
              <a:t>Used</a:t>
            </a:r>
            <a:r>
              <a:rPr lang="en-IN" b="1" spc="-1" dirty="0" smtClean="0">
                <a:solidFill>
                  <a:srgbClr val="404040"/>
                </a:solidFill>
              </a:rPr>
              <a:t>:’</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spc="-1" dirty="0" smtClean="0">
                <a:solidFill>
                  <a:srgbClr val="404040"/>
                </a:solidFill>
              </a:rPr>
              <a:t>    </a:t>
            </a:r>
            <a:r>
              <a:rPr lang="en-IN" b="1" spc="-1" dirty="0" smtClean="0">
                <a:solidFill>
                  <a:srgbClr val="404040"/>
                </a:solidFill>
              </a:rPr>
              <a:t> </a:t>
            </a:r>
            <a:r>
              <a:rPr lang="en-IN" b="1" spc="-1" dirty="0">
                <a:solidFill>
                  <a:srgbClr val="404040"/>
                </a:solidFill>
              </a:rPr>
              <a:t>Standard Libraries:</a:t>
            </a:r>
            <a:r>
              <a:rPr lang="en-IN" spc="-1" dirty="0">
                <a:solidFill>
                  <a:srgbClr val="404040"/>
                </a:solidFill>
              </a:rPr>
              <a:t> </a:t>
            </a:r>
            <a:r>
              <a:rPr lang="en-IN" b="1" spc="-1" dirty="0" err="1" smtClean="0">
                <a:solidFill>
                  <a:srgbClr val="404040"/>
                </a:solidFill>
              </a:rPr>
              <a:t>NumPy</a:t>
            </a:r>
            <a:r>
              <a:rPr lang="en-IN" b="1" spc="-1" dirty="0" smtClean="0">
                <a:solidFill>
                  <a:srgbClr val="404040"/>
                </a:solidFill>
              </a:rPr>
              <a:t>, </a:t>
            </a:r>
            <a:r>
              <a:rPr lang="en-IN" b="1" spc="-1" dirty="0" err="1" smtClean="0">
                <a:solidFill>
                  <a:srgbClr val="404040"/>
                </a:solidFill>
              </a:rPr>
              <a:t>OpenCV</a:t>
            </a:r>
            <a:r>
              <a:rPr lang="en-IN" b="1" spc="-1" dirty="0" smtClean="0">
                <a:solidFill>
                  <a:srgbClr val="404040"/>
                </a:solidFill>
              </a:rPr>
              <a:t>, OS, </a:t>
            </a:r>
            <a:r>
              <a:rPr lang="en-IN" b="1" spc="-1" dirty="0" err="1" smtClean="0">
                <a:solidFill>
                  <a:srgbClr val="404040"/>
                </a:solidFill>
              </a:rPr>
              <a:t>Tkinter</a:t>
            </a:r>
            <a:r>
              <a:rPr lang="en-IN" b="1" spc="-1" dirty="0" smtClean="0">
                <a:solidFill>
                  <a:srgbClr val="404040"/>
                </a:solidFill>
              </a:rPr>
              <a:t>, string</a:t>
            </a:r>
            <a:endParaRPr lang="en-US" spc="-1" dirty="0">
              <a:solidFill>
                <a:srgbClr val="404040"/>
              </a:solidFill>
            </a:endParaRPr>
          </a:p>
          <a:p>
            <a:pPr>
              <a:spcBef>
                <a:spcPts val="340"/>
              </a:spcBef>
              <a:spcAft>
                <a:spcPts val="601"/>
              </a:spcAft>
              <a:tabLst>
                <a:tab pos="0" algn="l"/>
              </a:tabLst>
            </a:pPr>
            <a:endParaRPr lang="en-US" spc="-1" dirty="0">
              <a:solidFill>
                <a:srgbClr val="404040"/>
              </a:solidFill>
            </a:endParaRPr>
          </a:p>
          <a:p>
            <a:pPr marL="0" indent="0">
              <a:spcBef>
                <a:spcPts val="340"/>
              </a:spcBef>
              <a:spcAft>
                <a:spcPts val="601"/>
              </a:spcAft>
              <a:buNone/>
              <a:tabLst>
                <a:tab pos="0" algn="l"/>
              </a:tabLst>
            </a:pPr>
            <a:r>
              <a:rPr lang="en-IN" b="1" spc="-1" dirty="0">
                <a:solidFill>
                  <a:srgbClr val="404040"/>
                </a:solidFill>
              </a:rPr>
              <a:t>Platforms:</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Operating System:</a:t>
            </a:r>
            <a:r>
              <a:rPr lang="en-IN" spc="-1" dirty="0">
                <a:solidFill>
                  <a:srgbClr val="404040"/>
                </a:solidFill>
              </a:rPr>
              <a:t> </a:t>
            </a:r>
            <a:r>
              <a:rPr lang="en-IN" spc="-1" dirty="0" smtClean="0">
                <a:solidFill>
                  <a:srgbClr val="404040"/>
                </a:solidFill>
              </a:rPr>
              <a:t>Windows 11</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smtClean="0">
                <a:solidFill>
                  <a:srgbClr val="404040"/>
                </a:solidFill>
              </a:rPr>
              <a:t>IDE: </a:t>
            </a:r>
            <a:r>
              <a:rPr lang="en-IN" spc="-1" dirty="0" err="1" smtClean="0">
                <a:solidFill>
                  <a:srgbClr val="404040"/>
                </a:solidFill>
              </a:rPr>
              <a:t>JetBrains</a:t>
            </a:r>
            <a:r>
              <a:rPr lang="en-IN" spc="-1" dirty="0" smtClean="0">
                <a:solidFill>
                  <a:srgbClr val="404040"/>
                </a:solidFill>
              </a:rPr>
              <a:t> </a:t>
            </a:r>
            <a:r>
              <a:rPr lang="en-IN" spc="-1" dirty="0" err="1" smtClean="0">
                <a:solidFill>
                  <a:srgbClr val="404040"/>
                </a:solidFill>
              </a:rPr>
              <a:t>PyCharm</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File Format:</a:t>
            </a:r>
            <a:r>
              <a:rPr lang="en-IN" spc="-1" dirty="0">
                <a:solidFill>
                  <a:srgbClr val="404040"/>
                </a:solidFill>
              </a:rPr>
              <a:t> BMP (Bitmap Image</a:t>
            </a:r>
            <a:r>
              <a:rPr lang="en-IN" spc="-1" dirty="0" smtClean="0">
                <a:solidFill>
                  <a:srgbClr val="404040"/>
                </a:solidFill>
              </a:rPr>
              <a:t>), JPEG</a:t>
            </a:r>
            <a:endParaRPr lang="en-US" spc="-1" dirty="0">
              <a:solidFill>
                <a:srgbClr val="404040"/>
              </a:solidFill>
            </a:endParaRPr>
          </a:p>
          <a:p>
            <a:pPr>
              <a:spcBef>
                <a:spcPts val="340"/>
              </a:spcBef>
              <a:spcAft>
                <a:spcPts val="601"/>
              </a:spcAft>
              <a:tabLst>
                <a:tab pos="0" algn="l"/>
              </a:tabLst>
            </a:pPr>
            <a:endParaRPr lang="en-US" spc="-1" dirty="0">
              <a:solidFill>
                <a:srgbClr val="404040"/>
              </a:solidFill>
            </a:endParaRPr>
          </a:p>
          <a:p>
            <a:pPr marL="0" indent="0">
              <a:spcBef>
                <a:spcPts val="340"/>
              </a:spcBef>
              <a:spcAft>
                <a:spcPts val="601"/>
              </a:spcAft>
              <a:buNone/>
              <a:tabLst>
                <a:tab pos="0" algn="l"/>
              </a:tabLst>
            </a:pPr>
            <a:r>
              <a:rPr lang="en-IN" b="1" spc="-1" dirty="0">
                <a:solidFill>
                  <a:srgbClr val="404040"/>
                </a:solidFill>
              </a:rPr>
              <a:t>Additional Points:</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   Steganography Method:</a:t>
            </a:r>
            <a:r>
              <a:rPr lang="en-IN" spc="-1" dirty="0">
                <a:solidFill>
                  <a:srgbClr val="404040"/>
                </a:solidFill>
              </a:rPr>
              <a:t> Least Significant Bit (LSB) Encoding</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 Data Handling:</a:t>
            </a:r>
            <a:r>
              <a:rPr lang="en-IN" spc="-1" dirty="0">
                <a:solidFill>
                  <a:srgbClr val="404040"/>
                </a:solidFill>
              </a:rPr>
              <a:t> Embeds and extracts text data from images </a:t>
            </a:r>
            <a:endParaRPr lang="en-IN" spc="-1" dirty="0" smtClean="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spc="-1" dirty="0" smtClean="0">
                <a:solidFill>
                  <a:srgbClr val="404040"/>
                </a:solidFill>
              </a:rPr>
              <a:t>   Ability to upload image directly from the file manager without having to specify the path.</a:t>
            </a:r>
            <a:endParaRPr lang="en-US" spc="-1" dirty="0">
              <a:solidFill>
                <a:srgbClr val="404040"/>
              </a:solidFill>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p:cNvSpPr>
            <a:spLocks noGrp="1" noChangeArrowheads="1"/>
          </p:cNvSpPr>
          <p:nvPr>
            <p:ph idx="1"/>
          </p:nvPr>
        </p:nvSpPr>
        <p:spPr bwMode="auto">
          <a:xfrm>
            <a:off x="581191" y="1409747"/>
            <a:ext cx="943559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Seamless Image-Based Encryption: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Hides secret messages directly within image pixels, making the data nearly undetectable to unauthorized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Minimal Image Distortion: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Embeds text without visibly altering the image, ensuring that the encrypted image looks just like the original.</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Dual-Layer Security with Passcode Protection: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Even if someone extracts the modified image, they still need the correct passcode to decrypt the hidden message.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Simple Yet Effective Algorithm:</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Uses a lightweight pixel-mapping technique for encoding, ensuring fast encryption and decryption.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User-Friendly File Selection: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Uses a GUI-based file dialog to let users easily pick an image for encryption.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Cross-Format Compatibility:</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Supports multiple image formats (JPEG, PNG, BMP), making it versatile for different use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Automatic Image Opening After Encryption: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Instantly opens the encrypted image, allowing users to verify that their file remains visually unchanged.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Platform-Agnostic Execution: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Works on different OS platforms with minor modifications (e.g., replacing </a:t>
            </a:r>
            <a:r>
              <a:rPr kumimoji="0" lang="en-US" sz="800" b="0" i="0" u="none" strike="noStrike" cap="none" normalizeH="0" baseline="0" dirty="0" err="1" smtClean="0">
                <a:ln>
                  <a:noFill/>
                </a:ln>
                <a:solidFill>
                  <a:schemeClr val="tx1"/>
                </a:solidFill>
                <a:effectLst/>
                <a:latin typeface="Arial Unicode MS" panose="020B0604020202020204" pitchFamily="34" charset="-128"/>
              </a:rPr>
              <a:t>os.system</a:t>
            </a:r>
            <a:r>
              <a:rPr kumimoji="0" lang="en-US" sz="800" b="0" i="0" u="none" strike="noStrike" cap="none" normalizeH="0" baseline="0" dirty="0" smtClean="0">
                <a:ln>
                  <a:noFill/>
                </a:ln>
                <a:solidFill>
                  <a:schemeClr val="tx1"/>
                </a:solidFill>
                <a:effectLst/>
                <a:latin typeface="Arial Unicode MS" panose="020B0604020202020204" pitchFamily="34" charset="-128"/>
              </a:rPr>
              <a:t>("start...")</a:t>
            </a:r>
            <a:r>
              <a:rPr kumimoji="0" lang="en-US" sz="600" b="0" i="0" u="none" strike="noStrike" cap="none" normalizeH="0" baseline="0" dirty="0" smtClean="0">
                <a:ln>
                  <a:noFill/>
                </a:ln>
                <a:solidFill>
                  <a:schemeClr val="tx1"/>
                </a:solidFill>
                <a:effectLst/>
              </a:rPr>
              <a:t> for </a:t>
            </a:r>
            <a:r>
              <a:rPr kumimoji="0" lang="en-US" sz="600" b="0" i="0" u="none" strike="noStrike" cap="none" normalizeH="0" baseline="0" dirty="0" err="1" smtClean="0">
                <a:ln>
                  <a:noFill/>
                </a:ln>
                <a:solidFill>
                  <a:schemeClr val="tx1"/>
                </a:solidFill>
                <a:effectLst/>
              </a:rPr>
              <a:t>macOS</a:t>
            </a:r>
            <a:r>
              <a:rPr kumimoji="0" lang="en-US" sz="600" b="0" i="0" u="none" strike="noStrike" cap="none" normalizeH="0" baseline="0" dirty="0" smtClean="0">
                <a:ln>
                  <a:noFill/>
                </a:ln>
                <a:solidFill>
                  <a:schemeClr val="tx1"/>
                </a:solidFill>
                <a:effectLst/>
              </a:rPr>
              <a:t>/Linux).</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77500" lnSpcReduction="20000"/>
          </a:bodyPr>
          <a:lstStyle/>
          <a:p>
            <a:r>
              <a:rPr lang="en-US" b="1" dirty="0"/>
              <a:t>End Users:</a:t>
            </a:r>
          </a:p>
          <a:p>
            <a:r>
              <a:rPr lang="en-US" b="1" dirty="0"/>
              <a:t>Journalists &amp; Whistleblowers</a:t>
            </a:r>
            <a:r>
              <a:rPr lang="en-US" dirty="0"/>
              <a:t> 📰🔍</a:t>
            </a:r>
          </a:p>
          <a:p>
            <a:pPr lvl="1"/>
            <a:r>
              <a:rPr lang="en-US" dirty="0"/>
              <a:t>Can securely hide sensitive information within images to avoid detection while sharing critical reports or evidence.</a:t>
            </a:r>
          </a:p>
          <a:p>
            <a:r>
              <a:rPr lang="en-US" b="1" dirty="0" err="1"/>
              <a:t>Cybersecurity</a:t>
            </a:r>
            <a:r>
              <a:rPr lang="en-US" b="1" dirty="0"/>
              <a:t> Professionals</a:t>
            </a:r>
            <a:r>
              <a:rPr lang="en-US" dirty="0"/>
              <a:t> </a:t>
            </a:r>
            <a:r>
              <a:rPr lang="en-US" dirty="0" smtClean="0"/>
              <a:t>💻</a:t>
            </a:r>
            <a:endParaRPr lang="en-US" dirty="0"/>
          </a:p>
          <a:p>
            <a:pPr lvl="1"/>
            <a:r>
              <a:rPr lang="en-US" dirty="0"/>
              <a:t>Useful for training and research in digital forensics, data protection, and </a:t>
            </a:r>
            <a:r>
              <a:rPr lang="en-US" dirty="0" err="1"/>
              <a:t>steganalysis</a:t>
            </a:r>
            <a:r>
              <a:rPr lang="en-US" dirty="0"/>
              <a:t> techniques.</a:t>
            </a:r>
          </a:p>
          <a:p>
            <a:r>
              <a:rPr lang="en-US" b="1" dirty="0"/>
              <a:t>Government &amp; Intelligence Agencies</a:t>
            </a:r>
            <a:r>
              <a:rPr lang="en-US" dirty="0"/>
              <a:t> </a:t>
            </a:r>
            <a:r>
              <a:rPr lang="en-US" dirty="0" smtClean="0"/>
              <a:t>🏛</a:t>
            </a:r>
            <a:endParaRPr lang="en-US" dirty="0"/>
          </a:p>
          <a:p>
            <a:pPr lvl="1"/>
            <a:r>
              <a:rPr lang="en-US" dirty="0"/>
              <a:t>Can be used for covert communication and classified data transmission without raising suspicion.</a:t>
            </a:r>
          </a:p>
          <a:p>
            <a:r>
              <a:rPr lang="en-US" b="1" dirty="0"/>
              <a:t>Businesses &amp; Corporations</a:t>
            </a:r>
            <a:r>
              <a:rPr lang="en-US" dirty="0"/>
              <a:t> 📊💼</a:t>
            </a:r>
          </a:p>
          <a:p>
            <a:pPr lvl="1"/>
            <a:r>
              <a:rPr lang="en-US" dirty="0"/>
              <a:t>Helps protect confidential business documents or trade secrets by embedding them within images.</a:t>
            </a:r>
          </a:p>
          <a:p>
            <a:r>
              <a:rPr lang="en-US" b="1" dirty="0"/>
              <a:t>Privacy-Conscious Individuals</a:t>
            </a:r>
            <a:r>
              <a:rPr lang="en-US" dirty="0"/>
              <a:t> </a:t>
            </a:r>
            <a:r>
              <a:rPr lang="en-US" dirty="0" smtClean="0"/>
              <a:t>🕶</a:t>
            </a:r>
            <a:endParaRPr lang="en-US" dirty="0"/>
          </a:p>
          <a:p>
            <a:pPr lvl="1"/>
            <a:r>
              <a:rPr lang="en-US" dirty="0"/>
              <a:t>Allows everyday users to store personal notes, passwords, or private messages hidden inside images.</a:t>
            </a:r>
          </a:p>
          <a:p>
            <a:r>
              <a:rPr lang="en-US" b="1" dirty="0"/>
              <a:t>Artists &amp; Digital Creators</a:t>
            </a:r>
            <a:r>
              <a:rPr lang="en-US" dirty="0"/>
              <a:t> </a:t>
            </a:r>
            <a:r>
              <a:rPr lang="en-US" dirty="0" smtClean="0"/>
              <a:t>🎨</a:t>
            </a:r>
            <a:endParaRPr lang="en-US" dirty="0"/>
          </a:p>
          <a:p>
            <a:pPr lvl="1"/>
            <a:r>
              <a:rPr lang="en-US" dirty="0"/>
              <a:t>Can embed hidden signatures or copyrights within their artwork to prevent plagiarism and prove authenticity.</a:t>
            </a:r>
          </a:p>
          <a:p>
            <a:r>
              <a:rPr lang="en-US" b="1" dirty="0"/>
              <a:t>Researchers &amp; Academics</a:t>
            </a:r>
            <a:r>
              <a:rPr lang="en-US" dirty="0"/>
              <a:t> </a:t>
            </a:r>
            <a:r>
              <a:rPr lang="en-US" dirty="0" smtClean="0"/>
              <a:t>🔬</a:t>
            </a:r>
            <a:endParaRPr lang="en-US" dirty="0"/>
          </a:p>
          <a:p>
            <a:pPr lvl="1"/>
            <a:r>
              <a:rPr lang="en-US" dirty="0"/>
              <a:t>Useful for studying data-hiding techniques, cryptography, and information security in educational settings.</a:t>
            </a:r>
          </a:p>
          <a:p>
            <a:r>
              <a:rPr lang="en-US" b="1" dirty="0" err="1"/>
              <a:t>Hackathon</a:t>
            </a:r>
            <a:r>
              <a:rPr lang="en-US" b="1" dirty="0"/>
              <a:t> Participants &amp; Developers</a:t>
            </a:r>
            <a:r>
              <a:rPr lang="en-US" dirty="0"/>
              <a:t> </a:t>
            </a:r>
            <a:r>
              <a:rPr lang="en-US" dirty="0" smtClean="0"/>
              <a:t>🚀</a:t>
            </a:r>
            <a:endParaRPr lang="en-US" dirty="0"/>
          </a:p>
          <a:p>
            <a:pPr lvl="1"/>
            <a:r>
              <a:rPr lang="en-US" dirty="0"/>
              <a:t>Can serve as a foundation for innovative security applications in </a:t>
            </a:r>
            <a:r>
              <a:rPr lang="en-US" dirty="0" err="1"/>
              <a:t>hackathons</a:t>
            </a:r>
            <a:r>
              <a:rPr lang="en-US" dirty="0"/>
              <a:t> or </a:t>
            </a:r>
            <a:r>
              <a:rPr lang="en-US" dirty="0" err="1"/>
              <a:t>cybersecurity</a:t>
            </a:r>
            <a:r>
              <a:rPr lang="en-US" dirty="0"/>
              <a:t> competitions.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581192" y="1338326"/>
            <a:ext cx="3721661" cy="3013755"/>
          </a:xfrm>
          <a:prstGeom prst="rect">
            <a:avLst/>
          </a:prstGeom>
        </p:spPr>
      </p:pic>
      <p:pic>
        <p:nvPicPr>
          <p:cNvPr id="5" name="Picture 4"/>
          <p:cNvPicPr>
            <a:picLocks noChangeAspect="1"/>
          </p:cNvPicPr>
          <p:nvPr/>
        </p:nvPicPr>
        <p:blipFill>
          <a:blip r:embed="rId3"/>
          <a:stretch>
            <a:fillRect/>
          </a:stretch>
        </p:blipFill>
        <p:spPr>
          <a:xfrm>
            <a:off x="7791744" y="1338325"/>
            <a:ext cx="3819064" cy="3013755"/>
          </a:xfrm>
          <a:prstGeom prst="rect">
            <a:avLst/>
          </a:prstGeom>
        </p:spPr>
      </p:pic>
      <p:pic>
        <p:nvPicPr>
          <p:cNvPr id="6" name="Picture 5"/>
          <p:cNvPicPr>
            <a:picLocks noChangeAspect="1"/>
          </p:cNvPicPr>
          <p:nvPr/>
        </p:nvPicPr>
        <p:blipFill>
          <a:blip r:embed="rId4"/>
          <a:stretch>
            <a:fillRect/>
          </a:stretch>
        </p:blipFill>
        <p:spPr>
          <a:xfrm>
            <a:off x="4061011" y="1338325"/>
            <a:ext cx="4562946" cy="2732888"/>
          </a:xfrm>
          <a:prstGeom prst="rect">
            <a:avLst/>
          </a:prstGeom>
        </p:spPr>
      </p:pic>
      <p:pic>
        <p:nvPicPr>
          <p:cNvPr id="7" name="Picture 6"/>
          <p:cNvPicPr>
            <a:picLocks noChangeAspect="1"/>
          </p:cNvPicPr>
          <p:nvPr/>
        </p:nvPicPr>
        <p:blipFill>
          <a:blip r:embed="rId5"/>
          <a:stretch>
            <a:fillRect/>
          </a:stretch>
        </p:blipFill>
        <p:spPr>
          <a:xfrm>
            <a:off x="581192" y="4352080"/>
            <a:ext cx="4010585" cy="438211"/>
          </a:xfrm>
          <a:prstGeom prst="rect">
            <a:avLst/>
          </a:prstGeom>
        </p:spPr>
      </p:pic>
      <p:pic>
        <p:nvPicPr>
          <p:cNvPr id="8" name="Picture 7"/>
          <p:cNvPicPr>
            <a:picLocks noChangeAspect="1"/>
          </p:cNvPicPr>
          <p:nvPr/>
        </p:nvPicPr>
        <p:blipFill>
          <a:blip r:embed="rId6"/>
          <a:stretch>
            <a:fillRect/>
          </a:stretch>
        </p:blipFill>
        <p:spPr>
          <a:xfrm>
            <a:off x="581192" y="4790291"/>
            <a:ext cx="3791479" cy="724001"/>
          </a:xfrm>
          <a:prstGeom prst="rect">
            <a:avLst/>
          </a:prstGeom>
        </p:spPr>
      </p:pic>
      <p:pic>
        <p:nvPicPr>
          <p:cNvPr id="9" name="Picture 8"/>
          <p:cNvPicPr>
            <a:picLocks noChangeAspect="1"/>
          </p:cNvPicPr>
          <p:nvPr/>
        </p:nvPicPr>
        <p:blipFill>
          <a:blip r:embed="rId7"/>
          <a:stretch>
            <a:fillRect/>
          </a:stretch>
        </p:blipFill>
        <p:spPr>
          <a:xfrm>
            <a:off x="4591777" y="4071213"/>
            <a:ext cx="2267510" cy="23936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marL="0" indent="0">
              <a:buNone/>
            </a:pPr>
            <a:r>
              <a:rPr lang="en-US" sz="2000" dirty="0"/>
              <a:t>This steganography-based image encryption system provides a simple yet powerful way to conceal sensitive information within images while maintaining their visual integrity. By embedding text within pixel values and securing access with a passcode, the code ensures an additional layer of security, making it useful for confidential communication and data protection.</a:t>
            </a:r>
          </a:p>
          <a:p>
            <a:pPr marL="0" indent="0">
              <a:buNone/>
            </a:pPr>
            <a:r>
              <a:rPr lang="en-US" sz="2000" dirty="0"/>
              <a:t>With its ease of use, cross-format compatibility, and seamless encryption-decryption process, this program has applications in </a:t>
            </a:r>
            <a:r>
              <a:rPr lang="en-US" sz="2000" dirty="0" err="1"/>
              <a:t>cybersecurity</a:t>
            </a:r>
            <a:r>
              <a:rPr lang="en-US" sz="2000" dirty="0"/>
              <a:t>, journalism, corporate security, and personal privacy. While effective for basic steganography, future enhancements such as improved encryption algorithms, increased storage efficiency, and AI-based </a:t>
            </a:r>
            <a:r>
              <a:rPr lang="en-US" sz="2000" dirty="0" err="1"/>
              <a:t>steganalysis</a:t>
            </a:r>
            <a:r>
              <a:rPr lang="en-US" sz="2000" dirty="0"/>
              <a:t> resistance could further strengthen its security.</a:t>
            </a:r>
          </a:p>
          <a:p>
            <a:pPr marL="0" indent="0">
              <a:buNone/>
            </a:pPr>
            <a:r>
              <a:rPr lang="en-US" sz="2000" dirty="0"/>
              <a:t>Would you like any refinements, such as adding stronger encryption or a more efficient encoding technique? 🚀</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https://github.com/AstralJay/stenography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654</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Arial</vt:lpstr>
      <vt:lpstr>Calibri</vt:lpstr>
      <vt:lpstr>Calibri Light</vt:lpstr>
      <vt:lpstr>Franklin Gothic Book</vt:lpstr>
      <vt:lpstr>Franklin Gothic Demi</vt:lpstr>
      <vt:lpstr>Wingdings 2</vt:lpstr>
      <vt:lpstr>DividendVTI</vt:lpstr>
      <vt:lpstr>STENOGRAPHY IN PYTHON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Anju Deepu</cp:lastModifiedBy>
  <cp:revision>28</cp:revision>
  <dcterms:created xsi:type="dcterms:W3CDTF">2021-05-26T16:50:10Z</dcterms:created>
  <dcterms:modified xsi:type="dcterms:W3CDTF">2025-02-26T17:10:45Z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