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325" r:id="rId5"/>
    <p:sldId id="398" r:id="rId6"/>
    <p:sldId id="408" r:id="rId7"/>
    <p:sldId id="407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5" r:id="rId22"/>
    <p:sldId id="426" r:id="rId23"/>
    <p:sldId id="422" r:id="rId24"/>
    <p:sldId id="458" r:id="rId25"/>
    <p:sldId id="460" r:id="rId26"/>
    <p:sldId id="459" r:id="rId27"/>
    <p:sldId id="461" r:id="rId28"/>
    <p:sldId id="427" r:id="rId29"/>
    <p:sldId id="462" r:id="rId30"/>
    <p:sldId id="423" r:id="rId31"/>
    <p:sldId id="424" r:id="rId32"/>
    <p:sldId id="428" r:id="rId33"/>
    <p:sldId id="429" r:id="rId34"/>
    <p:sldId id="430" r:id="rId35"/>
    <p:sldId id="431" r:id="rId36"/>
    <p:sldId id="432" r:id="rId37"/>
    <p:sldId id="445" r:id="rId38"/>
    <p:sldId id="446" r:id="rId39"/>
    <p:sldId id="451" r:id="rId40"/>
    <p:sldId id="450" r:id="rId41"/>
    <p:sldId id="452" r:id="rId42"/>
    <p:sldId id="453" r:id="rId43"/>
    <p:sldId id="456" r:id="rId44"/>
    <p:sldId id="433" r:id="rId45"/>
    <p:sldId id="441" r:id="rId46"/>
    <p:sldId id="434" r:id="rId47"/>
    <p:sldId id="436" r:id="rId48"/>
    <p:sldId id="437" r:id="rId49"/>
    <p:sldId id="442" r:id="rId50"/>
    <p:sldId id="438" r:id="rId51"/>
    <p:sldId id="443" r:id="rId52"/>
    <p:sldId id="444" r:id="rId53"/>
    <p:sldId id="439" r:id="rId54"/>
    <p:sldId id="440" r:id="rId55"/>
    <p:sldId id="435" r:id="rId56"/>
  </p:sldIdLst>
  <p:sldSz cx="12192000" cy="6858000"/>
  <p:notesSz cx="6858000" cy="9144000"/>
  <p:embeddedFontLst>
    <p:embeddedFont>
      <p:font typeface="Poppins" panose="020B0604020202020204" charset="0"/>
      <p:regular r:id="rId57"/>
      <p:bold r:id="rId58"/>
      <p:italic r:id="rId59"/>
      <p:boldItalic r:id="rId60"/>
    </p:embeddedFont>
    <p:embeddedFont>
      <p:font typeface="Poppins Bold" panose="020B0604020202020204" charset="0"/>
      <p:bold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715"/>
    <a:srgbClr val="0E3B5A"/>
    <a:srgbClr val="53678E"/>
    <a:srgbClr val="6B8EC7"/>
    <a:srgbClr val="B1B1D9"/>
    <a:srgbClr val="F06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0C34A-19DF-4A61-A342-E5E3232F5832}" v="4" dt="2022-09-01T19:10:34.621"/>
    <p1510:client id="{E0002548-473C-49F3-8AAD-CB2B339CD781}" v="32" dt="2022-01-11T11:00:27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3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Aymeric DIET" userId="S::jean-aymeric.diet@intervenants.efrei.net::7f4f4835-5faf-44d3-8ecf-5f946cc56e97" providerId="AD" clId="Web-{B530C34A-19DF-4A61-A342-E5E3232F5832}"/>
    <pc:docChg chg="modSld">
      <pc:chgData name="Jean-Aymeric DIET" userId="S::jean-aymeric.diet@intervenants.efrei.net::7f4f4835-5faf-44d3-8ecf-5f946cc56e97" providerId="AD" clId="Web-{B530C34A-19DF-4A61-A342-E5E3232F5832}" dt="2022-09-01T19:10:32.043" v="0" actId="20577"/>
      <pc:docMkLst>
        <pc:docMk/>
      </pc:docMkLst>
      <pc:sldChg chg="modSp">
        <pc:chgData name="Jean-Aymeric DIET" userId="S::jean-aymeric.diet@intervenants.efrei.net::7f4f4835-5faf-44d3-8ecf-5f946cc56e97" providerId="AD" clId="Web-{B530C34A-19DF-4A61-A342-E5E3232F5832}" dt="2022-09-01T19:10:32.043" v="0" actId="20577"/>
        <pc:sldMkLst>
          <pc:docMk/>
          <pc:sldMk cId="288763240" sldId="423"/>
        </pc:sldMkLst>
        <pc:spChg chg="mod">
          <ac:chgData name="Jean-Aymeric DIET" userId="S::jean-aymeric.diet@intervenants.efrei.net::7f4f4835-5faf-44d3-8ecf-5f946cc56e97" providerId="AD" clId="Web-{B530C34A-19DF-4A61-A342-E5E3232F5832}" dt="2022-09-01T19:10:32.043" v="0" actId="20577"/>
          <ac:spMkLst>
            <pc:docMk/>
            <pc:sldMk cId="288763240" sldId="423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ND TEX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51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 boxes images &amp; titr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3396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4492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588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7714-1A87-4A32-BEB7-DE385D896E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3"/>
            <a:ext cx="2392523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C1C3283-2C60-4154-BCF2-938BD1AAA8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3396" y="4800443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6A13DD0-46A4-4701-84B6-2739BAAF3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492" y="4800443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81DA51-15EA-41C9-B9D9-126431158E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5589" y="4800443"/>
            <a:ext cx="2392526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D339DFF-34B1-4FCE-9EB1-6F193EA207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50F40BE-65F1-4CF7-8335-CCE45146B0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73397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51BA94-8FCB-48A6-82A9-7E047951E5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4493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E8DA24B9-0828-4059-83C1-F1CBA6F725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75588" y="4136874"/>
            <a:ext cx="2392525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D79C8F-A77C-47D5-81A0-7EAD1F01A893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B93BD005-C6E6-40D8-9002-C111D6224200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99D4465D-8431-439E-8C85-C31D725BC961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5689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 boxes imag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1303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0305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1302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0304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7BCF2-34AB-4D65-863A-E82F5F8504C3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59DC2AB8-B97E-4920-BB2A-397EE5C6444A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DECD9B09-50C9-4521-8243-D73C16B6411D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73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 boxes images &amp; titr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1303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0305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2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1302" y="4800442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0304" y="4800440"/>
            <a:ext cx="3187809" cy="17907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A7DFAC-B109-41BA-B505-5359FA6689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0C9E51-5570-4CDC-BC08-67D3B58D9C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1303" y="4136874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18A73BA-D6F2-4F77-97DC-C34908DAD5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0305" y="4166877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ts val="0"/>
              </a:spcBef>
              <a:defRPr lang="en-US" sz="1200" b="1" cap="none" baseline="0" dirty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E54E9D-AFEB-4EF2-B1B1-D672E98B300F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B605272E-58F4-46BC-B045-1CF0130E4156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EDE177E2-4AA1-4E3A-A2B9-DC75B0165CCF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78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 seul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44300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9287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Photo Dro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2AB81-8B35-4C3F-B4D4-B766A63B8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309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oxes - Photo Dro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831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17452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523DEA-63B0-4993-8F10-07066A009199}"/>
              </a:ext>
            </a:extLst>
          </p:cNvPr>
          <p:cNvSpPr/>
          <p:nvPr userDrawn="1"/>
        </p:nvSpPr>
        <p:spPr>
          <a:xfrm>
            <a:off x="629000" y="246145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B5338C-FA47-4349-8832-4FDEA0829B4E}"/>
              </a:ext>
            </a:extLst>
          </p:cNvPr>
          <p:cNvSpPr/>
          <p:nvPr userDrawn="1"/>
        </p:nvSpPr>
        <p:spPr>
          <a:xfrm>
            <a:off x="628999" y="369799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047990-9456-4EE9-962A-09269F53C8A2}"/>
              </a:ext>
            </a:extLst>
          </p:cNvPr>
          <p:cNvSpPr/>
          <p:nvPr userDrawn="1"/>
        </p:nvSpPr>
        <p:spPr>
          <a:xfrm>
            <a:off x="628999" y="493453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D9FDE89-C068-4063-9CDF-99A339B49C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79600" y="266555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327773D-AA57-4D70-B1FC-3BC33D488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9600" y="390209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908A72A-8EFF-4B0E-B9B8-B0709BD4B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79600" y="513863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53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Photo Gauch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80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88010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598170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6057900" y="0"/>
            <a:ext cx="6134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66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7515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2AB81-8B35-4C3F-B4D4-B766A63B8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0565" y="3113402"/>
            <a:ext cx="4469235" cy="288618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>
              <a:lnSpc>
                <a:spcPct val="12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200" b="0" cap="none" baseline="0" dirty="0" smtClean="0"/>
            </a:lvl1pPr>
          </a:lstStyle>
          <a:p>
            <a:pPr marL="0" lv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85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oxes - Photo Gauch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80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88010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598170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6057900" y="0"/>
            <a:ext cx="6134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66" y="88115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CDBDD40-D40A-441F-9454-F162EE546C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0815" y="17452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6927E7-8375-4D9F-A05F-F88DE40DD865}"/>
              </a:ext>
            </a:extLst>
          </p:cNvPr>
          <p:cNvSpPr/>
          <p:nvPr userDrawn="1"/>
        </p:nvSpPr>
        <p:spPr>
          <a:xfrm>
            <a:off x="6623866" y="246145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FCE34C-B24E-488F-87C8-5734AE86DE2A}"/>
              </a:ext>
            </a:extLst>
          </p:cNvPr>
          <p:cNvSpPr/>
          <p:nvPr userDrawn="1"/>
        </p:nvSpPr>
        <p:spPr>
          <a:xfrm>
            <a:off x="6623865" y="369799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12C77C-8F30-4BB1-B9CB-E151A29C91D8}"/>
              </a:ext>
            </a:extLst>
          </p:cNvPr>
          <p:cNvSpPr/>
          <p:nvPr userDrawn="1"/>
        </p:nvSpPr>
        <p:spPr>
          <a:xfrm>
            <a:off x="6623865" y="493453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B2733C2-5F73-4F37-BBC0-BACA191641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74466" y="266555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8E5A20A-6E86-45E7-A9FD-E215AC1C18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4466" y="390209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DE132D7-49B8-4857-80C5-A06869D463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74466" y="513863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115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64100" y="0"/>
            <a:ext cx="7327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2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par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CF8206C-8EDA-4AD6-8ABD-5B01F8E868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0102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BCABCC7-37E8-43DB-B099-76A7A31366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4243" y="2456440"/>
            <a:ext cx="4469235" cy="33855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94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hoto full sc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4A19E770-24AD-4F56-998D-54A4F3ADD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7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 v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D8E7C17-80DA-4485-B349-432D5E859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6433" y="1414307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7DC2B4E-05EF-4A70-BB95-FEB896152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6433" y="1071750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798A9AB-CAD8-4B8D-AF74-C893B4B375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6433" y="3202840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664F6F-61B3-4A89-A7B1-BC5F355658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36433" y="2860283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A9C591C-CD26-4507-A629-9056F8839D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6433" y="4991374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063E755-43A7-43AE-B638-C0EF737341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6433" y="4648817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35476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67BCEF-A683-4DE0-AB9E-EA0C5DC687FF}"/>
              </a:ext>
            </a:extLst>
          </p:cNvPr>
          <p:cNvSpPr/>
          <p:nvPr userDrawn="1"/>
        </p:nvSpPr>
        <p:spPr>
          <a:xfrm>
            <a:off x="7119867" y="2964044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405640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514877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9E37785-4D81-425D-9867-7BE4337E8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0467" y="3168151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426051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535287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2FE260-6944-494E-B6FB-B65E9A72F0EB}"/>
              </a:ext>
            </a:extLst>
          </p:cNvPr>
          <p:cNvSpPr/>
          <p:nvPr userDrawn="1"/>
        </p:nvSpPr>
        <p:spPr>
          <a:xfrm>
            <a:off x="7119867" y="77931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87168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A52F4B2-30D1-4074-A450-4D5075515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0467" y="98342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207578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844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4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67BCEF-A683-4DE0-AB9E-EA0C5DC687FF}"/>
              </a:ext>
            </a:extLst>
          </p:cNvPr>
          <p:cNvSpPr/>
          <p:nvPr userDrawn="1"/>
        </p:nvSpPr>
        <p:spPr>
          <a:xfrm>
            <a:off x="7119867" y="269190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392033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514877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9E37785-4D81-425D-9867-7BE4337E8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0467" y="289600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412444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535287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46346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166757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007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0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0 w 8210550"/>
              <a:gd name="connsiteY4" fmla="*/ 0 h 6907458"/>
              <a:gd name="connsiteX0" fmla="*/ 1378424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378424 w 8210550"/>
              <a:gd name="connsiteY4" fmla="*/ 0 h 6907458"/>
              <a:gd name="connsiteX0" fmla="*/ 1419367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19367 w 8210550"/>
              <a:gd name="connsiteY4" fmla="*/ 0 h 6907458"/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4470968 w 7658100"/>
              <a:gd name="connsiteY3" fmla="*/ 6857999 h 6857999"/>
              <a:gd name="connsiteX4" fmla="*/ 0 w 7658100"/>
              <a:gd name="connsiteY4" fmla="*/ 0 h 6857999"/>
              <a:gd name="connsiteX0" fmla="*/ 0 w 7015461"/>
              <a:gd name="connsiteY0" fmla="*/ 0 h 6870031"/>
              <a:gd name="connsiteX1" fmla="*/ 7015461 w 7015461"/>
              <a:gd name="connsiteY1" fmla="*/ 12032 h 6870031"/>
              <a:gd name="connsiteX2" fmla="*/ 7015461 w 7015461"/>
              <a:gd name="connsiteY2" fmla="*/ 6870031 h 6870031"/>
              <a:gd name="connsiteX3" fmla="*/ 3828329 w 7015461"/>
              <a:gd name="connsiteY3" fmla="*/ 6870031 h 6870031"/>
              <a:gd name="connsiteX4" fmla="*/ 0 w 7015461"/>
              <a:gd name="connsiteY4" fmla="*/ 0 h 6870031"/>
              <a:gd name="connsiteX0" fmla="*/ 0 w 7015461"/>
              <a:gd name="connsiteY0" fmla="*/ 0 h 6882063"/>
              <a:gd name="connsiteX1" fmla="*/ 7015461 w 7015461"/>
              <a:gd name="connsiteY1" fmla="*/ 12032 h 6882063"/>
              <a:gd name="connsiteX2" fmla="*/ 7015461 w 7015461"/>
              <a:gd name="connsiteY2" fmla="*/ 6870031 h 6882063"/>
              <a:gd name="connsiteX3" fmla="*/ 4053252 w 7015461"/>
              <a:gd name="connsiteY3" fmla="*/ 6882063 h 6882063"/>
              <a:gd name="connsiteX4" fmla="*/ 0 w 7015461"/>
              <a:gd name="connsiteY4" fmla="*/ 0 h 6882063"/>
              <a:gd name="connsiteX0" fmla="*/ 0 w 4708016"/>
              <a:gd name="connsiteY0" fmla="*/ 668 h 6870031"/>
              <a:gd name="connsiteX1" fmla="*/ 4708016 w 4708016"/>
              <a:gd name="connsiteY1" fmla="*/ 0 h 6870031"/>
              <a:gd name="connsiteX2" fmla="*/ 4708016 w 4708016"/>
              <a:gd name="connsiteY2" fmla="*/ 6857999 h 6870031"/>
              <a:gd name="connsiteX3" fmla="*/ 1745807 w 4708016"/>
              <a:gd name="connsiteY3" fmla="*/ 6870031 h 6870031"/>
              <a:gd name="connsiteX4" fmla="*/ 0 w 4708016"/>
              <a:gd name="connsiteY4" fmla="*/ 668 h 6870031"/>
              <a:gd name="connsiteX0" fmla="*/ 230525 w 4938541"/>
              <a:gd name="connsiteY0" fmla="*/ 668 h 6895431"/>
              <a:gd name="connsiteX1" fmla="*/ 4938541 w 4938541"/>
              <a:gd name="connsiteY1" fmla="*/ 0 h 6895431"/>
              <a:gd name="connsiteX2" fmla="*/ 4938541 w 4938541"/>
              <a:gd name="connsiteY2" fmla="*/ 6857999 h 6895431"/>
              <a:gd name="connsiteX3" fmla="*/ 0 w 4938541"/>
              <a:gd name="connsiteY3" fmla="*/ 6895431 h 6895431"/>
              <a:gd name="connsiteX4" fmla="*/ 230525 w 4938541"/>
              <a:gd name="connsiteY4" fmla="*/ 668 h 6895431"/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325091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4593154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345501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4797261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90866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211277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382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6A13-3686-481F-A80B-4B2C080A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655E716-ACEC-4C37-852B-0DB950524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2069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AC64593-0195-4787-9A1A-E4389B1D6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2069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E73FA-156F-4886-9CD5-B8669D5E1C11}"/>
              </a:ext>
            </a:extLst>
          </p:cNvPr>
          <p:cNvSpPr/>
          <p:nvPr userDrawn="1"/>
        </p:nvSpPr>
        <p:spPr>
          <a:xfrm>
            <a:off x="616299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95DDB-715D-43CD-AC01-E798910C1EBC}"/>
              </a:ext>
            </a:extLst>
          </p:cNvPr>
          <p:cNvSpPr/>
          <p:nvPr userDrawn="1"/>
        </p:nvSpPr>
        <p:spPr>
          <a:xfrm>
            <a:off x="633677" y="495265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76BEBD-ED36-4A97-AFDE-F1532566CFBE}"/>
              </a:ext>
            </a:extLst>
          </p:cNvPr>
          <p:cNvSpPr/>
          <p:nvPr userDrawn="1"/>
        </p:nvSpPr>
        <p:spPr>
          <a:xfrm>
            <a:off x="6380037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FC539D-4A6B-462C-8CD4-180748FD86BF}"/>
              </a:ext>
            </a:extLst>
          </p:cNvPr>
          <p:cNvSpPr/>
          <p:nvPr userDrawn="1"/>
        </p:nvSpPr>
        <p:spPr>
          <a:xfrm>
            <a:off x="6395506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A70E68-C87E-4B1A-AAB4-2CBC9CFE5A2A}"/>
              </a:ext>
            </a:extLst>
          </p:cNvPr>
          <p:cNvSpPr/>
          <p:nvPr userDrawn="1"/>
        </p:nvSpPr>
        <p:spPr>
          <a:xfrm>
            <a:off x="631768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EB3E88A-5928-427D-8747-D11B04BBC874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2545D2D-5DE5-4E14-9AB2-341701F1A616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EA3A8C-F0F1-4553-90CF-365F25C852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6422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FE43117-9280-4D02-B877-826A2458CC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36422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791C678-3681-417D-B075-0324A4FEE8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6422" y="515675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047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 pic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6A13-3686-481F-A80B-4B2C080A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655E716-ACEC-4C37-852B-0DB950524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2069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AC64593-0195-4787-9A1A-E4389B1D6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2069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D67CB660-2910-4E20-8530-753D5CDC27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02069" y="515675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E73FA-156F-4886-9CD5-B8669D5E1C11}"/>
              </a:ext>
            </a:extLst>
          </p:cNvPr>
          <p:cNvSpPr/>
          <p:nvPr userDrawn="1"/>
        </p:nvSpPr>
        <p:spPr>
          <a:xfrm>
            <a:off x="616299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95DDB-715D-43CD-AC01-E798910C1EBC}"/>
              </a:ext>
            </a:extLst>
          </p:cNvPr>
          <p:cNvSpPr/>
          <p:nvPr userDrawn="1"/>
        </p:nvSpPr>
        <p:spPr>
          <a:xfrm>
            <a:off x="633677" y="495265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76BEBD-ED36-4A97-AFDE-F1532566CFBE}"/>
              </a:ext>
            </a:extLst>
          </p:cNvPr>
          <p:cNvSpPr/>
          <p:nvPr userDrawn="1"/>
        </p:nvSpPr>
        <p:spPr>
          <a:xfrm>
            <a:off x="6380037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FC539D-4A6B-462C-8CD4-180748FD86BF}"/>
              </a:ext>
            </a:extLst>
          </p:cNvPr>
          <p:cNvSpPr/>
          <p:nvPr userDrawn="1"/>
        </p:nvSpPr>
        <p:spPr>
          <a:xfrm>
            <a:off x="6395506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803D72-DD4C-4826-BD0B-266C66EDAFE3}"/>
              </a:ext>
            </a:extLst>
          </p:cNvPr>
          <p:cNvSpPr/>
          <p:nvPr userDrawn="1"/>
        </p:nvSpPr>
        <p:spPr>
          <a:xfrm>
            <a:off x="6397415" y="495265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A70E68-C87E-4B1A-AAB4-2CBC9CFE5A2A}"/>
              </a:ext>
            </a:extLst>
          </p:cNvPr>
          <p:cNvSpPr/>
          <p:nvPr userDrawn="1"/>
        </p:nvSpPr>
        <p:spPr>
          <a:xfrm>
            <a:off x="631768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EB3E88A-5928-427D-8747-D11B04BBC874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2545D2D-5DE5-4E14-9AB2-341701F1A616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EA3A8C-F0F1-4553-90CF-365F25C852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6422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FE43117-9280-4D02-B877-826A2458CC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36422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791C678-3681-417D-B075-0324A4FEE8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6422" y="515675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810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524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colonnes beaucoup de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145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6 boxes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6B3C6C-904D-4212-AD52-D63BC34BF0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17BA901-067A-4ED3-9FD1-6893FB3AE3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4D533A6-0DA5-4C53-868A-D13A88BA2C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C7F8447-B1ED-46F0-8B80-13831DF126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970E741-E967-4DE7-897F-F0897190E1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5151" y="445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7CC6105-62BD-4509-9BEC-45C9C5411B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5151" y="1165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6C713E6-7337-41D6-A6BA-AB2AF44803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5151" y="3874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17588DEB-68C1-47D6-BFB0-03624C6189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5151" y="4594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F58D85E4-3213-4299-9D9F-0CCC91497E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9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05C8F8F-5047-408D-B3D5-F818157941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9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EE58D26B-90F2-4064-A6B6-32D651DD71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39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D4CCE6F1-1C1C-455D-AA73-381827F040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39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1244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6 boxes ble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11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11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34B596D-74D6-4FEF-82D1-281F151688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579C77C-54C6-4BF6-9304-71EC8A537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B741779-4F6F-410D-AF06-AE66E84A84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5151" y="445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3CC2A89-881D-47F5-9E77-62632DF650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5151" y="1165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8C6F71A4-4BA8-4B14-A3C8-64E0E452DC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5151" y="3874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D798584-2879-49A3-A313-38B09ADFCB7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5151" y="4594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346A8F46-DA53-4745-8ACB-6F22FAD89B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9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691F633-3DA1-47A7-85BC-1F6EA4BC27D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9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F15D0B8-AE15-4DDB-828F-15848C0C78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39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F11BDA5-7F66-4674-89FE-8A83917E7D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39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30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 seul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2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boxes ble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34B596D-74D6-4FEF-82D1-281F151688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579C77C-54C6-4BF6-9304-71EC8A537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6284500-EB93-42CE-BAEF-5A89BBF1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03952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0BECF6B-4F0A-4DA5-B132-1B815DDB6A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2066053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D9DCD6D-4F56-4862-BCF7-295EF56A8F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5A0CA831-A2BA-4849-8142-A12144403C6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0C867DE-D5E8-479A-9611-82F1D72ED7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0F938AA-AC57-44FD-BCC1-AB4E88DE0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9150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B651E53-3D80-41CD-8BA5-119E17A6C2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9150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A240006-9CEC-4F52-9B78-E577DA96C6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39150" y="385306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76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boxes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6284500-EB93-42CE-BAEF-5A89BBF1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03952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0BECF6B-4F0A-4DA5-B132-1B815DDB6A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2066053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6088078-FB73-48CA-AF8E-2D5E08478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3949224-BA2A-4B04-9F26-9AFC8517A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80FBCEB1-09B9-44DF-83DD-86F0CFF078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5F8F3CC-3BA2-4B01-8B97-E992D1D1CE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D377751-3447-44B4-BE64-E3301AE8B9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24ED1A1-250C-4DAC-8700-6C484CA06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CC6C7D5-B0A2-498E-B76A-6EF0DD6F09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1B6E01F4-5801-42C8-A58C-65B40C24AB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9150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0DB6E42-21DF-4F90-B6CC-C74F159693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9150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C2FA2B2-E0CC-4AF7-B17A-664E479FC4A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39150" y="385306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298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4 boxe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88FA5AF-2DD3-4EF2-BB3F-DC20B123EE12}"/>
              </a:ext>
            </a:extLst>
          </p:cNvPr>
          <p:cNvSpPr/>
          <p:nvPr userDrawn="1"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F3EDA9-E981-4992-9E55-482CBE40D00F}"/>
              </a:ext>
            </a:extLst>
          </p:cNvPr>
          <p:cNvSpPr/>
          <p:nvPr userDrawn="1"/>
        </p:nvSpPr>
        <p:spPr>
          <a:xfrm>
            <a:off x="4063998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DD091C0-CD89-486F-805A-8165FDEB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699239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BDAF6AD5-C610-4303-9D28-A4029B68F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3561340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5426931-9F66-4609-920E-888A7BA280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B3F03BBB-4AB3-4E01-A36A-DF348A3657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F5108C55-E833-4881-84D5-C534D29F9C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39151" y="45029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D65B3A5-EDC8-419A-9635-3E809BE9DC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39151" y="1170756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BF821A0-8FA5-4728-B437-231EDACE5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9151" y="387929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4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FB795F3-CB2A-4E68-824E-F5A1B3C6F8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599756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5508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2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2177040"/>
            <a:ext cx="3441699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DB5DBA-3F42-4DFE-B98B-8B7081F3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699239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A436ED-371E-47A0-9CC3-E37AC5FDE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3561340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lang="en-US" sz="1600" b="1" cap="all" spc="15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88095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0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3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D063729-0880-4479-83E3-CDEA3BC757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64454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4A827AE-538A-46F8-8C1F-34F42B82BA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3377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300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16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2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2782382 h 2782382"/>
              <a:gd name="connsiteX4" fmla="*/ 0 w 3657600"/>
              <a:gd name="connsiteY4" fmla="*/ 0 h 2782382"/>
              <a:gd name="connsiteX0" fmla="*/ 0 w 3670300"/>
              <a:gd name="connsiteY0" fmla="*/ 0 h 3772982"/>
              <a:gd name="connsiteX1" fmla="*/ 3657600 w 3670300"/>
              <a:gd name="connsiteY1" fmla="*/ 0 h 3772982"/>
              <a:gd name="connsiteX2" fmla="*/ 3657600 w 3670300"/>
              <a:gd name="connsiteY2" fmla="*/ 2782382 h 3772982"/>
              <a:gd name="connsiteX3" fmla="*/ 3670300 w 3670300"/>
              <a:gd name="connsiteY3" fmla="*/ 3772982 h 3772982"/>
              <a:gd name="connsiteX4" fmla="*/ 0 w 3670300"/>
              <a:gd name="connsiteY4" fmla="*/ 0 h 3772982"/>
              <a:gd name="connsiteX0" fmla="*/ 0 w 3708400"/>
              <a:gd name="connsiteY0" fmla="*/ 0 h 3442782"/>
              <a:gd name="connsiteX1" fmla="*/ 3657600 w 3708400"/>
              <a:gd name="connsiteY1" fmla="*/ 0 h 3442782"/>
              <a:gd name="connsiteX2" fmla="*/ 3657600 w 3708400"/>
              <a:gd name="connsiteY2" fmla="*/ 2782382 h 3442782"/>
              <a:gd name="connsiteX3" fmla="*/ 3708400 w 3708400"/>
              <a:gd name="connsiteY3" fmla="*/ 3442782 h 3442782"/>
              <a:gd name="connsiteX4" fmla="*/ 0 w 3708400"/>
              <a:gd name="connsiteY4" fmla="*/ 0 h 3442782"/>
              <a:gd name="connsiteX0" fmla="*/ 0 w 3657600"/>
              <a:gd name="connsiteY0" fmla="*/ 0 h 2782382"/>
              <a:gd name="connsiteX1" fmla="*/ 3657600 w 3657600"/>
              <a:gd name="connsiteY1" fmla="*/ 0 h 2782382"/>
              <a:gd name="connsiteX2" fmla="*/ 3657600 w 3657600"/>
              <a:gd name="connsiteY2" fmla="*/ 2782382 h 2782382"/>
              <a:gd name="connsiteX3" fmla="*/ 0 w 3657600"/>
              <a:gd name="connsiteY3" fmla="*/ 0 h 2782382"/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5085714 h 5085714"/>
              <a:gd name="connsiteX4" fmla="*/ 0 w 4864100"/>
              <a:gd name="connsiteY4" fmla="*/ 0 h 5085714"/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2374900"/>
            <a:ext cx="4848533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BBBA8AB-D1BE-4BC6-B189-91459C4601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18199" y="2374900"/>
            <a:ext cx="4848533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43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eaucoup de texte photo dro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177DE9B-28D2-48D1-9BEE-5584292C97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6657E-59A8-41D8-AE22-BC9D4BD11C29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895AD-AA5E-4E17-8534-714AA5E68102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95F7A-69E0-4ED2-BE88-80B9C37CC1AF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28796"/>
            <a:ext cx="4699000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1727200"/>
            <a:ext cx="4699001" cy="450200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71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boxes imag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6628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0956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5284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D5862C8-78BF-40F2-9122-7C6A584B6B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99612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6627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0955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5283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DC4A49D-1270-4518-96B3-21B538B73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99612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917C93-90E3-4F5B-974D-CA02BD33314A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2125DBC8-3FB5-4BA2-81ED-7BE493F5D994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126B770E-B59E-46EF-9F46-8F0CC85F4075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96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boxes images &amp;titr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7025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1750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6475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D5862C8-78BF-40F2-9122-7C6A584B6B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199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024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174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4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DC4A49D-1270-4518-96B3-21B538B73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0119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FC83DB9-CC00-489A-B332-D28034B63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FB38441-C5F2-4A49-A438-8431A20860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67023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3401391-2B98-48FC-B241-60E08CFF1D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1748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A4C635D-6501-4DA0-B2BE-6CB31B9EDD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56473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7BFE9D4-2162-4B44-B816-6EB7C48820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01199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B4579E-F5EE-4693-BEB5-2B0E1A4BCC72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2BAEA343-8FCC-4FE1-9CF2-515D699A4505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F5BA2742-6AC6-489B-8850-0842FC2EDFF5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715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 boxes images &amp;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3396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4492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588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3395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491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5588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FB85A1-BD4A-44A2-B62B-C6908E56B159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71FF1136-A8AA-4494-AA5B-14BE3DA0BD64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2782382 h 2782382"/>
                <a:gd name="connsiteX4" fmla="*/ 0 w 3657600"/>
                <a:gd name="connsiteY4" fmla="*/ 0 h 2782382"/>
                <a:gd name="connsiteX0" fmla="*/ 0 w 3670300"/>
                <a:gd name="connsiteY0" fmla="*/ 0 h 3772982"/>
                <a:gd name="connsiteX1" fmla="*/ 3657600 w 3670300"/>
                <a:gd name="connsiteY1" fmla="*/ 0 h 3772982"/>
                <a:gd name="connsiteX2" fmla="*/ 3657600 w 3670300"/>
                <a:gd name="connsiteY2" fmla="*/ 2782382 h 3772982"/>
                <a:gd name="connsiteX3" fmla="*/ 3670300 w 3670300"/>
                <a:gd name="connsiteY3" fmla="*/ 3772982 h 3772982"/>
                <a:gd name="connsiteX4" fmla="*/ 0 w 3670300"/>
                <a:gd name="connsiteY4" fmla="*/ 0 h 3772982"/>
                <a:gd name="connsiteX0" fmla="*/ 0 w 3708400"/>
                <a:gd name="connsiteY0" fmla="*/ 0 h 3442782"/>
                <a:gd name="connsiteX1" fmla="*/ 3657600 w 3708400"/>
                <a:gd name="connsiteY1" fmla="*/ 0 h 3442782"/>
                <a:gd name="connsiteX2" fmla="*/ 3657600 w 3708400"/>
                <a:gd name="connsiteY2" fmla="*/ 2782382 h 3442782"/>
                <a:gd name="connsiteX3" fmla="*/ 3708400 w 3708400"/>
                <a:gd name="connsiteY3" fmla="*/ 3442782 h 3442782"/>
                <a:gd name="connsiteX4" fmla="*/ 0 w 3708400"/>
                <a:gd name="connsiteY4" fmla="*/ 0 h 3442782"/>
                <a:gd name="connsiteX0" fmla="*/ 0 w 3657600"/>
                <a:gd name="connsiteY0" fmla="*/ 0 h 2782382"/>
                <a:gd name="connsiteX1" fmla="*/ 3657600 w 3657600"/>
                <a:gd name="connsiteY1" fmla="*/ 0 h 2782382"/>
                <a:gd name="connsiteX2" fmla="*/ 3657600 w 3657600"/>
                <a:gd name="connsiteY2" fmla="*/ 2782382 h 2782382"/>
                <a:gd name="connsiteX3" fmla="*/ 0 w 3657600"/>
                <a:gd name="connsiteY3" fmla="*/ 0 h 2782382"/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3A60BFD-651F-49D9-BD16-C3658A894FC3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5085714 h 5085714"/>
                <a:gd name="connsiteX4" fmla="*/ 0 w 4864100"/>
                <a:gd name="connsiteY4" fmla="*/ 0 h 5085714"/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534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04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69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70" r:id="rId13"/>
    <p:sldLayoutId id="2147483650" r:id="rId14"/>
    <p:sldLayoutId id="2147483657" r:id="rId15"/>
    <p:sldLayoutId id="2147483658" r:id="rId16"/>
    <p:sldLayoutId id="2147483656" r:id="rId17"/>
    <p:sldLayoutId id="2147483654" r:id="rId18"/>
    <p:sldLayoutId id="2147483660" r:id="rId19"/>
    <p:sldLayoutId id="2147483661" r:id="rId20"/>
    <p:sldLayoutId id="2147483662" r:id="rId21"/>
    <p:sldLayoutId id="2147483663" r:id="rId22"/>
    <p:sldLayoutId id="2147483664" r:id="rId23"/>
    <p:sldLayoutId id="2147483668" r:id="rId24"/>
    <p:sldLayoutId id="2147483667" r:id="rId25"/>
    <p:sldLayoutId id="2147483665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66" r:id="rId33"/>
    <p:sldLayoutId id="2147483649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render.html#code=%23include%20%3Cstdlib.h%3E%0A%0Atypedef%20struct%20s_cell%0A%7B%0A%20%20int%20value%3B%0A%20%20struct%20s_cell%20*next%3B%0A%7D%20t_cell,%20*p_cell%3B%0A%0Atypedef%20struct%20s_std_list%0A%7B%0A%20%20p_cell%20head%3B%0A%7D%20t_std_list%3B%0A%0Aint%20main%28%29%20%7B%0A%0A%20%20t_std_list%20mylist%3B%0A%20%20%0A%20%20mylist.head%20%3D%20NULL%3B%0A%20%20%0A%20%20%0A%20%20return%200%3B%0A%7D&amp;cumulative=false&amp;curInstr=1&amp;heapPrimitives=nevernest&amp;mode=display&amp;origin=opt-frontend.js&amp;py=c_gcc9.3.0&amp;rawInputLstJSON=%5B%5D&amp;textReferences=false" TargetMode="Externa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render.html#code=%23include%20%3Cstdlib.h%3E%0A%0Atypedef%20struct%20s_cell%0A%7B%0A%20%20int%20value%3B%0A%20%20struct%20s_cell%20*next%3B%0A%7D%20t_cell,%20*p_cell%3B%0A%0Atypedef%20struct%20s_std_list%0A%7B%0A%20%20p_cell%20head%3B%0A%7D%20t_std_list%3B%0A%0Aint%20main%28%29%20%7B%0A%0A%20%20t_std_list%20mylist%3B%0A%20%20int%20cpt%3B%0A%20%20p_cell%20newcell%3B%0A%20%20mylist.head%20%3D%20NULL%3B%0A%20%20%0A%20%20//%20remplissage%0A%20%20for%28cpt%3D3%3B%20cpt%20%3C7%3B%20cpt%2B%2B%29%0A%20%20%7B%0A%20%20%20%20newcell%3D%28p_cell%29malloc%28sizeof%28t_cell%29%29%3B%0A%20%20%20%20newcell-%3Evalue%20%3D%20cpt%3B%0A%20%20%20%20newcell-%3Enext%20%3D%20mylist.head%3B%0A%20%20%20%20mylist.head%20%3D%20newcell%3B%0A%20%20%7D%0A%20%20//%20affichage%0A%20%20while%28mylist.head%20!%3DNULL%29%0A%20%20%7B%0A%20%20%20%20printf%28%22%25d%20-%20%22,mylist.head-%3Evalue%29%3B%0A%20%20%20%20mylist.head%20%3D%20mylist.head-%3Enext%3B%0A%20%20%7D%0A%20%20%0A%20%20return%200%3B%0A%7D&amp;cumulative=false&amp;curInstr=36&amp;heapPrimitives=nevernest&amp;mode=display&amp;origin=opt-frontend.js&amp;py=c_gcc9.3.0&amp;rawInputLstJSON=%5B%5D&amp;textReferences=false" TargetMode="Externa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render.html#code=%23include%20%3Cstdlib.h%3E%0A%0Atypedef%20struct%20s_cell%0A%7B%0A%20%20int%20value%3B%0A%20%20struct%20s_cell%20*next%3B%0A%7D%20t_cell,%20*p_cell%3B%0A%0Atypedef%20struct%20s_std_list%0A%7B%0A%20%20p_cell%20head%3B%0A%7D%20t_std_list%3B%0A%0Aint%20main%28%29%20%7B%0A%0A%20%20t_std_list%20mylist%3B%0A%20%20int%20cpt%3B%0A%20%20p_cell%20newcell%3B%0A%20%20p_cell%20temp%3B%0A%20%20mylist.head%20%3D%20NULL%3B%0A%20%20%0A%20%20//%20remplissage%0A%20%20for%28cpt%3D3%3B%20cpt%20%3C7%3B%20cpt%2B%2B%29%0A%20%20%7B%0A%20%20%20%20newcell%3D%28p_cell%29malloc%28sizeof%28t_cell%29%29%3B%0A%20%20%20%20newcell-%3Evalue%20%3D%20cpt%3B%0A%20%20%20%20newcell-%3Enext%20%3D%20mylist.head%3B%0A%20%20%20%20mylist.head%20%3D%20newcell%3B%0A%20%20%7D%0A%20%20//%20on%20recopie%20la%20valeur%20mylist.head%0A%20%20temp%20%3D%20mylist.head%3B%0A%20%20//%20et%20on%20utilise%20temp%20au%20lieu%20de%20mylist.head%0A%20%20while%20%28temp%20!%3D%20NULL%29%0A%20%20%7B%0A%20%20%20%20//afficher%20sa%20valeur%0A%20%20%20%20printf%28%22%25d%20%E2%80%93%20%22,%20temp-%3Evalue%29%3B%0A%20%20%20%20//passer%20%C3%A0%20la%20cellule%20suivante%0A%20%20%20%20temp%20%3D%20temp-%3Enext%3B%0A%20%20%7D%0A%0A%20%20%0A%20%20return%200%3B%0A%7D&amp;cumulative=false&amp;curInstr=0&amp;heapPrimitives=nevernest&amp;mode=display&amp;origin=opt-frontend.js&amp;py=c_gcc9.3.0&amp;rawInputLstJSON=%5B%5D&amp;textReferences=false" TargetMode="Externa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render.html#code=%23include%20%3Cstdlib.h%3E%0A%0Atypedef%20struct%20s_cell%0A%7B%0A%20%20int%20value%3B%0A%20%20struct%20s_cell%20*next%3B%0A%7D%20t_cell,%20*p_cell%3B%0A%0Atypedef%20struct%20s_std_list%0A%7B%0A%20%20p_cell%20head%3B%0A%7D%20t_std_list%3B%0A%0Avoid%20%20%20%20displayStdList%28t_std_list%20someList%29%0A%7B%0A%20%20%20%20while%20%28someList.head%20!%3D%20NULL%29%0A%20%20%20%20%7B%0A%20%20%20%20%20%20%20%20//afficher%20sa%20valeur%0A%20%20%20%20%20%20%20%20printf%28%22%25d%20%E2%80%93%20%22,%20someList.head-%3Evalue%29%3B%0A%20%20%20%20%20%20%20%20//passer%20%C3%A0%20la%20cellule%20suivante%0A%20%20%20%20%20%20%20%20someList.head%20%3D%20someList.head-%3Enext%3B%20//%20puisqu%E2%80%99on%20teste%20someList.head%0A%20%20%20%20%7D%0A%0A%20%20%20%20return%3B%0A%7D%0A%0Aint%20main%28%29%20%7B%0A%0A%20%20t_std_list%20mylist%3B%0A%20%20int%20cpt%3B%0A%20%20p_cell%20newcell%3B%0A%20%20p_cell%20temp%3B%0A%20%20mylist.head%20%3D%20NULL%3B%0A%20%20%0A%20%20//%20remplissage%0A%20%20for%28cpt%3D3%3B%20cpt%20%3C7%3B%20cpt%2B%2B%29%0A%20%20%7B%0A%20%20%20%20newcell%3D%28p_cell%29malloc%28sizeof%28t_cell%29%29%3B%0A%20%20%20%20newcell-%3Evalue%20%3D%20cpt%3B%0A%20%20%20%20newcell-%3Enext%20%3D%20mylist.head%3B%0A%20%20%20%20mylist.head%20%3D%20newcell%3B%0A%20%20%7D%0A%20%20//%20l'appel%20%C3%A0%20la%20fonction%20fera%20une%20copie%20de%20mylist%0A%20%20displayStdList%28mylist%29%3B%0A%0A%20%20%0A%20%20return%200%3B%0A%7D&amp;cumulative=false&amp;curInstr=0&amp;heapPrimitives=nevernest&amp;mode=display&amp;origin=opt-frontend.js&amp;py=c_gcc9.3.0&amp;rawInputLstJSON=%5B%5D&amp;textReferences=false" TargetMode="Externa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>
            <a:extLst>
              <a:ext uri="{FF2B5EF4-FFF2-40B4-BE49-F238E27FC236}">
                <a16:creationId xmlns:a16="http://schemas.microsoft.com/office/drawing/2014/main" id="{96F5664D-ECD3-4674-A0F8-CD29D70B52EC}"/>
              </a:ext>
            </a:extLst>
          </p:cNvPr>
          <p:cNvSpPr/>
          <p:nvPr/>
        </p:nvSpPr>
        <p:spPr>
          <a:xfrm>
            <a:off x="5380041" y="1"/>
            <a:ext cx="6096000" cy="6857999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innerShdw blurRad="127000" dist="63500" dir="96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B1866FD9-B8BA-471F-9444-3FCB49C1EC38}"/>
              </a:ext>
            </a:extLst>
          </p:cNvPr>
          <p:cNvSpPr/>
          <p:nvPr/>
        </p:nvSpPr>
        <p:spPr>
          <a:xfrm flipH="1" flipV="1">
            <a:off x="6391592" y="-4"/>
            <a:ext cx="1309269" cy="6857999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6C72-65D8-4584-9F0C-F0C25DB6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6062" y="1514034"/>
            <a:ext cx="5119440" cy="5428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</p:pic>
      <p:sp useBgFill="1">
        <p:nvSpPr>
          <p:cNvPr id="5" name="Rectangle 57">
            <a:extLst>
              <a:ext uri="{FF2B5EF4-FFF2-40B4-BE49-F238E27FC236}">
                <a16:creationId xmlns:a16="http://schemas.microsoft.com/office/drawing/2014/main" id="{13FEE260-9F80-4756-AAF4-62E422ACB1CA}"/>
              </a:ext>
            </a:extLst>
          </p:cNvPr>
          <p:cNvSpPr/>
          <p:nvPr/>
        </p:nvSpPr>
        <p:spPr>
          <a:xfrm>
            <a:off x="6311900" y="0"/>
            <a:ext cx="5880100" cy="6857999"/>
          </a:xfrm>
          <a:custGeom>
            <a:avLst/>
            <a:gdLst>
              <a:gd name="connsiteX0" fmla="*/ 0 w 5372100"/>
              <a:gd name="connsiteY0" fmla="*/ 0 h 6857999"/>
              <a:gd name="connsiteX1" fmla="*/ 5372100 w 5372100"/>
              <a:gd name="connsiteY1" fmla="*/ 0 h 6857999"/>
              <a:gd name="connsiteX2" fmla="*/ 5372100 w 5372100"/>
              <a:gd name="connsiteY2" fmla="*/ 6857999 h 6857999"/>
              <a:gd name="connsiteX3" fmla="*/ 0 w 5372100"/>
              <a:gd name="connsiteY3" fmla="*/ 6857999 h 6857999"/>
              <a:gd name="connsiteX4" fmla="*/ 0 w 5372100"/>
              <a:gd name="connsiteY4" fmla="*/ 0 h 6857999"/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0D76D-A537-4F0B-B51A-70A28338E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r="184"/>
          <a:stretch/>
        </p:blipFill>
        <p:spPr>
          <a:xfrm>
            <a:off x="5723776" y="1204685"/>
            <a:ext cx="4707509" cy="5740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0BC01-D949-460E-B224-613A00A38CCB}"/>
              </a:ext>
            </a:extLst>
          </p:cNvPr>
          <p:cNvSpPr txBox="1"/>
          <p:nvPr/>
        </p:nvSpPr>
        <p:spPr>
          <a:xfrm>
            <a:off x="8509004" y="5981342"/>
            <a:ext cx="3366289" cy="6093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fr-FR" sz="1400" b="1">
                <a:solidFill>
                  <a:schemeClr val="accent3"/>
                </a:solidFill>
                <a:cs typeface="Poppins Bold" panose="00000800000000000000" pitchFamily="2" charset="0"/>
              </a:rPr>
              <a:t>Nicolas FLASQUE</a:t>
            </a:r>
          </a:p>
          <a:p>
            <a:pPr algn="r">
              <a:lnSpc>
                <a:spcPct val="120000"/>
              </a:lnSpc>
            </a:pPr>
            <a:endParaRPr lang="en-US" sz="1400">
              <a:solidFill>
                <a:schemeClr val="accent3"/>
              </a:solidFill>
              <a:cs typeface="Poppins Bold" panose="00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60E56-4CBF-4FAC-A59A-6CE772CFF571}"/>
              </a:ext>
            </a:extLst>
          </p:cNvPr>
          <p:cNvSpPr/>
          <p:nvPr/>
        </p:nvSpPr>
        <p:spPr>
          <a:xfrm>
            <a:off x="11963400" y="6149974"/>
            <a:ext cx="228600" cy="952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FC29B-61F4-4054-B6A0-B68E19F7EADB}"/>
              </a:ext>
            </a:extLst>
          </p:cNvPr>
          <p:cNvSpPr txBox="1"/>
          <p:nvPr/>
        </p:nvSpPr>
        <p:spPr>
          <a:xfrm>
            <a:off x="622299" y="2842529"/>
            <a:ext cx="4757741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fr-FR" sz="4400">
                <a:latin typeface="Poppins Bold" panose="00000800000000000000" pitchFamily="2" charset="0"/>
                <a:cs typeface="Poppins Bold" panose="00000800000000000000" pitchFamily="2" charset="0"/>
              </a:rPr>
              <a:t>CM #1</a:t>
            </a:r>
          </a:p>
          <a:p>
            <a:pPr algn="ctr"/>
            <a:r>
              <a:rPr lang="fr-FR" sz="4400">
                <a:latin typeface="Poppins Bold" panose="00000800000000000000" pitchFamily="2" charset="0"/>
                <a:cs typeface="Poppins Bold" panose="00000800000000000000" pitchFamily="2" charset="0"/>
              </a:rPr>
              <a:t>Présentation</a:t>
            </a:r>
          </a:p>
          <a:p>
            <a:pPr algn="ctr"/>
            <a:r>
              <a:rPr lang="fr-FR" sz="4400">
                <a:latin typeface="Poppins Bold" panose="00000800000000000000" pitchFamily="2" charset="0"/>
                <a:cs typeface="Poppins Bold" panose="00000800000000000000" pitchFamily="2" charset="0"/>
              </a:rPr>
              <a:t>Rappels</a:t>
            </a:r>
            <a:endParaRPr lang="en-US" sz="4400"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93F32-A1AE-470A-9BE4-41A1FAFF769B}"/>
              </a:ext>
            </a:extLst>
          </p:cNvPr>
          <p:cNvSpPr txBox="1"/>
          <p:nvPr/>
        </p:nvSpPr>
        <p:spPr>
          <a:xfrm>
            <a:off x="622300" y="6108332"/>
            <a:ext cx="321565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  <a:cs typeface="Poppins Bold" panose="00000800000000000000" pitchFamily="2" charset="0"/>
              </a:rPr>
              <a:t>TI301 – L2 </a:t>
            </a:r>
            <a:r>
              <a:rPr lang="fr-FR" dirty="0" smtClean="0">
                <a:solidFill>
                  <a:schemeClr val="accent3"/>
                </a:solidFill>
                <a:cs typeface="Poppins Bold" panose="00000800000000000000" pitchFamily="2" charset="0"/>
              </a:rPr>
              <a:t>2023/2024</a:t>
            </a:r>
            <a:endParaRPr lang="en-US" dirty="0">
              <a:solidFill>
                <a:schemeClr val="accent3"/>
              </a:solidFill>
              <a:cs typeface="Poppins Bold" panose="00000800000000000000" pitchFamily="2" charset="0"/>
            </a:endParaRPr>
          </a:p>
        </p:txBody>
      </p:sp>
      <p:pic>
        <p:nvPicPr>
          <p:cNvPr id="14" name="Image 2" descr="Une image contenant texte, arts de la table, assiette, vaisselle&#10;&#10;Description générée automatiquement">
            <a:extLst>
              <a:ext uri="{FF2B5EF4-FFF2-40B4-BE49-F238E27FC236}">
                <a16:creationId xmlns:a16="http://schemas.microsoft.com/office/drawing/2014/main" id="{2ABCB512-0E2B-433F-9E73-51414DB6C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0" y="2057853"/>
            <a:ext cx="1813200" cy="5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/>
              <a:t>Rappels : pointeurs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pointeur est une variable qui stocke une adresse mémoire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/>
              <a:t>contenu</a:t>
            </a:r>
            <a:r>
              <a:rPr lang="fr-FR" dirty="0"/>
              <a:t> d’un pointeur est la valeur qui est rangée dans la mémoire à cet endroit</a:t>
            </a:r>
          </a:p>
          <a:p>
            <a:endParaRPr lang="fr-FR" dirty="0"/>
          </a:p>
          <a:p>
            <a:r>
              <a:rPr lang="fr-FR" dirty="0"/>
              <a:t>En C, ‘le contenu de’ se note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endParaRPr lang="fr-FR" dirty="0"/>
          </a:p>
          <a:p>
            <a:r>
              <a:rPr lang="fr-FR" dirty="0"/>
              <a:t>Ainsi, si l’on dispose d’un pointeur </a:t>
            </a:r>
            <a:r>
              <a:rPr lang="fr-FR" dirty="0" err="1"/>
              <a:t>ptr</a:t>
            </a:r>
            <a:endParaRPr lang="fr-FR" dirty="0"/>
          </a:p>
          <a:p>
            <a:endParaRPr lang="fr-FR" dirty="0"/>
          </a:p>
          <a:p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fr-FR" dirty="0"/>
              <a:t> est la valeur du pointeur : c’est une </a:t>
            </a:r>
            <a:r>
              <a:rPr lang="fr-FR" b="1" dirty="0"/>
              <a:t>adresse</a:t>
            </a:r>
          </a:p>
          <a:p>
            <a:endParaRPr lang="fr-FR" dirty="0"/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/>
              <a:t>est le contenu du pointeur, c’est la valeur rangée en mémoire à l’adresse indiquée par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fr-F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  <a:p>
            <a:r>
              <a:rPr lang="fr-FR" dirty="0"/>
              <a:t>On définit un pointeur par son nom, ainsi que par le type de son contenu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4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/>
              <a:t>exemples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ptr_int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fr-FR"/>
              <a:t>définit un pointeur ‘</a:t>
            </a:r>
            <a:r>
              <a:rPr lang="fr-FR" err="1"/>
              <a:t>ptr_int</a:t>
            </a:r>
            <a:r>
              <a:rPr lang="fr-FR"/>
              <a:t>’ dont le contenu est de type ‘int’</a:t>
            </a:r>
          </a:p>
          <a:p>
            <a:endParaRPr lang="fr-FR"/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ptr_char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fr-FR"/>
              <a:t>définit un pointeur ‘</a:t>
            </a:r>
            <a:r>
              <a:rPr lang="fr-FR" err="1"/>
              <a:t>ptr_char</a:t>
            </a:r>
            <a:r>
              <a:rPr lang="fr-FR"/>
              <a:t>’ dont le contenu est de type ‘char’</a:t>
            </a:r>
          </a:p>
          <a:p>
            <a:endParaRPr lang="fr-FR"/>
          </a:p>
          <a:p>
            <a:r>
              <a:rPr lang="fr-FR"/>
              <a:t>Visualisation :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On utilise une flèche pour symboliser l’action de pointer</a:t>
            </a:r>
          </a:p>
          <a:p>
            <a:endParaRPr lang="fr-FR"/>
          </a:p>
          <a:p>
            <a:r>
              <a:rPr lang="fr-FR"/>
              <a:t>Le pointeur est « à gauche de la flèche » et indique sa destination (symbole @ pour adresse)</a:t>
            </a:r>
          </a:p>
          <a:p>
            <a:endParaRPr lang="fr-FR"/>
          </a:p>
          <a:p>
            <a:r>
              <a:rPr lang="fr-FR"/>
              <a:t>Le contenu est « à droite de la flèche » et indique ce qui est stocké à cet endroit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45673" y="3186545"/>
            <a:ext cx="692727" cy="38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36437" y="4099838"/>
            <a:ext cx="692727" cy="38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639414" y="285850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ptr_int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39414" y="374485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ptr_char</a:t>
            </a:r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092036" y="3380509"/>
            <a:ext cx="1962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092036" y="4307656"/>
            <a:ext cx="1962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54764" y="318666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ptr_int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008714" y="409983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ptr_char</a:t>
            </a:r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862966" y="318205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862966" y="409149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27527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5021118" cy="838204"/>
          </a:xfrm>
        </p:spPr>
        <p:txBody>
          <a:bodyPr/>
          <a:lstStyle/>
          <a:p>
            <a:r>
              <a:rPr lang="fr-FR"/>
              <a:t>Utilisation des pointeurs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peut définir des pointeurs sur n’importe quel type, même les structures</a:t>
            </a:r>
          </a:p>
          <a:p>
            <a:endParaRPr lang="fr-FR"/>
          </a:p>
          <a:p>
            <a:r>
              <a:rPr lang="fr-FR"/>
              <a:t>Il faut toujours initialiser un pointeur avec une adresse ‘utilisable’ avant d’utiliser son contenu. 3 possibilités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/>
              <a:t>	avec l’adresse d’une variable existante (mot clé </a:t>
            </a:r>
            <a:r>
              <a:rPr lang="fr-FR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/>
              <a:t>);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/>
              <a:t>	avec une adresse obtenue par allocation dynamique ( fonction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/>
              <a:t>);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/>
              <a:t>	avec l’adresse nommée 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/>
              <a:t>, qui indique que le pointeur n’est pas encore utilisable.</a:t>
            </a:r>
          </a:p>
          <a:p>
            <a:endParaRPr lang="fr-FR"/>
          </a:p>
          <a:p>
            <a:r>
              <a:rPr lang="fr-FR"/>
              <a:t>Les pointeurs sont utilisés :</a:t>
            </a:r>
          </a:p>
          <a:p>
            <a:r>
              <a:rPr lang="fr-FR"/>
              <a:t>	pour les tableaux dynamiques (dont on connaît pas la taille à l’avance)</a:t>
            </a:r>
          </a:p>
          <a:p>
            <a:r>
              <a:rPr lang="fr-FR"/>
              <a:t>	en paramètres de fonctions, pour accéder à des variables d’autres fonctions</a:t>
            </a:r>
          </a:p>
          <a:p>
            <a:endParaRPr lang="fr-FR"/>
          </a:p>
          <a:p>
            <a:r>
              <a:rPr lang="fr-FR"/>
              <a:t>La mauvaise utilisation des pointeurs conduit à des erreurs en mémoire, qui provoquent l’arrêt brutal du programme (segmentation </a:t>
            </a:r>
            <a:r>
              <a:rPr lang="fr-FR" err="1"/>
              <a:t>fault</a:t>
            </a:r>
            <a:r>
              <a:rPr lang="fr-FR"/>
              <a:t>)</a:t>
            </a:r>
          </a:p>
          <a:p>
            <a:endParaRPr lang="fr-FR"/>
          </a:p>
          <a:p>
            <a:r>
              <a:rPr lang="fr-FR"/>
              <a:t>La valeur 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/>
              <a:t> sera représentée graphiquement par une flèche vers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8436818" y="5968678"/>
            <a:ext cx="107576" cy="336176"/>
            <a:chOff x="7422426" y="2427960"/>
            <a:chExt cx="107576" cy="336176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8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438572" cy="838204"/>
          </a:xfrm>
        </p:spPr>
        <p:txBody>
          <a:bodyPr/>
          <a:lstStyle/>
          <a:p>
            <a:r>
              <a:rPr lang="fr-FR"/>
              <a:t>Rappels : listes simplement chaînée - maillon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définit le types ‘</a:t>
            </a:r>
            <a:r>
              <a:rPr lang="fr-FR" dirty="0" err="1"/>
              <a:t>t_cell</a:t>
            </a:r>
            <a:r>
              <a:rPr lang="fr-FR" dirty="0"/>
              <a:t>’ (équivalent à ‘maillon’) de la manière suivante :</a:t>
            </a:r>
          </a:p>
          <a:p>
            <a:endParaRPr lang="fr-FR" dirty="0"/>
          </a:p>
          <a:p>
            <a:endParaRPr lang="fr-FR" dirty="0"/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s_cell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s_cell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s_cell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/>
              <a:t>Visualisation</a:t>
            </a:r>
            <a:endParaRPr lang="en-US" dirty="0"/>
          </a:p>
          <a:p>
            <a:endParaRPr lang="fr-FR" dirty="0"/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cellule;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53528" y="2817091"/>
            <a:ext cx="665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Un champ ‘value’ pour stocker une valeur</a:t>
            </a:r>
          </a:p>
          <a:p>
            <a:r>
              <a:rPr lang="fr-FR"/>
              <a:t>Un champ ‘</a:t>
            </a:r>
            <a:r>
              <a:rPr lang="fr-FR" err="1"/>
              <a:t>next</a:t>
            </a:r>
            <a:r>
              <a:rPr lang="fr-FR"/>
              <a:t>’ pour pointer sur la cellule suivante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553528" y="4802695"/>
            <a:ext cx="1792333" cy="6357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7" idx="0"/>
            <a:endCxn id="7" idx="2"/>
          </p:cNvCxnSpPr>
          <p:nvPr/>
        </p:nvCxnSpPr>
        <p:spPr>
          <a:xfrm>
            <a:off x="5449695" y="4802695"/>
            <a:ext cx="0" cy="63572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5931933" y="5119468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508353" y="4341029"/>
            <a:ext cx="104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value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325325" y="4341029"/>
            <a:ext cx="104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err="1"/>
              <a:t>next</a:t>
            </a:r>
            <a:endParaRPr lang="fr-FR" sz="240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027748" y="6038486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832093" y="4888635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?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935304" y="4888634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?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093724" y="5807653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?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516275" y="585381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08218" y="5807653"/>
            <a:ext cx="775855" cy="53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5533061" y="491806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2995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57646" y="1477818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pratique, on utilise le type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dirty="0" smtClean="0"/>
              <a:t> </a:t>
            </a:r>
            <a:r>
              <a:rPr lang="fr-FR" dirty="0"/>
              <a:t>(pointeur sur un maillon ou cellule) pour les listes.</a:t>
            </a:r>
          </a:p>
          <a:p>
            <a:endParaRPr lang="fr-FR" dirty="0"/>
          </a:p>
          <a:p>
            <a:r>
              <a:rPr lang="fr-FR" dirty="0"/>
              <a:t>On a besoin d’une fonction qui crée une cellule avec une valeur et stocker et qui renvoie l’adresse en mémoire de cette cellule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*createCell(int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FR" dirty="0"/>
          </a:p>
          <a:p>
            <a:r>
              <a:rPr lang="fr-FR" dirty="0"/>
              <a:t>Cette fonction sera à faire en exercice</a:t>
            </a:r>
          </a:p>
          <a:p>
            <a:endParaRPr lang="fr-FR" dirty="0"/>
          </a:p>
          <a:p>
            <a:r>
              <a:rPr lang="fr-FR" dirty="0"/>
              <a:t>Le résultat qu’elle fournit se représente par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Où x est la valeur que l’on a donné en paramètre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6637481" cy="838204"/>
          </a:xfrm>
        </p:spPr>
        <p:txBody>
          <a:bodyPr/>
          <a:lstStyle/>
          <a:p>
            <a:r>
              <a:rPr lang="fr-FR"/>
              <a:t>Type </a:t>
            </a:r>
            <a:r>
              <a:rPr lang="fr-FR" err="1"/>
              <a:t>p_cell</a:t>
            </a:r>
            <a:r>
              <a:rPr lang="fr-FR"/>
              <a:t> et création de cellule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5219239" y="4782341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707766" y="459767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9709" y="4551508"/>
            <a:ext cx="775855" cy="53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240017" y="4464478"/>
            <a:ext cx="1792333" cy="6357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7618422" y="4781251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179420" y="4139575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value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992220" y="4149569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next</a:t>
            </a:r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219550" y="457984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112240" y="4453511"/>
            <a:ext cx="0" cy="63572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/>
        </p:nvGrpSpPr>
        <p:grpSpPr>
          <a:xfrm>
            <a:off x="8669982" y="4630830"/>
            <a:ext cx="107576" cy="336176"/>
            <a:chOff x="7422426" y="2427960"/>
            <a:chExt cx="107576" cy="336176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ZoneTexte 2"/>
          <p:cNvSpPr txBox="1"/>
          <p:nvPr/>
        </p:nvSpPr>
        <p:spPr>
          <a:xfrm>
            <a:off x="6538520" y="4603055"/>
            <a:ext cx="5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94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6240318" cy="838204"/>
          </a:xfrm>
        </p:spPr>
        <p:txBody>
          <a:bodyPr/>
          <a:lstStyle/>
          <a:p>
            <a:r>
              <a:rPr lang="fr-FR"/>
              <a:t>Type </a:t>
            </a:r>
            <a:r>
              <a:rPr lang="fr-FR" err="1"/>
              <a:t>t_std_list</a:t>
            </a:r>
            <a:r>
              <a:rPr lang="fr-FR"/>
              <a:t> et encapsulation</a:t>
            </a:r>
            <a:br>
              <a:rPr lang="fr-FR"/>
            </a:br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843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Changement par rapport à l’approche de l’an dernier :</a:t>
            </a:r>
          </a:p>
          <a:p>
            <a:endParaRPr lang="fr-FR" dirty="0"/>
          </a:p>
          <a:p>
            <a:r>
              <a:rPr lang="fr-FR" dirty="0"/>
              <a:t>Jusqu’ici : une liste est représentée par un pointeur sur une cellule (maillon), donc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endParaRPr lang="fr-FR" dirty="0"/>
          </a:p>
          <a:p>
            <a:r>
              <a:rPr lang="fr-FR" b="1" dirty="0"/>
              <a:t>A partir de maintenant :</a:t>
            </a:r>
          </a:p>
          <a:p>
            <a:endParaRPr lang="fr-FR" dirty="0"/>
          </a:p>
          <a:p>
            <a:r>
              <a:rPr lang="fr-FR" dirty="0"/>
              <a:t>Une liste est une structure avec un champ ‘head’ stockant le pointeur</a:t>
            </a:r>
          </a:p>
          <a:p>
            <a:endParaRPr lang="fr-FR" dirty="0"/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s_std_list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t_std_list;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560290" y="3953163"/>
            <a:ext cx="368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Ici on a mixé en un seul bloc </a:t>
            </a:r>
            <a:r>
              <a:rPr lang="fr-FR" b="1" err="1"/>
              <a:t>typedef</a:t>
            </a:r>
            <a:r>
              <a:rPr lang="fr-FR"/>
              <a:t> et </a:t>
            </a:r>
            <a:r>
              <a:rPr lang="fr-FR" b="1" err="1"/>
              <a:t>struct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9825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8013700" cy="838204"/>
          </a:xfrm>
        </p:spPr>
        <p:txBody>
          <a:bodyPr/>
          <a:lstStyle/>
          <a:p>
            <a:r>
              <a:rPr lang="en-US"/>
              <a:t>Création de variable et visualisation </a:t>
            </a:r>
            <a:r>
              <a:rPr lang="fr-FR"/>
              <a:t/>
            </a:r>
            <a:br>
              <a:rPr lang="fr-FR"/>
            </a:br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57645" y="1016000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s_std_list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t_std_list;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  <a:p>
            <a:r>
              <a:rPr lang="fr-FR" dirty="0"/>
              <a:t>Soit l’instruction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 mylist;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La représentation en est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stocker la valeur </a:t>
            </a:r>
            <a:r>
              <a:rPr lang="fr-FR" b="1" dirty="0"/>
              <a:t>NULL</a:t>
            </a:r>
            <a:r>
              <a:rPr lang="fr-FR" dirty="0"/>
              <a:t> dans le pointeur, champ ‘</a:t>
            </a:r>
            <a:r>
              <a:rPr lang="fr-FR" b="1" dirty="0"/>
              <a:t>head</a:t>
            </a:r>
            <a:r>
              <a:rPr lang="fr-FR" dirty="0"/>
              <a:t>’ de la variable ‘</a:t>
            </a:r>
            <a:r>
              <a:rPr lang="fr-FR" b="1" dirty="0"/>
              <a:t>mylist</a:t>
            </a:r>
            <a:r>
              <a:rPr lang="fr-FR" dirty="0"/>
              <a:t>’, on écrira donc :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             </a:t>
            </a:r>
            <a:r>
              <a:rPr lang="fr-FR" dirty="0"/>
              <a:t>ce qui aura l’effet suivant :</a:t>
            </a:r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624945" y="3333376"/>
            <a:ext cx="1477818" cy="76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234545" y="3574472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234545" y="329744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518981" y="29949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363854" y="357447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6827570" y="3777749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893546" y="3546916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2066" y="5784895"/>
            <a:ext cx="1477818" cy="76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010332" y="6025991"/>
            <a:ext cx="1130244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401666" y="57489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686102" y="54464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939790" y="6041004"/>
            <a:ext cx="116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@=NULL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6994691" y="6229268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8048891" y="6042569"/>
            <a:ext cx="107576" cy="336176"/>
            <a:chOff x="7422426" y="2427960"/>
            <a:chExt cx="107576" cy="336176"/>
          </a:xfrm>
        </p:grpSpPr>
        <p:cxnSp>
          <p:nvCxnSpPr>
            <p:cNvPr id="20" name="Connecteur droit 19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8571345" y="5310909"/>
            <a:ext cx="3371273" cy="1200329"/>
            <a:chOff x="8571345" y="5310909"/>
            <a:chExt cx="3371273" cy="1200329"/>
          </a:xfrm>
        </p:grpSpPr>
        <p:sp>
          <p:nvSpPr>
            <p:cNvPr id="33" name="ZoneTexte 32"/>
            <p:cNvSpPr txBox="1"/>
            <p:nvPr/>
          </p:nvSpPr>
          <p:spPr>
            <a:xfrm>
              <a:off x="8571345" y="5310909"/>
              <a:ext cx="3371273" cy="1200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/>
                <a:t>     Indique qu’on ne doit pas prendre le contenu, donc pas de cellule : </a:t>
              </a:r>
              <a:r>
                <a:rPr lang="fr-FR" b="1"/>
                <a:t>la liste est vide</a:t>
              </a:r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8752463" y="5345141"/>
              <a:ext cx="107576" cy="336176"/>
              <a:chOff x="7422426" y="2427960"/>
              <a:chExt cx="107576" cy="336176"/>
            </a:xfrm>
          </p:grpSpPr>
          <p:cxnSp>
            <p:nvCxnSpPr>
              <p:cNvPr id="27" name="Connecteur droit 26"/>
              <p:cNvCxnSpPr/>
              <p:nvPr/>
            </p:nvCxnSpPr>
            <p:spPr>
              <a:xfrm>
                <a:off x="7424235" y="2436924"/>
                <a:ext cx="0" cy="3272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 flipV="1">
                <a:off x="7422426" y="2427960"/>
                <a:ext cx="107576" cy="792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flipV="1">
                <a:off x="7422426" y="2486604"/>
                <a:ext cx="107576" cy="792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V="1">
                <a:off x="7422426" y="2545248"/>
                <a:ext cx="107576" cy="792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V="1">
                <a:off x="7422426" y="2603892"/>
                <a:ext cx="107576" cy="792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 flipV="1">
                <a:off x="7422426" y="2662536"/>
                <a:ext cx="107576" cy="792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ZoneTexte 34"/>
          <p:cNvSpPr txBox="1"/>
          <p:nvPr/>
        </p:nvSpPr>
        <p:spPr>
          <a:xfrm>
            <a:off x="557645" y="5784895"/>
            <a:ext cx="439304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>
                <a:hlinkClick r:id="rId2"/>
              </a:rPr>
              <a:t>Illustration en live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4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6378863" cy="838204"/>
          </a:xfrm>
        </p:spPr>
        <p:txBody>
          <a:bodyPr/>
          <a:lstStyle/>
          <a:p>
            <a:r>
              <a:rPr lang="fr-FR"/>
              <a:t>Rappel : chaînage en tête de liste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Soit une liste nommée </a:t>
            </a:r>
            <a:r>
              <a:rPr lang="fr-FR" b="1" err="1"/>
              <a:t>mylist</a:t>
            </a:r>
            <a:r>
              <a:rPr lang="fr-FR"/>
              <a:t>. </a:t>
            </a:r>
          </a:p>
          <a:p>
            <a:r>
              <a:rPr lang="fr-FR"/>
              <a:t>On ne connaît pas son état : elle peut être vide ou non</a:t>
            </a:r>
          </a:p>
          <a:p>
            <a:endParaRPr lang="fr-FR"/>
          </a:p>
          <a:p>
            <a:r>
              <a:rPr lang="fr-FR"/>
              <a:t>On souhaite ajouter une nouvelle cellule, pointée par </a:t>
            </a:r>
            <a:r>
              <a:rPr lang="fr-FR" b="1" err="1"/>
              <a:t>newcell</a:t>
            </a:r>
            <a:r>
              <a:rPr lang="fr-FR"/>
              <a:t>, avec la valeur 5, en tête de liste (puisqu’on n’a que cette information)</a:t>
            </a:r>
          </a:p>
          <a:p>
            <a:endParaRPr lang="fr-FR"/>
          </a:p>
          <a:p>
            <a:r>
              <a:rPr lang="fr-FR"/>
              <a:t>Il faut donc :</a:t>
            </a:r>
          </a:p>
          <a:p>
            <a:endParaRPr lang="fr-FR"/>
          </a:p>
          <a:p>
            <a:r>
              <a:rPr lang="fr-FR"/>
              <a:t>Créer la nouvelle cellule et récupérer son adresse</a:t>
            </a:r>
          </a:p>
          <a:p>
            <a:endParaRPr lang="fr-FR"/>
          </a:p>
          <a:p>
            <a:r>
              <a:rPr lang="fr-FR"/>
              <a:t>L’ajouter en tête de la liste</a:t>
            </a:r>
          </a:p>
          <a:p>
            <a:endParaRPr lang="fr-FR"/>
          </a:p>
          <a:p>
            <a:r>
              <a:rPr lang="fr-FR"/>
              <a:t>En vérifiant bien que tout reste bien ‘chaîné’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10775373" cy="838204"/>
          </a:xfrm>
        </p:spPr>
        <p:txBody>
          <a:bodyPr/>
          <a:lstStyle/>
          <a:p>
            <a:r>
              <a:rPr lang="fr-FR"/>
              <a:t>Rappel : chaînage en tête de liste - Code du programme </a:t>
            </a:r>
            <a:br>
              <a:rPr lang="fr-FR"/>
            </a:br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 mylist;</a:t>
            </a:r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createCell(5);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La nouvelle cellule est en tête :</a:t>
            </a:r>
          </a:p>
          <a:p>
            <a:r>
              <a:rPr lang="fr-FR" dirty="0"/>
              <a:t>sa suivante est donc pointée en premier par la liste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Quand 2 pointeurs sont égaux, la destination</a:t>
            </a:r>
          </a:p>
          <a:p>
            <a:r>
              <a:rPr lang="fr-FR" dirty="0"/>
              <a:t>est la même, les deux flèches pointent</a:t>
            </a:r>
          </a:p>
          <a:p>
            <a:r>
              <a:rPr lang="fr-FR" dirty="0"/>
              <a:t>le même endroit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047345" y="947605"/>
            <a:ext cx="1477818" cy="76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656945" y="1188701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56945" y="9116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941381" y="6091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786254" y="118870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8249970" y="1391978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9315946" y="1161145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…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921102" y="2599036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409629" y="241436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01572" y="2368203"/>
            <a:ext cx="775855" cy="53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7941880" y="2281173"/>
            <a:ext cx="1792333" cy="6357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9320285" y="2597946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881283" y="1956270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value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694083" y="1966264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next</a:t>
            </a:r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921413" y="239653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20" name="Connecteur droit 19"/>
          <p:cNvCxnSpPr/>
          <p:nvPr/>
        </p:nvCxnSpPr>
        <p:spPr>
          <a:xfrm>
            <a:off x="8814103" y="2270206"/>
            <a:ext cx="0" cy="63572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e 20"/>
          <p:cNvGrpSpPr/>
          <p:nvPr/>
        </p:nvGrpSpPr>
        <p:grpSpPr>
          <a:xfrm>
            <a:off x="10371845" y="2447525"/>
            <a:ext cx="107576" cy="336176"/>
            <a:chOff x="7422426" y="2427960"/>
            <a:chExt cx="107576" cy="33617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ZoneTexte 27"/>
          <p:cNvSpPr txBox="1"/>
          <p:nvPr/>
        </p:nvSpPr>
        <p:spPr>
          <a:xfrm>
            <a:off x="8240383" y="2419750"/>
            <a:ext cx="5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175722" y="207064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7218463" y="3696569"/>
            <a:ext cx="1477818" cy="76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7828063" y="3937665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828063" y="36606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7112499" y="33581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7957372" y="393766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8421088" y="4140942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9487064" y="3910109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…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092220" y="5348000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580747" y="516333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472690" y="5117167"/>
            <a:ext cx="775855" cy="53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à coins arrondis 64"/>
          <p:cNvSpPr/>
          <p:nvPr/>
        </p:nvSpPr>
        <p:spPr>
          <a:xfrm>
            <a:off x="8112998" y="5030137"/>
            <a:ext cx="1792333" cy="6357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/>
          <p:nvPr/>
        </p:nvCxnSpPr>
        <p:spPr>
          <a:xfrm flipH="1" flipV="1">
            <a:off x="9487064" y="4340140"/>
            <a:ext cx="4339" cy="100677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052401" y="4705234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value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865201" y="4715228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next</a:t>
            </a:r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9092531" y="514550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70" name="Connecteur droit 69"/>
          <p:cNvCxnSpPr/>
          <p:nvPr/>
        </p:nvCxnSpPr>
        <p:spPr>
          <a:xfrm>
            <a:off x="8985221" y="5019170"/>
            <a:ext cx="0" cy="63572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8411501" y="5168714"/>
            <a:ext cx="5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5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346840" y="481961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1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57646" y="1477818"/>
            <a:ext cx="10341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 mylist;</a:t>
            </a:r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createCell(5);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La tête de la liste est maintenant pointée par </a:t>
            </a:r>
            <a:r>
              <a:rPr lang="fr-FR" dirty="0" err="1"/>
              <a:t>newcell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10775373" cy="838204"/>
          </a:xfrm>
        </p:spPr>
        <p:txBody>
          <a:bodyPr/>
          <a:lstStyle/>
          <a:p>
            <a:r>
              <a:rPr lang="fr-FR"/>
              <a:t>Rappel : chaînage en tête de liste - Code du programme </a:t>
            </a:r>
            <a:br>
              <a:rPr lang="fr-FR"/>
            </a:br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7837299" y="1191064"/>
            <a:ext cx="1477818" cy="76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8446899" y="1432160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8446899" y="11551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7731335" y="8526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8576208" y="143216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9039924" y="1635437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0105900" y="1404604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…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711056" y="2842495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199583" y="265782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091526" y="2611662"/>
            <a:ext cx="775855" cy="53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à coins arrondis 64"/>
          <p:cNvSpPr/>
          <p:nvPr/>
        </p:nvSpPr>
        <p:spPr>
          <a:xfrm>
            <a:off x="8731834" y="2524632"/>
            <a:ext cx="1792333" cy="6357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/>
          <p:nvPr/>
        </p:nvCxnSpPr>
        <p:spPr>
          <a:xfrm flipH="1" flipV="1">
            <a:off x="10105900" y="1834635"/>
            <a:ext cx="4339" cy="100677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671237" y="2199729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value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9484037" y="2209723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next</a:t>
            </a:r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9711367" y="263999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70" name="Connecteur droit 69"/>
          <p:cNvCxnSpPr/>
          <p:nvPr/>
        </p:nvCxnSpPr>
        <p:spPr>
          <a:xfrm>
            <a:off x="9604057" y="2513665"/>
            <a:ext cx="0" cy="63572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9030337" y="2663209"/>
            <a:ext cx="5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5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965676" y="231410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113161" y="4161974"/>
            <a:ext cx="1477818" cy="76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4722761" y="4403070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722761" y="412604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4007197" y="382354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4852070" y="440307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6930268" y="4365161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…</a:t>
            </a:r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4732691" y="5841829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4221218" y="565716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113161" y="5610996"/>
            <a:ext cx="775855" cy="53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à coins arrondis 72"/>
          <p:cNvSpPr/>
          <p:nvPr/>
        </p:nvSpPr>
        <p:spPr>
          <a:xfrm>
            <a:off x="5753469" y="5523966"/>
            <a:ext cx="1792333" cy="6357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/>
          <p:cNvCxnSpPr/>
          <p:nvPr/>
        </p:nvCxnSpPr>
        <p:spPr>
          <a:xfrm flipH="1" flipV="1">
            <a:off x="7127535" y="4833969"/>
            <a:ext cx="4339" cy="100677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5692872" y="5199063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value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6505672" y="5209057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next</a:t>
            </a:r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6733002" y="563933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80" name="Connecteur droit 79"/>
          <p:cNvCxnSpPr/>
          <p:nvPr/>
        </p:nvCxnSpPr>
        <p:spPr>
          <a:xfrm>
            <a:off x="6625692" y="5512999"/>
            <a:ext cx="0" cy="63572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051972" y="5662543"/>
            <a:ext cx="5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5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3987311" y="531344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endParaRPr lang="fr-FR"/>
          </a:p>
        </p:txBody>
      </p:sp>
      <p:cxnSp>
        <p:nvCxnSpPr>
          <p:cNvPr id="31" name="Connecteur en angle 30"/>
          <p:cNvCxnSpPr/>
          <p:nvPr/>
        </p:nvCxnSpPr>
        <p:spPr>
          <a:xfrm rot="16200000" flipH="1">
            <a:off x="4945087" y="4909376"/>
            <a:ext cx="1061169" cy="434402"/>
          </a:xfrm>
          <a:prstGeom prst="bentConnector3">
            <a:avLst>
              <a:gd name="adj1" fmla="val 99613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56" y="1491980"/>
            <a:ext cx="7006937" cy="838204"/>
          </a:xfrm>
        </p:spPr>
        <p:txBody>
          <a:bodyPr/>
          <a:lstStyle/>
          <a:p>
            <a:r>
              <a:rPr lang="fr-FR"/>
              <a:t>Objectifs :</a:t>
            </a:r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75346" y="2445873"/>
            <a:ext cx="11252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Maîtriser les types abstraits.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Expliquer les caractéristiques, les avantages et les inconvénients de chaque structure de données.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Choisir la structure la plus adaptée à la résolution du problème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Optimiser leurs algorithmes pour traiter les données le plus efficacement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Implémenter en C les structures classiques (Listes chainées avancées, piles, files, arbres binaires de recherche, les AVL).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 txBox="1">
            <a:spLocks/>
          </p:cNvSpPr>
          <p:nvPr/>
        </p:nvSpPr>
        <p:spPr>
          <a:xfrm>
            <a:off x="453856" y="4325378"/>
            <a:ext cx="7006937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Organisation :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53854" y="5163582"/>
            <a:ext cx="9893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/>
              <a:t>6 CM de 2h (12h)</a:t>
            </a:r>
          </a:p>
          <a:p>
            <a:r>
              <a:rPr lang="fr-FR" sz="2200"/>
              <a:t>6 séances de TD (12h)</a:t>
            </a:r>
          </a:p>
          <a:p>
            <a:r>
              <a:rPr lang="fr-FR" sz="2200"/>
              <a:t>6 séances de TP (12h)</a:t>
            </a:r>
          </a:p>
          <a:p>
            <a:r>
              <a:rPr lang="fr-FR" sz="2200"/>
              <a:t>3 séances de projet (7h)</a:t>
            </a:r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 txBox="1">
            <a:spLocks/>
          </p:cNvSpPr>
          <p:nvPr/>
        </p:nvSpPr>
        <p:spPr>
          <a:xfrm>
            <a:off x="453856" y="258805"/>
            <a:ext cx="7006937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Présentation du module </a:t>
            </a:r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75346" y="1004677"/>
            <a:ext cx="1125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Dans la continuité du module de L1, </a:t>
            </a:r>
          </a:p>
        </p:txBody>
      </p:sp>
    </p:spTree>
    <p:extLst>
      <p:ext uri="{BB962C8B-B14F-4D97-AF65-F5344CB8AC3E}">
        <p14:creationId xmlns:p14="http://schemas.microsoft.com/office/powerpoint/2010/main" val="9620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Une fonction pour le chaînage en tête de liste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Cette opération étant fréquente, on en fait une fonction</a:t>
            </a:r>
          </a:p>
          <a:p>
            <a:endParaRPr lang="fr-FR"/>
          </a:p>
          <a:p>
            <a:r>
              <a:rPr lang="fr-FR"/>
              <a:t>Quelles informations donner à cette fonction pour ajouter une nouvelle cellule en tête de liste ?</a:t>
            </a:r>
          </a:p>
          <a:p>
            <a:endParaRPr lang="fr-FR"/>
          </a:p>
          <a:p>
            <a:r>
              <a:rPr lang="fr-FR"/>
              <a:t>La liste à traiter, </a:t>
            </a:r>
            <a:r>
              <a:rPr lang="fr-FR" b="1"/>
              <a:t>qui sera modifiée dans la fonction, </a:t>
            </a:r>
            <a:r>
              <a:rPr lang="fr-FR"/>
              <a:t>donc on fournira son adresse</a:t>
            </a:r>
          </a:p>
          <a:p>
            <a:r>
              <a:rPr lang="fr-FR"/>
              <a:t>La valeur (value) à mettre dans la nouvelle première cellule</a:t>
            </a:r>
          </a:p>
          <a:p>
            <a:endParaRPr lang="fr-FR"/>
          </a:p>
          <a:p>
            <a:r>
              <a:rPr lang="fr-FR"/>
              <a:t>Voici son prototype</a:t>
            </a:r>
          </a:p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addHeadStd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</p:txBody>
      </p:sp>
    </p:spTree>
    <p:extLst>
      <p:ext uri="{BB962C8B-B14F-4D97-AF65-F5344CB8AC3E}">
        <p14:creationId xmlns:p14="http://schemas.microsoft.com/office/powerpoint/2010/main" val="15015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ATTENTION : qu'est-ce 'modifier une liste ?'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terme peut prêter à confusion</a:t>
            </a:r>
          </a:p>
          <a:p>
            <a:endParaRPr lang="fr-FR" dirty="0"/>
          </a:p>
          <a:p>
            <a:r>
              <a:rPr lang="fr-FR" dirty="0"/>
              <a:t>Modifier une liste est pris dans le sens </a:t>
            </a:r>
            <a:r>
              <a:rPr lang="fr-FR" b="1" dirty="0"/>
              <a:t>'modifier la variable que l'on utilise pour représenter la liste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/>
              <a:t>Et non</a:t>
            </a:r>
          </a:p>
          <a:p>
            <a:endParaRPr lang="fr-FR" dirty="0"/>
          </a:p>
          <a:p>
            <a:r>
              <a:rPr lang="fr-FR" b="1" dirty="0"/>
              <a:t>Modifier les valeurs </a:t>
            </a:r>
            <a:r>
              <a:rPr lang="fr-FR" dirty="0"/>
              <a:t>qui sont stockées dans les cellules</a:t>
            </a:r>
          </a:p>
          <a:p>
            <a:endParaRPr lang="fr-FR" dirty="0"/>
          </a:p>
          <a:p>
            <a:r>
              <a:rPr lang="fr-FR" dirty="0"/>
              <a:t>Rappel : le type </a:t>
            </a:r>
            <a:r>
              <a:rPr lang="fr-FR" b="1" dirty="0"/>
              <a:t>t_std_list</a:t>
            </a:r>
            <a:r>
              <a:rPr lang="fr-FR" dirty="0"/>
              <a:t> stocke uniquement l'adresse de la première cellule, donc cela ne concerne pas les valeurs dans les cellules, ni leurs adresses !</a:t>
            </a:r>
          </a:p>
          <a:p>
            <a:endParaRPr lang="fr-FR" dirty="0"/>
          </a:p>
          <a:p>
            <a:pPr algn="ctr"/>
            <a:r>
              <a:rPr lang="fr-FR" sz="2400" dirty="0">
                <a:solidFill>
                  <a:srgbClr val="FF0000"/>
                </a:solidFill>
              </a:rPr>
              <a:t>Ainsi, pour savoir une liste doit être modifiée, la seule question à se poser est : </a:t>
            </a:r>
          </a:p>
          <a:p>
            <a:pPr algn="ctr"/>
            <a:r>
              <a:rPr lang="fr-FR" sz="2400" dirty="0">
                <a:solidFill>
                  <a:srgbClr val="FF0000"/>
                </a:solidFill>
              </a:rPr>
              <a:t>L'adresse de la première cellule peut-elle être modifiée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2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Illustration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/>
              <a:t>Soit une fonction qui doit multiplier par 2 toutes les valeurs stockées dans la liste :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Cela peut-il changer l'adresse de la première cellule ?</a:t>
            </a:r>
          </a:p>
          <a:p>
            <a:endParaRPr lang="fr-FR"/>
          </a:p>
          <a:p>
            <a:r>
              <a:rPr lang="fr-FR"/>
              <a:t>Réponse : </a:t>
            </a:r>
            <a:r>
              <a:rPr lang="fr-FR">
                <a:solidFill>
                  <a:srgbClr val="FF0000"/>
                </a:solidFill>
              </a:rPr>
              <a:t>NON</a:t>
            </a:r>
            <a:r>
              <a:rPr lang="fr-FR"/>
              <a:t>, car la première cellule reste la première (d'où la confusion)</a:t>
            </a:r>
          </a:p>
          <a:p>
            <a:endParaRPr lang="fr-FR"/>
          </a:p>
          <a:p>
            <a:r>
              <a:rPr lang="fr-FR" b="1" u="sng"/>
              <a:t>Soit une fonction qui doit ajouter une cellule en début de liste</a:t>
            </a:r>
          </a:p>
          <a:p>
            <a:endParaRPr lang="fr-FR"/>
          </a:p>
          <a:p>
            <a:r>
              <a:rPr lang="fr-FR"/>
              <a:t>Cela peut-il changer l'adresse de la première cellule ?</a:t>
            </a:r>
          </a:p>
          <a:p>
            <a:endParaRPr lang="fr-FR"/>
          </a:p>
          <a:p>
            <a:r>
              <a:rPr lang="fr-FR"/>
              <a:t>Réponse : </a:t>
            </a:r>
            <a:r>
              <a:rPr lang="fr-FR">
                <a:solidFill>
                  <a:srgbClr val="FF0000"/>
                </a:solidFill>
              </a:rPr>
              <a:t>OUI</a:t>
            </a:r>
            <a:r>
              <a:rPr lang="fr-FR"/>
              <a:t>, car il y a une nouvelle première cellule</a:t>
            </a:r>
          </a:p>
          <a:p>
            <a:endParaRPr lang="fr-FR"/>
          </a:p>
          <a:p>
            <a:r>
              <a:rPr lang="fr-FR" b="1" u="sng"/>
              <a:t>Soit une fonction qui ajoute une cellule en fin de liste</a:t>
            </a:r>
          </a:p>
          <a:p>
            <a:endParaRPr lang="fr-FR"/>
          </a:p>
          <a:p>
            <a:r>
              <a:rPr lang="fr-FR"/>
              <a:t>Cela peut-il changer l'adresse de la première cellule ?</a:t>
            </a:r>
          </a:p>
          <a:p>
            <a:endParaRPr lang="fr-FR"/>
          </a:p>
          <a:p>
            <a:r>
              <a:rPr lang="fr-FR"/>
              <a:t>Réponse : </a:t>
            </a:r>
            <a:r>
              <a:rPr lang="fr-FR">
                <a:solidFill>
                  <a:srgbClr val="FF0000"/>
                </a:solidFill>
              </a:rPr>
              <a:t>OUI</a:t>
            </a:r>
            <a:r>
              <a:rPr lang="fr-FR"/>
              <a:t>, car si la liste est vide, cette cellule sera la première</a:t>
            </a:r>
          </a:p>
        </p:txBody>
      </p:sp>
    </p:spTree>
    <p:extLst>
      <p:ext uri="{BB962C8B-B14F-4D97-AF65-F5344CB8AC3E}">
        <p14:creationId xmlns:p14="http://schemas.microsoft.com/office/powerpoint/2010/main" val="2975414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Implication pour les fonctions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vous devez transmettre une liste en paramètre à une fonction :</a:t>
            </a:r>
          </a:p>
          <a:p>
            <a:endParaRPr lang="fr-FR" dirty="0"/>
          </a:p>
          <a:p>
            <a:r>
              <a:rPr lang="fr-FR" dirty="0"/>
              <a:t>Si la liste n'a pas besoin d'être modifiée, vous pouvez utiliser le type t_std_list, et l'accès au champ 'head' se fera avec un '.'</a:t>
            </a:r>
          </a:p>
          <a:p>
            <a:endParaRPr lang="fr-FR" dirty="0"/>
          </a:p>
          <a:p>
            <a:r>
              <a:rPr lang="fr-FR" dirty="0"/>
              <a:t>Si la liste peut être modifiée, vous devez utiliser le type t_std_list *, et l'accès au champ 'head' se fera avec une '-&gt;'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u="sng" dirty="0"/>
              <a:t>Exemple pour une liste </a:t>
            </a:r>
            <a:r>
              <a:rPr lang="fr-FR" b="1" u="sng" dirty="0"/>
              <a:t>non modifiée </a:t>
            </a:r>
            <a:r>
              <a:rPr lang="fr-FR" u="sng" dirty="0"/>
              <a:t>: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someFunction(t_std_list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pour accéder au champ 'head'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2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Implication pour les fonctions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Si vous devez transmettre une liste en paramètre à une fonction :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Si la liste n'a pas besoin d'être modifiée, vous pouvez utiliser le type t_std_list, et l'accès au champ 'head' se fera avec un '.'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Si la liste peut être modifiée, vous devez utiliser le type t_std_list *, et l'accès au champ 'head' se fera avec une '-&gt;'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u="sng" dirty="0"/>
              <a:t>Exemple pour une liste </a:t>
            </a:r>
            <a:r>
              <a:rPr lang="fr-FR" b="1" u="sng" dirty="0"/>
              <a:t>modifiée</a:t>
            </a:r>
            <a:r>
              <a:rPr lang="fr-FR" u="sng" dirty="0"/>
              <a:t> :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someFunction(t_std_list *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pour accéder au champ 'head'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6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Une fonction pour le chaînage en tête de liste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souhaite écrire une fonction pour ajouter (chaîner) une cellule en tête de liste.</a:t>
            </a:r>
          </a:p>
          <a:p>
            <a:endParaRPr lang="fr-FR"/>
          </a:p>
          <a:p>
            <a:r>
              <a:rPr lang="fr-FR"/>
              <a:t>Cette fonction modifie la liste = elle modifie l'adresse de la première cellule.</a:t>
            </a:r>
          </a:p>
          <a:p>
            <a:endParaRPr lang="fr-FR"/>
          </a:p>
          <a:p>
            <a:r>
              <a:rPr lang="fr-FR"/>
              <a:t>On doit donc lui transmettre un pointeur vers cette liste.</a:t>
            </a:r>
          </a:p>
          <a:p>
            <a:r>
              <a:rPr lang="fr-FR"/>
              <a:t>Son prototype est :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addHeadStd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val)</a:t>
            </a:r>
          </a:p>
          <a:p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274291" y="5351520"/>
            <a:ext cx="1477818" cy="76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83891" y="5592616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3883891" y="53155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013200" y="559261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476916" y="5795893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26896" y="5573837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626896" y="529680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p_list</a:t>
            </a:r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756205" y="557383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2219921" y="5777114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161638" y="5066081"/>
            <a:ext cx="2630555" cy="12376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096000" y="5227782"/>
            <a:ext cx="590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 champ head que l’on manipule est donc :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).head</a:t>
            </a:r>
            <a:r>
              <a:rPr lang="fr-FR"/>
              <a:t>, ou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878935" y="3519593"/>
            <a:ext cx="3334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Cette variable s'appelle 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p_list</a:t>
            </a:r>
            <a:r>
              <a:rPr lang="fr-FR"/>
              <a:t>, contenu de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p_list</a:t>
            </a:r>
            <a:r>
              <a:rPr lang="fr-FR"/>
              <a:t>, 'à droite de la flèche' issue de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p_list</a:t>
            </a:r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Accolade fermante 49"/>
          <p:cNvSpPr/>
          <p:nvPr/>
        </p:nvSpPr>
        <p:spPr>
          <a:xfrm rot="16200000">
            <a:off x="4247027" y="3456138"/>
            <a:ext cx="304800" cy="2785532"/>
          </a:xfrm>
          <a:prstGeom prst="rightBrace">
            <a:avLst>
              <a:gd name="adj1" fmla="val 99243"/>
              <a:gd name="adj2" fmla="val 4767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73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/>
      <p:bldP spid="42" grpId="0" animBg="1"/>
      <p:bldP spid="43" grpId="0"/>
      <p:bldP spid="44" grpId="0"/>
      <p:bldP spid="46" grpId="0" animBg="1"/>
      <p:bldP spid="48" grpId="0"/>
      <p:bldP spid="49" grpId="0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Une fonction pour le chaînage en tête de liste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addHeadStd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(t_std_list *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val)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createCell(val);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820727" y="2529812"/>
            <a:ext cx="1477818" cy="76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430327" y="2770908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430327" y="249387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559636" y="277090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0023352" y="2974185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089328" y="2743352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73332" y="2752129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173332" y="247509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p_list</a:t>
            </a:r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302641" y="275212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7766357" y="2955406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73332" y="3547055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173332" y="32700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383965" y="357944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x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448462" y="3538309"/>
            <a:ext cx="3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X est ‘une certaine valeur’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7797139" y="4761338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285666" y="457667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7609" y="4530505"/>
            <a:ext cx="775855" cy="53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8817917" y="4443475"/>
            <a:ext cx="1792333" cy="6357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10196322" y="4760248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8757320" y="411857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value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570120" y="4128566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next</a:t>
            </a:r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9797450" y="455884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27" name="Connecteur droit 26"/>
          <p:cNvCxnSpPr/>
          <p:nvPr/>
        </p:nvCxnSpPr>
        <p:spPr>
          <a:xfrm>
            <a:off x="9690140" y="4432508"/>
            <a:ext cx="0" cy="63572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11247882" y="4609827"/>
            <a:ext cx="107576" cy="336176"/>
            <a:chOff x="7422426" y="2427960"/>
            <a:chExt cx="107576" cy="336176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ZoneTexte 34"/>
          <p:cNvSpPr txBox="1"/>
          <p:nvPr/>
        </p:nvSpPr>
        <p:spPr>
          <a:xfrm>
            <a:off x="9116420" y="4582052"/>
            <a:ext cx="5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x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035473" y="418950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newcell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7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473045" cy="838204"/>
          </a:xfrm>
        </p:spPr>
        <p:txBody>
          <a:bodyPr/>
          <a:lstStyle/>
          <a:p>
            <a:r>
              <a:rPr lang="fr-FR"/>
              <a:t>Parcours d’une liste pour affichage – itératif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On souhaite afficher tous les éléments dans une liste,  à partir du début</a:t>
            </a:r>
          </a:p>
          <a:p>
            <a:endParaRPr lang="fr-FR"/>
          </a:p>
          <a:p>
            <a:r>
              <a:rPr lang="fr-FR"/>
              <a:t>On utilisera une boucle.</a:t>
            </a:r>
          </a:p>
          <a:p>
            <a:endParaRPr lang="fr-FR"/>
          </a:p>
          <a:p>
            <a:r>
              <a:rPr lang="fr-FR"/>
              <a:t>Question : quel type de boucle ?</a:t>
            </a:r>
          </a:p>
          <a:p>
            <a:endParaRPr lang="fr-FR"/>
          </a:p>
          <a:p>
            <a:r>
              <a:rPr lang="fr-FR"/>
              <a:t>Réponse : une boucle </a:t>
            </a:r>
            <a:r>
              <a:rPr lang="fr-FR" b="1" err="1"/>
              <a:t>while</a:t>
            </a:r>
            <a:r>
              <a:rPr lang="fr-FR"/>
              <a:t> car on ne connaît pas le nombre d’éléments</a:t>
            </a:r>
          </a:p>
          <a:p>
            <a:endParaRPr lang="fr-FR"/>
          </a:p>
          <a:p>
            <a:r>
              <a:rPr lang="fr-FR"/>
              <a:t>Algorithme simple :</a:t>
            </a:r>
          </a:p>
          <a:p>
            <a:endParaRPr lang="fr-FR"/>
          </a:p>
          <a:p>
            <a:r>
              <a:rPr lang="fr-FR"/>
              <a:t>Se positionner en début de liste</a:t>
            </a:r>
          </a:p>
          <a:p>
            <a:r>
              <a:rPr lang="fr-FR"/>
              <a:t>Tant qu’il y a une cellule accessible</a:t>
            </a:r>
          </a:p>
          <a:p>
            <a:r>
              <a:rPr lang="fr-FR"/>
              <a:t>	afficher sa valeur</a:t>
            </a:r>
          </a:p>
          <a:p>
            <a:r>
              <a:rPr lang="fr-FR"/>
              <a:t>	passer à la cellule suivante</a:t>
            </a:r>
          </a:p>
          <a:p>
            <a:endParaRPr lang="fr-FR"/>
          </a:p>
          <a:p>
            <a:r>
              <a:rPr lang="fr-FR"/>
              <a:t>La première cellule est à l’adresse stockée dans le champ ‘head’ de la liste</a:t>
            </a:r>
          </a:p>
        </p:txBody>
      </p:sp>
      <p:sp>
        <p:nvSpPr>
          <p:cNvPr id="4" name="Rectangle 3"/>
          <p:cNvSpPr/>
          <p:nvPr/>
        </p:nvSpPr>
        <p:spPr>
          <a:xfrm>
            <a:off x="9264072" y="6002133"/>
            <a:ext cx="1052945" cy="76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448800" y="6243229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448800" y="59661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578109" y="624322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0041825" y="6446506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107801" y="6215673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763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10147299" cy="838204"/>
          </a:xfrm>
        </p:spPr>
        <p:txBody>
          <a:bodyPr/>
          <a:lstStyle/>
          <a:p>
            <a:r>
              <a:rPr lang="fr-FR"/>
              <a:t>Implémentation sans fonction – Danger !!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 cœur du programme ressemble à ceci, on ne montre pas les #</a:t>
            </a:r>
            <a:r>
              <a:rPr lang="fr-FR" err="1"/>
              <a:t>include</a:t>
            </a:r>
            <a:r>
              <a:rPr lang="fr-FR"/>
              <a:t> et les définitions de type connus</a:t>
            </a:r>
          </a:p>
          <a:p>
            <a:endParaRPr lang="fr-FR"/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la remplit (ou pas) – son état est inconnu</a:t>
            </a:r>
          </a:p>
          <a:p>
            <a:r>
              <a:rPr lang="fr-F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//on implémente l’</a:t>
            </a:r>
            <a:r>
              <a:rPr lang="fr-FR" b="1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</a:t>
            </a:r>
            <a:endParaRPr lang="fr-FR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//Tant qu’il y a une cellule accessible -  on commence au début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//afficher sa valeur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– ",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</a:t>
            </a:r>
          </a:p>
          <a:p>
            <a:r>
              <a:rPr lang="fr-F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//passer à la cellule suivante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puisqu’on teste </a:t>
            </a:r>
            <a:r>
              <a:rPr lang="fr-FR" b="1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endParaRPr lang="fr-FR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F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et hop on a perdu la tête !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435273" y="6003636"/>
            <a:ext cx="42579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>
                <a:hlinkClick r:id="rId2"/>
              </a:rPr>
              <a:t>La preuve avec C </a:t>
            </a:r>
            <a:r>
              <a:rPr lang="fr-FR" err="1">
                <a:hlinkClick r:id="rId2"/>
              </a:rPr>
              <a:t>Tutor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909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Comment éviter ce phénomène 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Une seule solution : utiliser une copie de </a:t>
            </a:r>
            <a:r>
              <a:rPr lang="fr-FR" err="1"/>
              <a:t>mylist.head</a:t>
            </a:r>
            <a:endParaRPr lang="fr-FR"/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Deux techniques pour le faire</a:t>
            </a:r>
          </a:p>
          <a:p>
            <a:endParaRPr lang="fr-FR"/>
          </a:p>
          <a:p>
            <a:pPr marL="342900" indent="-342900">
              <a:buFont typeface="+mj-lt"/>
              <a:buAutoNum type="arabicPeriod"/>
            </a:pPr>
            <a:r>
              <a:rPr lang="fr-FR"/>
              <a:t>Le faire dans le programme principal, en créant une variable temporaire </a:t>
            </a:r>
            <a:r>
              <a:rPr lang="fr-FR" err="1"/>
              <a:t>temp</a:t>
            </a:r>
            <a:r>
              <a:rPr lang="fr-FR"/>
              <a:t> que l'on manipule, sans toucher à </a:t>
            </a:r>
            <a:r>
              <a:rPr lang="fr-FR" err="1"/>
              <a:t>mylist.head</a:t>
            </a:r>
            <a:endParaRPr lang="fr-FR"/>
          </a:p>
          <a:p>
            <a:pPr marL="342900" indent="-342900">
              <a:buFont typeface="+mj-lt"/>
              <a:buAutoNum type="arabicPeriod"/>
            </a:pPr>
            <a:endParaRPr lang="fr-FR"/>
          </a:p>
          <a:p>
            <a:pPr marL="342900" indent="-342900">
              <a:buFont typeface="+mj-lt"/>
              <a:buAutoNum type="arabicPeriod"/>
            </a:pPr>
            <a:r>
              <a:rPr lang="fr-FR"/>
              <a:t>En faire une fonction : le paramètre sera une copie de </a:t>
            </a:r>
            <a:r>
              <a:rPr lang="fr-FR" err="1"/>
              <a:t>mylist.head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1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56" y="1491980"/>
            <a:ext cx="7006937" cy="838204"/>
          </a:xfrm>
        </p:spPr>
        <p:txBody>
          <a:bodyPr/>
          <a:lstStyle/>
          <a:p>
            <a:r>
              <a:rPr lang="fr-FR"/>
              <a:t>Outils utilisés</a:t>
            </a:r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75346" y="2445873"/>
            <a:ext cx="1125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Le langage utilisé en TD / TP / Projet est le langage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Pour les TP, l’environnement utilisé est </a:t>
            </a:r>
            <a:r>
              <a:rPr lang="fr-FR" sz="2000" err="1"/>
              <a:t>Coding</a:t>
            </a:r>
            <a:r>
              <a:rPr lang="fr-FR" sz="2000"/>
              <a:t> </a:t>
            </a:r>
            <a:r>
              <a:rPr lang="fr-FR" sz="2000" err="1"/>
              <a:t>Rooms</a:t>
            </a:r>
            <a:endParaRPr lang="fr-FR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L’IDE CLion est très fortement recommandé pour le projet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Des illustrations seront fournies avec C </a:t>
            </a:r>
            <a:r>
              <a:rPr lang="fr-FR" sz="2000" err="1"/>
              <a:t>Tutor</a:t>
            </a:r>
            <a:endParaRPr lang="fr-FR" sz="200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 txBox="1">
            <a:spLocks/>
          </p:cNvSpPr>
          <p:nvPr/>
        </p:nvSpPr>
        <p:spPr>
          <a:xfrm>
            <a:off x="453856" y="3461536"/>
            <a:ext cx="7006937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Évaluations</a:t>
            </a:r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 txBox="1">
            <a:spLocks/>
          </p:cNvSpPr>
          <p:nvPr/>
        </p:nvSpPr>
        <p:spPr>
          <a:xfrm>
            <a:off x="453856" y="258805"/>
            <a:ext cx="7006937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Présentation du module </a:t>
            </a:r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375345" y="4302568"/>
            <a:ext cx="1125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1 Devoir </a:t>
            </a:r>
            <a:r>
              <a:rPr lang="fr-FR" sz="2000" err="1"/>
              <a:t>Ecrit</a:t>
            </a:r>
            <a:r>
              <a:rPr lang="fr-FR" sz="2000"/>
              <a:t> en fin de module : 50 %</a:t>
            </a:r>
          </a:p>
          <a:p>
            <a:r>
              <a:rPr lang="fr-FR" sz="2000"/>
              <a:t>1 note de TD : 20 %</a:t>
            </a:r>
          </a:p>
          <a:p>
            <a:r>
              <a:rPr lang="fr-FR" sz="2000"/>
              <a:t>1 note de TP : 15 %</a:t>
            </a:r>
          </a:p>
          <a:p>
            <a:r>
              <a:rPr lang="fr-FR" sz="2000"/>
              <a:t>1 note de PRJ : 15 %</a:t>
            </a:r>
          </a:p>
        </p:txBody>
      </p:sp>
    </p:spTree>
    <p:extLst>
      <p:ext uri="{BB962C8B-B14F-4D97-AF65-F5344CB8AC3E}">
        <p14:creationId xmlns:p14="http://schemas.microsoft.com/office/powerpoint/2010/main" val="16892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Technique numéro 1 - copie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t_std_list mylist;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*temp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la remplit (ou pas) – son état est inconnu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//on fait une copie de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</a:t>
            </a:r>
            <a:r>
              <a:rPr lang="fr-F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et on utilise temp au lieu de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(temp != NULL)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//afficher sa valeur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 – ", temp-&gt;value);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//passer à la cellule suivante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temp-&gt;next;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et hop tout va bien!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435273" y="6003636"/>
            <a:ext cx="42579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>
                <a:hlinkClick r:id="rId2"/>
              </a:rPr>
              <a:t>La preuve avec C </a:t>
            </a:r>
            <a:r>
              <a:rPr lang="fr-FR" err="1">
                <a:hlinkClick r:id="rId2"/>
              </a:rPr>
              <a:t>Tutor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5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Technique numéro 2 - fonction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Soit la fonction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displayStdList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fr-FR"/>
              <a:t>suivante. Elle reprend le code du programme principal (première version)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displayStdList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someList.head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//afficher sa valeur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– ",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someList.head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</a:t>
            </a:r>
          </a:p>
          <a:p>
            <a:r>
              <a:rPr lang="fr-F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//passer à la cellule suivante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someList.head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someList.head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puisqu’on teste </a:t>
            </a:r>
            <a:r>
              <a:rPr lang="fr-FR" b="1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someList.head</a:t>
            </a:r>
            <a:endParaRPr lang="fr-FR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Appel dans le programme principal : 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displayStdList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481455" y="5763490"/>
            <a:ext cx="42579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>
                <a:hlinkClick r:id="rId2"/>
              </a:rPr>
              <a:t>La preuve avec C </a:t>
            </a:r>
            <a:r>
              <a:rPr lang="fr-FR" err="1">
                <a:hlinkClick r:id="rId2"/>
              </a:rPr>
              <a:t>Tutor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97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Technique numéro 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Confort de la technique numéro 1 et sécurité de la technique numéro 2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On utilise une fonction qui fait sa propre copie du pointeur 'head'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displayStdList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(t_std_list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*temp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(temp != NULL)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//afficher sa valeur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 – ", temp-&gt;value);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//passer à la cellule suivante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temp-&gt;next;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puisqu’on teste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someList.head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Rappel sur les fonctions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4373" y="1607127"/>
            <a:ext cx="5926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plus de confort, lorsqu'une fonction a un paramètre de type </a:t>
            </a:r>
            <a:r>
              <a:rPr lang="fr-FR" b="1" dirty="0"/>
              <a:t>t_std_list</a:t>
            </a:r>
            <a:r>
              <a:rPr lang="fr-FR" dirty="0"/>
              <a:t>, pensez toujours à récupérer l'adresse de la première cellule qui est stockée dans son champ head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Exemple :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SomeFunction(t_std_list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*temp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...;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160654" y="1607127"/>
            <a:ext cx="5926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plus de confort, lorsqu'une fonction a un paramètre de type </a:t>
            </a:r>
            <a:r>
              <a:rPr lang="fr-FR" b="1" dirty="0"/>
              <a:t>t_std_list*</a:t>
            </a:r>
            <a:r>
              <a:rPr lang="fr-FR" dirty="0"/>
              <a:t>, pensez toujours à récupérer l'adresse de la première cellule qui est stockée dans son champ head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Exemple :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SomeFunction(t_std_list *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*temp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...;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5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Rappel : supprimer une cellule d'une liste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cherche à supprimer une cellule dans une liste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Cela signifie que l'on va lier sa précédente à sa suivante</a:t>
            </a:r>
          </a:p>
          <a:p>
            <a:endParaRPr lang="fr-FR"/>
          </a:p>
          <a:p>
            <a:r>
              <a:rPr lang="fr-FR"/>
              <a:t>Difficultés potentielles :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Toutes les cellules n'ont pas de précédente : la première n'en a pas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A partir d'une cellule, on connaît la suivante, mais pas la précédente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304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Pour faire au plus simple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veut supprimer une cellule dont on donne la valeur : par exemple : 'je veux supprimer la cellule qui stocke la valeur '12' '.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Pour simplifier :</a:t>
            </a:r>
          </a:p>
          <a:p>
            <a:endParaRPr lang="fr-FR"/>
          </a:p>
          <a:p>
            <a:r>
              <a:rPr lang="fr-FR"/>
              <a:t>Étape 1 : on cherche si une telle cellule existe, et on conserve son adresse</a:t>
            </a:r>
          </a:p>
          <a:p>
            <a:r>
              <a:rPr lang="fr-FR"/>
              <a:t>	Si on ne la trouve pas, on indiquera l'adresse 'NULL'</a:t>
            </a:r>
          </a:p>
          <a:p>
            <a:endParaRPr lang="fr-FR"/>
          </a:p>
          <a:p>
            <a:r>
              <a:rPr lang="fr-FR"/>
              <a:t>Étape 2 : Si on l'a trouvée, on la supprime</a:t>
            </a:r>
          </a:p>
          <a:p>
            <a:endParaRPr lang="fr-FR"/>
          </a:p>
          <a:p>
            <a:r>
              <a:rPr lang="fr-FR"/>
              <a:t>Chaque étape = une fonction distincte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12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Fonction de recherche de valeur dans une liste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searchValue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/>
              <a:t>indiquera si une certaine valeur est présente dans une liste, et fournira son adresse (NULL si pas trouvé). Rappel : l'adresse d'une cellule est de type p_cell</a:t>
            </a:r>
          </a:p>
          <a:p>
            <a:endParaRPr lang="fr-FR" dirty="0"/>
          </a:p>
          <a:p>
            <a:r>
              <a:rPr lang="fr-FR" dirty="0"/>
              <a:t>Son prototype est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searchValue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(t_std_list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int);   </a:t>
            </a:r>
            <a:r>
              <a:rPr lang="fr-FR" dirty="0"/>
              <a:t>(la liste n'a pas besoin d'être modifiée, on ne change pas l'adresse de la première cellule)</a:t>
            </a:r>
          </a:p>
          <a:p>
            <a:endParaRPr lang="fr-FR" dirty="0"/>
          </a:p>
          <a:p>
            <a:r>
              <a:rPr lang="fr-FR" dirty="0"/>
              <a:t>Principe global :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On se positionne en début de liste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Tant qu'on n'est pas à la fin de la liste et que la cellule courante ne stocke pas la valeur cherchée</a:t>
            </a:r>
          </a:p>
          <a:p>
            <a:r>
              <a:rPr lang="fr-FR" dirty="0"/>
              <a:t>		on passe à la suivante</a:t>
            </a:r>
          </a:p>
          <a:p>
            <a:endParaRPr lang="fr-FR" dirty="0"/>
          </a:p>
          <a:p>
            <a:r>
              <a:rPr lang="fr-FR" dirty="0"/>
              <a:t>	On retourne l'adresse de ce qu'on a trouvé (ou pas)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87927" y="6059055"/>
            <a:ext cx="1112981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/>
              <a:t>Si on n'a pas trouvé, c'est qu'on est en fin de liste, donc on obtiendra bien NULL</a:t>
            </a:r>
          </a:p>
        </p:txBody>
      </p:sp>
    </p:spTree>
    <p:extLst>
      <p:ext uri="{BB962C8B-B14F-4D97-AF65-F5344CB8AC3E}">
        <p14:creationId xmlns:p14="http://schemas.microsoft.com/office/powerpoint/2010/main" val="23700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searchValue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(t_std_list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val)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*temp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pour parcourir la liste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on se positionne en début de liste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tant qu'on n'est pas à la fin et qu'on ne trouve pas la valeur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((temp != NULL) &amp;&amp; (temp-&gt;value != val))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on passe à la suivante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temp-&gt;next;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la sortie de boucle, temp vaut soit NULL, soit pointe sur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la cellule trouvée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on retourne ce qu'on a trouvé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temp;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57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731663" cy="838204"/>
          </a:xfrm>
        </p:spPr>
        <p:txBody>
          <a:bodyPr/>
          <a:lstStyle/>
          <a:p>
            <a:r>
              <a:rPr lang="fr-FR"/>
              <a:t>Suppression de cellule dont on connaît l'adresse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Principe :</a:t>
            </a:r>
          </a:p>
          <a:p>
            <a:r>
              <a:rPr lang="fr-FR"/>
              <a:t>Si l'adresse est NULL, on ne fait rien puisque pas de cellule trouvée</a:t>
            </a:r>
          </a:p>
          <a:p>
            <a:endParaRPr lang="fr-FR"/>
          </a:p>
          <a:p>
            <a:r>
              <a:rPr lang="fr-FR"/>
              <a:t>Sinon, on parcoure la liste pour la retrouver, et on la supprime, en faisant attention aux 2 cas</a:t>
            </a:r>
          </a:p>
          <a:p>
            <a:endParaRPr lang="fr-FR"/>
          </a:p>
          <a:p>
            <a:r>
              <a:rPr lang="fr-FR"/>
              <a:t>C'est la première</a:t>
            </a:r>
          </a:p>
          <a:p>
            <a:endParaRPr lang="fr-FR"/>
          </a:p>
          <a:p>
            <a:r>
              <a:rPr lang="fr-FR"/>
              <a:t>Sinon</a:t>
            </a:r>
          </a:p>
          <a:p>
            <a:endParaRPr lang="fr-FR"/>
          </a:p>
          <a:p>
            <a:r>
              <a:rPr lang="fr-FR"/>
              <a:t>On attache la précédente à la suivante</a:t>
            </a:r>
          </a:p>
          <a:p>
            <a:endParaRPr lang="fr-FR"/>
          </a:p>
          <a:p>
            <a:r>
              <a:rPr lang="fr-FR"/>
              <a:t>Dans le parcours de liste, on gardera donc, en plus de 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/>
              <a:t>, un autre pointeur nommé 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/>
              <a:t> qui indique la précédente de 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5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La fonction </a:t>
            </a:r>
            <a:r>
              <a:rPr lang="fr-FR" err="1"/>
              <a:t>suppressCell</a:t>
            </a:r>
            <a:r>
              <a:rPr lang="fr-FR"/>
              <a:t>()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fonction supprime une cellule dont on connaît l'adresse dans une liste.</a:t>
            </a:r>
          </a:p>
          <a:p>
            <a:endParaRPr lang="fr-FR" dirty="0"/>
          </a:p>
          <a:p>
            <a:r>
              <a:rPr lang="fr-FR" dirty="0"/>
              <a:t>Comme cette cellule est peut-être la première, il est possible que l'on change l'adresse de la première cellule : la liste peut être modifiée</a:t>
            </a:r>
          </a:p>
          <a:p>
            <a:endParaRPr lang="fr-FR" dirty="0"/>
          </a:p>
          <a:p>
            <a:r>
              <a:rPr lang="fr-FR" dirty="0"/>
              <a:t>D'où le prototype :</a:t>
            </a:r>
          </a:p>
          <a:p>
            <a:endParaRPr lang="fr-FR" dirty="0"/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suppressCell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(t_std_list *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dirty="0"/>
              <a:t> est l'adresse de la cellule à supprimer.</a:t>
            </a:r>
          </a:p>
          <a:p>
            <a:endParaRPr lang="fr-FR" dirty="0"/>
          </a:p>
          <a:p>
            <a:r>
              <a:rPr lang="fr-FR" dirty="0"/>
              <a:t>Principe :</a:t>
            </a:r>
          </a:p>
          <a:p>
            <a:r>
              <a:rPr lang="fr-FR" dirty="0"/>
              <a:t>Si c'est la première cellule</a:t>
            </a:r>
          </a:p>
          <a:p>
            <a:r>
              <a:rPr lang="fr-FR" dirty="0"/>
              <a:t>	on la supprime et on modifie le champ 'head'</a:t>
            </a:r>
          </a:p>
          <a:p>
            <a:r>
              <a:rPr lang="fr-FR" dirty="0"/>
              <a:t>Sinon</a:t>
            </a:r>
          </a:p>
          <a:p>
            <a:r>
              <a:rPr lang="fr-FR" dirty="0"/>
              <a:t>	on la cherche (on est sur de la trouver)</a:t>
            </a:r>
          </a:p>
          <a:p>
            <a:r>
              <a:rPr lang="fr-FR" dirty="0"/>
              <a:t>	on 'rattache' sa précédente à sa suivante</a:t>
            </a:r>
          </a:p>
        </p:txBody>
      </p:sp>
    </p:spTree>
    <p:extLst>
      <p:ext uri="{BB962C8B-B14F-4D97-AF65-F5344CB8AC3E}">
        <p14:creationId xmlns:p14="http://schemas.microsoft.com/office/powerpoint/2010/main" val="23250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99" y="971696"/>
            <a:ext cx="7246353" cy="838204"/>
          </a:xfrm>
        </p:spPr>
        <p:txBody>
          <a:bodyPr/>
          <a:lstStyle/>
          <a:p>
            <a:r>
              <a:rPr lang="fr-FR"/>
              <a:t>Cours 1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14012" y="2041176"/>
            <a:ext cx="1125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Contenu : rappels sur les structures, les pointeurs, les listes chaînées</a:t>
            </a:r>
          </a:p>
        </p:txBody>
      </p:sp>
    </p:spTree>
    <p:extLst>
      <p:ext uri="{BB962C8B-B14F-4D97-AF65-F5344CB8AC3E}">
        <p14:creationId xmlns:p14="http://schemas.microsoft.com/office/powerpoint/2010/main" val="3091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Implémentation de </a:t>
            </a:r>
            <a:r>
              <a:rPr lang="fr-FR" err="1"/>
              <a:t>suppressCell</a:t>
            </a:r>
            <a:r>
              <a:rPr lang="fr-FR"/>
              <a:t>()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191064"/>
            <a:ext cx="103412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suppressCell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(t_std_list *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ptr_list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*temp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// pour le parcours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 // il y en a bien une à supprimer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ptr_list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-&gt;head)  // si c'est la première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ptr_list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ptr_list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-&gt;head-&gt;next;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free(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ptr_list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-&gt;head;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while (temp !=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   // sauvegarde de temp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temp = temp-&gt;next;	// temp passe à la suivante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temp-&gt;next; // on retire temp de la liste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free(temp);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Récursivité et listes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Rappel : une fonction récursive s'appelle elle-même, ce qui est adapté pour les listes…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2 exemples à titre de rappel :</a:t>
            </a:r>
          </a:p>
          <a:p>
            <a:endParaRPr lang="fr-FR" dirty="0"/>
          </a:p>
          <a:p>
            <a:r>
              <a:rPr lang="fr-FR" dirty="0"/>
              <a:t>Afficher une liste</a:t>
            </a:r>
          </a:p>
          <a:p>
            <a:endParaRPr lang="fr-FR" dirty="0"/>
          </a:p>
          <a:p>
            <a:r>
              <a:rPr lang="fr-FR" dirty="0"/>
              <a:t>Détruire tous les éléments d'une liste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Difficulté à contourner : une liste de type t_std_list n'est pas un simple pointeur de cellule, c'est une structure qui stocke un pointeur</a:t>
            </a:r>
          </a:p>
          <a:p>
            <a:endParaRPr lang="fr-FR" dirty="0"/>
          </a:p>
          <a:p>
            <a:r>
              <a:rPr lang="fr-FR" dirty="0"/>
              <a:t>On écrit bien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 mylist;</a:t>
            </a:r>
          </a:p>
          <a:p>
            <a:r>
              <a:rPr lang="fr-FR" dirty="0"/>
              <a:t>Et pas</a:t>
            </a:r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*mylist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4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Illustration – visualisation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écrit bien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 mylist;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 pas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*mylist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0000" y="1670831"/>
            <a:ext cx="1477818" cy="76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689600" y="1911927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689600" y="16348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974036" y="13324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818909" y="191192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6282625" y="2115204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348601" y="1884371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6671" y="4745648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974036" y="439492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285980" y="474564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@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5749696" y="4948925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815672" y="4718092"/>
            <a:ext cx="4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46546" y="2816646"/>
            <a:ext cx="681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L'adresse de la première cellule est dans </a:t>
            </a:r>
            <a:r>
              <a:rPr lang="fr-FR" err="1"/>
              <a:t>mylist.head</a:t>
            </a:r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31857" y="5595579"/>
            <a:ext cx="681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L'adresse de la première cellule est dans </a:t>
            </a:r>
            <a:r>
              <a:rPr lang="fr-FR" err="1"/>
              <a:t>mylist</a:t>
            </a:r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6057649" y="2281259"/>
            <a:ext cx="0" cy="5353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509745" y="5060192"/>
            <a:ext cx="0" cy="5353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94327" y="6068291"/>
            <a:ext cx="108527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Chaque cellule contient l'adresse d'une autre cellule </a:t>
            </a:r>
            <a:r>
              <a:rPr lang="fr-FR" b="1" dirty="0" smtClean="0"/>
              <a:t>(</a:t>
            </a:r>
            <a:r>
              <a:rPr lang="fr-FR" b="1" dirty="0" err="1" smtClean="0"/>
              <a:t>t</a:t>
            </a:r>
            <a:r>
              <a:rPr lang="fr-FR" b="1" dirty="0" err="1" smtClean="0"/>
              <a:t>_cell</a:t>
            </a:r>
            <a:r>
              <a:rPr lang="fr-FR" b="1" dirty="0" smtClean="0"/>
              <a:t> *), </a:t>
            </a:r>
            <a:r>
              <a:rPr lang="fr-FR" b="1" dirty="0"/>
              <a:t>et non une liste </a:t>
            </a:r>
            <a:r>
              <a:rPr lang="fr-FR" b="1" dirty="0" smtClean="0"/>
              <a:t>t_std_list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014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DONC ATTENTION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POUR ECRIRE LES FONCTIONS RECURSIVES AVEC LES LISTES :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On écrit d'abord une fonction récursive pour les cellules</a:t>
            </a:r>
          </a:p>
          <a:p>
            <a:pPr marL="342900" indent="-342900">
              <a:buFont typeface="+mj-lt"/>
              <a:buAutoNum type="arabicPeriod"/>
            </a:pPr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On appelle cette fonction récursive avec la première cellule de la liste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41745" y="3241964"/>
            <a:ext cx="11360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Exemple pour l'affichage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écrit d'abord une fonction récursive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endParaRPr lang="fr-FR" dirty="0"/>
          </a:p>
          <a:p>
            <a:r>
              <a:rPr lang="fr-FR" dirty="0"/>
              <a:t>Puis une fonction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displayListRec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(t_std_list); </a:t>
            </a:r>
            <a:r>
              <a:rPr lang="fr-FR" dirty="0"/>
              <a:t>qui fait le premier appel à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7607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Rappel : structure cellule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Définissons un pointeur vers une cellule : son type est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On suppose qu'il a entretemps été initialisé (il pointe vers une cellule existante)</a:t>
            </a:r>
          </a:p>
          <a:p>
            <a:endParaRPr lang="fr-FR" dirty="0"/>
          </a:p>
          <a:p>
            <a:r>
              <a:rPr lang="fr-FR" dirty="0"/>
              <a:t>La visualisation est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dirty="0"/>
              <a:t> est de type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dirty="0" smtClean="0"/>
              <a:t>, </a:t>
            </a:r>
            <a:r>
              <a:rPr lang="fr-FR" dirty="0"/>
              <a:t>le champ </a:t>
            </a:r>
            <a:r>
              <a:rPr lang="fr-FR" b="1" dirty="0"/>
              <a:t>'next</a:t>
            </a:r>
            <a:r>
              <a:rPr lang="fr-FR" dirty="0"/>
              <a:t>' est également du même type : il indique l'adresse de la cellule suivante : </a:t>
            </a:r>
            <a:r>
              <a:rPr lang="fr-FR" b="1" dirty="0"/>
              <a:t>ce sont les mêmes types</a:t>
            </a:r>
            <a:r>
              <a:rPr lang="fr-FR" dirty="0"/>
              <a:t>, donc on peut écrire une fonction récursive.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13481" y="3044683"/>
            <a:ext cx="132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91620" y="3420274"/>
            <a:ext cx="738909" cy="4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20929" y="342027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5277889" y="3347492"/>
            <a:ext cx="1792333" cy="6357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6656294" y="3664265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217292" y="3022589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value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030092" y="3032583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next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57422" y="34628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6150112" y="3336525"/>
            <a:ext cx="0" cy="63572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576392" y="3486069"/>
            <a:ext cx="5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>
                <a:solidFill>
                  <a:prstClr val="black"/>
                </a:solidFill>
                <a:latin typeface="Poppins"/>
              </a:rPr>
              <a:t>x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238138" y="3627012"/>
            <a:ext cx="10515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7723193" y="3217249"/>
            <a:ext cx="136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482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Application à l'affichage récursif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/>
              <a:t>Fonction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 // si le pointeur désigne bien une cellule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on affiche sa valeur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 – ",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appel récursif pour la suivante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-&gt;next);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3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Application à l'affichage récursif (2)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2)On appelle cette fonction pour la tête de la liste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displayListRec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(t_std_list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aList.head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printf("\n");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189684" y="1191064"/>
            <a:ext cx="6863772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 // si le pointeur désigne bien une cellule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on affiche sa valeur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 – ",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appel récursif pour la suivante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-&gt;next);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fr-FR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9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Particularité de la récursivité : rappel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une fonction récursive : </a:t>
            </a:r>
          </a:p>
          <a:p>
            <a:r>
              <a:rPr lang="fr-FR" dirty="0"/>
              <a:t>toutes les instructions qui sont avant l'appel sont faites dans le sens 'aller'</a:t>
            </a:r>
          </a:p>
          <a:p>
            <a:r>
              <a:rPr lang="fr-FR" dirty="0"/>
              <a:t>Toutes les instructions qui sont après l'appel sont faites dans le sens 'retour' ('à l'envers')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Exemple :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 // si le pointeur désigne bien une cellule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on affiche sa valeur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 – ",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appel récursif pour la suivante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-&gt;next);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139709" y="4230254"/>
            <a:ext cx="447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Affichage </a:t>
            </a:r>
            <a:r>
              <a:rPr lang="fr-FR" b="1"/>
              <a:t>avant</a:t>
            </a:r>
            <a:r>
              <a:rPr lang="fr-FR"/>
              <a:t> appel récursif :</a:t>
            </a:r>
          </a:p>
          <a:p>
            <a:r>
              <a:rPr lang="fr-FR"/>
              <a:t>Les affichages sont dans le sens 'aller'</a:t>
            </a:r>
          </a:p>
          <a:p>
            <a:endParaRPr lang="fr-FR"/>
          </a:p>
          <a:p>
            <a:r>
              <a:rPr lang="fr-FR"/>
              <a:t>Donc dans l'ordre de la liste</a:t>
            </a:r>
          </a:p>
        </p:txBody>
      </p:sp>
    </p:spTree>
    <p:extLst>
      <p:ext uri="{BB962C8B-B14F-4D97-AF65-F5344CB8AC3E}">
        <p14:creationId xmlns:p14="http://schemas.microsoft.com/office/powerpoint/2010/main" val="10365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Particularité de la récursivité : rappel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une fonction récursive : </a:t>
            </a:r>
          </a:p>
          <a:p>
            <a:r>
              <a:rPr lang="fr-FR" dirty="0"/>
              <a:t>toutes les instructions qui sont avant l'appel sont faites dans le sens 'aller'</a:t>
            </a:r>
          </a:p>
          <a:p>
            <a:r>
              <a:rPr lang="fr-FR" dirty="0"/>
              <a:t>Toutes les instructions qui sont après l'appel sont faites dans le sens 'retour' ('à l'envers')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Exemple :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 // si le pointeur désigne bien une cellule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	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appel récursif pour la suivante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-&gt;next);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on affiche sa valeur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 – ",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629237" y="4645891"/>
            <a:ext cx="447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Affichage </a:t>
            </a:r>
            <a:r>
              <a:rPr lang="fr-FR" b="1"/>
              <a:t>après</a:t>
            </a:r>
            <a:r>
              <a:rPr lang="fr-FR"/>
              <a:t> appel récursif :</a:t>
            </a:r>
          </a:p>
          <a:p>
            <a:r>
              <a:rPr lang="fr-FR"/>
              <a:t>Les affichages sont dans le sens 'retour'</a:t>
            </a:r>
          </a:p>
          <a:p>
            <a:endParaRPr lang="fr-FR"/>
          </a:p>
          <a:p>
            <a:r>
              <a:rPr lang="fr-FR"/>
              <a:t>Donc dans l'ordre </a:t>
            </a:r>
            <a:r>
              <a:rPr lang="fr-FR" b="1"/>
              <a:t>inverse</a:t>
            </a:r>
            <a:r>
              <a:rPr lang="fr-FR"/>
              <a:t> de la liste</a:t>
            </a:r>
          </a:p>
        </p:txBody>
      </p:sp>
    </p:spTree>
    <p:extLst>
      <p:ext uri="{BB962C8B-B14F-4D97-AF65-F5344CB8AC3E}">
        <p14:creationId xmlns:p14="http://schemas.microsoft.com/office/powerpoint/2010/main" val="19719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Particularité de la récursivité : rappel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une fonction récursive : </a:t>
            </a:r>
          </a:p>
          <a:p>
            <a:r>
              <a:rPr lang="fr-FR" dirty="0"/>
              <a:t>toutes les instructions qui sont avant l'appel sont faites dans le sens 'aller'</a:t>
            </a:r>
          </a:p>
          <a:p>
            <a:r>
              <a:rPr lang="fr-FR" dirty="0"/>
              <a:t>Toutes les instructions qui sont après l'appel sont faites dans le sens 'retour' ('à l'envers')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Exemple :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fr-F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 // si le pointeur désigne bien une cellule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	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on affiche sa valeur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 – ",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</a:t>
            </a:r>
          </a:p>
          <a:p>
            <a:endParaRPr lang="fr-F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appel récursif pour la suivante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displayCellRec</a:t>
            </a:r>
            <a:r>
              <a:rPr 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-&gt;next);</a:t>
            </a:r>
          </a:p>
          <a:p>
            <a:endParaRPr lang="fr-F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on affiche sa valeur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 – ",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fr-F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573819" y="4230255"/>
            <a:ext cx="447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Affichage </a:t>
            </a:r>
            <a:r>
              <a:rPr lang="fr-FR" b="1"/>
              <a:t>avant</a:t>
            </a:r>
            <a:r>
              <a:rPr lang="fr-FR"/>
              <a:t> et </a:t>
            </a:r>
            <a:r>
              <a:rPr lang="fr-FR" b="1"/>
              <a:t>après</a:t>
            </a:r>
            <a:r>
              <a:rPr lang="fr-FR"/>
              <a:t> appel récursif :</a:t>
            </a:r>
          </a:p>
          <a:p>
            <a:endParaRPr lang="fr-FR"/>
          </a:p>
          <a:p>
            <a:r>
              <a:rPr lang="fr-FR"/>
              <a:t>Les affichages sont dans le sens 'aller </a:t>
            </a:r>
            <a:r>
              <a:rPr lang="fr-FR" b="1"/>
              <a:t>puis</a:t>
            </a:r>
            <a:r>
              <a:rPr lang="fr-FR"/>
              <a:t> dans le sens 'retour'</a:t>
            </a:r>
          </a:p>
          <a:p>
            <a:endParaRPr lang="fr-FR"/>
          </a:p>
          <a:p>
            <a:r>
              <a:rPr lang="fr-FR"/>
              <a:t>Donc dans l'ordre, </a:t>
            </a:r>
            <a:r>
              <a:rPr lang="fr-FR" b="1"/>
              <a:t>puis</a:t>
            </a:r>
            <a:r>
              <a:rPr lang="fr-FR"/>
              <a:t> dans l'ordre inverse de la liste</a:t>
            </a:r>
          </a:p>
        </p:txBody>
      </p:sp>
    </p:spTree>
    <p:extLst>
      <p:ext uri="{BB962C8B-B14F-4D97-AF65-F5344CB8AC3E}">
        <p14:creationId xmlns:p14="http://schemas.microsoft.com/office/powerpoint/2010/main" val="25566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/>
              <a:t>Rappel : structures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Une structure est un nouveau </a:t>
            </a:r>
            <a:r>
              <a:rPr lang="fr-FR" b="1"/>
              <a:t>type</a:t>
            </a:r>
            <a:r>
              <a:rPr lang="fr-FR"/>
              <a:t> défini par un regroupement de champs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Le mot </a:t>
            </a:r>
            <a:r>
              <a:rPr lang="fr-FR" err="1"/>
              <a:t>cléf</a:t>
            </a:r>
            <a:r>
              <a:rPr lang="fr-FR"/>
              <a:t> pour créer une structure est </a:t>
            </a:r>
            <a:r>
              <a:rPr lang="fr-FR" b="1" err="1"/>
              <a:t>struct</a:t>
            </a:r>
            <a:endParaRPr lang="fr-FR" b="1"/>
          </a:p>
          <a:p>
            <a:endParaRPr lang="fr-FR" b="1"/>
          </a:p>
          <a:p>
            <a:r>
              <a:rPr lang="fr-FR"/>
              <a:t>Il est suivi du nom de la structure et de la liste des champs</a:t>
            </a:r>
          </a:p>
          <a:p>
            <a:endParaRPr lang="fr-FR"/>
          </a:p>
          <a:p>
            <a:r>
              <a:rPr lang="fr-FR"/>
              <a:t>Ex :</a:t>
            </a:r>
          </a:p>
          <a:p>
            <a:endParaRPr lang="fr-FR"/>
          </a:p>
          <a:p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s_complex</a:t>
            </a:r>
            <a:endParaRPr lang="fr-FR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82836" y="4082473"/>
            <a:ext cx="5153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Définit un type nommé ‘</a:t>
            </a:r>
            <a:r>
              <a:rPr lang="fr-FR" err="1"/>
              <a:t>struct</a:t>
            </a:r>
            <a:r>
              <a:rPr lang="fr-FR"/>
              <a:t> </a:t>
            </a:r>
            <a:r>
              <a:rPr lang="fr-FR" err="1"/>
              <a:t>s_complex</a:t>
            </a:r>
            <a:r>
              <a:rPr lang="fr-FR"/>
              <a:t>’</a:t>
            </a:r>
          </a:p>
          <a:p>
            <a:endParaRPr lang="fr-FR"/>
          </a:p>
          <a:p>
            <a:r>
              <a:rPr lang="fr-FR"/>
              <a:t>Chaque variable de ce type aura 2 champs : </a:t>
            </a:r>
          </a:p>
          <a:p>
            <a:r>
              <a:rPr lang="fr-FR"/>
              <a:t>	chacun de type </a:t>
            </a:r>
            <a:r>
              <a:rPr lang="fr-FR" err="1"/>
              <a:t>float</a:t>
            </a:r>
            <a:r>
              <a:rPr lang="fr-FR"/>
              <a:t>,</a:t>
            </a:r>
          </a:p>
          <a:p>
            <a:r>
              <a:rPr lang="fr-FR"/>
              <a:t>	chacun avec un nom distinct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76218" y="6142182"/>
            <a:ext cx="991061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/>
              <a:t>En écrivant ceci, on définit bien un </a:t>
            </a:r>
            <a:r>
              <a:rPr lang="fr-FR" sz="2400" b="1"/>
              <a:t>type</a:t>
            </a:r>
            <a:r>
              <a:rPr lang="fr-FR" sz="2400"/>
              <a:t> et non une </a:t>
            </a:r>
            <a:r>
              <a:rPr lang="fr-FR" sz="2400" b="1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0431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Détruire une liste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Afficher récursivement n'est pas forcément intéressant, car simple en itératif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Détruire une liste est beaucoup plus simple en récursif, car si on détruit la première cellule, on perd l'accès à la suivante.</a:t>
            </a:r>
          </a:p>
          <a:p>
            <a:endParaRPr lang="fr-FR" dirty="0"/>
          </a:p>
          <a:p>
            <a:r>
              <a:rPr lang="fr-FR" dirty="0"/>
              <a:t>Il faut donc détruire les cellules en ordre inverse, de la dernière à la première….</a:t>
            </a:r>
          </a:p>
          <a:p>
            <a:endParaRPr lang="fr-FR" dirty="0"/>
          </a:p>
          <a:p>
            <a:pPr marL="342900" indent="-342900">
              <a:buAutoNum type="arabicParenR"/>
            </a:pPr>
            <a:r>
              <a:rPr lang="fr-FR" dirty="0"/>
              <a:t>Fonction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destroyCellRec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destroyCellRec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destroyCellRec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-&gt;next);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free(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135417" y="5661891"/>
            <a:ext cx="665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/>
              <a:t>exécuté en sens 'retour', du dernier au premier</a:t>
            </a:r>
          </a:p>
        </p:txBody>
      </p:sp>
    </p:spTree>
    <p:extLst>
      <p:ext uri="{BB962C8B-B14F-4D97-AF65-F5344CB8AC3E}">
        <p14:creationId xmlns:p14="http://schemas.microsoft.com/office/powerpoint/2010/main" val="36706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Détruire une liste (2)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Premier appel pour la liste :</a:t>
            </a:r>
          </a:p>
          <a:p>
            <a:endParaRPr lang="fr-FR"/>
          </a:p>
          <a:p>
            <a:r>
              <a:rPr lang="fr-FR"/>
              <a:t>Fonction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destroyListRec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destroyListRec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t_std_list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destroyCellRec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aList.head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Attention,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free() </a:t>
            </a:r>
            <a:r>
              <a:rPr lang="fr-FR"/>
              <a:t>ne réinitialise pas les pointeurs à NULL.</a:t>
            </a:r>
          </a:p>
          <a:p>
            <a:endParaRPr lang="fr-FR"/>
          </a:p>
          <a:p>
            <a:r>
              <a:rPr lang="fr-FR"/>
              <a:t>Il faut bien penser à réinitialiser la liste comme étant vide après l'avoir détruite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34691" y="3075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816436" y="352860"/>
            <a:ext cx="501534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destroyCellRec</a:t>
            </a:r>
            <a:r>
              <a:rPr lang="fr-FR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_cell</a:t>
            </a:r>
            <a:r>
              <a:rPr lang="fr-FR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destroyCellRec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-&gt;next);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free(</a:t>
            </a:r>
            <a:r>
              <a:rPr 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ptr_cell</a:t>
            </a:r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908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8678718" cy="838204"/>
          </a:xfrm>
        </p:spPr>
        <p:txBody>
          <a:bodyPr/>
          <a:lstStyle/>
          <a:p>
            <a:r>
              <a:rPr lang="fr-FR"/>
              <a:t>Utilisation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1519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Soit le </a:t>
            </a:r>
            <a:r>
              <a:rPr lang="fr-FR"/>
              <a:t>programme </a:t>
            </a:r>
            <a:r>
              <a:rPr lang="fr-FR" smtClean="0"/>
              <a:t>suivant : </a:t>
            </a:r>
            <a:endParaRPr lang="fr-FR" dirty="0"/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t_std_list mylist;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on met des éléments dans la liste</a:t>
            </a:r>
          </a:p>
          <a:p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instructions d'initialisation;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//puis on les détruit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destroyListRec(mylist);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on la réinitialise comme une liste vide</a:t>
            </a: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on ne peut pas le faire dans la fonction – 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pourquoi ?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/>
              <a:t>Structures : suite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 mot clef </a:t>
            </a:r>
            <a:r>
              <a:rPr lang="fr-FR" b="1" err="1"/>
              <a:t>typedef</a:t>
            </a:r>
            <a:r>
              <a:rPr lang="fr-FR"/>
              <a:t> ne définit pas un type (c’est </a:t>
            </a:r>
            <a:r>
              <a:rPr lang="fr-FR" b="1" err="1"/>
              <a:t>struct</a:t>
            </a:r>
            <a:r>
              <a:rPr lang="fr-FR"/>
              <a:t> qui le fait)</a:t>
            </a:r>
          </a:p>
          <a:p>
            <a:endParaRPr lang="fr-FR"/>
          </a:p>
          <a:p>
            <a:r>
              <a:rPr lang="fr-FR" err="1"/>
              <a:t>typedef</a:t>
            </a:r>
            <a:r>
              <a:rPr lang="fr-FR"/>
              <a:t> permet de choisir un autre nom de type que celui défini précédemment</a:t>
            </a:r>
          </a:p>
          <a:p>
            <a:endParaRPr lang="fr-FR"/>
          </a:p>
          <a:p>
            <a:endParaRPr lang="fr-FR"/>
          </a:p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s_complex</a:t>
            </a:r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s_complex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t_complex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745018" y="4247807"/>
            <a:ext cx="515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peut maintenant utiliser ‘</a:t>
            </a:r>
            <a:r>
              <a:rPr lang="fr-FR" b="1" err="1"/>
              <a:t>t_complex</a:t>
            </a:r>
            <a:r>
              <a:rPr lang="fr-FR"/>
              <a:t>’ au lieu de ‘</a:t>
            </a:r>
            <a:r>
              <a:rPr lang="fr-FR" b="1" err="1"/>
              <a:t>struct</a:t>
            </a:r>
            <a:r>
              <a:rPr lang="fr-FR" b="1"/>
              <a:t> </a:t>
            </a:r>
            <a:r>
              <a:rPr lang="fr-FR" b="1" err="1"/>
              <a:t>s_complex</a:t>
            </a:r>
            <a:r>
              <a:rPr lang="fr-FR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65364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/>
              <a:t>Autre exemple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s_personne</a:t>
            </a:r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nom[30];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s_personne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t_personne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7645" y="4016974"/>
            <a:ext cx="10341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peut maintenant définir des variables de ce nouveau type ‘</a:t>
            </a:r>
            <a:r>
              <a:rPr lang="fr-FR" b="1" err="1"/>
              <a:t>t_personne</a:t>
            </a:r>
            <a:r>
              <a:rPr lang="fr-FR"/>
              <a:t>’ :</a:t>
            </a:r>
          </a:p>
          <a:p>
            <a:endParaRPr lang="fr-FR"/>
          </a:p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t_personne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pers_1;</a:t>
            </a:r>
          </a:p>
          <a:p>
            <a:endParaRPr lang="fr-FR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De même avec ‘</a:t>
            </a:r>
            <a:r>
              <a:rPr lang="fr-FR" b="1" err="1"/>
              <a:t>t_complex</a:t>
            </a:r>
            <a:r>
              <a:rPr lang="fr-FR"/>
              <a:t>’</a:t>
            </a:r>
          </a:p>
          <a:p>
            <a:endParaRPr lang="fr-FR"/>
          </a:p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t_complex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z_1, z_2;</a:t>
            </a:r>
          </a:p>
        </p:txBody>
      </p:sp>
    </p:spTree>
    <p:extLst>
      <p:ext uri="{BB962C8B-B14F-4D97-AF65-F5344CB8AC3E}">
        <p14:creationId xmlns:p14="http://schemas.microsoft.com/office/powerpoint/2010/main" val="165924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/>
              <a:t>Variables de type structure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Visualisation des variables de type structure</a:t>
            </a:r>
          </a:p>
          <a:p>
            <a:endParaRPr lang="fr-FR"/>
          </a:p>
          <a:p>
            <a:r>
              <a:rPr lang="fr-FR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t_complex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z_1, z_2;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382982" y="2955146"/>
            <a:ext cx="1394691" cy="887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052620" y="3105695"/>
            <a:ext cx="614218" cy="27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23543" y="3034023"/>
            <a:ext cx="53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endParaRPr lang="fr-F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2620" y="3430168"/>
            <a:ext cx="614218" cy="27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516320" y="3358496"/>
            <a:ext cx="53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lang="fr-F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3184" y="2955146"/>
            <a:ext cx="1394691" cy="887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992822" y="3105695"/>
            <a:ext cx="614218" cy="27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463745" y="3034023"/>
            <a:ext cx="53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endParaRPr lang="fr-F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2822" y="3430168"/>
            <a:ext cx="614218" cy="27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456522" y="3358496"/>
            <a:ext cx="53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lang="fr-F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8015" y="2585814"/>
            <a:ext cx="7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z_1</a:t>
            </a: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215250" y="25858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z_2</a:t>
            </a:r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243782" y="229985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Pour accéder aux champs d’une variable, on utilise :</a:t>
            </a:r>
          </a:p>
          <a:p>
            <a:r>
              <a:rPr lang="fr-FR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nom_de_la_variable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nom_du_champ</a:t>
            </a:r>
            <a:endParaRPr lang="fr-FR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081818" y="3777183"/>
            <a:ext cx="237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caractère ‘point’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9148620" y="3241899"/>
            <a:ext cx="4618" cy="53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7646" y="4313382"/>
            <a:ext cx="726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z_1.re = 3.31;    </a:t>
            </a:r>
            <a:r>
              <a:rPr lang="fr-FR"/>
              <a:t>cette instruction met la valeur 3.31 dans le champ </a:t>
            </a:r>
            <a:r>
              <a:rPr lang="fr-FR" b="1"/>
              <a:t>‘</a:t>
            </a:r>
            <a:r>
              <a:rPr lang="fr-FR" b="1" err="1"/>
              <a:t>re</a:t>
            </a:r>
            <a:r>
              <a:rPr lang="fr-FR" b="1"/>
              <a:t>’ </a:t>
            </a:r>
            <a:r>
              <a:rPr lang="fr-FR"/>
              <a:t>de la variable </a:t>
            </a:r>
            <a:r>
              <a:rPr lang="fr-FR" b="1"/>
              <a:t>‘z_1’</a:t>
            </a:r>
          </a:p>
        </p:txBody>
      </p:sp>
    </p:spTree>
    <p:extLst>
      <p:ext uri="{BB962C8B-B14F-4D97-AF65-F5344CB8AC3E}">
        <p14:creationId xmlns:p14="http://schemas.microsoft.com/office/powerpoint/2010/main" val="22187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6" y="352860"/>
            <a:ext cx="4462884" cy="838204"/>
          </a:xfrm>
        </p:spPr>
        <p:txBody>
          <a:bodyPr/>
          <a:lstStyle/>
          <a:p>
            <a:r>
              <a:rPr lang="fr-FR"/>
              <a:t>Conclusion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/>
              <a:t>struct</a:t>
            </a:r>
            <a:r>
              <a:rPr lang="fr-FR"/>
              <a:t> est le mot clé définissant </a:t>
            </a:r>
            <a:r>
              <a:rPr lang="fr-FR" b="1"/>
              <a:t>un nouveau type</a:t>
            </a:r>
          </a:p>
          <a:p>
            <a:endParaRPr lang="fr-FR" b="1"/>
          </a:p>
          <a:p>
            <a:r>
              <a:rPr lang="fr-FR" b="1" err="1"/>
              <a:t>typedef</a:t>
            </a:r>
            <a:r>
              <a:rPr lang="fr-FR"/>
              <a:t> est le mot clé définissant un </a:t>
            </a:r>
            <a:r>
              <a:rPr lang="fr-FR" b="1"/>
              <a:t>nom ‘raccourci</a:t>
            </a:r>
            <a:r>
              <a:rPr lang="fr-FR"/>
              <a:t>’ de type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On peut créer des variables avec de nouveaux types</a:t>
            </a:r>
          </a:p>
          <a:p>
            <a:endParaRPr lang="fr-FR"/>
          </a:p>
          <a:p>
            <a:r>
              <a:rPr lang="fr-FR"/>
              <a:t>Ces types sont utilisables comme les types de base (int, </a:t>
            </a:r>
            <a:r>
              <a:rPr lang="fr-FR" err="1"/>
              <a:t>float</a:t>
            </a:r>
            <a:r>
              <a:rPr lang="fr-FR"/>
              <a:t>, char, pointeurs) :</a:t>
            </a:r>
          </a:p>
          <a:p>
            <a:endParaRPr lang="fr-FR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/>
              <a:t>	on peut créer des tableaux statiques ou dynamiques contenant des structures;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/>
              <a:t>	une structure peut être utilisée dans une autre structure.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/>
          </a:p>
          <a:p>
            <a:r>
              <a:rPr lang="fr-FR"/>
              <a:t>On accède aux champs d’une variable de type structure avec le </a:t>
            </a:r>
            <a:r>
              <a:rPr lang="fr-FR" sz="4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62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7CBA"/>
      </a:dk2>
      <a:lt2>
        <a:srgbClr val="E7E6E6"/>
      </a:lt2>
      <a:accent1>
        <a:srgbClr val="077BBF"/>
      </a:accent1>
      <a:accent2>
        <a:srgbClr val="006BA1"/>
      </a:accent2>
      <a:accent3>
        <a:srgbClr val="005A87"/>
      </a:accent3>
      <a:accent4>
        <a:srgbClr val="F0971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456C13AE85D4180DD0EBDCAE0169C" ma:contentTypeVersion="2" ma:contentTypeDescription="Crée un document." ma:contentTypeScope="" ma:versionID="d8fdda6c8a41baee3f4f93e24f5abbfb">
  <xsd:schema xmlns:xsd="http://www.w3.org/2001/XMLSchema" xmlns:xs="http://www.w3.org/2001/XMLSchema" xmlns:p="http://schemas.microsoft.com/office/2006/metadata/properties" xmlns:ns2="90beb033-04b0-4eab-b23d-a907905e5921" targetNamespace="http://schemas.microsoft.com/office/2006/metadata/properties" ma:root="true" ma:fieldsID="196b30b243a2eb39e62d308fbc1472cf" ns2:_="">
    <xsd:import namespace="90beb033-04b0-4eab-b23d-a907905e5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eb033-04b0-4eab-b23d-a907905e59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74FA7D-D51F-4726-AE1B-F38DA8F5B4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0AB21D-8534-4D18-83D1-FC63CBC13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beb033-04b0-4eab-b23d-a907905e5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132F30-460E-4D10-AE9D-F54FBB0D5E96}">
  <ds:schemaRefs>
    <ds:schemaRef ds:uri="http://schemas.microsoft.com/office/2006/documentManagement/types"/>
    <ds:schemaRef ds:uri="90beb033-04b0-4eab-b23d-a907905e592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4639</Words>
  <Application>Microsoft Office PowerPoint</Application>
  <PresentationFormat>Grand écran</PresentationFormat>
  <Paragraphs>936</Paragraphs>
  <Slides>52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8" baseType="lpstr">
      <vt:lpstr>Poppins</vt:lpstr>
      <vt:lpstr>Arial</vt:lpstr>
      <vt:lpstr>Wingdings</vt:lpstr>
      <vt:lpstr>Poppins Bold</vt:lpstr>
      <vt:lpstr>Courier New</vt:lpstr>
      <vt:lpstr>Office Theme</vt:lpstr>
      <vt:lpstr>Présentation PowerPoint</vt:lpstr>
      <vt:lpstr>Objectifs :</vt:lpstr>
      <vt:lpstr>Outils utilisés</vt:lpstr>
      <vt:lpstr>Cours 1</vt:lpstr>
      <vt:lpstr>Rappel : structures</vt:lpstr>
      <vt:lpstr>Structures : suite</vt:lpstr>
      <vt:lpstr>Autre exemple</vt:lpstr>
      <vt:lpstr>Variables de type structure</vt:lpstr>
      <vt:lpstr>Conclusion </vt:lpstr>
      <vt:lpstr>Rappels : pointeurs</vt:lpstr>
      <vt:lpstr>exemples</vt:lpstr>
      <vt:lpstr>Utilisation des pointeurs</vt:lpstr>
      <vt:lpstr>Rappels : listes simplement chaînée - maillon</vt:lpstr>
      <vt:lpstr>Type p_cell et création de cellule</vt:lpstr>
      <vt:lpstr>Type t_std_list et encapsulation </vt:lpstr>
      <vt:lpstr>Création de variable et visualisation  </vt:lpstr>
      <vt:lpstr>Rappel : chaînage en tête de liste</vt:lpstr>
      <vt:lpstr>Rappel : chaînage en tête de liste - Code du programme  </vt:lpstr>
      <vt:lpstr>Rappel : chaînage en tête de liste - Code du programme  </vt:lpstr>
      <vt:lpstr>Une fonction pour le chaînage en tête de liste</vt:lpstr>
      <vt:lpstr>ATTENTION : qu'est-ce 'modifier une liste ?'</vt:lpstr>
      <vt:lpstr>Illustration</vt:lpstr>
      <vt:lpstr>Implication pour les fonctions</vt:lpstr>
      <vt:lpstr>Implication pour les fonctions</vt:lpstr>
      <vt:lpstr>Une fonction pour le chaînage en tête de liste</vt:lpstr>
      <vt:lpstr>Une fonction pour le chaînage en tête de liste</vt:lpstr>
      <vt:lpstr>Parcours d’une liste pour affichage – itératif</vt:lpstr>
      <vt:lpstr>Implémentation sans fonction – Danger !!</vt:lpstr>
      <vt:lpstr>Comment éviter ce phénomène ?</vt:lpstr>
      <vt:lpstr>Technique numéro 1 - copie</vt:lpstr>
      <vt:lpstr>Technique numéro 2 - fonction</vt:lpstr>
      <vt:lpstr>Technique numéro 3</vt:lpstr>
      <vt:lpstr>Rappel sur les fonctions</vt:lpstr>
      <vt:lpstr>Rappel : supprimer une cellule d'une liste</vt:lpstr>
      <vt:lpstr>Pour faire au plus simple</vt:lpstr>
      <vt:lpstr>Fonction de recherche de valeur dans une liste</vt:lpstr>
      <vt:lpstr>implémentation</vt:lpstr>
      <vt:lpstr>Suppression de cellule dont on connaît l'adresse</vt:lpstr>
      <vt:lpstr>La fonction suppressCell()</vt:lpstr>
      <vt:lpstr>Implémentation de suppressCell()</vt:lpstr>
      <vt:lpstr>Récursivité et listes</vt:lpstr>
      <vt:lpstr>Illustration – visualisation </vt:lpstr>
      <vt:lpstr>DONC ATTENTION</vt:lpstr>
      <vt:lpstr>Rappel : structure cellule</vt:lpstr>
      <vt:lpstr>Application à l'affichage récursif</vt:lpstr>
      <vt:lpstr>Application à l'affichage récursif (2)</vt:lpstr>
      <vt:lpstr>Particularité de la récursivité : rappel</vt:lpstr>
      <vt:lpstr>Particularité de la récursivité : rappel</vt:lpstr>
      <vt:lpstr>Particularité de la récursivité : rappel</vt:lpstr>
      <vt:lpstr>Détruire une liste</vt:lpstr>
      <vt:lpstr>Détruire une liste (2)</vt:lpstr>
      <vt:lpstr>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Maeva Dufour</dc:creator>
  <cp:lastModifiedBy>Nicolas FLASQUE</cp:lastModifiedBy>
  <cp:revision>35</cp:revision>
  <dcterms:created xsi:type="dcterms:W3CDTF">2021-02-24T15:06:48Z</dcterms:created>
  <dcterms:modified xsi:type="dcterms:W3CDTF">2023-09-06T18:08:40Z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0x0101007F1456C13AE85D4180DD0EBDCAE0169C</vt:lpwstr>
  </property>
</Properties>
</file>