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325" r:id="rId5"/>
    <p:sldId id="398" r:id="rId6"/>
    <p:sldId id="399" r:id="rId7"/>
    <p:sldId id="400" r:id="rId8"/>
    <p:sldId id="402" r:id="rId9"/>
    <p:sldId id="403" r:id="rId10"/>
    <p:sldId id="404" r:id="rId11"/>
    <p:sldId id="401" r:id="rId12"/>
    <p:sldId id="405" r:id="rId13"/>
    <p:sldId id="471" r:id="rId14"/>
    <p:sldId id="424" r:id="rId15"/>
    <p:sldId id="425" r:id="rId16"/>
    <p:sldId id="426" r:id="rId17"/>
    <p:sldId id="407" r:id="rId18"/>
    <p:sldId id="408" r:id="rId19"/>
    <p:sldId id="448" r:id="rId20"/>
    <p:sldId id="449" r:id="rId21"/>
    <p:sldId id="432" r:id="rId22"/>
    <p:sldId id="433" r:id="rId23"/>
    <p:sldId id="434" r:id="rId24"/>
    <p:sldId id="435" r:id="rId25"/>
    <p:sldId id="436" r:id="rId26"/>
    <p:sldId id="431" r:id="rId27"/>
    <p:sldId id="414" r:id="rId28"/>
    <p:sldId id="415" r:id="rId29"/>
    <p:sldId id="416" r:id="rId30"/>
    <p:sldId id="417" r:id="rId31"/>
    <p:sldId id="418" r:id="rId32"/>
    <p:sldId id="420" r:id="rId33"/>
    <p:sldId id="421" r:id="rId34"/>
    <p:sldId id="437" r:id="rId35"/>
    <p:sldId id="438" r:id="rId36"/>
    <p:sldId id="422" r:id="rId37"/>
    <p:sldId id="423" r:id="rId38"/>
    <p:sldId id="447" r:id="rId39"/>
    <p:sldId id="419" r:id="rId40"/>
    <p:sldId id="439" r:id="rId41"/>
    <p:sldId id="450" r:id="rId42"/>
    <p:sldId id="442" r:id="rId43"/>
    <p:sldId id="440" r:id="rId44"/>
    <p:sldId id="441" r:id="rId45"/>
    <p:sldId id="443" r:id="rId46"/>
    <p:sldId id="459" r:id="rId47"/>
    <p:sldId id="445" r:id="rId48"/>
    <p:sldId id="446" r:id="rId49"/>
    <p:sldId id="451" r:id="rId50"/>
    <p:sldId id="461" r:id="rId51"/>
    <p:sldId id="444" r:id="rId52"/>
    <p:sldId id="454" r:id="rId53"/>
    <p:sldId id="460" r:id="rId54"/>
    <p:sldId id="462" r:id="rId55"/>
    <p:sldId id="455" r:id="rId56"/>
    <p:sldId id="456" r:id="rId57"/>
    <p:sldId id="457" r:id="rId58"/>
    <p:sldId id="458" r:id="rId59"/>
    <p:sldId id="463" r:id="rId60"/>
    <p:sldId id="464" r:id="rId61"/>
    <p:sldId id="465" r:id="rId62"/>
    <p:sldId id="470" r:id="rId63"/>
    <p:sldId id="467" r:id="rId64"/>
    <p:sldId id="472" r:id="rId65"/>
    <p:sldId id="473" r:id="rId66"/>
    <p:sldId id="474" r:id="rId67"/>
    <p:sldId id="475" r:id="rId68"/>
    <p:sldId id="476" r:id="rId69"/>
    <p:sldId id="477" r:id="rId70"/>
    <p:sldId id="478" r:id="rId71"/>
    <p:sldId id="479" r:id="rId72"/>
    <p:sldId id="427" r:id="rId73"/>
  </p:sldIdLst>
  <p:sldSz cx="12192000" cy="6858000"/>
  <p:notesSz cx="6858000" cy="9144000"/>
  <p:embeddedFontLst>
    <p:embeddedFont>
      <p:font typeface="Poppins Bold" panose="020B0604020202020204" charset="0"/>
      <p:regular r:id="rId74"/>
      <p:bold r:id="rId75"/>
      <p:italic r:id="rId76"/>
      <p:boldItalic r:id="rId77"/>
    </p:embeddedFont>
    <p:embeddedFont>
      <p:font typeface="Poppins" panose="020B0604020202020204" charset="0"/>
      <p:regular r:id="rId78"/>
      <p:bold r:id="rId79"/>
      <p:italic r:id="rId80"/>
      <p:boldItalic r:id="rId8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715"/>
    <a:srgbClr val="0E3B5A"/>
    <a:srgbClr val="53678E"/>
    <a:srgbClr val="6B8EC7"/>
    <a:srgbClr val="B1B1D9"/>
    <a:srgbClr val="F0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2548-473C-49F3-8AAD-CB2B339CD781}" v="32" dt="2022-01-11T11:00:2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1" autoAdjust="0"/>
    <p:restoredTop sz="94673" autoAdjust="0"/>
  </p:normalViewPr>
  <p:slideViewPr>
    <p:cSldViewPr snapToGrid="0" showGuides="1">
      <p:cViewPr varScale="1">
        <p:scale>
          <a:sx n="83" d="100"/>
          <a:sy n="83" d="100"/>
        </p:scale>
        <p:origin x="485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font" Target="fonts/font3.fntdata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87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7.fntdata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5.fntdata"/><Relationship Id="rId8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51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7714-1A87-4A32-BEB7-DE385D896E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2392523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C1C3283-2C60-4154-BCF2-938BD1AAA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6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6A13DD0-46A4-4701-84B6-2739BAAF3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2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81DA51-15EA-41C9-B9D9-126431158E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9" y="4800443"/>
            <a:ext cx="2392526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D339DFF-34B1-4FCE-9EB1-6F193EA20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50F40BE-65F1-4CF7-8335-CCE45146B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73397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51BA94-8FCB-48A6-82A9-7E047951E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493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8DA24B9-0828-4059-83C1-F1CBA6F725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588" y="4136874"/>
            <a:ext cx="2392525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79C8F-A77C-47D5-81A0-7EAD1F01A89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B93BD005-C6E6-40D8-9002-C111D6224200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99D4465D-8431-439E-8C85-C31D725BC961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689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7BCF2-34AB-4D65-863A-E82F5F8504C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9DC2AB8-B97E-4920-BB2A-397EE5C6444A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ECD9B09-50C9-4521-8243-D73C16B6411D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3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800440"/>
            <a:ext cx="3187809" cy="17907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A7DFAC-B109-41BA-B505-5359FA6689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0C9E51-5570-4CDC-BC08-67D3B58D9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1303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18A73BA-D6F2-4F77-97DC-C34908DAD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0305" y="4166877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E54E9D-AFEB-4EF2-B1B1-D672E98B300F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B605272E-58F4-46BC-B045-1CF0130E4156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DE177E2-4AA1-4E3A-A2B9-DC75B0165CCF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78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44300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28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30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31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523DEA-63B0-4993-8F10-07066A009199}"/>
              </a:ext>
            </a:extLst>
          </p:cNvPr>
          <p:cNvSpPr/>
          <p:nvPr userDrawn="1"/>
        </p:nvSpPr>
        <p:spPr>
          <a:xfrm>
            <a:off x="629000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5338C-FA47-4349-8832-4FDEA0829B4E}"/>
              </a:ext>
            </a:extLst>
          </p:cNvPr>
          <p:cNvSpPr/>
          <p:nvPr userDrawn="1"/>
        </p:nvSpPr>
        <p:spPr>
          <a:xfrm>
            <a:off x="628999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47990-9456-4EE9-962A-09269F53C8A2}"/>
              </a:ext>
            </a:extLst>
          </p:cNvPr>
          <p:cNvSpPr/>
          <p:nvPr userDrawn="1"/>
        </p:nvSpPr>
        <p:spPr>
          <a:xfrm>
            <a:off x="628999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9FDE89-C068-4063-9CDF-99A339B49C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600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327773D-AA57-4D70-B1FC-3BC33D488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9600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908A72A-8EFF-4B0E-B9B8-B0709BD4B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9600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53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515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0565" y="3113402"/>
            <a:ext cx="4469235" cy="28861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200" b="0" cap="none" baseline="0" dirty="0" smtClean="0"/>
            </a:lvl1pPr>
          </a:lstStyle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85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88115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CDBDD40-D40A-441F-9454-F162EE5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15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927E7-8375-4D9F-A05F-F88DE40DD865}"/>
              </a:ext>
            </a:extLst>
          </p:cNvPr>
          <p:cNvSpPr/>
          <p:nvPr userDrawn="1"/>
        </p:nvSpPr>
        <p:spPr>
          <a:xfrm>
            <a:off x="6623866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CE34C-B24E-488F-87C8-5734AE86DE2A}"/>
              </a:ext>
            </a:extLst>
          </p:cNvPr>
          <p:cNvSpPr/>
          <p:nvPr userDrawn="1"/>
        </p:nvSpPr>
        <p:spPr>
          <a:xfrm>
            <a:off x="6623865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2C77C-8F30-4BB1-B9CB-E151A29C91D8}"/>
              </a:ext>
            </a:extLst>
          </p:cNvPr>
          <p:cNvSpPr/>
          <p:nvPr userDrawn="1"/>
        </p:nvSpPr>
        <p:spPr>
          <a:xfrm>
            <a:off x="6623865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2733C2-5F73-4F37-BBC0-BACA191641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4466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8E5A20A-6E86-45E7-A9FD-E215AC1C1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466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DE132D7-49B8-4857-80C5-A06869D46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466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115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4100" y="0"/>
            <a:ext cx="7327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2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par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CF8206C-8EDA-4AD6-8ABD-5B01F8E8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102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BCABCC7-37E8-43DB-B099-76A7A3136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4243" y="2456440"/>
            <a:ext cx="4469235" cy="33855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to full sc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19E770-24AD-4F56-998D-54A4F3ADD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7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v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D8E7C17-80DA-4485-B349-432D5E859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6433" y="1414307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DC2B4E-05EF-4A70-BB95-FEB89615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6433" y="1071750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98A9AB-CAD8-4B8D-AF74-C893B4B37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6433" y="3202840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664F6F-61B3-4A89-A7B1-BC5F355658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6433" y="2860283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A9C591C-CD26-4507-A629-9056F8839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6433" y="4991374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063E755-43A7-43AE-B638-C0EF737341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433" y="4648817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3547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96404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405640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316815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26051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2FE260-6944-494E-B6FB-B65E9A72F0EB}"/>
              </a:ext>
            </a:extLst>
          </p:cNvPr>
          <p:cNvSpPr/>
          <p:nvPr userDrawn="1"/>
        </p:nvSpPr>
        <p:spPr>
          <a:xfrm>
            <a:off x="7119867" y="77931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87168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A52F4B2-30D1-4074-A450-4D5075515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0467" y="98342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07578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84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69190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92033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289600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12444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46346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166757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00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25091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459315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345501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479726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90866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11277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382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047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67CB660-2910-4E20-8530-753D5CDC27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2069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81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524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 beaucoup de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145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6B3C6C-904D-4212-AD52-D63BC34B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17BA901-067A-4ED3-9FD1-6893FB3AE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4D533A6-0DA5-4C53-868A-D13A88BA2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C7F8447-B1ED-46F0-8B80-13831DF12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970E741-E967-4DE7-897F-F0897190E1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7CC6105-62BD-4509-9BEC-45C9C5411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6C713E6-7337-41D6-A6BA-AB2AF4480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7588DEB-68C1-47D6-BFB0-03624C6189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58D85E4-3213-4299-9D9F-0CCC91497E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05C8F8F-5047-408D-B3D5-F81815794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EE58D26B-90F2-4064-A6B6-32D651DD71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D4CCE6F1-1C1C-455D-AA73-381827F040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24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741779-4F6F-410D-AF06-AE66E84A84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CC2A89-881D-47F5-9E77-62632DF65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8C6F71A4-4BA8-4B14-A3C8-64E0E452DC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D798584-2879-49A3-A313-38B09ADFCB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46A8F46-DA53-4745-8ACB-6F22FAD89B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691F633-3DA1-47A7-85BC-1F6EA4BC2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F15D0B8-AE15-4DDB-828F-15848C0C7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F11BDA5-7F66-4674-89FE-8A83917E7D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0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2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D9DCD6D-4F56-4862-BCF7-295EF56A8F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A0CA831-A2BA-4849-8142-A12144403C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C867DE-D5E8-479A-9611-82F1D72ED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0F938AA-AC57-44FD-BCC1-AB4E88DE0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651E53-3D80-41CD-8BA5-119E17A6C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A240006-9CEC-4F52-9B78-E577DA96C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76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6088078-FB73-48CA-AF8E-2D5E08478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3949224-BA2A-4B04-9F26-9AFC8517A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0FBCEB1-09B9-44DF-83DD-86F0CFF07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5F8F3CC-3BA2-4B01-8B97-E992D1D1C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D377751-3447-44B4-BE64-E3301AE8B9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4ED1A1-250C-4DAC-8700-6C484CA06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C6C7D5-B0A2-498E-B76A-6EF0DD6F09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B6E01F4-5801-42C8-A58C-65B40C24AB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0DB6E42-21DF-4F90-B6CC-C74F159693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C2FA2B2-E0CC-4AF7-B17A-664E479FC4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298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box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FA5AF-2DD3-4EF2-BB3F-DC20B123EE12}"/>
              </a:ext>
            </a:extLst>
          </p:cNvPr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F3EDA9-E981-4992-9E55-482CBE40D00F}"/>
              </a:ext>
            </a:extLst>
          </p:cNvPr>
          <p:cNvSpPr/>
          <p:nvPr userDrawn="1"/>
        </p:nvSpPr>
        <p:spPr>
          <a:xfrm>
            <a:off x="4063998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DD091C0-CD89-486F-805A-8165FDEB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DAF6AD5-C610-4303-9D28-A4029B68F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5426931-9F66-4609-920E-888A7BA28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3F03BBB-4AB3-4E01-A36A-DF348A365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5108C55-E833-4881-84D5-C534D29F9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39151" y="450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D65B3A5-EDC8-419A-9635-3E809BE9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39151" y="1170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BF821A0-8FA5-4728-B437-231EDACE5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9151" y="3879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FB795F3-CB2A-4E68-824E-F5A1B3C6F8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599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50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9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B5DBA-3F42-4DFE-B98B-8B7081F3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A436ED-371E-47A0-9CC3-E37AC5FDE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809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0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D063729-0880-4479-83E3-CDEA3BC75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4454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4A827AE-538A-46F8-8C1F-34F42B82B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3377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0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1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BBBA8AB-D1BE-4BC6-B189-91459C46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81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4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eaucoup de texte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177DE9B-28D2-48D1-9BEE-5584292C9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6657E-59A8-41D8-AE22-BC9D4BD11C29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AD-AA5E-4E17-8534-714AA5E68102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95F7A-69E0-4ED2-BE88-80B9C37CC1AF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8796"/>
            <a:ext cx="4699000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1727200"/>
            <a:ext cx="4699001" cy="450200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7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6628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0956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284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9612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6627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0955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5283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9612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17C93-90E3-4F5B-974D-CA02BD33314A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125DBC8-3FB5-4BA2-81ED-7BE493F5D99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6B770E-B59E-46EF-9F46-8F0CC85F407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96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02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75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647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02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174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1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FC83DB9-CC00-489A-B332-D28034B63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B38441-C5F2-4A49-A438-8431A20860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6702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401391-2B98-48FC-B241-60E08CFF1D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174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A4C635D-6501-4DA0-B2BE-6CB31B9EDD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5647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7BFE9D4-2162-4B44-B816-6EB7C48820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01199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4579E-F5EE-4693-BEB5-2B0E1A4BCC72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BAEA343-8FCC-4FE1-9CF2-515D699A4505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5BA2742-6AC6-489B-8850-0842FC2EDFF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71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5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1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8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B85A1-BD4A-44A2-B62B-C6908E56B159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71FF1136-A8AA-4494-AA5B-14BE3DA0BD6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3A60BFD-651F-49D9-BD16-C3658A894FC3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53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0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69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0" r:id="rId13"/>
    <p:sldLayoutId id="2147483650" r:id="rId14"/>
    <p:sldLayoutId id="2147483657" r:id="rId15"/>
    <p:sldLayoutId id="2147483658" r:id="rId16"/>
    <p:sldLayoutId id="2147483656" r:id="rId17"/>
    <p:sldLayoutId id="2147483654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8" r:id="rId24"/>
    <p:sldLayoutId id="2147483667" r:id="rId25"/>
    <p:sldLayoutId id="2147483665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66" r:id="rId33"/>
    <p:sldLayoutId id="214748364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96F5664D-ECD3-4674-A0F8-CD29D70B52EC}"/>
              </a:ext>
            </a:extLst>
          </p:cNvPr>
          <p:cNvSpPr/>
          <p:nvPr/>
        </p:nvSpPr>
        <p:spPr>
          <a:xfrm>
            <a:off x="5380041" y="1"/>
            <a:ext cx="60960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innerShdw blurRad="127000" dist="63500" dir="96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B1866FD9-B8BA-471F-9444-3FCB49C1EC38}"/>
              </a:ext>
            </a:extLst>
          </p:cNvPr>
          <p:cNvSpPr/>
          <p:nvPr/>
        </p:nvSpPr>
        <p:spPr>
          <a:xfrm flipH="1" flipV="1">
            <a:off x="6391592" y="-4"/>
            <a:ext cx="1309269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6C72-65D8-4584-9F0C-F0C25DB6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062" y="1514034"/>
            <a:ext cx="5119440" cy="5428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 useBgFill="1">
        <p:nvSpPr>
          <p:cNvPr id="5" name="Rectangle 57">
            <a:extLst>
              <a:ext uri="{FF2B5EF4-FFF2-40B4-BE49-F238E27FC236}">
                <a16:creationId xmlns:a16="http://schemas.microsoft.com/office/drawing/2014/main" id="{13FEE260-9F80-4756-AAF4-62E422ACB1CA}"/>
              </a:ext>
            </a:extLst>
          </p:cNvPr>
          <p:cNvSpPr/>
          <p:nvPr/>
        </p:nvSpPr>
        <p:spPr>
          <a:xfrm>
            <a:off x="6311900" y="0"/>
            <a:ext cx="58801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0D76D-A537-4F0B-B51A-70A28338E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84"/>
          <a:stretch/>
        </p:blipFill>
        <p:spPr>
          <a:xfrm>
            <a:off x="5723776" y="1204685"/>
            <a:ext cx="4707509" cy="5740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0BC01-D949-460E-B224-613A00A38CCB}"/>
              </a:ext>
            </a:extLst>
          </p:cNvPr>
          <p:cNvSpPr txBox="1"/>
          <p:nvPr/>
        </p:nvSpPr>
        <p:spPr>
          <a:xfrm>
            <a:off x="8509004" y="5981342"/>
            <a:ext cx="3366289" cy="6093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fr-FR" sz="1400" b="1" dirty="0" smtClean="0">
                <a:solidFill>
                  <a:schemeClr val="accent3"/>
                </a:solidFill>
                <a:cs typeface="Poppins Bold" panose="00000800000000000000" pitchFamily="2" charset="0"/>
              </a:rPr>
              <a:t>Nicolas FLASQUE</a:t>
            </a:r>
            <a:endParaRPr lang="fr-FR" sz="1400" b="1" dirty="0">
              <a:solidFill>
                <a:schemeClr val="accent3"/>
              </a:solidFill>
              <a:cs typeface="Poppins Bold" panose="00000800000000000000" pitchFamily="2" charset="0"/>
            </a:endParaRPr>
          </a:p>
          <a:p>
            <a:pPr algn="r">
              <a:lnSpc>
                <a:spcPct val="120000"/>
              </a:lnSpc>
            </a:pPr>
            <a:endParaRPr lang="en-US" sz="1400" dirty="0">
              <a:solidFill>
                <a:schemeClr val="accent3"/>
              </a:solidFill>
              <a:cs typeface="Poppins Bold" panose="00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60E56-4CBF-4FAC-A59A-6CE772CFF571}"/>
              </a:ext>
            </a:extLst>
          </p:cNvPr>
          <p:cNvSpPr/>
          <p:nvPr/>
        </p:nvSpPr>
        <p:spPr>
          <a:xfrm>
            <a:off x="11963400" y="6149974"/>
            <a:ext cx="228600" cy="952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FC29B-61F4-4054-B6A0-B68E19F7EADB}"/>
              </a:ext>
            </a:extLst>
          </p:cNvPr>
          <p:cNvSpPr txBox="1"/>
          <p:nvPr/>
        </p:nvSpPr>
        <p:spPr>
          <a:xfrm>
            <a:off x="622299" y="2842529"/>
            <a:ext cx="4757741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400" dirty="0" smtClean="0">
                <a:solidFill>
                  <a:schemeClr val="tx2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Piles et Files</a:t>
            </a:r>
            <a:endParaRPr lang="en-US" sz="4400" dirty="0">
              <a:solidFill>
                <a:schemeClr val="tx2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3F32-A1AE-470A-9BE4-41A1FAFF769B}"/>
              </a:ext>
            </a:extLst>
          </p:cNvPr>
          <p:cNvSpPr txBox="1"/>
          <p:nvPr/>
        </p:nvSpPr>
        <p:spPr>
          <a:xfrm>
            <a:off x="496222" y="6060559"/>
            <a:ext cx="321565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  <a:cs typeface="Poppins Bold" panose="00000800000000000000" pitchFamily="2" charset="0"/>
              </a:rPr>
              <a:t>TI301 – L2 </a:t>
            </a:r>
            <a:r>
              <a:rPr lang="fr-FR" dirty="0" smtClean="0">
                <a:solidFill>
                  <a:schemeClr val="accent3"/>
                </a:solidFill>
                <a:cs typeface="Poppins Bold" panose="00000800000000000000" pitchFamily="2" charset="0"/>
              </a:rPr>
              <a:t>2023/2024</a:t>
            </a:r>
          </a:p>
          <a:p>
            <a:endParaRPr lang="en-US" dirty="0">
              <a:solidFill>
                <a:schemeClr val="accent3"/>
              </a:solidFill>
              <a:cs typeface="Poppins Bold" panose="00000800000000000000" pitchFamily="2" charset="0"/>
            </a:endParaRPr>
          </a:p>
        </p:txBody>
      </p:sp>
      <p:pic>
        <p:nvPicPr>
          <p:cNvPr id="14" name="Image 2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2ABCB512-0E2B-433F-9E73-51414DB6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" y="2057853"/>
            <a:ext cx="1813200" cy="5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8353259" cy="838204"/>
          </a:xfrm>
        </p:spPr>
        <p:txBody>
          <a:bodyPr/>
          <a:lstStyle/>
          <a:p>
            <a:r>
              <a:rPr lang="fr-FR" dirty="0" smtClean="0"/>
              <a:t>Pour aller plus loin : choisissons un type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2299" y="2153329"/>
            <a:ext cx="53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pour stocker des </a:t>
            </a:r>
            <a:r>
              <a:rPr lang="fr-FR" sz="2400" b="1" dirty="0" smtClean="0"/>
              <a:t>caractères</a:t>
            </a:r>
            <a:endParaRPr lang="fr-FR" sz="2400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78395"/>
              </p:ext>
            </p:extLst>
          </p:nvPr>
        </p:nvGraphicFramePr>
        <p:xfrm>
          <a:off x="622300" y="2803012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26923700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184410351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4070504885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356618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dépiler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dépilée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0739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834815" y="5175112"/>
            <a:ext cx="862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lang="fr-F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unstack</a:t>
            </a:r>
            <a:r>
              <a:rPr lang="fr-F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(pile *);</a:t>
            </a:r>
            <a:r>
              <a:rPr lang="fr-F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498109" y="3472873"/>
            <a:ext cx="406400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366982" y="3472873"/>
            <a:ext cx="406745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00998" y="3472873"/>
            <a:ext cx="3478493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781964" y="3472873"/>
            <a:ext cx="1948872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 smtClean="0"/>
              <a:t>Piles : rappel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69632" y="2302302"/>
            <a:ext cx="92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7" y="3256369"/>
            <a:ext cx="2971800" cy="29718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28676" y="2117635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dépose au-dessus</a:t>
            </a:r>
            <a:endParaRPr lang="fr-FR" sz="2400" dirty="0"/>
          </a:p>
        </p:txBody>
      </p:sp>
      <p:cxnSp>
        <p:nvCxnSpPr>
          <p:cNvPr id="13" name="Connecteur en angle 12"/>
          <p:cNvCxnSpPr/>
          <p:nvPr/>
        </p:nvCxnSpPr>
        <p:spPr>
          <a:xfrm>
            <a:off x="3874169" y="2533134"/>
            <a:ext cx="517357" cy="1076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564273" y="2117634"/>
            <a:ext cx="196749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retire au-dessus</a:t>
            </a:r>
            <a:endParaRPr lang="fr-FR" sz="2400" dirty="0"/>
          </a:p>
        </p:txBody>
      </p:sp>
      <p:cxnSp>
        <p:nvCxnSpPr>
          <p:cNvPr id="16" name="Connecteur en angle 15"/>
          <p:cNvCxnSpPr/>
          <p:nvPr/>
        </p:nvCxnSpPr>
        <p:spPr>
          <a:xfrm rot="5400000" flipH="1" flipV="1">
            <a:off x="4758564" y="2803770"/>
            <a:ext cx="1076345" cy="535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243555" y="3117868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6202" y="3071304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 smtClean="0"/>
              <a:t>Piles : travail à partir du schéma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69632" y="2302302"/>
            <a:ext cx="92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55831" y="3117868"/>
            <a:ext cx="2971800" cy="29718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64986" y="3035003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dépose au début</a:t>
            </a:r>
            <a:endParaRPr lang="fr-FR" sz="2400" dirty="0"/>
          </a:p>
        </p:txBody>
      </p:sp>
      <p:cxnSp>
        <p:nvCxnSpPr>
          <p:cNvPr id="13" name="Connecteur en angle 12"/>
          <p:cNvCxnSpPr>
            <a:stCxn id="11" idx="2"/>
          </p:cNvCxnSpPr>
          <p:nvPr/>
        </p:nvCxnSpPr>
        <p:spPr>
          <a:xfrm rot="16200000" flipH="1">
            <a:off x="5258519" y="1745213"/>
            <a:ext cx="581762" cy="4823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26747" y="5354127"/>
            <a:ext cx="196749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retire au début</a:t>
            </a:r>
            <a:endParaRPr lang="fr-FR" sz="2400" dirty="0"/>
          </a:p>
        </p:txBody>
      </p:sp>
      <p:cxnSp>
        <p:nvCxnSpPr>
          <p:cNvPr id="16" name="Connecteur en angle 15"/>
          <p:cNvCxnSpPr>
            <a:stCxn id="14" idx="0"/>
          </p:cNvCxnSpPr>
          <p:nvPr/>
        </p:nvCxnSpPr>
        <p:spPr>
          <a:xfrm rot="5400000" flipH="1" flipV="1">
            <a:off x="5295111" y="2688173"/>
            <a:ext cx="481339" cy="485057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351002" y="3130459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81986" y="5446460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/>
              <a:t>Piles : travail à partir du schéma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9632" y="2302302"/>
            <a:ext cx="92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4522" y="3124164"/>
            <a:ext cx="2971800" cy="29718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29587" y="3062880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dépose à la fin</a:t>
            </a:r>
            <a:endParaRPr lang="fr-FR" sz="2400" dirty="0"/>
          </a:p>
        </p:txBody>
      </p:sp>
      <p:cxnSp>
        <p:nvCxnSpPr>
          <p:cNvPr id="13" name="Connecteur en angle 12"/>
          <p:cNvCxnSpPr>
            <a:stCxn id="11" idx="2"/>
          </p:cNvCxnSpPr>
          <p:nvPr/>
        </p:nvCxnSpPr>
        <p:spPr>
          <a:xfrm rot="5400000">
            <a:off x="5690227" y="1491450"/>
            <a:ext cx="509681" cy="53145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619841" y="5354128"/>
            <a:ext cx="196749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retire à la fin</a:t>
            </a:r>
            <a:endParaRPr lang="fr-FR" sz="2400" dirty="0"/>
          </a:p>
        </p:txBody>
      </p:sp>
      <p:cxnSp>
        <p:nvCxnSpPr>
          <p:cNvPr id="16" name="Connecteur en angle 15"/>
          <p:cNvCxnSpPr>
            <a:stCxn id="14" idx="0"/>
          </p:cNvCxnSpPr>
          <p:nvPr/>
        </p:nvCxnSpPr>
        <p:spPr>
          <a:xfrm rot="16200000" flipV="1">
            <a:off x="5723072" y="2473611"/>
            <a:ext cx="445244" cy="53157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852708" y="3124164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775080" y="5446461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: rappel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peut donc </a:t>
            </a:r>
            <a:r>
              <a:rPr lang="fr-FR" sz="2400" dirty="0" smtClean="0"/>
              <a:t>empiler/ajouter </a:t>
            </a:r>
            <a:r>
              <a:rPr lang="fr-FR" sz="2400" dirty="0" smtClean="0"/>
              <a:t>ou </a:t>
            </a:r>
            <a:r>
              <a:rPr lang="fr-FR" sz="2400" dirty="0" smtClean="0"/>
              <a:t>dépiler/retirer au 'm</a:t>
            </a:r>
            <a:r>
              <a:rPr lang="fr-FR" sz="2400" dirty="0" smtClean="0"/>
              <a:t>ême endroit', à la 'même extrémité' (début ou fin) d'une structure qui stocke des valeurs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Quelles structures de données sont adaptées à ces traitements ?</a:t>
            </a:r>
          </a:p>
          <a:p>
            <a:endParaRPr lang="fr-FR" sz="2400" dirty="0"/>
          </a:p>
          <a:p>
            <a:r>
              <a:rPr lang="fr-FR" sz="2400" dirty="0" smtClean="0"/>
              <a:t>Accès systématique au début : </a:t>
            </a:r>
            <a:r>
              <a:rPr lang="fr-FR" sz="2400" b="1" dirty="0" smtClean="0"/>
              <a:t>liste</a:t>
            </a:r>
          </a:p>
          <a:p>
            <a:endParaRPr lang="fr-FR" sz="2400" dirty="0"/>
          </a:p>
          <a:p>
            <a:r>
              <a:rPr lang="fr-FR" sz="2400" dirty="0" smtClean="0"/>
              <a:t>Accès systématique à la fin : </a:t>
            </a:r>
            <a:r>
              <a:rPr lang="fr-FR" sz="2400" b="1" dirty="0" smtClean="0"/>
              <a:t>tableaux (liste </a:t>
            </a:r>
            <a:r>
              <a:rPr lang="fr-FR" sz="2400" b="1" dirty="0" err="1" smtClean="0"/>
              <a:t>ht</a:t>
            </a:r>
            <a:r>
              <a:rPr lang="fr-FR" sz="2400" b="1" dirty="0" smtClean="0"/>
              <a:t> ?)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918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listes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éléments sont chaînés en tête de liste</a:t>
            </a:r>
          </a:p>
          <a:p>
            <a:endParaRPr lang="fr-FR" sz="2400" dirty="0"/>
          </a:p>
          <a:p>
            <a:r>
              <a:rPr lang="fr-FR" sz="2400" dirty="0" smtClean="0"/>
              <a:t>Le dernier inséré (Last In) est le premier accessible pour 'sortir' (First Out)</a:t>
            </a:r>
          </a:p>
          <a:p>
            <a:endParaRPr lang="fr-FR" sz="2400" dirty="0"/>
          </a:p>
          <a:p>
            <a:r>
              <a:rPr lang="fr-FR" sz="2400" b="1" dirty="0" smtClean="0"/>
              <a:t>Empiler</a:t>
            </a:r>
            <a:r>
              <a:rPr lang="fr-FR" sz="2400" dirty="0" smtClean="0"/>
              <a:t> </a:t>
            </a:r>
            <a:r>
              <a:rPr lang="fr-FR" sz="2400" dirty="0" smtClean="0"/>
              <a:t>une valeur= </a:t>
            </a:r>
            <a:r>
              <a:rPr lang="fr-FR" sz="2400" dirty="0" smtClean="0"/>
              <a:t>ajouter </a:t>
            </a:r>
            <a:r>
              <a:rPr lang="fr-FR" sz="2400" dirty="0" smtClean="0"/>
              <a:t>une nouvelle cellule </a:t>
            </a:r>
            <a:r>
              <a:rPr lang="fr-FR" sz="2400" dirty="0" smtClean="0"/>
              <a:t>en tête de liste</a:t>
            </a:r>
          </a:p>
          <a:p>
            <a:endParaRPr lang="fr-FR" sz="2400" dirty="0"/>
          </a:p>
          <a:p>
            <a:r>
              <a:rPr lang="fr-FR" sz="2400" b="1" dirty="0" smtClean="0"/>
              <a:t>Dépiler</a:t>
            </a:r>
            <a:r>
              <a:rPr lang="fr-FR" sz="2400" dirty="0" smtClean="0"/>
              <a:t> </a:t>
            </a:r>
            <a:r>
              <a:rPr lang="fr-FR" sz="2400" dirty="0" smtClean="0"/>
              <a:t>une valeur = </a:t>
            </a:r>
            <a:r>
              <a:rPr lang="fr-FR" sz="2400" dirty="0" smtClean="0"/>
              <a:t>retirer </a:t>
            </a:r>
            <a:r>
              <a:rPr lang="fr-FR" sz="2400" dirty="0" smtClean="0"/>
              <a:t>la cellule </a:t>
            </a:r>
            <a:r>
              <a:rPr lang="fr-FR" sz="2400" dirty="0" smtClean="0"/>
              <a:t>en tête de </a:t>
            </a:r>
            <a:r>
              <a:rPr lang="fr-FR" sz="2400" dirty="0" smtClean="0"/>
              <a:t>liste et garder sa valeur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7991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Piles et listes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définit le type pile comme une liste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sz="2400" dirty="0" smtClean="0"/>
              <a:t> :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t_std_list t_stacklist;</a:t>
            </a:r>
          </a:p>
          <a:p>
            <a:endParaRPr lang="fr-FR" sz="2400" dirty="0"/>
          </a:p>
          <a:p>
            <a:r>
              <a:rPr lang="fr-FR" sz="2400" dirty="0" smtClean="0"/>
              <a:t>On stocke donc juste la valeur du pointeur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'head</a:t>
            </a:r>
            <a:r>
              <a:rPr lang="fr-FR" sz="2400" dirty="0" smtClean="0"/>
              <a:t>'</a:t>
            </a:r>
          </a:p>
          <a:p>
            <a:endParaRPr lang="fr-FR" sz="2400" dirty="0"/>
          </a:p>
          <a:p>
            <a:r>
              <a:rPr lang="fr-FR" sz="2400" dirty="0" smtClean="0"/>
              <a:t>Soit la variable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t_stacklist stack; </a:t>
            </a:r>
            <a:r>
              <a:rPr lang="fr-FR" sz="2400" dirty="0" smtClean="0"/>
              <a:t>sa représentation est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704" y="5273686"/>
            <a:ext cx="1107967" cy="906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454" y="5550716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71454" y="52736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00763" y="555071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564479" y="5753993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30455" y="5523160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?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2299" y="4950108"/>
            <a:ext cx="13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483927" y="5209309"/>
            <a:ext cx="509847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En anglais , </a:t>
            </a:r>
            <a:r>
              <a:rPr lang="fr-FR" sz="2400" b="1" dirty="0" smtClean="0"/>
              <a:t>Pile</a:t>
            </a:r>
            <a:r>
              <a:rPr lang="fr-FR" sz="2400" dirty="0" smtClean="0"/>
              <a:t> se traduit par </a:t>
            </a:r>
            <a:r>
              <a:rPr lang="fr-FR" sz="2400" b="1" dirty="0" smtClean="0"/>
              <a:t>Stack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6735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Piles et listes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Tester si une pile est vide = tester si la liste est vide   - </a:t>
            </a:r>
            <a:r>
              <a:rPr lang="fr-FR" sz="2400" dirty="0" smtClean="0">
                <a:solidFill>
                  <a:srgbClr val="00B050"/>
                </a:solidFill>
              </a:rPr>
              <a:t>déjà fait </a:t>
            </a:r>
          </a:p>
          <a:p>
            <a:r>
              <a:rPr lang="fr-FR" sz="2400" dirty="0" smtClean="0"/>
              <a:t>Une pile n'est jamais pleine avec les listes</a:t>
            </a:r>
          </a:p>
          <a:p>
            <a:r>
              <a:rPr lang="fr-FR" sz="2400" dirty="0" smtClean="0"/>
              <a:t>Empiler un élément = ajouter en tête de liste – </a:t>
            </a:r>
            <a:r>
              <a:rPr lang="fr-FR" sz="2400" dirty="0" smtClean="0">
                <a:solidFill>
                  <a:srgbClr val="00B050"/>
                </a:solidFill>
              </a:rPr>
              <a:t>déjà fait</a:t>
            </a:r>
          </a:p>
          <a:p>
            <a:r>
              <a:rPr lang="fr-FR" sz="2400" dirty="0" smtClean="0"/>
              <a:t>Dépiler un élément = retirer en tête de liste </a:t>
            </a:r>
            <a:r>
              <a:rPr lang="fr-FR" sz="2400" dirty="0" smtClean="0">
                <a:solidFill>
                  <a:srgbClr val="00B050"/>
                </a:solidFill>
              </a:rPr>
              <a:t>– presque déjà fait</a:t>
            </a:r>
          </a:p>
          <a:p>
            <a:r>
              <a:rPr lang="fr-FR" sz="2400" dirty="0" smtClean="0"/>
              <a:t>Consulter un élément = regarder la valeur en tête de liste </a:t>
            </a:r>
            <a:r>
              <a:rPr lang="fr-FR" sz="2400" dirty="0" smtClean="0">
                <a:solidFill>
                  <a:srgbClr val="00B050"/>
                </a:solidFill>
              </a:rPr>
              <a:t>– presque déjà fait</a:t>
            </a:r>
          </a:p>
          <a:p>
            <a:endParaRPr lang="fr-FR" sz="2400" dirty="0">
              <a:solidFill>
                <a:srgbClr val="00B05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Vu en TD/TP</a:t>
            </a:r>
          </a:p>
        </p:txBody>
      </p:sp>
    </p:spTree>
    <p:extLst>
      <p:ext uri="{BB962C8B-B14F-4D97-AF65-F5344CB8AC3E}">
        <p14:creationId xmlns:p14="http://schemas.microsoft.com/office/powerpoint/2010/main" val="30095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tableaux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éléments sont insérés à 'la fin' du tableau</a:t>
            </a:r>
          </a:p>
          <a:p>
            <a:endParaRPr lang="fr-FR" sz="2400" dirty="0"/>
          </a:p>
          <a:p>
            <a:r>
              <a:rPr lang="fr-FR" sz="2400" dirty="0" smtClean="0"/>
              <a:t>Le dernier inséré (Last In) est accessible pour 'sortir' (First Out)</a:t>
            </a:r>
          </a:p>
          <a:p>
            <a:endParaRPr lang="fr-FR" sz="2400" dirty="0"/>
          </a:p>
          <a:p>
            <a:r>
              <a:rPr lang="fr-FR" sz="2400" b="1" dirty="0" smtClean="0"/>
              <a:t>Empiler</a:t>
            </a:r>
            <a:r>
              <a:rPr lang="fr-FR" sz="2400" dirty="0" smtClean="0"/>
              <a:t> = ajouter un élément à la fin du tableau</a:t>
            </a:r>
          </a:p>
          <a:p>
            <a:endParaRPr lang="fr-FR" sz="2400" dirty="0"/>
          </a:p>
          <a:p>
            <a:r>
              <a:rPr lang="fr-FR" sz="2400" b="1" dirty="0" smtClean="0"/>
              <a:t>Dépiler</a:t>
            </a:r>
            <a:r>
              <a:rPr lang="fr-FR" sz="2400" dirty="0" smtClean="0"/>
              <a:t> = retirer l'élément qui est à la fin du tableau</a:t>
            </a:r>
          </a:p>
        </p:txBody>
      </p:sp>
    </p:spTree>
    <p:extLst>
      <p:ext uri="{BB962C8B-B14F-4D97-AF65-F5344CB8AC3E}">
        <p14:creationId xmlns:p14="http://schemas.microsoft.com/office/powerpoint/2010/main" val="24120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43" y="4129872"/>
            <a:ext cx="9353694" cy="2455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tableaux : 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un tableau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fr-FR" sz="2400" dirty="0" smtClean="0"/>
              <a:t>, et </a:t>
            </a:r>
            <a:r>
              <a:rPr lang="fr-FR" sz="2400" dirty="0"/>
              <a:t>sa taille maximum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NBMAX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NBMAX</a:t>
            </a:r>
            <a:r>
              <a:rPr lang="fr-FR" sz="2400" dirty="0" smtClean="0"/>
              <a:t> indique combien on peut stocker au maximum d'éléments dans le tableau (taille fixe)</a:t>
            </a:r>
          </a:p>
        </p:txBody>
      </p:sp>
    </p:spTree>
    <p:extLst>
      <p:ext uri="{BB962C8B-B14F-4D97-AF65-F5344CB8AC3E}">
        <p14:creationId xmlns:p14="http://schemas.microsoft.com/office/powerpoint/2010/main" val="37464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7" y="2066569"/>
            <a:ext cx="7006937" cy="838204"/>
          </a:xfrm>
        </p:spPr>
        <p:txBody>
          <a:bodyPr/>
          <a:lstStyle/>
          <a:p>
            <a:r>
              <a:rPr lang="fr-FR" dirty="0" smtClean="0"/>
              <a:t>Objectifs :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53855" y="3039797"/>
            <a:ext cx="1125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Définir pile et file comme des types ‘abstraits’</a:t>
            </a:r>
          </a:p>
          <a:p>
            <a:r>
              <a:rPr lang="fr-FR" sz="2400" dirty="0" smtClean="0"/>
              <a:t>Définir les opérations élémentaires pour pile et file</a:t>
            </a:r>
          </a:p>
          <a:p>
            <a:r>
              <a:rPr lang="fr-FR" sz="2400" dirty="0" smtClean="0"/>
              <a:t>Implémenter pile et file à partir de tableaux, LSC et listes HT(réutilisation)</a:t>
            </a:r>
          </a:p>
          <a:p>
            <a:r>
              <a:rPr lang="fr-FR" sz="2400" dirty="0" smtClean="0"/>
              <a:t>Expliquer la meilleure implémentation en termes de performance</a:t>
            </a:r>
            <a:endParaRPr lang="fr-FR" sz="2400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4325378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Organisation 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53854" y="5163582"/>
            <a:ext cx="989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 CM de 2h</a:t>
            </a:r>
          </a:p>
          <a:p>
            <a:r>
              <a:rPr lang="fr-FR" sz="2400" dirty="0" smtClean="0"/>
              <a:t>1 séance TD de 2h</a:t>
            </a:r>
          </a:p>
          <a:p>
            <a:r>
              <a:rPr lang="fr-FR" sz="2400" dirty="0" smtClean="0"/>
              <a:t>1 séance de TP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258805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Prérequis :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57600" y="1111176"/>
            <a:ext cx="1144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Savoir implémenter les LSC, les listes HT et les tableaux</a:t>
            </a:r>
          </a:p>
          <a:p>
            <a:r>
              <a:rPr lang="fr-FR" sz="2400" dirty="0" smtClean="0"/>
              <a:t>Réaliser des chaînages en tête et en queue</a:t>
            </a:r>
          </a:p>
          <a:p>
            <a:r>
              <a:rPr lang="fr-FR" sz="2400" dirty="0" smtClean="0"/>
              <a:t>Justifier la complexité des opérations de chaînage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20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tableaux : 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utilise une taille 'logique'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r>
              <a:rPr lang="fr-FR" sz="2400" dirty="0" smtClean="0"/>
              <a:t> pour savoir combien de cases sont 'utilisées'.</a:t>
            </a:r>
          </a:p>
          <a:p>
            <a:r>
              <a:rPr lang="fr-FR" sz="2400" dirty="0" smtClean="0"/>
              <a:t>Notons en vert les cases 'utilisées', c’est-à-dire qui contiennent des valeurs connues . Sur l'exemple suivant, on en utilisera 3.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tai=3</a:t>
            </a:r>
          </a:p>
          <a:p>
            <a:endParaRPr lang="fr-FR" sz="2400" dirty="0" smtClean="0"/>
          </a:p>
          <a:p>
            <a:r>
              <a:rPr lang="fr-FR" sz="2400" dirty="0" smtClean="0"/>
              <a:t>On </a:t>
            </a:r>
            <a:r>
              <a:rPr lang="fr-FR" sz="2400" dirty="0"/>
              <a:t>représente cette variable comme un indice sur le schéma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25" y="4349500"/>
            <a:ext cx="9353694" cy="245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0509" y="4870136"/>
            <a:ext cx="332509" cy="5541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777672" y="4870136"/>
            <a:ext cx="332509" cy="5541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53111" y="4870136"/>
            <a:ext cx="332509" cy="5541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411728" y="4500804"/>
            <a:ext cx="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tableaux : 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2990" y="2084578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r>
              <a:rPr lang="fr-FR" sz="2400" dirty="0" smtClean="0"/>
              <a:t> = 3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b="1" dirty="0" smtClean="0"/>
              <a:t>Empiler</a:t>
            </a:r>
            <a:r>
              <a:rPr lang="fr-FR" sz="2400" dirty="0" smtClean="0"/>
              <a:t> = ajouter une valeur à 'la fin' = à la prochaine 'case' disponible</a:t>
            </a:r>
          </a:p>
          <a:p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Quel est l'indice de cette case </a:t>
            </a:r>
            <a:r>
              <a:rPr lang="fr-F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sz="2400" dirty="0" smtClean="0"/>
              <a:t>C'est 3, en fait c'est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</a:p>
          <a:p>
            <a:r>
              <a:rPr lang="fr-FR" sz="2400" dirty="0">
                <a:solidFill>
                  <a:srgbClr val="FF0000"/>
                </a:solidFill>
              </a:rPr>
              <a:t>Quelle est la complexité </a:t>
            </a:r>
            <a:r>
              <a:rPr lang="fr-F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sz="2400" dirty="0" smtClean="0">
                <a:solidFill>
                  <a:srgbClr val="0070C0"/>
                </a:solidFill>
              </a:rPr>
              <a:t>o(1),</a:t>
            </a:r>
            <a:r>
              <a:rPr lang="fr-FR" sz="2400" dirty="0" smtClean="0"/>
              <a:t> on connaît l'indice 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260460" y="1505526"/>
            <a:ext cx="7931540" cy="1782201"/>
            <a:chOff x="991034" y="4139109"/>
            <a:chExt cx="9353694" cy="245523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034" y="4139109"/>
              <a:ext cx="9353694" cy="24552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06618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3781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9220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020089" y="1577907"/>
            <a:ext cx="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tableaux : 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2990" y="2084578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r>
              <a:rPr lang="fr-FR" sz="2400" dirty="0" smtClean="0"/>
              <a:t> = 3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b="1" dirty="0" smtClean="0"/>
              <a:t>Dépiler</a:t>
            </a:r>
            <a:r>
              <a:rPr lang="fr-FR" sz="2400" dirty="0" smtClean="0"/>
              <a:t> = retirer une valeur à 'la fin' = à la dernière case utilisée</a:t>
            </a:r>
          </a:p>
          <a:p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Quel est l'indice de cette case </a:t>
            </a:r>
            <a:r>
              <a:rPr lang="fr-F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sz="2400" dirty="0" smtClean="0"/>
              <a:t>C'est 2, en fait c'est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tai-1</a:t>
            </a:r>
          </a:p>
          <a:p>
            <a:r>
              <a:rPr lang="fr-FR" sz="2400" dirty="0">
                <a:solidFill>
                  <a:srgbClr val="FF0000"/>
                </a:solidFill>
              </a:rPr>
              <a:t>Quelle est la complexité </a:t>
            </a:r>
            <a:r>
              <a:rPr lang="fr-F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sz="2400" dirty="0" smtClean="0">
                <a:solidFill>
                  <a:srgbClr val="0070C0"/>
                </a:solidFill>
              </a:rPr>
              <a:t>o(1),</a:t>
            </a:r>
            <a:r>
              <a:rPr lang="fr-FR" sz="2400" dirty="0" smtClean="0"/>
              <a:t> on connaît l'indice 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260460" y="1505526"/>
            <a:ext cx="7931540" cy="1782201"/>
            <a:chOff x="991034" y="4139109"/>
            <a:chExt cx="9353694" cy="245523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034" y="4139109"/>
              <a:ext cx="9353694" cy="24552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06618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3781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9220" y="4659745"/>
              <a:ext cx="332509" cy="5541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7020089" y="1577907"/>
            <a:ext cx="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: résumé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80139"/>
              </p:ext>
            </p:extLst>
          </p:nvPr>
        </p:nvGraphicFramePr>
        <p:xfrm>
          <a:off x="622299" y="2215957"/>
          <a:ext cx="1006417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72">
                  <a:extLst>
                    <a:ext uri="{9D8B030D-6E8A-4147-A177-3AD203B41FA5}">
                      <a16:colId xmlns:a16="http://schemas.microsoft.com/office/drawing/2014/main" val="731686747"/>
                    </a:ext>
                  </a:extLst>
                </a:gridCol>
                <a:gridCol w="3589484">
                  <a:extLst>
                    <a:ext uri="{9D8B030D-6E8A-4147-A177-3AD203B41FA5}">
                      <a16:colId xmlns:a16="http://schemas.microsoft.com/office/drawing/2014/main" val="2364186921"/>
                    </a:ext>
                  </a:extLst>
                </a:gridCol>
                <a:gridCol w="4525818">
                  <a:extLst>
                    <a:ext uri="{9D8B030D-6E8A-4147-A177-3AD203B41FA5}">
                      <a16:colId xmlns:a16="http://schemas.microsoft.com/office/drawing/2014/main" val="425034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 on utilise 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alors Empiler() 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 </a:t>
                      </a:r>
                      <a:r>
                        <a:rPr lang="fr-FR" dirty="0" err="1" smtClean="0"/>
                        <a:t>Depiler</a:t>
                      </a:r>
                      <a:r>
                        <a:rPr lang="fr-FR" dirty="0" smtClean="0"/>
                        <a:t>() est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Une liste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Ajouter en tête de liste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Retirer en tête de liste *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Un tableau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Ajouter dans la prochaine case disponible *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Retirer de la dernière case utilisée *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73184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047345" y="3772941"/>
            <a:ext cx="3639128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/>
              <a:t>*</a:t>
            </a:r>
            <a:r>
              <a:rPr lang="fr-FR" dirty="0" smtClean="0"/>
              <a:t> : offre soumise à conditions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2299" y="4470400"/>
            <a:ext cx="10304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Quelle condition pour 'Retirer en tête de liste' et 'Retirer de la dernière case utilisée' ?</a:t>
            </a:r>
          </a:p>
          <a:p>
            <a:r>
              <a:rPr lang="fr-FR" dirty="0" smtClean="0"/>
              <a:t>Il y a quelque chose à retirer = </a:t>
            </a:r>
            <a:r>
              <a:rPr lang="fr-FR" b="1" dirty="0" smtClean="0"/>
              <a:t>la pile n'est pas vide</a:t>
            </a:r>
          </a:p>
          <a:p>
            <a:endParaRPr lang="fr-FR" b="1" dirty="0"/>
          </a:p>
          <a:p>
            <a:r>
              <a:rPr lang="fr-FR" dirty="0" smtClean="0">
                <a:solidFill>
                  <a:srgbClr val="FF0000"/>
                </a:solidFill>
              </a:rPr>
              <a:t>Quelle condition pour '</a:t>
            </a:r>
            <a:r>
              <a:rPr lang="fr-FR" dirty="0">
                <a:solidFill>
                  <a:srgbClr val="FF0000"/>
                </a:solidFill>
              </a:rPr>
              <a:t>Ajouter dans la prochaine case </a:t>
            </a:r>
            <a:r>
              <a:rPr lang="fr-FR" dirty="0" smtClean="0">
                <a:solidFill>
                  <a:srgbClr val="FF0000"/>
                </a:solidFill>
              </a:rPr>
              <a:t>disponible' ?</a:t>
            </a:r>
          </a:p>
          <a:p>
            <a:r>
              <a:rPr lang="fr-FR" dirty="0" smtClean="0"/>
              <a:t>Il reste de la place dans le tableau = </a:t>
            </a:r>
            <a:r>
              <a:rPr lang="fr-FR" b="1" dirty="0" smtClean="0"/>
              <a:t>la pile n'est pas pleine</a:t>
            </a:r>
          </a:p>
          <a:p>
            <a:endParaRPr lang="fr-FR" b="1" dirty="0"/>
          </a:p>
          <a:p>
            <a:r>
              <a:rPr lang="fr-FR" dirty="0" smtClean="0"/>
              <a:t>Rappel : avec une liste, on considère qu'il n'y a pas de taille maximale (la seule limite est la mémoire disponible)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 : éléments d'implémentation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définir une pile à l'aide d'un tableau, on définit une valeur NBMAX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NBMAX 50</a:t>
            </a:r>
          </a:p>
          <a:p>
            <a:endParaRPr lang="fr-FR" sz="2400" dirty="0"/>
          </a:p>
          <a:p>
            <a:r>
              <a:rPr lang="fr-FR" sz="2400" dirty="0" smtClean="0"/>
              <a:t>Et une structure, qui stockera le tableau, et sa taille logique :</a:t>
            </a:r>
          </a:p>
          <a:p>
            <a:endParaRPr lang="fr-FR" sz="2400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s_stacktab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values[NBMAX];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nbElts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// nbElts correspond à tai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s_stacktab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t_stacktab;</a:t>
            </a:r>
          </a:p>
        </p:txBody>
      </p:sp>
    </p:spTree>
    <p:extLst>
      <p:ext uri="{BB962C8B-B14F-4D97-AF65-F5344CB8AC3E}">
        <p14:creationId xmlns:p14="http://schemas.microsoft.com/office/powerpoint/2010/main" val="10334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et tableau : représentation du type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la définition de variable suivante :</a:t>
            </a:r>
          </a:p>
          <a:p>
            <a:endParaRPr lang="fr-FR" sz="2400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t_stacktab mystack;</a:t>
            </a:r>
          </a:p>
          <a:p>
            <a:endParaRPr lang="fr-FR" sz="2400" dirty="0"/>
          </a:p>
          <a:p>
            <a:r>
              <a:rPr lang="fr-FR" sz="2400" dirty="0" smtClean="0"/>
              <a:t>La représentation en est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9" y="3896764"/>
            <a:ext cx="9867900" cy="2571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55127" y="5607006"/>
            <a:ext cx="50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On considère qu'il y a 50 cases</a:t>
            </a:r>
            <a:endParaRPr lang="fr-FR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3003975" y="5330007"/>
            <a:ext cx="715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0      1      2     3                          …..                                                                                  47       48      49 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75564" y="2974109"/>
            <a:ext cx="5902036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Rappel :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fr-FR" sz="2400" dirty="0" smtClean="0"/>
              <a:t> et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nbElts</a:t>
            </a:r>
            <a:r>
              <a:rPr lang="fr-FR" sz="2400" dirty="0" smtClean="0"/>
              <a:t> sont les </a:t>
            </a:r>
            <a:r>
              <a:rPr lang="fr-FR" sz="2400" b="1" u="sng" dirty="0" smtClean="0"/>
              <a:t>champs</a:t>
            </a:r>
            <a:r>
              <a:rPr lang="fr-FR" sz="2400" dirty="0" smtClean="0"/>
              <a:t> de la variable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</a:p>
        </p:txBody>
      </p:sp>
    </p:spTree>
    <p:extLst>
      <p:ext uri="{BB962C8B-B14F-4D97-AF65-F5344CB8AC3E}">
        <p14:creationId xmlns:p14="http://schemas.microsoft.com/office/powerpoint/2010/main" val="4137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isEmptyStack() et </a:t>
            </a:r>
            <a:r>
              <a:rPr lang="fr-FR" dirty="0" err="1" smtClean="0"/>
              <a:t>isFullStack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 quelle condition peut-on dire que la pile est vide  ?</a:t>
            </a:r>
          </a:p>
          <a:p>
            <a:endParaRPr lang="fr-FR" sz="2400" dirty="0"/>
          </a:p>
          <a:p>
            <a:r>
              <a:rPr lang="fr-FR" sz="2400" dirty="0" smtClean="0"/>
              <a:t>Si le tableau ne stocke aucun élément : le champ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nbElts</a:t>
            </a:r>
            <a:r>
              <a:rPr lang="fr-FR" sz="2400" dirty="0" smtClean="0"/>
              <a:t> est égal à 0</a:t>
            </a:r>
          </a:p>
          <a:p>
            <a:endParaRPr lang="fr-FR" sz="2400" dirty="0"/>
          </a:p>
          <a:p>
            <a:r>
              <a:rPr lang="fr-FR" sz="2400" dirty="0" smtClean="0"/>
              <a:t>Pour en faire une fonction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79590"/>
              </p:ext>
            </p:extLst>
          </p:nvPr>
        </p:nvGraphicFramePr>
        <p:xfrm>
          <a:off x="1032163" y="4211444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106941744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885877356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49447432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58061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isEmptyStack()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Pile à tester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Vrai/faux (1/0)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410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37673" y="5264727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nom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34508" y="5264727"/>
            <a:ext cx="20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p</a:t>
            </a:r>
            <a:r>
              <a:rPr lang="fr-FR" sz="2000" b="1" dirty="0" smtClean="0">
                <a:solidFill>
                  <a:srgbClr val="00B050"/>
                </a:solidFill>
              </a:rPr>
              <a:t>aramètre(s)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49818" y="5264727"/>
            <a:ext cx="200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le paramètre est-il un pointeur ou non ?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65128" y="5264727"/>
            <a:ext cx="200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type de retour</a:t>
            </a:r>
            <a:endParaRPr lang="fr-F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Fonction isEmptyStack()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2225"/>
              </p:ext>
            </p:extLst>
          </p:nvPr>
        </p:nvGraphicFramePr>
        <p:xfrm>
          <a:off x="985981" y="2003953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106941744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885877356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49447432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58061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isEmptyStack()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Pile à tester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Vrai/faux (1/0)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410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91491" y="30572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nom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88326" y="3057236"/>
            <a:ext cx="20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p</a:t>
            </a:r>
            <a:r>
              <a:rPr lang="fr-FR" sz="2000" b="1" dirty="0" smtClean="0">
                <a:solidFill>
                  <a:srgbClr val="00B050"/>
                </a:solidFill>
              </a:rPr>
              <a:t>aramètre(s)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3636" y="3057236"/>
            <a:ext cx="200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le paramètre est-il un pointeur ou non ?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18946" y="3057236"/>
            <a:ext cx="200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type de retour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29673" y="4380675"/>
            <a:ext cx="1043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D'où son prototype :</a:t>
            </a:r>
          </a:p>
          <a:p>
            <a:endParaRPr lang="fr-FR" dirty="0"/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isEmptyStack(t_stacktab);</a:t>
            </a:r>
          </a:p>
        </p:txBody>
      </p:sp>
    </p:spTree>
    <p:extLst>
      <p:ext uri="{BB962C8B-B14F-4D97-AF65-F5344CB8AC3E}">
        <p14:creationId xmlns:p14="http://schemas.microsoft.com/office/powerpoint/2010/main" val="21286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Fonction isEmptyStack()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46398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Puis sa définition :</a:t>
            </a:r>
          </a:p>
          <a:p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isEmptyStack(t_stacktab s)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res, nbElems;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nbElems = s.nbElts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(nbElems == 0)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1;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0;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5359" y="359791"/>
            <a:ext cx="6901296" cy="17986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60340" y="1368162"/>
            <a:ext cx="500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</a:rPr>
              <a:t>0            1         2        3                          …..                                                                                47       48      49 </a:t>
            </a:r>
            <a:endParaRPr lang="fr-FR" sz="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6" y="351418"/>
            <a:ext cx="1119332" cy="31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08073" y="340310"/>
            <a:ext cx="51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994400" y="3149600"/>
            <a:ext cx="52924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Version 'courte'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isEmptyStack(t_stacktab s)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s.nbElts == 0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6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Fonction Dépiler – unstack()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souhaite retirer une valeur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FR" sz="2400" dirty="0" smtClean="0"/>
              <a:t> à une pile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fr-FR" sz="2400" dirty="0"/>
              <a:t>, et la conserver</a:t>
            </a: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A </a:t>
            </a:r>
            <a:r>
              <a:rPr lang="fr-FR" sz="2400" dirty="0" smtClean="0">
                <a:solidFill>
                  <a:srgbClr val="FF0000"/>
                </a:solidFill>
              </a:rPr>
              <a:t>quelle condition peut-on retirer une valeur de la pile ?</a:t>
            </a:r>
          </a:p>
          <a:p>
            <a:endParaRPr lang="fr-FR" sz="2400" dirty="0"/>
          </a:p>
          <a:p>
            <a:r>
              <a:rPr lang="fr-FR" sz="2400" dirty="0" smtClean="0"/>
              <a:t>Si la pile n'est pas vide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Quel est l'effet du dépilement si la pile n'est pas vide ?</a:t>
            </a:r>
          </a:p>
          <a:p>
            <a:endParaRPr lang="fr-FR" sz="2400" dirty="0"/>
          </a:p>
          <a:p>
            <a:r>
              <a:rPr lang="fr-FR" sz="2400" dirty="0" smtClean="0"/>
              <a:t>On récupère la valeur de la dernière case utilisée, et on note que cette case n'est plus utilisée</a:t>
            </a:r>
            <a:endParaRPr lang="fr-FR" sz="2400" dirty="0"/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9232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 smtClean="0"/>
              <a:t>Piles : présentation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69632" y="2302302"/>
            <a:ext cx="92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7" y="3256369"/>
            <a:ext cx="2971800" cy="29718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28676" y="2117635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dépose au-dessus</a:t>
            </a:r>
            <a:endParaRPr lang="fr-FR" sz="2400" dirty="0"/>
          </a:p>
        </p:txBody>
      </p:sp>
      <p:cxnSp>
        <p:nvCxnSpPr>
          <p:cNvPr id="13" name="Connecteur en angle 12"/>
          <p:cNvCxnSpPr>
            <a:stCxn id="11" idx="3"/>
          </p:cNvCxnSpPr>
          <p:nvPr/>
        </p:nvCxnSpPr>
        <p:spPr>
          <a:xfrm>
            <a:off x="3874169" y="2533134"/>
            <a:ext cx="517357" cy="1076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564273" y="2117634"/>
            <a:ext cx="196749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retire au-dessus</a:t>
            </a:r>
            <a:endParaRPr lang="fr-FR" sz="2400" dirty="0"/>
          </a:p>
        </p:txBody>
      </p:sp>
      <p:cxnSp>
        <p:nvCxnSpPr>
          <p:cNvPr id="16" name="Connecteur en angle 15"/>
          <p:cNvCxnSpPr>
            <a:endCxn id="14" idx="1"/>
          </p:cNvCxnSpPr>
          <p:nvPr/>
        </p:nvCxnSpPr>
        <p:spPr>
          <a:xfrm rot="5400000" flipH="1" flipV="1">
            <a:off x="4758564" y="2803770"/>
            <a:ext cx="1076345" cy="535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243555" y="3117868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6202" y="3071304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628021" y="3895883"/>
            <a:ext cx="39343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dernière que je dépose (Last </a:t>
            </a:r>
            <a:r>
              <a:rPr lang="fr-FR" sz="2400" dirty="0" smtClean="0">
                <a:solidFill>
                  <a:srgbClr val="F09715"/>
                </a:solidFill>
              </a:rPr>
              <a:t>In</a:t>
            </a:r>
            <a:r>
              <a:rPr lang="fr-FR" sz="2400" dirty="0" smtClean="0"/>
              <a:t>) sera la première que je retire (First </a:t>
            </a:r>
            <a:r>
              <a:rPr lang="fr-FR" sz="2400" dirty="0" smtClean="0">
                <a:solidFill>
                  <a:srgbClr val="92D050"/>
                </a:solidFill>
              </a:rPr>
              <a:t>Out</a:t>
            </a:r>
            <a:r>
              <a:rPr lang="fr-FR" sz="2400" dirty="0" smtClean="0"/>
              <a:t>) : </a:t>
            </a:r>
            <a:r>
              <a:rPr lang="fr-FR" sz="3200" dirty="0" smtClean="0"/>
              <a:t>LIFO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533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8484756" cy="838204"/>
          </a:xfrm>
        </p:spPr>
        <p:txBody>
          <a:bodyPr/>
          <a:lstStyle/>
          <a:p>
            <a:r>
              <a:rPr lang="fr-FR" dirty="0"/>
              <a:t>Fonction Dépiler – unstack</a:t>
            </a:r>
            <a:r>
              <a:rPr lang="fr-FR" dirty="0" smtClean="0"/>
              <a:t>() - 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la pile mystack dans l'état suivant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9" y="2502841"/>
            <a:ext cx="7040418" cy="18616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85018" y="3764325"/>
            <a:ext cx="372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Effets du dépilement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On récupère la valeur 1 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On indique qu'il y a un élément en moins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909" y="4364490"/>
            <a:ext cx="7114309" cy="2430609"/>
          </a:xfrm>
          <a:prstGeom prst="rect">
            <a:avLst/>
          </a:prstGeom>
        </p:spPr>
      </p:pic>
      <p:sp>
        <p:nvSpPr>
          <p:cNvPr id="7" name="Flèche courbée vers la gauche 6"/>
          <p:cNvSpPr/>
          <p:nvPr/>
        </p:nvSpPr>
        <p:spPr>
          <a:xfrm>
            <a:off x="7555345" y="3202833"/>
            <a:ext cx="646546" cy="2323314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Fonction unstack()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61318"/>
              </p:ext>
            </p:extLst>
          </p:nvPr>
        </p:nvGraphicFramePr>
        <p:xfrm>
          <a:off x="985981" y="2003953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106941744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885877356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49447432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58061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unstack()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Pile à traiter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valeur dépilée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410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91491" y="30572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nom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88326" y="3057236"/>
            <a:ext cx="20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p</a:t>
            </a:r>
            <a:r>
              <a:rPr lang="fr-FR" sz="2000" b="1" dirty="0" smtClean="0">
                <a:solidFill>
                  <a:srgbClr val="00B050"/>
                </a:solidFill>
              </a:rPr>
              <a:t>aramètre(s)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3636" y="3057236"/>
            <a:ext cx="200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le paramètre est-il un pointeur ou non ?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18946" y="3057236"/>
            <a:ext cx="200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type de retour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29673" y="4380675"/>
            <a:ext cx="104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Savoir si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unstack() </a:t>
            </a:r>
            <a:r>
              <a:rPr lang="fr-FR" dirty="0" smtClean="0"/>
              <a:t>modifie la pile = savoir si la variable (ses champs) est modifiée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4780785"/>
            <a:ext cx="7400059" cy="19285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277514" y="5180894"/>
            <a:ext cx="333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nbElts</a:t>
            </a:r>
            <a:r>
              <a:rPr lang="fr-FR" dirty="0" smtClean="0"/>
              <a:t> est modifié : donc il y a bien modification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613236" y="2363897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oui</a:t>
            </a:r>
          </a:p>
        </p:txBody>
      </p:sp>
    </p:spTree>
    <p:extLst>
      <p:ext uri="{BB962C8B-B14F-4D97-AF65-F5344CB8AC3E}">
        <p14:creationId xmlns:p14="http://schemas.microsoft.com/office/powerpoint/2010/main" val="23927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Fonction </a:t>
            </a:r>
            <a:r>
              <a:rPr lang="fr-FR" dirty="0" err="1" smtClean="0"/>
              <a:t>unstack</a:t>
            </a:r>
            <a:r>
              <a:rPr lang="fr-FR" dirty="0" smtClean="0"/>
              <a:t>()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2857"/>
              </p:ext>
            </p:extLst>
          </p:nvPr>
        </p:nvGraphicFramePr>
        <p:xfrm>
          <a:off x="985981" y="2003953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106941744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885877356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49447432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58061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unstack()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Pile à traiter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valeur dépilée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410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91491" y="30572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nom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88326" y="3057236"/>
            <a:ext cx="20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</a:rPr>
              <a:t>p</a:t>
            </a:r>
            <a:r>
              <a:rPr lang="fr-FR" sz="2000" b="1" dirty="0" smtClean="0">
                <a:solidFill>
                  <a:srgbClr val="00B050"/>
                </a:solidFill>
              </a:rPr>
              <a:t>aramètre(s)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3636" y="3057236"/>
            <a:ext cx="200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le paramètre est-il un pointeur ou non ?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18946" y="3057236"/>
            <a:ext cx="200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50"/>
                </a:solidFill>
              </a:rPr>
              <a:t>type de retour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29673" y="4380675"/>
            <a:ext cx="1043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D'où son prototype :</a:t>
            </a:r>
          </a:p>
          <a:p>
            <a:endParaRPr lang="fr-FR" dirty="0"/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unstack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(t_stacktab *);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1868891"/>
            <a:ext cx="112528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unstack(t_stacktab *p_stack)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result;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position = p_stack-&gt;nbElts; 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(isEmptyStack(*p_stack) == 0)  // si la pile n'est pas vide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result = p_stack-&gt;values[position-1];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p_stack-&gt;nbElts = position -1;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// si la pile est vide ??? Que retourner ???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?????           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vu en en TD/TP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0800" y="155271"/>
            <a:ext cx="8230032" cy="18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A traiter en TD / TP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isFullStack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/>
              <a:t>La fonction 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stack_tab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fr-FR" sz="2400" dirty="0" smtClean="0"/>
              <a:t>pour empiler, avec un tableau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529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iles : rappel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8680"/>
          <a:stretch/>
        </p:blipFill>
        <p:spPr>
          <a:xfrm flipH="1">
            <a:off x="3092115" y="2069432"/>
            <a:ext cx="5466849" cy="20500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3111" y="2678978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dépose à la fin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97810" y="2678977"/>
            <a:ext cx="196749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retire au début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69522" y="3603175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316072" y="3509975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  <p:cxnSp>
        <p:nvCxnSpPr>
          <p:cNvPr id="11" name="Connecteur droit avec flèche 10"/>
          <p:cNvCxnSpPr>
            <a:stCxn id="5" idx="3"/>
            <a:endCxn id="4" idx="3"/>
          </p:cNvCxnSpPr>
          <p:nvPr/>
        </p:nvCxnSpPr>
        <p:spPr>
          <a:xfrm>
            <a:off x="2578604" y="3094477"/>
            <a:ext cx="513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1"/>
            <a:endCxn id="6" idx="1"/>
          </p:cNvCxnSpPr>
          <p:nvPr/>
        </p:nvCxnSpPr>
        <p:spPr>
          <a:xfrm>
            <a:off x="8558964" y="3094477"/>
            <a:ext cx="1338846" cy="19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Files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ajoute à une extrémité, on retire à l'autre extrémité.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Quelles structures de données sont adaptées à ces traitements ?</a:t>
            </a:r>
          </a:p>
          <a:p>
            <a:endParaRPr lang="fr-FR" sz="2400" dirty="0"/>
          </a:p>
          <a:p>
            <a:r>
              <a:rPr lang="fr-FR" sz="2400" b="1" dirty="0" smtClean="0"/>
              <a:t>Listes</a:t>
            </a:r>
            <a:r>
              <a:rPr lang="fr-FR" sz="2400" dirty="0" smtClean="0"/>
              <a:t> avec pointeurs 'head' et '</a:t>
            </a:r>
            <a:r>
              <a:rPr lang="fr-FR" sz="2400" dirty="0" err="1" smtClean="0"/>
              <a:t>tail</a:t>
            </a:r>
            <a:r>
              <a:rPr lang="fr-FR" sz="2400" dirty="0" smtClean="0"/>
              <a:t>' (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b="1" dirty="0" smtClean="0"/>
              <a:t>Tableaux</a:t>
            </a:r>
            <a:r>
              <a:rPr lang="fr-FR" sz="2400" dirty="0" smtClean="0"/>
              <a:t> ! Avec un indice pour le début (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 smtClean="0"/>
              <a:t>) et la fin (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A priori, toutes les opérations se font en complexité </a:t>
            </a:r>
            <a:r>
              <a:rPr lang="fr-FR" sz="2400" dirty="0" smtClean="0">
                <a:solidFill>
                  <a:srgbClr val="0070C0"/>
                </a:solidFill>
              </a:rPr>
              <a:t>o(1)</a:t>
            </a:r>
          </a:p>
          <a:p>
            <a:endParaRPr lang="fr-FR" sz="24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794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10091883" cy="838204"/>
          </a:xfrm>
        </p:spPr>
        <p:txBody>
          <a:bodyPr/>
          <a:lstStyle/>
          <a:p>
            <a:r>
              <a:rPr lang="fr-FR" dirty="0" smtClean="0"/>
              <a:t>Exemple : file d'attente dans un magasin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allons illustrer cette partie avec une file qui stocke autre chose que des entiers 'int' :</a:t>
            </a:r>
          </a:p>
          <a:p>
            <a:r>
              <a:rPr lang="fr-FR" sz="2400" dirty="0" smtClean="0"/>
              <a:t>Le type des valeurs à stocker dans la liste sera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</a:p>
          <a:p>
            <a:endParaRPr lang="fr-FR" sz="2400" dirty="0"/>
          </a:p>
          <a:p>
            <a:r>
              <a:rPr lang="fr-FR" sz="2400" dirty="0" smtClean="0"/>
              <a:t>Un client (t_customer) stockera :</a:t>
            </a:r>
          </a:p>
          <a:p>
            <a:endParaRPr lang="fr-FR" sz="2400" dirty="0" smtClean="0"/>
          </a:p>
          <a:p>
            <a:r>
              <a:rPr lang="fr-FR" sz="2400" dirty="0" smtClean="0"/>
              <a:t>un nom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 smtClean="0"/>
              <a:t> , </a:t>
            </a:r>
          </a:p>
          <a:p>
            <a:r>
              <a:rPr lang="fr-FR" sz="2400" dirty="0"/>
              <a:t>le montant total de ce qu'il achète </a:t>
            </a:r>
            <a:r>
              <a:rPr lang="fr-FR" sz="2400" dirty="0" smtClean="0"/>
              <a:t>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400" dirty="0" smtClean="0"/>
              <a:t> (float), </a:t>
            </a:r>
          </a:p>
          <a:p>
            <a:r>
              <a:rPr lang="fr-FR" sz="2400" dirty="0" smtClean="0"/>
              <a:t>le temps qu'il occupe à la caisse pour payer et partir : </a:t>
            </a:r>
            <a:r>
              <a:rPr lang="fr-FR" sz="2400" dirty="0"/>
              <a:t>(cash)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outtime</a:t>
            </a:r>
            <a:r>
              <a:rPr lang="fr-FR" sz="2400" dirty="0" smtClean="0"/>
              <a:t> (int)</a:t>
            </a:r>
          </a:p>
          <a:p>
            <a:endParaRPr lang="fr-FR" sz="2400" dirty="0"/>
          </a:p>
          <a:p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7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10091883" cy="838204"/>
          </a:xfrm>
        </p:spPr>
        <p:txBody>
          <a:bodyPr/>
          <a:lstStyle/>
          <a:p>
            <a:r>
              <a:rPr lang="fr-FR" dirty="0" smtClean="0"/>
              <a:t>Définition du type t_customer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2299" y="201346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truct s_customer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name[30];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		amount;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		outtime;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/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s_customer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t_customer;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03564" y="5394036"/>
            <a:ext cx="10732654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Cela ne change rien par rapport à ce que nous avons vu, ni aux algorithmes de listes, piles et files.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60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86303" y="1809900"/>
            <a:ext cx="7610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la variable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 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/>
              <a:t>Pour simplifier la représentation du champ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/>
              <a:t>, on notera ce champ comme du texte ainsi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5" y="2187431"/>
            <a:ext cx="6709286" cy="20971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01" y="4284605"/>
            <a:ext cx="2228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22300" y="971696"/>
            <a:ext cx="6295858" cy="838204"/>
          </a:xfrm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iles :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8680"/>
          <a:stretch/>
        </p:blipFill>
        <p:spPr>
          <a:xfrm flipH="1">
            <a:off x="3092115" y="2069432"/>
            <a:ext cx="5466849" cy="20500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3111" y="2678978"/>
            <a:ext cx="234549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J’arrive en fin de file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97810" y="2513678"/>
            <a:ext cx="1967495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Je repars en début de file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307306" y="4463275"/>
            <a:ext cx="39343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premier qui est arrivé (First </a:t>
            </a:r>
            <a:r>
              <a:rPr lang="fr-FR" sz="2400" dirty="0" smtClean="0">
                <a:solidFill>
                  <a:srgbClr val="F09715"/>
                </a:solidFill>
              </a:rPr>
              <a:t>In</a:t>
            </a:r>
            <a:r>
              <a:rPr lang="fr-FR" sz="2400" dirty="0" smtClean="0"/>
              <a:t>) sera le premier à repartir (First </a:t>
            </a:r>
            <a:r>
              <a:rPr lang="fr-FR" sz="2400" dirty="0" smtClean="0">
                <a:solidFill>
                  <a:srgbClr val="92D050"/>
                </a:solidFill>
              </a:rPr>
              <a:t>Out</a:t>
            </a:r>
            <a:r>
              <a:rPr lang="fr-FR" sz="2400" dirty="0" smtClean="0"/>
              <a:t>) : </a:t>
            </a:r>
            <a:r>
              <a:rPr lang="fr-FR" sz="3200" dirty="0"/>
              <a:t>F</a:t>
            </a:r>
            <a:r>
              <a:rPr lang="fr-FR" sz="3200" dirty="0" smtClean="0"/>
              <a:t>IFO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769522" y="3603175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09715"/>
                </a:solidFill>
              </a:rPr>
              <a:t>IN</a:t>
            </a:r>
            <a:endParaRPr lang="fr-FR" sz="3600" dirty="0">
              <a:solidFill>
                <a:srgbClr val="F09715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316072" y="3732723"/>
            <a:ext cx="113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OUT</a:t>
            </a:r>
            <a:endParaRPr lang="fr-FR" sz="3600" dirty="0">
              <a:solidFill>
                <a:srgbClr val="92D050"/>
              </a:solidFill>
            </a:endParaRPr>
          </a:p>
        </p:txBody>
      </p:sp>
      <p:cxnSp>
        <p:nvCxnSpPr>
          <p:cNvPr id="11" name="Connecteur droit avec flèche 10"/>
          <p:cNvCxnSpPr>
            <a:stCxn id="5" idx="3"/>
            <a:endCxn id="4" idx="3"/>
          </p:cNvCxnSpPr>
          <p:nvPr/>
        </p:nvCxnSpPr>
        <p:spPr>
          <a:xfrm>
            <a:off x="2578604" y="3094477"/>
            <a:ext cx="513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1"/>
            <a:endCxn id="6" idx="1"/>
          </p:cNvCxnSpPr>
          <p:nvPr/>
        </p:nvCxnSpPr>
        <p:spPr>
          <a:xfrm>
            <a:off x="8558964" y="3094477"/>
            <a:ext cx="1338846" cy="19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Type </a:t>
            </a:r>
            <a:r>
              <a:rPr lang="fr-FR" dirty="0" err="1" smtClean="0"/>
              <a:t>t_cell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Rappel : le type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2400" dirty="0" smtClean="0"/>
              <a:t> est un type de cellule qui stocke des entiers et un pointeur sur une éventuelle autre cellule.</a:t>
            </a:r>
          </a:p>
          <a:p>
            <a:endParaRPr lang="fr-FR" sz="2400" dirty="0"/>
          </a:p>
          <a:p>
            <a:r>
              <a:rPr lang="fr-FR" sz="2400" dirty="0" smtClean="0"/>
              <a:t>Tout ce qui change, par rapport à avant, est que l'on remplacera '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 smtClean="0"/>
              <a:t>' par '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  <a:r>
              <a:rPr lang="fr-FR" sz="2400" dirty="0" smtClean="0"/>
              <a:t>' quand on s'intéressera aux valeurs des cellules.</a:t>
            </a:r>
          </a:p>
          <a:p>
            <a:endParaRPr lang="fr-FR" sz="2400" dirty="0"/>
          </a:p>
          <a:p>
            <a:r>
              <a:rPr lang="fr-FR" sz="2400" dirty="0" smtClean="0"/>
              <a:t>Tout le code, pour ce type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  <a:r>
              <a:rPr lang="fr-FR" sz="2400" dirty="0" smtClean="0"/>
              <a:t>, vous sera fourni, à titre d'exemple pour la suite du cours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551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Type </a:t>
            </a:r>
            <a:r>
              <a:rPr lang="fr-FR" dirty="0" err="1" smtClean="0"/>
              <a:t>t_cell_cust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s_cell_cust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t_customer value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seul ce type change</a:t>
            </a:r>
            <a:endParaRPr lang="fr-FR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s_cell_cust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t_cell_cust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Listes stockant des t_customer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1809900"/>
            <a:ext cx="112528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s_list_cust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_cell_cust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s_ht_list_cust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_cell_cust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s_ht_list_cust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dirty="0"/>
          </a:p>
          <a:p>
            <a:endParaRPr lang="fr-FR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652654" y="2272145"/>
            <a:ext cx="57912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 comporte comme une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75681" y="4327236"/>
            <a:ext cx="57912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 comporte comme une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File stockant des t_customer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1809900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s_ht_list_cust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_cell_cust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s_ht_list_cust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dirty="0"/>
          </a:p>
          <a:p>
            <a:r>
              <a:rPr lang="fr-FR" sz="2400" dirty="0" smtClean="0"/>
              <a:t>Une file étant une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</a:t>
            </a:r>
            <a:r>
              <a:rPr lang="fr-FR" sz="2400" dirty="0" smtClean="0"/>
              <a:t>, il suffit de rajouter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t_ht_list_cust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t_queue_cust</a:t>
            </a:r>
            <a:r>
              <a:rPr lang="fr-FR" sz="2400" dirty="0" smtClean="0"/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668408" y="5714537"/>
            <a:ext cx="5098473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En anglais , </a:t>
            </a:r>
            <a:r>
              <a:rPr lang="fr-FR" sz="2400" b="1" dirty="0"/>
              <a:t>F</a:t>
            </a:r>
            <a:r>
              <a:rPr lang="fr-FR" sz="2400" b="1" dirty="0" smtClean="0"/>
              <a:t>ile</a:t>
            </a:r>
            <a:r>
              <a:rPr lang="fr-FR" sz="2400" dirty="0" smtClean="0"/>
              <a:t> se traduit par </a:t>
            </a:r>
            <a:r>
              <a:rPr lang="fr-FR" sz="2400" b="1" dirty="0" smtClean="0"/>
              <a:t>Queue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549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Retour sur les </a:t>
            </a:r>
            <a:r>
              <a:rPr lang="fr-FR" dirty="0" err="1" smtClean="0"/>
              <a:t>t_ht_list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Question : où faire les 'ajouts' et 'retraits' de manière efficace dans une telle liste ?</a:t>
            </a:r>
          </a:p>
          <a:p>
            <a:r>
              <a:rPr lang="fr-FR" sz="2400" dirty="0" smtClean="0"/>
              <a:t>Le choix est :</a:t>
            </a:r>
          </a:p>
          <a:p>
            <a:endParaRPr lang="fr-FR" sz="2400" dirty="0"/>
          </a:p>
          <a:p>
            <a:r>
              <a:rPr lang="fr-FR" sz="2400" dirty="0" smtClean="0"/>
              <a:t>1)</a:t>
            </a:r>
            <a:r>
              <a:rPr lang="fr-FR" sz="2400" dirty="0"/>
              <a:t>	J'ajoute au début (head), je retire à la fin (</a:t>
            </a:r>
            <a:r>
              <a:rPr lang="fr-FR" sz="2400" dirty="0" err="1"/>
              <a:t>tail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Ou</a:t>
            </a:r>
          </a:p>
          <a:p>
            <a:endParaRPr lang="fr-FR" sz="2400" dirty="0"/>
          </a:p>
          <a:p>
            <a:r>
              <a:rPr lang="fr-FR" sz="2400" dirty="0" smtClean="0"/>
              <a:t>2)</a:t>
            </a:r>
            <a:r>
              <a:rPr lang="fr-FR" sz="2400" dirty="0"/>
              <a:t>	J'ajoute à la fin (</a:t>
            </a:r>
            <a:r>
              <a:rPr lang="fr-FR" sz="2400" dirty="0" err="1"/>
              <a:t>tail</a:t>
            </a:r>
            <a:r>
              <a:rPr lang="fr-FR" sz="2400" dirty="0"/>
              <a:t>), je retire au début(head)</a:t>
            </a:r>
          </a:p>
          <a:p>
            <a:endParaRPr lang="fr-FR" sz="24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Option 1 :</a:t>
            </a:r>
            <a:r>
              <a:rPr lang="fr-FR" dirty="0"/>
              <a:t>J'ajoute au début (head), je retire à la fin (</a:t>
            </a:r>
            <a:r>
              <a:rPr lang="fr-FR" dirty="0" err="1"/>
              <a:t>tail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4775" y="1736376"/>
            <a:ext cx="112528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la file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myqueue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/>
              <a:t>Ajouter au début d'une liste </a:t>
            </a:r>
            <a:r>
              <a:rPr lang="fr-FR" sz="2400" dirty="0" err="1"/>
              <a:t>ht</a:t>
            </a:r>
            <a:r>
              <a:rPr lang="fr-FR" sz="2400" dirty="0"/>
              <a:t> : 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déjà fait, simple</a:t>
            </a:r>
          </a:p>
          <a:p>
            <a:endParaRPr lang="fr-FR" sz="2400" dirty="0">
              <a:solidFill>
                <a:srgbClr val="00B050"/>
              </a:solidFill>
            </a:endParaRPr>
          </a:p>
          <a:p>
            <a:r>
              <a:rPr lang="fr-FR" sz="2400" dirty="0" smtClean="0"/>
              <a:t>Retirer à la fin d'une liste </a:t>
            </a:r>
            <a:r>
              <a:rPr lang="fr-FR" sz="2400" dirty="0" err="1" smtClean="0"/>
              <a:t>ht</a:t>
            </a:r>
            <a:r>
              <a:rPr lang="fr-FR" sz="2400" dirty="0" smtClean="0"/>
              <a:t> : que faudrait-il faire ?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Parcourir toute la liste jusqu'à l'avant dernière pour retirer la dernière !</a:t>
            </a:r>
          </a:p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smtClean="0"/>
              <a:t>La complexité de 'retirer à la fin' est o(</a:t>
            </a:r>
            <a:r>
              <a:rPr lang="fr-FR" sz="2400" i="1" dirty="0" smtClean="0"/>
              <a:t>N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5" y="2362344"/>
            <a:ext cx="8048625" cy="18192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721600" y="535709"/>
            <a:ext cx="3583709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Dans le champ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r-FR" dirty="0" smtClean="0"/>
              <a:t>, il y a une valeur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  <a:r>
              <a:rPr lang="fr-FR" dirty="0" smtClean="0"/>
              <a:t>, mais cela ne change rien à la gestion de la file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/>
              <a:t>Option </a:t>
            </a:r>
            <a:r>
              <a:rPr lang="fr-FR" dirty="0" smtClean="0"/>
              <a:t>2 </a:t>
            </a:r>
            <a:r>
              <a:rPr lang="fr-FR" dirty="0"/>
              <a:t>:J'ajoute </a:t>
            </a:r>
            <a:r>
              <a:rPr lang="fr-FR" dirty="0" smtClean="0"/>
              <a:t>à la fin (</a:t>
            </a:r>
            <a:r>
              <a:rPr lang="fr-FR" dirty="0" err="1" smtClean="0"/>
              <a:t>tail</a:t>
            </a:r>
            <a:r>
              <a:rPr lang="fr-FR" dirty="0" smtClean="0"/>
              <a:t>), </a:t>
            </a:r>
            <a:r>
              <a:rPr lang="fr-FR" dirty="0"/>
              <a:t>je retire </a:t>
            </a:r>
            <a:r>
              <a:rPr lang="fr-FR" dirty="0" smtClean="0"/>
              <a:t>au début (head)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Soit la file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t_queue_cust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myqueue;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Ajouter </a:t>
            </a:r>
            <a:r>
              <a:rPr lang="fr-FR" sz="2400" dirty="0" smtClean="0"/>
              <a:t>à la fin d'une </a:t>
            </a:r>
            <a:r>
              <a:rPr lang="fr-FR" sz="2400" dirty="0" err="1" smtClean="0"/>
              <a:t>list</a:t>
            </a:r>
            <a:r>
              <a:rPr lang="fr-FR" sz="2400" dirty="0" smtClean="0"/>
              <a:t> </a:t>
            </a:r>
            <a:r>
              <a:rPr lang="fr-FR" sz="2400" dirty="0" err="1" smtClean="0"/>
              <a:t>ht</a:t>
            </a:r>
            <a:r>
              <a:rPr lang="fr-FR" sz="2400" dirty="0" smtClean="0"/>
              <a:t> :  </a:t>
            </a:r>
            <a:r>
              <a:rPr lang="fr-FR" sz="2400" dirty="0">
                <a:solidFill>
                  <a:srgbClr val="00B050"/>
                </a:solidFill>
              </a:rPr>
              <a:t>déjà fait, simple</a:t>
            </a:r>
          </a:p>
          <a:p>
            <a:endParaRPr lang="fr-FR" sz="2400" dirty="0">
              <a:solidFill>
                <a:srgbClr val="00B050"/>
              </a:solidFill>
            </a:endParaRPr>
          </a:p>
          <a:p>
            <a:r>
              <a:rPr lang="fr-FR" sz="2400" dirty="0"/>
              <a:t>Retirer </a:t>
            </a:r>
            <a:r>
              <a:rPr lang="fr-FR" sz="2400" dirty="0" smtClean="0"/>
              <a:t>au début d'une </a:t>
            </a:r>
            <a:r>
              <a:rPr lang="fr-FR" sz="2400" dirty="0"/>
              <a:t>liste </a:t>
            </a:r>
            <a:r>
              <a:rPr lang="fr-FR" sz="2400" dirty="0" err="1"/>
              <a:t>ht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00B050"/>
                </a:solidFill>
              </a:rPr>
              <a:t>déjà vu pour les piles, simple </a:t>
            </a:r>
          </a:p>
          <a:p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5" y="2362344"/>
            <a:ext cx="8048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iles et listes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Tester si une file est vide = tester si la liste </a:t>
            </a:r>
            <a:r>
              <a:rPr lang="fr-FR" sz="2400" dirty="0" err="1" smtClean="0"/>
              <a:t>ht</a:t>
            </a:r>
            <a:r>
              <a:rPr lang="fr-FR" sz="2400" dirty="0" smtClean="0"/>
              <a:t> est vide   - </a:t>
            </a:r>
            <a:r>
              <a:rPr lang="fr-FR" sz="2400" dirty="0" smtClean="0">
                <a:solidFill>
                  <a:srgbClr val="00B050"/>
                </a:solidFill>
              </a:rPr>
              <a:t>déjà fait </a:t>
            </a:r>
          </a:p>
          <a:p>
            <a:r>
              <a:rPr lang="fr-FR" sz="2400" dirty="0" smtClean="0"/>
              <a:t>Une file n'est jamais pleine avec les listes</a:t>
            </a:r>
          </a:p>
          <a:p>
            <a:r>
              <a:rPr lang="fr-FR" sz="2400" dirty="0" smtClean="0"/>
              <a:t>Enfiler un élément = ajouter en queue de liste </a:t>
            </a:r>
            <a:r>
              <a:rPr lang="fr-FR" sz="2400" dirty="0" err="1" smtClean="0"/>
              <a:t>ht</a:t>
            </a:r>
            <a:r>
              <a:rPr lang="fr-FR" sz="2400" dirty="0" smtClean="0"/>
              <a:t> – </a:t>
            </a:r>
            <a:r>
              <a:rPr lang="fr-FR" sz="2400" dirty="0" smtClean="0">
                <a:solidFill>
                  <a:srgbClr val="00B050"/>
                </a:solidFill>
              </a:rPr>
              <a:t>déjà fait</a:t>
            </a:r>
          </a:p>
          <a:p>
            <a:r>
              <a:rPr lang="fr-FR" sz="2400" dirty="0" smtClean="0"/>
              <a:t>Défiler un élément = retirer en tête de liste </a:t>
            </a:r>
            <a:r>
              <a:rPr lang="fr-FR" sz="2400" dirty="0" err="1" smtClean="0"/>
              <a:t>ht</a:t>
            </a:r>
            <a:r>
              <a:rPr lang="fr-FR" sz="2400" dirty="0" smtClean="0">
                <a:solidFill>
                  <a:srgbClr val="00B050"/>
                </a:solidFill>
              </a:rPr>
              <a:t>–déjà fait</a:t>
            </a:r>
          </a:p>
          <a:p>
            <a:r>
              <a:rPr lang="fr-FR" sz="2400" dirty="0" smtClean="0"/>
              <a:t>Consulter un élément = regarder la valeur en tête de liste </a:t>
            </a:r>
            <a:r>
              <a:rPr lang="fr-FR" sz="2400" dirty="0" err="1" smtClean="0"/>
              <a:t>ht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– presque déjà fait</a:t>
            </a:r>
          </a:p>
          <a:p>
            <a:endParaRPr lang="fr-FR" sz="2400" dirty="0">
              <a:solidFill>
                <a:srgbClr val="00B05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Vu en TD/TP</a:t>
            </a:r>
          </a:p>
        </p:txBody>
      </p:sp>
    </p:spTree>
    <p:extLst>
      <p:ext uri="{BB962C8B-B14F-4D97-AF65-F5344CB8AC3E}">
        <p14:creationId xmlns:p14="http://schemas.microsoft.com/office/powerpoint/2010/main" val="30068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Tableau stockant des t_customer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écrira : 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 tab[50];</a:t>
            </a:r>
          </a:p>
          <a:p>
            <a:endParaRPr lang="fr-FR" sz="2400" dirty="0"/>
          </a:p>
          <a:p>
            <a:r>
              <a:rPr lang="fr-FR" sz="2400" dirty="0" smtClean="0"/>
              <a:t>La seule chose qui change, c'est que chaque case stocke un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  <a:r>
              <a:rPr lang="fr-FR" sz="2400" dirty="0" smtClean="0"/>
              <a:t> et non plus un int.</a:t>
            </a:r>
          </a:p>
        </p:txBody>
      </p:sp>
    </p:spTree>
    <p:extLst>
      <p:ext uri="{BB962C8B-B14F-4D97-AF65-F5344CB8AC3E}">
        <p14:creationId xmlns:p14="http://schemas.microsoft.com/office/powerpoint/2010/main" val="31502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stockant des t_customer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définir une pile à l'aide d'un tableau, on définit une valeur NBMAX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NBMAX 50</a:t>
            </a:r>
          </a:p>
          <a:p>
            <a:endParaRPr lang="fr-FR" sz="3200" dirty="0"/>
          </a:p>
          <a:p>
            <a:r>
              <a:rPr lang="fr-FR" sz="2400" dirty="0"/>
              <a:t>Et une structure, qui stockera le tableau, </a:t>
            </a:r>
            <a:r>
              <a:rPr lang="fr-FR" sz="2400" dirty="0" smtClean="0"/>
              <a:t>et deux indices :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 smtClean="0"/>
              <a:t> : où défiler (retirer)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2400" dirty="0" smtClean="0"/>
              <a:t> : où enfiler (ajouter)</a:t>
            </a:r>
            <a:endParaRPr lang="fr-FR" sz="2400" dirty="0"/>
          </a:p>
          <a:p>
            <a:endParaRPr lang="fr-FR" sz="3200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s_queuetab_cust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values[NBMAX];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last;             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s_queuetab_cust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t_queuetab_cust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Piles et files : types abstraits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 POO, on décrit des </a:t>
            </a:r>
            <a:r>
              <a:rPr lang="fr-FR" sz="2400" b="1" dirty="0" smtClean="0"/>
              <a:t>comportements</a:t>
            </a:r>
            <a:r>
              <a:rPr lang="fr-FR" sz="2400" dirty="0" smtClean="0"/>
              <a:t> et des </a:t>
            </a:r>
            <a:r>
              <a:rPr lang="fr-FR" sz="2400" b="1" dirty="0" smtClean="0"/>
              <a:t>états</a:t>
            </a:r>
          </a:p>
          <a:p>
            <a:endParaRPr lang="fr-FR" sz="2400" dirty="0" smtClean="0"/>
          </a:p>
          <a:p>
            <a:r>
              <a:rPr lang="fr-FR" sz="2400" dirty="0" smtClean="0"/>
              <a:t>Pas d’implémentation pour le moment</a:t>
            </a:r>
          </a:p>
          <a:p>
            <a:endParaRPr lang="fr-FR" sz="2400" dirty="0"/>
          </a:p>
          <a:p>
            <a:r>
              <a:rPr lang="fr-FR" sz="2400" dirty="0" smtClean="0"/>
              <a:t>Objectifs : ensemble des opérations / fonctions à utiliser</a:t>
            </a:r>
          </a:p>
          <a:p>
            <a:endParaRPr lang="fr-FR" sz="2400" dirty="0"/>
          </a:p>
          <a:p>
            <a:r>
              <a:rPr lang="fr-FR" sz="2400" dirty="0" smtClean="0"/>
              <a:t>Implémentation ensuite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17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ile et tableau : représentation du type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Soit la définition de variable suivante :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t_queuetab_cust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myqueue;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/>
          </a:p>
          <a:p>
            <a:r>
              <a:rPr lang="fr-FR" sz="2400" dirty="0" smtClean="0"/>
              <a:t>La représentation en est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78908" y="4959927"/>
            <a:ext cx="8007928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La seule différence est que chaque case du tableau values stocke un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t_customer</a:t>
            </a:r>
            <a:r>
              <a:rPr lang="fr-FR" sz="2400" dirty="0" smtClean="0"/>
              <a:t>, cela n'aura aucun effet sur la manière dont on gère la file</a:t>
            </a:r>
            <a:endParaRPr lang="fr-FR" sz="2400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012" y="3354909"/>
            <a:ext cx="7353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Créer une file vide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S'il n'y a aucun élément, first et last seront mis à 0</a:t>
            </a:r>
            <a:endParaRPr lang="fr-FR" sz="2400" dirty="0"/>
          </a:p>
          <a:p>
            <a:r>
              <a:rPr lang="fr-FR" sz="2400" dirty="0" smtClean="0"/>
              <a:t>La représentation en est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2" y="2968913"/>
            <a:ext cx="7677150" cy="232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58980" y="5061528"/>
            <a:ext cx="4664364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On notera en gris les cases 'non utilisées' du tableau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697018" y="3602182"/>
            <a:ext cx="5171634" cy="43410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05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Enfiler (ajouter) le premier élément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ajouter un élément,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2400" dirty="0" smtClean="0"/>
              <a:t> indique l'indice de la case où l'insérer</a:t>
            </a:r>
          </a:p>
          <a:p>
            <a:endParaRPr lang="fr-FR" sz="2400" dirty="0"/>
          </a:p>
          <a:p>
            <a:r>
              <a:rPr lang="fr-FR" sz="2400" dirty="0" smtClean="0"/>
              <a:t>Il faut ensuite indiquer que le prochain élément à enfiler occupera la case suivante :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2400" dirty="0" smtClean="0"/>
              <a:t> doit augmenter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Question : combien d'éléments peut-on 'enfiler' au maximum ?</a:t>
            </a:r>
          </a:p>
          <a:p>
            <a:endParaRPr lang="fr-FR" sz="2400" dirty="0"/>
          </a:p>
          <a:p>
            <a:r>
              <a:rPr lang="fr-FR" sz="2400" dirty="0" smtClean="0"/>
              <a:t>50, soit la taille du tableau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0325" y="572654"/>
            <a:ext cx="3464366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dirty="0"/>
              <a:t> : où défiler (retirer)</a:t>
            </a:r>
          </a:p>
          <a:p>
            <a:pPr algn="ctr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dirty="0"/>
              <a:t> : où enfiler (ajouter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Avant enfilage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Après enfilage</a:t>
            </a:r>
          </a:p>
          <a:p>
            <a:r>
              <a:rPr lang="fr-FR" sz="2400" dirty="0" smtClean="0"/>
              <a:t> d'un élément 'X'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12" y="1583458"/>
            <a:ext cx="7677150" cy="2324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49" y="4138834"/>
            <a:ext cx="7381875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4182" y="2216727"/>
            <a:ext cx="5144654" cy="43410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75927" y="4793673"/>
            <a:ext cx="4812146" cy="4433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8392392" cy="838204"/>
          </a:xfrm>
        </p:spPr>
        <p:txBody>
          <a:bodyPr/>
          <a:lstStyle/>
          <a:p>
            <a:r>
              <a:rPr lang="fr-FR" dirty="0" smtClean="0"/>
              <a:t>Défiler (enlever l'élément mis en premier)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éléments sont rangés dans l'ordre d'arrivée.</a:t>
            </a:r>
          </a:p>
          <a:p>
            <a:endParaRPr lang="fr-FR" sz="2400" dirty="0" smtClean="0"/>
          </a:p>
          <a:p>
            <a:r>
              <a:rPr lang="fr-FR" sz="2400" dirty="0" smtClean="0"/>
              <a:t>Quand on enfile un élément,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2400" dirty="0" smtClean="0"/>
              <a:t> est modifié, mais pas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 smtClean="0"/>
              <a:t>, qui désigne bien là où se trouve l'élément rangé en premier</a:t>
            </a:r>
          </a:p>
          <a:p>
            <a:endParaRPr lang="fr-FR" sz="2400" dirty="0"/>
          </a:p>
          <a:p>
            <a:r>
              <a:rPr lang="fr-FR" sz="2400" dirty="0" smtClean="0"/>
              <a:t>Donc pour défiler : on récupère l'élément dans la case d'indice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 smtClean="0"/>
              <a:t>, puis on indique que le prochain à défiler est dans la case suivante, on augmente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4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0528" y="3288285"/>
            <a:ext cx="7246353" cy="838204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Avant défilage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Après défilage :</a:t>
            </a:r>
          </a:p>
          <a:p>
            <a:r>
              <a:rPr lang="fr-FR" sz="2400" dirty="0"/>
              <a:t>o</a:t>
            </a:r>
            <a:r>
              <a:rPr lang="fr-FR" sz="2400" dirty="0" smtClean="0"/>
              <a:t>n récupère la valeur</a:t>
            </a:r>
          </a:p>
          <a:p>
            <a:r>
              <a:rPr lang="fr-FR" sz="2400" dirty="0"/>
              <a:t>e</a:t>
            </a:r>
            <a:r>
              <a:rPr lang="fr-FR" sz="2400" dirty="0" smtClean="0"/>
              <a:t>n case 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05" y="1592839"/>
            <a:ext cx="7534275" cy="2533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82" y="4126489"/>
            <a:ext cx="7353300" cy="242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30836" y="2198255"/>
            <a:ext cx="3491346" cy="4433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656945" y="4802909"/>
            <a:ext cx="3519055" cy="43410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873" y="4793673"/>
            <a:ext cx="277091" cy="4433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Constat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utilise maintenant une partie du tableau qui ne débute plus à l'indice 0, mais à celui stocké dans 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/>
              <a:t>C'est une gestion classique de tableau avec des boucles, sauf que l'on commence la boucle à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FR" sz="2400" dirty="0"/>
              <a:t> au lieu de 0…</a:t>
            </a:r>
          </a:p>
        </p:txBody>
      </p:sp>
    </p:spTree>
    <p:extLst>
      <p:ext uri="{BB962C8B-B14F-4D97-AF65-F5344CB8AC3E}">
        <p14:creationId xmlns:p14="http://schemas.microsoft.com/office/powerpoint/2010/main" val="29915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Pile vide avec un tableau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Comment peut-on déterminer qu'une pile (avec tableau) est vide ?</a:t>
            </a:r>
          </a:p>
          <a:p>
            <a:endParaRPr lang="fr-FR" sz="2400" dirty="0"/>
          </a:p>
          <a:p>
            <a:r>
              <a:rPr lang="fr-FR" sz="2400" dirty="0" smtClean="0"/>
              <a:t>Quand toutes ses cases sont inutilisées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Exemple : </a:t>
            </a:r>
          </a:p>
          <a:p>
            <a:r>
              <a:rPr lang="fr-FR" sz="2400" dirty="0" smtClean="0"/>
              <a:t>on enfile 5 éléments</a:t>
            </a:r>
          </a:p>
          <a:p>
            <a:endParaRPr lang="fr-FR" sz="2400" dirty="0" smtClean="0"/>
          </a:p>
          <a:p>
            <a:r>
              <a:rPr lang="fr-FR" sz="2400" dirty="0" smtClean="0"/>
              <a:t>Puis</a:t>
            </a:r>
          </a:p>
          <a:p>
            <a:endParaRPr lang="fr-FR" sz="2400" dirty="0"/>
          </a:p>
          <a:p>
            <a:r>
              <a:rPr lang="fr-FR" sz="2400" dirty="0"/>
              <a:t>o</a:t>
            </a:r>
            <a:r>
              <a:rPr lang="fr-FR" sz="2400" dirty="0" smtClean="0"/>
              <a:t>n défile 5 éléments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Combien d'éléments dans la file ?    </a:t>
            </a:r>
            <a:r>
              <a:rPr lang="fr-FR" sz="2400" dirty="0" smtClean="0"/>
              <a:t>Il n'en reste aucun : la file est vide</a:t>
            </a:r>
          </a:p>
        </p:txBody>
      </p:sp>
    </p:spTree>
    <p:extLst>
      <p:ext uri="{BB962C8B-B14F-4D97-AF65-F5344CB8AC3E}">
        <p14:creationId xmlns:p14="http://schemas.microsoft.com/office/powerpoint/2010/main" val="6007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Visualisation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4319214" y="1675966"/>
            <a:ext cx="7534275" cy="2533650"/>
            <a:chOff x="4319214" y="1675966"/>
            <a:chExt cx="7534275" cy="253365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9214" y="1675966"/>
              <a:ext cx="7534275" cy="25336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063345" y="2281382"/>
              <a:ext cx="3491346" cy="44334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622299" y="2481126"/>
            <a:ext cx="369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enfile 5 éléments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335" y="4853133"/>
            <a:ext cx="369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</a:t>
            </a:r>
            <a:r>
              <a:rPr lang="fr-FR" sz="2400" dirty="0" smtClean="0"/>
              <a:t>défile </a:t>
            </a:r>
            <a:r>
              <a:rPr lang="fr-FR" sz="2400" dirty="0"/>
              <a:t>5 éléments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475" y="3629667"/>
            <a:ext cx="8022877" cy="29085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37746" y="4633187"/>
            <a:ext cx="5237018" cy="45654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972" y="30162"/>
            <a:ext cx="7246353" cy="838204"/>
          </a:xfrm>
        </p:spPr>
        <p:txBody>
          <a:bodyPr/>
          <a:lstStyle/>
          <a:p>
            <a:r>
              <a:rPr lang="fr-FR" dirty="0" smtClean="0"/>
              <a:t>Un paradoxe apparent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5972" y="1015182"/>
            <a:ext cx="1125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 pensez-vous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 situation suivante 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8836" y="4073236"/>
            <a:ext cx="11240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Quel est l'état de la pile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Elle est vide – aucune case n'est utilisée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Pouvons-nous empiler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Non, car sinon on 'sort' du tableau,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ne peut pas dépasser 49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Pouvons nous dépiler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Non, car la pile est vide !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0544" y="5911273"/>
            <a:ext cx="722283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On aurait donc une pile vide inutilisable ????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4053" y="1015182"/>
            <a:ext cx="7843351" cy="32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835901" cy="838204"/>
          </a:xfrm>
        </p:spPr>
        <p:txBody>
          <a:bodyPr/>
          <a:lstStyle/>
          <a:p>
            <a:r>
              <a:rPr lang="fr-FR" dirty="0" smtClean="0"/>
              <a:t>Exemple pour une pile : comportements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pile peut être vide ou pas ; </a:t>
            </a:r>
            <a:r>
              <a:rPr lang="fr-FR" sz="2400" b="1" dirty="0" smtClean="0"/>
              <a:t>‘pile vide ?’</a:t>
            </a:r>
          </a:p>
          <a:p>
            <a:endParaRPr lang="fr-FR" sz="2400" dirty="0"/>
          </a:p>
          <a:p>
            <a:r>
              <a:rPr lang="fr-FR" sz="2400" dirty="0" smtClean="0"/>
              <a:t>On peut afficher tous les éléments d’une pile : </a:t>
            </a:r>
            <a:r>
              <a:rPr lang="fr-FR" sz="2400" b="1" dirty="0" smtClean="0"/>
              <a:t>‘afficher’</a:t>
            </a:r>
          </a:p>
          <a:p>
            <a:endParaRPr lang="fr-FR" sz="2400" dirty="0"/>
          </a:p>
          <a:p>
            <a:r>
              <a:rPr lang="fr-FR" sz="2400" dirty="0" smtClean="0"/>
              <a:t>On peut ajouter un élément : </a:t>
            </a:r>
            <a:r>
              <a:rPr lang="fr-FR" sz="2400" b="1" dirty="0" smtClean="0"/>
              <a:t>‘empiler’</a:t>
            </a:r>
          </a:p>
          <a:p>
            <a:endParaRPr lang="fr-FR" sz="2400" dirty="0"/>
          </a:p>
          <a:p>
            <a:r>
              <a:rPr lang="fr-FR" sz="2400" dirty="0" smtClean="0"/>
              <a:t>On peut retirer un élément : </a:t>
            </a:r>
            <a:r>
              <a:rPr lang="fr-FR" sz="2400" b="1" dirty="0" smtClean="0"/>
              <a:t>‘dépiler’</a:t>
            </a:r>
          </a:p>
          <a:p>
            <a:endParaRPr lang="fr-FR" sz="2400" dirty="0"/>
          </a:p>
          <a:p>
            <a:r>
              <a:rPr lang="fr-FR" sz="2400" dirty="0" smtClean="0"/>
              <a:t>On peut consulter le prochain élément accessible : </a:t>
            </a:r>
            <a:r>
              <a:rPr lang="fr-FR" sz="2400" b="1" dirty="0" smtClean="0"/>
              <a:t>‘consulter’</a:t>
            </a:r>
          </a:p>
          <a:p>
            <a:endParaRPr lang="fr-FR" sz="2400" dirty="0"/>
          </a:p>
          <a:p>
            <a:r>
              <a:rPr lang="fr-FR" sz="2400" dirty="0" smtClean="0"/>
              <a:t>On peut créer une pile : </a:t>
            </a:r>
            <a:r>
              <a:rPr lang="fr-FR" sz="2400" b="1" dirty="0" smtClean="0"/>
              <a:t>‘créer’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167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Comment lever ce paradoxe ?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Vu en TD / TP </a:t>
            </a:r>
          </a:p>
        </p:txBody>
      </p:sp>
    </p:spTree>
    <p:extLst>
      <p:ext uri="{BB962C8B-B14F-4D97-AF65-F5344CB8AC3E}">
        <p14:creationId xmlns:p14="http://schemas.microsoft.com/office/powerpoint/2010/main" val="5012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Complexité des opérations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complexité représente le temps pris par un algorithme ou programme pour réaliser une opération, en fonction de la taille des données</a:t>
            </a:r>
          </a:p>
          <a:p>
            <a:endParaRPr lang="fr-FR" sz="2400" dirty="0"/>
          </a:p>
          <a:p>
            <a:r>
              <a:rPr lang="fr-FR" sz="2400" dirty="0" smtClean="0"/>
              <a:t>La structure du programme peut renseigner sur cette complexité</a:t>
            </a:r>
          </a:p>
          <a:p>
            <a:endParaRPr lang="fr-FR" sz="2400" dirty="0"/>
          </a:p>
          <a:p>
            <a:r>
              <a:rPr lang="fr-FR" sz="2400" dirty="0" smtClean="0"/>
              <a:t>Quelques exemples :</a:t>
            </a:r>
          </a:p>
          <a:p>
            <a:endParaRPr lang="fr-FR" sz="2400" dirty="0"/>
          </a:p>
          <a:p>
            <a:r>
              <a:rPr lang="fr-FR" sz="2400" dirty="0" smtClean="0"/>
              <a:t>Soit un tableau contenant N valeurs. </a:t>
            </a:r>
            <a:r>
              <a:rPr lang="fr-FR" sz="2400" b="1" dirty="0" smtClean="0"/>
              <a:t>Pour l'afficher</a:t>
            </a:r>
            <a:r>
              <a:rPr lang="fr-FR" sz="2400" dirty="0" smtClean="0"/>
              <a:t>, je dois 'parcourir' les N valeurs (avec une boucle for). Il y aura N opérations</a:t>
            </a:r>
          </a:p>
        </p:txBody>
      </p:sp>
    </p:spTree>
    <p:extLst>
      <p:ext uri="{BB962C8B-B14F-4D97-AF65-F5344CB8AC3E}">
        <p14:creationId xmlns:p14="http://schemas.microsoft.com/office/powerpoint/2010/main" val="10744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/>
              <a:t>Complexité des </a:t>
            </a:r>
            <a:r>
              <a:rPr lang="fr-FR" dirty="0" smtClean="0"/>
              <a:t>opérations : suite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Soit un tableau contenant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  <a:r>
              <a:rPr lang="fr-FR" sz="2400" dirty="0"/>
              <a:t> valeurs. </a:t>
            </a:r>
            <a:r>
              <a:rPr lang="fr-FR" sz="2400" b="1" dirty="0"/>
              <a:t>Pour l'afficher</a:t>
            </a:r>
            <a:r>
              <a:rPr lang="fr-FR" sz="2400" dirty="0"/>
              <a:t>, je dois 'parcourir' les N valeurs (avec une boucle for). Il y aura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  <a:r>
              <a:rPr lang="fr-FR" sz="2400" dirty="0"/>
              <a:t> </a:t>
            </a:r>
            <a:r>
              <a:rPr lang="fr-FR" sz="2400" dirty="0" smtClean="0"/>
              <a:t>opérations , on le représente par un graphe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28510" y="6105237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de la donnée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69128" y="356061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Temps de calcul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448543" y="3371273"/>
            <a:ext cx="0" cy="29002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176070" y="6022109"/>
            <a:ext cx="5706839" cy="138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448543" y="4054764"/>
            <a:ext cx="4252112" cy="1967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012" y="4606697"/>
            <a:ext cx="3208243" cy="129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temps de calcul est ici proportionnel à </a:t>
            </a:r>
            <a:r>
              <a:rPr lang="fr-FR" sz="2400" b="1" i="1" dirty="0" smtClean="0">
                <a:solidFill>
                  <a:srgbClr val="00B050"/>
                </a:solidFill>
              </a:rPr>
              <a:t>N</a:t>
            </a:r>
          </a:p>
          <a:p>
            <a:pPr algn="ctr"/>
            <a:r>
              <a:rPr lang="fr-FR" dirty="0" smtClean="0"/>
              <a:t>La complexité est dite </a:t>
            </a:r>
            <a:r>
              <a:rPr lang="fr-FR" b="1" dirty="0" smtClean="0"/>
              <a:t>linéaire</a:t>
            </a:r>
            <a:r>
              <a:rPr lang="fr-FR" dirty="0" smtClean="0"/>
              <a:t> ou en    </a:t>
            </a:r>
            <a:r>
              <a:rPr lang="fr-FR" b="1" dirty="0" smtClean="0"/>
              <a:t>o(</a:t>
            </a:r>
            <a:r>
              <a:rPr lang="fr-FR" b="1" i="1" dirty="0" smtClean="0"/>
              <a:t>N</a:t>
            </a:r>
            <a:r>
              <a:rPr lang="fr-FR" b="1" dirty="0" smtClean="0"/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38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Complexité des opérations de tri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Pour un tableau de taille N, le tri à bulles (rappel) est fait ainsi :</a:t>
            </a:r>
          </a:p>
          <a:p>
            <a:endParaRPr lang="fr-FR" sz="2400" dirty="0"/>
          </a:p>
          <a:p>
            <a:r>
              <a:rPr lang="fr-FR" sz="2400" dirty="0" smtClean="0"/>
              <a:t>Faire N fois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parcourir tout le tableau: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	si deux valeurs successives ne sont pas bien rangées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		on les échange</a:t>
            </a:r>
          </a:p>
          <a:p>
            <a:endParaRPr lang="fr-FR" sz="2400" dirty="0"/>
          </a:p>
          <a:p>
            <a:r>
              <a:rPr lang="fr-FR" sz="2400" dirty="0" smtClean="0"/>
              <a:t>'Faire N fois' : </a:t>
            </a:r>
            <a:r>
              <a:rPr lang="fr-FR" sz="2400" dirty="0" smtClean="0">
                <a:solidFill>
                  <a:srgbClr val="00B050"/>
                </a:solidFill>
              </a:rPr>
              <a:t>une boucle for</a:t>
            </a:r>
          </a:p>
          <a:p>
            <a:r>
              <a:rPr lang="fr-FR" sz="2400" dirty="0" smtClean="0"/>
              <a:t>Dans cette boucle : parcourir tout le tableau : </a:t>
            </a:r>
            <a:r>
              <a:rPr lang="fr-FR" sz="2400" dirty="0" smtClean="0">
                <a:solidFill>
                  <a:srgbClr val="00B050"/>
                </a:solidFill>
              </a:rPr>
              <a:t>une boucle for</a:t>
            </a:r>
          </a:p>
        </p:txBody>
      </p:sp>
    </p:spTree>
    <p:extLst>
      <p:ext uri="{BB962C8B-B14F-4D97-AF65-F5344CB8AC3E}">
        <p14:creationId xmlns:p14="http://schemas.microsoft.com/office/powerpoint/2010/main" val="26927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Tri à bulles : suite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(i=0; i &lt; N; i++)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(j=0; j &lt; N; j++)</a:t>
            </a:r>
          </a:p>
          <a:p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instructions à faire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42246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/>
              <a:t>Complexité </a:t>
            </a:r>
            <a:r>
              <a:rPr lang="fr-FR" dirty="0" smtClean="0"/>
              <a:t>du tri à bulles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Soit un tableau contenant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  <a:r>
              <a:rPr lang="fr-FR" sz="2400" dirty="0"/>
              <a:t> valeurs. </a:t>
            </a:r>
            <a:r>
              <a:rPr lang="fr-FR" sz="2400" b="1" dirty="0"/>
              <a:t>Pour </a:t>
            </a:r>
            <a:r>
              <a:rPr lang="fr-FR" sz="2400" b="1" dirty="0" smtClean="0"/>
              <a:t>le tri à bulles</a:t>
            </a:r>
            <a:r>
              <a:rPr lang="fr-FR" sz="2400" dirty="0" smtClean="0"/>
              <a:t>, </a:t>
            </a:r>
            <a:r>
              <a:rPr lang="fr-FR" sz="2400" dirty="0"/>
              <a:t>je dois 'parcourir</a:t>
            </a:r>
            <a:r>
              <a:rPr lang="fr-FR" sz="2400" dirty="0" smtClean="0"/>
              <a:t>' N fois </a:t>
            </a:r>
            <a:r>
              <a:rPr lang="fr-FR" sz="2400" dirty="0"/>
              <a:t>les N valeurs (</a:t>
            </a:r>
            <a:r>
              <a:rPr lang="fr-FR" sz="2400" dirty="0" smtClean="0"/>
              <a:t>avec </a:t>
            </a:r>
            <a:r>
              <a:rPr lang="fr-FR" sz="2400" dirty="0"/>
              <a:t>boucle </a:t>
            </a:r>
            <a:r>
              <a:rPr lang="fr-FR" sz="2400" dirty="0" smtClean="0"/>
              <a:t>for dans une boucle for). </a:t>
            </a:r>
            <a:r>
              <a:rPr lang="fr-FR" sz="2400" dirty="0"/>
              <a:t>Il y aura </a:t>
            </a:r>
            <a:r>
              <a:rPr lang="fr-FR" sz="2400" b="1" i="1" dirty="0" smtClean="0">
                <a:solidFill>
                  <a:srgbClr val="00B050"/>
                </a:solidFill>
              </a:rPr>
              <a:t>N²</a:t>
            </a:r>
            <a:r>
              <a:rPr lang="fr-FR" sz="2400" dirty="0" smtClean="0"/>
              <a:t> opérations , on le représente par un graphe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28510" y="6105237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de la donnée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69128" y="356061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Temps de calcul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448543" y="3371273"/>
            <a:ext cx="0" cy="29002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176070" y="6022109"/>
            <a:ext cx="5706839" cy="138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3274" y="4606697"/>
            <a:ext cx="3398982" cy="129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temps de calcul est ici proportionnel à </a:t>
            </a:r>
            <a:r>
              <a:rPr lang="fr-FR" sz="2400" b="1" i="1" dirty="0" smtClean="0">
                <a:solidFill>
                  <a:srgbClr val="00B050"/>
                </a:solidFill>
              </a:rPr>
              <a:t>N²</a:t>
            </a:r>
          </a:p>
          <a:p>
            <a:pPr algn="ctr"/>
            <a:r>
              <a:rPr lang="fr-FR" dirty="0" smtClean="0"/>
              <a:t>La complexité est dite </a:t>
            </a:r>
            <a:r>
              <a:rPr lang="fr-FR" b="1" dirty="0" smtClean="0"/>
              <a:t>quadratique</a:t>
            </a:r>
            <a:r>
              <a:rPr lang="fr-FR" dirty="0" smtClean="0"/>
              <a:t> ou en    </a:t>
            </a:r>
            <a:r>
              <a:rPr lang="fr-FR" b="1" dirty="0" smtClean="0"/>
              <a:t>o(</a:t>
            </a:r>
            <a:r>
              <a:rPr lang="fr-FR" b="1" i="1" dirty="0" smtClean="0"/>
              <a:t>N²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6" name="Arc 5"/>
          <p:cNvSpPr/>
          <p:nvPr/>
        </p:nvSpPr>
        <p:spPr>
          <a:xfrm flipV="1">
            <a:off x="2141715" y="-1156855"/>
            <a:ext cx="4613656" cy="7185891"/>
          </a:xfrm>
          <a:prstGeom prst="arc">
            <a:avLst>
              <a:gd name="adj1" fmla="val 16200000"/>
              <a:gd name="adj2" fmla="val 1996828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0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Complexités usuelles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70C0"/>
                </a:solidFill>
              </a:rPr>
              <a:t>O(1)</a:t>
            </a:r>
            <a:r>
              <a:rPr lang="fr-FR" sz="2400" dirty="0" smtClean="0"/>
              <a:t> : le temps de calcul ne dépend pas de la taille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  <a:r>
              <a:rPr lang="fr-FR" sz="2400" dirty="0" smtClean="0"/>
              <a:t> des données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 smtClean="0"/>
              <a:t>exemples : </a:t>
            </a:r>
          </a:p>
          <a:p>
            <a:r>
              <a:rPr lang="fr-FR" sz="2400" dirty="0" smtClean="0"/>
              <a:t>insertion en tête de liste chaînée : une seule opération, même s'il y a déjà 1 million de cellules </a:t>
            </a:r>
          </a:p>
          <a:p>
            <a:r>
              <a:rPr lang="fr-FR" sz="2400" dirty="0" smtClean="0"/>
              <a:t>Accéder un élément dans un tableau à un certain indice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0070C0"/>
                </a:solidFill>
              </a:rPr>
              <a:t>O(N)</a:t>
            </a:r>
            <a:r>
              <a:rPr lang="fr-FR" sz="2400" dirty="0" smtClean="0"/>
              <a:t> : complexité linéaire : le temps de calcul est proportionnel à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0070C0"/>
                </a:solidFill>
              </a:rPr>
              <a:t>O(N²)</a:t>
            </a:r>
            <a:r>
              <a:rPr lang="fr-FR" sz="2400" dirty="0" smtClean="0"/>
              <a:t> : quadratique : exemple vu pour le tri à bulles</a:t>
            </a:r>
          </a:p>
        </p:txBody>
      </p:sp>
    </p:spTree>
    <p:extLst>
      <p:ext uri="{BB962C8B-B14F-4D97-AF65-F5344CB8AC3E}">
        <p14:creationId xmlns:p14="http://schemas.microsoft.com/office/powerpoint/2010/main" val="32787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Complexités usuelles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2485" y="1902630"/>
            <a:ext cx="11252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70C0"/>
                </a:solidFill>
              </a:rPr>
              <a:t>O(</a:t>
            </a:r>
            <a:r>
              <a:rPr lang="fr-FR" sz="2400" dirty="0" err="1" smtClean="0">
                <a:solidFill>
                  <a:srgbClr val="0070C0"/>
                </a:solidFill>
              </a:rPr>
              <a:t>N</a:t>
            </a:r>
            <a:r>
              <a:rPr lang="fr-FR" sz="2400" baseline="30000" dirty="0" err="1" smtClean="0">
                <a:solidFill>
                  <a:srgbClr val="0070C0"/>
                </a:solidFill>
              </a:rPr>
              <a:t>p</a:t>
            </a:r>
            <a:r>
              <a:rPr lang="fr-FR" sz="2400" dirty="0" smtClean="0">
                <a:solidFill>
                  <a:srgbClr val="0070C0"/>
                </a:solidFill>
              </a:rPr>
              <a:t>)</a:t>
            </a:r>
            <a:r>
              <a:rPr lang="fr-FR" sz="2400" dirty="0" smtClean="0"/>
              <a:t> : complexité polynômiale :le temps de calcul est proportionnel à une certaine puissance </a:t>
            </a:r>
            <a:r>
              <a:rPr lang="fr-FR" sz="2400" b="1" i="1" dirty="0">
                <a:solidFill>
                  <a:srgbClr val="00B050"/>
                </a:solidFill>
              </a:rPr>
              <a:t>p</a:t>
            </a:r>
            <a:r>
              <a:rPr lang="fr-FR" sz="2400" dirty="0" smtClean="0"/>
              <a:t> de </a:t>
            </a:r>
            <a:r>
              <a:rPr lang="fr-FR" sz="2400" b="1" i="1" dirty="0">
                <a:solidFill>
                  <a:srgbClr val="00B050"/>
                </a:solidFill>
              </a:rPr>
              <a:t>N</a:t>
            </a:r>
            <a:r>
              <a:rPr lang="fr-FR" sz="2400" dirty="0" smtClean="0"/>
              <a:t> des données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 smtClean="0"/>
              <a:t>exemple : </a:t>
            </a:r>
          </a:p>
          <a:p>
            <a:r>
              <a:rPr lang="fr-FR" sz="2400" dirty="0" smtClean="0"/>
              <a:t>La multiplication de 2 matrices </a:t>
            </a:r>
            <a:r>
              <a:rPr lang="fr-FR" sz="2400" b="1" i="1" dirty="0" err="1">
                <a:solidFill>
                  <a:srgbClr val="00B050"/>
                </a:solidFill>
              </a:rPr>
              <a:t>NxN</a:t>
            </a:r>
            <a:r>
              <a:rPr lang="fr-FR" sz="2400" dirty="0" smtClean="0"/>
              <a:t> à une complexité </a:t>
            </a:r>
            <a:r>
              <a:rPr lang="fr-FR" sz="2400" dirty="0">
                <a:solidFill>
                  <a:srgbClr val="0070C0"/>
                </a:solidFill>
              </a:rPr>
              <a:t>O(N</a:t>
            </a:r>
            <a:r>
              <a:rPr lang="fr-FR" sz="2400" baseline="30000" dirty="0">
                <a:solidFill>
                  <a:srgbClr val="0070C0"/>
                </a:solidFill>
              </a:rPr>
              <a:t>3</a:t>
            </a:r>
            <a:r>
              <a:rPr lang="fr-FR" sz="2400" dirty="0">
                <a:solidFill>
                  <a:srgbClr val="0070C0"/>
                </a:solidFill>
              </a:rPr>
              <a:t>)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0070C0"/>
                </a:solidFill>
              </a:rPr>
              <a:t>O(</a:t>
            </a:r>
            <a:r>
              <a:rPr lang="fr-FR" sz="2400" dirty="0" err="1" smtClean="0">
                <a:solidFill>
                  <a:srgbClr val="0070C0"/>
                </a:solidFill>
              </a:rPr>
              <a:t>e</a:t>
            </a:r>
            <a:r>
              <a:rPr lang="fr-FR" sz="2400" baseline="30000" dirty="0" err="1" smtClean="0">
                <a:solidFill>
                  <a:srgbClr val="0070C0"/>
                </a:solidFill>
              </a:rPr>
              <a:t>N</a:t>
            </a:r>
            <a:r>
              <a:rPr lang="fr-FR" sz="2400" dirty="0" smtClean="0">
                <a:solidFill>
                  <a:srgbClr val="0070C0"/>
                </a:solidFill>
              </a:rPr>
              <a:t>)</a:t>
            </a:r>
            <a:r>
              <a:rPr lang="fr-FR" sz="2400" dirty="0" smtClean="0"/>
              <a:t> : complexité exponentielle : le temps de calcul est proportionnel à </a:t>
            </a:r>
            <a:r>
              <a:rPr lang="fr-FR" sz="2400" dirty="0" err="1" smtClean="0"/>
              <a:t>e</a:t>
            </a:r>
            <a:r>
              <a:rPr lang="fr-FR" sz="2400" b="1" i="1" baseline="30000" dirty="0" err="1" smtClean="0">
                <a:solidFill>
                  <a:srgbClr val="00B050"/>
                </a:solidFill>
              </a:rPr>
              <a:t>N</a:t>
            </a:r>
            <a:endParaRPr lang="fr-FR" sz="2400" b="1" i="1" baseline="30000" dirty="0">
              <a:solidFill>
                <a:srgbClr val="00B050"/>
              </a:solidFill>
            </a:endParaRP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0070C0"/>
                </a:solidFill>
              </a:rPr>
              <a:t>O(ln(N))</a:t>
            </a:r>
            <a:r>
              <a:rPr lang="fr-FR" sz="2400" dirty="0" smtClean="0"/>
              <a:t> : logarithmique : méthode de calcul rapide de a</a:t>
            </a:r>
            <a:r>
              <a:rPr lang="fr-FR" sz="2400" baseline="30000" dirty="0" smtClean="0"/>
              <a:t>b</a:t>
            </a:r>
            <a:r>
              <a:rPr lang="fr-FR" sz="2400" dirty="0" smtClean="0"/>
              <a:t>[c]</a:t>
            </a:r>
          </a:p>
        </p:txBody>
      </p:sp>
    </p:spTree>
    <p:extLst>
      <p:ext uri="{BB962C8B-B14F-4D97-AF65-F5344CB8AC3E}">
        <p14:creationId xmlns:p14="http://schemas.microsoft.com/office/powerpoint/2010/main" val="38485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 dirty="0" smtClean="0"/>
              <a:t>Optimisation des algorithmes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cherche à obtenir des algorithmes et programmes qui ont la complexité (le temps de calcul) le plus faible possible</a:t>
            </a:r>
          </a:p>
          <a:p>
            <a:endParaRPr lang="fr-FR" sz="2400" dirty="0"/>
          </a:p>
          <a:p>
            <a:r>
              <a:rPr lang="fr-F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Pile et listes </a:t>
            </a:r>
            <a:r>
              <a:rPr lang="fr-F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fr-FR" sz="1600" dirty="0"/>
              <a:t>Les éléments sont chaînés en tête de liste</a:t>
            </a:r>
          </a:p>
          <a:p>
            <a:endParaRPr lang="fr-FR" sz="1600" dirty="0"/>
          </a:p>
          <a:p>
            <a:r>
              <a:rPr lang="fr-FR" sz="1600" dirty="0"/>
              <a:t>Le dernier inséré (Last In) est le premier accessible pour 'sortir' (First Out)</a:t>
            </a:r>
          </a:p>
          <a:p>
            <a:endParaRPr lang="fr-FR" sz="2800" dirty="0"/>
          </a:p>
          <a:p>
            <a:r>
              <a:rPr lang="fr-FR" sz="2400" b="1" dirty="0"/>
              <a:t>Empiler</a:t>
            </a:r>
            <a:r>
              <a:rPr lang="fr-FR" sz="2400" dirty="0"/>
              <a:t> = ajouter un élément en tête de </a:t>
            </a:r>
            <a:r>
              <a:rPr lang="fr-FR" sz="2400" dirty="0" smtClean="0"/>
              <a:t>liste   : o(1)</a:t>
            </a:r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Dépiler</a:t>
            </a:r>
            <a:r>
              <a:rPr lang="fr-FR" sz="2400" dirty="0"/>
              <a:t> = retirer l'élément en tête de </a:t>
            </a:r>
            <a:r>
              <a:rPr lang="fr-FR" sz="2400" dirty="0" smtClean="0"/>
              <a:t>liste : o(1)</a:t>
            </a:r>
            <a:endParaRPr lang="fr-FR" sz="2400" dirty="0"/>
          </a:p>
          <a:p>
            <a:endParaRPr lang="fr-F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45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9243595" cy="838204"/>
          </a:xfrm>
        </p:spPr>
        <p:txBody>
          <a:bodyPr/>
          <a:lstStyle/>
          <a:p>
            <a:r>
              <a:rPr lang="fr-FR" dirty="0" smtClean="0"/>
              <a:t>Implémentation : tableaux vs LSC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87832"/>
              </p:ext>
            </p:extLst>
          </p:nvPr>
        </p:nvGraphicFramePr>
        <p:xfrm>
          <a:off x="218563" y="1809900"/>
          <a:ext cx="1000827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69">
                  <a:extLst>
                    <a:ext uri="{9D8B030D-6E8A-4147-A177-3AD203B41FA5}">
                      <a16:colId xmlns:a16="http://schemas.microsoft.com/office/drawing/2014/main" val="4271366839"/>
                    </a:ext>
                  </a:extLst>
                </a:gridCol>
                <a:gridCol w="3080084">
                  <a:extLst>
                    <a:ext uri="{9D8B030D-6E8A-4147-A177-3AD203B41FA5}">
                      <a16:colId xmlns:a16="http://schemas.microsoft.com/office/drawing/2014/main" val="1736919926"/>
                    </a:ext>
                  </a:extLst>
                </a:gridCol>
                <a:gridCol w="3477126">
                  <a:extLst>
                    <a:ext uri="{9D8B030D-6E8A-4147-A177-3AD203B41FA5}">
                      <a16:colId xmlns:a16="http://schemas.microsoft.com/office/drawing/2014/main" val="3133792828"/>
                    </a:ext>
                  </a:extLst>
                </a:gridCol>
              </a:tblGrid>
              <a:tr h="78587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Opération /  caractéristique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tableau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LSC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31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Taille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Fixe, limitée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Virtuellement</a:t>
                      </a:r>
                      <a:r>
                        <a:rPr lang="fr-FR" sz="2200" baseline="0" dirty="0" smtClean="0"/>
                        <a:t> i</a:t>
                      </a:r>
                      <a:r>
                        <a:rPr lang="fr-FR" sz="2200" dirty="0" smtClean="0"/>
                        <a:t>llimitée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4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Occupation mémoire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Partie non utilisée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Juste</a:t>
                      </a:r>
                      <a:r>
                        <a:rPr lang="fr-FR" sz="2200" baseline="0" dirty="0" smtClean="0"/>
                        <a:t> le nécessaire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63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Accéder</a:t>
                      </a:r>
                      <a:r>
                        <a:rPr lang="fr-FR" sz="2200" baseline="0" dirty="0" smtClean="0"/>
                        <a:t> à un élément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 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21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Ajouter au début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 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4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Ajouter à la fin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 * (avec '</a:t>
                      </a:r>
                      <a:r>
                        <a:rPr lang="fr-FR" sz="2200" dirty="0" err="1" smtClean="0"/>
                        <a:t>tail</a:t>
                      </a:r>
                      <a:r>
                        <a:rPr lang="fr-FR" sz="2200" dirty="0" smtClean="0"/>
                        <a:t>')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0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Ajouter ailleurs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 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51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Supprimer</a:t>
                      </a:r>
                      <a:r>
                        <a:rPr lang="fr-FR" sz="2200" baseline="0" dirty="0" smtClean="0"/>
                        <a:t> au début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 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0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Supprimer</a:t>
                      </a:r>
                      <a:r>
                        <a:rPr lang="fr-FR" sz="2200" baseline="0" dirty="0" smtClean="0"/>
                        <a:t> à la fin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</a:t>
                      </a:r>
                      <a:r>
                        <a:rPr lang="fr-FR" sz="2200" baseline="0" dirty="0" smtClean="0"/>
                        <a:t> 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69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Supprimer</a:t>
                      </a:r>
                      <a:r>
                        <a:rPr lang="fr-FR" sz="2200" baseline="0" dirty="0" smtClean="0"/>
                        <a:t> ailleurs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Peu efficace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Efficace</a:t>
                      </a:r>
                      <a:endParaRPr lang="fr-F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76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8954837" cy="838204"/>
          </a:xfrm>
        </p:spPr>
        <p:txBody>
          <a:bodyPr/>
          <a:lstStyle/>
          <a:p>
            <a:r>
              <a:rPr lang="fr-FR" dirty="0" smtClean="0"/>
              <a:t>Étape suivante : comportements -&gt;prototypes de fonction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61778"/>
              </p:ext>
            </p:extLst>
          </p:nvPr>
        </p:nvGraphicFramePr>
        <p:xfrm>
          <a:off x="622299" y="2303195"/>
          <a:ext cx="9624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295165015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920384349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512396653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12388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1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PileVide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Vrai/faux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6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5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empiler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Pile,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2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dépiler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dépilée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2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consulter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consultée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5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créer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5247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017958" y="5500654"/>
            <a:ext cx="7559178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Indépendant du type des éléments dans la pile (entier, réel, caractère…)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747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6596647" cy="838204"/>
          </a:xfrm>
        </p:spPr>
        <p:txBody>
          <a:bodyPr/>
          <a:lstStyle/>
          <a:p>
            <a:r>
              <a:rPr lang="fr-FR" dirty="0" smtClean="0"/>
              <a:t>Un prototype en </a:t>
            </a:r>
            <a:r>
              <a:rPr lang="fr-FR" dirty="0" err="1" smtClean="0"/>
              <a:t>algo</a:t>
            </a:r>
            <a:r>
              <a:rPr lang="fr-FR" dirty="0" smtClean="0"/>
              <a:t>, puis en C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52496"/>
              </p:ext>
            </p:extLst>
          </p:nvPr>
        </p:nvGraphicFramePr>
        <p:xfrm>
          <a:off x="622298" y="2142335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324861162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82410521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206551285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68534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PileVide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Vrai/faux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36966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860169" y="3432390"/>
            <a:ext cx="53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algo</a:t>
            </a:r>
            <a:r>
              <a:rPr lang="fr-FR" sz="2400" dirty="0" smtClean="0"/>
              <a:t> </a:t>
            </a:r>
            <a:r>
              <a:rPr lang="fr-FR" sz="2400" b="1" dirty="0" err="1" smtClean="0"/>
              <a:t>PileVide</a:t>
            </a:r>
            <a:r>
              <a:rPr lang="fr-FR" sz="2400" dirty="0" smtClean="0"/>
              <a:t>(p : Pile):</a:t>
            </a:r>
            <a:r>
              <a:rPr lang="fr-FR" sz="2400" dirty="0" err="1" smtClean="0"/>
              <a:t>booleen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622299" y="4608356"/>
            <a:ext cx="53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</a:t>
            </a:r>
            <a:r>
              <a:rPr lang="fr-FR" sz="2400" dirty="0" err="1" smtClean="0"/>
              <a:t>ool</a:t>
            </a:r>
            <a:r>
              <a:rPr lang="fr-FR" sz="2400" dirty="0" smtClean="0"/>
              <a:t> </a:t>
            </a:r>
            <a:r>
              <a:rPr lang="fr-FR" sz="2400" dirty="0" err="1" smtClean="0"/>
              <a:t>estPileVide</a:t>
            </a:r>
            <a:r>
              <a:rPr lang="fr-FR" sz="2400" dirty="0" smtClean="0"/>
              <a:t>(Pile p); 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22298" y="5365761"/>
            <a:ext cx="53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 </a:t>
            </a:r>
            <a:r>
              <a:rPr lang="fr-FR" sz="2400" dirty="0" err="1" smtClean="0"/>
              <a:t>estPileVide</a:t>
            </a:r>
            <a:r>
              <a:rPr lang="fr-FR" sz="2400" dirty="0" smtClean="0"/>
              <a:t>(Pile p);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950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8353259" cy="838204"/>
          </a:xfrm>
        </p:spPr>
        <p:txBody>
          <a:bodyPr/>
          <a:lstStyle/>
          <a:p>
            <a:r>
              <a:rPr lang="fr-FR" dirty="0" smtClean="0"/>
              <a:t>Pour aller plus loin : choisissons un type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2299" y="2153329"/>
            <a:ext cx="53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Pile pour stocker des </a:t>
            </a:r>
            <a:r>
              <a:rPr lang="fr-FR" sz="2400" b="1" dirty="0" smtClean="0"/>
              <a:t>caractères</a:t>
            </a:r>
            <a:endParaRPr lang="fr-FR" sz="2400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78395"/>
              </p:ext>
            </p:extLst>
          </p:nvPr>
        </p:nvGraphicFramePr>
        <p:xfrm>
          <a:off x="622300" y="2803012"/>
          <a:ext cx="9624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66">
                  <a:extLst>
                    <a:ext uri="{9D8B030D-6E8A-4147-A177-3AD203B41FA5}">
                      <a16:colId xmlns:a16="http://schemas.microsoft.com/office/drawing/2014/main" val="269237000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2184410351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4070504885"/>
                    </a:ext>
                  </a:extLst>
                </a:gridCol>
                <a:gridCol w="2406066">
                  <a:extLst>
                    <a:ext uri="{9D8B030D-6E8A-4147-A177-3AD203B41FA5}">
                      <a16:colId xmlns:a16="http://schemas.microsoft.com/office/drawing/2014/main" val="356618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 besoin</a:t>
                      </a:r>
                      <a:r>
                        <a:rPr lang="fr-FR" baseline="0" dirty="0" smtClean="0"/>
                        <a:t> 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l’état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attendue ?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dépiler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r>
                        <a:rPr lang="fr-FR" baseline="0" dirty="0" smtClean="0"/>
                        <a:t> dépilée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0739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22299" y="4163502"/>
            <a:ext cx="862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algo</a:t>
            </a:r>
            <a:r>
              <a:rPr lang="fr-FR" sz="2400" dirty="0" smtClean="0"/>
              <a:t> </a:t>
            </a:r>
            <a:r>
              <a:rPr lang="fr-FR" sz="2400" b="1" dirty="0" err="1" smtClean="0"/>
              <a:t>depiler</a:t>
            </a:r>
            <a:r>
              <a:rPr lang="fr-FR" sz="2400" dirty="0" smtClean="0"/>
              <a:t>(p : réf à Pile de caractères):caractère 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838037" y="4968596"/>
            <a:ext cx="8645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 algorithmique, </a:t>
            </a:r>
            <a:r>
              <a:rPr lang="fr-FR" b="1" dirty="0" smtClean="0"/>
              <a:t>réf à</a:t>
            </a:r>
            <a:r>
              <a:rPr lang="fr-FR" dirty="0" smtClean="0"/>
              <a:t> se traduit par un pointeur en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7CBA"/>
      </a:dk2>
      <a:lt2>
        <a:srgbClr val="E7E6E6"/>
      </a:lt2>
      <a:accent1>
        <a:srgbClr val="077BBF"/>
      </a:accent1>
      <a:accent2>
        <a:srgbClr val="006BA1"/>
      </a:accent2>
      <a:accent3>
        <a:srgbClr val="005A87"/>
      </a:accent3>
      <a:accent4>
        <a:srgbClr val="F0971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456C13AE85D4180DD0EBDCAE0169C" ma:contentTypeVersion="2" ma:contentTypeDescription="Crée un document." ma:contentTypeScope="" ma:versionID="d8fdda6c8a41baee3f4f93e24f5abbfb">
  <xsd:schema xmlns:xsd="http://www.w3.org/2001/XMLSchema" xmlns:xs="http://www.w3.org/2001/XMLSchema" xmlns:p="http://schemas.microsoft.com/office/2006/metadata/properties" xmlns:ns2="90beb033-04b0-4eab-b23d-a907905e5921" targetNamespace="http://schemas.microsoft.com/office/2006/metadata/properties" ma:root="true" ma:fieldsID="196b30b243a2eb39e62d308fbc1472cf" ns2:_="">
    <xsd:import namespace="90beb033-04b0-4eab-b23d-a907905e5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eb033-04b0-4eab-b23d-a907905e5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1C55D2-71EC-476B-B68B-D252C6CB05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CCC335-D63E-4E61-B6E0-A8E27840C7D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0beb033-04b0-4eab-b23d-a907905e592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01C5E5-3A49-41CE-910E-2288B32164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eb033-04b0-4eab-b23d-a907905e5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26146</TotalTime>
  <Words>3527</Words>
  <Application>Microsoft Office PowerPoint</Application>
  <PresentationFormat>Grand écran</PresentationFormat>
  <Paragraphs>704</Paragraphs>
  <Slides>69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5" baseType="lpstr">
      <vt:lpstr>Courier New</vt:lpstr>
      <vt:lpstr>Arial</vt:lpstr>
      <vt:lpstr>Wingdings</vt:lpstr>
      <vt:lpstr>Poppins Bold</vt:lpstr>
      <vt:lpstr>Poppins</vt:lpstr>
      <vt:lpstr>Office Theme</vt:lpstr>
      <vt:lpstr>Présentation PowerPoint</vt:lpstr>
      <vt:lpstr>Objectifs :</vt:lpstr>
      <vt:lpstr>Piles : présentation</vt:lpstr>
      <vt:lpstr>Files : présentation</vt:lpstr>
      <vt:lpstr>Piles et files : types abstraits</vt:lpstr>
      <vt:lpstr>Exemple pour une pile : comportements</vt:lpstr>
      <vt:lpstr>Étape suivante : comportements -&gt;prototypes de fonction </vt:lpstr>
      <vt:lpstr>Un prototype en algo, puis en C</vt:lpstr>
      <vt:lpstr>Pour aller plus loin : choisissons un type</vt:lpstr>
      <vt:lpstr>Pour aller plus loin : choisissons un type</vt:lpstr>
      <vt:lpstr>Piles : rappel</vt:lpstr>
      <vt:lpstr>Piles : travail à partir du schéma</vt:lpstr>
      <vt:lpstr>Piles : travail à partir du schéma</vt:lpstr>
      <vt:lpstr>Pile : rappel </vt:lpstr>
      <vt:lpstr>Pile et listes :</vt:lpstr>
      <vt:lpstr>Piles et listes</vt:lpstr>
      <vt:lpstr>Piles et listes</vt:lpstr>
      <vt:lpstr>Pile et tableaux :</vt:lpstr>
      <vt:lpstr>Pile et tableaux : illustration</vt:lpstr>
      <vt:lpstr>Pile et tableaux : illustration</vt:lpstr>
      <vt:lpstr>Pile et tableaux : illustration</vt:lpstr>
      <vt:lpstr>Pile et tableaux : illustration</vt:lpstr>
      <vt:lpstr>Pile : résumé</vt:lpstr>
      <vt:lpstr>Pile et tableau : éléments d'implémentation</vt:lpstr>
      <vt:lpstr>Pile et tableau : représentation du type</vt:lpstr>
      <vt:lpstr>isEmptyStack() et isFullStack()</vt:lpstr>
      <vt:lpstr>Fonction isEmptyStack()</vt:lpstr>
      <vt:lpstr>Fonction isEmptyStack()</vt:lpstr>
      <vt:lpstr>Fonction Dépiler – unstack()</vt:lpstr>
      <vt:lpstr>Fonction Dépiler – unstack() - illustration</vt:lpstr>
      <vt:lpstr>Fonction unstack()</vt:lpstr>
      <vt:lpstr>Fonction unstack()</vt:lpstr>
      <vt:lpstr>Implémentation</vt:lpstr>
      <vt:lpstr>A traiter en TD / TP</vt:lpstr>
      <vt:lpstr>Files : rappel</vt:lpstr>
      <vt:lpstr>Files </vt:lpstr>
      <vt:lpstr>Exemple : file d'attente dans un magasin</vt:lpstr>
      <vt:lpstr>Définition du type t_customer</vt:lpstr>
      <vt:lpstr>représentation</vt:lpstr>
      <vt:lpstr>Type t_cell</vt:lpstr>
      <vt:lpstr>Type t_cell_cust</vt:lpstr>
      <vt:lpstr>Listes stockant des t_customer</vt:lpstr>
      <vt:lpstr>File stockant des t_customer</vt:lpstr>
      <vt:lpstr>Retour sur les t_ht_list</vt:lpstr>
      <vt:lpstr>Option 1 :J'ajoute au début (head), je retire à la fin (tail)  </vt:lpstr>
      <vt:lpstr>Option 2 :J'ajoute à la fin (tail), je retire au début (head)</vt:lpstr>
      <vt:lpstr>Files et listes</vt:lpstr>
      <vt:lpstr>Tableau stockant des t_customer</vt:lpstr>
      <vt:lpstr>Pile stockant des t_customer</vt:lpstr>
      <vt:lpstr>File et tableau : représentation du type</vt:lpstr>
      <vt:lpstr>Créer une file vide</vt:lpstr>
      <vt:lpstr>Enfiler (ajouter) le premier élément</vt:lpstr>
      <vt:lpstr>Illustration</vt:lpstr>
      <vt:lpstr>Défiler (enlever l'élément mis en premier)</vt:lpstr>
      <vt:lpstr>Illustration</vt:lpstr>
      <vt:lpstr>Constat</vt:lpstr>
      <vt:lpstr>Pile vide avec un tableau</vt:lpstr>
      <vt:lpstr>Visualisation</vt:lpstr>
      <vt:lpstr>Un paradoxe apparent</vt:lpstr>
      <vt:lpstr>Comment lever ce paradoxe ?</vt:lpstr>
      <vt:lpstr>Complexité des opérations</vt:lpstr>
      <vt:lpstr>Complexité des opérations : suite</vt:lpstr>
      <vt:lpstr>Complexité des opérations de tri</vt:lpstr>
      <vt:lpstr>Tri à bulles : suite</vt:lpstr>
      <vt:lpstr>Complexité du tri à bulles</vt:lpstr>
      <vt:lpstr>Complexités usuelles</vt:lpstr>
      <vt:lpstr>Complexités usuelles</vt:lpstr>
      <vt:lpstr>Optimisation des algorithmes</vt:lpstr>
      <vt:lpstr>Implémentation : tableaux vs LSC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Maeva Dufour</dc:creator>
  <cp:lastModifiedBy>Nicolas FLASQUE</cp:lastModifiedBy>
  <cp:revision>423</cp:revision>
  <dcterms:created xsi:type="dcterms:W3CDTF">2021-02-24T15:06:48Z</dcterms:created>
  <dcterms:modified xsi:type="dcterms:W3CDTF">2023-09-19T14:31:27Z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0x0101007F1456C13AE85D4180DD0EBDCAE0169C</vt:lpwstr>
  </property>
</Properties>
</file>