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5" r:id="rId5"/>
  </p:sldMasterIdLst>
  <p:handoutMasterIdLst>
    <p:handoutMasterId r:id="rId71"/>
  </p:handoutMasterIdLst>
  <p:sldIdLst>
    <p:sldId id="258" r:id="rId6"/>
    <p:sldId id="349" r:id="rId7"/>
    <p:sldId id="319" r:id="rId8"/>
    <p:sldId id="348" r:id="rId9"/>
    <p:sldId id="351" r:id="rId10"/>
    <p:sldId id="350" r:id="rId11"/>
    <p:sldId id="383" r:id="rId12"/>
    <p:sldId id="352" r:id="rId13"/>
    <p:sldId id="353" r:id="rId14"/>
    <p:sldId id="354" r:id="rId15"/>
    <p:sldId id="355" r:id="rId16"/>
    <p:sldId id="357" r:id="rId17"/>
    <p:sldId id="356" r:id="rId18"/>
    <p:sldId id="358" r:id="rId19"/>
    <p:sldId id="359" r:id="rId20"/>
    <p:sldId id="360" r:id="rId21"/>
    <p:sldId id="361" r:id="rId22"/>
    <p:sldId id="362" r:id="rId23"/>
    <p:sldId id="363" r:id="rId24"/>
    <p:sldId id="381" r:id="rId25"/>
    <p:sldId id="382" r:id="rId26"/>
    <p:sldId id="364" r:id="rId27"/>
    <p:sldId id="365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257" r:id="rId41"/>
    <p:sldId id="396" r:id="rId42"/>
    <p:sldId id="259" r:id="rId43"/>
    <p:sldId id="260" r:id="rId44"/>
    <p:sldId id="278" r:id="rId45"/>
    <p:sldId id="261" r:id="rId46"/>
    <p:sldId id="276" r:id="rId47"/>
    <p:sldId id="279" r:id="rId48"/>
    <p:sldId id="277" r:id="rId49"/>
    <p:sldId id="280" r:id="rId50"/>
    <p:sldId id="262" r:id="rId51"/>
    <p:sldId id="263" r:id="rId52"/>
    <p:sldId id="281" r:id="rId53"/>
    <p:sldId id="282" r:id="rId54"/>
    <p:sldId id="283" r:id="rId55"/>
    <p:sldId id="264" r:id="rId56"/>
    <p:sldId id="265" r:id="rId57"/>
    <p:sldId id="266" r:id="rId58"/>
    <p:sldId id="267" r:id="rId59"/>
    <p:sldId id="269" r:id="rId60"/>
    <p:sldId id="268" r:id="rId61"/>
    <p:sldId id="284" r:id="rId62"/>
    <p:sldId id="285" r:id="rId63"/>
    <p:sldId id="286" r:id="rId64"/>
    <p:sldId id="287" r:id="rId65"/>
    <p:sldId id="288" r:id="rId66"/>
    <p:sldId id="289" r:id="rId67"/>
    <p:sldId id="290" r:id="rId68"/>
    <p:sldId id="291" r:id="rId69"/>
    <p:sldId id="292" r:id="rId70"/>
  </p:sldIdLst>
  <p:sldSz cx="12192000" cy="6858000"/>
  <p:notesSz cx="6858000" cy="9144000"/>
  <p:custDataLst>
    <p:tags r:id="rId7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0A99F17-A5BF-002A-CC0D-9B2609F7A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914BA4-AD75-63A5-1891-2DD2BE2D08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57B0B-7989-4E44-B44B-B7ECD4C15E40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0B408A-4F7B-1963-7849-77E725AC49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58B2D9-5ED1-45D3-229E-4A7476712D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5875-1C04-5948-86D2-E80C509DA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735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ND TEXTUR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91690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itr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7714-1A87-4A32-BEB7-DE385D896E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2392523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C1C3283-2C60-4154-BCF2-938BD1AAA8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6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6A13DD0-46A4-4701-84B6-2739BAAF3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2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81DA51-15EA-41C9-B9D9-126431158E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9" y="4800443"/>
            <a:ext cx="2392526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D339DFF-34B1-4FCE-9EB1-6F193EA207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50F40BE-65F1-4CF7-8335-CCE45146B0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73397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51BA94-8FCB-48A6-82A9-7E047951E5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493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8DA24B9-0828-4059-83C1-F1CBA6F725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588" y="4136874"/>
            <a:ext cx="2392525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D79C8F-A77C-47D5-81A0-7EAD1F01A89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B93BD005-C6E6-40D8-9002-C111D6224200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99D4465D-8431-439E-8C85-C31D725BC961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2603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7BCF2-34AB-4D65-863A-E82F5F8504C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59DC2AB8-B97E-4920-BB2A-397EE5C6444A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DECD9B09-50C9-4521-8243-D73C16B6411D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89032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itr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800440"/>
            <a:ext cx="3187809" cy="17907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A7DFAC-B109-41BA-B505-5359FA6689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0C9E51-5570-4CDC-BC08-67D3B58D9C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1303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18A73BA-D6F2-4F77-97DC-C34908DAD5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0305" y="4166877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E54E9D-AFEB-4EF2-B1B1-D672E98B300F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B605272E-58F4-46BC-B045-1CF0130E4156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EDE177E2-4AA1-4E3A-A2B9-DC75B0165CCF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10003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2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44300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69034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Droi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76044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Droi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31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523DEA-63B0-4993-8F10-07066A009199}"/>
              </a:ext>
            </a:extLst>
          </p:cNvPr>
          <p:cNvSpPr/>
          <p:nvPr userDrawn="1"/>
        </p:nvSpPr>
        <p:spPr>
          <a:xfrm>
            <a:off x="629000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B5338C-FA47-4349-8832-4FDEA0829B4E}"/>
              </a:ext>
            </a:extLst>
          </p:cNvPr>
          <p:cNvSpPr/>
          <p:nvPr userDrawn="1"/>
        </p:nvSpPr>
        <p:spPr>
          <a:xfrm>
            <a:off x="628999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047990-9456-4EE9-962A-09269F53C8A2}"/>
              </a:ext>
            </a:extLst>
          </p:cNvPr>
          <p:cNvSpPr/>
          <p:nvPr userDrawn="1"/>
        </p:nvSpPr>
        <p:spPr>
          <a:xfrm>
            <a:off x="628999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D9FDE89-C068-4063-9CDF-99A339B49C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9600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327773D-AA57-4D70-B1FC-3BC33D488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9600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908A72A-8EFF-4B0E-B9B8-B0709BD4B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9600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59085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Gauch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7515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0565" y="3113402"/>
            <a:ext cx="4469235" cy="288618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>
              <a:lnSpc>
                <a:spcPct val="12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200" b="0" cap="none" baseline="0" smtClean="0"/>
            </a:lvl1pPr>
          </a:lstStyle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71597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Gauch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88115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CDBDD40-D40A-441F-9454-F162EE546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0815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6927E7-8375-4D9F-A05F-F88DE40DD865}"/>
              </a:ext>
            </a:extLst>
          </p:cNvPr>
          <p:cNvSpPr/>
          <p:nvPr userDrawn="1"/>
        </p:nvSpPr>
        <p:spPr>
          <a:xfrm>
            <a:off x="6623866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FCE34C-B24E-488F-87C8-5734AE86DE2A}"/>
              </a:ext>
            </a:extLst>
          </p:cNvPr>
          <p:cNvSpPr/>
          <p:nvPr userDrawn="1"/>
        </p:nvSpPr>
        <p:spPr>
          <a:xfrm>
            <a:off x="6623865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12C77C-8F30-4BB1-B9CB-E151A29C91D8}"/>
              </a:ext>
            </a:extLst>
          </p:cNvPr>
          <p:cNvSpPr/>
          <p:nvPr userDrawn="1"/>
        </p:nvSpPr>
        <p:spPr>
          <a:xfrm>
            <a:off x="6623865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B2733C2-5F73-4F37-BBC0-BACA191641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74466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8E5A20A-6E86-45E7-A9FD-E215AC1C1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4466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DE132D7-49B8-4857-80C5-A06869D463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4466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573557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64100" y="0"/>
            <a:ext cx="7327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77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parti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CF8206C-8EDA-4AD6-8ABD-5B01F8E8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0102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BCABCC7-37E8-43DB-B099-76A7A31366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4243" y="2456440"/>
            <a:ext cx="4469235" cy="33855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46361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hoto full screen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A19E770-24AD-4F56-998D-54A4F3ADD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766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vs 3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D8E7C17-80DA-4485-B349-432D5E859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6433" y="1414307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DC2B4E-05EF-4A70-BB95-FEB896152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6433" y="1071750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98A9AB-CAD8-4B8D-AF74-C893B4B37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6433" y="3202840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664F6F-61B3-4A89-A7B1-BC5F355658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6433" y="2860283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A9C591C-CD26-4507-A629-9056F8839D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6433" y="4991374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063E755-43A7-43AE-B638-C0EF737341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6433" y="4648817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714952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96404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405640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316815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26051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2FE260-6944-494E-B6FB-B65E9A72F0EB}"/>
              </a:ext>
            </a:extLst>
          </p:cNvPr>
          <p:cNvSpPr/>
          <p:nvPr userDrawn="1"/>
        </p:nvSpPr>
        <p:spPr>
          <a:xfrm>
            <a:off x="7119867" y="77931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87168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A52F4B2-30D1-4074-A450-4D5075515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0467" y="98342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07578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77392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69190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92033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289600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12444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46346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166757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79810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25091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459315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345501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479726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90866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11277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79549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E73FA-156F-4886-9CD5-B8669D5E1C11}"/>
              </a:ext>
            </a:extLst>
          </p:cNvPr>
          <p:cNvSpPr/>
          <p:nvPr userDrawn="1"/>
        </p:nvSpPr>
        <p:spPr>
          <a:xfrm>
            <a:off x="616299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95DDB-715D-43CD-AC01-E798910C1EBC}"/>
              </a:ext>
            </a:extLst>
          </p:cNvPr>
          <p:cNvSpPr/>
          <p:nvPr userDrawn="1"/>
        </p:nvSpPr>
        <p:spPr>
          <a:xfrm>
            <a:off x="633677" y="495265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76BEBD-ED36-4A97-AFDE-F1532566CFBE}"/>
              </a:ext>
            </a:extLst>
          </p:cNvPr>
          <p:cNvSpPr/>
          <p:nvPr userDrawn="1"/>
        </p:nvSpPr>
        <p:spPr>
          <a:xfrm>
            <a:off x="6380037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FC539D-4A6B-462C-8CD4-180748FD86BF}"/>
              </a:ext>
            </a:extLst>
          </p:cNvPr>
          <p:cNvSpPr/>
          <p:nvPr userDrawn="1"/>
        </p:nvSpPr>
        <p:spPr>
          <a:xfrm>
            <a:off x="6395506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A70E68-C87E-4B1A-AAB4-2CBC9CFE5A2A}"/>
              </a:ext>
            </a:extLst>
          </p:cNvPr>
          <p:cNvSpPr/>
          <p:nvPr userDrawn="1"/>
        </p:nvSpPr>
        <p:spPr>
          <a:xfrm>
            <a:off x="631768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36315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732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30580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 beaucoup de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8016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orang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6B3C6C-904D-4212-AD52-D63BC34B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17BA901-067A-4ED3-9FD1-6893FB3AE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4D533A6-0DA5-4C53-868A-D13A88BA2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C7F8447-B1ED-46F0-8B80-13831DF126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970E741-E967-4DE7-897F-F0897190E1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7CC6105-62BD-4509-9BEC-45C9C5411B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6C713E6-7337-41D6-A6BA-AB2AF44803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7588DEB-68C1-47D6-BFB0-03624C6189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58D85E4-3213-4299-9D9F-0CCC91497E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05C8F8F-5047-408D-B3D5-F81815794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EE58D26B-90F2-4064-A6B6-32D651DD71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D4CCE6F1-1C1C-455D-AA73-381827F040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2046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bleu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B741779-4F6F-410D-AF06-AE66E84A84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3CC2A89-881D-47F5-9E77-62632DF650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8C6F71A4-4BA8-4B14-A3C8-64E0E452DC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D798584-2879-49A3-A313-38B09ADFCB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46A8F46-DA53-4745-8ACB-6F22FAD89B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691F633-3DA1-47A7-85BC-1F6EA4BC27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F15D0B8-AE15-4DDB-828F-15848C0C78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F11BDA5-7F66-4674-89FE-8A83917E7D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69326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1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030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bleu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D9DCD6D-4F56-4862-BCF7-295EF56A8F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5A0CA831-A2BA-4849-8142-A12144403C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0C867DE-D5E8-479A-9611-82F1D72ED7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0F938AA-AC57-44FD-BCC1-AB4E88DE0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651E53-3D80-41CD-8BA5-119E17A6C2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A240006-9CEC-4F52-9B78-E577DA96C6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040193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orang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6088078-FB73-48CA-AF8E-2D5E08478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3949224-BA2A-4B04-9F26-9AFC8517A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80FBCEB1-09B9-44DF-83DD-86F0CFF078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5F8F3CC-3BA2-4B01-8B97-E992D1D1CE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D377751-3447-44B4-BE64-E3301AE8B9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4ED1A1-250C-4DAC-8700-6C484CA06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CC6C7D5-B0A2-498E-B76A-6EF0DD6F09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B6E01F4-5801-42C8-A58C-65B40C24AB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0DB6E42-21DF-4F90-B6CC-C74F159693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C2FA2B2-E0CC-4AF7-B17A-664E479FC4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978546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boxes 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8FA5AF-2DD3-4EF2-BB3F-DC20B123EE12}"/>
              </a:ext>
            </a:extLst>
          </p:cNvPr>
          <p:cNvSpPr/>
          <p:nvPr userDrawn="1"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F3EDA9-E981-4992-9E55-482CBE40D00F}"/>
              </a:ext>
            </a:extLst>
          </p:cNvPr>
          <p:cNvSpPr/>
          <p:nvPr userDrawn="1"/>
        </p:nvSpPr>
        <p:spPr>
          <a:xfrm>
            <a:off x="4063998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DD091C0-CD89-486F-805A-8165FDEB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DAF6AD5-C610-4303-9D28-A4029B68F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5426931-9F66-4609-920E-888A7BA280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B3F03BBB-4AB3-4E01-A36A-DF348A365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F5108C55-E833-4881-84D5-C534D29F9C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39151" y="450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D65B3A5-EDC8-419A-9635-3E809BE9DC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39151" y="1170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BF821A0-8FA5-4728-B437-231EDACE5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9151" y="3879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FB795F3-CB2A-4E68-824E-F5A1B3C6F8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599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27897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2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9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DB5DBA-3F42-4DFE-B98B-8B7081F3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A436ED-371E-47A0-9CC3-E37AC5FDE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152918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0131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ND TEXTUR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5725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hoto full screen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4A19E770-24AD-4F56-998D-54A4F3ADD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5733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1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17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3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D063729-0880-4479-83E3-CDEA3BC75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64454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4A827AE-538A-46F8-8C1F-34F42B82B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3377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300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93069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2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BBBA8AB-D1BE-4BC6-B189-91459C4601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81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70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3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D063729-0880-4479-83E3-CDEA3BC757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64454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4A827AE-538A-46F8-8C1F-34F42B82B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3377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300" y="2374900"/>
            <a:ext cx="3351246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32976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eaucoup de texte photo droi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177DE9B-28D2-48D1-9BEE-5584292C97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6657E-59A8-41D8-AE22-BC9D4BD11C29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895AD-AA5E-4E17-8534-714AA5E68102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95F7A-69E0-4ED2-BE88-80B9C37CC1AF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28796"/>
            <a:ext cx="4699000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1727200"/>
            <a:ext cx="4699001" cy="450200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892504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6628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0956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5284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9612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6627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0955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5283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9612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917C93-90E3-4F5B-974D-CA02BD33314A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125DBC8-3FB5-4BA2-81ED-7BE493F5D99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126B770E-B59E-46EF-9F46-8F0CC85F407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47062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pos="39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titr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702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175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647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199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02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174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11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FC83DB9-CC00-489A-B332-D28034B63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B38441-C5F2-4A49-A438-8431A20860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6702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3401391-2B98-48FC-B241-60E08CFF1D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174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A4C635D-6501-4DA0-B2BE-6CB31B9EDD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5647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7BFE9D4-2162-4B44-B816-6EB7C48820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01199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4579E-F5EE-4693-BEB5-2B0E1A4BCC72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BAEA343-8FCC-4FE1-9CF2-515D699A4505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F5BA2742-6AC6-489B-8850-0842FC2EDFF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64887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5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1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8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FB85A1-BD4A-44A2-B62B-C6908E56B159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71FF1136-A8AA-4494-AA5B-14BE3DA0BD6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3A60BFD-651F-49D9-BD16-C3658A894FC3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86982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itr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7714-1A87-4A32-BEB7-DE385D896E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2392523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C1C3283-2C60-4154-BCF2-938BD1AAA8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6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6A13DD0-46A4-4701-84B6-2739BAAF3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2" y="4800443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81DA51-15EA-41C9-B9D9-126431158E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9" y="4800443"/>
            <a:ext cx="2392526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D339DFF-34B1-4FCE-9EB1-6F193EA207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50F40BE-65F1-4CF7-8335-CCE45146B0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73397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51BA94-8FCB-48A6-82A9-7E047951E5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4493" y="4136874"/>
            <a:ext cx="2392524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8DA24B9-0828-4059-83C1-F1CBA6F725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588" y="4136874"/>
            <a:ext cx="2392525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D79C8F-A77C-47D5-81A0-7EAD1F01A89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B93BD005-C6E6-40D8-9002-C111D6224200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99D4465D-8431-439E-8C85-C31D725BC961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98240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603746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7BCF2-34AB-4D65-863A-E82F5F8504C3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59DC2AB8-B97E-4920-BB2A-397EE5C6444A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DECD9B09-50C9-4521-8243-D73C16B6411D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669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 boxes images &amp; titr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1303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0305" y="2133600"/>
            <a:ext cx="3187808" cy="18065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1302" y="4800442"/>
            <a:ext cx="3187809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0304" y="4800440"/>
            <a:ext cx="3187809" cy="17907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A7DFAC-B109-41BA-B505-5359FA6689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0C9E51-5570-4CDC-BC08-67D3B58D9C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1303" y="4136874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18A73BA-D6F2-4F77-97DC-C34908DAD5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0305" y="4166877"/>
            <a:ext cx="3187808" cy="450995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>
              <a:spcBef>
                <a:spcPct val="0"/>
              </a:spcBef>
              <a:defRPr lang="en-US" sz="1200" b="1" cap="none" baseline="0">
                <a:solidFill>
                  <a:schemeClr val="tx2"/>
                </a:solidFill>
              </a:defRPr>
            </a:lvl1pPr>
          </a:lstStyle>
          <a:p>
            <a:pPr marL="0" lv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E54E9D-AFEB-4EF2-B1B1-D672E98B300F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B605272E-58F4-46BC-B045-1CF0130E4156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EDE177E2-4AA1-4E3A-A2B9-DC75B0165CCF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22785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 seul 2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44300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29148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Droi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144726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Droi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831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523DEA-63B0-4993-8F10-07066A009199}"/>
              </a:ext>
            </a:extLst>
          </p:cNvPr>
          <p:cNvSpPr/>
          <p:nvPr userDrawn="1"/>
        </p:nvSpPr>
        <p:spPr>
          <a:xfrm>
            <a:off x="629000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B5338C-FA47-4349-8832-4FDEA0829B4E}"/>
              </a:ext>
            </a:extLst>
          </p:cNvPr>
          <p:cNvSpPr/>
          <p:nvPr userDrawn="1"/>
        </p:nvSpPr>
        <p:spPr>
          <a:xfrm>
            <a:off x="628999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047990-9456-4EE9-962A-09269F53C8A2}"/>
              </a:ext>
            </a:extLst>
          </p:cNvPr>
          <p:cNvSpPr/>
          <p:nvPr userDrawn="1"/>
        </p:nvSpPr>
        <p:spPr>
          <a:xfrm>
            <a:off x="628999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D9FDE89-C068-4063-9CDF-99A339B49C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9600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327773D-AA57-4D70-B1FC-3BC33D488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9600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908A72A-8EFF-4B0E-B9B8-B0709BD4B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9600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5146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2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CFC08-1EB7-4FE0-A7B2-88749DF3FE8C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97337C-C0C6-4AE9-804C-6EDC2DCB9615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BBBA8AB-D1BE-4BC6-B189-91459C4601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8199" y="2374900"/>
            <a:ext cx="4848533" cy="40132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just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1526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Photo Gauch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9D6B37-F0D5-4080-A24F-BB074A45E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7515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2AB81-8B35-4C3F-B4D4-B766A63B84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30565" y="3113402"/>
            <a:ext cx="4469235" cy="288618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>
              <a:lnSpc>
                <a:spcPct val="12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200" b="0" cap="none" baseline="0" smtClean="0"/>
            </a:lvl1pPr>
          </a:lstStyle>
          <a:p>
            <a:pPr marL="0" lv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48430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oxes - Photo Gauch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801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4AD04-829B-4158-AB9D-3341F95D73B4}"/>
              </a:ext>
            </a:extLst>
          </p:cNvPr>
          <p:cNvSpPr/>
          <p:nvPr userDrawn="1"/>
        </p:nvSpPr>
        <p:spPr>
          <a:xfrm>
            <a:off x="588010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149FD-6299-4D67-BC80-E0626BF0A775}"/>
              </a:ext>
            </a:extLst>
          </p:cNvPr>
          <p:cNvSpPr/>
          <p:nvPr userDrawn="1"/>
        </p:nvSpPr>
        <p:spPr>
          <a:xfrm>
            <a:off x="598170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DA42C6-607F-4C62-A420-FD23E46AC088}"/>
              </a:ext>
            </a:extLst>
          </p:cNvPr>
          <p:cNvSpPr/>
          <p:nvPr userDrawn="1"/>
        </p:nvSpPr>
        <p:spPr>
          <a:xfrm>
            <a:off x="6057900" y="0"/>
            <a:ext cx="61341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4A43CF-4C11-48F9-ADF8-122E2B0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66" y="88115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CDBDD40-D40A-441F-9454-F162EE546C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0815" y="17452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6927E7-8375-4D9F-A05F-F88DE40DD865}"/>
              </a:ext>
            </a:extLst>
          </p:cNvPr>
          <p:cNvSpPr/>
          <p:nvPr userDrawn="1"/>
        </p:nvSpPr>
        <p:spPr>
          <a:xfrm>
            <a:off x="6623866" y="246145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FCE34C-B24E-488F-87C8-5734AE86DE2A}"/>
              </a:ext>
            </a:extLst>
          </p:cNvPr>
          <p:cNvSpPr/>
          <p:nvPr userDrawn="1"/>
        </p:nvSpPr>
        <p:spPr>
          <a:xfrm>
            <a:off x="6623865" y="369799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12C77C-8F30-4BB1-B9CB-E151A29C91D8}"/>
              </a:ext>
            </a:extLst>
          </p:cNvPr>
          <p:cNvSpPr/>
          <p:nvPr userDrawn="1"/>
        </p:nvSpPr>
        <p:spPr>
          <a:xfrm>
            <a:off x="6623865" y="493453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B2733C2-5F73-4F37-BBC0-BACA191641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74466" y="266555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8E5A20A-6E86-45E7-A9FD-E215AC1C1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4466" y="390209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DE132D7-49B8-4857-80C5-A06869D463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4466" y="513863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2910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ND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8320AF58-6311-492B-9373-52DECEB2A8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64100" y="0"/>
            <a:ext cx="7327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652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 parti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CF8206C-8EDA-4AD6-8ABD-5B01F8E8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0102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BCABCC7-37E8-43DB-B099-76A7A31366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4243" y="2456440"/>
            <a:ext cx="4469235" cy="33855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75350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 vs 3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D8E7C17-80DA-4485-B349-432D5E859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6433" y="1414307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DC2B4E-05EF-4A70-BB95-FEB896152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6433" y="1071750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98A9AB-CAD8-4B8D-AF74-C893B4B37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6433" y="3202840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664F6F-61B3-4A89-A7B1-BC5F355658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36433" y="2860283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A9C591C-CD26-4507-A629-9056F8839D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36433" y="4991374"/>
            <a:ext cx="4469235" cy="100821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063E755-43A7-43AE-B638-C0EF737341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6433" y="4648817"/>
            <a:ext cx="640767" cy="342557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8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4988531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96404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405640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316815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26051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2FE260-6944-494E-B6FB-B65E9A72F0EB}"/>
              </a:ext>
            </a:extLst>
          </p:cNvPr>
          <p:cNvSpPr/>
          <p:nvPr userDrawn="1"/>
        </p:nvSpPr>
        <p:spPr>
          <a:xfrm>
            <a:off x="7119867" y="77931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871680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A52F4B2-30D1-4074-A450-4D5075515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0467" y="98342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075787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5688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67BCEF-A683-4DE0-AB9E-EA0C5DC687FF}"/>
              </a:ext>
            </a:extLst>
          </p:cNvPr>
          <p:cNvSpPr/>
          <p:nvPr userDrawn="1"/>
        </p:nvSpPr>
        <p:spPr>
          <a:xfrm>
            <a:off x="7119867" y="269190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92033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514877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F9E37785-4D81-425D-9867-7BE4337E8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0467" y="289600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412444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535287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463466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1667573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97825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8B89DB0-E713-48EE-A7B6-75EEF0EA8861}"/>
              </a:ext>
            </a:extLst>
          </p:cNvPr>
          <p:cNvSpPr/>
          <p:nvPr userDrawn="1"/>
        </p:nvSpPr>
        <p:spPr>
          <a:xfrm>
            <a:off x="3981450" y="-12030"/>
            <a:ext cx="8210550" cy="6907458"/>
          </a:xfrm>
          <a:custGeom>
            <a:avLst/>
            <a:gdLst>
              <a:gd name="connsiteX0" fmla="*/ 1446663 w 8210550"/>
              <a:gd name="connsiteY0" fmla="*/ 0 h 6907458"/>
              <a:gd name="connsiteX1" fmla="*/ 8210550 w 8210550"/>
              <a:gd name="connsiteY1" fmla="*/ 0 h 6907458"/>
              <a:gd name="connsiteX2" fmla="*/ 8210550 w 8210550"/>
              <a:gd name="connsiteY2" fmla="*/ 6907458 h 6907458"/>
              <a:gd name="connsiteX3" fmla="*/ 0 w 8210550"/>
              <a:gd name="connsiteY3" fmla="*/ 6907458 h 6907458"/>
              <a:gd name="connsiteX4" fmla="*/ 1446663 w 8210550"/>
              <a:gd name="connsiteY4" fmla="*/ 0 h 690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0550" h="6907458">
                <a:moveTo>
                  <a:pt x="1446663" y="0"/>
                </a:moveTo>
                <a:lnTo>
                  <a:pt x="8210550" y="0"/>
                </a:lnTo>
                <a:lnTo>
                  <a:pt x="8210550" y="6907458"/>
                </a:lnTo>
                <a:lnTo>
                  <a:pt x="0" y="6907458"/>
                </a:lnTo>
                <a:lnTo>
                  <a:pt x="14466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1397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2DC4330F-5388-437F-95A9-C42AB0C1567C}"/>
              </a:ext>
            </a:extLst>
          </p:cNvPr>
          <p:cNvSpPr/>
          <p:nvPr userDrawn="1"/>
        </p:nvSpPr>
        <p:spPr bwMode="white">
          <a:xfrm flipH="1">
            <a:off x="-14141" y="-12030"/>
            <a:ext cx="7164243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43DC3D85-0B53-4662-9812-BA76986AF1F4}"/>
              </a:ext>
            </a:extLst>
          </p:cNvPr>
          <p:cNvSpPr/>
          <p:nvPr userDrawn="1"/>
        </p:nvSpPr>
        <p:spPr bwMode="white">
          <a:xfrm flipH="1">
            <a:off x="0" y="-12030"/>
            <a:ext cx="7003446" cy="6895431"/>
          </a:xfrm>
          <a:custGeom>
            <a:avLst/>
            <a:gdLst>
              <a:gd name="connsiteX0" fmla="*/ 0 w 6332540"/>
              <a:gd name="connsiteY0" fmla="*/ 13368 h 6895431"/>
              <a:gd name="connsiteX1" fmla="*/ 6332540 w 6332540"/>
              <a:gd name="connsiteY1" fmla="*/ 0 h 6895431"/>
              <a:gd name="connsiteX2" fmla="*/ 6332540 w 6332540"/>
              <a:gd name="connsiteY2" fmla="*/ 6857999 h 6895431"/>
              <a:gd name="connsiteX3" fmla="*/ 1393999 w 6332540"/>
              <a:gd name="connsiteY3" fmla="*/ 6895431 h 6895431"/>
              <a:gd name="connsiteX4" fmla="*/ 0 w 6332540"/>
              <a:gd name="connsiteY4" fmla="*/ 13368 h 689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40" h="6895431">
                <a:moveTo>
                  <a:pt x="0" y="13368"/>
                </a:moveTo>
                <a:lnTo>
                  <a:pt x="6332540" y="0"/>
                </a:lnTo>
                <a:lnTo>
                  <a:pt x="6332540" y="6857999"/>
                </a:lnTo>
                <a:lnTo>
                  <a:pt x="1393999" y="6895431"/>
                </a:lnTo>
                <a:lnTo>
                  <a:pt x="0" y="13368"/>
                </a:lnTo>
                <a:close/>
              </a:path>
            </a:pathLst>
          </a:custGeom>
          <a:ln>
            <a:noFill/>
          </a:ln>
          <a:effectLst>
            <a:outerShdw blurRad="165100" dist="101600" dir="54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348378-79B9-4653-9FE5-FA4E3E1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594339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71461E7-8CF2-4418-9540-C45A81EE57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49" y="2456440"/>
            <a:ext cx="4469235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6D5F55-FCD2-4580-B917-995E76A4F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999" y="3113402"/>
            <a:ext cx="4469235" cy="288618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E53C2B-A8D4-4788-B865-7612C241CEAB}"/>
              </a:ext>
            </a:extLst>
          </p:cNvPr>
          <p:cNvSpPr/>
          <p:nvPr userDrawn="1"/>
        </p:nvSpPr>
        <p:spPr>
          <a:xfrm>
            <a:off x="7119866" y="3250912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022D59-5AA0-4350-8AE7-E47CF5E49672}"/>
              </a:ext>
            </a:extLst>
          </p:cNvPr>
          <p:cNvSpPr/>
          <p:nvPr userDrawn="1"/>
        </p:nvSpPr>
        <p:spPr>
          <a:xfrm>
            <a:off x="7119866" y="4593154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7EC7144-A8BB-4BDB-9CA1-25AAB705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0467" y="3455019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0A7D428-9388-4097-8613-CDB5217E47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70467" y="4797261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E7384B5-E285-42D7-A33F-1C66F88A79CF}"/>
              </a:ext>
            </a:extLst>
          </p:cNvPr>
          <p:cNvSpPr/>
          <p:nvPr userDrawn="1"/>
        </p:nvSpPr>
        <p:spPr>
          <a:xfrm>
            <a:off x="7119866" y="190866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300F637-3944-4924-8F57-AEBBDB694E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0467" y="211277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1849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E73FA-156F-4886-9CD5-B8669D5E1C11}"/>
              </a:ext>
            </a:extLst>
          </p:cNvPr>
          <p:cNvSpPr/>
          <p:nvPr userDrawn="1"/>
        </p:nvSpPr>
        <p:spPr>
          <a:xfrm>
            <a:off x="616299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95DDB-715D-43CD-AC01-E798910C1EBC}"/>
              </a:ext>
            </a:extLst>
          </p:cNvPr>
          <p:cNvSpPr/>
          <p:nvPr userDrawn="1"/>
        </p:nvSpPr>
        <p:spPr>
          <a:xfrm>
            <a:off x="633677" y="4952651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76BEBD-ED36-4A97-AFDE-F1532566CFBE}"/>
              </a:ext>
            </a:extLst>
          </p:cNvPr>
          <p:cNvSpPr/>
          <p:nvPr userDrawn="1"/>
        </p:nvSpPr>
        <p:spPr>
          <a:xfrm>
            <a:off x="6380037" y="2679788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FC539D-4A6B-462C-8CD4-180748FD86BF}"/>
              </a:ext>
            </a:extLst>
          </p:cNvPr>
          <p:cNvSpPr/>
          <p:nvPr userDrawn="1"/>
        </p:nvSpPr>
        <p:spPr>
          <a:xfrm>
            <a:off x="6395506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A70E68-C87E-4B1A-AAB4-2CBC9CFE5A2A}"/>
              </a:ext>
            </a:extLst>
          </p:cNvPr>
          <p:cNvSpPr/>
          <p:nvPr userDrawn="1"/>
        </p:nvSpPr>
        <p:spPr>
          <a:xfrm>
            <a:off x="631768" y="3816219"/>
            <a:ext cx="848784" cy="850812"/>
          </a:xfrm>
          <a:prstGeom prst="roundRect">
            <a:avLst>
              <a:gd name="adj" fmla="val 10993"/>
            </a:avLst>
          </a:prstGeom>
          <a:solidFill>
            <a:schemeClr val="bg1"/>
          </a:solidFill>
          <a:ln w="6350">
            <a:solidFill>
              <a:schemeClr val="accent3">
                <a:alpha val="2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58657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 picto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6A13-3686-481F-A80B-4B2C080A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655E716-ACEC-4C37-852B-0DB950524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02069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AC64593-0195-4787-9A1A-E4389B1D64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02069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67CB660-2910-4E20-8530-753D5CDC27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2069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EB3E88A-5928-427D-8747-D11B04BBC874}"/>
              </a:ext>
            </a:extLst>
          </p:cNvPr>
          <p:cNvSpPr/>
          <p:nvPr userDrawn="1"/>
        </p:nvSpPr>
        <p:spPr>
          <a:xfrm>
            <a:off x="8937170" y="-12700"/>
            <a:ext cx="3254830" cy="2795082"/>
          </a:xfrm>
          <a:custGeom>
            <a:avLst/>
            <a:gdLst>
              <a:gd name="connsiteX0" fmla="*/ 0 w 4127500"/>
              <a:gd name="connsiteY0" fmla="*/ 0 h 2795082"/>
              <a:gd name="connsiteX1" fmla="*/ 4127500 w 4127500"/>
              <a:gd name="connsiteY1" fmla="*/ 12700 h 2795082"/>
              <a:gd name="connsiteX2" fmla="*/ 4127500 w 4127500"/>
              <a:gd name="connsiteY2" fmla="*/ 2795082 h 2795082"/>
              <a:gd name="connsiteX3" fmla="*/ 0 w 4127500"/>
              <a:gd name="connsiteY3" fmla="*/ 0 h 2795082"/>
              <a:gd name="connsiteX4" fmla="*/ 0 w 3708400"/>
              <a:gd name="connsiteY4" fmla="*/ 0 h 34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2795082">
                <a:moveTo>
                  <a:pt x="0" y="0"/>
                </a:moveTo>
                <a:lnTo>
                  <a:pt x="4127500" y="12700"/>
                </a:lnTo>
                <a:lnTo>
                  <a:pt x="4127500" y="27950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2545D2D-5DE5-4E14-9AB2-341701F1A616}"/>
              </a:ext>
            </a:extLst>
          </p:cNvPr>
          <p:cNvSpPr/>
          <p:nvPr userDrawn="1"/>
        </p:nvSpPr>
        <p:spPr>
          <a:xfrm>
            <a:off x="9933717" y="0"/>
            <a:ext cx="2258283" cy="2923952"/>
          </a:xfrm>
          <a:custGeom>
            <a:avLst/>
            <a:gdLst>
              <a:gd name="connsiteX0" fmla="*/ 0 w 4864100"/>
              <a:gd name="connsiteY0" fmla="*/ 0 h 5085714"/>
              <a:gd name="connsiteX1" fmla="*/ 4864100 w 4864100"/>
              <a:gd name="connsiteY1" fmla="*/ 0 h 5085714"/>
              <a:gd name="connsiteX2" fmla="*/ 4864100 w 4864100"/>
              <a:gd name="connsiteY2" fmla="*/ 5085714 h 5085714"/>
              <a:gd name="connsiteX3" fmla="*/ 0 w 4864100"/>
              <a:gd name="connsiteY3" fmla="*/ 0 h 5085714"/>
              <a:gd name="connsiteX4" fmla="*/ 0 w 4864100"/>
              <a:gd name="connsiteY4" fmla="*/ 0 h 508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4100" h="5085714">
                <a:moveTo>
                  <a:pt x="0" y="0"/>
                </a:moveTo>
                <a:lnTo>
                  <a:pt x="4864100" y="0"/>
                </a:lnTo>
                <a:lnTo>
                  <a:pt x="4864100" y="5085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AEA3A8C-F0F1-4553-90CF-365F25C852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6422" y="2883895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FE43117-9280-4D02-B877-826A2458C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6422" y="4020326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91C678-3681-417D-B075-0324A4FEE8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36422" y="5156758"/>
            <a:ext cx="3205584" cy="442598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>
              <a:buNone/>
              <a:defRPr sz="14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3036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eaucoup de texte photo droi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B177DE9B-28D2-48D1-9BEE-5584292C97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80100" y="0"/>
            <a:ext cx="6311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6657E-59A8-41D8-AE22-BC9D4BD11C29}"/>
              </a:ext>
            </a:extLst>
          </p:cNvPr>
          <p:cNvSpPr/>
          <p:nvPr userDrawn="1"/>
        </p:nvSpPr>
        <p:spPr>
          <a:xfrm>
            <a:off x="539750" y="0"/>
            <a:ext cx="53467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2895AD-AA5E-4E17-8534-714AA5E68102}"/>
              </a:ext>
            </a:extLst>
          </p:cNvPr>
          <p:cNvSpPr/>
          <p:nvPr userDrawn="1"/>
        </p:nvSpPr>
        <p:spPr>
          <a:xfrm>
            <a:off x="615950" y="0"/>
            <a:ext cx="5181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95F7A-69E0-4ED2-BE88-80B9C37CC1AF}"/>
              </a:ext>
            </a:extLst>
          </p:cNvPr>
          <p:cNvSpPr/>
          <p:nvPr userDrawn="1"/>
        </p:nvSpPr>
        <p:spPr>
          <a:xfrm>
            <a:off x="0" y="0"/>
            <a:ext cx="5702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5023D4-580D-46D7-A0AB-C8487A1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28796"/>
            <a:ext cx="4699000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260F96-FE3C-4C02-822C-0F4FC749CA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1727200"/>
            <a:ext cx="4699001" cy="450200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848816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75454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3 colonnes beaucoup de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8054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1525902"/>
            <a:ext cx="3441699" cy="48621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72965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orang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6B3C6C-904D-4212-AD52-D63BC34BF0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17BA901-067A-4ED3-9FD1-6893FB3AE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4D533A6-0DA5-4C53-868A-D13A88BA2C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C7F8447-B1ED-46F0-8B80-13831DF126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970E741-E967-4DE7-897F-F0897190E1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7CC6105-62BD-4509-9BEC-45C9C5411B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6C713E6-7337-41D6-A6BA-AB2AF44803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7588DEB-68C1-47D6-BFB0-03624C61899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F58D85E4-3213-4299-9D9F-0CCC91497E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05C8F8F-5047-408D-B3D5-F818157941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EE58D26B-90F2-4064-A6B6-32D651DD71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D4CCE6F1-1C1C-455D-AA73-381827F040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95318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6 boxes bleu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2EFD69F-4EF4-469F-B7DB-0E740EEB38C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11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BC5077-6056-46EF-B445-65C82235BA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11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B741779-4F6F-410D-AF06-AE66E84A84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5151" y="445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3CC2A89-881D-47F5-9E77-62632DF650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75151" y="1165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8C6F71A4-4BA8-4B14-A3C8-64E0E452DC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5151" y="3874209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D798584-2879-49A3-A313-38B09ADFCB7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75151" y="4594671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346A8F46-DA53-4745-8ACB-6F22FAD89B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9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691F633-3DA1-47A7-85BC-1F6EA4BC27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39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F15D0B8-AE15-4DDB-828F-15848C0C78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39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F11BDA5-7F66-4674-89FE-8A83917E7D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39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62316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bleu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34B596D-74D6-4FEF-82D1-281F151688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579C77C-54C6-4BF6-9304-71EC8A537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D9DCD6D-4F56-4862-BCF7-295EF56A8F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5A0CA831-A2BA-4849-8142-A12144403C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0C867DE-D5E8-479A-9611-82F1D72ED7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0F938AA-AC57-44FD-BCC1-AB4E88DE0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4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B651E53-3D80-41CD-8BA5-119E17A6C2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A240006-9CEC-4F52-9B78-E577DA96C6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59873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5 boxes orang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9A534-EF7D-4F85-89D4-44737A4F7ECB}"/>
              </a:ext>
            </a:extLst>
          </p:cNvPr>
          <p:cNvSpPr/>
          <p:nvPr userDrawn="1"/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6284500-EB93-42CE-BAEF-5A89BBF1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03952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0BECF6B-4F0A-4DA5-B132-1B815DDB6A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2066053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6088078-FB73-48CA-AF8E-2D5E08478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3949224-BA2A-4B04-9F26-9AFC8517A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80FBCEB1-09B9-44DF-83DD-86F0CFF078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1150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5F8F3CC-3BA2-4B01-8B97-E992D1D1CE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50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D377751-3447-44B4-BE64-E3301AE8B9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4ED1A1-250C-4DAC-8700-6C484CA06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CC6C7D5-B0A2-498E-B76A-6EF0DD6F09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1B6E01F4-5801-42C8-A58C-65B40C24AB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39150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0DB6E42-21DF-4F90-B6CC-C74F159693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39150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C2FA2B2-E0CC-4AF7-B17A-664E479FC4A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39150" y="385306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71804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4 boxes 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8FA5AF-2DD3-4EF2-BB3F-DC20B123EE12}"/>
              </a:ext>
            </a:extLst>
          </p:cNvPr>
          <p:cNvSpPr/>
          <p:nvPr userDrawn="1"/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F3EDA9-E981-4992-9E55-482CBE40D00F}"/>
              </a:ext>
            </a:extLst>
          </p:cNvPr>
          <p:cNvSpPr/>
          <p:nvPr userDrawn="1"/>
        </p:nvSpPr>
        <p:spPr>
          <a:xfrm>
            <a:off x="4063998" y="3429000"/>
            <a:ext cx="406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375151" y="466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375151" y="1186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F706F-F036-491D-85E0-4273CDD482D4}"/>
              </a:ext>
            </a:extLst>
          </p:cNvPr>
          <p:cNvSpPr/>
          <p:nvPr userDrawn="1"/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DD091C0-CD89-486F-805A-8165FDEB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DAF6AD5-C610-4303-9D28-A4029B68F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5426931-9F66-4609-920E-888A7BA280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75151" y="389522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B3F03BBB-4AB3-4E01-A36A-DF348A3657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75151" y="4615682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F5108C55-E833-4881-84D5-C534D29F9C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39151" y="450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D65B3A5-EDC8-419A-9635-3E809BE9DC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39151" y="1170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BF821A0-8FA5-4728-B437-231EDACE5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9151" y="3879294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4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FB795F3-CB2A-4E68-824E-F5A1B3C6F8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39151" y="4599756"/>
            <a:ext cx="3441699" cy="190309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24656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- 2 colonnes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650B5A-1A0C-4D80-8AC5-F54932C683E3}"/>
              </a:ext>
            </a:extLst>
          </p:cNvPr>
          <p:cNvSpPr/>
          <p:nvPr userDrawn="1"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F9946-BF86-47B3-B5A1-BDA5F214321C}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BD693EC-3A64-4E0C-ACF7-9981A10CE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5151" y="2177040"/>
            <a:ext cx="3441699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FEECEB-442A-4A84-8133-73D64C8C5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5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CCFDC1-E525-4A39-AF97-14A91514BB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9151" y="2177040"/>
            <a:ext cx="3441698" cy="338555"/>
          </a:xfrm>
          <a:prstGeom prst="rect">
            <a:avLst/>
          </a:prstGeom>
        </p:spPr>
        <p:txBody>
          <a:bodyPr vert="horz" lIns="0" tIns="45720" rIns="0" bIns="45720" rtlCol="0" anchor="b" anchorCtr="0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9B1DBC2-307A-467D-987A-29FCB1A966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9151" y="2897502"/>
            <a:ext cx="3441699" cy="288618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2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DB5DBA-3F42-4DFE-B98B-8B7081F3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699239"/>
            <a:ext cx="2759075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A436ED-371E-47A0-9CC3-E37AC5FDE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950" y="3561340"/>
            <a:ext cx="2765426" cy="3385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lnSpc>
                <a:spcPct val="110000"/>
              </a:lnSpc>
              <a:spcBef>
                <a:spcPct val="0"/>
              </a:spcBef>
              <a:defRPr lang="en-US" sz="1600" b="1" cap="all" spc="150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603693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7945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6628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0956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5284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99612" y="2133600"/>
            <a:ext cx="1968500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6627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0955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5283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9612" y="4603746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917C93-90E3-4F5B-974D-CA02BD33314A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2125DBC8-3FB5-4BA2-81ED-7BE493F5D99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126B770E-B59E-46EF-9F46-8F0CC85F407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40516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pos="3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 boxes images &amp;titr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6702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11750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6475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D5862C8-78BF-40F2-9122-7C6A584B6B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199" y="2133600"/>
            <a:ext cx="1968500" cy="1790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6702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174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4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DC4A49D-1270-4518-96B3-21B538B73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1199" y="4800443"/>
            <a:ext cx="1968501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FC83DB9-CC00-489A-B332-D28034B63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29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B38441-C5F2-4A49-A438-8431A20860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6702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3401391-2B98-48FC-B241-60E08CFF1D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1748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A4C635D-6501-4DA0-B2BE-6CB31B9EDD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56473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7BFE9D4-2162-4B44-B816-6EB7C48820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01199" y="4136874"/>
            <a:ext cx="1968501" cy="45099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200" b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4579E-F5EE-4693-BEB5-2B0E1A4BCC72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BAEA343-8FCC-4FE1-9CF2-515D699A4505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F5BA2742-6AC6-489B-8850-0842FC2EDFF5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43600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 boxes images &amp; texte"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E87FB0-7F09-415C-88EB-F3DDEFB6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971696"/>
            <a:ext cx="4462884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FA01DD5-91B6-4C87-B34F-A9A6A6A1D6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3208FF5-8100-486B-90C8-97E5470F6F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73396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879D5531-A01D-48C4-B338-258CD9CC05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4492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F1F7F33C-4FD8-4D19-B726-7320606B7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5588" y="2133600"/>
            <a:ext cx="2392524" cy="2286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4469BAA-3A8F-4CBF-9CEB-0BF99E8F0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299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5C5BAB6-63DB-4538-ADBA-57BD18209D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3395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A5FF4-E514-4D72-96CD-0EBBD59841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4491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3E777B0-A657-460E-BF76-8284E34546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5588" y="4603746"/>
            <a:ext cx="2392525" cy="179070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lnSpc>
                <a:spcPct val="120000"/>
              </a:lnSpc>
              <a:spcBef>
                <a:spcPts val="600"/>
              </a:spcBef>
              <a:buNone/>
              <a:defRPr sz="10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FB85A1-BD4A-44A2-B62B-C6908E56B159}"/>
              </a:ext>
            </a:extLst>
          </p:cNvPr>
          <p:cNvGrpSpPr/>
          <p:nvPr userDrawn="1"/>
        </p:nvGrpSpPr>
        <p:grpSpPr>
          <a:xfrm>
            <a:off x="9545710" y="-12700"/>
            <a:ext cx="2646290" cy="2387600"/>
            <a:chOff x="8937170" y="-12700"/>
            <a:chExt cx="3254830" cy="2936652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71FF1136-A8AA-4494-AA5B-14BE3DA0BD64}"/>
                </a:ext>
              </a:extLst>
            </p:cNvPr>
            <p:cNvSpPr/>
            <p:nvPr userDrawn="1"/>
          </p:nvSpPr>
          <p:spPr>
            <a:xfrm>
              <a:off x="8937170" y="-12700"/>
              <a:ext cx="3254830" cy="2795082"/>
            </a:xfrm>
            <a:custGeom>
              <a:avLst/>
              <a:gdLst>
                <a:gd name="connsiteX0" fmla="*/ 0 w 4127500"/>
                <a:gd name="connsiteY0" fmla="*/ 0 h 2795082"/>
                <a:gd name="connsiteX1" fmla="*/ 4127500 w 4127500"/>
                <a:gd name="connsiteY1" fmla="*/ 12700 h 2795082"/>
                <a:gd name="connsiteX2" fmla="*/ 4127500 w 4127500"/>
                <a:gd name="connsiteY2" fmla="*/ 2795082 h 2795082"/>
                <a:gd name="connsiteX3" fmla="*/ 0 w 4127500"/>
                <a:gd name="connsiteY3" fmla="*/ 0 h 2795082"/>
                <a:gd name="connsiteX4" fmla="*/ 0 w 3708400"/>
                <a:gd name="connsiteY4" fmla="*/ 0 h 34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7500" h="2795082">
                  <a:moveTo>
                    <a:pt x="0" y="0"/>
                  </a:moveTo>
                  <a:lnTo>
                    <a:pt x="4127500" y="12700"/>
                  </a:lnTo>
                  <a:lnTo>
                    <a:pt x="4127500" y="2795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63A60BFD-651F-49D9-BD16-C3658A894FC3}"/>
                </a:ext>
              </a:extLst>
            </p:cNvPr>
            <p:cNvSpPr/>
            <p:nvPr userDrawn="1"/>
          </p:nvSpPr>
          <p:spPr>
            <a:xfrm>
              <a:off x="9933717" y="0"/>
              <a:ext cx="2258283" cy="2923952"/>
            </a:xfrm>
            <a:custGeom>
              <a:avLst/>
              <a:gdLst>
                <a:gd name="connsiteX0" fmla="*/ 0 w 4864100"/>
                <a:gd name="connsiteY0" fmla="*/ 0 h 5085714"/>
                <a:gd name="connsiteX1" fmla="*/ 4864100 w 4864100"/>
                <a:gd name="connsiteY1" fmla="*/ 0 h 5085714"/>
                <a:gd name="connsiteX2" fmla="*/ 4864100 w 4864100"/>
                <a:gd name="connsiteY2" fmla="*/ 5085714 h 5085714"/>
                <a:gd name="connsiteX3" fmla="*/ 0 w 4864100"/>
                <a:gd name="connsiteY3" fmla="*/ 0 h 5085714"/>
                <a:gd name="connsiteX4" fmla="*/ 0 w 4864100"/>
                <a:gd name="connsiteY4" fmla="*/ 0 h 508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4100" h="5085714">
                  <a:moveTo>
                    <a:pt x="0" y="0"/>
                  </a:moveTo>
                  <a:lnTo>
                    <a:pt x="4864100" y="0"/>
                  </a:lnTo>
                  <a:lnTo>
                    <a:pt x="4864100" y="5085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14300" dist="38100" dir="8100000" algn="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90493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2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36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developpez.com/faq/?page=Structures-arborescent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>
            <a:extLst>
              <a:ext uri="{FF2B5EF4-FFF2-40B4-BE49-F238E27FC236}">
                <a16:creationId xmlns:a16="http://schemas.microsoft.com/office/drawing/2014/main" id="{96F5664D-ECD3-4674-A0F8-CD29D70B52EC}"/>
              </a:ext>
            </a:extLst>
          </p:cNvPr>
          <p:cNvSpPr/>
          <p:nvPr/>
        </p:nvSpPr>
        <p:spPr>
          <a:xfrm>
            <a:off x="5380041" y="1"/>
            <a:ext cx="6096000" cy="6857999"/>
          </a:xfrm>
          <a:custGeom>
            <a:avLst/>
            <a:gdLst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innerShdw blurRad="127000" dist="63500" dir="96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B1866FD9-B8BA-471F-9444-3FCB49C1EC38}"/>
              </a:ext>
            </a:extLst>
          </p:cNvPr>
          <p:cNvSpPr/>
          <p:nvPr/>
        </p:nvSpPr>
        <p:spPr>
          <a:xfrm flipH="1" flipV="1">
            <a:off x="6391592" y="-4"/>
            <a:ext cx="1309269" cy="6857999"/>
          </a:xfrm>
          <a:custGeom>
            <a:avLst/>
            <a:gdLst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06C72-65D8-4584-9F0C-F0C25DB6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62" y="1514034"/>
            <a:ext cx="5119440" cy="5428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 useBgFill="1">
        <p:nvSpPr>
          <p:cNvPr id="5" name="Rectangle 57">
            <a:extLst>
              <a:ext uri="{FF2B5EF4-FFF2-40B4-BE49-F238E27FC236}">
                <a16:creationId xmlns:a16="http://schemas.microsoft.com/office/drawing/2014/main" id="{13FEE260-9F80-4756-AAF4-62E422ACB1CA}"/>
              </a:ext>
            </a:extLst>
          </p:cNvPr>
          <p:cNvSpPr/>
          <p:nvPr/>
        </p:nvSpPr>
        <p:spPr>
          <a:xfrm>
            <a:off x="6311900" y="0"/>
            <a:ext cx="5880100" cy="6857999"/>
          </a:xfrm>
          <a:custGeom>
            <a:avLst/>
            <a:gdLst>
              <a:gd name="connsiteX0" fmla="*/ 0 w 7658100"/>
              <a:gd name="connsiteY0" fmla="*/ 0 h 6857999"/>
              <a:gd name="connsiteX1" fmla="*/ 7658100 w 7658100"/>
              <a:gd name="connsiteY1" fmla="*/ 0 h 6857999"/>
              <a:gd name="connsiteX2" fmla="*/ 7658100 w 7658100"/>
              <a:gd name="connsiteY2" fmla="*/ 6857999 h 6857999"/>
              <a:gd name="connsiteX3" fmla="*/ 2286000 w 7658100"/>
              <a:gd name="connsiteY3" fmla="*/ 6857999 h 6857999"/>
              <a:gd name="connsiteX4" fmla="*/ 0 w 7658100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100" h="6857999">
                <a:moveTo>
                  <a:pt x="0" y="0"/>
                </a:moveTo>
                <a:lnTo>
                  <a:pt x="7658100" y="0"/>
                </a:lnTo>
                <a:lnTo>
                  <a:pt x="7658100" y="6857999"/>
                </a:lnTo>
                <a:lnTo>
                  <a:pt x="2286000" y="685799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114300" dist="381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0D76D-A537-4F0B-B51A-70A28338E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r="184"/>
          <a:stretch>
            <a:fillRect/>
          </a:stretch>
        </p:blipFill>
        <p:spPr>
          <a:xfrm>
            <a:off x="5723776" y="1204685"/>
            <a:ext cx="4707509" cy="5740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2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0BC01-D949-460E-B224-613A00A38CCB}"/>
              </a:ext>
            </a:extLst>
          </p:cNvPr>
          <p:cNvSpPr txBox="1"/>
          <p:nvPr/>
        </p:nvSpPr>
        <p:spPr>
          <a:xfrm>
            <a:off x="8509004" y="5981342"/>
            <a:ext cx="3366289" cy="6093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srgbClr val="005A87"/>
                </a:solidFill>
                <a:effectLst/>
                <a:uLnTx/>
                <a:uFillTx/>
                <a:latin typeface="Poppins"/>
                <a:ea typeface="+mn-ea"/>
                <a:cs typeface="Poppins Bold" panose="00000800000000000000" pitchFamily="2" charset="0"/>
              </a:rPr>
              <a:t>Nicolas FLASQUE</a:t>
            </a:r>
          </a:p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5A87"/>
              </a:solidFill>
              <a:effectLst/>
              <a:uLnTx/>
              <a:uFillTx/>
              <a:latin typeface="Poppins"/>
              <a:ea typeface="+mn-ea"/>
              <a:cs typeface="Poppins Bold" panose="000008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60E56-4CBF-4FAC-A59A-6CE772CFF571}"/>
              </a:ext>
            </a:extLst>
          </p:cNvPr>
          <p:cNvSpPr/>
          <p:nvPr/>
        </p:nvSpPr>
        <p:spPr>
          <a:xfrm>
            <a:off x="11963400" y="6149974"/>
            <a:ext cx="228600" cy="952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FC29B-61F4-4054-B6A0-B68E19F7EADB}"/>
              </a:ext>
            </a:extLst>
          </p:cNvPr>
          <p:cNvSpPr txBox="1"/>
          <p:nvPr/>
        </p:nvSpPr>
        <p:spPr>
          <a:xfrm>
            <a:off x="622299" y="2842529"/>
            <a:ext cx="4757741" cy="144655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Bold" panose="00000800000000000000" pitchFamily="2" charset="0"/>
                <a:ea typeface="+mn-ea"/>
                <a:cs typeface="Poppins Bold" panose="00000800000000000000" pitchFamily="2" charset="0"/>
              </a:rPr>
              <a:t>CM #4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4400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Bold" panose="00000800000000000000" pitchFamily="2" charset="0"/>
                <a:ea typeface="+mn-ea"/>
                <a:cs typeface="Poppins Bold" panose="00000800000000000000" pitchFamily="2" charset="0"/>
              </a:rPr>
              <a:t>Arbres</a:t>
            </a:r>
            <a:r>
              <a:rPr kumimoji="0" lang="en-GB" sz="44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Bold" panose="00000800000000000000" pitchFamily="2" charset="0"/>
                <a:ea typeface="+mn-ea"/>
                <a:cs typeface="Poppins Bold" panose="00000800000000000000" pitchFamily="2" charset="0"/>
              </a:rPr>
              <a:t> </a:t>
            </a:r>
            <a:r>
              <a:rPr kumimoji="0" lang="en-GB" sz="4400" b="1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Bold" panose="00000800000000000000" pitchFamily="2" charset="0"/>
                <a:ea typeface="+mn-ea"/>
                <a:cs typeface="Poppins Bold" panose="00000800000000000000" pitchFamily="2" charset="0"/>
              </a:rPr>
              <a:t>binaires</a:t>
            </a:r>
            <a:endParaRPr kumimoji="0" lang="en-GB" sz="44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Bold" panose="00000800000000000000" pitchFamily="2" charset="0"/>
              <a:ea typeface="+mn-ea"/>
              <a:cs typeface="Poppins Bold" panose="000008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93F32-A1AE-470A-9BE4-41A1FAFF769B}"/>
              </a:ext>
            </a:extLst>
          </p:cNvPr>
          <p:cNvSpPr txBox="1"/>
          <p:nvPr/>
        </p:nvSpPr>
        <p:spPr>
          <a:xfrm>
            <a:off x="622300" y="6108332"/>
            <a:ext cx="321565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5A87"/>
                </a:solidFill>
                <a:effectLst/>
                <a:uLnTx/>
                <a:uFillTx/>
                <a:latin typeface="Poppins"/>
                <a:ea typeface="+mn-ea"/>
                <a:cs typeface="Poppins Bold" panose="00000800000000000000" pitchFamily="2" charset="0"/>
              </a:rPr>
              <a:t>TI301 - L2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A87"/>
                </a:solidFill>
                <a:effectLst/>
                <a:uLnTx/>
                <a:uFillTx/>
                <a:latin typeface="Poppins"/>
                <a:ea typeface="+mn-ea"/>
                <a:cs typeface="Poppins Bold" panose="00000800000000000000" pitchFamily="2" charset="0"/>
              </a:rPr>
              <a:t>2023/2023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A87"/>
              </a:solidFill>
              <a:effectLst/>
              <a:uLnTx/>
              <a:uFillTx/>
              <a:latin typeface="Poppins"/>
              <a:ea typeface="+mn-ea"/>
              <a:cs typeface="Poppins Bold" panose="00000800000000000000" pitchFamily="2" charset="0"/>
            </a:endParaRPr>
          </a:p>
        </p:txBody>
      </p:sp>
      <p:pic>
        <p:nvPicPr>
          <p:cNvPr id="14" name="Image 2" descr="Une image contenant texte, arts de la table, assiette, vaisselle&#10;&#10;Description générée automatiquement">
            <a:extLst>
              <a:ext uri="{FF2B5EF4-FFF2-40B4-BE49-F238E27FC236}">
                <a16:creationId xmlns:a16="http://schemas.microsoft.com/office/drawing/2014/main" id="{2ABCB512-0E2B-433F-9E73-51414DB6C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0" y="2057853"/>
            <a:ext cx="1813200" cy="59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Représentation des arbres non vides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356520"/>
            <a:ext cx="544193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Supposons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que le type de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valeur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stockée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dans les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noeuds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'char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'. (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chaque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noeud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stocke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valeur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'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').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Voici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exemple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de 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façon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dont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tel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représenté</a:t>
            </a: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algn="r"/>
            <a:r>
              <a:rPr lang="en-US" dirty="0" err="1"/>
              <a:t>Certains</a:t>
            </a:r>
            <a:r>
              <a:rPr lang="en-US" dirty="0"/>
              <a:t> </a:t>
            </a:r>
            <a:r>
              <a:rPr lang="en-US" dirty="0" err="1"/>
              <a:t>nœuds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des </a:t>
            </a:r>
            <a:r>
              <a:rPr lang="en-US" b="1" dirty="0"/>
              <a:t>”enfants</a:t>
            </a:r>
            <a:r>
              <a:rPr lang="en-US" dirty="0"/>
              <a:t>"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dirty="0"/>
              <a:t>et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</a:p>
          <a:p>
            <a:pPr algn="r"/>
            <a:endParaRPr lang="en-US" dirty="0"/>
          </a:p>
          <a:p>
            <a:pPr algn="r"/>
            <a:r>
              <a:rPr lang="en-US" dirty="0" err="1"/>
              <a:t>Certains</a:t>
            </a:r>
            <a:r>
              <a:rPr lang="en-US" dirty="0"/>
              <a:t> </a:t>
            </a:r>
            <a:r>
              <a:rPr lang="en-US" dirty="0" err="1"/>
              <a:t>nœuds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un </a:t>
            </a:r>
            <a:r>
              <a:rPr lang="en-US" b="1" dirty="0"/>
              <a:t>”enfant"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dirty="0"/>
              <a:t>, </a:t>
            </a:r>
            <a:r>
              <a:rPr lang="en-US" dirty="0" err="1"/>
              <a:t>l'autre</a:t>
            </a:r>
            <a:r>
              <a:rPr lang="en-US" dirty="0"/>
              <a:t> </a:t>
            </a:r>
            <a:r>
              <a:rPr lang="en-US" dirty="0" err="1"/>
              <a:t>étant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algn="r">
              <a:defRPr/>
            </a:pPr>
            <a:r>
              <a:rPr lang="en-US" dirty="0" err="1"/>
              <a:t>Certains</a:t>
            </a:r>
            <a:r>
              <a:rPr lang="en-US" dirty="0"/>
              <a:t> </a:t>
            </a:r>
            <a:r>
              <a:rPr lang="en-US" dirty="0" err="1"/>
              <a:t>nœuds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fois</a:t>
            </a:r>
            <a:r>
              <a:rPr lang="en-US" dirty="0"/>
              <a:t> les </a:t>
            </a:r>
            <a:r>
              <a:rPr lang="en-US" b="1" dirty="0"/>
              <a:t>”enfants"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dirty="0"/>
              <a:t>et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dirty="0"/>
              <a:t>: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nœuds</a:t>
            </a:r>
            <a:r>
              <a:rPr lang="en-US" dirty="0"/>
              <a:t> "</a:t>
            </a:r>
            <a:r>
              <a:rPr lang="en-US" dirty="0" err="1"/>
              <a:t>terminaux</a:t>
            </a:r>
            <a:r>
              <a:rPr lang="en-US" dirty="0"/>
              <a:t>"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appelés</a:t>
            </a:r>
            <a:r>
              <a:rPr lang="en-US" dirty="0"/>
              <a:t> "</a:t>
            </a:r>
            <a:r>
              <a:rPr lang="en-US" b="1" dirty="0" err="1"/>
              <a:t>feuilles</a:t>
            </a:r>
            <a:r>
              <a:rPr lang="en-US" dirty="0"/>
              <a:t>" de </a:t>
            </a:r>
            <a:r>
              <a:rPr lang="en-US" dirty="0" err="1"/>
              <a:t>l'arbre</a:t>
            </a:r>
            <a:r>
              <a:rPr lang="en-US" dirty="0"/>
              <a:t>.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6853" y="645938"/>
            <a:ext cx="5414965" cy="5437621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cxnSpLocks/>
          </p:cNvCxnSpPr>
          <p:nvPr/>
        </p:nvCxnSpPr>
        <p:spPr>
          <a:xfrm flipV="1">
            <a:off x="5495026" y="2467949"/>
            <a:ext cx="2147360" cy="1880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7669763" y="1735894"/>
            <a:ext cx="2071396" cy="125030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droit avec flèche 13"/>
          <p:cNvCxnSpPr>
            <a:cxnSpLocks/>
          </p:cNvCxnSpPr>
          <p:nvPr/>
        </p:nvCxnSpPr>
        <p:spPr>
          <a:xfrm flipV="1">
            <a:off x="5999584" y="4058816"/>
            <a:ext cx="1063689" cy="12386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7063273" y="3032449"/>
            <a:ext cx="1754156" cy="1211464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avec flèche 18"/>
          <p:cNvCxnSpPr>
            <a:cxnSpLocks/>
            <a:endCxn id="20" idx="1"/>
          </p:cNvCxnSpPr>
          <p:nvPr/>
        </p:nvCxnSpPr>
        <p:spPr>
          <a:xfrm flipV="1">
            <a:off x="5999584" y="5033865"/>
            <a:ext cx="1800808" cy="1289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7800392" y="4348065"/>
            <a:ext cx="1819469" cy="13716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Représentation alternative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9808" y="1271089"/>
            <a:ext cx="5414965" cy="543762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5157" y="1607302"/>
            <a:ext cx="3726414" cy="4765193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4608325" y="3308787"/>
            <a:ext cx="1268963" cy="574895"/>
          </a:xfrm>
          <a:prstGeom prst="rightArrow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8386781" y="4970943"/>
            <a:ext cx="3726414" cy="156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Beaucoup plus facile </a:t>
            </a:r>
            <a:r>
              <a:rPr lang="en-US" sz="2400" dirty="0" err="1"/>
              <a:t>à</a:t>
            </a:r>
            <a:r>
              <a:rPr lang="en-US" sz="2400" dirty="0"/>
              <a:t> lire,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b="1" dirty="0" err="1"/>
              <a:t>aucun</a:t>
            </a:r>
            <a:r>
              <a:rPr lang="en-US" sz="2400" b="1" dirty="0"/>
              <a:t> </a:t>
            </a:r>
            <a:r>
              <a:rPr lang="en-US" sz="2400" b="1" dirty="0" err="1"/>
              <a:t>pointeur</a:t>
            </a:r>
            <a:r>
              <a:rPr lang="en-US" sz="2400" b="1" dirty="0"/>
              <a:t> </a:t>
            </a:r>
            <a:r>
              <a:rPr lang="en-US" sz="2400" b="1" dirty="0" err="1"/>
              <a:t>n'est</a:t>
            </a:r>
            <a:r>
              <a:rPr lang="en-US" sz="2400" b="1" dirty="0"/>
              <a:t> </a:t>
            </a:r>
            <a:r>
              <a:rPr lang="en-US" sz="2400" b="1" dirty="0" err="1"/>
              <a:t>explicitement</a:t>
            </a:r>
            <a:r>
              <a:rPr lang="en-US" sz="2400" b="1" dirty="0"/>
              <a:t> </a:t>
            </a:r>
            <a:r>
              <a:rPr lang="en-US" sz="2400" b="1" dirty="0" err="1"/>
              <a:t>illustré</a:t>
            </a:r>
            <a:r>
              <a:rPr lang="en-US" sz="2400" b="1" dirty="0"/>
              <a:t> 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551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Représentation utilisée dans les </a:t>
            </a:r>
            <a:r>
              <a:rPr lang="fr-FR" b="1" dirty="0" err="1"/>
              <a:t>TPs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7" y="1477818"/>
            <a:ext cx="4163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Une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fonction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displayTree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sera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disponibles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pour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vous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lors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des TPs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à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venir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sur les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. 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sera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affiché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comme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tel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2709" y="1191064"/>
            <a:ext cx="7394997" cy="54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 dirty="0" err="1"/>
              <a:t>Définitions</a:t>
            </a:r>
            <a:r>
              <a:rPr lang="en-US" b="1" dirty="0"/>
              <a:t> standards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191065"/>
            <a:ext cx="5644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La </a:t>
            </a:r>
            <a:r>
              <a:rPr lang="en-US" sz="2400" b="1" dirty="0">
                <a:solidFill>
                  <a:prstClr val="black"/>
                </a:solidFill>
                <a:latin typeface="Poppins"/>
              </a:rPr>
              <a:t>”</a:t>
            </a:r>
            <a:r>
              <a:rPr lang="en-US" sz="2400" b="1" dirty="0" err="1">
                <a:solidFill>
                  <a:prstClr val="black"/>
                </a:solidFill>
                <a:latin typeface="Poppins"/>
              </a:rPr>
              <a:t>profondeur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" d'un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nœud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sa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"distance" au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nœud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racine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chaque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"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rangée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" de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l'arbre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au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même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profondeur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.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699" y="2559737"/>
            <a:ext cx="4280378" cy="42982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3468" y="1862620"/>
            <a:ext cx="4358623" cy="4376859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129909" y="4106933"/>
            <a:ext cx="11196735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29909" y="5181417"/>
            <a:ext cx="11196735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29909" y="6370019"/>
            <a:ext cx="11196735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/>
          </p:cNvCxnSpPr>
          <p:nvPr/>
        </p:nvCxnSpPr>
        <p:spPr>
          <a:xfrm>
            <a:off x="129909" y="3175518"/>
            <a:ext cx="11196735" cy="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478694" y="3041779"/>
            <a:ext cx="179270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4701506" y="4996751"/>
            <a:ext cx="14046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Niveau 3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701507" y="6194684"/>
            <a:ext cx="140461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Niveau 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4BA404-5A45-99D9-5838-A375D12303A6}"/>
              </a:ext>
            </a:extLst>
          </p:cNvPr>
          <p:cNvSpPr txBox="1"/>
          <p:nvPr/>
        </p:nvSpPr>
        <p:spPr>
          <a:xfrm>
            <a:off x="4507459" y="3922266"/>
            <a:ext cx="179270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8A2AFB-C878-84AA-A0E1-69A17A1D3D91}"/>
              </a:ext>
            </a:extLst>
          </p:cNvPr>
          <p:cNvSpPr txBox="1"/>
          <p:nvPr/>
        </p:nvSpPr>
        <p:spPr>
          <a:xfrm>
            <a:off x="4507458" y="4996751"/>
            <a:ext cx="179270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F4EBB0-B540-7BE0-FBA9-376EE9F2467B}"/>
              </a:ext>
            </a:extLst>
          </p:cNvPr>
          <p:cNvSpPr txBox="1"/>
          <p:nvPr/>
        </p:nvSpPr>
        <p:spPr>
          <a:xfrm>
            <a:off x="4547101" y="6199308"/>
            <a:ext cx="179270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Profondeur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7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4" grpId="0" animBg="1"/>
      <p:bldP spid="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Définitions standard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4392" y="1281875"/>
            <a:ext cx="491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La </a:t>
            </a:r>
            <a:r>
              <a:rPr lang="en-US" sz="2400" b="1" dirty="0">
                <a:solidFill>
                  <a:prstClr val="black"/>
                </a:solidFill>
                <a:latin typeface="Poppins"/>
              </a:rPr>
              <a:t>"hauteur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" d'un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égale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au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profondeur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maximale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tous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ses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nœuds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2339240"/>
            <a:ext cx="4456244" cy="349239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5943" y="6186196"/>
            <a:ext cx="5896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 : </a:t>
            </a:r>
            <a:r>
              <a:rPr lang="en-US" sz="1400" dirty="0">
                <a:hlinkClick r:id="rId3"/>
              </a:rPr>
              <a:t>https://algo.developpez.com/faq/ ? page=Structures-arborescentes</a:t>
            </a:r>
            <a:endParaRPr lang="en-US" sz="1400" dirty="0"/>
          </a:p>
          <a:p>
            <a:r>
              <a:rPr lang="en-US" sz="1400" dirty="0"/>
              <a:t> 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939" y="1023641"/>
            <a:ext cx="5915608" cy="43944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5902" y="5576125"/>
            <a:ext cx="157916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Hauteur =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8484636" y="5646967"/>
            <a:ext cx="2030964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Hauteur =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30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 dirty="0" err="1" smtClean="0"/>
              <a:t>Récursivité</a:t>
            </a:r>
            <a:r>
              <a:rPr lang="en-US" b="1" dirty="0" smtClean="0"/>
              <a:t> </a:t>
            </a:r>
            <a:r>
              <a:rPr lang="en-US" b="1" dirty="0"/>
              <a:t>et </a:t>
            </a:r>
            <a:r>
              <a:rPr lang="en-US" b="1" dirty="0" err="1"/>
              <a:t>arbres</a:t>
            </a:r>
            <a:endParaRPr lang="en-US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Pour 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les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listes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 la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récursicité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et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l'itération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peuvent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toutes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deux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être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utilisées</a:t>
            </a: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Pour les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 la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récursivité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moyen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"naturel"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d'exprimer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les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opérations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classiques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98346" y="4071668"/>
            <a:ext cx="4253547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BONNE NOUVELLE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Nous </a:t>
            </a:r>
            <a:r>
              <a:rPr lang="en-US" dirty="0" err="1"/>
              <a:t>devons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la </a:t>
            </a:r>
            <a:r>
              <a:rPr lang="en-US" dirty="0" err="1" smtClean="0"/>
              <a:t>récursivité</a:t>
            </a:r>
            <a:r>
              <a:rPr lang="en-US" dirty="0" smtClean="0"/>
              <a:t> </a:t>
            </a:r>
            <a:r>
              <a:rPr lang="en-US" dirty="0"/>
              <a:t>pour </a:t>
            </a:r>
            <a:r>
              <a:rPr lang="en-US" dirty="0" err="1"/>
              <a:t>traiter</a:t>
            </a:r>
            <a:r>
              <a:rPr lang="en-US" dirty="0"/>
              <a:t> les </a:t>
            </a:r>
            <a:r>
              <a:rPr lang="en-US" dirty="0" err="1" smtClean="0"/>
              <a:t>arbres</a:t>
            </a:r>
            <a:r>
              <a:rPr lang="en-US" dirty="0" smtClean="0"/>
              <a:t> </a:t>
            </a:r>
            <a:r>
              <a:rPr lang="en-US" b="1" dirty="0"/>
              <a:t>de </a:t>
            </a:r>
            <a:r>
              <a:rPr lang="en-US" b="1" dirty="0" err="1" smtClean="0"/>
              <a:t>manière</a:t>
            </a:r>
            <a:r>
              <a:rPr lang="en-US" b="1" dirty="0" smtClean="0"/>
              <a:t> simple et </a:t>
            </a:r>
            <a:r>
              <a:rPr lang="en-US" b="1" dirty="0" err="1"/>
              <a:t>efficace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840747" y="4071668"/>
            <a:ext cx="4698862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BONNE NOUVELLE ?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devez</a:t>
            </a:r>
            <a:r>
              <a:rPr lang="en-US" dirty="0"/>
              <a:t> </a:t>
            </a:r>
            <a:r>
              <a:rPr lang="en-US" dirty="0" err="1" smtClean="0"/>
              <a:t>maîtriser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 smtClean="0"/>
              <a:t>récursivité</a:t>
            </a:r>
            <a:r>
              <a:rPr lang="en-US" dirty="0" smtClean="0"/>
              <a:t> </a:t>
            </a:r>
            <a:r>
              <a:rPr lang="en-US" dirty="0"/>
              <a:t>pour </a:t>
            </a:r>
            <a:r>
              <a:rPr lang="en-US" dirty="0" err="1"/>
              <a:t>traiter</a:t>
            </a:r>
            <a:r>
              <a:rPr lang="en-US" dirty="0"/>
              <a:t> des </a:t>
            </a:r>
            <a:r>
              <a:rPr lang="en-US" dirty="0" err="1"/>
              <a:t>arbres</a:t>
            </a:r>
            <a:r>
              <a:rPr lang="en-US" dirty="0"/>
              <a:t> </a:t>
            </a:r>
            <a:r>
              <a:rPr lang="en-US" b="1" dirty="0" smtClean="0"/>
              <a:t>de </a:t>
            </a:r>
            <a:r>
              <a:rPr lang="en-US" b="1" dirty="0" err="1"/>
              <a:t>manière</a:t>
            </a:r>
            <a:r>
              <a:rPr lang="en-US" b="1" dirty="0"/>
              <a:t> </a:t>
            </a:r>
            <a:r>
              <a:rPr lang="en-US" b="1" dirty="0" smtClean="0"/>
              <a:t>simple et </a:t>
            </a:r>
            <a:r>
              <a:rPr lang="en-US" b="1" dirty="0" err="1" smtClean="0"/>
              <a:t>efficace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2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Définition récursive d'un arbre - sous-arbres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Soit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mytree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variable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de type 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t_tree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Poppins"/>
              </a:rPr>
              <a:t>Question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Quel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le type de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mytree.root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Poppins"/>
              </a:rPr>
              <a:t>Question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Quel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le type des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pointeurs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left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et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right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d’un noeud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968343" y="1461015"/>
            <a:ext cx="3788228" cy="17543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Indice</a:t>
            </a:r>
            <a:r>
              <a:rPr lang="en-US" dirty="0"/>
              <a:t> :</a:t>
            </a:r>
          </a:p>
          <a:p>
            <a:pPr lvl="0">
              <a:defRPr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s_tree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*root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defRPr/>
            </a:pP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t_tree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127380" y="4002833"/>
            <a:ext cx="9629191" cy="23083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Indice :</a:t>
            </a:r>
          </a:p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s_node</a:t>
            </a:r>
          </a:p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s_node *left ;</a:t>
            </a:r>
          </a:p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 value ; // T est un type quelconque : int, float ou autre.</a:t>
            </a:r>
          </a:p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struct s_node *right ;</a:t>
            </a:r>
          </a:p>
          <a:p>
            <a:r>
              <a:rPr lang="en-US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t_node, *p_node ;</a:t>
            </a:r>
          </a:p>
          <a:p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5233851" y="2846009"/>
            <a:ext cx="1811383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t_node *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66588" y="6413242"/>
            <a:ext cx="4162075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s_node *</a:t>
            </a:r>
            <a:r>
              <a:rPr lang="en-US" dirty="0"/>
              <a:t>, aka </a:t>
            </a:r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t_node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63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Définition récursive d'un arbre - sous-arbres</a:t>
            </a:r>
            <a:endParaRPr lang="fr-FR" b="1"/>
          </a:p>
        </p:txBody>
      </p:sp>
      <p:sp>
        <p:nvSpPr>
          <p:cNvPr id="3" name="Rectangle 2"/>
          <p:cNvSpPr/>
          <p:nvPr/>
        </p:nvSpPr>
        <p:spPr>
          <a:xfrm>
            <a:off x="557645" y="1369368"/>
            <a:ext cx="1030602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dirty="0" err="1">
                <a:solidFill>
                  <a:prstClr val="black"/>
                </a:solidFill>
              </a:rPr>
              <a:t>Soit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 </a:t>
            </a:r>
            <a:r>
              <a:rPr lang="en-US" sz="2400" dirty="0" err="1">
                <a:latin typeface="+mn-ea"/>
                <a:cs typeface="Courier New" panose="02070309020205020404" pitchFamily="49" charset="0"/>
              </a:rPr>
              <a:t>une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variable de type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t_tree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r>
              <a:rPr lang="en-US" sz="2400" dirty="0" err="1">
                <a:solidFill>
                  <a:prstClr val="black"/>
                </a:solidFill>
              </a:rPr>
              <a:t>Soit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2400" dirty="0" err="1">
                <a:latin typeface="+mn-ea"/>
                <a:cs typeface="Courier New" panose="02070309020205020404" pitchFamily="49" charset="0"/>
              </a:rPr>
              <a:t>une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variable de type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 </a:t>
            </a:r>
            <a:endParaRPr lang="en-US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 err="1">
                <a:solidFill>
                  <a:prstClr val="black"/>
                </a:solidFill>
              </a:rPr>
              <a:t>Alors</a:t>
            </a:r>
            <a:r>
              <a:rPr lang="en-US" sz="2400" dirty="0">
                <a:solidFill>
                  <a:prstClr val="black"/>
                </a:solidFill>
              </a:rPr>
              <a:t> :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mytree.root </a:t>
            </a:r>
            <a:r>
              <a:rPr lang="en-US" sz="2400" dirty="0">
                <a:solidFill>
                  <a:prstClr val="black"/>
                </a:solidFill>
              </a:rPr>
              <a:t>et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sz="2400" dirty="0" err="1">
                <a:solidFill>
                  <a:prstClr val="black"/>
                </a:solidFill>
              </a:rPr>
              <a:t>sont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tous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deux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de type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</a:t>
            </a:r>
            <a:endParaRPr lang="en-US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 err="1">
                <a:solidFill>
                  <a:prstClr val="black"/>
                </a:solidFill>
              </a:rPr>
              <a:t>Cela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permet</a:t>
            </a:r>
            <a:r>
              <a:rPr lang="en-US" sz="2400" dirty="0">
                <a:solidFill>
                  <a:prstClr val="black"/>
                </a:solidFill>
              </a:rPr>
              <a:t> la </a:t>
            </a:r>
            <a:r>
              <a:rPr lang="en-US" sz="2400" dirty="0" err="1" smtClean="0">
                <a:solidFill>
                  <a:prstClr val="black"/>
                </a:solidFill>
              </a:rPr>
              <a:t>récursivité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>
                <a:solidFill>
                  <a:prstClr val="black"/>
                </a:solidFill>
              </a:rPr>
              <a:t>tout </a:t>
            </a:r>
            <a:r>
              <a:rPr lang="en-US" sz="2400" dirty="0" err="1">
                <a:solidFill>
                  <a:prstClr val="black"/>
                </a:solidFill>
              </a:rPr>
              <a:t>comme</a:t>
            </a:r>
            <a:r>
              <a:rPr lang="en-US" sz="2400" dirty="0">
                <a:solidFill>
                  <a:prstClr val="black"/>
                </a:solidFill>
              </a:rPr>
              <a:t> pour les </a:t>
            </a:r>
            <a:r>
              <a:rPr lang="en-US" sz="2400" dirty="0" err="1">
                <a:solidFill>
                  <a:prstClr val="black"/>
                </a:solidFill>
              </a:rPr>
              <a:t>listes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Pour </a:t>
            </a:r>
            <a:r>
              <a:rPr lang="en-US" sz="2400" dirty="0" err="1">
                <a:solidFill>
                  <a:prstClr val="black"/>
                </a:solidFill>
              </a:rPr>
              <a:t>écrire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une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fonction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récursive</a:t>
            </a:r>
            <a:r>
              <a:rPr lang="en-US" sz="2400" dirty="0">
                <a:solidFill>
                  <a:prstClr val="black"/>
                </a:solidFill>
              </a:rPr>
              <a:t> pour les </a:t>
            </a:r>
            <a:r>
              <a:rPr lang="en-US" sz="2400" dirty="0" err="1">
                <a:solidFill>
                  <a:prstClr val="black"/>
                </a:solidFill>
              </a:rPr>
              <a:t>arbres</a:t>
            </a:r>
            <a:r>
              <a:rPr lang="en-US" sz="2400" dirty="0">
                <a:solidFill>
                  <a:prstClr val="black"/>
                </a:solidFill>
              </a:rPr>
              <a:t> :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marL="457200" lvl="0" indent="-457200">
              <a:buAutoNum type="arabicParenR"/>
              <a:defRPr/>
            </a:pPr>
            <a:r>
              <a:rPr lang="en-US" sz="2400" dirty="0" err="1">
                <a:solidFill>
                  <a:prstClr val="black"/>
                </a:solidFill>
              </a:rPr>
              <a:t>Ecrire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une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fonction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récursive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pour le type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</a:t>
            </a:r>
            <a:endParaRPr lang="en-US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57200">
              <a:buAutoNum type="arabicParenR"/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marL="457200" lvl="0" indent="-457200">
              <a:buAutoNum type="arabicParenR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Pour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dirty="0" err="1" smtClean="0">
                <a:solidFill>
                  <a:prstClr val="black"/>
                </a:solidFill>
              </a:rPr>
              <a:t>rovoquer</a:t>
            </a:r>
            <a:r>
              <a:rPr lang="en-US" sz="2400" dirty="0" smtClean="0">
                <a:solidFill>
                  <a:prstClr val="black"/>
                </a:solidFill>
              </a:rPr>
              <a:t> le premier </a:t>
            </a:r>
            <a:r>
              <a:rPr lang="en-US" sz="2400" dirty="0" err="1" smtClean="0">
                <a:solidFill>
                  <a:prstClr val="black"/>
                </a:solidFill>
              </a:rPr>
              <a:t>appel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récursif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avec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mytree.root</a:t>
            </a:r>
            <a:endParaRPr lang="en-US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33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Un exemple : la fonction height()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Comment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calculer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la hauteur d'un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(à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partir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de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Si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l'arbre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vide 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sa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hauteur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de 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Si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l'arbre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n'est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pas vide,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sa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hauteur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1 + le maximum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entre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la hauteur de son "sous-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" gauche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la hauteur de son "sous-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" droit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Étape 1)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calculer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la hauteur d'un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</a:t>
            </a:r>
            <a:endParaRPr lang="en-US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Étape 2)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calculer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la hauteur de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l'arbre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à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partir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 du champ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135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Exemples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901820" y="889988"/>
            <a:ext cx="852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hauteur de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 </a:t>
            </a:r>
            <a:r>
              <a:rPr lang="en-US" sz="2400" dirty="0" err="1"/>
              <a:t>est</a:t>
            </a:r>
            <a:r>
              <a:rPr lang="en-US" sz="2400" dirty="0"/>
              <a:t> la hauteur de son </a:t>
            </a:r>
            <a:r>
              <a:rPr lang="en-US" sz="2400" dirty="0" smtClean="0"/>
              <a:t>champ</a:t>
            </a:r>
          </a:p>
          <a:p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Ici</a:t>
            </a:r>
            <a:r>
              <a:rPr lang="en-US" sz="2400" dirty="0"/>
              <a:t>, la hauteur </a:t>
            </a:r>
            <a:r>
              <a:rPr lang="en-US" sz="2400" dirty="0" err="1"/>
              <a:t>est</a:t>
            </a:r>
            <a:r>
              <a:rPr lang="en-US" sz="2400" dirty="0"/>
              <a:t> de 0, car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mytree.root == NULL</a:t>
            </a:r>
          </a:p>
          <a:p>
            <a:endParaRPr lang="en-US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099" y="1354688"/>
            <a:ext cx="3162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57" y="2066569"/>
            <a:ext cx="7006937" cy="838204"/>
          </a:xfrm>
        </p:spPr>
        <p:txBody>
          <a:bodyPr/>
          <a:lstStyle/>
          <a:p>
            <a:r>
              <a:rPr lang="fr-FR" b="1" dirty="0"/>
              <a:t>Objectifs :</a:t>
            </a:r>
            <a:endParaRPr lang="en-US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453855" y="3039797"/>
            <a:ext cx="1125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Définir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type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t_node,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utiliser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type t_node *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Définir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le type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t_tree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Implémenter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les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algorithmes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classiques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d'arbres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de </a:t>
            </a:r>
            <a:r>
              <a:rPr lang="en-US" sz="2400" dirty="0">
                <a:solidFill>
                  <a:prstClr val="black"/>
                </a:solidFill>
              </a:rPr>
              <a:t>manière </a:t>
            </a:r>
            <a:r>
              <a:rPr lang="en-US" sz="2400" dirty="0" err="1">
                <a:solidFill>
                  <a:prstClr val="black"/>
                </a:solidFill>
              </a:rPr>
              <a:t>récursive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Parcours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en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largeur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et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profondeur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d’arbres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/>
          <p:nvPr/>
        </p:nvSpPr>
        <p:spPr>
          <a:xfrm>
            <a:off x="453856" y="4325378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800" b="1" i="0" u="none" strike="noStrike" kern="1200" cap="none" spc="0" normalizeH="0" baseline="0" noProof="0">
                <a:ln>
                  <a:noFill/>
                </a:ln>
                <a:solidFill>
                  <a:srgbClr val="007CBA"/>
                </a:solidFill>
                <a:effectLst/>
                <a:uLnTx/>
                <a:uFillTx/>
                <a:latin typeface="Poppins Bold"/>
                <a:ea typeface="+mj-ea"/>
                <a:cs typeface="+mj-cs"/>
              </a:rPr>
              <a:t>Organisation :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53854" y="5172208"/>
            <a:ext cx="9893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cours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(2h)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séance </a:t>
            </a:r>
            <a:r>
              <a:rPr kumimoji="0" lang="en-US" sz="2400" b="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d'</a:t>
            </a:r>
            <a:r>
              <a:rPr kumimoji="0" lang="en-US" sz="2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exercices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(2h)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1 session de 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TP(2h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)</a:t>
            </a:r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A97FED30-67B6-4796-AE74-3F3337EA7F9B}"/>
              </a:ext>
            </a:extLst>
          </p:cNvPr>
          <p:cNvSpPr txBox="1"/>
          <p:nvPr/>
        </p:nvSpPr>
        <p:spPr>
          <a:xfrm>
            <a:off x="453856" y="258805"/>
            <a:ext cx="7006937" cy="838204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dirty="0" err="1">
                <a:ln>
                  <a:noFill/>
                </a:ln>
                <a:solidFill>
                  <a:srgbClr val="007CBA"/>
                </a:solidFill>
                <a:effectLst/>
                <a:uLnTx/>
                <a:uFillTx/>
                <a:latin typeface="Poppins Bold"/>
                <a:ea typeface="+mj-ea"/>
                <a:cs typeface="+mj-cs"/>
              </a:rPr>
              <a:t>Prérequis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rgbClr val="007CBA"/>
                </a:solidFill>
                <a:effectLst/>
                <a:uLnTx/>
                <a:uFillTx/>
                <a:latin typeface="Poppins Bold"/>
                <a:ea typeface="+mj-ea"/>
                <a:cs typeface="+mj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CBA"/>
              </a:solidFill>
              <a:effectLst/>
              <a:uLnTx/>
              <a:uFillTx/>
              <a:latin typeface="Poppins Bold"/>
              <a:ea typeface="+mj-ea"/>
              <a:cs typeface="+mj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57600" y="1111176"/>
            <a:ext cx="1144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Maîtriser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les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structures et les pointeurs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Savoir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representer </a:t>
            </a:r>
            <a:r>
              <a:rPr kumimoji="0" lang="en-US" sz="2400" b="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visuellement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des structures de données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Implémentation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des piles et des files</a:t>
            </a:r>
          </a:p>
        </p:txBody>
      </p:sp>
    </p:spTree>
    <p:extLst>
      <p:ext uri="{BB962C8B-B14F-4D97-AF65-F5344CB8AC3E}">
        <p14:creationId xmlns:p14="http://schemas.microsoft.com/office/powerpoint/2010/main" val="270310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Exemples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05487"/>
            <a:ext cx="4358623" cy="437685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022848" y="691468"/>
            <a:ext cx="4715459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La hauteur de 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 err="1">
                <a:solidFill>
                  <a:srgbClr val="FF0000"/>
                </a:solidFill>
              </a:rPr>
              <a:t>ce</a:t>
            </a:r>
            <a:r>
              <a:rPr lang="en-US" sz="2400" dirty="0">
                <a:solidFill>
                  <a:srgbClr val="FF0000"/>
                </a:solidFill>
              </a:rPr>
              <a:t> qui </a:t>
            </a:r>
            <a:r>
              <a:rPr lang="en-US" sz="2400" dirty="0" err="1">
                <a:solidFill>
                  <a:srgbClr val="FF0000"/>
                </a:solidFill>
              </a:rPr>
              <a:t>reste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à</a:t>
            </a:r>
            <a:r>
              <a:rPr lang="en-US" sz="2400" dirty="0">
                <a:solidFill>
                  <a:srgbClr val="FF0000"/>
                </a:solidFill>
              </a:rPr>
              <a:t> gauche" </a:t>
            </a:r>
            <a:r>
              <a:rPr lang="en-US" sz="2400" dirty="0" err="1"/>
              <a:t>est</a:t>
            </a:r>
            <a:r>
              <a:rPr lang="en-US" sz="2400" dirty="0"/>
              <a:t> la hauteur du champ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root-&gt;left 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Si </a:t>
            </a:r>
            <a:r>
              <a:rPr lang="en-US" sz="2400" dirty="0" err="1"/>
              <a:t>c'est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/>
              <a:t>, </a:t>
            </a:r>
            <a:r>
              <a:rPr lang="en-US" sz="2400" dirty="0" err="1"/>
              <a:t>c'est</a:t>
            </a:r>
            <a:r>
              <a:rPr lang="en-US" sz="2400" dirty="0"/>
              <a:t> 0.</a:t>
            </a:r>
          </a:p>
          <a:p>
            <a:r>
              <a:rPr lang="en-US" sz="2400" dirty="0"/>
              <a:t>Si non : 1+max(</a:t>
            </a:r>
            <a:r>
              <a:rPr lang="en-US" sz="2400" dirty="0">
                <a:solidFill>
                  <a:srgbClr val="FF0000"/>
                </a:solidFill>
              </a:rPr>
              <a:t>'</a:t>
            </a:r>
            <a:r>
              <a:rPr lang="en-US" sz="2400" dirty="0" err="1">
                <a:solidFill>
                  <a:srgbClr val="FF0000"/>
                </a:solidFill>
              </a:rPr>
              <a:t>ce</a:t>
            </a:r>
            <a:r>
              <a:rPr lang="en-US" sz="2400" dirty="0">
                <a:solidFill>
                  <a:srgbClr val="FF0000"/>
                </a:solidFill>
              </a:rPr>
              <a:t> qui </a:t>
            </a:r>
            <a:r>
              <a:rPr lang="en-US" sz="2400" dirty="0" err="1">
                <a:solidFill>
                  <a:srgbClr val="FF0000"/>
                </a:solidFill>
              </a:rPr>
              <a:t>reste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à</a:t>
            </a:r>
            <a:r>
              <a:rPr lang="en-US" sz="2400" dirty="0">
                <a:solidFill>
                  <a:srgbClr val="FF0000"/>
                </a:solidFill>
              </a:rPr>
              <a:t> gauche</a:t>
            </a:r>
            <a:r>
              <a:rPr lang="en-US" sz="2400" dirty="0">
                <a:solidFill>
                  <a:srgbClr val="FFC000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'</a:t>
            </a:r>
            <a:r>
              <a:rPr lang="en-US" sz="2400" dirty="0" err="1">
                <a:solidFill>
                  <a:srgbClr val="00B050"/>
                </a:solidFill>
              </a:rPr>
              <a:t>ce</a:t>
            </a:r>
            <a:r>
              <a:rPr lang="en-US" sz="2400" dirty="0">
                <a:solidFill>
                  <a:srgbClr val="00B050"/>
                </a:solidFill>
              </a:rPr>
              <a:t> qui </a:t>
            </a:r>
            <a:r>
              <a:rPr lang="en-US" sz="2400" dirty="0" err="1">
                <a:solidFill>
                  <a:srgbClr val="00B050"/>
                </a:solidFill>
              </a:rPr>
              <a:t>reste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à</a:t>
            </a:r>
            <a:r>
              <a:rPr lang="en-US" sz="2400" dirty="0">
                <a:solidFill>
                  <a:srgbClr val="00B050"/>
                </a:solidFill>
              </a:rPr>
              <a:t> droite</a:t>
            </a:r>
            <a:r>
              <a:rPr lang="en-US" sz="2400" dirty="0">
                <a:solidFill>
                  <a:srgbClr val="CC0099"/>
                </a:solidFill>
              </a:rPr>
              <a:t>'</a:t>
            </a:r>
            <a:r>
              <a:rPr lang="en-US" sz="2400" dirty="0"/>
              <a:t>) ;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251928" y="3144416"/>
            <a:ext cx="2211354" cy="2892490"/>
          </a:xfrm>
          <a:prstGeom prst="roundRect">
            <a:avLst>
              <a:gd name="adj" fmla="val 881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à coins arrondis 5"/>
          <p:cNvSpPr/>
          <p:nvPr/>
        </p:nvSpPr>
        <p:spPr>
          <a:xfrm>
            <a:off x="2546030" y="3144416"/>
            <a:ext cx="2211354" cy="1614196"/>
          </a:xfrm>
          <a:prstGeom prst="roundRect">
            <a:avLst>
              <a:gd name="adj" fmla="val 8816"/>
            </a:avLst>
          </a:prstGeom>
          <a:solidFill>
            <a:schemeClr val="bg1">
              <a:lumMod val="75000"/>
              <a:alpha val="71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eur en angle 13"/>
          <p:cNvCxnSpPr/>
          <p:nvPr/>
        </p:nvCxnSpPr>
        <p:spPr>
          <a:xfrm rot="10800000" flipV="1">
            <a:off x="2546030" y="1097280"/>
            <a:ext cx="5366578" cy="40599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98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Exemples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25306" y="716382"/>
            <a:ext cx="95666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 </a:t>
            </a:r>
            <a:r>
              <a:rPr lang="en-US" sz="2400" dirty="0" smtClean="0"/>
              <a:t>le </a:t>
            </a:r>
            <a:r>
              <a:rPr lang="en-US" sz="2400" dirty="0" err="1" smtClean="0"/>
              <a:t>pointeur</a:t>
            </a:r>
            <a:r>
              <a:rPr lang="en-US" sz="2400" dirty="0" smtClean="0"/>
              <a:t> </a:t>
            </a:r>
            <a:r>
              <a:rPr lang="en-US" sz="2400" dirty="0" err="1" smtClean="0"/>
              <a:t>vaut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/>
              <a:t> </a:t>
            </a:r>
            <a:r>
              <a:rPr lang="en-US" sz="2400" dirty="0" smtClean="0"/>
              <a:t>: la hauteur </a:t>
            </a:r>
            <a:r>
              <a:rPr lang="en-US" sz="2400" dirty="0" err="1" smtClean="0"/>
              <a:t>vaut</a:t>
            </a:r>
            <a:r>
              <a:rPr lang="en-US" sz="2400" dirty="0" smtClean="0"/>
              <a:t> 0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 non : 1+max(</a:t>
            </a:r>
            <a:r>
              <a:rPr lang="en-US" sz="2400" dirty="0">
                <a:solidFill>
                  <a:srgbClr val="FFC000"/>
                </a:solidFill>
              </a:rPr>
              <a:t>'</a:t>
            </a:r>
            <a:r>
              <a:rPr lang="en-US" sz="2400" dirty="0" err="1">
                <a:solidFill>
                  <a:srgbClr val="FFC000"/>
                </a:solidFill>
              </a:rPr>
              <a:t>ce</a:t>
            </a:r>
            <a:r>
              <a:rPr lang="en-US" sz="2400" dirty="0">
                <a:solidFill>
                  <a:srgbClr val="FFC000"/>
                </a:solidFill>
              </a:rPr>
              <a:t> qui </a:t>
            </a:r>
            <a:r>
              <a:rPr lang="en-US" sz="2400" dirty="0" err="1">
                <a:solidFill>
                  <a:srgbClr val="FFC000"/>
                </a:solidFill>
              </a:rPr>
              <a:t>reste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à</a:t>
            </a:r>
            <a:r>
              <a:rPr lang="en-US" sz="2400" dirty="0">
                <a:solidFill>
                  <a:srgbClr val="FFC000"/>
                </a:solidFill>
              </a:rPr>
              <a:t> gauche'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C0099"/>
                </a:solidFill>
              </a:rPr>
              <a:t>'</a:t>
            </a:r>
            <a:r>
              <a:rPr lang="en-US" sz="2400" dirty="0" err="1">
                <a:solidFill>
                  <a:srgbClr val="CC0099"/>
                </a:solidFill>
              </a:rPr>
              <a:t>ce</a:t>
            </a:r>
            <a:r>
              <a:rPr lang="en-US" sz="2400" dirty="0">
                <a:solidFill>
                  <a:srgbClr val="CC0099"/>
                </a:solidFill>
              </a:rPr>
              <a:t> qui </a:t>
            </a:r>
            <a:r>
              <a:rPr lang="en-US" sz="2400" dirty="0" err="1">
                <a:solidFill>
                  <a:srgbClr val="CC0099"/>
                </a:solidFill>
              </a:rPr>
              <a:t>reste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 err="1">
                <a:solidFill>
                  <a:srgbClr val="CC0099"/>
                </a:solidFill>
              </a:rPr>
              <a:t>à</a:t>
            </a:r>
            <a:r>
              <a:rPr lang="en-US" sz="2400" dirty="0">
                <a:solidFill>
                  <a:srgbClr val="CC0099"/>
                </a:solidFill>
              </a:rPr>
              <a:t> droite'</a:t>
            </a:r>
            <a:r>
              <a:rPr lang="en-US" sz="2400" dirty="0"/>
              <a:t>) 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618" y="1955638"/>
            <a:ext cx="3371850" cy="3514725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313619" y="3405674"/>
            <a:ext cx="1048528" cy="80243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1567543" y="3405673"/>
            <a:ext cx="2323322" cy="2230017"/>
          </a:xfrm>
          <a:prstGeom prst="roundRect">
            <a:avLst>
              <a:gd name="adj" fmla="val 11228"/>
            </a:avLst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avec flèche 10"/>
          <p:cNvCxnSpPr>
            <a:cxnSpLocks/>
          </p:cNvCxnSpPr>
          <p:nvPr/>
        </p:nvCxnSpPr>
        <p:spPr>
          <a:xfrm flipH="1">
            <a:off x="1362147" y="1999375"/>
            <a:ext cx="4660701" cy="14703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</p:cNvCxnSpPr>
          <p:nvPr/>
        </p:nvCxnSpPr>
        <p:spPr>
          <a:xfrm flipH="1">
            <a:off x="3890865" y="1924809"/>
            <a:ext cx="5355919" cy="2283297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0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Fonction récursive </a:t>
            </a:r>
            <a:r>
              <a:rPr lang="fr-FR" b="1" dirty="0" err="1"/>
              <a:t>h</a:t>
            </a:r>
            <a:r>
              <a:rPr lang="fr-FR" b="1" dirty="0" err="1" smtClean="0"/>
              <a:t>eight</a:t>
            </a:r>
            <a:r>
              <a:rPr lang="fr-FR" b="1" dirty="0"/>
              <a:t>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Étape 1 : hauteur d’un noeud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</a:t>
            </a: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Si le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pointeur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est</a:t>
            </a:r>
            <a:r>
              <a:rPr lang="en-US" sz="2400" dirty="0" smtClean="0">
                <a:solidFill>
                  <a:prstClr val="black"/>
                </a:solidFill>
              </a:rPr>
              <a:t>  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sa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hauteur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de 0.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Sinon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c’est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Poppins"/>
              </a:rPr>
              <a:t>1+max('</a:t>
            </a:r>
            <a:r>
              <a:rPr lang="en-US" sz="2400" dirty="0" err="1">
                <a:solidFill>
                  <a:srgbClr val="FF0000"/>
                </a:solidFill>
                <a:latin typeface="Poppins"/>
              </a:rPr>
              <a:t>ce</a:t>
            </a:r>
            <a:r>
              <a:rPr lang="en-US" sz="2400" dirty="0">
                <a:solidFill>
                  <a:srgbClr val="FF0000"/>
                </a:solidFill>
                <a:latin typeface="Poppins"/>
              </a:rPr>
              <a:t> qui </a:t>
            </a:r>
            <a:r>
              <a:rPr lang="en-US" sz="2400" dirty="0" err="1">
                <a:solidFill>
                  <a:srgbClr val="FF0000"/>
                </a:solidFill>
                <a:latin typeface="Poppins"/>
              </a:rPr>
              <a:t>reste</a:t>
            </a:r>
            <a:r>
              <a:rPr lang="en-US" sz="2400" dirty="0">
                <a:solidFill>
                  <a:srgbClr val="FF0000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Poppins"/>
              </a:rPr>
              <a:t>à</a:t>
            </a:r>
            <a:r>
              <a:rPr lang="en-US" sz="2400" dirty="0">
                <a:solidFill>
                  <a:srgbClr val="FF0000"/>
                </a:solidFill>
                <a:latin typeface="Poppins"/>
              </a:rPr>
              <a:t> gauche', '</a:t>
            </a:r>
            <a:r>
              <a:rPr lang="en-US" sz="2400" dirty="0" err="1">
                <a:solidFill>
                  <a:srgbClr val="FF0000"/>
                </a:solidFill>
                <a:latin typeface="Poppins"/>
              </a:rPr>
              <a:t>ce</a:t>
            </a:r>
            <a:r>
              <a:rPr lang="en-US" sz="2400" dirty="0">
                <a:solidFill>
                  <a:srgbClr val="FF0000"/>
                </a:solidFill>
                <a:latin typeface="Poppins"/>
              </a:rPr>
              <a:t> qui </a:t>
            </a:r>
            <a:r>
              <a:rPr lang="en-US" sz="2400" dirty="0" err="1">
                <a:solidFill>
                  <a:srgbClr val="FF0000"/>
                </a:solidFill>
                <a:latin typeface="Poppins"/>
              </a:rPr>
              <a:t>reste</a:t>
            </a:r>
            <a:r>
              <a:rPr lang="en-US" sz="2400" dirty="0">
                <a:solidFill>
                  <a:srgbClr val="FF0000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Poppins"/>
              </a:rPr>
              <a:t>à</a:t>
            </a:r>
            <a:r>
              <a:rPr lang="en-US" sz="2400" dirty="0">
                <a:solidFill>
                  <a:srgbClr val="FF0000"/>
                </a:solidFill>
                <a:latin typeface="Poppins"/>
              </a:rPr>
              <a:t> droite')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Écrivons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fonction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nodeHeight</a:t>
            </a:r>
            <a:r>
              <a:rPr lang="en-US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dirty="0">
                <a:solidFill>
                  <a:srgbClr val="FF0000"/>
                </a:solidFill>
                <a:latin typeface="Poppins"/>
              </a:rPr>
              <a:t>Question :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Que doit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retourner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cette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fonction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dirty="0">
                <a:solidFill>
                  <a:srgbClr val="FF0000"/>
                </a:solidFill>
                <a:latin typeface="Poppins"/>
              </a:rPr>
              <a:t>Question 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cette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fonction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est-elle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censée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modifier le 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lors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du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calcul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sa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hauteur ?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839833" y="4360038"/>
            <a:ext cx="2164701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Une valeur </a:t>
            </a:r>
            <a:r>
              <a:rPr lang="en-US" sz="2400" b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4752000" y="5574369"/>
            <a:ext cx="107924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3125150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err="1"/>
              <a:t>Fonction récursive Height() </a:t>
            </a:r>
            <a:r>
              <a:rPr lang="fr-FR" b="1"/>
              <a:t>: prototype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D'où le prototype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nodeHeight(</a:t>
            </a:r>
            <a:r>
              <a:rPr lang="fr-FR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*) 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puis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la définition...</a:t>
            </a: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nodeHeight(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*pn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c'est récursif, donc ...</a:t>
            </a:r>
          </a:p>
          <a:p>
            <a:pPr>
              <a:defRPr/>
            </a:pPr>
            <a:endParaRPr lang="fr-FR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FR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83538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 smtClean="0"/>
              <a:t>La suite :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37731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1600" dirty="0">
                <a:solidFill>
                  <a:prstClr val="black"/>
                </a:solidFill>
                <a:latin typeface="Poppins"/>
              </a:rPr>
              <a:t>D'où le prototype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16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sz="16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nodeHeight(t_node *) </a:t>
            </a: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r>
              <a:rPr lang="fr-FR" sz="1600" dirty="0" smtClean="0">
                <a:solidFill>
                  <a:prstClr val="black"/>
                </a:solidFill>
                <a:latin typeface="Poppins"/>
              </a:rPr>
              <a:t>puis </a:t>
            </a:r>
            <a:r>
              <a:rPr lang="fr-FR" sz="1600" dirty="0">
                <a:solidFill>
                  <a:prstClr val="black"/>
                </a:solidFill>
                <a:latin typeface="Poppins"/>
              </a:rPr>
              <a:t>la définition...</a:t>
            </a:r>
          </a:p>
          <a:p>
            <a:pPr lvl="0">
              <a:defRPr/>
            </a:pPr>
            <a:endParaRPr lang="fr-FR" sz="1600" dirty="0">
              <a:solidFill>
                <a:prstClr val="black"/>
              </a:solidFill>
              <a:latin typeface="Poppins"/>
            </a:endParaRP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FR" sz="16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nodeHeight(t_node *pn</a:t>
            </a: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6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c'est récursif, donc ...</a:t>
            </a: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fr-FR" sz="16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fr-FR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461425" y="2214937"/>
            <a:ext cx="8762206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//  Un node ’NULL’ </a:t>
            </a:r>
            <a:r>
              <a:rPr lang="en-US" dirty="0" err="1"/>
              <a:t>est</a:t>
            </a:r>
            <a:r>
              <a:rPr lang="en-US" dirty="0"/>
              <a:t> de hauteur 0</a:t>
            </a:r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 = 0;</a:t>
            </a:r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// </a:t>
            </a:r>
            <a:r>
              <a:rPr lang="en-US" dirty="0" err="1"/>
              <a:t>sinon</a:t>
            </a:r>
            <a:r>
              <a:rPr lang="en-US" dirty="0"/>
              <a:t> </a:t>
            </a:r>
            <a:r>
              <a:rPr lang="en-US" dirty="0" smtClean="0"/>
              <a:t>on appellee nodeHeight() pour </a:t>
            </a:r>
            <a:r>
              <a:rPr lang="en-US" dirty="0" err="1" smtClean="0"/>
              <a:t>chaque</a:t>
            </a:r>
            <a:r>
              <a:rPr lang="en-US" dirty="0" smtClean="0"/>
              <a:t> noeud </a:t>
            </a:r>
            <a:r>
              <a:rPr lang="en-US" dirty="0" err="1" smtClean="0"/>
              <a:t>fils</a:t>
            </a:r>
            <a:endParaRPr lang="en-US" dirty="0"/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 = 1+max(nodeHeight(</a:t>
            </a:r>
            <a:r>
              <a:rPr lang="en-US" sz="16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-&gt;left),nodeHeight(</a:t>
            </a:r>
            <a:r>
              <a:rPr lang="en-US" sz="16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-&gt;right));</a:t>
            </a:r>
          </a:p>
          <a:p>
            <a:r>
              <a:rPr lang="en-US" sz="16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70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Compter le nombre de nœuds dans un arbre binaire?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Au moyen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d’une fonction récursive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nodeCount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 smtClean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À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voir en TD/TP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161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Créer un arbre binaire aléatoire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Soit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 un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t_tree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 stockant des 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On utilisera une fonction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EmptyTree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pour l’initialiser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t_tree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EmptyTree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t_tree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atree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atree.root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atree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57598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Créer un arbre binaire aléatoire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Objectif : créer un nouveau nœud et trouver un endroit dans l’arbre où l’insérer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Cet endroit sera choisi aléatoirement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>
                <a:solidFill>
                  <a:prstClr val="black"/>
                </a:solidFill>
                <a:latin typeface="Poppins"/>
              </a:rPr>
              <a:t>À CHAQUE ÉTAPE: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Choisir aléatoirement entre ’</a:t>
            </a:r>
            <a:r>
              <a:rPr lang="fr-FR" sz="2400" dirty="0" err="1">
                <a:solidFill>
                  <a:prstClr val="black"/>
                </a:solidFill>
                <a:latin typeface="Poppins"/>
              </a:rPr>
              <a:t>left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’ et ‘right’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S’il n’y a pas encore de nœud à cet endroit, </a:t>
            </a:r>
          </a:p>
          <a:p>
            <a:pPr lvl="0"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Y insérer le nouveau </a:t>
            </a:r>
            <a:r>
              <a:rPr lang="fr-FR" sz="2400" dirty="0">
                <a:solidFill>
                  <a:prstClr val="black"/>
                </a:solidFill>
              </a:rPr>
              <a:t>nœud</a:t>
            </a: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Sinon, y aller et …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cxnSp>
        <p:nvCxnSpPr>
          <p:cNvPr id="4" name="Connecteur en angle 3"/>
          <p:cNvCxnSpPr>
            <a:cxnSpLocks/>
          </p:cNvCxnSpPr>
          <p:nvPr/>
        </p:nvCxnSpPr>
        <p:spPr>
          <a:xfrm flipV="1">
            <a:off x="3474720" y="4293326"/>
            <a:ext cx="2734491" cy="1950720"/>
          </a:xfrm>
          <a:prstGeom prst="bentConnector3">
            <a:avLst>
              <a:gd name="adj1" fmla="val 19713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98053" y="2910949"/>
            <a:ext cx="3536302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Faîtes</a:t>
            </a:r>
            <a:r>
              <a:rPr lang="en-US" sz="2400" dirty="0"/>
              <a:t> attention au </a:t>
            </a:r>
            <a:r>
              <a:rPr lang="en-US" sz="2400" dirty="0" err="1"/>
              <a:t>cas</a:t>
            </a:r>
            <a:r>
              <a:rPr lang="en-US" sz="2400" dirty="0"/>
              <a:t> de </a:t>
            </a:r>
            <a:r>
              <a:rPr lang="en-US" sz="2400" dirty="0" err="1"/>
              <a:t>l’arbre</a:t>
            </a:r>
            <a:r>
              <a:rPr lang="en-US" sz="2400" dirty="0"/>
              <a:t> vide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4111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La fonction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addRandomNode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57645" y="1431165"/>
            <a:ext cx="107417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Prérequis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Prend en paramètre une valeur de type 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, et l’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arbre dans lequel nous voudrions ajouter le </a:t>
            </a:r>
            <a:r>
              <a:rPr lang="fr-FR" sz="2400" dirty="0" err="1">
                <a:solidFill>
                  <a:prstClr val="black"/>
                </a:solidFill>
                <a:latin typeface="Poppins"/>
              </a:rPr>
              <a:t>noeud</a:t>
            </a:r>
            <a:endParaRPr kumimoji="0" lang="fr-FR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lang="fr-FR" sz="2400" baseline="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r>
              <a:rPr lang="fr-FR" sz="2400" noProof="0" dirty="0">
                <a:solidFill>
                  <a:srgbClr val="FF0000"/>
                </a:solidFill>
                <a:latin typeface="Poppins"/>
              </a:rPr>
              <a:t>Est-ce que cette fonction est susceptible de modifier l’arbre</a:t>
            </a:r>
            <a:r>
              <a:rPr lang="fr-FR" sz="2400" noProof="0" dirty="0">
                <a:solidFill>
                  <a:prstClr val="black"/>
                </a:solidFill>
                <a:latin typeface="Poppins"/>
              </a:rPr>
              <a:t>? </a:t>
            </a:r>
            <a:r>
              <a:rPr lang="fr-FR" sz="2400" noProof="0" dirty="0">
                <a:solidFill>
                  <a:prstClr val="black"/>
                </a:solidFill>
                <a:latin typeface="Poppins"/>
                <a:sym typeface="Wingdings" panose="05000000000000000000" pitchFamily="2" charset="2"/>
              </a:rPr>
              <a:t></a:t>
            </a:r>
            <a:r>
              <a:rPr lang="fr-FR" sz="2400" dirty="0">
                <a:solidFill>
                  <a:prstClr val="black"/>
                </a:solidFill>
                <a:latin typeface="Poppins"/>
                <a:sym typeface="Wingdings" panose="05000000000000000000" pitchFamily="2" charset="2"/>
              </a:rPr>
              <a:t> </a:t>
            </a: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(est-ce que le </a:t>
            </a:r>
            <a:r>
              <a:rPr kumimoji="0" lang="fr-FR" sz="24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champ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'root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 peut-être modifié?)</a:t>
            </a:r>
          </a:p>
          <a:p>
            <a:pPr lvl="0">
              <a:defRPr/>
            </a:pPr>
            <a:endParaRPr lang="fr-FR" sz="2400" noProof="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r>
              <a:rPr kumimoji="0" lang="fr-FR" sz="2400" b="0" i="0" u="none" strike="no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/>
              </a:rPr>
              <a:t>Oui! </a:t>
            </a:r>
            <a:r>
              <a:rPr lang="fr-FR" sz="2400" dirty="0">
                <a:solidFill>
                  <a:prstClr val="black"/>
                </a:solidFill>
              </a:rPr>
              <a:t>Si l’arbre est vide alors le champ 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'root’</a:t>
            </a:r>
            <a:r>
              <a:rPr lang="fr-FR" sz="2400" dirty="0">
                <a:solidFill>
                  <a:prstClr val="black"/>
                </a:solidFill>
              </a:rPr>
              <a:t> sera modifié.</a:t>
            </a:r>
            <a:endParaRPr lang="fr-FR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endParaRPr lang="fr-FR" sz="24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Donc son prototype sera : </a:t>
            </a: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fr-FR" sz="24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addRandomNode</a:t>
            </a:r>
            <a:r>
              <a:rPr lang="fr-FR" sz="24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(t_tree *, char);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08115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 dirty="0" err="1"/>
              <a:t>Visualisation</a:t>
            </a:r>
            <a:endParaRPr lang="en-US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addRandomNode(t_tree *p_tree, char somechar)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t_node *p_nouv</a:t>
            </a: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t_node *temp</a:t>
            </a: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endParaRPr lang="fr-FR" sz="20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p_nouv = createNode(somechar);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 = p_tree-&gt;root;</a:t>
            </a:r>
          </a:p>
          <a:p>
            <a:pPr>
              <a:defRPr/>
            </a:pPr>
            <a:endParaRPr lang="fr-FR" sz="20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test si arbre vide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(p_tree-&gt;root == NULL)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p-tree</a:t>
            </a:r>
            <a:r>
              <a:rPr lang="fr-F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-&gt;root = p_nouv;</a:t>
            </a:r>
          </a:p>
          <a:p>
            <a:pPr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2150" y="511030"/>
            <a:ext cx="3495675" cy="1933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374" y="2842904"/>
            <a:ext cx="2943225" cy="35909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653163" y="1477818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8374" y="1850123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8853847" y="1912758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cxnSp>
        <p:nvCxnSpPr>
          <p:cNvPr id="11" name="Connecteur en angle 10"/>
          <p:cNvCxnSpPr/>
          <p:nvPr/>
        </p:nvCxnSpPr>
        <p:spPr>
          <a:xfrm flipV="1">
            <a:off x="9252155" y="2107614"/>
            <a:ext cx="1797766" cy="0"/>
          </a:xfrm>
          <a:prstGeom prst="bentConnector3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9771017" y="1393371"/>
            <a:ext cx="1278904" cy="296962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Multiplication 14"/>
          <p:cNvSpPr/>
          <p:nvPr/>
        </p:nvSpPr>
        <p:spPr>
          <a:xfrm>
            <a:off x="11038804" y="1554550"/>
            <a:ext cx="391886" cy="391885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Les structures d’arbres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err="1">
                <a:solidFill>
                  <a:prstClr val="black"/>
                </a:solidFill>
                <a:latin typeface="Poppins"/>
              </a:rPr>
              <a:t>Assez similaire aux listes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>
                <a:solidFill>
                  <a:prstClr val="black"/>
                </a:solidFill>
                <a:latin typeface="Poppins"/>
              </a:rPr>
              <a:t>Dans une liste, chaque élément (</a:t>
            </a:r>
            <a:r>
              <a:rPr lang="fr-FR" sz="24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sz="2400">
                <a:solidFill>
                  <a:prstClr val="black"/>
                </a:solidFill>
                <a:latin typeface="Poppins"/>
              </a:rPr>
              <a:t>) pointe vers la cellule suivante.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>
              <a:defRPr/>
            </a:pPr>
            <a:r>
              <a:rPr lang="fr-FR" sz="2400">
                <a:solidFill>
                  <a:prstClr val="black"/>
                </a:solidFill>
                <a:latin typeface="Poppins"/>
              </a:rPr>
              <a:t>Dans un arbre binaire, chaque élément (</a:t>
            </a:r>
            <a:r>
              <a:rPr lang="fr-FR" sz="2400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t_node</a:t>
            </a:r>
            <a:r>
              <a:rPr lang="fr-FR" sz="2400">
                <a:solidFill>
                  <a:prstClr val="black"/>
                </a:solidFill>
              </a:rPr>
              <a:t>) pointe vers </a:t>
            </a:r>
            <a:r>
              <a:rPr lang="fr-FR" sz="2400" err="1">
                <a:solidFill>
                  <a:prstClr val="black"/>
                </a:solidFill>
              </a:rPr>
              <a:t>deux autres nœuds.</a:t>
            </a:r>
          </a:p>
          <a:p>
            <a:pPr>
              <a:defRPr/>
            </a:pPr>
            <a:endParaRPr lang="fr-FR" sz="240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sz="2400">
                <a:solidFill>
                  <a:prstClr val="black"/>
                </a:solidFill>
              </a:rPr>
              <a:t>Les arbres sont représentés de haut en bas :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5646" y="3848206"/>
            <a:ext cx="2931795" cy="2944045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6871063" y="3848206"/>
            <a:ext cx="26126" cy="2639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42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Si l’arbre n’est pas vide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46065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sera notre curseur pour parcourir l’arbre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Choisir aléatoirement entre:</a:t>
            </a:r>
          </a:p>
          <a:p>
            <a:pPr lvl="0"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0 (essayer à gauche) et 1 </a:t>
            </a:r>
            <a:r>
              <a:rPr lang="fr-FR" dirty="0">
                <a:solidFill>
                  <a:prstClr val="black"/>
                </a:solidFill>
              </a:rPr>
              <a:t>(essayer à droite)</a:t>
            </a: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r>
              <a:rPr lang="fr-FR" dirty="0">
                <a:solidFill>
                  <a:srgbClr val="FF0000"/>
                </a:solidFill>
                <a:latin typeface="Poppins"/>
              </a:rPr>
              <a:t>Exemple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: On tire 1 donc on </a:t>
            </a:r>
            <a:r>
              <a:rPr lang="fr-FR" dirty="0">
                <a:solidFill>
                  <a:prstClr val="black"/>
                </a:solidFill>
              </a:rPr>
              <a:t>essaie à droite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Si l’endroit est libre (pas de nœud) on peut insérer </a:t>
            </a:r>
            <a:r>
              <a:rPr lang="fr-FR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p_nouv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à droite de 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fr-FR" dirty="0">
                <a:solidFill>
                  <a:prstClr val="black"/>
                </a:solidFill>
                <a:latin typeface="Poppins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Poppins"/>
              </a:rPr>
              <a:t>Quelle condition vérifie que l’endroit est libre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Si(temp-&gt;right == NULL)alors, l’emplacement est disponible</a:t>
            </a:r>
            <a:endParaRPr lang="fr-FR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4" y="122251"/>
            <a:ext cx="4760595" cy="44781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625" y="352860"/>
            <a:ext cx="1818658" cy="221888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cxnSpLocks/>
          </p:cNvCxnSpPr>
          <p:nvPr/>
        </p:nvCxnSpPr>
        <p:spPr>
          <a:xfrm flipV="1">
            <a:off x="5052646" y="1966640"/>
            <a:ext cx="4451217" cy="3590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9409471" y="1581935"/>
            <a:ext cx="648672" cy="50250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6533554" y="5820156"/>
            <a:ext cx="55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Si(temp-&gt;right != NULL) alors, l’emplacement n’est pas disponible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25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Allons à droite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34138" y="1476705"/>
            <a:ext cx="42037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Ici, ce n’est pas disponible, alors, nous allons à cet emplacement et relançons le tirage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Se déplacer à droite signifie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temp=temp-&gt;right;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533" y="361487"/>
            <a:ext cx="1818658" cy="221888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endCxn id="46" idx="0"/>
          </p:cNvCxnSpPr>
          <p:nvPr/>
        </p:nvCxnSpPr>
        <p:spPr>
          <a:xfrm>
            <a:off x="6973343" y="1327548"/>
            <a:ext cx="9640" cy="6133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65110" y="787817"/>
            <a:ext cx="1440000" cy="742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5937929" y="923747"/>
            <a:ext cx="8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72538" y="873205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6748011" y="93584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6132512" y="1678587"/>
            <a:ext cx="2697192" cy="1790201"/>
            <a:chOff x="1928974" y="1378825"/>
            <a:chExt cx="2697192" cy="1790201"/>
          </a:xfrm>
        </p:grpSpPr>
        <p:sp>
          <p:nvSpPr>
            <p:cNvPr id="14" name="Rectangle 13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3357557" y="2547256"/>
              <a:ext cx="1268609" cy="62047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5297644" y="3180075"/>
            <a:ext cx="2264415" cy="1790201"/>
            <a:chOff x="1928974" y="1378825"/>
            <a:chExt cx="2264415" cy="1790201"/>
          </a:xfrm>
        </p:grpSpPr>
        <p:sp>
          <p:nvSpPr>
            <p:cNvPr id="25" name="Rectangle 24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357557" y="2547256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>
            <a:off x="6218063" y="4653642"/>
            <a:ext cx="2264415" cy="1790201"/>
            <a:chOff x="1928974" y="1378825"/>
            <a:chExt cx="2264415" cy="1790201"/>
          </a:xfrm>
        </p:grpSpPr>
        <p:sp>
          <p:nvSpPr>
            <p:cNvPr id="36" name="Rectangle 35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>
              <a:off x="3357557" y="2547256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ZoneTexte 45"/>
          <p:cNvSpPr txBox="1"/>
          <p:nvPr/>
        </p:nvSpPr>
        <p:spPr>
          <a:xfrm>
            <a:off x="6682537" y="1940885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't'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886621" y="3435388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'K'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775225" y="4940438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'8'</a:t>
            </a:r>
          </a:p>
        </p:txBody>
      </p:sp>
      <p:grpSp>
        <p:nvGrpSpPr>
          <p:cNvPr id="49" name="Groupe 48"/>
          <p:cNvGrpSpPr/>
          <p:nvPr/>
        </p:nvGrpSpPr>
        <p:grpSpPr>
          <a:xfrm rot="5400000">
            <a:off x="5309034" y="4847471"/>
            <a:ext cx="107576" cy="336176"/>
            <a:chOff x="7422426" y="2427960"/>
            <a:chExt cx="107576" cy="336176"/>
          </a:xfrm>
        </p:grpSpPr>
        <p:cxnSp>
          <p:nvCxnSpPr>
            <p:cNvPr id="50" name="Connecteur droit 49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e 55"/>
          <p:cNvGrpSpPr/>
          <p:nvPr/>
        </p:nvGrpSpPr>
        <p:grpSpPr>
          <a:xfrm rot="5400000">
            <a:off x="6230638" y="6353774"/>
            <a:ext cx="107576" cy="336176"/>
            <a:chOff x="7422426" y="2427960"/>
            <a:chExt cx="107576" cy="336176"/>
          </a:xfrm>
        </p:grpSpPr>
        <p:cxnSp>
          <p:nvCxnSpPr>
            <p:cNvPr id="57" name="Connecteur droit 56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 rot="5400000">
            <a:off x="7904477" y="6343255"/>
            <a:ext cx="107576" cy="336176"/>
            <a:chOff x="7422426" y="2427960"/>
            <a:chExt cx="107576" cy="336176"/>
          </a:xfrm>
        </p:grpSpPr>
        <p:cxnSp>
          <p:nvCxnSpPr>
            <p:cNvPr id="64" name="Connecteur droit 63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8642633" y="3914753"/>
            <a:ext cx="720000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8815062" y="40419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359643" y="3914753"/>
            <a:ext cx="720000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2"/>
          <p:cNvSpPr txBox="1"/>
          <p:nvPr/>
        </p:nvSpPr>
        <p:spPr>
          <a:xfrm>
            <a:off x="9457209" y="405068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638458" y="3481276"/>
            <a:ext cx="1440000" cy="433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ZoneTexte 74"/>
          <p:cNvSpPr txBox="1"/>
          <p:nvPr/>
        </p:nvSpPr>
        <p:spPr>
          <a:xfrm>
            <a:off x="9166899" y="3179885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8648999" y="3832619"/>
            <a:ext cx="8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9288440" y="3823806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cxnSp>
        <p:nvCxnSpPr>
          <p:cNvPr id="78" name="Connecteur droit avec flèche 77"/>
          <p:cNvCxnSpPr/>
          <p:nvPr/>
        </p:nvCxnSpPr>
        <p:spPr>
          <a:xfrm flipH="1">
            <a:off x="8518971" y="4357215"/>
            <a:ext cx="296091" cy="6130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9881191" y="4348506"/>
            <a:ext cx="296091" cy="6130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 rot="5400000">
            <a:off x="8492303" y="4879872"/>
            <a:ext cx="107576" cy="336176"/>
            <a:chOff x="7422426" y="2427960"/>
            <a:chExt cx="107576" cy="336176"/>
          </a:xfrm>
        </p:grpSpPr>
        <p:cxnSp>
          <p:nvCxnSpPr>
            <p:cNvPr id="81" name="Connecteur droit 80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 rot="5400000">
            <a:off x="10142248" y="4855976"/>
            <a:ext cx="107576" cy="336176"/>
            <a:chOff x="7422426" y="2427960"/>
            <a:chExt cx="107576" cy="336176"/>
          </a:xfrm>
        </p:grpSpPr>
        <p:cxnSp>
          <p:nvCxnSpPr>
            <p:cNvPr id="88" name="Connecteur droit 87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ZoneTexte 93"/>
          <p:cNvSpPr txBox="1"/>
          <p:nvPr/>
        </p:nvSpPr>
        <p:spPr>
          <a:xfrm>
            <a:off x="9026971" y="3475580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'z'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4310623" y="500900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p_tree</a:t>
            </a:r>
          </a:p>
        </p:txBody>
      </p:sp>
      <p:cxnSp>
        <p:nvCxnSpPr>
          <p:cNvPr id="96" name="Connecteur droit avec flèche 95"/>
          <p:cNvCxnSpPr/>
          <p:nvPr/>
        </p:nvCxnSpPr>
        <p:spPr>
          <a:xfrm flipV="1">
            <a:off x="5089565" y="1147231"/>
            <a:ext cx="85990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543042" y="873205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ZoneTexte 97"/>
          <p:cNvSpPr txBox="1"/>
          <p:nvPr/>
        </p:nvSpPr>
        <p:spPr>
          <a:xfrm>
            <a:off x="4618515" y="93584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871214" y="834475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ZoneTexte 99"/>
          <p:cNvSpPr txBox="1"/>
          <p:nvPr/>
        </p:nvSpPr>
        <p:spPr>
          <a:xfrm>
            <a:off x="7963219" y="88448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7445266" y="493690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102" name="Connecteur en angle 101"/>
          <p:cNvCxnSpPr>
            <a:stCxn id="99" idx="2"/>
            <a:endCxn id="18" idx="3"/>
          </p:cNvCxnSpPr>
          <p:nvPr/>
        </p:nvCxnSpPr>
        <p:spPr>
          <a:xfrm rot="5400000">
            <a:off x="7551774" y="1580996"/>
            <a:ext cx="822120" cy="408943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8286092" y="1275282"/>
            <a:ext cx="687416" cy="2200298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Multiplication 198"/>
          <p:cNvSpPr/>
          <p:nvPr/>
        </p:nvSpPr>
        <p:spPr>
          <a:xfrm>
            <a:off x="7971362" y="1396452"/>
            <a:ext cx="391886" cy="391885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83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Suite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43297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Choisir aléatoirement entre:</a:t>
            </a:r>
          </a:p>
          <a:p>
            <a:pPr lvl="0">
              <a:defRPr/>
            </a:pPr>
            <a:r>
              <a:rPr lang="fr-FR" dirty="0">
                <a:solidFill>
                  <a:prstClr val="black"/>
                </a:solidFill>
              </a:rPr>
              <a:t>0 (essayer à gauche) et 1 (essayer à droite)</a:t>
            </a:r>
          </a:p>
          <a:p>
            <a:pPr lvl="0">
              <a:defRPr/>
            </a:pPr>
            <a:endParaRPr lang="fr-FR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fr-FR" dirty="0">
                <a:solidFill>
                  <a:srgbClr val="FF0000"/>
                </a:solidFill>
              </a:rPr>
              <a:t>Exemple</a:t>
            </a:r>
            <a:r>
              <a:rPr lang="fr-FR" dirty="0">
                <a:solidFill>
                  <a:prstClr val="black"/>
                </a:solidFill>
              </a:rPr>
              <a:t> : On tire 1 donc essayer à droite</a:t>
            </a:r>
          </a:p>
          <a:p>
            <a:pPr>
              <a:defRPr/>
            </a:pPr>
            <a:r>
              <a:rPr lang="fr-FR" dirty="0">
                <a:solidFill>
                  <a:prstClr val="black"/>
                </a:solidFill>
              </a:rPr>
              <a:t>(encore !)</a:t>
            </a:r>
          </a:p>
          <a:p>
            <a:pPr>
              <a:defRPr/>
            </a:pPr>
            <a:endParaRPr lang="fr-FR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dirty="0">
                <a:solidFill>
                  <a:prstClr val="black"/>
                </a:solidFill>
              </a:rPr>
              <a:t>Est-ce que l’emplacement à droite de 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fr-FR" dirty="0">
                <a:solidFill>
                  <a:prstClr val="black"/>
                </a:solidFill>
              </a:rPr>
              <a:t>est libre pour insérer </a:t>
            </a:r>
            <a:r>
              <a:rPr lang="fr-FR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p_nouv</a:t>
            </a:r>
            <a:r>
              <a:rPr lang="fr-FR" dirty="0">
                <a:solidFill>
                  <a:prstClr val="black"/>
                </a:solidFill>
              </a:rPr>
              <a:t> ?</a:t>
            </a:r>
          </a:p>
          <a:p>
            <a:pPr>
              <a:defRPr/>
            </a:pPr>
            <a:endParaRPr lang="fr-FR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dirty="0">
                <a:solidFill>
                  <a:prstClr val="black"/>
                </a:solidFill>
              </a:rPr>
              <a:t>Oui car 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temp-&gt;right </a:t>
            </a:r>
            <a:r>
              <a:rPr lang="fr-FR" dirty="0">
                <a:solidFill>
                  <a:prstClr val="black"/>
                </a:solidFill>
              </a:rPr>
              <a:t>est </a:t>
            </a:r>
            <a:r>
              <a:rPr lang="fr-FR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>
              <a:defRPr/>
            </a:pPr>
            <a:endParaRPr lang="fr-FR" dirty="0">
              <a:solidFill>
                <a:prstClr val="black"/>
              </a:solidFill>
            </a:endParaRPr>
          </a:p>
          <a:p>
            <a:pPr>
              <a:defRPr/>
            </a:pPr>
            <a:endParaRPr lang="fr-FR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fr-FR" dirty="0">
                <a:solidFill>
                  <a:prstClr val="black"/>
                </a:solidFill>
              </a:rPr>
              <a:t>Alors, insérer </a:t>
            </a:r>
            <a:r>
              <a:rPr lang="fr-FR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p_nouv</a:t>
            </a:r>
            <a:r>
              <a:rPr lang="fr-FR" dirty="0">
                <a:solidFill>
                  <a:prstClr val="black"/>
                </a:solidFill>
              </a:rPr>
              <a:t> à droite de temp.</a:t>
            </a:r>
          </a:p>
          <a:p>
            <a:pPr lvl="0"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cxnSp>
        <p:nvCxnSpPr>
          <p:cNvPr id="4" name="Connecteur droit avec flèche 3"/>
          <p:cNvCxnSpPr>
            <a:endCxn id="43" idx="0"/>
          </p:cNvCxnSpPr>
          <p:nvPr/>
        </p:nvCxnSpPr>
        <p:spPr>
          <a:xfrm>
            <a:off x="6973343" y="1327548"/>
            <a:ext cx="9640" cy="6133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965110" y="787817"/>
            <a:ext cx="1440000" cy="742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5937929" y="923747"/>
            <a:ext cx="8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7" name="Rectangle 6"/>
          <p:cNvSpPr/>
          <p:nvPr/>
        </p:nvSpPr>
        <p:spPr>
          <a:xfrm>
            <a:off x="6672538" y="873205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748011" y="93584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6132512" y="1678587"/>
            <a:ext cx="2697192" cy="1790201"/>
            <a:chOff x="1928974" y="1378825"/>
            <a:chExt cx="2697192" cy="1790201"/>
          </a:xfrm>
        </p:grpSpPr>
        <p:sp>
          <p:nvSpPr>
            <p:cNvPr id="11" name="Rectangle 10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3357557" y="2547256"/>
              <a:ext cx="1268609" cy="62047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5297644" y="3180075"/>
            <a:ext cx="2264415" cy="1790201"/>
            <a:chOff x="1928974" y="1378825"/>
            <a:chExt cx="2264415" cy="1790201"/>
          </a:xfrm>
        </p:grpSpPr>
        <p:sp>
          <p:nvSpPr>
            <p:cNvPr id="22" name="Rectangle 21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357557" y="2547256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6218063" y="4653642"/>
            <a:ext cx="2264415" cy="1790201"/>
            <a:chOff x="1928974" y="1378825"/>
            <a:chExt cx="2264415" cy="1790201"/>
          </a:xfrm>
        </p:grpSpPr>
        <p:sp>
          <p:nvSpPr>
            <p:cNvPr id="33" name="Rectangle 32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3357557" y="2547256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6682537" y="1940885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't'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886621" y="3435388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'K'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775225" y="4940438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'8'</a:t>
            </a:r>
          </a:p>
        </p:txBody>
      </p:sp>
      <p:grpSp>
        <p:nvGrpSpPr>
          <p:cNvPr id="46" name="Groupe 45"/>
          <p:cNvGrpSpPr/>
          <p:nvPr/>
        </p:nvGrpSpPr>
        <p:grpSpPr>
          <a:xfrm rot="5400000">
            <a:off x="5309034" y="4847471"/>
            <a:ext cx="107576" cy="336176"/>
            <a:chOff x="7422426" y="2427960"/>
            <a:chExt cx="107576" cy="336176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52"/>
          <p:cNvGrpSpPr/>
          <p:nvPr/>
        </p:nvGrpSpPr>
        <p:grpSpPr>
          <a:xfrm rot="5400000">
            <a:off x="6230638" y="6353774"/>
            <a:ext cx="107576" cy="336176"/>
            <a:chOff x="7422426" y="2427960"/>
            <a:chExt cx="107576" cy="336176"/>
          </a:xfrm>
        </p:grpSpPr>
        <p:cxnSp>
          <p:nvCxnSpPr>
            <p:cNvPr id="54" name="Connecteur droit 53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 rot="5400000">
            <a:off x="7904477" y="6343255"/>
            <a:ext cx="107576" cy="336176"/>
            <a:chOff x="7422426" y="2427960"/>
            <a:chExt cx="107576" cy="336176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8642633" y="3914753"/>
            <a:ext cx="720000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8815062" y="40419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359643" y="3914753"/>
            <a:ext cx="720000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/>
          <p:cNvSpPr txBox="1"/>
          <p:nvPr/>
        </p:nvSpPr>
        <p:spPr>
          <a:xfrm>
            <a:off x="9457209" y="4050684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638458" y="3481276"/>
            <a:ext cx="1440000" cy="433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9166899" y="3179885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8648999" y="3832619"/>
            <a:ext cx="8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9288440" y="3823806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 flipH="1">
            <a:off x="8518971" y="4357215"/>
            <a:ext cx="296091" cy="6130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9881191" y="4348506"/>
            <a:ext cx="296091" cy="6130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oupe 76"/>
          <p:cNvGrpSpPr/>
          <p:nvPr/>
        </p:nvGrpSpPr>
        <p:grpSpPr>
          <a:xfrm rot="5400000">
            <a:off x="8492303" y="4879872"/>
            <a:ext cx="107576" cy="336176"/>
            <a:chOff x="7422426" y="2427960"/>
            <a:chExt cx="107576" cy="336176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e 83"/>
          <p:cNvGrpSpPr/>
          <p:nvPr/>
        </p:nvGrpSpPr>
        <p:grpSpPr>
          <a:xfrm rot="5400000">
            <a:off x="10142248" y="4855976"/>
            <a:ext cx="107576" cy="336176"/>
            <a:chOff x="7422426" y="2427960"/>
            <a:chExt cx="107576" cy="336176"/>
          </a:xfrm>
        </p:grpSpPr>
        <p:cxnSp>
          <p:nvCxnSpPr>
            <p:cNvPr id="85" name="Connecteur droit 84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ZoneTexte 90"/>
          <p:cNvSpPr txBox="1"/>
          <p:nvPr/>
        </p:nvSpPr>
        <p:spPr>
          <a:xfrm>
            <a:off x="9026971" y="3475580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'z'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4310623" y="500900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p_tree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5089565" y="1147231"/>
            <a:ext cx="85990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543042" y="873205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ZoneTexte 94"/>
          <p:cNvSpPr txBox="1"/>
          <p:nvPr/>
        </p:nvSpPr>
        <p:spPr>
          <a:xfrm>
            <a:off x="4618515" y="93584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871214" y="834475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7963219" y="88448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7445266" y="493690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102" name="Connecteur en angle 101"/>
          <p:cNvCxnSpPr/>
          <p:nvPr/>
        </p:nvCxnSpPr>
        <p:spPr>
          <a:xfrm rot="16200000" flipH="1">
            <a:off x="7601213" y="1901806"/>
            <a:ext cx="2174412" cy="956962"/>
          </a:xfrm>
          <a:prstGeom prst="bentConnector3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Imag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533" y="361487"/>
            <a:ext cx="1818658" cy="22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87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0641" y="1789326"/>
            <a:ext cx="9692343" cy="838204"/>
          </a:xfrm>
        </p:spPr>
        <p:txBody>
          <a:bodyPr/>
          <a:lstStyle/>
          <a:p>
            <a:r>
              <a:rPr lang="fr-FR" b="1" dirty="0"/>
              <a:t>Dernière</a:t>
            </a:r>
            <a:br>
              <a:rPr lang="fr-FR" b="1" dirty="0"/>
            </a:br>
            <a:r>
              <a:rPr lang="fr-FR" b="1" dirty="0"/>
              <a:t>étape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5577596"/>
            <a:ext cx="1034126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temp-&gt;right=p_nouv;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cxnSp>
        <p:nvCxnSpPr>
          <p:cNvPr id="4" name="Connecteur droit avec flèche 3"/>
          <p:cNvCxnSpPr>
            <a:endCxn id="43" idx="0"/>
          </p:cNvCxnSpPr>
          <p:nvPr/>
        </p:nvCxnSpPr>
        <p:spPr>
          <a:xfrm>
            <a:off x="5115046" y="1191064"/>
            <a:ext cx="9640" cy="61333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06813" y="651333"/>
            <a:ext cx="1440000" cy="742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4079632" y="787263"/>
            <a:ext cx="8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4241" y="736721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4889714" y="79935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274215" y="1542103"/>
            <a:ext cx="2697192" cy="1790201"/>
            <a:chOff x="1928974" y="1378825"/>
            <a:chExt cx="2697192" cy="1790201"/>
          </a:xfrm>
        </p:grpSpPr>
        <p:sp>
          <p:nvSpPr>
            <p:cNvPr id="11" name="Rectangle 10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3357557" y="2547256"/>
              <a:ext cx="1268609" cy="62047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439347" y="3043591"/>
            <a:ext cx="2264415" cy="1790201"/>
            <a:chOff x="1928974" y="1378825"/>
            <a:chExt cx="2264415" cy="1790201"/>
          </a:xfrm>
        </p:grpSpPr>
        <p:sp>
          <p:nvSpPr>
            <p:cNvPr id="22" name="Rectangle 21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3357557" y="2547256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4359766" y="4517158"/>
            <a:ext cx="2264415" cy="1790201"/>
            <a:chOff x="1928974" y="1378825"/>
            <a:chExt cx="2264415" cy="1790201"/>
          </a:xfrm>
        </p:grpSpPr>
        <p:sp>
          <p:nvSpPr>
            <p:cNvPr id="33" name="Rectangle 32"/>
            <p:cNvSpPr/>
            <p:nvPr/>
          </p:nvSpPr>
          <p:spPr>
            <a:xfrm>
              <a:off x="211899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291428" y="2240725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36009" y="2113503"/>
              <a:ext cx="720000" cy="5399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2933575" y="2249434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rPr>
                <a:t>@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14824" y="1680026"/>
              <a:ext cx="1440000" cy="4334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928974" y="1378825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125365" y="2031369"/>
              <a:ext cx="837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</a:t>
              </a: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64806" y="2022556"/>
              <a:ext cx="142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right</a:t>
              </a:r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H="1">
              <a:off x="1995337" y="2555965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3357557" y="2547256"/>
              <a:ext cx="296091" cy="61306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4824240" y="1804401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't'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4028324" y="3298904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'K'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4916928" y="4803954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'8'</a:t>
            </a:r>
          </a:p>
        </p:txBody>
      </p:sp>
      <p:grpSp>
        <p:nvGrpSpPr>
          <p:cNvPr id="46" name="Groupe 45"/>
          <p:cNvGrpSpPr/>
          <p:nvPr/>
        </p:nvGrpSpPr>
        <p:grpSpPr>
          <a:xfrm rot="5400000">
            <a:off x="3450737" y="4710987"/>
            <a:ext cx="107576" cy="336176"/>
            <a:chOff x="7422426" y="2427960"/>
            <a:chExt cx="107576" cy="336176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e 52"/>
          <p:cNvGrpSpPr/>
          <p:nvPr/>
        </p:nvGrpSpPr>
        <p:grpSpPr>
          <a:xfrm rot="5400000">
            <a:off x="4372341" y="6217290"/>
            <a:ext cx="107576" cy="336176"/>
            <a:chOff x="7422426" y="2427960"/>
            <a:chExt cx="107576" cy="336176"/>
          </a:xfrm>
        </p:grpSpPr>
        <p:cxnSp>
          <p:nvCxnSpPr>
            <p:cNvPr id="54" name="Connecteur droit 53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 rot="5400000">
            <a:off x="6046180" y="6206771"/>
            <a:ext cx="107576" cy="336176"/>
            <a:chOff x="7422426" y="2427960"/>
            <a:chExt cx="107576" cy="336176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784336" y="3778269"/>
            <a:ext cx="720000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6956765" y="390549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501346" y="3778269"/>
            <a:ext cx="720000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/>
          <p:cNvSpPr txBox="1"/>
          <p:nvPr/>
        </p:nvSpPr>
        <p:spPr>
          <a:xfrm>
            <a:off x="7598912" y="39142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0161" y="3344792"/>
            <a:ext cx="1440000" cy="4334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/>
        </p:nvSpPr>
        <p:spPr>
          <a:xfrm>
            <a:off x="7308602" y="3043401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6790702" y="3696135"/>
            <a:ext cx="8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7430143" y="3687322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 flipH="1">
            <a:off x="6660674" y="4220731"/>
            <a:ext cx="296091" cy="6130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8022894" y="4212022"/>
            <a:ext cx="296091" cy="6130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7" name="Groupe 76"/>
          <p:cNvGrpSpPr/>
          <p:nvPr/>
        </p:nvGrpSpPr>
        <p:grpSpPr>
          <a:xfrm rot="5400000">
            <a:off x="6634006" y="4743388"/>
            <a:ext cx="107576" cy="336176"/>
            <a:chOff x="7422426" y="2427960"/>
            <a:chExt cx="107576" cy="336176"/>
          </a:xfrm>
        </p:grpSpPr>
        <p:cxnSp>
          <p:nvCxnSpPr>
            <p:cNvPr id="78" name="Connecteur droit 77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Groupe 83"/>
          <p:cNvGrpSpPr/>
          <p:nvPr/>
        </p:nvGrpSpPr>
        <p:grpSpPr>
          <a:xfrm rot="5400000">
            <a:off x="8283951" y="4719492"/>
            <a:ext cx="107576" cy="336176"/>
            <a:chOff x="7422426" y="2427960"/>
            <a:chExt cx="107576" cy="336176"/>
          </a:xfrm>
        </p:grpSpPr>
        <p:cxnSp>
          <p:nvCxnSpPr>
            <p:cNvPr id="85" name="Connecteur droit 84"/>
            <p:cNvCxnSpPr/>
            <p:nvPr/>
          </p:nvCxnSpPr>
          <p:spPr>
            <a:xfrm>
              <a:off x="7424235" y="2436924"/>
              <a:ext cx="0" cy="3272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flipV="1">
              <a:off x="7422426" y="2427960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flipV="1">
              <a:off x="7422426" y="2486604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7422426" y="2545248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7422426" y="2603892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flipV="1">
              <a:off x="7422426" y="2662536"/>
              <a:ext cx="107576" cy="792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ZoneTexte 90"/>
          <p:cNvSpPr txBox="1"/>
          <p:nvPr/>
        </p:nvSpPr>
        <p:spPr>
          <a:xfrm>
            <a:off x="7168674" y="3339096"/>
            <a:ext cx="600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'z'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2452326" y="364416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p_tree</a:t>
            </a:r>
          </a:p>
        </p:txBody>
      </p:sp>
      <p:cxnSp>
        <p:nvCxnSpPr>
          <p:cNvPr id="93" name="Connecteur droit avec flèche 92"/>
          <p:cNvCxnSpPr/>
          <p:nvPr/>
        </p:nvCxnSpPr>
        <p:spPr>
          <a:xfrm flipV="1">
            <a:off x="3231268" y="1010747"/>
            <a:ext cx="859909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684745" y="736721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ZoneTexte 94"/>
          <p:cNvSpPr txBox="1"/>
          <p:nvPr/>
        </p:nvSpPr>
        <p:spPr>
          <a:xfrm>
            <a:off x="2760218" y="79935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012917" y="697991"/>
            <a:ext cx="592182" cy="5399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6104922" y="74800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@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5586969" y="357206"/>
            <a:ext cx="14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99" name="Connecteur en angle 98"/>
          <p:cNvCxnSpPr/>
          <p:nvPr/>
        </p:nvCxnSpPr>
        <p:spPr>
          <a:xfrm rot="16200000" flipH="1">
            <a:off x="5742916" y="1765322"/>
            <a:ext cx="2174412" cy="956962"/>
          </a:xfrm>
          <a:prstGeom prst="bentConnector3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Imag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884" y="3529736"/>
            <a:ext cx="2696374" cy="3289750"/>
          </a:xfrm>
          <a:prstGeom prst="rect">
            <a:avLst/>
          </a:prstGeom>
        </p:spPr>
      </p:pic>
      <p:cxnSp>
        <p:nvCxnSpPr>
          <p:cNvPr id="101" name="Connecteur droit avec flèche 100"/>
          <p:cNvCxnSpPr/>
          <p:nvPr/>
        </p:nvCxnSpPr>
        <p:spPr>
          <a:xfrm>
            <a:off x="8144434" y="4098866"/>
            <a:ext cx="1609166" cy="81261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Multiplication 101"/>
          <p:cNvSpPr/>
          <p:nvPr/>
        </p:nvSpPr>
        <p:spPr>
          <a:xfrm>
            <a:off x="7992040" y="4345148"/>
            <a:ext cx="391886" cy="391885"/>
          </a:xfrm>
          <a:prstGeom prst="mathMultiply">
            <a:avLst>
              <a:gd name="adj1" fmla="val 53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11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addRandomNode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La suite en TD/TP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5754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 dirty="0" err="1"/>
              <a:t>Parcourir</a:t>
            </a:r>
            <a:r>
              <a:rPr lang="en-US" b="1" dirty="0"/>
              <a:t> un </a:t>
            </a:r>
            <a:r>
              <a:rPr lang="en-US" b="1" dirty="0" err="1"/>
              <a:t>arbre</a:t>
            </a:r>
            <a:r>
              <a:rPr lang="en-US" b="1" dirty="0"/>
              <a:t> (</a:t>
            </a:r>
            <a:r>
              <a:rPr lang="en-US" b="1" dirty="0" err="1"/>
              <a:t>comparé</a:t>
            </a:r>
            <a:r>
              <a:rPr lang="en-US" b="1" dirty="0"/>
              <a:t> aux </a:t>
            </a:r>
            <a:r>
              <a:rPr lang="en-US" b="1" dirty="0" err="1"/>
              <a:t>listes</a:t>
            </a:r>
            <a:r>
              <a:rPr lang="en-US" b="1" dirty="0"/>
              <a:t>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58153"/>
            <a:ext cx="10341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Il </a:t>
            </a:r>
            <a:r>
              <a:rPr lang="en-US" sz="2400" dirty="0" err="1">
                <a:solidFill>
                  <a:prstClr val="black"/>
                </a:solidFill>
              </a:rPr>
              <a:t>existe</a:t>
            </a:r>
            <a:r>
              <a:rPr lang="en-US" sz="2400" dirty="0">
                <a:solidFill>
                  <a:prstClr val="black"/>
                </a:solidFill>
              </a:rPr>
              <a:t> de </a:t>
            </a:r>
            <a:r>
              <a:rPr lang="en-US" sz="2400" dirty="0" err="1">
                <a:solidFill>
                  <a:prstClr val="black"/>
                </a:solidFill>
              </a:rPr>
              <a:t>nombreuses</a:t>
            </a:r>
            <a:r>
              <a:rPr lang="en-US" sz="2400" dirty="0">
                <a:solidFill>
                  <a:prstClr val="black"/>
                </a:solidFill>
              </a:rPr>
              <a:t> manières </a:t>
            </a:r>
            <a:r>
              <a:rPr lang="en-US" sz="2400" dirty="0" err="1">
                <a:solidFill>
                  <a:prstClr val="black"/>
                </a:solidFill>
              </a:rPr>
              <a:t>différentes</a:t>
            </a:r>
            <a:r>
              <a:rPr lang="en-US" sz="2400" dirty="0">
                <a:solidFill>
                  <a:prstClr val="black"/>
                </a:solidFill>
              </a:rPr>
              <a:t> de " </a:t>
            </a:r>
            <a:r>
              <a:rPr lang="en-US" sz="2400" dirty="0" err="1">
                <a:solidFill>
                  <a:prstClr val="black"/>
                </a:solidFill>
              </a:rPr>
              <a:t>visiter</a:t>
            </a:r>
            <a:r>
              <a:rPr lang="en-US" sz="2400" dirty="0">
                <a:solidFill>
                  <a:prstClr val="black"/>
                </a:solidFill>
              </a:rPr>
              <a:t> " </a:t>
            </a:r>
            <a:r>
              <a:rPr lang="en-US" sz="2400" dirty="0" err="1">
                <a:solidFill>
                  <a:prstClr val="black"/>
                </a:solidFill>
              </a:rPr>
              <a:t>ou</a:t>
            </a:r>
            <a:r>
              <a:rPr lang="en-US" sz="2400" dirty="0">
                <a:solidFill>
                  <a:prstClr val="black"/>
                </a:solidFill>
              </a:rPr>
              <a:t> de </a:t>
            </a:r>
            <a:r>
              <a:rPr lang="en-US" sz="2400" dirty="0" err="1">
                <a:solidFill>
                  <a:prstClr val="black"/>
                </a:solidFill>
              </a:rPr>
              <a:t>parcourir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tous</a:t>
            </a:r>
            <a:r>
              <a:rPr lang="en-US" sz="2400" dirty="0">
                <a:solidFill>
                  <a:prstClr val="black"/>
                </a:solidFill>
              </a:rPr>
              <a:t> les </a:t>
            </a:r>
            <a:r>
              <a:rPr lang="en-US" sz="2400" dirty="0" err="1">
                <a:solidFill>
                  <a:prstClr val="black"/>
                </a:solidFill>
              </a:rPr>
              <a:t>nœuds</a:t>
            </a:r>
            <a:r>
              <a:rPr lang="en-US" sz="2400" dirty="0">
                <a:solidFill>
                  <a:prstClr val="black"/>
                </a:solidFill>
              </a:rPr>
              <a:t> d'un </a:t>
            </a:r>
            <a:r>
              <a:rPr lang="en-US" sz="2400" dirty="0" err="1">
                <a:solidFill>
                  <a:prstClr val="black"/>
                </a:solidFill>
              </a:rPr>
              <a:t>arbre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Dans </a:t>
            </a:r>
            <a:r>
              <a:rPr lang="en-US" sz="2400" dirty="0" err="1">
                <a:solidFill>
                  <a:prstClr val="black"/>
                </a:solidFill>
              </a:rPr>
              <a:t>une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liste</a:t>
            </a:r>
            <a:r>
              <a:rPr lang="en-US" sz="2400" dirty="0">
                <a:solidFill>
                  <a:prstClr val="black"/>
                </a:solidFill>
              </a:rPr>
              <a:t> (std) , il </a:t>
            </a:r>
            <a:r>
              <a:rPr lang="en-US" sz="2400" dirty="0" err="1">
                <a:solidFill>
                  <a:prstClr val="black"/>
                </a:solidFill>
              </a:rPr>
              <a:t>n'y</a:t>
            </a:r>
            <a:r>
              <a:rPr lang="en-US" sz="2400" dirty="0">
                <a:solidFill>
                  <a:prstClr val="black"/>
                </a:solidFill>
              </a:rPr>
              <a:t> a pas </a:t>
            </a:r>
            <a:r>
              <a:rPr lang="en-US" sz="2400" dirty="0" err="1">
                <a:solidFill>
                  <a:prstClr val="black"/>
                </a:solidFill>
              </a:rPr>
              <a:t>d'autre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choix</a:t>
            </a:r>
            <a:r>
              <a:rPr lang="en-US" sz="2400" dirty="0">
                <a:solidFill>
                  <a:prstClr val="black"/>
                </a:solidFill>
              </a:rPr>
              <a:t> que </a:t>
            </a:r>
            <a:r>
              <a:rPr lang="en-US" sz="2400" dirty="0" err="1">
                <a:solidFill>
                  <a:prstClr val="black"/>
                </a:solidFill>
              </a:rPr>
              <a:t>d'aller</a:t>
            </a:r>
            <a:r>
              <a:rPr lang="en-US" sz="2400" dirty="0">
                <a:solidFill>
                  <a:prstClr val="black"/>
                </a:solidFill>
              </a:rPr>
              <a:t> '</a:t>
            </a:r>
            <a:r>
              <a:rPr lang="en-US" sz="2400" dirty="0" err="1">
                <a:solidFill>
                  <a:prstClr val="black"/>
                </a:solidFill>
              </a:rPr>
              <a:t>en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avant</a:t>
            </a:r>
            <a:r>
              <a:rPr lang="en-US" sz="2400" dirty="0">
                <a:solidFill>
                  <a:prstClr val="black"/>
                </a:solidFill>
              </a:rPr>
              <a:t>', </a:t>
            </a:r>
            <a:r>
              <a:rPr lang="en-US" sz="2400" dirty="0" err="1">
                <a:solidFill>
                  <a:prstClr val="black"/>
                </a:solidFill>
              </a:rPr>
              <a:t>en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utilisant</a:t>
            </a:r>
            <a:r>
              <a:rPr lang="en-US" sz="2400" dirty="0">
                <a:solidFill>
                  <a:prstClr val="black"/>
                </a:solidFill>
              </a:rPr>
              <a:t> le </a:t>
            </a:r>
            <a:r>
              <a:rPr lang="en-US" sz="2400" dirty="0" err="1">
                <a:solidFill>
                  <a:prstClr val="black"/>
                </a:solidFill>
              </a:rPr>
              <a:t>pointeur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Dans un </a:t>
            </a:r>
            <a:r>
              <a:rPr lang="en-US" sz="2400" dirty="0" err="1">
                <a:solidFill>
                  <a:prstClr val="black"/>
                </a:solidFill>
              </a:rPr>
              <a:t>arbre</a:t>
            </a:r>
            <a:r>
              <a:rPr lang="en-US" sz="2400" dirty="0">
                <a:solidFill>
                  <a:prstClr val="black"/>
                </a:solidFill>
              </a:rPr>
              <a:t>, il y a un </a:t>
            </a:r>
            <a:r>
              <a:rPr lang="en-US" sz="2400" dirty="0" err="1">
                <a:solidFill>
                  <a:prstClr val="black"/>
                </a:solidFill>
              </a:rPr>
              <a:t>choix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à</a:t>
            </a:r>
            <a:r>
              <a:rPr lang="en-US" sz="2400" dirty="0">
                <a:solidFill>
                  <a:prstClr val="black"/>
                </a:solidFill>
              </a:rPr>
              <a:t> faire entre 'gauche' et 'droite' (gauche </a:t>
            </a:r>
            <a:r>
              <a:rPr lang="en-US" sz="2400" dirty="0" err="1">
                <a:solidFill>
                  <a:prstClr val="black"/>
                </a:solidFill>
              </a:rPr>
              <a:t>seulement</a:t>
            </a:r>
            <a:r>
              <a:rPr lang="en-US" sz="2400" dirty="0">
                <a:solidFill>
                  <a:prstClr val="black"/>
                </a:solidFill>
              </a:rPr>
              <a:t> ? gauche </a:t>
            </a:r>
            <a:r>
              <a:rPr lang="en-US" sz="2400" dirty="0" err="1">
                <a:solidFill>
                  <a:prstClr val="black"/>
                </a:solidFill>
              </a:rPr>
              <a:t>d'abord</a:t>
            </a:r>
            <a:r>
              <a:rPr lang="en-US" sz="2400" dirty="0">
                <a:solidFill>
                  <a:prstClr val="black"/>
                </a:solidFill>
              </a:rPr>
              <a:t> ? droite </a:t>
            </a:r>
            <a:r>
              <a:rPr lang="en-US" sz="2400" dirty="0" err="1">
                <a:solidFill>
                  <a:prstClr val="black"/>
                </a:solidFill>
              </a:rPr>
              <a:t>seulement</a:t>
            </a:r>
            <a:r>
              <a:rPr lang="en-US" sz="2400" dirty="0">
                <a:solidFill>
                  <a:prstClr val="black"/>
                </a:solidFill>
              </a:rPr>
              <a:t> ? droite </a:t>
            </a:r>
            <a:r>
              <a:rPr lang="en-US" sz="2400" dirty="0" err="1">
                <a:solidFill>
                  <a:prstClr val="black"/>
                </a:solidFill>
              </a:rPr>
              <a:t>d'abord</a:t>
            </a:r>
            <a:r>
              <a:rPr lang="en-US" sz="2400" dirty="0">
                <a:solidFill>
                  <a:prstClr val="black"/>
                </a:solidFill>
              </a:rPr>
              <a:t> ?).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Nous </a:t>
            </a:r>
            <a:r>
              <a:rPr lang="en-US" sz="2400" dirty="0" err="1">
                <a:solidFill>
                  <a:prstClr val="black"/>
                </a:solidFill>
              </a:rPr>
              <a:t>verrons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comment </a:t>
            </a:r>
            <a:r>
              <a:rPr lang="en-US" sz="2400" dirty="0" err="1" smtClean="0">
                <a:solidFill>
                  <a:prstClr val="black"/>
                </a:solidFill>
              </a:rPr>
              <a:t>organiser</a:t>
            </a:r>
            <a:r>
              <a:rPr lang="en-US" sz="2400" dirty="0" smtClean="0">
                <a:solidFill>
                  <a:prstClr val="black"/>
                </a:solidFill>
              </a:rPr>
              <a:t> la </a:t>
            </a:r>
            <a:r>
              <a:rPr lang="en-US" sz="2400" dirty="0" err="1" smtClean="0">
                <a:solidFill>
                  <a:prstClr val="black"/>
                </a:solidFill>
              </a:rPr>
              <a:t>récursivité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pour </a:t>
            </a:r>
            <a:r>
              <a:rPr lang="en-US" sz="2400" dirty="0" err="1">
                <a:solidFill>
                  <a:prstClr val="black"/>
                </a:solidFill>
              </a:rPr>
              <a:t>ordonner</a:t>
            </a:r>
            <a:r>
              <a:rPr lang="en-US" sz="2400" dirty="0">
                <a:solidFill>
                  <a:prstClr val="black"/>
                </a:solidFill>
              </a:rPr>
              <a:t> le </a:t>
            </a:r>
            <a:r>
              <a:rPr lang="en-US" sz="2400" dirty="0" err="1">
                <a:solidFill>
                  <a:prstClr val="black"/>
                </a:solidFill>
              </a:rPr>
              <a:t>parcours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</a:rPr>
              <a:t>Les files et les piles nous </a:t>
            </a:r>
            <a:r>
              <a:rPr lang="en-US" sz="2400" dirty="0" err="1">
                <a:solidFill>
                  <a:prstClr val="black"/>
                </a:solidFill>
              </a:rPr>
              <a:t>seront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également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utiles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pour un </a:t>
            </a:r>
            <a:r>
              <a:rPr lang="en-US" sz="2400" dirty="0" err="1">
                <a:solidFill>
                  <a:prstClr val="black"/>
                </a:solidFill>
              </a:rPr>
              <a:t>parcours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itératif</a:t>
            </a:r>
            <a:r>
              <a:rPr lang="en-US" sz="2400" dirty="0">
                <a:solidFill>
                  <a:prstClr val="black"/>
                </a:solidFill>
              </a:rPr>
              <a:t> des </a:t>
            </a:r>
            <a:r>
              <a:rPr lang="en-US" sz="2400" dirty="0" err="1" smtClean="0">
                <a:solidFill>
                  <a:prstClr val="black"/>
                </a:solidFill>
              </a:rPr>
              <a:t>arbres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10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543955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Schéma général de </a:t>
            </a:r>
            <a:r>
              <a:rPr lang="fr-FR" sz="3200" b="1" dirty="0" smtClean="0">
                <a:solidFill>
                  <a:srgbClr val="0070C0"/>
                </a:solidFill>
              </a:rPr>
              <a:t>récursivité</a:t>
            </a:r>
            <a:endParaRPr lang="fr-FR" sz="3200" b="1" dirty="0">
              <a:solidFill>
                <a:srgbClr val="0070C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8070" y="1063869"/>
            <a:ext cx="1125628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Soit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processNode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fonction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récursive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qui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effectue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opération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sur les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noeuds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return_type </a:t>
            </a:r>
            <a:r>
              <a:rPr lang="en-US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processNode</a:t>
            </a:r>
            <a:r>
              <a:rPr lang="en-US" sz="20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*p_n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// 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peut-être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d'autres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paramètres</a:t>
            </a:r>
            <a:endParaRPr lang="en-US" sz="2000" b="1" dirty="0">
              <a:solidFill>
                <a:srgbClr val="007CB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bloc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(1)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-&gt;left != NULL)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processNode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-&gt;left, ...) ;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bloc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-&gt;right != NULL)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processNode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</a:t>
            </a: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-&gt;right, ...) ;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bloc </a:t>
            </a:r>
            <a:r>
              <a:rPr lang="en-US" sz="20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(3)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retour ... ;</a:t>
            </a:r>
          </a:p>
          <a:p>
            <a:pPr lvl="0">
              <a:defRPr/>
            </a:pPr>
            <a:r>
              <a:rPr lang="en-US" sz="2000" b="1" dirty="0">
                <a:solidFill>
                  <a:srgbClr val="007C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16014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en profondeur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La </a:t>
            </a: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récursivité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précédente applique un </a:t>
            </a: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parcours dit </a:t>
            </a:r>
            <a:r>
              <a:rPr lang="fr-FR" sz="2400" dirty="0">
                <a:solidFill>
                  <a:srgbClr val="0070C0"/>
                </a:solidFill>
                <a:latin typeface="Poppins"/>
              </a:rPr>
              <a:t>"en profondeur"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d'un arbre binaire.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Les positions des blocs d’instructions (par rapport aux appels récursifs), indiquent 3 principaux types de parcours en profondeur: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Parcours </a:t>
            </a: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dit 'préfixe'</a:t>
            </a: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Parcours </a:t>
            </a: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dit 'infixe'</a:t>
            </a: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Parcours </a:t>
            </a: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dit 'postfixe'</a:t>
            </a: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Exemples à venir !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70660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Illustration</a:t>
            </a:r>
            <a:r>
              <a:rPr lang="fr-FR" b="1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Soit </a:t>
            </a: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un arbre binaire stockant des valeurs de type 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r>
              <a:rPr lang="fr-FR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</a:t>
            </a:r>
            <a:r>
              <a:rPr lang="fr-FR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est initialisé de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cette façon :</a:t>
            </a: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Exemples de parcours</a:t>
            </a:r>
          </a:p>
          <a:p>
            <a:pPr lvl="0"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pour afficher les valeurs des </a:t>
            </a:r>
            <a:r>
              <a:rPr lang="fr-FR" sz="2400" dirty="0" err="1">
                <a:solidFill>
                  <a:prstClr val="black"/>
                </a:solidFill>
                <a:latin typeface="Poppins"/>
              </a:rPr>
              <a:t>noeuds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438" y="1994268"/>
            <a:ext cx="6201508" cy="42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8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</a:t>
            </a:r>
            <a:r>
              <a:rPr lang="fr-FR" sz="3200" b="1" dirty="0" smtClean="0">
                <a:solidFill>
                  <a:srgbClr val="0070C0"/>
                </a:solidFill>
              </a:rPr>
              <a:t>préfixe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prefixTraversal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afficher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-&gt;valeur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pour pn-&gt;left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pour pn-&gt;right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616" y="1596537"/>
            <a:ext cx="5606846" cy="387899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57645" y="4659923"/>
            <a:ext cx="85248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Poppins"/>
                <a:cs typeface="Poppins" panose="020B0604020202020204" charset="0"/>
              </a:rPr>
              <a:t>Code couleur : </a:t>
            </a:r>
          </a:p>
          <a:p>
            <a:r>
              <a:rPr lang="en-US" sz="2000" dirty="0" err="1">
                <a:latin typeface="Poppins"/>
                <a:cs typeface="Poppins" panose="020B0604020202020204" charset="0"/>
              </a:rPr>
              <a:t>Fonction</a:t>
            </a:r>
            <a:r>
              <a:rPr lang="en-US" sz="2000" dirty="0">
                <a:latin typeface="Poppins"/>
                <a:cs typeface="Poppins" panose="020B0604020202020204" charset="0"/>
              </a:rPr>
              <a:t> active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entourée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en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Poppins"/>
                <a:cs typeface="Poppins" panose="020B0604020202020204" charset="0"/>
              </a:rPr>
              <a:t>vert</a:t>
            </a:r>
          </a:p>
          <a:p>
            <a:r>
              <a:rPr lang="en-US" sz="2000" dirty="0" err="1">
                <a:latin typeface="Poppins"/>
                <a:cs typeface="Poppins" panose="020B0604020202020204" charset="0"/>
              </a:rPr>
              <a:t>Fonction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en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attente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entourée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en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Poppins"/>
                <a:cs typeface="Poppins" panose="020B0604020202020204" charset="0"/>
              </a:rPr>
              <a:t>bleu</a:t>
            </a:r>
          </a:p>
          <a:p>
            <a:r>
              <a:rPr lang="en-US" sz="2000" dirty="0" err="1">
                <a:latin typeface="Poppins"/>
                <a:cs typeface="Poppins" panose="020B0604020202020204" charset="0"/>
              </a:rPr>
              <a:t>Fonction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terminée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entourée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 err="1">
                <a:latin typeface="Poppins"/>
                <a:cs typeface="Poppins" panose="020B0604020202020204" charset="0"/>
              </a:rPr>
              <a:t>en</a:t>
            </a:r>
            <a:r>
              <a:rPr lang="en-US" sz="2000" dirty="0">
                <a:latin typeface="Poppins"/>
                <a:cs typeface="Poppins" panose="020B060402020202020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Poppins"/>
                <a:cs typeface="Poppins" panose="020B0604020202020204" charset="0"/>
              </a:rPr>
              <a:t>rouge</a:t>
            </a:r>
          </a:p>
          <a:p>
            <a:endParaRPr lang="en-US" sz="2000" dirty="0">
              <a:latin typeface="Poppins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0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 dirty="0"/>
              <a:t>Le type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t_node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nœud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dans 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similaire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à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cellule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d’une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liste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mais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stocke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u="sng" dirty="0">
                <a:solidFill>
                  <a:prstClr val="black"/>
                </a:solidFill>
                <a:latin typeface="Poppins"/>
              </a:rPr>
              <a:t>deux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pointeurs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Afin de les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distinguer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et de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faciliter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visualisation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ces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pointeurs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seront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nommés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'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left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' et '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right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'.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Ainsi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définition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du type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t_node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typedef struct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s_node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struct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s_node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*left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T value 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// 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est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un type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quelconque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: int, float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ou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autre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struct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s_node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*right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 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t_node;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1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13287" y="183323"/>
            <a:ext cx="6153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prefixTraversal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*pn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afficher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-&gt;valeur</a:t>
            </a:r>
          </a:p>
          <a:p>
            <a:pPr lvl="0"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pour pn-&gt;left</a:t>
            </a:r>
          </a:p>
          <a:p>
            <a:pPr lvl="0">
              <a:defRPr/>
            </a:pP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appel récursif pour pn-&gt;right</a:t>
            </a:r>
          </a:p>
          <a:p>
            <a:pPr lvl="0">
              <a:defRPr/>
            </a:pPr>
            <a:r>
              <a:rPr lang="fr-FR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3639" y="473199"/>
            <a:ext cx="5606846" cy="3878994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300344" y="473198"/>
            <a:ext cx="1019502" cy="836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213287" y="2187019"/>
            <a:ext cx="521890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FF00"/>
                </a:solidFill>
              </a:rPr>
              <a:t>Sorties </a:t>
            </a:r>
            <a:r>
              <a:rPr lang="fr-FR"/>
              <a:t>: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300344" y="473198"/>
            <a:ext cx="1019502" cy="83685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à coins arrondis 12"/>
          <p:cNvSpPr/>
          <p:nvPr/>
        </p:nvSpPr>
        <p:spPr>
          <a:xfrm>
            <a:off x="7128036" y="1519221"/>
            <a:ext cx="1019502" cy="836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à coins arrondis 13"/>
          <p:cNvSpPr/>
          <p:nvPr/>
        </p:nvSpPr>
        <p:spPr>
          <a:xfrm>
            <a:off x="7128036" y="1519220"/>
            <a:ext cx="1019502" cy="83685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à coins arrondis 14"/>
          <p:cNvSpPr/>
          <p:nvPr/>
        </p:nvSpPr>
        <p:spPr>
          <a:xfrm>
            <a:off x="6477406" y="2458160"/>
            <a:ext cx="1019502" cy="836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à coins arrondis 15"/>
          <p:cNvSpPr/>
          <p:nvPr/>
        </p:nvSpPr>
        <p:spPr>
          <a:xfrm>
            <a:off x="6477406" y="2466236"/>
            <a:ext cx="1019502" cy="8368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/>
          <p:cNvSpPr/>
          <p:nvPr/>
        </p:nvSpPr>
        <p:spPr>
          <a:xfrm>
            <a:off x="7128036" y="1527296"/>
            <a:ext cx="1019502" cy="836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à coins arrondis 17"/>
          <p:cNvSpPr/>
          <p:nvPr/>
        </p:nvSpPr>
        <p:spPr>
          <a:xfrm>
            <a:off x="7790593" y="2458159"/>
            <a:ext cx="1019502" cy="836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à coins arrondis 18"/>
          <p:cNvSpPr/>
          <p:nvPr/>
        </p:nvSpPr>
        <p:spPr>
          <a:xfrm>
            <a:off x="7128036" y="1527295"/>
            <a:ext cx="1019502" cy="83685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à coins arrondis 19"/>
          <p:cNvSpPr/>
          <p:nvPr/>
        </p:nvSpPr>
        <p:spPr>
          <a:xfrm>
            <a:off x="7790593" y="2456728"/>
            <a:ext cx="1019502" cy="8368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à coins arrondis 20"/>
          <p:cNvSpPr/>
          <p:nvPr/>
        </p:nvSpPr>
        <p:spPr>
          <a:xfrm>
            <a:off x="7128036" y="1517787"/>
            <a:ext cx="1019502" cy="8368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à coins arrondis 21"/>
          <p:cNvSpPr/>
          <p:nvPr/>
        </p:nvSpPr>
        <p:spPr>
          <a:xfrm>
            <a:off x="9459260" y="1516355"/>
            <a:ext cx="1019502" cy="83685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3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 smtClean="0">
                <a:solidFill>
                  <a:srgbClr val="0070C0"/>
                </a:solidFill>
              </a:rPr>
              <a:t>Parcours préfixe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Les anciennes calculatrices PN (Polish Notation) utilisent </a:t>
            </a: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ce type de notation pour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entrer les opérations !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11600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</a:t>
            </a:r>
            <a:r>
              <a:rPr lang="fr-FR" sz="3200" b="1" dirty="0" smtClean="0">
                <a:solidFill>
                  <a:srgbClr val="0070C0"/>
                </a:solidFill>
              </a:rPr>
              <a:t>postfixe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35097" y="1176161"/>
            <a:ext cx="6665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postfixTraversal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pour pn-&gt;left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appel récursif pour pn-&gt;right</a:t>
            </a:r>
          </a:p>
          <a:p>
            <a:pPr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affichage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valeur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3639" y="473199"/>
            <a:ext cx="5606846" cy="387899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5097" y="3553905"/>
            <a:ext cx="733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err="1">
                <a:solidFill>
                  <a:prstClr val="black"/>
                </a:solidFill>
                <a:latin typeface="Poppins"/>
              </a:rPr>
              <a:t>Trouvons ensemble les sorties :</a:t>
            </a:r>
            <a:endParaRPr lang="en-US" sz="2400">
              <a:solidFill>
                <a:prstClr val="black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09606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 smtClean="0">
                <a:solidFill>
                  <a:srgbClr val="0070C0"/>
                </a:solidFill>
              </a:rPr>
              <a:t>Parcours postfixe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35097" y="1176161"/>
            <a:ext cx="6891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postfixTraversal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pour pn-&gt;left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appel récursif pour pn-&gt;right</a:t>
            </a:r>
          </a:p>
          <a:p>
            <a:pPr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affichage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valeur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3639" y="473199"/>
            <a:ext cx="5606846" cy="38789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5097" y="3429000"/>
            <a:ext cx="521890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FF00"/>
                </a:solidFill>
              </a:rPr>
              <a:t>Sorties </a:t>
            </a:r>
            <a:r>
              <a:rPr lang="fr-FR"/>
              <a:t>: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20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930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</a:t>
            </a:r>
            <a:r>
              <a:rPr lang="fr-FR" sz="3200" b="1" dirty="0" smtClean="0">
                <a:solidFill>
                  <a:srgbClr val="0070C0"/>
                </a:solidFill>
              </a:rPr>
              <a:t>infixe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72804" y="1087493"/>
            <a:ext cx="103412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infixTraversal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pour pn-&gt;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afficher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-&gt;valeur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récursif pour pn-&gt;right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8128" y="574799"/>
            <a:ext cx="5606846" cy="38789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5097" y="3553905"/>
            <a:ext cx="733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err="1">
                <a:solidFill>
                  <a:prstClr val="black"/>
                </a:solidFill>
                <a:latin typeface="Poppins"/>
              </a:rPr>
              <a:t>Trouvons ensemble les sorties :</a:t>
            </a:r>
            <a:endParaRPr lang="en-US" sz="2400">
              <a:solidFill>
                <a:prstClr val="black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93809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d'infixes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72804" y="1087493"/>
            <a:ext cx="10341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infixTraversal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p_node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 récursif pour pn-&gt;left</a:t>
            </a:r>
          </a:p>
          <a:p>
            <a:pPr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afficher pn-&gt;valeur</a:t>
            </a:r>
          </a:p>
          <a:p>
            <a:pPr lvl="0"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appel récursif pour pn-&gt;right</a:t>
            </a:r>
          </a:p>
          <a:p>
            <a:pPr lvl="0">
              <a:defRPr/>
            </a:pP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defRPr/>
            </a:pP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7454" y="719756"/>
            <a:ext cx="5606846" cy="38789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5097" y="3121422"/>
            <a:ext cx="733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err="1">
                <a:solidFill>
                  <a:prstClr val="black"/>
                </a:solidFill>
                <a:latin typeface="Poppins"/>
              </a:rPr>
              <a:t>Trouvons ensemble les sorties :</a:t>
            </a:r>
            <a:endParaRPr lang="en-US" sz="2400">
              <a:solidFill>
                <a:prstClr val="black"/>
              </a:solidFill>
              <a:latin typeface="Poppin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57646" y="3583087"/>
            <a:ext cx="1603196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FF00"/>
                </a:solidFill>
              </a:rPr>
              <a:t>Sorties </a:t>
            </a:r>
            <a:r>
              <a:rPr lang="fr-FR"/>
              <a:t>:</a:t>
            </a:r>
          </a:p>
          <a:p>
            <a:r>
              <a:rPr lang="fr-FR">
                <a:solidFill>
                  <a:schemeClr val="bg1"/>
                </a:solidFill>
              </a:rPr>
              <a:t>3</a:t>
            </a:r>
          </a:p>
          <a:p>
            <a:r>
              <a:rPr lang="fr-FR">
                <a:solidFill>
                  <a:schemeClr val="bg1"/>
                </a:solidFill>
              </a:rPr>
              <a:t>+</a:t>
            </a:r>
          </a:p>
          <a:p>
            <a:r>
              <a:rPr lang="fr-FR">
                <a:solidFill>
                  <a:schemeClr val="bg1"/>
                </a:solidFill>
              </a:rPr>
              <a:t>1</a:t>
            </a:r>
          </a:p>
          <a:p>
            <a:r>
              <a:rPr lang="fr-FR">
                <a:solidFill>
                  <a:schemeClr val="bg1"/>
                </a:solidFill>
              </a:rPr>
              <a:t>-</a:t>
            </a:r>
          </a:p>
          <a:p>
            <a:r>
              <a:rPr lang="fr-FR">
                <a:solidFill>
                  <a:schemeClr val="bg1"/>
                </a:solidFill>
              </a:rPr>
              <a:t>7</a:t>
            </a:r>
          </a:p>
          <a:p>
            <a:r>
              <a:rPr lang="fr-FR">
                <a:solidFill>
                  <a:schemeClr val="bg1"/>
                </a:solidFill>
              </a:rPr>
              <a:t>/</a:t>
            </a:r>
          </a:p>
          <a:p>
            <a:r>
              <a:rPr lang="fr-FR">
                <a:solidFill>
                  <a:schemeClr val="bg1"/>
                </a:solidFill>
              </a:rPr>
              <a:t>3</a:t>
            </a:r>
          </a:p>
          <a:p>
            <a:r>
              <a:rPr lang="fr-FR">
                <a:solidFill>
                  <a:schemeClr val="bg1"/>
                </a:solidFill>
              </a:rPr>
              <a:t>x</a:t>
            </a:r>
          </a:p>
          <a:p>
            <a:r>
              <a:rPr lang="fr-FR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560870" y="4367916"/>
            <a:ext cx="2165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FF00"/>
                </a:solidFill>
              </a:rPr>
              <a:t>Sorties </a:t>
            </a:r>
            <a:r>
              <a:rPr lang="fr-FR"/>
              <a:t>:</a:t>
            </a:r>
          </a:p>
          <a:p>
            <a:r>
              <a:rPr lang="fr-FR">
                <a:solidFill>
                  <a:schemeClr val="bg1"/>
                </a:solidFill>
              </a:rPr>
              <a:t>3+1-7/3x2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2846895" y="4468305"/>
            <a:ext cx="1131216" cy="4147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6052009" y="5614412"/>
            <a:ext cx="5137608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prstClr val="black"/>
                </a:solidFill>
                <a:latin typeface="Poppins"/>
              </a:rPr>
              <a:t>Manipulation des parenthèses et des priorités : TD/TP</a:t>
            </a:r>
            <a:endParaRPr lang="en-US" sz="2400" dirty="0">
              <a:solidFill>
                <a:prstClr val="black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61489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Catégories d'arbres binaires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Un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arbre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oppins"/>
              </a:rPr>
              <a:t>"strict"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ou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oppins"/>
              </a:rPr>
              <a:t>"localement complet"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est un arbre où chaque nœud a soit 0 soit 2 </a:t>
            </a:r>
            <a:r>
              <a:rPr lang="fr-FR" sz="2400" dirty="0" smtClean="0">
                <a:solidFill>
                  <a:prstClr val="black"/>
                </a:solidFill>
                <a:latin typeface="Poppins"/>
              </a:rPr>
              <a:t>fils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.</a:t>
            </a:r>
            <a:endParaRPr kumimoji="0" lang="fr-FR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baseline="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/>
              <a:t>Un arbre binaire </a:t>
            </a:r>
            <a:r>
              <a:rPr lang="fr-FR" sz="2400" b="1" dirty="0">
                <a:solidFill>
                  <a:schemeClr val="tx2"/>
                </a:solidFill>
              </a:rPr>
              <a:t>complet</a:t>
            </a:r>
            <a:r>
              <a:rPr lang="fr-FR" sz="2400" dirty="0"/>
              <a:t> est un arbre dans lequel tous les niveaux sont remplis à l'exception </a:t>
            </a:r>
            <a:r>
              <a:rPr lang="fr-FR" sz="2400" b="1" dirty="0"/>
              <a:t>éventuelle</a:t>
            </a:r>
            <a:r>
              <a:rPr lang="fr-FR" sz="2400" dirty="0"/>
              <a:t> du dernier, dans lequel les feuilles sont alignées à gauche.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fr-FR" sz="2400" baseline="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Un arbre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oppins"/>
              </a:rPr>
              <a:t>"parfait"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est un arbre dont tous les niveaux sont complets.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baseline="0" dirty="0">
              <a:solidFill>
                <a:prstClr val="black"/>
              </a:solidFill>
              <a:latin typeface="Poppins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Un arbre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oppins"/>
              </a:rPr>
              <a:t>"dégénéré"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est un arbre dont chaque nœud a au plus </a:t>
            </a:r>
            <a:r>
              <a:rPr lang="fr-FR" sz="2400" dirty="0">
                <a:solidFill>
                  <a:prstClr val="black"/>
                </a:solidFill>
                <a:latin typeface="Poppins"/>
              </a:rPr>
              <a:t>un enfant 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</a:rPr>
              <a:t>(en fait, il s'agit d'une liste).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41753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Illustrations</a:t>
            </a:r>
            <a:r>
              <a:rPr lang="fr-FR" b="1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204" y="1491294"/>
            <a:ext cx="5606846" cy="3878994"/>
          </a:xfrm>
          <a:prstGeom prst="rect">
            <a:avLst/>
          </a:prstGeo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41787"/>
              </p:ext>
            </p:extLst>
          </p:nvPr>
        </p:nvGraphicFramePr>
        <p:xfrm>
          <a:off x="6655324" y="1577505"/>
          <a:ext cx="2498103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3447">
                  <a:extLst>
                    <a:ext uri="{9D8B030D-6E8A-4147-A177-3AD203B41FA5}">
                      <a16:colId xmlns:a16="http://schemas.microsoft.com/office/drawing/2014/main" val="1722003797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12613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Strict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Parfait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8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856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Illustrations</a:t>
            </a:r>
            <a:r>
              <a:rPr lang="fr-FR" b="1" dirty="0"/>
              <a:t>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88908"/>
              </p:ext>
            </p:extLst>
          </p:nvPr>
        </p:nvGraphicFramePr>
        <p:xfrm>
          <a:off x="6655324" y="1577505"/>
          <a:ext cx="2498103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3447">
                  <a:extLst>
                    <a:ext uri="{9D8B030D-6E8A-4147-A177-3AD203B41FA5}">
                      <a16:colId xmlns:a16="http://schemas.microsoft.com/office/drawing/2014/main" val="1722003797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12613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Strict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Parfait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85149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822" y="1306519"/>
            <a:ext cx="5672090" cy="443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8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Illustrations</a:t>
            </a:r>
            <a:r>
              <a:rPr lang="fr-FR" b="1" dirty="0"/>
              <a:t>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655324" y="1577505"/>
          <a:ext cx="2498103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3447">
                  <a:extLst>
                    <a:ext uri="{9D8B030D-6E8A-4147-A177-3AD203B41FA5}">
                      <a16:colId xmlns:a16="http://schemas.microsoft.com/office/drawing/2014/main" val="1722003797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12613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Strict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Parfait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85149"/>
                  </a:ext>
                </a:extLst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84875" y="1577505"/>
            <a:ext cx="6284018" cy="40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9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/>
              <a:t>Représentation d'un nœud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représentation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standard d’un noeud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serait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Nous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pouvons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utiliser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représentation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compacte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Ou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même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utiliser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ce genre 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de </a:t>
            </a:r>
            <a:r>
              <a:rPr lang="en-US" sz="2400" dirty="0" err="1" smtClean="0">
                <a:solidFill>
                  <a:prstClr val="black"/>
                </a:solidFill>
                <a:latin typeface="Poppins"/>
              </a:rPr>
              <a:t>symbole</a:t>
            </a:r>
            <a:r>
              <a:rPr lang="en-US" sz="2400" dirty="0" smtClean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9232" y="1827641"/>
            <a:ext cx="2697714" cy="160033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0594" y="3158823"/>
            <a:ext cx="1783761" cy="16955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9517" y="5119544"/>
            <a:ext cx="1456159" cy="13855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3816" y="5387841"/>
            <a:ext cx="3946849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Plus </a:t>
            </a:r>
            <a:r>
              <a:rPr lang="en-US" sz="2000" dirty="0" err="1"/>
              <a:t>confortable</a:t>
            </a:r>
            <a:r>
              <a:rPr lang="en-US" sz="2000" dirty="0"/>
              <a:t>, </a:t>
            </a:r>
            <a:r>
              <a:rPr lang="en-US" sz="2000" dirty="0" err="1" smtClean="0"/>
              <a:t>mais</a:t>
            </a:r>
            <a:r>
              <a:rPr lang="en-US" sz="2000" dirty="0" smtClean="0"/>
              <a:t> pas </a:t>
            </a:r>
            <a:r>
              <a:rPr lang="en-US" sz="2000" dirty="0"/>
              <a:t>de </a:t>
            </a:r>
            <a:r>
              <a:rPr lang="en-US" sz="2000" dirty="0" err="1"/>
              <a:t>représentation</a:t>
            </a:r>
            <a:r>
              <a:rPr lang="en-US" sz="2000" dirty="0"/>
              <a:t> </a:t>
            </a:r>
            <a:r>
              <a:rPr lang="en-US" sz="2000" dirty="0" err="1"/>
              <a:t>explicite</a:t>
            </a:r>
            <a:r>
              <a:rPr lang="en-US" sz="2000" dirty="0"/>
              <a:t> des </a:t>
            </a:r>
            <a:r>
              <a:rPr lang="en-US" sz="2000" dirty="0" err="1"/>
              <a:t>pointeurs</a:t>
            </a:r>
            <a:r>
              <a:rPr lang="en-US" sz="2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8575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Illustrations</a:t>
            </a:r>
            <a:r>
              <a:rPr lang="fr-FR" b="1" dirty="0"/>
              <a:t> 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6655324" y="1577505"/>
          <a:ext cx="2498103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23447">
                  <a:extLst>
                    <a:ext uri="{9D8B030D-6E8A-4147-A177-3AD203B41FA5}">
                      <a16:colId xmlns:a16="http://schemas.microsoft.com/office/drawing/2014/main" val="1722003797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12613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Strict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0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Parfait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85149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645" y="1410682"/>
            <a:ext cx="69818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52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en largeur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Il s’agit de visiter les nœuds d'un arbre, de la racine au dernier niveau, de gauche à droite à chaque niveau de profondeur.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9293" y="2405694"/>
            <a:ext cx="5606846" cy="387899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V="1">
            <a:off x="4741683" y="2950589"/>
            <a:ext cx="2743200" cy="9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3696879" y="3975354"/>
            <a:ext cx="5369260" cy="24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690770" y="4915669"/>
            <a:ext cx="5369260" cy="24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6457361" y="5917397"/>
            <a:ext cx="3273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260916" y="2757339"/>
            <a:ext cx="4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18909" y="3815566"/>
            <a:ext cx="4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203894" y="4743442"/>
            <a:ext cx="4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022332" y="5732731"/>
            <a:ext cx="4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65942" y="5917397"/>
            <a:ext cx="2165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FF00"/>
                </a:solidFill>
              </a:rPr>
              <a:t>Sorties </a:t>
            </a:r>
            <a:r>
              <a:rPr lang="fr-FR"/>
              <a:t>:</a:t>
            </a:r>
          </a:p>
          <a:p>
            <a:r>
              <a:rPr lang="fr-FR">
                <a:solidFill>
                  <a:schemeClr val="bg1"/>
                </a:solidFill>
              </a:rPr>
              <a:t>- + / 3 1 7 x 3 2</a:t>
            </a:r>
          </a:p>
        </p:txBody>
      </p:sp>
    </p:spTree>
    <p:extLst>
      <p:ext uri="{BB962C8B-B14F-4D97-AF65-F5344CB8AC3E}">
        <p14:creationId xmlns:p14="http://schemas.microsoft.com/office/powerpoint/2010/main" val="2765033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en largeur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Difficile de faire une définition récursive d’un parcours en largeur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Pour chaque niveau, stockez les enfants des nœuds pour les visiter "après".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Nous avons besoin d'une structure de données appropriée pour le faire...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Numérotons les nœuds pour voir si nous pouvons trouver la structure de données qui convient à nos besoins...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34473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en largeur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Toujours commencer par 1 (le nœud racine)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1 : stocker 2 et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u="sng" dirty="0">
                <a:solidFill>
                  <a:prstClr val="black"/>
                </a:solidFill>
                <a:latin typeface="Poppins"/>
              </a:rPr>
              <a:t>Niveau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2 : stocker 4 et 5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3 : stocker 6 et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u="sng" dirty="0">
                <a:solidFill>
                  <a:prstClr val="black"/>
                </a:solidFill>
                <a:latin typeface="Poppins"/>
              </a:rPr>
              <a:t>Niveau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4 : ne rien stocker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5 : ne rien stocker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6 : ne rien stocker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7 : stocker 8 et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u="sng" dirty="0">
                <a:solidFill>
                  <a:prstClr val="black"/>
                </a:solidFill>
                <a:latin typeface="Poppins"/>
              </a:rPr>
              <a:t>Niveau suivant :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8 : ne rien stocker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9 : ne rien stocker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b="1" u="sng" dirty="0">
                <a:solidFill>
                  <a:prstClr val="black"/>
                </a:solidFill>
                <a:latin typeface="Poppins"/>
              </a:rPr>
              <a:t>Fin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3411" y="2254720"/>
            <a:ext cx="5532599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557645" y="1477818"/>
            <a:ext cx="434429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Toujours commencer par 1 (le nœud racine)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1 : stocker 2 et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u="sng" dirty="0">
                <a:solidFill>
                  <a:prstClr val="black"/>
                </a:solidFill>
                <a:latin typeface="Poppins"/>
              </a:rPr>
              <a:t>Niveau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2 : stocker 4 et 5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3 : stocker 6 et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u="sng" dirty="0">
                <a:solidFill>
                  <a:prstClr val="black"/>
                </a:solidFill>
                <a:latin typeface="Poppins"/>
              </a:rPr>
              <a:t>Niveau suivant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4 : ne rien stocker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5 : ne rien stocker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6 : ne rien stocker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7 : stocker 8 et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u="sng" dirty="0">
                <a:solidFill>
                  <a:prstClr val="black"/>
                </a:solidFill>
                <a:latin typeface="Poppins"/>
              </a:rPr>
              <a:t>Niveau suivant :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8 : ne rien stocker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De 9 : ne rien stocker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u="sng" dirty="0">
                <a:solidFill>
                  <a:prstClr val="black"/>
                </a:solidFill>
                <a:latin typeface="Poppins"/>
              </a:rPr>
              <a:t>Fin</a:t>
            </a:r>
          </a:p>
          <a:p>
            <a:pPr lvl="0"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Comment les nœuds sont stockés ? </a:t>
            </a:r>
            <a:endParaRPr lang="fr-FR" b="1" dirty="0"/>
          </a:p>
        </p:txBody>
      </p:sp>
      <p:grpSp>
        <p:nvGrpSpPr>
          <p:cNvPr id="4" name="Groupe 3"/>
          <p:cNvGrpSpPr/>
          <p:nvPr/>
        </p:nvGrpSpPr>
        <p:grpSpPr>
          <a:xfrm rot="16200000">
            <a:off x="8116721" y="-278706"/>
            <a:ext cx="618310" cy="6410200"/>
            <a:chOff x="9178833" y="226423"/>
            <a:chExt cx="618310" cy="6410200"/>
          </a:xfrm>
        </p:grpSpPr>
        <p:sp>
          <p:nvSpPr>
            <p:cNvPr id="5" name="Rectangle 4"/>
            <p:cNvSpPr/>
            <p:nvPr/>
          </p:nvSpPr>
          <p:spPr>
            <a:xfrm rot="10800000">
              <a:off x="9178833" y="226423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9178833" y="627741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 rot="10800000">
              <a:off x="9178833" y="1029059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 rot="10800000">
              <a:off x="9178833" y="1430377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 rot="10800000">
              <a:off x="9178833" y="1831695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 rot="10800000">
              <a:off x="9178833" y="2233013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 rot="10800000">
              <a:off x="9178833" y="2634333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9178833" y="3026940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 rot="10800000">
              <a:off x="9178833" y="3428258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 rot="10800000">
              <a:off x="9178833" y="3829582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 rot="10800000">
              <a:off x="9178833" y="4230896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9178833" y="4632220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9178833" y="5033537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 rot="10800000">
              <a:off x="9178833" y="5433391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 rot="10800000">
              <a:off x="9178833" y="5834705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 rot="10800000">
              <a:off x="9178833" y="6236029"/>
              <a:ext cx="618310" cy="400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5264694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1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661294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2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029947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3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6463930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4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875410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5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276004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6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664987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7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8027814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8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21881" y="2741728"/>
            <a:ext cx="3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70C0"/>
                </a:solidFill>
              </a:rPr>
              <a:t>9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Multiplication 31"/>
          <p:cNvSpPr/>
          <p:nvPr/>
        </p:nvSpPr>
        <p:spPr>
          <a:xfrm>
            <a:off x="8027084" y="2793688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32"/>
          <p:cNvSpPr/>
          <p:nvPr/>
        </p:nvSpPr>
        <p:spPr>
          <a:xfrm>
            <a:off x="5247437" y="2771695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33"/>
          <p:cNvSpPr/>
          <p:nvPr/>
        </p:nvSpPr>
        <p:spPr>
          <a:xfrm>
            <a:off x="5650075" y="2771695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34"/>
          <p:cNvSpPr/>
          <p:nvPr/>
        </p:nvSpPr>
        <p:spPr>
          <a:xfrm>
            <a:off x="6031073" y="2771694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35"/>
          <p:cNvSpPr/>
          <p:nvPr/>
        </p:nvSpPr>
        <p:spPr>
          <a:xfrm>
            <a:off x="6451137" y="2771695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36"/>
          <p:cNvSpPr/>
          <p:nvPr/>
        </p:nvSpPr>
        <p:spPr>
          <a:xfrm>
            <a:off x="7642987" y="2771694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37"/>
          <p:cNvSpPr/>
          <p:nvPr/>
        </p:nvSpPr>
        <p:spPr>
          <a:xfrm>
            <a:off x="8421151" y="2793687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38"/>
          <p:cNvSpPr/>
          <p:nvPr/>
        </p:nvSpPr>
        <p:spPr>
          <a:xfrm>
            <a:off x="7259443" y="2793689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39"/>
          <p:cNvSpPr/>
          <p:nvPr/>
        </p:nvSpPr>
        <p:spPr>
          <a:xfrm>
            <a:off x="6865376" y="2771694"/>
            <a:ext cx="312758" cy="301657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/>
          <p:cNvSpPr txBox="1"/>
          <p:nvPr/>
        </p:nvSpPr>
        <p:spPr>
          <a:xfrm>
            <a:off x="4642307" y="4170535"/>
            <a:ext cx="7158565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Poppins"/>
                <a:cs typeface="Poppins" panose="020B0604020202020204" charset="0"/>
              </a:rPr>
              <a:t>Ce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comportement</a:t>
            </a:r>
            <a:r>
              <a:rPr lang="en-US" sz="2400" dirty="0">
                <a:latin typeface="Poppins"/>
                <a:cs typeface="Poppins" panose="020B0604020202020204" charset="0"/>
              </a:rPr>
              <a:t>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devrait</a:t>
            </a:r>
            <a:r>
              <a:rPr lang="en-US" sz="2400" dirty="0">
                <a:latin typeface="Poppins"/>
                <a:cs typeface="Poppins" panose="020B0604020202020204" charset="0"/>
              </a:rPr>
              <a:t>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vous</a:t>
            </a:r>
            <a:r>
              <a:rPr lang="en-US" sz="2400" dirty="0">
                <a:latin typeface="Poppins"/>
                <a:cs typeface="Poppins" panose="020B0604020202020204" charset="0"/>
              </a:rPr>
              <a:t> rappeler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une</a:t>
            </a:r>
            <a:r>
              <a:rPr lang="en-US" sz="2400" dirty="0">
                <a:latin typeface="Poppins"/>
                <a:cs typeface="Poppins" panose="020B0604020202020204" charset="0"/>
              </a:rPr>
              <a:t> structure de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données</a:t>
            </a:r>
            <a:r>
              <a:rPr lang="en-US" sz="2400" dirty="0">
                <a:latin typeface="Poppins"/>
                <a:cs typeface="Poppins" panose="020B0604020202020204" charset="0"/>
              </a:rPr>
              <a:t> que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vous</a:t>
            </a:r>
            <a:r>
              <a:rPr lang="en-US" sz="2400" dirty="0">
                <a:latin typeface="Poppins"/>
                <a:cs typeface="Poppins" panose="020B0604020202020204" charset="0"/>
              </a:rPr>
              <a:t>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connaissez</a:t>
            </a:r>
            <a:endParaRPr lang="en-US" sz="2400" dirty="0">
              <a:latin typeface="Poppins"/>
              <a:cs typeface="Poppins" panose="020B060402020202020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484135" y="5671110"/>
            <a:ext cx="845740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latin typeface="Poppins"/>
                <a:cs typeface="Poppins" panose="020B0604020202020204" charset="0"/>
              </a:rPr>
              <a:t>C'est</a:t>
            </a:r>
            <a:r>
              <a:rPr lang="en-US" sz="2400" dirty="0">
                <a:latin typeface="Poppins"/>
                <a:cs typeface="Poppins" panose="020B0604020202020204" charset="0"/>
              </a:rPr>
              <a:t> </a:t>
            </a:r>
            <a:r>
              <a:rPr lang="en-US" sz="2400" dirty="0" err="1">
                <a:latin typeface="Poppins"/>
                <a:cs typeface="Poppins" panose="020B0604020202020204" charset="0"/>
              </a:rPr>
              <a:t>une</a:t>
            </a:r>
            <a:r>
              <a:rPr lang="en-US" sz="2400" dirty="0">
                <a:latin typeface="Poppins"/>
                <a:cs typeface="Poppins" panose="020B0604020202020204" charset="0"/>
              </a:rPr>
              <a:t> </a:t>
            </a:r>
            <a:r>
              <a:rPr lang="en-US" sz="2400" dirty="0" smtClean="0">
                <a:latin typeface="Poppins"/>
                <a:cs typeface="Poppins" panose="020B0604020202020204" charset="0"/>
              </a:rPr>
              <a:t>file, </a:t>
            </a:r>
            <a:r>
              <a:rPr lang="en-US" sz="2400" dirty="0" err="1" smtClean="0">
                <a:latin typeface="Poppins"/>
                <a:cs typeface="Poppins" panose="020B0604020202020204" charset="0"/>
              </a:rPr>
              <a:t>stockant</a:t>
            </a:r>
            <a:r>
              <a:rPr lang="en-US" sz="2400" dirty="0" smtClean="0">
                <a:latin typeface="Poppins"/>
                <a:cs typeface="Poppins" panose="020B0604020202020204" charset="0"/>
              </a:rPr>
              <a:t> des </a:t>
            </a:r>
            <a:r>
              <a:rPr lang="en-US" sz="2400" dirty="0" err="1" smtClean="0">
                <a:latin typeface="Poppins"/>
                <a:cs typeface="Poppins" panose="020B0604020202020204" charset="0"/>
              </a:rPr>
              <a:t>valeurs</a:t>
            </a:r>
            <a:r>
              <a:rPr lang="en-US" sz="2400" dirty="0" smtClean="0">
                <a:latin typeface="Poppins"/>
                <a:cs typeface="Poppins" panose="020B0604020202020204" charset="0"/>
              </a:rPr>
              <a:t> de type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t_node *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63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Parcours en largeur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53950" y="967154"/>
            <a:ext cx="1101556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Algorithme (à implémenter en TP)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srgbClr val="FF0000"/>
                </a:solidFill>
                <a:latin typeface="Poppins"/>
              </a:rPr>
              <a:t>Attention, certains cas ne sont pas traités par cet algorithme général.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parcoursEnLargeur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t_tree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var q :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t_queue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var cur : 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q &lt;-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q,t.root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(q n'est pas vide)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(q)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traiter le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mettre en file d'attente les enfants de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s’ils existent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68032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Arbres binaires de recherche (BST)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>
                <a:solidFill>
                  <a:prstClr val="black"/>
                </a:solidFill>
                <a:latin typeface="Poppins"/>
              </a:rPr>
              <a:t>Soit l'arbre suivant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>
                <a:solidFill>
                  <a:prstClr val="black"/>
                </a:solidFill>
                <a:latin typeface="Poppins"/>
              </a:rPr>
              <a:t>Pouvez-vous noter une particularité des valeurs stockées dans les nœuds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>
                <a:solidFill>
                  <a:prstClr val="black"/>
                </a:solidFill>
                <a:latin typeface="Poppins"/>
              </a:rPr>
              <a:t>Depuis n'importe quel nœud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prstClr val="black"/>
                </a:solidFill>
                <a:latin typeface="Poppins"/>
              </a:rPr>
              <a:t>Les valeurs stockées dans son sous-arbre de </a:t>
            </a:r>
            <a:r>
              <a:rPr lang="en-US" sz="2400">
                <a:solidFill>
                  <a:srgbClr val="00B050"/>
                </a:solidFill>
                <a:latin typeface="Poppins"/>
              </a:rPr>
              <a:t>gauche </a:t>
            </a:r>
            <a:r>
              <a:rPr lang="en-US" sz="2400">
                <a:solidFill>
                  <a:prstClr val="black"/>
                </a:solidFill>
                <a:latin typeface="Poppins"/>
              </a:rPr>
              <a:t>sont </a:t>
            </a:r>
            <a:r>
              <a:rPr lang="en-US" sz="2400">
                <a:solidFill>
                  <a:srgbClr val="00B050"/>
                </a:solidFill>
                <a:latin typeface="Poppins"/>
              </a:rPr>
              <a:t>inférieures </a:t>
            </a:r>
            <a:r>
              <a:rPr lang="en-US" sz="2400">
                <a:solidFill>
                  <a:prstClr val="black"/>
                </a:solidFill>
                <a:latin typeface="Poppins"/>
              </a:rPr>
              <a:t>à sa valeur.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prstClr val="black"/>
                </a:solidFill>
                <a:latin typeface="Poppins"/>
              </a:rPr>
              <a:t>Les valeurs stockées dans son sous-arbre de </a:t>
            </a:r>
            <a:r>
              <a:rPr lang="en-US" sz="2400">
                <a:solidFill>
                  <a:srgbClr val="FF0000"/>
                </a:solidFill>
                <a:latin typeface="Poppins"/>
              </a:rPr>
              <a:t>droite </a:t>
            </a:r>
            <a:r>
              <a:rPr lang="en-US" sz="2400">
                <a:solidFill>
                  <a:prstClr val="black"/>
                </a:solidFill>
                <a:latin typeface="Poppins"/>
              </a:rPr>
              <a:t>sont </a:t>
            </a:r>
            <a:r>
              <a:rPr lang="en-US" sz="2400">
                <a:solidFill>
                  <a:srgbClr val="FF0000"/>
                </a:solidFill>
                <a:latin typeface="Poppins"/>
              </a:rPr>
              <a:t>supérieures </a:t>
            </a:r>
            <a:r>
              <a:rPr lang="en-US" sz="2400">
                <a:solidFill>
                  <a:prstClr val="black"/>
                </a:solidFill>
                <a:latin typeface="Poppins"/>
              </a:rPr>
              <a:t>à sa valeur </a:t>
            </a:r>
            <a:endParaRPr lang="en-US" sz="2400">
              <a:solidFill>
                <a:prstClr val="black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648" y="660007"/>
            <a:ext cx="2819644" cy="2331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5872899" y="3148553"/>
            <a:ext cx="609914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/>
              <a:t>De : https://en.wikipedia.org/wiki/Binary_search_tree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2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err="1">
                <a:solidFill>
                  <a:srgbClr val="0070C0"/>
                </a:solidFill>
              </a:rPr>
              <a:t>Arbres de recherche binaires (BST</a:t>
            </a:r>
            <a:r>
              <a:rPr lang="fr-FR" b="1"/>
              <a:t>)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Exercice en direct : quels sont les résultats de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Parcours préfixe?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Parcours postfixe?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Parcours infixe ?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1378" y="660007"/>
            <a:ext cx="2819644" cy="23319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4229190" y="2122119"/>
            <a:ext cx="2165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Sorties </a:t>
            </a:r>
            <a:r>
              <a:rPr lang="fr-FR" dirty="0"/>
              <a:t>:</a:t>
            </a:r>
          </a:p>
          <a:p>
            <a:r>
              <a:rPr lang="fr-FR" dirty="0">
                <a:solidFill>
                  <a:schemeClr val="bg1"/>
                </a:solidFill>
              </a:rPr>
              <a:t>8 3 1 6 4 7 10 14 13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229190" y="2873086"/>
            <a:ext cx="2165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FF00"/>
                </a:solidFill>
              </a:rPr>
              <a:t>Sorties </a:t>
            </a:r>
            <a:r>
              <a:rPr lang="fr-FR"/>
              <a:t>:</a:t>
            </a:r>
          </a:p>
          <a:p>
            <a:r>
              <a:rPr lang="fr-FR">
                <a:solidFill>
                  <a:schemeClr val="bg1"/>
                </a:solidFill>
              </a:rPr>
              <a:t>1 4 7 6 3 13 14 10 8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29190" y="3663052"/>
            <a:ext cx="2165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FFFF00"/>
                </a:solidFill>
              </a:rPr>
              <a:t>Sorties </a:t>
            </a:r>
            <a:r>
              <a:rPr lang="fr-FR"/>
              <a:t>:</a:t>
            </a:r>
          </a:p>
          <a:p>
            <a:r>
              <a:rPr lang="fr-FR">
                <a:solidFill>
                  <a:schemeClr val="bg1"/>
                </a:solidFill>
              </a:rPr>
              <a:t>1 3 4 6 7 8 10 13 14</a:t>
            </a:r>
          </a:p>
        </p:txBody>
      </p:sp>
    </p:spTree>
    <p:extLst>
      <p:ext uri="{BB962C8B-B14F-4D97-AF65-F5344CB8AC3E}">
        <p14:creationId xmlns:p14="http://schemas.microsoft.com/office/powerpoint/2010/main" val="2026171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>
                <a:solidFill>
                  <a:srgbClr val="0070C0"/>
                </a:solidFill>
              </a:rPr>
              <a:t>Insertion d'une nouvelle valeur dans une BST </a:t>
            </a:r>
            <a:endParaRPr lang="fr-FR" b="1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Contexte : nous voulons insérer une valeur qui n'est pas encore présente dans l'arbre.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srgbClr val="FF0000"/>
                </a:solidFill>
                <a:latin typeface="Poppins"/>
              </a:rPr>
              <a:t>Insertion toujours en tant que feuille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Exemple: insertion de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8 : « aller à gauche » (5 &lt; 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3 : « aller à droite » (5 &gt; 3)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6 : « aller à gauche » (5&lt;6)</a:t>
            </a:r>
          </a:p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De 4 : « aller à droite » = insérer</a:t>
            </a:r>
            <a:endParaRPr lang="fr-FR" sz="24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514" y="2093965"/>
            <a:ext cx="3896790" cy="32227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Connecteur droit avec flèche 4"/>
          <p:cNvCxnSpPr/>
          <p:nvPr/>
        </p:nvCxnSpPr>
        <p:spPr>
          <a:xfrm flipH="1">
            <a:off x="7843100" y="2516956"/>
            <a:ext cx="471340" cy="329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7986073" y="3317019"/>
            <a:ext cx="252953" cy="472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843100" y="4319092"/>
            <a:ext cx="235670" cy="347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7960935" y="5212794"/>
            <a:ext cx="278091" cy="393105"/>
          </a:xfrm>
          <a:prstGeom prst="straightConnector1">
            <a:avLst/>
          </a:prstGeom>
          <a:ln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8113008" y="5522890"/>
            <a:ext cx="527901" cy="5279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/>
          <p:cNvSpPr txBox="1"/>
          <p:nvPr/>
        </p:nvSpPr>
        <p:spPr>
          <a:xfrm>
            <a:off x="8201350" y="5515784"/>
            <a:ext cx="641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0070C0"/>
                </a:solidFill>
              </a:rPr>
              <a:t>5</a:t>
            </a:r>
            <a:endParaRPr lang="en-US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0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BST vs ordre d'insertion / équilibrage d’un arbre</a:t>
            </a:r>
            <a:r>
              <a:rPr lang="fr-FR" b="1" dirty="0"/>
              <a:t>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err="1">
                <a:solidFill>
                  <a:prstClr val="black"/>
                </a:solidFill>
                <a:latin typeface="Poppins"/>
              </a:rPr>
              <a:t>Plusieurs BST peuvent stocker les mêmes valeurs !</a:t>
            </a:r>
            <a:endParaRPr lang="fr-FR" sz="240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570" y="2422819"/>
            <a:ext cx="2819644" cy="2331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7289" y="2422819"/>
            <a:ext cx="3924695" cy="2545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9059" y="2413023"/>
            <a:ext cx="3963551" cy="2565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852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 dirty="0" err="1" smtClean="0"/>
              <a:t>Similarités</a:t>
            </a:r>
            <a:r>
              <a:rPr lang="en-US" b="1" dirty="0" smtClean="0"/>
              <a:t> </a:t>
            </a:r>
            <a:r>
              <a:rPr lang="en-US" b="1" dirty="0"/>
              <a:t>avec les cellules </a:t>
            </a:r>
            <a:r>
              <a:rPr lang="en-US" b="1" dirty="0" err="1"/>
              <a:t>d’une</a:t>
            </a:r>
            <a:r>
              <a:rPr lang="en-US" b="1" dirty="0"/>
              <a:t> </a:t>
            </a:r>
            <a:r>
              <a:rPr lang="en-US" b="1" dirty="0" err="1"/>
              <a:t>liste</a:t>
            </a:r>
            <a:endParaRPr lang="en-US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225689"/>
            <a:ext cx="10341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création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d'un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nœud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se fait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principalement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par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fonction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createNode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Cette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fonction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doit :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sz="2400" dirty="0">
                <a:solidFill>
                  <a:prstClr val="black"/>
                </a:solidFill>
                <a:latin typeface="Poppins"/>
              </a:rPr>
              <a:t>Prendre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comme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paramètre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: 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valeur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à stocker dans le noeud ;</a:t>
            </a:r>
          </a:p>
          <a:p>
            <a:pPr marL="914400" lvl="1" indent="-457200">
              <a:buFont typeface="+mj-lt"/>
              <a:buAutoNum type="arabicParenR"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Retourner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un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pointeur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vers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un noeud (type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p_node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).</a:t>
            </a:r>
          </a:p>
          <a:p>
            <a:pPr lvl="1"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Ainsi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son prototype sera :</a:t>
            </a:r>
          </a:p>
          <a:p>
            <a:pPr>
              <a:defRPr/>
            </a:pPr>
            <a:endParaRPr lang="en-US" sz="2400" dirty="0">
              <a:solidFill>
                <a:prstClr val="black"/>
              </a:solidFill>
              <a:latin typeface="Poppins"/>
            </a:endParaRPr>
          </a:p>
          <a:p>
            <a:pPr>
              <a:defRPr/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_node *createNode(T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val) ;</a:t>
            </a:r>
          </a:p>
          <a:p>
            <a:pPr>
              <a:defRPr/>
            </a:pP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u="sng" dirty="0" err="1">
                <a:solidFill>
                  <a:prstClr val="black"/>
                </a:solidFill>
                <a:latin typeface="Poppins"/>
              </a:rPr>
              <a:t>Rappelez-vous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un "certain type" :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soit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soit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soit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tout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autre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type...</a:t>
            </a:r>
          </a:p>
        </p:txBody>
      </p:sp>
    </p:spTree>
    <p:extLst>
      <p:ext uri="{BB962C8B-B14F-4D97-AF65-F5344CB8AC3E}">
        <p14:creationId xmlns:p14="http://schemas.microsoft.com/office/powerpoint/2010/main" val="50381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Algorithme d'insertion de la BST 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129026"/>
            <a:ext cx="115229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Soit 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 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un 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 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stockant la valeur (int) à insérer dans un arbre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mytree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0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Si l'arbre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est vide, alors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devient sa racine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00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dirty="0">
                <a:solidFill>
                  <a:prstClr val="black"/>
                </a:solidFill>
                <a:latin typeface="Poppins"/>
              </a:rPr>
              <a:t>Sinon, il faut parcourir l'arbre, en utilisant un 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*temp 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et un 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_node *parent 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(équivalent à 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fr-FR" sz="2000" dirty="0">
                <a:solidFill>
                  <a:prstClr val="black"/>
                </a:solidFill>
                <a:latin typeface="Poppins"/>
              </a:rPr>
              <a:t>pour les listes).</a:t>
            </a:r>
            <a:endParaRPr lang="fr-FR" sz="2000" dirty="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mytree.root</a:t>
            </a:r>
            <a:endParaRPr lang="fr-FR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(temp != NULL)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parent = temp ; // pour 'attacher' le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à la fin.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aller à gauche ou à droite par rapport aux valeurs de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temp</a:t>
            </a:r>
          </a:p>
          <a:p>
            <a:pPr>
              <a:defRPr/>
            </a:pP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devient l’enfant gauche ou droit de parent, par rapport aux valeurs de </a:t>
            </a:r>
            <a:r>
              <a:rPr lang="fr-FR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et de parent.</a:t>
            </a:r>
          </a:p>
        </p:txBody>
      </p:sp>
    </p:spTree>
    <p:extLst>
      <p:ext uri="{BB962C8B-B14F-4D97-AF65-F5344CB8AC3E}">
        <p14:creationId xmlns:p14="http://schemas.microsoft.com/office/powerpoint/2010/main" val="141382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Exemples de programmes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>
              <a:solidFill>
                <a:prstClr val="black"/>
              </a:solidFill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37" y="1517173"/>
            <a:ext cx="3752850" cy="3343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391" y="967154"/>
            <a:ext cx="5953125" cy="3857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754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 dirty="0">
                <a:solidFill>
                  <a:srgbClr val="0070C0"/>
                </a:solidFill>
              </a:rPr>
              <a:t>Mêmes valeurs mais</a:t>
            </a:r>
            <a:r>
              <a:rPr lang="fr-FR" b="1" dirty="0"/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54" y="660007"/>
            <a:ext cx="6534150" cy="494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3" y="1861254"/>
            <a:ext cx="3409950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677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>
                <a:solidFill>
                  <a:srgbClr val="0070C0"/>
                </a:solidFill>
              </a:rPr>
              <a:t>Meilleur cas, en insérant 9 (à partir du premier exemple</a:t>
            </a:r>
            <a:r>
              <a:rPr lang="fr-FR" b="1"/>
              <a:t>)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827" y="1335366"/>
            <a:ext cx="6924675" cy="3829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2" y="1554441"/>
            <a:ext cx="3743325" cy="3609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7341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>
                <a:solidFill>
                  <a:srgbClr val="0070C0"/>
                </a:solidFill>
              </a:rPr>
              <a:t>Le pire des cas... </a:t>
            </a:r>
            <a:endParaRPr lang="fr-FR" b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276" y="105823"/>
            <a:ext cx="6190067" cy="6752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5" y="1422220"/>
            <a:ext cx="44100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4897315" y="5279010"/>
            <a:ext cx="4199552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Poppins"/>
                <a:cs typeface="Poppins" panose="020B0604020202020204" charset="0"/>
              </a:rPr>
              <a:t>Ceci est une liste, où 'right' est équivalent à 'next'.</a:t>
            </a:r>
            <a:endParaRPr lang="en-US" sz="2400">
              <a:latin typeface="Poppins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52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614294"/>
          </a:xfrm>
        </p:spPr>
        <p:txBody>
          <a:bodyPr/>
          <a:lstStyle/>
          <a:p>
            <a:r>
              <a:rPr lang="fr-FR" sz="3200" b="1">
                <a:solidFill>
                  <a:srgbClr val="0070C0"/>
                </a:solidFill>
              </a:rPr>
              <a:t>Problèmes de complexité des BST </a:t>
            </a:r>
            <a:endParaRPr lang="fr-FR" b="1"/>
          </a:p>
        </p:txBody>
      </p:sp>
      <p:sp>
        <p:nvSpPr>
          <p:cNvPr id="9" name="ZoneTexte 8"/>
          <p:cNvSpPr txBox="1"/>
          <p:nvPr/>
        </p:nvSpPr>
        <p:spPr>
          <a:xfrm>
            <a:off x="131885" y="1477818"/>
            <a:ext cx="107670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La structure de données BST est adaptée à une recherche efficace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Il peut utiliser une méthode dichotomique pour trouver une valeur avec une faible complexité si l'arbre est "équilibré".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Le meilleur cas est un arbre « parfait » ou un arbre « complet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solidFill>
                  <a:prstClr val="black"/>
                </a:solidFill>
                <a:latin typeface="Poppins"/>
              </a:rPr>
              <a:t>Le pire cas est un arbre « dégénéré »  (c'est-à-dire une liste)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53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en-US" b="1" dirty="0" err="1"/>
              <a:t>Visualisation</a:t>
            </a:r>
            <a:r>
              <a:rPr lang="en-US" b="1" dirty="0"/>
              <a:t> </a:t>
            </a:r>
            <a:r>
              <a:rPr lang="en-US" b="1" dirty="0" smtClean="0"/>
              <a:t>d</a:t>
            </a:r>
            <a:r>
              <a:rPr lang="en-US" b="1" dirty="0" smtClean="0"/>
              <a:t>e la creation d'un t_</a:t>
            </a:r>
            <a:r>
              <a:rPr lang="en-US" b="1" dirty="0" smtClean="0"/>
              <a:t>node </a:t>
            </a:r>
            <a:r>
              <a:rPr lang="en-US" b="1" dirty="0"/>
              <a:t>– </a:t>
            </a:r>
            <a:r>
              <a:rPr lang="en-US" b="1" dirty="0" err="1"/>
              <a:t>stockant</a:t>
            </a:r>
            <a:r>
              <a:rPr lang="en-US" b="1" dirty="0"/>
              <a:t> des 'int'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5" y="1477818"/>
            <a:ext cx="10341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lang="fr-FR" sz="2400" b="1" dirty="0" smtClean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_node *p_nouv</a:t>
            </a:r>
            <a:r>
              <a:rPr lang="fr-FR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;</a:t>
            </a: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lang="fr-FR" sz="2400" dirty="0">
              <a:solidFill>
                <a:prstClr val="black"/>
              </a:solidFill>
              <a:latin typeface="Poppins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lvl="0"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>
              <a:defRPr/>
            </a:pPr>
            <a:r>
              <a:rPr lang="fr-FR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p_</a:t>
            </a:r>
            <a:r>
              <a:rPr lang="fr-FR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node</a:t>
            </a:r>
            <a:r>
              <a:rPr lang="fr-FR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createNode(12);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6338" y="1267116"/>
            <a:ext cx="1209675" cy="20097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06792" y="2546188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2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/>
              <a:t>Le type </a:t>
            </a:r>
            <a:r>
              <a:rPr lang="fr-FR" b="1">
                <a:latin typeface="Courier New" panose="02070309020205020404" pitchFamily="49" charset="0"/>
                <a:cs typeface="Courier New" panose="02070309020205020404" pitchFamily="49" charset="0"/>
              </a:rPr>
              <a:t>t_tree</a:t>
            </a:r>
            <a:endParaRPr lang="fr-FR" b="1"/>
          </a:p>
        </p:txBody>
      </p:sp>
      <p:sp>
        <p:nvSpPr>
          <p:cNvPr id="9" name="ZoneTexte 8"/>
          <p:cNvSpPr txBox="1"/>
          <p:nvPr/>
        </p:nvSpPr>
        <p:spPr>
          <a:xfrm>
            <a:off x="557646" y="1477818"/>
            <a:ext cx="103412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Une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fois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de plus,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comme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pour les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listes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, un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une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u="sng" noProof="0" dirty="0">
                <a:solidFill>
                  <a:prstClr val="black"/>
                </a:solidFill>
                <a:latin typeface="Poppins"/>
              </a:rPr>
              <a:t>structure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,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contenant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un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pointeur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vers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le "premier"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nœud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de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l'arbre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Selon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la convention de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dénomination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habituelle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, le "premier"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nœud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d'un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arbre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appelé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noProof="0" dirty="0">
                <a:solidFill>
                  <a:prstClr val="black"/>
                </a:solidFill>
                <a:latin typeface="Poppins"/>
              </a:rPr>
              <a:t>"</a:t>
            </a:r>
            <a:r>
              <a:rPr lang="en-US" sz="2400" b="1" noProof="0" dirty="0" err="1">
                <a:solidFill>
                  <a:prstClr val="black"/>
                </a:solidFill>
                <a:latin typeface="Poppins"/>
              </a:rPr>
              <a:t>racine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" de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l'arbre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dirty="0" err="1">
                <a:solidFill>
                  <a:prstClr val="black"/>
                </a:solidFill>
                <a:latin typeface="Poppins"/>
              </a:rPr>
              <a:t>Ainsi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, la </a:t>
            </a:r>
            <a:r>
              <a:rPr lang="en-US" sz="2400" dirty="0" err="1">
                <a:solidFill>
                  <a:prstClr val="black"/>
                </a:solidFill>
                <a:latin typeface="Poppins"/>
              </a:rPr>
              <a:t>définition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 du type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t_tree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Poppin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typedef struct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s_tree</a:t>
            </a:r>
            <a:endParaRPr lang="en-US" sz="2000" b="1" dirty="0">
              <a:solidFill>
                <a:schemeClr val="tx2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_node *root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t_tree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;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148250" y="3878475"/>
            <a:ext cx="5895703" cy="1877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Pour comparaison / analogie :</a:t>
            </a:r>
          </a:p>
          <a:p>
            <a:endParaRPr lang="fr-FR" dirty="0"/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 struct s_std_list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t_cell</a:t>
            </a:r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fr-FR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t_std_list;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4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7645" y="352860"/>
            <a:ext cx="9692343" cy="838204"/>
          </a:xfrm>
        </p:spPr>
        <p:txBody>
          <a:bodyPr/>
          <a:lstStyle/>
          <a:p>
            <a:r>
              <a:rPr lang="fr-FR" b="1"/>
              <a:t>Représentation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7646" y="1486444"/>
            <a:ext cx="103412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Soit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la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définition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de la variable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suivante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t_tree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mytree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Alors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sa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représentation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2400" noProof="0" dirty="0">
              <a:solidFill>
                <a:prstClr val="black"/>
              </a:solidFill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Où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mytree.root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est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un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pointeur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 non </a:t>
            </a:r>
            <a:r>
              <a:rPr lang="en-US" sz="2400" noProof="0" dirty="0" err="1">
                <a:solidFill>
                  <a:prstClr val="black"/>
                </a:solidFill>
                <a:latin typeface="Poppins"/>
              </a:rPr>
              <a:t>initialisé</a:t>
            </a:r>
            <a:r>
              <a:rPr lang="en-US" sz="2400" noProof="0" dirty="0">
                <a:solidFill>
                  <a:prstClr val="black"/>
                </a:solidFill>
                <a:latin typeface="Poppin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6318" y="2589139"/>
            <a:ext cx="20859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7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21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7CBA"/>
      </a:dk2>
      <a:lt2>
        <a:srgbClr val="E7E6E6"/>
      </a:lt2>
      <a:accent1>
        <a:srgbClr val="077BBF"/>
      </a:accent1>
      <a:accent2>
        <a:srgbClr val="006BA1"/>
      </a:accent2>
      <a:accent3>
        <a:srgbClr val="005A87"/>
      </a:accent3>
      <a:accent4>
        <a:srgbClr val="F0971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Bold"/>
        <a:ea typeface="Poppins Bold"/>
        <a:cs typeface="Arial"/>
      </a:majorFont>
      <a:minorFont>
        <a:latin typeface="Poppins"/>
        <a:ea typeface="Poppin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007CBA"/>
      </a:dk2>
      <a:lt2>
        <a:srgbClr val="E7E6E6"/>
      </a:lt2>
      <a:accent1>
        <a:srgbClr val="077BBF"/>
      </a:accent1>
      <a:accent2>
        <a:srgbClr val="006BA1"/>
      </a:accent2>
      <a:accent3>
        <a:srgbClr val="005A87"/>
      </a:accent3>
      <a:accent4>
        <a:srgbClr val="F0971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Bold"/>
        <a:ea typeface="Poppins Bold"/>
        <a:cs typeface="Arial"/>
      </a:majorFont>
      <a:minorFont>
        <a:latin typeface="Poppins"/>
        <a:ea typeface="Poppin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1456C13AE85D4180DD0EBDCAE0169C" ma:contentTypeVersion="2" ma:contentTypeDescription="Crée un document." ma:contentTypeScope="" ma:versionID="d8fdda6c8a41baee3f4f93e24f5abbfb">
  <xsd:schema xmlns:xsd="http://www.w3.org/2001/XMLSchema" xmlns:xs="http://www.w3.org/2001/XMLSchema" xmlns:p="http://schemas.microsoft.com/office/2006/metadata/properties" xmlns:ns2="90beb033-04b0-4eab-b23d-a907905e5921" targetNamespace="http://schemas.microsoft.com/office/2006/metadata/properties" ma:root="true" ma:fieldsID="196b30b243a2eb39e62d308fbc1472cf" ns2:_="">
    <xsd:import namespace="90beb033-04b0-4eab-b23d-a907905e59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eb033-04b0-4eab-b23d-a907905e59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F4ED7B-7FA2-407E-BE68-22C6B5E14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beb033-04b0-4eab-b23d-a907905e5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66357C-E8CB-4010-B078-BB37E36491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9F92E2-9C5B-4BDE-84F8-0FBDF3C8264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0beb033-04b0-4eab-b23d-a907905e592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9766</TotalTime>
  <Words>3344</Words>
  <Application>Microsoft Office PowerPoint</Application>
  <PresentationFormat>Grand écran</PresentationFormat>
  <Paragraphs>763</Paragraphs>
  <Slides>65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Courier New</vt:lpstr>
      <vt:lpstr>Poppins</vt:lpstr>
      <vt:lpstr>Poppins Bold</vt:lpstr>
      <vt:lpstr>Wingdings</vt:lpstr>
      <vt:lpstr>Office Theme</vt:lpstr>
      <vt:lpstr>1_Office Theme</vt:lpstr>
      <vt:lpstr>Présentation PowerPoint</vt:lpstr>
      <vt:lpstr>Objectifs :</vt:lpstr>
      <vt:lpstr>Les structures d’arbres</vt:lpstr>
      <vt:lpstr>Le type t_node</vt:lpstr>
      <vt:lpstr>Représentation d'un nœud</vt:lpstr>
      <vt:lpstr>Similarités avec les cellules d’une liste</vt:lpstr>
      <vt:lpstr>Visualisation de la creation d'un t_node – stockant des 'int' </vt:lpstr>
      <vt:lpstr>Le type t_tree</vt:lpstr>
      <vt:lpstr>Représentation</vt:lpstr>
      <vt:lpstr>Représentation des arbres non vides</vt:lpstr>
      <vt:lpstr>Représentation alternative</vt:lpstr>
      <vt:lpstr>Représentation utilisée dans les TPs</vt:lpstr>
      <vt:lpstr>Définitions standards </vt:lpstr>
      <vt:lpstr>Définitions standard</vt:lpstr>
      <vt:lpstr>Récursivité et arbres</vt:lpstr>
      <vt:lpstr>Définition récursive d'un arbre - sous-arbres</vt:lpstr>
      <vt:lpstr>Définition récursive d'un arbre - sous-arbres</vt:lpstr>
      <vt:lpstr>Un exemple : la fonction height()</vt:lpstr>
      <vt:lpstr>Exemples</vt:lpstr>
      <vt:lpstr>Exemples</vt:lpstr>
      <vt:lpstr>Exemples</vt:lpstr>
      <vt:lpstr>Fonction récursive height()</vt:lpstr>
      <vt:lpstr>Fonction récursive Height() : prototype</vt:lpstr>
      <vt:lpstr>La suite :</vt:lpstr>
      <vt:lpstr>Compter le nombre de nœuds dans un arbre binaire?</vt:lpstr>
      <vt:lpstr>Créer un arbre binaire aléatoire</vt:lpstr>
      <vt:lpstr>Créer un arbre binaire aléatoire</vt:lpstr>
      <vt:lpstr>La fonction addRandomNode()</vt:lpstr>
      <vt:lpstr>Visualisation</vt:lpstr>
      <vt:lpstr>Si l’arbre n’est pas vide</vt:lpstr>
      <vt:lpstr>Allons à droite</vt:lpstr>
      <vt:lpstr>Suite</vt:lpstr>
      <vt:lpstr>Dernière étape</vt:lpstr>
      <vt:lpstr>addRandomNode()</vt:lpstr>
      <vt:lpstr>Parcourir un arbre (comparé aux listes)</vt:lpstr>
      <vt:lpstr>Schéma général de récursivité</vt:lpstr>
      <vt:lpstr>Parcours en profondeur </vt:lpstr>
      <vt:lpstr>Illustration </vt:lpstr>
      <vt:lpstr>Parcours préfixe</vt:lpstr>
      <vt:lpstr>Présentation PowerPoint</vt:lpstr>
      <vt:lpstr>Parcours préfixe </vt:lpstr>
      <vt:lpstr>Parcours postfixe </vt:lpstr>
      <vt:lpstr>Parcours postfixe</vt:lpstr>
      <vt:lpstr>parcours infixe </vt:lpstr>
      <vt:lpstr>parcours d'infixes </vt:lpstr>
      <vt:lpstr>Catégories d'arbres binaires</vt:lpstr>
      <vt:lpstr>Illustrations </vt:lpstr>
      <vt:lpstr>Illustrations </vt:lpstr>
      <vt:lpstr>Illustrations </vt:lpstr>
      <vt:lpstr>Illustrations </vt:lpstr>
      <vt:lpstr>Parcours en largeur </vt:lpstr>
      <vt:lpstr>Parcours en largeur </vt:lpstr>
      <vt:lpstr>Parcours en largeur </vt:lpstr>
      <vt:lpstr>Comment les nœuds sont stockés ? </vt:lpstr>
      <vt:lpstr>Parcours en largeur</vt:lpstr>
      <vt:lpstr>Arbres binaires de recherche (BST)</vt:lpstr>
      <vt:lpstr>Arbres de recherche binaires (BST) </vt:lpstr>
      <vt:lpstr>Insertion d'une nouvelle valeur dans une BST </vt:lpstr>
      <vt:lpstr>BST vs ordre d'insertion / équilibrage d’un arbre </vt:lpstr>
      <vt:lpstr>Algorithme d'insertion de la BST </vt:lpstr>
      <vt:lpstr>Exemples de programmes</vt:lpstr>
      <vt:lpstr>Mêmes valeurs mais </vt:lpstr>
      <vt:lpstr>Meilleur cas, en insérant 9 (à partir du premier exemple) </vt:lpstr>
      <vt:lpstr>Le pire des cas... </vt:lpstr>
      <vt:lpstr>Problèmes de complexité des BST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FLASQUE</dc:creator>
  <cp:keywords>docId:71C9265AD9082B1AD541C9C303F6BF6F</cp:keywords>
  <cp:lastModifiedBy>Nicolas FLASQUE</cp:lastModifiedBy>
  <cp:revision>129</cp:revision>
  <dcterms:created xsi:type="dcterms:W3CDTF">2022-08-24T14:22:30Z</dcterms:created>
  <dcterms:modified xsi:type="dcterms:W3CDTF">2023-09-19T16:03:36Z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0x0101007F1456C13AE85D4180DD0EBDCAE0169C</vt:lpwstr>
  </property>
</Properties>
</file>