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92" r:id="rId4"/>
    <p:sldId id="288" r:id="rId5"/>
    <p:sldId id="285" r:id="rId6"/>
    <p:sldId id="269" r:id="rId7"/>
    <p:sldId id="293" r:id="rId8"/>
    <p:sldId id="270" r:id="rId9"/>
    <p:sldId id="294" r:id="rId10"/>
    <p:sldId id="287" r:id="rId11"/>
    <p:sldId id="25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86" autoAdjust="0"/>
  </p:normalViewPr>
  <p:slideViewPr>
    <p:cSldViewPr snapToGrid="0" snapToObjects="1">
      <p:cViewPr varScale="1">
        <p:scale>
          <a:sx n="98" d="100"/>
          <a:sy n="98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CDE2F-DA4F-46DC-8927-3AD0E7B46B8D}" type="datetimeFigureOut">
              <a:rPr lang="ru-RU" smtClean="0"/>
              <a:pPr/>
              <a:t>19.05.2019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D2E7-9B78-4B9B-9A8E-08B7D75A07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7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marR="0" lvl="0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Кристаллическая структура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Y2BaNiO5 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содержит цепочки сильно сплюснутых октаэдров </a:t>
            </a:r>
            <a:r>
              <a:rPr kumimoji="0" lang="en-US" alt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NiO</a:t>
            </a:r>
            <a:r>
              <a:rPr kumimoji="0" lang="ru-RU" altLang="ru-RU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соединенных апикальными кислородами.  Цепочки ионов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Ni</a:t>
            </a:r>
            <a:r>
              <a:rPr kumimoji="0" lang="ru-RU" altLang="ru-RU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2+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спинов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=1 вытянуты вдоль оси </a:t>
            </a:r>
            <a:r>
              <a:rPr kumimoji="0" lang="ru-RU" altLang="ru-RU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а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кристалла и разделены в плоскости </a:t>
            </a:r>
            <a:r>
              <a:rPr kumimoji="0" lang="ru-RU" altLang="ru-RU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bc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ионами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ru-RU" altLang="ru-RU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3+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и Ba</a:t>
            </a:r>
            <a:r>
              <a:rPr kumimoji="0" lang="ru-RU" altLang="ru-RU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2+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Магнитного упорядочения не наблюдается вплоть до </a:t>
            </a:r>
            <a:r>
              <a:rPr kumimoji="0" lang="en-US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 =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0.1 К</a:t>
            </a:r>
            <a:r>
              <a:rPr kumimoji="0" lang="en-US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спиновая щель 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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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K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длина корреляции внутри цепочки </a:t>
            </a:r>
            <a:r>
              <a:rPr kumimoji="0" lang="el-GR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ξ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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7</a:t>
            </a:r>
            <a:r>
              <a:rPr kumimoji="0" lang="ru-RU" altLang="ru-RU" sz="14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а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добавлении примесей кальция его атомы встают вместо атомов иттрия</a:t>
            </a:r>
            <a:endParaRPr kumimoji="0" lang="en-US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2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  <a:p>
            <a:r>
              <a:rPr lang="ru-RU" baseline="0" dirty="0"/>
              <a:t>Неупругое рассеяние нейтронов показывает наличие щели в спектре магнитных возбуждений </a:t>
            </a:r>
            <a:r>
              <a:rPr lang="en-US" baseline="0" dirty="0"/>
              <a:t>Y2BaNiO5</a:t>
            </a:r>
            <a:r>
              <a:rPr lang="ru-RU" baseline="0" dirty="0"/>
              <a:t>. При </a:t>
            </a:r>
            <a:r>
              <a:rPr lang="ru-RU" baseline="0" dirty="0" err="1"/>
              <a:t>допировании</a:t>
            </a:r>
            <a:r>
              <a:rPr lang="ru-RU" baseline="0" dirty="0"/>
              <a:t> кальцием (правая панель) основной спектр </a:t>
            </a:r>
            <a:r>
              <a:rPr lang="ru-RU" baseline="0" dirty="0" err="1"/>
              <a:t>практическики</a:t>
            </a:r>
            <a:r>
              <a:rPr lang="ru-RU" baseline="0" dirty="0"/>
              <a:t> не меняется, спиновая щель остается, но появляются дополнительные возбуждения в области щели.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6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Примесь</a:t>
            </a:r>
            <a:r>
              <a:rPr lang="ru-RU" baseline="0" dirty="0"/>
              <a:t> кальция существенным образом влияет на характер температурной зависимости теплоемкости. В отсутствие примеси в низкотемпературной области на теплоемкости никаких аномалий не обнаружено (пунктирная линия на графике) и теплоемкость стремится к 0 при Т стремящемся к нулю. Примесь кальция приводит к появлению на теплоемкости аномалии </a:t>
            </a:r>
            <a:r>
              <a:rPr lang="ru-RU" baseline="0" dirty="0" err="1"/>
              <a:t>Шоттки</a:t>
            </a:r>
            <a:r>
              <a:rPr lang="ru-RU" baseline="0" dirty="0"/>
              <a:t> (широкий максимум), которая смещается в сторону высоких температур с увеличением магнитного поля. Причем смещение практически не зависит от направления приложенного магнитного поля, т.е. изотропно. Аномалия </a:t>
            </a:r>
            <a:r>
              <a:rPr lang="ru-RU" baseline="0" dirty="0" err="1"/>
              <a:t>Шоттки</a:t>
            </a:r>
            <a:r>
              <a:rPr lang="ru-RU" baseline="0" dirty="0"/>
              <a:t> возникает из-за перераспределения электронов с изменением температуры по уровням энергетического спектра. Изотропный характер смещения аномалии </a:t>
            </a:r>
            <a:r>
              <a:rPr lang="ru-RU" baseline="0" dirty="0" err="1"/>
              <a:t>Шоттки</a:t>
            </a:r>
            <a:r>
              <a:rPr lang="ru-RU" baseline="0" dirty="0"/>
              <a:t> с полем согласуется с появлением </a:t>
            </a:r>
            <a:r>
              <a:rPr lang="ru-RU" baseline="0" dirty="0" err="1"/>
              <a:t>дополнительйх</a:t>
            </a:r>
            <a:r>
              <a:rPr lang="ru-RU" baseline="0" dirty="0"/>
              <a:t> возбуждений, носящих также изотропный характер, в спектре возбуждений в области щели.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3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влияние примесей кальция на магнитную восприимчивость. На рис. представлена температурная зависимость магнитной восприимчивости</a:t>
            </a:r>
            <a:r>
              <a:rPr lang="ru-RU" baseline="0" dirty="0"/>
              <a:t> для соединений с разной концентрацией кальция.</a:t>
            </a:r>
            <a:r>
              <a:rPr lang="ru-RU" dirty="0"/>
              <a:t> При отсутствии кальция (нижняя зависимость (кружочками)) имеет характерный </a:t>
            </a:r>
            <a:r>
              <a:rPr lang="ru-RU" dirty="0" err="1"/>
              <a:t>низкоразмерный</a:t>
            </a:r>
            <a:r>
              <a:rPr lang="ru-RU" dirty="0"/>
              <a:t> максимум в области Т порядка 300 К. (Это не  обязательно говорит: Положение максимума согласуется с </a:t>
            </a:r>
            <a:r>
              <a:rPr lang="ru-RU" dirty="0" err="1"/>
              <a:t>величиниой</a:t>
            </a:r>
            <a:r>
              <a:rPr lang="ru-RU" dirty="0"/>
              <a:t> </a:t>
            </a:r>
            <a:r>
              <a:rPr lang="ru-RU" dirty="0" err="1"/>
              <a:t>халдейновской</a:t>
            </a:r>
            <a:r>
              <a:rPr lang="ru-RU" dirty="0"/>
              <a:t> щели порядка 100 К). Низкотемпературный хвост связан с наличием примесей.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При увеличении концентрации кальция в области низких температур восприимчивость возрастает, и при достаточно большой концентрации примесей кальция уходит в насыщение. На вставке к рисунку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видно,что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ниже 3 К наблюдается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измененименение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поведении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восприммчивости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измеренной в режимах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ZFC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образец охладить, а затем поместить в поле, или наоборот, сначала поместить в поле, и в нем же охлаждать). С ростом концентрации температура «расщепления» смещается в сторону высоких температур. Такое «расщепление» характерно для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spin-glass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состояния, когда возникает ближний магнитный порядок.  Наличие ближнего магнитного порядка подтверждается смещение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темпретуры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при увеличении частоты на температурной зависимости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магнитной восприимчивости.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45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(тут у меня, возможно, совсем все неправильно)</a:t>
            </a:r>
          </a:p>
          <a:p>
            <a:r>
              <a:rPr lang="ru-RU" dirty="0"/>
              <a:t>На рисунке изображена зависимость намагниченности от величины поля при заданной концентрации </a:t>
            </a:r>
            <a:r>
              <a:rPr lang="en-US" dirty="0"/>
              <a:t>x=0,2 </a:t>
            </a:r>
            <a:r>
              <a:rPr lang="ru-RU" dirty="0"/>
              <a:t>. Зависимость М(Н)</a:t>
            </a:r>
            <a:r>
              <a:rPr lang="ru-RU" baseline="0" dirty="0"/>
              <a:t> снята в режиме </a:t>
            </a:r>
            <a:r>
              <a:rPr lang="en-US" baseline="0" dirty="0"/>
              <a:t>FC</a:t>
            </a:r>
            <a:r>
              <a:rPr lang="ru-RU" baseline="0" dirty="0"/>
              <a:t>.</a:t>
            </a:r>
            <a:r>
              <a:rPr lang="ru-RU" dirty="0"/>
              <a:t> При</a:t>
            </a:r>
            <a:r>
              <a:rPr lang="ru-RU" baseline="0" dirty="0"/>
              <a:t> температурах ниже </a:t>
            </a:r>
            <a:r>
              <a:rPr lang="en-US" baseline="0" dirty="0" err="1"/>
              <a:t>Tf</a:t>
            </a:r>
            <a:r>
              <a:rPr lang="ru-RU" baseline="0" dirty="0"/>
              <a:t>, </a:t>
            </a:r>
            <a:r>
              <a:rPr lang="ru-RU" dirty="0"/>
              <a:t>С ростом температуры происходит уменьшение намагниченности, что также характерно для состояния спинового стекла.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8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Наличие плеча </a:t>
            </a:r>
            <a:r>
              <a:rPr lang="ru-RU" b="1" dirty="0"/>
              <a:t>В </a:t>
            </a:r>
            <a:r>
              <a:rPr lang="ru-RU" b="0" dirty="0"/>
              <a:t>на спектре рентгеновского поглощения </a:t>
            </a:r>
            <a:r>
              <a:rPr lang="ru-RU" b="0" dirty="0" err="1"/>
              <a:t>иденцифицируется</a:t>
            </a:r>
            <a:r>
              <a:rPr lang="ru-RU" b="0" dirty="0"/>
              <a:t> как </a:t>
            </a:r>
            <a:r>
              <a:rPr lang="ru-RU" b="0" dirty="0" err="1"/>
              <a:t>гебридизация</a:t>
            </a:r>
            <a:r>
              <a:rPr lang="ru-RU" b="0" dirty="0"/>
              <a:t> 3</a:t>
            </a:r>
            <a:r>
              <a:rPr lang="en-US" b="0" dirty="0" err="1"/>
              <a:t>d</a:t>
            </a:r>
            <a:r>
              <a:rPr lang="en-US" sz="1050" b="0" dirty="0" err="1"/>
              <a:t>xy</a:t>
            </a:r>
            <a:r>
              <a:rPr lang="en-US" sz="1050" b="0" dirty="0"/>
              <a:t> </a:t>
            </a:r>
            <a:r>
              <a:rPr lang="ru-RU" sz="1050" b="0" dirty="0" err="1"/>
              <a:t>орбитали</a:t>
            </a:r>
            <a:r>
              <a:rPr lang="ru-RU" sz="1050" b="0" baseline="0" dirty="0"/>
              <a:t> </a:t>
            </a:r>
            <a:r>
              <a:rPr lang="en-US" sz="1050" b="0" baseline="0" dirty="0"/>
              <a:t>Ni</a:t>
            </a:r>
            <a:r>
              <a:rPr lang="ru-RU" sz="1050" b="0" baseline="0" dirty="0"/>
              <a:t> и </a:t>
            </a:r>
            <a:r>
              <a:rPr lang="en-US" sz="1050" b="0" baseline="0" dirty="0" err="1"/>
              <a:t>px</a:t>
            </a:r>
            <a:r>
              <a:rPr lang="en-US" sz="1050" b="0" baseline="0" dirty="0"/>
              <a:t>/</a:t>
            </a:r>
            <a:r>
              <a:rPr lang="en-US" sz="1050" b="0" baseline="0" dirty="0" err="1"/>
              <a:t>py</a:t>
            </a:r>
            <a:r>
              <a:rPr lang="en-US" sz="1050" b="0" baseline="0" dirty="0"/>
              <a:t> </a:t>
            </a:r>
            <a:r>
              <a:rPr lang="ru-RU" sz="1050" b="0" baseline="0" dirty="0" err="1"/>
              <a:t>орбиталей</a:t>
            </a:r>
            <a:r>
              <a:rPr lang="ru-RU" sz="1050" b="0" baseline="0" dirty="0"/>
              <a:t> </a:t>
            </a:r>
            <a:r>
              <a:rPr lang="ru-RU" sz="1050" b="0" baseline="0" dirty="0" err="1"/>
              <a:t>апикольного</a:t>
            </a:r>
            <a:r>
              <a:rPr lang="ru-RU" sz="1050" b="0" baseline="0" dirty="0"/>
              <a:t> кислорода. В результате на </a:t>
            </a:r>
            <a:r>
              <a:rPr lang="en-US" sz="1050" b="0" baseline="0" dirty="0" err="1"/>
              <a:t>pz</a:t>
            </a:r>
            <a:r>
              <a:rPr lang="ru-RU" sz="1050" b="0" baseline="0" dirty="0"/>
              <a:t> </a:t>
            </a:r>
            <a:r>
              <a:rPr lang="ru-RU" sz="1050" b="0" baseline="0" dirty="0" err="1"/>
              <a:t>орбитале</a:t>
            </a:r>
            <a:r>
              <a:rPr lang="ru-RU" sz="1050" b="0" baseline="0" dirty="0"/>
              <a:t> апикального кислорода образуется дырка (не хватает одного электрона)</a:t>
            </a:r>
          </a:p>
          <a:p>
            <a:endParaRPr lang="ru-RU" sz="1050" b="0" baseline="0" dirty="0"/>
          </a:p>
          <a:p>
            <a:r>
              <a:rPr lang="ru-RU" sz="1050" b="0" baseline="0" dirty="0"/>
              <a:t>В ионе </a:t>
            </a:r>
            <a:r>
              <a:rPr lang="en-US" sz="1050" b="0" baseline="0" dirty="0"/>
              <a:t>Ni2+ </a:t>
            </a:r>
            <a:r>
              <a:rPr lang="ru-RU" sz="1050" b="0" baseline="0" dirty="0"/>
              <a:t>8 электронов. Кристаллическое поле расщепляет основное состояние </a:t>
            </a:r>
            <a:r>
              <a:rPr lang="en-US" sz="1050" b="0" baseline="0" dirty="0" err="1"/>
              <a:t>tg</a:t>
            </a:r>
            <a:r>
              <a:rPr lang="en-US" sz="1050" b="0" baseline="0" dirty="0"/>
              <a:t> </a:t>
            </a:r>
            <a:r>
              <a:rPr lang="ru-RU" sz="1050" b="0" baseline="0" dirty="0"/>
              <a:t>и</a:t>
            </a:r>
            <a:r>
              <a:rPr lang="en-US" sz="1050" b="0" baseline="0" dirty="0"/>
              <a:t> </a:t>
            </a:r>
            <a:r>
              <a:rPr lang="en-US" sz="1050" b="0" baseline="0" dirty="0" err="1"/>
              <a:t>eg</a:t>
            </a:r>
            <a:r>
              <a:rPr lang="ru-RU" sz="1050" b="0" baseline="0" dirty="0"/>
              <a:t> состояния</a:t>
            </a:r>
            <a:r>
              <a:rPr lang="en-US" sz="1050" b="0" baseline="0" dirty="0"/>
              <a:t> </a:t>
            </a:r>
            <a:r>
              <a:rPr lang="ru-RU" sz="1050" b="0" baseline="0" dirty="0"/>
              <a:t>Все нижние состояния полностью заполнены, а на двух верхних сидит по одному электрону с одинаковым направлением спинов.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4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Дырка со спином </a:t>
            </a:r>
            <a:r>
              <a:rPr lang="en-US" dirty="0"/>
              <a:t>S=1/2 </a:t>
            </a:r>
            <a:r>
              <a:rPr lang="ru-RU" dirty="0"/>
              <a:t>с </a:t>
            </a:r>
            <a:r>
              <a:rPr lang="en-US" dirty="0" err="1"/>
              <a:t>pz</a:t>
            </a:r>
            <a:r>
              <a:rPr lang="en-US" baseline="0" dirty="0"/>
              <a:t> </a:t>
            </a:r>
            <a:r>
              <a:rPr lang="ru-RU" baseline="0" dirty="0" err="1"/>
              <a:t>орбитали</a:t>
            </a:r>
            <a:r>
              <a:rPr lang="ru-RU" baseline="0" dirty="0"/>
              <a:t> </a:t>
            </a:r>
            <a:r>
              <a:rPr lang="en-US" baseline="0" dirty="0"/>
              <a:t>O</a:t>
            </a:r>
            <a:r>
              <a:rPr lang="ru-RU" baseline="0" dirty="0"/>
              <a:t> перепрыгивает на </a:t>
            </a:r>
            <a:r>
              <a:rPr lang="en-US" baseline="0" dirty="0"/>
              <a:t>dz2 </a:t>
            </a:r>
            <a:r>
              <a:rPr lang="ru-RU" baseline="0" dirty="0" err="1"/>
              <a:t>орбиталь</a:t>
            </a:r>
            <a:r>
              <a:rPr lang="ru-RU" baseline="0" dirty="0"/>
              <a:t> </a:t>
            </a:r>
            <a:r>
              <a:rPr lang="en-US" baseline="0" dirty="0"/>
              <a:t>Ni</a:t>
            </a:r>
            <a:r>
              <a:rPr lang="ru-RU" baseline="0" dirty="0"/>
              <a:t> (без</a:t>
            </a:r>
            <a:r>
              <a:rPr lang="en-US" baseline="0" dirty="0"/>
              <a:t> </a:t>
            </a:r>
            <a:r>
              <a:rPr lang="ru-RU" baseline="0" dirty="0"/>
              <a:t>переворота спина). На освободившее место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приводит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репрыгивает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дырка </a:t>
            </a:r>
            <a:r>
              <a:rPr lang="ru-RU" baseline="0" dirty="0"/>
              <a:t>с другого </a:t>
            </a:r>
            <a:r>
              <a:rPr lang="en-US" baseline="0" dirty="0"/>
              <a:t>Ni</a:t>
            </a:r>
            <a:r>
              <a:rPr lang="ru-RU" baseline="0" dirty="0"/>
              <a:t>.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Этот виртуальный обмен дырками приводит к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ферромагнитному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взаимодействию между двумя ионами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Вознакает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кластер со спином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S=3/2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34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замене иттрия на </a:t>
            </a:r>
            <a:r>
              <a:rPr lang="en-US" dirty="0" err="1"/>
              <a:t>Nd</a:t>
            </a:r>
            <a:r>
              <a:rPr lang="ru-RU" dirty="0"/>
              <a:t> в системе возникает антиферромагнитный порядок,</a:t>
            </a:r>
            <a:r>
              <a:rPr lang="ru-RU" baseline="0" dirty="0"/>
              <a:t> на что указывает </a:t>
            </a:r>
            <a:r>
              <a:rPr lang="ru-RU" baseline="0" dirty="0" err="1"/>
              <a:t>лябда</a:t>
            </a:r>
            <a:r>
              <a:rPr lang="ru-RU" baseline="0" dirty="0"/>
              <a:t> аномалия на </a:t>
            </a:r>
            <a:r>
              <a:rPr lang="ru-RU" baseline="0" dirty="0" err="1"/>
              <a:t>темпертарной</a:t>
            </a:r>
            <a:r>
              <a:rPr lang="ru-RU" baseline="0" dirty="0"/>
              <a:t> зависимости теплоемкости. Широкий </a:t>
            </a:r>
            <a:r>
              <a:rPr lang="ru-RU" baseline="0" dirty="0" err="1"/>
              <a:t>максимут</a:t>
            </a:r>
            <a:r>
              <a:rPr lang="ru-RU" baseline="0" dirty="0"/>
              <a:t> ниже температуры антиферромагнитного перехода - аномалии </a:t>
            </a:r>
            <a:r>
              <a:rPr lang="ru-RU" baseline="0" dirty="0" err="1"/>
              <a:t>Шоттки</a:t>
            </a:r>
            <a:r>
              <a:rPr lang="ru-RU" baseline="0" dirty="0"/>
              <a:t> – вклад неодима, которые показан сплошной линией. Вклад неодима не </a:t>
            </a:r>
            <a:r>
              <a:rPr lang="ru-RU" baseline="0" dirty="0" err="1"/>
              <a:t>описывет</a:t>
            </a:r>
            <a:r>
              <a:rPr lang="ru-RU" baseline="0" dirty="0"/>
              <a:t> аномалии на магнитной восприимчивости при 3К , различие восприимчивости, измеренной в режимах </a:t>
            </a:r>
            <a:r>
              <a:rPr lang="en-US" baseline="0" dirty="0"/>
              <a:t>ZFC </a:t>
            </a:r>
            <a:r>
              <a:rPr lang="ru-RU" baseline="0" dirty="0"/>
              <a:t>и </a:t>
            </a:r>
            <a:r>
              <a:rPr lang="en-US" baseline="0" dirty="0"/>
              <a:t>FC</a:t>
            </a:r>
            <a:r>
              <a:rPr lang="ru-RU" baseline="0" dirty="0"/>
              <a:t>, и дополнительный вклад в теплоемкость в области низких температур. Низкотемпературные аномалии на восприимчивости аналогичны аномалиям, обнаруженным в </a:t>
            </a:r>
            <a:r>
              <a:rPr lang="en-US" baseline="0" dirty="0"/>
              <a:t>Ca</a:t>
            </a:r>
            <a:r>
              <a:rPr lang="ru-RU" baseline="0" dirty="0"/>
              <a:t>- </a:t>
            </a:r>
            <a:r>
              <a:rPr lang="ru-RU" baseline="0" dirty="0" err="1"/>
              <a:t>допированом</a:t>
            </a:r>
            <a:r>
              <a:rPr lang="ru-RU" baseline="0" dirty="0"/>
              <a:t> </a:t>
            </a:r>
            <a:r>
              <a:rPr lang="en-US" baseline="0" dirty="0"/>
              <a:t>Y2BaNiO5.</a:t>
            </a:r>
            <a:r>
              <a:rPr lang="ru-RU" baseline="0" dirty="0"/>
              <a:t> По аналогии с этим соединением, </a:t>
            </a:r>
            <a:r>
              <a:rPr lang="ru-RU" baseline="0" dirty="0" err="1"/>
              <a:t>нестхиометрия</a:t>
            </a:r>
            <a:r>
              <a:rPr lang="ru-RU" baseline="0" dirty="0"/>
              <a:t> по кислороду может приводить к образованию дырки на р – обитали кислорода вдоль никелевой цепочки.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7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2622253"/>
            <a:ext cx="9144000" cy="163459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Анализ литературных данных по расчету вклада </a:t>
            </a:r>
            <a:r>
              <a:rPr lang="ru-RU" sz="3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ферронов</a:t>
            </a:r>
            <a:r>
              <a:rPr lang="ru-RU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в теплоемкость, магнитную восприимчивость, намагниченность</a:t>
            </a:r>
            <a:endParaRPr lang="en-US" sz="3600" b="1" dirty="0">
              <a:solidFill>
                <a:srgbClr val="21386F"/>
              </a:solidFill>
              <a:latin typeface="Calibri Light" panose="020F0302020204030204" pitchFamily="34" charset="0"/>
              <a:ea typeface="ＭＳ Ｐゴシック"/>
              <a:cs typeface="Calibri Light" panose="020F0302020204030204" pitchFamily="34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5559425"/>
            <a:ext cx="6400800" cy="908050"/>
          </a:xfrm>
        </p:spPr>
        <p:txBody>
          <a:bodyPr anchor="ctr"/>
          <a:lstStyle/>
          <a:p>
            <a:pPr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ＭＳ Ｐゴシック"/>
                <a:cs typeface="ＭＳ Ｐゴシック"/>
              </a:rPr>
              <a:t>Выполнил: Ковалев Даниил Юрьевич</a:t>
            </a:r>
          </a:p>
          <a:p>
            <a:pPr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ＭＳ Ｐゴシック"/>
                <a:cs typeface="ＭＳ Ｐゴシック"/>
              </a:rPr>
              <a:t>Руководитель: Попова Елена Арнольдовна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23966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323241B5-61CA-4F67-8A15-BC3D82AA269A}"/>
              </a:ext>
            </a:extLst>
          </p:cNvPr>
          <p:cNvSpPr/>
          <p:nvPr/>
        </p:nvSpPr>
        <p:spPr>
          <a:xfrm>
            <a:off x="1263336" y="172857"/>
            <a:ext cx="7880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baseline="-25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Литература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5B69295-A257-4090-9837-A0A3E733AE5C}"/>
              </a:ext>
            </a:extLst>
          </p:cNvPr>
          <p:cNvSpPr/>
          <p:nvPr/>
        </p:nvSpPr>
        <p:spPr>
          <a:xfrm>
            <a:off x="0" y="154432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ntiquaPSCyr-Regular"/>
              </a:rPr>
              <a:t>Toshimitsu</a:t>
            </a:r>
            <a:r>
              <a:rPr lang="en-US" dirty="0">
                <a:latin typeface="AntiquaPSCyr-Regular"/>
              </a:rPr>
              <a:t> </a:t>
            </a:r>
            <a:r>
              <a:rPr lang="en-US" dirty="0" err="1">
                <a:latin typeface="AntiquaPSCyr-Regular"/>
              </a:rPr>
              <a:t>Itoa</a:t>
            </a:r>
            <a:r>
              <a:rPr lang="en-US" dirty="0">
                <a:latin typeface="AntiquaPSCyr-Regular"/>
              </a:rPr>
              <a:t>, </a:t>
            </a:r>
            <a:r>
              <a:rPr lang="en-US" dirty="0" err="1">
                <a:latin typeface="AntiquaPSCyr-Regular"/>
              </a:rPr>
              <a:t>Hidenori</a:t>
            </a:r>
            <a:r>
              <a:rPr lang="en-US" dirty="0">
                <a:latin typeface="AntiquaPSCyr-Regular"/>
              </a:rPr>
              <a:t> Takagi. Contrast between static- and mobile-impurity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effects on Haldane-gap system </a:t>
            </a:r>
            <a:r>
              <a:rPr lang="en-US" dirty="0">
                <a:latin typeface="CMR10"/>
              </a:rPr>
              <a:t>Y</a:t>
            </a:r>
            <a:r>
              <a:rPr lang="en-US" sz="800" dirty="0">
                <a:latin typeface="CMR7"/>
              </a:rPr>
              <a:t>2</a:t>
            </a:r>
            <a:r>
              <a:rPr lang="en-US" dirty="0">
                <a:latin typeface="CMR10"/>
              </a:rPr>
              <a:t>BaNiO</a:t>
            </a:r>
            <a:r>
              <a:rPr lang="en-US" sz="800" dirty="0">
                <a:latin typeface="CMR7"/>
              </a:rPr>
              <a:t>5 </a:t>
            </a:r>
            <a:r>
              <a:rPr lang="en-US" dirty="0">
                <a:latin typeface="AntiquaPSCyr-Regular"/>
              </a:rPr>
              <a:t>studied by specific heat. 2003 Elsevier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Science B.V.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doi:10.1016/S0921-4526(02)02569-3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ntiquaPSCyr-Regular"/>
              </a:rPr>
              <a:t>E. </a:t>
            </a:r>
            <a:r>
              <a:rPr lang="en-US" dirty="0" err="1">
                <a:latin typeface="AntiquaPSCyr-Regular"/>
              </a:rPr>
              <a:t>Dagotto</a:t>
            </a:r>
            <a:r>
              <a:rPr lang="en-US" dirty="0">
                <a:latin typeface="AntiquaPSCyr-Regular"/>
              </a:rPr>
              <a:t>, J. </a:t>
            </a:r>
            <a:r>
              <a:rPr lang="en-US" dirty="0" err="1">
                <a:latin typeface="AntiquaPSCyr-Regular"/>
              </a:rPr>
              <a:t>Riera</a:t>
            </a:r>
            <a:r>
              <a:rPr lang="en-US" dirty="0">
                <a:latin typeface="AntiquaPSCyr-Regular"/>
              </a:rPr>
              <a:t>, A. Sandvik, and A. </a:t>
            </a:r>
            <a:r>
              <a:rPr lang="en-US" dirty="0" err="1">
                <a:latin typeface="AntiquaPSCyr-Regular"/>
              </a:rPr>
              <a:t>Moreo</a:t>
            </a:r>
            <a:r>
              <a:rPr lang="en-US" dirty="0">
                <a:latin typeface="AntiquaPSCyr-Regular"/>
              </a:rPr>
              <a:t>. Spin Dynamics of Hole Doped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CMR10"/>
              </a:rPr>
              <a:t>Y</a:t>
            </a:r>
            <a:r>
              <a:rPr lang="en-US" sz="800" dirty="0">
                <a:latin typeface="CMR7"/>
              </a:rPr>
              <a:t>2</a:t>
            </a:r>
            <a:r>
              <a:rPr lang="ru-RU" sz="800" dirty="0">
                <a:latin typeface="CMSY7"/>
              </a:rPr>
              <a:t>-</a:t>
            </a:r>
            <a:r>
              <a:rPr lang="en-US" sz="800" dirty="0">
                <a:latin typeface="CMTI7"/>
              </a:rPr>
              <a:t>x</a:t>
            </a:r>
            <a:r>
              <a:rPr lang="en-US" dirty="0">
                <a:latin typeface="CMR10"/>
              </a:rPr>
              <a:t>Ca</a:t>
            </a:r>
            <a:r>
              <a:rPr lang="en-US" sz="800" dirty="0">
                <a:latin typeface="CMTI7"/>
              </a:rPr>
              <a:t>x</a:t>
            </a:r>
            <a:r>
              <a:rPr lang="en-US" dirty="0">
                <a:latin typeface="CMR10"/>
              </a:rPr>
              <a:t>BaNiO</a:t>
            </a:r>
            <a:r>
              <a:rPr lang="en-US" sz="800" dirty="0">
                <a:latin typeface="CMR7"/>
              </a:rPr>
              <a:t>5</a:t>
            </a:r>
            <a:r>
              <a:rPr lang="en-US" dirty="0">
                <a:latin typeface="AntiquaPSCyr-Regular"/>
              </a:rPr>
              <a:t>. Physical review letters (1996)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ntiquaPSCyr-Regular"/>
              </a:rPr>
              <a:t>Indrani</a:t>
            </a:r>
            <a:r>
              <a:rPr lang="en-US" dirty="0">
                <a:latin typeface="AntiquaPSCyr-Regular"/>
              </a:rPr>
              <a:t> Bose and Emily Chattopadhyay. Incommensurate structure factor in a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hole-doped spin-1 system. International Journal of Modern Physics B, Vol. 15,</a:t>
            </a:r>
            <a:r>
              <a:rPr lang="ru-RU" dirty="0">
                <a:latin typeface="AntiquaPSCyr-Regular"/>
              </a:rPr>
              <a:t> </a:t>
            </a:r>
            <a:r>
              <a:rPr lang="pt-BR" dirty="0">
                <a:latin typeface="AntiquaPSCyr-Regular"/>
              </a:rPr>
              <a:t>Nos. 19 &amp; 20 (2001) 2535–2548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ntiquaPSCyr-Regular"/>
              </a:rPr>
              <a:t>Z. Hu, M. </a:t>
            </a:r>
            <a:r>
              <a:rPr lang="en-US" dirty="0" err="1">
                <a:latin typeface="AntiquaPSCyr-Regular"/>
              </a:rPr>
              <a:t>Knupfer</a:t>
            </a:r>
            <a:r>
              <a:rPr lang="en-US" dirty="0">
                <a:latin typeface="AntiquaPSCyr-Regular"/>
              </a:rPr>
              <a:t>, M. </a:t>
            </a:r>
            <a:r>
              <a:rPr lang="en-US" dirty="0" err="1">
                <a:latin typeface="AntiquaPSCyr-Regular"/>
              </a:rPr>
              <a:t>Kielwein</a:t>
            </a:r>
            <a:r>
              <a:rPr lang="en-US" dirty="0">
                <a:latin typeface="AntiquaPSCyr-Regular"/>
              </a:rPr>
              <a:t>. The electronic structure of the doped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one-dimensional transition metal oxide </a:t>
            </a:r>
            <a:r>
              <a:rPr lang="en-US" dirty="0">
                <a:latin typeface="CMR10"/>
              </a:rPr>
              <a:t>Y</a:t>
            </a:r>
            <a:r>
              <a:rPr lang="en-US" sz="800" dirty="0">
                <a:latin typeface="CMR7"/>
              </a:rPr>
              <a:t>2</a:t>
            </a:r>
            <a:r>
              <a:rPr lang="ru-RU" sz="800" dirty="0">
                <a:latin typeface="CMSY7"/>
              </a:rPr>
              <a:t>-</a:t>
            </a:r>
            <a:r>
              <a:rPr lang="en-US" sz="800" dirty="0">
                <a:latin typeface="CMTI7"/>
              </a:rPr>
              <a:t>x</a:t>
            </a:r>
            <a:r>
              <a:rPr lang="en-US" dirty="0">
                <a:latin typeface="CMR10"/>
              </a:rPr>
              <a:t>Ca</a:t>
            </a:r>
            <a:r>
              <a:rPr lang="en-US" sz="800" dirty="0">
                <a:latin typeface="CMTI7"/>
              </a:rPr>
              <a:t>x</a:t>
            </a:r>
            <a:r>
              <a:rPr lang="en-US" dirty="0">
                <a:latin typeface="CMR10"/>
              </a:rPr>
              <a:t>BaNiO</a:t>
            </a:r>
            <a:r>
              <a:rPr lang="en-US" sz="800" dirty="0">
                <a:latin typeface="CMR7"/>
              </a:rPr>
              <a:t>5 </a:t>
            </a:r>
            <a:r>
              <a:rPr lang="en-US" dirty="0">
                <a:latin typeface="AntiquaPSCyr-Regular"/>
              </a:rPr>
              <a:t>studied using X-ray</a:t>
            </a:r>
            <a:r>
              <a:rPr lang="ru-RU" dirty="0">
                <a:latin typeface="AntiquaPSCyr-Regular"/>
              </a:rPr>
              <a:t> </a:t>
            </a:r>
            <a:r>
              <a:rPr lang="fr-FR" dirty="0">
                <a:latin typeface="AntiquaPSCyr-Regular"/>
              </a:rPr>
              <a:t>absorption. Eur. Phys. J. B 26, 449–453 (2002) DOI: 10.1140/epjb/e20020113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ntiquaPSCyr-Regular"/>
              </a:rPr>
              <a:t>E. </a:t>
            </a:r>
            <a:r>
              <a:rPr lang="en-US" dirty="0" err="1">
                <a:latin typeface="AntiquaPSCyr-Regular"/>
              </a:rPr>
              <a:t>Janod</a:t>
            </a:r>
            <a:r>
              <a:rPr lang="en-US" dirty="0">
                <a:latin typeface="AntiquaPSCyr-Regular"/>
              </a:rPr>
              <a:t>, C. </a:t>
            </a:r>
            <a:r>
              <a:rPr lang="en-US" dirty="0" err="1">
                <a:latin typeface="AntiquaPSCyr-Regular"/>
              </a:rPr>
              <a:t>Payen</a:t>
            </a:r>
            <a:r>
              <a:rPr lang="en-US" dirty="0">
                <a:latin typeface="AntiquaPSCyr-Regular"/>
              </a:rPr>
              <a:t>, F.-X. </a:t>
            </a:r>
            <a:r>
              <a:rPr lang="en-US" dirty="0" err="1">
                <a:latin typeface="AntiquaPSCyr-Regular"/>
              </a:rPr>
              <a:t>Lannuzel</a:t>
            </a:r>
            <a:r>
              <a:rPr lang="en-US" dirty="0">
                <a:latin typeface="AntiquaPSCyr-Regular"/>
              </a:rPr>
              <a:t>, and K. </a:t>
            </a:r>
            <a:r>
              <a:rPr lang="en-US" dirty="0" err="1">
                <a:latin typeface="AntiquaPSCyr-Regular"/>
              </a:rPr>
              <a:t>Schoumacker</a:t>
            </a:r>
            <a:r>
              <a:rPr lang="en-US" dirty="0">
                <a:latin typeface="AntiquaPSCyr-Regular"/>
              </a:rPr>
              <a:t>. Random interactions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and spin-glass thermodynamic transition in the hole-doped Haldane system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CMR10"/>
              </a:rPr>
              <a:t>Y</a:t>
            </a:r>
            <a:r>
              <a:rPr lang="en-US" sz="800" dirty="0">
                <a:latin typeface="CMR7"/>
              </a:rPr>
              <a:t>2</a:t>
            </a:r>
            <a:r>
              <a:rPr lang="ru-RU" sz="800" dirty="0">
                <a:latin typeface="CMSY7"/>
              </a:rPr>
              <a:t>-</a:t>
            </a:r>
            <a:r>
              <a:rPr lang="en-US" sz="800" dirty="0">
                <a:latin typeface="CMTI7"/>
              </a:rPr>
              <a:t>x</a:t>
            </a:r>
            <a:r>
              <a:rPr lang="en-US" dirty="0">
                <a:latin typeface="CMR10"/>
              </a:rPr>
              <a:t>Ca</a:t>
            </a:r>
            <a:r>
              <a:rPr lang="en-US" sz="800" dirty="0">
                <a:latin typeface="CMTI7"/>
              </a:rPr>
              <a:t>x</a:t>
            </a:r>
            <a:r>
              <a:rPr lang="en-US" dirty="0">
                <a:latin typeface="CMR10"/>
              </a:rPr>
              <a:t>BaNiO</a:t>
            </a:r>
            <a:r>
              <a:rPr lang="en-US" sz="800" dirty="0">
                <a:latin typeface="CMR7"/>
              </a:rPr>
              <a:t>5</a:t>
            </a:r>
            <a:r>
              <a:rPr lang="en-US" dirty="0">
                <a:latin typeface="AntiquaPSCyr-Regular"/>
              </a:rPr>
              <a:t>. Physical Review B, volume 63, 212406</a:t>
            </a:r>
            <a:r>
              <a:rPr lang="ru-RU" dirty="0">
                <a:latin typeface="AntiquaPSCyr-Regular"/>
              </a:rPr>
              <a:t>.</a:t>
            </a:r>
            <a:r>
              <a:rPr lang="en-US" dirty="0">
                <a:latin typeface="AntiquaPSCyr-Regular"/>
              </a:rPr>
              <a:t> DOI: 10.1103/PhysRevB.63.212406</a:t>
            </a:r>
            <a:endParaRPr lang="ru-RU" dirty="0">
              <a:latin typeface="AntiquaPSCy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33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3" y="1832556"/>
            <a:ext cx="5314773" cy="412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27" y="2065495"/>
            <a:ext cx="1656066" cy="172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97296" y="4095937"/>
            <a:ext cx="322792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немагнитное основное состояние</a:t>
            </a:r>
          </a:p>
          <a:p>
            <a:pPr marL="285750" lvl="0" indent="-285750" algn="just" defTabSz="9144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спиновая щель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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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 10</a:t>
            </a:r>
            <a:r>
              <a:rPr lang="en-US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0 K</a:t>
            </a:r>
            <a:endParaRPr lang="ru-RU" altLang="ru-RU" b="1" kern="0" dirty="0">
              <a:solidFill>
                <a:srgbClr val="0033CC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85750" lvl="0" indent="-285750" algn="just" defTabSz="9144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длина корреляции </a:t>
            </a:r>
            <a:r>
              <a:rPr lang="el-GR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ξ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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 7</a:t>
            </a:r>
            <a:r>
              <a:rPr lang="ru-RU" altLang="ru-RU" b="1" i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а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en-US" altLang="ru-RU" b="1" kern="0" dirty="0">
              <a:solidFill>
                <a:srgbClr val="0033CC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35608" y="368248"/>
            <a:ext cx="7470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Кристаллическая структура </a:t>
            </a:r>
            <a:r>
              <a:rPr lang="en-US" sz="32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en-US" sz="3200" b="1" baseline="-25000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32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BaNiO</a:t>
            </a:r>
            <a:r>
              <a:rPr lang="en-US" sz="3200" b="1" baseline="-25000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ru-RU" sz="3200" b="1" baseline="-25000" dirty="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спиновых возбуждений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Y2BaNi O5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1.805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BaNiO5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 r="10023" b="18881"/>
          <a:stretch/>
        </p:blipFill>
        <p:spPr bwMode="auto">
          <a:xfrm>
            <a:off x="1060704" y="1353630"/>
            <a:ext cx="6463118" cy="441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01952" y="58856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defTabSz="9144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Guangyong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Xu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G.Aeppli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M.E.Bisher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 C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.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Broholm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J.F.DiTusa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C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.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D.Frost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T.Ito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</a:t>
            </a:r>
          </a:p>
          <a:p>
            <a:pPr lvl="0" algn="just" defTabSz="9144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K.Oka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R.L.Paul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H.Takagi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M.M.J.Treacy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  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S</a:t>
            </a:r>
            <a:r>
              <a:rPr lang="en-US" altLang="ru-RU" sz="1200" dirty="0" err="1">
                <a:solidFill>
                  <a:prstClr val="black"/>
                </a:solidFill>
                <a:latin typeface="Times New Roman" pitchFamily="18" charset="0"/>
                <a:cs typeface="+mn-cs"/>
              </a:rPr>
              <a:t>cience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altLang="ru-RU" sz="1200" b="1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289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, 419 (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2000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cs typeface="+mn-cs"/>
              </a:rPr>
              <a:t>)</a:t>
            </a:r>
            <a:endParaRPr lang="en-US" altLang="ru-RU" sz="1200" b="1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8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1326996" y="0"/>
            <a:ext cx="7817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kern="100" dirty="0">
                <a:solidFill>
                  <a:schemeClr val="bg1"/>
                </a:solidFill>
                <a:latin typeface="Calibri Light" panose="020F0302020204030204" pitchFamily="34" charset="0"/>
                <a:ea typeface="SimSun"/>
                <a:cs typeface="Calibri Light" panose="020F0302020204030204" pitchFamily="34" charset="0"/>
              </a:rPr>
              <a:t>Влияние примесей кальция на теплоемкость</a:t>
            </a:r>
            <a:endParaRPr lang="ru-RU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C0F07D-ED2D-45B7-B254-3C8BCF709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591" y="1405856"/>
            <a:ext cx="3786178" cy="477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9563F-6827-4FE4-996D-6188012A54C5}"/>
              </a:ext>
            </a:extLst>
          </p:cNvPr>
          <p:cNvSpPr txBox="1"/>
          <p:nvPr/>
        </p:nvSpPr>
        <p:spPr>
          <a:xfrm>
            <a:off x="3286007" y="6081044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tiquaPSCyr-Regular"/>
              </a:rPr>
              <a:t>2003 Elsevier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Science B.V.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2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2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0CB493-A4AD-4D1E-98AE-72745EBE72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0286" y="1291966"/>
            <a:ext cx="4520787" cy="4157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7FAB9-0419-47DC-BA1B-CDF4D10E9379}"/>
              </a:ext>
            </a:extLst>
          </p:cNvPr>
          <p:cNvSpPr txBox="1"/>
          <p:nvPr/>
        </p:nvSpPr>
        <p:spPr>
          <a:xfrm>
            <a:off x="0" y="5329843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Зависимость магнитной восприимчивости от температуры </a:t>
            </a:r>
            <a:r>
              <a:rPr lang="ru-RU" sz="2400" i="1" dirty="0">
                <a:latin typeface="+mj-lt"/>
              </a:rPr>
              <a:t>χ</a:t>
            </a:r>
            <a:r>
              <a:rPr lang="ru-RU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T</a:t>
            </a:r>
            <a:r>
              <a:rPr lang="en-US" sz="2400" dirty="0">
                <a:latin typeface="+mj-lt"/>
              </a:rPr>
              <a:t>) </a:t>
            </a:r>
            <a:r>
              <a:rPr lang="ru-RU" sz="2400" dirty="0">
                <a:latin typeface="+mj-lt"/>
              </a:rPr>
              <a:t>для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Y</a:t>
            </a:r>
            <a:r>
              <a:rPr lang="en-US" sz="2400" baseline="-25000" dirty="0">
                <a:latin typeface="+mj-lt"/>
                <a:cs typeface="Calibri Light" panose="020F0302020204030204" pitchFamily="34" charset="0"/>
              </a:rPr>
              <a:t>2</a:t>
            </a:r>
            <a:r>
              <a:rPr lang="ru-RU" sz="2400" baseline="-25000" dirty="0">
                <a:latin typeface="+mj-lt"/>
                <a:cs typeface="Calibri Light" panose="020F0302020204030204" pitchFamily="34" charset="0"/>
              </a:rPr>
              <a:t>-</a:t>
            </a:r>
            <a:r>
              <a:rPr lang="en-US" sz="2400" i="1" baseline="-25000" dirty="0">
                <a:latin typeface="+mj-lt"/>
                <a:cs typeface="Calibri Light" panose="020F0302020204030204" pitchFamily="34" charset="0"/>
              </a:rPr>
              <a:t>x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Ca</a:t>
            </a:r>
            <a:r>
              <a:rPr lang="en-US" sz="2400" i="1" baseline="-25000" dirty="0">
                <a:latin typeface="+mj-lt"/>
                <a:cs typeface="Calibri Light" panose="020F0302020204030204" pitchFamily="34" charset="0"/>
              </a:rPr>
              <a:t>x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BaNiO</a:t>
            </a:r>
            <a:r>
              <a:rPr lang="en-US" sz="2400" baseline="-25000" dirty="0">
                <a:latin typeface="+mj-lt"/>
                <a:cs typeface="Calibri Light" panose="020F0302020204030204" pitchFamily="34" charset="0"/>
              </a:rPr>
              <a:t>5</a:t>
            </a:r>
            <a:r>
              <a:rPr lang="ru-RU" sz="2400" dirty="0">
                <a:latin typeface="+mj-lt"/>
              </a:rPr>
              <a:t> </a:t>
            </a:r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D59A0F49-1E78-47CC-A0A3-1CE8612EA693}"/>
              </a:ext>
            </a:extLst>
          </p:cNvPr>
          <p:cNvSpPr/>
          <p:nvPr/>
        </p:nvSpPr>
        <p:spPr>
          <a:xfrm>
            <a:off x="1326996" y="0"/>
            <a:ext cx="7817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kern="100" dirty="0">
                <a:solidFill>
                  <a:schemeClr val="bg1"/>
                </a:solidFill>
                <a:latin typeface="Calibri Light" panose="020F0302020204030204" pitchFamily="34" charset="0"/>
                <a:ea typeface="SimSun"/>
                <a:cs typeface="Calibri Light" panose="020F0302020204030204" pitchFamily="34" charset="0"/>
              </a:rPr>
              <a:t>Влияние примесей кальция на магнитную восприимчивость</a:t>
            </a:r>
            <a:endParaRPr lang="ru-RU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943817-5EDC-4E67-A5CF-5AFB0D985543}"/>
              </a:ext>
            </a:extLst>
          </p:cNvPr>
          <p:cNvSpPr/>
          <p:nvPr/>
        </p:nvSpPr>
        <p:spPr>
          <a:xfrm>
            <a:off x="2870354" y="6070711"/>
            <a:ext cx="4883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tiquaPSCyr-Regular"/>
              </a:rPr>
              <a:t>Physical Review B, volume 63, 212406</a:t>
            </a:r>
            <a:r>
              <a:rPr lang="ru-RU" dirty="0">
                <a:latin typeface="AntiquaPSCyr-Regular"/>
              </a:rPr>
              <a:t> </a:t>
            </a:r>
            <a:r>
              <a:rPr lang="ru-RU" dirty="0">
                <a:solidFill>
                  <a:srgbClr val="FF0000"/>
                </a:solidFill>
                <a:latin typeface="AntiquaPSCyr-Regular"/>
              </a:rPr>
              <a:t>(год?)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4466" y="6423966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 учебный год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D6B9FBBB-7757-422B-A4FA-B550D01C9EF4}"/>
              </a:ext>
            </a:extLst>
          </p:cNvPr>
          <p:cNvSpPr/>
          <p:nvPr/>
        </p:nvSpPr>
        <p:spPr>
          <a:xfrm>
            <a:off x="1326996" y="0"/>
            <a:ext cx="7817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kern="100" dirty="0">
                <a:solidFill>
                  <a:schemeClr val="bg1"/>
                </a:solidFill>
                <a:latin typeface="Calibri Light" panose="020F0302020204030204" pitchFamily="34" charset="0"/>
                <a:ea typeface="SimSun"/>
                <a:cs typeface="Calibri Light" panose="020F0302020204030204" pitchFamily="34" charset="0"/>
              </a:rPr>
              <a:t>Влияние примесей кальция на намагниченность</a:t>
            </a:r>
            <a:endParaRPr lang="ru-RU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228F97-0AAB-4651-BAF3-5E45CEC0CC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3148" y="1341754"/>
            <a:ext cx="6129385" cy="4077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46E56-0F99-41B8-B855-FC81D5E249CF}"/>
              </a:ext>
            </a:extLst>
          </p:cNvPr>
          <p:cNvSpPr txBox="1"/>
          <p:nvPr/>
        </p:nvSpPr>
        <p:spPr>
          <a:xfrm>
            <a:off x="0" y="544975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[5] </a:t>
            </a:r>
            <a:r>
              <a:rPr lang="ru-RU" sz="3000" dirty="0">
                <a:latin typeface="+mj-lt"/>
              </a:rPr>
              <a:t>Зависимость </a:t>
            </a:r>
            <a:r>
              <a:rPr lang="en-US" sz="3000" i="1" dirty="0">
                <a:latin typeface="+mj-lt"/>
              </a:rPr>
              <a:t>M</a:t>
            </a:r>
            <a:r>
              <a:rPr lang="en-US" sz="3000" dirty="0">
                <a:latin typeface="+mj-lt"/>
              </a:rPr>
              <a:t>/</a:t>
            </a:r>
            <a:r>
              <a:rPr lang="en-US" sz="3000" i="1" dirty="0">
                <a:latin typeface="+mj-lt"/>
              </a:rPr>
              <a:t>H</a:t>
            </a:r>
            <a:r>
              <a:rPr lang="en-US" sz="3000" dirty="0">
                <a:latin typeface="+mj-lt"/>
              </a:rPr>
              <a:t> </a:t>
            </a:r>
            <a:r>
              <a:rPr lang="ru-RU" sz="3000" dirty="0">
                <a:latin typeface="+mj-lt"/>
              </a:rPr>
              <a:t>от </a:t>
            </a:r>
            <a:r>
              <a:rPr lang="en-US" sz="3000" i="1" dirty="0">
                <a:latin typeface="+mj-lt"/>
              </a:rPr>
              <a:t>H</a:t>
            </a:r>
            <a:r>
              <a:rPr lang="en-US" sz="3000" dirty="0">
                <a:latin typeface="+mj-lt"/>
              </a:rPr>
              <a:t> </a:t>
            </a:r>
            <a:r>
              <a:rPr lang="ru-RU" sz="3000" dirty="0">
                <a:latin typeface="+mj-lt"/>
              </a:rPr>
              <a:t>в </a:t>
            </a:r>
            <a:r>
              <a:rPr lang="en-US" sz="3000" dirty="0">
                <a:latin typeface="+mj-lt"/>
                <a:cs typeface="Calibri Light" panose="020F0302020204030204" pitchFamily="34" charset="0"/>
              </a:rPr>
              <a:t>Y</a:t>
            </a:r>
            <a:r>
              <a:rPr lang="ru-RU" sz="3000" baseline="-25000" dirty="0">
                <a:latin typeface="+mj-lt"/>
                <a:cs typeface="Calibri Light" panose="020F0302020204030204" pitchFamily="34" charset="0"/>
              </a:rPr>
              <a:t>1.8</a:t>
            </a:r>
            <a:r>
              <a:rPr lang="en-US" sz="3000" dirty="0">
                <a:latin typeface="+mj-lt"/>
                <a:cs typeface="Calibri Light" panose="020F0302020204030204" pitchFamily="34" charset="0"/>
              </a:rPr>
              <a:t>Ca</a:t>
            </a:r>
            <a:r>
              <a:rPr lang="ru-RU" sz="3000" baseline="-25000" dirty="0">
                <a:latin typeface="+mj-lt"/>
                <a:cs typeface="Calibri Light" panose="020F0302020204030204" pitchFamily="34" charset="0"/>
              </a:rPr>
              <a:t>0.2</a:t>
            </a:r>
            <a:r>
              <a:rPr lang="en-US" sz="3000" dirty="0">
                <a:latin typeface="+mj-lt"/>
                <a:cs typeface="Calibri Light" panose="020F0302020204030204" pitchFamily="34" charset="0"/>
              </a:rPr>
              <a:t>BaNiO</a:t>
            </a:r>
            <a:r>
              <a:rPr lang="en-US" sz="3000" baseline="-25000" dirty="0">
                <a:latin typeface="+mj-lt"/>
                <a:cs typeface="Calibri Light" panose="020F0302020204030204" pitchFamily="34" charset="0"/>
              </a:rPr>
              <a:t>5</a:t>
            </a:r>
            <a:r>
              <a:rPr lang="ru-RU" sz="3000" dirty="0">
                <a:latin typeface="+mj-lt"/>
              </a:rPr>
              <a:t> при температурах выше </a:t>
            </a:r>
            <a:r>
              <a:rPr lang="en-US" sz="3000" i="1" dirty="0" err="1">
                <a:latin typeface="+mj-lt"/>
              </a:rPr>
              <a:t>T</a:t>
            </a:r>
            <a:r>
              <a:rPr lang="en-US" sz="3000" i="1" baseline="-25000" dirty="0" err="1">
                <a:latin typeface="+mj-lt"/>
              </a:rPr>
              <a:t>f</a:t>
            </a:r>
            <a:r>
              <a:rPr lang="en-US" sz="3000" dirty="0">
                <a:latin typeface="+mj-lt"/>
              </a:rPr>
              <a:t> = 3.0 K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966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Спектроскопия рентгеновского поглощения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(XAS)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22" y="1234756"/>
            <a:ext cx="3092577" cy="493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277" y="4021865"/>
            <a:ext cx="319405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91805" y="5845450"/>
            <a:ext cx="4194995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I.Bose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E. </a:t>
            </a:r>
            <a:r>
              <a:rPr lang="en-US" sz="12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Chattopadhayay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 Int. J. Mod. Phys. B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15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2535 (2001)</a:t>
            </a:r>
            <a:endParaRPr lang="ru-RU" sz="12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54" y="1503172"/>
            <a:ext cx="1356101" cy="206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68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6183" y="6428669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1B612C49-B412-4358-8131-5B4147A938BA}"/>
              </a:ext>
            </a:extLst>
          </p:cNvPr>
          <p:cNvSpPr/>
          <p:nvPr/>
        </p:nvSpPr>
        <p:spPr>
          <a:xfrm>
            <a:off x="1263336" y="172857"/>
            <a:ext cx="7880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baseline="-25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Моделирование </a:t>
            </a:r>
            <a:r>
              <a:rPr lang="ru-RU" sz="6000" b="1" baseline="-25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ферронов</a:t>
            </a:r>
            <a:endParaRPr lang="ru-RU" sz="6000" b="1" baseline="-25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71" y="1352740"/>
            <a:ext cx="3969752" cy="279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3" y="4647494"/>
            <a:ext cx="11096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1" y="5276144"/>
            <a:ext cx="18843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05" y="5407112"/>
            <a:ext cx="3255963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48668" y="4183113"/>
            <a:ext cx="4721779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E.Dogotto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J.Riera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A.Sandvik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A. </a:t>
            </a:r>
            <a:r>
              <a:rPr lang="en-US" sz="12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Moreo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 </a:t>
            </a:r>
            <a:r>
              <a:rPr lang="en-US" sz="12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Phys.Rev.Lett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.,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76, </a:t>
            </a:r>
            <a:r>
              <a:rPr lang="en-US" sz="12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1731(1996)</a:t>
            </a:r>
            <a:endParaRPr lang="ru-RU" sz="12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54" y="1503172"/>
            <a:ext cx="1356101" cy="206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54" y="1655572"/>
            <a:ext cx="1356101" cy="206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42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816" y="274638"/>
            <a:ext cx="7872984" cy="685482"/>
          </a:xfrm>
        </p:spPr>
        <p:txBody>
          <a:bodyPr/>
          <a:lstStyle/>
          <a:p>
            <a:r>
              <a:rPr lang="ru-RU" dirty="0"/>
              <a:t>Аномалии в </a:t>
            </a:r>
            <a:r>
              <a:rPr lang="ru-RU" sz="3200" b="1" dirty="0">
                <a:latin typeface="Times New Roman"/>
                <a:ea typeface="Times New Roman"/>
              </a:rPr>
              <a:t>(</a:t>
            </a:r>
            <a:r>
              <a:rPr lang="en-US" sz="3200" b="1" dirty="0">
                <a:latin typeface="Times New Roman"/>
                <a:ea typeface="Times New Roman"/>
              </a:rPr>
              <a:t>Y</a:t>
            </a:r>
            <a:r>
              <a:rPr lang="ru-RU" sz="3200" b="1" baseline="-25000" dirty="0">
                <a:latin typeface="Times New Roman"/>
                <a:ea typeface="Times New Roman"/>
              </a:rPr>
              <a:t>1-</a:t>
            </a:r>
            <a:r>
              <a:rPr lang="en-US" sz="3200" b="1" baseline="-25000" dirty="0" err="1">
                <a:latin typeface="Times New Roman"/>
                <a:ea typeface="Times New Roman"/>
              </a:rPr>
              <a:t>x</a:t>
            </a:r>
            <a:r>
              <a:rPr lang="en-US" sz="3200" b="1" dirty="0" err="1">
                <a:latin typeface="Times New Roman"/>
                <a:ea typeface="Times New Roman"/>
              </a:rPr>
              <a:t>Nd</a:t>
            </a:r>
            <a:r>
              <a:rPr lang="en-US" sz="3200" b="1" baseline="-25000" dirty="0" err="1">
                <a:latin typeface="Times New Roman"/>
                <a:ea typeface="Times New Roman"/>
              </a:rPr>
              <a:t>x</a:t>
            </a:r>
            <a:r>
              <a:rPr lang="ru-RU" sz="3200" b="1" dirty="0">
                <a:latin typeface="Times New Roman"/>
                <a:ea typeface="Times New Roman"/>
              </a:rPr>
              <a:t>)</a:t>
            </a:r>
            <a:r>
              <a:rPr lang="ru-RU" sz="3200" b="1" baseline="-25000" dirty="0">
                <a:latin typeface="Times New Roman"/>
                <a:ea typeface="Times New Roman"/>
              </a:rPr>
              <a:t>2</a:t>
            </a:r>
            <a:r>
              <a:rPr lang="en-US" sz="3200" b="1" dirty="0" err="1">
                <a:latin typeface="Times New Roman"/>
                <a:ea typeface="Times New Roman"/>
              </a:rPr>
              <a:t>BaNiO</a:t>
            </a:r>
            <a:r>
              <a:rPr lang="ru-RU" sz="3200" b="1" baseline="-25000" dirty="0">
                <a:latin typeface="Times New Roman"/>
                <a:ea typeface="Times New Roman"/>
              </a:rPr>
              <a:t>5</a:t>
            </a:r>
            <a:r>
              <a:rPr lang="ru-RU" sz="3200" b="1" dirty="0">
                <a:latin typeface="Times New Roman"/>
                <a:ea typeface="Times New Roman"/>
              </a:rPr>
              <a:t> 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48" y="1270509"/>
            <a:ext cx="4656581" cy="193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98" y="3345625"/>
            <a:ext cx="2395187" cy="276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98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1252</Words>
  <Application>Microsoft Office PowerPoint</Application>
  <PresentationFormat>Экран (4:3)</PresentationFormat>
  <Paragraphs>71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AntiquaPSCyr-Regular</vt:lpstr>
      <vt:lpstr>Arial</vt:lpstr>
      <vt:lpstr>Calibri</vt:lpstr>
      <vt:lpstr>Calibri Light</vt:lpstr>
      <vt:lpstr>CMR10</vt:lpstr>
      <vt:lpstr>CMR7</vt:lpstr>
      <vt:lpstr>CMSY7</vt:lpstr>
      <vt:lpstr>CMTI7</vt:lpstr>
      <vt:lpstr>Myriad Pro</vt:lpstr>
      <vt:lpstr>Times New Roman</vt:lpstr>
      <vt:lpstr>Wingdings</vt:lpstr>
      <vt:lpstr>Office Theme</vt:lpstr>
      <vt:lpstr>Анализ литературных данных по расчету вклада ферронов в теплоемкость, магнитную восприимчивость, намагниченность</vt:lpstr>
      <vt:lpstr>Презентация PowerPoint</vt:lpstr>
      <vt:lpstr>Спектр спиновых возбуждений в Y2BaNi O5 и Y1.805Ca0.195BaNiO5 </vt:lpstr>
      <vt:lpstr>Презентация PowerPoint</vt:lpstr>
      <vt:lpstr>Презентация PowerPoint</vt:lpstr>
      <vt:lpstr>Презентация PowerPoint</vt:lpstr>
      <vt:lpstr>Спектроскопия рентгеновского поглощения (XAS)</vt:lpstr>
      <vt:lpstr>Презентация PowerPoint</vt:lpstr>
      <vt:lpstr>Аномалии в (Y1-xNdx)2BaNiO5 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Роман Астраханцев</cp:lastModifiedBy>
  <cp:revision>252</cp:revision>
  <dcterms:created xsi:type="dcterms:W3CDTF">2010-09-30T06:45:29Z</dcterms:created>
  <dcterms:modified xsi:type="dcterms:W3CDTF">2019-05-19T12:36:10Z</dcterms:modified>
</cp:coreProperties>
</file>