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74" r:id="rId6"/>
    <p:sldId id="262" r:id="rId7"/>
    <p:sldId id="272" r:id="rId8"/>
    <p:sldId id="275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4C83D-113A-4717-818D-04CDE23B71E5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7AA28-03D9-4EB2-A9CF-4B4358310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0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88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0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1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68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6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3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7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1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1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C00FC28-A8B9-4F14-A65A-226D111AE59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BFD25D-1FD8-44B4-8A88-2088423581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ntd.ru/document/1200146707" TargetMode="External"/><Relationship Id="rId2" Type="http://schemas.openxmlformats.org/officeDocument/2006/relationships/hyperlink" Target="http://docs.cntd.ru/document/12000688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spersky.ru/enterprise-security/endpoint-detection-response-edr" TargetMode="External"/><Relationship Id="rId5" Type="http://schemas.openxmlformats.org/officeDocument/2006/relationships/hyperlink" Target="https://www.gartner.com/smarterwithgartner/the-gartner-it-security-approach-for-the-digital-age/" TargetMode="External"/><Relationship Id="rId4" Type="http://schemas.openxmlformats.org/officeDocument/2006/relationships/hyperlink" Target="https://www.usenix.org/system/files/login/articles/login_dec14_02_war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6B8D0-355A-4144-A581-CA6143315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инцидентами </a:t>
            </a:r>
            <a:r>
              <a:rPr lang="ru-RU" dirty="0" err="1"/>
              <a:t>иб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8915BA-9DFB-46FE-A6C8-2B805711F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Никитина Лиза </a:t>
            </a:r>
          </a:p>
          <a:p>
            <a:r>
              <a:rPr lang="ru-RU" dirty="0"/>
              <a:t>Астраханцев Рома</a:t>
            </a:r>
          </a:p>
        </p:txBody>
      </p:sp>
    </p:spTree>
    <p:extLst>
      <p:ext uri="{BB962C8B-B14F-4D97-AF65-F5344CB8AC3E}">
        <p14:creationId xmlns:p14="http://schemas.microsoft.com/office/powerpoint/2010/main" val="80540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C42D1-4D48-49C7-A1DE-9F59ECC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81ABB-4A4F-4BF7-B865-C60F0C66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РУКОВОДСТВО ПО РЕАГИРОВАНИЮ НА ИНЦИДЕНТЫ ИНФОРМАЦИОННОЙ БЕЗОПАСНОСТИ </a:t>
            </a:r>
            <a:r>
              <a:rPr lang="en-US" b="1" dirty="0"/>
              <a:t>© AO Kaspersky Lab, 2017</a:t>
            </a:r>
            <a:endParaRPr lang="ru-RU" b="1" dirty="0"/>
          </a:p>
          <a:p>
            <a:r>
              <a:rPr lang="en-US" dirty="0">
                <a:hlinkClick r:id="rId2"/>
              </a:rPr>
              <a:t>http://docs.cntd.ru/document/1200068822</a:t>
            </a:r>
            <a:r>
              <a:rPr lang="ru-RU" dirty="0"/>
              <a:t> </a:t>
            </a:r>
            <a:r>
              <a:rPr lang="ru-RU" sz="1100" dirty="0"/>
              <a:t>(</a:t>
            </a:r>
            <a:r>
              <a:rPr lang="ru-RU" sz="1100" b="1" dirty="0"/>
              <a:t>ГОСТ Р ИСО/МЭК ТО 18044-2007 Информационная технология (ИТ). Методы и средства обеспечения безопасности. Менеджмент инцидентов информационной безопасности)</a:t>
            </a:r>
          </a:p>
          <a:p>
            <a:r>
              <a:rPr lang="en-US" dirty="0">
                <a:hlinkClick r:id="rId3"/>
              </a:rPr>
              <a:t>http://docs.cntd.ru/document/1200146707</a:t>
            </a:r>
            <a:r>
              <a:rPr lang="ru-RU" dirty="0"/>
              <a:t> </a:t>
            </a:r>
            <a:r>
              <a:rPr lang="ru-RU" sz="1100" dirty="0"/>
              <a:t>(</a:t>
            </a:r>
            <a:r>
              <a:rPr lang="ru-RU" sz="1100" b="1" dirty="0"/>
              <a:t>ГОСТ Р 57628-2017 Информационная технология (ИТ). Методы и средства обеспечения безопасности. Руководство по разработке профилей защиты и заданий по безопасности</a:t>
            </a:r>
            <a:r>
              <a:rPr lang="ru-RU" sz="1100" dirty="0"/>
              <a:t>)</a:t>
            </a:r>
          </a:p>
          <a:p>
            <a:r>
              <a:rPr lang="en-US" dirty="0">
                <a:hlinkClick r:id="rId4"/>
              </a:rPr>
              <a:t>https://www.usenix.org/system/files/login/articles/login_dec14_02_ward.pdf</a:t>
            </a:r>
            <a:endParaRPr lang="ru-RU"/>
          </a:p>
          <a:p>
            <a:r>
              <a:rPr lang="en-US">
                <a:hlinkClick r:id="rId5"/>
              </a:rPr>
              <a:t>https</a:t>
            </a:r>
            <a:r>
              <a:rPr lang="en-US" dirty="0">
                <a:hlinkClick r:id="rId5"/>
              </a:rPr>
              <a:t>://www.gartner.com/smarterwithgartner/the-gartner-it-security-approach-for-the-digital-age/</a:t>
            </a:r>
            <a:endParaRPr lang="ru-RU" dirty="0"/>
          </a:p>
          <a:p>
            <a:r>
              <a:rPr lang="en-US" dirty="0">
                <a:hlinkClick r:id="rId6"/>
              </a:rPr>
              <a:t>https://www.kaspersky.ru/enterprise-security/endpoint-detection-response-edr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3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C1E07-5894-47AB-8BF9-BC8B3AE7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33832"/>
            <a:ext cx="10058400" cy="1609344"/>
          </a:xfrm>
        </p:spPr>
        <p:txBody>
          <a:bodyPr/>
          <a:lstStyle/>
          <a:p>
            <a:pPr algn="ctr"/>
            <a:r>
              <a:rPr lang="ru-RU" dirty="0"/>
              <a:t>План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B1EDD9-D584-4BBC-B6CC-364097FB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68" y="2804160"/>
            <a:ext cx="10058400" cy="343916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Классификация инцидентов информационной безопасности </a:t>
            </a:r>
          </a:p>
          <a:p>
            <a:r>
              <a:rPr lang="ru-RU" dirty="0"/>
              <a:t>Жизненный цикл атаки</a:t>
            </a:r>
          </a:p>
          <a:p>
            <a:r>
              <a:rPr lang="ru-RU" dirty="0"/>
              <a:t>Модели безопасности и управления инцидентами ИБ </a:t>
            </a:r>
          </a:p>
          <a:p>
            <a:r>
              <a:rPr lang="ru-RU" dirty="0"/>
              <a:t>Методы обнаружения атаки</a:t>
            </a:r>
          </a:p>
          <a:p>
            <a:r>
              <a:rPr lang="ru-RU" dirty="0"/>
              <a:t>Реагирование на инциденты ИБ</a:t>
            </a:r>
          </a:p>
        </p:txBody>
      </p:sp>
    </p:spTree>
    <p:extLst>
      <p:ext uri="{BB962C8B-B14F-4D97-AF65-F5344CB8AC3E}">
        <p14:creationId xmlns:p14="http://schemas.microsoft.com/office/powerpoint/2010/main" val="173836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C4B48-95C6-4527-82CC-B715DBEF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Классификация инцидентов информационной безопасности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8063A-9F76-4C4F-A0BE-177080E9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02560"/>
            <a:ext cx="10058400" cy="3469640"/>
          </a:xfrm>
        </p:spPr>
        <p:txBody>
          <a:bodyPr/>
          <a:lstStyle/>
          <a:p>
            <a:pPr lvl="0"/>
            <a:r>
              <a:rPr lang="ru-RU" dirty="0"/>
              <a:t>По уровню тяжести для профессиональной деятельности компании.</a:t>
            </a:r>
          </a:p>
          <a:p>
            <a:pPr lvl="0"/>
            <a:r>
              <a:rPr lang="ru-RU" dirty="0"/>
              <a:t>По вероятному возникновению рецидива – повторное «заражение».</a:t>
            </a:r>
          </a:p>
          <a:p>
            <a:pPr lvl="0"/>
            <a:r>
              <a:rPr lang="ru-RU" dirty="0"/>
              <a:t>По типам угроз.</a:t>
            </a:r>
          </a:p>
          <a:p>
            <a:pPr lvl="0"/>
            <a:r>
              <a:rPr lang="ru-RU" dirty="0"/>
              <a:t>По нарушенным свойствам ИБ.</a:t>
            </a:r>
          </a:p>
          <a:p>
            <a:pPr lvl="0"/>
            <a:r>
              <a:rPr lang="ru-RU" dirty="0"/>
              <a:t>По преднамеренности возникновения.</a:t>
            </a:r>
          </a:p>
          <a:p>
            <a:pPr lvl="0"/>
            <a:r>
              <a:rPr lang="ru-RU" dirty="0"/>
              <a:t>По уровню информационной инфраструктуры.</a:t>
            </a:r>
          </a:p>
          <a:p>
            <a:pPr lvl="0"/>
            <a:r>
              <a:rPr lang="ru-RU" dirty="0"/>
              <a:t>По сложности выявления.</a:t>
            </a:r>
          </a:p>
          <a:p>
            <a:pPr lvl="0"/>
            <a:r>
              <a:rPr lang="ru-RU" dirty="0"/>
              <a:t>По сложности устранения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40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5C926-C23E-4559-8AF5-88724403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Жизненный цикл атаки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BA2083-B139-4B42-AA8A-2A732AD4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43" y="2052665"/>
            <a:ext cx="9502677" cy="40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7554-1F59-4B07-BD8F-F403A66B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Модели безопасности и управления инцидентами </a:t>
            </a:r>
            <a:r>
              <a:rPr lang="ru-RU" dirty="0" err="1"/>
              <a:t>иб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AB54430-973F-4C30-96E6-C657CC69B2CB}"/>
              </a:ext>
            </a:extLst>
          </p:cNvPr>
          <p:cNvSpPr/>
          <p:nvPr/>
        </p:nvSpPr>
        <p:spPr>
          <a:xfrm>
            <a:off x="321056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Endpoint Detection and Response (EDR)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B8BF087-31AA-472C-93C6-4D7765059B8B}"/>
              </a:ext>
            </a:extLst>
          </p:cNvPr>
          <p:cNvSpPr/>
          <p:nvPr/>
        </p:nvSpPr>
        <p:spPr>
          <a:xfrm>
            <a:off x="7847584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Zero Trust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183046-39F4-4B51-A422-F11A91C97BDC}"/>
              </a:ext>
            </a:extLst>
          </p:cNvPr>
          <p:cNvSpPr/>
          <p:nvPr/>
        </p:nvSpPr>
        <p:spPr>
          <a:xfrm>
            <a:off x="321056" y="3342640"/>
            <a:ext cx="3484880" cy="3261360"/>
          </a:xfrm>
          <a:prstGeom prst="roundRect">
            <a:avLst>
              <a:gd name="adj" fmla="val 11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Доверие внутри корпоративной сети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Логирование сетевой активности на конечных точках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Отдельный узел для анализа трафика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Выявление характерных паттернов и подозрительной активности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F9F28F2-77BF-4ABE-95F0-743279C4B815}"/>
              </a:ext>
            </a:extLst>
          </p:cNvPr>
          <p:cNvSpPr/>
          <p:nvPr/>
        </p:nvSpPr>
        <p:spPr>
          <a:xfrm>
            <a:off x="7847584" y="3429000"/>
            <a:ext cx="3484880" cy="3175000"/>
          </a:xfrm>
          <a:prstGeom prst="roundRect">
            <a:avLst>
              <a:gd name="adj" fmla="val 10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Защита данный на первом уровне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Принцип наименьших привилегий и контроль доступа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Требование подтверждения доступа везде и всюду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Отслеживание любой активности и выявление угроз</a:t>
            </a:r>
          </a:p>
          <a:p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EB9CE08-6B37-40C2-AD7F-BCAB8360E6E6}"/>
              </a:ext>
            </a:extLst>
          </p:cNvPr>
          <p:cNvSpPr/>
          <p:nvPr/>
        </p:nvSpPr>
        <p:spPr>
          <a:xfrm>
            <a:off x="4017264" y="1878584"/>
            <a:ext cx="3618992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Continuous Adaptive Risk and Trust Assessment (CARTA)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076D0F5-DBC8-4E6C-AD3B-DA78B30BE7E2}"/>
              </a:ext>
            </a:extLst>
          </p:cNvPr>
          <p:cNvSpPr/>
          <p:nvPr/>
        </p:nvSpPr>
        <p:spPr>
          <a:xfrm>
            <a:off x="4017264" y="3429000"/>
            <a:ext cx="3618992" cy="3175000"/>
          </a:xfrm>
          <a:prstGeom prst="roundRect">
            <a:avLst>
              <a:gd name="adj" fmla="val 10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RUN:</a:t>
            </a:r>
            <a:r>
              <a:rPr lang="ru-RU" dirty="0"/>
              <a:t> Фокусировка на крупных угрозах и их анализе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BUILD: </a:t>
            </a:r>
            <a:r>
              <a:rPr lang="ru-RU" dirty="0"/>
              <a:t>Поиск значительных уязвимостей и их устранение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PLAN:</a:t>
            </a:r>
            <a:r>
              <a:rPr lang="ru-RU" dirty="0"/>
              <a:t> Сопоставление рисков политики безопасности и эффективности производительности</a:t>
            </a:r>
          </a:p>
          <a:p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9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3C3DC-0B4A-40A1-88DF-F5B95761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Реагирование на инцидент </a:t>
            </a:r>
            <a:r>
              <a:rPr lang="ru-RU" dirty="0" err="1"/>
              <a:t>иб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3A3DD4-602C-4303-9F42-D310404D2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47"/>
          <a:stretch/>
        </p:blipFill>
        <p:spPr>
          <a:xfrm>
            <a:off x="849757" y="1757680"/>
            <a:ext cx="10201275" cy="3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7554-1F59-4B07-BD8F-F403A66B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Методы обнаружения атаки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AB54430-973F-4C30-96E6-C657CC69B2CB}"/>
              </a:ext>
            </a:extLst>
          </p:cNvPr>
          <p:cNvSpPr/>
          <p:nvPr/>
        </p:nvSpPr>
        <p:spPr>
          <a:xfrm>
            <a:off x="1259840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/>
              <a:t>Сигнатурные методы</a:t>
            </a:r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B8BF087-31AA-472C-93C6-4D7765059B8B}"/>
              </a:ext>
            </a:extLst>
          </p:cNvPr>
          <p:cNvSpPr/>
          <p:nvPr/>
        </p:nvSpPr>
        <p:spPr>
          <a:xfrm>
            <a:off x="6908800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/>
              <a:t>Поведенческие методы</a:t>
            </a:r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183046-39F4-4B51-A422-F11A91C97BDC}"/>
              </a:ext>
            </a:extLst>
          </p:cNvPr>
          <p:cNvSpPr/>
          <p:nvPr/>
        </p:nvSpPr>
        <p:spPr>
          <a:xfrm>
            <a:off x="1259840" y="3342640"/>
            <a:ext cx="3484880" cy="326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Достоинства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Низкий уровень ложных тревог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Простота осуществления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Точность обнаружения </a:t>
            </a:r>
          </a:p>
          <a:p>
            <a:pPr algn="ctr"/>
            <a:r>
              <a:rPr lang="ru-RU" dirty="0"/>
              <a:t>Недостатки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Пропуск неизвестных ошибок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Поддержка базы сигнатур</a:t>
            </a:r>
          </a:p>
          <a:p>
            <a:r>
              <a:rPr lang="ru-RU" dirty="0"/>
              <a:t> </a:t>
            </a:r>
          </a:p>
          <a:p>
            <a:pPr algn="ctr"/>
            <a:endParaRPr lang="ru-RU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F9F28F2-77BF-4ABE-95F0-743279C4B815}"/>
              </a:ext>
            </a:extLst>
          </p:cNvPr>
          <p:cNvSpPr/>
          <p:nvPr/>
        </p:nvSpPr>
        <p:spPr>
          <a:xfrm>
            <a:off x="6908800" y="3429000"/>
            <a:ext cx="3484880" cy="31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Достоинства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Возможность обнаружения новых атак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Отсутствие необходимости обновлять</a:t>
            </a:r>
          </a:p>
          <a:p>
            <a:pPr algn="ctr"/>
            <a:r>
              <a:rPr lang="ru-RU" dirty="0"/>
              <a:t>Недостатки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ru-RU" dirty="0"/>
              <a:t>Высокий уровень ложных тревог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33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7554-1F59-4B07-BD8F-F403A66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924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 роли аналитика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AB54430-973F-4C30-96E6-C657CC69B2CB}"/>
              </a:ext>
            </a:extLst>
          </p:cNvPr>
          <p:cNvSpPr/>
          <p:nvPr/>
        </p:nvSpPr>
        <p:spPr>
          <a:xfrm>
            <a:off x="1637792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ООО «Арт-Дизайн»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B8BF087-31AA-472C-93C6-4D7765059B8B}"/>
              </a:ext>
            </a:extLst>
          </p:cNvPr>
          <p:cNvSpPr/>
          <p:nvPr/>
        </p:nvSpPr>
        <p:spPr>
          <a:xfrm>
            <a:off x="6582158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ООО «Шуйские ситцы»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94B682C-FA87-4D27-8A60-6993B8285DB5}"/>
              </a:ext>
            </a:extLst>
          </p:cNvPr>
          <p:cNvSpPr/>
          <p:nvPr/>
        </p:nvSpPr>
        <p:spPr>
          <a:xfrm>
            <a:off x="1637792" y="3644393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348B5F-56D2-4ECA-998A-21161BC708DB}"/>
              </a:ext>
            </a:extLst>
          </p:cNvPr>
          <p:cNvSpPr/>
          <p:nvPr/>
        </p:nvSpPr>
        <p:spPr>
          <a:xfrm>
            <a:off x="6582158" y="3644393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Госуслуги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D167377-5636-4CA7-9598-1EAF9415F4F9}"/>
              </a:ext>
            </a:extLst>
          </p:cNvPr>
          <p:cNvSpPr/>
          <p:nvPr/>
        </p:nvSpPr>
        <p:spPr>
          <a:xfrm>
            <a:off x="1637792" y="5329939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АО «ВЛАДБИЗНЕСБАНК»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E13AAA5-8721-494A-B835-4ABBF97680E5}"/>
              </a:ext>
            </a:extLst>
          </p:cNvPr>
          <p:cNvSpPr/>
          <p:nvPr/>
        </p:nvSpPr>
        <p:spPr>
          <a:xfrm>
            <a:off x="6582158" y="5329939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Инфосистемы</a:t>
            </a:r>
            <a:r>
              <a:rPr lang="ru-RU" dirty="0"/>
              <a:t> Джет</a:t>
            </a:r>
          </a:p>
        </p:txBody>
      </p:sp>
    </p:spTree>
    <p:extLst>
      <p:ext uri="{BB962C8B-B14F-4D97-AF65-F5344CB8AC3E}">
        <p14:creationId xmlns:p14="http://schemas.microsoft.com/office/powerpoint/2010/main" val="77020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7554-1F59-4B07-BD8F-F403A66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924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 роли аналитика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AB54430-973F-4C30-96E6-C657CC69B2CB}"/>
              </a:ext>
            </a:extLst>
          </p:cNvPr>
          <p:cNvSpPr/>
          <p:nvPr/>
        </p:nvSpPr>
        <p:spPr>
          <a:xfrm>
            <a:off x="1637792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ООО «Арт-Дизайн»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B8BF087-31AA-472C-93C6-4D7765059B8B}"/>
              </a:ext>
            </a:extLst>
          </p:cNvPr>
          <p:cNvSpPr/>
          <p:nvPr/>
        </p:nvSpPr>
        <p:spPr>
          <a:xfrm>
            <a:off x="6582158" y="1878584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ООО «Шуйские ситцы»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94B682C-FA87-4D27-8A60-6993B8285DB5}"/>
              </a:ext>
            </a:extLst>
          </p:cNvPr>
          <p:cNvSpPr/>
          <p:nvPr/>
        </p:nvSpPr>
        <p:spPr>
          <a:xfrm>
            <a:off x="1637792" y="3644393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348B5F-56D2-4ECA-998A-21161BC708DB}"/>
              </a:ext>
            </a:extLst>
          </p:cNvPr>
          <p:cNvSpPr/>
          <p:nvPr/>
        </p:nvSpPr>
        <p:spPr>
          <a:xfrm>
            <a:off x="6582158" y="3644393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Госуслуги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D167377-5636-4CA7-9598-1EAF9415F4F9}"/>
              </a:ext>
            </a:extLst>
          </p:cNvPr>
          <p:cNvSpPr/>
          <p:nvPr/>
        </p:nvSpPr>
        <p:spPr>
          <a:xfrm>
            <a:off x="1637792" y="5329939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АО «ВЛАДБИЗНЕСБАНК»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E13AAA5-8721-494A-B835-4ABBF97680E5}"/>
              </a:ext>
            </a:extLst>
          </p:cNvPr>
          <p:cNvSpPr/>
          <p:nvPr/>
        </p:nvSpPr>
        <p:spPr>
          <a:xfrm>
            <a:off x="6582158" y="5329939"/>
            <a:ext cx="3484880" cy="1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Инфосистемы</a:t>
            </a:r>
            <a:r>
              <a:rPr lang="ru-RU" dirty="0"/>
              <a:t> Джет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F2C511A-060B-43A9-8954-07E76FBCC047}"/>
              </a:ext>
            </a:extLst>
          </p:cNvPr>
          <p:cNvSpPr/>
          <p:nvPr/>
        </p:nvSpPr>
        <p:spPr>
          <a:xfrm>
            <a:off x="178306" y="5687063"/>
            <a:ext cx="1225296" cy="620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EDR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A4B9BDA-7FB9-40B1-8757-74D3924E7E83}"/>
              </a:ext>
            </a:extLst>
          </p:cNvPr>
          <p:cNvSpPr/>
          <p:nvPr/>
        </p:nvSpPr>
        <p:spPr>
          <a:xfrm>
            <a:off x="178306" y="2212847"/>
            <a:ext cx="1225296" cy="65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CARTA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9BF5410-6DBC-4726-A66F-DA7FD93931A1}"/>
              </a:ext>
            </a:extLst>
          </p:cNvPr>
          <p:cNvSpPr/>
          <p:nvPr/>
        </p:nvSpPr>
        <p:spPr>
          <a:xfrm>
            <a:off x="178306" y="3987801"/>
            <a:ext cx="1225296" cy="657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Zero</a:t>
            </a:r>
            <a:endParaRPr lang="ru-RU" b="1" i="1" dirty="0"/>
          </a:p>
          <a:p>
            <a:pPr algn="ctr"/>
            <a:r>
              <a:rPr lang="en-US" b="1" i="1" dirty="0"/>
              <a:t>Trust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94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8995</TotalTime>
  <Words>396</Words>
  <Application>Microsoft Office PowerPoint</Application>
  <PresentationFormat>Широкоэкранный</PresentationFormat>
  <Paragraphs>95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Cambria</vt:lpstr>
      <vt:lpstr>Rockwell</vt:lpstr>
      <vt:lpstr>Rockwell Condensed</vt:lpstr>
      <vt:lpstr>Wingdings</vt:lpstr>
      <vt:lpstr>Дерево</vt:lpstr>
      <vt:lpstr>управление инцидентами иб</vt:lpstr>
      <vt:lpstr>План</vt:lpstr>
      <vt:lpstr>Классификация инцидентов информационной безопасности</vt:lpstr>
      <vt:lpstr>Жизненный цикл атаки  </vt:lpstr>
      <vt:lpstr>Модели безопасности и управления инцидентами иб  </vt:lpstr>
      <vt:lpstr>Реагирование на инцидент иб </vt:lpstr>
      <vt:lpstr>Методы обнаружения атаки </vt:lpstr>
      <vt:lpstr>В роли аналитика</vt:lpstr>
      <vt:lpstr>В роли аналитика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инцидентами иб</dc:title>
  <dc:creator>Xiaomi</dc:creator>
  <cp:lastModifiedBy>Роман Астраханцев</cp:lastModifiedBy>
  <cp:revision>37</cp:revision>
  <dcterms:created xsi:type="dcterms:W3CDTF">2020-04-23T13:38:44Z</dcterms:created>
  <dcterms:modified xsi:type="dcterms:W3CDTF">2020-05-09T22:48:11Z</dcterms:modified>
</cp:coreProperties>
</file>