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2" r:id="rId3"/>
    <p:sldId id="260" r:id="rId4"/>
    <p:sldId id="261" r:id="rId5"/>
    <p:sldId id="263" r:id="rId6"/>
    <p:sldId id="264" r:id="rId7"/>
    <p:sldId id="257" r:id="rId8"/>
    <p:sldId id="267" r:id="rId9"/>
    <p:sldId id="259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Code" panose="020B0604020202020204" charset="0"/>
      <p:regular r:id="rId17"/>
      <p:bold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 snapToGrid="0">
      <p:cViewPr varScale="1">
        <p:scale>
          <a:sx n="198" d="100"/>
          <a:sy n="198" d="100"/>
        </p:scale>
        <p:origin x="63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afternoon, ladies and gentlemen. My name is Roman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Astrakhantsev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Today I would like to present our project “Efficient and secure memory allocator”.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2628ac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2628ac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 you can see the reference list.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br>
              <a:rPr lang="en-US" dirty="0"/>
            </a:br>
            <a:r>
              <a:rPr lang="en-US" dirty="0"/>
              <a:t>I’ll be glad to answer your questions.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82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2628ac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2628ac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you can see the outline of presentation.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 briefly explain use-after-free vulnerability so that everybody understands the problem.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6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2628ac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2628ac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OK. Let’s get started.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nutshell, there are some programs that interact with both user input and dynamic memory storage.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Such interaction may cause unintended behavior depending on request chain. As presented on the slide the usage of the same code may lead to exploitation depending on the memory requests.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vulnerability is called use-after-free.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60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2628ac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2628ac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highlight the existing solutions and their drawback, before formulating the goal.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Metadata structures of different allocators are presented on the slide. It can be seen that some fields are redundant while others are unused.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all that in mind we can formulate the goal. There is a need in secure AND efficient memory allocator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24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2628ac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2628ac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I’d like to tell you what methods we considered to be appropriate to achieve these goals.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them is address randomization. It should be mentioned that exploits, which are based on use-after-free vulnerability, uses address prediction technique. It means that if we can</a:t>
            </a:r>
            <a:r>
              <a:rPr lang="ru-RU" dirty="0"/>
              <a:t> </a:t>
            </a:r>
            <a:r>
              <a:rPr lang="en-US" dirty="0"/>
              <a:t>somehow disable such predictions, we will be protected from this kind of attack.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the entropy of randomized memory addresses that was produced by Debian 64 allocator.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final algorithm needs to place allocated block in the memory space randomly.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the way, on the left side you can see our metadata which are represented in terms of C language. We named this structure “memory control block”.</a:t>
            </a:r>
          </a:p>
        </p:txBody>
      </p:sp>
    </p:spTree>
    <p:extLst>
      <p:ext uri="{BB962C8B-B14F-4D97-AF65-F5344CB8AC3E}">
        <p14:creationId xmlns:p14="http://schemas.microsoft.com/office/powerpoint/2010/main" val="321925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2628ac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2628ac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method I’d like to mention is split and consume strategy.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me explain with a concrete examples.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possible to split a MCB that holds user data and have enough capacity in order to save memory.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 other point of view, two unused and adjacent memory chunks can me merged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combination of this 2 techniques is named split and consume strategy.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88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2628ac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2628ac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what results did we manage to obtain with the help of these methods?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secure and efficient memory allocator, of course! It can protect from attacks like “use-after-free”, using only 64 bits of additional metadata without unused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2628ac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2628ac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Nevertheless, there are still some points that can be improved in our implementation.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of all, we haven’t tested our memory manager in a multithread applications.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haven’t measured the time spend on average allocation and haven’t compare the results with other allocators.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last point of further research can be creation of vulnerable docker container to represent the protection in action.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72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2628acb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2628acb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brings me to the end of my 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you can see the link to our source code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Efficient and secure</a:t>
            </a:r>
            <a:br>
              <a:rPr lang="en-US" dirty="0"/>
            </a:br>
            <a:r>
              <a:rPr lang="en-US" dirty="0"/>
              <a:t>memory allocator</a:t>
            </a:r>
            <a:endParaRPr lang="ru-RU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091085"/>
            <a:ext cx="3842550" cy="109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300" u="sng" dirty="0"/>
              <a:t>Presenter:</a:t>
            </a:r>
            <a:r>
              <a:rPr lang="en-US" sz="1300" dirty="0"/>
              <a:t> Roman </a:t>
            </a:r>
            <a:r>
              <a:rPr lang="en-US" sz="1300" dirty="0" err="1"/>
              <a:t>Astrakhantsev</a:t>
            </a:r>
            <a:r>
              <a:rPr lang="ru-RU" sz="1300" dirty="0"/>
              <a:t>, </a:t>
            </a:r>
            <a:r>
              <a:rPr lang="en-US" sz="1300" dirty="0"/>
              <a:t>CS-171</a:t>
            </a:r>
          </a:p>
          <a:p>
            <a:pPr marL="0" indent="0"/>
            <a:endParaRPr lang="en-US" sz="1300" dirty="0"/>
          </a:p>
          <a:p>
            <a:pPr marL="0" indent="0"/>
            <a:r>
              <a:rPr lang="en-US" sz="1300" u="sng" dirty="0"/>
              <a:t>Team member:</a:t>
            </a:r>
            <a:r>
              <a:rPr lang="en-US" sz="1300" dirty="0"/>
              <a:t> </a:t>
            </a:r>
            <a:r>
              <a:rPr lang="en-US" sz="1300" dirty="0" err="1"/>
              <a:t>Arseny</a:t>
            </a:r>
            <a:r>
              <a:rPr lang="en-US" sz="1300" dirty="0"/>
              <a:t> </a:t>
            </a:r>
            <a:r>
              <a:rPr lang="en-US" sz="1300" dirty="0" err="1"/>
              <a:t>Mitin</a:t>
            </a:r>
            <a:r>
              <a:rPr lang="en-US" sz="1300" dirty="0"/>
              <a:t> </a:t>
            </a:r>
            <a:r>
              <a:rPr lang="ru-RU" sz="1300" dirty="0"/>
              <a:t>, </a:t>
            </a:r>
            <a:r>
              <a:rPr lang="en-US" sz="1300" dirty="0"/>
              <a:t>CS-171</a:t>
            </a:r>
            <a:endParaRPr lang="ru-RU" sz="1300" dirty="0"/>
          </a:p>
          <a:p>
            <a:pPr marL="0" indent="0"/>
            <a:r>
              <a:rPr lang="en-US" sz="1300" u="sng" dirty="0"/>
              <a:t>Scientific adviser:</a:t>
            </a:r>
            <a:r>
              <a:rPr lang="en-US" sz="1300" dirty="0"/>
              <a:t> </a:t>
            </a:r>
            <a:r>
              <a:rPr lang="en-US" sz="1300"/>
              <a:t>Alexey Nesterenko</a:t>
            </a:r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04456" y="1483276"/>
            <a:ext cx="7935086" cy="28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en-US" sz="1100" dirty="0"/>
              <a:t>Q. Zeng, G. Kayas, E. Mohammed, L. Luo, X. Du, J. Rhee “</a:t>
            </a:r>
            <a:r>
              <a:rPr lang="en-US" sz="1100" dirty="0" err="1"/>
              <a:t>HeapTherapy</a:t>
            </a:r>
            <a:r>
              <a:rPr lang="en-US" sz="1100" dirty="0"/>
              <a:t>+: Efficient Handling of (Almost) All Heap Vulnerabilities Using Targeted Calling-Context Encoding” // 49th Annual IEEE/IFIP International Conference on Dependable Systems and Networks (DSN), 2019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en-US" sz="1100" dirty="0"/>
              <a:t>B. Liu, P. Olivier, B. Ravindran “</a:t>
            </a:r>
            <a:r>
              <a:rPr lang="en-US" sz="1100" dirty="0" err="1"/>
              <a:t>SlimGuard</a:t>
            </a:r>
            <a:r>
              <a:rPr lang="en-US" sz="1100" dirty="0"/>
              <a:t>: A Secure and Memory-Efficient Heap Allocator” // Middleware '19: Proceedings of the 20th International Middleware Conference, 2019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en-US" sz="1100" dirty="0"/>
              <a:t>J. Ganz, S. </a:t>
            </a:r>
            <a:r>
              <a:rPr lang="en-US" sz="1100" dirty="0" err="1"/>
              <a:t>Peisert</a:t>
            </a:r>
            <a:r>
              <a:rPr lang="en-US" sz="1100" dirty="0"/>
              <a:t> “ASLR: How Robust Is the Randomness?” // IEEE Cybersecurity Development (</a:t>
            </a:r>
            <a:r>
              <a:rPr lang="en-US" sz="1100" dirty="0" err="1"/>
              <a:t>SecDev</a:t>
            </a:r>
            <a:r>
              <a:rPr lang="en-US" sz="1100" dirty="0"/>
              <a:t>), 2017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en-US" sz="1100" dirty="0"/>
              <a:t>D. Dewey, B. Reaves, P. Traynor “Uncovering Use-After-Free Conditions in Compiled Code” // International Conference on Availability, Reliability and Security, ARES, 2015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en-US" sz="1100" dirty="0"/>
              <a:t>N. </a:t>
            </a:r>
            <a:r>
              <a:rPr lang="en-US" sz="1100" dirty="0" err="1"/>
              <a:t>Zlatanov</a:t>
            </a:r>
            <a:r>
              <a:rPr lang="en-US" sz="1100" dirty="0"/>
              <a:t> “Dynamic Memory Allocation and Fragmentation” // ESC, 2015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en-US" sz="1100" dirty="0"/>
              <a:t>M. </a:t>
            </a:r>
            <a:r>
              <a:rPr lang="en-US" sz="1100" dirty="0" err="1"/>
              <a:t>Masmano</a:t>
            </a:r>
            <a:r>
              <a:rPr lang="en-US" sz="1100" dirty="0"/>
              <a:t> U, I. Ripoll, A. Crespo, J. Real “TLSF: A new dynamic memory allocator for real-time systems” // Proceedings. 16th </a:t>
            </a:r>
            <a:r>
              <a:rPr lang="en-US" sz="1100" dirty="0" err="1"/>
              <a:t>Euromicro</a:t>
            </a:r>
            <a:r>
              <a:rPr lang="en-US" sz="1100" dirty="0"/>
              <a:t> Conference on Real-Time Systems, 2004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en-US" sz="1100" dirty="0"/>
              <a:t>M. S. Johnstone, P. R. Wilson “The Memory Fragmentation Problem: Solved?” // ACM SIGPLAN Notices, 1998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en-US" sz="1100" dirty="0"/>
              <a:t>P. R. Wilson, M. S. Johnstone, M. Neely, D. Boles “Dynamic Storage Allocation A Survey and Critical Review” // International Workshop on Memory Management, 1995</a:t>
            </a:r>
          </a:p>
        </p:txBody>
      </p:sp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D42BFC53-EC3C-41CE-88E3-80A706ADC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49" y="5919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59D75-DB12-400B-9C3C-23A5189AAEB5}"/>
              </a:ext>
            </a:extLst>
          </p:cNvPr>
          <p:cNvSpPr txBox="1"/>
          <p:nvPr/>
        </p:nvSpPr>
        <p:spPr>
          <a:xfrm>
            <a:off x="8335479" y="4690056"/>
            <a:ext cx="3195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9934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49" y="6160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3CC66-8B50-438E-90D4-06DB07010478}"/>
              </a:ext>
            </a:extLst>
          </p:cNvPr>
          <p:cNvSpPr txBox="1"/>
          <p:nvPr/>
        </p:nvSpPr>
        <p:spPr>
          <a:xfrm>
            <a:off x="8416349" y="4690056"/>
            <a:ext cx="2386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2</a:t>
            </a:r>
            <a:endParaRPr lang="ru-RU" sz="900" dirty="0"/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0D2A16F8-5D45-4054-8437-3577623C7B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49" y="1425528"/>
            <a:ext cx="7688700" cy="28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300"/>
              </a:spcAft>
              <a:buSzPts val="1200"/>
              <a:buChar char="●"/>
            </a:pPr>
            <a:r>
              <a:rPr lang="en-US" sz="2000" dirty="0"/>
              <a:t>Relevance &amp; Goal</a:t>
            </a:r>
            <a:endParaRPr sz="2000" dirty="0"/>
          </a:p>
          <a:p>
            <a:pPr marL="914400" lvl="1" indent="-298450" algn="l" rtl="0">
              <a:spcBef>
                <a:spcPts val="0"/>
              </a:spcBef>
              <a:spcAft>
                <a:spcPts val="300"/>
              </a:spcAft>
              <a:buSzPts val="1100"/>
              <a:buFont typeface="Fira Code"/>
              <a:buChar char="○"/>
            </a:pPr>
            <a:r>
              <a:rPr lang="en-US" sz="2000" dirty="0">
                <a:latin typeface="Fira Code"/>
                <a:ea typeface="Fira Code"/>
                <a:cs typeface="Fira Code"/>
                <a:sym typeface="Fira Code"/>
              </a:rPr>
              <a:t>Use-after-free vulnerability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300"/>
              </a:spcAft>
              <a:buSzPts val="1100"/>
              <a:buFont typeface="Fira Code"/>
              <a:buChar char="○"/>
            </a:pPr>
            <a:r>
              <a:rPr lang="en-US" sz="2000" dirty="0">
                <a:latin typeface="Fira Code"/>
                <a:ea typeface="Fira Code"/>
                <a:cs typeface="Fira Code"/>
                <a:sym typeface="Fira Code"/>
              </a:rPr>
              <a:t>Existing solutions</a:t>
            </a:r>
          </a:p>
          <a:p>
            <a:pPr marL="457200" lvl="0" indent="-298450" algn="l" rtl="0">
              <a:spcBef>
                <a:spcPts val="0"/>
              </a:spcBef>
              <a:spcAft>
                <a:spcPts val="300"/>
              </a:spcAft>
              <a:buSzPts val="1100"/>
              <a:buFont typeface="Fira Code"/>
              <a:buChar char="●"/>
            </a:pPr>
            <a:r>
              <a:rPr lang="en" sz="2000" dirty="0">
                <a:latin typeface="Fira Code"/>
                <a:ea typeface="Fira Code"/>
                <a:cs typeface="Fira Code"/>
                <a:sym typeface="Fira Code"/>
              </a:rPr>
              <a:t>Proposed methods</a:t>
            </a:r>
          </a:p>
          <a:p>
            <a:pPr marL="914400" lvl="1" indent="-298450" algn="l" rtl="0">
              <a:spcBef>
                <a:spcPts val="0"/>
              </a:spcBef>
              <a:spcAft>
                <a:spcPts val="300"/>
              </a:spcAft>
              <a:buSzPts val="1100"/>
              <a:buFont typeface="Fira Code"/>
              <a:buChar char="○"/>
            </a:pPr>
            <a:r>
              <a:rPr lang="en-US" sz="2000" dirty="0">
                <a:latin typeface="Fira Code"/>
                <a:ea typeface="Fira Code"/>
                <a:cs typeface="Fira Code"/>
                <a:sym typeface="Fira Code"/>
              </a:rPr>
              <a:t>Address randomization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300"/>
              </a:spcAft>
              <a:buSzPts val="1100"/>
              <a:buFont typeface="Fira Code"/>
              <a:buChar char="○"/>
            </a:pPr>
            <a:r>
              <a:rPr lang="en-US" sz="2000" dirty="0">
                <a:latin typeface="Fira Code"/>
                <a:ea typeface="Fira Code"/>
                <a:cs typeface="Fira Code"/>
                <a:sym typeface="Fira Code"/>
              </a:rPr>
              <a:t>Split and consume strategy</a:t>
            </a:r>
            <a:endParaRPr sz="2000" dirty="0"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300"/>
              </a:spcAft>
              <a:buSzPts val="1200"/>
              <a:buChar char="●"/>
            </a:pPr>
            <a:r>
              <a:rPr lang="en-US" sz="2000" dirty="0"/>
              <a:t>Future work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8117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49" y="5919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Use-after-free vulnerability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3CC66-8B50-438E-90D4-06DB07010478}"/>
              </a:ext>
            </a:extLst>
          </p:cNvPr>
          <p:cNvSpPr txBox="1"/>
          <p:nvPr/>
        </p:nvSpPr>
        <p:spPr>
          <a:xfrm>
            <a:off x="8416349" y="4690056"/>
            <a:ext cx="2386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3</a:t>
            </a:r>
            <a:endParaRPr lang="ru-RU" sz="9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7DD7A-A507-47B6-837F-49EE62EA9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85" y="1309392"/>
            <a:ext cx="7045693" cy="2648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47358-CEB2-4371-9DCF-9F4171A59F81}"/>
              </a:ext>
            </a:extLst>
          </p:cNvPr>
          <p:cNvSpPr txBox="1"/>
          <p:nvPr/>
        </p:nvSpPr>
        <p:spPr>
          <a:xfrm>
            <a:off x="4787731" y="3900783"/>
            <a:ext cx="3251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D. Dewey, B. Reaves, P. Traynor</a:t>
            </a:r>
            <a:br>
              <a:rPr lang="en-US" sz="800" dirty="0"/>
            </a:br>
            <a:r>
              <a:rPr lang="en-US" sz="800" dirty="0"/>
              <a:t>“Uncovering Use-After-Free Conditions in Compiled Code”, 2015</a:t>
            </a:r>
            <a:endParaRPr lang="ru-RU" sz="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D1AC1F-E82D-4FDB-9D66-9EDA6EB22102}"/>
              </a:ext>
            </a:extLst>
          </p:cNvPr>
          <p:cNvSpPr/>
          <p:nvPr/>
        </p:nvSpPr>
        <p:spPr>
          <a:xfrm>
            <a:off x="293722" y="1781176"/>
            <a:ext cx="1162050" cy="319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8C178E-D33C-4B18-9E7A-8CEB6A373B2F}"/>
              </a:ext>
            </a:extLst>
          </p:cNvPr>
          <p:cNvSpPr/>
          <p:nvPr/>
        </p:nvSpPr>
        <p:spPr>
          <a:xfrm>
            <a:off x="298479" y="2181231"/>
            <a:ext cx="1162050" cy="319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80D98E-EA2B-4E2C-B4DD-B8FBB695E4E5}"/>
              </a:ext>
            </a:extLst>
          </p:cNvPr>
          <p:cNvSpPr/>
          <p:nvPr/>
        </p:nvSpPr>
        <p:spPr>
          <a:xfrm>
            <a:off x="293722" y="2181231"/>
            <a:ext cx="1162050" cy="319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456EA8-12BC-4835-AD78-787A44D68D14}"/>
              </a:ext>
            </a:extLst>
          </p:cNvPr>
          <p:cNvSpPr/>
          <p:nvPr/>
        </p:nvSpPr>
        <p:spPr>
          <a:xfrm>
            <a:off x="293722" y="2594752"/>
            <a:ext cx="1162050" cy="31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Deallocation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FE86132-7C9E-495E-9378-F56F8BC96DF6}"/>
              </a:ext>
            </a:extLst>
          </p:cNvPr>
          <p:cNvSpPr/>
          <p:nvPr/>
        </p:nvSpPr>
        <p:spPr>
          <a:xfrm>
            <a:off x="293722" y="3394862"/>
            <a:ext cx="1162050" cy="31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Deallocation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C74B9E-0384-4150-9E02-049C6128DC39}"/>
              </a:ext>
            </a:extLst>
          </p:cNvPr>
          <p:cNvSpPr/>
          <p:nvPr/>
        </p:nvSpPr>
        <p:spPr>
          <a:xfrm>
            <a:off x="293722" y="2994807"/>
            <a:ext cx="1162050" cy="319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07CB1A2-B7E8-4618-8DED-252CB60851AD}"/>
              </a:ext>
            </a:extLst>
          </p:cNvPr>
          <p:cNvSpPr/>
          <p:nvPr/>
        </p:nvSpPr>
        <p:spPr>
          <a:xfrm>
            <a:off x="293722" y="2581286"/>
            <a:ext cx="1162050" cy="31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Deallocation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9EC03FD-1B61-4A84-B7DB-EA4ED20792A8}"/>
              </a:ext>
            </a:extLst>
          </p:cNvPr>
          <p:cNvSpPr/>
          <p:nvPr/>
        </p:nvSpPr>
        <p:spPr>
          <a:xfrm>
            <a:off x="293722" y="2981341"/>
            <a:ext cx="1162050" cy="319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EE5C8-E316-4BD8-930F-DAA178B9854A}"/>
              </a:ext>
            </a:extLst>
          </p:cNvPr>
          <p:cNvSpPr txBox="1"/>
          <p:nvPr/>
        </p:nvSpPr>
        <p:spPr>
          <a:xfrm>
            <a:off x="293722" y="1516593"/>
            <a:ext cx="1201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Memory Requests</a:t>
            </a:r>
            <a:endParaRPr lang="ru-RU" sz="9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2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49" y="5919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solutions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377236-72D3-464A-962B-F11C25118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76" y="1100422"/>
            <a:ext cx="3815200" cy="34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294733-BB39-43C9-810F-7B9A4853DA3D}"/>
              </a:ext>
            </a:extLst>
          </p:cNvPr>
          <p:cNvSpPr txBox="1"/>
          <p:nvPr/>
        </p:nvSpPr>
        <p:spPr>
          <a:xfrm>
            <a:off x="2575976" y="4551557"/>
            <a:ext cx="4282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Q. Zeng, G. Kayas, E. Mohammed, L. Luo, X. Du, J. Rhee</a:t>
            </a:r>
            <a:br>
              <a:rPr lang="en-US" sz="600" dirty="0"/>
            </a:br>
            <a:r>
              <a:rPr lang="en-US" sz="600" dirty="0"/>
              <a:t>“</a:t>
            </a:r>
            <a:r>
              <a:rPr lang="en-US" sz="600" dirty="0" err="1"/>
              <a:t>HeapTherapy</a:t>
            </a:r>
            <a:r>
              <a:rPr lang="en-US" sz="600" dirty="0"/>
              <a:t>+: Efficient Handling of (Almost) All Heap </a:t>
            </a:r>
            <a:r>
              <a:rPr lang="en-US" sz="600" dirty="0" err="1"/>
              <a:t>Vulner</a:t>
            </a:r>
            <a:r>
              <a:rPr lang="en-US" sz="600" dirty="0"/>
              <a:t>-abilities Using Targeted Calling-Context Encoding”, 2019</a:t>
            </a:r>
            <a:endParaRPr lang="ru-RU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3CC66-8B50-438E-90D4-06DB07010478}"/>
              </a:ext>
            </a:extLst>
          </p:cNvPr>
          <p:cNvSpPr txBox="1"/>
          <p:nvPr/>
        </p:nvSpPr>
        <p:spPr>
          <a:xfrm>
            <a:off x="8416349" y="4690056"/>
            <a:ext cx="2386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4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4462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49" y="5919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Address randomization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94733-BB39-43C9-810F-7B9A4853DA3D}"/>
              </a:ext>
            </a:extLst>
          </p:cNvPr>
          <p:cNvSpPr txBox="1"/>
          <p:nvPr/>
        </p:nvSpPr>
        <p:spPr>
          <a:xfrm>
            <a:off x="5524374" y="4528473"/>
            <a:ext cx="1828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J. Ganz, S. </a:t>
            </a:r>
            <a:r>
              <a:rPr lang="en-US" sz="600" dirty="0" err="1"/>
              <a:t>Peisert</a:t>
            </a:r>
            <a:r>
              <a:rPr lang="en-US" sz="600" dirty="0"/>
              <a:t> </a:t>
            </a:r>
            <a:br>
              <a:rPr lang="ru-RU" sz="600" dirty="0"/>
            </a:br>
            <a:r>
              <a:rPr lang="en-US" sz="600" dirty="0"/>
              <a:t>“ASLR: How Robust Is the Randomness?”, 2017 </a:t>
            </a:r>
            <a:endParaRPr lang="ru-RU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3CC66-8B50-438E-90D4-06DB07010478}"/>
              </a:ext>
            </a:extLst>
          </p:cNvPr>
          <p:cNvSpPr txBox="1"/>
          <p:nvPr/>
        </p:nvSpPr>
        <p:spPr>
          <a:xfrm>
            <a:off x="8416349" y="4690056"/>
            <a:ext cx="2386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5</a:t>
            </a:r>
            <a:endParaRPr lang="ru-RU" sz="9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DC179B-5B14-4F5F-97D6-662CF4CB6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92"/>
          <a:stretch/>
        </p:blipFill>
        <p:spPr>
          <a:xfrm>
            <a:off x="3971911" y="1269318"/>
            <a:ext cx="4738952" cy="31785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47C565-0AC8-40A0-987C-5E5D33C5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49" y="2138988"/>
            <a:ext cx="2557961" cy="10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0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CA6B435-BE45-46E3-9951-6C6A47FDA3BD}"/>
              </a:ext>
            </a:extLst>
          </p:cNvPr>
          <p:cNvSpPr/>
          <p:nvPr/>
        </p:nvSpPr>
        <p:spPr>
          <a:xfrm>
            <a:off x="5273037" y="1573730"/>
            <a:ext cx="1376886" cy="5352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USED</a:t>
            </a:r>
            <a:endParaRPr lang="ru-RU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49" y="5919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 and consume strategy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3CC66-8B50-438E-90D4-06DB07010478}"/>
              </a:ext>
            </a:extLst>
          </p:cNvPr>
          <p:cNvSpPr txBox="1"/>
          <p:nvPr/>
        </p:nvSpPr>
        <p:spPr>
          <a:xfrm>
            <a:off x="8416349" y="4690056"/>
            <a:ext cx="2386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6</a:t>
            </a:r>
            <a:endParaRPr lang="ru-RU" sz="9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BE979-328B-4D98-BA58-52C462C704FA}"/>
              </a:ext>
            </a:extLst>
          </p:cNvPr>
          <p:cNvSpPr/>
          <p:nvPr/>
        </p:nvSpPr>
        <p:spPr>
          <a:xfrm>
            <a:off x="2437452" y="1573730"/>
            <a:ext cx="1942705" cy="5352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USED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F70067D-6525-4642-858E-ED8E36486876}"/>
              </a:ext>
            </a:extLst>
          </p:cNvPr>
          <p:cNvSpPr/>
          <p:nvPr/>
        </p:nvSpPr>
        <p:spPr>
          <a:xfrm>
            <a:off x="563736" y="1573730"/>
            <a:ext cx="514952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MCB</a:t>
            </a:r>
            <a:endParaRPr lang="ru-RU" sz="11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327646-B735-41AD-B172-E9C2FB8C9656}"/>
              </a:ext>
            </a:extLst>
          </p:cNvPr>
          <p:cNvSpPr/>
          <p:nvPr/>
        </p:nvSpPr>
        <p:spPr>
          <a:xfrm>
            <a:off x="1078688" y="1573730"/>
            <a:ext cx="1358764" cy="535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DATA</a:t>
            </a:r>
            <a:endParaRPr lang="ru-RU" sz="11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E917BD-4BCC-43A3-81FF-708B854C0022}"/>
              </a:ext>
            </a:extLst>
          </p:cNvPr>
          <p:cNvSpPr/>
          <p:nvPr/>
        </p:nvSpPr>
        <p:spPr>
          <a:xfrm>
            <a:off x="7164874" y="1573730"/>
            <a:ext cx="1409632" cy="5352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USED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50CFC2-2304-466A-99D0-8F39B05F3273}"/>
              </a:ext>
            </a:extLst>
          </p:cNvPr>
          <p:cNvSpPr/>
          <p:nvPr/>
        </p:nvSpPr>
        <p:spPr>
          <a:xfrm>
            <a:off x="4758085" y="1573730"/>
            <a:ext cx="514952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MCB</a:t>
            </a:r>
            <a:endParaRPr lang="ru-RU" sz="11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E8AC956-21C9-47AF-90DE-934997877BDF}"/>
              </a:ext>
            </a:extLst>
          </p:cNvPr>
          <p:cNvSpPr/>
          <p:nvPr/>
        </p:nvSpPr>
        <p:spPr>
          <a:xfrm>
            <a:off x="6649922" y="1573730"/>
            <a:ext cx="514952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MCB</a:t>
            </a:r>
            <a:endParaRPr lang="ru-RU" sz="11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1DB76C7-8047-4184-889A-3F61D64053AD}"/>
              </a:ext>
            </a:extLst>
          </p:cNvPr>
          <p:cNvSpPr/>
          <p:nvPr/>
        </p:nvSpPr>
        <p:spPr>
          <a:xfrm>
            <a:off x="5273036" y="3280610"/>
            <a:ext cx="3301470" cy="5352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USED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3A7D7F9-245D-4F1A-90A6-BF5EA8F68DE2}"/>
              </a:ext>
            </a:extLst>
          </p:cNvPr>
          <p:cNvSpPr/>
          <p:nvPr/>
        </p:nvSpPr>
        <p:spPr>
          <a:xfrm>
            <a:off x="563735" y="3280610"/>
            <a:ext cx="514952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MCB</a:t>
            </a:r>
            <a:endParaRPr lang="ru-RU" sz="11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C50BB77-307D-4B4D-A1AD-4AB5B1C9A874}"/>
              </a:ext>
            </a:extLst>
          </p:cNvPr>
          <p:cNvSpPr/>
          <p:nvPr/>
        </p:nvSpPr>
        <p:spPr>
          <a:xfrm>
            <a:off x="1078687" y="3280610"/>
            <a:ext cx="1358764" cy="535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DATA</a:t>
            </a:r>
            <a:endParaRPr lang="ru-RU" sz="11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A9F39AB-D936-4A3A-9369-AF001CCEA6AE}"/>
              </a:ext>
            </a:extLst>
          </p:cNvPr>
          <p:cNvSpPr/>
          <p:nvPr/>
        </p:nvSpPr>
        <p:spPr>
          <a:xfrm>
            <a:off x="4758084" y="3280610"/>
            <a:ext cx="514952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MCB</a:t>
            </a:r>
            <a:endParaRPr lang="ru-RU" sz="1100" dirty="0"/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771609DE-7216-417C-B6E8-9676CCE67658}"/>
              </a:ext>
            </a:extLst>
          </p:cNvPr>
          <p:cNvSpPr/>
          <p:nvPr/>
        </p:nvSpPr>
        <p:spPr>
          <a:xfrm>
            <a:off x="2270285" y="2359599"/>
            <a:ext cx="334332" cy="674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1343BB0E-DFBA-4F2E-837D-F231479B2AC0}"/>
              </a:ext>
            </a:extLst>
          </p:cNvPr>
          <p:cNvSpPr/>
          <p:nvPr/>
        </p:nvSpPr>
        <p:spPr>
          <a:xfrm>
            <a:off x="6706549" y="2357284"/>
            <a:ext cx="334332" cy="674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DBAEC4-E781-491B-BAF3-0E0B26A17DB9}"/>
              </a:ext>
            </a:extLst>
          </p:cNvPr>
          <p:cNvSpPr/>
          <p:nvPr/>
        </p:nvSpPr>
        <p:spPr>
          <a:xfrm>
            <a:off x="2442592" y="3280610"/>
            <a:ext cx="514952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MCB</a:t>
            </a:r>
            <a:endParaRPr lang="ru-RU" sz="1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D8C36C8-F511-4003-8D89-5107FA8391D8}"/>
              </a:ext>
            </a:extLst>
          </p:cNvPr>
          <p:cNvSpPr/>
          <p:nvPr/>
        </p:nvSpPr>
        <p:spPr>
          <a:xfrm>
            <a:off x="2962685" y="3280610"/>
            <a:ext cx="1417471" cy="5352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USED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052D3-A038-4D09-858E-1E905F881B97}"/>
              </a:ext>
            </a:extLst>
          </p:cNvPr>
          <p:cNvSpPr txBox="1"/>
          <p:nvPr/>
        </p:nvSpPr>
        <p:spPr>
          <a:xfrm>
            <a:off x="2604617" y="2507380"/>
            <a:ext cx="121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182B3-C285-4DFE-B300-2FF8CA9D17CA}"/>
              </a:ext>
            </a:extLst>
          </p:cNvPr>
          <p:cNvSpPr txBox="1"/>
          <p:nvPr/>
        </p:nvSpPr>
        <p:spPr>
          <a:xfrm>
            <a:off x="7040881" y="2507380"/>
            <a:ext cx="121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07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49" y="1496349"/>
            <a:ext cx="7688700" cy="28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SzPts val="1200"/>
              <a:buChar char="●"/>
            </a:pPr>
            <a:r>
              <a:rPr lang="en-US" sz="2000" dirty="0"/>
              <a:t>Secure &amp; efficient memory allocator</a:t>
            </a:r>
          </a:p>
          <a:p>
            <a:pPr indent="-304800">
              <a:spcAft>
                <a:spcPts val="600"/>
              </a:spcAft>
              <a:buSzPts val="1200"/>
            </a:pP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MemoryControlBlock</a:t>
            </a:r>
            <a:r>
              <a:rPr lang="en-US" sz="2000" dirty="0"/>
              <a:t>) == 4</a:t>
            </a:r>
          </a:p>
          <a:p>
            <a:pPr indent="-304800">
              <a:spcAft>
                <a:spcPts val="600"/>
              </a:spcAft>
              <a:buSzPts val="1200"/>
            </a:pPr>
            <a:r>
              <a:rPr lang="en-US" sz="2000" dirty="0"/>
              <a:t>Automated building process</a:t>
            </a:r>
          </a:p>
          <a:p>
            <a:pPr indent="-304800">
              <a:spcAft>
                <a:spcPts val="600"/>
              </a:spcAft>
              <a:buSzPts val="1200"/>
            </a:pPr>
            <a:r>
              <a:rPr lang="en-US" sz="2000" dirty="0"/>
              <a:t>Documented source code and building process</a:t>
            </a:r>
          </a:p>
          <a:p>
            <a:pPr indent="-304800">
              <a:spcAft>
                <a:spcPts val="600"/>
              </a:spcAft>
              <a:buSzPts val="1200"/>
            </a:pPr>
            <a:r>
              <a:rPr lang="en-US" sz="2000" dirty="0"/>
              <a:t>Test coverage</a:t>
            </a:r>
            <a:endParaRPr sz="2000" dirty="0"/>
          </a:p>
        </p:txBody>
      </p:sp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D42BFC53-EC3C-41CE-88E3-80A706ADC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49" y="5919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6E1B6-9FF9-4DB8-AB2B-6F5255CA578D}"/>
              </a:ext>
            </a:extLst>
          </p:cNvPr>
          <p:cNvSpPr txBox="1"/>
          <p:nvPr/>
        </p:nvSpPr>
        <p:spPr>
          <a:xfrm>
            <a:off x="8416349" y="4690056"/>
            <a:ext cx="2386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7</a:t>
            </a:r>
            <a:endParaRPr lang="ru-RU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49" y="1496349"/>
            <a:ext cx="7688700" cy="28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SzPts val="1200"/>
              <a:buChar char="●"/>
            </a:pPr>
            <a:r>
              <a:rPr lang="en-US" sz="2000" dirty="0"/>
              <a:t>Multithread perspective</a:t>
            </a:r>
          </a:p>
          <a:p>
            <a:pPr indent="-304800">
              <a:spcAft>
                <a:spcPts val="600"/>
              </a:spcAft>
              <a:buSzPts val="1200"/>
            </a:pPr>
            <a:r>
              <a:rPr lang="en-US" sz="2000" dirty="0"/>
              <a:t>Efficiency measurement </a:t>
            </a:r>
          </a:p>
          <a:p>
            <a:pPr indent="-304800">
              <a:spcAft>
                <a:spcPts val="600"/>
              </a:spcAft>
              <a:buSzPts val="1200"/>
            </a:pPr>
            <a:r>
              <a:rPr lang="en-US" sz="2000" dirty="0"/>
              <a:t>Comparison with other allocators</a:t>
            </a:r>
          </a:p>
          <a:p>
            <a:pPr indent="-304800">
              <a:spcAft>
                <a:spcPts val="600"/>
              </a:spcAft>
              <a:buSzPts val="1200"/>
            </a:pPr>
            <a:r>
              <a:rPr lang="en-US" sz="2000" dirty="0"/>
              <a:t>Vulnerable container &amp; Proof of work</a:t>
            </a: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SzPts val="1200"/>
              <a:buChar char="●"/>
            </a:pPr>
            <a:endParaRPr sz="2000" dirty="0"/>
          </a:p>
        </p:txBody>
      </p:sp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D42BFC53-EC3C-41CE-88E3-80A706ADC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49" y="5919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6E1B6-9FF9-4DB8-AB2B-6F5255CA578D}"/>
              </a:ext>
            </a:extLst>
          </p:cNvPr>
          <p:cNvSpPr txBox="1"/>
          <p:nvPr/>
        </p:nvSpPr>
        <p:spPr>
          <a:xfrm>
            <a:off x="8416349" y="4690056"/>
            <a:ext cx="2386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3628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729450" y="4346725"/>
            <a:ext cx="733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github.com/hse-malloc/malloc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00" y="809225"/>
            <a:ext cx="2995000" cy="29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CBC63-8FFC-4A64-8F3F-4DAA0A091BDE}"/>
              </a:ext>
            </a:extLst>
          </p:cNvPr>
          <p:cNvSpPr txBox="1"/>
          <p:nvPr/>
        </p:nvSpPr>
        <p:spPr>
          <a:xfrm>
            <a:off x="8416349" y="4690056"/>
            <a:ext cx="2386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1025</Words>
  <Application>Microsoft Office PowerPoint</Application>
  <PresentationFormat>Экран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Raleway</vt:lpstr>
      <vt:lpstr>Arial</vt:lpstr>
      <vt:lpstr>Fira Code</vt:lpstr>
      <vt:lpstr>Calibri</vt:lpstr>
      <vt:lpstr>Lato</vt:lpstr>
      <vt:lpstr>Streamline</vt:lpstr>
      <vt:lpstr>Efficient and secure memory allocator</vt:lpstr>
      <vt:lpstr>Plan</vt:lpstr>
      <vt:lpstr>Use-after-free vulnerability</vt:lpstr>
      <vt:lpstr>Existing solutions</vt:lpstr>
      <vt:lpstr>Address randomization</vt:lpstr>
      <vt:lpstr>Split and consume strategy</vt:lpstr>
      <vt:lpstr>Results</vt:lpstr>
      <vt:lpstr>Future work</vt:lpstr>
      <vt:lpstr>Презентация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and secure memory allocator</dc:title>
  <cp:lastModifiedBy>Роман Астраханцев</cp:lastModifiedBy>
  <cp:revision>43</cp:revision>
  <dcterms:modified xsi:type="dcterms:W3CDTF">2021-03-31T12:43:39Z</dcterms:modified>
</cp:coreProperties>
</file>