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59" r:id="rId4"/>
    <p:sldId id="260" r:id="rId5"/>
    <p:sldId id="261" r:id="rId6"/>
    <p:sldId id="262"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625" autoAdjust="0"/>
  </p:normalViewPr>
  <p:slideViewPr>
    <p:cSldViewPr snapToGrid="0">
      <p:cViewPr varScale="1">
        <p:scale>
          <a:sx n="78" d="100"/>
          <a:sy n="78" d="100"/>
        </p:scale>
        <p:origin x="18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D26-4A0F-8DAE-42A59EEEB46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D26-4A0F-8DAE-42A59EEEB46E}"/>
              </c:ext>
            </c:extLst>
          </c:dPt>
          <c:dLbls>
            <c:dLbl>
              <c:idx val="0"/>
              <c:layout>
                <c:manualLayout>
                  <c:x val="4.5752734033245833E-2"/>
                  <c:y val="-1.77114319043453E-2"/>
                </c:manualLayout>
              </c:layout>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15:layout>
                    <c:manualLayout>
                      <c:w val="9.1513779527559028E-2"/>
                      <c:h val="9.7152960046660811E-2"/>
                    </c:manualLayout>
                  </c15:layout>
                </c:ext>
                <c:ext xmlns:c16="http://schemas.microsoft.com/office/drawing/2014/chart" uri="{C3380CC4-5D6E-409C-BE32-E72D297353CC}">
                  <c16:uniqueId val="{00000001-3D26-4A0F-8DAE-42A59EEEB46E}"/>
                </c:ext>
              </c:extLst>
            </c:dLbl>
            <c:dLbl>
              <c:idx val="1"/>
              <c:layout>
                <c:manualLayout>
                  <c:x val="-3.117115048118985E-2"/>
                  <c:y val="-5.46941528142315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D26-4A0F-8DAE-42A59EEEB46E}"/>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Лист1!$A$1:$B$1</c:f>
              <c:strCache>
                <c:ptCount val="2"/>
                <c:pt idx="0">
                  <c:v>Энигма</c:v>
                </c:pt>
                <c:pt idx="1">
                  <c:v>Другие шифровальные машины</c:v>
                </c:pt>
              </c:strCache>
            </c:strRef>
          </c:cat>
          <c:val>
            <c:numRef>
              <c:f>Лист1!$A$2:$B$2</c:f>
              <c:numCache>
                <c:formatCode>0%</c:formatCode>
                <c:ptCount val="2"/>
                <c:pt idx="0">
                  <c:v>0.7</c:v>
                </c:pt>
                <c:pt idx="1">
                  <c:v>0.3</c:v>
                </c:pt>
              </c:numCache>
            </c:numRef>
          </c:val>
          <c:extLst>
            <c:ext xmlns:c16="http://schemas.microsoft.com/office/drawing/2014/chart" uri="{C3380CC4-5D6E-409C-BE32-E72D297353CC}">
              <c16:uniqueId val="{00000004-3D26-4A0F-8DAE-42A59EEEB46E}"/>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ru-RU"/>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ru-RU"/>
          </a:p>
        </c:txPr>
      </c:legendEntry>
      <c:layout>
        <c:manualLayout>
          <c:xMode val="edge"/>
          <c:yMode val="edge"/>
          <c:x val="0.11363528969954413"/>
          <c:y val="0.85414142472437871"/>
          <c:w val="0.67271010481095805"/>
          <c:h val="0.126097246484454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9A004-7AEF-4EE2-8CB8-D583FE74CBBD}" type="datetimeFigureOut">
              <a:rPr lang="ru-RU" smtClean="0"/>
              <a:t>22.04.2019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7E7662-24BB-4A20-A16D-6E49F98B2BEA}" type="slidenum">
              <a:rPr lang="ru-RU" smtClean="0"/>
              <a:t>‹#›</a:t>
            </a:fld>
            <a:endParaRPr lang="ru-RU"/>
          </a:p>
        </p:txBody>
      </p:sp>
    </p:spTree>
    <p:extLst>
      <p:ext uri="{BB962C8B-B14F-4D97-AF65-F5344CB8AC3E}">
        <p14:creationId xmlns:p14="http://schemas.microsoft.com/office/powerpoint/2010/main" val="414847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конце 1942 г. советские специалисты сумели построить математическую модель немецкого шифратора, выявили слабости, которые могли способствовать процессу дешифрования.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Советским </a:t>
            </a:r>
            <a:r>
              <a:rPr lang="ru-RU" dirty="0" err="1"/>
              <a:t>криптоаналитикам</a:t>
            </a:r>
            <a:r>
              <a:rPr lang="ru-RU" dirty="0"/>
              <a:t> удавалось эпизодически вскрывать некоторые сообщения, однако о массовом чтении «Энигмы» в СССР говорить нельзя.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1943 г. советские специалисты упоминали в своих отчётах «усиление» Энигмы и затруднении дешифровки, в связи с чем руководство СССР переложило данное задание на Англию.</a:t>
            </a:r>
          </a:p>
        </p:txBody>
      </p:sp>
      <p:sp>
        <p:nvSpPr>
          <p:cNvPr id="4" name="Номер слайда 3"/>
          <p:cNvSpPr>
            <a:spLocks noGrp="1"/>
          </p:cNvSpPr>
          <p:nvPr>
            <p:ph type="sldNum" sz="quarter" idx="5"/>
          </p:nvPr>
        </p:nvSpPr>
        <p:spPr/>
        <p:txBody>
          <a:bodyPr/>
          <a:lstStyle/>
          <a:p>
            <a:fld id="{777E7662-24BB-4A20-A16D-6E49F98B2BEA}" type="slidenum">
              <a:rPr lang="ru-RU" smtClean="0"/>
              <a:t>2</a:t>
            </a:fld>
            <a:endParaRPr lang="ru-RU"/>
          </a:p>
        </p:txBody>
      </p:sp>
    </p:spTree>
    <p:extLst>
      <p:ext uri="{BB962C8B-B14F-4D97-AF65-F5344CB8AC3E}">
        <p14:creationId xmlns:p14="http://schemas.microsoft.com/office/powerpoint/2010/main" val="2749808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Таблицы выпускались каждый месяц.</a:t>
            </a:r>
          </a:p>
          <a:p>
            <a:r>
              <a:rPr lang="ru-RU" dirty="0"/>
              <a:t>Вилли Леман - сотрудник гестапо, начальник отдела контрразведки на военно-промышленных предприятиях Германии, гауптштурмфюрер СС и криминальный инспектор. Тайный агент советской разведки с 1929 года, ставший за время почти тринадцатилетнего сотрудничества с ней одним из наиболее ценных.</a:t>
            </a:r>
          </a:p>
          <a:p>
            <a:r>
              <a:rPr lang="ru-RU" dirty="0"/>
              <a:t>В 1939-1941 годах Леман передавал сотрудникам советской разведки шифры РСХА, главного имперского управления безопасности – одной из главных спецслужб фашисткой Германии, и коды к ним.</a:t>
            </a:r>
          </a:p>
          <a:p>
            <a:r>
              <a:rPr lang="ru-RU" dirty="0"/>
              <a:t>В декабре 1942 г. Вилли Леман был арестован гестапо и казнен. </a:t>
            </a:r>
          </a:p>
        </p:txBody>
      </p:sp>
      <p:sp>
        <p:nvSpPr>
          <p:cNvPr id="4" name="Номер слайда 3"/>
          <p:cNvSpPr>
            <a:spLocks noGrp="1"/>
          </p:cNvSpPr>
          <p:nvPr>
            <p:ph type="sldNum" sz="quarter" idx="5"/>
          </p:nvPr>
        </p:nvSpPr>
        <p:spPr/>
        <p:txBody>
          <a:bodyPr/>
          <a:lstStyle/>
          <a:p>
            <a:fld id="{777E7662-24BB-4A20-A16D-6E49F98B2BEA}" type="slidenum">
              <a:rPr lang="ru-RU" smtClean="0"/>
              <a:t>3</a:t>
            </a:fld>
            <a:endParaRPr lang="ru-RU"/>
          </a:p>
        </p:txBody>
      </p:sp>
    </p:spTree>
    <p:extLst>
      <p:ext uri="{BB962C8B-B14F-4D97-AF65-F5344CB8AC3E}">
        <p14:creationId xmlns:p14="http://schemas.microsoft.com/office/powerpoint/2010/main" val="380996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Однако советское </a:t>
            </a:r>
            <a:r>
              <a:rPr lang="ru-RU" dirty="0" err="1"/>
              <a:t>дешифровальное</a:t>
            </a:r>
            <a:r>
              <a:rPr lang="ru-RU" dirty="0"/>
              <a:t> дело не было расформировано, оно было сосредоточено на других «полевых» шифрах и шифр-машинах.</a:t>
            </a:r>
          </a:p>
          <a:p>
            <a:r>
              <a:rPr lang="ru-RU" dirty="0"/>
              <a:t>Шифр </a:t>
            </a:r>
            <a:r>
              <a:rPr lang="en-US" dirty="0"/>
              <a:t>R.H.V</a:t>
            </a:r>
            <a:r>
              <a:rPr lang="ru-RU" dirty="0"/>
              <a:t>. состоит из двух частей</a:t>
            </a:r>
            <a:r>
              <a:rPr lang="en-US" dirty="0"/>
              <a:t>:</a:t>
            </a:r>
            <a:r>
              <a:rPr lang="ru-RU" dirty="0"/>
              <a:t> маршрутная перестановка с последующей </a:t>
            </a:r>
            <a:r>
              <a:rPr lang="ru-RU" dirty="0" err="1"/>
              <a:t>биграмной</a:t>
            </a:r>
            <a:r>
              <a:rPr lang="ru-RU" dirty="0"/>
              <a:t> заменой (пара заменялась на пару).</a:t>
            </a:r>
          </a:p>
        </p:txBody>
      </p:sp>
      <p:sp>
        <p:nvSpPr>
          <p:cNvPr id="4" name="Номер слайда 3"/>
          <p:cNvSpPr>
            <a:spLocks noGrp="1"/>
          </p:cNvSpPr>
          <p:nvPr>
            <p:ph type="sldNum" sz="quarter" idx="5"/>
          </p:nvPr>
        </p:nvSpPr>
        <p:spPr/>
        <p:txBody>
          <a:bodyPr/>
          <a:lstStyle/>
          <a:p>
            <a:fld id="{777E7662-24BB-4A20-A16D-6E49F98B2BEA}" type="slidenum">
              <a:rPr lang="ru-RU" smtClean="0"/>
              <a:t>4</a:t>
            </a:fld>
            <a:endParaRPr lang="ru-RU"/>
          </a:p>
        </p:txBody>
      </p:sp>
    </p:spTree>
    <p:extLst>
      <p:ext uri="{BB962C8B-B14F-4D97-AF65-F5344CB8AC3E}">
        <p14:creationId xmlns:p14="http://schemas.microsoft.com/office/powerpoint/2010/main" val="3178105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ДЕШИФРОВКА ТЕЛЕГРАММЫ НАЧАЛЬНИКА БЮРО ЕВРОПЕЙСКО-АМЕРИКАНСКИХ ДЕЛ ЯПОНСКОГО МИД СИГЭНОРИ ТОГО ЯПОНСКОМУ ПОСЛУ В БЕРЛИНЕ (27 июня 1942 г.)</a:t>
            </a:r>
          </a:p>
          <a:p>
            <a:r>
              <a:rPr lang="ru-RU" dirty="0"/>
              <a:t>В предвоенные годы Толстой возглавлял японский отдел </a:t>
            </a:r>
            <a:r>
              <a:rPr lang="ru-RU" dirty="0" err="1"/>
              <a:t>дешифровальной</a:t>
            </a:r>
            <a:r>
              <a:rPr lang="ru-RU" dirty="0"/>
              <a:t> службы НКВД. Одним из наиболее значимых успехов было дешифрование группой специалистов во главе с Толстым японских </a:t>
            </a:r>
            <a:r>
              <a:rPr lang="ru-RU" dirty="0" err="1"/>
              <a:t>шифрмашин</a:t>
            </a:r>
            <a:r>
              <a:rPr lang="ru-RU" dirty="0"/>
              <a:t>, известных под названиями: «оранжевая», «красная» и «пурпурная».</a:t>
            </a:r>
          </a:p>
          <a:p>
            <a:endParaRPr lang="ru-RU" dirty="0"/>
          </a:p>
          <a:p>
            <a:r>
              <a:rPr lang="ru-RU" sz="1200" b="0" i="0" kern="1200" dirty="0">
                <a:solidFill>
                  <a:schemeClr val="tx1"/>
                </a:solidFill>
                <a:effectLst/>
                <a:latin typeface="+mn-lt"/>
                <a:ea typeface="+mn-ea"/>
                <a:cs typeface="+mn-cs"/>
              </a:rPr>
              <a:t>Это позволило сделать вывод о том, что Япония не намерена начинать военные действия против СССР, что, в свою очередь, дало возможность перебросить большое количество сил на советско-германский фронт.</a:t>
            </a:r>
            <a:endParaRPr lang="ru-RU" dirty="0"/>
          </a:p>
        </p:txBody>
      </p:sp>
      <p:sp>
        <p:nvSpPr>
          <p:cNvPr id="4" name="Номер слайда 3"/>
          <p:cNvSpPr>
            <a:spLocks noGrp="1"/>
          </p:cNvSpPr>
          <p:nvPr>
            <p:ph type="sldNum" sz="quarter" idx="5"/>
          </p:nvPr>
        </p:nvSpPr>
        <p:spPr/>
        <p:txBody>
          <a:bodyPr/>
          <a:lstStyle/>
          <a:p>
            <a:fld id="{777E7662-24BB-4A20-A16D-6E49F98B2BEA}" type="slidenum">
              <a:rPr lang="ru-RU" smtClean="0"/>
              <a:t>5</a:t>
            </a:fld>
            <a:endParaRPr lang="ru-RU"/>
          </a:p>
        </p:txBody>
      </p:sp>
    </p:spTree>
    <p:extLst>
      <p:ext uri="{BB962C8B-B14F-4D97-AF65-F5344CB8AC3E}">
        <p14:creationId xmlns:p14="http://schemas.microsoft.com/office/powerpoint/2010/main" val="1999082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кульминационный момент Курской битвы 313-й </a:t>
            </a:r>
            <a:r>
              <a:rPr lang="ru-RU" dirty="0" err="1"/>
              <a:t>радиодивизион</a:t>
            </a:r>
            <a:r>
              <a:rPr lang="ru-RU" dirty="0"/>
              <a:t> ОСНАЗ, которым командовал подполковник П.Т. Костин, добыл важные данные об изменении направления главного танкового удара фашистов с Обояни на Прохоровку.)</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Все крупные наступательные операции, проводимые вооруженными силами СССР в годы Великой Отечественной войны, сопровождались </a:t>
            </a:r>
            <a:r>
              <a:rPr lang="ru-RU" dirty="0" err="1"/>
              <a:t>дезинформированием</a:t>
            </a:r>
            <a:r>
              <a:rPr lang="ru-RU" dirty="0"/>
              <a:t> врага при помощи радиоигр. </a:t>
            </a:r>
          </a:p>
          <a:p>
            <a:endParaRPr lang="ru-RU" dirty="0"/>
          </a:p>
          <a:p>
            <a:r>
              <a:rPr lang="ru-RU" dirty="0"/>
              <a:t>Для передачи информации немцы использовали не только радио, так, например, применялись цветные дымы. Вот что об этом вспоминает один из немецких солдат: «Стена фиолетового дыма поднялась в воздух, это были дымовые снаряды. Это означало: внимание, танки!»</a:t>
            </a:r>
          </a:p>
        </p:txBody>
      </p:sp>
      <p:sp>
        <p:nvSpPr>
          <p:cNvPr id="4" name="Номер слайда 3"/>
          <p:cNvSpPr>
            <a:spLocks noGrp="1"/>
          </p:cNvSpPr>
          <p:nvPr>
            <p:ph type="sldNum" sz="quarter" idx="5"/>
          </p:nvPr>
        </p:nvSpPr>
        <p:spPr/>
        <p:txBody>
          <a:bodyPr/>
          <a:lstStyle/>
          <a:p>
            <a:fld id="{777E7662-24BB-4A20-A16D-6E49F98B2BEA}" type="slidenum">
              <a:rPr lang="ru-RU" smtClean="0"/>
              <a:t>6</a:t>
            </a:fld>
            <a:endParaRPr lang="ru-RU"/>
          </a:p>
        </p:txBody>
      </p:sp>
    </p:spTree>
    <p:extLst>
      <p:ext uri="{BB962C8B-B14F-4D97-AF65-F5344CB8AC3E}">
        <p14:creationId xmlns:p14="http://schemas.microsoft.com/office/powerpoint/2010/main" val="3534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6F7F30B-9D40-4A8A-AD8B-C2E1F920C789}" type="datetimeFigureOut">
              <a:rPr lang="ru-RU" smtClean="0"/>
              <a:t>22.04.2019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9CF19D-C5D4-435F-8147-0750BB7424CA}" type="slidenum">
              <a:rPr lang="ru-RU" smtClean="0"/>
              <a:t>‹#›</a:t>
            </a:fld>
            <a:endParaRPr lang="ru-RU"/>
          </a:p>
        </p:txBody>
      </p:sp>
    </p:spTree>
    <p:extLst>
      <p:ext uri="{BB962C8B-B14F-4D97-AF65-F5344CB8AC3E}">
        <p14:creationId xmlns:p14="http://schemas.microsoft.com/office/powerpoint/2010/main" val="3944419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06F7F30B-9D40-4A8A-AD8B-C2E1F920C789}" type="datetimeFigureOut">
              <a:rPr lang="ru-RU" smtClean="0"/>
              <a:t>22.04.2019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29CF19D-C5D4-435F-8147-0750BB7424CA}" type="slidenum">
              <a:rPr lang="ru-RU" smtClean="0"/>
              <a:t>‹#›</a:t>
            </a:fld>
            <a:endParaRPr lang="ru-RU"/>
          </a:p>
        </p:txBody>
      </p:sp>
    </p:spTree>
    <p:extLst>
      <p:ext uri="{BB962C8B-B14F-4D97-AF65-F5344CB8AC3E}">
        <p14:creationId xmlns:p14="http://schemas.microsoft.com/office/powerpoint/2010/main" val="247210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06F7F30B-9D40-4A8A-AD8B-C2E1F920C789}" type="datetimeFigureOut">
              <a:rPr lang="ru-RU" smtClean="0"/>
              <a:t>22.04.2019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29CF19D-C5D4-435F-8147-0750BB7424CA}" type="slidenum">
              <a:rPr lang="ru-RU" smtClean="0"/>
              <a:t>‹#›</a:t>
            </a:fld>
            <a:endParaRPr lang="ru-RU"/>
          </a:p>
        </p:txBody>
      </p:sp>
    </p:spTree>
    <p:extLst>
      <p:ext uri="{BB962C8B-B14F-4D97-AF65-F5344CB8AC3E}">
        <p14:creationId xmlns:p14="http://schemas.microsoft.com/office/powerpoint/2010/main" val="1424946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06F7F30B-9D40-4A8A-AD8B-C2E1F920C789}" type="datetimeFigureOut">
              <a:rPr lang="ru-RU" smtClean="0"/>
              <a:t>22.04.2019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29CF19D-C5D4-435F-8147-0750BB7424CA}"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3948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06F7F30B-9D40-4A8A-AD8B-C2E1F920C789}" type="datetimeFigureOut">
              <a:rPr lang="ru-RU" smtClean="0"/>
              <a:t>22.04.2019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29CF19D-C5D4-435F-8147-0750BB7424CA}" type="slidenum">
              <a:rPr lang="ru-RU" smtClean="0"/>
              <a:t>‹#›</a:t>
            </a:fld>
            <a:endParaRPr lang="ru-RU"/>
          </a:p>
        </p:txBody>
      </p:sp>
    </p:spTree>
    <p:extLst>
      <p:ext uri="{BB962C8B-B14F-4D97-AF65-F5344CB8AC3E}">
        <p14:creationId xmlns:p14="http://schemas.microsoft.com/office/powerpoint/2010/main" val="3641781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06F7F30B-9D40-4A8A-AD8B-C2E1F920C789}" type="datetimeFigureOut">
              <a:rPr lang="ru-RU" smtClean="0"/>
              <a:t>22.04.2019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29CF19D-C5D4-435F-8147-0750BB7424CA}" type="slidenum">
              <a:rPr lang="ru-RU" smtClean="0"/>
              <a:t>‹#›</a:t>
            </a:fld>
            <a:endParaRPr lang="ru-RU"/>
          </a:p>
        </p:txBody>
      </p:sp>
    </p:spTree>
    <p:extLst>
      <p:ext uri="{BB962C8B-B14F-4D97-AF65-F5344CB8AC3E}">
        <p14:creationId xmlns:p14="http://schemas.microsoft.com/office/powerpoint/2010/main" val="452310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06F7F30B-9D40-4A8A-AD8B-C2E1F920C789}" type="datetimeFigureOut">
              <a:rPr lang="ru-RU" smtClean="0"/>
              <a:t>22.04.2019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29CF19D-C5D4-435F-8147-0750BB7424CA}" type="slidenum">
              <a:rPr lang="ru-RU" smtClean="0"/>
              <a:t>‹#›</a:t>
            </a:fld>
            <a:endParaRPr lang="ru-RU"/>
          </a:p>
        </p:txBody>
      </p:sp>
    </p:spTree>
    <p:extLst>
      <p:ext uri="{BB962C8B-B14F-4D97-AF65-F5344CB8AC3E}">
        <p14:creationId xmlns:p14="http://schemas.microsoft.com/office/powerpoint/2010/main" val="2709642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6F7F30B-9D40-4A8A-AD8B-C2E1F920C789}" type="datetimeFigureOut">
              <a:rPr lang="ru-RU" smtClean="0"/>
              <a:t>22.04.2019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9CF19D-C5D4-435F-8147-0750BB7424CA}" type="slidenum">
              <a:rPr lang="ru-RU" smtClean="0"/>
              <a:t>‹#›</a:t>
            </a:fld>
            <a:endParaRPr lang="ru-RU"/>
          </a:p>
        </p:txBody>
      </p:sp>
    </p:spTree>
    <p:extLst>
      <p:ext uri="{BB962C8B-B14F-4D97-AF65-F5344CB8AC3E}">
        <p14:creationId xmlns:p14="http://schemas.microsoft.com/office/powerpoint/2010/main" val="484243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6F7F30B-9D40-4A8A-AD8B-C2E1F920C789}" type="datetimeFigureOut">
              <a:rPr lang="ru-RU" smtClean="0"/>
              <a:t>22.04.2019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9CF19D-C5D4-435F-8147-0750BB7424CA}" type="slidenum">
              <a:rPr lang="ru-RU" smtClean="0"/>
              <a:t>‹#›</a:t>
            </a:fld>
            <a:endParaRPr lang="ru-RU"/>
          </a:p>
        </p:txBody>
      </p:sp>
    </p:spTree>
    <p:extLst>
      <p:ext uri="{BB962C8B-B14F-4D97-AF65-F5344CB8AC3E}">
        <p14:creationId xmlns:p14="http://schemas.microsoft.com/office/powerpoint/2010/main" val="246913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6F7F30B-9D40-4A8A-AD8B-C2E1F920C789}" type="datetimeFigureOut">
              <a:rPr lang="ru-RU" smtClean="0"/>
              <a:t>22.04.2019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9CF19D-C5D4-435F-8147-0750BB7424CA}" type="slidenum">
              <a:rPr lang="ru-RU" smtClean="0"/>
              <a:t>‹#›</a:t>
            </a:fld>
            <a:endParaRPr lang="ru-RU"/>
          </a:p>
        </p:txBody>
      </p:sp>
    </p:spTree>
    <p:extLst>
      <p:ext uri="{BB962C8B-B14F-4D97-AF65-F5344CB8AC3E}">
        <p14:creationId xmlns:p14="http://schemas.microsoft.com/office/powerpoint/2010/main" val="137213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6F7F30B-9D40-4A8A-AD8B-C2E1F920C789}" type="datetimeFigureOut">
              <a:rPr lang="ru-RU" smtClean="0"/>
              <a:t>22.04.2019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9CF19D-C5D4-435F-8147-0750BB7424CA}" type="slidenum">
              <a:rPr lang="ru-RU" smtClean="0"/>
              <a:t>‹#›</a:t>
            </a:fld>
            <a:endParaRPr lang="ru-RU"/>
          </a:p>
        </p:txBody>
      </p:sp>
    </p:spTree>
    <p:extLst>
      <p:ext uri="{BB962C8B-B14F-4D97-AF65-F5344CB8AC3E}">
        <p14:creationId xmlns:p14="http://schemas.microsoft.com/office/powerpoint/2010/main" val="382015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06F7F30B-9D40-4A8A-AD8B-C2E1F920C789}" type="datetimeFigureOut">
              <a:rPr lang="ru-RU" smtClean="0"/>
              <a:t>22.04.2019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29CF19D-C5D4-435F-8147-0750BB7424CA}" type="slidenum">
              <a:rPr lang="ru-RU" smtClean="0"/>
              <a:t>‹#›</a:t>
            </a:fld>
            <a:endParaRPr lang="ru-RU"/>
          </a:p>
        </p:txBody>
      </p:sp>
    </p:spTree>
    <p:extLst>
      <p:ext uri="{BB962C8B-B14F-4D97-AF65-F5344CB8AC3E}">
        <p14:creationId xmlns:p14="http://schemas.microsoft.com/office/powerpoint/2010/main" val="2668334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6F7F30B-9D40-4A8A-AD8B-C2E1F920C789}" type="datetimeFigureOut">
              <a:rPr lang="ru-RU" smtClean="0"/>
              <a:t>22.04.2019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29CF19D-C5D4-435F-8147-0750BB7424CA}" type="slidenum">
              <a:rPr lang="ru-RU" smtClean="0"/>
              <a:t>‹#›</a:t>
            </a:fld>
            <a:endParaRPr lang="ru-RU"/>
          </a:p>
        </p:txBody>
      </p:sp>
    </p:spTree>
    <p:extLst>
      <p:ext uri="{BB962C8B-B14F-4D97-AF65-F5344CB8AC3E}">
        <p14:creationId xmlns:p14="http://schemas.microsoft.com/office/powerpoint/2010/main" val="2402415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06F7F30B-9D40-4A8A-AD8B-C2E1F920C789}" type="datetimeFigureOut">
              <a:rPr lang="ru-RU" smtClean="0"/>
              <a:t>22.04.2019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29CF19D-C5D4-435F-8147-0750BB7424CA}" type="slidenum">
              <a:rPr lang="ru-RU" smtClean="0"/>
              <a:t>‹#›</a:t>
            </a:fld>
            <a:endParaRPr lang="ru-RU"/>
          </a:p>
        </p:txBody>
      </p:sp>
    </p:spTree>
    <p:extLst>
      <p:ext uri="{BB962C8B-B14F-4D97-AF65-F5344CB8AC3E}">
        <p14:creationId xmlns:p14="http://schemas.microsoft.com/office/powerpoint/2010/main" val="902352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7F30B-9D40-4A8A-AD8B-C2E1F920C789}" type="datetimeFigureOut">
              <a:rPr lang="ru-RU" smtClean="0"/>
              <a:t>22.04.2019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29CF19D-C5D4-435F-8147-0750BB7424CA}" type="slidenum">
              <a:rPr lang="ru-RU" smtClean="0"/>
              <a:t>‹#›</a:t>
            </a:fld>
            <a:endParaRPr lang="ru-RU"/>
          </a:p>
        </p:txBody>
      </p:sp>
    </p:spTree>
    <p:extLst>
      <p:ext uri="{BB962C8B-B14F-4D97-AF65-F5344CB8AC3E}">
        <p14:creationId xmlns:p14="http://schemas.microsoft.com/office/powerpoint/2010/main" val="70798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06F7F30B-9D40-4A8A-AD8B-C2E1F920C789}" type="datetimeFigureOut">
              <a:rPr lang="ru-RU" smtClean="0"/>
              <a:t>22.04.2019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29CF19D-C5D4-435F-8147-0750BB7424CA}" type="slidenum">
              <a:rPr lang="ru-RU" smtClean="0"/>
              <a:t>‹#›</a:t>
            </a:fld>
            <a:endParaRPr lang="ru-RU"/>
          </a:p>
        </p:txBody>
      </p:sp>
    </p:spTree>
    <p:extLst>
      <p:ext uri="{BB962C8B-B14F-4D97-AF65-F5344CB8AC3E}">
        <p14:creationId xmlns:p14="http://schemas.microsoft.com/office/powerpoint/2010/main" val="203673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06F7F30B-9D40-4A8A-AD8B-C2E1F920C789}" type="datetimeFigureOut">
              <a:rPr lang="ru-RU" smtClean="0"/>
              <a:t>22.04.2019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29CF19D-C5D4-435F-8147-0750BB7424CA}" type="slidenum">
              <a:rPr lang="ru-RU" smtClean="0"/>
              <a:t>‹#›</a:t>
            </a:fld>
            <a:endParaRPr lang="ru-RU"/>
          </a:p>
        </p:txBody>
      </p:sp>
    </p:spTree>
    <p:extLst>
      <p:ext uri="{BB962C8B-B14F-4D97-AF65-F5344CB8AC3E}">
        <p14:creationId xmlns:p14="http://schemas.microsoft.com/office/powerpoint/2010/main" val="295664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6F7F30B-9D40-4A8A-AD8B-C2E1F920C789}" type="datetimeFigureOut">
              <a:rPr lang="ru-RU" smtClean="0"/>
              <a:t>22.04.2019</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29CF19D-C5D4-435F-8147-0750BB7424CA}" type="slidenum">
              <a:rPr lang="ru-RU" smtClean="0"/>
              <a:t>‹#›</a:t>
            </a:fld>
            <a:endParaRPr lang="ru-RU"/>
          </a:p>
        </p:txBody>
      </p:sp>
    </p:spTree>
    <p:extLst>
      <p:ext uri="{BB962C8B-B14F-4D97-AF65-F5344CB8AC3E}">
        <p14:creationId xmlns:p14="http://schemas.microsoft.com/office/powerpoint/2010/main" val="28675924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56D2F3-6047-4A98-B3A8-F5C9A84F5288}"/>
              </a:ext>
            </a:extLst>
          </p:cNvPr>
          <p:cNvSpPr>
            <a:spLocks noGrp="1"/>
          </p:cNvSpPr>
          <p:nvPr>
            <p:ph type="ctrTitle"/>
          </p:nvPr>
        </p:nvSpPr>
        <p:spPr>
          <a:xfrm>
            <a:off x="1524000" y="1778466"/>
            <a:ext cx="9144000" cy="3040180"/>
          </a:xfrm>
        </p:spPr>
        <p:txBody>
          <a:bodyPr>
            <a:normAutofit fontScale="90000"/>
          </a:bodyPr>
          <a:lstStyle/>
          <a:p>
            <a:r>
              <a:rPr lang="ru-RU" dirty="0"/>
              <a:t>Усилия советских </a:t>
            </a:r>
            <a:r>
              <a:rPr lang="ru-RU" dirty="0" err="1"/>
              <a:t>дешифровальщиков</a:t>
            </a:r>
            <a:r>
              <a:rPr lang="ru-RU" dirty="0"/>
              <a:t> по взлому «Энигмы» и других шифров противника </a:t>
            </a:r>
          </a:p>
        </p:txBody>
      </p:sp>
    </p:spTree>
    <p:extLst>
      <p:ext uri="{BB962C8B-B14F-4D97-AF65-F5344CB8AC3E}">
        <p14:creationId xmlns:p14="http://schemas.microsoft.com/office/powerpoint/2010/main" val="94415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72B04A-D5E2-4A1F-817B-BE87BDF83381}"/>
              </a:ext>
            </a:extLst>
          </p:cNvPr>
          <p:cNvSpPr>
            <a:spLocks noGrp="1"/>
          </p:cNvSpPr>
          <p:nvPr>
            <p:ph type="title"/>
          </p:nvPr>
        </p:nvSpPr>
        <p:spPr/>
        <p:txBody>
          <a:bodyPr/>
          <a:lstStyle/>
          <a:p>
            <a:r>
              <a:rPr lang="ru-RU" dirty="0"/>
              <a:t>Энигма</a:t>
            </a:r>
          </a:p>
        </p:txBody>
      </p:sp>
      <p:sp>
        <p:nvSpPr>
          <p:cNvPr id="3" name="Объект 2">
            <a:extLst>
              <a:ext uri="{FF2B5EF4-FFF2-40B4-BE49-F238E27FC236}">
                <a16:creationId xmlns:a16="http://schemas.microsoft.com/office/drawing/2014/main" id="{17510967-05B8-4A56-911C-E35C35E892F1}"/>
              </a:ext>
            </a:extLst>
          </p:cNvPr>
          <p:cNvSpPr>
            <a:spLocks noGrp="1"/>
          </p:cNvSpPr>
          <p:nvPr>
            <p:ph idx="1"/>
          </p:nvPr>
        </p:nvSpPr>
        <p:spPr>
          <a:xfrm>
            <a:off x="1222714" y="1935184"/>
            <a:ext cx="3935042" cy="4058751"/>
          </a:xfrm>
        </p:spPr>
        <p:txBody>
          <a:bodyPr/>
          <a:lstStyle/>
          <a:p>
            <a:r>
              <a:rPr lang="ru-RU" dirty="0"/>
              <a:t>В конце 1942 г. советские специалисты сумели построить математическую модель немецкого шифратора, выявили слабости, которые могли способствовать процессу дешифрования</a:t>
            </a:r>
          </a:p>
          <a:p>
            <a:r>
              <a:rPr lang="ru-RU" dirty="0"/>
              <a:t>Удавалось эпизодически вскрывать некоторые сообщения</a:t>
            </a:r>
          </a:p>
        </p:txBody>
      </p:sp>
      <p:graphicFrame>
        <p:nvGraphicFramePr>
          <p:cNvPr id="4" name="Диаграмма 3">
            <a:extLst>
              <a:ext uri="{FF2B5EF4-FFF2-40B4-BE49-F238E27FC236}">
                <a16:creationId xmlns:a16="http://schemas.microsoft.com/office/drawing/2014/main" id="{C5C5D4FC-ED10-4E69-9475-2C9DE95AC7A8}"/>
              </a:ext>
            </a:extLst>
          </p:cNvPr>
          <p:cNvGraphicFramePr>
            <a:graphicFrameLocks/>
          </p:cNvGraphicFramePr>
          <p:nvPr>
            <p:extLst>
              <p:ext uri="{D42A27DB-BD31-4B8C-83A1-F6EECF244321}">
                <p14:modId xmlns:p14="http://schemas.microsoft.com/office/powerpoint/2010/main" val="912440709"/>
              </p:ext>
            </p:extLst>
          </p:nvPr>
        </p:nvGraphicFramePr>
        <p:xfrm>
          <a:off x="5850981" y="1935184"/>
          <a:ext cx="4825068" cy="38560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030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F9F9FC-9100-4D52-83F5-D6FD075D078E}"/>
              </a:ext>
            </a:extLst>
          </p:cNvPr>
          <p:cNvSpPr>
            <a:spLocks noGrp="1"/>
          </p:cNvSpPr>
          <p:nvPr>
            <p:ph type="title"/>
          </p:nvPr>
        </p:nvSpPr>
        <p:spPr/>
        <p:txBody>
          <a:bodyPr/>
          <a:lstStyle/>
          <a:p>
            <a:r>
              <a:rPr lang="ru-RU" dirty="0"/>
              <a:t>Ключи к Энигме. Агентура</a:t>
            </a:r>
          </a:p>
        </p:txBody>
      </p:sp>
      <p:pic>
        <p:nvPicPr>
          <p:cNvPr id="4" name="Рисунок 3">
            <a:extLst>
              <a:ext uri="{FF2B5EF4-FFF2-40B4-BE49-F238E27FC236}">
                <a16:creationId xmlns:a16="http://schemas.microsoft.com/office/drawing/2014/main" id="{D2C1615A-C983-46E7-BA69-4ED9C94562DF}"/>
              </a:ext>
            </a:extLst>
          </p:cNvPr>
          <p:cNvPicPr>
            <a:picLocks noChangeAspect="1"/>
          </p:cNvPicPr>
          <p:nvPr/>
        </p:nvPicPr>
        <p:blipFill rotWithShape="1">
          <a:blip r:embed="rId3"/>
          <a:srcRect r="13274" b="15495"/>
          <a:stretch/>
        </p:blipFill>
        <p:spPr>
          <a:xfrm>
            <a:off x="374537" y="1769040"/>
            <a:ext cx="6434036" cy="4602120"/>
          </a:xfrm>
          <a:prstGeom prst="rect">
            <a:avLst/>
          </a:prstGeom>
        </p:spPr>
      </p:pic>
      <p:pic>
        <p:nvPicPr>
          <p:cNvPr id="5" name="Рисунок 4">
            <a:extLst>
              <a:ext uri="{FF2B5EF4-FFF2-40B4-BE49-F238E27FC236}">
                <a16:creationId xmlns:a16="http://schemas.microsoft.com/office/drawing/2014/main" id="{53E55E62-E4ED-4312-A97C-2B9243FA8A8D}"/>
              </a:ext>
            </a:extLst>
          </p:cNvPr>
          <p:cNvPicPr>
            <a:picLocks noChangeAspect="1"/>
          </p:cNvPicPr>
          <p:nvPr/>
        </p:nvPicPr>
        <p:blipFill>
          <a:blip r:embed="rId4"/>
          <a:stretch>
            <a:fillRect/>
          </a:stretch>
        </p:blipFill>
        <p:spPr>
          <a:xfrm>
            <a:off x="8019277" y="1580050"/>
            <a:ext cx="2755815" cy="4078607"/>
          </a:xfrm>
          <a:prstGeom prst="rect">
            <a:avLst/>
          </a:prstGeom>
        </p:spPr>
      </p:pic>
      <p:sp>
        <p:nvSpPr>
          <p:cNvPr id="6" name="Прямоугольник 5">
            <a:extLst>
              <a:ext uri="{FF2B5EF4-FFF2-40B4-BE49-F238E27FC236}">
                <a16:creationId xmlns:a16="http://schemas.microsoft.com/office/drawing/2014/main" id="{1882E64B-4829-4452-88A2-A2B30EB6FCD6}"/>
              </a:ext>
            </a:extLst>
          </p:cNvPr>
          <p:cNvSpPr/>
          <p:nvPr/>
        </p:nvSpPr>
        <p:spPr>
          <a:xfrm>
            <a:off x="8214007" y="5725180"/>
            <a:ext cx="2366353" cy="523220"/>
          </a:xfrm>
          <a:prstGeom prst="rect">
            <a:avLst/>
          </a:prstGeom>
        </p:spPr>
        <p:txBody>
          <a:bodyPr wrap="none">
            <a:spAutoFit/>
          </a:bodyPr>
          <a:lstStyle/>
          <a:p>
            <a:r>
              <a:rPr lang="ru-RU" sz="2800" dirty="0"/>
              <a:t>Вилли Леман</a:t>
            </a:r>
          </a:p>
        </p:txBody>
      </p:sp>
    </p:spTree>
    <p:extLst>
      <p:ext uri="{BB962C8B-B14F-4D97-AF65-F5344CB8AC3E}">
        <p14:creationId xmlns:p14="http://schemas.microsoft.com/office/powerpoint/2010/main" val="3158028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D06343-754A-457C-9E67-BD729A7A4041}"/>
              </a:ext>
            </a:extLst>
          </p:cNvPr>
          <p:cNvSpPr>
            <a:spLocks noGrp="1"/>
          </p:cNvSpPr>
          <p:nvPr>
            <p:ph type="title"/>
          </p:nvPr>
        </p:nvSpPr>
        <p:spPr/>
        <p:txBody>
          <a:bodyPr/>
          <a:lstStyle/>
          <a:p>
            <a:r>
              <a:rPr lang="ru-RU" dirty="0"/>
              <a:t>Прочие немецкие шифры</a:t>
            </a:r>
          </a:p>
        </p:txBody>
      </p:sp>
      <p:pic>
        <p:nvPicPr>
          <p:cNvPr id="1026" name="Picture 2" descr="Front cover of general Reservehandverfahren instruction booklet">
            <a:extLst>
              <a:ext uri="{FF2B5EF4-FFF2-40B4-BE49-F238E27FC236}">
                <a16:creationId xmlns:a16="http://schemas.microsoft.com/office/drawing/2014/main" id="{310B8CFA-F57F-4CF0-8BA2-883A52F93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633" y="1715973"/>
            <a:ext cx="3400725" cy="4705680"/>
          </a:xfrm>
          <a:prstGeom prst="rect">
            <a:avLst/>
          </a:prstGeom>
          <a:noFill/>
          <a:extLst>
            <a:ext uri="{909E8E84-426E-40DD-AFC4-6F175D3DCCD1}">
              <a14:hiddenFill xmlns:a14="http://schemas.microsoft.com/office/drawing/2010/main">
                <a:solidFill>
                  <a:srgbClr val="FFFFFF"/>
                </a:solidFill>
              </a14:hiddenFill>
            </a:ext>
          </a:extLst>
        </p:spPr>
      </p:pic>
      <p:sp>
        <p:nvSpPr>
          <p:cNvPr id="5" name="Объект 2">
            <a:extLst>
              <a:ext uri="{FF2B5EF4-FFF2-40B4-BE49-F238E27FC236}">
                <a16:creationId xmlns:a16="http://schemas.microsoft.com/office/drawing/2014/main" id="{CAB21ACF-3065-48F1-AB03-6BA226166ECA}"/>
              </a:ext>
            </a:extLst>
          </p:cNvPr>
          <p:cNvSpPr>
            <a:spLocks noGrp="1"/>
          </p:cNvSpPr>
          <p:nvPr>
            <p:ph idx="1"/>
          </p:nvPr>
        </p:nvSpPr>
        <p:spPr>
          <a:xfrm>
            <a:off x="6090676" y="2189649"/>
            <a:ext cx="3935042" cy="4058751"/>
          </a:xfrm>
        </p:spPr>
        <p:txBody>
          <a:bodyPr/>
          <a:lstStyle/>
          <a:p>
            <a:r>
              <a:rPr lang="ru-RU" dirty="0"/>
              <a:t>Советское </a:t>
            </a:r>
            <a:r>
              <a:rPr lang="ru-RU" dirty="0" err="1"/>
              <a:t>дешифровальное</a:t>
            </a:r>
            <a:r>
              <a:rPr lang="ru-RU" dirty="0"/>
              <a:t> дело было сосредоточено на других, «полевых», шифрах.</a:t>
            </a:r>
          </a:p>
          <a:p>
            <a:endParaRPr lang="ru-RU" dirty="0"/>
          </a:p>
          <a:p>
            <a:r>
              <a:rPr lang="en-US" dirty="0"/>
              <a:t>R.H.V</a:t>
            </a:r>
            <a:r>
              <a:rPr lang="ru-RU" dirty="0"/>
              <a:t>.</a:t>
            </a:r>
            <a:r>
              <a:rPr lang="en-US" dirty="0"/>
              <a:t> – </a:t>
            </a:r>
            <a:r>
              <a:rPr lang="ru-RU" dirty="0"/>
              <a:t>официальный ручной шифр в отсутствии доступа к Энигме.</a:t>
            </a:r>
          </a:p>
        </p:txBody>
      </p:sp>
    </p:spTree>
    <p:extLst>
      <p:ext uri="{BB962C8B-B14F-4D97-AF65-F5344CB8AC3E}">
        <p14:creationId xmlns:p14="http://schemas.microsoft.com/office/powerpoint/2010/main" val="46933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лачко с текстом: прямоугольное со скругленными углами 6">
            <a:extLst>
              <a:ext uri="{FF2B5EF4-FFF2-40B4-BE49-F238E27FC236}">
                <a16:creationId xmlns:a16="http://schemas.microsoft.com/office/drawing/2014/main" id="{323ACA62-BCC7-464E-ACF4-8E6718F5407B}"/>
              </a:ext>
            </a:extLst>
          </p:cNvPr>
          <p:cNvSpPr/>
          <p:nvPr/>
        </p:nvSpPr>
        <p:spPr>
          <a:xfrm>
            <a:off x="999821" y="1541365"/>
            <a:ext cx="6042454" cy="1237291"/>
          </a:xfrm>
          <a:prstGeom prst="wedgeRoundRectCallout">
            <a:avLst>
              <a:gd name="adj1" fmla="val 53928"/>
              <a:gd name="adj2" fmla="val 724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a:t>Нам была доступна информация, циркулирующая в структурах Вермахта (почти вся!)</a:t>
            </a:r>
          </a:p>
        </p:txBody>
      </p:sp>
      <p:sp>
        <p:nvSpPr>
          <p:cNvPr id="2" name="Заголовок 1">
            <a:extLst>
              <a:ext uri="{FF2B5EF4-FFF2-40B4-BE49-F238E27FC236}">
                <a16:creationId xmlns:a16="http://schemas.microsoft.com/office/drawing/2014/main" id="{A979DA22-DEEA-47BE-85CA-75532AFA0EF3}"/>
              </a:ext>
            </a:extLst>
          </p:cNvPr>
          <p:cNvSpPr>
            <a:spLocks noGrp="1"/>
          </p:cNvSpPr>
          <p:nvPr>
            <p:ph type="title"/>
          </p:nvPr>
        </p:nvSpPr>
        <p:spPr/>
        <p:txBody>
          <a:bodyPr/>
          <a:lstStyle/>
          <a:p>
            <a:r>
              <a:rPr lang="ru-RU" dirty="0"/>
              <a:t>Успехи на Японском фронте.</a:t>
            </a:r>
          </a:p>
        </p:txBody>
      </p:sp>
      <p:sp>
        <p:nvSpPr>
          <p:cNvPr id="3" name="Объект 2">
            <a:extLst>
              <a:ext uri="{FF2B5EF4-FFF2-40B4-BE49-F238E27FC236}">
                <a16:creationId xmlns:a16="http://schemas.microsoft.com/office/drawing/2014/main" id="{8BDC89C0-2DF6-4021-B81F-C7859EAAB601}"/>
              </a:ext>
            </a:extLst>
          </p:cNvPr>
          <p:cNvSpPr>
            <a:spLocks noGrp="1"/>
          </p:cNvSpPr>
          <p:nvPr>
            <p:ph idx="1"/>
          </p:nvPr>
        </p:nvSpPr>
        <p:spPr>
          <a:xfrm>
            <a:off x="999821" y="2939573"/>
            <a:ext cx="5475854" cy="3579061"/>
          </a:xfrm>
        </p:spPr>
        <p:txBody>
          <a:bodyPr/>
          <a:lstStyle/>
          <a:p>
            <a:r>
              <a:rPr lang="ru-RU" dirty="0"/>
              <a:t>«…При данных обстоятельствах необходимо сохранить существующее положение на севере. Разумеется, мы всегда готовы дать решительный отпор, ежели, паче чаяния, он нарушит спокойствие. Однако теперь, когда перед нами ряд неразрешённых проблем, признано необходимым воздержаться от ослабления нажима на Англию и США и посылки войск на север, чем был бы заново расширен фронт войны…»</a:t>
            </a:r>
          </a:p>
        </p:txBody>
      </p:sp>
      <p:pic>
        <p:nvPicPr>
          <p:cNvPr id="4" name="Рисунок 3">
            <a:extLst>
              <a:ext uri="{FF2B5EF4-FFF2-40B4-BE49-F238E27FC236}">
                <a16:creationId xmlns:a16="http://schemas.microsoft.com/office/drawing/2014/main" id="{5492C500-EE29-443B-9E0E-539118CDECD4}"/>
              </a:ext>
            </a:extLst>
          </p:cNvPr>
          <p:cNvPicPr>
            <a:picLocks noChangeAspect="1"/>
          </p:cNvPicPr>
          <p:nvPr/>
        </p:nvPicPr>
        <p:blipFill>
          <a:blip r:embed="rId3"/>
          <a:stretch>
            <a:fillRect/>
          </a:stretch>
        </p:blipFill>
        <p:spPr>
          <a:xfrm>
            <a:off x="7522259" y="1777758"/>
            <a:ext cx="3265313" cy="4836898"/>
          </a:xfrm>
          <a:prstGeom prst="rect">
            <a:avLst/>
          </a:prstGeom>
        </p:spPr>
      </p:pic>
    </p:spTree>
    <p:extLst>
      <p:ext uri="{BB962C8B-B14F-4D97-AF65-F5344CB8AC3E}">
        <p14:creationId xmlns:p14="http://schemas.microsoft.com/office/powerpoint/2010/main" val="110045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C42F31-D92E-4DA7-A174-14205E2212C0}"/>
              </a:ext>
            </a:extLst>
          </p:cNvPr>
          <p:cNvSpPr>
            <a:spLocks noGrp="1"/>
          </p:cNvSpPr>
          <p:nvPr>
            <p:ph type="title"/>
          </p:nvPr>
        </p:nvSpPr>
        <p:spPr/>
        <p:txBody>
          <a:bodyPr/>
          <a:lstStyle/>
          <a:p>
            <a:r>
              <a:rPr lang="ru-RU" dirty="0" err="1"/>
              <a:t>Радиоразведчики</a:t>
            </a:r>
            <a:r>
              <a:rPr lang="ru-RU" dirty="0"/>
              <a:t>. Радиоигры</a:t>
            </a:r>
          </a:p>
        </p:txBody>
      </p:sp>
      <p:pic>
        <p:nvPicPr>
          <p:cNvPr id="2050" name="Picture 2" descr="ÐÐ°ÑÑÐ¸Ð½ÐºÐ¸ Ð¿Ð¾ Ð·Ð°Ð¿ÑÐ¾ÑÑ ÑÐ²ÐµÑÐ½ÑÐµ Ð´ÑÐ¼Ñ ÑÐ½Ð°ÑÑÐ´Ñ">
            <a:extLst>
              <a:ext uri="{FF2B5EF4-FFF2-40B4-BE49-F238E27FC236}">
                <a16:creationId xmlns:a16="http://schemas.microsoft.com/office/drawing/2014/main" id="{A46C5CD4-5ECB-4D93-BE61-CF26202EA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33" y="2004298"/>
            <a:ext cx="3600578" cy="3600578"/>
          </a:xfrm>
          <a:prstGeom prst="rect">
            <a:avLst/>
          </a:prstGeom>
          <a:noFill/>
          <a:extLst>
            <a:ext uri="{909E8E84-426E-40DD-AFC4-6F175D3DCCD1}">
              <a14:hiddenFill xmlns:a14="http://schemas.microsoft.com/office/drawing/2010/main">
                <a:solidFill>
                  <a:srgbClr val="FFFFFF"/>
                </a:solidFill>
              </a14:hiddenFill>
            </a:ext>
          </a:extLst>
        </p:spPr>
      </p:pic>
      <p:sp>
        <p:nvSpPr>
          <p:cNvPr id="5" name="Объект 2">
            <a:extLst>
              <a:ext uri="{FF2B5EF4-FFF2-40B4-BE49-F238E27FC236}">
                <a16:creationId xmlns:a16="http://schemas.microsoft.com/office/drawing/2014/main" id="{2337459D-C9F8-4B8F-A173-952DD903DFB3}"/>
              </a:ext>
            </a:extLst>
          </p:cNvPr>
          <p:cNvSpPr>
            <a:spLocks noGrp="1"/>
          </p:cNvSpPr>
          <p:nvPr>
            <p:ph idx="1"/>
          </p:nvPr>
        </p:nvSpPr>
        <p:spPr>
          <a:xfrm>
            <a:off x="4805574" y="1880730"/>
            <a:ext cx="6958058" cy="4058751"/>
          </a:xfrm>
        </p:spPr>
        <p:txBody>
          <a:bodyPr/>
          <a:lstStyle/>
          <a:p>
            <a:r>
              <a:rPr lang="ru-RU" dirty="0"/>
              <a:t>Вычисление дислокации противника в Курской битве и сражении под Сталинградом.</a:t>
            </a:r>
          </a:p>
          <a:p>
            <a:r>
              <a:rPr lang="ru-RU" dirty="0"/>
              <a:t>Радиоигра – использование средств радиосвязи в оперативной игре для дезинформации разведывательных органов противника.</a:t>
            </a:r>
          </a:p>
          <a:p>
            <a:r>
              <a:rPr lang="ru-RU" dirty="0"/>
              <a:t>Операция «Опыт»</a:t>
            </a:r>
          </a:p>
          <a:p>
            <a:r>
              <a:rPr lang="ru-RU" dirty="0"/>
              <a:t>Операция «Монастырь» (продолжалась в течение четырёх лет с 1941 по 1944 годы)</a:t>
            </a:r>
          </a:p>
          <a:p>
            <a:endParaRPr lang="ru-RU" dirty="0"/>
          </a:p>
          <a:p>
            <a:endParaRPr lang="ru-RU" dirty="0"/>
          </a:p>
        </p:txBody>
      </p:sp>
    </p:spTree>
    <p:extLst>
      <p:ext uri="{BB962C8B-B14F-4D97-AF65-F5344CB8AC3E}">
        <p14:creationId xmlns:p14="http://schemas.microsoft.com/office/powerpoint/2010/main" val="45461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F65F30-EE2F-4183-9711-0FACC3AB62A0}"/>
              </a:ext>
            </a:extLst>
          </p:cNvPr>
          <p:cNvSpPr>
            <a:spLocks noGrp="1"/>
          </p:cNvSpPr>
          <p:nvPr>
            <p:ph type="title"/>
          </p:nvPr>
        </p:nvSpPr>
        <p:spPr/>
        <p:txBody>
          <a:bodyPr/>
          <a:lstStyle/>
          <a:p>
            <a:r>
              <a:rPr lang="ru-RU" dirty="0"/>
              <a:t>Литература</a:t>
            </a:r>
          </a:p>
        </p:txBody>
      </p:sp>
      <p:sp>
        <p:nvSpPr>
          <p:cNvPr id="3" name="Объект 2">
            <a:extLst>
              <a:ext uri="{FF2B5EF4-FFF2-40B4-BE49-F238E27FC236}">
                <a16:creationId xmlns:a16="http://schemas.microsoft.com/office/drawing/2014/main" id="{86276ECA-1C5B-448B-90E3-947F8CBE5899}"/>
              </a:ext>
            </a:extLst>
          </p:cNvPr>
          <p:cNvSpPr>
            <a:spLocks noGrp="1"/>
          </p:cNvSpPr>
          <p:nvPr>
            <p:ph idx="1"/>
          </p:nvPr>
        </p:nvSpPr>
        <p:spPr/>
        <p:txBody>
          <a:bodyPr/>
          <a:lstStyle/>
          <a:p>
            <a:r>
              <a:rPr lang="ru-RU" dirty="0"/>
              <a:t>Д. А. Ларин. «Защита информации и криптоанализ в СССР во время Сталинградской битвы» (ВЕСТНИК РГГУ). Москва 2012. </a:t>
            </a:r>
            <a:r>
              <a:rPr lang="en-US" dirty="0"/>
              <a:t>ISSN 1998-6769</a:t>
            </a:r>
            <a:r>
              <a:rPr lang="ru-RU" dirty="0"/>
              <a:t>.</a:t>
            </a:r>
          </a:p>
          <a:p>
            <a:r>
              <a:rPr lang="ru-RU" dirty="0"/>
              <a:t>Д. А. Ларин «Советская шифровальная служба в годы Великой Отечественной Войны». 2011</a:t>
            </a:r>
          </a:p>
          <a:p>
            <a:r>
              <a:rPr lang="ru-RU" dirty="0"/>
              <a:t>Кан Д. Война кодов и шифров. М.: РИПОЛ КЛАССИК, 2004. С. 236</a:t>
            </a:r>
          </a:p>
          <a:p>
            <a:r>
              <a:rPr lang="ru-RU" dirty="0"/>
              <a:t>Соболева, Т. А. История шифровального дела в России. — М.: «ОЛМА–ПРЕСС-Образование», 2002. — 511 с. — (Досье). — ISBN 5-224-03634-8.</a:t>
            </a:r>
          </a:p>
          <a:p>
            <a:r>
              <a:rPr lang="ru-RU" dirty="0"/>
              <a:t>См.: </a:t>
            </a:r>
            <a:r>
              <a:rPr lang="ru-RU" dirty="0" err="1"/>
              <a:t>Мощанский</a:t>
            </a:r>
            <a:r>
              <a:rPr lang="ru-RU" dirty="0"/>
              <a:t> И.Б. Крупнейшие танковые сражения Второй мировой войны. Аналитический обзор. М.: Вече, 2011. С. 297.</a:t>
            </a:r>
          </a:p>
          <a:p>
            <a:endParaRPr lang="ru-RU" dirty="0"/>
          </a:p>
        </p:txBody>
      </p:sp>
    </p:spTree>
    <p:extLst>
      <p:ext uri="{BB962C8B-B14F-4D97-AF65-F5344CB8AC3E}">
        <p14:creationId xmlns:p14="http://schemas.microsoft.com/office/powerpoint/2010/main" val="3535152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TM04033929[[fn=Грифель]]</Template>
  <TotalTime>147</TotalTime>
  <Words>701</Words>
  <Application>Microsoft Office PowerPoint</Application>
  <PresentationFormat>Широкоэкранный</PresentationFormat>
  <Paragraphs>49</Paragraphs>
  <Slides>7</Slides>
  <Notes>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Calibri</vt:lpstr>
      <vt:lpstr>Calisto MT</vt:lpstr>
      <vt:lpstr>Wingdings 2</vt:lpstr>
      <vt:lpstr>Сланец</vt:lpstr>
      <vt:lpstr>Усилия советских дешифровальщиков по взлому «Энигмы» и других шифров противника </vt:lpstr>
      <vt:lpstr>Энигма</vt:lpstr>
      <vt:lpstr>Ключи к Энигме. Агентура</vt:lpstr>
      <vt:lpstr>Прочие немецкие шифры</vt:lpstr>
      <vt:lpstr>Успехи на Японском фронте.</vt:lpstr>
      <vt:lpstr>Радиоразведчики. Радиоигры</vt:lpstr>
      <vt:lpstr>Литература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Усилия советских дешифровальщиков по взлому «Энигмы» и других шифров противника </dc:title>
  <dc:creator>Роман Астраханцев</dc:creator>
  <cp:lastModifiedBy>Роман Астраханцев</cp:lastModifiedBy>
  <cp:revision>12</cp:revision>
  <dcterms:created xsi:type="dcterms:W3CDTF">2019-04-21T21:03:27Z</dcterms:created>
  <dcterms:modified xsi:type="dcterms:W3CDTF">2019-04-21T23:31:25Z</dcterms:modified>
</cp:coreProperties>
</file>