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9"/>
  </p:notesMasterIdLst>
  <p:sldIdLst>
    <p:sldId id="256" r:id="rId2"/>
    <p:sldId id="285" r:id="rId3"/>
    <p:sldId id="257" r:id="rId4"/>
    <p:sldId id="258" r:id="rId5"/>
    <p:sldId id="260" r:id="rId6"/>
    <p:sldId id="261" r:id="rId7"/>
    <p:sldId id="262" r:id="rId8"/>
    <p:sldId id="259" r:id="rId9"/>
    <p:sldId id="263" r:id="rId10"/>
    <p:sldId id="264" r:id="rId11"/>
    <p:sldId id="268" r:id="rId12"/>
    <p:sldId id="269" r:id="rId13"/>
    <p:sldId id="265" r:id="rId14"/>
    <p:sldId id="266" r:id="rId15"/>
    <p:sldId id="267" r:id="rId16"/>
    <p:sldId id="270" r:id="rId17"/>
    <p:sldId id="271" r:id="rId18"/>
    <p:sldId id="272" r:id="rId19"/>
    <p:sldId id="273" r:id="rId20"/>
    <p:sldId id="274" r:id="rId21"/>
    <p:sldId id="347" r:id="rId22"/>
    <p:sldId id="275" r:id="rId23"/>
    <p:sldId id="276" r:id="rId24"/>
    <p:sldId id="277" r:id="rId25"/>
    <p:sldId id="278" r:id="rId26"/>
    <p:sldId id="279" r:id="rId27"/>
    <p:sldId id="280" r:id="rId28"/>
    <p:sldId id="281" r:id="rId29"/>
    <p:sldId id="282" r:id="rId30"/>
    <p:sldId id="283" r:id="rId31"/>
    <p:sldId id="284" r:id="rId32"/>
    <p:sldId id="286" r:id="rId33"/>
    <p:sldId id="325" r:id="rId34"/>
    <p:sldId id="32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24" r:id="rId49"/>
    <p:sldId id="300" r:id="rId50"/>
    <p:sldId id="301" r:id="rId51"/>
    <p:sldId id="302" r:id="rId52"/>
    <p:sldId id="303" r:id="rId53"/>
    <p:sldId id="304" r:id="rId54"/>
    <p:sldId id="305" r:id="rId55"/>
    <p:sldId id="306" r:id="rId56"/>
    <p:sldId id="307" r:id="rId57"/>
    <p:sldId id="308" r:id="rId58"/>
    <p:sldId id="309" r:id="rId59"/>
    <p:sldId id="310" r:id="rId60"/>
    <p:sldId id="317" r:id="rId61"/>
    <p:sldId id="311" r:id="rId62"/>
    <p:sldId id="327" r:id="rId63"/>
    <p:sldId id="312" r:id="rId64"/>
    <p:sldId id="313" r:id="rId65"/>
    <p:sldId id="314" r:id="rId66"/>
    <p:sldId id="315" r:id="rId67"/>
    <p:sldId id="316" r:id="rId68"/>
    <p:sldId id="319" r:id="rId69"/>
    <p:sldId id="320" r:id="rId70"/>
    <p:sldId id="321" r:id="rId71"/>
    <p:sldId id="323" r:id="rId72"/>
    <p:sldId id="322" r:id="rId73"/>
    <p:sldId id="328" r:id="rId74"/>
    <p:sldId id="329" r:id="rId75"/>
    <p:sldId id="330" r:id="rId76"/>
    <p:sldId id="331" r:id="rId77"/>
    <p:sldId id="332" r:id="rId78"/>
    <p:sldId id="333" r:id="rId79"/>
    <p:sldId id="334" r:id="rId80"/>
    <p:sldId id="345" r:id="rId81"/>
    <p:sldId id="346" r:id="rId82"/>
    <p:sldId id="335" r:id="rId83"/>
    <p:sldId id="336" r:id="rId84"/>
    <p:sldId id="337" r:id="rId85"/>
    <p:sldId id="338" r:id="rId86"/>
    <p:sldId id="318" r:id="rId87"/>
    <p:sldId id="339" r:id="rId88"/>
    <p:sldId id="340" r:id="rId89"/>
    <p:sldId id="341" r:id="rId90"/>
    <p:sldId id="342" r:id="rId91"/>
    <p:sldId id="343" r:id="rId92"/>
    <p:sldId id="344" r:id="rId93"/>
    <p:sldId id="358" r:id="rId94"/>
    <p:sldId id="349" r:id="rId95"/>
    <p:sldId id="355" r:id="rId96"/>
    <p:sldId id="354" r:id="rId97"/>
    <p:sldId id="356" r:id="rId98"/>
    <p:sldId id="357" r:id="rId99"/>
    <p:sldId id="348" r:id="rId100"/>
    <p:sldId id="350" r:id="rId101"/>
    <p:sldId id="351" r:id="rId102"/>
    <p:sldId id="359" r:id="rId103"/>
    <p:sldId id="352" r:id="rId104"/>
    <p:sldId id="353"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407" r:id="rId137"/>
    <p:sldId id="391" r:id="rId138"/>
    <p:sldId id="394" r:id="rId139"/>
    <p:sldId id="395" r:id="rId140"/>
    <p:sldId id="396" r:id="rId141"/>
    <p:sldId id="397" r:id="rId142"/>
    <p:sldId id="398" r:id="rId143"/>
    <p:sldId id="403" r:id="rId144"/>
    <p:sldId id="408" r:id="rId145"/>
    <p:sldId id="400" r:id="rId146"/>
    <p:sldId id="401" r:id="rId147"/>
    <p:sldId id="399" r:id="rId148"/>
    <p:sldId id="392" r:id="rId149"/>
    <p:sldId id="402" r:id="rId150"/>
    <p:sldId id="404" r:id="rId151"/>
    <p:sldId id="405" r:id="rId152"/>
    <p:sldId id="406" r:id="rId153"/>
    <p:sldId id="409" r:id="rId154"/>
    <p:sldId id="410" r:id="rId155"/>
    <p:sldId id="411" r:id="rId156"/>
    <p:sldId id="412" r:id="rId157"/>
    <p:sldId id="413" r:id="rId158"/>
    <p:sldId id="414" r:id="rId159"/>
    <p:sldId id="415" r:id="rId160"/>
    <p:sldId id="417" r:id="rId161"/>
    <p:sldId id="418" r:id="rId162"/>
    <p:sldId id="416" r:id="rId163"/>
    <p:sldId id="419" r:id="rId164"/>
    <p:sldId id="420" r:id="rId165"/>
    <p:sldId id="422" r:id="rId166"/>
    <p:sldId id="423" r:id="rId167"/>
    <p:sldId id="424" r:id="rId168"/>
    <p:sldId id="425" r:id="rId169"/>
    <p:sldId id="421" r:id="rId170"/>
    <p:sldId id="426" r:id="rId171"/>
    <p:sldId id="427" r:id="rId172"/>
    <p:sldId id="429" r:id="rId173"/>
    <p:sldId id="431" r:id="rId174"/>
    <p:sldId id="430" r:id="rId175"/>
    <p:sldId id="428" r:id="rId176"/>
    <p:sldId id="432" r:id="rId177"/>
    <p:sldId id="433" r:id="rId178"/>
    <p:sldId id="435" r:id="rId179"/>
    <p:sldId id="436" r:id="rId180"/>
    <p:sldId id="434" r:id="rId181"/>
    <p:sldId id="437" r:id="rId182"/>
    <p:sldId id="438" r:id="rId183"/>
    <p:sldId id="439" r:id="rId184"/>
    <p:sldId id="440" r:id="rId185"/>
    <p:sldId id="441" r:id="rId186"/>
    <p:sldId id="445" r:id="rId187"/>
    <p:sldId id="444" r:id="rId188"/>
    <p:sldId id="446" r:id="rId189"/>
    <p:sldId id="448" r:id="rId190"/>
    <p:sldId id="449" r:id="rId191"/>
    <p:sldId id="450" r:id="rId192"/>
    <p:sldId id="447" r:id="rId193"/>
    <p:sldId id="456" r:id="rId194"/>
    <p:sldId id="451" r:id="rId195"/>
    <p:sldId id="454" r:id="rId196"/>
    <p:sldId id="455" r:id="rId197"/>
    <p:sldId id="453" r:id="rId198"/>
    <p:sldId id="452" r:id="rId199"/>
    <p:sldId id="458" r:id="rId200"/>
    <p:sldId id="459" r:id="rId201"/>
    <p:sldId id="460" r:id="rId202"/>
    <p:sldId id="461" r:id="rId203"/>
    <p:sldId id="443" r:id="rId204"/>
    <p:sldId id="462" r:id="rId205"/>
    <p:sldId id="463" r:id="rId206"/>
    <p:sldId id="464" r:id="rId207"/>
    <p:sldId id="465" r:id="rId208"/>
    <p:sldId id="466" r:id="rId209"/>
    <p:sldId id="467" r:id="rId210"/>
    <p:sldId id="468" r:id="rId211"/>
    <p:sldId id="469" r:id="rId212"/>
    <p:sldId id="470" r:id="rId213"/>
    <p:sldId id="473" r:id="rId214"/>
    <p:sldId id="474" r:id="rId215"/>
    <p:sldId id="481" r:id="rId216"/>
    <p:sldId id="475" r:id="rId217"/>
    <p:sldId id="476" r:id="rId218"/>
    <p:sldId id="471" r:id="rId219"/>
    <p:sldId id="472" r:id="rId220"/>
    <p:sldId id="479" r:id="rId221"/>
    <p:sldId id="477" r:id="rId222"/>
    <p:sldId id="480" r:id="rId223"/>
    <p:sldId id="482" r:id="rId224"/>
    <p:sldId id="483" r:id="rId225"/>
    <p:sldId id="484" r:id="rId226"/>
    <p:sldId id="485" r:id="rId227"/>
    <p:sldId id="490" r:id="rId228"/>
    <p:sldId id="491" r:id="rId229"/>
    <p:sldId id="486" r:id="rId230"/>
    <p:sldId id="499" r:id="rId231"/>
    <p:sldId id="487" r:id="rId232"/>
    <p:sldId id="494" r:id="rId233"/>
    <p:sldId id="488" r:id="rId234"/>
    <p:sldId id="489" r:id="rId235"/>
    <p:sldId id="496" r:id="rId236"/>
    <p:sldId id="495" r:id="rId237"/>
    <p:sldId id="492" r:id="rId238"/>
    <p:sldId id="497" r:id="rId239"/>
    <p:sldId id="498" r:id="rId240"/>
    <p:sldId id="493" r:id="rId241"/>
    <p:sldId id="500" r:id="rId242"/>
    <p:sldId id="501" r:id="rId243"/>
    <p:sldId id="502" r:id="rId244"/>
    <p:sldId id="503" r:id="rId245"/>
    <p:sldId id="507" r:id="rId246"/>
    <p:sldId id="504" r:id="rId247"/>
    <p:sldId id="509" r:id="rId248"/>
    <p:sldId id="506" r:id="rId249"/>
    <p:sldId id="508" r:id="rId250"/>
    <p:sldId id="505" r:id="rId251"/>
    <p:sldId id="510" r:id="rId252"/>
    <p:sldId id="511" r:id="rId253"/>
    <p:sldId id="512" r:id="rId254"/>
    <p:sldId id="513" r:id="rId255"/>
    <p:sldId id="514" r:id="rId256"/>
    <p:sldId id="515" r:id="rId257"/>
    <p:sldId id="516" r:id="rId258"/>
    <p:sldId id="517" r:id="rId259"/>
    <p:sldId id="534" r:id="rId260"/>
    <p:sldId id="518" r:id="rId261"/>
    <p:sldId id="522" r:id="rId262"/>
    <p:sldId id="523" r:id="rId263"/>
    <p:sldId id="524" r:id="rId264"/>
    <p:sldId id="525" r:id="rId265"/>
    <p:sldId id="526" r:id="rId266"/>
    <p:sldId id="527" r:id="rId267"/>
    <p:sldId id="528" r:id="rId268"/>
    <p:sldId id="529" r:id="rId269"/>
    <p:sldId id="532" r:id="rId270"/>
    <p:sldId id="530" r:id="rId271"/>
    <p:sldId id="521" r:id="rId272"/>
    <p:sldId id="519" r:id="rId273"/>
    <p:sldId id="531" r:id="rId274"/>
    <p:sldId id="533" r:id="rId275"/>
    <p:sldId id="520" r:id="rId276"/>
    <p:sldId id="535" r:id="rId277"/>
    <p:sldId id="536" r:id="rId278"/>
    <p:sldId id="537" r:id="rId279"/>
    <p:sldId id="538" r:id="rId280"/>
    <p:sldId id="539" r:id="rId281"/>
    <p:sldId id="540" r:id="rId282"/>
    <p:sldId id="541" r:id="rId283"/>
    <p:sldId id="542" r:id="rId284"/>
    <p:sldId id="543" r:id="rId285"/>
    <p:sldId id="545" r:id="rId286"/>
    <p:sldId id="546" r:id="rId287"/>
    <p:sldId id="548" r:id="rId288"/>
    <p:sldId id="544" r:id="rId289"/>
    <p:sldId id="547" r:id="rId290"/>
    <p:sldId id="550" r:id="rId291"/>
    <p:sldId id="549" r:id="rId292"/>
    <p:sldId id="551" r:id="rId293"/>
    <p:sldId id="558" r:id="rId294"/>
    <p:sldId id="554" r:id="rId295"/>
    <p:sldId id="560" r:id="rId296"/>
    <p:sldId id="559" r:id="rId297"/>
    <p:sldId id="553" r:id="rId298"/>
    <p:sldId id="564" r:id="rId299"/>
    <p:sldId id="552" r:id="rId300"/>
    <p:sldId id="565" r:id="rId301"/>
    <p:sldId id="566" r:id="rId302"/>
    <p:sldId id="555" r:id="rId303"/>
    <p:sldId id="561" r:id="rId304"/>
    <p:sldId id="562" r:id="rId305"/>
    <p:sldId id="575" r:id="rId306"/>
    <p:sldId id="556" r:id="rId307"/>
    <p:sldId id="557" r:id="rId308"/>
    <p:sldId id="567" r:id="rId309"/>
    <p:sldId id="563" r:id="rId310"/>
    <p:sldId id="576" r:id="rId311"/>
    <p:sldId id="570" r:id="rId312"/>
    <p:sldId id="568" r:id="rId313"/>
    <p:sldId id="569" r:id="rId314"/>
    <p:sldId id="573" r:id="rId315"/>
    <p:sldId id="571" r:id="rId316"/>
    <p:sldId id="572" r:id="rId317"/>
    <p:sldId id="574" r:id="rId318"/>
    <p:sldId id="577" r:id="rId319"/>
    <p:sldId id="587" r:id="rId320"/>
    <p:sldId id="595" r:id="rId321"/>
    <p:sldId id="588" r:id="rId322"/>
    <p:sldId id="589" r:id="rId323"/>
    <p:sldId id="604" r:id="rId324"/>
    <p:sldId id="603" r:id="rId325"/>
    <p:sldId id="590" r:id="rId326"/>
    <p:sldId id="585" r:id="rId327"/>
    <p:sldId id="591" r:id="rId328"/>
    <p:sldId id="578" r:id="rId329"/>
    <p:sldId id="579" r:id="rId330"/>
    <p:sldId id="580" r:id="rId331"/>
    <p:sldId id="581" r:id="rId332"/>
    <p:sldId id="594" r:id="rId333"/>
    <p:sldId id="582" r:id="rId334"/>
    <p:sldId id="583" r:id="rId335"/>
    <p:sldId id="584" r:id="rId336"/>
    <p:sldId id="592" r:id="rId337"/>
    <p:sldId id="593" r:id="rId338"/>
    <p:sldId id="596" r:id="rId339"/>
    <p:sldId id="597" r:id="rId340"/>
    <p:sldId id="598" r:id="rId341"/>
    <p:sldId id="599" r:id="rId342"/>
    <p:sldId id="600" r:id="rId343"/>
    <p:sldId id="601" r:id="rId344"/>
    <p:sldId id="602" r:id="rId345"/>
    <p:sldId id="605" r:id="rId346"/>
    <p:sldId id="606" r:id="rId347"/>
    <p:sldId id="607" r:id="rId348"/>
    <p:sldId id="608" r:id="rId349"/>
    <p:sldId id="609" r:id="rId350"/>
    <p:sldId id="610" r:id="rId351"/>
    <p:sldId id="611" r:id="rId352"/>
    <p:sldId id="612" r:id="rId353"/>
    <p:sldId id="615" r:id="rId354"/>
    <p:sldId id="613" r:id="rId355"/>
    <p:sldId id="616" r:id="rId356"/>
    <p:sldId id="617" r:id="rId357"/>
    <p:sldId id="614" r:id="rId35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7E4452-CDE3-436B-9C78-1D7187FCADE4}">
          <p14:sldIdLst>
            <p14:sldId id="256"/>
            <p14:sldId id="285"/>
            <p14:sldId id="257"/>
            <p14:sldId id="258"/>
            <p14:sldId id="260"/>
            <p14:sldId id="261"/>
            <p14:sldId id="262"/>
            <p14:sldId id="259"/>
            <p14:sldId id="263"/>
            <p14:sldId id="264"/>
            <p14:sldId id="268"/>
            <p14:sldId id="269"/>
            <p14:sldId id="265"/>
            <p14:sldId id="266"/>
            <p14:sldId id="267"/>
            <p14:sldId id="270"/>
            <p14:sldId id="271"/>
            <p14:sldId id="272"/>
            <p14:sldId id="273"/>
            <p14:sldId id="274"/>
            <p14:sldId id="347"/>
            <p14:sldId id="275"/>
            <p14:sldId id="276"/>
            <p14:sldId id="277"/>
            <p14:sldId id="278"/>
            <p14:sldId id="279"/>
            <p14:sldId id="280"/>
            <p14:sldId id="281"/>
            <p14:sldId id="282"/>
            <p14:sldId id="283"/>
            <p14:sldId id="284"/>
            <p14:sldId id="286"/>
            <p14:sldId id="325"/>
            <p14:sldId id="326"/>
            <p14:sldId id="287"/>
            <p14:sldId id="288"/>
            <p14:sldId id="289"/>
            <p14:sldId id="290"/>
            <p14:sldId id="291"/>
            <p14:sldId id="292"/>
            <p14:sldId id="293"/>
            <p14:sldId id="294"/>
            <p14:sldId id="295"/>
            <p14:sldId id="296"/>
            <p14:sldId id="297"/>
            <p14:sldId id="298"/>
            <p14:sldId id="299"/>
            <p14:sldId id="324"/>
            <p14:sldId id="300"/>
            <p14:sldId id="301"/>
            <p14:sldId id="302"/>
            <p14:sldId id="303"/>
            <p14:sldId id="304"/>
            <p14:sldId id="305"/>
            <p14:sldId id="306"/>
            <p14:sldId id="307"/>
            <p14:sldId id="308"/>
            <p14:sldId id="309"/>
            <p14:sldId id="310"/>
            <p14:sldId id="317"/>
            <p14:sldId id="311"/>
            <p14:sldId id="327"/>
            <p14:sldId id="312"/>
            <p14:sldId id="313"/>
            <p14:sldId id="314"/>
            <p14:sldId id="315"/>
            <p14:sldId id="316"/>
            <p14:sldId id="319"/>
            <p14:sldId id="320"/>
            <p14:sldId id="321"/>
            <p14:sldId id="323"/>
            <p14:sldId id="322"/>
            <p14:sldId id="328"/>
            <p14:sldId id="329"/>
            <p14:sldId id="330"/>
            <p14:sldId id="331"/>
            <p14:sldId id="332"/>
            <p14:sldId id="333"/>
            <p14:sldId id="334"/>
            <p14:sldId id="345"/>
            <p14:sldId id="346"/>
            <p14:sldId id="335"/>
            <p14:sldId id="336"/>
            <p14:sldId id="337"/>
            <p14:sldId id="338"/>
            <p14:sldId id="318"/>
            <p14:sldId id="339"/>
            <p14:sldId id="340"/>
            <p14:sldId id="341"/>
            <p14:sldId id="342"/>
            <p14:sldId id="343"/>
            <p14:sldId id="344"/>
            <p14:sldId id="358"/>
            <p14:sldId id="349"/>
            <p14:sldId id="355"/>
            <p14:sldId id="354"/>
            <p14:sldId id="356"/>
            <p14:sldId id="357"/>
            <p14:sldId id="348"/>
            <p14:sldId id="350"/>
            <p14:sldId id="351"/>
            <p14:sldId id="359"/>
            <p14:sldId id="352"/>
            <p14:sldId id="353"/>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407"/>
            <p14:sldId id="391"/>
            <p14:sldId id="394"/>
            <p14:sldId id="395"/>
            <p14:sldId id="396"/>
            <p14:sldId id="397"/>
            <p14:sldId id="398"/>
            <p14:sldId id="403"/>
            <p14:sldId id="408"/>
            <p14:sldId id="400"/>
            <p14:sldId id="401"/>
            <p14:sldId id="399"/>
            <p14:sldId id="392"/>
            <p14:sldId id="402"/>
            <p14:sldId id="404"/>
            <p14:sldId id="405"/>
            <p14:sldId id="406"/>
            <p14:sldId id="409"/>
            <p14:sldId id="410"/>
            <p14:sldId id="411"/>
            <p14:sldId id="412"/>
            <p14:sldId id="413"/>
            <p14:sldId id="414"/>
            <p14:sldId id="415"/>
            <p14:sldId id="417"/>
            <p14:sldId id="418"/>
            <p14:sldId id="416"/>
            <p14:sldId id="419"/>
            <p14:sldId id="420"/>
            <p14:sldId id="422"/>
            <p14:sldId id="423"/>
            <p14:sldId id="424"/>
            <p14:sldId id="425"/>
            <p14:sldId id="421"/>
            <p14:sldId id="426"/>
            <p14:sldId id="427"/>
            <p14:sldId id="429"/>
            <p14:sldId id="431"/>
            <p14:sldId id="430"/>
            <p14:sldId id="428"/>
            <p14:sldId id="432"/>
            <p14:sldId id="433"/>
            <p14:sldId id="435"/>
            <p14:sldId id="436"/>
            <p14:sldId id="434"/>
            <p14:sldId id="437"/>
            <p14:sldId id="438"/>
            <p14:sldId id="439"/>
            <p14:sldId id="440"/>
            <p14:sldId id="441"/>
            <p14:sldId id="445"/>
            <p14:sldId id="444"/>
            <p14:sldId id="446"/>
            <p14:sldId id="448"/>
            <p14:sldId id="449"/>
            <p14:sldId id="450"/>
            <p14:sldId id="447"/>
            <p14:sldId id="456"/>
            <p14:sldId id="451"/>
            <p14:sldId id="454"/>
            <p14:sldId id="455"/>
            <p14:sldId id="453"/>
            <p14:sldId id="452"/>
            <p14:sldId id="458"/>
            <p14:sldId id="459"/>
            <p14:sldId id="460"/>
            <p14:sldId id="461"/>
            <p14:sldId id="443"/>
            <p14:sldId id="462"/>
            <p14:sldId id="463"/>
            <p14:sldId id="464"/>
            <p14:sldId id="465"/>
            <p14:sldId id="466"/>
            <p14:sldId id="467"/>
            <p14:sldId id="468"/>
            <p14:sldId id="469"/>
            <p14:sldId id="470"/>
            <p14:sldId id="473"/>
            <p14:sldId id="474"/>
            <p14:sldId id="481"/>
            <p14:sldId id="475"/>
            <p14:sldId id="476"/>
            <p14:sldId id="471"/>
            <p14:sldId id="472"/>
            <p14:sldId id="479"/>
            <p14:sldId id="477"/>
            <p14:sldId id="480"/>
            <p14:sldId id="482"/>
            <p14:sldId id="483"/>
            <p14:sldId id="484"/>
            <p14:sldId id="485"/>
            <p14:sldId id="490"/>
            <p14:sldId id="491"/>
            <p14:sldId id="486"/>
            <p14:sldId id="499"/>
            <p14:sldId id="487"/>
            <p14:sldId id="494"/>
            <p14:sldId id="488"/>
            <p14:sldId id="489"/>
            <p14:sldId id="496"/>
            <p14:sldId id="495"/>
            <p14:sldId id="492"/>
            <p14:sldId id="497"/>
            <p14:sldId id="498"/>
            <p14:sldId id="493"/>
            <p14:sldId id="500"/>
            <p14:sldId id="501"/>
            <p14:sldId id="502"/>
            <p14:sldId id="503"/>
            <p14:sldId id="507"/>
            <p14:sldId id="504"/>
            <p14:sldId id="509"/>
            <p14:sldId id="506"/>
            <p14:sldId id="508"/>
            <p14:sldId id="505"/>
            <p14:sldId id="510"/>
            <p14:sldId id="511"/>
            <p14:sldId id="512"/>
            <p14:sldId id="513"/>
            <p14:sldId id="514"/>
            <p14:sldId id="515"/>
            <p14:sldId id="516"/>
            <p14:sldId id="517"/>
            <p14:sldId id="534"/>
            <p14:sldId id="518"/>
            <p14:sldId id="522"/>
            <p14:sldId id="523"/>
            <p14:sldId id="524"/>
            <p14:sldId id="525"/>
            <p14:sldId id="526"/>
            <p14:sldId id="527"/>
            <p14:sldId id="528"/>
            <p14:sldId id="529"/>
            <p14:sldId id="532"/>
            <p14:sldId id="530"/>
            <p14:sldId id="521"/>
            <p14:sldId id="519"/>
            <p14:sldId id="531"/>
            <p14:sldId id="533"/>
            <p14:sldId id="520"/>
            <p14:sldId id="535"/>
            <p14:sldId id="536"/>
            <p14:sldId id="537"/>
            <p14:sldId id="538"/>
            <p14:sldId id="539"/>
            <p14:sldId id="540"/>
            <p14:sldId id="541"/>
            <p14:sldId id="542"/>
            <p14:sldId id="543"/>
            <p14:sldId id="545"/>
            <p14:sldId id="546"/>
            <p14:sldId id="548"/>
            <p14:sldId id="544"/>
            <p14:sldId id="547"/>
            <p14:sldId id="550"/>
            <p14:sldId id="549"/>
            <p14:sldId id="551"/>
            <p14:sldId id="558"/>
            <p14:sldId id="554"/>
            <p14:sldId id="560"/>
            <p14:sldId id="559"/>
            <p14:sldId id="553"/>
            <p14:sldId id="564"/>
            <p14:sldId id="552"/>
            <p14:sldId id="565"/>
            <p14:sldId id="566"/>
            <p14:sldId id="555"/>
            <p14:sldId id="561"/>
            <p14:sldId id="562"/>
            <p14:sldId id="575"/>
            <p14:sldId id="556"/>
            <p14:sldId id="557"/>
            <p14:sldId id="567"/>
            <p14:sldId id="563"/>
            <p14:sldId id="576"/>
            <p14:sldId id="570"/>
            <p14:sldId id="568"/>
            <p14:sldId id="569"/>
            <p14:sldId id="573"/>
            <p14:sldId id="571"/>
            <p14:sldId id="572"/>
            <p14:sldId id="574"/>
            <p14:sldId id="577"/>
            <p14:sldId id="587"/>
            <p14:sldId id="595"/>
            <p14:sldId id="588"/>
            <p14:sldId id="589"/>
            <p14:sldId id="604"/>
            <p14:sldId id="603"/>
            <p14:sldId id="590"/>
            <p14:sldId id="585"/>
            <p14:sldId id="591"/>
            <p14:sldId id="578"/>
            <p14:sldId id="579"/>
            <p14:sldId id="580"/>
            <p14:sldId id="581"/>
            <p14:sldId id="594"/>
            <p14:sldId id="582"/>
            <p14:sldId id="583"/>
            <p14:sldId id="584"/>
            <p14:sldId id="592"/>
            <p14:sldId id="593"/>
            <p14:sldId id="596"/>
            <p14:sldId id="597"/>
            <p14:sldId id="598"/>
            <p14:sldId id="599"/>
            <p14:sldId id="600"/>
            <p14:sldId id="601"/>
            <p14:sldId id="602"/>
            <p14:sldId id="605"/>
            <p14:sldId id="606"/>
            <p14:sldId id="607"/>
            <p14:sldId id="608"/>
            <p14:sldId id="609"/>
            <p14:sldId id="610"/>
            <p14:sldId id="611"/>
            <p14:sldId id="612"/>
            <p14:sldId id="615"/>
            <p14:sldId id="613"/>
            <p14:sldId id="616"/>
            <p14:sldId id="617"/>
            <p14:sldId id="6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8220"/>
    <a:srgbClr val="F15922"/>
    <a:srgbClr val="FAA61A"/>
    <a:srgbClr val="F7941E"/>
    <a:srgbClr val="F36F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01" autoAdjust="0"/>
    <p:restoredTop sz="94660"/>
  </p:normalViewPr>
  <p:slideViewPr>
    <p:cSldViewPr snapToGrid="0">
      <p:cViewPr varScale="1">
        <p:scale>
          <a:sx n="82" d="100"/>
          <a:sy n="82" d="100"/>
        </p:scale>
        <p:origin x="57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345" Type="http://schemas.openxmlformats.org/officeDocument/2006/relationships/slide" Target="slides/slide344.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356" Type="http://schemas.openxmlformats.org/officeDocument/2006/relationships/slide" Target="slides/slide355.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357" Type="http://schemas.openxmlformats.org/officeDocument/2006/relationships/slide" Target="slides/slide356.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notesMaster" Target="notesMasters/notesMaster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presProps" Target="presProps.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339" Type="http://schemas.openxmlformats.org/officeDocument/2006/relationships/slide" Target="slides/slide338.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334" Type="http://schemas.openxmlformats.org/officeDocument/2006/relationships/slide" Target="slides/slide333.xml"/><Relationship Id="rId350" Type="http://schemas.openxmlformats.org/officeDocument/2006/relationships/slide" Target="slides/slide349.xml"/><Relationship Id="rId355" Type="http://schemas.openxmlformats.org/officeDocument/2006/relationships/slide" Target="slides/slide35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viewProps" Target="viewProps.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theme" Target="theme/theme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tableStyles" Target="tableStyle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FC1BC-FD5B-4993-8B42-B91D6DA68C29}" type="datetimeFigureOut">
              <a:rPr lang="ru-RU" smtClean="0"/>
              <a:t>20.04.2018</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BA7F08-6009-4CFD-BA66-87EEF0EEDF8D}" type="slidenum">
              <a:rPr lang="ru-RU" smtClean="0"/>
              <a:t>‹#›</a:t>
            </a:fld>
            <a:endParaRPr lang="ru-RU"/>
          </a:p>
        </p:txBody>
      </p:sp>
    </p:spTree>
    <p:extLst>
      <p:ext uri="{BB962C8B-B14F-4D97-AF65-F5344CB8AC3E}">
        <p14:creationId xmlns:p14="http://schemas.microsoft.com/office/powerpoint/2010/main" val="1153780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Перерисовать картинку!</a:t>
            </a:r>
          </a:p>
        </p:txBody>
      </p:sp>
      <p:sp>
        <p:nvSpPr>
          <p:cNvPr id="4" name="Slide Number Placeholder 3"/>
          <p:cNvSpPr>
            <a:spLocks noGrp="1"/>
          </p:cNvSpPr>
          <p:nvPr>
            <p:ph type="sldNum" sz="quarter" idx="10"/>
          </p:nvPr>
        </p:nvSpPr>
        <p:spPr/>
        <p:txBody>
          <a:bodyPr/>
          <a:lstStyle/>
          <a:p>
            <a:fld id="{BFBA7F08-6009-4CFD-BA66-87EEF0EEDF8D}" type="slidenum">
              <a:rPr lang="ru-RU" smtClean="0"/>
              <a:t>19</a:t>
            </a:fld>
            <a:endParaRPr lang="ru-RU"/>
          </a:p>
        </p:txBody>
      </p:sp>
    </p:spTree>
    <p:extLst>
      <p:ext uri="{BB962C8B-B14F-4D97-AF65-F5344CB8AC3E}">
        <p14:creationId xmlns:p14="http://schemas.microsoft.com/office/powerpoint/2010/main" val="466463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Перерисовать картинку!</a:t>
            </a:r>
          </a:p>
        </p:txBody>
      </p:sp>
      <p:sp>
        <p:nvSpPr>
          <p:cNvPr id="4" name="Slide Number Placeholder 3"/>
          <p:cNvSpPr>
            <a:spLocks noGrp="1"/>
          </p:cNvSpPr>
          <p:nvPr>
            <p:ph type="sldNum" sz="quarter" idx="10"/>
          </p:nvPr>
        </p:nvSpPr>
        <p:spPr/>
        <p:txBody>
          <a:bodyPr/>
          <a:lstStyle/>
          <a:p>
            <a:fld id="{BFBA7F08-6009-4CFD-BA66-87EEF0EEDF8D}" type="slidenum">
              <a:rPr lang="ru-RU" smtClean="0"/>
              <a:t>20</a:t>
            </a:fld>
            <a:endParaRPr lang="ru-RU"/>
          </a:p>
        </p:txBody>
      </p:sp>
    </p:spTree>
    <p:extLst>
      <p:ext uri="{BB962C8B-B14F-4D97-AF65-F5344CB8AC3E}">
        <p14:creationId xmlns:p14="http://schemas.microsoft.com/office/powerpoint/2010/main" val="235323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FBA7F08-6009-4CFD-BA66-87EEF0EEDF8D}" type="slidenum">
              <a:rPr lang="ru-RU" smtClean="0"/>
              <a:t>67</a:t>
            </a:fld>
            <a:endParaRPr lang="ru-RU"/>
          </a:p>
        </p:txBody>
      </p:sp>
    </p:spTree>
    <p:extLst>
      <p:ext uri="{BB962C8B-B14F-4D97-AF65-F5344CB8AC3E}">
        <p14:creationId xmlns:p14="http://schemas.microsoft.com/office/powerpoint/2010/main" val="1722511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Вся стандартная библиотека в </a:t>
            </a:r>
            <a:r>
              <a:rPr lang="en-US" dirty="0" err="1"/>
              <a:t>std</a:t>
            </a:r>
            <a:r>
              <a:rPr lang="en-US" dirty="0"/>
              <a:t>:: ! </a:t>
            </a:r>
            <a:r>
              <a:rPr lang="ru-RU" dirty="0"/>
              <a:t>Многие примеры используют </a:t>
            </a:r>
            <a:r>
              <a:rPr lang="en-US" dirty="0"/>
              <a:t>using namespace </a:t>
            </a:r>
            <a:r>
              <a:rPr lang="ru-RU" dirty="0"/>
              <a:t>для сокращения, пока предостеречь от его использования, т.к. возвращает к проблемам одной глобальной области видимости.</a:t>
            </a:r>
          </a:p>
        </p:txBody>
      </p:sp>
      <p:sp>
        <p:nvSpPr>
          <p:cNvPr id="4" name="Slide Number Placeholder 3"/>
          <p:cNvSpPr>
            <a:spLocks noGrp="1"/>
          </p:cNvSpPr>
          <p:nvPr>
            <p:ph type="sldNum" sz="quarter" idx="10"/>
          </p:nvPr>
        </p:nvSpPr>
        <p:spPr/>
        <p:txBody>
          <a:bodyPr/>
          <a:lstStyle/>
          <a:p>
            <a:fld id="{BFBA7F08-6009-4CFD-BA66-87EEF0EEDF8D}" type="slidenum">
              <a:rPr lang="ru-RU" smtClean="0"/>
              <a:t>83</a:t>
            </a:fld>
            <a:endParaRPr lang="ru-RU"/>
          </a:p>
        </p:txBody>
      </p:sp>
    </p:spTree>
    <p:extLst>
      <p:ext uri="{BB962C8B-B14F-4D97-AF65-F5344CB8AC3E}">
        <p14:creationId xmlns:p14="http://schemas.microsoft.com/office/powerpoint/2010/main" val="1261261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Показать пример с синусом: </a:t>
            </a:r>
            <a:r>
              <a:rPr lang="en-US" dirty="0"/>
              <a:t>http://en.cppreference.com/mwiki/index.php?title=Special%3ASearch&amp;search=sin , </a:t>
            </a:r>
            <a:r>
              <a:rPr lang="ru-RU" dirty="0"/>
              <a:t>показав разницу с </a:t>
            </a:r>
            <a:r>
              <a:rPr lang="en-US" dirty="0"/>
              <a:t>C, </a:t>
            </a:r>
            <a:r>
              <a:rPr lang="ru-RU" dirty="0"/>
              <a:t>где перегрузок не было и использовались суффиксы.</a:t>
            </a:r>
          </a:p>
          <a:p>
            <a:r>
              <a:rPr lang="ru-RU" dirty="0"/>
              <a:t>Показать </a:t>
            </a:r>
            <a:r>
              <a:rPr lang="en-US" dirty="0"/>
              <a:t>abs, </a:t>
            </a:r>
            <a:r>
              <a:rPr lang="ru-RU" dirty="0"/>
              <a:t>как наиболее сложный случай, настоять на использовании </a:t>
            </a:r>
            <a:r>
              <a:rPr lang="en-US" dirty="0" err="1"/>
              <a:t>std</a:t>
            </a:r>
            <a:r>
              <a:rPr lang="en-US" dirty="0"/>
              <a:t>:: </a:t>
            </a:r>
            <a:r>
              <a:rPr lang="ru-RU" dirty="0"/>
              <a:t>и правильных </a:t>
            </a:r>
            <a:r>
              <a:rPr lang="en-US" dirty="0"/>
              <a:t>include.</a:t>
            </a:r>
            <a:endParaRPr lang="ru-RU" dirty="0"/>
          </a:p>
        </p:txBody>
      </p:sp>
      <p:sp>
        <p:nvSpPr>
          <p:cNvPr id="4" name="Slide Number Placeholder 3"/>
          <p:cNvSpPr>
            <a:spLocks noGrp="1"/>
          </p:cNvSpPr>
          <p:nvPr>
            <p:ph type="sldNum" sz="quarter" idx="10"/>
          </p:nvPr>
        </p:nvSpPr>
        <p:spPr/>
        <p:txBody>
          <a:bodyPr/>
          <a:lstStyle/>
          <a:p>
            <a:fld id="{BFBA7F08-6009-4CFD-BA66-87EEF0EEDF8D}" type="slidenum">
              <a:rPr lang="ru-RU" smtClean="0"/>
              <a:t>102</a:t>
            </a:fld>
            <a:endParaRPr lang="ru-RU"/>
          </a:p>
        </p:txBody>
      </p:sp>
    </p:spTree>
    <p:extLst>
      <p:ext uri="{BB962C8B-B14F-4D97-AF65-F5344CB8AC3E}">
        <p14:creationId xmlns:p14="http://schemas.microsoft.com/office/powerpoint/2010/main" val="1418639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http://en.cppreference.com/w/cpp/types/integer</a:t>
            </a:r>
            <a:endParaRPr lang="ru-RU" dirty="0"/>
          </a:p>
        </p:txBody>
      </p:sp>
      <p:sp>
        <p:nvSpPr>
          <p:cNvPr id="4" name="Slide Number Placeholder 3"/>
          <p:cNvSpPr>
            <a:spLocks noGrp="1"/>
          </p:cNvSpPr>
          <p:nvPr>
            <p:ph type="sldNum" sz="quarter" idx="10"/>
          </p:nvPr>
        </p:nvSpPr>
        <p:spPr/>
        <p:txBody>
          <a:bodyPr/>
          <a:lstStyle/>
          <a:p>
            <a:fld id="{BFBA7F08-6009-4CFD-BA66-87EEF0EEDF8D}" type="slidenum">
              <a:rPr lang="ru-RU" smtClean="0"/>
              <a:t>104</a:t>
            </a:fld>
            <a:endParaRPr lang="ru-RU"/>
          </a:p>
        </p:txBody>
      </p:sp>
    </p:spTree>
    <p:extLst>
      <p:ext uri="{BB962C8B-B14F-4D97-AF65-F5344CB8AC3E}">
        <p14:creationId xmlns:p14="http://schemas.microsoft.com/office/powerpoint/2010/main" val="32879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FBA7F08-6009-4CFD-BA66-87EEF0EEDF8D}" type="slidenum">
              <a:rPr lang="ru-RU" smtClean="0"/>
              <a:t>276</a:t>
            </a:fld>
            <a:endParaRPr lang="ru-RU"/>
          </a:p>
        </p:txBody>
      </p:sp>
    </p:spTree>
    <p:extLst>
      <p:ext uri="{BB962C8B-B14F-4D97-AF65-F5344CB8AC3E}">
        <p14:creationId xmlns:p14="http://schemas.microsoft.com/office/powerpoint/2010/main" val="2897557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8946-32E3-492A-8AAA-4F9D5D17CC04}"/>
              </a:ext>
            </a:extLst>
          </p:cNvPr>
          <p:cNvSpPr>
            <a:spLocks noGrp="1"/>
          </p:cNvSpPr>
          <p:nvPr>
            <p:ph type="ctrTitle"/>
          </p:nvPr>
        </p:nvSpPr>
        <p:spPr>
          <a:xfrm>
            <a:off x="1524000" y="1122363"/>
            <a:ext cx="9144000" cy="2387600"/>
          </a:xfrm>
        </p:spPr>
        <p:txBody>
          <a:bodyPr anchor="b"/>
          <a:lstStyle>
            <a:lvl1pPr algn="r">
              <a:defRPr sz="6000"/>
            </a:lvl1pPr>
          </a:lstStyle>
          <a:p>
            <a:r>
              <a:rPr lang="en-US" dirty="0"/>
              <a:t>Click to edit Master title style</a:t>
            </a:r>
            <a:endParaRPr lang="ru-RU" dirty="0"/>
          </a:p>
        </p:txBody>
      </p:sp>
      <p:sp>
        <p:nvSpPr>
          <p:cNvPr id="3" name="Subtitle 2">
            <a:extLst>
              <a:ext uri="{FF2B5EF4-FFF2-40B4-BE49-F238E27FC236}">
                <a16:creationId xmlns:a16="http://schemas.microsoft.com/office/drawing/2014/main" id="{1BCF8DD5-780C-4C38-A174-06B02A2318BB}"/>
              </a:ext>
            </a:extLst>
          </p:cNvPr>
          <p:cNvSpPr>
            <a:spLocks noGrp="1"/>
          </p:cNvSpPr>
          <p:nvPr>
            <p:ph type="subTitle" idx="1"/>
          </p:nvPr>
        </p:nvSpPr>
        <p:spPr>
          <a:xfrm>
            <a:off x="1524000" y="3602038"/>
            <a:ext cx="9144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Tree>
    <p:extLst>
      <p:ext uri="{BB962C8B-B14F-4D97-AF65-F5344CB8AC3E}">
        <p14:creationId xmlns:p14="http://schemas.microsoft.com/office/powerpoint/2010/main" val="4003685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4112-3094-4DF3-A6CA-42C6AD60246C}"/>
              </a:ext>
            </a:extLst>
          </p:cNvPr>
          <p:cNvSpPr>
            <a:spLocks noGrp="1"/>
          </p:cNvSpPr>
          <p:nvPr>
            <p:ph type="title"/>
          </p:nvPr>
        </p:nvSpPr>
        <p:spPr/>
        <p:txBody>
          <a:bodyPr/>
          <a:lstStyle>
            <a:lvl1pPr algn="r">
              <a:defRPr/>
            </a:lvl1pPr>
          </a:lstStyle>
          <a:p>
            <a:r>
              <a:rPr lang="en-US" dirty="0"/>
              <a:t>Click to edit Master title style</a:t>
            </a:r>
            <a:endParaRPr lang="ru-RU" dirty="0"/>
          </a:p>
        </p:txBody>
      </p:sp>
      <p:sp>
        <p:nvSpPr>
          <p:cNvPr id="3" name="Vertical Text Placeholder 2">
            <a:extLst>
              <a:ext uri="{FF2B5EF4-FFF2-40B4-BE49-F238E27FC236}">
                <a16:creationId xmlns:a16="http://schemas.microsoft.com/office/drawing/2014/main" id="{33ADC4FE-6632-4511-99B6-67A48DE17F6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2951418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0F8FBE-E440-4155-B97A-51678CA4B90A}"/>
              </a:ext>
            </a:extLst>
          </p:cNvPr>
          <p:cNvSpPr>
            <a:spLocks noGrp="1"/>
          </p:cNvSpPr>
          <p:nvPr>
            <p:ph type="title" orient="vert"/>
          </p:nvPr>
        </p:nvSpPr>
        <p:spPr>
          <a:xfrm>
            <a:off x="8724900" y="365125"/>
            <a:ext cx="2628900" cy="6142552"/>
          </a:xfrm>
        </p:spPr>
        <p:txBody>
          <a:bodyPr vert="eaVert"/>
          <a:lstStyle>
            <a:lvl1pPr algn="r">
              <a:defRPr/>
            </a:lvl1pPr>
          </a:lstStyle>
          <a:p>
            <a:r>
              <a:rPr lang="en-US" dirty="0"/>
              <a:t>Click to edit Master title style</a:t>
            </a:r>
            <a:endParaRPr lang="ru-RU" dirty="0"/>
          </a:p>
        </p:txBody>
      </p:sp>
      <p:sp>
        <p:nvSpPr>
          <p:cNvPr id="3" name="Vertical Text Placeholder 2">
            <a:extLst>
              <a:ext uri="{FF2B5EF4-FFF2-40B4-BE49-F238E27FC236}">
                <a16:creationId xmlns:a16="http://schemas.microsoft.com/office/drawing/2014/main" id="{D07D293C-405C-4AB1-A43D-BD99EF607DBD}"/>
              </a:ext>
            </a:extLst>
          </p:cNvPr>
          <p:cNvSpPr>
            <a:spLocks noGrp="1"/>
          </p:cNvSpPr>
          <p:nvPr>
            <p:ph type="body" orient="vert" idx="1"/>
          </p:nvPr>
        </p:nvSpPr>
        <p:spPr>
          <a:xfrm>
            <a:off x="838200" y="365124"/>
            <a:ext cx="7734300" cy="614255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201915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48A65-D95F-43EC-BA22-A83F81E2729B}"/>
              </a:ext>
            </a:extLst>
          </p:cNvPr>
          <p:cNvSpPr>
            <a:spLocks noGrp="1"/>
          </p:cNvSpPr>
          <p:nvPr>
            <p:ph type="title"/>
          </p:nvPr>
        </p:nvSpPr>
        <p:spPr/>
        <p:txBody>
          <a:bodyPr/>
          <a:lstStyle>
            <a:lvl1pPr algn="r">
              <a:defRPr/>
            </a:lvl1pPr>
          </a:lstStyle>
          <a:p>
            <a:r>
              <a:rPr lang="en-US" dirty="0"/>
              <a:t>Click to edit Master title style</a:t>
            </a:r>
            <a:endParaRPr lang="ru-RU" dirty="0"/>
          </a:p>
        </p:txBody>
      </p:sp>
      <p:sp>
        <p:nvSpPr>
          <p:cNvPr id="3" name="Content Placeholder 2">
            <a:extLst>
              <a:ext uri="{FF2B5EF4-FFF2-40B4-BE49-F238E27FC236}">
                <a16:creationId xmlns:a16="http://schemas.microsoft.com/office/drawing/2014/main" id="{2EE69045-3F51-46CE-94FD-C411A10043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74812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0A78-3AA5-4B9E-92DC-C3903BF94D57}"/>
              </a:ext>
            </a:extLst>
          </p:cNvPr>
          <p:cNvSpPr>
            <a:spLocks noGrp="1"/>
          </p:cNvSpPr>
          <p:nvPr>
            <p:ph type="title"/>
          </p:nvPr>
        </p:nvSpPr>
        <p:spPr>
          <a:xfrm>
            <a:off x="831850" y="1709738"/>
            <a:ext cx="10515600" cy="2852737"/>
          </a:xfrm>
        </p:spPr>
        <p:txBody>
          <a:bodyPr anchor="b"/>
          <a:lstStyle>
            <a:lvl1pPr algn="r">
              <a:defRPr sz="6000"/>
            </a:lvl1pPr>
          </a:lstStyle>
          <a:p>
            <a:r>
              <a:rPr lang="en-US" dirty="0"/>
              <a:t>Click to edit Master title style</a:t>
            </a:r>
            <a:endParaRPr lang="ru-RU" dirty="0"/>
          </a:p>
        </p:txBody>
      </p:sp>
      <p:sp>
        <p:nvSpPr>
          <p:cNvPr id="3" name="Text Placeholder 2">
            <a:extLst>
              <a:ext uri="{FF2B5EF4-FFF2-40B4-BE49-F238E27FC236}">
                <a16:creationId xmlns:a16="http://schemas.microsoft.com/office/drawing/2014/main" id="{D2E1BC78-F536-4F20-9009-91EA8C0429F9}"/>
              </a:ext>
            </a:extLst>
          </p:cNvPr>
          <p:cNvSpPr>
            <a:spLocks noGrp="1"/>
          </p:cNvSpPr>
          <p:nvPr>
            <p:ph type="body" idx="1"/>
          </p:nvPr>
        </p:nvSpPr>
        <p:spPr>
          <a:xfrm>
            <a:off x="831850" y="4589463"/>
            <a:ext cx="10515600" cy="1500187"/>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95739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B7BDD-CD81-434E-9302-188F98A2F191}"/>
              </a:ext>
            </a:extLst>
          </p:cNvPr>
          <p:cNvSpPr>
            <a:spLocks noGrp="1"/>
          </p:cNvSpPr>
          <p:nvPr>
            <p:ph type="title"/>
          </p:nvPr>
        </p:nvSpPr>
        <p:spPr/>
        <p:txBody>
          <a:bodyPr/>
          <a:lstStyle>
            <a:lvl1pPr algn="r">
              <a:defRPr/>
            </a:lvl1pPr>
          </a:lstStyle>
          <a:p>
            <a:r>
              <a:rPr lang="en-US" dirty="0"/>
              <a:t>Click to edit Master title style</a:t>
            </a:r>
            <a:endParaRPr lang="ru-RU" dirty="0"/>
          </a:p>
        </p:txBody>
      </p:sp>
      <p:sp>
        <p:nvSpPr>
          <p:cNvPr id="3" name="Content Placeholder 2">
            <a:extLst>
              <a:ext uri="{FF2B5EF4-FFF2-40B4-BE49-F238E27FC236}">
                <a16:creationId xmlns:a16="http://schemas.microsoft.com/office/drawing/2014/main" id="{27337FF7-C731-4059-B5F4-DA6E9B2EC464}"/>
              </a:ext>
            </a:extLst>
          </p:cNvPr>
          <p:cNvSpPr>
            <a:spLocks noGrp="1"/>
          </p:cNvSpPr>
          <p:nvPr>
            <p:ph sz="half" idx="1"/>
          </p:nvPr>
        </p:nvSpPr>
        <p:spPr>
          <a:xfrm>
            <a:off x="838200" y="1825625"/>
            <a:ext cx="5181600" cy="46218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8274751C-7D9D-419E-B6F2-767A5498D0B6}"/>
              </a:ext>
            </a:extLst>
          </p:cNvPr>
          <p:cNvSpPr>
            <a:spLocks noGrp="1"/>
          </p:cNvSpPr>
          <p:nvPr>
            <p:ph sz="half" idx="2"/>
          </p:nvPr>
        </p:nvSpPr>
        <p:spPr>
          <a:xfrm>
            <a:off x="6172200" y="1825625"/>
            <a:ext cx="5181600" cy="46218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153640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FD12D-C110-49C9-957C-1A7A73385C6F}"/>
              </a:ext>
            </a:extLst>
          </p:cNvPr>
          <p:cNvSpPr>
            <a:spLocks noGrp="1"/>
          </p:cNvSpPr>
          <p:nvPr>
            <p:ph type="title"/>
          </p:nvPr>
        </p:nvSpPr>
        <p:spPr>
          <a:xfrm>
            <a:off x="839788" y="365125"/>
            <a:ext cx="10515600" cy="1325563"/>
          </a:xfrm>
        </p:spPr>
        <p:txBody>
          <a:bodyPr/>
          <a:lstStyle>
            <a:lvl1pPr algn="r">
              <a:defRPr/>
            </a:lvl1pPr>
          </a:lstStyle>
          <a:p>
            <a:r>
              <a:rPr lang="en-US" dirty="0"/>
              <a:t>Click to edit Master title style</a:t>
            </a:r>
            <a:endParaRPr lang="ru-RU" dirty="0"/>
          </a:p>
        </p:txBody>
      </p:sp>
      <p:sp>
        <p:nvSpPr>
          <p:cNvPr id="3" name="Text Placeholder 2">
            <a:extLst>
              <a:ext uri="{FF2B5EF4-FFF2-40B4-BE49-F238E27FC236}">
                <a16:creationId xmlns:a16="http://schemas.microsoft.com/office/drawing/2014/main" id="{CEC6E952-6EAD-4A05-9877-DE46D66C5A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C429CD-FBEA-4C90-9147-F0AF2A9A8C30}"/>
              </a:ext>
            </a:extLst>
          </p:cNvPr>
          <p:cNvSpPr>
            <a:spLocks noGrp="1"/>
          </p:cNvSpPr>
          <p:nvPr>
            <p:ph sz="half" idx="2"/>
          </p:nvPr>
        </p:nvSpPr>
        <p:spPr>
          <a:xfrm>
            <a:off x="839788" y="2505075"/>
            <a:ext cx="5157787" cy="4002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4A948357-39E9-40BE-BF2D-CAEB3FD71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0C16B4-C592-4E1D-A99D-07CAA351D33D}"/>
              </a:ext>
            </a:extLst>
          </p:cNvPr>
          <p:cNvSpPr>
            <a:spLocks noGrp="1"/>
          </p:cNvSpPr>
          <p:nvPr>
            <p:ph sz="quarter" idx="4"/>
          </p:nvPr>
        </p:nvSpPr>
        <p:spPr>
          <a:xfrm>
            <a:off x="6172200" y="2505075"/>
            <a:ext cx="5183188" cy="4002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365304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B60CB-A38B-4E71-8F60-F2F54FC43BB2}"/>
              </a:ext>
            </a:extLst>
          </p:cNvPr>
          <p:cNvSpPr>
            <a:spLocks noGrp="1"/>
          </p:cNvSpPr>
          <p:nvPr>
            <p:ph type="title"/>
          </p:nvPr>
        </p:nvSpPr>
        <p:spPr/>
        <p:txBody>
          <a:bodyPr/>
          <a:lstStyle>
            <a:lvl1pPr algn="r">
              <a:defRPr/>
            </a:lvl1pPr>
          </a:lstStyle>
          <a:p>
            <a:r>
              <a:rPr lang="en-US" dirty="0"/>
              <a:t>Click to edit Master title style</a:t>
            </a:r>
            <a:endParaRPr lang="ru-RU" dirty="0"/>
          </a:p>
        </p:txBody>
      </p:sp>
    </p:spTree>
    <p:extLst>
      <p:ext uri="{BB962C8B-B14F-4D97-AF65-F5344CB8AC3E}">
        <p14:creationId xmlns:p14="http://schemas.microsoft.com/office/powerpoint/2010/main" val="709399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427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5D9BA-28D7-45B9-AC6B-2FD596CE14A5}"/>
              </a:ext>
            </a:extLst>
          </p:cNvPr>
          <p:cNvSpPr>
            <a:spLocks noGrp="1"/>
          </p:cNvSpPr>
          <p:nvPr>
            <p:ph type="title"/>
          </p:nvPr>
        </p:nvSpPr>
        <p:spPr>
          <a:xfrm>
            <a:off x="839788" y="457200"/>
            <a:ext cx="3932237" cy="1600200"/>
          </a:xfrm>
        </p:spPr>
        <p:txBody>
          <a:bodyPr anchor="b"/>
          <a:lstStyle>
            <a:lvl1pPr algn="r">
              <a:defRPr sz="3200"/>
            </a:lvl1pPr>
          </a:lstStyle>
          <a:p>
            <a:r>
              <a:rPr lang="en-US" dirty="0"/>
              <a:t>Click to edit Master title style</a:t>
            </a:r>
            <a:endParaRPr lang="ru-RU" dirty="0"/>
          </a:p>
        </p:txBody>
      </p:sp>
      <p:sp>
        <p:nvSpPr>
          <p:cNvPr id="3" name="Content Placeholder 2">
            <a:extLst>
              <a:ext uri="{FF2B5EF4-FFF2-40B4-BE49-F238E27FC236}">
                <a16:creationId xmlns:a16="http://schemas.microsoft.com/office/drawing/2014/main" id="{DD7146EC-A3A4-4579-8BBC-E94C3996C42B}"/>
              </a:ext>
            </a:extLst>
          </p:cNvPr>
          <p:cNvSpPr>
            <a:spLocks noGrp="1"/>
          </p:cNvSpPr>
          <p:nvPr>
            <p:ph idx="1"/>
          </p:nvPr>
        </p:nvSpPr>
        <p:spPr>
          <a:xfrm>
            <a:off x="5183188" y="987425"/>
            <a:ext cx="6172200" cy="547344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C6A2F81B-9E9B-414F-BBDA-8BB0B90E425F}"/>
              </a:ext>
            </a:extLst>
          </p:cNvPr>
          <p:cNvSpPr>
            <a:spLocks noGrp="1"/>
          </p:cNvSpPr>
          <p:nvPr>
            <p:ph type="body" sz="half" idx="2"/>
          </p:nvPr>
        </p:nvSpPr>
        <p:spPr>
          <a:xfrm>
            <a:off x="839788" y="2057400"/>
            <a:ext cx="3932237" cy="440347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82910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4ABC-2248-4503-935D-286F4A156170}"/>
              </a:ext>
            </a:extLst>
          </p:cNvPr>
          <p:cNvSpPr>
            <a:spLocks noGrp="1"/>
          </p:cNvSpPr>
          <p:nvPr>
            <p:ph type="title"/>
          </p:nvPr>
        </p:nvSpPr>
        <p:spPr>
          <a:xfrm>
            <a:off x="839788" y="457200"/>
            <a:ext cx="3932237" cy="1600200"/>
          </a:xfrm>
        </p:spPr>
        <p:txBody>
          <a:bodyPr anchor="b"/>
          <a:lstStyle>
            <a:lvl1pPr algn="r">
              <a:defRPr sz="3200"/>
            </a:lvl1pPr>
          </a:lstStyle>
          <a:p>
            <a:r>
              <a:rPr lang="en-US" dirty="0"/>
              <a:t>Click to edit Master title style</a:t>
            </a:r>
            <a:endParaRPr lang="ru-RU" dirty="0"/>
          </a:p>
        </p:txBody>
      </p:sp>
      <p:sp>
        <p:nvSpPr>
          <p:cNvPr id="3" name="Picture Placeholder 2">
            <a:extLst>
              <a:ext uri="{FF2B5EF4-FFF2-40B4-BE49-F238E27FC236}">
                <a16:creationId xmlns:a16="http://schemas.microsoft.com/office/drawing/2014/main" id="{4681B530-544F-42B7-BF29-BFE9B8539965}"/>
              </a:ext>
            </a:extLst>
          </p:cNvPr>
          <p:cNvSpPr>
            <a:spLocks noGrp="1"/>
          </p:cNvSpPr>
          <p:nvPr>
            <p:ph type="pic" idx="1"/>
          </p:nvPr>
        </p:nvSpPr>
        <p:spPr>
          <a:xfrm>
            <a:off x="5183188" y="987425"/>
            <a:ext cx="6172200" cy="54727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AB01D7F0-5D4C-4CB0-9FDF-D5956D8D2BE7}"/>
              </a:ext>
            </a:extLst>
          </p:cNvPr>
          <p:cNvSpPr>
            <a:spLocks noGrp="1"/>
          </p:cNvSpPr>
          <p:nvPr>
            <p:ph type="body" sz="half" idx="2"/>
          </p:nvPr>
        </p:nvSpPr>
        <p:spPr>
          <a:xfrm>
            <a:off x="839788" y="2057399"/>
            <a:ext cx="3932237" cy="440277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2601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6DB2E4-AD99-48F1-B8FF-602BD375F4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3" name="Text Placeholder 2">
            <a:extLst>
              <a:ext uri="{FF2B5EF4-FFF2-40B4-BE49-F238E27FC236}">
                <a16:creationId xmlns:a16="http://schemas.microsoft.com/office/drawing/2014/main" id="{A13683A2-5A7C-4F5F-8E86-7E2DE2D07B97}"/>
              </a:ext>
            </a:extLst>
          </p:cNvPr>
          <p:cNvSpPr>
            <a:spLocks noGrp="1"/>
          </p:cNvSpPr>
          <p:nvPr>
            <p:ph type="body" idx="1"/>
          </p:nvPr>
        </p:nvSpPr>
        <p:spPr>
          <a:xfrm>
            <a:off x="838200" y="1825625"/>
            <a:ext cx="10515600" cy="46819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Rectangle 6">
            <a:extLst>
              <a:ext uri="{FF2B5EF4-FFF2-40B4-BE49-F238E27FC236}">
                <a16:creationId xmlns:a16="http://schemas.microsoft.com/office/drawing/2014/main" id="{EC7C0A40-F7A7-4DAE-847B-A8B0FC88C23B}"/>
              </a:ext>
            </a:extLst>
          </p:cNvPr>
          <p:cNvSpPr/>
          <p:nvPr userDrawn="1"/>
        </p:nvSpPr>
        <p:spPr>
          <a:xfrm>
            <a:off x="0" y="0"/>
            <a:ext cx="12192000" cy="178130"/>
          </a:xfrm>
          <a:prstGeom prst="rect">
            <a:avLst/>
          </a:prstGeom>
          <a:solidFill>
            <a:srgbClr val="F58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a:extLst>
              <a:ext uri="{FF2B5EF4-FFF2-40B4-BE49-F238E27FC236}">
                <a16:creationId xmlns:a16="http://schemas.microsoft.com/office/drawing/2014/main" id="{B4721E34-D4BC-43A7-AB68-5DDFF18002F8}"/>
              </a:ext>
            </a:extLst>
          </p:cNvPr>
          <p:cNvSpPr/>
          <p:nvPr userDrawn="1"/>
        </p:nvSpPr>
        <p:spPr>
          <a:xfrm>
            <a:off x="0" y="6679870"/>
            <a:ext cx="2437200" cy="178130"/>
          </a:xfrm>
          <a:prstGeom prst="rect">
            <a:avLst/>
          </a:prstGeom>
          <a:solidFill>
            <a:srgbClr val="F15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a:extLst>
              <a:ext uri="{FF2B5EF4-FFF2-40B4-BE49-F238E27FC236}">
                <a16:creationId xmlns:a16="http://schemas.microsoft.com/office/drawing/2014/main" id="{D676B82C-D8C4-4768-BEDA-84D0D16FB6B8}"/>
              </a:ext>
            </a:extLst>
          </p:cNvPr>
          <p:cNvSpPr/>
          <p:nvPr userDrawn="1"/>
        </p:nvSpPr>
        <p:spPr>
          <a:xfrm>
            <a:off x="2437200" y="6679870"/>
            <a:ext cx="2437200" cy="178130"/>
          </a:xfrm>
          <a:prstGeom prst="rect">
            <a:avLst/>
          </a:prstGeom>
          <a:solidFill>
            <a:srgbClr val="F36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a:extLst>
              <a:ext uri="{FF2B5EF4-FFF2-40B4-BE49-F238E27FC236}">
                <a16:creationId xmlns:a16="http://schemas.microsoft.com/office/drawing/2014/main" id="{50630B88-0888-4F51-A305-B94B89E08DDB}"/>
              </a:ext>
            </a:extLst>
          </p:cNvPr>
          <p:cNvSpPr/>
          <p:nvPr userDrawn="1"/>
        </p:nvSpPr>
        <p:spPr>
          <a:xfrm>
            <a:off x="4877400" y="6679870"/>
            <a:ext cx="2437200" cy="178130"/>
          </a:xfrm>
          <a:prstGeom prst="rect">
            <a:avLst/>
          </a:prstGeom>
          <a:solidFill>
            <a:srgbClr val="F58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a:extLst>
              <a:ext uri="{FF2B5EF4-FFF2-40B4-BE49-F238E27FC236}">
                <a16:creationId xmlns:a16="http://schemas.microsoft.com/office/drawing/2014/main" id="{DA713017-C6BC-4D56-9578-51E6D69630E8}"/>
              </a:ext>
            </a:extLst>
          </p:cNvPr>
          <p:cNvSpPr/>
          <p:nvPr userDrawn="1"/>
        </p:nvSpPr>
        <p:spPr>
          <a:xfrm>
            <a:off x="7311600" y="6679870"/>
            <a:ext cx="2437200" cy="178130"/>
          </a:xfrm>
          <a:prstGeom prst="rect">
            <a:avLst/>
          </a:prstGeom>
          <a:solidFill>
            <a:srgbClr val="F794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a:extLst>
              <a:ext uri="{FF2B5EF4-FFF2-40B4-BE49-F238E27FC236}">
                <a16:creationId xmlns:a16="http://schemas.microsoft.com/office/drawing/2014/main" id="{7E24017B-3477-4D64-A6DB-8FBC918DC2E2}"/>
              </a:ext>
            </a:extLst>
          </p:cNvPr>
          <p:cNvSpPr/>
          <p:nvPr userDrawn="1"/>
        </p:nvSpPr>
        <p:spPr>
          <a:xfrm>
            <a:off x="9745800" y="6679870"/>
            <a:ext cx="2437200" cy="178130"/>
          </a:xfrm>
          <a:prstGeom prst="rect">
            <a:avLst/>
          </a:prstGeom>
          <a:solidFill>
            <a:srgbClr val="FAA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04815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hyperlink" Target="https://graphics.stanford.edu/~seander/bithacks.html" TargetMode="Externa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hyperlink" Target="https://gcc.gnu.org/onlinedocs/gcc/Other-Builtins.html" TargetMode="External"/><Relationship Id="rId2" Type="http://schemas.openxmlformats.org/officeDocument/2006/relationships/hyperlink" Target="https://clang.llvm.org/docs/LanguageExtensions.html#builtin-functions" TargetMode="Externa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8" Type="http://schemas.openxmlformats.org/officeDocument/2006/relationships/hyperlink" Target="https://cmake.org/cmake/help/latest/manual/cmake-properties.7.html#id4" TargetMode="External"/><Relationship Id="rId3" Type="http://schemas.openxmlformats.org/officeDocument/2006/relationships/hyperlink" Target="https://cmake.org/cmake/help/latest/command/target_compile_features.html" TargetMode="External"/><Relationship Id="rId7" Type="http://schemas.openxmlformats.org/officeDocument/2006/relationships/hyperlink" Target="https://cmake.org/cmake/help/latest/command/target_link_libraries.html" TargetMode="External"/><Relationship Id="rId2" Type="http://schemas.openxmlformats.org/officeDocument/2006/relationships/hyperlink" Target="https://cmake.org/cmake/help/latest/command/target_sources.html" TargetMode="External"/><Relationship Id="rId1" Type="http://schemas.openxmlformats.org/officeDocument/2006/relationships/slideLayout" Target="../slideLayouts/slideLayout2.xml"/><Relationship Id="rId6" Type="http://schemas.openxmlformats.org/officeDocument/2006/relationships/hyperlink" Target="https://cmake.org/cmake/help/latest/command/target_compile_options.html" TargetMode="External"/><Relationship Id="rId5" Type="http://schemas.openxmlformats.org/officeDocument/2006/relationships/hyperlink" Target="https://cmake.org/cmake/help/latest/command/target_include_directories.html" TargetMode="External"/><Relationship Id="rId10" Type="http://schemas.openxmlformats.org/officeDocument/2006/relationships/hyperlink" Target="https://cmake.org/cmake/help/latest/command/set_property.html" TargetMode="External"/><Relationship Id="rId4" Type="http://schemas.openxmlformats.org/officeDocument/2006/relationships/hyperlink" Target="https://cmake.org/cmake/help/latest/command/target_compile_definitions.html" TargetMode="External"/><Relationship Id="rId9" Type="http://schemas.openxmlformats.org/officeDocument/2006/relationships/hyperlink" Target="https://cmake.org/cmake/help/latest/command/set_target_properties.html" TargetMode="External"/></Relationships>
</file>

<file path=ppt/slides/_rels/slide327.xml.rels><?xml version="1.0" encoding="UTF-8" standalone="yes"?>
<Relationships xmlns="http://schemas.openxmlformats.org/package/2006/relationships"><Relationship Id="rId3" Type="http://schemas.openxmlformats.org/officeDocument/2006/relationships/hyperlink" Target="https://cmake.org/cmake/help/latest/prop_tgt/IMPORTED_LOCATION.html" TargetMode="External"/><Relationship Id="rId2" Type="http://schemas.openxmlformats.org/officeDocument/2006/relationships/hyperlink" Target="https://cmake.org/cmake/help/latest/command/add_library.html" TargetMode="External"/><Relationship Id="rId1" Type="http://schemas.openxmlformats.org/officeDocument/2006/relationships/slideLayout" Target="../slideLayouts/slideLayout2.xml"/><Relationship Id="rId4" Type="http://schemas.openxmlformats.org/officeDocument/2006/relationships/hyperlink" Target="https://cmake.org/cmake/help/latest/prop_tgt/IMPORTED_LINK_INTERFACE_LANGUAGES.html" TargetMode="Externa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3" Type="http://schemas.openxmlformats.org/officeDocument/2006/relationships/hyperlink" Target="https://cmake.org/cmake/help/latest/variable/CMAKE_MODULE_PATH.html" TargetMode="External"/><Relationship Id="rId2" Type="http://schemas.openxmlformats.org/officeDocument/2006/relationships/hyperlink" Target="https://cmake.org/cmake/help/latest/command/find_package.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0.xml.rels><?xml version="1.0" encoding="UTF-8" standalone="yes"?>
<Relationships xmlns="http://schemas.openxmlformats.org/package/2006/relationships"><Relationship Id="rId2" Type="http://schemas.openxmlformats.org/officeDocument/2006/relationships/hyperlink" Target="https://cmake.org/cmake/help/latest/module/FindPkgConfig.html#command:pkg_check_modules" TargetMode="External"/><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hyperlink" Target="https://cmake.org/cmake/help/latest/variable/CMAKE_PREFIX_PATH.html" TargetMode="External"/><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3" Type="http://schemas.openxmlformats.org/officeDocument/2006/relationships/hyperlink" Target="https://cmake.org/cmake/help/latest/module/FindPackageHandleStandardArgs.html?highlight=findpackagehandlestandardargs#command:find_package_handle_standard_args" TargetMode="External"/><Relationship Id="rId2" Type="http://schemas.openxmlformats.org/officeDocument/2006/relationships/hyperlink" Target="https://cmake.org/cmake/help/latest/command/find_path.html" TargetMode="External"/><Relationship Id="rId1" Type="http://schemas.openxmlformats.org/officeDocument/2006/relationships/slideLayout" Target="../slideLayouts/slideLayout2.xml"/><Relationship Id="rId4" Type="http://schemas.openxmlformats.org/officeDocument/2006/relationships/hyperlink" Target="https://cmake.org/cmake/help/latest/command/mark_as_advanced.html" TargetMode="External"/></Relationships>
</file>

<file path=ppt/slides/_rels/slide334.xml.rels><?xml version="1.0" encoding="UTF-8" standalone="yes"?>
<Relationships xmlns="http://schemas.openxmlformats.org/package/2006/relationships"><Relationship Id="rId2" Type="http://schemas.openxmlformats.org/officeDocument/2006/relationships/hyperlink" Target="https://cmake.org/cmake/help/latest/command/find_library.html" TargetMode="External"/><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3" Type="http://schemas.openxmlformats.org/officeDocument/2006/relationships/hyperlink" Target="https://github.com/Microsoft/GSL" TargetMode="External"/><Relationship Id="rId2" Type="http://schemas.openxmlformats.org/officeDocument/2006/relationships/hyperlink" Target="https://wg21.link/P0122" TargetMode="External"/><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3914-5ED4-4C33-A224-41107E845E42}"/>
              </a:ext>
            </a:extLst>
          </p:cNvPr>
          <p:cNvSpPr>
            <a:spLocks noGrp="1"/>
          </p:cNvSpPr>
          <p:nvPr>
            <p:ph type="ctrTitle"/>
          </p:nvPr>
        </p:nvSpPr>
        <p:spPr>
          <a:xfrm>
            <a:off x="676895" y="1122363"/>
            <a:ext cx="8324602" cy="2387600"/>
          </a:xfrm>
        </p:spPr>
        <p:txBody>
          <a:bodyPr>
            <a:normAutofit/>
          </a:bodyPr>
          <a:lstStyle/>
          <a:p>
            <a:r>
              <a:rPr lang="ru-RU" dirty="0"/>
              <a:t>Языки программирования</a:t>
            </a:r>
          </a:p>
        </p:txBody>
      </p:sp>
      <p:sp>
        <p:nvSpPr>
          <p:cNvPr id="3" name="Subtitle 2">
            <a:extLst>
              <a:ext uri="{FF2B5EF4-FFF2-40B4-BE49-F238E27FC236}">
                <a16:creationId xmlns:a16="http://schemas.microsoft.com/office/drawing/2014/main" id="{8BCA0034-4EE4-42B9-AAAA-F127284ACDE4}"/>
              </a:ext>
            </a:extLst>
          </p:cNvPr>
          <p:cNvSpPr>
            <a:spLocks noGrp="1"/>
          </p:cNvSpPr>
          <p:nvPr>
            <p:ph type="subTitle" idx="1"/>
          </p:nvPr>
        </p:nvSpPr>
        <p:spPr>
          <a:xfrm>
            <a:off x="1524000" y="4833256"/>
            <a:ext cx="7477497" cy="480149"/>
          </a:xfrm>
        </p:spPr>
        <p:txBody>
          <a:bodyPr/>
          <a:lstStyle/>
          <a:p>
            <a:r>
              <a:rPr lang="ru-RU" dirty="0"/>
              <a:t>Лебедев Павел Александрович</a:t>
            </a:r>
          </a:p>
          <a:p>
            <a:endParaRPr lang="ru-RU" dirty="0"/>
          </a:p>
          <a:p>
            <a:endParaRPr lang="ru-RU" dirty="0"/>
          </a:p>
        </p:txBody>
      </p:sp>
    </p:spTree>
    <p:extLst>
      <p:ext uri="{BB962C8B-B14F-4D97-AF65-F5344CB8AC3E}">
        <p14:creationId xmlns:p14="http://schemas.microsoft.com/office/powerpoint/2010/main" val="508541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normAutofit/>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формальная </a:t>
            </a:r>
            <a:r>
              <a:rPr lang="ru-RU" b="1" dirty="0">
                <a:solidFill>
                  <a:schemeClr val="bg1">
                    <a:lumMod val="50000"/>
                  </a:schemeClr>
                </a:solidFill>
              </a:rPr>
              <a:t>знаковая система</a:t>
            </a:r>
            <a:r>
              <a:rPr lang="ru-RU" dirty="0">
                <a:solidFill>
                  <a:schemeClr val="bg1">
                    <a:lumMod val="50000"/>
                  </a:schemeClr>
                </a:solidFill>
              </a:rPr>
              <a:t> для </a:t>
            </a:r>
            <a:r>
              <a:rPr lang="ru-RU" dirty="0"/>
              <a:t>планирования поведения</a:t>
            </a:r>
            <a:r>
              <a:rPr lang="ru-RU" dirty="0">
                <a:solidFill>
                  <a:schemeClr val="bg1">
                    <a:lumMod val="50000"/>
                  </a:schemeClr>
                </a:solidFill>
              </a:rPr>
              <a:t> компьютеров</a:t>
            </a:r>
          </a:p>
          <a:p>
            <a:pPr marL="3600000" indent="0">
              <a:buNone/>
            </a:pPr>
            <a:endParaRPr lang="ru-RU" dirty="0">
              <a:solidFill>
                <a:schemeClr val="bg1">
                  <a:lumMod val="50000"/>
                </a:schemeClr>
              </a:solidFill>
            </a:endParaRPr>
          </a:p>
          <a:p>
            <a:pPr marL="0" indent="0">
              <a:buNone/>
            </a:pPr>
            <a:r>
              <a:rPr lang="ru-RU" dirty="0"/>
              <a:t>Прагматика </a:t>
            </a:r>
            <a:r>
              <a:rPr lang="en-US" dirty="0"/>
              <a:t>(pragmatics) –</a:t>
            </a:r>
            <a:endParaRPr lang="ru-RU" dirty="0"/>
          </a:p>
          <a:p>
            <a:pPr marL="3600000" indent="0">
              <a:buNone/>
            </a:pPr>
            <a:r>
              <a:rPr lang="ru-RU" dirty="0"/>
              <a:t>языковые средства установления контекста, ролей и передачи целевых установок между людьми</a:t>
            </a:r>
          </a:p>
          <a:p>
            <a:pPr marL="3600000" indent="0">
              <a:buNone/>
            </a:pPr>
            <a:endParaRPr lang="ru-RU" dirty="0">
              <a:solidFill>
                <a:schemeClr val="bg1">
                  <a:lumMod val="50000"/>
                </a:schemeClr>
              </a:solidFill>
            </a:endParaRPr>
          </a:p>
        </p:txBody>
      </p:sp>
    </p:spTree>
    <p:extLst>
      <p:ext uri="{BB962C8B-B14F-4D97-AF65-F5344CB8AC3E}">
        <p14:creationId xmlns:p14="http://schemas.microsoft.com/office/powerpoint/2010/main" val="42846214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3546-AF58-448A-88F7-33EC2053CCE9}"/>
              </a:ext>
            </a:extLst>
          </p:cNvPr>
          <p:cNvSpPr>
            <a:spLocks noGrp="1"/>
          </p:cNvSpPr>
          <p:nvPr>
            <p:ph type="title"/>
          </p:nvPr>
        </p:nvSpPr>
        <p:spPr/>
        <p:txBody>
          <a:bodyPr/>
          <a:lstStyle/>
          <a:p>
            <a:r>
              <a:rPr lang="ru-RU" dirty="0"/>
              <a:t>Определения в операторах (2)</a:t>
            </a:r>
          </a:p>
        </p:txBody>
      </p:sp>
      <p:sp>
        <p:nvSpPr>
          <p:cNvPr id="3" name="Content Placeholder 2">
            <a:extLst>
              <a:ext uri="{FF2B5EF4-FFF2-40B4-BE49-F238E27FC236}">
                <a16:creationId xmlns:a16="http://schemas.microsoft.com/office/drawing/2014/main" id="{620A1EA0-C1AD-4CC6-837D-740177B19736}"/>
              </a:ext>
            </a:extLst>
          </p:cNvPr>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rPr>
              <a:t>if(unsigned</a:t>
            </a:r>
            <a:r>
              <a:rPr lang="ru-RU" dirty="0">
                <a:latin typeface="Consolas" panose="020B0609020204030204" pitchFamily="49" charset="0"/>
              </a:rPr>
              <a:t> </a:t>
            </a:r>
            <a:r>
              <a:rPr lang="en-US" dirty="0">
                <a:latin typeface="Consolas" panose="020B0609020204030204" pitchFamily="49" charset="0"/>
              </a:rPr>
              <a:t>n = </a:t>
            </a:r>
            <a:r>
              <a:rPr lang="en-US" dirty="0" err="1">
                <a:latin typeface="Consolas" panose="020B0609020204030204" pitchFamily="49" charset="0"/>
              </a:rPr>
              <a:t>get_n</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if(unsigned n = </a:t>
            </a:r>
            <a:r>
              <a:rPr lang="en-US" dirty="0" err="1">
                <a:latin typeface="Consolas" panose="020B0609020204030204" pitchFamily="49" charset="0"/>
              </a:rPr>
              <a:t>get_other_n</a:t>
            </a:r>
            <a:r>
              <a:rPr lang="en-US" dirty="0">
                <a:latin typeface="Consolas" panose="020B0609020204030204" pitchFamily="49" charset="0"/>
              </a:rPr>
              <a:t>();n%3==0){</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for(</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=0;i&lt;100;++</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while(double f;</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“Input a number: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cin</a:t>
            </a:r>
            <a:r>
              <a:rPr lang="en-US" dirty="0">
                <a:latin typeface="Consolas" panose="020B0609020204030204" pitchFamily="49" charset="0"/>
              </a:rPr>
              <a:t> &gt;&gt; f)</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f “^2 = “ &lt;&lt; f*f &lt;&lt; ‘\n’;</a:t>
            </a:r>
          </a:p>
        </p:txBody>
      </p:sp>
      <p:sp>
        <p:nvSpPr>
          <p:cNvPr id="4" name="TextBox 3">
            <a:extLst>
              <a:ext uri="{FF2B5EF4-FFF2-40B4-BE49-F238E27FC236}">
                <a16:creationId xmlns:a16="http://schemas.microsoft.com/office/drawing/2014/main" id="{B1BB44AD-C3E9-43EC-8B89-29DB04A18C0D}"/>
              </a:ext>
            </a:extLst>
          </p:cNvPr>
          <p:cNvSpPr txBox="1"/>
          <p:nvPr/>
        </p:nvSpPr>
        <p:spPr>
          <a:xfrm>
            <a:off x="8025714" y="1424029"/>
            <a:ext cx="3892377" cy="1754326"/>
          </a:xfrm>
          <a:prstGeom prst="rect">
            <a:avLst/>
          </a:prstGeom>
          <a:noFill/>
        </p:spPr>
        <p:txBody>
          <a:bodyPr wrap="square" rtlCol="0">
            <a:spAutoFit/>
          </a:bodyPr>
          <a:lstStyle/>
          <a:p>
            <a:r>
              <a:rPr lang="en-US" dirty="0">
                <a:latin typeface="Consolas" panose="020B0609020204030204" pitchFamily="49" charset="0"/>
              </a:rPr>
              <a:t>{</a:t>
            </a:r>
          </a:p>
          <a:p>
            <a:r>
              <a:rPr lang="en-US" dirty="0">
                <a:latin typeface="Consolas" panose="020B0609020204030204" pitchFamily="49" charset="0"/>
              </a:rPr>
              <a:t>    unsigned n = </a:t>
            </a:r>
            <a:r>
              <a:rPr lang="en-US" dirty="0" err="1">
                <a:latin typeface="Consolas" panose="020B0609020204030204" pitchFamily="49" charset="0"/>
              </a:rPr>
              <a:t>get_n</a:t>
            </a:r>
            <a:r>
              <a:rPr lang="en-US" dirty="0">
                <a:latin typeface="Consolas" panose="020B0609020204030204" pitchFamily="49" charset="0"/>
              </a:rPr>
              <a:t>();</a:t>
            </a:r>
          </a:p>
          <a:p>
            <a:r>
              <a:rPr lang="en-US" dirty="0">
                <a:latin typeface="Consolas" panose="020B0609020204030204" pitchFamily="49" charset="0"/>
              </a:rPr>
              <a:t>    if(n){</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a:t>
            </a:r>
            <a:endParaRPr lang="ru-RU" dirty="0">
              <a:latin typeface="Consolas" panose="020B0609020204030204" pitchFamily="49" charset="0"/>
            </a:endParaRPr>
          </a:p>
        </p:txBody>
      </p:sp>
      <p:sp>
        <p:nvSpPr>
          <p:cNvPr id="5" name="Arrow: Right 4">
            <a:extLst>
              <a:ext uri="{FF2B5EF4-FFF2-40B4-BE49-F238E27FC236}">
                <a16:creationId xmlns:a16="http://schemas.microsoft.com/office/drawing/2014/main" id="{6FFC5A21-2064-4D35-BCBC-3C130A9D91AB}"/>
              </a:ext>
            </a:extLst>
          </p:cNvPr>
          <p:cNvSpPr/>
          <p:nvPr/>
        </p:nvSpPr>
        <p:spPr>
          <a:xfrm>
            <a:off x="4485503" y="2261286"/>
            <a:ext cx="3441356" cy="240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1694061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C43A-A9F9-4AAC-BCF8-7FA092016502}"/>
              </a:ext>
            </a:extLst>
          </p:cNvPr>
          <p:cNvSpPr>
            <a:spLocks noGrp="1"/>
          </p:cNvSpPr>
          <p:nvPr>
            <p:ph type="title"/>
          </p:nvPr>
        </p:nvSpPr>
        <p:spPr/>
        <p:txBody>
          <a:bodyPr/>
          <a:lstStyle/>
          <a:p>
            <a:r>
              <a:rPr lang="ru-RU" dirty="0"/>
              <a:t>Перегрузка функций</a:t>
            </a:r>
          </a:p>
        </p:txBody>
      </p:sp>
      <p:sp>
        <p:nvSpPr>
          <p:cNvPr id="3" name="Content Placeholder 2">
            <a:extLst>
              <a:ext uri="{FF2B5EF4-FFF2-40B4-BE49-F238E27FC236}">
                <a16:creationId xmlns:a16="http://schemas.microsoft.com/office/drawing/2014/main" id="{F7AC17E9-73B0-4F4A-84D2-03540D7DD654}"/>
              </a:ext>
            </a:extLst>
          </p:cNvPr>
          <p:cNvSpPr>
            <a:spLocks noGrp="1"/>
          </p:cNvSpPr>
          <p:nvPr>
            <p:ph idx="1"/>
          </p:nvPr>
        </p:nvSpPr>
        <p:spPr/>
        <p:txBody>
          <a:bodyPr/>
          <a:lstStyle/>
          <a:p>
            <a:r>
              <a:rPr lang="ru-RU" dirty="0"/>
              <a:t>В одной области видимости допускаются не связанные описания одноимённых функций, различающихся по набору входных параметров – перегрузка функций </a:t>
            </a:r>
            <a:r>
              <a:rPr lang="en-US" dirty="0"/>
              <a:t>(function overloading).</a:t>
            </a:r>
          </a:p>
          <a:p>
            <a:r>
              <a:rPr lang="ru-RU" dirty="0"/>
              <a:t>Выбор из этого множества перегрузок (</a:t>
            </a:r>
            <a:r>
              <a:rPr lang="en-US" dirty="0"/>
              <a:t>overload set) – </a:t>
            </a:r>
            <a:r>
              <a:rPr lang="ru-RU" dirty="0"/>
              <a:t>дополнительный шаг алгоритма поиска имён.</a:t>
            </a:r>
          </a:p>
          <a:p>
            <a:r>
              <a:rPr lang="ru-RU" dirty="0"/>
              <a:t>Выбор осуществляется исходя из типов аргументов, выясняемых в контексте использования имени функции, в нашем случае – в операции вызова функции.</a:t>
            </a:r>
          </a:p>
        </p:txBody>
      </p:sp>
    </p:spTree>
    <p:extLst>
      <p:ext uri="{BB962C8B-B14F-4D97-AF65-F5344CB8AC3E}">
        <p14:creationId xmlns:p14="http://schemas.microsoft.com/office/powerpoint/2010/main" val="5508022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FBC7-9058-425E-921F-11DE68930F58}"/>
              </a:ext>
            </a:extLst>
          </p:cNvPr>
          <p:cNvSpPr>
            <a:spLocks noGrp="1"/>
          </p:cNvSpPr>
          <p:nvPr>
            <p:ph type="title"/>
          </p:nvPr>
        </p:nvSpPr>
        <p:spPr/>
        <p:txBody>
          <a:bodyPr/>
          <a:lstStyle/>
          <a:p>
            <a:r>
              <a:rPr lang="ru-RU" dirty="0"/>
              <a:t>Разрешение перегрузок</a:t>
            </a:r>
            <a:br>
              <a:rPr lang="en-US" dirty="0"/>
            </a:br>
            <a:r>
              <a:rPr lang="ru-RU" dirty="0"/>
              <a:t>(</a:t>
            </a:r>
            <a:r>
              <a:rPr lang="en-US" dirty="0"/>
              <a:t>overload resolution)</a:t>
            </a:r>
            <a:endParaRPr lang="ru-RU" dirty="0"/>
          </a:p>
        </p:txBody>
      </p:sp>
      <p:sp>
        <p:nvSpPr>
          <p:cNvPr id="3" name="Content Placeholder 2">
            <a:extLst>
              <a:ext uri="{FF2B5EF4-FFF2-40B4-BE49-F238E27FC236}">
                <a16:creationId xmlns:a16="http://schemas.microsoft.com/office/drawing/2014/main" id="{8975DCB6-9BD5-4C0C-B359-46D023143587}"/>
              </a:ext>
            </a:extLst>
          </p:cNvPr>
          <p:cNvSpPr>
            <a:spLocks noGrp="1"/>
          </p:cNvSpPr>
          <p:nvPr>
            <p:ph idx="1"/>
          </p:nvPr>
        </p:nvSpPr>
        <p:spPr/>
        <p:txBody>
          <a:bodyPr>
            <a:normAutofit fontScale="77500" lnSpcReduction="20000"/>
          </a:bodyPr>
          <a:lstStyle/>
          <a:p>
            <a:pPr marL="514350" indent="-514350">
              <a:buFont typeface="+mj-lt"/>
              <a:buAutoNum type="arabicPeriod"/>
            </a:pPr>
            <a:r>
              <a:rPr lang="ru-RU" dirty="0"/>
              <a:t>Оставить в множестве перегрузок только годные </a:t>
            </a:r>
            <a:r>
              <a:rPr lang="en-US" dirty="0"/>
              <a:t>(viable) </a:t>
            </a:r>
            <a:r>
              <a:rPr lang="ru-RU" dirty="0"/>
              <a:t>функции: совпадающие по числу параметров с числом аргументов так, что из каждого типа аргумента есть неявное преобразование в тип соответствующего параметра.</a:t>
            </a:r>
          </a:p>
          <a:p>
            <a:pPr marL="514350" indent="-514350">
              <a:buFont typeface="+mj-lt"/>
              <a:buAutoNum type="arabicPeriod"/>
            </a:pPr>
            <a:r>
              <a:rPr lang="ru-RU" dirty="0"/>
              <a:t>Если годных не осталось – семантическая ошибка. Если годная одна – это результат.</a:t>
            </a:r>
          </a:p>
          <a:p>
            <a:pPr marL="514350" indent="-514350">
              <a:buFont typeface="+mj-lt"/>
              <a:buAutoNum type="arabicPeriod"/>
            </a:pPr>
            <a:r>
              <a:rPr lang="ru-RU" dirty="0"/>
              <a:t>Иначе годных больше одной и требуется выяснение</a:t>
            </a:r>
            <a:r>
              <a:rPr lang="en-US" dirty="0"/>
              <a:t> </a:t>
            </a:r>
            <a:r>
              <a:rPr lang="ru-RU" dirty="0"/>
              <a:t>наилучшей годной </a:t>
            </a:r>
            <a:r>
              <a:rPr lang="en-US" dirty="0"/>
              <a:t>(best viable).</a:t>
            </a:r>
            <a:br>
              <a:rPr lang="en-US" dirty="0"/>
            </a:br>
            <a:r>
              <a:rPr lang="ru-RU" dirty="0"/>
              <a:t>Наилучшая годная та, которая лучше всех остальных (если такая есть, то она только одна по построению).</a:t>
            </a:r>
            <a:br>
              <a:rPr lang="ru-RU" dirty="0"/>
            </a:br>
            <a:r>
              <a:rPr lang="ru-RU" dirty="0"/>
              <a:t>Чтобы быть лучше другой функции, данная должна быть лучше по хотя бы одному параметру, и не хуже по всем остальным.</a:t>
            </a:r>
            <a:br>
              <a:rPr lang="ru-RU" dirty="0"/>
            </a:br>
            <a:r>
              <a:rPr lang="ru-RU" dirty="0"/>
              <a:t>Для конкретного типа аргумента и двух типов соответствующих параметров функций требуемые преобразования классифицируются по рангам в порядке ухудшения:</a:t>
            </a:r>
          </a:p>
          <a:p>
            <a:pPr lvl="1"/>
            <a:r>
              <a:rPr lang="ru-RU" dirty="0"/>
              <a:t>Точное совпадение (</a:t>
            </a:r>
            <a:r>
              <a:rPr lang="en-US" dirty="0"/>
              <a:t>exact match) – </a:t>
            </a:r>
            <a:r>
              <a:rPr lang="ru-RU" dirty="0"/>
              <a:t>преобразований не требуется.</a:t>
            </a:r>
          </a:p>
          <a:p>
            <a:pPr lvl="1"/>
            <a:r>
              <a:rPr lang="ru-RU" dirty="0"/>
              <a:t>Повышения (</a:t>
            </a:r>
            <a:r>
              <a:rPr lang="en-US" dirty="0"/>
              <a:t>promotions) – integer/floating promotion</a:t>
            </a:r>
          </a:p>
          <a:p>
            <a:pPr lvl="1"/>
            <a:r>
              <a:rPr lang="ru-RU" dirty="0"/>
              <a:t>Преобразования (</a:t>
            </a:r>
            <a:r>
              <a:rPr lang="en-US" dirty="0"/>
              <a:t>conversions) – </a:t>
            </a:r>
            <a:r>
              <a:rPr lang="ru-RU" dirty="0"/>
              <a:t>всё остальное из рассмотренного нами.</a:t>
            </a:r>
          </a:p>
        </p:txBody>
      </p:sp>
    </p:spTree>
    <p:extLst>
      <p:ext uri="{BB962C8B-B14F-4D97-AF65-F5344CB8AC3E}">
        <p14:creationId xmlns:p14="http://schemas.microsoft.com/office/powerpoint/2010/main" val="41349468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3349-B7D7-44E7-8476-64DF31A7838B}"/>
              </a:ext>
            </a:extLst>
          </p:cNvPr>
          <p:cNvSpPr>
            <a:spLocks noGrp="1"/>
          </p:cNvSpPr>
          <p:nvPr>
            <p:ph type="title"/>
          </p:nvPr>
        </p:nvSpPr>
        <p:spPr/>
        <p:txBody>
          <a:bodyPr/>
          <a:lstStyle/>
          <a:p>
            <a:r>
              <a:rPr lang="ru-RU" dirty="0"/>
              <a:t>Псевдонимы типов</a:t>
            </a:r>
          </a:p>
        </p:txBody>
      </p:sp>
      <p:sp>
        <p:nvSpPr>
          <p:cNvPr id="3" name="Content Placeholder 2">
            <a:extLst>
              <a:ext uri="{FF2B5EF4-FFF2-40B4-BE49-F238E27FC236}">
                <a16:creationId xmlns:a16="http://schemas.microsoft.com/office/drawing/2014/main" id="{9728FBBA-5C2B-4EEA-B52B-3040CE2E5AA2}"/>
              </a:ext>
            </a:extLst>
          </p:cNvPr>
          <p:cNvSpPr>
            <a:spLocks noGrp="1"/>
          </p:cNvSpPr>
          <p:nvPr>
            <p:ph idx="1"/>
          </p:nvPr>
        </p:nvSpPr>
        <p:spPr/>
        <p:txBody>
          <a:bodyPr>
            <a:normAutofit lnSpcReduction="10000"/>
          </a:bodyPr>
          <a:lstStyle/>
          <a:p>
            <a:r>
              <a:rPr lang="en-US" dirty="0">
                <a:latin typeface="Consolas" panose="020B0609020204030204" pitchFamily="49" charset="0"/>
              </a:rPr>
              <a:t>using</a:t>
            </a:r>
            <a:r>
              <a:rPr lang="en-US" dirty="0"/>
              <a:t> </a:t>
            </a:r>
            <a:r>
              <a:rPr lang="en-US" i="1" dirty="0"/>
              <a:t>identifier</a:t>
            </a:r>
            <a:r>
              <a:rPr lang="ru-RU" dirty="0"/>
              <a:t> </a:t>
            </a:r>
            <a:r>
              <a:rPr lang="ru-RU" dirty="0">
                <a:latin typeface="Consolas" panose="020B0609020204030204" pitchFamily="49" charset="0"/>
              </a:rPr>
              <a:t>=</a:t>
            </a:r>
            <a:r>
              <a:rPr lang="ru-RU" dirty="0"/>
              <a:t> </a:t>
            </a:r>
            <a:r>
              <a:rPr lang="en-US" i="1" dirty="0"/>
              <a:t>type</a:t>
            </a:r>
            <a:r>
              <a:rPr lang="en-US" dirty="0">
                <a:latin typeface="Consolas" panose="020B0609020204030204" pitchFamily="49" charset="0"/>
              </a:rPr>
              <a:t>;</a:t>
            </a:r>
          </a:p>
          <a:p>
            <a:r>
              <a:rPr lang="ru-RU" dirty="0"/>
              <a:t>Определение псевдонима типа – описание (не стандартной формы), вводящее в программы имя (задаваемое идентификатором), которое далее может использоваться в качестве другого имени указанного типа, в том числе в спецификаторах типа:</a:t>
            </a:r>
          </a:p>
          <a:p>
            <a:pPr marL="0" indent="0">
              <a:buNone/>
            </a:pPr>
            <a:r>
              <a:rPr lang="en-US" dirty="0">
                <a:latin typeface="Consolas" panose="020B0609020204030204" pitchFamily="49" charset="0"/>
              </a:rPr>
              <a:t>using byte = unsigned char;</a:t>
            </a:r>
          </a:p>
          <a:p>
            <a:pPr marL="0" indent="0">
              <a:buNone/>
            </a:pPr>
            <a:r>
              <a:rPr lang="en-US" dirty="0">
                <a:latin typeface="Consolas" panose="020B0609020204030204" pitchFamily="49" charset="0"/>
              </a:rPr>
              <a:t>byte x = 0b11001001;</a:t>
            </a:r>
          </a:p>
          <a:p>
            <a:r>
              <a:rPr lang="ru-RU" dirty="0"/>
              <a:t>В этой роли позволяет сокращать сложные имена типов, особенно полезно для типов с большим набором конструкций создания производных типов.</a:t>
            </a:r>
          </a:p>
        </p:txBody>
      </p:sp>
    </p:spTree>
    <p:extLst>
      <p:ext uri="{BB962C8B-B14F-4D97-AF65-F5344CB8AC3E}">
        <p14:creationId xmlns:p14="http://schemas.microsoft.com/office/powerpoint/2010/main" val="38792048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402E1-77FA-4722-8DBE-E602B0F42099}"/>
              </a:ext>
            </a:extLst>
          </p:cNvPr>
          <p:cNvSpPr>
            <a:spLocks noGrp="1"/>
          </p:cNvSpPr>
          <p:nvPr>
            <p:ph type="title"/>
          </p:nvPr>
        </p:nvSpPr>
        <p:spPr/>
        <p:txBody>
          <a:bodyPr/>
          <a:lstStyle/>
          <a:p>
            <a:r>
              <a:rPr lang="ru-RU" dirty="0"/>
              <a:t>Типы фиксированной ширины</a:t>
            </a:r>
          </a:p>
        </p:txBody>
      </p:sp>
      <p:sp>
        <p:nvSpPr>
          <p:cNvPr id="3" name="Content Placeholder 2">
            <a:extLst>
              <a:ext uri="{FF2B5EF4-FFF2-40B4-BE49-F238E27FC236}">
                <a16:creationId xmlns:a16="http://schemas.microsoft.com/office/drawing/2014/main" id="{31EF303F-2E88-422F-8966-162C6968D2AB}"/>
              </a:ext>
            </a:extLst>
          </p:cNvPr>
          <p:cNvSpPr>
            <a:spLocks noGrp="1"/>
          </p:cNvSpPr>
          <p:nvPr>
            <p:ph idx="1"/>
          </p:nvPr>
        </p:nvSpPr>
        <p:spPr>
          <a:xfrm>
            <a:off x="838200" y="1825624"/>
            <a:ext cx="10515600" cy="4809953"/>
          </a:xfrm>
        </p:spPr>
        <p:txBody>
          <a:bodyPr>
            <a:normAutofit fontScale="85000" lnSpcReduction="20000"/>
          </a:bodyPr>
          <a:lstStyle/>
          <a:p>
            <a:r>
              <a:rPr lang="ru-RU" dirty="0"/>
              <a:t>Псевдонимы типов, описанные в </a:t>
            </a:r>
            <a:r>
              <a:rPr lang="en-US" dirty="0"/>
              <a:t>&lt;</a:t>
            </a:r>
            <a:r>
              <a:rPr lang="en-US" dirty="0" err="1"/>
              <a:t>cstdint</a:t>
            </a:r>
            <a:r>
              <a:rPr lang="en-US" dirty="0"/>
              <a:t>&gt;.</a:t>
            </a:r>
          </a:p>
          <a:p>
            <a:r>
              <a:rPr lang="ru-RU" dirty="0"/>
              <a:t>Общая схема именования:</a:t>
            </a:r>
          </a:p>
          <a:p>
            <a:endParaRPr lang="ru-RU" dirty="0"/>
          </a:p>
          <a:p>
            <a:endParaRPr lang="ru-RU" dirty="0"/>
          </a:p>
          <a:p>
            <a:r>
              <a:rPr lang="ru-RU" dirty="0"/>
              <a:t>1. Префикс: </a:t>
            </a:r>
            <a:r>
              <a:rPr lang="en-US" dirty="0"/>
              <a:t>u – </a:t>
            </a:r>
            <a:r>
              <a:rPr lang="ru-RU" dirty="0"/>
              <a:t>беззнаковый, без него – знаковый.</a:t>
            </a:r>
          </a:p>
          <a:p>
            <a:r>
              <a:rPr lang="ru-RU" dirty="0"/>
              <a:t>2. Точность соответствия.</a:t>
            </a:r>
          </a:p>
          <a:p>
            <a:pPr lvl="1"/>
            <a:r>
              <a:rPr lang="ru-RU" dirty="0"/>
              <a:t>Без указания: в точности указанное число бит, без битов заполнения, для знаковых типов – дополнительный код. Могут отсутствовать, если не поддерживаются архитектурой. На большинстве всё же имеются, и применяются в подавляющем большинстве случаев.</a:t>
            </a:r>
          </a:p>
          <a:p>
            <a:pPr lvl="1"/>
            <a:r>
              <a:rPr lang="en-US" dirty="0"/>
              <a:t>least – </a:t>
            </a:r>
            <a:r>
              <a:rPr lang="ru-RU" dirty="0"/>
              <a:t>минимум указанное число бит, больше если данное в точности архитектурой не поддерживается.</a:t>
            </a:r>
          </a:p>
          <a:p>
            <a:pPr lvl="1"/>
            <a:r>
              <a:rPr lang="en-US" dirty="0"/>
              <a:t>fast – </a:t>
            </a:r>
            <a:r>
              <a:rPr lang="ru-RU" dirty="0"/>
              <a:t>минимум указанное число бит, максимальная скорость (обычно отражает отсутствие целочисленных повышений).</a:t>
            </a:r>
          </a:p>
          <a:p>
            <a:r>
              <a:rPr lang="ru-RU" dirty="0"/>
              <a:t>Например: </a:t>
            </a:r>
            <a:r>
              <a:rPr lang="en-US" dirty="0" err="1"/>
              <a:t>std</a:t>
            </a:r>
            <a:r>
              <a:rPr lang="en-US"/>
              <a:t>::uint16</a:t>
            </a:r>
            <a:r>
              <a:rPr lang="en-US" dirty="0"/>
              <a:t>_t – </a:t>
            </a:r>
            <a:r>
              <a:rPr lang="ru-RU" dirty="0"/>
              <a:t>беззнаковый тип шириной 16 бит (если есть).</a:t>
            </a:r>
          </a:p>
        </p:txBody>
      </p:sp>
      <p:sp>
        <p:nvSpPr>
          <p:cNvPr id="4" name="TextBox 3">
            <a:extLst>
              <a:ext uri="{FF2B5EF4-FFF2-40B4-BE49-F238E27FC236}">
                <a16:creationId xmlns:a16="http://schemas.microsoft.com/office/drawing/2014/main" id="{0B0384F1-200E-43A5-B60B-1D57F45A1324}"/>
              </a:ext>
            </a:extLst>
          </p:cNvPr>
          <p:cNvSpPr txBox="1"/>
          <p:nvPr/>
        </p:nvSpPr>
        <p:spPr>
          <a:xfrm>
            <a:off x="5953894" y="2408170"/>
            <a:ext cx="1952368" cy="646331"/>
          </a:xfrm>
          <a:prstGeom prst="rect">
            <a:avLst/>
          </a:prstGeom>
          <a:noFill/>
        </p:spPr>
        <p:txBody>
          <a:bodyPr wrap="square" rtlCol="0">
            <a:spAutoFit/>
          </a:bodyPr>
          <a:lstStyle/>
          <a:p>
            <a:pPr algn="ctr"/>
            <a:r>
              <a:rPr lang="ru-RU" dirty="0">
                <a:latin typeface="Consolas" panose="020B0609020204030204" pitchFamily="49" charset="0"/>
              </a:rPr>
              <a:t>(без префикса)</a:t>
            </a:r>
          </a:p>
          <a:p>
            <a:pPr algn="ctr"/>
            <a:r>
              <a:rPr lang="en-US" dirty="0">
                <a:latin typeface="Consolas" panose="020B0609020204030204" pitchFamily="49" charset="0"/>
              </a:rPr>
              <a:t>u</a:t>
            </a:r>
            <a:endParaRPr lang="ru-RU" dirty="0">
              <a:latin typeface="Consolas" panose="020B0609020204030204" pitchFamily="49" charset="0"/>
            </a:endParaRPr>
          </a:p>
        </p:txBody>
      </p:sp>
      <p:sp>
        <p:nvSpPr>
          <p:cNvPr id="5" name="TextBox 4">
            <a:extLst>
              <a:ext uri="{FF2B5EF4-FFF2-40B4-BE49-F238E27FC236}">
                <a16:creationId xmlns:a16="http://schemas.microsoft.com/office/drawing/2014/main" id="{33A0FA0A-AD4A-4EF7-B3CC-DC5902C83B6E}"/>
              </a:ext>
            </a:extLst>
          </p:cNvPr>
          <p:cNvSpPr txBox="1"/>
          <p:nvPr/>
        </p:nvSpPr>
        <p:spPr>
          <a:xfrm>
            <a:off x="7906262" y="2546669"/>
            <a:ext cx="722869" cy="369332"/>
          </a:xfrm>
          <a:prstGeom prst="rect">
            <a:avLst/>
          </a:prstGeom>
          <a:noFill/>
        </p:spPr>
        <p:txBody>
          <a:bodyPr wrap="square" rtlCol="0">
            <a:spAutoFit/>
          </a:bodyPr>
          <a:lstStyle/>
          <a:p>
            <a:r>
              <a:rPr lang="en-US" dirty="0" err="1">
                <a:latin typeface="Consolas" panose="020B0609020204030204" pitchFamily="49" charset="0"/>
              </a:rPr>
              <a:t>int</a:t>
            </a:r>
            <a:r>
              <a:rPr lang="en-US" dirty="0">
                <a:latin typeface="Consolas" panose="020B0609020204030204" pitchFamily="49" charset="0"/>
              </a:rPr>
              <a:t>_</a:t>
            </a:r>
            <a:endParaRPr lang="ru-RU" dirty="0">
              <a:latin typeface="Consolas" panose="020B0609020204030204" pitchFamily="49" charset="0"/>
            </a:endParaRPr>
          </a:p>
        </p:txBody>
      </p:sp>
      <p:sp>
        <p:nvSpPr>
          <p:cNvPr id="6" name="TextBox 5">
            <a:extLst>
              <a:ext uri="{FF2B5EF4-FFF2-40B4-BE49-F238E27FC236}">
                <a16:creationId xmlns:a16="http://schemas.microsoft.com/office/drawing/2014/main" id="{AEEDD0EE-819F-42EA-8DC5-D1D67FD65BA8}"/>
              </a:ext>
            </a:extLst>
          </p:cNvPr>
          <p:cNvSpPr txBox="1"/>
          <p:nvPr/>
        </p:nvSpPr>
        <p:spPr>
          <a:xfrm>
            <a:off x="8629132" y="2296764"/>
            <a:ext cx="1229498" cy="923330"/>
          </a:xfrm>
          <a:prstGeom prst="rect">
            <a:avLst/>
          </a:prstGeom>
          <a:noFill/>
        </p:spPr>
        <p:txBody>
          <a:bodyPr wrap="square" rtlCol="0">
            <a:spAutoFit/>
          </a:bodyPr>
          <a:lstStyle/>
          <a:p>
            <a:r>
              <a:rPr lang="ru-RU" dirty="0">
                <a:latin typeface="Consolas" panose="020B0609020204030204" pitchFamily="49" charset="0"/>
              </a:rPr>
              <a:t>(ничего)</a:t>
            </a:r>
          </a:p>
          <a:p>
            <a:r>
              <a:rPr lang="en-US" dirty="0">
                <a:latin typeface="Consolas" panose="020B0609020204030204" pitchFamily="49" charset="0"/>
              </a:rPr>
              <a:t>_fast</a:t>
            </a:r>
          </a:p>
          <a:p>
            <a:r>
              <a:rPr lang="en-US" dirty="0">
                <a:latin typeface="Consolas" panose="020B0609020204030204" pitchFamily="49" charset="0"/>
              </a:rPr>
              <a:t>_least</a:t>
            </a:r>
            <a:endParaRPr lang="ru-RU" dirty="0">
              <a:latin typeface="Consolas" panose="020B0609020204030204" pitchFamily="49" charset="0"/>
            </a:endParaRPr>
          </a:p>
        </p:txBody>
      </p:sp>
      <p:sp>
        <p:nvSpPr>
          <p:cNvPr id="7" name="TextBox 6">
            <a:extLst>
              <a:ext uri="{FF2B5EF4-FFF2-40B4-BE49-F238E27FC236}">
                <a16:creationId xmlns:a16="http://schemas.microsoft.com/office/drawing/2014/main" id="{511DE4F1-0A9C-4801-B00A-4B8DADE28CD9}"/>
              </a:ext>
            </a:extLst>
          </p:cNvPr>
          <p:cNvSpPr txBox="1"/>
          <p:nvPr/>
        </p:nvSpPr>
        <p:spPr>
          <a:xfrm>
            <a:off x="9858630" y="2131170"/>
            <a:ext cx="502509" cy="1200329"/>
          </a:xfrm>
          <a:prstGeom prst="rect">
            <a:avLst/>
          </a:prstGeom>
          <a:noFill/>
        </p:spPr>
        <p:txBody>
          <a:bodyPr wrap="square" rtlCol="0">
            <a:spAutoFit/>
          </a:bodyPr>
          <a:lstStyle/>
          <a:p>
            <a:r>
              <a:rPr lang="en-US" dirty="0">
                <a:latin typeface="Consolas" panose="020B0609020204030204" pitchFamily="49" charset="0"/>
              </a:rPr>
              <a:t>8</a:t>
            </a:r>
          </a:p>
          <a:p>
            <a:r>
              <a:rPr lang="en-US" dirty="0">
                <a:latin typeface="Consolas" panose="020B0609020204030204" pitchFamily="49" charset="0"/>
              </a:rPr>
              <a:t>16</a:t>
            </a:r>
          </a:p>
          <a:p>
            <a:r>
              <a:rPr lang="en-US" dirty="0">
                <a:latin typeface="Consolas" panose="020B0609020204030204" pitchFamily="49" charset="0"/>
              </a:rPr>
              <a:t>32</a:t>
            </a:r>
          </a:p>
          <a:p>
            <a:r>
              <a:rPr lang="en-US" dirty="0">
                <a:latin typeface="Consolas" panose="020B0609020204030204" pitchFamily="49" charset="0"/>
              </a:rPr>
              <a:t>64</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AC474ED2-3A69-42D8-B9C8-3EA0A568D0AA}"/>
              </a:ext>
            </a:extLst>
          </p:cNvPr>
          <p:cNvSpPr txBox="1"/>
          <p:nvPr/>
        </p:nvSpPr>
        <p:spPr>
          <a:xfrm>
            <a:off x="10225215" y="2546668"/>
            <a:ext cx="502509" cy="369332"/>
          </a:xfrm>
          <a:prstGeom prst="rect">
            <a:avLst/>
          </a:prstGeom>
          <a:noFill/>
        </p:spPr>
        <p:txBody>
          <a:bodyPr wrap="square" rtlCol="0">
            <a:spAutoFit/>
          </a:bodyPr>
          <a:lstStyle/>
          <a:p>
            <a:r>
              <a:rPr lang="en-US" dirty="0">
                <a:latin typeface="Consolas" panose="020B0609020204030204" pitchFamily="49" charset="0"/>
              </a:rPr>
              <a:t>_t</a:t>
            </a:r>
            <a:endParaRPr lang="ru-RU" dirty="0">
              <a:latin typeface="Consolas" panose="020B0609020204030204" pitchFamily="49" charset="0"/>
            </a:endParaRPr>
          </a:p>
        </p:txBody>
      </p:sp>
    </p:spTree>
    <p:extLst>
      <p:ext uri="{BB962C8B-B14F-4D97-AF65-F5344CB8AC3E}">
        <p14:creationId xmlns:p14="http://schemas.microsoft.com/office/powerpoint/2010/main" val="11830119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855F0B-BB74-47E9-8D1B-5FB699D1F785}"/>
              </a:ext>
            </a:extLst>
          </p:cNvPr>
          <p:cNvSpPr>
            <a:spLocks noGrp="1"/>
          </p:cNvSpPr>
          <p:nvPr>
            <p:ph type="title"/>
          </p:nvPr>
        </p:nvSpPr>
        <p:spPr/>
        <p:txBody>
          <a:bodyPr/>
          <a:lstStyle/>
          <a:p>
            <a:r>
              <a:rPr lang="ru-RU" dirty="0"/>
              <a:t>Лекция 19.10.2017</a:t>
            </a:r>
          </a:p>
        </p:txBody>
      </p:sp>
      <p:sp>
        <p:nvSpPr>
          <p:cNvPr id="5" name="Text Placeholder 4">
            <a:extLst>
              <a:ext uri="{FF2B5EF4-FFF2-40B4-BE49-F238E27FC236}">
                <a16:creationId xmlns:a16="http://schemas.microsoft.com/office/drawing/2014/main" id="{AA43D103-93B3-47B0-A2FB-039CF902F2B7}"/>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76497131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C49011-BBF6-4D31-835E-9766485C8CB3}"/>
              </a:ext>
            </a:extLst>
          </p:cNvPr>
          <p:cNvSpPr>
            <a:spLocks noGrp="1"/>
          </p:cNvSpPr>
          <p:nvPr>
            <p:ph type="title"/>
          </p:nvPr>
        </p:nvSpPr>
        <p:spPr/>
        <p:txBody>
          <a:bodyPr/>
          <a:lstStyle/>
          <a:p>
            <a:r>
              <a:rPr lang="en-US" dirty="0"/>
              <a:t>Compiler driver</a:t>
            </a:r>
            <a:endParaRPr lang="ru-RU" dirty="0"/>
          </a:p>
        </p:txBody>
      </p:sp>
      <p:sp>
        <p:nvSpPr>
          <p:cNvPr id="5" name="Content Placeholder 4">
            <a:extLst>
              <a:ext uri="{FF2B5EF4-FFF2-40B4-BE49-F238E27FC236}">
                <a16:creationId xmlns:a16="http://schemas.microsoft.com/office/drawing/2014/main" id="{2F455862-A32C-449B-BC97-FE3D1FA5E5CE}"/>
              </a:ext>
            </a:extLst>
          </p:cNvPr>
          <p:cNvSpPr>
            <a:spLocks noGrp="1"/>
          </p:cNvSpPr>
          <p:nvPr>
            <p:ph idx="1"/>
          </p:nvPr>
        </p:nvSpPr>
        <p:spPr/>
        <p:txBody>
          <a:bodyPr>
            <a:normAutofit fontScale="62500" lnSpcReduction="20000"/>
          </a:bodyPr>
          <a:lstStyle/>
          <a:p>
            <a:r>
              <a:rPr lang="ru-RU" dirty="0"/>
              <a:t>Драйвер компилятора обеспечивает выполнение всех фаз трансляции программы на языке </a:t>
            </a:r>
            <a:r>
              <a:rPr lang="en-US" dirty="0"/>
              <a:t>C++.</a:t>
            </a:r>
          </a:p>
          <a:p>
            <a:r>
              <a:rPr lang="ru-RU" dirty="0"/>
              <a:t>Позволяет собирать программы из произвольного числа единиц трансляции, но в отличие от полноценной системы сборки не выполняет параллельной обработки, не анализирует, какие шаги не требуется выполнять, т.к. исходные файлы не изменялись с прошлых запусков.</a:t>
            </a:r>
          </a:p>
          <a:p>
            <a:r>
              <a:rPr lang="ru-RU" dirty="0"/>
              <a:t>Обеспечивает передачу реальному компилятору множества опций, обеспечивающих его полноценное функционирование в имеющейся среде.</a:t>
            </a:r>
          </a:p>
          <a:p>
            <a:r>
              <a:rPr lang="ru-RU" dirty="0"/>
              <a:t>Опция </a:t>
            </a:r>
            <a:r>
              <a:rPr lang="en-US" dirty="0">
                <a:latin typeface="Consolas" panose="020B0609020204030204" pitchFamily="49" charset="0"/>
              </a:rPr>
              <a:t>-v</a:t>
            </a:r>
            <a:r>
              <a:rPr lang="en-US" dirty="0"/>
              <a:t> </a:t>
            </a:r>
            <a:r>
              <a:rPr lang="ru-RU" dirty="0"/>
              <a:t>показывает выполняемые команды.</a:t>
            </a:r>
          </a:p>
          <a:p>
            <a:r>
              <a:rPr lang="ru-RU" dirty="0"/>
              <a:t>Распознаёт по расширениям содержимое входных файлов-аргументов, что определяет, с какой фазы они будут транслироваться (можно переопределить опцией </a:t>
            </a:r>
            <a:r>
              <a:rPr lang="en-US" dirty="0">
                <a:latin typeface="Consolas" panose="020B0609020204030204" pitchFamily="49" charset="0"/>
              </a:rPr>
              <a:t>–x</a:t>
            </a:r>
            <a:r>
              <a:rPr lang="en-US" dirty="0"/>
              <a:t>).</a:t>
            </a:r>
          </a:p>
          <a:p>
            <a:r>
              <a:rPr lang="ru-RU" dirty="0"/>
              <a:t>По умолчанию доводит трансляцию до образа программы, можно поменять опциями.</a:t>
            </a:r>
          </a:p>
          <a:p>
            <a:r>
              <a:rPr lang="ru-RU" dirty="0"/>
              <a:t>Имена выходных файлов зависят от типа выходного файла, можно задать опцией </a:t>
            </a:r>
            <a:r>
              <a:rPr lang="en-US" dirty="0">
                <a:latin typeface="Consolas" panose="020B0609020204030204" pitchFamily="49" charset="0"/>
              </a:rPr>
              <a:t>–o</a:t>
            </a:r>
            <a:r>
              <a:rPr lang="en-US" dirty="0"/>
              <a:t> </a:t>
            </a:r>
            <a:r>
              <a:rPr lang="ru-RU" dirty="0"/>
              <a:t>вручную.</a:t>
            </a:r>
            <a:endParaRPr lang="en-US" dirty="0"/>
          </a:p>
          <a:p>
            <a:r>
              <a:rPr lang="ru-RU" dirty="0"/>
              <a:t>Остальные опции передаются тем вызываемым инструментальным средствам, которым требуются. Для неизвестных </a:t>
            </a:r>
            <a:r>
              <a:rPr lang="en-US" dirty="0"/>
              <a:t>compiler driver’</a:t>
            </a:r>
            <a:r>
              <a:rPr lang="ru-RU" dirty="0"/>
              <a:t>у опций можно явно указать, на какую фазу трансляции их передать опциями семейства </a:t>
            </a:r>
            <a:r>
              <a:rPr lang="en-US" dirty="0">
                <a:latin typeface="Consolas" panose="020B0609020204030204" pitchFamily="49" charset="0"/>
              </a:rPr>
              <a:t>–X*/-W?,</a:t>
            </a:r>
            <a:r>
              <a:rPr lang="en-US" dirty="0"/>
              <a:t>.</a:t>
            </a:r>
          </a:p>
          <a:p>
            <a:r>
              <a:rPr lang="ru-RU" dirty="0"/>
              <a:t>Драйвер компилятора </a:t>
            </a:r>
            <a:r>
              <a:rPr lang="en-US" dirty="0"/>
              <a:t>clang </a:t>
            </a:r>
            <a:r>
              <a:rPr lang="ru-RU" dirty="0"/>
              <a:t>по возможности совместим с таковым для </a:t>
            </a:r>
            <a:r>
              <a:rPr lang="en-US" dirty="0" err="1"/>
              <a:t>gcc</a:t>
            </a:r>
            <a:r>
              <a:rPr lang="en-US" dirty="0"/>
              <a:t>.</a:t>
            </a:r>
          </a:p>
          <a:p>
            <a:r>
              <a:rPr lang="ru-RU" dirty="0"/>
              <a:t>Драйвер компилятора </a:t>
            </a:r>
            <a:r>
              <a:rPr lang="en-US" dirty="0"/>
              <a:t>clang </a:t>
            </a:r>
            <a:r>
              <a:rPr lang="ru-RU" dirty="0"/>
              <a:t>для языка </a:t>
            </a:r>
            <a:r>
              <a:rPr lang="en-US" dirty="0"/>
              <a:t>C++ </a:t>
            </a:r>
            <a:r>
              <a:rPr lang="ru-RU" dirty="0"/>
              <a:t>имеет имя программы </a:t>
            </a:r>
            <a:r>
              <a:rPr lang="en-US" dirty="0">
                <a:latin typeface="Consolas" panose="020B0609020204030204" pitchFamily="49" charset="0"/>
              </a:rPr>
              <a:t>clang++</a:t>
            </a:r>
            <a:r>
              <a:rPr lang="en-US" dirty="0"/>
              <a:t>.</a:t>
            </a:r>
            <a:endParaRPr lang="ru-RU" dirty="0"/>
          </a:p>
        </p:txBody>
      </p:sp>
    </p:spTree>
    <p:extLst>
      <p:ext uri="{BB962C8B-B14F-4D97-AF65-F5344CB8AC3E}">
        <p14:creationId xmlns:p14="http://schemas.microsoft.com/office/powerpoint/2010/main" val="6704775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CF615-B1B5-488E-8604-AB40C0DBA758}"/>
              </a:ext>
            </a:extLst>
          </p:cNvPr>
          <p:cNvSpPr>
            <a:spLocks noGrp="1"/>
          </p:cNvSpPr>
          <p:nvPr>
            <p:ph type="title"/>
          </p:nvPr>
        </p:nvSpPr>
        <p:spPr/>
        <p:txBody>
          <a:bodyPr/>
          <a:lstStyle/>
          <a:p>
            <a:r>
              <a:rPr lang="ru-RU" dirty="0"/>
              <a:t>Этапы трансляции драйвером компилятора</a:t>
            </a:r>
          </a:p>
        </p:txBody>
      </p:sp>
      <p:graphicFrame>
        <p:nvGraphicFramePr>
          <p:cNvPr id="4" name="Content Placeholder 3">
            <a:extLst>
              <a:ext uri="{FF2B5EF4-FFF2-40B4-BE49-F238E27FC236}">
                <a16:creationId xmlns:a16="http://schemas.microsoft.com/office/drawing/2014/main" id="{BB5CBEC2-9E5D-404E-82A5-5B89E92C89AF}"/>
              </a:ext>
            </a:extLst>
          </p:cNvPr>
          <p:cNvGraphicFramePr>
            <a:graphicFrameLocks noGrp="1"/>
          </p:cNvGraphicFramePr>
          <p:nvPr>
            <p:ph idx="1"/>
            <p:extLst>
              <p:ext uri="{D42A27DB-BD31-4B8C-83A1-F6EECF244321}">
                <p14:modId xmlns:p14="http://schemas.microsoft.com/office/powerpoint/2010/main" val="1062498857"/>
              </p:ext>
            </p:extLst>
          </p:nvPr>
        </p:nvGraphicFramePr>
        <p:xfrm>
          <a:off x="838200" y="1825625"/>
          <a:ext cx="10515600" cy="48564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866783470"/>
                    </a:ext>
                  </a:extLst>
                </a:gridCol>
                <a:gridCol w="2072640">
                  <a:extLst>
                    <a:ext uri="{9D8B030D-6E8A-4147-A177-3AD203B41FA5}">
                      <a16:colId xmlns:a16="http://schemas.microsoft.com/office/drawing/2014/main" val="2321995347"/>
                    </a:ext>
                  </a:extLst>
                </a:gridCol>
                <a:gridCol w="2103120">
                  <a:extLst>
                    <a:ext uri="{9D8B030D-6E8A-4147-A177-3AD203B41FA5}">
                      <a16:colId xmlns:a16="http://schemas.microsoft.com/office/drawing/2014/main" val="964726988"/>
                    </a:ext>
                  </a:extLst>
                </a:gridCol>
                <a:gridCol w="2103120">
                  <a:extLst>
                    <a:ext uri="{9D8B030D-6E8A-4147-A177-3AD203B41FA5}">
                      <a16:colId xmlns:a16="http://schemas.microsoft.com/office/drawing/2014/main" val="390384811"/>
                    </a:ext>
                  </a:extLst>
                </a:gridCol>
                <a:gridCol w="2103120">
                  <a:extLst>
                    <a:ext uri="{9D8B030D-6E8A-4147-A177-3AD203B41FA5}">
                      <a16:colId xmlns:a16="http://schemas.microsoft.com/office/drawing/2014/main" val="533679221"/>
                    </a:ext>
                  </a:extLst>
                </a:gridCol>
              </a:tblGrid>
              <a:tr h="370840">
                <a:tc>
                  <a:txBody>
                    <a:bodyPr/>
                    <a:lstStyle/>
                    <a:p>
                      <a:r>
                        <a:rPr lang="ru-RU" sz="1600" dirty="0"/>
                        <a:t>Тип файла</a:t>
                      </a:r>
                    </a:p>
                  </a:txBody>
                  <a:tcPr/>
                </a:tc>
                <a:tc>
                  <a:txBody>
                    <a:bodyPr/>
                    <a:lstStyle/>
                    <a:p>
                      <a:r>
                        <a:rPr lang="ru-RU" sz="1600" dirty="0"/>
                        <a:t>Расширение</a:t>
                      </a:r>
                    </a:p>
                  </a:txBody>
                  <a:tcPr/>
                </a:tc>
                <a:tc>
                  <a:txBody>
                    <a:bodyPr/>
                    <a:lstStyle/>
                    <a:p>
                      <a:r>
                        <a:rPr lang="ru-RU" sz="1600" dirty="0"/>
                        <a:t>Тип для опции </a:t>
                      </a:r>
                      <a:r>
                        <a:rPr lang="en-US" sz="1600" dirty="0"/>
                        <a:t>-x</a:t>
                      </a:r>
                      <a:endParaRPr lang="ru-RU" sz="1600" dirty="0"/>
                    </a:p>
                  </a:txBody>
                  <a:tcPr/>
                </a:tc>
                <a:tc>
                  <a:txBody>
                    <a:bodyPr/>
                    <a:lstStyle/>
                    <a:p>
                      <a:r>
                        <a:rPr lang="ru-RU" sz="1600" dirty="0"/>
                        <a:t>Опция остановки на этапе</a:t>
                      </a:r>
                    </a:p>
                  </a:txBody>
                  <a:tcPr/>
                </a:tc>
                <a:tc>
                  <a:txBody>
                    <a:bodyPr/>
                    <a:lstStyle/>
                    <a:p>
                      <a:r>
                        <a:rPr lang="ru-RU" sz="1600" dirty="0"/>
                        <a:t>Опция передачи параметров инструментальному средству этапа</a:t>
                      </a:r>
                    </a:p>
                  </a:txBody>
                  <a:tcPr/>
                </a:tc>
                <a:extLst>
                  <a:ext uri="{0D108BD9-81ED-4DB2-BD59-A6C34878D82A}">
                    <a16:rowId xmlns:a16="http://schemas.microsoft.com/office/drawing/2014/main" val="2846100710"/>
                  </a:ext>
                </a:extLst>
              </a:tr>
              <a:tr h="370840">
                <a:tc>
                  <a:txBody>
                    <a:bodyPr/>
                    <a:lstStyle/>
                    <a:p>
                      <a:r>
                        <a:rPr lang="ru-RU" sz="1600" dirty="0"/>
                        <a:t>Исходный текст</a:t>
                      </a:r>
                    </a:p>
                  </a:txBody>
                  <a:tcPr/>
                </a:tc>
                <a:tc>
                  <a:txBody>
                    <a:bodyPr/>
                    <a:lstStyle/>
                    <a:p>
                      <a:r>
                        <a:rPr lang="en-US" sz="1600" dirty="0">
                          <a:latin typeface="Consolas" panose="020B0609020204030204" pitchFamily="49" charset="0"/>
                        </a:rPr>
                        <a:t>.</a:t>
                      </a:r>
                      <a:r>
                        <a:rPr lang="en-US" sz="1600" dirty="0" err="1">
                          <a:latin typeface="Consolas" panose="020B0609020204030204" pitchFamily="49" charset="0"/>
                        </a:rPr>
                        <a:t>cpp</a:t>
                      </a:r>
                      <a:r>
                        <a:rPr lang="en-US" sz="1600" dirty="0"/>
                        <a:t> (</a:t>
                      </a:r>
                      <a:r>
                        <a:rPr lang="en-US" sz="1600" dirty="0">
                          <a:latin typeface="Consolas" panose="020B0609020204030204" pitchFamily="49" charset="0"/>
                        </a:rPr>
                        <a:t>.</a:t>
                      </a:r>
                      <a:r>
                        <a:rPr lang="en-US" sz="1600" dirty="0" err="1">
                          <a:latin typeface="Consolas" panose="020B0609020204030204" pitchFamily="49" charset="0"/>
                        </a:rPr>
                        <a:t>cxx</a:t>
                      </a:r>
                      <a:r>
                        <a:rPr lang="en-US" sz="1600" dirty="0" err="1"/>
                        <a:t>,</a:t>
                      </a:r>
                      <a:r>
                        <a:rPr lang="en-US" sz="1600" dirty="0" err="1">
                          <a:latin typeface="Consolas" panose="020B0609020204030204" pitchFamily="49" charset="0"/>
                        </a:rPr>
                        <a:t>.cc</a:t>
                      </a:r>
                      <a:r>
                        <a:rPr lang="en-US" sz="1600" dirty="0" err="1"/>
                        <a:t>,</a:t>
                      </a:r>
                      <a:r>
                        <a:rPr lang="en-US" sz="1600" dirty="0" err="1">
                          <a:latin typeface="Consolas" panose="020B0609020204030204" pitchFamily="49" charset="0"/>
                        </a:rPr>
                        <a:t>.c</a:t>
                      </a:r>
                      <a:r>
                        <a:rPr lang="en-US" sz="1600" dirty="0">
                          <a:latin typeface="Consolas" panose="020B0609020204030204" pitchFamily="49" charset="0"/>
                        </a:rPr>
                        <a:t>++</a:t>
                      </a:r>
                      <a:r>
                        <a:rPr lang="en-US" sz="1600" dirty="0"/>
                        <a:t>,…)</a:t>
                      </a:r>
                      <a:endParaRPr lang="ru-RU" sz="1600" dirty="0"/>
                    </a:p>
                  </a:txBody>
                  <a:tcPr/>
                </a:tc>
                <a:tc>
                  <a:txBody>
                    <a:bodyPr/>
                    <a:lstStyle/>
                    <a:p>
                      <a:pPr marL="0" algn="l" defTabSz="914400" rtl="0" eaLnBrk="1" latinLnBrk="0" hangingPunct="1"/>
                      <a:r>
                        <a:rPr lang="en-US" sz="1600" kern="1200" dirty="0" err="1">
                          <a:solidFill>
                            <a:schemeClr val="dk1"/>
                          </a:solidFill>
                          <a:latin typeface="Consolas" panose="020B0609020204030204" pitchFamily="49" charset="0"/>
                          <a:ea typeface="+mn-ea"/>
                          <a:cs typeface="+mn-cs"/>
                        </a:rPr>
                        <a:t>c++</a:t>
                      </a:r>
                      <a:endParaRPr lang="ru-RU" sz="1600" kern="1200" dirty="0">
                        <a:solidFill>
                          <a:schemeClr val="dk1"/>
                        </a:solidFill>
                        <a:latin typeface="Consolas" panose="020B0609020204030204" pitchFamily="49" charset="0"/>
                        <a:ea typeface="+mn-ea"/>
                        <a:cs typeface="+mn-cs"/>
                      </a:endParaRPr>
                    </a:p>
                  </a:txBody>
                  <a:tcPr/>
                </a:tc>
                <a:tc>
                  <a:txBody>
                    <a:bodyPr/>
                    <a:lstStyle/>
                    <a:p>
                      <a:r>
                        <a:rPr lang="en-US" sz="1600" dirty="0">
                          <a:latin typeface="Consolas" panose="020B0609020204030204" pitchFamily="49" charset="0"/>
                        </a:rPr>
                        <a:t>-</a:t>
                      </a:r>
                      <a:r>
                        <a:rPr lang="en-US" sz="1600" dirty="0" err="1">
                          <a:latin typeface="Consolas" panose="020B0609020204030204" pitchFamily="49" charset="0"/>
                        </a:rPr>
                        <a:t>fsyntax</a:t>
                      </a:r>
                      <a:r>
                        <a:rPr lang="en-US" sz="1600" dirty="0">
                          <a:latin typeface="Consolas" panose="020B0609020204030204" pitchFamily="49" charset="0"/>
                        </a:rPr>
                        <a:t>-only</a:t>
                      </a:r>
                      <a:endParaRPr lang="ru-RU" sz="1600" dirty="0">
                        <a:latin typeface="Consolas" panose="020B0609020204030204" pitchFamily="49" charset="0"/>
                      </a:endParaRPr>
                    </a:p>
                  </a:txBody>
                  <a:tcPr/>
                </a:tc>
                <a:tc>
                  <a:txBody>
                    <a:bodyPr/>
                    <a:lstStyle/>
                    <a:p>
                      <a:r>
                        <a:rPr lang="en-US" sz="1600" dirty="0"/>
                        <a:t>N/A</a:t>
                      </a:r>
                      <a:endParaRPr lang="ru-RU" sz="1600" dirty="0"/>
                    </a:p>
                  </a:txBody>
                  <a:tcPr/>
                </a:tc>
                <a:extLst>
                  <a:ext uri="{0D108BD9-81ED-4DB2-BD59-A6C34878D82A}">
                    <a16:rowId xmlns:a16="http://schemas.microsoft.com/office/drawing/2014/main" val="1062846875"/>
                  </a:ext>
                </a:extLst>
              </a:tr>
              <a:tr h="370840">
                <a:tc>
                  <a:txBody>
                    <a:bodyPr/>
                    <a:lstStyle/>
                    <a:p>
                      <a:r>
                        <a:rPr lang="ru-RU" sz="1600" dirty="0"/>
                        <a:t>Результат предварительной обработки (в виде текста)</a:t>
                      </a:r>
                    </a:p>
                  </a:txBody>
                  <a:tcPr/>
                </a:tc>
                <a:tc>
                  <a:txBody>
                    <a:bodyPr/>
                    <a:lstStyle/>
                    <a:p>
                      <a:r>
                        <a:rPr lang="en-US" sz="1600" dirty="0">
                          <a:latin typeface="Consolas" panose="020B0609020204030204" pitchFamily="49" charset="0"/>
                        </a:rPr>
                        <a:t>.ii</a:t>
                      </a:r>
                      <a:r>
                        <a:rPr lang="en-US" sz="1600" dirty="0"/>
                        <a:t> (</a:t>
                      </a:r>
                      <a:r>
                        <a:rPr lang="ru-RU" sz="1600" dirty="0"/>
                        <a:t>вывод по умолчанию на стандартный поток</a:t>
                      </a:r>
                      <a:r>
                        <a:rPr lang="en-US" sz="1600" dirty="0"/>
                        <a:t>)</a:t>
                      </a:r>
                      <a:endParaRPr lang="ru-RU" sz="1600" dirty="0"/>
                    </a:p>
                  </a:txBody>
                  <a:tcPr/>
                </a:tc>
                <a:tc>
                  <a:txBody>
                    <a:bodyPr/>
                    <a:lstStyle/>
                    <a:p>
                      <a:pPr marL="0" algn="l" defTabSz="914400" rtl="0" eaLnBrk="1" latinLnBrk="0" hangingPunct="1"/>
                      <a:r>
                        <a:rPr lang="en-US" sz="1600" kern="1200" dirty="0" err="1">
                          <a:solidFill>
                            <a:schemeClr val="dk1"/>
                          </a:solidFill>
                          <a:latin typeface="Consolas" panose="020B0609020204030204" pitchFamily="49" charset="0"/>
                          <a:ea typeface="+mn-ea"/>
                          <a:cs typeface="+mn-cs"/>
                        </a:rPr>
                        <a:t>c++</a:t>
                      </a:r>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cpp</a:t>
                      </a:r>
                      <a:r>
                        <a:rPr lang="en-US" sz="1600" kern="1200" dirty="0">
                          <a:solidFill>
                            <a:schemeClr val="dk1"/>
                          </a:solidFill>
                          <a:latin typeface="Consolas" panose="020B0609020204030204" pitchFamily="49" charset="0"/>
                          <a:ea typeface="+mn-ea"/>
                          <a:cs typeface="+mn-cs"/>
                        </a:rPr>
                        <a:t>-output</a:t>
                      </a:r>
                      <a:endParaRPr lang="ru-RU" sz="1600" kern="1200" dirty="0">
                        <a:solidFill>
                          <a:schemeClr val="dk1"/>
                        </a:solidFill>
                        <a:latin typeface="Consolas" panose="020B0609020204030204" pitchFamily="49" charset="0"/>
                        <a:ea typeface="+mn-ea"/>
                        <a:cs typeface="+mn-cs"/>
                      </a:endParaRP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-E</a:t>
                      </a:r>
                      <a:endParaRPr lang="ru-RU" sz="1600" kern="1200" dirty="0">
                        <a:solidFill>
                          <a:schemeClr val="dk1"/>
                        </a:solidFill>
                        <a:latin typeface="Consolas" panose="020B0609020204030204" pitchFamily="49" charset="0"/>
                        <a:ea typeface="+mn-ea"/>
                        <a:cs typeface="+mn-cs"/>
                      </a:endParaRP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Xpreprocessor</a:t>
                      </a:r>
                      <a:endParaRPr lang="en-US" sz="1600" kern="1200" dirty="0">
                        <a:solidFill>
                          <a:schemeClr val="dk1"/>
                        </a:solidFill>
                        <a:latin typeface="Consolas" panose="020B0609020204030204" pitchFamily="49" charset="0"/>
                        <a:ea typeface="+mn-ea"/>
                        <a:cs typeface="+mn-cs"/>
                      </a:endParaRPr>
                    </a:p>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Wp</a:t>
                      </a:r>
                      <a:r>
                        <a:rPr lang="en-US" sz="1600" kern="1200" dirty="0">
                          <a:solidFill>
                            <a:schemeClr val="dk1"/>
                          </a:solidFill>
                          <a:latin typeface="Consolas" panose="020B0609020204030204" pitchFamily="49" charset="0"/>
                          <a:ea typeface="+mn-ea"/>
                          <a:cs typeface="+mn-cs"/>
                        </a:rPr>
                        <a:t>,</a:t>
                      </a:r>
                      <a:endParaRPr lang="ru-RU" sz="1600" kern="1200" dirty="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3237188170"/>
                  </a:ext>
                </a:extLst>
              </a:tr>
              <a:tr h="370840">
                <a:tc>
                  <a:txBody>
                    <a:bodyPr/>
                    <a:lstStyle/>
                    <a:p>
                      <a:r>
                        <a:rPr lang="en-US" sz="1600" dirty="0"/>
                        <a:t>LLVM IR (</a:t>
                      </a:r>
                      <a:r>
                        <a:rPr lang="ru-RU" sz="1600" dirty="0"/>
                        <a:t>не для </a:t>
                      </a:r>
                      <a:r>
                        <a:rPr lang="en-US" sz="1600" dirty="0" err="1"/>
                        <a:t>gcc</a:t>
                      </a:r>
                      <a:r>
                        <a:rPr lang="en-US" sz="1600" dirty="0"/>
                        <a:t>)</a:t>
                      </a:r>
                      <a:endParaRPr lang="ru-RU" sz="1600" dirty="0"/>
                    </a:p>
                  </a:txBody>
                  <a:tcPr/>
                </a:tc>
                <a:tc>
                  <a:txBody>
                    <a:bodyPr/>
                    <a:lstStyle/>
                    <a:p>
                      <a:r>
                        <a:rPr lang="en-US" sz="1600" dirty="0">
                          <a:latin typeface="Consolas" panose="020B0609020204030204" pitchFamily="49" charset="0"/>
                        </a:rPr>
                        <a:t>.</a:t>
                      </a:r>
                      <a:r>
                        <a:rPr lang="en-US" sz="1600" dirty="0" err="1">
                          <a:latin typeface="Consolas" panose="020B0609020204030204" pitchFamily="49" charset="0"/>
                        </a:rPr>
                        <a:t>ll</a:t>
                      </a:r>
                      <a:endParaRPr lang="ru-RU" sz="1600" dirty="0">
                        <a:latin typeface="Consolas" panose="020B0609020204030204" pitchFamily="49" charset="0"/>
                      </a:endParaRPr>
                    </a:p>
                  </a:txBody>
                  <a:tcPr/>
                </a:tc>
                <a:tc>
                  <a:txBody>
                    <a:bodyPr/>
                    <a:lstStyle/>
                    <a:p>
                      <a:r>
                        <a:rPr lang="en-US" sz="1600" dirty="0"/>
                        <a:t>?</a:t>
                      </a:r>
                      <a:endParaRPr lang="ru-RU" sz="1600" dirty="0"/>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-S –emit-</a:t>
                      </a:r>
                      <a:r>
                        <a:rPr lang="en-US" sz="1600" kern="1200" dirty="0" err="1">
                          <a:solidFill>
                            <a:schemeClr val="dk1"/>
                          </a:solidFill>
                          <a:latin typeface="Consolas" panose="020B0609020204030204" pitchFamily="49" charset="0"/>
                          <a:ea typeface="+mn-ea"/>
                          <a:cs typeface="+mn-cs"/>
                        </a:rPr>
                        <a:t>llvm</a:t>
                      </a:r>
                      <a:endParaRPr lang="ru-RU" sz="1600" kern="1200" dirty="0">
                        <a:solidFill>
                          <a:schemeClr val="dk1"/>
                        </a:solidFill>
                        <a:latin typeface="Consolas" panose="020B0609020204030204" pitchFamily="49" charset="0"/>
                        <a:ea typeface="+mn-ea"/>
                        <a:cs typeface="+mn-cs"/>
                      </a:endParaRP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Xclang</a:t>
                      </a:r>
                      <a:endParaRPr lang="ru-RU" sz="1600" kern="1200" dirty="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713662556"/>
                  </a:ext>
                </a:extLst>
              </a:tr>
              <a:tr h="370840">
                <a:tc>
                  <a:txBody>
                    <a:bodyPr/>
                    <a:lstStyle/>
                    <a:p>
                      <a:r>
                        <a:rPr lang="ru-RU" sz="1600" dirty="0"/>
                        <a:t>Ассемблер целевой платформы</a:t>
                      </a: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.s</a:t>
                      </a:r>
                      <a:endParaRPr lang="ru-RU" sz="1600" kern="1200" dirty="0">
                        <a:solidFill>
                          <a:schemeClr val="dk1"/>
                        </a:solidFill>
                        <a:latin typeface="Consolas" panose="020B0609020204030204" pitchFamily="49" charset="0"/>
                        <a:ea typeface="+mn-ea"/>
                        <a:cs typeface="+mn-cs"/>
                      </a:endParaRP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assembler</a:t>
                      </a:r>
                      <a:endParaRPr lang="ru-RU" sz="1600" kern="1200" dirty="0">
                        <a:solidFill>
                          <a:schemeClr val="dk1"/>
                        </a:solidFill>
                        <a:latin typeface="Consolas" panose="020B0609020204030204" pitchFamily="49" charset="0"/>
                        <a:ea typeface="+mn-ea"/>
                        <a:cs typeface="+mn-cs"/>
                      </a:endParaRP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-S –</a:t>
                      </a:r>
                      <a:r>
                        <a:rPr lang="en-US" sz="1600" kern="1200" dirty="0" err="1">
                          <a:solidFill>
                            <a:schemeClr val="dk1"/>
                          </a:solidFill>
                          <a:latin typeface="Consolas" panose="020B0609020204030204" pitchFamily="49" charset="0"/>
                          <a:ea typeface="+mn-ea"/>
                          <a:cs typeface="+mn-cs"/>
                        </a:rPr>
                        <a:t>masm</a:t>
                      </a:r>
                      <a:r>
                        <a:rPr lang="en-US" sz="1600" kern="1200" dirty="0">
                          <a:solidFill>
                            <a:schemeClr val="dk1"/>
                          </a:solidFill>
                          <a:latin typeface="Consolas" panose="020B0609020204030204" pitchFamily="49" charset="0"/>
                          <a:ea typeface="+mn-ea"/>
                          <a:cs typeface="+mn-cs"/>
                        </a:rPr>
                        <a:t>=intel</a:t>
                      </a:r>
                      <a:endParaRPr lang="ru-RU" sz="1600" kern="1200" dirty="0">
                        <a:solidFill>
                          <a:schemeClr val="dk1"/>
                        </a:solidFill>
                        <a:latin typeface="Consolas" panose="020B0609020204030204" pitchFamily="49" charset="0"/>
                        <a:ea typeface="+mn-ea"/>
                        <a:cs typeface="+mn-cs"/>
                      </a:endParaRP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Xassembler</a:t>
                      </a:r>
                      <a:endParaRPr lang="en-US" sz="1600" kern="1200" dirty="0">
                        <a:solidFill>
                          <a:schemeClr val="dk1"/>
                        </a:solidFill>
                        <a:latin typeface="Consolas" panose="020B0609020204030204" pitchFamily="49" charset="0"/>
                        <a:ea typeface="+mn-ea"/>
                        <a:cs typeface="+mn-cs"/>
                      </a:endParaRPr>
                    </a:p>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Wa</a:t>
                      </a:r>
                      <a:r>
                        <a:rPr lang="en-US" sz="1600" kern="1200" dirty="0">
                          <a:solidFill>
                            <a:schemeClr val="dk1"/>
                          </a:solidFill>
                          <a:latin typeface="Consolas" panose="020B0609020204030204" pitchFamily="49" charset="0"/>
                          <a:ea typeface="+mn-ea"/>
                          <a:cs typeface="+mn-cs"/>
                        </a:rPr>
                        <a:t>,</a:t>
                      </a:r>
                      <a:endParaRPr lang="ru-RU" sz="1600" kern="1200" dirty="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2509292492"/>
                  </a:ext>
                </a:extLst>
              </a:tr>
              <a:tr h="370840">
                <a:tc>
                  <a:txBody>
                    <a:bodyPr/>
                    <a:lstStyle/>
                    <a:p>
                      <a:r>
                        <a:rPr lang="ru-RU" sz="1600" dirty="0"/>
                        <a:t>Объектный файл</a:t>
                      </a: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.o</a:t>
                      </a:r>
                      <a:endParaRPr lang="ru-RU" sz="1600" kern="1200" dirty="0">
                        <a:solidFill>
                          <a:schemeClr val="dk1"/>
                        </a:solidFill>
                        <a:latin typeface="Consolas" panose="020B0609020204030204" pitchFamily="49" charset="0"/>
                        <a:ea typeface="+mn-ea"/>
                        <a:cs typeface="+mn-cs"/>
                      </a:endParaRPr>
                    </a:p>
                  </a:txBody>
                  <a:tcPr/>
                </a:tc>
                <a:tc>
                  <a:txBody>
                    <a:bodyPr/>
                    <a:lstStyle/>
                    <a:p>
                      <a:r>
                        <a:rPr lang="ru-RU" sz="1600" dirty="0"/>
                        <a:t>не требуется</a:t>
                      </a: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-c</a:t>
                      </a:r>
                      <a:endParaRPr lang="ru-RU" sz="1600" kern="1200" dirty="0">
                        <a:solidFill>
                          <a:schemeClr val="dk1"/>
                        </a:solidFill>
                        <a:latin typeface="Consolas" panose="020B0609020204030204" pitchFamily="49" charset="0"/>
                        <a:ea typeface="+mn-ea"/>
                        <a:cs typeface="+mn-cs"/>
                      </a:endParaRP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Xclang</a:t>
                      </a:r>
                      <a:endParaRPr lang="ru-RU" sz="1600" kern="1200" dirty="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2555089148"/>
                  </a:ext>
                </a:extLst>
              </a:tr>
              <a:tr h="370840">
                <a:tc>
                  <a:txBody>
                    <a:bodyPr/>
                    <a:lstStyle/>
                    <a:p>
                      <a:r>
                        <a:rPr lang="ru-RU" sz="1600" dirty="0"/>
                        <a:t>Образ программы</a:t>
                      </a:r>
                    </a:p>
                  </a:txBody>
                  <a:tcPr/>
                </a:tc>
                <a:tc>
                  <a:txBody>
                    <a:bodyPr/>
                    <a:lstStyle/>
                    <a:p>
                      <a:r>
                        <a:rPr lang="ru-RU" sz="1600" dirty="0"/>
                        <a:t>не требуется</a:t>
                      </a:r>
                    </a:p>
                  </a:txBody>
                  <a:tcPr/>
                </a:tc>
                <a:tc>
                  <a:txBody>
                    <a:bodyPr/>
                    <a:lstStyle/>
                    <a:p>
                      <a:r>
                        <a:rPr lang="en-US" sz="1600" dirty="0"/>
                        <a:t>N/A</a:t>
                      </a:r>
                      <a:endParaRPr lang="ru-RU" sz="1600" dirty="0"/>
                    </a:p>
                  </a:txBody>
                  <a:tcPr/>
                </a:tc>
                <a:tc>
                  <a:txBody>
                    <a:bodyPr/>
                    <a:lstStyle/>
                    <a:p>
                      <a:r>
                        <a:rPr lang="ru-RU" sz="1600" dirty="0"/>
                        <a:t>без дополнительных опций</a:t>
                      </a: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Xlinker</a:t>
                      </a:r>
                      <a:endParaRPr lang="en-US" sz="1600" kern="1200" dirty="0">
                        <a:solidFill>
                          <a:schemeClr val="dk1"/>
                        </a:solidFill>
                        <a:latin typeface="Consolas" panose="020B0609020204030204" pitchFamily="49" charset="0"/>
                        <a:ea typeface="+mn-ea"/>
                        <a:cs typeface="+mn-cs"/>
                      </a:endParaRPr>
                    </a:p>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Wl</a:t>
                      </a:r>
                      <a:r>
                        <a:rPr lang="en-US" sz="1600" kern="1200" dirty="0">
                          <a:solidFill>
                            <a:schemeClr val="dk1"/>
                          </a:solidFill>
                          <a:latin typeface="Consolas" panose="020B0609020204030204" pitchFamily="49" charset="0"/>
                          <a:ea typeface="+mn-ea"/>
                          <a:cs typeface="+mn-cs"/>
                        </a:rPr>
                        <a:t>,</a:t>
                      </a:r>
                      <a:endParaRPr lang="ru-RU" sz="1600" kern="1200" dirty="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2649396391"/>
                  </a:ext>
                </a:extLst>
              </a:tr>
            </a:tbl>
          </a:graphicData>
        </a:graphic>
      </p:graphicFrame>
    </p:spTree>
    <p:extLst>
      <p:ext uri="{BB962C8B-B14F-4D97-AF65-F5344CB8AC3E}">
        <p14:creationId xmlns:p14="http://schemas.microsoft.com/office/powerpoint/2010/main" val="166748042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94FF-1ADA-49FF-A295-0008E93EFF51}"/>
              </a:ext>
            </a:extLst>
          </p:cNvPr>
          <p:cNvSpPr>
            <a:spLocks noGrp="1"/>
          </p:cNvSpPr>
          <p:nvPr>
            <p:ph type="title"/>
          </p:nvPr>
        </p:nvSpPr>
        <p:spPr/>
        <p:txBody>
          <a:bodyPr/>
          <a:lstStyle/>
          <a:p>
            <a:r>
              <a:rPr lang="ru-RU" dirty="0"/>
              <a:t>Рекомендуемые опции</a:t>
            </a:r>
          </a:p>
        </p:txBody>
      </p:sp>
      <p:sp>
        <p:nvSpPr>
          <p:cNvPr id="3" name="Content Placeholder 2">
            <a:extLst>
              <a:ext uri="{FF2B5EF4-FFF2-40B4-BE49-F238E27FC236}">
                <a16:creationId xmlns:a16="http://schemas.microsoft.com/office/drawing/2014/main" id="{7E0CD113-8105-46D2-A854-046D535B721E}"/>
              </a:ext>
            </a:extLst>
          </p:cNvPr>
          <p:cNvSpPr>
            <a:spLocks noGrp="1"/>
          </p:cNvSpPr>
          <p:nvPr>
            <p:ph idx="1"/>
          </p:nvPr>
        </p:nvSpPr>
        <p:spPr/>
        <p:txBody>
          <a:bodyPr/>
          <a:lstStyle/>
          <a:p>
            <a:r>
              <a:rPr lang="en-US" dirty="0">
                <a:latin typeface="Consolas" panose="020B0609020204030204" pitchFamily="49" charset="0"/>
              </a:rPr>
              <a:t>-</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a:t>
            </a:r>
            <a:r>
              <a:rPr lang="en-US" dirty="0">
                <a:latin typeface="Consolas" panose="020B0609020204030204" pitchFamily="49" charset="0"/>
              </a:rPr>
              <a:t>17</a:t>
            </a:r>
            <a:r>
              <a:rPr lang="en-US" dirty="0"/>
              <a:t> – </a:t>
            </a:r>
            <a:r>
              <a:rPr lang="ru-RU" dirty="0"/>
              <a:t>выбор версии языка;</a:t>
            </a:r>
          </a:p>
          <a:p>
            <a:r>
              <a:rPr lang="en-US" dirty="0">
                <a:latin typeface="Consolas" panose="020B0609020204030204" pitchFamily="49" charset="0"/>
              </a:rPr>
              <a:t>-pedantic-errors</a:t>
            </a:r>
            <a:r>
              <a:rPr lang="en-US" dirty="0"/>
              <a:t> – </a:t>
            </a:r>
            <a:r>
              <a:rPr lang="ru-RU" dirty="0"/>
              <a:t>отключение расширений языка, включённых по умолчанию;</a:t>
            </a:r>
          </a:p>
          <a:p>
            <a:r>
              <a:rPr lang="en-US" dirty="0">
                <a:latin typeface="Consolas" panose="020B0609020204030204" pitchFamily="49" charset="0"/>
              </a:rPr>
              <a:t>-Wall</a:t>
            </a:r>
            <a:r>
              <a:rPr lang="en-US" dirty="0"/>
              <a:t> – </a:t>
            </a:r>
            <a:r>
              <a:rPr lang="ru-RU" dirty="0"/>
              <a:t>включение многих стандартных предупреждений.</a:t>
            </a:r>
          </a:p>
        </p:txBody>
      </p:sp>
    </p:spTree>
    <p:extLst>
      <p:ext uri="{BB962C8B-B14F-4D97-AF65-F5344CB8AC3E}">
        <p14:creationId xmlns:p14="http://schemas.microsoft.com/office/powerpoint/2010/main" val="143962071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4506-5D2E-4639-B13D-C1F587FEED70}"/>
              </a:ext>
            </a:extLst>
          </p:cNvPr>
          <p:cNvSpPr>
            <a:spLocks noGrp="1"/>
          </p:cNvSpPr>
          <p:nvPr>
            <p:ph type="title"/>
          </p:nvPr>
        </p:nvSpPr>
        <p:spPr/>
        <p:txBody>
          <a:bodyPr/>
          <a:lstStyle/>
          <a:p>
            <a:r>
              <a:rPr lang="ru-RU" dirty="0"/>
              <a:t>Система сборки </a:t>
            </a:r>
            <a:r>
              <a:rPr lang="en-US" dirty="0" err="1"/>
              <a:t>CMake</a:t>
            </a:r>
            <a:endParaRPr lang="ru-RU" dirty="0"/>
          </a:p>
        </p:txBody>
      </p:sp>
      <p:sp>
        <p:nvSpPr>
          <p:cNvPr id="3" name="Content Placeholder 2">
            <a:extLst>
              <a:ext uri="{FF2B5EF4-FFF2-40B4-BE49-F238E27FC236}">
                <a16:creationId xmlns:a16="http://schemas.microsoft.com/office/drawing/2014/main" id="{44C58DDC-C0BE-4CD9-8BD1-47BAEAE04E51}"/>
              </a:ext>
            </a:extLst>
          </p:cNvPr>
          <p:cNvSpPr>
            <a:spLocks noGrp="1"/>
          </p:cNvSpPr>
          <p:nvPr>
            <p:ph idx="1"/>
          </p:nvPr>
        </p:nvSpPr>
        <p:spPr/>
        <p:txBody>
          <a:bodyPr>
            <a:normAutofit fontScale="92500" lnSpcReduction="10000"/>
          </a:bodyPr>
          <a:lstStyle/>
          <a:p>
            <a:r>
              <a:rPr lang="ru-RU" dirty="0"/>
              <a:t>Файлы с информацией о проекте имеют имя </a:t>
            </a:r>
            <a:r>
              <a:rPr lang="en-US" dirty="0"/>
              <a:t>CMakeLists.txt (</a:t>
            </a:r>
            <a:r>
              <a:rPr lang="ru-RU" dirty="0"/>
              <a:t>отдельные модули хранятся в файлах с расширением </a:t>
            </a:r>
            <a:r>
              <a:rPr lang="en-US" dirty="0"/>
              <a:t>.</a:t>
            </a:r>
            <a:r>
              <a:rPr lang="en-US" dirty="0" err="1"/>
              <a:t>cmake</a:t>
            </a:r>
            <a:r>
              <a:rPr lang="en-US" dirty="0"/>
              <a:t>)</a:t>
            </a:r>
          </a:p>
          <a:p>
            <a:r>
              <a:rPr lang="ru-RU" dirty="0"/>
              <a:t>Императивный по сути язык, используемый в декларативных целях.</a:t>
            </a:r>
          </a:p>
          <a:p>
            <a:r>
              <a:rPr lang="ru-RU" dirty="0"/>
              <a:t>Команды имеют вид:</a:t>
            </a:r>
            <a:br>
              <a:rPr lang="ru-RU" dirty="0"/>
            </a:br>
            <a:r>
              <a:rPr lang="ru-RU" dirty="0" err="1">
                <a:latin typeface="Consolas" panose="020B0609020204030204" pitchFamily="49" charset="0"/>
              </a:rPr>
              <a:t>имя_команды</a:t>
            </a:r>
            <a:r>
              <a:rPr lang="ru-RU" dirty="0">
                <a:latin typeface="Consolas" panose="020B0609020204030204" pitchFamily="49" charset="0"/>
              </a:rPr>
              <a:t>(аргументы через пробел)</a:t>
            </a:r>
          </a:p>
          <a:p>
            <a:r>
              <a:rPr lang="ru-RU" dirty="0"/>
              <a:t>Все значения являются строками, задаваемыми непосредственно (строки с пробелами заключаются в двойные кавычки, </a:t>
            </a:r>
            <a:r>
              <a:rPr lang="en-US" dirty="0"/>
              <a:t>escape-</a:t>
            </a:r>
            <a:r>
              <a:rPr lang="ru-RU" dirty="0"/>
              <a:t>последовательности как в </a:t>
            </a:r>
            <a:r>
              <a:rPr lang="en-US" dirty="0"/>
              <a:t>C++).</a:t>
            </a:r>
            <a:br>
              <a:rPr lang="en-US" dirty="0"/>
            </a:br>
            <a:r>
              <a:rPr lang="ru-RU" dirty="0"/>
              <a:t>Логические значения – строки </a:t>
            </a:r>
            <a:r>
              <a:rPr lang="en-US" dirty="0">
                <a:latin typeface="Consolas" panose="020B0609020204030204" pitchFamily="49" charset="0"/>
              </a:rPr>
              <a:t>0</a:t>
            </a:r>
            <a:r>
              <a:rPr lang="ru-RU" dirty="0">
                <a:latin typeface="Consolas" panose="020B0609020204030204" pitchFamily="49" charset="0"/>
              </a:rPr>
              <a:t>, </a:t>
            </a:r>
            <a:r>
              <a:rPr lang="en-US" dirty="0">
                <a:latin typeface="Consolas" panose="020B0609020204030204" pitchFamily="49" charset="0"/>
              </a:rPr>
              <a:t>OFF</a:t>
            </a:r>
            <a:r>
              <a:rPr lang="en-US" dirty="0"/>
              <a:t>, NO, </a:t>
            </a:r>
            <a:r>
              <a:rPr lang="en-US" dirty="0">
                <a:latin typeface="Consolas" panose="020B0609020204030204" pitchFamily="49" charset="0"/>
              </a:rPr>
              <a:t>FALSE,</a:t>
            </a:r>
            <a:r>
              <a:rPr lang="ru-RU" dirty="0">
                <a:latin typeface="Consolas" panose="020B0609020204030204" pitchFamily="49" charset="0"/>
              </a:rPr>
              <a:t> </a:t>
            </a:r>
            <a:r>
              <a:rPr lang="en-US" dirty="0">
                <a:latin typeface="Consolas" panose="020B0609020204030204" pitchFamily="49" charset="0"/>
              </a:rPr>
              <a:t>N, IGNORE, NOTFOUND </a:t>
            </a:r>
            <a:r>
              <a:rPr lang="ru-RU" dirty="0">
                <a:latin typeface="Consolas" panose="020B0609020204030204" pitchFamily="49" charset="0"/>
              </a:rPr>
              <a:t>и начинающиеся с </a:t>
            </a:r>
            <a:r>
              <a:rPr lang="en-US" dirty="0">
                <a:latin typeface="Consolas" panose="020B0609020204030204" pitchFamily="49" charset="0"/>
              </a:rPr>
              <a:t>–NOTFOUND (</a:t>
            </a:r>
            <a:r>
              <a:rPr lang="ru-RU" dirty="0">
                <a:latin typeface="Consolas" panose="020B0609020204030204" pitchFamily="49" charset="0"/>
              </a:rPr>
              <a:t>в любом регистре) – ложь, остальные - истина</a:t>
            </a:r>
            <a:r>
              <a:rPr lang="en-US" dirty="0"/>
              <a:t>.</a:t>
            </a:r>
            <a:br>
              <a:rPr lang="en-US" dirty="0"/>
            </a:br>
            <a:r>
              <a:rPr lang="ru-RU" dirty="0"/>
              <a:t>Списки – строки с элементами через пробел или точку с запятой.</a:t>
            </a:r>
          </a:p>
        </p:txBody>
      </p:sp>
    </p:spTree>
    <p:extLst>
      <p:ext uri="{BB962C8B-B14F-4D97-AF65-F5344CB8AC3E}">
        <p14:creationId xmlns:p14="http://schemas.microsoft.com/office/powerpoint/2010/main" val="4083220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normAutofit/>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формальная </a:t>
            </a:r>
            <a:r>
              <a:rPr lang="ru-RU" b="1" dirty="0">
                <a:solidFill>
                  <a:schemeClr val="bg1">
                    <a:lumMod val="50000"/>
                  </a:schemeClr>
                </a:solidFill>
              </a:rPr>
              <a:t>знаковая система</a:t>
            </a:r>
            <a:r>
              <a:rPr lang="ru-RU" dirty="0">
                <a:solidFill>
                  <a:schemeClr val="bg1">
                    <a:lumMod val="50000"/>
                  </a:schemeClr>
                </a:solidFill>
              </a:rPr>
              <a:t> для </a:t>
            </a:r>
            <a:r>
              <a:rPr lang="ru-RU" dirty="0"/>
              <a:t>планирования поведения</a:t>
            </a:r>
            <a:r>
              <a:rPr lang="ru-RU" dirty="0">
                <a:solidFill>
                  <a:schemeClr val="bg1">
                    <a:lumMod val="50000"/>
                  </a:schemeClr>
                </a:solidFill>
              </a:rPr>
              <a:t> компьютеров</a:t>
            </a:r>
          </a:p>
          <a:p>
            <a:pPr marL="3600000" indent="0">
              <a:buNone/>
            </a:pPr>
            <a:endParaRPr lang="ru-RU" dirty="0">
              <a:solidFill>
                <a:schemeClr val="bg1">
                  <a:lumMod val="50000"/>
                </a:schemeClr>
              </a:solidFill>
            </a:endParaRPr>
          </a:p>
          <a:p>
            <a:pPr marL="0" indent="0">
              <a:buNone/>
            </a:pPr>
            <a:r>
              <a:rPr lang="ru-RU" dirty="0"/>
              <a:t>Прагматика </a:t>
            </a:r>
            <a:r>
              <a:rPr lang="en-US" dirty="0"/>
              <a:t>(pragmatics) –</a:t>
            </a:r>
            <a:endParaRPr lang="ru-RU" dirty="0"/>
          </a:p>
          <a:p>
            <a:pPr marL="3600000" indent="0">
              <a:buNone/>
            </a:pPr>
            <a:r>
              <a:rPr lang="ru-RU" dirty="0">
                <a:solidFill>
                  <a:schemeClr val="bg1">
                    <a:lumMod val="50000"/>
                  </a:schemeClr>
                </a:solidFill>
              </a:rPr>
              <a:t>языковые средства установления контекста, ролей и передачи целевых установок между людьми</a:t>
            </a:r>
          </a:p>
          <a:p>
            <a:pPr marL="3600000" indent="0">
              <a:buNone/>
            </a:pPr>
            <a:endParaRPr lang="ru-RU" dirty="0">
              <a:solidFill>
                <a:schemeClr val="bg1">
                  <a:lumMod val="50000"/>
                </a:schemeClr>
              </a:solidFill>
            </a:endParaRPr>
          </a:p>
        </p:txBody>
      </p:sp>
      <p:sp>
        <p:nvSpPr>
          <p:cNvPr id="4" name="TextBox 3">
            <a:extLst>
              <a:ext uri="{FF2B5EF4-FFF2-40B4-BE49-F238E27FC236}">
                <a16:creationId xmlns:a16="http://schemas.microsoft.com/office/drawing/2014/main" id="{B1CF9F67-0D1E-4726-99C6-E395D63237D4}"/>
              </a:ext>
            </a:extLst>
          </p:cNvPr>
          <p:cNvSpPr txBox="1"/>
          <p:nvPr/>
        </p:nvSpPr>
        <p:spPr>
          <a:xfrm>
            <a:off x="2137558" y="4628493"/>
            <a:ext cx="552203" cy="584775"/>
          </a:xfrm>
          <a:prstGeom prst="rect">
            <a:avLst/>
          </a:prstGeom>
          <a:noFill/>
        </p:spPr>
        <p:txBody>
          <a:bodyPr wrap="square" rtlCol="0">
            <a:spAutoFit/>
          </a:bodyPr>
          <a:lstStyle/>
          <a:p>
            <a:r>
              <a:rPr lang="en-US" sz="3200" dirty="0">
                <a:solidFill>
                  <a:schemeClr val="accent5"/>
                </a:solidFill>
              </a:rPr>
              <a:t>3</a:t>
            </a:r>
            <a:endParaRPr lang="ru-RU" sz="3200" dirty="0">
              <a:solidFill>
                <a:schemeClr val="accent5"/>
              </a:solidFill>
            </a:endParaRPr>
          </a:p>
        </p:txBody>
      </p:sp>
    </p:spTree>
    <p:extLst>
      <p:ext uri="{BB962C8B-B14F-4D97-AF65-F5344CB8AC3E}">
        <p14:creationId xmlns:p14="http://schemas.microsoft.com/office/powerpoint/2010/main" val="197253548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AA8A-D42C-47B4-8B50-173BD5638489}"/>
              </a:ext>
            </a:extLst>
          </p:cNvPr>
          <p:cNvSpPr>
            <a:spLocks noGrp="1"/>
          </p:cNvSpPr>
          <p:nvPr>
            <p:ph type="title"/>
          </p:nvPr>
        </p:nvSpPr>
        <p:spPr/>
        <p:txBody>
          <a:bodyPr/>
          <a:lstStyle/>
          <a:p>
            <a:r>
              <a:rPr lang="ru-RU" dirty="0"/>
              <a:t>Система сборки </a:t>
            </a:r>
            <a:r>
              <a:rPr lang="en-US" dirty="0" err="1"/>
              <a:t>CMake</a:t>
            </a:r>
            <a:r>
              <a:rPr lang="en-US" dirty="0"/>
              <a:t> (2)</a:t>
            </a:r>
            <a:endParaRPr lang="ru-RU" dirty="0"/>
          </a:p>
        </p:txBody>
      </p:sp>
      <p:sp>
        <p:nvSpPr>
          <p:cNvPr id="3" name="Content Placeholder 2">
            <a:extLst>
              <a:ext uri="{FF2B5EF4-FFF2-40B4-BE49-F238E27FC236}">
                <a16:creationId xmlns:a16="http://schemas.microsoft.com/office/drawing/2014/main" id="{E30DBDEB-1938-4959-A12E-A76CEB06296E}"/>
              </a:ext>
            </a:extLst>
          </p:cNvPr>
          <p:cNvSpPr>
            <a:spLocks noGrp="1"/>
          </p:cNvSpPr>
          <p:nvPr>
            <p:ph idx="1"/>
          </p:nvPr>
        </p:nvSpPr>
        <p:spPr/>
        <p:txBody>
          <a:bodyPr/>
          <a:lstStyle/>
          <a:p>
            <a:r>
              <a:rPr lang="ru-RU" dirty="0"/>
              <a:t>Переменные вводятся по факту задания своего значения командой</a:t>
            </a:r>
            <a:br>
              <a:rPr lang="ru-RU" dirty="0"/>
            </a:br>
            <a:r>
              <a:rPr lang="en-US" dirty="0">
                <a:latin typeface="Consolas" panose="020B0609020204030204" pitchFamily="49" charset="0"/>
              </a:rPr>
              <a:t>set(</a:t>
            </a:r>
            <a:r>
              <a:rPr lang="ru-RU" dirty="0" err="1">
                <a:latin typeface="Consolas" panose="020B0609020204030204" pitchFamily="49" charset="0"/>
              </a:rPr>
              <a:t>имя_переменной</a:t>
            </a:r>
            <a:r>
              <a:rPr lang="ru-RU" dirty="0">
                <a:latin typeface="Consolas" panose="020B0609020204030204" pitchFamily="49" charset="0"/>
              </a:rPr>
              <a:t> значение...)</a:t>
            </a:r>
          </a:p>
          <a:p>
            <a:r>
              <a:rPr lang="ru-RU" dirty="0"/>
              <a:t>В дальнейших командах конструкция </a:t>
            </a:r>
            <a:r>
              <a:rPr lang="en-US" dirty="0">
                <a:latin typeface="Consolas" panose="020B0609020204030204" pitchFamily="49" charset="0"/>
              </a:rPr>
              <a:t>${</a:t>
            </a:r>
            <a:r>
              <a:rPr lang="ru-RU" dirty="0" err="1">
                <a:latin typeface="Consolas" panose="020B0609020204030204" pitchFamily="49" charset="0"/>
              </a:rPr>
              <a:t>имя_переменной</a:t>
            </a:r>
            <a:r>
              <a:rPr lang="en-US" dirty="0">
                <a:latin typeface="Consolas" panose="020B0609020204030204" pitchFamily="49" charset="0"/>
              </a:rPr>
              <a:t>}</a:t>
            </a:r>
            <a:r>
              <a:rPr lang="en-US" dirty="0"/>
              <a:t> </a:t>
            </a:r>
            <a:r>
              <a:rPr lang="ru-RU" dirty="0"/>
              <a:t>заменяется её значением.</a:t>
            </a:r>
          </a:p>
          <a:p>
            <a:r>
              <a:rPr lang="ru-RU" dirty="0"/>
              <a:t>Значения обычных переменных не сохраняются между запусками </a:t>
            </a:r>
            <a:r>
              <a:rPr lang="en-US" dirty="0" err="1">
                <a:latin typeface="Consolas" panose="020B0609020204030204" pitchFamily="49" charset="0"/>
              </a:rPr>
              <a:t>cmake</a:t>
            </a:r>
            <a:r>
              <a:rPr lang="en-US" dirty="0"/>
              <a:t>.</a:t>
            </a:r>
          </a:p>
        </p:txBody>
      </p:sp>
    </p:spTree>
    <p:extLst>
      <p:ext uri="{BB962C8B-B14F-4D97-AF65-F5344CB8AC3E}">
        <p14:creationId xmlns:p14="http://schemas.microsoft.com/office/powerpoint/2010/main" val="423089720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ABEA-2F2D-402F-8167-2E06E973EF5A}"/>
              </a:ext>
            </a:extLst>
          </p:cNvPr>
          <p:cNvSpPr>
            <a:spLocks noGrp="1"/>
          </p:cNvSpPr>
          <p:nvPr>
            <p:ph type="title"/>
          </p:nvPr>
        </p:nvSpPr>
        <p:spPr/>
        <p:txBody>
          <a:bodyPr/>
          <a:lstStyle/>
          <a:p>
            <a:r>
              <a:rPr lang="ru-RU" dirty="0"/>
              <a:t>Система сборки </a:t>
            </a:r>
            <a:r>
              <a:rPr lang="en-US" dirty="0" err="1"/>
              <a:t>CMake</a:t>
            </a:r>
            <a:r>
              <a:rPr lang="en-US" dirty="0"/>
              <a:t> (3)</a:t>
            </a:r>
            <a:endParaRPr lang="ru-RU" dirty="0"/>
          </a:p>
        </p:txBody>
      </p:sp>
      <p:sp>
        <p:nvSpPr>
          <p:cNvPr id="3" name="Content Placeholder 2">
            <a:extLst>
              <a:ext uri="{FF2B5EF4-FFF2-40B4-BE49-F238E27FC236}">
                <a16:creationId xmlns:a16="http://schemas.microsoft.com/office/drawing/2014/main" id="{3A29B1FC-1293-4388-BF79-1CF89A7A127F}"/>
              </a:ext>
            </a:extLst>
          </p:cNvPr>
          <p:cNvSpPr>
            <a:spLocks noGrp="1"/>
          </p:cNvSpPr>
          <p:nvPr>
            <p:ph idx="1"/>
          </p:nvPr>
        </p:nvSpPr>
        <p:spPr/>
        <p:txBody>
          <a:bodyPr>
            <a:normAutofit fontScale="77500" lnSpcReduction="20000"/>
          </a:bodyPr>
          <a:lstStyle/>
          <a:p>
            <a:r>
              <a:rPr lang="en-US" dirty="0" err="1">
                <a:latin typeface="Consolas" panose="020B0609020204030204" pitchFamily="49" charset="0"/>
              </a:rPr>
              <a:t>cmake</a:t>
            </a:r>
            <a:r>
              <a:rPr lang="en-US" dirty="0"/>
              <a:t> </a:t>
            </a:r>
            <a:r>
              <a:rPr lang="ru-RU" dirty="0"/>
              <a:t>различает каталог исходных файлов (содержащий </a:t>
            </a:r>
            <a:r>
              <a:rPr lang="en-US" dirty="0">
                <a:latin typeface="Consolas" panose="020B0609020204030204" pitchFamily="49" charset="0"/>
              </a:rPr>
              <a:t>CMakeLists.txt</a:t>
            </a:r>
            <a:r>
              <a:rPr lang="ru-RU" dirty="0"/>
              <a:t>)</a:t>
            </a:r>
            <a:r>
              <a:rPr lang="en-US" dirty="0"/>
              <a:t> </a:t>
            </a:r>
            <a:r>
              <a:rPr lang="ru-RU" dirty="0"/>
              <a:t>и</a:t>
            </a:r>
            <a:br>
              <a:rPr lang="ru-RU" dirty="0"/>
            </a:br>
            <a:r>
              <a:rPr lang="ru-RU" dirty="0"/>
              <a:t>каталог сборки – каталог с продуктами сборки.</a:t>
            </a:r>
          </a:p>
          <a:p>
            <a:r>
              <a:rPr lang="ru-RU" dirty="0"/>
              <a:t>При вызове указывается либо каталог исходных файлов (каталогом сборки становится текущий), либо каталог сборки (для его регенерации).</a:t>
            </a:r>
            <a:endParaRPr lang="en-US" dirty="0"/>
          </a:p>
          <a:p>
            <a:r>
              <a:rPr lang="ru-RU" dirty="0"/>
              <a:t>Вызов </a:t>
            </a:r>
            <a:r>
              <a:rPr lang="en-US" dirty="0" err="1">
                <a:latin typeface="Consolas" panose="020B0609020204030204" pitchFamily="49" charset="0"/>
              </a:rPr>
              <a:t>cmake</a:t>
            </a:r>
            <a:r>
              <a:rPr lang="en-US" dirty="0"/>
              <a:t> </a:t>
            </a:r>
            <a:r>
              <a:rPr lang="ru-RU" dirty="0"/>
              <a:t>обрабатывает команды из </a:t>
            </a:r>
            <a:r>
              <a:rPr lang="en-US" dirty="0">
                <a:latin typeface="Consolas" panose="020B0609020204030204" pitchFamily="49" charset="0"/>
              </a:rPr>
              <a:t>CMakeLists.txt</a:t>
            </a:r>
            <a:r>
              <a:rPr lang="en-US" dirty="0"/>
              <a:t>, </a:t>
            </a:r>
            <a:r>
              <a:rPr lang="ru-RU" dirty="0"/>
              <a:t>производя конфигурацию проекта – выявление особенностей среды, используемых инструментальных средств, наличие библиотек, и других требуемых или опциональных зависимостей.</a:t>
            </a:r>
          </a:p>
          <a:p>
            <a:r>
              <a:rPr lang="ru-RU" dirty="0"/>
              <a:t>Информация записывается в </a:t>
            </a:r>
            <a:r>
              <a:rPr lang="en-US" dirty="0">
                <a:latin typeface="Consolas" panose="020B0609020204030204" pitchFamily="49" charset="0"/>
              </a:rPr>
              <a:t>CMakeCache.txt</a:t>
            </a:r>
            <a:r>
              <a:rPr lang="en-US" dirty="0"/>
              <a:t> .</a:t>
            </a:r>
            <a:br>
              <a:rPr lang="en-US" dirty="0"/>
            </a:br>
            <a:r>
              <a:rPr lang="ru-RU" dirty="0"/>
              <a:t>Эти переменные сохраняют своё значение между запусками </a:t>
            </a:r>
            <a:r>
              <a:rPr lang="en-US" dirty="0" err="1">
                <a:latin typeface="Consolas" panose="020B0609020204030204" pitchFamily="49" charset="0"/>
              </a:rPr>
              <a:t>cmake</a:t>
            </a:r>
            <a:r>
              <a:rPr lang="en-US" dirty="0"/>
              <a:t>. </a:t>
            </a:r>
            <a:r>
              <a:rPr lang="ru-RU" dirty="0"/>
              <a:t>Их можно задать опцией </a:t>
            </a:r>
            <a:r>
              <a:rPr lang="en-US" dirty="0">
                <a:latin typeface="Consolas" panose="020B0609020204030204" pitchFamily="49" charset="0"/>
              </a:rPr>
              <a:t>–D</a:t>
            </a:r>
            <a:r>
              <a:rPr lang="en-US" dirty="0"/>
              <a:t>, </a:t>
            </a:r>
            <a:r>
              <a:rPr lang="ru-RU" dirty="0"/>
              <a:t>при повторных запусках можно указывать только изменённые.</a:t>
            </a:r>
          </a:p>
          <a:p>
            <a:r>
              <a:rPr lang="en-US" dirty="0" err="1">
                <a:latin typeface="Consolas" panose="020B0609020204030204" pitchFamily="49" charset="0"/>
              </a:rPr>
              <a:t>cmake</a:t>
            </a:r>
            <a:r>
              <a:rPr lang="en-US" dirty="0"/>
              <a:t> </a:t>
            </a:r>
            <a:r>
              <a:rPr lang="ru-RU" dirty="0"/>
              <a:t>не является системой сборки в чистом виде, а генератором систем сборки. Генератор выбирается опцией </a:t>
            </a:r>
            <a:r>
              <a:rPr lang="en-US" dirty="0">
                <a:latin typeface="Consolas" panose="020B0609020204030204" pitchFamily="49" charset="0"/>
              </a:rPr>
              <a:t>–G</a:t>
            </a:r>
            <a:r>
              <a:rPr lang="en-US" dirty="0"/>
              <a:t>, </a:t>
            </a:r>
            <a:r>
              <a:rPr lang="ru-RU" dirty="0"/>
              <a:t>рекомендуется </a:t>
            </a:r>
            <a:r>
              <a:rPr lang="en-US" dirty="0">
                <a:latin typeface="Consolas" panose="020B0609020204030204" pitchFamily="49" charset="0"/>
              </a:rPr>
              <a:t>ninja</a:t>
            </a:r>
            <a:r>
              <a:rPr lang="en-US" dirty="0"/>
              <a:t>.</a:t>
            </a:r>
          </a:p>
          <a:p>
            <a:r>
              <a:rPr lang="ru-RU" dirty="0"/>
              <a:t>Вызов самой системы сборки осуществляется опцией </a:t>
            </a:r>
            <a:r>
              <a:rPr lang="en-US" dirty="0">
                <a:latin typeface="Consolas" panose="020B0609020204030204" pitchFamily="49" charset="0"/>
              </a:rPr>
              <a:t>--build </a:t>
            </a:r>
            <a:r>
              <a:rPr lang="ru-RU" dirty="0" err="1">
                <a:latin typeface="Consolas" panose="020B0609020204030204" pitchFamily="49" charset="0"/>
              </a:rPr>
              <a:t>каталог_сборки</a:t>
            </a:r>
            <a:r>
              <a:rPr lang="ru-RU" dirty="0"/>
              <a:t>.</a:t>
            </a:r>
          </a:p>
        </p:txBody>
      </p:sp>
    </p:spTree>
    <p:extLst>
      <p:ext uri="{BB962C8B-B14F-4D97-AF65-F5344CB8AC3E}">
        <p14:creationId xmlns:p14="http://schemas.microsoft.com/office/powerpoint/2010/main" val="36185854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B54A-0B1C-4F6D-A9F9-E52A1AD995BA}"/>
              </a:ext>
            </a:extLst>
          </p:cNvPr>
          <p:cNvSpPr>
            <a:spLocks noGrp="1"/>
          </p:cNvSpPr>
          <p:nvPr>
            <p:ph type="title"/>
          </p:nvPr>
        </p:nvSpPr>
        <p:spPr/>
        <p:txBody>
          <a:bodyPr/>
          <a:lstStyle/>
          <a:p>
            <a:r>
              <a:rPr lang="ru-RU" dirty="0"/>
              <a:t>Простой проект</a:t>
            </a:r>
          </a:p>
        </p:txBody>
      </p:sp>
      <p:sp>
        <p:nvSpPr>
          <p:cNvPr id="3" name="Content Placeholder 2">
            <a:extLst>
              <a:ext uri="{FF2B5EF4-FFF2-40B4-BE49-F238E27FC236}">
                <a16:creationId xmlns:a16="http://schemas.microsoft.com/office/drawing/2014/main" id="{95F3A01D-3030-40E5-8254-BB32EAA6168A}"/>
              </a:ext>
            </a:extLst>
          </p:cNvPr>
          <p:cNvSpPr>
            <a:spLocks noGrp="1"/>
          </p:cNvSpPr>
          <p:nvPr>
            <p:ph idx="1"/>
          </p:nvPr>
        </p:nvSpPr>
        <p:spPr/>
        <p:txBody>
          <a:bodyPr>
            <a:normAutofit lnSpcReduction="10000"/>
          </a:bodyPr>
          <a:lstStyle/>
          <a:p>
            <a:pPr marL="0" indent="0">
              <a:buNone/>
            </a:pPr>
            <a:r>
              <a:rPr lang="en-US" dirty="0" err="1">
                <a:latin typeface="Consolas" panose="020B0609020204030204" pitchFamily="49" charset="0"/>
              </a:rPr>
              <a:t>cmake_minimum_required</a:t>
            </a:r>
            <a:r>
              <a:rPr lang="en-US" dirty="0">
                <a:latin typeface="Consolas" panose="020B0609020204030204" pitchFamily="49" charset="0"/>
              </a:rPr>
              <a:t>(VERSION 3.8 FATAL_ERROR)</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project(</a:t>
            </a:r>
            <a:r>
              <a:rPr lang="en-US" dirty="0" err="1">
                <a:latin typeface="Consolas" panose="020B0609020204030204" pitchFamily="49" charset="0"/>
              </a:rPr>
              <a:t>test_program</a:t>
            </a:r>
            <a:r>
              <a:rPr lang="en-US" dirty="0">
                <a:latin typeface="Consolas" panose="020B0609020204030204" pitchFamily="49" charset="0"/>
              </a:rPr>
              <a:t> LANGUAGES CXX)</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add_executable</a:t>
            </a:r>
            <a:r>
              <a:rPr lang="en-US" dirty="0">
                <a:latin typeface="Consolas" panose="020B0609020204030204" pitchFamily="49" charset="0"/>
              </a:rPr>
              <a:t>(${PROJECT_NAME} test.cpp )</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target_compile_features</a:t>
            </a:r>
            <a:r>
              <a:rPr lang="en-US" dirty="0">
                <a:latin typeface="Consolas" panose="020B0609020204030204" pitchFamily="49" charset="0"/>
              </a:rPr>
              <a:t>(${PROJECT_NAME}</a:t>
            </a:r>
          </a:p>
          <a:p>
            <a:pPr marL="0" indent="0">
              <a:buNone/>
            </a:pPr>
            <a:r>
              <a:rPr lang="en-US" dirty="0">
                <a:latin typeface="Consolas" panose="020B0609020204030204" pitchFamily="49" charset="0"/>
              </a:rPr>
              <a:t>                        PRIVATE cxx_std_17)</a:t>
            </a:r>
          </a:p>
          <a:p>
            <a:pPr marL="0" indent="0">
              <a:buNone/>
            </a:pPr>
            <a:r>
              <a:rPr lang="en-US" dirty="0" err="1">
                <a:latin typeface="Consolas" panose="020B0609020204030204" pitchFamily="49" charset="0"/>
              </a:rPr>
              <a:t>set_target_properties</a:t>
            </a:r>
            <a:r>
              <a:rPr lang="en-US" dirty="0">
                <a:latin typeface="Consolas" panose="020B0609020204030204" pitchFamily="49" charset="0"/>
              </a:rPr>
              <a:t>(${PROJECT_NAME} PROPERTIES</a:t>
            </a:r>
          </a:p>
          <a:p>
            <a:pPr marL="0" indent="0">
              <a:buNone/>
            </a:pPr>
            <a:r>
              <a:rPr lang="en-US" dirty="0">
                <a:latin typeface="Consolas" panose="020B0609020204030204" pitchFamily="49" charset="0"/>
              </a:rPr>
              <a:t>                      CXX_EXTENSIONS OFF)</a:t>
            </a:r>
            <a:endParaRPr lang="ru-RU" dirty="0">
              <a:latin typeface="Consolas" panose="020B0609020204030204" pitchFamily="49" charset="0"/>
            </a:endParaRPr>
          </a:p>
        </p:txBody>
      </p:sp>
    </p:spTree>
    <p:extLst>
      <p:ext uri="{BB962C8B-B14F-4D97-AF65-F5344CB8AC3E}">
        <p14:creationId xmlns:p14="http://schemas.microsoft.com/office/powerpoint/2010/main" val="19973354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BA33A-2BFA-4E38-B6DE-F20761667D79}"/>
              </a:ext>
            </a:extLst>
          </p:cNvPr>
          <p:cNvSpPr>
            <a:spLocks noGrp="1"/>
          </p:cNvSpPr>
          <p:nvPr>
            <p:ph type="title"/>
          </p:nvPr>
        </p:nvSpPr>
        <p:spPr/>
        <p:txBody>
          <a:bodyPr/>
          <a:lstStyle/>
          <a:p>
            <a:r>
              <a:rPr lang="ru-RU" dirty="0"/>
              <a:t>Команды простого проекта</a:t>
            </a:r>
          </a:p>
        </p:txBody>
      </p:sp>
      <p:sp>
        <p:nvSpPr>
          <p:cNvPr id="3" name="Content Placeholder 2">
            <a:extLst>
              <a:ext uri="{FF2B5EF4-FFF2-40B4-BE49-F238E27FC236}">
                <a16:creationId xmlns:a16="http://schemas.microsoft.com/office/drawing/2014/main" id="{55280301-74DF-44EA-AA72-6FE5102BF7C3}"/>
              </a:ext>
            </a:extLst>
          </p:cNvPr>
          <p:cNvSpPr>
            <a:spLocks noGrp="1"/>
          </p:cNvSpPr>
          <p:nvPr>
            <p:ph idx="1"/>
          </p:nvPr>
        </p:nvSpPr>
        <p:spPr/>
        <p:txBody>
          <a:bodyPr>
            <a:normAutofit lnSpcReduction="10000"/>
          </a:bodyPr>
          <a:lstStyle/>
          <a:p>
            <a:r>
              <a:rPr lang="en-US" dirty="0" err="1">
                <a:latin typeface="Consolas" panose="020B0609020204030204" pitchFamily="49" charset="0"/>
              </a:rPr>
              <a:t>cmake_minimum_required</a:t>
            </a:r>
            <a:r>
              <a:rPr lang="en-US" dirty="0"/>
              <a:t> – </a:t>
            </a:r>
            <a:r>
              <a:rPr lang="ru-RU" dirty="0"/>
              <a:t>проверка минимальной версии </a:t>
            </a:r>
            <a:r>
              <a:rPr lang="en-US" dirty="0" err="1">
                <a:latin typeface="Consolas" panose="020B0609020204030204" pitchFamily="49" charset="0"/>
              </a:rPr>
              <a:t>cmake</a:t>
            </a:r>
            <a:r>
              <a:rPr lang="en-US" dirty="0"/>
              <a:t> </a:t>
            </a:r>
            <a:r>
              <a:rPr lang="ru-RU" dirty="0"/>
              <a:t>и установка политик совместимости в соответствующие значения</a:t>
            </a:r>
            <a:r>
              <a:rPr lang="en-US" dirty="0"/>
              <a:t> (</a:t>
            </a:r>
            <a:r>
              <a:rPr lang="en-US" dirty="0">
                <a:latin typeface="Consolas" panose="020B0609020204030204" pitchFamily="49" charset="0"/>
              </a:rPr>
              <a:t>3.8</a:t>
            </a:r>
            <a:r>
              <a:rPr lang="en-US" dirty="0"/>
              <a:t> </a:t>
            </a:r>
            <a:r>
              <a:rPr lang="ru-RU" dirty="0"/>
              <a:t>требуется для поддержки </a:t>
            </a:r>
            <a:r>
              <a:rPr lang="en-US" dirty="0"/>
              <a:t>C++17)</a:t>
            </a:r>
          </a:p>
          <a:p>
            <a:r>
              <a:rPr lang="en-US" dirty="0">
                <a:latin typeface="Consolas" panose="020B0609020204030204" pitchFamily="49" charset="0"/>
              </a:rPr>
              <a:t>project</a:t>
            </a:r>
            <a:r>
              <a:rPr lang="en-US" dirty="0"/>
              <a:t> – </a:t>
            </a:r>
            <a:r>
              <a:rPr lang="ru-RU" dirty="0"/>
              <a:t>задаёт имя проекта (сохраняется в переменной </a:t>
            </a:r>
            <a:r>
              <a:rPr lang="en-US" dirty="0">
                <a:latin typeface="Consolas" panose="020B0609020204030204" pitchFamily="49" charset="0"/>
              </a:rPr>
              <a:t>PROJECT_NAME</a:t>
            </a:r>
            <a:r>
              <a:rPr lang="en-US" dirty="0"/>
              <a:t>) </a:t>
            </a:r>
            <a:r>
              <a:rPr lang="ru-RU" dirty="0"/>
              <a:t>и его характеристики. Мы указываем требуемые языки.</a:t>
            </a:r>
          </a:p>
          <a:p>
            <a:r>
              <a:rPr lang="en-US" dirty="0" err="1">
                <a:latin typeface="Consolas" panose="020B0609020204030204" pitchFamily="49" charset="0"/>
              </a:rPr>
              <a:t>add_executable</a:t>
            </a:r>
            <a:r>
              <a:rPr lang="en-US" dirty="0"/>
              <a:t> – </a:t>
            </a:r>
            <a:r>
              <a:rPr lang="ru-RU" dirty="0"/>
              <a:t>добавляет цель (</a:t>
            </a:r>
            <a:r>
              <a:rPr lang="en-US" dirty="0"/>
              <a:t>target) </a:t>
            </a:r>
            <a:r>
              <a:rPr lang="ru-RU" dirty="0"/>
              <a:t>с именем проекта в виде исполняемого файла, задаёт при этом набор его исходных текстов. Все дальнейшие настройки будут применяться к целям, согласно модульному принципу современного использования </a:t>
            </a:r>
            <a:r>
              <a:rPr lang="en-US" dirty="0" err="1">
                <a:latin typeface="Consolas" panose="020B0609020204030204" pitchFamily="49" charset="0"/>
              </a:rPr>
              <a:t>cmake</a:t>
            </a:r>
            <a:r>
              <a:rPr lang="en-US" dirty="0"/>
              <a:t>.</a:t>
            </a:r>
            <a:endParaRPr lang="ru-RU" dirty="0"/>
          </a:p>
        </p:txBody>
      </p:sp>
    </p:spTree>
    <p:extLst>
      <p:ext uri="{BB962C8B-B14F-4D97-AF65-F5344CB8AC3E}">
        <p14:creationId xmlns:p14="http://schemas.microsoft.com/office/powerpoint/2010/main" val="41505150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269F-9727-4A33-AE02-01F7B0364122}"/>
              </a:ext>
            </a:extLst>
          </p:cNvPr>
          <p:cNvSpPr>
            <a:spLocks noGrp="1"/>
          </p:cNvSpPr>
          <p:nvPr>
            <p:ph type="title"/>
          </p:nvPr>
        </p:nvSpPr>
        <p:spPr/>
        <p:txBody>
          <a:bodyPr/>
          <a:lstStyle/>
          <a:p>
            <a:r>
              <a:rPr lang="ru-RU" dirty="0"/>
              <a:t>Команды простого проекта (2)</a:t>
            </a:r>
          </a:p>
        </p:txBody>
      </p:sp>
      <p:sp>
        <p:nvSpPr>
          <p:cNvPr id="3" name="Content Placeholder 2">
            <a:extLst>
              <a:ext uri="{FF2B5EF4-FFF2-40B4-BE49-F238E27FC236}">
                <a16:creationId xmlns:a16="http://schemas.microsoft.com/office/drawing/2014/main" id="{F97D768C-7D75-4B67-81FD-A622C2D1186B}"/>
              </a:ext>
            </a:extLst>
          </p:cNvPr>
          <p:cNvSpPr>
            <a:spLocks noGrp="1"/>
          </p:cNvSpPr>
          <p:nvPr>
            <p:ph idx="1"/>
          </p:nvPr>
        </p:nvSpPr>
        <p:spPr/>
        <p:txBody>
          <a:bodyPr/>
          <a:lstStyle/>
          <a:p>
            <a:r>
              <a:rPr lang="en-US" dirty="0" err="1">
                <a:latin typeface="Consolas" panose="020B0609020204030204" pitchFamily="49" charset="0"/>
              </a:rPr>
              <a:t>target_compile_features</a:t>
            </a:r>
            <a:r>
              <a:rPr lang="en-US" dirty="0"/>
              <a:t> </a:t>
            </a:r>
            <a:r>
              <a:rPr lang="ru-RU" dirty="0"/>
              <a:t>задаёт требуемые возможности компилятора для всех файлов цели. Мы требуем поддержку </a:t>
            </a:r>
            <a:r>
              <a:rPr lang="en-US" dirty="0"/>
              <a:t>C++17. </a:t>
            </a:r>
            <a:r>
              <a:rPr lang="ru-RU" dirty="0"/>
              <a:t>Это </a:t>
            </a:r>
            <a:r>
              <a:rPr lang="en-US" dirty="0">
                <a:latin typeface="Consolas" panose="020B0609020204030204" pitchFamily="49" charset="0"/>
              </a:rPr>
              <a:t>PRIVATE</a:t>
            </a:r>
            <a:r>
              <a:rPr lang="en-US" dirty="0"/>
              <a:t> </a:t>
            </a:r>
            <a:r>
              <a:rPr lang="ru-RU" dirty="0"/>
              <a:t>требование, т.е. только для самой цели, а не тех, кто зависит от неё (для исполняемого файла зависимостей обычно нет).</a:t>
            </a:r>
          </a:p>
          <a:p>
            <a:r>
              <a:rPr lang="en-US" dirty="0" err="1">
                <a:latin typeface="Consolas" panose="020B0609020204030204" pitchFamily="49" charset="0"/>
              </a:rPr>
              <a:t>set_target_properties</a:t>
            </a:r>
            <a:r>
              <a:rPr lang="en-US" dirty="0"/>
              <a:t> </a:t>
            </a:r>
            <a:r>
              <a:rPr lang="ru-RU" dirty="0" err="1"/>
              <a:t>задёт</a:t>
            </a:r>
            <a:r>
              <a:rPr lang="ru-RU" dirty="0"/>
              <a:t> произвольные свойства цели (список исходных текстов и возможности компилятора тоже могут быть ей заданы, но мы использовали более частные команды). Отключаем включённые по умолчанию расширения транслятора, чтобы получить </a:t>
            </a:r>
            <a:r>
              <a:rPr lang="en-US" dirty="0">
                <a:latin typeface="Consolas" panose="020B0609020204030204" pitchFamily="49" charset="0"/>
              </a:rPr>
              <a:t>–</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a:t>
            </a:r>
            <a:r>
              <a:rPr lang="en-US" dirty="0">
                <a:latin typeface="Consolas" panose="020B0609020204030204" pitchFamily="49" charset="0"/>
              </a:rPr>
              <a:t>17</a:t>
            </a:r>
            <a:r>
              <a:rPr lang="en-US" dirty="0"/>
              <a:t>, </a:t>
            </a:r>
            <a:r>
              <a:rPr lang="ru-RU" dirty="0"/>
              <a:t>а не</a:t>
            </a:r>
            <a:br>
              <a:rPr lang="en-US" dirty="0"/>
            </a:br>
            <a:r>
              <a:rPr lang="en-US" dirty="0">
                <a:latin typeface="Consolas" panose="020B0609020204030204" pitchFamily="49" charset="0"/>
              </a:rPr>
              <a:t>–</a:t>
            </a:r>
            <a:r>
              <a:rPr lang="en-US" dirty="0" err="1">
                <a:latin typeface="Consolas" panose="020B0609020204030204" pitchFamily="49" charset="0"/>
              </a:rPr>
              <a:t>std</a:t>
            </a:r>
            <a:r>
              <a:rPr lang="en-US" dirty="0">
                <a:latin typeface="Consolas" panose="020B0609020204030204" pitchFamily="49" charset="0"/>
              </a:rPr>
              <a:t>=gnu++17</a:t>
            </a:r>
            <a:r>
              <a:rPr lang="en-US" dirty="0"/>
              <a:t>.</a:t>
            </a:r>
            <a:endParaRPr lang="ru-RU" dirty="0"/>
          </a:p>
        </p:txBody>
      </p:sp>
    </p:spTree>
    <p:extLst>
      <p:ext uri="{BB962C8B-B14F-4D97-AF65-F5344CB8AC3E}">
        <p14:creationId xmlns:p14="http://schemas.microsoft.com/office/powerpoint/2010/main" val="401559523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D038-BF32-4589-B5B2-1BE4A78E0569}"/>
              </a:ext>
            </a:extLst>
          </p:cNvPr>
          <p:cNvSpPr>
            <a:spLocks noGrp="1"/>
          </p:cNvSpPr>
          <p:nvPr>
            <p:ph type="title"/>
          </p:nvPr>
        </p:nvSpPr>
        <p:spPr/>
        <p:txBody>
          <a:bodyPr/>
          <a:lstStyle/>
          <a:p>
            <a:r>
              <a:rPr lang="ru-RU" dirty="0"/>
              <a:t>Опции </a:t>
            </a:r>
            <a:r>
              <a:rPr lang="en-US" dirty="0" err="1"/>
              <a:t>cmake</a:t>
            </a:r>
            <a:endParaRPr lang="ru-RU" dirty="0"/>
          </a:p>
        </p:txBody>
      </p:sp>
      <p:sp>
        <p:nvSpPr>
          <p:cNvPr id="3" name="Content Placeholder 2">
            <a:extLst>
              <a:ext uri="{FF2B5EF4-FFF2-40B4-BE49-F238E27FC236}">
                <a16:creationId xmlns:a16="http://schemas.microsoft.com/office/drawing/2014/main" id="{93DACA69-82D4-4C14-8CF4-BCFAD323891E}"/>
              </a:ext>
            </a:extLst>
          </p:cNvPr>
          <p:cNvSpPr>
            <a:spLocks noGrp="1"/>
          </p:cNvSpPr>
          <p:nvPr>
            <p:ph idx="1"/>
          </p:nvPr>
        </p:nvSpPr>
        <p:spPr/>
        <p:txBody>
          <a:bodyPr>
            <a:normAutofit fontScale="92500" lnSpcReduction="10000"/>
          </a:bodyPr>
          <a:lstStyle/>
          <a:p>
            <a:pPr marL="0" indent="0">
              <a:buNone/>
            </a:pPr>
            <a:r>
              <a:rPr lang="ru-RU" dirty="0"/>
              <a:t>При вызове </a:t>
            </a:r>
            <a:r>
              <a:rPr lang="en-US" dirty="0" err="1">
                <a:latin typeface="Consolas" panose="020B0609020204030204" pitchFamily="49" charset="0"/>
              </a:rPr>
              <a:t>cmake</a:t>
            </a:r>
            <a:r>
              <a:rPr lang="en-US" dirty="0"/>
              <a:t> </a:t>
            </a:r>
            <a:r>
              <a:rPr lang="ru-RU" dirty="0"/>
              <a:t>укажем:</a:t>
            </a:r>
          </a:p>
          <a:p>
            <a:r>
              <a:rPr lang="ru-RU" dirty="0"/>
              <a:t>-</a:t>
            </a:r>
            <a:r>
              <a:rPr lang="en-US" dirty="0"/>
              <a:t>G Ninja – </a:t>
            </a:r>
            <a:r>
              <a:rPr lang="ru-RU" dirty="0"/>
              <a:t>выбор генератора;</a:t>
            </a:r>
          </a:p>
          <a:p>
            <a:r>
              <a:rPr lang="ru-RU" dirty="0">
                <a:latin typeface="Consolas" panose="020B0609020204030204" pitchFamily="49" charset="0"/>
              </a:rPr>
              <a:t>-</a:t>
            </a:r>
            <a:r>
              <a:rPr lang="en-US" dirty="0">
                <a:latin typeface="Consolas" panose="020B0609020204030204" pitchFamily="49" charset="0"/>
              </a:rPr>
              <a:t>DCMAKE_CXX_COMPILER=clang++</a:t>
            </a:r>
            <a:r>
              <a:rPr lang="en-US" dirty="0"/>
              <a:t> - </a:t>
            </a:r>
            <a:r>
              <a:rPr lang="ru-RU" dirty="0"/>
              <a:t>выбор используемого компилятора;</a:t>
            </a:r>
          </a:p>
          <a:p>
            <a:r>
              <a:rPr lang="en-US" dirty="0">
                <a:latin typeface="Consolas" panose="020B0609020204030204" pitchFamily="49" charset="0"/>
              </a:rPr>
              <a:t>-DCMAKE_BUILD_TYPE=Debug</a:t>
            </a:r>
            <a:r>
              <a:rPr lang="en-US" dirty="0"/>
              <a:t> – </a:t>
            </a:r>
            <a:r>
              <a:rPr lang="ru-RU" dirty="0"/>
              <a:t>набор опций инструментальных средств для отладочной конфигурации;</a:t>
            </a:r>
          </a:p>
          <a:p>
            <a:r>
              <a:rPr lang="en-US" dirty="0">
                <a:latin typeface="Consolas" panose="020B0609020204030204" pitchFamily="49" charset="0"/>
              </a:rPr>
              <a:t>-DCMAKE_CXX_FLAGS=“-Wall –pedantic-errors”</a:t>
            </a:r>
            <a:r>
              <a:rPr lang="en-US" dirty="0"/>
              <a:t> – </a:t>
            </a:r>
            <a:r>
              <a:rPr lang="ru-RU" dirty="0"/>
              <a:t>прочие опции компилятора, которые не заданы в файле проекта, т.к. не относятся к семантически необходимым, но для нас желательны.</a:t>
            </a:r>
            <a:endParaRPr lang="en-US" dirty="0"/>
          </a:p>
          <a:p>
            <a:r>
              <a:rPr lang="en-US" dirty="0"/>
              <a:t>-DCMAKE_VERBOSE_MAKEFILE=ON – </a:t>
            </a:r>
            <a:r>
              <a:rPr lang="ru-RU" dirty="0"/>
              <a:t>показывать команды при сборке.</a:t>
            </a:r>
            <a:endParaRPr lang="en-US" dirty="0"/>
          </a:p>
        </p:txBody>
      </p:sp>
    </p:spTree>
    <p:extLst>
      <p:ext uri="{BB962C8B-B14F-4D97-AF65-F5344CB8AC3E}">
        <p14:creationId xmlns:p14="http://schemas.microsoft.com/office/powerpoint/2010/main" val="88127969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27E447-BBF9-4550-AA3E-993C32E3EE60}"/>
              </a:ext>
            </a:extLst>
          </p:cNvPr>
          <p:cNvSpPr>
            <a:spLocks noGrp="1"/>
          </p:cNvSpPr>
          <p:nvPr>
            <p:ph type="title"/>
          </p:nvPr>
        </p:nvSpPr>
        <p:spPr/>
        <p:txBody>
          <a:bodyPr/>
          <a:lstStyle/>
          <a:p>
            <a:r>
              <a:rPr lang="ru-RU" dirty="0"/>
              <a:t>Лекция 09.11</a:t>
            </a:r>
          </a:p>
        </p:txBody>
      </p:sp>
      <p:sp>
        <p:nvSpPr>
          <p:cNvPr id="5" name="Text Placeholder 4">
            <a:extLst>
              <a:ext uri="{FF2B5EF4-FFF2-40B4-BE49-F238E27FC236}">
                <a16:creationId xmlns:a16="http://schemas.microsoft.com/office/drawing/2014/main" id="{FCDCB288-4592-48C1-83C8-B8865ED4CEFD}"/>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421255213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56B8-8255-4B32-8FEF-C7F3741B59D8}"/>
              </a:ext>
            </a:extLst>
          </p:cNvPr>
          <p:cNvSpPr>
            <a:spLocks noGrp="1"/>
          </p:cNvSpPr>
          <p:nvPr>
            <p:ph type="title"/>
          </p:nvPr>
        </p:nvSpPr>
        <p:spPr/>
        <p:txBody>
          <a:bodyPr/>
          <a:lstStyle/>
          <a:p>
            <a:r>
              <a:rPr lang="ru-RU" dirty="0"/>
              <a:t>Оператор </a:t>
            </a:r>
            <a:r>
              <a:rPr lang="en-US" dirty="0"/>
              <a:t>switch</a:t>
            </a:r>
            <a:endParaRPr lang="ru-RU" dirty="0"/>
          </a:p>
        </p:txBody>
      </p:sp>
      <p:sp>
        <p:nvSpPr>
          <p:cNvPr id="3" name="Content Placeholder 2">
            <a:extLst>
              <a:ext uri="{FF2B5EF4-FFF2-40B4-BE49-F238E27FC236}">
                <a16:creationId xmlns:a16="http://schemas.microsoft.com/office/drawing/2014/main" id="{842BDB9F-85EA-457C-B88D-9E6F3D40D483}"/>
              </a:ext>
            </a:extLst>
          </p:cNvPr>
          <p:cNvSpPr>
            <a:spLocks noGrp="1"/>
          </p:cNvSpPr>
          <p:nvPr>
            <p:ph idx="1"/>
          </p:nvPr>
        </p:nvSpPr>
        <p:spPr/>
        <p:txBody>
          <a:bodyPr/>
          <a:lstStyle/>
          <a:p>
            <a:r>
              <a:rPr lang="en-US" dirty="0">
                <a:latin typeface="Consolas" panose="020B0609020204030204" pitchFamily="49" charset="0"/>
              </a:rPr>
              <a:t>switch (</a:t>
            </a:r>
            <a:r>
              <a:rPr lang="en-US" dirty="0"/>
              <a:t> </a:t>
            </a:r>
            <a:r>
              <a:rPr lang="en-US" i="1" dirty="0"/>
              <a:t>expression</a:t>
            </a:r>
            <a:r>
              <a:rPr lang="en-US" dirty="0"/>
              <a:t> </a:t>
            </a:r>
            <a:r>
              <a:rPr lang="en-US" dirty="0">
                <a:latin typeface="Consolas" panose="020B0609020204030204" pitchFamily="49" charset="0"/>
              </a:rPr>
              <a:t>)</a:t>
            </a:r>
            <a:r>
              <a:rPr lang="en-US" dirty="0"/>
              <a:t> </a:t>
            </a:r>
            <a:r>
              <a:rPr lang="en-US" i="1" dirty="0"/>
              <a:t>statement</a:t>
            </a:r>
          </a:p>
          <a:p>
            <a:r>
              <a:rPr lang="ru-RU" dirty="0"/>
              <a:t>Вычисляет выражение целочисленного типа (с повышением).</a:t>
            </a:r>
          </a:p>
          <a:p>
            <a:r>
              <a:rPr lang="ru-RU" dirty="0"/>
              <a:t>Переходит на метку </a:t>
            </a:r>
            <a:r>
              <a:rPr lang="en-US" dirty="0">
                <a:latin typeface="Consolas" panose="020B0609020204030204" pitchFamily="49" charset="0"/>
              </a:rPr>
              <a:t>case</a:t>
            </a:r>
            <a:r>
              <a:rPr lang="en-US" dirty="0"/>
              <a:t> </a:t>
            </a:r>
            <a:r>
              <a:rPr lang="ru-RU" dirty="0"/>
              <a:t>в </a:t>
            </a:r>
            <a:r>
              <a:rPr lang="en-US" dirty="0"/>
              <a:t>statement </a:t>
            </a:r>
            <a:r>
              <a:rPr lang="ru-RU" dirty="0"/>
              <a:t>со значением, равным значению выражения.</a:t>
            </a:r>
          </a:p>
          <a:p>
            <a:r>
              <a:rPr lang="ru-RU" dirty="0"/>
              <a:t>Если такой нет, переходит на метку </a:t>
            </a:r>
            <a:r>
              <a:rPr lang="en-US" dirty="0">
                <a:latin typeface="Consolas" panose="020B0609020204030204" pitchFamily="49" charset="0"/>
              </a:rPr>
              <a:t>default</a:t>
            </a:r>
            <a:r>
              <a:rPr lang="en-US" dirty="0"/>
              <a:t>.</a:t>
            </a:r>
          </a:p>
          <a:p>
            <a:r>
              <a:rPr lang="ru-RU" dirty="0"/>
              <a:t>Если такой тоже нет, ничего не делает.</a:t>
            </a:r>
          </a:p>
          <a:p>
            <a:r>
              <a:rPr lang="ru-RU" dirty="0"/>
              <a:t>Выражения в метках </a:t>
            </a:r>
            <a:r>
              <a:rPr lang="en-US" dirty="0">
                <a:latin typeface="Consolas" panose="020B0609020204030204" pitchFamily="49" charset="0"/>
              </a:rPr>
              <a:t>case</a:t>
            </a:r>
            <a:r>
              <a:rPr lang="en-US" dirty="0"/>
              <a:t> – </a:t>
            </a:r>
            <a:r>
              <a:rPr lang="ru-RU" i="1" dirty="0"/>
              <a:t>константные</a:t>
            </a:r>
            <a:r>
              <a:rPr lang="ru-RU" dirty="0"/>
              <a:t>!</a:t>
            </a:r>
          </a:p>
          <a:p>
            <a:r>
              <a:rPr lang="en-US" dirty="0">
                <a:latin typeface="Consolas" panose="020B0609020204030204" pitchFamily="49" charset="0"/>
              </a:rPr>
              <a:t>break</a:t>
            </a:r>
            <a:r>
              <a:rPr lang="en-US" dirty="0"/>
              <a:t> </a:t>
            </a:r>
            <a:r>
              <a:rPr lang="ru-RU" dirty="0"/>
              <a:t>выходит из тела </a:t>
            </a:r>
            <a:r>
              <a:rPr lang="en-US" dirty="0">
                <a:latin typeface="Consolas" panose="020B0609020204030204" pitchFamily="49" charset="0"/>
              </a:rPr>
              <a:t>switch</a:t>
            </a:r>
            <a:r>
              <a:rPr lang="en-US" dirty="0"/>
              <a:t>.</a:t>
            </a:r>
            <a:endParaRPr lang="ru-RU" dirty="0"/>
          </a:p>
        </p:txBody>
      </p:sp>
    </p:spTree>
    <p:extLst>
      <p:ext uri="{BB962C8B-B14F-4D97-AF65-F5344CB8AC3E}">
        <p14:creationId xmlns:p14="http://schemas.microsoft.com/office/powerpoint/2010/main" val="20622377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C57F-8221-4086-84CC-23DD6713B82B}"/>
              </a:ext>
            </a:extLst>
          </p:cNvPr>
          <p:cNvSpPr>
            <a:spLocks noGrp="1"/>
          </p:cNvSpPr>
          <p:nvPr>
            <p:ph type="title"/>
          </p:nvPr>
        </p:nvSpPr>
        <p:spPr/>
        <p:txBody>
          <a:bodyPr/>
          <a:lstStyle/>
          <a:p>
            <a:r>
              <a:rPr lang="ru-RU" dirty="0"/>
              <a:t>Пример использования </a:t>
            </a:r>
            <a:r>
              <a:rPr lang="en-US" dirty="0"/>
              <a:t>switch (1)</a:t>
            </a:r>
            <a:endParaRPr lang="ru-RU" dirty="0"/>
          </a:p>
        </p:txBody>
      </p:sp>
      <p:sp>
        <p:nvSpPr>
          <p:cNvPr id="3" name="Content Placeholder 2">
            <a:extLst>
              <a:ext uri="{FF2B5EF4-FFF2-40B4-BE49-F238E27FC236}">
                <a16:creationId xmlns:a16="http://schemas.microsoft.com/office/drawing/2014/main" id="{8EB82FB4-3B28-4A5A-AD2F-BDDCD8FCCAE4}"/>
              </a:ext>
            </a:extLst>
          </p:cNvPr>
          <p:cNvSpPr>
            <a:spLocks noGrp="1"/>
          </p:cNvSpPr>
          <p:nvPr>
            <p:ph idx="1"/>
          </p:nvPr>
        </p:nvSpPr>
        <p:spPr/>
        <p:txBody>
          <a:bodyPr>
            <a:normAutofit fontScale="62500" lnSpcReduction="20000"/>
          </a:bodyPr>
          <a:lstStyle/>
          <a:p>
            <a:pPr marL="0" indent="0">
              <a:buNone/>
            </a:pP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get_number_of_days_in_month</a:t>
            </a:r>
            <a:r>
              <a:rPr lang="en-US" dirty="0">
                <a:latin typeface="Consolas" panose="020B0609020204030204" pitchFamily="49" charset="0"/>
              </a:rPr>
              <a:t>(</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month,int</a:t>
            </a:r>
            <a:r>
              <a:rPr lang="en-US" dirty="0">
                <a:latin typeface="Consolas" panose="020B0609020204030204" pitchFamily="49" charset="0"/>
              </a:rPr>
              <a:t> year)</a:t>
            </a:r>
          </a:p>
          <a:p>
            <a:pPr marL="0" indent="0">
              <a:buNone/>
            </a:pPr>
            <a:r>
              <a:rPr lang="ru-RU" dirty="0">
                <a:latin typeface="Consolas" panose="020B0609020204030204" pitchFamily="49" charset="0"/>
              </a:rPr>
              <a:t>{</a:t>
            </a:r>
          </a:p>
          <a:p>
            <a:pPr marL="0" indent="0">
              <a:buNone/>
            </a:pPr>
            <a:r>
              <a:rPr lang="en-US" dirty="0">
                <a:latin typeface="Consolas" panose="020B0609020204030204" pitchFamily="49" charset="0"/>
              </a:rPr>
              <a:t>    switch(month){</a:t>
            </a:r>
          </a:p>
          <a:p>
            <a:pPr marL="0" indent="0">
              <a:buNone/>
            </a:pPr>
            <a:r>
              <a:rPr lang="en-US" dirty="0">
                <a:latin typeface="Consolas" panose="020B0609020204030204" pitchFamily="49" charset="0"/>
              </a:rPr>
              <a:t>        case 2:</a:t>
            </a:r>
          </a:p>
          <a:p>
            <a:pPr marL="0" indent="0">
              <a:buNone/>
            </a:pPr>
            <a:r>
              <a:rPr lang="en-US" dirty="0">
                <a:latin typeface="Consolas" panose="020B0609020204030204" pitchFamily="49" charset="0"/>
              </a:rPr>
              <a:t>            return 28+!(year%4)-!(year%100)+!(year%400);</a:t>
            </a:r>
          </a:p>
          <a:p>
            <a:pPr marL="0" indent="0">
              <a:buNone/>
            </a:pPr>
            <a:r>
              <a:rPr lang="en-US" dirty="0">
                <a:latin typeface="Consolas" panose="020B0609020204030204" pitchFamily="49" charset="0"/>
              </a:rPr>
              <a:t>        case 4:</a:t>
            </a:r>
          </a:p>
          <a:p>
            <a:pPr marL="0" indent="0">
              <a:buNone/>
            </a:pPr>
            <a:r>
              <a:rPr lang="en-US" dirty="0">
                <a:latin typeface="Consolas" panose="020B0609020204030204" pitchFamily="49" charset="0"/>
              </a:rPr>
              <a:t>        case 6:</a:t>
            </a:r>
          </a:p>
          <a:p>
            <a:pPr marL="0" indent="0">
              <a:buNone/>
            </a:pPr>
            <a:r>
              <a:rPr lang="en-US" dirty="0">
                <a:latin typeface="Consolas" panose="020B0609020204030204" pitchFamily="49" charset="0"/>
              </a:rPr>
              <a:t>        case 9:</a:t>
            </a:r>
          </a:p>
          <a:p>
            <a:pPr marL="0" indent="0">
              <a:buNone/>
            </a:pPr>
            <a:r>
              <a:rPr lang="en-US" dirty="0">
                <a:latin typeface="Consolas" panose="020B0609020204030204" pitchFamily="49" charset="0"/>
              </a:rPr>
              <a:t>        case 11:</a:t>
            </a:r>
          </a:p>
          <a:p>
            <a:pPr marL="0" indent="0">
              <a:buNone/>
            </a:pPr>
            <a:r>
              <a:rPr lang="en-US" dirty="0">
                <a:latin typeface="Consolas" panose="020B0609020204030204" pitchFamily="49" charset="0"/>
              </a:rPr>
              <a:t>            return 30;</a:t>
            </a:r>
          </a:p>
          <a:p>
            <a:pPr marL="0" indent="0">
              <a:buNone/>
            </a:pPr>
            <a:r>
              <a:rPr lang="en-US" dirty="0">
                <a:latin typeface="Consolas" panose="020B0609020204030204" pitchFamily="49" charset="0"/>
              </a:rPr>
              <a:t>        default:</a:t>
            </a:r>
          </a:p>
          <a:p>
            <a:pPr marL="0" indent="0">
              <a:buNone/>
            </a:pPr>
            <a:r>
              <a:rPr lang="en-US" dirty="0">
                <a:latin typeface="Consolas" panose="020B0609020204030204" pitchFamily="49" charset="0"/>
              </a:rPr>
              <a:t>            return 31;</a:t>
            </a:r>
          </a:p>
          <a:p>
            <a:pPr marL="0" indent="0">
              <a:buNone/>
            </a:pPr>
            <a:r>
              <a:rPr lang="ru-RU" dirty="0">
                <a:latin typeface="Consolas" panose="020B0609020204030204" pitchFamily="49" charset="0"/>
              </a:rPr>
              <a:t>    }</a:t>
            </a:r>
          </a:p>
          <a:p>
            <a:pPr marL="0" indent="0">
              <a:buNone/>
            </a:pPr>
            <a:r>
              <a:rPr lang="ru-RU" dirty="0">
                <a:latin typeface="Consolas" panose="020B0609020204030204" pitchFamily="49" charset="0"/>
              </a:rPr>
              <a:t>}</a:t>
            </a:r>
          </a:p>
        </p:txBody>
      </p:sp>
    </p:spTree>
    <p:extLst>
      <p:ext uri="{BB962C8B-B14F-4D97-AF65-F5344CB8AC3E}">
        <p14:creationId xmlns:p14="http://schemas.microsoft.com/office/powerpoint/2010/main" val="3410302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E989-EB0E-469B-95C6-779AE7D1F4F2}"/>
              </a:ext>
            </a:extLst>
          </p:cNvPr>
          <p:cNvSpPr>
            <a:spLocks noGrp="1"/>
          </p:cNvSpPr>
          <p:nvPr>
            <p:ph type="title"/>
          </p:nvPr>
        </p:nvSpPr>
        <p:spPr/>
        <p:txBody>
          <a:bodyPr/>
          <a:lstStyle/>
          <a:p>
            <a:r>
              <a:rPr lang="ru-RU" dirty="0"/>
              <a:t>Пример использования </a:t>
            </a:r>
            <a:r>
              <a:rPr lang="en-US" dirty="0"/>
              <a:t>switch</a:t>
            </a:r>
            <a:endParaRPr lang="ru-RU" dirty="0"/>
          </a:p>
        </p:txBody>
      </p:sp>
      <p:sp>
        <p:nvSpPr>
          <p:cNvPr id="3" name="Content Placeholder 2">
            <a:extLst>
              <a:ext uri="{FF2B5EF4-FFF2-40B4-BE49-F238E27FC236}">
                <a16:creationId xmlns:a16="http://schemas.microsoft.com/office/drawing/2014/main" id="{E393FBA8-0BD9-47A1-B2DD-FC42541EBCC4}"/>
              </a:ext>
            </a:extLst>
          </p:cNvPr>
          <p:cNvSpPr>
            <a:spLocks noGrp="1"/>
          </p:cNvSpPr>
          <p:nvPr>
            <p:ph idx="1"/>
          </p:nvPr>
        </p:nvSpPr>
        <p:spPr/>
        <p:txBody>
          <a:bodyPr>
            <a:normAutofit fontScale="92500" lnSpcReduction="20000"/>
          </a:bodyPr>
          <a:lstStyle/>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ru-RU" dirty="0">
                <a:latin typeface="Consolas" panose="020B0609020204030204" pitchFamily="49" charset="0"/>
              </a:rPr>
              <a:t>{</a:t>
            </a:r>
          </a:p>
          <a:p>
            <a:pPr marL="0" indent="0">
              <a:buNone/>
            </a:pPr>
            <a:r>
              <a:rPr lang="en-US" dirty="0">
                <a:latin typeface="Consolas" panose="020B0609020204030204" pitchFamily="49" charset="0"/>
              </a:rPr>
              <a:t>    switch(x){</a:t>
            </a:r>
          </a:p>
          <a:p>
            <a:pPr marL="0" indent="0">
              <a:buNone/>
            </a:pPr>
            <a:r>
              <a:rPr lang="en-US" dirty="0">
                <a:latin typeface="Consolas" panose="020B0609020204030204" pitchFamily="49" charset="0"/>
              </a:rPr>
              <a:t>        case 1:</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one!\n";</a:t>
            </a:r>
          </a:p>
          <a:p>
            <a:pPr marL="0" indent="0">
              <a:buNone/>
            </a:pPr>
            <a:r>
              <a:rPr lang="en-US" dirty="0">
                <a:latin typeface="Consolas" panose="020B0609020204030204" pitchFamily="49" charset="0"/>
              </a:rPr>
              <a:t>            break; // </a:t>
            </a:r>
            <a:r>
              <a:rPr lang="ru-RU" dirty="0">
                <a:latin typeface="Consolas" panose="020B0609020204030204" pitchFamily="49" charset="0"/>
              </a:rPr>
              <a:t>Обязательно!</a:t>
            </a:r>
            <a:endParaRPr lang="en-US" dirty="0">
              <a:latin typeface="Consolas" panose="020B0609020204030204" pitchFamily="49" charset="0"/>
            </a:endParaRPr>
          </a:p>
          <a:p>
            <a:pPr marL="0" indent="0">
              <a:buNone/>
            </a:pPr>
            <a:r>
              <a:rPr lang="en-US" dirty="0">
                <a:latin typeface="Consolas" panose="020B0609020204030204" pitchFamily="49" charset="0"/>
              </a:rPr>
              <a:t>        case 2:</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two!\n";</a:t>
            </a:r>
          </a:p>
          <a:p>
            <a:pPr marL="0" indent="0">
              <a:buNone/>
            </a:pPr>
            <a:r>
              <a:rPr lang="en-US" dirty="0">
                <a:latin typeface="Consolas" panose="020B0609020204030204" pitchFamily="49" charset="0"/>
              </a:rPr>
              <a:t>            break; // </a:t>
            </a:r>
            <a:r>
              <a:rPr lang="ru-RU" dirty="0">
                <a:latin typeface="Consolas" panose="020B0609020204030204" pitchFamily="49" charset="0"/>
              </a:rPr>
              <a:t>Опционально</a:t>
            </a:r>
            <a:r>
              <a:rPr lang="en-US" dirty="0">
                <a:latin typeface="Consolas" panose="020B0609020204030204" pitchFamily="49" charset="0"/>
              </a:rPr>
              <a:t>.</a:t>
            </a:r>
          </a:p>
          <a:p>
            <a:pPr marL="0" indent="0">
              <a:buNone/>
            </a:pPr>
            <a:r>
              <a:rPr lang="ru-RU" dirty="0">
                <a:latin typeface="Consolas" panose="020B0609020204030204" pitchFamily="49" charset="0"/>
              </a:rPr>
              <a:t>    }</a:t>
            </a:r>
          </a:p>
          <a:p>
            <a:pPr marL="0" indent="0">
              <a:buNone/>
            </a:pPr>
            <a:r>
              <a:rPr lang="ru-RU" dirty="0">
                <a:latin typeface="Consolas" panose="020B0609020204030204" pitchFamily="49" charset="0"/>
              </a:rPr>
              <a:t>}</a:t>
            </a:r>
          </a:p>
        </p:txBody>
      </p:sp>
    </p:spTree>
    <p:extLst>
      <p:ext uri="{BB962C8B-B14F-4D97-AF65-F5344CB8AC3E}">
        <p14:creationId xmlns:p14="http://schemas.microsoft.com/office/powerpoint/2010/main" val="2985292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normAutofit/>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формальная </a:t>
            </a:r>
            <a:r>
              <a:rPr lang="ru-RU" b="1" dirty="0">
                <a:solidFill>
                  <a:schemeClr val="bg1">
                    <a:lumMod val="50000"/>
                  </a:schemeClr>
                </a:solidFill>
              </a:rPr>
              <a:t>знаковая система</a:t>
            </a:r>
            <a:r>
              <a:rPr lang="ru-RU" dirty="0">
                <a:solidFill>
                  <a:schemeClr val="bg1">
                    <a:lumMod val="50000"/>
                  </a:schemeClr>
                </a:solidFill>
              </a:rPr>
              <a:t> для планирования поведения компьютеров</a:t>
            </a:r>
          </a:p>
          <a:p>
            <a:pPr marL="3600000" indent="0">
              <a:buNone/>
            </a:pPr>
            <a:endParaRPr lang="ru-RU" dirty="0">
              <a:solidFill>
                <a:schemeClr val="bg1">
                  <a:lumMod val="50000"/>
                </a:schemeClr>
              </a:solidFill>
            </a:endParaRPr>
          </a:p>
          <a:p>
            <a:pPr marL="0" indent="0">
              <a:buNone/>
            </a:pPr>
            <a:r>
              <a:rPr lang="ru-RU" dirty="0"/>
              <a:t>Аспекты языка программирования:</a:t>
            </a:r>
          </a:p>
          <a:p>
            <a:endParaRPr lang="ru-RU" dirty="0"/>
          </a:p>
          <a:p>
            <a:r>
              <a:rPr lang="ru-RU" dirty="0"/>
              <a:t>Синтаксис</a:t>
            </a:r>
          </a:p>
          <a:p>
            <a:r>
              <a:rPr lang="ru-RU" dirty="0"/>
              <a:t>Семантика</a:t>
            </a:r>
          </a:p>
          <a:p>
            <a:r>
              <a:rPr lang="ru-RU" dirty="0"/>
              <a:t>Прагматика</a:t>
            </a:r>
          </a:p>
        </p:txBody>
      </p:sp>
    </p:spTree>
    <p:extLst>
      <p:ext uri="{BB962C8B-B14F-4D97-AF65-F5344CB8AC3E}">
        <p14:creationId xmlns:p14="http://schemas.microsoft.com/office/powerpoint/2010/main" val="176570604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DF8B-9D55-4551-B93C-E254234E5225}"/>
              </a:ext>
            </a:extLst>
          </p:cNvPr>
          <p:cNvSpPr>
            <a:spLocks noGrp="1"/>
          </p:cNvSpPr>
          <p:nvPr>
            <p:ph type="title"/>
          </p:nvPr>
        </p:nvSpPr>
        <p:spPr/>
        <p:txBody>
          <a:bodyPr/>
          <a:lstStyle/>
          <a:p>
            <a:r>
              <a:rPr lang="ru-RU" dirty="0"/>
              <a:t>Пример использования </a:t>
            </a:r>
            <a:r>
              <a:rPr lang="en-US" dirty="0"/>
              <a:t>switch (3)</a:t>
            </a:r>
            <a:endParaRPr lang="ru-RU" dirty="0"/>
          </a:p>
        </p:txBody>
      </p:sp>
      <p:sp>
        <p:nvSpPr>
          <p:cNvPr id="3" name="Content Placeholder 2">
            <a:extLst>
              <a:ext uri="{FF2B5EF4-FFF2-40B4-BE49-F238E27FC236}">
                <a16:creationId xmlns:a16="http://schemas.microsoft.com/office/drawing/2014/main" id="{0C637673-BFF9-4AB6-9A4F-C51E85860159}"/>
              </a:ext>
            </a:extLst>
          </p:cNvPr>
          <p:cNvSpPr>
            <a:spLocks noGrp="1"/>
          </p:cNvSpPr>
          <p:nvPr>
            <p:ph idx="1"/>
          </p:nvPr>
        </p:nvSpPr>
        <p:spPr/>
        <p:txBody>
          <a:bodyPr>
            <a:normAutofit fontScale="92500" lnSpcReduction="20000"/>
          </a:bodyPr>
          <a:lstStyle/>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ru-RU" dirty="0">
                <a:latin typeface="Consolas" panose="020B0609020204030204" pitchFamily="49" charset="0"/>
              </a:rPr>
              <a:t>{</a:t>
            </a:r>
          </a:p>
          <a:p>
            <a:pPr marL="0" indent="0">
              <a:buNone/>
            </a:pPr>
            <a:r>
              <a:rPr lang="en-US" dirty="0">
                <a:latin typeface="Consolas" panose="020B0609020204030204" pitchFamily="49" charset="0"/>
              </a:rPr>
              <a:t>    switch(x){</a:t>
            </a:r>
          </a:p>
          <a:p>
            <a:pPr marL="0" indent="0">
              <a:buNone/>
            </a:pPr>
            <a:r>
              <a:rPr lang="en-US" dirty="0">
                <a:latin typeface="Consolas" panose="020B0609020204030204" pitchFamily="49" charset="0"/>
              </a:rPr>
              <a:t>        case 1:</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one!\n";</a:t>
            </a:r>
          </a:p>
          <a:p>
            <a:pPr marL="0" indent="0">
              <a:buNone/>
            </a:pPr>
            <a:r>
              <a:rPr lang="en-US" dirty="0">
                <a:latin typeface="Consolas" panose="020B0609020204030204" pitchFamily="49" charset="0"/>
              </a:rPr>
              <a:t>        case 2:</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one or two!\n";</a:t>
            </a:r>
          </a:p>
          <a:p>
            <a:pPr marL="0" indent="0">
              <a:buNone/>
            </a:pPr>
            <a:r>
              <a:rPr lang="en-US" dirty="0">
                <a:latin typeface="Consolas" panose="020B0609020204030204" pitchFamily="49" charset="0"/>
              </a:rPr>
              <a:t>        case 3:</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one or two or three!\n";</a:t>
            </a:r>
          </a:p>
          <a:p>
            <a:pPr marL="0" indent="0">
              <a:buNone/>
            </a:pPr>
            <a:r>
              <a:rPr lang="ru-RU" dirty="0">
                <a:latin typeface="Consolas" panose="020B0609020204030204" pitchFamily="49" charset="0"/>
              </a:rPr>
              <a:t>    }</a:t>
            </a:r>
          </a:p>
          <a:p>
            <a:pPr marL="0" indent="0">
              <a:buNone/>
            </a:pPr>
            <a:r>
              <a:rPr lang="ru-RU" dirty="0">
                <a:latin typeface="Consolas" panose="020B0609020204030204" pitchFamily="49" charset="0"/>
              </a:rPr>
              <a:t>}</a:t>
            </a:r>
          </a:p>
        </p:txBody>
      </p:sp>
    </p:spTree>
    <p:extLst>
      <p:ext uri="{BB962C8B-B14F-4D97-AF65-F5344CB8AC3E}">
        <p14:creationId xmlns:p14="http://schemas.microsoft.com/office/powerpoint/2010/main" val="364308229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DF8B-9D55-4551-B93C-E254234E5225}"/>
              </a:ext>
            </a:extLst>
          </p:cNvPr>
          <p:cNvSpPr>
            <a:spLocks noGrp="1"/>
          </p:cNvSpPr>
          <p:nvPr>
            <p:ph type="title"/>
          </p:nvPr>
        </p:nvSpPr>
        <p:spPr/>
        <p:txBody>
          <a:bodyPr/>
          <a:lstStyle/>
          <a:p>
            <a:r>
              <a:rPr lang="ru-RU" dirty="0"/>
              <a:t>Пример использования </a:t>
            </a:r>
            <a:r>
              <a:rPr lang="en-US" dirty="0"/>
              <a:t>switch (4)</a:t>
            </a:r>
            <a:endParaRPr lang="ru-RU" dirty="0"/>
          </a:p>
        </p:txBody>
      </p:sp>
      <p:sp>
        <p:nvSpPr>
          <p:cNvPr id="3" name="Content Placeholder 2">
            <a:extLst>
              <a:ext uri="{FF2B5EF4-FFF2-40B4-BE49-F238E27FC236}">
                <a16:creationId xmlns:a16="http://schemas.microsoft.com/office/drawing/2014/main" id="{0C637673-BFF9-4AB6-9A4F-C51E85860159}"/>
              </a:ext>
            </a:extLst>
          </p:cNvPr>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rPr>
              <a:t>// </a:t>
            </a:r>
            <a:r>
              <a:rPr lang="ru-RU" dirty="0">
                <a:latin typeface="Consolas" panose="020B0609020204030204" pitchFamily="49" charset="0"/>
              </a:rPr>
              <a:t>Компилировать с </a:t>
            </a:r>
            <a:r>
              <a:rPr lang="en-US" dirty="0">
                <a:latin typeface="Consolas" panose="020B0609020204030204" pitchFamily="49" charset="0"/>
              </a:rPr>
              <a:t>–</a:t>
            </a:r>
            <a:r>
              <a:rPr lang="en-US" dirty="0" err="1">
                <a:latin typeface="Consolas" panose="020B0609020204030204" pitchFamily="49" charset="0"/>
              </a:rPr>
              <a:t>Wimplicit-fallthrough</a:t>
            </a:r>
            <a:endParaRPr lang="en-US" dirty="0">
              <a:latin typeface="Consolas" panose="020B0609020204030204" pitchFamily="49" charset="0"/>
            </a:endParaRPr>
          </a:p>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ru-RU" dirty="0">
                <a:latin typeface="Consolas" panose="020B0609020204030204" pitchFamily="49" charset="0"/>
              </a:rPr>
              <a:t>{</a:t>
            </a:r>
          </a:p>
          <a:p>
            <a:pPr marL="0" indent="0">
              <a:buNone/>
            </a:pPr>
            <a:r>
              <a:rPr lang="en-US" dirty="0">
                <a:latin typeface="Consolas" panose="020B0609020204030204" pitchFamily="49" charset="0"/>
              </a:rPr>
              <a:t>    switch(x){</a:t>
            </a:r>
          </a:p>
          <a:p>
            <a:pPr marL="0" indent="0">
              <a:buNone/>
            </a:pPr>
            <a:r>
              <a:rPr lang="en-US" dirty="0">
                <a:latin typeface="Consolas" panose="020B0609020204030204" pitchFamily="49" charset="0"/>
              </a:rPr>
              <a:t>        case 1:</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one!\n";</a:t>
            </a:r>
          </a:p>
          <a:p>
            <a:pPr marL="0" indent="0">
              <a:buNone/>
            </a:pPr>
            <a:r>
              <a:rPr lang="en-US" dirty="0">
                <a:latin typeface="Consolas" panose="020B0609020204030204" pitchFamily="49" charset="0"/>
              </a:rPr>
              <a:t>            [[</a:t>
            </a:r>
            <a:r>
              <a:rPr lang="en-US" dirty="0" err="1">
                <a:latin typeface="Consolas" panose="020B0609020204030204" pitchFamily="49" charset="0"/>
              </a:rPr>
              <a:t>fallthrough</a:t>
            </a:r>
            <a:r>
              <a:rPr lang="en-US" dirty="0">
                <a:latin typeface="Consolas" panose="020B0609020204030204" pitchFamily="49" charset="0"/>
              </a:rPr>
              <a:t>]] ;</a:t>
            </a:r>
          </a:p>
          <a:p>
            <a:pPr marL="0" indent="0">
              <a:buNone/>
            </a:pPr>
            <a:r>
              <a:rPr lang="en-US" dirty="0">
                <a:latin typeface="Consolas" panose="020B0609020204030204" pitchFamily="49" charset="0"/>
              </a:rPr>
              <a:t>        case 2:</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one or two!\n";</a:t>
            </a:r>
          </a:p>
          <a:p>
            <a:pPr marL="0" indent="0">
              <a:buNone/>
            </a:pPr>
            <a:r>
              <a:rPr lang="en-US" dirty="0">
                <a:latin typeface="Consolas" panose="020B0609020204030204" pitchFamily="49" charset="0"/>
              </a:rPr>
              <a:t>            [[</a:t>
            </a:r>
            <a:r>
              <a:rPr lang="en-US" dirty="0" err="1">
                <a:latin typeface="Consolas" panose="020B0609020204030204" pitchFamily="49" charset="0"/>
              </a:rPr>
              <a:t>fallthrough</a:t>
            </a:r>
            <a:r>
              <a:rPr lang="en-US" dirty="0">
                <a:latin typeface="Consolas" panose="020B0609020204030204" pitchFamily="49" charset="0"/>
              </a:rPr>
              <a:t>]] ;</a:t>
            </a:r>
          </a:p>
          <a:p>
            <a:pPr marL="0" indent="0">
              <a:buNone/>
            </a:pPr>
            <a:r>
              <a:rPr lang="en-US" dirty="0">
                <a:latin typeface="Consolas" panose="020B0609020204030204" pitchFamily="49" charset="0"/>
              </a:rPr>
              <a:t>        case 3:</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one or two or three!\n";</a:t>
            </a:r>
          </a:p>
          <a:p>
            <a:pPr marL="0" indent="0">
              <a:buNone/>
            </a:pPr>
            <a:r>
              <a:rPr lang="ru-RU" dirty="0">
                <a:latin typeface="Consolas" panose="020B0609020204030204" pitchFamily="49" charset="0"/>
              </a:rPr>
              <a:t>    }</a:t>
            </a:r>
          </a:p>
          <a:p>
            <a:pPr marL="0" indent="0">
              <a:buNone/>
            </a:pPr>
            <a:r>
              <a:rPr lang="ru-RU" dirty="0">
                <a:latin typeface="Consolas" panose="020B0609020204030204" pitchFamily="49" charset="0"/>
              </a:rPr>
              <a:t>}</a:t>
            </a:r>
          </a:p>
        </p:txBody>
      </p:sp>
    </p:spTree>
    <p:extLst>
      <p:ext uri="{BB962C8B-B14F-4D97-AF65-F5344CB8AC3E}">
        <p14:creationId xmlns:p14="http://schemas.microsoft.com/office/powerpoint/2010/main" val="231943656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C6C4F-38CF-4627-9D12-34855433EBC4}"/>
              </a:ext>
            </a:extLst>
          </p:cNvPr>
          <p:cNvSpPr>
            <a:spLocks noGrp="1"/>
          </p:cNvSpPr>
          <p:nvPr>
            <p:ph type="title"/>
          </p:nvPr>
        </p:nvSpPr>
        <p:spPr/>
        <p:txBody>
          <a:bodyPr/>
          <a:lstStyle/>
          <a:p>
            <a:r>
              <a:rPr lang="ru-RU" dirty="0"/>
              <a:t>Константные выражения</a:t>
            </a:r>
          </a:p>
        </p:txBody>
      </p:sp>
      <p:sp>
        <p:nvSpPr>
          <p:cNvPr id="3" name="Content Placeholder 2">
            <a:extLst>
              <a:ext uri="{FF2B5EF4-FFF2-40B4-BE49-F238E27FC236}">
                <a16:creationId xmlns:a16="http://schemas.microsoft.com/office/drawing/2014/main" id="{05D48ED3-7CF3-4A94-B73D-D11BFC33B27B}"/>
              </a:ext>
            </a:extLst>
          </p:cNvPr>
          <p:cNvSpPr>
            <a:spLocks noGrp="1"/>
          </p:cNvSpPr>
          <p:nvPr>
            <p:ph idx="1"/>
          </p:nvPr>
        </p:nvSpPr>
        <p:spPr/>
        <p:txBody>
          <a:bodyPr>
            <a:normAutofit/>
          </a:bodyPr>
          <a:lstStyle/>
          <a:p>
            <a:r>
              <a:rPr lang="ru-RU" dirty="0"/>
              <a:t>Константные выражения </a:t>
            </a:r>
            <a:r>
              <a:rPr lang="en-US" dirty="0"/>
              <a:t>(constant expressions) – </a:t>
            </a:r>
            <a:r>
              <a:rPr lang="ru-RU" dirty="0"/>
              <a:t>выражения, которые могут быть вычислены на этапе трансляции.</a:t>
            </a:r>
          </a:p>
          <a:p>
            <a:r>
              <a:rPr lang="ru-RU" dirty="0"/>
              <a:t>Семантически это выражения ограниченной задаваемыми компилятором лимитами сложности, в процессе вычисления которых не происходит (из известного нам):</a:t>
            </a:r>
          </a:p>
          <a:p>
            <a:pPr lvl="1"/>
            <a:r>
              <a:rPr lang="ru-RU" dirty="0"/>
              <a:t>Доступа к объектам.</a:t>
            </a:r>
            <a:endParaRPr lang="en-US" dirty="0"/>
          </a:p>
          <a:p>
            <a:pPr lvl="1"/>
            <a:r>
              <a:rPr lang="ru-RU" dirty="0"/>
              <a:t>Вызова функций.</a:t>
            </a:r>
            <a:endParaRPr lang="en-US" dirty="0"/>
          </a:p>
          <a:p>
            <a:pPr lvl="1"/>
            <a:r>
              <a:rPr lang="ru-RU" dirty="0"/>
              <a:t>Неопределённого поведение.</a:t>
            </a:r>
          </a:p>
        </p:txBody>
      </p:sp>
    </p:spTree>
    <p:extLst>
      <p:ext uri="{BB962C8B-B14F-4D97-AF65-F5344CB8AC3E}">
        <p14:creationId xmlns:p14="http://schemas.microsoft.com/office/powerpoint/2010/main" val="37134561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5192-1B2E-490E-8A40-00892F97C3CA}"/>
              </a:ext>
            </a:extLst>
          </p:cNvPr>
          <p:cNvSpPr>
            <a:spLocks noGrp="1"/>
          </p:cNvSpPr>
          <p:nvPr>
            <p:ph type="title"/>
          </p:nvPr>
        </p:nvSpPr>
        <p:spPr/>
        <p:txBody>
          <a:bodyPr/>
          <a:lstStyle/>
          <a:p>
            <a:r>
              <a:rPr lang="ru-RU" dirty="0"/>
              <a:t>Константные выражения (2)</a:t>
            </a:r>
          </a:p>
        </p:txBody>
      </p:sp>
      <p:sp>
        <p:nvSpPr>
          <p:cNvPr id="3" name="Content Placeholder 2">
            <a:extLst>
              <a:ext uri="{FF2B5EF4-FFF2-40B4-BE49-F238E27FC236}">
                <a16:creationId xmlns:a16="http://schemas.microsoft.com/office/drawing/2014/main" id="{F5491DA9-76AF-42A2-A1AB-4937CC070E78}"/>
              </a:ext>
            </a:extLst>
          </p:cNvPr>
          <p:cNvSpPr>
            <a:spLocks noGrp="1"/>
          </p:cNvSpPr>
          <p:nvPr>
            <p:ph idx="1"/>
          </p:nvPr>
        </p:nvSpPr>
        <p:spPr/>
        <p:txBody>
          <a:bodyPr>
            <a:normAutofit fontScale="92500" lnSpcReduction="20000"/>
          </a:bodyPr>
          <a:lstStyle/>
          <a:p>
            <a:r>
              <a:rPr lang="ru-RU" dirty="0"/>
              <a:t>Литеральные (</a:t>
            </a:r>
            <a:r>
              <a:rPr lang="en-US" dirty="0"/>
              <a:t>literal) </a:t>
            </a:r>
            <a:r>
              <a:rPr lang="ru-RU" dirty="0"/>
              <a:t>типы – типы, объекты которых транслятор может потенциально создавать на этапе трансляции.</a:t>
            </a:r>
          </a:p>
          <a:p>
            <a:pPr lvl="1"/>
            <a:r>
              <a:rPr lang="ru-RU" dirty="0"/>
              <a:t>Арифметические типы и </a:t>
            </a:r>
            <a:r>
              <a:rPr lang="en-US" dirty="0"/>
              <a:t>void – </a:t>
            </a:r>
            <a:r>
              <a:rPr lang="ru-RU" dirty="0"/>
              <a:t>литеральные.</a:t>
            </a:r>
          </a:p>
          <a:p>
            <a:r>
              <a:rPr lang="ru-RU" dirty="0"/>
              <a:t>Чтобы объект можно было прочесть в константном выражении он должен быть описан со спецификатором описания </a:t>
            </a:r>
            <a:r>
              <a:rPr lang="en-US" dirty="0" err="1">
                <a:latin typeface="Consolas" panose="020B0609020204030204" pitchFamily="49" charset="0"/>
              </a:rPr>
              <a:t>constexpr</a:t>
            </a:r>
            <a:r>
              <a:rPr lang="en-US" dirty="0"/>
              <a:t>: </a:t>
            </a:r>
            <a:r>
              <a:rPr lang="ru-RU" dirty="0"/>
              <a:t>это подразумевает </a:t>
            </a:r>
            <a:r>
              <a:rPr lang="en-US" dirty="0" err="1">
                <a:latin typeface="Consolas" panose="020B0609020204030204" pitchFamily="49" charset="0"/>
              </a:rPr>
              <a:t>const</a:t>
            </a:r>
            <a:r>
              <a:rPr lang="en-US" dirty="0"/>
              <a:t> (</a:t>
            </a:r>
            <a:r>
              <a:rPr lang="ru-RU" dirty="0"/>
              <a:t>неизменяемость) и требует константное выражение в качестве инициализатора:</a:t>
            </a:r>
          </a:p>
          <a:p>
            <a:pPr marL="0" indent="0">
              <a:buNone/>
            </a:pPr>
            <a:r>
              <a:rPr lang="en-US" dirty="0" err="1">
                <a:latin typeface="Consolas" panose="020B0609020204030204" pitchFamily="49" charset="0"/>
              </a:rPr>
              <a:t>constexpr</a:t>
            </a:r>
            <a:r>
              <a:rPr lang="en-US" dirty="0">
                <a:latin typeface="Consolas" panose="020B0609020204030204" pitchFamily="49" charset="0"/>
              </a:rPr>
              <a:t> double pi = 3.1415926;</a:t>
            </a:r>
            <a:r>
              <a:rPr lang="ru-RU" dirty="0"/>
              <a:t> </a:t>
            </a:r>
            <a:endParaRPr lang="en-US" dirty="0"/>
          </a:p>
          <a:p>
            <a:pPr marL="0" indent="0">
              <a:buNone/>
            </a:pPr>
            <a:r>
              <a:rPr lang="en-US" dirty="0"/>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acos</a:t>
            </a:r>
            <a:r>
              <a:rPr lang="en-US" dirty="0">
                <a:latin typeface="Consolas" panose="020B0609020204030204" pitchFamily="49" charset="0"/>
              </a:rPr>
              <a:t>(-1) </a:t>
            </a:r>
            <a:r>
              <a:rPr lang="ru-RU" dirty="0"/>
              <a:t>не годится в качестве инициализатора – вызов функции.</a:t>
            </a:r>
          </a:p>
          <a:p>
            <a:r>
              <a:rPr lang="en-US" dirty="0" err="1"/>
              <a:t>constexpr</a:t>
            </a:r>
            <a:r>
              <a:rPr lang="en-US" dirty="0"/>
              <a:t> </a:t>
            </a:r>
            <a:r>
              <a:rPr lang="ru-RU" dirty="0"/>
              <a:t>следует предпочитать </a:t>
            </a:r>
            <a:r>
              <a:rPr lang="en-US" dirty="0" err="1"/>
              <a:t>const</a:t>
            </a:r>
            <a:r>
              <a:rPr lang="en-US" dirty="0"/>
              <a:t> </a:t>
            </a:r>
            <a:r>
              <a:rPr lang="ru-RU" dirty="0"/>
              <a:t>по возможности.</a:t>
            </a:r>
          </a:p>
          <a:p>
            <a:pPr lvl="1"/>
            <a:r>
              <a:rPr lang="ru-RU" dirty="0"/>
              <a:t>Для совместимости со старыми версиями языка, неизменяемые значения целочисленных типов также читаемые из константных выражений.</a:t>
            </a:r>
          </a:p>
        </p:txBody>
      </p:sp>
    </p:spTree>
    <p:extLst>
      <p:ext uri="{BB962C8B-B14F-4D97-AF65-F5344CB8AC3E}">
        <p14:creationId xmlns:p14="http://schemas.microsoft.com/office/powerpoint/2010/main" val="30866498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29A4-8CDA-451B-B074-1D665ED9CA65}"/>
              </a:ext>
            </a:extLst>
          </p:cNvPr>
          <p:cNvSpPr>
            <a:spLocks noGrp="1"/>
          </p:cNvSpPr>
          <p:nvPr>
            <p:ph type="title"/>
          </p:nvPr>
        </p:nvSpPr>
        <p:spPr/>
        <p:txBody>
          <a:bodyPr/>
          <a:lstStyle/>
          <a:p>
            <a:r>
              <a:rPr lang="ru-RU" dirty="0"/>
              <a:t>Константные выражения (3)</a:t>
            </a:r>
          </a:p>
        </p:txBody>
      </p:sp>
      <p:sp>
        <p:nvSpPr>
          <p:cNvPr id="3" name="Content Placeholder 2">
            <a:extLst>
              <a:ext uri="{FF2B5EF4-FFF2-40B4-BE49-F238E27FC236}">
                <a16:creationId xmlns:a16="http://schemas.microsoft.com/office/drawing/2014/main" id="{74700B49-CCA2-4E5B-8EF8-A9775A3D6F1A}"/>
              </a:ext>
            </a:extLst>
          </p:cNvPr>
          <p:cNvSpPr>
            <a:spLocks noGrp="1"/>
          </p:cNvSpPr>
          <p:nvPr>
            <p:ph idx="1"/>
          </p:nvPr>
        </p:nvSpPr>
        <p:spPr/>
        <p:txBody>
          <a:bodyPr>
            <a:normAutofit fontScale="62500" lnSpcReduction="20000"/>
          </a:bodyPr>
          <a:lstStyle/>
          <a:p>
            <a:r>
              <a:rPr lang="ru-RU" dirty="0"/>
              <a:t>Чтобы функцию можно было вызвать в константном выражении, её тоже можно описать как </a:t>
            </a:r>
            <a:r>
              <a:rPr lang="en-US" dirty="0" err="1"/>
              <a:t>constexpr</a:t>
            </a:r>
            <a:r>
              <a:rPr lang="ru-RU" dirty="0"/>
              <a:t> с ограничениями:</a:t>
            </a:r>
          </a:p>
          <a:p>
            <a:pPr lvl="1"/>
            <a:r>
              <a:rPr lang="ru-RU" dirty="0"/>
              <a:t>Типы возвращаемого значения и параметров – литеральные.</a:t>
            </a:r>
          </a:p>
          <a:p>
            <a:pPr lvl="1"/>
            <a:r>
              <a:rPr lang="ru-RU" dirty="0"/>
              <a:t>Нет </a:t>
            </a:r>
            <a:r>
              <a:rPr lang="en-US" dirty="0" err="1"/>
              <a:t>goto</a:t>
            </a:r>
            <a:r>
              <a:rPr lang="ru-RU" dirty="0"/>
              <a:t> и меток для него</a:t>
            </a:r>
            <a:r>
              <a:rPr lang="en-US" dirty="0"/>
              <a:t>.</a:t>
            </a:r>
            <a:endParaRPr lang="ru-RU" dirty="0"/>
          </a:p>
          <a:p>
            <a:pPr lvl="1"/>
            <a:r>
              <a:rPr lang="ru-RU" dirty="0"/>
              <a:t>Определения только инициализированных не по умолчанию объектов с автоматическим временем хранения.</a:t>
            </a:r>
          </a:p>
          <a:p>
            <a:r>
              <a:rPr lang="ru-RU" dirty="0"/>
              <a:t>Все требования на константные выражения применяются для всех вычисляемых выражений в функции. Если транслятор может доказать, что данная функция никогда не соответствует этим требованиям, хоть и описана </a:t>
            </a:r>
            <a:r>
              <a:rPr lang="en-US" dirty="0" err="1"/>
              <a:t>constexpr</a:t>
            </a:r>
            <a:r>
              <a:rPr lang="en-US" dirty="0"/>
              <a:t> – </a:t>
            </a:r>
            <a:r>
              <a:rPr lang="ru-RU" dirty="0"/>
              <a:t>может выдать ошибку.</a:t>
            </a:r>
          </a:p>
          <a:p>
            <a:r>
              <a:rPr lang="ru-RU" dirty="0"/>
              <a:t>Если при вычислении </a:t>
            </a:r>
            <a:r>
              <a:rPr lang="en-US" dirty="0" err="1"/>
              <a:t>constexpr</a:t>
            </a:r>
            <a:r>
              <a:rPr lang="en-US" dirty="0"/>
              <a:t> </a:t>
            </a:r>
            <a:r>
              <a:rPr lang="ru-RU" dirty="0"/>
              <a:t>функции какие-то из рассмотренных требований не выполнены, она вычисляется как обычно, только результат не считается константным выражением.</a:t>
            </a:r>
          </a:p>
          <a:p>
            <a:r>
              <a:rPr lang="ru-RU" dirty="0"/>
              <a:t>Даже удовлетворяющий требованиям вызов не обязан вычисляться на этапе компиляции, если контекст использования результата не требует константного выражения. С другой стороны, оптимизациям позволено вычислять на этапе компиляции и </a:t>
            </a:r>
            <a:r>
              <a:rPr lang="ru-RU" dirty="0" err="1"/>
              <a:t>не-</a:t>
            </a:r>
            <a:r>
              <a:rPr lang="en-US" dirty="0" err="1"/>
              <a:t>constepxr</a:t>
            </a:r>
            <a:r>
              <a:rPr lang="en-US" dirty="0"/>
              <a:t> </a:t>
            </a:r>
            <a:r>
              <a:rPr lang="ru-RU" dirty="0"/>
              <a:t>функции.</a:t>
            </a:r>
          </a:p>
          <a:p>
            <a:r>
              <a:rPr lang="ru-RU" dirty="0"/>
              <a:t>Доступ к объектам разрешён в константных выражениях, если они литерального типа и были созданы в процессе их вычисления.</a:t>
            </a:r>
          </a:p>
          <a:p>
            <a:endParaRPr lang="en-US" dirty="0"/>
          </a:p>
        </p:txBody>
      </p:sp>
    </p:spTree>
    <p:extLst>
      <p:ext uri="{BB962C8B-B14F-4D97-AF65-F5344CB8AC3E}">
        <p14:creationId xmlns:p14="http://schemas.microsoft.com/office/powerpoint/2010/main" val="426188843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A2310-9196-4146-8F9A-0578C111D96A}"/>
              </a:ext>
            </a:extLst>
          </p:cNvPr>
          <p:cNvSpPr>
            <a:spLocks noGrp="1"/>
          </p:cNvSpPr>
          <p:nvPr>
            <p:ph idx="1"/>
          </p:nvPr>
        </p:nvSpPr>
        <p:spPr>
          <a:xfrm>
            <a:off x="838200" y="278027"/>
            <a:ext cx="10515600" cy="6229564"/>
          </a:xfrm>
        </p:spPr>
        <p:txBody>
          <a:bodyPr>
            <a:normAutofit fontScale="40000" lnSpcReduction="20000"/>
          </a:bodyPr>
          <a:lstStyle/>
          <a:p>
            <a:pPr marL="0" indent="0">
              <a:buNone/>
            </a:pPr>
            <a:r>
              <a:rPr lang="en-US" dirty="0"/>
              <a:t>#include &lt;</a:t>
            </a:r>
            <a:r>
              <a:rPr lang="en-US" dirty="0" err="1"/>
              <a:t>cstdlib</a:t>
            </a:r>
            <a:r>
              <a:rPr lang="en-US" dirty="0"/>
              <a:t>&gt;</a:t>
            </a:r>
          </a:p>
          <a:p>
            <a:pPr marL="0" indent="0">
              <a:buNone/>
            </a:pPr>
            <a:r>
              <a:rPr lang="en-US" dirty="0"/>
              <a:t>#include &lt;iostream&gt;</a:t>
            </a:r>
          </a:p>
          <a:p>
            <a:pPr marL="0" indent="0">
              <a:buNone/>
            </a:pPr>
            <a:endParaRPr lang="ru-RU" dirty="0"/>
          </a:p>
          <a:p>
            <a:pPr marL="0" indent="0">
              <a:buNone/>
            </a:pPr>
            <a:r>
              <a:rPr lang="en-US" dirty="0" err="1"/>
              <a:t>constexpr</a:t>
            </a:r>
            <a:r>
              <a:rPr lang="en-US" dirty="0"/>
              <a:t> </a:t>
            </a:r>
            <a:r>
              <a:rPr lang="en-US" dirty="0" err="1"/>
              <a:t>int</a:t>
            </a:r>
            <a:r>
              <a:rPr lang="en-US" dirty="0"/>
              <a:t> f(</a:t>
            </a:r>
            <a:r>
              <a:rPr lang="en-US" dirty="0" err="1"/>
              <a:t>int</a:t>
            </a:r>
            <a:r>
              <a:rPr lang="en-US" dirty="0"/>
              <a:t> x)</a:t>
            </a:r>
          </a:p>
          <a:p>
            <a:pPr marL="0" indent="0">
              <a:buNone/>
            </a:pPr>
            <a:r>
              <a:rPr lang="ru-RU" dirty="0"/>
              <a:t>{</a:t>
            </a:r>
          </a:p>
          <a:p>
            <a:pPr marL="0" indent="0">
              <a:buNone/>
            </a:pPr>
            <a:r>
              <a:rPr lang="en-US" dirty="0"/>
              <a:t>    </a:t>
            </a:r>
            <a:r>
              <a:rPr lang="en-US" dirty="0" err="1"/>
              <a:t>int</a:t>
            </a:r>
            <a:r>
              <a:rPr lang="en-US" dirty="0"/>
              <a:t> y = x+2;</a:t>
            </a:r>
          </a:p>
          <a:p>
            <a:pPr marL="0" indent="0">
              <a:buNone/>
            </a:pPr>
            <a:r>
              <a:rPr lang="en-US" dirty="0"/>
              <a:t>    if(y&gt;5)</a:t>
            </a:r>
          </a:p>
          <a:p>
            <a:pPr marL="0" indent="0">
              <a:buNone/>
            </a:pPr>
            <a:r>
              <a:rPr lang="en-US" dirty="0"/>
              <a:t>        y += 3;</a:t>
            </a:r>
          </a:p>
          <a:p>
            <a:pPr marL="0" indent="0">
              <a:buNone/>
            </a:pPr>
            <a:r>
              <a:rPr lang="en-US" dirty="0"/>
              <a:t>    if(y&lt;-10)</a:t>
            </a:r>
          </a:p>
          <a:p>
            <a:pPr marL="0" indent="0">
              <a:buNone/>
            </a:pPr>
            <a:r>
              <a:rPr lang="en-US" dirty="0"/>
              <a:t>        y = </a:t>
            </a:r>
            <a:r>
              <a:rPr lang="en-US" dirty="0" err="1"/>
              <a:t>std</a:t>
            </a:r>
            <a:r>
              <a:rPr lang="en-US" dirty="0"/>
              <a:t>::abs(y);</a:t>
            </a:r>
          </a:p>
          <a:p>
            <a:pPr marL="0" indent="0">
              <a:buNone/>
            </a:pPr>
            <a:r>
              <a:rPr lang="en-US" dirty="0"/>
              <a:t>    return y;</a:t>
            </a:r>
          </a:p>
          <a:p>
            <a:pPr marL="0" indent="0">
              <a:buNone/>
            </a:pPr>
            <a:r>
              <a:rPr lang="ru-RU" dirty="0"/>
              <a:t>}</a:t>
            </a:r>
          </a:p>
          <a:p>
            <a:pPr marL="0" indent="0">
              <a:buNone/>
            </a:pPr>
            <a:endParaRPr lang="ru-RU" dirty="0"/>
          </a:p>
          <a:p>
            <a:pPr marL="0" indent="0">
              <a:buNone/>
            </a:pPr>
            <a:r>
              <a:rPr lang="en-US" dirty="0"/>
              <a:t>void g(</a:t>
            </a:r>
            <a:r>
              <a:rPr lang="en-US" dirty="0" err="1"/>
              <a:t>int</a:t>
            </a:r>
            <a:r>
              <a:rPr lang="en-US" dirty="0"/>
              <a:t> x)</a:t>
            </a:r>
          </a:p>
          <a:p>
            <a:pPr marL="0" indent="0">
              <a:buNone/>
            </a:pPr>
            <a:r>
              <a:rPr lang="ru-RU" dirty="0"/>
              <a:t>{</a:t>
            </a:r>
          </a:p>
          <a:p>
            <a:pPr marL="0" indent="0">
              <a:buNone/>
            </a:pPr>
            <a:r>
              <a:rPr lang="en-US" dirty="0"/>
              <a:t>    switch(x){</a:t>
            </a:r>
          </a:p>
          <a:p>
            <a:pPr marL="0" indent="0">
              <a:buNone/>
            </a:pPr>
            <a:r>
              <a:rPr lang="en-US" dirty="0"/>
              <a:t>        case f(8):</a:t>
            </a:r>
          </a:p>
          <a:p>
            <a:pPr marL="0" indent="0">
              <a:buNone/>
            </a:pPr>
            <a:r>
              <a:rPr lang="en-US" dirty="0"/>
              <a:t>            </a:t>
            </a:r>
            <a:r>
              <a:rPr lang="en-US" dirty="0" err="1"/>
              <a:t>std</a:t>
            </a:r>
            <a:r>
              <a:rPr lang="en-US" dirty="0"/>
              <a:t>::</a:t>
            </a:r>
            <a:r>
              <a:rPr lang="en-US" dirty="0" err="1"/>
              <a:t>cout</a:t>
            </a:r>
            <a:r>
              <a:rPr lang="en-US" dirty="0"/>
              <a:t> &lt;&lt; "x is 13!\n";</a:t>
            </a:r>
          </a:p>
          <a:p>
            <a:pPr marL="0" indent="0">
              <a:buNone/>
            </a:pPr>
            <a:r>
              <a:rPr lang="en-US" dirty="0"/>
              <a:t>            break;</a:t>
            </a:r>
          </a:p>
          <a:p>
            <a:pPr marL="0" indent="0">
              <a:buNone/>
            </a:pPr>
            <a:r>
              <a:rPr lang="en-US" dirty="0"/>
              <a:t>        // </a:t>
            </a:r>
            <a:r>
              <a:rPr lang="ru-RU" dirty="0"/>
              <a:t>Ошибка</a:t>
            </a:r>
            <a:r>
              <a:rPr lang="en-US" dirty="0"/>
              <a:t>: </a:t>
            </a:r>
            <a:r>
              <a:rPr lang="ru-RU" dirty="0"/>
              <a:t>вызов</a:t>
            </a:r>
            <a:r>
              <a:rPr lang="en-US" dirty="0"/>
              <a:t> </a:t>
            </a:r>
            <a:r>
              <a:rPr lang="ru-RU" dirty="0"/>
              <a:t>не</a:t>
            </a:r>
            <a:r>
              <a:rPr lang="en-US" dirty="0"/>
              <a:t>-</a:t>
            </a:r>
            <a:r>
              <a:rPr lang="en-US" dirty="0" err="1"/>
              <a:t>constexpr</a:t>
            </a:r>
            <a:r>
              <a:rPr lang="en-US" dirty="0"/>
              <a:t> </a:t>
            </a:r>
            <a:r>
              <a:rPr lang="en-US" dirty="0" err="1"/>
              <a:t>std</a:t>
            </a:r>
            <a:r>
              <a:rPr lang="en-US" dirty="0"/>
              <a:t>::abs(</a:t>
            </a:r>
            <a:r>
              <a:rPr lang="en-US" dirty="0" err="1"/>
              <a:t>int</a:t>
            </a:r>
            <a:r>
              <a:rPr lang="en-US" dirty="0"/>
              <a:t>).</a:t>
            </a:r>
          </a:p>
          <a:p>
            <a:pPr marL="0" indent="0">
              <a:buNone/>
            </a:pPr>
            <a:r>
              <a:rPr lang="en-US" dirty="0"/>
              <a:t>        case f(-100):</a:t>
            </a:r>
          </a:p>
          <a:p>
            <a:pPr marL="0" indent="0">
              <a:buNone/>
            </a:pPr>
            <a:r>
              <a:rPr lang="en-US" dirty="0"/>
              <a:t>            </a:t>
            </a:r>
            <a:r>
              <a:rPr lang="en-US" dirty="0" err="1"/>
              <a:t>std</a:t>
            </a:r>
            <a:r>
              <a:rPr lang="en-US" dirty="0"/>
              <a:t>::</a:t>
            </a:r>
            <a:r>
              <a:rPr lang="en-US" dirty="0" err="1"/>
              <a:t>cout</a:t>
            </a:r>
            <a:r>
              <a:rPr lang="en-US" dirty="0"/>
              <a:t> &lt;&lt; "x is 98\n";</a:t>
            </a:r>
          </a:p>
          <a:p>
            <a:pPr marL="0" indent="0">
              <a:buNone/>
            </a:pPr>
            <a:r>
              <a:rPr lang="ru-RU" dirty="0"/>
              <a:t>    }</a:t>
            </a:r>
          </a:p>
          <a:p>
            <a:pPr marL="0" indent="0">
              <a:buNone/>
            </a:pPr>
            <a:r>
              <a:rPr lang="ru-RU" dirty="0"/>
              <a:t>}</a:t>
            </a:r>
          </a:p>
          <a:p>
            <a:pPr marL="0" indent="0">
              <a:buNone/>
            </a:pPr>
            <a:endParaRPr lang="ru-RU" dirty="0">
              <a:latin typeface="Consolas" panose="020B0609020204030204" pitchFamily="49" charset="0"/>
            </a:endParaRPr>
          </a:p>
        </p:txBody>
      </p:sp>
    </p:spTree>
    <p:extLst>
      <p:ext uri="{BB962C8B-B14F-4D97-AF65-F5344CB8AC3E}">
        <p14:creationId xmlns:p14="http://schemas.microsoft.com/office/powerpoint/2010/main" val="10631195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3D530-01CF-4FDB-A8B2-07DB73BB2EE1}"/>
              </a:ext>
            </a:extLst>
          </p:cNvPr>
          <p:cNvSpPr>
            <a:spLocks noGrp="1"/>
          </p:cNvSpPr>
          <p:nvPr>
            <p:ph type="title"/>
          </p:nvPr>
        </p:nvSpPr>
        <p:spPr/>
        <p:txBody>
          <a:bodyPr/>
          <a:lstStyle/>
          <a:p>
            <a:r>
              <a:rPr lang="ru-RU" dirty="0"/>
              <a:t>Константные выражения (5)</a:t>
            </a:r>
          </a:p>
        </p:txBody>
      </p:sp>
      <p:sp>
        <p:nvSpPr>
          <p:cNvPr id="3" name="Content Placeholder 2">
            <a:extLst>
              <a:ext uri="{FF2B5EF4-FFF2-40B4-BE49-F238E27FC236}">
                <a16:creationId xmlns:a16="http://schemas.microsoft.com/office/drawing/2014/main" id="{27D3F57D-8CAF-4139-83F0-D63C6F441B06}"/>
              </a:ext>
            </a:extLst>
          </p:cNvPr>
          <p:cNvSpPr>
            <a:spLocks noGrp="1"/>
          </p:cNvSpPr>
          <p:nvPr>
            <p:ph idx="1"/>
          </p:nvPr>
        </p:nvSpPr>
        <p:spPr/>
        <p:txBody>
          <a:bodyPr>
            <a:normAutofit fontScale="70000" lnSpcReduction="20000"/>
          </a:bodyPr>
          <a:lstStyle/>
          <a:p>
            <a:pPr marL="0" indent="0">
              <a:buNone/>
            </a:pPr>
            <a:r>
              <a:rPr lang="en-US" b="1" dirty="0">
                <a:latin typeface="Consolas" panose="020B0609020204030204" pitchFamily="49" charset="0"/>
              </a:rPr>
              <a:t>a.cpp:22:14: </a:t>
            </a:r>
            <a:r>
              <a:rPr lang="en-US" dirty="0">
                <a:latin typeface="Consolas" panose="020B0609020204030204" pitchFamily="49" charset="0"/>
              </a:rPr>
              <a:t>error: </a:t>
            </a:r>
            <a:r>
              <a:rPr lang="en-US" b="1" dirty="0">
                <a:latin typeface="Consolas" panose="020B0609020204030204" pitchFamily="49" charset="0"/>
              </a:rPr>
              <a:t>case value is not a constant expression</a:t>
            </a:r>
          </a:p>
          <a:p>
            <a:pPr marL="0" indent="0">
              <a:buNone/>
            </a:pPr>
            <a:r>
              <a:rPr lang="en-US" dirty="0">
                <a:latin typeface="Consolas" panose="020B0609020204030204" pitchFamily="49" charset="0"/>
              </a:rPr>
              <a:t>        case f(-100):</a:t>
            </a:r>
          </a:p>
          <a:p>
            <a:pPr marL="0" indent="0">
              <a:buNone/>
            </a:pPr>
            <a:r>
              <a:rPr lang="ru-RU" dirty="0">
                <a:latin typeface="Consolas" panose="020B0609020204030204" pitchFamily="49" charset="0"/>
              </a:rPr>
              <a:t>             ^~~~~~~</a:t>
            </a:r>
          </a:p>
          <a:p>
            <a:pPr marL="0" indent="0">
              <a:buNone/>
            </a:pPr>
            <a:r>
              <a:rPr lang="en-US" b="1" dirty="0">
                <a:latin typeface="Consolas" panose="020B0609020204030204" pitchFamily="49" charset="0"/>
              </a:rPr>
              <a:t>a.cpp:11:13: </a:t>
            </a:r>
            <a:r>
              <a:rPr lang="en-US" dirty="0">
                <a:latin typeface="Consolas" panose="020B0609020204030204" pitchFamily="49" charset="0"/>
              </a:rPr>
              <a:t>note: non-</a:t>
            </a:r>
            <a:r>
              <a:rPr lang="en-US" dirty="0" err="1">
                <a:latin typeface="Consolas" panose="020B0609020204030204" pitchFamily="49" charset="0"/>
              </a:rPr>
              <a:t>constexpr</a:t>
            </a:r>
            <a:r>
              <a:rPr lang="en-US" dirty="0">
                <a:latin typeface="Consolas" panose="020B0609020204030204" pitchFamily="49" charset="0"/>
              </a:rPr>
              <a:t> function 'abs' cannot be used in a constant expression</a:t>
            </a:r>
          </a:p>
          <a:p>
            <a:pPr marL="0" indent="0">
              <a:buNone/>
            </a:pPr>
            <a:r>
              <a:rPr lang="en-US" dirty="0">
                <a:latin typeface="Consolas" panose="020B0609020204030204" pitchFamily="49" charset="0"/>
              </a:rPr>
              <a:t>        y = </a:t>
            </a:r>
            <a:r>
              <a:rPr lang="en-US" dirty="0" err="1">
                <a:latin typeface="Consolas" panose="020B0609020204030204" pitchFamily="49" charset="0"/>
              </a:rPr>
              <a:t>std</a:t>
            </a:r>
            <a:r>
              <a:rPr lang="en-US" dirty="0">
                <a:latin typeface="Consolas" panose="020B0609020204030204" pitchFamily="49" charset="0"/>
              </a:rPr>
              <a:t>::abs(y);</a:t>
            </a:r>
          </a:p>
          <a:p>
            <a:pPr marL="0" indent="0">
              <a:buNone/>
            </a:pPr>
            <a:r>
              <a:rPr lang="ru-RU" dirty="0">
                <a:latin typeface="Consolas" panose="020B0609020204030204" pitchFamily="49" charset="0"/>
              </a:rPr>
              <a:t>            ^</a:t>
            </a:r>
          </a:p>
          <a:p>
            <a:pPr marL="0" indent="0">
              <a:buNone/>
            </a:pPr>
            <a:r>
              <a:rPr lang="en-US" b="1" dirty="0">
                <a:latin typeface="Consolas" panose="020B0609020204030204" pitchFamily="49" charset="0"/>
              </a:rPr>
              <a:t>a.cpp:22:14: </a:t>
            </a:r>
            <a:r>
              <a:rPr lang="en-US" dirty="0">
                <a:latin typeface="Consolas" panose="020B0609020204030204" pitchFamily="49" charset="0"/>
              </a:rPr>
              <a:t>note: in call to 'f(-100)'</a:t>
            </a:r>
          </a:p>
          <a:p>
            <a:pPr marL="0" indent="0">
              <a:buNone/>
            </a:pPr>
            <a:r>
              <a:rPr lang="en-US" dirty="0">
                <a:latin typeface="Consolas" panose="020B0609020204030204" pitchFamily="49" charset="0"/>
              </a:rPr>
              <a:t>        case f(-100):</a:t>
            </a:r>
          </a:p>
          <a:p>
            <a:pPr marL="0" indent="0">
              <a:buNone/>
            </a:pPr>
            <a:r>
              <a:rPr lang="ru-RU" dirty="0">
                <a:latin typeface="Consolas" panose="020B0609020204030204" pitchFamily="49" charset="0"/>
              </a:rPr>
              <a:t>             ^</a:t>
            </a:r>
          </a:p>
          <a:p>
            <a:pPr marL="0" indent="0">
              <a:buNone/>
            </a:pPr>
            <a:r>
              <a:rPr lang="en-US" b="1" dirty="0">
                <a:latin typeface="Consolas" panose="020B0609020204030204" pitchFamily="49" charset="0"/>
              </a:rPr>
              <a:t>/</a:t>
            </a:r>
            <a:r>
              <a:rPr lang="en-US" b="1" dirty="0" err="1">
                <a:latin typeface="Consolas" panose="020B0609020204030204" pitchFamily="49" charset="0"/>
              </a:rPr>
              <a:t>usr</a:t>
            </a:r>
            <a:r>
              <a:rPr lang="en-US" b="1" dirty="0">
                <a:latin typeface="Consolas" panose="020B0609020204030204" pitchFamily="49" charset="0"/>
              </a:rPr>
              <a:t>/include/stdlib.h:751:12: </a:t>
            </a:r>
            <a:r>
              <a:rPr lang="en-US" dirty="0">
                <a:latin typeface="Consolas" panose="020B0609020204030204" pitchFamily="49" charset="0"/>
              </a:rPr>
              <a:t>note: declared here</a:t>
            </a:r>
          </a:p>
          <a:p>
            <a:pPr marL="0" indent="0">
              <a:buNone/>
            </a:pPr>
            <a:r>
              <a:rPr lang="en-US" dirty="0">
                <a:latin typeface="Consolas" panose="020B0609020204030204" pitchFamily="49" charset="0"/>
              </a:rPr>
              <a:t>extern </a:t>
            </a:r>
            <a:r>
              <a:rPr lang="en-US" dirty="0" err="1">
                <a:latin typeface="Consolas" panose="020B0609020204030204" pitchFamily="49" charset="0"/>
              </a:rPr>
              <a:t>int</a:t>
            </a:r>
            <a:r>
              <a:rPr lang="en-US" dirty="0">
                <a:latin typeface="Consolas" panose="020B0609020204030204" pitchFamily="49" charset="0"/>
              </a:rPr>
              <a:t> abs (</a:t>
            </a:r>
            <a:r>
              <a:rPr lang="en-US" dirty="0" err="1">
                <a:latin typeface="Consolas" panose="020B0609020204030204" pitchFamily="49" charset="0"/>
              </a:rPr>
              <a:t>int</a:t>
            </a:r>
            <a:r>
              <a:rPr lang="en-US" dirty="0">
                <a:latin typeface="Consolas" panose="020B0609020204030204" pitchFamily="49" charset="0"/>
              </a:rPr>
              <a:t> __x) __THROW __attribute__ ((__</a:t>
            </a:r>
            <a:r>
              <a:rPr lang="en-US" dirty="0" err="1">
                <a:latin typeface="Consolas" panose="020B0609020204030204" pitchFamily="49" charset="0"/>
              </a:rPr>
              <a:t>const</a:t>
            </a:r>
            <a:r>
              <a:rPr lang="en-US" dirty="0">
                <a:latin typeface="Consolas" panose="020B0609020204030204" pitchFamily="49" charset="0"/>
              </a:rPr>
              <a:t>__)) __</a:t>
            </a:r>
            <a:r>
              <a:rPr lang="en-US" dirty="0" err="1">
                <a:latin typeface="Consolas" panose="020B0609020204030204" pitchFamily="49" charset="0"/>
              </a:rPr>
              <a:t>wur</a:t>
            </a:r>
            <a:r>
              <a:rPr lang="en-US" dirty="0">
                <a:latin typeface="Consolas" panose="020B0609020204030204" pitchFamily="49" charset="0"/>
              </a:rPr>
              <a:t>;</a:t>
            </a:r>
          </a:p>
          <a:p>
            <a:pPr marL="0" indent="0">
              <a:buNone/>
            </a:pPr>
            <a:r>
              <a:rPr lang="ru-RU" dirty="0">
                <a:latin typeface="Consolas" panose="020B0609020204030204" pitchFamily="49" charset="0"/>
              </a:rPr>
              <a:t>           ^</a:t>
            </a:r>
          </a:p>
          <a:p>
            <a:pPr marL="0" indent="0">
              <a:buNone/>
            </a:pPr>
            <a:r>
              <a:rPr lang="en-US" dirty="0">
                <a:latin typeface="Consolas" panose="020B0609020204030204" pitchFamily="49" charset="0"/>
              </a:rPr>
              <a:t>1 error generated.</a:t>
            </a:r>
            <a:endParaRPr lang="ru-RU" dirty="0">
              <a:latin typeface="Consolas" panose="020B0609020204030204" pitchFamily="49" charset="0"/>
            </a:endParaRPr>
          </a:p>
        </p:txBody>
      </p:sp>
    </p:spTree>
    <p:extLst>
      <p:ext uri="{BB962C8B-B14F-4D97-AF65-F5344CB8AC3E}">
        <p14:creationId xmlns:p14="http://schemas.microsoft.com/office/powerpoint/2010/main" val="345010287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4624-5BC5-4304-AFB5-55014597517F}"/>
              </a:ext>
            </a:extLst>
          </p:cNvPr>
          <p:cNvSpPr>
            <a:spLocks noGrp="1"/>
          </p:cNvSpPr>
          <p:nvPr>
            <p:ph type="title"/>
          </p:nvPr>
        </p:nvSpPr>
        <p:spPr/>
        <p:txBody>
          <a:bodyPr/>
          <a:lstStyle/>
          <a:p>
            <a:r>
              <a:rPr lang="ru-RU" dirty="0"/>
              <a:t>Статическое время хранения</a:t>
            </a:r>
          </a:p>
        </p:txBody>
      </p:sp>
      <p:sp>
        <p:nvSpPr>
          <p:cNvPr id="3" name="Content Placeholder 2">
            <a:extLst>
              <a:ext uri="{FF2B5EF4-FFF2-40B4-BE49-F238E27FC236}">
                <a16:creationId xmlns:a16="http://schemas.microsoft.com/office/drawing/2014/main" id="{646577B5-F8A3-4514-8294-10A616E62452}"/>
              </a:ext>
            </a:extLst>
          </p:cNvPr>
          <p:cNvSpPr>
            <a:spLocks noGrp="1"/>
          </p:cNvSpPr>
          <p:nvPr>
            <p:ph idx="1"/>
          </p:nvPr>
        </p:nvSpPr>
        <p:spPr/>
        <p:txBody>
          <a:bodyPr/>
          <a:lstStyle/>
          <a:p>
            <a:r>
              <a:rPr lang="ru-RU" dirty="0"/>
              <a:t>Определения объектов в области видимости пространства имён или со спецификатором времени хранения (описания) </a:t>
            </a:r>
            <a:r>
              <a:rPr lang="en-US" dirty="0">
                <a:latin typeface="Consolas" panose="020B0609020204030204" pitchFamily="49" charset="0"/>
              </a:rPr>
              <a:t>static</a:t>
            </a:r>
            <a:r>
              <a:rPr lang="en-US" dirty="0"/>
              <a:t> </a:t>
            </a:r>
            <a:r>
              <a:rPr lang="ru-RU" dirty="0"/>
              <a:t>в области видимости блока имеют статическое </a:t>
            </a:r>
            <a:r>
              <a:rPr lang="en-US" dirty="0"/>
              <a:t>(</a:t>
            </a:r>
            <a:r>
              <a:rPr lang="en-US" dirty="0">
                <a:latin typeface="Consolas" panose="020B0609020204030204" pitchFamily="49" charset="0"/>
              </a:rPr>
              <a:t>static</a:t>
            </a:r>
            <a:r>
              <a:rPr lang="en-US" dirty="0"/>
              <a:t>) </a:t>
            </a:r>
            <a:r>
              <a:rPr lang="ru-RU" dirty="0"/>
              <a:t>время хранения.</a:t>
            </a:r>
          </a:p>
          <a:p>
            <a:r>
              <a:rPr lang="ru-RU" dirty="0"/>
              <a:t>Определённые в глобальном пространстве имён объекты  существуют всё время выполнения программы: создаются до входа в </a:t>
            </a:r>
            <a:r>
              <a:rPr lang="en-US" dirty="0">
                <a:latin typeface="Consolas" panose="020B0609020204030204" pitchFamily="49" charset="0"/>
              </a:rPr>
              <a:t>main</a:t>
            </a:r>
            <a:r>
              <a:rPr lang="en-US" dirty="0"/>
              <a:t>, </a:t>
            </a:r>
            <a:r>
              <a:rPr lang="ru-RU" dirty="0"/>
              <a:t>уничтожаются после выхода из неё.</a:t>
            </a:r>
          </a:p>
          <a:p>
            <a:r>
              <a:rPr lang="ru-RU" dirty="0"/>
              <a:t>Определённые в функциях объекты создаются при первом выполнении соответствующего определения, и уничтожаются при завершении работы программы только, если были созданы.</a:t>
            </a:r>
          </a:p>
        </p:txBody>
      </p:sp>
    </p:spTree>
    <p:extLst>
      <p:ext uri="{BB962C8B-B14F-4D97-AF65-F5344CB8AC3E}">
        <p14:creationId xmlns:p14="http://schemas.microsoft.com/office/powerpoint/2010/main" val="184635564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3C782-3BE7-4D86-8EFB-C021BD2E0433}"/>
              </a:ext>
            </a:extLst>
          </p:cNvPr>
          <p:cNvSpPr>
            <a:spLocks noGrp="1"/>
          </p:cNvSpPr>
          <p:nvPr>
            <p:ph type="title"/>
          </p:nvPr>
        </p:nvSpPr>
        <p:spPr/>
        <p:txBody>
          <a:bodyPr/>
          <a:lstStyle/>
          <a:p>
            <a:r>
              <a:rPr lang="ru-RU" dirty="0"/>
              <a:t>Статическое время хранения (2)</a:t>
            </a:r>
          </a:p>
        </p:txBody>
      </p:sp>
      <p:sp>
        <p:nvSpPr>
          <p:cNvPr id="3" name="Content Placeholder 2">
            <a:extLst>
              <a:ext uri="{FF2B5EF4-FFF2-40B4-BE49-F238E27FC236}">
                <a16:creationId xmlns:a16="http://schemas.microsoft.com/office/drawing/2014/main" id="{80439839-FAFD-4944-A900-3E435881EC68}"/>
              </a:ext>
            </a:extLst>
          </p:cNvPr>
          <p:cNvSpPr>
            <a:spLocks noGrp="1"/>
          </p:cNvSpPr>
          <p:nvPr>
            <p:ph idx="1"/>
          </p:nvPr>
        </p:nvSpPr>
        <p:spPr/>
        <p:txBody>
          <a:bodyPr>
            <a:normAutofit fontScale="92500" lnSpcReduction="20000"/>
          </a:bodyPr>
          <a:lstStyle/>
          <a:p>
            <a:r>
              <a:rPr lang="ru-RU" dirty="0"/>
              <a:t>Память под объекты со статическим временем хранения выделяется транслятором в объектном файле.</a:t>
            </a:r>
          </a:p>
          <a:p>
            <a:r>
              <a:rPr lang="ru-RU" dirty="0"/>
              <a:t>Инициализация объектов со статическим временем хранения включает две фазы:</a:t>
            </a:r>
          </a:p>
          <a:p>
            <a:pPr lvl="1"/>
            <a:r>
              <a:rPr lang="ru-RU" dirty="0"/>
              <a:t>Статическая: сохранение некоторого значения, вычисленного транслятором, в объектный файл: если инициализатор константен, то его значение, иначе выполняется инициализация нулём </a:t>
            </a:r>
            <a:r>
              <a:rPr lang="en-US" dirty="0"/>
              <a:t>(zero initialization): </a:t>
            </a:r>
            <a:r>
              <a:rPr lang="ru-RU" dirty="0"/>
              <a:t>заполнение представления объекта байтом с нулевыми битами.</a:t>
            </a:r>
          </a:p>
          <a:p>
            <a:pPr lvl="1"/>
            <a:r>
              <a:rPr lang="ru-RU" dirty="0"/>
              <a:t>Динамическая: если требуется, до вызова </a:t>
            </a:r>
            <a:r>
              <a:rPr lang="en-US" dirty="0"/>
              <a:t>main</a:t>
            </a:r>
            <a:r>
              <a:rPr lang="ru-RU" dirty="0"/>
              <a:t> или при выполнении определения в блоке</a:t>
            </a:r>
            <a:r>
              <a:rPr lang="en-US" dirty="0"/>
              <a:t> </a:t>
            </a:r>
            <a:r>
              <a:rPr lang="ru-RU" dirty="0"/>
              <a:t>выполняется код, соответствующий вычислению не константного инициализатора. Такие инициализаторы вычисляются по порядку следования объектов в единице трансляции, но порядок инициализации объектов в разных единицах трансляции не уточняется.</a:t>
            </a:r>
          </a:p>
          <a:p>
            <a:r>
              <a:rPr lang="ru-RU" dirty="0"/>
              <a:t>Транслятор волен заменить динамическую фазу статической, если способен.</a:t>
            </a:r>
          </a:p>
        </p:txBody>
      </p:sp>
    </p:spTree>
    <p:extLst>
      <p:ext uri="{BB962C8B-B14F-4D97-AF65-F5344CB8AC3E}">
        <p14:creationId xmlns:p14="http://schemas.microsoft.com/office/powerpoint/2010/main" val="282311317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457A-A5E8-498E-A57A-B6C0812035A7}"/>
              </a:ext>
            </a:extLst>
          </p:cNvPr>
          <p:cNvSpPr>
            <a:spLocks noGrp="1"/>
          </p:cNvSpPr>
          <p:nvPr>
            <p:ph type="title"/>
          </p:nvPr>
        </p:nvSpPr>
        <p:spPr/>
        <p:txBody>
          <a:bodyPr/>
          <a:lstStyle/>
          <a:p>
            <a:r>
              <a:rPr lang="ru-RU" dirty="0"/>
              <a:t>Статическое время хранения (3)</a:t>
            </a:r>
          </a:p>
        </p:txBody>
      </p:sp>
      <p:sp>
        <p:nvSpPr>
          <p:cNvPr id="3" name="Content Placeholder 2">
            <a:extLst>
              <a:ext uri="{FF2B5EF4-FFF2-40B4-BE49-F238E27FC236}">
                <a16:creationId xmlns:a16="http://schemas.microsoft.com/office/drawing/2014/main" id="{DE73B781-F209-415C-87DC-06EE67AD3C24}"/>
              </a:ext>
            </a:extLst>
          </p:cNvPr>
          <p:cNvSpPr>
            <a:spLocks noGrp="1"/>
          </p:cNvSpPr>
          <p:nvPr>
            <p:ph idx="1"/>
          </p:nvPr>
        </p:nvSpPr>
        <p:spPr/>
        <p:txBody>
          <a:bodyPr>
            <a:normAutofit fontScale="92500" lnSpcReduction="20000"/>
          </a:bodyPr>
          <a:lstStyle/>
          <a:p>
            <a:r>
              <a:rPr lang="ru-RU" dirty="0"/>
              <a:t>Одно определение – один объект. </a:t>
            </a:r>
            <a:r>
              <a:rPr lang="en-US" dirty="0"/>
              <a:t>“</a:t>
            </a:r>
            <a:r>
              <a:rPr lang="ru-RU" dirty="0"/>
              <a:t>Уникальных</a:t>
            </a:r>
            <a:r>
              <a:rPr lang="en-US" dirty="0"/>
              <a:t>”</a:t>
            </a:r>
            <a:r>
              <a:rPr lang="ru-RU" dirty="0"/>
              <a:t> по природе сущностей не так уж много.</a:t>
            </a:r>
          </a:p>
          <a:p>
            <a:pPr lvl="1"/>
            <a:r>
              <a:rPr lang="ru-RU" dirty="0"/>
              <a:t>Исключение: константы.</a:t>
            </a:r>
            <a:endParaRPr lang="en-US" dirty="0"/>
          </a:p>
          <a:p>
            <a:r>
              <a:rPr lang="ru-RU" dirty="0"/>
              <a:t>Их область видимости слишком велика: изменяемые глобальные объекты усложняют состояние всех функций, которые их используют, отслеживание изменений трудно, т.к. может происходить отовсюду.</a:t>
            </a:r>
          </a:p>
          <a:p>
            <a:r>
              <a:rPr lang="ru-RU" dirty="0"/>
              <a:t>При использовании одних объектов со статическим временем хранения в инициализаторах других в разных единицах трансляции возможны ошибки из-за использования ещё не инициализированных объектов: </a:t>
            </a:r>
            <a:r>
              <a:rPr lang="en-US" dirty="0"/>
              <a:t>“static initialization order fiasco”.</a:t>
            </a:r>
          </a:p>
          <a:p>
            <a:r>
              <a:rPr lang="ru-RU" dirty="0"/>
              <a:t>Вывод: кроме констант, использование объектов со статическим временем хранения настоятельно не рекомендуется.</a:t>
            </a:r>
          </a:p>
        </p:txBody>
      </p:sp>
    </p:spTree>
    <p:extLst>
      <p:ext uri="{BB962C8B-B14F-4D97-AF65-F5344CB8AC3E}">
        <p14:creationId xmlns:p14="http://schemas.microsoft.com/office/powerpoint/2010/main" val="1690104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816A-C1C2-47B8-8D2C-8B9B7902D1CA}"/>
              </a:ext>
            </a:extLst>
          </p:cNvPr>
          <p:cNvSpPr>
            <a:spLocks noGrp="1"/>
          </p:cNvSpPr>
          <p:nvPr>
            <p:ph type="title"/>
          </p:nvPr>
        </p:nvSpPr>
        <p:spPr/>
        <p:txBody>
          <a:bodyPr/>
          <a:lstStyle/>
          <a:p>
            <a:r>
              <a:rPr lang="ru-RU" dirty="0"/>
              <a:t>Поколения языков программирования</a:t>
            </a:r>
          </a:p>
        </p:txBody>
      </p:sp>
      <p:sp>
        <p:nvSpPr>
          <p:cNvPr id="3" name="Content Placeholder 2">
            <a:extLst>
              <a:ext uri="{FF2B5EF4-FFF2-40B4-BE49-F238E27FC236}">
                <a16:creationId xmlns:a16="http://schemas.microsoft.com/office/drawing/2014/main" id="{C9BD5B97-1378-4756-BA42-3A03BA66541E}"/>
              </a:ext>
            </a:extLst>
          </p:cNvPr>
          <p:cNvSpPr>
            <a:spLocks noGrp="1"/>
          </p:cNvSpPr>
          <p:nvPr>
            <p:ph idx="1"/>
          </p:nvPr>
        </p:nvSpPr>
        <p:spPr/>
        <p:txBody>
          <a:bodyPr/>
          <a:lstStyle/>
          <a:p>
            <a:pPr marL="0" indent="0">
              <a:buNone/>
            </a:pPr>
            <a:r>
              <a:rPr lang="en-US" dirty="0"/>
              <a:t>1.</a:t>
            </a:r>
            <a:r>
              <a:rPr lang="en-US" i="1" dirty="0"/>
              <a:t> </a:t>
            </a:r>
            <a:r>
              <a:rPr lang="ru-RU" i="1" dirty="0"/>
              <a:t>Машинные коды (</a:t>
            </a:r>
            <a:r>
              <a:rPr lang="en-US" i="1" dirty="0"/>
              <a:t>machine code)</a:t>
            </a:r>
            <a:r>
              <a:rPr lang="en-US" dirty="0"/>
              <a:t> –</a:t>
            </a:r>
            <a:endParaRPr lang="ru-RU" dirty="0"/>
          </a:p>
          <a:p>
            <a:pPr marL="3600000" indent="0">
              <a:buNone/>
            </a:pPr>
            <a:r>
              <a:rPr lang="ru-RU" dirty="0"/>
              <a:t>непосредственная система команд конкретного вычислительного средства</a:t>
            </a:r>
          </a:p>
          <a:p>
            <a:pPr marL="0" indent="0">
              <a:buNone/>
            </a:pPr>
            <a:endParaRPr lang="ru-RU" dirty="0"/>
          </a:p>
          <a:p>
            <a:pPr marL="0" indent="0">
              <a:buNone/>
            </a:pPr>
            <a:r>
              <a:rPr lang="ru-RU" dirty="0"/>
              <a:t>Например:</a:t>
            </a:r>
          </a:p>
          <a:p>
            <a:r>
              <a:rPr lang="ru-RU" dirty="0"/>
              <a:t>электромеханический </a:t>
            </a:r>
            <a:r>
              <a:rPr lang="en-US" dirty="0"/>
              <a:t>Z3 (</a:t>
            </a:r>
            <a:r>
              <a:rPr lang="ru-RU" dirty="0"/>
              <a:t>Конрад </a:t>
            </a:r>
            <a:r>
              <a:rPr lang="ru-RU" dirty="0" err="1"/>
              <a:t>Цузе</a:t>
            </a:r>
            <a:r>
              <a:rPr lang="ru-RU" dirty="0"/>
              <a:t>, 1941)</a:t>
            </a:r>
          </a:p>
          <a:p>
            <a:r>
              <a:rPr lang="en-US" dirty="0"/>
              <a:t>x86-64 (AMD, 2003)</a:t>
            </a:r>
          </a:p>
          <a:p>
            <a:endParaRPr lang="en-US" dirty="0"/>
          </a:p>
          <a:p>
            <a:pPr marL="0" indent="0" algn="ctr">
              <a:buNone/>
            </a:pPr>
            <a:r>
              <a:rPr lang="pt-BR" dirty="0">
                <a:latin typeface="Consolas" panose="020B0609020204030204" pitchFamily="49" charset="0"/>
              </a:rPr>
              <a:t>c7 05 08 30 00 00 2a</a:t>
            </a:r>
            <a:endParaRPr lang="en-US" dirty="0">
              <a:latin typeface="Consolas" panose="020B0609020204030204" pitchFamily="49" charset="0"/>
            </a:endParaRPr>
          </a:p>
        </p:txBody>
      </p:sp>
    </p:spTree>
    <p:extLst>
      <p:ext uri="{BB962C8B-B14F-4D97-AF65-F5344CB8AC3E}">
        <p14:creationId xmlns:p14="http://schemas.microsoft.com/office/powerpoint/2010/main" val="11461854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74CE-FD55-43AE-B2D5-7D687A7994A4}"/>
              </a:ext>
            </a:extLst>
          </p:cNvPr>
          <p:cNvSpPr>
            <a:spLocks noGrp="1"/>
          </p:cNvSpPr>
          <p:nvPr>
            <p:ph type="title"/>
          </p:nvPr>
        </p:nvSpPr>
        <p:spPr/>
        <p:txBody>
          <a:bodyPr/>
          <a:lstStyle/>
          <a:p>
            <a:r>
              <a:rPr lang="ru-RU" dirty="0"/>
              <a:t>Статическое время хранения (4)</a:t>
            </a:r>
          </a:p>
        </p:txBody>
      </p:sp>
      <p:sp>
        <p:nvSpPr>
          <p:cNvPr id="3" name="Content Placeholder 2">
            <a:extLst>
              <a:ext uri="{FF2B5EF4-FFF2-40B4-BE49-F238E27FC236}">
                <a16:creationId xmlns:a16="http://schemas.microsoft.com/office/drawing/2014/main" id="{381B29D8-27FB-488A-AA94-8787ECF90023}"/>
              </a:ext>
            </a:extLst>
          </p:cNvPr>
          <p:cNvSpPr>
            <a:spLocks noGrp="1"/>
          </p:cNvSpPr>
          <p:nvPr>
            <p:ph idx="1"/>
          </p:nvPr>
        </p:nvSpPr>
        <p:spPr/>
        <p:txBody>
          <a:bodyPr/>
          <a:lstStyle/>
          <a:p>
            <a:pPr marL="0" indent="0">
              <a:buNone/>
            </a:pPr>
            <a:r>
              <a:rPr lang="en-US" dirty="0" err="1">
                <a:latin typeface="Consolas" panose="020B0609020204030204" pitchFamily="49" charset="0"/>
              </a:rPr>
              <a:t>constexpr</a:t>
            </a:r>
            <a:r>
              <a:rPr lang="en-US" dirty="0">
                <a:latin typeface="Consolas" panose="020B0609020204030204" pitchFamily="49" charset="0"/>
              </a:rPr>
              <a:t> double pi = 3.1415926;</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get_number_of_calls</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static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a:t>
            </a:r>
            <a:r>
              <a:rPr lang="ru-RU" dirty="0">
                <a:latin typeface="Consolas" panose="020B0609020204030204" pitchFamily="49" charset="0"/>
              </a:rPr>
              <a:t> // Инициализация нулём.</a:t>
            </a:r>
            <a:endParaRPr lang="en-US" dirty="0">
              <a:latin typeface="Consolas" panose="020B0609020204030204" pitchFamily="49" charset="0"/>
            </a:endParaRPr>
          </a:p>
          <a:p>
            <a:pPr marL="0" indent="0">
              <a:buNone/>
            </a:pPr>
            <a:r>
              <a:rPr lang="en-US" dirty="0">
                <a:latin typeface="Consolas" panose="020B0609020204030204" pitchFamily="49" charset="0"/>
              </a:rPr>
              <a:t>    return ++</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30288031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43BA2-9786-4218-A840-D7C0314AAC6E}"/>
              </a:ext>
            </a:extLst>
          </p:cNvPr>
          <p:cNvSpPr>
            <a:spLocks noGrp="1"/>
          </p:cNvSpPr>
          <p:nvPr>
            <p:ph type="title"/>
          </p:nvPr>
        </p:nvSpPr>
        <p:spPr/>
        <p:txBody>
          <a:bodyPr/>
          <a:lstStyle/>
          <a:p>
            <a:r>
              <a:rPr lang="ru-RU" dirty="0"/>
              <a:t>Связанность</a:t>
            </a:r>
          </a:p>
        </p:txBody>
      </p:sp>
      <p:sp>
        <p:nvSpPr>
          <p:cNvPr id="3" name="Content Placeholder 2">
            <a:extLst>
              <a:ext uri="{FF2B5EF4-FFF2-40B4-BE49-F238E27FC236}">
                <a16:creationId xmlns:a16="http://schemas.microsoft.com/office/drawing/2014/main" id="{CEF9491B-9135-476E-9571-BFA118B0E9F8}"/>
              </a:ext>
            </a:extLst>
          </p:cNvPr>
          <p:cNvSpPr>
            <a:spLocks noGrp="1"/>
          </p:cNvSpPr>
          <p:nvPr>
            <p:ph idx="1"/>
          </p:nvPr>
        </p:nvSpPr>
        <p:spPr/>
        <p:txBody>
          <a:bodyPr/>
          <a:lstStyle/>
          <a:p>
            <a:r>
              <a:rPr lang="ru-RU" dirty="0"/>
              <a:t>Связанность (</a:t>
            </a:r>
            <a:r>
              <a:rPr lang="en-US" dirty="0"/>
              <a:t>linkage) – </a:t>
            </a:r>
            <a:r>
              <a:rPr lang="ru-RU" dirty="0"/>
              <a:t>характеристика имени в описании, определяющее возможность соответствия описываемой сущности таковым в других описаниях с тем же полностью квалифицированным именем и типом.</a:t>
            </a:r>
          </a:p>
          <a:p>
            <a:pPr lvl="1"/>
            <a:r>
              <a:rPr lang="ru-RU" dirty="0"/>
              <a:t>Когда связанность отсутствует, соответствующее описание говорит о новой сущности первый и последний раз (и является определением).</a:t>
            </a:r>
          </a:p>
          <a:p>
            <a:pPr lvl="1"/>
            <a:r>
              <a:rPr lang="ru-RU" dirty="0"/>
              <a:t>Внутренняя связанность позволяет нескольким описаниям в одной единице трансляции говорить об одной сущности.</a:t>
            </a:r>
          </a:p>
          <a:p>
            <a:pPr lvl="1"/>
            <a:r>
              <a:rPr lang="ru-RU" dirty="0"/>
              <a:t>Внешняя связанность позволяет то же в пределах всей программы. Она реализуется компоновщиком.</a:t>
            </a:r>
          </a:p>
        </p:txBody>
      </p:sp>
    </p:spTree>
    <p:extLst>
      <p:ext uri="{BB962C8B-B14F-4D97-AF65-F5344CB8AC3E}">
        <p14:creationId xmlns:p14="http://schemas.microsoft.com/office/powerpoint/2010/main" val="225518617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30FE-986A-4D10-8A9E-9F92D7F87CE3}"/>
              </a:ext>
            </a:extLst>
          </p:cNvPr>
          <p:cNvSpPr>
            <a:spLocks noGrp="1"/>
          </p:cNvSpPr>
          <p:nvPr>
            <p:ph type="title"/>
          </p:nvPr>
        </p:nvSpPr>
        <p:spPr/>
        <p:txBody>
          <a:bodyPr/>
          <a:lstStyle/>
          <a:p>
            <a:r>
              <a:rPr lang="ru-RU" dirty="0"/>
              <a:t>Связанность (2)</a:t>
            </a:r>
          </a:p>
        </p:txBody>
      </p:sp>
      <p:sp>
        <p:nvSpPr>
          <p:cNvPr id="3" name="Content Placeholder 2">
            <a:extLst>
              <a:ext uri="{FF2B5EF4-FFF2-40B4-BE49-F238E27FC236}">
                <a16:creationId xmlns:a16="http://schemas.microsoft.com/office/drawing/2014/main" id="{DDD12660-ECFD-4C40-BE7B-91E912CA031C}"/>
              </a:ext>
            </a:extLst>
          </p:cNvPr>
          <p:cNvSpPr>
            <a:spLocks noGrp="1"/>
          </p:cNvSpPr>
          <p:nvPr>
            <p:ph idx="1"/>
          </p:nvPr>
        </p:nvSpPr>
        <p:spPr/>
        <p:txBody>
          <a:bodyPr>
            <a:normAutofit fontScale="70000" lnSpcReduction="20000"/>
          </a:bodyPr>
          <a:lstStyle/>
          <a:p>
            <a:r>
              <a:rPr lang="ru-RU" dirty="0"/>
              <a:t>У сущностей имеющих полностью квалифицированные имена связанность по умолчанию внешняя:</a:t>
            </a:r>
          </a:p>
          <a:p>
            <a:pPr lvl="1"/>
            <a:r>
              <a:rPr lang="ru-RU" dirty="0"/>
              <a:t>Пространства имён (включая глобальное).</a:t>
            </a:r>
          </a:p>
          <a:p>
            <a:pPr lvl="1"/>
            <a:r>
              <a:rPr lang="ru-RU" dirty="0"/>
              <a:t>Функции</a:t>
            </a:r>
            <a:r>
              <a:rPr lang="en-US" dirty="0"/>
              <a:t> (</a:t>
            </a:r>
            <a:r>
              <a:rPr lang="ru-RU" dirty="0"/>
              <a:t>можно описать как </a:t>
            </a:r>
            <a:r>
              <a:rPr lang="en-US" dirty="0">
                <a:latin typeface="Consolas" panose="020B0609020204030204" pitchFamily="49" charset="0"/>
              </a:rPr>
              <a:t>extern</a:t>
            </a:r>
            <a:r>
              <a:rPr lang="en-US" dirty="0"/>
              <a:t> </a:t>
            </a:r>
            <a:r>
              <a:rPr lang="ru-RU" dirty="0"/>
              <a:t>явно).</a:t>
            </a:r>
          </a:p>
          <a:p>
            <a:pPr lvl="1"/>
            <a:r>
              <a:rPr lang="ru-RU" dirty="0"/>
              <a:t>Описания объектов и псевдонимов типа в пространствах имён.</a:t>
            </a:r>
          </a:p>
          <a:p>
            <a:pPr lvl="1"/>
            <a:r>
              <a:rPr lang="ru-RU" dirty="0"/>
              <a:t>Исключение: неизменяемых объекты в пространствах имён имеют внешнюю связанность только со спецификатором времени хранения </a:t>
            </a:r>
            <a:r>
              <a:rPr lang="en-US" dirty="0">
                <a:latin typeface="Consolas" panose="020B0609020204030204" pitchFamily="49" charset="0"/>
              </a:rPr>
              <a:t>extern</a:t>
            </a:r>
            <a:r>
              <a:rPr lang="en-US" dirty="0"/>
              <a:t>.</a:t>
            </a:r>
            <a:endParaRPr lang="ru-RU" dirty="0"/>
          </a:p>
          <a:p>
            <a:r>
              <a:rPr lang="ru-RU" dirty="0"/>
              <a:t>Внутреннюю связанность имеют:</a:t>
            </a:r>
          </a:p>
          <a:p>
            <a:pPr lvl="1"/>
            <a:r>
              <a:rPr lang="ru-RU" dirty="0"/>
              <a:t>неизменяемые объекты в пространствах имён по умолчанию.</a:t>
            </a:r>
          </a:p>
          <a:p>
            <a:pPr lvl="1"/>
            <a:r>
              <a:rPr lang="ru-RU" dirty="0"/>
              <a:t>объекты в пространствах имён и функции, описанные со спецификатором времени хранения </a:t>
            </a:r>
            <a:r>
              <a:rPr lang="en-US" dirty="0">
                <a:latin typeface="Consolas" panose="020B0609020204030204" pitchFamily="49" charset="0"/>
              </a:rPr>
              <a:t>static</a:t>
            </a:r>
            <a:r>
              <a:rPr lang="en-US" dirty="0"/>
              <a:t>.</a:t>
            </a:r>
          </a:p>
          <a:p>
            <a:pPr lvl="1"/>
            <a:r>
              <a:rPr lang="ru-RU" dirty="0"/>
              <a:t>анонимные пространства имён и их члены на любую глубину.</a:t>
            </a:r>
          </a:p>
          <a:p>
            <a:r>
              <a:rPr lang="ru-RU" dirty="0"/>
              <a:t>По правилу одного определения, все, кроме одного определения должны быть описаниями:</a:t>
            </a:r>
          </a:p>
          <a:p>
            <a:pPr lvl="1"/>
            <a:r>
              <a:rPr lang="ru-RU" dirty="0"/>
              <a:t>Для функций: отсутствует тело.</a:t>
            </a:r>
          </a:p>
          <a:p>
            <a:pPr lvl="1"/>
            <a:r>
              <a:rPr lang="ru-RU" dirty="0"/>
              <a:t>Для объектов: спецификатор времени хранения </a:t>
            </a:r>
            <a:r>
              <a:rPr lang="en-US" dirty="0"/>
              <a:t>extern </a:t>
            </a:r>
            <a:r>
              <a:rPr lang="ru-RU" dirty="0"/>
              <a:t>без инициализатора.</a:t>
            </a:r>
          </a:p>
          <a:p>
            <a:pPr lvl="1"/>
            <a:r>
              <a:rPr lang="ru-RU" dirty="0"/>
              <a:t>Пространства имён и псевдонимы типов – всегда определения (первые расширяются автоматически, вторые нельзя раздельно описывать и определять).</a:t>
            </a:r>
          </a:p>
        </p:txBody>
      </p:sp>
    </p:spTree>
    <p:extLst>
      <p:ext uri="{BB962C8B-B14F-4D97-AF65-F5344CB8AC3E}">
        <p14:creationId xmlns:p14="http://schemas.microsoft.com/office/powerpoint/2010/main" val="290973975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9D4AD6-C28E-4EAE-8DE0-1B085528AC8C}"/>
              </a:ext>
            </a:extLst>
          </p:cNvPr>
          <p:cNvSpPr>
            <a:spLocks noGrp="1"/>
          </p:cNvSpPr>
          <p:nvPr>
            <p:ph idx="1"/>
          </p:nvPr>
        </p:nvSpPr>
        <p:spPr>
          <a:xfrm>
            <a:off x="838200" y="389238"/>
            <a:ext cx="10515600" cy="6118353"/>
          </a:xfrm>
        </p:spPr>
        <p:txBody>
          <a:bodyPr>
            <a:normAutofit fontScale="92500" lnSpcReduction="20000"/>
          </a:bodyPr>
          <a:lstStyle/>
          <a:p>
            <a:pPr marL="0" indent="0">
              <a:buNone/>
            </a:pPr>
            <a:r>
              <a:rPr lang="en-US" dirty="0">
                <a:latin typeface="Consolas" panose="020B0609020204030204" pitchFamily="49" charset="0"/>
              </a:rPr>
              <a:t>// a.cpp</a:t>
            </a:r>
          </a:p>
          <a:p>
            <a:pPr marL="0" indent="0">
              <a:buNone/>
            </a:pPr>
            <a:r>
              <a:rPr lang="en-US" dirty="0">
                <a:latin typeface="Consolas" panose="020B0609020204030204" pitchFamily="49" charset="0"/>
              </a:rPr>
              <a:t>namespace </a:t>
            </a:r>
            <a:r>
              <a:rPr lang="en-US" dirty="0" err="1">
                <a:latin typeface="Consolas" panose="020B0609020204030204" pitchFamily="49" charset="0"/>
              </a:rPr>
              <a:t>my_math</a:t>
            </a:r>
            <a:r>
              <a:rPr lang="en-US" dirty="0">
                <a:latin typeface="Consolas" panose="020B0609020204030204" pitchFamily="49" charset="0"/>
              </a:rPr>
              <a:t> {</a:t>
            </a:r>
          </a:p>
          <a:p>
            <a:pPr marL="0" indent="0">
              <a:buNone/>
            </a:pPr>
            <a:r>
              <a:rPr lang="en-US" dirty="0">
                <a:latin typeface="Consolas" panose="020B0609020204030204" pitchFamily="49" charset="0"/>
              </a:rPr>
              <a:t>    extern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magic = 0x31337;</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tick(</a:t>
            </a:r>
            <a:r>
              <a:rPr lang="en-US" dirty="0" err="1">
                <a:latin typeface="Consolas" panose="020B0609020204030204" pitchFamily="49" charset="0"/>
              </a:rPr>
              <a:t>int</a:t>
            </a:r>
            <a:r>
              <a:rPr lang="en-US" dirty="0">
                <a:latin typeface="Consolas" panose="020B0609020204030204" pitchFamily="49" charset="0"/>
              </a:rPr>
              <a:t> n);</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tock(</a:t>
            </a:r>
            <a:r>
              <a:rPr lang="en-US" dirty="0" err="1">
                <a:latin typeface="Consolas" panose="020B0609020204030204" pitchFamily="49" charset="0"/>
              </a:rPr>
              <a:t>int</a:t>
            </a:r>
            <a:r>
              <a:rPr lang="en-US" dirty="0">
                <a:latin typeface="Consolas" panose="020B0609020204030204" pitchFamily="49" charset="0"/>
              </a:rPr>
              <a:t> n)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“TOCK: “ &lt;&lt; n &lt;&lt; ‘\n’;</a:t>
            </a:r>
          </a:p>
          <a:p>
            <a:pPr marL="0" indent="0">
              <a:buNone/>
            </a:pPr>
            <a:r>
              <a:rPr lang="en-US" dirty="0">
                <a:latin typeface="Consolas" panose="020B0609020204030204" pitchFamily="49" charset="0"/>
              </a:rPr>
              <a:t>    if(n) tick(n-1);</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void tick(</a:t>
            </a:r>
            <a:r>
              <a:rPr lang="en-US" dirty="0" err="1">
                <a:latin typeface="Consolas" panose="020B0609020204030204" pitchFamily="49" charset="0"/>
              </a:rPr>
              <a:t>int</a:t>
            </a:r>
            <a:r>
              <a:rPr lang="en-US" dirty="0">
                <a:latin typeface="Consolas" panose="020B0609020204030204" pitchFamily="49" charset="0"/>
              </a:rPr>
              <a:t> n)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“TICK: “ &lt;&lt; n &lt;&lt; ‘\n’;</a:t>
            </a:r>
          </a:p>
          <a:p>
            <a:pPr marL="0" indent="0">
              <a:buNone/>
            </a:pPr>
            <a:r>
              <a:rPr lang="en-US" dirty="0">
                <a:latin typeface="Consolas" panose="020B0609020204030204" pitchFamily="49" charset="0"/>
              </a:rPr>
              <a:t>    if(n) tock(n-1);</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154820984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9D4AD6-C28E-4EAE-8DE0-1B085528AC8C}"/>
              </a:ext>
            </a:extLst>
          </p:cNvPr>
          <p:cNvSpPr>
            <a:spLocks noGrp="1"/>
          </p:cNvSpPr>
          <p:nvPr>
            <p:ph idx="1"/>
          </p:nvPr>
        </p:nvSpPr>
        <p:spPr>
          <a:xfrm>
            <a:off x="838200" y="389238"/>
            <a:ext cx="10515600" cy="6118353"/>
          </a:xfrm>
        </p:spPr>
        <p:txBody>
          <a:bodyPr>
            <a:normAutofit/>
          </a:bodyPr>
          <a:lstStyle/>
          <a:p>
            <a:pPr marL="0" indent="0">
              <a:buNone/>
            </a:pPr>
            <a:r>
              <a:rPr lang="en-US" dirty="0">
                <a:latin typeface="Consolas" panose="020B0609020204030204" pitchFamily="49" charset="0"/>
              </a:rPr>
              <a:t>// b.cpp</a:t>
            </a:r>
          </a:p>
          <a:p>
            <a:pPr marL="0" indent="0">
              <a:buNone/>
            </a:pPr>
            <a:r>
              <a:rPr lang="en-US" dirty="0">
                <a:latin typeface="Consolas" panose="020B0609020204030204" pitchFamily="49" charset="0"/>
              </a:rPr>
              <a:t>namespace </a:t>
            </a:r>
            <a:r>
              <a:rPr lang="en-US" dirty="0" err="1">
                <a:latin typeface="Consolas" panose="020B0609020204030204" pitchFamily="49" charset="0"/>
              </a:rPr>
              <a:t>my_math</a:t>
            </a:r>
            <a:r>
              <a:rPr lang="en-US" dirty="0">
                <a:latin typeface="Consolas" panose="020B0609020204030204" pitchFamily="49" charset="0"/>
              </a:rPr>
              <a:t> {</a:t>
            </a:r>
          </a:p>
          <a:p>
            <a:pPr marL="0" indent="0">
              <a:buNone/>
            </a:pPr>
            <a:r>
              <a:rPr lang="en-US" dirty="0">
                <a:latin typeface="Consolas" panose="020B0609020204030204" pitchFamily="49" charset="0"/>
              </a:rPr>
              <a:t>    extern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magic;</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static void tick(</a:t>
            </a:r>
            <a:r>
              <a:rPr lang="en-US" dirty="0" err="1">
                <a:latin typeface="Consolas" panose="020B0609020204030204" pitchFamily="49" charset="0"/>
              </a:rPr>
              <a:t>int</a:t>
            </a:r>
            <a:r>
              <a:rPr lang="en-US" dirty="0">
                <a:latin typeface="Consolas" panose="020B0609020204030204" pitchFamily="49" charset="0"/>
              </a:rPr>
              <a:t> n) {</a:t>
            </a:r>
          </a:p>
          <a:p>
            <a:pPr marL="0" indent="0">
              <a:buNone/>
            </a:pPr>
            <a:r>
              <a:rPr lang="en-US" dirty="0">
                <a:latin typeface="Consolas" panose="020B0609020204030204" pitchFamily="49" charset="0"/>
              </a:rPr>
              <a:t>    while(n--)</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(n%1?”TICK”:”TOCK”)</a:t>
            </a:r>
          </a:p>
          <a:p>
            <a:pPr marL="0" indent="0">
              <a:buNone/>
            </a:pPr>
            <a:r>
              <a:rPr lang="en-US" dirty="0">
                <a:latin typeface="Consolas" panose="020B0609020204030204" pitchFamily="49" charset="0"/>
              </a:rPr>
              <a:t>                  &lt;&lt; “: “ &lt;&lt; n &lt;&lt; ‘\n’;</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extern */ void tock(</a:t>
            </a:r>
            <a:r>
              <a:rPr lang="en-US" dirty="0" err="1">
                <a:latin typeface="Consolas" panose="020B0609020204030204" pitchFamily="49" charset="0"/>
              </a:rPr>
              <a:t>int</a:t>
            </a:r>
            <a:r>
              <a:rPr lang="en-US" dirty="0">
                <a:latin typeface="Consolas" panose="020B0609020204030204" pitchFamily="49" charset="0"/>
              </a:rPr>
              <a:t> n);</a:t>
            </a:r>
          </a:p>
        </p:txBody>
      </p:sp>
    </p:spTree>
    <p:extLst>
      <p:ext uri="{BB962C8B-B14F-4D97-AF65-F5344CB8AC3E}">
        <p14:creationId xmlns:p14="http://schemas.microsoft.com/office/powerpoint/2010/main" val="8564335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30A0-75F6-4AB4-8FA6-40F6FF1A98F7}"/>
              </a:ext>
            </a:extLst>
          </p:cNvPr>
          <p:cNvSpPr>
            <a:spLocks noGrp="1"/>
          </p:cNvSpPr>
          <p:nvPr>
            <p:ph type="title"/>
          </p:nvPr>
        </p:nvSpPr>
        <p:spPr/>
        <p:txBody>
          <a:bodyPr/>
          <a:lstStyle/>
          <a:p>
            <a:r>
              <a:rPr lang="ru-RU" dirty="0"/>
              <a:t>Анонимные пространства имён</a:t>
            </a:r>
          </a:p>
        </p:txBody>
      </p:sp>
      <p:sp>
        <p:nvSpPr>
          <p:cNvPr id="3" name="Content Placeholder 2">
            <a:extLst>
              <a:ext uri="{FF2B5EF4-FFF2-40B4-BE49-F238E27FC236}">
                <a16:creationId xmlns:a16="http://schemas.microsoft.com/office/drawing/2014/main" id="{3C6305C1-EDFA-4A05-9CBD-27930D3BEF17}"/>
              </a:ext>
            </a:extLst>
          </p:cNvPr>
          <p:cNvSpPr>
            <a:spLocks noGrp="1"/>
          </p:cNvSpPr>
          <p:nvPr>
            <p:ph idx="1"/>
          </p:nvPr>
        </p:nvSpPr>
        <p:spPr/>
        <p:txBody>
          <a:bodyPr>
            <a:normAutofit fontScale="92500"/>
          </a:bodyPr>
          <a:lstStyle/>
          <a:p>
            <a:r>
              <a:rPr lang="ru-RU" dirty="0"/>
              <a:t>Если у пространства имён не указано имя, оно анонимное </a:t>
            </a:r>
            <a:r>
              <a:rPr lang="en-US" dirty="0"/>
              <a:t>(anonymous).</a:t>
            </a:r>
          </a:p>
          <a:p>
            <a:r>
              <a:rPr lang="ru-RU" dirty="0"/>
              <a:t>У него есть имя, но оно не известно программисту. Для доступа к его членам снаружи в той же единице трансляции считается, что описания в нём – члены окружающего пространства имён.</a:t>
            </a:r>
          </a:p>
          <a:p>
            <a:r>
              <a:rPr lang="ru-RU" dirty="0"/>
              <a:t>Однако в полных квалифицированных именах его членов есть неизвестная компонента, которая не может быть повторена в других единицах трансляции, поэтому само пространство имён и всё, что в нём содержится, ограничено по связанности внутренней. Это более современный и быстрый способ придания внутренней связанности вместо </a:t>
            </a:r>
            <a:r>
              <a:rPr lang="en-US" dirty="0">
                <a:latin typeface="Consolas" panose="020B0609020204030204" pitchFamily="49" charset="0"/>
              </a:rPr>
              <a:t>static</a:t>
            </a:r>
            <a:r>
              <a:rPr lang="en-US" dirty="0"/>
              <a:t> </a:t>
            </a:r>
            <a:r>
              <a:rPr lang="ru-RU" dirty="0"/>
              <a:t>на каждом описании.</a:t>
            </a:r>
          </a:p>
        </p:txBody>
      </p:sp>
    </p:spTree>
    <p:extLst>
      <p:ext uri="{BB962C8B-B14F-4D97-AF65-F5344CB8AC3E}">
        <p14:creationId xmlns:p14="http://schemas.microsoft.com/office/powerpoint/2010/main" val="6760654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106BBE-2B9D-4BDD-88B4-787E750AB5D1}"/>
              </a:ext>
            </a:extLst>
          </p:cNvPr>
          <p:cNvSpPr>
            <a:spLocks noGrp="1"/>
          </p:cNvSpPr>
          <p:nvPr>
            <p:ph type="title"/>
          </p:nvPr>
        </p:nvSpPr>
        <p:spPr/>
        <p:txBody>
          <a:bodyPr/>
          <a:lstStyle/>
          <a:p>
            <a:r>
              <a:rPr lang="ru-RU" dirty="0"/>
              <a:t>Лекция 16.11</a:t>
            </a:r>
          </a:p>
        </p:txBody>
      </p:sp>
      <p:sp>
        <p:nvSpPr>
          <p:cNvPr id="5" name="Text Placeholder 4">
            <a:extLst>
              <a:ext uri="{FF2B5EF4-FFF2-40B4-BE49-F238E27FC236}">
                <a16:creationId xmlns:a16="http://schemas.microsoft.com/office/drawing/2014/main" id="{F9491653-9DBE-4299-A031-54B1D3B3A658}"/>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91318545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0441-714F-41BF-8A22-F73BC5A4D205}"/>
              </a:ext>
            </a:extLst>
          </p:cNvPr>
          <p:cNvSpPr>
            <a:spLocks noGrp="1"/>
          </p:cNvSpPr>
          <p:nvPr>
            <p:ph type="title"/>
          </p:nvPr>
        </p:nvSpPr>
        <p:spPr/>
        <p:txBody>
          <a:bodyPr/>
          <a:lstStyle/>
          <a:p>
            <a:r>
              <a:rPr lang="en-US" dirty="0" err="1"/>
              <a:t>objdump</a:t>
            </a:r>
            <a:r>
              <a:rPr lang="en-US" dirty="0"/>
              <a:t> -</a:t>
            </a:r>
            <a:r>
              <a:rPr lang="en-US" dirty="0" err="1"/>
              <a:t>xds</a:t>
            </a:r>
            <a:endParaRPr lang="ru-RU" dirty="0"/>
          </a:p>
        </p:txBody>
      </p:sp>
      <p:sp>
        <p:nvSpPr>
          <p:cNvPr id="3" name="Content Placeholder 2">
            <a:extLst>
              <a:ext uri="{FF2B5EF4-FFF2-40B4-BE49-F238E27FC236}">
                <a16:creationId xmlns:a16="http://schemas.microsoft.com/office/drawing/2014/main" id="{F5D9EF6E-3971-48D6-94F4-02729A3DD744}"/>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379232680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DE541-F0DD-4602-A405-22E7AA80E8B8}"/>
              </a:ext>
            </a:extLst>
          </p:cNvPr>
          <p:cNvSpPr>
            <a:spLocks noGrp="1"/>
          </p:cNvSpPr>
          <p:nvPr>
            <p:ph type="title"/>
          </p:nvPr>
        </p:nvSpPr>
        <p:spPr/>
        <p:txBody>
          <a:bodyPr/>
          <a:lstStyle/>
          <a:p>
            <a:r>
              <a:rPr lang="ru-RU" dirty="0"/>
              <a:t>Макроподстановки</a:t>
            </a:r>
          </a:p>
        </p:txBody>
      </p:sp>
      <p:sp>
        <p:nvSpPr>
          <p:cNvPr id="3" name="Content Placeholder 2">
            <a:extLst>
              <a:ext uri="{FF2B5EF4-FFF2-40B4-BE49-F238E27FC236}">
                <a16:creationId xmlns:a16="http://schemas.microsoft.com/office/drawing/2014/main" id="{DABFD38F-6EFB-49F3-9843-2EE71F039374}"/>
              </a:ext>
            </a:extLst>
          </p:cNvPr>
          <p:cNvSpPr>
            <a:spLocks noGrp="1"/>
          </p:cNvSpPr>
          <p:nvPr>
            <p:ph idx="1"/>
          </p:nvPr>
        </p:nvSpPr>
        <p:spPr/>
        <p:txBody>
          <a:bodyPr>
            <a:normAutofit lnSpcReduction="10000"/>
          </a:bodyPr>
          <a:lstStyle/>
          <a:p>
            <a:r>
              <a:rPr lang="ru-RU" dirty="0"/>
              <a:t>Вводятся директивами</a:t>
            </a:r>
            <a:r>
              <a:rPr lang="en-US" dirty="0"/>
              <a:t> </a:t>
            </a:r>
            <a:r>
              <a:rPr lang="ru-RU" dirty="0" err="1"/>
              <a:t>препоцессора</a:t>
            </a:r>
            <a:r>
              <a:rPr lang="ru-RU" dirty="0"/>
              <a:t> </a:t>
            </a:r>
            <a:r>
              <a:rPr lang="en-US" dirty="0"/>
              <a:t>#define.</a:t>
            </a:r>
          </a:p>
          <a:p>
            <a:r>
              <a:rPr lang="ru-RU" dirty="0"/>
              <a:t>Макросы-объекты (</a:t>
            </a:r>
            <a:r>
              <a:rPr lang="en-US" dirty="0"/>
              <a:t>object-like macro) </a:t>
            </a:r>
            <a:r>
              <a:rPr lang="ru-RU" dirty="0"/>
              <a:t>параметров не имеют и соответствуют замене одного идентификатора другой последовательностью токенов:</a:t>
            </a:r>
          </a:p>
          <a:p>
            <a:pPr marL="0" indent="0">
              <a:buNone/>
            </a:pPr>
            <a:r>
              <a:rPr lang="en-US" dirty="0">
                <a:latin typeface="Consolas" panose="020B0609020204030204" pitchFamily="49" charset="0"/>
              </a:rPr>
              <a:t>#define M_PI 3.1415926</a:t>
            </a:r>
          </a:p>
          <a:p>
            <a:pPr marL="0" indent="0">
              <a:buNone/>
            </a:pPr>
            <a:r>
              <a:rPr lang="en-US" dirty="0" err="1">
                <a:latin typeface="Consolas" panose="020B0609020204030204" pitchFamily="49" charset="0"/>
              </a:rPr>
              <a:t>constexpr</a:t>
            </a:r>
            <a:r>
              <a:rPr lang="en-US" dirty="0">
                <a:latin typeface="Consolas" panose="020B0609020204030204" pitchFamily="49" charset="0"/>
              </a:rPr>
              <a:t> double pi = M_PI;</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#define FOREVER for(;;)</a:t>
            </a:r>
          </a:p>
          <a:p>
            <a:pPr marL="0" indent="0">
              <a:buNone/>
            </a:pPr>
            <a:r>
              <a:rPr lang="en-US" dirty="0">
                <a:latin typeface="Consolas" panose="020B0609020204030204" pitchFamily="49" charset="0"/>
              </a:rPr>
              <a:t>void f() { FOREVER {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 } }</a:t>
            </a:r>
            <a:endParaRPr lang="ru-RU" dirty="0">
              <a:latin typeface="Consolas" panose="020B0609020204030204" pitchFamily="49" charset="0"/>
            </a:endParaRPr>
          </a:p>
          <a:p>
            <a:r>
              <a:rPr lang="ru-RU" dirty="0"/>
              <a:t>Альтернатива: </a:t>
            </a:r>
            <a:r>
              <a:rPr lang="en-US" dirty="0" err="1"/>
              <a:t>constexpr</a:t>
            </a:r>
            <a:r>
              <a:rPr lang="en-US" dirty="0"/>
              <a:t>-</a:t>
            </a:r>
            <a:r>
              <a:rPr lang="ru-RU" dirty="0"/>
              <a:t>объекты.</a:t>
            </a:r>
          </a:p>
        </p:txBody>
      </p:sp>
    </p:spTree>
    <p:extLst>
      <p:ext uri="{BB962C8B-B14F-4D97-AF65-F5344CB8AC3E}">
        <p14:creationId xmlns:p14="http://schemas.microsoft.com/office/powerpoint/2010/main" val="247081246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0CB2F-2DA0-4DD2-B2CF-5236A5912FA9}"/>
              </a:ext>
            </a:extLst>
          </p:cNvPr>
          <p:cNvSpPr>
            <a:spLocks noGrp="1"/>
          </p:cNvSpPr>
          <p:nvPr>
            <p:ph type="title"/>
          </p:nvPr>
        </p:nvSpPr>
        <p:spPr/>
        <p:txBody>
          <a:bodyPr/>
          <a:lstStyle/>
          <a:p>
            <a:r>
              <a:rPr lang="ru-RU" dirty="0"/>
              <a:t>Макроподстановки (2)</a:t>
            </a:r>
          </a:p>
        </p:txBody>
      </p:sp>
      <p:sp>
        <p:nvSpPr>
          <p:cNvPr id="3" name="Content Placeholder 2">
            <a:extLst>
              <a:ext uri="{FF2B5EF4-FFF2-40B4-BE49-F238E27FC236}">
                <a16:creationId xmlns:a16="http://schemas.microsoft.com/office/drawing/2014/main" id="{64A84BF2-7746-47BA-80F9-237A617B4EF7}"/>
              </a:ext>
            </a:extLst>
          </p:cNvPr>
          <p:cNvSpPr>
            <a:spLocks noGrp="1"/>
          </p:cNvSpPr>
          <p:nvPr>
            <p:ph idx="1"/>
          </p:nvPr>
        </p:nvSpPr>
        <p:spPr/>
        <p:txBody>
          <a:bodyPr>
            <a:normAutofit lnSpcReduction="10000"/>
          </a:bodyPr>
          <a:lstStyle/>
          <a:p>
            <a:r>
              <a:rPr lang="ru-RU" dirty="0"/>
              <a:t>Макросы-функции (</a:t>
            </a:r>
            <a:r>
              <a:rPr lang="en-US" dirty="0"/>
              <a:t>function-like macro) </a:t>
            </a:r>
            <a:r>
              <a:rPr lang="ru-RU" dirty="0"/>
              <a:t>имеют параметры: именованные последовательности токенов для замены внутри данного:</a:t>
            </a:r>
          </a:p>
          <a:p>
            <a:pPr marL="0" indent="0">
              <a:buNone/>
            </a:pPr>
            <a:r>
              <a:rPr lang="en-US" dirty="0">
                <a:latin typeface="Consolas" panose="020B0609020204030204" pitchFamily="49" charset="0"/>
              </a:rPr>
              <a:t>#define MAX(</a:t>
            </a:r>
            <a:r>
              <a:rPr lang="en-US" dirty="0" err="1">
                <a:latin typeface="Consolas" panose="020B0609020204030204" pitchFamily="49" charset="0"/>
              </a:rPr>
              <a:t>x,y</a:t>
            </a:r>
            <a:r>
              <a:rPr lang="en-US" dirty="0">
                <a:latin typeface="Consolas" panose="020B0609020204030204" pitchFamily="49" charset="0"/>
              </a:rPr>
              <a:t>) x&gt;</a:t>
            </a:r>
            <a:r>
              <a:rPr lang="en-US" dirty="0" err="1">
                <a:latin typeface="Consolas" panose="020B0609020204030204" pitchFamily="49" charset="0"/>
              </a:rPr>
              <a:t>y?x:y</a:t>
            </a:r>
            <a:endParaRPr lang="en-US" dirty="0">
              <a:latin typeface="Consolas" panose="020B0609020204030204" pitchFamily="49" charset="0"/>
            </a:endParaRPr>
          </a:p>
          <a:p>
            <a:pPr marL="0" indent="0">
              <a:buNone/>
            </a:pPr>
            <a:r>
              <a:rPr lang="en-US" dirty="0" err="1">
                <a:latin typeface="Consolas" panose="020B0609020204030204" pitchFamily="49" charset="0"/>
              </a:rPr>
              <a:t>constexpr</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c1 = MAX(2,3+4); // !</a:t>
            </a:r>
          </a:p>
          <a:p>
            <a:pPr marL="0" indent="0">
              <a:buNone/>
            </a:pPr>
            <a:r>
              <a:rPr lang="en-US" dirty="0">
                <a:latin typeface="Consolas" panose="020B0609020204030204" pitchFamily="49" charset="0"/>
              </a:rPr>
              <a:t>#</a:t>
            </a:r>
            <a:r>
              <a:rPr lang="en-US" dirty="0" err="1">
                <a:latin typeface="Consolas" panose="020B0609020204030204" pitchFamily="49" charset="0"/>
              </a:rPr>
              <a:t>undef</a:t>
            </a:r>
            <a:r>
              <a:rPr lang="en-US" dirty="0">
                <a:latin typeface="Consolas" panose="020B0609020204030204" pitchFamily="49" charset="0"/>
              </a:rPr>
              <a:t> MAX</a:t>
            </a:r>
          </a:p>
          <a:p>
            <a:pPr marL="0" indent="0">
              <a:buNone/>
            </a:pPr>
            <a:r>
              <a:rPr lang="en-US" dirty="0">
                <a:latin typeface="Consolas" panose="020B0609020204030204" pitchFamily="49" charset="0"/>
              </a:rPr>
              <a:t>#define MAX(</a:t>
            </a:r>
            <a:r>
              <a:rPr lang="en-US" dirty="0" err="1">
                <a:latin typeface="Consolas" panose="020B0609020204030204" pitchFamily="49" charset="0"/>
              </a:rPr>
              <a:t>x,y</a:t>
            </a:r>
            <a:r>
              <a:rPr lang="en-US" dirty="0">
                <a:latin typeface="Consolas" panose="020B0609020204030204" pitchFamily="49" charset="0"/>
              </a:rPr>
              <a:t>) ((x)&gt;(y)?(x):(y))</a:t>
            </a:r>
          </a:p>
          <a:p>
            <a:pPr marL="0" indent="0">
              <a:buNone/>
            </a:pPr>
            <a:r>
              <a:rPr lang="en-US" dirty="0" err="1">
                <a:latin typeface="Consolas" panose="020B0609020204030204" pitchFamily="49" charset="0"/>
              </a:rPr>
              <a:t>int</a:t>
            </a:r>
            <a:r>
              <a:rPr lang="en-US" dirty="0">
                <a:latin typeface="Consolas" panose="020B0609020204030204" pitchFamily="49" charset="0"/>
              </a:rPr>
              <a:t> c2 = 3;</a:t>
            </a:r>
          </a:p>
          <a:p>
            <a:pPr marL="0" indent="0">
              <a:buNone/>
            </a:pPr>
            <a:r>
              <a:rPr lang="en-US" dirty="0" err="1">
                <a:latin typeface="Consolas" panose="020B0609020204030204" pitchFamily="49" charset="0"/>
              </a:rPr>
              <a:t>int</a:t>
            </a:r>
            <a:r>
              <a:rPr lang="en-US" dirty="0">
                <a:latin typeface="Consolas" panose="020B0609020204030204" pitchFamily="49" charset="0"/>
              </a:rPr>
              <a:t> c3 = max(++c2,5); // !</a:t>
            </a:r>
          </a:p>
          <a:p>
            <a:r>
              <a:rPr lang="ru-RU" dirty="0"/>
              <a:t>Альтернатива: функции, возможно встраиваемые.</a:t>
            </a:r>
          </a:p>
        </p:txBody>
      </p:sp>
    </p:spTree>
    <p:extLst>
      <p:ext uri="{BB962C8B-B14F-4D97-AF65-F5344CB8AC3E}">
        <p14:creationId xmlns:p14="http://schemas.microsoft.com/office/powerpoint/2010/main" val="2170978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816A-C1C2-47B8-8D2C-8B9B7902D1CA}"/>
              </a:ext>
            </a:extLst>
          </p:cNvPr>
          <p:cNvSpPr>
            <a:spLocks noGrp="1"/>
          </p:cNvSpPr>
          <p:nvPr>
            <p:ph type="title"/>
          </p:nvPr>
        </p:nvSpPr>
        <p:spPr/>
        <p:txBody>
          <a:bodyPr/>
          <a:lstStyle/>
          <a:p>
            <a:r>
              <a:rPr lang="ru-RU" dirty="0"/>
              <a:t>Поколения языков программирования</a:t>
            </a:r>
          </a:p>
        </p:txBody>
      </p:sp>
      <p:sp>
        <p:nvSpPr>
          <p:cNvPr id="3" name="Content Placeholder 2">
            <a:extLst>
              <a:ext uri="{FF2B5EF4-FFF2-40B4-BE49-F238E27FC236}">
                <a16:creationId xmlns:a16="http://schemas.microsoft.com/office/drawing/2014/main" id="{C9BD5B97-1378-4756-BA42-3A03BA66541E}"/>
              </a:ext>
            </a:extLst>
          </p:cNvPr>
          <p:cNvSpPr>
            <a:spLocks noGrp="1"/>
          </p:cNvSpPr>
          <p:nvPr>
            <p:ph idx="1"/>
          </p:nvPr>
        </p:nvSpPr>
        <p:spPr/>
        <p:txBody>
          <a:bodyPr/>
          <a:lstStyle/>
          <a:p>
            <a:pPr marL="0" indent="0">
              <a:buNone/>
            </a:pPr>
            <a:r>
              <a:rPr lang="en-US" dirty="0"/>
              <a:t>2. </a:t>
            </a:r>
            <a:r>
              <a:rPr lang="ru-RU" i="1" dirty="0"/>
              <a:t>Языки ассемблера (</a:t>
            </a:r>
            <a:r>
              <a:rPr lang="en-US" i="1" dirty="0"/>
              <a:t>assembly language)</a:t>
            </a:r>
            <a:r>
              <a:rPr lang="en-US" dirty="0"/>
              <a:t> –</a:t>
            </a:r>
            <a:endParaRPr lang="ru-RU" dirty="0"/>
          </a:p>
          <a:p>
            <a:pPr marL="3600000" indent="0">
              <a:buNone/>
            </a:pPr>
            <a:r>
              <a:rPr lang="ru-RU" dirty="0"/>
              <a:t>мнемонические соответствия командам машинного кода</a:t>
            </a:r>
          </a:p>
          <a:p>
            <a:pPr marL="0" indent="0">
              <a:buNone/>
            </a:pPr>
            <a:endParaRPr lang="ru-RU" dirty="0"/>
          </a:p>
          <a:p>
            <a:pPr marL="0" indent="0">
              <a:buNone/>
            </a:pPr>
            <a:r>
              <a:rPr lang="ru-RU" dirty="0"/>
              <a:t>Например:</a:t>
            </a:r>
          </a:p>
          <a:p>
            <a:r>
              <a:rPr lang="ru-RU" dirty="0"/>
              <a:t>однобуквенная система команд </a:t>
            </a:r>
            <a:r>
              <a:rPr lang="en-US" dirty="0"/>
              <a:t>EDSAC (1949)</a:t>
            </a:r>
            <a:endParaRPr lang="ru-RU" dirty="0"/>
          </a:p>
          <a:p>
            <a:r>
              <a:rPr lang="en-US" dirty="0"/>
              <a:t>x86-64 Intel</a:t>
            </a:r>
          </a:p>
          <a:p>
            <a:endParaRPr lang="en-US" dirty="0"/>
          </a:p>
          <a:p>
            <a:pPr marL="0" indent="0" algn="ctr">
              <a:buNone/>
            </a:pPr>
            <a:r>
              <a:rPr lang="pt-BR" dirty="0">
                <a:latin typeface="Consolas" panose="020B0609020204030204" pitchFamily="49" charset="0"/>
              </a:rPr>
              <a:t>mov dword [0x3008],0x4</a:t>
            </a:r>
            <a:endParaRPr lang="en-US" dirty="0">
              <a:latin typeface="Consolas" panose="020B0609020204030204" pitchFamily="49" charset="0"/>
            </a:endParaRPr>
          </a:p>
        </p:txBody>
      </p:sp>
    </p:spTree>
    <p:extLst>
      <p:ext uri="{BB962C8B-B14F-4D97-AF65-F5344CB8AC3E}">
        <p14:creationId xmlns:p14="http://schemas.microsoft.com/office/powerpoint/2010/main" val="147884260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9E865-917A-464F-86BB-53AA34F58D56}"/>
              </a:ext>
            </a:extLst>
          </p:cNvPr>
          <p:cNvSpPr>
            <a:spLocks noGrp="1"/>
          </p:cNvSpPr>
          <p:nvPr>
            <p:ph type="title"/>
          </p:nvPr>
        </p:nvSpPr>
        <p:spPr/>
        <p:txBody>
          <a:bodyPr/>
          <a:lstStyle/>
          <a:p>
            <a:r>
              <a:rPr lang="ru-RU" dirty="0"/>
              <a:t>Спецификатор </a:t>
            </a:r>
            <a:r>
              <a:rPr lang="en-US" dirty="0"/>
              <a:t>inline</a:t>
            </a:r>
            <a:r>
              <a:rPr lang="ru-RU" dirty="0"/>
              <a:t> (встраиваемый)</a:t>
            </a:r>
          </a:p>
        </p:txBody>
      </p:sp>
      <p:sp>
        <p:nvSpPr>
          <p:cNvPr id="3" name="Content Placeholder 2">
            <a:extLst>
              <a:ext uri="{FF2B5EF4-FFF2-40B4-BE49-F238E27FC236}">
                <a16:creationId xmlns:a16="http://schemas.microsoft.com/office/drawing/2014/main" id="{54F91577-EC23-4B75-9E23-8499658A36D4}"/>
              </a:ext>
            </a:extLst>
          </p:cNvPr>
          <p:cNvSpPr>
            <a:spLocks noGrp="1"/>
          </p:cNvSpPr>
          <p:nvPr>
            <p:ph idx="1"/>
          </p:nvPr>
        </p:nvSpPr>
        <p:spPr/>
        <p:txBody>
          <a:bodyPr>
            <a:normAutofit fontScale="92500" lnSpcReduction="10000"/>
          </a:bodyPr>
          <a:lstStyle/>
          <a:p>
            <a:r>
              <a:rPr lang="ru-RU" dirty="0"/>
              <a:t>Исторически применяется на функциях, чтобы отметить их для встраивания. Современные трансляторы в режиме оптимизаций встраивают то, что считают выгодным в каждом конкретном случае, независимо от наличия </a:t>
            </a:r>
            <a:r>
              <a:rPr lang="en-US" dirty="0"/>
              <a:t>inline (</a:t>
            </a:r>
            <a:r>
              <a:rPr lang="ru-RU" dirty="0"/>
              <a:t>даже между единицами трансляции при использовании </a:t>
            </a:r>
            <a:r>
              <a:rPr lang="en-US" dirty="0"/>
              <a:t>LTO).</a:t>
            </a:r>
            <a:endParaRPr lang="ru-RU" dirty="0"/>
          </a:p>
          <a:p>
            <a:r>
              <a:rPr lang="ru-RU" dirty="0"/>
              <a:t>В настоящее время допустим и на описаниях объектов со связанностью.</a:t>
            </a:r>
          </a:p>
          <a:p>
            <a:r>
              <a:rPr lang="en-US" dirty="0"/>
              <a:t>inline </a:t>
            </a:r>
            <a:r>
              <a:rPr lang="ru-RU" dirty="0"/>
              <a:t>сущности должны быть определены в точке использования. Если связанность внешняя, определение должно быть одинаковым во всех единицах трансляции и разрешается, несмотря на </a:t>
            </a:r>
            <a:r>
              <a:rPr lang="en-US" dirty="0"/>
              <a:t>ODR.</a:t>
            </a:r>
          </a:p>
          <a:p>
            <a:r>
              <a:rPr lang="ru-RU" dirty="0"/>
              <a:t>С точки зрения стандарта на связанность не влияет, технически имеет слабую </a:t>
            </a:r>
            <a:r>
              <a:rPr lang="en-US" dirty="0"/>
              <a:t>(weak) </a:t>
            </a:r>
            <a:r>
              <a:rPr lang="ru-RU" dirty="0"/>
              <a:t>связанность в объектных файлах.</a:t>
            </a:r>
          </a:p>
        </p:txBody>
      </p:sp>
    </p:spTree>
    <p:extLst>
      <p:ext uri="{BB962C8B-B14F-4D97-AF65-F5344CB8AC3E}">
        <p14:creationId xmlns:p14="http://schemas.microsoft.com/office/powerpoint/2010/main" val="31296759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5CE13-C3B2-4CA3-BB85-84F979E5FDD3}"/>
              </a:ext>
            </a:extLst>
          </p:cNvPr>
          <p:cNvSpPr>
            <a:spLocks noGrp="1"/>
          </p:cNvSpPr>
          <p:nvPr>
            <p:ph type="title"/>
          </p:nvPr>
        </p:nvSpPr>
        <p:spPr/>
        <p:txBody>
          <a:bodyPr/>
          <a:lstStyle/>
          <a:p>
            <a:r>
              <a:rPr lang="ru-RU" dirty="0"/>
              <a:t>Условное включение</a:t>
            </a:r>
          </a:p>
        </p:txBody>
      </p:sp>
      <p:sp>
        <p:nvSpPr>
          <p:cNvPr id="3" name="Content Placeholder 2">
            <a:extLst>
              <a:ext uri="{FF2B5EF4-FFF2-40B4-BE49-F238E27FC236}">
                <a16:creationId xmlns:a16="http://schemas.microsoft.com/office/drawing/2014/main" id="{368AA739-8619-444D-8FC0-C200116A7AAC}"/>
              </a:ext>
            </a:extLst>
          </p:cNvPr>
          <p:cNvSpPr>
            <a:spLocks noGrp="1"/>
          </p:cNvSpPr>
          <p:nvPr>
            <p:ph idx="1"/>
          </p:nvPr>
        </p:nvSpPr>
        <p:spPr/>
        <p:txBody>
          <a:bodyPr>
            <a:normAutofit fontScale="92500" lnSpcReduction="10000"/>
          </a:bodyPr>
          <a:lstStyle/>
          <a:p>
            <a:r>
              <a:rPr lang="en-US" dirty="0">
                <a:latin typeface="Consolas" panose="020B0609020204030204" pitchFamily="49" charset="0"/>
              </a:rPr>
              <a:t>#if </a:t>
            </a:r>
            <a:r>
              <a:rPr lang="ru-RU" dirty="0">
                <a:latin typeface="Consolas" panose="020B0609020204030204" pitchFamily="49" charset="0"/>
              </a:rPr>
              <a:t>выражение</a:t>
            </a:r>
          </a:p>
          <a:p>
            <a:r>
              <a:rPr lang="en-US" dirty="0">
                <a:latin typeface="Consolas" panose="020B0609020204030204" pitchFamily="49" charset="0"/>
              </a:rPr>
              <a:t>#else</a:t>
            </a:r>
          </a:p>
          <a:p>
            <a:r>
              <a:rPr lang="en-US" dirty="0">
                <a:latin typeface="Consolas" panose="020B0609020204030204" pitchFamily="49" charset="0"/>
              </a:rPr>
              <a:t>#endif</a:t>
            </a:r>
          </a:p>
          <a:p>
            <a:r>
              <a:rPr lang="ru-RU" dirty="0"/>
              <a:t>Транслируется одна из двух ветвей (вторая опционально). Выражение – константное, вычисляется в типе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intmax_t</a:t>
            </a:r>
            <a:r>
              <a:rPr lang="en-US" dirty="0"/>
              <a:t>/</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uintmax_t</a:t>
            </a:r>
            <a:r>
              <a:rPr lang="en-US" dirty="0"/>
              <a:t>. </a:t>
            </a:r>
            <a:r>
              <a:rPr lang="ru-RU" dirty="0"/>
              <a:t>Все идентификаторы, оставшиеся после макроподстановок, заменяются на 0.</a:t>
            </a:r>
          </a:p>
          <a:p>
            <a:r>
              <a:rPr lang="en-US" dirty="0">
                <a:latin typeface="Consolas" panose="020B0609020204030204" pitchFamily="49" charset="0"/>
              </a:rPr>
              <a:t>#</a:t>
            </a:r>
            <a:r>
              <a:rPr lang="en-US" dirty="0" err="1">
                <a:latin typeface="Consolas" panose="020B0609020204030204" pitchFamily="49" charset="0"/>
              </a:rPr>
              <a:t>elif</a:t>
            </a:r>
            <a:r>
              <a:rPr lang="en-US" dirty="0"/>
              <a:t> </a:t>
            </a:r>
            <a:r>
              <a:rPr lang="ru-RU" dirty="0"/>
              <a:t>выражение</a:t>
            </a:r>
            <a:endParaRPr lang="en-US" dirty="0"/>
          </a:p>
          <a:p>
            <a:r>
              <a:rPr lang="en-US" dirty="0">
                <a:latin typeface="Consolas" panose="020B0609020204030204" pitchFamily="49" charset="0"/>
              </a:rPr>
              <a:t>defined(</a:t>
            </a:r>
            <a:r>
              <a:rPr lang="ru-RU" dirty="0"/>
              <a:t>идентификатор</a:t>
            </a:r>
            <a:r>
              <a:rPr lang="ru-RU" dirty="0">
                <a:latin typeface="Consolas" panose="020B0609020204030204" pitchFamily="49" charset="0"/>
              </a:rPr>
              <a:t>)</a:t>
            </a:r>
            <a:r>
              <a:rPr lang="ru-RU" dirty="0"/>
              <a:t> –</a:t>
            </a:r>
            <a:r>
              <a:rPr lang="en-US" dirty="0"/>
              <a:t> </a:t>
            </a:r>
            <a:r>
              <a:rPr lang="ru-RU" dirty="0"/>
              <a:t>проверка, является ли макросом.</a:t>
            </a:r>
          </a:p>
          <a:p>
            <a:pPr lvl="1"/>
            <a:r>
              <a:rPr lang="en-US" dirty="0">
                <a:latin typeface="Consolas" panose="020B0609020204030204" pitchFamily="49" charset="0"/>
              </a:rPr>
              <a:t>#ifdef </a:t>
            </a:r>
            <a:r>
              <a:rPr lang="ru-RU" dirty="0">
                <a:latin typeface="Consolas" panose="020B0609020204030204" pitchFamily="49" charset="0"/>
              </a:rPr>
              <a:t>идентификатор</a:t>
            </a:r>
            <a:r>
              <a:rPr lang="ru-RU" dirty="0"/>
              <a:t> / </a:t>
            </a:r>
            <a:r>
              <a:rPr lang="en-US" dirty="0">
                <a:latin typeface="Consolas" panose="020B0609020204030204" pitchFamily="49" charset="0"/>
              </a:rPr>
              <a:t>#</a:t>
            </a:r>
            <a:r>
              <a:rPr lang="en-US" dirty="0" err="1">
                <a:latin typeface="Consolas" panose="020B0609020204030204" pitchFamily="49" charset="0"/>
              </a:rPr>
              <a:t>ifndef</a:t>
            </a:r>
            <a:r>
              <a:rPr lang="en-US" dirty="0"/>
              <a:t> </a:t>
            </a:r>
            <a:r>
              <a:rPr lang="ru-RU" dirty="0"/>
              <a:t>идентификатор</a:t>
            </a:r>
            <a:endParaRPr lang="en-US" dirty="0"/>
          </a:p>
          <a:p>
            <a:r>
              <a:rPr lang="en-US" dirty="0">
                <a:latin typeface="Consolas" panose="020B0609020204030204" pitchFamily="49" charset="0"/>
              </a:rPr>
              <a:t>__</a:t>
            </a:r>
            <a:r>
              <a:rPr lang="en-US" dirty="0" err="1">
                <a:latin typeface="Consolas" panose="020B0609020204030204" pitchFamily="49" charset="0"/>
              </a:rPr>
              <a:t>has_include</a:t>
            </a:r>
            <a:r>
              <a:rPr lang="en-US" dirty="0">
                <a:latin typeface="Consolas" panose="020B0609020204030204" pitchFamily="49" charset="0"/>
              </a:rPr>
              <a:t> &lt;</a:t>
            </a:r>
            <a:r>
              <a:rPr lang="ru-RU" dirty="0" err="1">
                <a:latin typeface="Consolas" panose="020B0609020204030204" pitchFamily="49" charset="0"/>
              </a:rPr>
              <a:t>имя_файла</a:t>
            </a:r>
            <a:r>
              <a:rPr lang="en-US" dirty="0">
                <a:latin typeface="Consolas" panose="020B0609020204030204" pitchFamily="49" charset="0"/>
              </a:rPr>
              <a:t>&gt;</a:t>
            </a:r>
            <a:r>
              <a:rPr lang="ru-RU" dirty="0">
                <a:latin typeface="Consolas" panose="020B0609020204030204" pitchFamily="49" charset="0"/>
              </a:rPr>
              <a:t> </a:t>
            </a:r>
            <a:r>
              <a:rPr lang="ru-RU" dirty="0"/>
              <a:t>- проверка наличия файла.</a:t>
            </a:r>
          </a:p>
          <a:p>
            <a:endParaRPr lang="ru-RU" dirty="0"/>
          </a:p>
        </p:txBody>
      </p:sp>
    </p:spTree>
    <p:extLst>
      <p:ext uri="{BB962C8B-B14F-4D97-AF65-F5344CB8AC3E}">
        <p14:creationId xmlns:p14="http://schemas.microsoft.com/office/powerpoint/2010/main" val="126905839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3CC16-2209-47F9-AFA3-94D54560DFB0}"/>
              </a:ext>
            </a:extLst>
          </p:cNvPr>
          <p:cNvSpPr>
            <a:spLocks noGrp="1"/>
          </p:cNvSpPr>
          <p:nvPr>
            <p:ph type="title"/>
          </p:nvPr>
        </p:nvSpPr>
        <p:spPr/>
        <p:txBody>
          <a:bodyPr/>
          <a:lstStyle/>
          <a:p>
            <a:r>
              <a:rPr lang="ru-RU" dirty="0"/>
              <a:t>Заголовочные файлы</a:t>
            </a:r>
          </a:p>
        </p:txBody>
      </p:sp>
      <p:sp>
        <p:nvSpPr>
          <p:cNvPr id="3" name="Content Placeholder 2">
            <a:extLst>
              <a:ext uri="{FF2B5EF4-FFF2-40B4-BE49-F238E27FC236}">
                <a16:creationId xmlns:a16="http://schemas.microsoft.com/office/drawing/2014/main" id="{9379185D-0F49-4E80-A506-F1CDAEB6E56D}"/>
              </a:ext>
            </a:extLst>
          </p:cNvPr>
          <p:cNvSpPr>
            <a:spLocks noGrp="1"/>
          </p:cNvSpPr>
          <p:nvPr>
            <p:ph idx="1"/>
          </p:nvPr>
        </p:nvSpPr>
        <p:spPr/>
        <p:txBody>
          <a:bodyPr>
            <a:normAutofit fontScale="92500" lnSpcReduction="20000"/>
          </a:bodyPr>
          <a:lstStyle/>
          <a:p>
            <a:r>
              <a:rPr lang="ru-RU" dirty="0"/>
              <a:t>Заголовочные файлы (</a:t>
            </a:r>
            <a:r>
              <a:rPr lang="en-US" dirty="0"/>
              <a:t>header file) – </a:t>
            </a:r>
            <a:r>
              <a:rPr lang="ru-RU" dirty="0"/>
              <a:t>файлы с описаниями интерфейсов единиц трансляции.</a:t>
            </a:r>
            <a:r>
              <a:rPr lang="en-US" dirty="0"/>
              <a:t> </a:t>
            </a:r>
            <a:r>
              <a:rPr lang="ru-RU" dirty="0"/>
              <a:t>Для </a:t>
            </a:r>
            <a:r>
              <a:rPr lang="en-US" dirty="0"/>
              <a:t>C++ </a:t>
            </a:r>
            <a:r>
              <a:rPr lang="ru-RU" dirty="0"/>
              <a:t>используется расширение </a:t>
            </a:r>
            <a:r>
              <a:rPr lang="en-US" dirty="0"/>
              <a:t>.</a:t>
            </a:r>
            <a:r>
              <a:rPr lang="en-US" dirty="0" err="1"/>
              <a:t>hpp</a:t>
            </a:r>
            <a:r>
              <a:rPr lang="en-US" dirty="0"/>
              <a:t> (</a:t>
            </a:r>
            <a:r>
              <a:rPr lang="ru-RU" dirty="0"/>
              <a:t>стандартная библиотека – исключение).</a:t>
            </a:r>
          </a:p>
          <a:p>
            <a:r>
              <a:rPr lang="ru-RU" dirty="0"/>
              <a:t>Содержат описания сущностей с внешней связанностью, определённых в единице трансляции.</a:t>
            </a:r>
          </a:p>
          <a:p>
            <a:r>
              <a:rPr lang="ru-RU" dirty="0"/>
              <a:t>Содержат определения в случаях, когда это необходимо: пространства имён, псевдонимы типов, используемые в описаниях, встраиваемые функции и др.</a:t>
            </a:r>
          </a:p>
          <a:p>
            <a:r>
              <a:rPr lang="ru-RU" dirty="0"/>
              <a:t>Некоторые из вышеперечисленных определений не могут повторяться в единице трансляции, поэтому заголовочные файлы защищают от повторного включения механизмом </a:t>
            </a:r>
            <a:r>
              <a:rPr lang="en-US" dirty="0"/>
              <a:t>header guards.</a:t>
            </a:r>
          </a:p>
          <a:p>
            <a:r>
              <a:rPr lang="ru-RU" dirty="0"/>
              <a:t>Могут быть заголовочные файлы без соответствующих единиц трансляции.</a:t>
            </a:r>
          </a:p>
        </p:txBody>
      </p:sp>
    </p:spTree>
    <p:extLst>
      <p:ext uri="{BB962C8B-B14F-4D97-AF65-F5344CB8AC3E}">
        <p14:creationId xmlns:p14="http://schemas.microsoft.com/office/powerpoint/2010/main" val="65030287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D5C131-0B8C-42C4-B0DA-3EED8483B3A3}"/>
              </a:ext>
            </a:extLst>
          </p:cNvPr>
          <p:cNvSpPr>
            <a:spLocks noGrp="1"/>
          </p:cNvSpPr>
          <p:nvPr>
            <p:ph type="title"/>
          </p:nvPr>
        </p:nvSpPr>
        <p:spPr/>
        <p:txBody>
          <a:bodyPr/>
          <a:lstStyle/>
          <a:p>
            <a:r>
              <a:rPr lang="ru-RU" dirty="0"/>
              <a:t>Лекция 23.11</a:t>
            </a:r>
          </a:p>
        </p:txBody>
      </p:sp>
      <p:sp>
        <p:nvSpPr>
          <p:cNvPr id="5" name="Text Placeholder 4">
            <a:extLst>
              <a:ext uri="{FF2B5EF4-FFF2-40B4-BE49-F238E27FC236}">
                <a16:creationId xmlns:a16="http://schemas.microsoft.com/office/drawing/2014/main" id="{7B4D7F99-0E62-40A6-8066-7BF693118341}"/>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96080166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586CC5-0FD4-4E3E-9413-A39A92D14745}"/>
              </a:ext>
            </a:extLst>
          </p:cNvPr>
          <p:cNvSpPr>
            <a:spLocks noGrp="1"/>
          </p:cNvSpPr>
          <p:nvPr>
            <p:ph type="title"/>
          </p:nvPr>
        </p:nvSpPr>
        <p:spPr/>
        <p:txBody>
          <a:bodyPr/>
          <a:lstStyle/>
          <a:p>
            <a:endParaRPr lang="ru-RU"/>
          </a:p>
        </p:txBody>
      </p:sp>
      <p:sp>
        <p:nvSpPr>
          <p:cNvPr id="5" name="Content Placeholder 4">
            <a:extLst>
              <a:ext uri="{FF2B5EF4-FFF2-40B4-BE49-F238E27FC236}">
                <a16:creationId xmlns:a16="http://schemas.microsoft.com/office/drawing/2014/main" id="{A644669F-3E87-4D57-B2AA-DFA3FCD69741}"/>
              </a:ext>
            </a:extLst>
          </p:cNvPr>
          <p:cNvSpPr>
            <a:spLocks noGrp="1"/>
          </p:cNvSpPr>
          <p:nvPr>
            <p:ph idx="1"/>
          </p:nvPr>
        </p:nvSpPr>
        <p:spPr/>
        <p:txBody>
          <a:bodyPr/>
          <a:lstStyle/>
          <a:p>
            <a:r>
              <a:rPr lang="en-US" dirty="0" err="1"/>
              <a:t>Uuidguard</a:t>
            </a:r>
            <a:endParaRPr lang="en-US" dirty="0"/>
          </a:p>
          <a:p>
            <a:r>
              <a:rPr lang="en-US" dirty="0"/>
              <a:t>Predefined macros</a:t>
            </a:r>
          </a:p>
          <a:p>
            <a:r>
              <a:rPr lang="en-US" dirty="0"/>
              <a:t>Default include search list</a:t>
            </a:r>
            <a:endParaRPr lang="ru-RU" dirty="0"/>
          </a:p>
        </p:txBody>
      </p:sp>
    </p:spTree>
    <p:extLst>
      <p:ext uri="{BB962C8B-B14F-4D97-AF65-F5344CB8AC3E}">
        <p14:creationId xmlns:p14="http://schemas.microsoft.com/office/powerpoint/2010/main" val="408138815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7922-26F4-4129-9E9E-66F9E78B86BD}"/>
              </a:ext>
            </a:extLst>
          </p:cNvPr>
          <p:cNvSpPr>
            <a:spLocks noGrp="1"/>
          </p:cNvSpPr>
          <p:nvPr>
            <p:ph type="title"/>
          </p:nvPr>
        </p:nvSpPr>
        <p:spPr/>
        <p:txBody>
          <a:bodyPr/>
          <a:lstStyle/>
          <a:p>
            <a:r>
              <a:rPr lang="ru-RU" dirty="0"/>
              <a:t>Определения псевдонимов пространств имён</a:t>
            </a:r>
          </a:p>
        </p:txBody>
      </p:sp>
      <p:sp>
        <p:nvSpPr>
          <p:cNvPr id="3" name="Content Placeholder 2">
            <a:extLst>
              <a:ext uri="{FF2B5EF4-FFF2-40B4-BE49-F238E27FC236}">
                <a16:creationId xmlns:a16="http://schemas.microsoft.com/office/drawing/2014/main" id="{F7D8C875-83F1-4BC7-BAD0-7B6DBE53BBB9}"/>
              </a:ext>
            </a:extLst>
          </p:cNvPr>
          <p:cNvSpPr>
            <a:spLocks noGrp="1"/>
          </p:cNvSpPr>
          <p:nvPr>
            <p:ph idx="1"/>
          </p:nvPr>
        </p:nvSpPr>
        <p:spPr/>
        <p:txBody>
          <a:bodyPr>
            <a:normAutofit lnSpcReduction="10000"/>
          </a:bodyPr>
          <a:lstStyle/>
          <a:p>
            <a:r>
              <a:rPr lang="en-US" dirty="0"/>
              <a:t>namespace </a:t>
            </a:r>
            <a:r>
              <a:rPr lang="ru-RU" dirty="0"/>
              <a:t>идентификатор = </a:t>
            </a:r>
            <a:r>
              <a:rPr lang="ru-RU" dirty="0" err="1"/>
              <a:t>имя_пространства</a:t>
            </a:r>
            <a:r>
              <a:rPr lang="ru-RU" dirty="0"/>
              <a:t> имён.</a:t>
            </a:r>
          </a:p>
          <a:p>
            <a:pPr marL="0" indent="0">
              <a:buNone/>
            </a:pPr>
            <a:r>
              <a:rPr lang="en-US" dirty="0">
                <a:latin typeface="Consolas" panose="020B0609020204030204" pitchFamily="49" charset="0"/>
              </a:rPr>
              <a:t>#include &lt;boost/hana.hpp&gt;</a:t>
            </a:r>
          </a:p>
          <a:p>
            <a:pPr marL="0" indent="0">
              <a:buNone/>
            </a:pPr>
            <a:r>
              <a:rPr lang="en-US" dirty="0">
                <a:latin typeface="Consolas" panose="020B0609020204030204" pitchFamily="49" charset="0"/>
              </a:rPr>
              <a:t>#include &lt;</a:t>
            </a:r>
            <a:r>
              <a:rPr lang="en-US" dirty="0" err="1">
                <a:latin typeface="Consolas" panose="020B0609020204030204" pitchFamily="49" charset="0"/>
              </a:rPr>
              <a:t>cmath</a:t>
            </a:r>
            <a:r>
              <a:rPr lang="en-US" dirty="0">
                <a:latin typeface="Consolas" panose="020B0609020204030204" pitchFamily="49" charset="0"/>
              </a:rPr>
              <a:t>&gt;</a:t>
            </a:r>
            <a:endParaRPr lang="ru-RU"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namespace </a:t>
            </a:r>
            <a:r>
              <a:rPr lang="en-US" dirty="0" err="1">
                <a:latin typeface="Consolas" panose="020B0609020204030204" pitchFamily="49" charset="0"/>
              </a:rPr>
              <a:t>bh</a:t>
            </a:r>
            <a:r>
              <a:rPr lang="en-US" dirty="0">
                <a:latin typeface="Consolas" panose="020B0609020204030204" pitchFamily="49" charset="0"/>
              </a:rPr>
              <a:t> = boost::</a:t>
            </a:r>
            <a:r>
              <a:rPr lang="en-US" dirty="0" err="1">
                <a:latin typeface="Consolas" panose="020B0609020204030204" pitchFamily="49" charset="0"/>
              </a:rPr>
              <a:t>hana</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constexpr</a:t>
            </a:r>
            <a:r>
              <a:rPr lang="en-US" dirty="0">
                <a:latin typeface="Consolas" panose="020B0609020204030204" pitchFamily="49" charset="0"/>
              </a:rPr>
              <a:t> double pi = </a:t>
            </a:r>
            <a:r>
              <a:rPr lang="en-US" dirty="0" err="1">
                <a:latin typeface="Consolas" panose="020B0609020204030204" pitchFamily="49" charset="0"/>
              </a:rPr>
              <a:t>bh</a:t>
            </a:r>
            <a:r>
              <a:rPr lang="en-US" dirty="0">
                <a:latin typeface="Consolas" panose="020B0609020204030204" pitchFamily="49" charset="0"/>
              </a:rPr>
              <a:t>::apply(</a:t>
            </a:r>
            <a:r>
              <a:rPr lang="en-US" dirty="0" err="1">
                <a:latin typeface="Consolas" panose="020B0609020204030204" pitchFamily="49" charset="0"/>
              </a:rPr>
              <a:t>std</a:t>
            </a:r>
            <a:r>
              <a:rPr lang="en-US" dirty="0">
                <a:latin typeface="Consolas" panose="020B0609020204030204" pitchFamily="49" charset="0"/>
              </a:rPr>
              <a:t>::acos,-1.);</a:t>
            </a:r>
          </a:p>
          <a:p>
            <a:pPr marL="0" indent="0">
              <a:buNone/>
            </a:pPr>
            <a:endParaRPr lang="en-US" dirty="0"/>
          </a:p>
          <a:p>
            <a:r>
              <a:rPr lang="ru-RU" dirty="0"/>
              <a:t>Допускаются повторные определения, если они эквивалентны.</a:t>
            </a:r>
          </a:p>
        </p:txBody>
      </p:sp>
    </p:spTree>
    <p:extLst>
      <p:ext uri="{BB962C8B-B14F-4D97-AF65-F5344CB8AC3E}">
        <p14:creationId xmlns:p14="http://schemas.microsoft.com/office/powerpoint/2010/main" val="29103768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2D00-C518-44FA-BEE4-E6E150D66D00}"/>
              </a:ext>
            </a:extLst>
          </p:cNvPr>
          <p:cNvSpPr>
            <a:spLocks noGrp="1"/>
          </p:cNvSpPr>
          <p:nvPr>
            <p:ph type="title"/>
          </p:nvPr>
        </p:nvSpPr>
        <p:spPr/>
        <p:txBody>
          <a:bodyPr/>
          <a:lstStyle/>
          <a:p>
            <a:r>
              <a:rPr lang="ru-RU" dirty="0"/>
              <a:t>Описания </a:t>
            </a:r>
            <a:r>
              <a:rPr lang="en-US" dirty="0"/>
              <a:t>using</a:t>
            </a:r>
            <a:endParaRPr lang="ru-RU" dirty="0"/>
          </a:p>
        </p:txBody>
      </p:sp>
      <p:sp>
        <p:nvSpPr>
          <p:cNvPr id="3" name="Content Placeholder 2">
            <a:extLst>
              <a:ext uri="{FF2B5EF4-FFF2-40B4-BE49-F238E27FC236}">
                <a16:creationId xmlns:a16="http://schemas.microsoft.com/office/drawing/2014/main" id="{2FDBCB2C-239D-4734-80DE-2F353BF0FC5C}"/>
              </a:ext>
            </a:extLst>
          </p:cNvPr>
          <p:cNvSpPr>
            <a:spLocks noGrp="1"/>
          </p:cNvSpPr>
          <p:nvPr>
            <p:ph idx="1"/>
          </p:nvPr>
        </p:nvSpPr>
        <p:spPr/>
        <p:txBody>
          <a:bodyPr>
            <a:normAutofit fontScale="92500" lnSpcReduction="10000"/>
          </a:bodyPr>
          <a:lstStyle/>
          <a:p>
            <a:r>
              <a:rPr lang="en-US" dirty="0"/>
              <a:t>using </a:t>
            </a:r>
            <a:r>
              <a:rPr lang="ru-RU" dirty="0" err="1"/>
              <a:t>квалифицированное_имя</a:t>
            </a:r>
            <a:r>
              <a:rPr lang="en-US" dirty="0"/>
              <a:t>;</a:t>
            </a:r>
          </a:p>
          <a:p>
            <a:r>
              <a:rPr lang="ru-RU" dirty="0"/>
              <a:t>Является ещё одним описанием (не определением) указанной сущности – позволяет делать доступными сущности из других пространств имён в данной области видимости, что может сократить требуемые имена:</a:t>
            </a:r>
          </a:p>
          <a:p>
            <a:pPr marL="0" indent="0">
              <a:buNone/>
            </a:pPr>
            <a:r>
              <a:rPr lang="en-US" dirty="0">
                <a:latin typeface="Consolas" panose="020B0609020204030204" pitchFamily="49" charset="0"/>
              </a:rPr>
              <a:t>#include &lt;iostream&gt;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main() {</a:t>
            </a:r>
          </a:p>
          <a:p>
            <a:pPr marL="0" indent="0">
              <a:buNone/>
            </a:pPr>
            <a:r>
              <a:rPr lang="en-US" dirty="0">
                <a:latin typeface="Consolas" panose="020B0609020204030204" pitchFamily="49" charset="0"/>
              </a:rPr>
              <a:t>    using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“Hi!\n”; // </a:t>
            </a:r>
            <a:r>
              <a:rPr lang="en-US" dirty="0" err="1">
                <a:latin typeface="Consolas" panose="020B0609020204030204" pitchFamily="49" charset="0"/>
              </a:rPr>
              <a:t>std</a:t>
            </a:r>
            <a:r>
              <a:rPr lang="en-US" dirty="0">
                <a:latin typeface="Consolas" panose="020B0609020204030204" pitchFamily="49" charset="0"/>
              </a:rPr>
              <a:t>:: </a:t>
            </a:r>
            <a:r>
              <a:rPr lang="ru-RU" dirty="0">
                <a:latin typeface="Consolas" panose="020B0609020204030204" pitchFamily="49" charset="0"/>
              </a:rPr>
              <a:t>не требуется.</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420566852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67189-EF73-4EE3-A4E5-7B15AEB8269C}"/>
              </a:ext>
            </a:extLst>
          </p:cNvPr>
          <p:cNvSpPr>
            <a:spLocks noGrp="1"/>
          </p:cNvSpPr>
          <p:nvPr>
            <p:ph type="title"/>
          </p:nvPr>
        </p:nvSpPr>
        <p:spPr/>
        <p:txBody>
          <a:bodyPr/>
          <a:lstStyle/>
          <a:p>
            <a:r>
              <a:rPr lang="ru-RU" dirty="0"/>
              <a:t>Директива </a:t>
            </a:r>
            <a:r>
              <a:rPr lang="en-US" dirty="0"/>
              <a:t>using</a:t>
            </a:r>
            <a:endParaRPr lang="ru-RU" dirty="0"/>
          </a:p>
        </p:txBody>
      </p:sp>
      <p:sp>
        <p:nvSpPr>
          <p:cNvPr id="3" name="Content Placeholder 2">
            <a:extLst>
              <a:ext uri="{FF2B5EF4-FFF2-40B4-BE49-F238E27FC236}">
                <a16:creationId xmlns:a16="http://schemas.microsoft.com/office/drawing/2014/main" id="{67C26DC6-6507-46AA-A5E1-FF60006F85CE}"/>
              </a:ext>
            </a:extLst>
          </p:cNvPr>
          <p:cNvSpPr>
            <a:spLocks noGrp="1"/>
          </p:cNvSpPr>
          <p:nvPr>
            <p:ph idx="1"/>
          </p:nvPr>
        </p:nvSpPr>
        <p:spPr/>
        <p:txBody>
          <a:bodyPr>
            <a:normAutofit fontScale="92500"/>
          </a:bodyPr>
          <a:lstStyle/>
          <a:p>
            <a:r>
              <a:rPr lang="en-US" dirty="0"/>
              <a:t>using namespace </a:t>
            </a:r>
            <a:r>
              <a:rPr lang="ru-RU" dirty="0" err="1"/>
              <a:t>имя_пространства_имён</a:t>
            </a:r>
            <a:r>
              <a:rPr lang="en-US" dirty="0"/>
              <a:t>;</a:t>
            </a:r>
          </a:p>
          <a:p>
            <a:r>
              <a:rPr lang="ru-RU" dirty="0"/>
              <a:t>Делает описание из указанного пространства имён видимыми при неквалифицированном поиске имён в ближайшем пространстве имён, окружающем текущую область видимости и номинируемое пространство имён. Транзитивна, если в номинируемом пространстве имён тоже есть директивы </a:t>
            </a:r>
            <a:r>
              <a:rPr lang="en-US" dirty="0"/>
              <a:t>using.</a:t>
            </a:r>
            <a:br>
              <a:rPr lang="ru-RU" dirty="0"/>
            </a:br>
            <a:r>
              <a:rPr lang="ru-RU" dirty="0"/>
              <a:t>Для квалифицированного поиска объединение номинируемых пространств имён просматривается, если в указанной компоненте следующее имя не найдено.</a:t>
            </a:r>
          </a:p>
          <a:p>
            <a:r>
              <a:rPr lang="ru-RU" dirty="0"/>
              <a:t>Может сократить написание сразу множества имён, но возвращается к проблеме одной глобальной области видимости с конфликтами!</a:t>
            </a:r>
          </a:p>
        </p:txBody>
      </p:sp>
    </p:spTree>
    <p:extLst>
      <p:ext uri="{BB962C8B-B14F-4D97-AF65-F5344CB8AC3E}">
        <p14:creationId xmlns:p14="http://schemas.microsoft.com/office/powerpoint/2010/main" val="207549262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708C-B512-45DE-848B-5993A0AE9882}"/>
              </a:ext>
            </a:extLst>
          </p:cNvPr>
          <p:cNvSpPr>
            <a:spLocks noGrp="1"/>
          </p:cNvSpPr>
          <p:nvPr>
            <p:ph type="title"/>
          </p:nvPr>
        </p:nvSpPr>
        <p:spPr/>
        <p:txBody>
          <a:bodyPr/>
          <a:lstStyle/>
          <a:p>
            <a:r>
              <a:rPr lang="ru-RU" dirty="0"/>
              <a:t>Аргументы по умолчанию</a:t>
            </a:r>
          </a:p>
        </p:txBody>
      </p:sp>
      <p:sp>
        <p:nvSpPr>
          <p:cNvPr id="3" name="Content Placeholder 2">
            <a:extLst>
              <a:ext uri="{FF2B5EF4-FFF2-40B4-BE49-F238E27FC236}">
                <a16:creationId xmlns:a16="http://schemas.microsoft.com/office/drawing/2014/main" id="{8A4456DD-3909-415E-92C3-DC92046BEB86}"/>
              </a:ext>
            </a:extLst>
          </p:cNvPr>
          <p:cNvSpPr>
            <a:spLocks noGrp="1"/>
          </p:cNvSpPr>
          <p:nvPr>
            <p:ph idx="1"/>
          </p:nvPr>
        </p:nvSpPr>
        <p:spPr>
          <a:xfrm>
            <a:off x="838200" y="1420906"/>
            <a:ext cx="10515600" cy="5620870"/>
          </a:xfrm>
        </p:spPr>
        <p:txBody>
          <a:bodyPr>
            <a:normAutofit fontScale="55000" lnSpcReduction="20000"/>
          </a:bodyPr>
          <a:lstStyle/>
          <a:p>
            <a:pPr marL="0" indent="0">
              <a:buNone/>
            </a:pPr>
            <a:r>
              <a:rPr lang="en-US" dirty="0"/>
              <a:t>void line(</a:t>
            </a:r>
            <a:r>
              <a:rPr lang="en-US" dirty="0" err="1"/>
              <a:t>int</a:t>
            </a:r>
            <a:r>
              <a:rPr lang="en-US" dirty="0"/>
              <a:t> </a:t>
            </a:r>
            <a:r>
              <a:rPr lang="en-US" dirty="0" err="1"/>
              <a:t>n,char</a:t>
            </a:r>
            <a:r>
              <a:rPr lang="en-US" dirty="0"/>
              <a:t> c) </a:t>
            </a:r>
            <a:r>
              <a:rPr lang="ru-RU" dirty="0"/>
              <a:t>{</a:t>
            </a:r>
          </a:p>
          <a:p>
            <a:pPr marL="0" indent="0">
              <a:buNone/>
            </a:pPr>
            <a:r>
              <a:rPr lang="en-US" dirty="0"/>
              <a:t>    while(n--)</a:t>
            </a:r>
          </a:p>
          <a:p>
            <a:pPr marL="0" indent="0">
              <a:buNone/>
            </a:pPr>
            <a:r>
              <a:rPr lang="en-US" dirty="0"/>
              <a:t>        </a:t>
            </a:r>
            <a:r>
              <a:rPr lang="en-US" dirty="0" err="1"/>
              <a:t>std</a:t>
            </a:r>
            <a:r>
              <a:rPr lang="en-US" dirty="0"/>
              <a:t>::</a:t>
            </a:r>
            <a:r>
              <a:rPr lang="en-US" dirty="0" err="1"/>
              <a:t>cout</a:t>
            </a:r>
            <a:r>
              <a:rPr lang="en-US" dirty="0"/>
              <a:t> &lt;&lt; c;</a:t>
            </a:r>
          </a:p>
          <a:p>
            <a:pPr marL="0" indent="0">
              <a:buNone/>
            </a:pPr>
            <a:r>
              <a:rPr lang="ru-RU" dirty="0"/>
              <a:t>}</a:t>
            </a:r>
          </a:p>
          <a:p>
            <a:pPr marL="0" indent="0">
              <a:buNone/>
            </a:pPr>
            <a:endParaRPr lang="ru-RU" dirty="0"/>
          </a:p>
          <a:p>
            <a:pPr marL="0" indent="0">
              <a:buNone/>
            </a:pPr>
            <a:r>
              <a:rPr lang="en-US" dirty="0"/>
              <a:t>void line(</a:t>
            </a:r>
            <a:r>
              <a:rPr lang="en-US" dirty="0" err="1"/>
              <a:t>int</a:t>
            </a:r>
            <a:r>
              <a:rPr lang="en-US" dirty="0"/>
              <a:t> n) </a:t>
            </a:r>
            <a:r>
              <a:rPr lang="ru-RU" dirty="0"/>
              <a:t>{</a:t>
            </a:r>
          </a:p>
          <a:p>
            <a:pPr marL="0" indent="0">
              <a:buNone/>
            </a:pPr>
            <a:r>
              <a:rPr lang="en-US" dirty="0"/>
              <a:t>    line(n,'-');</a:t>
            </a:r>
          </a:p>
          <a:p>
            <a:pPr marL="0" indent="0">
              <a:buNone/>
            </a:pPr>
            <a:r>
              <a:rPr lang="ru-RU" dirty="0"/>
              <a:t>}</a:t>
            </a:r>
          </a:p>
          <a:p>
            <a:pPr marL="0" indent="0">
              <a:buNone/>
            </a:pPr>
            <a:endParaRPr lang="en-US" dirty="0"/>
          </a:p>
          <a:p>
            <a:pPr marL="0" indent="0">
              <a:buNone/>
            </a:pPr>
            <a:r>
              <a:rPr lang="en-US" dirty="0"/>
              <a:t>// </a:t>
            </a:r>
            <a:r>
              <a:rPr lang="ru-RU" dirty="0"/>
              <a:t>Ведёт себя аналогично множеству перегрузок выше.</a:t>
            </a:r>
          </a:p>
          <a:p>
            <a:pPr marL="0" indent="0">
              <a:buNone/>
            </a:pPr>
            <a:r>
              <a:rPr lang="ru-RU" dirty="0"/>
              <a:t>// После аргумента со значением по умолчанию все остальные тоже должны их иметь.</a:t>
            </a:r>
          </a:p>
          <a:p>
            <a:pPr marL="0" indent="0">
              <a:buNone/>
            </a:pPr>
            <a:r>
              <a:rPr lang="en-US" dirty="0"/>
              <a:t>void line2(</a:t>
            </a:r>
            <a:r>
              <a:rPr lang="en-US" dirty="0" err="1"/>
              <a:t>int</a:t>
            </a:r>
            <a:r>
              <a:rPr lang="en-US" dirty="0"/>
              <a:t> </a:t>
            </a:r>
            <a:r>
              <a:rPr lang="en-US" dirty="0" err="1"/>
              <a:t>n,char</a:t>
            </a:r>
            <a:r>
              <a:rPr lang="en-US" dirty="0"/>
              <a:t> c = '-') </a:t>
            </a:r>
            <a:r>
              <a:rPr lang="ru-RU" dirty="0"/>
              <a:t>{</a:t>
            </a:r>
          </a:p>
          <a:p>
            <a:pPr marL="0" indent="0">
              <a:buNone/>
            </a:pPr>
            <a:r>
              <a:rPr lang="en-US" dirty="0"/>
              <a:t>    while(n--)</a:t>
            </a:r>
          </a:p>
          <a:p>
            <a:pPr marL="0" indent="0">
              <a:buNone/>
            </a:pPr>
            <a:r>
              <a:rPr lang="en-US" dirty="0"/>
              <a:t>        </a:t>
            </a:r>
            <a:r>
              <a:rPr lang="en-US" dirty="0" err="1"/>
              <a:t>std</a:t>
            </a:r>
            <a:r>
              <a:rPr lang="en-US" dirty="0"/>
              <a:t>::</a:t>
            </a:r>
            <a:r>
              <a:rPr lang="en-US" dirty="0" err="1"/>
              <a:t>cout</a:t>
            </a:r>
            <a:r>
              <a:rPr lang="en-US" dirty="0"/>
              <a:t> &lt;&lt; c;</a:t>
            </a:r>
          </a:p>
          <a:p>
            <a:pPr marL="0" indent="0">
              <a:buNone/>
            </a:pPr>
            <a:r>
              <a:rPr lang="ru-RU" dirty="0"/>
              <a:t>}</a:t>
            </a:r>
          </a:p>
          <a:p>
            <a:pPr marL="0" indent="0">
              <a:buNone/>
            </a:pPr>
            <a:endParaRPr lang="ru-RU" dirty="0"/>
          </a:p>
          <a:p>
            <a:pPr marL="0" indent="0">
              <a:buNone/>
            </a:pPr>
            <a:r>
              <a:rPr lang="ru-RU" dirty="0"/>
              <a:t>// Поиск имён в точке описания, вычисление каждый вызов. Предыдущие параметры не видны!</a:t>
            </a:r>
          </a:p>
          <a:p>
            <a:pPr marL="0" indent="0">
              <a:buNone/>
            </a:pPr>
            <a:r>
              <a:rPr lang="ru-RU" dirty="0"/>
              <a:t>// Аккумулируются по всем связанным описаниям, повторы запрещены – обычно задаются все на первом описании.</a:t>
            </a:r>
          </a:p>
        </p:txBody>
      </p:sp>
    </p:spTree>
    <p:extLst>
      <p:ext uri="{BB962C8B-B14F-4D97-AF65-F5344CB8AC3E}">
        <p14:creationId xmlns:p14="http://schemas.microsoft.com/office/powerpoint/2010/main" val="362255526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8221-1A8F-4357-853D-195F62D9D8C9}"/>
              </a:ext>
            </a:extLst>
          </p:cNvPr>
          <p:cNvSpPr>
            <a:spLocks noGrp="1"/>
          </p:cNvSpPr>
          <p:nvPr>
            <p:ph type="title"/>
          </p:nvPr>
        </p:nvSpPr>
        <p:spPr/>
        <p:txBody>
          <a:bodyPr/>
          <a:lstStyle/>
          <a:p>
            <a:r>
              <a:rPr lang="ru-RU" dirty="0" err="1"/>
              <a:t>Леводопустимые</a:t>
            </a:r>
            <a:r>
              <a:rPr lang="ru-RU" dirty="0"/>
              <a:t> ссылки</a:t>
            </a:r>
          </a:p>
        </p:txBody>
      </p:sp>
      <p:sp>
        <p:nvSpPr>
          <p:cNvPr id="3" name="Content Placeholder 2">
            <a:extLst>
              <a:ext uri="{FF2B5EF4-FFF2-40B4-BE49-F238E27FC236}">
                <a16:creationId xmlns:a16="http://schemas.microsoft.com/office/drawing/2014/main" id="{2B2223A3-4104-42AC-8BB7-1E0ECE92ABC6}"/>
              </a:ext>
            </a:extLst>
          </p:cNvPr>
          <p:cNvSpPr>
            <a:spLocks noGrp="1"/>
          </p:cNvSpPr>
          <p:nvPr>
            <p:ph idx="1"/>
          </p:nvPr>
        </p:nvSpPr>
        <p:spPr/>
        <p:txBody>
          <a:bodyPr>
            <a:normAutofit fontScale="85000" lnSpcReduction="10000"/>
          </a:bodyPr>
          <a:lstStyle/>
          <a:p>
            <a:r>
              <a:rPr lang="ru-RU" dirty="0" err="1"/>
              <a:t>Леводопустимая</a:t>
            </a:r>
            <a:r>
              <a:rPr lang="ru-RU" dirty="0"/>
              <a:t> ссылка – конструкция создания производных типов, предназначенная для создания сущностей («ссылок»), идентифицирующих объекты и функции.</a:t>
            </a:r>
          </a:p>
          <a:p>
            <a:r>
              <a:rPr lang="ru-RU" dirty="0"/>
              <a:t>Ссылка – отдельный вид сущностей, занимает ли она память среды выполнения – не уточняется</a:t>
            </a:r>
            <a:r>
              <a:rPr lang="en-US" dirty="0"/>
              <a:t>, </a:t>
            </a:r>
            <a:r>
              <a:rPr lang="ru-RU" dirty="0"/>
              <a:t>поэтому временем хранения не обладает. Область видимости определяется как обычно, связанность – как для объектов.</a:t>
            </a:r>
          </a:p>
          <a:p>
            <a:r>
              <a:rPr lang="ru-RU" dirty="0"/>
              <a:t>Пока все создаваемые нами объекты получали имена в определениях, ссылка позволяет дать дополнительное имя объекту.</a:t>
            </a:r>
          </a:p>
          <a:p>
            <a:r>
              <a:rPr lang="ru-RU" dirty="0"/>
              <a:t>Инициализация ссылки называется привязкой </a:t>
            </a:r>
            <a:r>
              <a:rPr lang="en-US" dirty="0"/>
              <a:t>(binding) </a:t>
            </a:r>
            <a:r>
              <a:rPr lang="ru-RU" dirty="0"/>
              <a:t>и необходима. После создания ссылка в выражениях является </a:t>
            </a:r>
            <a:r>
              <a:rPr lang="en-US" dirty="0" err="1"/>
              <a:t>lvalue</a:t>
            </a:r>
            <a:r>
              <a:rPr lang="en-US" dirty="0"/>
              <a:t>, </a:t>
            </a:r>
            <a:r>
              <a:rPr lang="ru-RU" dirty="0"/>
              <a:t>идентифицирующим привязанную к ней сущность.</a:t>
            </a:r>
            <a:r>
              <a:rPr lang="en-US" dirty="0"/>
              <a:t> </a:t>
            </a:r>
            <a:r>
              <a:rPr lang="ru-RU" dirty="0"/>
              <a:t>К ссылке можно привязать </a:t>
            </a:r>
            <a:r>
              <a:rPr lang="ru-RU" dirty="0" err="1"/>
              <a:t>ссылочно</a:t>
            </a:r>
            <a:r>
              <a:rPr lang="ru-RU" dirty="0"/>
              <a:t>-совместимую (</a:t>
            </a:r>
            <a:r>
              <a:rPr lang="en-US" dirty="0"/>
              <a:t>reference-compatible) </a:t>
            </a:r>
            <a:r>
              <a:rPr lang="ru-RU" dirty="0"/>
              <a:t>сущность, пока это означает точное совпадение типа.</a:t>
            </a:r>
          </a:p>
        </p:txBody>
      </p:sp>
    </p:spTree>
    <p:extLst>
      <p:ext uri="{BB962C8B-B14F-4D97-AF65-F5344CB8AC3E}">
        <p14:creationId xmlns:p14="http://schemas.microsoft.com/office/powerpoint/2010/main" val="1898691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816A-C1C2-47B8-8D2C-8B9B7902D1CA}"/>
              </a:ext>
            </a:extLst>
          </p:cNvPr>
          <p:cNvSpPr>
            <a:spLocks noGrp="1"/>
          </p:cNvSpPr>
          <p:nvPr>
            <p:ph type="title"/>
          </p:nvPr>
        </p:nvSpPr>
        <p:spPr/>
        <p:txBody>
          <a:bodyPr/>
          <a:lstStyle/>
          <a:p>
            <a:r>
              <a:rPr lang="ru-RU" dirty="0"/>
              <a:t>Поколения языков программирования</a:t>
            </a:r>
          </a:p>
        </p:txBody>
      </p:sp>
      <p:sp>
        <p:nvSpPr>
          <p:cNvPr id="3" name="Content Placeholder 2">
            <a:extLst>
              <a:ext uri="{FF2B5EF4-FFF2-40B4-BE49-F238E27FC236}">
                <a16:creationId xmlns:a16="http://schemas.microsoft.com/office/drawing/2014/main" id="{C9BD5B97-1378-4756-BA42-3A03BA66541E}"/>
              </a:ext>
            </a:extLst>
          </p:cNvPr>
          <p:cNvSpPr>
            <a:spLocks noGrp="1"/>
          </p:cNvSpPr>
          <p:nvPr>
            <p:ph idx="1"/>
          </p:nvPr>
        </p:nvSpPr>
        <p:spPr/>
        <p:txBody>
          <a:bodyPr/>
          <a:lstStyle/>
          <a:p>
            <a:pPr marL="0" indent="0">
              <a:buNone/>
            </a:pPr>
            <a:r>
              <a:rPr lang="en-US" dirty="0"/>
              <a:t>3. </a:t>
            </a:r>
            <a:r>
              <a:rPr lang="ru-RU" i="1" dirty="0"/>
              <a:t>Машинно-независимые языки (</a:t>
            </a:r>
            <a:r>
              <a:rPr lang="en-US" i="1" dirty="0"/>
              <a:t>hardware-independent)</a:t>
            </a:r>
            <a:endParaRPr lang="ru-RU" dirty="0"/>
          </a:p>
          <a:p>
            <a:pPr marL="0" indent="0">
              <a:buNone/>
            </a:pPr>
            <a:endParaRPr lang="en-US" dirty="0"/>
          </a:p>
          <a:p>
            <a:pPr marL="0" indent="0">
              <a:buNone/>
            </a:pPr>
            <a:r>
              <a:rPr lang="ru-RU" dirty="0"/>
              <a:t>Например:</a:t>
            </a:r>
          </a:p>
          <a:p>
            <a:r>
              <a:rPr lang="en-US" dirty="0"/>
              <a:t>Fortran, Algol, Cobol,</a:t>
            </a:r>
            <a:br>
              <a:rPr lang="en-US" dirty="0"/>
            </a:br>
            <a:r>
              <a:rPr lang="en-US" dirty="0"/>
              <a:t>C, C++, C#, Java, Python</a:t>
            </a:r>
          </a:p>
          <a:p>
            <a:pPr marL="0" indent="0" algn="ctr">
              <a:buNone/>
            </a:pPr>
            <a:endParaRPr lang="en-US" dirty="0">
              <a:latin typeface="Consolas" panose="020B0609020204030204" pitchFamily="49" charset="0"/>
            </a:endParaRPr>
          </a:p>
          <a:p>
            <a:pPr marL="3600000" indent="0">
              <a:buNone/>
            </a:pPr>
            <a:r>
              <a:rPr lang="en-US" dirty="0">
                <a:latin typeface="Consolas" panose="020B0609020204030204" pitchFamily="49" charset="0"/>
              </a:rPr>
              <a:t>if x&gt;3:</a:t>
            </a:r>
            <a:endParaRPr lang="pt-BR" dirty="0">
              <a:latin typeface="Consolas" panose="020B0609020204030204" pitchFamily="49" charset="0"/>
            </a:endParaRPr>
          </a:p>
          <a:p>
            <a:pPr marL="0" indent="0" algn="ctr">
              <a:buNone/>
            </a:pPr>
            <a:r>
              <a:rPr lang="pt-BR" dirty="0">
                <a:latin typeface="Consolas" panose="020B0609020204030204" pitchFamily="49" charset="0"/>
              </a:rPr>
              <a:t>    y = 13*x</a:t>
            </a:r>
            <a:endParaRPr lang="en-US" dirty="0">
              <a:latin typeface="Consolas" panose="020B0609020204030204" pitchFamily="49" charset="0"/>
            </a:endParaRPr>
          </a:p>
        </p:txBody>
      </p:sp>
    </p:spTree>
    <p:extLst>
      <p:ext uri="{BB962C8B-B14F-4D97-AF65-F5344CB8AC3E}">
        <p14:creationId xmlns:p14="http://schemas.microsoft.com/office/powerpoint/2010/main" val="411899313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E0FB0-33EB-45A7-BD21-7143B6A204BE}"/>
              </a:ext>
            </a:extLst>
          </p:cNvPr>
          <p:cNvSpPr>
            <a:spLocks noGrp="1"/>
          </p:cNvSpPr>
          <p:nvPr>
            <p:ph type="title"/>
          </p:nvPr>
        </p:nvSpPr>
        <p:spPr/>
        <p:txBody>
          <a:bodyPr/>
          <a:lstStyle/>
          <a:p>
            <a:r>
              <a:rPr lang="ru-RU" dirty="0" err="1"/>
              <a:t>Леводопустимые</a:t>
            </a:r>
            <a:r>
              <a:rPr lang="ru-RU" dirty="0"/>
              <a:t> ссылки (2)</a:t>
            </a:r>
          </a:p>
        </p:txBody>
      </p:sp>
      <p:sp>
        <p:nvSpPr>
          <p:cNvPr id="3" name="Content Placeholder 2">
            <a:extLst>
              <a:ext uri="{FF2B5EF4-FFF2-40B4-BE49-F238E27FC236}">
                <a16:creationId xmlns:a16="http://schemas.microsoft.com/office/drawing/2014/main" id="{508D1C22-95D0-42C5-B29C-CE85A3B191F5}"/>
              </a:ext>
            </a:extLst>
          </p:cNvPr>
          <p:cNvSpPr>
            <a:spLocks noGrp="1"/>
          </p:cNvSpPr>
          <p:nvPr>
            <p:ph idx="1"/>
          </p:nvPr>
        </p:nvSpPr>
        <p:spPr/>
        <p:txBody>
          <a:bodyPr>
            <a:normAutofit/>
          </a:bodyPr>
          <a:lstStyle/>
          <a:p>
            <a:r>
              <a:rPr lang="ru-RU" dirty="0"/>
              <a:t>Рассмотрим частный случай: ссылки на изменяемые объекты:</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void f()</a:t>
            </a:r>
          </a:p>
          <a:p>
            <a:pPr marL="0" indent="0">
              <a:buNone/>
            </a:pP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int</a:t>
            </a:r>
            <a:r>
              <a:rPr lang="en-US" sz="2400" dirty="0">
                <a:latin typeface="Consolas" panose="020B0609020204030204" pitchFamily="49" charset="0"/>
              </a:rPr>
              <a:t> x = 5;</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int</a:t>
            </a:r>
            <a:r>
              <a:rPr lang="en-US" sz="2400" dirty="0">
                <a:latin typeface="Consolas" panose="020B0609020204030204" pitchFamily="49" charset="0"/>
              </a:rPr>
              <a:t> &amp;</a:t>
            </a:r>
            <a:r>
              <a:rPr lang="en-US" sz="2400" dirty="0" err="1">
                <a:latin typeface="Consolas" panose="020B0609020204030204" pitchFamily="49" charset="0"/>
              </a:rPr>
              <a:t>rx</a:t>
            </a:r>
            <a:r>
              <a:rPr lang="en-US" sz="2400" dirty="0">
                <a:latin typeface="Consolas" panose="020B0609020204030204" pitchFamily="49" charset="0"/>
              </a:rPr>
              <a:t> = x;                      // x </a:t>
            </a:r>
            <a:r>
              <a:rPr lang="ru-RU" sz="2400" dirty="0">
                <a:latin typeface="Consolas" panose="020B0609020204030204" pitchFamily="49" charset="0"/>
              </a:rPr>
              <a:t>привязано к </a:t>
            </a:r>
            <a:r>
              <a:rPr lang="en-US" sz="2400" dirty="0" err="1">
                <a:latin typeface="Consolas" panose="020B0609020204030204" pitchFamily="49" charset="0"/>
              </a:rPr>
              <a:t>rx</a:t>
            </a: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r>
              <a:rPr lang="en-US" sz="2400" dirty="0" err="1">
                <a:latin typeface="Consolas" panose="020B0609020204030204" pitchFamily="49" charset="0"/>
              </a:rPr>
              <a:t>rx</a:t>
            </a:r>
            <a:r>
              <a:rPr lang="en-US" sz="2400" dirty="0">
                <a:latin typeface="Consolas" panose="020B0609020204030204" pitchFamily="49" charset="0"/>
              </a:rPr>
              <a:t> = 7;                           // </a:t>
            </a:r>
            <a:r>
              <a:rPr lang="en-US" sz="2400" dirty="0" err="1">
                <a:latin typeface="Consolas" panose="020B0609020204030204" pitchFamily="49" charset="0"/>
              </a:rPr>
              <a:t>rx</a:t>
            </a:r>
            <a:r>
              <a:rPr lang="en-US" sz="2400" dirty="0">
                <a:latin typeface="Consolas" panose="020B0609020204030204" pitchFamily="49" charset="0"/>
              </a:rPr>
              <a:t> – </a:t>
            </a:r>
            <a:r>
              <a:rPr lang="en-US" sz="2400" dirty="0" err="1">
                <a:latin typeface="Consolas" panose="020B0609020204030204" pitchFamily="49" charset="0"/>
              </a:rPr>
              <a:t>lvalue</a:t>
            </a: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r>
              <a:rPr lang="en-US" sz="2400" dirty="0" err="1">
                <a:latin typeface="Consolas" panose="020B0609020204030204" pitchFamily="49" charset="0"/>
              </a:rPr>
              <a:t>std</a:t>
            </a:r>
            <a:r>
              <a:rPr lang="en-US" sz="2400" dirty="0">
                <a:latin typeface="Consolas" panose="020B0609020204030204" pitchFamily="49" charset="0"/>
              </a:rPr>
              <a:t>::</a:t>
            </a:r>
            <a:r>
              <a:rPr lang="en-US" sz="2400" dirty="0" err="1">
                <a:latin typeface="Consolas" panose="020B0609020204030204" pitchFamily="49" charset="0"/>
              </a:rPr>
              <a:t>cout</a:t>
            </a:r>
            <a:r>
              <a:rPr lang="en-US" sz="2400" dirty="0">
                <a:latin typeface="Consolas" panose="020B0609020204030204" pitchFamily="49" charset="0"/>
              </a:rPr>
              <a:t> &lt;&lt; “x = “ &lt;&lt; x &lt;&lt; ‘\n’; // </a:t>
            </a:r>
            <a:r>
              <a:rPr lang="ru-RU" sz="2400" dirty="0">
                <a:latin typeface="Consolas" panose="020B0609020204030204" pitchFamily="49" charset="0"/>
              </a:rPr>
              <a:t>выводит </a:t>
            </a:r>
            <a:r>
              <a:rPr lang="en-US" sz="2400" dirty="0">
                <a:latin typeface="Consolas" panose="020B0609020204030204" pitchFamily="49" charset="0"/>
              </a:rPr>
              <a:t>7</a:t>
            </a:r>
          </a:p>
          <a:p>
            <a:pPr marL="0" indent="0">
              <a:buNone/>
            </a:pPr>
            <a:r>
              <a:rPr lang="en-US" sz="2400" dirty="0">
                <a:latin typeface="Consolas" panose="020B0609020204030204" pitchFamily="49" charset="0"/>
              </a:rPr>
              <a:t>}</a:t>
            </a:r>
            <a:endParaRPr lang="ru-RU" sz="2400" dirty="0">
              <a:latin typeface="Consolas" panose="020B0609020204030204" pitchFamily="49" charset="0"/>
            </a:endParaRPr>
          </a:p>
        </p:txBody>
      </p:sp>
    </p:spTree>
    <p:extLst>
      <p:ext uri="{BB962C8B-B14F-4D97-AF65-F5344CB8AC3E}">
        <p14:creationId xmlns:p14="http://schemas.microsoft.com/office/powerpoint/2010/main" val="277614358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3D3A-31BA-4F96-9134-4258F08F74B0}"/>
              </a:ext>
            </a:extLst>
          </p:cNvPr>
          <p:cNvSpPr>
            <a:spLocks noGrp="1"/>
          </p:cNvSpPr>
          <p:nvPr>
            <p:ph type="title"/>
          </p:nvPr>
        </p:nvSpPr>
        <p:spPr/>
        <p:txBody>
          <a:bodyPr/>
          <a:lstStyle/>
          <a:p>
            <a:r>
              <a:rPr lang="ru-RU" dirty="0"/>
              <a:t>Дополнительные выходные параметры функций</a:t>
            </a:r>
          </a:p>
        </p:txBody>
      </p:sp>
      <p:sp>
        <p:nvSpPr>
          <p:cNvPr id="3" name="Content Placeholder 2">
            <a:extLst>
              <a:ext uri="{FF2B5EF4-FFF2-40B4-BE49-F238E27FC236}">
                <a16:creationId xmlns:a16="http://schemas.microsoft.com/office/drawing/2014/main" id="{08B5E188-A136-4B47-B6E9-12A5064A4245}"/>
              </a:ext>
            </a:extLst>
          </p:cNvPr>
          <p:cNvSpPr>
            <a:spLocks noGrp="1"/>
          </p:cNvSpPr>
          <p:nvPr>
            <p:ph idx="1"/>
          </p:nvPr>
        </p:nvSpPr>
        <p:spPr>
          <a:xfrm>
            <a:off x="838200" y="1825624"/>
            <a:ext cx="10515600" cy="4911351"/>
          </a:xfrm>
        </p:spPr>
        <p:txBody>
          <a:bodyPr>
            <a:normAutofit fontScale="55000" lnSpcReduction="20000"/>
          </a:bodyPr>
          <a:lstStyle/>
          <a:p>
            <a:pPr marL="0" indent="0">
              <a:buNone/>
            </a:pPr>
            <a:r>
              <a:rPr lang="en-US" dirty="0" err="1"/>
              <a:t>int</a:t>
            </a:r>
            <a:r>
              <a:rPr lang="en-US" dirty="0"/>
              <a:t> </a:t>
            </a:r>
            <a:r>
              <a:rPr lang="en-US" dirty="0" err="1"/>
              <a:t>max_order_factor</a:t>
            </a:r>
            <a:r>
              <a:rPr lang="en-US" dirty="0"/>
              <a:t>(</a:t>
            </a:r>
            <a:r>
              <a:rPr lang="en-US" dirty="0" err="1"/>
              <a:t>int</a:t>
            </a:r>
            <a:r>
              <a:rPr lang="en-US" dirty="0"/>
              <a:t> </a:t>
            </a:r>
            <a:r>
              <a:rPr lang="en-US" dirty="0" err="1"/>
              <a:t>x,int</a:t>
            </a:r>
            <a:r>
              <a:rPr lang="en-US" dirty="0"/>
              <a:t>&amp; </a:t>
            </a:r>
            <a:r>
              <a:rPr lang="en-US" dirty="0" err="1"/>
              <a:t>max_order</a:t>
            </a:r>
            <a:r>
              <a:rPr lang="en-US" dirty="0"/>
              <a:t>){</a:t>
            </a:r>
          </a:p>
          <a:p>
            <a:pPr marL="0" indent="0">
              <a:buNone/>
            </a:pPr>
            <a:r>
              <a:rPr lang="en-US" dirty="0"/>
              <a:t>    if(x&lt;2) { </a:t>
            </a:r>
            <a:r>
              <a:rPr lang="en-US" dirty="0" err="1"/>
              <a:t>max_order</a:t>
            </a:r>
            <a:r>
              <a:rPr lang="en-US" dirty="0"/>
              <a:t> = 1; return x`; }</a:t>
            </a:r>
          </a:p>
          <a:p>
            <a:pPr marL="0" indent="0">
              <a:buNone/>
            </a:pPr>
            <a:r>
              <a:rPr lang="en-US" dirty="0"/>
              <a:t>    </a:t>
            </a:r>
            <a:r>
              <a:rPr lang="en-US" dirty="0" err="1"/>
              <a:t>int</a:t>
            </a:r>
            <a:r>
              <a:rPr lang="en-US" dirty="0"/>
              <a:t> factor = 2, </a:t>
            </a:r>
            <a:r>
              <a:rPr lang="en-US" dirty="0" err="1"/>
              <a:t>max_order_factor</a:t>
            </a:r>
            <a:r>
              <a:rPr lang="en-US" dirty="0"/>
              <a:t> = 0;</a:t>
            </a:r>
          </a:p>
          <a:p>
            <a:pPr marL="0" indent="0">
              <a:buNone/>
            </a:pPr>
            <a:r>
              <a:rPr lang="en-US" dirty="0"/>
              <a:t>    do{</a:t>
            </a:r>
          </a:p>
          <a:p>
            <a:pPr marL="0" indent="0">
              <a:buNone/>
            </a:pPr>
            <a:r>
              <a:rPr lang="en-US" dirty="0"/>
              <a:t>        </a:t>
            </a:r>
            <a:r>
              <a:rPr lang="en-US" dirty="0" err="1"/>
              <a:t>int</a:t>
            </a:r>
            <a:r>
              <a:rPr lang="en-US" dirty="0"/>
              <a:t> order = 0;</a:t>
            </a:r>
          </a:p>
          <a:p>
            <a:pPr marL="0" indent="0">
              <a:buNone/>
            </a:pPr>
            <a:r>
              <a:rPr lang="en-US" dirty="0"/>
              <a:t>        while(</a:t>
            </a:r>
            <a:r>
              <a:rPr lang="en-US" dirty="0" err="1"/>
              <a:t>x%factor</a:t>
            </a:r>
            <a:r>
              <a:rPr lang="en-US" dirty="0"/>
              <a:t>==0) { x /= factor; ++order; }</a:t>
            </a:r>
          </a:p>
          <a:p>
            <a:pPr marL="0" indent="0">
              <a:buNone/>
            </a:pPr>
            <a:r>
              <a:rPr lang="en-US" dirty="0"/>
              <a:t>        if(order&gt;</a:t>
            </a:r>
            <a:r>
              <a:rPr lang="en-US" dirty="0" err="1"/>
              <a:t>max_order</a:t>
            </a:r>
            <a:r>
              <a:rPr lang="en-US" dirty="0"/>
              <a:t>) { </a:t>
            </a:r>
            <a:r>
              <a:rPr lang="en-US" dirty="0" err="1"/>
              <a:t>max_order_factor</a:t>
            </a:r>
            <a:r>
              <a:rPr lang="en-US" dirty="0"/>
              <a:t> = factor; </a:t>
            </a:r>
            <a:r>
              <a:rPr lang="en-US" dirty="0" err="1"/>
              <a:t>max_order</a:t>
            </a:r>
            <a:r>
              <a:rPr lang="en-US" dirty="0"/>
              <a:t> = order; }</a:t>
            </a:r>
          </a:p>
          <a:p>
            <a:pPr marL="0" indent="0">
              <a:buNone/>
            </a:pPr>
            <a:r>
              <a:rPr lang="en-US" dirty="0"/>
              <a:t>        factor += 1+(factor&gt;2);</a:t>
            </a:r>
          </a:p>
          <a:p>
            <a:pPr marL="0" indent="0">
              <a:buNone/>
            </a:pPr>
            <a:r>
              <a:rPr lang="en-US" dirty="0"/>
              <a:t>    }while(x&gt;1);</a:t>
            </a:r>
          </a:p>
          <a:p>
            <a:pPr marL="0" indent="0">
              <a:buNone/>
            </a:pPr>
            <a:r>
              <a:rPr lang="en-US" dirty="0"/>
              <a:t>    return </a:t>
            </a:r>
            <a:r>
              <a:rPr lang="en-US" dirty="0" err="1"/>
              <a:t>max_order_factor</a:t>
            </a:r>
            <a:r>
              <a:rPr lang="en-US" dirty="0"/>
              <a:t>;</a:t>
            </a:r>
          </a:p>
          <a:p>
            <a:pPr marL="0" indent="0">
              <a:buNone/>
            </a:pPr>
            <a:r>
              <a:rPr lang="en-US" dirty="0"/>
              <a:t>}</a:t>
            </a:r>
          </a:p>
          <a:p>
            <a:pPr marL="0" indent="0">
              <a:buNone/>
            </a:pPr>
            <a:endParaRPr lang="en-US" dirty="0"/>
          </a:p>
          <a:p>
            <a:pPr marL="0" indent="0">
              <a:buNone/>
            </a:pPr>
            <a:r>
              <a:rPr lang="en-US" dirty="0" err="1"/>
              <a:t>int</a:t>
            </a:r>
            <a:r>
              <a:rPr lang="en-US" dirty="0"/>
              <a:t> main() {</a:t>
            </a:r>
          </a:p>
          <a:p>
            <a:pPr marL="0" indent="0">
              <a:buNone/>
            </a:pPr>
            <a:r>
              <a:rPr lang="en-US" dirty="0"/>
              <a:t>    </a:t>
            </a:r>
            <a:r>
              <a:rPr lang="en-US" dirty="0" err="1"/>
              <a:t>int</a:t>
            </a:r>
            <a:r>
              <a:rPr lang="en-US" dirty="0"/>
              <a:t> </a:t>
            </a:r>
            <a:r>
              <a:rPr lang="en-US" dirty="0" err="1"/>
              <a:t>mo</a:t>
            </a:r>
            <a:r>
              <a:rPr lang="en-US" dirty="0"/>
              <a:t>, mf = </a:t>
            </a:r>
            <a:r>
              <a:rPr lang="en-US" dirty="0" err="1"/>
              <a:t>max_order_factor</a:t>
            </a:r>
            <a:r>
              <a:rPr lang="en-US" dirty="0"/>
              <a:t>(2*3*3*7,mo);</a:t>
            </a:r>
          </a:p>
          <a:p>
            <a:pPr marL="0" indent="0">
              <a:buNone/>
            </a:pPr>
            <a:r>
              <a:rPr lang="en-US" dirty="0"/>
              <a:t>    </a:t>
            </a:r>
            <a:r>
              <a:rPr lang="en-US" dirty="0" err="1"/>
              <a:t>std</a:t>
            </a:r>
            <a:r>
              <a:rPr lang="en-US" dirty="0"/>
              <a:t>::</a:t>
            </a:r>
            <a:r>
              <a:rPr lang="en-US" dirty="0" err="1"/>
              <a:t>cout</a:t>
            </a:r>
            <a:r>
              <a:rPr lang="en-US" dirty="0"/>
              <a:t> &lt;&lt;  “Max factor is “ &lt;&lt; mf &lt;&lt; ‘^’ &lt;&lt; </a:t>
            </a:r>
            <a:r>
              <a:rPr lang="en-US" dirty="0" err="1"/>
              <a:t>mo</a:t>
            </a:r>
            <a:r>
              <a:rPr lang="en-US" dirty="0"/>
              <a:t> &lt;&lt; ‘\n’;</a:t>
            </a:r>
          </a:p>
          <a:p>
            <a:pPr marL="0" indent="0">
              <a:buNone/>
            </a:pPr>
            <a:r>
              <a:rPr lang="en-US" dirty="0"/>
              <a:t>}</a:t>
            </a:r>
          </a:p>
        </p:txBody>
      </p:sp>
    </p:spTree>
    <p:extLst>
      <p:ext uri="{BB962C8B-B14F-4D97-AF65-F5344CB8AC3E}">
        <p14:creationId xmlns:p14="http://schemas.microsoft.com/office/powerpoint/2010/main" val="346792640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295BB3-7B8C-4770-81EF-04656D17B2BF}"/>
              </a:ext>
            </a:extLst>
          </p:cNvPr>
          <p:cNvSpPr>
            <a:spLocks noGrp="1"/>
          </p:cNvSpPr>
          <p:nvPr>
            <p:ph type="title"/>
          </p:nvPr>
        </p:nvSpPr>
        <p:spPr/>
        <p:txBody>
          <a:bodyPr/>
          <a:lstStyle/>
          <a:p>
            <a:r>
              <a:rPr lang="ru-RU" dirty="0"/>
              <a:t>Практика 27.11-01.12</a:t>
            </a:r>
          </a:p>
        </p:txBody>
      </p:sp>
      <p:sp>
        <p:nvSpPr>
          <p:cNvPr id="5" name="Text Placeholder 4">
            <a:extLst>
              <a:ext uri="{FF2B5EF4-FFF2-40B4-BE49-F238E27FC236}">
                <a16:creationId xmlns:a16="http://schemas.microsoft.com/office/drawing/2014/main" id="{720E2D9C-A110-46BD-9364-4F2AB6F087E6}"/>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05544569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CEA1-9182-41F6-8907-E29A6A882984}"/>
              </a:ext>
            </a:extLst>
          </p:cNvPr>
          <p:cNvSpPr>
            <a:spLocks noGrp="1"/>
          </p:cNvSpPr>
          <p:nvPr>
            <p:ph type="title"/>
          </p:nvPr>
        </p:nvSpPr>
        <p:spPr/>
        <p:txBody>
          <a:bodyPr/>
          <a:lstStyle/>
          <a:p>
            <a:r>
              <a:rPr lang="ru-RU" dirty="0"/>
              <a:t>Побитовые операции</a:t>
            </a:r>
          </a:p>
        </p:txBody>
      </p:sp>
      <p:sp>
        <p:nvSpPr>
          <p:cNvPr id="3" name="Content Placeholder 2">
            <a:extLst>
              <a:ext uri="{FF2B5EF4-FFF2-40B4-BE49-F238E27FC236}">
                <a16:creationId xmlns:a16="http://schemas.microsoft.com/office/drawing/2014/main" id="{C4A06A1D-3671-4243-B169-77A3319D9438}"/>
              </a:ext>
            </a:extLst>
          </p:cNvPr>
          <p:cNvSpPr>
            <a:spLocks noGrp="1"/>
          </p:cNvSpPr>
          <p:nvPr>
            <p:ph idx="1"/>
          </p:nvPr>
        </p:nvSpPr>
        <p:spPr/>
        <p:txBody>
          <a:bodyPr>
            <a:normAutofit fontScale="85000" lnSpcReduction="20000"/>
          </a:bodyPr>
          <a:lstStyle/>
          <a:p>
            <a:r>
              <a:rPr lang="ru-RU" dirty="0"/>
              <a:t>Операции </a:t>
            </a:r>
            <a:r>
              <a:rPr lang="en-US" dirty="0">
                <a:latin typeface="Consolas" panose="020B0609020204030204" pitchFamily="49" charset="0"/>
              </a:rPr>
              <a:t>&amp;</a:t>
            </a:r>
            <a:r>
              <a:rPr lang="en-US" dirty="0"/>
              <a:t> (</a:t>
            </a:r>
            <a:r>
              <a:rPr lang="ru-RU" dirty="0"/>
              <a:t>побитовые И), </a:t>
            </a:r>
            <a:r>
              <a:rPr lang="en-US" dirty="0">
                <a:latin typeface="Consolas" panose="020B0609020204030204" pitchFamily="49" charset="0"/>
              </a:rPr>
              <a:t>|</a:t>
            </a:r>
            <a:r>
              <a:rPr lang="en-US" dirty="0"/>
              <a:t> (</a:t>
            </a:r>
            <a:r>
              <a:rPr lang="ru-RU" dirty="0"/>
              <a:t>побитовое ИЛИ) и </a:t>
            </a:r>
            <a:r>
              <a:rPr lang="en-US" dirty="0">
                <a:latin typeface="Consolas" panose="020B0609020204030204" pitchFamily="49" charset="0"/>
              </a:rPr>
              <a:t>^</a:t>
            </a:r>
            <a:r>
              <a:rPr lang="en-US" dirty="0"/>
              <a:t> (</a:t>
            </a:r>
            <a:r>
              <a:rPr lang="ru-RU" dirty="0"/>
              <a:t>побитовое исключающее ИЛИ) – бинарные инфиксные операции, применимые к целочисленным операндам.</a:t>
            </a:r>
          </a:p>
          <a:p>
            <a:r>
              <a:rPr lang="ru-RU" dirty="0"/>
              <a:t>После обычных арифметических преобразований применяют соответствующую булеву операцию попарно над битами операндов для формирования результата.</a:t>
            </a:r>
            <a:endParaRPr lang="en-US" dirty="0"/>
          </a:p>
          <a:p>
            <a:r>
              <a:rPr lang="ru-RU" dirty="0"/>
              <a:t>Никакого специального порядка вычислений, как для логических операций нет.</a:t>
            </a:r>
          </a:p>
          <a:p>
            <a:r>
              <a:rPr lang="ru-RU" dirty="0"/>
              <a:t>Операция </a:t>
            </a:r>
            <a:r>
              <a:rPr lang="en-US" dirty="0"/>
              <a:t>~ (</a:t>
            </a:r>
            <a:r>
              <a:rPr lang="ru-RU" dirty="0"/>
              <a:t>побитовое отрицание) – унарная </a:t>
            </a:r>
            <a:r>
              <a:rPr lang="ru-RU" dirty="0" err="1"/>
              <a:t>префиксаная</a:t>
            </a:r>
            <a:r>
              <a:rPr lang="ru-RU" dirty="0"/>
              <a:t>. Применённая к целочисленному типу инвертирует все его биты после целочисленного повышения.</a:t>
            </a:r>
          </a:p>
          <a:p>
            <a:r>
              <a:rPr lang="ru-RU" dirty="0"/>
              <a:t>Реализованы </a:t>
            </a:r>
            <a:r>
              <a:rPr lang="ru-RU" dirty="0" err="1"/>
              <a:t>аппаратно</a:t>
            </a:r>
            <a:r>
              <a:rPr lang="ru-RU" dirty="0"/>
              <a:t> на всех процессорах, фактически эффективнее обычных сложений и вычитаний, т.к. не содержат переносов, как в сложении и полностью параллельны на битовом уровне.</a:t>
            </a:r>
          </a:p>
        </p:txBody>
      </p:sp>
    </p:spTree>
    <p:extLst>
      <p:ext uri="{BB962C8B-B14F-4D97-AF65-F5344CB8AC3E}">
        <p14:creationId xmlns:p14="http://schemas.microsoft.com/office/powerpoint/2010/main" val="7446884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3C44-461B-4A9A-83A0-2A2EF7EB7362}"/>
              </a:ext>
            </a:extLst>
          </p:cNvPr>
          <p:cNvSpPr>
            <a:spLocks noGrp="1"/>
          </p:cNvSpPr>
          <p:nvPr>
            <p:ph type="title"/>
          </p:nvPr>
        </p:nvSpPr>
        <p:spPr/>
        <p:txBody>
          <a:bodyPr/>
          <a:lstStyle/>
          <a:p>
            <a:r>
              <a:rPr lang="ru-RU" dirty="0"/>
              <a:t>Примеры побитовых операций</a:t>
            </a:r>
          </a:p>
        </p:txBody>
      </p:sp>
      <p:sp>
        <p:nvSpPr>
          <p:cNvPr id="3" name="Content Placeholder 2">
            <a:extLst>
              <a:ext uri="{FF2B5EF4-FFF2-40B4-BE49-F238E27FC236}">
                <a16:creationId xmlns:a16="http://schemas.microsoft.com/office/drawing/2014/main" id="{AA149644-A434-4D61-9DC1-7D90A60E522A}"/>
              </a:ext>
            </a:extLst>
          </p:cNvPr>
          <p:cNvSpPr>
            <a:spLocks noGrp="1"/>
          </p:cNvSpPr>
          <p:nvPr>
            <p:ph idx="1"/>
          </p:nvPr>
        </p:nvSpPr>
        <p:spPr/>
        <p:txBody>
          <a:bodyPr/>
          <a:lstStyle/>
          <a:p>
            <a:pPr marL="0" indent="0">
              <a:buNone/>
            </a:pPr>
            <a:r>
              <a:rPr lang="en-US" dirty="0">
                <a:latin typeface="Consolas" panose="020B0609020204030204" pitchFamily="49" charset="0"/>
              </a:rPr>
              <a:t>// </a:t>
            </a:r>
            <a:r>
              <a:rPr lang="ru-RU" dirty="0">
                <a:latin typeface="Consolas" panose="020B0609020204030204" pitchFamily="49" charset="0"/>
              </a:rPr>
              <a:t>Старшие биты, содержащие нули, не показаны.</a:t>
            </a:r>
          </a:p>
          <a:p>
            <a:pPr marL="0" indent="0">
              <a:buNone/>
            </a:pPr>
            <a:r>
              <a:rPr lang="en-US" dirty="0" err="1">
                <a:latin typeface="Consolas" panose="020B0609020204030204" pitchFamily="49" charset="0"/>
              </a:rPr>
              <a:t>std</a:t>
            </a:r>
            <a:r>
              <a:rPr lang="en-US" dirty="0">
                <a:latin typeface="Consolas" panose="020B0609020204030204" pitchFamily="49" charset="0"/>
              </a:rPr>
              <a:t>::uint32_t x = 0b1010,</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 y = 0b1100,</a:t>
            </a:r>
          </a:p>
          <a:p>
            <a:pPr marL="0" indent="0">
              <a:buNone/>
            </a:pPr>
            <a:r>
              <a:rPr lang="en-US" dirty="0">
                <a:latin typeface="Consolas" panose="020B0609020204030204" pitchFamily="49" charset="0"/>
              </a:rPr>
              <a:t>    </a:t>
            </a:r>
            <a:r>
              <a:rPr lang="en-US" dirty="0" err="1">
                <a:latin typeface="Consolas" panose="020B0609020204030204" pitchFamily="49" charset="0"/>
              </a:rPr>
              <a:t>xay</a:t>
            </a:r>
            <a:r>
              <a:rPr lang="en-US" dirty="0">
                <a:latin typeface="Consolas" panose="020B0609020204030204" pitchFamily="49" charset="0"/>
              </a:rPr>
              <a:t> = </a:t>
            </a:r>
            <a:r>
              <a:rPr lang="en-US" dirty="0" err="1">
                <a:latin typeface="Consolas" panose="020B0609020204030204" pitchFamily="49" charset="0"/>
              </a:rPr>
              <a:t>x&amp;y</a:t>
            </a:r>
            <a:r>
              <a:rPr lang="en-US" dirty="0">
                <a:latin typeface="Consolas" panose="020B0609020204030204" pitchFamily="49" charset="0"/>
              </a:rPr>
              <a:t>, // 0b1000</a:t>
            </a:r>
          </a:p>
          <a:p>
            <a:pPr marL="0" indent="0">
              <a:buNone/>
            </a:pPr>
            <a:r>
              <a:rPr lang="en-US" dirty="0">
                <a:latin typeface="Consolas" panose="020B0609020204030204" pitchFamily="49" charset="0"/>
              </a:rPr>
              <a:t>    </a:t>
            </a:r>
            <a:r>
              <a:rPr lang="en-US" dirty="0" err="1">
                <a:latin typeface="Consolas" panose="020B0609020204030204" pitchFamily="49" charset="0"/>
              </a:rPr>
              <a:t>xoy</a:t>
            </a:r>
            <a:r>
              <a:rPr lang="en-US" dirty="0">
                <a:latin typeface="Consolas" panose="020B0609020204030204" pitchFamily="49" charset="0"/>
              </a:rPr>
              <a:t> = </a:t>
            </a:r>
            <a:r>
              <a:rPr lang="en-US" dirty="0" err="1">
                <a:latin typeface="Consolas" panose="020B0609020204030204" pitchFamily="49" charset="0"/>
              </a:rPr>
              <a:t>x|y</a:t>
            </a:r>
            <a:r>
              <a:rPr lang="en-US" dirty="0">
                <a:latin typeface="Consolas" panose="020B0609020204030204" pitchFamily="49" charset="0"/>
              </a:rPr>
              <a:t>, // 0b1110</a:t>
            </a:r>
          </a:p>
          <a:p>
            <a:pPr marL="0" indent="0">
              <a:buNone/>
            </a:pPr>
            <a:r>
              <a:rPr lang="en-US" dirty="0">
                <a:latin typeface="Consolas" panose="020B0609020204030204" pitchFamily="49" charset="0"/>
              </a:rPr>
              <a:t>    </a:t>
            </a:r>
            <a:r>
              <a:rPr lang="en-US" dirty="0" err="1">
                <a:latin typeface="Consolas" panose="020B0609020204030204" pitchFamily="49" charset="0"/>
              </a:rPr>
              <a:t>xxy</a:t>
            </a:r>
            <a:r>
              <a:rPr lang="en-US" dirty="0">
                <a:latin typeface="Consolas" panose="020B0609020204030204" pitchFamily="49" charset="0"/>
              </a:rPr>
              <a:t> = </a:t>
            </a:r>
            <a:r>
              <a:rPr lang="en-US" dirty="0" err="1">
                <a:latin typeface="Consolas" panose="020B0609020204030204" pitchFamily="49" charset="0"/>
              </a:rPr>
              <a:t>x^y</a:t>
            </a:r>
            <a:r>
              <a:rPr lang="ru-RU" dirty="0">
                <a:latin typeface="Consolas" panose="020B0609020204030204" pitchFamily="49" charset="0"/>
              </a:rPr>
              <a:t>,</a:t>
            </a:r>
            <a:r>
              <a:rPr lang="en-US" dirty="0">
                <a:latin typeface="Consolas" panose="020B0609020204030204" pitchFamily="49" charset="0"/>
              </a:rPr>
              <a:t> // 0b0110</a:t>
            </a:r>
          </a:p>
          <a:p>
            <a:pPr marL="0" indent="0">
              <a:buNone/>
            </a:pPr>
            <a:r>
              <a:rPr lang="en-US" dirty="0">
                <a:latin typeface="Consolas" panose="020B0609020204030204" pitchFamily="49" charset="0"/>
              </a:rPr>
              <a:t>    </a:t>
            </a:r>
            <a:r>
              <a:rPr lang="en-US" dirty="0" err="1">
                <a:latin typeface="Consolas" panose="020B0609020204030204" pitchFamily="49" charset="0"/>
              </a:rPr>
              <a:t>nx</a:t>
            </a:r>
            <a:r>
              <a:rPr lang="en-US" dirty="0">
                <a:latin typeface="Consolas" panose="020B0609020204030204" pitchFamily="49" charset="0"/>
              </a:rPr>
              <a:t> = ~x;   // 0b11111111111111111111111111110101</a:t>
            </a:r>
          </a:p>
        </p:txBody>
      </p:sp>
    </p:spTree>
    <p:extLst>
      <p:ext uri="{BB962C8B-B14F-4D97-AF65-F5344CB8AC3E}">
        <p14:creationId xmlns:p14="http://schemas.microsoft.com/office/powerpoint/2010/main" val="265876204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BD79-2099-4248-BBE8-3472BC039CCB}"/>
              </a:ext>
            </a:extLst>
          </p:cNvPr>
          <p:cNvSpPr>
            <a:spLocks noGrp="1"/>
          </p:cNvSpPr>
          <p:nvPr>
            <p:ph type="title"/>
          </p:nvPr>
        </p:nvSpPr>
        <p:spPr/>
        <p:txBody>
          <a:bodyPr/>
          <a:lstStyle/>
          <a:p>
            <a:r>
              <a:rPr lang="ru-RU" dirty="0"/>
              <a:t>Побитовые операции (2)</a:t>
            </a:r>
          </a:p>
        </p:txBody>
      </p:sp>
      <p:sp>
        <p:nvSpPr>
          <p:cNvPr id="3" name="Content Placeholder 2">
            <a:extLst>
              <a:ext uri="{FF2B5EF4-FFF2-40B4-BE49-F238E27FC236}">
                <a16:creationId xmlns:a16="http://schemas.microsoft.com/office/drawing/2014/main" id="{823A3589-051C-4354-9A69-6DBE93C2396A}"/>
              </a:ext>
            </a:extLst>
          </p:cNvPr>
          <p:cNvSpPr>
            <a:spLocks noGrp="1"/>
          </p:cNvSpPr>
          <p:nvPr>
            <p:ph idx="1"/>
          </p:nvPr>
        </p:nvSpPr>
        <p:spPr/>
        <p:txBody>
          <a:bodyPr>
            <a:normAutofit fontScale="62500" lnSpcReduction="20000"/>
          </a:bodyPr>
          <a:lstStyle/>
          <a:p>
            <a:r>
              <a:rPr lang="ru-RU" dirty="0"/>
              <a:t>Операции </a:t>
            </a:r>
            <a:r>
              <a:rPr lang="en-US" dirty="0">
                <a:latin typeface="Consolas" panose="020B0609020204030204" pitchFamily="49" charset="0"/>
              </a:rPr>
              <a:t>&lt;&lt;</a:t>
            </a:r>
            <a:r>
              <a:rPr lang="en-US" dirty="0"/>
              <a:t> </a:t>
            </a:r>
            <a:r>
              <a:rPr lang="ru-RU" dirty="0"/>
              <a:t>(побитовый сдвиг влево) и </a:t>
            </a:r>
            <a:r>
              <a:rPr lang="en-US" dirty="0">
                <a:latin typeface="Consolas" panose="020B0609020204030204" pitchFamily="49" charset="0"/>
              </a:rPr>
              <a:t>&gt;&gt; </a:t>
            </a:r>
            <a:r>
              <a:rPr lang="ru-RU" dirty="0"/>
              <a:t>(побитовый сдвиг вправо) – бинарные инфиксные операции, применимые к целочисленным операндам.</a:t>
            </a:r>
          </a:p>
          <a:p>
            <a:r>
              <a:rPr lang="ru-RU" dirty="0"/>
              <a:t>Вместо обычных арифметических преобразований, отдельно повышают оба операнда, тип результата – тип левого после повышения.</a:t>
            </a:r>
          </a:p>
          <a:p>
            <a:r>
              <a:rPr lang="ru-RU" dirty="0"/>
              <a:t>Результат – сдвиг влево (для </a:t>
            </a:r>
            <a:r>
              <a:rPr lang="en-US" dirty="0">
                <a:latin typeface="Consolas" panose="020B0609020204030204" pitchFamily="49" charset="0"/>
              </a:rPr>
              <a:t>&lt;&lt;</a:t>
            </a:r>
            <a:r>
              <a:rPr lang="en-US" dirty="0"/>
              <a:t>) </a:t>
            </a:r>
            <a:r>
              <a:rPr lang="ru-RU" dirty="0"/>
              <a:t>или вправо (для </a:t>
            </a:r>
            <a:r>
              <a:rPr lang="en-US" dirty="0">
                <a:latin typeface="Consolas" panose="020B0609020204030204" pitchFamily="49" charset="0"/>
              </a:rPr>
              <a:t>&gt;&gt;</a:t>
            </a:r>
            <a:r>
              <a:rPr lang="en-US" dirty="0"/>
              <a:t>) </a:t>
            </a:r>
            <a:r>
              <a:rPr lang="ru-RU" dirty="0"/>
              <a:t>двоичного представления левого операнда на число бит, указанное правым (должно быть больше 0 и меньше ширины результата, иначе </a:t>
            </a:r>
            <a:r>
              <a:rPr lang="en-US" dirty="0"/>
              <a:t>UB).</a:t>
            </a:r>
            <a:endParaRPr lang="ru-RU" dirty="0"/>
          </a:p>
          <a:p>
            <a:r>
              <a:rPr lang="ru-RU" dirty="0"/>
              <a:t>Математически эквивалентно умножению (для </a:t>
            </a:r>
            <a:r>
              <a:rPr lang="en-US" dirty="0">
                <a:latin typeface="Consolas" panose="020B0609020204030204" pitchFamily="49" charset="0"/>
              </a:rPr>
              <a:t>&lt;&lt;</a:t>
            </a:r>
            <a:r>
              <a:rPr lang="en-US" dirty="0"/>
              <a:t>) </a:t>
            </a:r>
            <a:r>
              <a:rPr lang="ru-RU" dirty="0"/>
              <a:t>или делению (для </a:t>
            </a:r>
            <a:r>
              <a:rPr lang="en-US" dirty="0">
                <a:latin typeface="Consolas" panose="020B0609020204030204" pitchFamily="49" charset="0"/>
              </a:rPr>
              <a:t>&gt;&gt;</a:t>
            </a:r>
            <a:r>
              <a:rPr lang="en-US" dirty="0"/>
              <a:t>) </a:t>
            </a:r>
            <a:r>
              <a:rPr lang="ru-RU" dirty="0"/>
              <a:t>на 2 в степени правый операнд.</a:t>
            </a:r>
          </a:p>
          <a:p>
            <a:r>
              <a:rPr lang="ru-RU" dirty="0"/>
              <a:t>Для беззнакового результата, как обычно, приведения по модулю 2. Для знакового сдвиг единиц влево в бит знака приводит к странным математическим результатам, а дальше к </a:t>
            </a:r>
            <a:r>
              <a:rPr lang="en-US" dirty="0"/>
              <a:t>UB </a:t>
            </a:r>
            <a:r>
              <a:rPr lang="ru-RU" dirty="0"/>
              <a:t>из-за </a:t>
            </a:r>
            <a:r>
              <a:rPr lang="ru-RU" dirty="0" err="1"/>
              <a:t>непредставимости</a:t>
            </a:r>
            <a:r>
              <a:rPr lang="ru-RU" dirty="0"/>
              <a:t>. При сдвиге вправо отрицательного значения результат определяется реализацией.</a:t>
            </a:r>
          </a:p>
          <a:p>
            <a:r>
              <a:rPr lang="ru-RU" dirty="0"/>
              <a:t>В большинстве случаев все побитовые операции применяют только к беззнаковым операндам.</a:t>
            </a:r>
          </a:p>
          <a:p>
            <a:r>
              <a:rPr lang="ru-RU" sz="2900" dirty="0"/>
              <a:t>Использование нами </a:t>
            </a:r>
            <a:r>
              <a:rPr lang="en-US" sz="2900" dirty="0">
                <a:latin typeface="Consolas" panose="020B0609020204030204" pitchFamily="49" charset="0"/>
              </a:rPr>
              <a:t>&lt;&lt;</a:t>
            </a:r>
            <a:r>
              <a:rPr lang="en-US" sz="2900" dirty="0"/>
              <a:t> </a:t>
            </a:r>
            <a:r>
              <a:rPr lang="ru-RU" sz="2900" dirty="0"/>
              <a:t>и </a:t>
            </a:r>
            <a:r>
              <a:rPr lang="en-US" sz="2900" dirty="0">
                <a:latin typeface="Consolas" panose="020B0609020204030204" pitchFamily="49" charset="0"/>
              </a:rPr>
              <a:t>&gt;&gt;</a:t>
            </a:r>
            <a:r>
              <a:rPr lang="en-US" sz="2900" dirty="0"/>
              <a:t> </a:t>
            </a:r>
            <a:r>
              <a:rPr lang="ru-RU" sz="2900" dirty="0"/>
              <a:t>для ввода и вывода – следствие возможности давать произвольную семантику операциям над пользовательскими типами (типами поток ввода-вывод в этом случае). Побитовый сдвиг – встроенная в язык семантика этих операций.</a:t>
            </a:r>
          </a:p>
        </p:txBody>
      </p:sp>
    </p:spTree>
    <p:extLst>
      <p:ext uri="{BB962C8B-B14F-4D97-AF65-F5344CB8AC3E}">
        <p14:creationId xmlns:p14="http://schemas.microsoft.com/office/powerpoint/2010/main" val="161041722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566B0-A7EA-4E8F-AA68-CA557AB93B38}"/>
              </a:ext>
            </a:extLst>
          </p:cNvPr>
          <p:cNvSpPr>
            <a:spLocks noGrp="1"/>
          </p:cNvSpPr>
          <p:nvPr>
            <p:ph type="title"/>
          </p:nvPr>
        </p:nvSpPr>
        <p:spPr/>
        <p:txBody>
          <a:bodyPr/>
          <a:lstStyle/>
          <a:p>
            <a:r>
              <a:rPr lang="ru-RU" dirty="0"/>
              <a:t>Примеры побитовых операций (2)</a:t>
            </a:r>
          </a:p>
        </p:txBody>
      </p:sp>
      <p:sp>
        <p:nvSpPr>
          <p:cNvPr id="3" name="Content Placeholder 2">
            <a:extLst>
              <a:ext uri="{FF2B5EF4-FFF2-40B4-BE49-F238E27FC236}">
                <a16:creationId xmlns:a16="http://schemas.microsoft.com/office/drawing/2014/main" id="{01BF8388-9EE1-4DC4-8CD9-31B54C479D04}"/>
              </a:ext>
            </a:extLst>
          </p:cNvPr>
          <p:cNvSpPr>
            <a:spLocks noGrp="1"/>
          </p:cNvSpPr>
          <p:nvPr>
            <p:ph idx="1"/>
          </p:nvPr>
        </p:nvSpPr>
        <p:spPr/>
        <p:txBody>
          <a:bodyPr>
            <a:normAutofit fontScale="85000" lnSpcReduction="20000"/>
          </a:bodyPr>
          <a:lstStyle/>
          <a:p>
            <a:pPr marL="0" indent="0">
              <a:buNone/>
            </a:pPr>
            <a:r>
              <a:rPr lang="en-US" dirty="0">
                <a:latin typeface="Consolas" panose="020B0609020204030204" pitchFamily="49" charset="0"/>
              </a:rPr>
              <a:t>std:uint32_t x = 0b001011,</a:t>
            </a:r>
          </a:p>
          <a:p>
            <a:pPr marL="0" indent="0">
              <a:buNone/>
            </a:pPr>
            <a:r>
              <a:rPr lang="en-US" dirty="0">
                <a:latin typeface="Consolas" panose="020B0609020204030204" pitchFamily="49" charset="0"/>
              </a:rPr>
              <a:t>    y = x&lt;&lt;2, // 0b101100</a:t>
            </a:r>
          </a:p>
          <a:p>
            <a:pPr marL="0" indent="0">
              <a:buNone/>
            </a:pPr>
            <a:r>
              <a:rPr lang="en-US" dirty="0">
                <a:latin typeface="Consolas" panose="020B0609020204030204" pitchFamily="49" charset="0"/>
              </a:rPr>
              <a:t>    z = x&gt;&gt;2; // 0b000010</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std</a:t>
            </a:r>
            <a:r>
              <a:rPr lang="en-US" dirty="0">
                <a:latin typeface="Consolas" panose="020B0609020204030204" pitchFamily="49" charset="0"/>
              </a:rPr>
              <a:t>::int32_t a = 0x40000000, // 2^30</a:t>
            </a:r>
          </a:p>
          <a:p>
            <a:pPr marL="0" indent="0">
              <a:buNone/>
            </a:pPr>
            <a:r>
              <a:rPr lang="en-US" dirty="0">
                <a:latin typeface="Consolas" panose="020B0609020204030204" pitchFamily="49" charset="0"/>
              </a:rPr>
              <a:t>             b = a&lt;&lt;2;       // UNDEFINED BEHAVIOR!</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ru-RU" dirty="0">
                <a:latin typeface="Consolas" panose="020B0609020204030204" pitchFamily="49" charset="0"/>
              </a:rPr>
              <a:t>(</a:t>
            </a:r>
            <a:r>
              <a:rPr lang="en-US" dirty="0">
                <a:latin typeface="Consolas" panose="020B0609020204030204" pitchFamily="49" charset="0"/>
              </a:rPr>
              <a:t>(-1)&gt;&gt;2</a:t>
            </a:r>
            <a:r>
              <a:rPr lang="ru-RU" dirty="0">
                <a:latin typeface="Consolas" panose="020B0609020204030204" pitchFamily="49" charset="0"/>
              </a:rPr>
              <a:t>)</a:t>
            </a:r>
            <a:r>
              <a:rPr lang="en-US" dirty="0">
                <a:latin typeface="Consolas" panose="020B0609020204030204" pitchFamily="49" charset="0"/>
              </a:rPr>
              <a:t> &lt;&lt; ‘\n’;</a:t>
            </a:r>
          </a:p>
          <a:p>
            <a:pPr marL="0" indent="0">
              <a:buNone/>
            </a:pPr>
            <a:r>
              <a:rPr lang="en-US" dirty="0">
                <a:latin typeface="Consolas" panose="020B0609020204030204" pitchFamily="49" charset="0"/>
              </a:rPr>
              <a:t>// </a:t>
            </a:r>
            <a:r>
              <a:rPr lang="ru-RU" dirty="0">
                <a:latin typeface="Consolas" panose="020B0609020204030204" pitchFamily="49" charset="0"/>
              </a:rPr>
              <a:t>Результат определяется реализацией.</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На </a:t>
            </a:r>
            <a:r>
              <a:rPr lang="en-US" dirty="0">
                <a:latin typeface="Consolas" panose="020B0609020204030204" pitchFamily="49" charset="0"/>
              </a:rPr>
              <a:t>x86-64 </a:t>
            </a:r>
            <a:r>
              <a:rPr lang="ru-RU" dirty="0">
                <a:latin typeface="Consolas" panose="020B0609020204030204" pitchFamily="49" charset="0"/>
              </a:rPr>
              <a:t>применяется «</a:t>
            </a:r>
            <a:r>
              <a:rPr lang="ru-RU" dirty="0" err="1">
                <a:latin typeface="Consolas" panose="020B0609020204030204" pitchFamily="49" charset="0"/>
              </a:rPr>
              <a:t>арифметичесий</a:t>
            </a:r>
            <a:r>
              <a:rPr lang="ru-RU" dirty="0">
                <a:latin typeface="Consolas" panose="020B0609020204030204" pitchFamily="49" charset="0"/>
              </a:rPr>
              <a:t>» сдвиг,</a:t>
            </a:r>
          </a:p>
          <a:p>
            <a:pPr marL="0" indent="0">
              <a:buNone/>
            </a:pPr>
            <a:r>
              <a:rPr lang="ru-RU" dirty="0">
                <a:latin typeface="Consolas" panose="020B0609020204030204" pitchFamily="49" charset="0"/>
              </a:rPr>
              <a:t>// который заполняет новые разряды слева битом знака,</a:t>
            </a:r>
          </a:p>
          <a:p>
            <a:pPr marL="0" indent="0">
              <a:buNone/>
            </a:pPr>
            <a:r>
              <a:rPr lang="ru-RU" dirty="0">
                <a:latin typeface="Consolas" panose="020B0609020204030204" pitchFamily="49" charset="0"/>
              </a:rPr>
              <a:t>// так что выводит -1.</a:t>
            </a:r>
            <a:endParaRPr lang="en-US" dirty="0">
              <a:latin typeface="Consolas" panose="020B0609020204030204" pitchFamily="49" charset="0"/>
            </a:endParaRPr>
          </a:p>
        </p:txBody>
      </p:sp>
    </p:spTree>
    <p:extLst>
      <p:ext uri="{BB962C8B-B14F-4D97-AF65-F5344CB8AC3E}">
        <p14:creationId xmlns:p14="http://schemas.microsoft.com/office/powerpoint/2010/main" val="137465172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C843A-DDF0-4971-969B-6A5952146D3F}"/>
              </a:ext>
            </a:extLst>
          </p:cNvPr>
          <p:cNvSpPr>
            <a:spLocks noGrp="1"/>
          </p:cNvSpPr>
          <p:nvPr>
            <p:ph type="title"/>
          </p:nvPr>
        </p:nvSpPr>
        <p:spPr/>
        <p:txBody>
          <a:bodyPr/>
          <a:lstStyle/>
          <a:p>
            <a:r>
              <a:rPr lang="ru-RU" dirty="0"/>
              <a:t>Примеры побитовых операций (3)</a:t>
            </a:r>
          </a:p>
        </p:txBody>
      </p:sp>
      <p:sp>
        <p:nvSpPr>
          <p:cNvPr id="3" name="Content Placeholder 2">
            <a:extLst>
              <a:ext uri="{FF2B5EF4-FFF2-40B4-BE49-F238E27FC236}">
                <a16:creationId xmlns:a16="http://schemas.microsoft.com/office/drawing/2014/main" id="{F008CD6E-498D-4A2D-A965-C9B98B6CB90E}"/>
              </a:ext>
            </a:extLst>
          </p:cNvPr>
          <p:cNvSpPr>
            <a:spLocks noGrp="1"/>
          </p:cNvSpPr>
          <p:nvPr>
            <p:ph idx="1"/>
          </p:nvPr>
        </p:nvSpPr>
        <p:spPr/>
        <p:txBody>
          <a:bodyPr/>
          <a:lstStyle/>
          <a:p>
            <a:r>
              <a:rPr lang="ru-RU" dirty="0"/>
              <a:t>Можно заменять </a:t>
            </a:r>
            <a:r>
              <a:rPr lang="ru-RU" dirty="0" err="1"/>
              <a:t>уможение</a:t>
            </a:r>
            <a:r>
              <a:rPr lang="ru-RU" dirty="0"/>
              <a:t>/деление на степень двойки:</a:t>
            </a:r>
          </a:p>
          <a:p>
            <a:pPr marL="0" indent="0">
              <a:buNone/>
            </a:pPr>
            <a:r>
              <a:rPr lang="en-US" dirty="0">
                <a:latin typeface="Consolas" panose="020B0609020204030204" pitchFamily="49" charset="0"/>
              </a:rPr>
              <a:t>void f(</a:t>
            </a:r>
            <a:r>
              <a:rPr lang="en-US" dirty="0" err="1">
                <a:latin typeface="Consolas" panose="020B0609020204030204" pitchFamily="49" charset="0"/>
              </a:rPr>
              <a:t>std</a:t>
            </a:r>
            <a:r>
              <a:rPr lang="en-US" dirty="0">
                <a:latin typeface="Consolas" panose="020B0609020204030204" pitchFamily="49" charset="0"/>
              </a:rPr>
              <a:t>::uint32_t x){</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y = x*8,</a:t>
            </a:r>
          </a:p>
          <a:p>
            <a:pPr marL="0" indent="0">
              <a:buNone/>
            </a:pPr>
            <a:r>
              <a:rPr lang="en-US" dirty="0">
                <a:latin typeface="Consolas" panose="020B0609020204030204" pitchFamily="49" charset="0"/>
              </a:rPr>
              <a:t>        y2 = x&lt;&lt;3; // </a:t>
            </a:r>
            <a:r>
              <a:rPr lang="ru-RU" dirty="0">
                <a:latin typeface="Consolas" panose="020B0609020204030204" pitchFamily="49" charset="0"/>
              </a:rPr>
              <a:t>То же</a:t>
            </a:r>
            <a:r>
              <a:rPr lang="en-US" dirty="0">
                <a:latin typeface="Consolas" panose="020B0609020204030204" pitchFamily="49" charset="0"/>
              </a:rPr>
              <a:t> </a:t>
            </a:r>
          </a:p>
          <a:p>
            <a:pPr marL="0" indent="0">
              <a:buNone/>
            </a:pPr>
            <a:r>
              <a:rPr lang="en-US" dirty="0">
                <a:latin typeface="Consolas" panose="020B0609020204030204" pitchFamily="49" charset="0"/>
              </a:rPr>
              <a:t>}</a:t>
            </a:r>
          </a:p>
          <a:p>
            <a:r>
              <a:rPr lang="ru-RU" dirty="0"/>
              <a:t>Обычно делать не нужно, т.к. для константных правых операндов умножения/деления транслятор сам сгенерирует сдвиг вместо умножения (</a:t>
            </a:r>
            <a:r>
              <a:rPr lang="en-US" dirty="0"/>
              <a:t>“strength reduction”).</a:t>
            </a:r>
            <a:endParaRPr lang="ru-RU" dirty="0"/>
          </a:p>
        </p:txBody>
      </p:sp>
    </p:spTree>
    <p:extLst>
      <p:ext uri="{BB962C8B-B14F-4D97-AF65-F5344CB8AC3E}">
        <p14:creationId xmlns:p14="http://schemas.microsoft.com/office/powerpoint/2010/main" val="279400176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B4567-6772-4C02-8049-55E980B44276}"/>
              </a:ext>
            </a:extLst>
          </p:cNvPr>
          <p:cNvSpPr>
            <a:spLocks noGrp="1"/>
          </p:cNvSpPr>
          <p:nvPr>
            <p:ph type="title"/>
          </p:nvPr>
        </p:nvSpPr>
        <p:spPr/>
        <p:txBody>
          <a:bodyPr/>
          <a:lstStyle/>
          <a:p>
            <a:r>
              <a:rPr lang="ru-RU" dirty="0"/>
              <a:t>Примеры побитовых операций </a:t>
            </a:r>
            <a:r>
              <a:rPr lang="en-US" dirty="0"/>
              <a:t>(4)</a:t>
            </a:r>
            <a:endParaRPr lang="ru-RU" dirty="0"/>
          </a:p>
        </p:txBody>
      </p:sp>
      <p:sp>
        <p:nvSpPr>
          <p:cNvPr id="3" name="Content Placeholder 2">
            <a:extLst>
              <a:ext uri="{FF2B5EF4-FFF2-40B4-BE49-F238E27FC236}">
                <a16:creationId xmlns:a16="http://schemas.microsoft.com/office/drawing/2014/main" id="{6EEC6D87-C592-48B2-B0AA-D4CCABE9D4A6}"/>
              </a:ext>
            </a:extLst>
          </p:cNvPr>
          <p:cNvSpPr>
            <a:spLocks noGrp="1"/>
          </p:cNvSpPr>
          <p:nvPr>
            <p:ph idx="1"/>
          </p:nvPr>
        </p:nvSpPr>
        <p:spPr/>
        <p:txBody>
          <a:bodyPr>
            <a:normAutofit fontScale="77500" lnSpcReduction="20000"/>
          </a:bodyPr>
          <a:lstStyle/>
          <a:p>
            <a:r>
              <a:rPr lang="ru-RU" dirty="0"/>
              <a:t>Но для </a:t>
            </a:r>
            <a:r>
              <a:rPr lang="ru-RU" dirty="0" err="1"/>
              <a:t>неконстантных</a:t>
            </a:r>
            <a:r>
              <a:rPr lang="ru-RU" dirty="0"/>
              <a:t> степеней двойки огромный выигрыш:</a:t>
            </a:r>
          </a:p>
          <a:p>
            <a:pPr marL="0" indent="0">
              <a:buNone/>
            </a:pPr>
            <a:r>
              <a:rPr lang="en-US" dirty="0">
                <a:latin typeface="Consolas" panose="020B0609020204030204" pitchFamily="49" charset="0"/>
              </a:rPr>
              <a:t>void f(</a:t>
            </a:r>
            <a:r>
              <a:rPr lang="en-US" dirty="0" err="1">
                <a:latin typeface="Consolas" panose="020B0609020204030204" pitchFamily="49" charset="0"/>
              </a:rPr>
              <a:t>std</a:t>
            </a:r>
            <a:r>
              <a:rPr lang="en-US" dirty="0">
                <a:latin typeface="Consolas" panose="020B0609020204030204" pitchFamily="49" charset="0"/>
              </a:rPr>
              <a:t>::uint32_t </a:t>
            </a:r>
            <a:r>
              <a:rPr lang="en-US" dirty="0" err="1">
                <a:latin typeface="Consolas" panose="020B0609020204030204" pitchFamily="49" charset="0"/>
              </a:rPr>
              <a:t>x,int</a:t>
            </a:r>
            <a:r>
              <a:rPr lang="en-US" dirty="0">
                <a:latin typeface="Consolas" panose="020B0609020204030204" pitchFamily="49" charset="0"/>
              </a:rPr>
              <a:t> po2){</a:t>
            </a:r>
            <a:endParaRPr lang="ru-RU" dirty="0">
              <a:latin typeface="Consolas" panose="020B0609020204030204" pitchFamily="49" charset="0"/>
            </a:endParaRPr>
          </a:p>
          <a:p>
            <a:pPr marL="0" indent="0">
              <a:buNone/>
            </a:pPr>
            <a:r>
              <a:rPr lang="ru-RU" dirty="0">
                <a:latin typeface="Consolas" panose="020B0609020204030204" pitchFamily="49" charset="0"/>
              </a:rPr>
              <a:t>    // Как </a:t>
            </a:r>
            <a:r>
              <a:rPr lang="ru-RU" dirty="0" err="1">
                <a:latin typeface="Consolas" panose="020B0609020204030204" pitchFamily="49" charset="0"/>
              </a:rPr>
              <a:t>домножить</a:t>
            </a:r>
            <a:r>
              <a:rPr lang="ru-RU" dirty="0">
                <a:latin typeface="Consolas" panose="020B0609020204030204" pitchFamily="49" charset="0"/>
              </a:rPr>
              <a:t> </a:t>
            </a:r>
            <a:r>
              <a:rPr lang="en-US" dirty="0">
                <a:latin typeface="Consolas" panose="020B0609020204030204" pitchFamily="49" charset="0"/>
              </a:rPr>
              <a:t>x </a:t>
            </a:r>
            <a:r>
              <a:rPr lang="ru-RU" dirty="0">
                <a:latin typeface="Consolas" panose="020B0609020204030204" pitchFamily="49" charset="0"/>
              </a:rPr>
              <a:t>на </a:t>
            </a:r>
            <a:r>
              <a:rPr lang="en-US" dirty="0">
                <a:latin typeface="Consolas" panose="020B0609020204030204" pitchFamily="49" charset="0"/>
              </a:rPr>
              <a:t>2^po2?</a:t>
            </a:r>
          </a:p>
          <a:p>
            <a:pPr marL="0" indent="0">
              <a:buNone/>
            </a:pPr>
            <a:r>
              <a:rPr lang="en-US" dirty="0">
                <a:latin typeface="Consolas" panose="020B0609020204030204" pitchFamily="49" charset="0"/>
              </a:rPr>
              <a:t>    // </a:t>
            </a:r>
            <a:r>
              <a:rPr lang="ru-RU" dirty="0">
                <a:latin typeface="Consolas" panose="020B0609020204030204" pitchFamily="49" charset="0"/>
              </a:rPr>
              <a:t>Не нужно ни</a:t>
            </a:r>
          </a:p>
          <a:p>
            <a:pPr marL="0" indent="0">
              <a:buNone/>
            </a:pPr>
            <a:r>
              <a:rPr lang="ru-RU" dirty="0">
                <a:latin typeface="Consolas" panose="020B0609020204030204" pitchFamily="49" charset="0"/>
              </a:rPr>
              <a:t>    // </a:t>
            </a:r>
            <a:r>
              <a:rPr lang="en-US" dirty="0">
                <a:latin typeface="Consolas" panose="020B0609020204030204" pitchFamily="49" charset="0"/>
              </a:rPr>
              <a:t>while(po2--) x *= 2;</a:t>
            </a:r>
          </a:p>
          <a:p>
            <a:pPr marL="0" indent="0">
              <a:buNone/>
            </a:pPr>
            <a:r>
              <a:rPr lang="en-US" dirty="0">
                <a:latin typeface="Consolas" panose="020B0609020204030204" pitchFamily="49" charset="0"/>
              </a:rPr>
              <a:t>    // </a:t>
            </a:r>
            <a:r>
              <a:rPr lang="ru-RU" dirty="0">
                <a:latin typeface="Consolas" panose="020B0609020204030204" pitchFamily="49" charset="0"/>
              </a:rPr>
              <a:t>ни тем более</a:t>
            </a:r>
          </a:p>
          <a:p>
            <a:pPr marL="0" indent="0">
              <a:buNone/>
            </a:pPr>
            <a:r>
              <a:rPr lang="ru-RU" dirty="0">
                <a:latin typeface="Consolas" panose="020B0609020204030204" pitchFamily="49" charset="0"/>
              </a:rPr>
              <a:t>    //</a:t>
            </a:r>
            <a:r>
              <a:rPr lang="en-US" dirty="0">
                <a:latin typeface="Consolas" panose="020B0609020204030204" pitchFamily="49" charset="0"/>
              </a:rPr>
              <a:t> x *= </a:t>
            </a:r>
            <a:r>
              <a:rPr lang="en-US" dirty="0" err="1">
                <a:latin typeface="Consolas" panose="020B0609020204030204" pitchFamily="49" charset="0"/>
              </a:rPr>
              <a:t>std</a:t>
            </a:r>
            <a:r>
              <a:rPr lang="en-US" dirty="0">
                <a:latin typeface="Consolas" panose="020B0609020204030204" pitchFamily="49" charset="0"/>
              </a:rPr>
              <a:t>::pow(2.,po2);</a:t>
            </a:r>
          </a:p>
          <a:p>
            <a:pPr marL="0" indent="0">
              <a:buNone/>
            </a:pPr>
            <a:r>
              <a:rPr lang="en-US" dirty="0">
                <a:latin typeface="Consolas" panose="020B0609020204030204" pitchFamily="49" charset="0"/>
              </a:rPr>
              <a:t>    // </a:t>
            </a:r>
            <a:r>
              <a:rPr lang="ru-RU" dirty="0">
                <a:latin typeface="Consolas" panose="020B0609020204030204" pitchFamily="49" charset="0"/>
              </a:rPr>
              <a:t>Достаточно:</a:t>
            </a:r>
          </a:p>
          <a:p>
            <a:pPr marL="0" indent="0">
              <a:buNone/>
            </a:pPr>
            <a:r>
              <a:rPr lang="ru-RU" dirty="0">
                <a:latin typeface="Consolas" panose="020B0609020204030204" pitchFamily="49" charset="0"/>
              </a:rPr>
              <a:t>    </a:t>
            </a:r>
            <a:r>
              <a:rPr lang="en-US" dirty="0">
                <a:latin typeface="Consolas" panose="020B0609020204030204" pitchFamily="49" charset="0"/>
              </a:rPr>
              <a:t>x &lt;&lt;= po2; // </a:t>
            </a:r>
            <a:r>
              <a:rPr lang="ru-RU" dirty="0">
                <a:latin typeface="Consolas" panose="020B0609020204030204" pitchFamily="49" charset="0"/>
              </a:rPr>
              <a:t>Для всех бинарных побитовых есть</a:t>
            </a:r>
          </a:p>
          <a:p>
            <a:pPr marL="0" indent="0">
              <a:buNone/>
            </a:pPr>
            <a:r>
              <a:rPr lang="ru-RU" dirty="0">
                <a:latin typeface="Consolas" panose="020B0609020204030204" pitchFamily="49" charset="0"/>
              </a:rPr>
              <a:t>               // составные присваивания.</a:t>
            </a:r>
          </a:p>
          <a:p>
            <a:pPr marL="0" indent="0">
              <a:buNone/>
            </a:pPr>
            <a:r>
              <a:rPr lang="ru-RU" dirty="0">
                <a:latin typeface="Consolas" panose="020B0609020204030204" pitchFamily="49" charset="0"/>
              </a:rPr>
              <a:t>    // Ни циклов, ни плавающей точки – одна простейшая инструкция!</a:t>
            </a:r>
            <a:endParaRPr lang="en-US" dirty="0">
              <a:latin typeface="Consolas" panose="020B0609020204030204" pitchFamily="49" charset="0"/>
            </a:endParaRP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362516641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6AD9-6F70-42B9-B126-D1EA451A544A}"/>
              </a:ext>
            </a:extLst>
          </p:cNvPr>
          <p:cNvSpPr>
            <a:spLocks noGrp="1"/>
          </p:cNvSpPr>
          <p:nvPr>
            <p:ph type="title"/>
          </p:nvPr>
        </p:nvSpPr>
        <p:spPr/>
        <p:txBody>
          <a:bodyPr/>
          <a:lstStyle/>
          <a:p>
            <a:r>
              <a:rPr lang="ru-RU" dirty="0"/>
              <a:t>Примеры побитовых операций (5)</a:t>
            </a:r>
          </a:p>
        </p:txBody>
      </p:sp>
      <p:sp>
        <p:nvSpPr>
          <p:cNvPr id="3" name="Content Placeholder 2">
            <a:extLst>
              <a:ext uri="{FF2B5EF4-FFF2-40B4-BE49-F238E27FC236}">
                <a16:creationId xmlns:a16="http://schemas.microsoft.com/office/drawing/2014/main" id="{CDEF1F10-688D-43A5-B350-731054DAB89D}"/>
              </a:ext>
            </a:extLst>
          </p:cNvPr>
          <p:cNvSpPr>
            <a:spLocks noGrp="1"/>
          </p:cNvSpPr>
          <p:nvPr>
            <p:ph idx="1"/>
          </p:nvPr>
        </p:nvSpPr>
        <p:spPr/>
        <p:txBody>
          <a:bodyPr>
            <a:normAutofit fontScale="70000" lnSpcReduction="20000"/>
          </a:bodyPr>
          <a:lstStyle/>
          <a:p>
            <a:pPr marL="0" indent="0">
              <a:buNone/>
            </a:pPr>
            <a:r>
              <a:rPr lang="en-US" dirty="0">
                <a:latin typeface="Consolas" panose="020B0609020204030204" pitchFamily="49" charset="0"/>
              </a:rPr>
              <a:t>// </a:t>
            </a:r>
            <a:r>
              <a:rPr lang="ru-RU" dirty="0">
                <a:latin typeface="Consolas" panose="020B0609020204030204" pitchFamily="49" charset="0"/>
              </a:rPr>
              <a:t>Возвращает </a:t>
            </a:r>
            <a:r>
              <a:rPr lang="en-US" dirty="0">
                <a:latin typeface="Consolas" panose="020B0609020204030204" pitchFamily="49" charset="0"/>
              </a:rPr>
              <a:t>x </a:t>
            </a:r>
            <a:r>
              <a:rPr lang="ru-RU" dirty="0">
                <a:latin typeface="Consolas" panose="020B0609020204030204" pitchFamily="49" charset="0"/>
              </a:rPr>
              <a:t>по модулю </a:t>
            </a:r>
            <a:r>
              <a:rPr lang="en-US" dirty="0">
                <a:latin typeface="Consolas" panose="020B0609020204030204" pitchFamily="49" charset="0"/>
              </a:rPr>
              <a:t>2^po2.</a:t>
            </a:r>
          </a:p>
          <a:p>
            <a:pPr marL="0" indent="0">
              <a:buNone/>
            </a:pPr>
            <a:r>
              <a:rPr lang="en-US" dirty="0" err="1">
                <a:latin typeface="Consolas" panose="020B0609020204030204" pitchFamily="49" charset="0"/>
              </a:rPr>
              <a:t>std</a:t>
            </a:r>
            <a:r>
              <a:rPr lang="en-US" dirty="0">
                <a:latin typeface="Consolas" panose="020B0609020204030204" pitchFamily="49" charset="0"/>
              </a:rPr>
              <a:t>::uint64_t rem_po2(</a:t>
            </a:r>
            <a:r>
              <a:rPr lang="en-US" dirty="0" err="1">
                <a:latin typeface="Consolas" panose="020B0609020204030204" pitchFamily="49" charset="0"/>
              </a:rPr>
              <a:t>std</a:t>
            </a:r>
            <a:r>
              <a:rPr lang="en-US" dirty="0">
                <a:latin typeface="Consolas" panose="020B0609020204030204" pitchFamily="49" charset="0"/>
              </a:rPr>
              <a:t>::uint64_t </a:t>
            </a:r>
            <a:r>
              <a:rPr lang="en-US" dirty="0" err="1">
                <a:latin typeface="Consolas" panose="020B0609020204030204" pitchFamily="49" charset="0"/>
              </a:rPr>
              <a:t>x,int</a:t>
            </a:r>
            <a:r>
              <a:rPr lang="en-US" dirty="0">
                <a:latin typeface="Consolas" panose="020B0609020204030204" pitchFamily="49" charset="0"/>
              </a:rPr>
              <a:t> po2)</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 </a:t>
            </a:r>
            <a:r>
              <a:rPr lang="ru-RU" dirty="0">
                <a:latin typeface="Consolas" panose="020B0609020204030204" pitchFamily="49" charset="0"/>
              </a:rPr>
              <a:t>Сдвинуть единицу на </a:t>
            </a:r>
            <a:r>
              <a:rPr lang="en-US" dirty="0">
                <a:latin typeface="Consolas" panose="020B0609020204030204" pitchFamily="49" charset="0"/>
              </a:rPr>
              <a:t>po2 </a:t>
            </a:r>
            <a:r>
              <a:rPr lang="ru-RU" dirty="0">
                <a:latin typeface="Consolas" panose="020B0609020204030204" pitchFamily="49" charset="0"/>
              </a:rPr>
              <a:t>влево, чтобы справа от неё было</a:t>
            </a:r>
          </a:p>
          <a:p>
            <a:pPr marL="0" indent="0">
              <a:buNone/>
            </a:pPr>
            <a:r>
              <a:rPr lang="ru-RU" dirty="0">
                <a:latin typeface="Consolas" panose="020B0609020204030204" pitchFamily="49" charset="0"/>
              </a:rPr>
              <a:t>    // столько же нулей. Для 64 будет ровно 0.</a:t>
            </a:r>
          </a:p>
          <a:p>
            <a:pPr marL="0" indent="0">
              <a:buNone/>
            </a:pPr>
            <a:r>
              <a:rPr lang="ru-RU" dirty="0">
                <a:latin typeface="Consolas" panose="020B0609020204030204" pitchFamily="49" charset="0"/>
              </a:rPr>
              <a:t>    // Явное преобразование, т.к. просто 1 не даст 64-битного результата.</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::uint64_t mask = </a:t>
            </a:r>
            <a:r>
              <a:rPr lang="en-US" dirty="0" err="1">
                <a:latin typeface="Consolas" panose="020B0609020204030204" pitchFamily="49" charset="0"/>
              </a:rPr>
              <a:t>static_cast</a:t>
            </a:r>
            <a:r>
              <a:rPr lang="en-US" dirty="0">
                <a:latin typeface="Consolas" panose="020B0609020204030204" pitchFamily="49" charset="0"/>
              </a:rPr>
              <a:t>&lt;</a:t>
            </a:r>
            <a:r>
              <a:rPr lang="en-US" dirty="0" err="1">
                <a:latin typeface="Consolas" panose="020B0609020204030204" pitchFamily="49" charset="0"/>
              </a:rPr>
              <a:t>std</a:t>
            </a:r>
            <a:r>
              <a:rPr lang="en-US" dirty="0">
                <a:latin typeface="Consolas" panose="020B0609020204030204" pitchFamily="49" charset="0"/>
              </a:rPr>
              <a:t>::uint64_t&gt;(1) &lt;&lt; po2;</a:t>
            </a:r>
          </a:p>
          <a:p>
            <a:pPr marL="0" indent="0">
              <a:buNone/>
            </a:pPr>
            <a:r>
              <a:rPr lang="en-US" dirty="0">
                <a:latin typeface="Consolas" panose="020B0609020204030204" pitchFamily="49" charset="0"/>
              </a:rPr>
              <a:t>    // </a:t>
            </a:r>
            <a:r>
              <a:rPr lang="ru-RU" dirty="0">
                <a:latin typeface="Consolas" panose="020B0609020204030204" pitchFamily="49" charset="0"/>
              </a:rPr>
              <a:t>Теперь </a:t>
            </a:r>
            <a:r>
              <a:rPr lang="en-US" dirty="0">
                <a:latin typeface="Consolas" panose="020B0609020204030204" pitchFamily="49" charset="0"/>
              </a:rPr>
              <a:t>mask </a:t>
            </a:r>
            <a:r>
              <a:rPr lang="ru-RU" dirty="0">
                <a:latin typeface="Consolas" panose="020B0609020204030204" pitchFamily="49" charset="0"/>
              </a:rPr>
              <a:t>во всех случаях – </a:t>
            </a:r>
            <a:r>
              <a:rPr lang="en-US" dirty="0">
                <a:latin typeface="Consolas" panose="020B0609020204030204" pitchFamily="49" charset="0"/>
              </a:rPr>
              <a:t>po2 </a:t>
            </a:r>
            <a:r>
              <a:rPr lang="ru-RU" dirty="0">
                <a:latin typeface="Consolas" panose="020B0609020204030204" pitchFamily="49" charset="0"/>
              </a:rPr>
              <a:t>младших единиц.</a:t>
            </a:r>
          </a:p>
          <a:p>
            <a:pPr marL="0" indent="0">
              <a:buNone/>
            </a:pPr>
            <a:r>
              <a:rPr lang="ru-RU" dirty="0">
                <a:latin typeface="Consolas" panose="020B0609020204030204" pitchFamily="49" charset="0"/>
              </a:rPr>
              <a:t>    </a:t>
            </a:r>
            <a:r>
              <a:rPr lang="en-US" dirty="0">
                <a:latin typeface="Consolas" panose="020B0609020204030204" pitchFamily="49" charset="0"/>
              </a:rPr>
              <a:t>--mask;</a:t>
            </a:r>
          </a:p>
          <a:p>
            <a:pPr marL="0" indent="0">
              <a:buNone/>
            </a:pPr>
            <a:r>
              <a:rPr lang="en-US" dirty="0">
                <a:latin typeface="Consolas" panose="020B0609020204030204" pitchFamily="49" charset="0"/>
              </a:rPr>
              <a:t>    // </a:t>
            </a:r>
            <a:r>
              <a:rPr lang="ru-RU" dirty="0">
                <a:latin typeface="Consolas" panose="020B0609020204030204" pitchFamily="49" charset="0"/>
              </a:rPr>
              <a:t>«Замаскировать» все биты кроме </a:t>
            </a:r>
            <a:r>
              <a:rPr lang="en-US" dirty="0">
                <a:latin typeface="Consolas" panose="020B0609020204030204" pitchFamily="49" charset="0"/>
              </a:rPr>
              <a:t>po2 </a:t>
            </a:r>
            <a:r>
              <a:rPr lang="ru-RU" dirty="0">
                <a:latin typeface="Consolas" panose="020B0609020204030204" pitchFamily="49" charset="0"/>
              </a:rPr>
              <a:t>младших, пользуясь тем, что</a:t>
            </a:r>
          </a:p>
          <a:p>
            <a:pPr marL="0" indent="0">
              <a:buNone/>
            </a:pPr>
            <a:r>
              <a:rPr lang="ru-RU" dirty="0">
                <a:latin typeface="Consolas" panose="020B0609020204030204" pitchFamily="49" charset="0"/>
              </a:rPr>
              <a:t>    // логическое и с 1 сохраняет бит, а с 0 – сбрасывает.</a:t>
            </a:r>
          </a:p>
          <a:p>
            <a:pPr marL="0" indent="0">
              <a:buNone/>
            </a:pPr>
            <a:r>
              <a:rPr lang="ru-RU" dirty="0">
                <a:latin typeface="Consolas" panose="020B0609020204030204" pitchFamily="49" charset="0"/>
              </a:rPr>
              <a:t>    </a:t>
            </a:r>
            <a:r>
              <a:rPr lang="en-US" dirty="0">
                <a:latin typeface="Consolas" panose="020B0609020204030204" pitchFamily="49" charset="0"/>
              </a:rPr>
              <a:t>return </a:t>
            </a:r>
            <a:r>
              <a:rPr lang="en-US" dirty="0" err="1">
                <a:latin typeface="Consolas" panose="020B0609020204030204" pitchFamily="49" charset="0"/>
              </a:rPr>
              <a:t>x&amp;mask</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61267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816A-C1C2-47B8-8D2C-8B9B7902D1CA}"/>
              </a:ext>
            </a:extLst>
          </p:cNvPr>
          <p:cNvSpPr>
            <a:spLocks noGrp="1"/>
          </p:cNvSpPr>
          <p:nvPr>
            <p:ph type="title"/>
          </p:nvPr>
        </p:nvSpPr>
        <p:spPr/>
        <p:txBody>
          <a:bodyPr/>
          <a:lstStyle/>
          <a:p>
            <a:r>
              <a:rPr lang="ru-RU" dirty="0"/>
              <a:t>Поколения языков программирования</a:t>
            </a:r>
          </a:p>
        </p:txBody>
      </p:sp>
      <p:sp>
        <p:nvSpPr>
          <p:cNvPr id="3" name="Content Placeholder 2">
            <a:extLst>
              <a:ext uri="{FF2B5EF4-FFF2-40B4-BE49-F238E27FC236}">
                <a16:creationId xmlns:a16="http://schemas.microsoft.com/office/drawing/2014/main" id="{C9BD5B97-1378-4756-BA42-3A03BA66541E}"/>
              </a:ext>
            </a:extLst>
          </p:cNvPr>
          <p:cNvSpPr>
            <a:spLocks noGrp="1"/>
          </p:cNvSpPr>
          <p:nvPr>
            <p:ph idx="1"/>
          </p:nvPr>
        </p:nvSpPr>
        <p:spPr/>
        <p:txBody>
          <a:bodyPr>
            <a:normAutofit/>
          </a:bodyPr>
          <a:lstStyle/>
          <a:p>
            <a:pPr marL="0" indent="0">
              <a:buNone/>
            </a:pPr>
            <a:r>
              <a:rPr lang="ru-RU" dirty="0"/>
              <a:t>4</a:t>
            </a:r>
            <a:r>
              <a:rPr lang="en-US" dirty="0"/>
              <a:t>. </a:t>
            </a:r>
            <a:r>
              <a:rPr lang="ru-RU" i="1" dirty="0"/>
              <a:t>Предметно-ориентированные языки и среды</a:t>
            </a:r>
            <a:br>
              <a:rPr lang="en-US" i="1" dirty="0"/>
            </a:br>
            <a:r>
              <a:rPr lang="ru-RU" i="1" dirty="0"/>
              <a:t>(</a:t>
            </a:r>
            <a:r>
              <a:rPr lang="en-US" i="1" dirty="0"/>
              <a:t>domain-specific-</a:t>
            </a:r>
            <a:r>
              <a:rPr lang="en-US" i="1" dirty="0" err="1"/>
              <a:t>language,DSL</a:t>
            </a:r>
            <a:r>
              <a:rPr lang="en-US" i="1" dirty="0"/>
              <a:t>) –</a:t>
            </a:r>
            <a:endParaRPr lang="ru-RU" i="1" dirty="0"/>
          </a:p>
          <a:p>
            <a:pPr marL="1800000" indent="0">
              <a:buNone/>
            </a:pPr>
            <a:r>
              <a:rPr lang="ru-RU" i="1" dirty="0"/>
              <a:t>специализированные языки для конкретных областей применения, интегрированные с соответствующими средствами</a:t>
            </a:r>
            <a:endParaRPr lang="ru-RU" dirty="0"/>
          </a:p>
          <a:p>
            <a:pPr marL="0" indent="0">
              <a:buNone/>
            </a:pPr>
            <a:r>
              <a:rPr lang="ru-RU" dirty="0"/>
              <a:t>Например:</a:t>
            </a:r>
          </a:p>
          <a:p>
            <a:r>
              <a:rPr lang="en-US" dirty="0"/>
              <a:t>Mark IV (Informatics, 1967)</a:t>
            </a:r>
          </a:p>
          <a:p>
            <a:r>
              <a:rPr lang="en-US" dirty="0"/>
              <a:t>SQL, Bash,…</a:t>
            </a:r>
          </a:p>
          <a:p>
            <a:pPr marL="0" indent="0" algn="ctr">
              <a:spcBef>
                <a:spcPts val="2400"/>
              </a:spcBef>
              <a:buNone/>
            </a:pPr>
            <a:r>
              <a:rPr lang="en-US" dirty="0" err="1">
                <a:latin typeface="Consolas" panose="020B0609020204030204" pitchFamily="49" charset="0"/>
              </a:rPr>
              <a:t>is_mingw</a:t>
            </a:r>
            <a:r>
              <a:rPr lang="en-US" dirty="0">
                <a:latin typeface="Consolas" panose="020B0609020204030204" pitchFamily="49" charset="0"/>
              </a:rPr>
              <a:t> &amp;&amp; PREFIX="$(</a:t>
            </a:r>
            <a:r>
              <a:rPr lang="en-US" dirty="0" err="1">
                <a:latin typeface="Consolas" panose="020B0609020204030204" pitchFamily="49" charset="0"/>
              </a:rPr>
              <a:t>cygpath</a:t>
            </a:r>
            <a:r>
              <a:rPr lang="en-US" dirty="0">
                <a:latin typeface="Consolas" panose="020B0609020204030204" pitchFamily="49" charset="0"/>
              </a:rPr>
              <a:t> -m "$PREFIX")"</a:t>
            </a:r>
          </a:p>
        </p:txBody>
      </p:sp>
    </p:spTree>
    <p:extLst>
      <p:ext uri="{BB962C8B-B14F-4D97-AF65-F5344CB8AC3E}">
        <p14:creationId xmlns:p14="http://schemas.microsoft.com/office/powerpoint/2010/main" val="14776628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C6F7-25C3-4A7D-A819-9EBE7EC30754}"/>
              </a:ext>
            </a:extLst>
          </p:cNvPr>
          <p:cNvSpPr>
            <a:spLocks noGrp="1"/>
          </p:cNvSpPr>
          <p:nvPr>
            <p:ph type="title"/>
          </p:nvPr>
        </p:nvSpPr>
        <p:spPr/>
        <p:txBody>
          <a:bodyPr/>
          <a:lstStyle/>
          <a:p>
            <a:r>
              <a:rPr lang="ru-RU" dirty="0"/>
              <a:t>Примеры побитовых операций</a:t>
            </a:r>
            <a:r>
              <a:rPr lang="en-US" dirty="0"/>
              <a:t> (6)</a:t>
            </a:r>
            <a:endParaRPr lang="ru-RU" dirty="0"/>
          </a:p>
        </p:txBody>
      </p:sp>
      <p:sp>
        <p:nvSpPr>
          <p:cNvPr id="3" name="Content Placeholder 2">
            <a:extLst>
              <a:ext uri="{FF2B5EF4-FFF2-40B4-BE49-F238E27FC236}">
                <a16:creationId xmlns:a16="http://schemas.microsoft.com/office/drawing/2014/main" id="{D073E503-E7F7-4564-9B01-48278DCD3254}"/>
              </a:ext>
            </a:extLst>
          </p:cNvPr>
          <p:cNvSpPr>
            <a:spLocks noGrp="1"/>
          </p:cNvSpPr>
          <p:nvPr>
            <p:ph idx="1"/>
          </p:nvPr>
        </p:nvSpPr>
        <p:spPr/>
        <p:txBody>
          <a:bodyPr/>
          <a:lstStyle/>
          <a:p>
            <a:pPr marL="0" indent="0">
              <a:buNone/>
            </a:pPr>
            <a:r>
              <a:rPr lang="en-US" dirty="0">
                <a:latin typeface="Consolas" panose="020B0609020204030204" pitchFamily="49" charset="0"/>
              </a:rPr>
              <a:t>// </a:t>
            </a:r>
            <a:r>
              <a:rPr lang="ru-RU" dirty="0">
                <a:latin typeface="Consolas" panose="020B0609020204030204" pitchFamily="49" charset="0"/>
              </a:rPr>
              <a:t>Вернуть группу из </a:t>
            </a:r>
            <a:r>
              <a:rPr lang="en-US" dirty="0">
                <a:latin typeface="Consolas" panose="020B0609020204030204" pitchFamily="49" charset="0"/>
              </a:rPr>
              <a:t>count bit </a:t>
            </a:r>
            <a:r>
              <a:rPr lang="ru-RU" dirty="0">
                <a:latin typeface="Consolas" panose="020B0609020204030204" pitchFamily="49" charset="0"/>
              </a:rPr>
              <a:t>из </a:t>
            </a:r>
            <a:r>
              <a:rPr lang="en-US" dirty="0">
                <a:latin typeface="Consolas" panose="020B0609020204030204" pitchFamily="49" charset="0"/>
              </a:rPr>
              <a:t>x,</a:t>
            </a:r>
          </a:p>
          <a:p>
            <a:pPr marL="0" indent="0">
              <a:buNone/>
            </a:pPr>
            <a:r>
              <a:rPr lang="en-US" dirty="0">
                <a:latin typeface="Consolas" panose="020B0609020204030204" pitchFamily="49" charset="0"/>
              </a:rPr>
              <a:t>// </a:t>
            </a:r>
            <a:r>
              <a:rPr lang="ru-RU" dirty="0">
                <a:latin typeface="Consolas" panose="020B0609020204030204" pitchFamily="49" charset="0"/>
              </a:rPr>
              <a:t>считая справа и начиная с </a:t>
            </a:r>
            <a:r>
              <a:rPr lang="en-US" dirty="0">
                <a:latin typeface="Consolas" panose="020B0609020204030204" pitchFamily="49" charset="0"/>
              </a:rPr>
              <a:t>pos.</a:t>
            </a:r>
          </a:p>
          <a:p>
            <a:pPr marL="0" indent="0">
              <a:buNone/>
            </a:pPr>
            <a:r>
              <a:rPr lang="en-US" dirty="0" err="1">
                <a:latin typeface="Consolas" panose="020B0609020204030204" pitchFamily="49" charset="0"/>
              </a:rPr>
              <a:t>std</a:t>
            </a:r>
            <a:r>
              <a:rPr lang="en-US" dirty="0">
                <a:latin typeface="Consolas" panose="020B0609020204030204" pitchFamily="49" charset="0"/>
              </a:rPr>
              <a:t>::uint64_t </a:t>
            </a:r>
            <a:r>
              <a:rPr lang="en-US" dirty="0" err="1">
                <a:latin typeface="Consolas" panose="020B0609020204030204" pitchFamily="49" charset="0"/>
              </a:rPr>
              <a:t>get_bits</a:t>
            </a:r>
            <a:r>
              <a:rPr lang="en-US" dirty="0">
                <a:latin typeface="Consolas" panose="020B0609020204030204" pitchFamily="49" charset="0"/>
              </a:rPr>
              <a:t>(</a:t>
            </a:r>
            <a:r>
              <a:rPr lang="en-US" dirty="0" err="1">
                <a:latin typeface="Consolas" panose="020B0609020204030204" pitchFamily="49" charset="0"/>
              </a:rPr>
              <a:t>std</a:t>
            </a:r>
            <a:r>
              <a:rPr lang="en-US" dirty="0">
                <a:latin typeface="Consolas" panose="020B0609020204030204" pitchFamily="49" charset="0"/>
              </a:rPr>
              <a:t>::uint64_t x,</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pos,int</a:t>
            </a:r>
            <a:r>
              <a:rPr lang="en-US" dirty="0">
                <a:latin typeface="Consolas" panose="020B0609020204030204" pitchFamily="49" charset="0"/>
              </a:rPr>
              <a:t> count)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 </a:t>
            </a:r>
            <a:r>
              <a:rPr lang="ru-RU" dirty="0">
                <a:latin typeface="Consolas" panose="020B0609020204030204" pitchFamily="49" charset="0"/>
              </a:rPr>
              <a:t>Используем функцию из предыдущего слайда.</a:t>
            </a:r>
            <a:endParaRPr lang="en-US" dirty="0">
              <a:latin typeface="Consolas" panose="020B0609020204030204" pitchFamily="49" charset="0"/>
            </a:endParaRPr>
          </a:p>
          <a:p>
            <a:pPr marL="0" indent="0">
              <a:buNone/>
            </a:pPr>
            <a:r>
              <a:rPr lang="en-US" dirty="0">
                <a:latin typeface="Consolas" panose="020B0609020204030204" pitchFamily="49" charset="0"/>
              </a:rPr>
              <a:t>    return rem_po2(x&gt;&gt;</a:t>
            </a:r>
            <a:r>
              <a:rPr lang="en-US" dirty="0" err="1">
                <a:latin typeface="Consolas" panose="020B0609020204030204" pitchFamily="49" charset="0"/>
              </a:rPr>
              <a:t>pos,count</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20888893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E93D4-96CA-4CFA-8D5C-7B47F7B7B56B}"/>
              </a:ext>
            </a:extLst>
          </p:cNvPr>
          <p:cNvSpPr>
            <a:spLocks noGrp="1"/>
          </p:cNvSpPr>
          <p:nvPr>
            <p:ph type="title"/>
          </p:nvPr>
        </p:nvSpPr>
        <p:spPr/>
        <p:txBody>
          <a:bodyPr/>
          <a:lstStyle/>
          <a:p>
            <a:r>
              <a:rPr lang="ru-RU" dirty="0"/>
              <a:t>Примеры побитовых операций (7)</a:t>
            </a:r>
          </a:p>
        </p:txBody>
      </p:sp>
      <p:sp>
        <p:nvSpPr>
          <p:cNvPr id="3" name="Content Placeholder 2">
            <a:extLst>
              <a:ext uri="{FF2B5EF4-FFF2-40B4-BE49-F238E27FC236}">
                <a16:creationId xmlns:a16="http://schemas.microsoft.com/office/drawing/2014/main" id="{C9DF5E69-5072-4BE4-A096-2F54689617E5}"/>
              </a:ext>
            </a:extLst>
          </p:cNvPr>
          <p:cNvSpPr>
            <a:spLocks noGrp="1"/>
          </p:cNvSpPr>
          <p:nvPr>
            <p:ph idx="1"/>
          </p:nvPr>
        </p:nvSpPr>
        <p:spPr/>
        <p:txBody>
          <a:bodyPr>
            <a:noAutofit/>
          </a:bodyPr>
          <a:lstStyle/>
          <a:p>
            <a:pPr marL="0" indent="0">
              <a:buNone/>
            </a:pPr>
            <a:r>
              <a:rPr lang="en-US" sz="1800" dirty="0">
                <a:latin typeface="Consolas" panose="020B0609020204030204" pitchFamily="49" charset="0"/>
              </a:rPr>
              <a:t>// </a:t>
            </a:r>
            <a:r>
              <a:rPr lang="ru-RU" sz="1800" dirty="0">
                <a:latin typeface="Consolas" panose="020B0609020204030204" pitchFamily="49" charset="0"/>
              </a:rPr>
              <a:t>Заменить последовательность из </a:t>
            </a:r>
            <a:r>
              <a:rPr lang="en-US" sz="1800" dirty="0">
                <a:latin typeface="Consolas" panose="020B0609020204030204" pitchFamily="49" charset="0"/>
              </a:rPr>
              <a:t>count </a:t>
            </a:r>
            <a:r>
              <a:rPr lang="ru-RU" sz="1800" dirty="0">
                <a:latin typeface="Consolas" panose="020B0609020204030204" pitchFamily="49" charset="0"/>
              </a:rPr>
              <a:t>бит,</a:t>
            </a:r>
          </a:p>
          <a:p>
            <a:pPr marL="0" indent="0">
              <a:buNone/>
            </a:pPr>
            <a:r>
              <a:rPr lang="ru-RU" sz="1800" dirty="0">
                <a:latin typeface="Consolas" panose="020B0609020204030204" pitchFamily="49" charset="0"/>
              </a:rPr>
              <a:t>// начиная с </a:t>
            </a:r>
            <a:r>
              <a:rPr lang="en-US" sz="1800" dirty="0" err="1">
                <a:latin typeface="Consolas" panose="020B0609020204030204" pitchFamily="49" charset="0"/>
              </a:rPr>
              <a:t>pos</a:t>
            </a:r>
            <a:r>
              <a:rPr lang="en-US" sz="1800" dirty="0">
                <a:latin typeface="Consolas" panose="020B0609020204030204" pitchFamily="49" charset="0"/>
              </a:rPr>
              <a:t> </a:t>
            </a:r>
            <a:r>
              <a:rPr lang="ru-RU" sz="1800" dirty="0">
                <a:latin typeface="Consolas" panose="020B0609020204030204" pitchFamily="49" charset="0"/>
              </a:rPr>
              <a:t>в </a:t>
            </a:r>
            <a:r>
              <a:rPr lang="en-US" sz="1800" dirty="0">
                <a:latin typeface="Consolas" panose="020B0609020204030204" pitchFamily="49" charset="0"/>
              </a:rPr>
              <a:t>x </a:t>
            </a:r>
            <a:r>
              <a:rPr lang="ru-RU" sz="1800" dirty="0">
                <a:latin typeface="Consolas" panose="020B0609020204030204" pitchFamily="49" charset="0"/>
              </a:rPr>
              <a:t>на </a:t>
            </a:r>
            <a:r>
              <a:rPr lang="en-US" sz="1800" dirty="0">
                <a:latin typeface="Consolas" panose="020B0609020204030204" pitchFamily="49" charset="0"/>
              </a:rPr>
              <a:t>bits.</a:t>
            </a:r>
          </a:p>
          <a:p>
            <a:pPr marL="0" indent="0">
              <a:buNone/>
            </a:pPr>
            <a:r>
              <a:rPr lang="en-US" sz="1800" dirty="0" err="1">
                <a:latin typeface="Consolas" panose="020B0609020204030204" pitchFamily="49" charset="0"/>
              </a:rPr>
              <a:t>std</a:t>
            </a:r>
            <a:r>
              <a:rPr lang="en-US" sz="1800" dirty="0">
                <a:latin typeface="Consolas" panose="020B0609020204030204" pitchFamily="49" charset="0"/>
              </a:rPr>
              <a:t>::uint64_t </a:t>
            </a:r>
            <a:r>
              <a:rPr lang="en-US" sz="1800" dirty="0" err="1">
                <a:latin typeface="Consolas" panose="020B0609020204030204" pitchFamily="49" charset="0"/>
              </a:rPr>
              <a:t>replace_bits</a:t>
            </a:r>
            <a:r>
              <a:rPr lang="en-US" sz="1800" dirty="0">
                <a:latin typeface="Consolas" panose="020B0609020204030204" pitchFamily="49" charset="0"/>
              </a:rPr>
              <a:t>(</a:t>
            </a:r>
            <a:r>
              <a:rPr lang="en-US" sz="1800" dirty="0" err="1">
                <a:latin typeface="Consolas" panose="020B0609020204030204" pitchFamily="49" charset="0"/>
              </a:rPr>
              <a:t>std</a:t>
            </a:r>
            <a:r>
              <a:rPr lang="en-US" sz="1800" dirty="0">
                <a:latin typeface="Consolas" panose="020B0609020204030204" pitchFamily="49" charset="0"/>
              </a:rPr>
              <a:t>::uint64_t x,</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std</a:t>
            </a:r>
            <a:r>
              <a:rPr lang="en-US" sz="1800" dirty="0">
                <a:latin typeface="Consolas" panose="020B0609020204030204" pitchFamily="49" charset="0"/>
              </a:rPr>
              <a:t>::uint64_t bits,</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int</a:t>
            </a:r>
            <a:r>
              <a:rPr lang="en-US" sz="1800" dirty="0">
                <a:latin typeface="Consolas" panose="020B0609020204030204" pitchFamily="49" charset="0"/>
              </a:rPr>
              <a:t> </a:t>
            </a:r>
            <a:r>
              <a:rPr lang="en-US" sz="1800" dirty="0" err="1">
                <a:latin typeface="Consolas" panose="020B0609020204030204" pitchFamily="49" charset="0"/>
              </a:rPr>
              <a:t>pos,int</a:t>
            </a:r>
            <a:r>
              <a:rPr lang="en-US" sz="1800" dirty="0">
                <a:latin typeface="Consolas" panose="020B0609020204030204" pitchFamily="49" charset="0"/>
              </a:rPr>
              <a:t> count)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return (x</a:t>
            </a:r>
          </a:p>
          <a:p>
            <a:pPr marL="0" indent="0">
              <a:buNone/>
            </a:pPr>
            <a:r>
              <a:rPr lang="en-US" sz="1800" dirty="0">
                <a:latin typeface="Consolas" panose="020B0609020204030204" pitchFamily="49" charset="0"/>
              </a:rPr>
              <a:t>            // </a:t>
            </a:r>
            <a:r>
              <a:rPr lang="ru-RU" sz="1800" dirty="0">
                <a:latin typeface="Consolas" panose="020B0609020204030204" pitchFamily="49" charset="0"/>
              </a:rPr>
              <a:t>Сформировать </a:t>
            </a:r>
            <a:r>
              <a:rPr lang="en-US" sz="1800" dirty="0">
                <a:latin typeface="Consolas" panose="020B0609020204030204" pitchFamily="49" charset="0"/>
              </a:rPr>
              <a:t>count </a:t>
            </a:r>
            <a:r>
              <a:rPr lang="ru-RU" sz="1800" dirty="0">
                <a:latin typeface="Consolas" panose="020B0609020204030204" pitchFamily="49" charset="0"/>
              </a:rPr>
              <a:t>единиц в позиции </a:t>
            </a:r>
            <a:r>
              <a:rPr lang="en-US" sz="1800" dirty="0" err="1">
                <a:latin typeface="Consolas" panose="020B0609020204030204" pitchFamily="49" charset="0"/>
              </a:rPr>
              <a:t>pos</a:t>
            </a:r>
            <a:r>
              <a:rPr lang="en-US" sz="1800" dirty="0">
                <a:latin typeface="Consolas" panose="020B0609020204030204" pitchFamily="49" charset="0"/>
              </a:rPr>
              <a:t>,</a:t>
            </a:r>
          </a:p>
          <a:p>
            <a:pPr marL="0" indent="0">
              <a:buNone/>
            </a:pPr>
            <a:r>
              <a:rPr lang="en-US" sz="1800" dirty="0">
                <a:latin typeface="Consolas" panose="020B0609020204030204" pitchFamily="49" charset="0"/>
              </a:rPr>
              <a:t>            // </a:t>
            </a:r>
            <a:r>
              <a:rPr lang="ru-RU" sz="1800" dirty="0">
                <a:latin typeface="Consolas" panose="020B0609020204030204" pitchFamily="49" charset="0"/>
              </a:rPr>
              <a:t>и через инверсию с побитовым И </a:t>
            </a:r>
            <a:r>
              <a:rPr lang="ru-RU" sz="1800" dirty="0" err="1">
                <a:latin typeface="Consolas" panose="020B0609020204030204" pitchFamily="49" charset="0"/>
              </a:rPr>
              <a:t>занулить</a:t>
            </a:r>
            <a:r>
              <a:rPr lang="ru-RU" sz="1800" dirty="0">
                <a:latin typeface="Consolas" panose="020B0609020204030204" pitchFamily="49" charset="0"/>
              </a:rPr>
              <a:t>.</a:t>
            </a:r>
            <a:endParaRPr lang="en-US" sz="1800" dirty="0">
              <a:latin typeface="Consolas" panose="020B0609020204030204" pitchFamily="49" charset="0"/>
            </a:endParaRPr>
          </a:p>
          <a:p>
            <a:pPr marL="0" indent="0">
              <a:buNone/>
            </a:pPr>
            <a:r>
              <a:rPr lang="en-US" sz="1800" dirty="0">
                <a:latin typeface="Consolas" panose="020B0609020204030204" pitchFamily="49" charset="0"/>
              </a:rPr>
              <a:t>            &amp;~(((</a:t>
            </a:r>
            <a:r>
              <a:rPr lang="en-US" sz="1800" dirty="0" err="1">
                <a:latin typeface="Consolas" panose="020B0609020204030204" pitchFamily="49" charset="0"/>
              </a:rPr>
              <a:t>static_cast</a:t>
            </a:r>
            <a:r>
              <a:rPr lang="en-US" sz="1800" dirty="0">
                <a:latin typeface="Consolas" panose="020B0609020204030204" pitchFamily="49" charset="0"/>
              </a:rPr>
              <a:t>&lt;</a:t>
            </a:r>
            <a:r>
              <a:rPr lang="en-US" sz="1800" dirty="0" err="1">
                <a:latin typeface="Consolas" panose="020B0609020204030204" pitchFamily="49" charset="0"/>
              </a:rPr>
              <a:t>std</a:t>
            </a:r>
            <a:r>
              <a:rPr lang="en-US" sz="1800" dirty="0">
                <a:latin typeface="Consolas" panose="020B0609020204030204" pitchFamily="49" charset="0"/>
              </a:rPr>
              <a:t>::uint64_t&gt;(1)&lt;&lt;count)-1)&lt;&lt;</a:t>
            </a:r>
            <a:r>
              <a:rPr lang="en-US" sz="1800" dirty="0" err="1">
                <a:latin typeface="Consolas" panose="020B0609020204030204" pitchFamily="49" charset="0"/>
              </a:rPr>
              <a:t>pos</a:t>
            </a:r>
            <a:r>
              <a:rPr lang="en-US" sz="1800" dirty="0">
                <a:latin typeface="Consolas" panose="020B0609020204030204" pitchFamily="49" charset="0"/>
              </a:rPr>
              <a:t>))</a:t>
            </a:r>
            <a:endParaRPr lang="ru-RU" sz="1800" dirty="0">
              <a:latin typeface="Consolas" panose="020B0609020204030204" pitchFamily="49" charset="0"/>
            </a:endParaRPr>
          </a:p>
          <a:p>
            <a:pPr marL="0" indent="0">
              <a:buNone/>
            </a:pPr>
            <a:r>
              <a:rPr lang="ru-RU" sz="1800" dirty="0">
                <a:latin typeface="Consolas" panose="020B0609020204030204" pitchFamily="49" charset="0"/>
              </a:rPr>
              <a:t>            // теперь осталось сдвинуть новые биты в новое положение и вставить.</a:t>
            </a:r>
            <a:endParaRPr lang="en-US" sz="1800" dirty="0">
              <a:latin typeface="Consolas" panose="020B0609020204030204" pitchFamily="49" charset="0"/>
            </a:endParaRPr>
          </a:p>
          <a:p>
            <a:pPr marL="0" indent="0">
              <a:buNone/>
            </a:pPr>
            <a:r>
              <a:rPr lang="en-US" sz="1800" dirty="0">
                <a:latin typeface="Consolas" panose="020B0609020204030204" pitchFamily="49" charset="0"/>
              </a:rPr>
              <a:t>            |(bits&lt;&lt;</a:t>
            </a:r>
            <a:r>
              <a:rPr lang="en-US" sz="1800" dirty="0" err="1">
                <a:latin typeface="Consolas" panose="020B0609020204030204" pitchFamily="49" charset="0"/>
              </a:rPr>
              <a:t>pos</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endParaRPr lang="ru-RU" sz="1800" dirty="0">
              <a:latin typeface="Consolas" panose="020B0609020204030204" pitchFamily="49" charset="0"/>
            </a:endParaRPr>
          </a:p>
        </p:txBody>
      </p:sp>
    </p:spTree>
    <p:extLst>
      <p:ext uri="{BB962C8B-B14F-4D97-AF65-F5344CB8AC3E}">
        <p14:creationId xmlns:p14="http://schemas.microsoft.com/office/powerpoint/2010/main" val="308845745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4ACE-290D-4447-B840-B1BFBE8D7021}"/>
              </a:ext>
            </a:extLst>
          </p:cNvPr>
          <p:cNvSpPr>
            <a:spLocks noGrp="1"/>
          </p:cNvSpPr>
          <p:nvPr>
            <p:ph type="title"/>
          </p:nvPr>
        </p:nvSpPr>
        <p:spPr/>
        <p:txBody>
          <a:bodyPr/>
          <a:lstStyle/>
          <a:p>
            <a:r>
              <a:rPr lang="ru-RU" dirty="0"/>
              <a:t>Примеры побитовых операций</a:t>
            </a:r>
          </a:p>
        </p:txBody>
      </p:sp>
      <p:sp>
        <p:nvSpPr>
          <p:cNvPr id="3" name="Content Placeholder 2">
            <a:extLst>
              <a:ext uri="{FF2B5EF4-FFF2-40B4-BE49-F238E27FC236}">
                <a16:creationId xmlns:a16="http://schemas.microsoft.com/office/drawing/2014/main" id="{C911E4D2-4656-4902-B921-4DCEC4A32711}"/>
              </a:ext>
            </a:extLst>
          </p:cNvPr>
          <p:cNvSpPr>
            <a:spLocks noGrp="1"/>
          </p:cNvSpPr>
          <p:nvPr>
            <p:ph idx="1"/>
          </p:nvPr>
        </p:nvSpPr>
        <p:spPr/>
        <p:txBody>
          <a:bodyPr>
            <a:normAutofit fontScale="62500" lnSpcReduction="20000"/>
          </a:bodyPr>
          <a:lstStyle/>
          <a:p>
            <a:pPr marL="0" indent="0">
              <a:buNone/>
            </a:pP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popcount</a:t>
            </a:r>
            <a:r>
              <a:rPr lang="en-US" dirty="0">
                <a:latin typeface="Consolas" panose="020B0609020204030204" pitchFamily="49" charset="0"/>
              </a:rPr>
              <a:t>(</a:t>
            </a:r>
            <a:r>
              <a:rPr lang="en-US" dirty="0" err="1">
                <a:latin typeface="Consolas" panose="020B0609020204030204" pitchFamily="49" charset="0"/>
              </a:rPr>
              <a:t>std</a:t>
            </a:r>
            <a:r>
              <a:rPr lang="en-US" dirty="0">
                <a:latin typeface="Consolas" panose="020B0609020204030204" pitchFamily="49" charset="0"/>
              </a:rPr>
              <a:t>::uint64_t x)</a:t>
            </a:r>
            <a:r>
              <a:rPr lang="ru-RU" dirty="0">
                <a:latin typeface="Consolas" panose="020B0609020204030204" pitchFamily="49" charset="0"/>
              </a:rPr>
              <a:t> // число единичных бит «</a:t>
            </a:r>
            <a:r>
              <a:rPr lang="en-US" dirty="0">
                <a:latin typeface="Consolas" panose="020B0609020204030204" pitchFamily="49" charset="0"/>
              </a:rPr>
              <a:t>population count</a:t>
            </a:r>
            <a:r>
              <a:rPr lang="ru-RU" dirty="0">
                <a:latin typeface="Consolas" panose="020B0609020204030204" pitchFamily="49" charset="0"/>
              </a:rPr>
              <a:t>»</a:t>
            </a: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if(!x)</a:t>
            </a:r>
          </a:p>
          <a:p>
            <a:pPr marL="0" indent="0">
              <a:buNone/>
            </a:pPr>
            <a:r>
              <a:rPr lang="en-US" dirty="0">
                <a:latin typeface="Consolas" panose="020B0609020204030204" pitchFamily="49" charset="0"/>
              </a:rPr>
              <a:t>        return 0;</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n = 0;</a:t>
            </a:r>
          </a:p>
          <a:p>
            <a:pPr marL="0" indent="0">
              <a:buNone/>
            </a:pPr>
            <a:r>
              <a:rPr lang="en-US" dirty="0">
                <a:latin typeface="Consolas" panose="020B0609020204030204" pitchFamily="49" charset="0"/>
              </a:rPr>
              <a:t>    // </a:t>
            </a:r>
            <a:r>
              <a:rPr lang="ru-RU" dirty="0">
                <a:latin typeface="Consolas" panose="020B0609020204030204" pitchFamily="49" charset="0"/>
              </a:rPr>
              <a:t>Вместо проверки битов по одному сдвигами и</a:t>
            </a:r>
            <a:br>
              <a:rPr lang="ru-RU" dirty="0">
                <a:latin typeface="Consolas" panose="020B0609020204030204" pitchFamily="49" charset="0"/>
              </a:rPr>
            </a:br>
            <a:r>
              <a:rPr lang="ru-RU" dirty="0">
                <a:latin typeface="Consolas" panose="020B0609020204030204" pitchFamily="49" charset="0"/>
              </a:rPr>
              <a:t>    // маскированием по 1, вроде</a:t>
            </a:r>
          </a:p>
          <a:p>
            <a:pPr marL="0" indent="0">
              <a:buNone/>
            </a:pPr>
            <a:r>
              <a:rPr lang="ru-RU" dirty="0">
                <a:latin typeface="Consolas" panose="020B0609020204030204" pitchFamily="49" charset="0"/>
              </a:rPr>
              <a:t>    // </a:t>
            </a:r>
            <a:r>
              <a:rPr lang="en-US" dirty="0">
                <a:latin typeface="Consolas" panose="020B0609020204030204" pitchFamily="49" charset="0"/>
              </a:rPr>
              <a:t>while(x) { n += x&amp;1; x&gt;&gt;=1; }</a:t>
            </a:r>
            <a:endParaRPr lang="ru-RU" dirty="0">
              <a:latin typeface="Consolas" panose="020B0609020204030204" pitchFamily="49" charset="0"/>
            </a:endParaRPr>
          </a:p>
          <a:p>
            <a:pPr marL="0" indent="0">
              <a:buNone/>
            </a:pPr>
            <a:r>
              <a:rPr lang="ru-RU" dirty="0">
                <a:latin typeface="Consolas" panose="020B0609020204030204" pitchFamily="49" charset="0"/>
              </a:rPr>
              <a:t>    // можно сразу сбрасывать младший единичный, не рассматривая нулевые.</a:t>
            </a:r>
          </a:p>
          <a:p>
            <a:pPr marL="0" indent="0">
              <a:buNone/>
            </a:pPr>
            <a:r>
              <a:rPr lang="ru-RU" dirty="0">
                <a:latin typeface="Consolas" panose="020B0609020204030204" pitchFamily="49" charset="0"/>
              </a:rPr>
              <a:t>    // «Пока зануление младшего единичного не превратило </a:t>
            </a:r>
            <a:r>
              <a:rPr lang="en-US" dirty="0">
                <a:latin typeface="Consolas" panose="020B0609020204030204" pitchFamily="49" charset="0"/>
              </a:rPr>
              <a:t>x </a:t>
            </a:r>
            <a:r>
              <a:rPr lang="ru-RU" dirty="0">
                <a:latin typeface="Consolas" panose="020B0609020204030204" pitchFamily="49" charset="0"/>
              </a:rPr>
              <a:t>в 0»</a:t>
            </a:r>
            <a:endParaRPr lang="en-US" dirty="0">
              <a:latin typeface="Consolas" panose="020B0609020204030204" pitchFamily="49" charset="0"/>
            </a:endParaRPr>
          </a:p>
          <a:p>
            <a:pPr marL="0" indent="0">
              <a:buNone/>
            </a:pPr>
            <a:r>
              <a:rPr lang="en-US" dirty="0">
                <a:latin typeface="Consolas" panose="020B0609020204030204" pitchFamily="49" charset="0"/>
              </a:rPr>
              <a:t>    while(x&amp;=(x-1))</a:t>
            </a:r>
          </a:p>
          <a:p>
            <a:pPr marL="0" indent="0">
              <a:buNone/>
            </a:pPr>
            <a:r>
              <a:rPr lang="en-US" dirty="0">
                <a:latin typeface="Consolas" panose="020B0609020204030204" pitchFamily="49" charset="0"/>
              </a:rPr>
              <a:t>        ++n;</a:t>
            </a:r>
            <a:endParaRPr lang="ru-RU" dirty="0">
              <a:latin typeface="Consolas" panose="020B0609020204030204" pitchFamily="49" charset="0"/>
            </a:endParaRPr>
          </a:p>
          <a:p>
            <a:pPr marL="0" indent="0">
              <a:buNone/>
            </a:pPr>
            <a:r>
              <a:rPr lang="ru-RU" dirty="0">
                <a:latin typeface="Consolas" panose="020B0609020204030204" pitchFamily="49" charset="0"/>
              </a:rPr>
              <a:t>    // И ещё один, зануление которого дало в итоге 0.</a:t>
            </a:r>
            <a:endParaRPr lang="en-US" dirty="0">
              <a:latin typeface="Consolas" panose="020B0609020204030204" pitchFamily="49" charset="0"/>
            </a:endParaRPr>
          </a:p>
          <a:p>
            <a:pPr marL="0" indent="0">
              <a:buNone/>
            </a:pPr>
            <a:r>
              <a:rPr lang="en-US" dirty="0">
                <a:latin typeface="Consolas" panose="020B0609020204030204" pitchFamily="49" charset="0"/>
              </a:rPr>
              <a:t>    return n</a:t>
            </a:r>
            <a:r>
              <a:rPr lang="ru-RU" dirty="0">
                <a:latin typeface="Consolas" panose="020B0609020204030204" pitchFamily="49" charset="0"/>
              </a:rPr>
              <a:t>+1</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20993291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129D-5099-4470-BF26-C07369718735}"/>
              </a:ext>
            </a:extLst>
          </p:cNvPr>
          <p:cNvSpPr>
            <a:spLocks noGrp="1"/>
          </p:cNvSpPr>
          <p:nvPr>
            <p:ph type="title"/>
          </p:nvPr>
        </p:nvSpPr>
        <p:spPr/>
        <p:txBody>
          <a:bodyPr/>
          <a:lstStyle/>
          <a:p>
            <a:r>
              <a:rPr lang="ru-RU" dirty="0"/>
              <a:t>Примеры побитовых операций</a:t>
            </a:r>
          </a:p>
        </p:txBody>
      </p:sp>
      <p:sp>
        <p:nvSpPr>
          <p:cNvPr id="3" name="Content Placeholder 2">
            <a:extLst>
              <a:ext uri="{FF2B5EF4-FFF2-40B4-BE49-F238E27FC236}">
                <a16:creationId xmlns:a16="http://schemas.microsoft.com/office/drawing/2014/main" id="{E2A5BC16-AB24-4FFE-BE9F-3DBBB9872E50}"/>
              </a:ext>
            </a:extLst>
          </p:cNvPr>
          <p:cNvSpPr>
            <a:spLocks noGrp="1"/>
          </p:cNvSpPr>
          <p:nvPr>
            <p:ph idx="1"/>
          </p:nvPr>
        </p:nvSpPr>
        <p:spPr/>
        <p:txBody>
          <a:bodyPr/>
          <a:lstStyle/>
          <a:p>
            <a:r>
              <a:rPr lang="ru-RU" dirty="0"/>
              <a:t>Побитовые операции дают более эффективные решения многих математических задач, за другими примерами см</a:t>
            </a:r>
            <a:r>
              <a:rPr lang="en-US" dirty="0"/>
              <a:t>. Bit Twiddling Hacks:</a:t>
            </a:r>
            <a:br>
              <a:rPr lang="en-US" dirty="0"/>
            </a:br>
            <a:r>
              <a:rPr lang="en-US" dirty="0">
                <a:hlinkClick r:id="rId2"/>
              </a:rPr>
              <a:t>https://graphics.stanford.edu/~seander/bithacks.html</a:t>
            </a:r>
            <a:endParaRPr lang="ru-RU" dirty="0"/>
          </a:p>
        </p:txBody>
      </p:sp>
    </p:spTree>
    <p:extLst>
      <p:ext uri="{BB962C8B-B14F-4D97-AF65-F5344CB8AC3E}">
        <p14:creationId xmlns:p14="http://schemas.microsoft.com/office/powerpoint/2010/main" val="268408939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97722-17F3-4F9F-AB0C-5A977163DFC6}"/>
              </a:ext>
            </a:extLst>
          </p:cNvPr>
          <p:cNvSpPr>
            <a:spLocks noGrp="1"/>
          </p:cNvSpPr>
          <p:nvPr>
            <p:ph type="title"/>
          </p:nvPr>
        </p:nvSpPr>
        <p:spPr/>
        <p:txBody>
          <a:bodyPr/>
          <a:lstStyle/>
          <a:p>
            <a:r>
              <a:rPr lang="ru-RU" dirty="0"/>
              <a:t>Использование расширенных инструкций архитектуры</a:t>
            </a:r>
          </a:p>
        </p:txBody>
      </p:sp>
      <p:sp>
        <p:nvSpPr>
          <p:cNvPr id="3" name="Content Placeholder 2">
            <a:extLst>
              <a:ext uri="{FF2B5EF4-FFF2-40B4-BE49-F238E27FC236}">
                <a16:creationId xmlns:a16="http://schemas.microsoft.com/office/drawing/2014/main" id="{041010BC-23DB-4246-BF81-0A6D5E930496}"/>
              </a:ext>
            </a:extLst>
          </p:cNvPr>
          <p:cNvSpPr>
            <a:spLocks noGrp="1"/>
          </p:cNvSpPr>
          <p:nvPr>
            <p:ph idx="1"/>
          </p:nvPr>
        </p:nvSpPr>
        <p:spPr/>
        <p:txBody>
          <a:bodyPr>
            <a:normAutofit/>
          </a:bodyPr>
          <a:lstStyle/>
          <a:p>
            <a:r>
              <a:rPr lang="ru-RU"/>
              <a:t>По </a:t>
            </a:r>
            <a:r>
              <a:rPr lang="ru-RU" dirty="0"/>
              <a:t>умолчанию компилятор генерирует код для любого процессора </a:t>
            </a:r>
            <a:r>
              <a:rPr lang="en-US" dirty="0"/>
              <a:t>x86_64, </a:t>
            </a:r>
            <a:r>
              <a:rPr lang="ru-RU" dirty="0"/>
              <a:t>чтобы разрешить использовать более современные расширения, нужно указать поколение через опцию </a:t>
            </a:r>
            <a:r>
              <a:rPr lang="en-US" dirty="0">
                <a:latin typeface="Consolas" panose="020B0609020204030204" pitchFamily="49" charset="0"/>
              </a:rPr>
              <a:t>–march=</a:t>
            </a:r>
            <a:r>
              <a:rPr lang="ru-RU" dirty="0">
                <a:latin typeface="Consolas" panose="020B0609020204030204" pitchFamily="49" charset="0"/>
              </a:rPr>
              <a:t>архитектура</a:t>
            </a:r>
            <a:r>
              <a:rPr lang="ru-RU" dirty="0"/>
              <a:t>, например </a:t>
            </a:r>
            <a:r>
              <a:rPr lang="en-US" dirty="0">
                <a:latin typeface="Consolas" panose="020B0609020204030204" pitchFamily="49" charset="0"/>
              </a:rPr>
              <a:t>–march=</a:t>
            </a:r>
            <a:r>
              <a:rPr lang="en-US" dirty="0" err="1">
                <a:latin typeface="Consolas" panose="020B0609020204030204" pitchFamily="49" charset="0"/>
              </a:rPr>
              <a:t>skylake</a:t>
            </a:r>
            <a:r>
              <a:rPr lang="en-US" dirty="0">
                <a:latin typeface="Consolas" panose="020B0609020204030204" pitchFamily="49" charset="0"/>
              </a:rPr>
              <a:t> </a:t>
            </a:r>
            <a:r>
              <a:rPr lang="en-US" dirty="0"/>
              <a:t>(6 </a:t>
            </a:r>
            <a:r>
              <a:rPr lang="ru-RU" dirty="0"/>
              <a:t>поколение </a:t>
            </a:r>
            <a:r>
              <a:rPr lang="en-US" dirty="0"/>
              <a:t>Intel) </a:t>
            </a:r>
            <a:r>
              <a:rPr lang="ru-RU" dirty="0"/>
              <a:t>или </a:t>
            </a:r>
            <a:r>
              <a:rPr lang="en-US" dirty="0">
                <a:latin typeface="Consolas" panose="020B0609020204030204" pitchFamily="49" charset="0"/>
              </a:rPr>
              <a:t>–march=native </a:t>
            </a:r>
            <a:r>
              <a:rPr lang="en-US" dirty="0"/>
              <a:t>(</a:t>
            </a:r>
            <a:r>
              <a:rPr lang="ru-RU" dirty="0"/>
              <a:t>процессор, на котором работает сам транслятор).</a:t>
            </a:r>
          </a:p>
          <a:p>
            <a:r>
              <a:rPr lang="ru-RU" dirty="0"/>
              <a:t> Даже если использование инструкций разрешено, не у всех из них есть представления на языке </a:t>
            </a:r>
            <a:r>
              <a:rPr lang="en-US" dirty="0"/>
              <a:t>C++, </a:t>
            </a:r>
            <a:r>
              <a:rPr lang="ru-RU" dirty="0"/>
              <a:t>даже с оптимизациями – как их использовать, не переходя на ассемблер?</a:t>
            </a:r>
          </a:p>
        </p:txBody>
      </p:sp>
    </p:spTree>
    <p:extLst>
      <p:ext uri="{BB962C8B-B14F-4D97-AF65-F5344CB8AC3E}">
        <p14:creationId xmlns:p14="http://schemas.microsoft.com/office/powerpoint/2010/main" val="165726560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256F-FD4E-4B71-8904-027179081908}"/>
              </a:ext>
            </a:extLst>
          </p:cNvPr>
          <p:cNvSpPr>
            <a:spLocks noGrp="1"/>
          </p:cNvSpPr>
          <p:nvPr>
            <p:ph type="title"/>
          </p:nvPr>
        </p:nvSpPr>
        <p:spPr/>
        <p:txBody>
          <a:bodyPr/>
          <a:lstStyle/>
          <a:p>
            <a:r>
              <a:rPr lang="en-US" dirty="0"/>
              <a:t>intrinsic-</a:t>
            </a:r>
            <a:r>
              <a:rPr lang="ru-RU" dirty="0"/>
              <a:t>функции</a:t>
            </a:r>
          </a:p>
        </p:txBody>
      </p:sp>
      <p:sp>
        <p:nvSpPr>
          <p:cNvPr id="3" name="Content Placeholder 2">
            <a:extLst>
              <a:ext uri="{FF2B5EF4-FFF2-40B4-BE49-F238E27FC236}">
                <a16:creationId xmlns:a16="http://schemas.microsoft.com/office/drawing/2014/main" id="{395217D4-E047-4BAA-8D23-3071FF15E501}"/>
              </a:ext>
            </a:extLst>
          </p:cNvPr>
          <p:cNvSpPr>
            <a:spLocks noGrp="1"/>
          </p:cNvSpPr>
          <p:nvPr>
            <p:ph idx="1"/>
          </p:nvPr>
        </p:nvSpPr>
        <p:spPr/>
        <p:txBody>
          <a:bodyPr>
            <a:normAutofit fontScale="62500" lnSpcReduction="20000"/>
          </a:bodyPr>
          <a:lstStyle/>
          <a:p>
            <a:r>
              <a:rPr lang="en-US" dirty="0"/>
              <a:t>intrinsic-</a:t>
            </a:r>
            <a:r>
              <a:rPr lang="ru-RU" dirty="0"/>
              <a:t>функции – функции, которые встроены в компилятор и уже описаны на начало единицы трансляции. Например,</a:t>
            </a:r>
            <a:br>
              <a:rPr lang="en-US" dirty="0"/>
            </a:br>
            <a:r>
              <a:rPr lang="en-US" dirty="0" err="1">
                <a:latin typeface="Consolas" panose="020B0609020204030204" pitchFamily="49" charset="0"/>
              </a:rPr>
              <a:t>int</a:t>
            </a:r>
            <a:r>
              <a:rPr lang="en-US" dirty="0">
                <a:latin typeface="Consolas" panose="020B0609020204030204" pitchFamily="49" charset="0"/>
              </a:rPr>
              <a:t> __</a:t>
            </a:r>
            <a:r>
              <a:rPr lang="en-US" dirty="0" err="1">
                <a:latin typeface="Consolas" panose="020B0609020204030204" pitchFamily="49" charset="0"/>
              </a:rPr>
              <a:t>builtin_ctz</a:t>
            </a:r>
            <a:r>
              <a:rPr lang="en-US" dirty="0">
                <a:latin typeface="Consolas" panose="020B0609020204030204" pitchFamily="49" charset="0"/>
              </a:rPr>
              <a:t>(unsigned x); // Count Trailing Zeros</a:t>
            </a:r>
            <a:br>
              <a:rPr lang="en-US" dirty="0">
                <a:latin typeface="Consolas" panose="020B0609020204030204" pitchFamily="49" charset="0"/>
              </a:rPr>
            </a:br>
            <a:r>
              <a:rPr lang="ru-RU" dirty="0"/>
              <a:t>возвращает числа младших единичных бит в </a:t>
            </a:r>
            <a:r>
              <a:rPr lang="en-US" dirty="0"/>
              <a:t>x (UB </a:t>
            </a:r>
            <a:r>
              <a:rPr lang="ru-RU" dirty="0"/>
              <a:t>для </a:t>
            </a:r>
            <a:r>
              <a:rPr lang="en-US" dirty="0"/>
              <a:t>x==0). </a:t>
            </a:r>
            <a:r>
              <a:rPr lang="ru-RU" dirty="0"/>
              <a:t>На </a:t>
            </a:r>
            <a:r>
              <a:rPr lang="en-US" dirty="0"/>
              <a:t>x86 </a:t>
            </a:r>
            <a:r>
              <a:rPr lang="ru-RU" dirty="0"/>
              <a:t>вызов этой функции компилируется в одну инструкцию </a:t>
            </a:r>
            <a:r>
              <a:rPr lang="en-US" dirty="0" err="1"/>
              <a:t>bsf</a:t>
            </a:r>
            <a:r>
              <a:rPr lang="en-US" dirty="0"/>
              <a:t> (Bit Scan Forward).</a:t>
            </a:r>
            <a:endParaRPr lang="ru-RU" dirty="0"/>
          </a:p>
          <a:p>
            <a:r>
              <a:rPr lang="ru-RU" dirty="0"/>
              <a:t>На архитектурах, где нет аналогичных инструкций процессора, транслятор может предоставить свою реализацию, или не описывать встроенную функцию вовсе.</a:t>
            </a:r>
            <a:endParaRPr lang="en-US" dirty="0"/>
          </a:p>
          <a:p>
            <a:r>
              <a:rPr lang="ru-RU" dirty="0"/>
              <a:t>На некоторых трансляторах можно проверять доступность встроенных функций выражением </a:t>
            </a:r>
            <a:r>
              <a:rPr lang="en-US" dirty="0">
                <a:latin typeface="Consolas" panose="020B0609020204030204" pitchFamily="49" charset="0"/>
              </a:rPr>
              <a:t>__</a:t>
            </a:r>
            <a:r>
              <a:rPr lang="en-US" dirty="0" err="1">
                <a:latin typeface="Consolas" panose="020B0609020204030204" pitchFamily="49" charset="0"/>
              </a:rPr>
              <a:t>has_builtin</a:t>
            </a:r>
            <a:r>
              <a:rPr lang="en-US" dirty="0">
                <a:latin typeface="Consolas" panose="020B0609020204030204" pitchFamily="49" charset="0"/>
              </a:rPr>
              <a:t>(</a:t>
            </a:r>
            <a:r>
              <a:rPr lang="ru-RU" dirty="0">
                <a:latin typeface="Consolas" panose="020B0609020204030204" pitchFamily="49" charset="0"/>
              </a:rPr>
              <a:t>имя-встроенной-функции) </a:t>
            </a:r>
            <a:r>
              <a:rPr lang="ru-RU" dirty="0"/>
              <a:t>в выражениях условной трансляции.</a:t>
            </a:r>
            <a:endParaRPr lang="en-US" dirty="0"/>
          </a:p>
          <a:p>
            <a:r>
              <a:rPr lang="ru-RU" dirty="0"/>
              <a:t>Списки поддерживаемых </a:t>
            </a:r>
            <a:r>
              <a:rPr lang="en-US" dirty="0"/>
              <a:t>clang </a:t>
            </a:r>
            <a:r>
              <a:rPr lang="ru-RU" dirty="0"/>
              <a:t>встроенных функций</a:t>
            </a:r>
            <a:r>
              <a:rPr lang="en-US" dirty="0"/>
              <a:t> (</a:t>
            </a:r>
            <a:r>
              <a:rPr lang="ru-RU" dirty="0"/>
              <a:t>основные):</a:t>
            </a:r>
            <a:br>
              <a:rPr lang="ru-RU" dirty="0"/>
            </a:br>
            <a:r>
              <a:rPr lang="en-US" dirty="0">
                <a:hlinkClick r:id="rId2"/>
              </a:rPr>
              <a:t>https://clang.llvm.org/docs/LanguageExtensions.html#builtin-functions</a:t>
            </a:r>
            <a:br>
              <a:rPr lang="ru-RU" dirty="0"/>
            </a:br>
            <a:r>
              <a:rPr lang="en-US" dirty="0">
                <a:hlinkClick r:id="rId3"/>
              </a:rPr>
              <a:t>https://gcc.gnu.org/onlinedocs/gcc/Other-Builtins.html</a:t>
            </a:r>
            <a:endParaRPr lang="ru-RU" dirty="0"/>
          </a:p>
          <a:p>
            <a:r>
              <a:rPr lang="ru-RU" dirty="0"/>
              <a:t>Некоторые инструкции архитектуры доступны обычными функциями, для использования которых нужно включить заголовочные файлы архитектуры, где они описаны. Попытка это сделать без указания транслятору опций, разрешающих их использовать, приводит к ошибке трансляции (но сами файлы есть всегда, так что </a:t>
            </a:r>
            <a:r>
              <a:rPr lang="en-US" dirty="0">
                <a:latin typeface="Consolas" panose="020B0609020204030204" pitchFamily="49" charset="0"/>
              </a:rPr>
              <a:t>__</a:t>
            </a:r>
            <a:r>
              <a:rPr lang="en-US" dirty="0" err="1">
                <a:latin typeface="Consolas" panose="020B0609020204030204" pitchFamily="49" charset="0"/>
              </a:rPr>
              <a:t>has_include</a:t>
            </a:r>
            <a:r>
              <a:rPr lang="en-US" dirty="0">
                <a:latin typeface="Consolas" panose="020B0609020204030204" pitchFamily="49" charset="0"/>
              </a:rPr>
              <a:t> </a:t>
            </a:r>
            <a:r>
              <a:rPr lang="ru-RU" dirty="0"/>
              <a:t>не поможет).</a:t>
            </a:r>
          </a:p>
          <a:p>
            <a:r>
              <a:rPr lang="ru-RU" dirty="0"/>
              <a:t>Всё это выходит за рамки стандарта, как проверить доступность?</a:t>
            </a:r>
            <a:endParaRPr lang="en-US" dirty="0"/>
          </a:p>
        </p:txBody>
      </p:sp>
    </p:spTree>
    <p:extLst>
      <p:ext uri="{BB962C8B-B14F-4D97-AF65-F5344CB8AC3E}">
        <p14:creationId xmlns:p14="http://schemas.microsoft.com/office/powerpoint/2010/main" val="82982361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223E0-CA6F-46F6-B09F-5B7509137D6C}"/>
              </a:ext>
            </a:extLst>
          </p:cNvPr>
          <p:cNvSpPr>
            <a:spLocks noGrp="1"/>
          </p:cNvSpPr>
          <p:nvPr>
            <p:ph type="title"/>
          </p:nvPr>
        </p:nvSpPr>
        <p:spPr/>
        <p:txBody>
          <a:bodyPr/>
          <a:lstStyle/>
          <a:p>
            <a:r>
              <a:rPr lang="ru-RU" dirty="0"/>
              <a:t>Проверка доступности с использованием </a:t>
            </a:r>
            <a:r>
              <a:rPr lang="en-US" dirty="0" err="1"/>
              <a:t>CMake</a:t>
            </a:r>
            <a:endParaRPr lang="ru-RU" dirty="0"/>
          </a:p>
        </p:txBody>
      </p:sp>
      <p:sp>
        <p:nvSpPr>
          <p:cNvPr id="3" name="Content Placeholder 2">
            <a:extLst>
              <a:ext uri="{FF2B5EF4-FFF2-40B4-BE49-F238E27FC236}">
                <a16:creationId xmlns:a16="http://schemas.microsoft.com/office/drawing/2014/main" id="{A4F38A29-D444-4D60-8CCC-DC6EF12223EF}"/>
              </a:ext>
            </a:extLst>
          </p:cNvPr>
          <p:cNvSpPr>
            <a:spLocks noGrp="1"/>
          </p:cNvSpPr>
          <p:nvPr>
            <p:ph idx="1"/>
          </p:nvPr>
        </p:nvSpPr>
        <p:spPr/>
        <p:txBody>
          <a:bodyPr>
            <a:normAutofit fontScale="92500" lnSpcReduction="10000"/>
          </a:bodyPr>
          <a:lstStyle/>
          <a:p>
            <a:r>
              <a:rPr lang="ru-RU" dirty="0"/>
              <a:t>Наличие встроенных, </a:t>
            </a:r>
            <a:r>
              <a:rPr lang="ru-RU" dirty="0" err="1"/>
              <a:t>архитектуро</a:t>
            </a:r>
            <a:r>
              <a:rPr lang="ru-RU" dirty="0"/>
              <a:t>-зависимых, и прочих не входящих в стандарт языка функций можно проверить на этапе конфигурации системы сборки просто попробовав их использовать в небольшом фрагменте кода, и посмотрев, скомпилируется ли он</a:t>
            </a:r>
            <a:r>
              <a:rPr lang="en-US" dirty="0"/>
              <a:t>. </a:t>
            </a:r>
            <a:r>
              <a:rPr lang="ru-RU" dirty="0"/>
              <a:t>Для этого в </a:t>
            </a:r>
            <a:r>
              <a:rPr lang="en-US" dirty="0">
                <a:latin typeface="Consolas" panose="020B0609020204030204" pitchFamily="49" charset="0"/>
              </a:rPr>
              <a:t>CMakeLists.txt</a:t>
            </a:r>
            <a:r>
              <a:rPr lang="en-US" dirty="0"/>
              <a:t>:</a:t>
            </a:r>
          </a:p>
          <a:p>
            <a:endParaRPr lang="ru-RU" dirty="0"/>
          </a:p>
          <a:p>
            <a:pPr marL="0" indent="0">
              <a:buNone/>
            </a:pPr>
            <a:r>
              <a:rPr lang="en-US" sz="2000" dirty="0">
                <a:latin typeface="Consolas" panose="020B0609020204030204" pitchFamily="49" charset="0"/>
              </a:rPr>
              <a:t># </a:t>
            </a:r>
            <a:r>
              <a:rPr lang="ru-RU" sz="2000" dirty="0">
                <a:latin typeface="Consolas" panose="020B0609020204030204" pitchFamily="49" charset="0"/>
              </a:rPr>
              <a:t>Подключить требуемый модуль </a:t>
            </a:r>
            <a:r>
              <a:rPr lang="en-US" sz="2000" dirty="0" err="1">
                <a:latin typeface="Consolas" panose="020B0609020204030204" pitchFamily="49" charset="0"/>
              </a:rPr>
              <a:t>CMake</a:t>
            </a:r>
            <a:endParaRPr lang="ru-RU" sz="2000" dirty="0">
              <a:latin typeface="Consolas" panose="020B0609020204030204" pitchFamily="49" charset="0"/>
            </a:endParaRPr>
          </a:p>
          <a:p>
            <a:pPr marL="0" indent="0">
              <a:buNone/>
            </a:pPr>
            <a:r>
              <a:rPr lang="en-US" sz="2000" dirty="0">
                <a:latin typeface="Consolas" panose="020B0609020204030204" pitchFamily="49" charset="0"/>
              </a:rPr>
              <a:t>include(</a:t>
            </a:r>
            <a:r>
              <a:rPr lang="en-US" sz="2000" dirty="0" err="1">
                <a:latin typeface="Consolas" panose="020B0609020204030204" pitchFamily="49" charset="0"/>
              </a:rPr>
              <a:t>CheckCXXSourceCompiles</a:t>
            </a:r>
            <a:r>
              <a:rPr lang="en-US" sz="2000" dirty="0">
                <a:latin typeface="Consolas" panose="020B0609020204030204" pitchFamily="49" charset="0"/>
              </a:rPr>
              <a:t>)</a:t>
            </a:r>
          </a:p>
          <a:p>
            <a:pPr marL="0" indent="0">
              <a:buNone/>
            </a:pPr>
            <a:r>
              <a:rPr lang="en-US" sz="2000" dirty="0">
                <a:latin typeface="Consolas" panose="020B0609020204030204" pitchFamily="49" charset="0"/>
              </a:rPr>
              <a:t># </a:t>
            </a:r>
            <a:r>
              <a:rPr lang="ru-RU" sz="2000" dirty="0">
                <a:latin typeface="Consolas" panose="020B0609020204030204" pitchFamily="49" charset="0"/>
              </a:rPr>
              <a:t>Тестируемая единица трансляции и имя переменной для результата.</a:t>
            </a:r>
            <a:endParaRPr lang="en-US" sz="2000" dirty="0">
              <a:latin typeface="Consolas" panose="020B0609020204030204" pitchFamily="49" charset="0"/>
            </a:endParaRPr>
          </a:p>
          <a:p>
            <a:pPr marL="0" indent="0">
              <a:buNone/>
            </a:pPr>
            <a:r>
              <a:rPr lang="en-US" sz="2000" dirty="0" err="1">
                <a:latin typeface="Consolas" panose="020B0609020204030204" pitchFamily="49" charset="0"/>
              </a:rPr>
              <a:t>check_cxx_source_compiles</a:t>
            </a:r>
            <a:r>
              <a:rPr lang="en-US" sz="2000" dirty="0">
                <a:latin typeface="Consolas" panose="020B0609020204030204" pitchFamily="49" charset="0"/>
              </a:rPr>
              <a:t>(“</a:t>
            </a:r>
            <a:r>
              <a:rPr lang="en-US" sz="2000" dirty="0" err="1">
                <a:latin typeface="Consolas" panose="020B0609020204030204" pitchFamily="49" charset="0"/>
              </a:rPr>
              <a:t>int</a:t>
            </a:r>
            <a:r>
              <a:rPr lang="en-US" sz="2000" dirty="0">
                <a:latin typeface="Consolas" panose="020B0609020204030204" pitchFamily="49" charset="0"/>
              </a:rPr>
              <a:t> main() { return __</a:t>
            </a:r>
            <a:r>
              <a:rPr lang="en-US" sz="2000" dirty="0" err="1">
                <a:latin typeface="Consolas" panose="020B0609020204030204" pitchFamily="49" charset="0"/>
              </a:rPr>
              <a:t>builtin_ctz</a:t>
            </a:r>
            <a:r>
              <a:rPr lang="en-US" sz="2000" dirty="0">
                <a:latin typeface="Consolas" panose="020B0609020204030204" pitchFamily="49" charset="0"/>
              </a:rPr>
              <a:t>(1); }”</a:t>
            </a:r>
            <a:endParaRPr lang="ru-RU" sz="2000" dirty="0">
              <a:latin typeface="Consolas" panose="020B0609020204030204" pitchFamily="49" charset="0"/>
            </a:endParaRPr>
          </a:p>
          <a:p>
            <a:pPr marL="0" indent="0">
              <a:buNone/>
            </a:pPr>
            <a:r>
              <a:rPr lang="ru-RU" sz="2000" dirty="0">
                <a:latin typeface="Consolas" panose="020B0609020204030204" pitchFamily="49" charset="0"/>
              </a:rPr>
              <a:t>                    </a:t>
            </a:r>
            <a:r>
              <a:rPr lang="en-US" sz="2000" dirty="0">
                <a:latin typeface="Consolas" panose="020B0609020204030204" pitchFamily="49" charset="0"/>
              </a:rPr>
              <a:t> </a:t>
            </a:r>
            <a:r>
              <a:rPr lang="ru-RU" sz="2000" dirty="0">
                <a:latin typeface="Consolas" panose="020B0609020204030204" pitchFamily="49" charset="0"/>
              </a:rPr>
              <a:t>     </a:t>
            </a:r>
            <a:r>
              <a:rPr lang="en-US" sz="2000" dirty="0">
                <a:latin typeface="Consolas" panose="020B0609020204030204" pitchFamily="49" charset="0"/>
              </a:rPr>
              <a:t>HAVE_BUILTIN_CTZ)</a:t>
            </a:r>
          </a:p>
          <a:p>
            <a:pPr marL="0" indent="0">
              <a:buNone/>
            </a:pPr>
            <a:r>
              <a:rPr lang="en-US" sz="2000" dirty="0">
                <a:latin typeface="Consolas" panose="020B0609020204030204" pitchFamily="49" charset="0"/>
              </a:rPr>
              <a:t># </a:t>
            </a:r>
            <a:r>
              <a:rPr lang="ru-RU" sz="2000" dirty="0">
                <a:latin typeface="Consolas" panose="020B0609020204030204" pitchFamily="49" charset="0"/>
              </a:rPr>
              <a:t>Теперь переменная </a:t>
            </a:r>
            <a:r>
              <a:rPr lang="en-US" sz="2000" dirty="0">
                <a:latin typeface="Consolas" panose="020B0609020204030204" pitchFamily="49" charset="0"/>
              </a:rPr>
              <a:t>HAVE_BUILTIN_CTZ </a:t>
            </a:r>
            <a:r>
              <a:rPr lang="ru-RU" sz="2000" dirty="0">
                <a:latin typeface="Consolas" panose="020B0609020204030204" pitchFamily="49" charset="0"/>
              </a:rPr>
              <a:t>содержит логическое значение</a:t>
            </a:r>
          </a:p>
          <a:p>
            <a:pPr marL="0" indent="0">
              <a:buNone/>
            </a:pPr>
            <a:r>
              <a:rPr lang="en-US" sz="2000" dirty="0">
                <a:latin typeface="Consolas" panose="020B0609020204030204" pitchFamily="49" charset="0"/>
              </a:rPr>
              <a:t>#</a:t>
            </a:r>
            <a:r>
              <a:rPr lang="ru-RU" sz="2000" dirty="0">
                <a:latin typeface="Consolas" panose="020B0609020204030204" pitchFamily="49" charset="0"/>
              </a:rPr>
              <a:t> доступности встроенной функции.</a:t>
            </a:r>
          </a:p>
        </p:txBody>
      </p:sp>
    </p:spTree>
    <p:extLst>
      <p:ext uri="{BB962C8B-B14F-4D97-AF65-F5344CB8AC3E}">
        <p14:creationId xmlns:p14="http://schemas.microsoft.com/office/powerpoint/2010/main" val="317846638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8DF0-31C7-4FB5-95B0-D96F31061DFE}"/>
              </a:ext>
            </a:extLst>
          </p:cNvPr>
          <p:cNvSpPr>
            <a:spLocks noGrp="1"/>
          </p:cNvSpPr>
          <p:nvPr>
            <p:ph type="title"/>
          </p:nvPr>
        </p:nvSpPr>
        <p:spPr/>
        <p:txBody>
          <a:bodyPr/>
          <a:lstStyle/>
          <a:p>
            <a:r>
              <a:rPr lang="ru-RU" dirty="0"/>
              <a:t>Шаблон заголовочного файла</a:t>
            </a:r>
          </a:p>
        </p:txBody>
      </p:sp>
      <p:sp>
        <p:nvSpPr>
          <p:cNvPr id="3" name="Content Placeholder 2">
            <a:extLst>
              <a:ext uri="{FF2B5EF4-FFF2-40B4-BE49-F238E27FC236}">
                <a16:creationId xmlns:a16="http://schemas.microsoft.com/office/drawing/2014/main" id="{B45640FA-D1D5-4A2A-B942-C29E489D9B70}"/>
              </a:ext>
            </a:extLst>
          </p:cNvPr>
          <p:cNvSpPr>
            <a:spLocks noGrp="1"/>
          </p:cNvSpPr>
          <p:nvPr>
            <p:ph idx="1"/>
          </p:nvPr>
        </p:nvSpPr>
        <p:spPr/>
        <p:txBody>
          <a:bodyPr>
            <a:normAutofit fontScale="62500" lnSpcReduction="20000"/>
          </a:bodyPr>
          <a:lstStyle/>
          <a:p>
            <a:r>
              <a:rPr lang="ru-RU" dirty="0"/>
              <a:t>Проверку мы делали, чтобы в случае отсутствия </a:t>
            </a:r>
            <a:r>
              <a:rPr lang="ru-RU" dirty="0" err="1"/>
              <a:t>воспользовать</a:t>
            </a:r>
            <a:r>
              <a:rPr lang="ru-RU" dirty="0"/>
              <a:t> альтернативным решением. Чтобы значение переменной </a:t>
            </a:r>
            <a:r>
              <a:rPr lang="en-US" dirty="0" err="1"/>
              <a:t>CMake</a:t>
            </a:r>
            <a:r>
              <a:rPr lang="en-US" dirty="0"/>
              <a:t> </a:t>
            </a:r>
            <a:r>
              <a:rPr lang="ru-RU" dirty="0"/>
              <a:t>с результатом проверки стало доступно при компиляции кода на </a:t>
            </a:r>
            <a:r>
              <a:rPr lang="en-US" dirty="0"/>
              <a:t>C++ </a:t>
            </a:r>
            <a:r>
              <a:rPr lang="ru-RU" dirty="0"/>
              <a:t>делают следующее: во-первых, создают шаблон заголовочного файла с </a:t>
            </a:r>
            <a:r>
              <a:rPr lang="ru-RU" dirty="0" err="1"/>
              <a:t>макроопредениями</a:t>
            </a:r>
            <a:r>
              <a:rPr lang="ru-RU" dirty="0"/>
              <a:t>, соответствующими макросам </a:t>
            </a:r>
            <a:r>
              <a:rPr lang="en-US" dirty="0" err="1"/>
              <a:t>CMake</a:t>
            </a:r>
            <a:r>
              <a:rPr lang="en-US" dirty="0"/>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config.hpp.in </a:t>
            </a:r>
            <a:r>
              <a:rPr lang="ru-RU" dirty="0">
                <a:latin typeface="Consolas" panose="020B0609020204030204" pitchFamily="49" charset="0"/>
              </a:rPr>
              <a:t>в каталоге проекта.</a:t>
            </a:r>
          </a:p>
          <a:p>
            <a:pPr marL="0" indent="0">
              <a:buNone/>
            </a:pPr>
            <a:r>
              <a:rPr lang="ru-RU" dirty="0">
                <a:latin typeface="Consolas" panose="020B0609020204030204" pitchFamily="49" charset="0"/>
              </a:rPr>
              <a:t>// .</a:t>
            </a:r>
            <a:r>
              <a:rPr lang="en-US" dirty="0">
                <a:latin typeface="Consolas" panose="020B0609020204030204" pitchFamily="49" charset="0"/>
              </a:rPr>
              <a:t>in </a:t>
            </a:r>
            <a:r>
              <a:rPr lang="ru-RU" dirty="0">
                <a:latin typeface="Consolas" panose="020B0609020204030204" pitchFamily="49" charset="0"/>
              </a:rPr>
              <a:t>означает, что это шаблон заголовка.</a:t>
            </a:r>
            <a:endParaRPr lang="en-US" dirty="0">
              <a:latin typeface="Consolas" panose="020B0609020204030204" pitchFamily="49" charset="0"/>
            </a:endParaRPr>
          </a:p>
          <a:p>
            <a:pPr marL="0" indent="0">
              <a:buNone/>
            </a:pPr>
            <a:r>
              <a:rPr lang="en-US" dirty="0">
                <a:latin typeface="Consolas" panose="020B0609020204030204" pitchFamily="49" charset="0"/>
              </a:rPr>
              <a:t>#</a:t>
            </a:r>
            <a:r>
              <a:rPr lang="en-US" dirty="0" err="1">
                <a:latin typeface="Consolas" panose="020B0609020204030204" pitchFamily="49" charset="0"/>
              </a:rPr>
              <a:t>ifndef</a:t>
            </a:r>
            <a:r>
              <a:rPr lang="en-US" dirty="0">
                <a:latin typeface="Consolas" panose="020B0609020204030204" pitchFamily="49" charset="0"/>
              </a:rPr>
              <a:t> CONFIG_HPP</a:t>
            </a:r>
          </a:p>
          <a:p>
            <a:pPr marL="0" indent="0">
              <a:buNone/>
            </a:pPr>
            <a:r>
              <a:rPr lang="en-US" dirty="0">
                <a:latin typeface="Consolas" panose="020B0609020204030204" pitchFamily="49" charset="0"/>
              </a:rPr>
              <a:t>#define CONFIG_HPP</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cmake</a:t>
            </a:r>
            <a:r>
              <a:rPr lang="en-US" dirty="0">
                <a:latin typeface="Consolas" panose="020B0609020204030204" pitchFamily="49" charset="0"/>
              </a:rPr>
              <a:t> </a:t>
            </a:r>
            <a:r>
              <a:rPr lang="ru-RU" dirty="0">
                <a:latin typeface="Consolas" panose="020B0609020204030204" pitchFamily="49" charset="0"/>
              </a:rPr>
              <a:t>заменяет в шаблоне </a:t>
            </a:r>
            <a:r>
              <a:rPr lang="en-US" dirty="0">
                <a:latin typeface="Consolas" panose="020B0609020204030204" pitchFamily="49" charset="0"/>
              </a:rPr>
              <a:t>#cmakedefine01 </a:t>
            </a:r>
            <a:r>
              <a:rPr lang="ru-RU" dirty="0">
                <a:latin typeface="Consolas" panose="020B0609020204030204" pitchFamily="49" charset="0"/>
              </a:rPr>
              <a:t>переменная на</a:t>
            </a:r>
          </a:p>
          <a:p>
            <a:pPr marL="0" indent="0">
              <a:buNone/>
            </a:pPr>
            <a:r>
              <a:rPr lang="ru-RU" dirty="0">
                <a:latin typeface="Consolas" panose="020B0609020204030204" pitchFamily="49" charset="0"/>
              </a:rPr>
              <a:t>// </a:t>
            </a:r>
            <a:r>
              <a:rPr lang="en-US" dirty="0">
                <a:latin typeface="Consolas" panose="020B0609020204030204" pitchFamily="49" charset="0"/>
              </a:rPr>
              <a:t>#define </a:t>
            </a:r>
            <a:r>
              <a:rPr lang="ru-RU" dirty="0">
                <a:latin typeface="Consolas" panose="020B0609020204030204" pitchFamily="49" charset="0"/>
              </a:rPr>
              <a:t>переменная значение-одноимённой-переменной-</a:t>
            </a:r>
            <a:r>
              <a:rPr lang="en-US" dirty="0" err="1">
                <a:latin typeface="Consolas" panose="020B0609020204030204" pitchFamily="49" charset="0"/>
              </a:rPr>
              <a:t>cmake</a:t>
            </a:r>
            <a:r>
              <a:rPr lang="en-US" dirty="0">
                <a:latin typeface="Consolas" panose="020B0609020204030204" pitchFamily="49" charset="0"/>
              </a:rPr>
              <a:t>-</a:t>
            </a:r>
            <a:r>
              <a:rPr lang="ru-RU" dirty="0">
                <a:latin typeface="Consolas" panose="020B0609020204030204" pitchFamily="49" charset="0"/>
              </a:rPr>
              <a:t>в-виде-0-или-1</a:t>
            </a:r>
            <a:endParaRPr lang="en-US" dirty="0">
              <a:latin typeface="Consolas" panose="020B0609020204030204" pitchFamily="49" charset="0"/>
            </a:endParaRPr>
          </a:p>
          <a:p>
            <a:pPr marL="0" indent="0">
              <a:buNone/>
            </a:pPr>
            <a:r>
              <a:rPr lang="en-US" dirty="0">
                <a:latin typeface="Consolas" panose="020B0609020204030204" pitchFamily="49" charset="0"/>
              </a:rPr>
              <a:t>#cmakedefine01</a:t>
            </a:r>
            <a:r>
              <a:rPr lang="ru-RU" dirty="0">
                <a:latin typeface="Consolas" panose="020B0609020204030204" pitchFamily="49" charset="0"/>
              </a:rPr>
              <a:t> </a:t>
            </a:r>
            <a:r>
              <a:rPr lang="en-US" dirty="0">
                <a:latin typeface="Consolas" panose="020B0609020204030204" pitchFamily="49" charset="0"/>
              </a:rPr>
              <a:t>HAVE_BUILTIN_CTZ</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#endif</a:t>
            </a:r>
            <a:endParaRPr lang="ru-RU" dirty="0">
              <a:latin typeface="Consolas" panose="020B0609020204030204" pitchFamily="49" charset="0"/>
            </a:endParaRPr>
          </a:p>
        </p:txBody>
      </p:sp>
    </p:spTree>
    <p:extLst>
      <p:ext uri="{BB962C8B-B14F-4D97-AF65-F5344CB8AC3E}">
        <p14:creationId xmlns:p14="http://schemas.microsoft.com/office/powerpoint/2010/main" val="312241349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FEB5-FDCA-48D1-BB23-790FF6CE610D}"/>
              </a:ext>
            </a:extLst>
          </p:cNvPr>
          <p:cNvSpPr>
            <a:spLocks noGrp="1"/>
          </p:cNvSpPr>
          <p:nvPr>
            <p:ph type="title"/>
          </p:nvPr>
        </p:nvSpPr>
        <p:spPr/>
        <p:txBody>
          <a:bodyPr/>
          <a:lstStyle/>
          <a:p>
            <a:r>
              <a:rPr lang="ru-RU" dirty="0"/>
              <a:t>Обработка шаблона и его использование</a:t>
            </a:r>
          </a:p>
        </p:txBody>
      </p:sp>
      <p:sp>
        <p:nvSpPr>
          <p:cNvPr id="3" name="Content Placeholder 2">
            <a:extLst>
              <a:ext uri="{FF2B5EF4-FFF2-40B4-BE49-F238E27FC236}">
                <a16:creationId xmlns:a16="http://schemas.microsoft.com/office/drawing/2014/main" id="{ECD2FED3-A33F-4C4B-AF9A-CBE4993714BD}"/>
              </a:ext>
            </a:extLst>
          </p:cNvPr>
          <p:cNvSpPr>
            <a:spLocks noGrp="1"/>
          </p:cNvSpPr>
          <p:nvPr>
            <p:ph idx="1"/>
          </p:nvPr>
        </p:nvSpPr>
        <p:spPr/>
        <p:txBody>
          <a:bodyPr>
            <a:normAutofit fontScale="77500" lnSpcReduction="20000"/>
          </a:bodyPr>
          <a:lstStyle/>
          <a:p>
            <a:r>
              <a:rPr lang="ru-RU" dirty="0"/>
              <a:t>В </a:t>
            </a:r>
            <a:r>
              <a:rPr lang="en-US" dirty="0"/>
              <a:t>CMakeLists.txt</a:t>
            </a:r>
            <a:r>
              <a:rPr lang="ru-RU" dirty="0"/>
              <a:t> заносим результат проверки в шаблон и делаем результирующий заголовочный файл доступным для включения:</a:t>
            </a:r>
          </a:p>
          <a:p>
            <a:pPr marL="0" indent="0">
              <a:buNone/>
            </a:pPr>
            <a:r>
              <a:rPr lang="en-US" dirty="0">
                <a:latin typeface="Consolas" panose="020B0609020204030204" pitchFamily="49" charset="0"/>
              </a:rPr>
              <a:t># </a:t>
            </a:r>
            <a:r>
              <a:rPr lang="ru-RU" dirty="0">
                <a:latin typeface="Consolas" panose="020B0609020204030204" pitchFamily="49" charset="0"/>
              </a:rPr>
              <a:t>Обработать подстановки в файле конфигурации.</a:t>
            </a:r>
          </a:p>
          <a:p>
            <a:pPr marL="0" indent="0">
              <a:buNone/>
            </a:pPr>
            <a:r>
              <a:rPr lang="en-US" dirty="0">
                <a:latin typeface="Consolas" panose="020B0609020204030204" pitchFamily="49" charset="0"/>
              </a:rPr>
              <a:t># </a:t>
            </a:r>
            <a:r>
              <a:rPr lang="ru-RU" dirty="0">
                <a:latin typeface="Consolas" panose="020B0609020204030204" pitchFamily="49" charset="0"/>
              </a:rPr>
              <a:t>Параметры: исходный шаблон, выходной файл.</a:t>
            </a:r>
            <a:endParaRPr lang="en-US" dirty="0">
              <a:latin typeface="Consolas" panose="020B0609020204030204" pitchFamily="49" charset="0"/>
            </a:endParaRPr>
          </a:p>
          <a:p>
            <a:pPr marL="0" indent="0">
              <a:buNone/>
            </a:pPr>
            <a:r>
              <a:rPr lang="en-US" dirty="0" err="1">
                <a:latin typeface="Consolas" panose="020B0609020204030204" pitchFamily="49" charset="0"/>
              </a:rPr>
              <a:t>configure_file</a:t>
            </a:r>
            <a:r>
              <a:rPr lang="en-US" dirty="0">
                <a:latin typeface="Consolas" panose="020B0609020204030204" pitchFamily="49" charset="0"/>
              </a:rPr>
              <a:t>(config.hpp.in</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include/config-example/config.hpp)</a:t>
            </a:r>
            <a:endParaRPr lang="ru-RU" dirty="0">
              <a:latin typeface="Consolas" panose="020B0609020204030204" pitchFamily="49" charset="0"/>
            </a:endParaRP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r>
              <a:rPr lang="ru-RU" dirty="0">
                <a:latin typeface="Consolas" panose="020B0609020204030204" pitchFamily="49" charset="0"/>
              </a:rPr>
              <a:t>Добавим к опциям компиляции цели флаги, включающие в</a:t>
            </a:r>
          </a:p>
          <a:p>
            <a:pPr marL="0" indent="0">
              <a:buNone/>
            </a:pPr>
            <a:r>
              <a:rPr lang="en-US" dirty="0">
                <a:latin typeface="Consolas" panose="020B0609020204030204" pitchFamily="49" charset="0"/>
              </a:rPr>
              <a:t># </a:t>
            </a:r>
            <a:r>
              <a:rPr lang="ru-RU" dirty="0">
                <a:latin typeface="Consolas" panose="020B0609020204030204" pitchFamily="49" charset="0"/>
              </a:rPr>
              <a:t>системный путь поиска заголовочных файлов каталог</a:t>
            </a:r>
          </a:p>
          <a:p>
            <a:pPr marL="0" indent="0">
              <a:buNone/>
            </a:pPr>
            <a:r>
              <a:rPr lang="en-US" dirty="0">
                <a:latin typeface="Consolas" panose="020B0609020204030204" pitchFamily="49" charset="0"/>
              </a:rPr>
              <a:t># </a:t>
            </a:r>
            <a:r>
              <a:rPr lang="ru-RU" dirty="0">
                <a:latin typeface="Consolas" panose="020B0609020204030204" pitchFamily="49" charset="0"/>
              </a:rPr>
              <a:t>внутри каталога сборки, куда мы записали результат</a:t>
            </a:r>
          </a:p>
          <a:p>
            <a:pPr marL="0" indent="0">
              <a:buNone/>
            </a:pPr>
            <a:r>
              <a:rPr lang="en-US" dirty="0">
                <a:latin typeface="Consolas" panose="020B0609020204030204" pitchFamily="49" charset="0"/>
              </a:rPr>
              <a:t># </a:t>
            </a:r>
            <a:r>
              <a:rPr lang="ru-RU" dirty="0">
                <a:latin typeface="Consolas" panose="020B0609020204030204" pitchFamily="49" charset="0"/>
              </a:rPr>
              <a:t>обработки шаблона.</a:t>
            </a:r>
            <a:endParaRPr lang="en-US" dirty="0">
              <a:latin typeface="Consolas" panose="020B0609020204030204" pitchFamily="49" charset="0"/>
            </a:endParaRPr>
          </a:p>
          <a:p>
            <a:pPr marL="0" indent="0">
              <a:buNone/>
            </a:pPr>
            <a:r>
              <a:rPr lang="en-US" dirty="0" err="1">
                <a:latin typeface="Consolas" panose="020B0609020204030204" pitchFamily="49" charset="0"/>
              </a:rPr>
              <a:t>target_include_directories</a:t>
            </a:r>
            <a:r>
              <a:rPr lang="en-US" dirty="0">
                <a:latin typeface="Consolas" panose="020B0609020204030204" pitchFamily="49" charset="0"/>
              </a:rPr>
              <a:t>(${PROJECT_NAME} PRIVATE</a:t>
            </a:r>
          </a:p>
          <a:p>
            <a:pPr marL="0" indent="0">
              <a:buNone/>
            </a:pPr>
            <a:r>
              <a:rPr lang="en-US" dirty="0">
                <a:latin typeface="Consolas" panose="020B0609020204030204" pitchFamily="49" charset="0"/>
              </a:rPr>
              <a:t>      </a:t>
            </a:r>
            <a:r>
              <a:rPr lang="ru-RU" dirty="0">
                <a:latin typeface="Consolas" panose="020B0609020204030204" pitchFamily="49" charset="0"/>
              </a:rPr>
              <a:t>                    </a:t>
            </a:r>
            <a:r>
              <a:rPr lang="en-US" dirty="0">
                <a:latin typeface="Consolas" panose="020B0609020204030204" pitchFamily="49" charset="0"/>
              </a:rPr>
              <a:t> “${CMAKE_CURRENT_BINARY_DIR}/include”)</a:t>
            </a:r>
            <a:endParaRPr lang="ru-RU" dirty="0">
              <a:latin typeface="Consolas" panose="020B0609020204030204" pitchFamily="49" charset="0"/>
            </a:endParaRPr>
          </a:p>
        </p:txBody>
      </p:sp>
    </p:spTree>
    <p:extLst>
      <p:ext uri="{BB962C8B-B14F-4D97-AF65-F5344CB8AC3E}">
        <p14:creationId xmlns:p14="http://schemas.microsoft.com/office/powerpoint/2010/main" val="278374486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DA90-B6D3-49F5-A3E0-6CDB1F101980}"/>
              </a:ext>
            </a:extLst>
          </p:cNvPr>
          <p:cNvSpPr>
            <a:spLocks noGrp="1"/>
          </p:cNvSpPr>
          <p:nvPr>
            <p:ph type="title"/>
          </p:nvPr>
        </p:nvSpPr>
        <p:spPr/>
        <p:txBody>
          <a:bodyPr/>
          <a:lstStyle/>
          <a:p>
            <a:r>
              <a:rPr lang="ru-RU" dirty="0"/>
              <a:t>Условная компиляция с результатами проверок</a:t>
            </a:r>
          </a:p>
        </p:txBody>
      </p:sp>
      <p:sp>
        <p:nvSpPr>
          <p:cNvPr id="3" name="Content Placeholder 2">
            <a:extLst>
              <a:ext uri="{FF2B5EF4-FFF2-40B4-BE49-F238E27FC236}">
                <a16:creationId xmlns:a16="http://schemas.microsoft.com/office/drawing/2014/main" id="{2FD0ECA5-69A7-4EB4-A199-AA5C29978ACF}"/>
              </a:ext>
            </a:extLst>
          </p:cNvPr>
          <p:cNvSpPr>
            <a:spLocks noGrp="1"/>
          </p:cNvSpPr>
          <p:nvPr>
            <p:ph idx="1"/>
          </p:nvPr>
        </p:nvSpPr>
        <p:spPr/>
        <p:txBody>
          <a:bodyPr>
            <a:normAutofit fontScale="55000" lnSpcReduction="20000"/>
          </a:bodyPr>
          <a:lstStyle/>
          <a:p>
            <a:pPr marL="0" indent="0">
              <a:buNone/>
            </a:pPr>
            <a:r>
              <a:rPr lang="en-US" dirty="0">
                <a:latin typeface="Consolas" panose="020B0609020204030204" pitchFamily="49" charset="0"/>
              </a:rPr>
              <a:t>// </a:t>
            </a:r>
            <a:r>
              <a:rPr lang="ru-RU" dirty="0">
                <a:latin typeface="Consolas" panose="020B0609020204030204" pitchFamily="49" charset="0"/>
              </a:rPr>
              <a:t>В системном пути поиска, так что через </a:t>
            </a:r>
            <a:r>
              <a:rPr lang="en-US" sz="2400" dirty="0">
                <a:latin typeface="Consolas" panose="020B0609020204030204" pitchFamily="49" charset="0"/>
              </a:rPr>
              <a:t>&lt;...&gt;.</a:t>
            </a:r>
            <a:endParaRPr lang="en-US" dirty="0">
              <a:latin typeface="Consolas" panose="020B0609020204030204" pitchFamily="49" charset="0"/>
            </a:endParaRPr>
          </a:p>
          <a:p>
            <a:pPr marL="0" indent="0">
              <a:buNone/>
            </a:pPr>
            <a:r>
              <a:rPr lang="en-US" dirty="0">
                <a:latin typeface="Consolas" panose="020B0609020204030204" pitchFamily="49" charset="0"/>
              </a:rPr>
              <a:t>#include &lt;config-example/config.hpp&gt;</a:t>
            </a:r>
          </a:p>
          <a:p>
            <a:pPr marL="0" indent="0">
              <a:buNone/>
            </a:pPr>
            <a:r>
              <a:rPr lang="ru-RU" dirty="0">
                <a:latin typeface="Consolas" panose="020B0609020204030204" pitchFamily="49" charset="0"/>
              </a:rPr>
              <a:t>// Число младших нулевых бит, </a:t>
            </a:r>
            <a:r>
              <a:rPr lang="en-US" dirty="0">
                <a:latin typeface="Consolas" panose="020B0609020204030204" pitchFamily="49" charset="0"/>
              </a:rPr>
              <a:t>UB </a:t>
            </a:r>
            <a:r>
              <a:rPr lang="ru-RU" dirty="0">
                <a:latin typeface="Consolas" panose="020B0609020204030204" pitchFamily="49" charset="0"/>
              </a:rPr>
              <a:t>для </a:t>
            </a:r>
            <a:r>
              <a:rPr lang="en-US" dirty="0">
                <a:latin typeface="Consolas" panose="020B0609020204030204" pitchFamily="49" charset="0"/>
              </a:rPr>
              <a:t>x==0.</a:t>
            </a:r>
          </a:p>
          <a:p>
            <a:pPr marL="0" indent="0">
              <a:buNone/>
            </a:pP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ctz</a:t>
            </a:r>
            <a:r>
              <a:rPr lang="en-US" dirty="0">
                <a:latin typeface="Consolas" panose="020B0609020204030204" pitchFamily="49" charset="0"/>
              </a:rPr>
              <a:t>(unsigned x) {</a:t>
            </a:r>
          </a:p>
          <a:p>
            <a:pPr marL="0" indent="0">
              <a:buNone/>
            </a:pPr>
            <a:r>
              <a:rPr lang="en-US" dirty="0">
                <a:latin typeface="Consolas" panose="020B0609020204030204" pitchFamily="49" charset="0"/>
              </a:rPr>
              <a:t>#if HAVE_BUILTIN_CTZ // </a:t>
            </a:r>
            <a:r>
              <a:rPr lang="ru-RU" dirty="0">
                <a:latin typeface="Consolas" panose="020B0609020204030204" pitchFamily="49" charset="0"/>
              </a:rPr>
              <a:t>Если </a:t>
            </a:r>
            <a:r>
              <a:rPr lang="en-US" dirty="0">
                <a:latin typeface="Consolas" panose="020B0609020204030204" pitchFamily="49" charset="0"/>
              </a:rPr>
              <a:t>intrinsic-</a:t>
            </a:r>
            <a:r>
              <a:rPr lang="ru-RU" dirty="0">
                <a:latin typeface="Consolas" panose="020B0609020204030204" pitchFamily="49" charset="0"/>
              </a:rPr>
              <a:t>функция доступна, используем её.</a:t>
            </a:r>
            <a:endParaRPr lang="en-US" dirty="0">
              <a:latin typeface="Consolas" panose="020B0609020204030204" pitchFamily="49" charset="0"/>
            </a:endParaRPr>
          </a:p>
          <a:p>
            <a:pPr marL="0" indent="0">
              <a:buNone/>
            </a:pPr>
            <a:r>
              <a:rPr lang="en-US" dirty="0">
                <a:latin typeface="Consolas" panose="020B0609020204030204" pitchFamily="49" charset="0"/>
              </a:rPr>
              <a:t>    return __</a:t>
            </a:r>
            <a:r>
              <a:rPr lang="en-US" dirty="0" err="1">
                <a:latin typeface="Consolas" panose="020B0609020204030204" pitchFamily="49" charset="0"/>
              </a:rPr>
              <a:t>builtin_ctz</a:t>
            </a:r>
            <a:r>
              <a:rPr lang="en-US" dirty="0">
                <a:latin typeface="Consolas" panose="020B0609020204030204" pitchFamily="49" charset="0"/>
              </a:rPr>
              <a:t>(x);</a:t>
            </a:r>
          </a:p>
          <a:p>
            <a:pPr marL="0" indent="0">
              <a:buNone/>
            </a:pPr>
            <a:r>
              <a:rPr lang="en-US" dirty="0">
                <a:latin typeface="Consolas" panose="020B0609020204030204" pitchFamily="49" charset="0"/>
              </a:rPr>
              <a:t>#else</a:t>
            </a:r>
            <a:r>
              <a:rPr lang="ru-RU" dirty="0">
                <a:latin typeface="Consolas" panose="020B0609020204030204" pitchFamily="49" charset="0"/>
              </a:rPr>
              <a:t>                // Иначе вычисляем стандартными средствами.</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n = 0;</a:t>
            </a:r>
          </a:p>
          <a:p>
            <a:pPr marL="0" indent="0">
              <a:buNone/>
            </a:pPr>
            <a:r>
              <a:rPr lang="en-US" dirty="0">
                <a:latin typeface="Consolas" panose="020B0609020204030204" pitchFamily="49" charset="0"/>
              </a:rPr>
              <a:t>    while(!(x&amp;1)){</a:t>
            </a:r>
          </a:p>
          <a:p>
            <a:pPr marL="0" indent="0">
              <a:buNone/>
            </a:pPr>
            <a:r>
              <a:rPr lang="en-US" dirty="0">
                <a:latin typeface="Consolas" panose="020B0609020204030204" pitchFamily="49" charset="0"/>
              </a:rPr>
              <a:t>        x &gt;&gt;= 1;</a:t>
            </a:r>
          </a:p>
          <a:p>
            <a:pPr marL="0" indent="0">
              <a:buNone/>
            </a:pPr>
            <a:r>
              <a:rPr lang="en-US" dirty="0">
                <a:latin typeface="Consolas" panose="020B0609020204030204" pitchFamily="49" charset="0"/>
              </a:rPr>
              <a:t>        ++n;</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n;</a:t>
            </a:r>
          </a:p>
          <a:p>
            <a:pPr marL="0" indent="0">
              <a:buNone/>
            </a:pPr>
            <a:r>
              <a:rPr lang="en-US" dirty="0">
                <a:latin typeface="Consolas" panose="020B0609020204030204" pitchFamily="49" charset="0"/>
              </a:rPr>
              <a:t>#endif</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2505691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816A-C1C2-47B8-8D2C-8B9B7902D1CA}"/>
              </a:ext>
            </a:extLst>
          </p:cNvPr>
          <p:cNvSpPr>
            <a:spLocks noGrp="1"/>
          </p:cNvSpPr>
          <p:nvPr>
            <p:ph type="title"/>
          </p:nvPr>
        </p:nvSpPr>
        <p:spPr/>
        <p:txBody>
          <a:bodyPr/>
          <a:lstStyle/>
          <a:p>
            <a:r>
              <a:rPr lang="ru-RU" dirty="0"/>
              <a:t>Поколения языков программирования</a:t>
            </a:r>
          </a:p>
        </p:txBody>
      </p:sp>
      <p:sp>
        <p:nvSpPr>
          <p:cNvPr id="3" name="Content Placeholder 2">
            <a:extLst>
              <a:ext uri="{FF2B5EF4-FFF2-40B4-BE49-F238E27FC236}">
                <a16:creationId xmlns:a16="http://schemas.microsoft.com/office/drawing/2014/main" id="{C9BD5B97-1378-4756-BA42-3A03BA66541E}"/>
              </a:ext>
            </a:extLst>
          </p:cNvPr>
          <p:cNvSpPr>
            <a:spLocks noGrp="1"/>
          </p:cNvSpPr>
          <p:nvPr>
            <p:ph idx="1"/>
          </p:nvPr>
        </p:nvSpPr>
        <p:spPr/>
        <p:txBody>
          <a:bodyPr>
            <a:normAutofit/>
          </a:bodyPr>
          <a:lstStyle/>
          <a:p>
            <a:pPr marL="0" indent="0">
              <a:buNone/>
            </a:pPr>
            <a:r>
              <a:rPr lang="en-US" dirty="0"/>
              <a:t>5. </a:t>
            </a:r>
            <a:r>
              <a:rPr lang="ru-RU" i="1" dirty="0"/>
              <a:t>Пятое поколение</a:t>
            </a:r>
          </a:p>
          <a:p>
            <a:pPr marL="0" indent="0">
              <a:buNone/>
            </a:pPr>
            <a:endParaRPr lang="ru-RU" i="1" dirty="0"/>
          </a:p>
          <a:p>
            <a:pPr marL="0" indent="0">
              <a:buNone/>
            </a:pPr>
            <a:r>
              <a:rPr lang="ru-RU" dirty="0"/>
              <a:t>Характерен самостоятельный поиск решения по формулировке задачи.</a:t>
            </a:r>
          </a:p>
          <a:p>
            <a:pPr marL="0" indent="0">
              <a:buNone/>
            </a:pPr>
            <a:endParaRPr lang="ru-RU" dirty="0"/>
          </a:p>
          <a:p>
            <a:pPr marL="0" indent="0">
              <a:buNone/>
            </a:pPr>
            <a:r>
              <a:rPr lang="ru-RU" dirty="0"/>
              <a:t>Элементы:</a:t>
            </a:r>
          </a:p>
          <a:p>
            <a:r>
              <a:rPr lang="ru-RU" dirty="0"/>
              <a:t>Пролог (1972)</a:t>
            </a:r>
          </a:p>
        </p:txBody>
      </p:sp>
    </p:spTree>
    <p:extLst>
      <p:ext uri="{BB962C8B-B14F-4D97-AF65-F5344CB8AC3E}">
        <p14:creationId xmlns:p14="http://schemas.microsoft.com/office/powerpoint/2010/main" val="201682550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9ECAF0-AEE2-4889-9003-0E9F30B5F96C}"/>
              </a:ext>
            </a:extLst>
          </p:cNvPr>
          <p:cNvSpPr>
            <a:spLocks noGrp="1"/>
          </p:cNvSpPr>
          <p:nvPr>
            <p:ph type="title"/>
          </p:nvPr>
        </p:nvSpPr>
        <p:spPr/>
        <p:txBody>
          <a:bodyPr/>
          <a:lstStyle/>
          <a:p>
            <a:r>
              <a:rPr lang="ru-RU" dirty="0"/>
              <a:t>Лекция 30.11</a:t>
            </a:r>
          </a:p>
        </p:txBody>
      </p:sp>
      <p:sp>
        <p:nvSpPr>
          <p:cNvPr id="5" name="Text Placeholder 4">
            <a:extLst>
              <a:ext uri="{FF2B5EF4-FFF2-40B4-BE49-F238E27FC236}">
                <a16:creationId xmlns:a16="http://schemas.microsoft.com/office/drawing/2014/main" id="{50863229-8340-4A3E-8A1D-46B21928804F}"/>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29538724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0862-9AB3-403F-9BB0-9C3D2ED5D2DF}"/>
              </a:ext>
            </a:extLst>
          </p:cNvPr>
          <p:cNvSpPr>
            <a:spLocks noGrp="1"/>
          </p:cNvSpPr>
          <p:nvPr>
            <p:ph type="title"/>
          </p:nvPr>
        </p:nvSpPr>
        <p:spPr/>
        <p:txBody>
          <a:bodyPr/>
          <a:lstStyle/>
          <a:p>
            <a:r>
              <a:rPr lang="ru-RU" dirty="0"/>
              <a:t>Классы</a:t>
            </a:r>
          </a:p>
        </p:txBody>
      </p:sp>
      <p:sp>
        <p:nvSpPr>
          <p:cNvPr id="3" name="Content Placeholder 2">
            <a:extLst>
              <a:ext uri="{FF2B5EF4-FFF2-40B4-BE49-F238E27FC236}">
                <a16:creationId xmlns:a16="http://schemas.microsoft.com/office/drawing/2014/main" id="{76115BB6-FE71-447B-8A9F-FDF76384077D}"/>
              </a:ext>
            </a:extLst>
          </p:cNvPr>
          <p:cNvSpPr>
            <a:spLocks noGrp="1"/>
          </p:cNvSpPr>
          <p:nvPr>
            <p:ph idx="1"/>
          </p:nvPr>
        </p:nvSpPr>
        <p:spPr/>
        <p:txBody>
          <a:bodyPr>
            <a:normAutofit fontScale="92500" lnSpcReduction="20000"/>
          </a:bodyPr>
          <a:lstStyle/>
          <a:p>
            <a:r>
              <a:rPr lang="ru-RU" dirty="0"/>
              <a:t>Класс – производный тип, полностью определяющий своё представление в памяти и допустимые операции.</a:t>
            </a:r>
          </a:p>
          <a:p>
            <a:r>
              <a:rPr lang="ru-RU" dirty="0"/>
              <a:t>Класс вводится спецификатором типа, состоящим из ключа класса </a:t>
            </a:r>
            <a:r>
              <a:rPr lang="en-US" dirty="0"/>
              <a:t>(</a:t>
            </a:r>
            <a:r>
              <a:rPr lang="en-US" dirty="0">
                <a:latin typeface="Consolas" panose="020B0609020204030204" pitchFamily="49" charset="0"/>
              </a:rPr>
              <a:t>struct</a:t>
            </a:r>
            <a:r>
              <a:rPr lang="en-US" dirty="0"/>
              <a:t>), </a:t>
            </a:r>
            <a:r>
              <a:rPr lang="ru-RU" dirty="0"/>
              <a:t>опциональным именем, и содержимым внутри фигурных скобок.</a:t>
            </a:r>
          </a:p>
          <a:p>
            <a:pPr lvl="1"/>
            <a:r>
              <a:rPr lang="ru-RU" dirty="0"/>
              <a:t>Имя класса становится спецификатором типа, позволяющим в дальнейшем именовать этот же тип – без него повторное идентичное задание такого же спецификатора типа является другим типом!</a:t>
            </a:r>
          </a:p>
          <a:p>
            <a:pPr lvl="1"/>
            <a:r>
              <a:rPr lang="ru-RU" dirty="0"/>
              <a:t>Описание, содержащее спецификатор класса с именем вводит это имя и, чаще всего, описателей не содержит. Оно является определением этого типа, если имеется содержимое в фигурных скобках.</a:t>
            </a:r>
          </a:p>
          <a:p>
            <a:r>
              <a:rPr lang="ru-RU" dirty="0"/>
              <a:t>Класс – область видимости</a:t>
            </a:r>
            <a:r>
              <a:rPr lang="en-US" dirty="0"/>
              <a:t>, </a:t>
            </a:r>
            <a:r>
              <a:rPr lang="ru-RU" dirty="0"/>
              <a:t>его содержимое задаётся описаниями. При наличии имени может использоваться в </a:t>
            </a:r>
            <a:r>
              <a:rPr lang="ru-RU" dirty="0" err="1"/>
              <a:t>квалицифированных</a:t>
            </a:r>
            <a:r>
              <a:rPr lang="ru-RU" dirty="0"/>
              <a:t> именах и потенциально обладает видимостью.</a:t>
            </a:r>
          </a:p>
        </p:txBody>
      </p:sp>
    </p:spTree>
    <p:extLst>
      <p:ext uri="{BB962C8B-B14F-4D97-AF65-F5344CB8AC3E}">
        <p14:creationId xmlns:p14="http://schemas.microsoft.com/office/powerpoint/2010/main" val="2371568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C278-03BE-4611-AD29-6D7F8C8ACBB1}"/>
              </a:ext>
            </a:extLst>
          </p:cNvPr>
          <p:cNvSpPr>
            <a:spLocks noGrp="1"/>
          </p:cNvSpPr>
          <p:nvPr>
            <p:ph type="title"/>
          </p:nvPr>
        </p:nvSpPr>
        <p:spPr/>
        <p:txBody>
          <a:bodyPr/>
          <a:lstStyle/>
          <a:p>
            <a:r>
              <a:rPr lang="ru-RU" dirty="0"/>
              <a:t>Нестатические члены данных</a:t>
            </a:r>
          </a:p>
        </p:txBody>
      </p:sp>
      <p:sp>
        <p:nvSpPr>
          <p:cNvPr id="3" name="Content Placeholder 2">
            <a:extLst>
              <a:ext uri="{FF2B5EF4-FFF2-40B4-BE49-F238E27FC236}">
                <a16:creationId xmlns:a16="http://schemas.microsoft.com/office/drawing/2014/main" id="{C8A04D0F-B6F0-41F8-9370-C1BDCF9F5BC0}"/>
              </a:ext>
            </a:extLst>
          </p:cNvPr>
          <p:cNvSpPr>
            <a:spLocks noGrp="1"/>
          </p:cNvSpPr>
          <p:nvPr>
            <p:ph idx="1"/>
          </p:nvPr>
        </p:nvSpPr>
        <p:spPr/>
        <p:txBody>
          <a:bodyPr/>
          <a:lstStyle/>
          <a:p>
            <a:r>
              <a:rPr lang="ru-RU" dirty="0"/>
              <a:t>Описания объектов в области видимости класса без спецификатора </a:t>
            </a:r>
            <a:r>
              <a:rPr lang="en-US" dirty="0">
                <a:latin typeface="Consolas" panose="020B0609020204030204" pitchFamily="49" charset="0"/>
              </a:rPr>
              <a:t>static</a:t>
            </a:r>
            <a:r>
              <a:rPr lang="en-US" dirty="0"/>
              <a:t> – </a:t>
            </a:r>
            <a:r>
              <a:rPr lang="ru-RU" dirty="0"/>
              <a:t>нестатические члены данных, являющиеся подобъектами.</a:t>
            </a:r>
          </a:p>
          <a:p>
            <a:endParaRPr lang="ru-RU" dirty="0"/>
          </a:p>
          <a:p>
            <a:pPr marL="0" indent="0">
              <a:buNone/>
            </a:pPr>
            <a:r>
              <a:rPr lang="en-US" dirty="0">
                <a:latin typeface="Consolas" panose="020B0609020204030204" pitchFamily="49" charset="0"/>
              </a:rPr>
              <a:t>struct point    // </a:t>
            </a:r>
            <a:r>
              <a:rPr lang="ru-RU" dirty="0">
                <a:latin typeface="Consolas" panose="020B0609020204030204" pitchFamily="49" charset="0"/>
              </a:rPr>
              <a:t>определение класса </a:t>
            </a:r>
            <a:r>
              <a:rPr lang="en-US" dirty="0">
                <a:latin typeface="Consolas" panose="020B0609020204030204" pitchFamily="49" charset="0"/>
              </a:rPr>
              <a:t>point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double </a:t>
            </a:r>
            <a:r>
              <a:rPr lang="en-US" dirty="0" err="1">
                <a:latin typeface="Consolas" panose="020B0609020204030204" pitchFamily="49" charset="0"/>
              </a:rPr>
              <a:t>x,y</a:t>
            </a:r>
            <a:r>
              <a:rPr lang="en-US" dirty="0">
                <a:latin typeface="Consolas" panose="020B0609020204030204" pitchFamily="49" charset="0"/>
              </a:rPr>
              <a:t>; // </a:t>
            </a:r>
            <a:r>
              <a:rPr lang="ru-RU" dirty="0">
                <a:latin typeface="Consolas" panose="020B0609020204030204" pitchFamily="49" charset="0"/>
              </a:rPr>
              <a:t>два подобъекта типа </a:t>
            </a:r>
            <a:r>
              <a:rPr lang="en-US" dirty="0">
                <a:latin typeface="Consolas" panose="020B0609020204030204" pitchFamily="49" charset="0"/>
              </a:rPr>
              <a:t>double</a:t>
            </a:r>
          </a:p>
          <a:p>
            <a:pPr marL="0" indent="0">
              <a:buNone/>
            </a:pPr>
            <a:r>
              <a:rPr lang="en-US" dirty="0">
                <a:latin typeface="Consolas" panose="020B0609020204030204" pitchFamily="49" charset="0"/>
              </a:rPr>
              <a:t>};</a:t>
            </a:r>
            <a:r>
              <a:rPr lang="ru-RU" dirty="0">
                <a:latin typeface="Consolas" panose="020B0609020204030204" pitchFamily="49" charset="0"/>
              </a:rPr>
              <a:t>              // нет описателей</a:t>
            </a:r>
          </a:p>
        </p:txBody>
      </p:sp>
    </p:spTree>
    <p:extLst>
      <p:ext uri="{BB962C8B-B14F-4D97-AF65-F5344CB8AC3E}">
        <p14:creationId xmlns:p14="http://schemas.microsoft.com/office/powerpoint/2010/main" val="357665279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C842-F326-48B2-83A1-32E82F570874}"/>
              </a:ext>
            </a:extLst>
          </p:cNvPr>
          <p:cNvSpPr>
            <a:spLocks noGrp="1"/>
          </p:cNvSpPr>
          <p:nvPr>
            <p:ph type="title"/>
          </p:nvPr>
        </p:nvSpPr>
        <p:spPr/>
        <p:txBody>
          <a:bodyPr/>
          <a:lstStyle/>
          <a:p>
            <a:r>
              <a:rPr lang="ru-RU" dirty="0"/>
              <a:t>Размер и выравнивание типов</a:t>
            </a:r>
          </a:p>
        </p:txBody>
      </p:sp>
      <p:sp>
        <p:nvSpPr>
          <p:cNvPr id="3" name="Content Placeholder 2">
            <a:extLst>
              <a:ext uri="{FF2B5EF4-FFF2-40B4-BE49-F238E27FC236}">
                <a16:creationId xmlns:a16="http://schemas.microsoft.com/office/drawing/2014/main" id="{EE8087FC-DAC0-4ED0-BAA1-913E615E069C}"/>
              </a:ext>
            </a:extLst>
          </p:cNvPr>
          <p:cNvSpPr>
            <a:spLocks noGrp="1"/>
          </p:cNvSpPr>
          <p:nvPr>
            <p:ph idx="1"/>
          </p:nvPr>
        </p:nvSpPr>
        <p:spPr/>
        <p:txBody>
          <a:bodyPr>
            <a:normAutofit fontScale="92500" lnSpcReduction="10000"/>
          </a:bodyPr>
          <a:lstStyle/>
          <a:p>
            <a:r>
              <a:rPr lang="ru-RU" dirty="0"/>
              <a:t>Операция </a:t>
            </a:r>
            <a:r>
              <a:rPr lang="en-US" dirty="0" err="1">
                <a:latin typeface="Consolas" panose="020B0609020204030204" pitchFamily="49" charset="0"/>
              </a:rPr>
              <a:t>sizeof</a:t>
            </a:r>
            <a:r>
              <a:rPr lang="en-US" dirty="0"/>
              <a:t> </a:t>
            </a:r>
            <a:r>
              <a:rPr lang="ru-RU" dirty="0"/>
              <a:t>(унарная, префиксная) применима к выражениям или типам в круглых скобках.</a:t>
            </a:r>
          </a:p>
          <a:p>
            <a:r>
              <a:rPr lang="ru-RU" dirty="0"/>
              <a:t>Возвращает константный размер указанного типа или типа результата выражения (не вычисляемого) в байтах, тип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t>.</a:t>
            </a:r>
          </a:p>
          <a:p>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a:t>(</a:t>
            </a:r>
            <a:r>
              <a:rPr lang="ru-RU" dirty="0"/>
              <a:t>описан в </a:t>
            </a:r>
            <a:r>
              <a:rPr lang="en-US" dirty="0">
                <a:latin typeface="Consolas" panose="020B0609020204030204" pitchFamily="49" charset="0"/>
              </a:rPr>
              <a:t>&lt;</a:t>
            </a:r>
            <a:r>
              <a:rPr lang="en-US" dirty="0" err="1">
                <a:latin typeface="Consolas" panose="020B0609020204030204" pitchFamily="49" charset="0"/>
              </a:rPr>
              <a:t>cstddef</a:t>
            </a:r>
            <a:r>
              <a:rPr lang="en-US" dirty="0">
                <a:latin typeface="Consolas" panose="020B0609020204030204" pitchFamily="49" charset="0"/>
              </a:rPr>
              <a:t>&gt;</a:t>
            </a:r>
            <a:r>
              <a:rPr lang="en-US" dirty="0"/>
              <a:t>) – </a:t>
            </a:r>
            <a:r>
              <a:rPr lang="ru-RU" dirty="0"/>
              <a:t>псевдоним беззнакового целого типа, достаточного для представления любых объектов на архитектуре.</a:t>
            </a:r>
          </a:p>
          <a:p>
            <a:r>
              <a:rPr lang="ru-RU" dirty="0"/>
              <a:t>Операция </a:t>
            </a:r>
            <a:r>
              <a:rPr lang="en-US" dirty="0" err="1">
                <a:latin typeface="Consolas" panose="020B0609020204030204" pitchFamily="49" charset="0"/>
              </a:rPr>
              <a:t>alignof</a:t>
            </a:r>
            <a:r>
              <a:rPr lang="en-US" dirty="0">
                <a:latin typeface="Consolas" panose="020B0609020204030204" pitchFamily="49" charset="0"/>
              </a:rPr>
              <a:t> (</a:t>
            </a:r>
            <a:r>
              <a:rPr lang="ru-RU" dirty="0">
                <a:latin typeface="Consolas" panose="020B0609020204030204" pitchFamily="49" charset="0"/>
              </a:rPr>
              <a:t>тип)</a:t>
            </a:r>
            <a:r>
              <a:rPr lang="ru-RU" dirty="0"/>
              <a:t> возвращает константное выравнивание </a:t>
            </a:r>
            <a:r>
              <a:rPr lang="en-US" dirty="0"/>
              <a:t>(alignment)</a:t>
            </a:r>
            <a:r>
              <a:rPr lang="ru-RU" dirty="0"/>
              <a:t> указанного типа как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a:t>– </a:t>
            </a:r>
            <a:r>
              <a:rPr lang="ru-RU" dirty="0"/>
              <a:t>степень числа 2, которой должен быть численно кратен адрес любого объекта данного типа (для фундаментальных типов обычно совпадает с размером). Требования – следствие устройства аппаратуры.</a:t>
            </a:r>
          </a:p>
        </p:txBody>
      </p:sp>
    </p:spTree>
    <p:extLst>
      <p:ext uri="{BB962C8B-B14F-4D97-AF65-F5344CB8AC3E}">
        <p14:creationId xmlns:p14="http://schemas.microsoft.com/office/powerpoint/2010/main" val="365587234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18322-0EA6-4823-8826-26AA83BCAA67}"/>
              </a:ext>
            </a:extLst>
          </p:cNvPr>
          <p:cNvSpPr>
            <a:spLocks noGrp="1"/>
          </p:cNvSpPr>
          <p:nvPr>
            <p:ph type="title"/>
          </p:nvPr>
        </p:nvSpPr>
        <p:spPr/>
        <p:txBody>
          <a:bodyPr/>
          <a:lstStyle/>
          <a:p>
            <a:r>
              <a:rPr lang="ru-RU" dirty="0"/>
              <a:t>Представление классовых типов</a:t>
            </a:r>
          </a:p>
        </p:txBody>
      </p:sp>
      <p:sp>
        <p:nvSpPr>
          <p:cNvPr id="3" name="Content Placeholder 2">
            <a:extLst>
              <a:ext uri="{FF2B5EF4-FFF2-40B4-BE49-F238E27FC236}">
                <a16:creationId xmlns:a16="http://schemas.microsoft.com/office/drawing/2014/main" id="{65A81C89-3345-4836-B25E-4EB49A642147}"/>
              </a:ext>
            </a:extLst>
          </p:cNvPr>
          <p:cNvSpPr>
            <a:spLocks noGrp="1"/>
          </p:cNvSpPr>
          <p:nvPr>
            <p:ph idx="1"/>
          </p:nvPr>
        </p:nvSpPr>
        <p:spPr/>
        <p:txBody>
          <a:bodyPr/>
          <a:lstStyle/>
          <a:p>
            <a:pPr marL="0" indent="0">
              <a:buNone/>
            </a:pPr>
            <a:r>
              <a:rPr lang="en-US" dirty="0">
                <a:latin typeface="Consolas" panose="020B0609020204030204" pitchFamily="49" charset="0"/>
              </a:rPr>
              <a:t>struct S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::uint16_t a;</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::uint32_t b;</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::uint8_t c;</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ru-RU" dirty="0">
                <a:latin typeface="Consolas" panose="020B0609020204030204" pitchFamily="49" charset="0"/>
              </a:rPr>
              <a:t>Максимальный из членов.</a:t>
            </a:r>
            <a:endParaRPr lang="en-US" dirty="0">
              <a:latin typeface="Consolas" panose="020B0609020204030204" pitchFamily="49" charset="0"/>
            </a:endParaRPr>
          </a:p>
          <a:p>
            <a:pPr marL="0" indent="0">
              <a:buNone/>
            </a:pPr>
            <a:r>
              <a:rPr lang="en-US" dirty="0" err="1">
                <a:latin typeface="Consolas" panose="020B0609020204030204" pitchFamily="49" charset="0"/>
              </a:rPr>
              <a:t>alignof</a:t>
            </a:r>
            <a:r>
              <a:rPr lang="en-US" dirty="0">
                <a:latin typeface="Consolas" panose="020B0609020204030204" pitchFamily="49" charset="0"/>
              </a:rPr>
              <a:t>(S) == 4;</a:t>
            </a:r>
          </a:p>
          <a:p>
            <a:pPr marL="0" indent="0">
              <a:buNone/>
            </a:pPr>
            <a:r>
              <a:rPr lang="en-US" dirty="0">
                <a:latin typeface="Consolas" panose="020B0609020204030204" pitchFamily="49" charset="0"/>
              </a:rPr>
              <a:t>// </a:t>
            </a:r>
            <a:r>
              <a:rPr lang="ru-RU" dirty="0">
                <a:latin typeface="Consolas" panose="020B0609020204030204" pitchFamily="49" charset="0"/>
              </a:rPr>
              <a:t>Кратен выравниванию.</a:t>
            </a:r>
          </a:p>
          <a:p>
            <a:pPr marL="0" indent="0">
              <a:buNone/>
            </a:pPr>
            <a:r>
              <a:rPr lang="en-US" dirty="0" err="1">
                <a:latin typeface="Consolas" panose="020B0609020204030204" pitchFamily="49" charset="0"/>
              </a:rPr>
              <a:t>sizeof</a:t>
            </a:r>
            <a:r>
              <a:rPr lang="en-US" dirty="0">
                <a:latin typeface="Consolas" panose="020B0609020204030204" pitchFamily="49" charset="0"/>
              </a:rPr>
              <a:t>(S) == 12;</a:t>
            </a:r>
          </a:p>
        </p:txBody>
      </p:sp>
      <p:graphicFrame>
        <p:nvGraphicFramePr>
          <p:cNvPr id="4" name="Table 3">
            <a:extLst>
              <a:ext uri="{FF2B5EF4-FFF2-40B4-BE49-F238E27FC236}">
                <a16:creationId xmlns:a16="http://schemas.microsoft.com/office/drawing/2014/main" id="{727FF6FB-A1FA-40CD-9600-0BD5886CCBD5}"/>
              </a:ext>
            </a:extLst>
          </p:cNvPr>
          <p:cNvGraphicFramePr>
            <a:graphicFrameLocks noGrp="1"/>
          </p:cNvGraphicFramePr>
          <p:nvPr>
            <p:extLst>
              <p:ext uri="{D42A27DB-BD31-4B8C-83A1-F6EECF244321}">
                <p14:modId xmlns:p14="http://schemas.microsoft.com/office/powerpoint/2010/main" val="3857764628"/>
              </p:ext>
            </p:extLst>
          </p:nvPr>
        </p:nvGraphicFramePr>
        <p:xfrm>
          <a:off x="6832599" y="1825625"/>
          <a:ext cx="868084" cy="4450080"/>
        </p:xfrm>
        <a:graphic>
          <a:graphicData uri="http://schemas.openxmlformats.org/drawingml/2006/table">
            <a:tbl>
              <a:tblPr bandRow="1">
                <a:tableStyleId>{5940675A-B579-460E-94D1-54222C63F5DA}</a:tableStyleId>
              </a:tblPr>
              <a:tblGrid>
                <a:gridCol w="434042">
                  <a:extLst>
                    <a:ext uri="{9D8B030D-6E8A-4147-A177-3AD203B41FA5}">
                      <a16:colId xmlns:a16="http://schemas.microsoft.com/office/drawing/2014/main" val="489607996"/>
                    </a:ext>
                  </a:extLst>
                </a:gridCol>
                <a:gridCol w="434042">
                  <a:extLst>
                    <a:ext uri="{9D8B030D-6E8A-4147-A177-3AD203B41FA5}">
                      <a16:colId xmlns:a16="http://schemas.microsoft.com/office/drawing/2014/main" val="2216120081"/>
                    </a:ext>
                  </a:extLst>
                </a:gridCol>
              </a:tblGrid>
              <a:tr h="370840">
                <a:tc>
                  <a:txBody>
                    <a:bodyPr/>
                    <a:lstStyle/>
                    <a:p>
                      <a:r>
                        <a:rPr lang="ru-RU" dirty="0"/>
                        <a:t>0</a:t>
                      </a:r>
                    </a:p>
                  </a:txBody>
                  <a:tcPr>
                    <a:solidFill>
                      <a:schemeClr val="accent2">
                        <a:lumMod val="40000"/>
                        <a:lumOff val="60000"/>
                      </a:schemeClr>
                    </a:solidFill>
                  </a:tcPr>
                </a:tc>
                <a:tc>
                  <a:txBody>
                    <a:bodyPr/>
                    <a:lstStyle/>
                    <a:p>
                      <a:r>
                        <a:rPr lang="en-US" dirty="0"/>
                        <a:t>a</a:t>
                      </a:r>
                      <a:endParaRPr lang="ru-RU" dirty="0"/>
                    </a:p>
                  </a:txBody>
                  <a:tcPr>
                    <a:solidFill>
                      <a:schemeClr val="accent2">
                        <a:lumMod val="40000"/>
                        <a:lumOff val="60000"/>
                      </a:schemeClr>
                    </a:solidFill>
                  </a:tcPr>
                </a:tc>
                <a:extLst>
                  <a:ext uri="{0D108BD9-81ED-4DB2-BD59-A6C34878D82A}">
                    <a16:rowId xmlns:a16="http://schemas.microsoft.com/office/drawing/2014/main" val="1577721615"/>
                  </a:ext>
                </a:extLst>
              </a:tr>
              <a:tr h="370840">
                <a:tc>
                  <a:txBody>
                    <a:bodyPr/>
                    <a:lstStyle/>
                    <a:p>
                      <a:r>
                        <a:rPr lang="ru-RU" dirty="0"/>
                        <a:t>1</a:t>
                      </a:r>
                    </a:p>
                  </a:txBody>
                  <a:tcPr>
                    <a:solidFill>
                      <a:schemeClr val="accent2">
                        <a:lumMod val="40000"/>
                        <a:lumOff val="60000"/>
                      </a:schemeClr>
                    </a:solidFill>
                  </a:tcPr>
                </a:tc>
                <a:tc>
                  <a:txBody>
                    <a:bodyPr/>
                    <a:lstStyle/>
                    <a:p>
                      <a:r>
                        <a:rPr lang="en-US" dirty="0"/>
                        <a:t>a</a:t>
                      </a:r>
                      <a:endParaRPr lang="ru-RU" dirty="0"/>
                    </a:p>
                  </a:txBody>
                  <a:tcPr>
                    <a:solidFill>
                      <a:schemeClr val="accent2">
                        <a:lumMod val="40000"/>
                        <a:lumOff val="60000"/>
                      </a:schemeClr>
                    </a:solidFill>
                  </a:tcPr>
                </a:tc>
                <a:extLst>
                  <a:ext uri="{0D108BD9-81ED-4DB2-BD59-A6C34878D82A}">
                    <a16:rowId xmlns:a16="http://schemas.microsoft.com/office/drawing/2014/main" val="2595003488"/>
                  </a:ext>
                </a:extLst>
              </a:tr>
              <a:tr h="370840">
                <a:tc>
                  <a:txBody>
                    <a:bodyPr/>
                    <a:lstStyle/>
                    <a:p>
                      <a:r>
                        <a:rPr lang="ru-RU" dirty="0"/>
                        <a:t>2</a:t>
                      </a:r>
                    </a:p>
                  </a:txBody>
                  <a:tcPr/>
                </a:tc>
                <a:tc>
                  <a:txBody>
                    <a:bodyPr/>
                    <a:lstStyle/>
                    <a:p>
                      <a:endParaRPr lang="ru-RU" dirty="0"/>
                    </a:p>
                  </a:txBody>
                  <a:tcPr/>
                </a:tc>
                <a:extLst>
                  <a:ext uri="{0D108BD9-81ED-4DB2-BD59-A6C34878D82A}">
                    <a16:rowId xmlns:a16="http://schemas.microsoft.com/office/drawing/2014/main" val="1141732835"/>
                  </a:ext>
                </a:extLst>
              </a:tr>
              <a:tr h="370840">
                <a:tc>
                  <a:txBody>
                    <a:bodyPr/>
                    <a:lstStyle/>
                    <a:p>
                      <a:r>
                        <a:rPr lang="ru-RU" dirty="0"/>
                        <a:t>3</a:t>
                      </a:r>
                    </a:p>
                  </a:txBody>
                  <a:tcPr>
                    <a:noFill/>
                  </a:tcPr>
                </a:tc>
                <a:tc>
                  <a:txBody>
                    <a:bodyPr/>
                    <a:lstStyle/>
                    <a:p>
                      <a:endParaRPr lang="ru-RU" dirty="0"/>
                    </a:p>
                  </a:txBody>
                  <a:tcPr>
                    <a:noFill/>
                  </a:tcPr>
                </a:tc>
                <a:extLst>
                  <a:ext uri="{0D108BD9-81ED-4DB2-BD59-A6C34878D82A}">
                    <a16:rowId xmlns:a16="http://schemas.microsoft.com/office/drawing/2014/main" val="1953898238"/>
                  </a:ext>
                </a:extLst>
              </a:tr>
              <a:tr h="370840">
                <a:tc>
                  <a:txBody>
                    <a:bodyPr/>
                    <a:lstStyle/>
                    <a:p>
                      <a:r>
                        <a:rPr lang="ru-RU" dirty="0"/>
                        <a:t>4</a:t>
                      </a:r>
                    </a:p>
                  </a:txBody>
                  <a:tcPr>
                    <a:solidFill>
                      <a:srgbClr val="92D050"/>
                    </a:solidFill>
                  </a:tcPr>
                </a:tc>
                <a:tc>
                  <a:txBody>
                    <a:bodyPr/>
                    <a:lstStyle/>
                    <a:p>
                      <a:r>
                        <a:rPr lang="en-US" dirty="0"/>
                        <a:t>b</a:t>
                      </a:r>
                      <a:endParaRPr lang="ru-RU" dirty="0"/>
                    </a:p>
                  </a:txBody>
                  <a:tcPr>
                    <a:solidFill>
                      <a:srgbClr val="92D050"/>
                    </a:solidFill>
                  </a:tcPr>
                </a:tc>
                <a:extLst>
                  <a:ext uri="{0D108BD9-81ED-4DB2-BD59-A6C34878D82A}">
                    <a16:rowId xmlns:a16="http://schemas.microsoft.com/office/drawing/2014/main" val="2472248359"/>
                  </a:ext>
                </a:extLst>
              </a:tr>
              <a:tr h="370840">
                <a:tc>
                  <a:txBody>
                    <a:bodyPr/>
                    <a:lstStyle/>
                    <a:p>
                      <a:r>
                        <a:rPr lang="ru-RU" dirty="0"/>
                        <a:t>5</a:t>
                      </a:r>
                    </a:p>
                  </a:txBody>
                  <a:tcPr>
                    <a:solidFill>
                      <a:srgbClr val="92D050"/>
                    </a:solidFill>
                  </a:tcPr>
                </a:tc>
                <a:tc>
                  <a:txBody>
                    <a:bodyPr/>
                    <a:lstStyle/>
                    <a:p>
                      <a:r>
                        <a:rPr lang="en-US" dirty="0"/>
                        <a:t>b</a:t>
                      </a:r>
                      <a:endParaRPr lang="ru-RU" dirty="0"/>
                    </a:p>
                  </a:txBody>
                  <a:tcPr>
                    <a:solidFill>
                      <a:srgbClr val="92D050"/>
                    </a:solidFill>
                  </a:tcPr>
                </a:tc>
                <a:extLst>
                  <a:ext uri="{0D108BD9-81ED-4DB2-BD59-A6C34878D82A}">
                    <a16:rowId xmlns:a16="http://schemas.microsoft.com/office/drawing/2014/main" val="1249580367"/>
                  </a:ext>
                </a:extLst>
              </a:tr>
              <a:tr h="370840">
                <a:tc>
                  <a:txBody>
                    <a:bodyPr/>
                    <a:lstStyle/>
                    <a:p>
                      <a:r>
                        <a:rPr lang="ru-RU" dirty="0"/>
                        <a:t>6</a:t>
                      </a:r>
                    </a:p>
                  </a:txBody>
                  <a:tcPr>
                    <a:solidFill>
                      <a:srgbClr val="92D050"/>
                    </a:solidFill>
                  </a:tcPr>
                </a:tc>
                <a:tc>
                  <a:txBody>
                    <a:bodyPr/>
                    <a:lstStyle/>
                    <a:p>
                      <a:r>
                        <a:rPr lang="en-US" dirty="0"/>
                        <a:t>b</a:t>
                      </a:r>
                      <a:endParaRPr lang="ru-RU" dirty="0"/>
                    </a:p>
                  </a:txBody>
                  <a:tcPr>
                    <a:solidFill>
                      <a:srgbClr val="92D050"/>
                    </a:solidFill>
                  </a:tcPr>
                </a:tc>
                <a:extLst>
                  <a:ext uri="{0D108BD9-81ED-4DB2-BD59-A6C34878D82A}">
                    <a16:rowId xmlns:a16="http://schemas.microsoft.com/office/drawing/2014/main" val="2680164144"/>
                  </a:ext>
                </a:extLst>
              </a:tr>
              <a:tr h="370840">
                <a:tc>
                  <a:txBody>
                    <a:bodyPr/>
                    <a:lstStyle/>
                    <a:p>
                      <a:r>
                        <a:rPr lang="ru-RU" dirty="0"/>
                        <a:t>7</a:t>
                      </a:r>
                    </a:p>
                  </a:txBody>
                  <a:tcPr>
                    <a:solidFill>
                      <a:srgbClr val="92D050"/>
                    </a:solidFill>
                  </a:tcPr>
                </a:tc>
                <a:tc>
                  <a:txBody>
                    <a:bodyPr/>
                    <a:lstStyle/>
                    <a:p>
                      <a:r>
                        <a:rPr lang="en-US" dirty="0"/>
                        <a:t>b</a:t>
                      </a:r>
                      <a:endParaRPr lang="ru-RU" dirty="0"/>
                    </a:p>
                  </a:txBody>
                  <a:tcPr>
                    <a:solidFill>
                      <a:srgbClr val="92D050"/>
                    </a:solidFill>
                  </a:tcPr>
                </a:tc>
                <a:extLst>
                  <a:ext uri="{0D108BD9-81ED-4DB2-BD59-A6C34878D82A}">
                    <a16:rowId xmlns:a16="http://schemas.microsoft.com/office/drawing/2014/main" val="421741597"/>
                  </a:ext>
                </a:extLst>
              </a:tr>
              <a:tr h="370840">
                <a:tc>
                  <a:txBody>
                    <a:bodyPr/>
                    <a:lstStyle/>
                    <a:p>
                      <a:r>
                        <a:rPr lang="ru-RU" dirty="0"/>
                        <a:t>8</a:t>
                      </a:r>
                    </a:p>
                  </a:txBody>
                  <a:tcPr>
                    <a:solidFill>
                      <a:srgbClr val="00B0F0"/>
                    </a:solidFill>
                  </a:tcPr>
                </a:tc>
                <a:tc>
                  <a:txBody>
                    <a:bodyPr/>
                    <a:lstStyle/>
                    <a:p>
                      <a:r>
                        <a:rPr lang="en-US" dirty="0"/>
                        <a:t>c</a:t>
                      </a:r>
                      <a:endParaRPr lang="ru-RU" dirty="0"/>
                    </a:p>
                  </a:txBody>
                  <a:tcPr>
                    <a:solidFill>
                      <a:srgbClr val="00B0F0"/>
                    </a:solidFill>
                  </a:tcPr>
                </a:tc>
                <a:extLst>
                  <a:ext uri="{0D108BD9-81ED-4DB2-BD59-A6C34878D82A}">
                    <a16:rowId xmlns:a16="http://schemas.microsoft.com/office/drawing/2014/main" val="3932765885"/>
                  </a:ext>
                </a:extLst>
              </a:tr>
              <a:tr h="370840">
                <a:tc>
                  <a:txBody>
                    <a:bodyPr/>
                    <a:lstStyle/>
                    <a:p>
                      <a:r>
                        <a:rPr lang="ru-RU" dirty="0"/>
                        <a:t>9</a:t>
                      </a:r>
                    </a:p>
                  </a:txBody>
                  <a:tcPr/>
                </a:tc>
                <a:tc>
                  <a:txBody>
                    <a:bodyPr/>
                    <a:lstStyle/>
                    <a:p>
                      <a:endParaRPr lang="ru-RU"/>
                    </a:p>
                  </a:txBody>
                  <a:tcPr/>
                </a:tc>
                <a:extLst>
                  <a:ext uri="{0D108BD9-81ED-4DB2-BD59-A6C34878D82A}">
                    <a16:rowId xmlns:a16="http://schemas.microsoft.com/office/drawing/2014/main" val="1359266240"/>
                  </a:ext>
                </a:extLst>
              </a:tr>
              <a:tr h="370840">
                <a:tc>
                  <a:txBody>
                    <a:bodyPr/>
                    <a:lstStyle/>
                    <a:p>
                      <a:r>
                        <a:rPr lang="ru-RU" dirty="0"/>
                        <a:t>10</a:t>
                      </a:r>
                    </a:p>
                  </a:txBody>
                  <a:tcPr/>
                </a:tc>
                <a:tc>
                  <a:txBody>
                    <a:bodyPr/>
                    <a:lstStyle/>
                    <a:p>
                      <a:endParaRPr lang="ru-RU"/>
                    </a:p>
                  </a:txBody>
                  <a:tcPr/>
                </a:tc>
                <a:extLst>
                  <a:ext uri="{0D108BD9-81ED-4DB2-BD59-A6C34878D82A}">
                    <a16:rowId xmlns:a16="http://schemas.microsoft.com/office/drawing/2014/main" val="2088270476"/>
                  </a:ext>
                </a:extLst>
              </a:tr>
              <a:tr h="370840">
                <a:tc>
                  <a:txBody>
                    <a:bodyPr/>
                    <a:lstStyle/>
                    <a:p>
                      <a:r>
                        <a:rPr lang="ru-RU" dirty="0"/>
                        <a:t>11</a:t>
                      </a:r>
                    </a:p>
                  </a:txBody>
                  <a:tcPr/>
                </a:tc>
                <a:tc>
                  <a:txBody>
                    <a:bodyPr/>
                    <a:lstStyle/>
                    <a:p>
                      <a:endParaRPr lang="ru-RU" dirty="0"/>
                    </a:p>
                  </a:txBody>
                  <a:tcPr/>
                </a:tc>
                <a:extLst>
                  <a:ext uri="{0D108BD9-81ED-4DB2-BD59-A6C34878D82A}">
                    <a16:rowId xmlns:a16="http://schemas.microsoft.com/office/drawing/2014/main" val="3183257966"/>
                  </a:ext>
                </a:extLst>
              </a:tr>
            </a:tbl>
          </a:graphicData>
        </a:graphic>
      </p:graphicFrame>
      <p:cxnSp>
        <p:nvCxnSpPr>
          <p:cNvPr id="6" name="Straight Arrow Connector 5">
            <a:extLst>
              <a:ext uri="{FF2B5EF4-FFF2-40B4-BE49-F238E27FC236}">
                <a16:creationId xmlns:a16="http://schemas.microsoft.com/office/drawing/2014/main" id="{23F512FD-9B57-41BF-A655-A29FF016FC7D}"/>
              </a:ext>
            </a:extLst>
          </p:cNvPr>
          <p:cNvCxnSpPr>
            <a:cxnSpLocks/>
          </p:cNvCxnSpPr>
          <p:nvPr/>
        </p:nvCxnSpPr>
        <p:spPr>
          <a:xfrm flipH="1" flipV="1">
            <a:off x="7857565" y="2792226"/>
            <a:ext cx="1066800" cy="35896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3F59B0D3-CFF4-4800-B54E-6A9D659D2D93}"/>
              </a:ext>
            </a:extLst>
          </p:cNvPr>
          <p:cNvCxnSpPr/>
          <p:nvPr/>
        </p:nvCxnSpPr>
        <p:spPr>
          <a:xfrm flipH="1">
            <a:off x="7857565" y="3290047"/>
            <a:ext cx="1030941" cy="21829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3C31DCE4-D677-40BD-B0E5-1BCF694F9B65}"/>
              </a:ext>
            </a:extLst>
          </p:cNvPr>
          <p:cNvSpPr txBox="1"/>
          <p:nvPr/>
        </p:nvSpPr>
        <p:spPr>
          <a:xfrm>
            <a:off x="9260541" y="2976282"/>
            <a:ext cx="2223247" cy="646331"/>
          </a:xfrm>
          <a:prstGeom prst="rect">
            <a:avLst/>
          </a:prstGeom>
          <a:noFill/>
        </p:spPr>
        <p:txBody>
          <a:bodyPr wrap="square" rtlCol="0">
            <a:spAutoFit/>
          </a:bodyPr>
          <a:lstStyle/>
          <a:p>
            <a:r>
              <a:rPr lang="ru-RU" dirty="0"/>
              <a:t>байты заполнения</a:t>
            </a:r>
          </a:p>
          <a:p>
            <a:r>
              <a:rPr lang="en-US" dirty="0"/>
              <a:t>(padding bytes)</a:t>
            </a:r>
            <a:endParaRPr lang="ru-RU" dirty="0"/>
          </a:p>
        </p:txBody>
      </p:sp>
    </p:spTree>
    <p:extLst>
      <p:ext uri="{BB962C8B-B14F-4D97-AF65-F5344CB8AC3E}">
        <p14:creationId xmlns:p14="http://schemas.microsoft.com/office/powerpoint/2010/main" val="329892262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257D-77C5-4B1B-8D8F-1C6A09FDC844}"/>
              </a:ext>
            </a:extLst>
          </p:cNvPr>
          <p:cNvSpPr>
            <a:spLocks noGrp="1"/>
          </p:cNvSpPr>
          <p:nvPr>
            <p:ph type="title"/>
          </p:nvPr>
        </p:nvSpPr>
        <p:spPr/>
        <p:txBody>
          <a:bodyPr/>
          <a:lstStyle/>
          <a:p>
            <a:r>
              <a:rPr lang="ru-RU" dirty="0"/>
              <a:t>Доступ к подобъектам классов</a:t>
            </a:r>
          </a:p>
        </p:txBody>
      </p:sp>
      <p:sp>
        <p:nvSpPr>
          <p:cNvPr id="3" name="Content Placeholder 2">
            <a:extLst>
              <a:ext uri="{FF2B5EF4-FFF2-40B4-BE49-F238E27FC236}">
                <a16:creationId xmlns:a16="http://schemas.microsoft.com/office/drawing/2014/main" id="{A8DD68A9-8597-4F15-A180-EE094E02B505}"/>
              </a:ext>
            </a:extLst>
          </p:cNvPr>
          <p:cNvSpPr>
            <a:spLocks noGrp="1"/>
          </p:cNvSpPr>
          <p:nvPr>
            <p:ph idx="1"/>
          </p:nvPr>
        </p:nvSpPr>
        <p:spPr/>
        <p:txBody>
          <a:bodyPr>
            <a:normAutofit fontScale="92500" lnSpcReduction="10000"/>
          </a:bodyPr>
          <a:lstStyle/>
          <a:p>
            <a:r>
              <a:rPr lang="ru-RU" dirty="0"/>
              <a:t>Операция </a:t>
            </a:r>
            <a:r>
              <a:rPr lang="en-US" dirty="0"/>
              <a:t>. (</a:t>
            </a:r>
            <a:r>
              <a:rPr lang="ru-RU" dirty="0"/>
              <a:t>точка, «прямая выборка») – бинарная инфиксная операция над </a:t>
            </a:r>
            <a:r>
              <a:rPr lang="en-US" dirty="0" err="1"/>
              <a:t>glvalue</a:t>
            </a:r>
            <a:r>
              <a:rPr lang="ru-RU" dirty="0"/>
              <a:t> классового типа (слева) и именем подобъекта (справа).</a:t>
            </a:r>
            <a:endParaRPr lang="en-US" dirty="0"/>
          </a:p>
          <a:p>
            <a:r>
              <a:rPr lang="ru-RU" dirty="0"/>
              <a:t>Ищет имя, заданное правым операндом в типе объекта классового типа слева, для нестатических членов данных возвращает значение той же категории, что и левый операнд, именующий соответствующий подобъект.</a:t>
            </a:r>
          </a:p>
          <a:p>
            <a:pPr marL="0" indent="0">
              <a:buNone/>
            </a:pPr>
            <a:r>
              <a:rPr lang="en-US" dirty="0">
                <a:latin typeface="Consolas" panose="020B0609020204030204" pitchFamily="49" charset="0"/>
              </a:rPr>
              <a:t>struct { </a:t>
            </a:r>
            <a:r>
              <a:rPr lang="en-US" dirty="0" err="1">
                <a:latin typeface="Consolas" panose="020B0609020204030204" pitchFamily="49" charset="0"/>
              </a:rPr>
              <a:t>int</a:t>
            </a:r>
            <a:r>
              <a:rPr lang="en-US" dirty="0">
                <a:latin typeface="Consolas" panose="020B0609020204030204" pitchFamily="49" charset="0"/>
              </a:rPr>
              <a:t> a; double b; } s; // </a:t>
            </a:r>
            <a:r>
              <a:rPr lang="ru-RU" dirty="0">
                <a:latin typeface="Consolas" panose="020B0609020204030204" pitchFamily="49" charset="0"/>
              </a:rPr>
              <a:t>безымянный тип</a:t>
            </a:r>
          </a:p>
          <a:p>
            <a:pPr marL="0" indent="0">
              <a:buNone/>
            </a:pPr>
            <a:r>
              <a:rPr lang="en-US" dirty="0" err="1">
                <a:latin typeface="Consolas" panose="020B0609020204030204" pitchFamily="49" charset="0"/>
              </a:rPr>
              <a:t>s.a</a:t>
            </a:r>
            <a:r>
              <a:rPr lang="en-US" dirty="0">
                <a:latin typeface="Consolas" panose="020B0609020204030204" pitchFamily="49" charset="0"/>
              </a:rPr>
              <a:t> = 12 ; // </a:t>
            </a:r>
            <a:r>
              <a:rPr lang="en-US" dirty="0" err="1">
                <a:latin typeface="Consolas" panose="020B0609020204030204" pitchFamily="49" charset="0"/>
              </a:rPr>
              <a:t>s.a</a:t>
            </a:r>
            <a:r>
              <a:rPr lang="en-US" dirty="0">
                <a:latin typeface="Consolas" panose="020B0609020204030204" pitchFamily="49" charset="0"/>
              </a:rPr>
              <a:t> – </a:t>
            </a:r>
            <a:r>
              <a:rPr lang="en-US" dirty="0" err="1">
                <a:latin typeface="Consolas" panose="020B0609020204030204" pitchFamily="49" charset="0"/>
              </a:rPr>
              <a:t>lvalue</a:t>
            </a:r>
            <a:r>
              <a:rPr lang="en-US" dirty="0">
                <a:latin typeface="Consolas" panose="020B0609020204030204" pitchFamily="49" charset="0"/>
              </a:rPr>
              <a:t>, </a:t>
            </a:r>
            <a:r>
              <a:rPr lang="ru-RU" dirty="0">
                <a:latin typeface="Consolas" panose="020B0609020204030204" pitchFamily="49" charset="0"/>
              </a:rPr>
              <a:t>т.к. </a:t>
            </a:r>
            <a:r>
              <a:rPr lang="en-US" dirty="0">
                <a:latin typeface="Consolas" panose="020B0609020204030204" pitchFamily="49" charset="0"/>
              </a:rPr>
              <a:t>s – </a:t>
            </a:r>
            <a:r>
              <a:rPr lang="en-US" dirty="0" err="1">
                <a:latin typeface="Consolas" panose="020B0609020204030204" pitchFamily="49" charset="0"/>
              </a:rPr>
              <a:t>lvalue</a:t>
            </a:r>
            <a:endParaRPr lang="en-US" dirty="0">
              <a:latin typeface="Consolas" panose="020B0609020204030204" pitchFamily="49" charset="0"/>
            </a:endParaRPr>
          </a:p>
          <a:p>
            <a:pPr marL="0" indent="0">
              <a:buNone/>
            </a:pP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s.a</a:t>
            </a:r>
            <a:r>
              <a:rPr lang="en-US" dirty="0">
                <a:latin typeface="Consolas" panose="020B0609020204030204" pitchFamily="49" charset="0"/>
              </a:rPr>
              <a:t>; // </a:t>
            </a:r>
            <a:r>
              <a:rPr lang="en-US" dirty="0" err="1">
                <a:latin typeface="Consolas" panose="020B0609020204030204" pitchFamily="49" charset="0"/>
              </a:rPr>
              <a:t>lvalue</a:t>
            </a:r>
            <a:r>
              <a:rPr lang="en-US" dirty="0">
                <a:latin typeface="Consolas" panose="020B0609020204030204" pitchFamily="49" charset="0"/>
              </a:rPr>
              <a:t>-&gt;</a:t>
            </a:r>
            <a:r>
              <a:rPr lang="en-US" dirty="0" err="1">
                <a:latin typeface="Consolas" panose="020B0609020204030204" pitchFamily="49" charset="0"/>
              </a:rPr>
              <a:t>rvalue</a:t>
            </a:r>
            <a:r>
              <a:rPr lang="en-US" dirty="0">
                <a:latin typeface="Consolas" panose="020B0609020204030204" pitchFamily="49" charset="0"/>
              </a:rPr>
              <a:t> conversion</a:t>
            </a:r>
            <a:endParaRPr lang="ru-RU" dirty="0">
              <a:latin typeface="Consolas" panose="020B0609020204030204" pitchFamily="49" charset="0"/>
            </a:endParaRPr>
          </a:p>
          <a:p>
            <a:r>
              <a:rPr lang="en-US" dirty="0"/>
              <a:t>cv-</a:t>
            </a:r>
            <a:r>
              <a:rPr lang="ru-RU" dirty="0"/>
              <a:t>квалификаторы на результате – объединение </a:t>
            </a:r>
            <a:r>
              <a:rPr lang="en-US" dirty="0"/>
              <a:t>cv-</a:t>
            </a:r>
            <a:r>
              <a:rPr lang="ru-RU" dirty="0"/>
              <a:t>квалификаторов на левом операнде и самом подобъекте.</a:t>
            </a:r>
          </a:p>
          <a:p>
            <a:endParaRPr lang="ru-RU" dirty="0"/>
          </a:p>
        </p:txBody>
      </p:sp>
    </p:spTree>
    <p:extLst>
      <p:ext uri="{BB962C8B-B14F-4D97-AF65-F5344CB8AC3E}">
        <p14:creationId xmlns:p14="http://schemas.microsoft.com/office/powerpoint/2010/main" val="363161034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C59F1-1F7B-4CD4-A1CC-93F3870A098F}"/>
              </a:ext>
            </a:extLst>
          </p:cNvPr>
          <p:cNvSpPr>
            <a:spLocks noGrp="1"/>
          </p:cNvSpPr>
          <p:nvPr>
            <p:ph type="title"/>
          </p:nvPr>
        </p:nvSpPr>
        <p:spPr/>
        <p:txBody>
          <a:bodyPr/>
          <a:lstStyle/>
          <a:p>
            <a:r>
              <a:rPr lang="ru-RU" dirty="0"/>
              <a:t>Нестатические функции-члены классов</a:t>
            </a:r>
          </a:p>
        </p:txBody>
      </p:sp>
      <p:sp>
        <p:nvSpPr>
          <p:cNvPr id="3" name="Content Placeholder 2">
            <a:extLst>
              <a:ext uri="{FF2B5EF4-FFF2-40B4-BE49-F238E27FC236}">
                <a16:creationId xmlns:a16="http://schemas.microsoft.com/office/drawing/2014/main" id="{069E2CF5-2E60-4870-9AF5-A8FCEFA4C173}"/>
              </a:ext>
            </a:extLst>
          </p:cNvPr>
          <p:cNvSpPr>
            <a:spLocks noGrp="1"/>
          </p:cNvSpPr>
          <p:nvPr>
            <p:ph idx="1"/>
          </p:nvPr>
        </p:nvSpPr>
        <p:spPr>
          <a:xfrm>
            <a:off x="838200" y="1825625"/>
            <a:ext cx="10820400" cy="4681966"/>
          </a:xfrm>
        </p:spPr>
        <p:txBody>
          <a:bodyPr>
            <a:normAutofit fontScale="77500" lnSpcReduction="20000"/>
          </a:bodyPr>
          <a:lstStyle/>
          <a:p>
            <a:r>
              <a:rPr lang="ru-RU" dirty="0"/>
              <a:t>Описания функций без спецификатора </a:t>
            </a:r>
            <a:r>
              <a:rPr lang="en-US" dirty="0"/>
              <a:t>static </a:t>
            </a:r>
            <a:r>
              <a:rPr lang="ru-RU" dirty="0"/>
              <a:t>в определении класса – нестатические функции-члены класса, задающие алгоритмы, оперирующие над конкретным объектом класса.</a:t>
            </a:r>
          </a:p>
          <a:p>
            <a:r>
              <a:rPr lang="ru-RU" dirty="0"/>
              <a:t>Могут быть только описаны или определены. Если определены внутри определения класса, являются </a:t>
            </a:r>
            <a:r>
              <a:rPr lang="en-US" dirty="0"/>
              <a:t>inline </a:t>
            </a:r>
            <a:r>
              <a:rPr lang="ru-RU" dirty="0"/>
              <a:t>по умолчанию. Иначе требуют определений, которые можно дать в любом окружающем пространстве имён, имя функции при этом должно быть квалифицированным именем самого класса:</a:t>
            </a:r>
            <a:endParaRPr lang="en-US" dirty="0"/>
          </a:p>
          <a:p>
            <a:pPr marL="0" indent="0">
              <a:buNone/>
            </a:pPr>
            <a:r>
              <a:rPr lang="en-US" dirty="0">
                <a:latin typeface="Consolas" panose="020B0609020204030204" pitchFamily="49" charset="0"/>
              </a:rPr>
              <a:t>struct S {</a:t>
            </a:r>
          </a:p>
          <a:p>
            <a:pPr marL="0" indent="0">
              <a:buNone/>
            </a:pPr>
            <a:r>
              <a:rPr lang="en-US" dirty="0">
                <a:latin typeface="Consolas" panose="020B0609020204030204" pitchFamily="49" charset="0"/>
              </a:rPr>
              <a:t>    void f1() {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“Hi,1!\n”; } // inline </a:t>
            </a:r>
            <a:r>
              <a:rPr lang="ru-RU" dirty="0">
                <a:latin typeface="Consolas" panose="020B0609020204030204" pitchFamily="49" charset="0"/>
              </a:rPr>
              <a:t>по умолчанию</a:t>
            </a:r>
            <a:endParaRPr lang="en-US" dirty="0">
              <a:latin typeface="Consolas" panose="020B0609020204030204" pitchFamily="49" charset="0"/>
            </a:endParaRPr>
          </a:p>
          <a:p>
            <a:pPr marL="0" indent="0">
              <a:buNone/>
            </a:pPr>
            <a:r>
              <a:rPr lang="en-US" dirty="0">
                <a:latin typeface="Consolas" panose="020B0609020204030204" pitchFamily="49" charset="0"/>
              </a:rPr>
              <a:t>    void f2();</a:t>
            </a:r>
            <a:r>
              <a:rPr lang="ru-RU" dirty="0">
                <a:latin typeface="Consolas" panose="020B0609020204030204" pitchFamily="49" charset="0"/>
              </a:rPr>
              <a:t> // только описано</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r>
              <a:rPr lang="en-US" dirty="0">
                <a:latin typeface="Consolas" panose="020B0609020204030204" pitchFamily="49" charset="0"/>
              </a:rPr>
              <a:t>void S::f2() {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“Hi, 2!\n”; } // out-of-line </a:t>
            </a:r>
            <a:r>
              <a:rPr lang="ru-RU" dirty="0">
                <a:latin typeface="Consolas" panose="020B0609020204030204" pitchFamily="49" charset="0"/>
              </a:rPr>
              <a:t>определение</a:t>
            </a:r>
          </a:p>
          <a:p>
            <a:r>
              <a:rPr lang="ru-RU" dirty="0"/>
              <a:t>Функции, не являющиеся членами класса, для контраста называют свободными </a:t>
            </a:r>
            <a:r>
              <a:rPr lang="en-US" dirty="0"/>
              <a:t>(free).</a:t>
            </a:r>
            <a:endParaRPr lang="ru-RU" dirty="0"/>
          </a:p>
        </p:txBody>
      </p:sp>
    </p:spTree>
    <p:extLst>
      <p:ext uri="{BB962C8B-B14F-4D97-AF65-F5344CB8AC3E}">
        <p14:creationId xmlns:p14="http://schemas.microsoft.com/office/powerpoint/2010/main" val="130269001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514A1-63BA-4989-9988-D7653CC2B601}"/>
              </a:ext>
            </a:extLst>
          </p:cNvPr>
          <p:cNvSpPr>
            <a:spLocks noGrp="1"/>
          </p:cNvSpPr>
          <p:nvPr>
            <p:ph type="title"/>
          </p:nvPr>
        </p:nvSpPr>
        <p:spPr/>
        <p:txBody>
          <a:bodyPr/>
          <a:lstStyle/>
          <a:p>
            <a:r>
              <a:rPr lang="ru-RU" dirty="0"/>
              <a:t>Неявный параметр-объект</a:t>
            </a:r>
          </a:p>
        </p:txBody>
      </p:sp>
      <p:sp>
        <p:nvSpPr>
          <p:cNvPr id="3" name="Content Placeholder 2">
            <a:extLst>
              <a:ext uri="{FF2B5EF4-FFF2-40B4-BE49-F238E27FC236}">
                <a16:creationId xmlns:a16="http://schemas.microsoft.com/office/drawing/2014/main" id="{DC384274-0CCF-4051-8857-417F589A6652}"/>
              </a:ext>
            </a:extLst>
          </p:cNvPr>
          <p:cNvSpPr>
            <a:spLocks noGrp="1"/>
          </p:cNvSpPr>
          <p:nvPr>
            <p:ph idx="1"/>
          </p:nvPr>
        </p:nvSpPr>
        <p:spPr/>
        <p:txBody>
          <a:bodyPr>
            <a:normAutofit fontScale="85000" lnSpcReduction="20000"/>
          </a:bodyPr>
          <a:lstStyle/>
          <a:p>
            <a:r>
              <a:rPr lang="ru-RU" dirty="0"/>
              <a:t>Нестатические функции-члены класса имеют дополнительный явно не указанный в их описании параметр – неявный параметр-объект (</a:t>
            </a:r>
            <a:r>
              <a:rPr lang="en-US" dirty="0"/>
              <a:t>implicit object parameter) – </a:t>
            </a:r>
            <a:r>
              <a:rPr lang="ru-RU" dirty="0"/>
              <a:t>задающий объект, на котором вызывается функция.</a:t>
            </a:r>
          </a:p>
          <a:p>
            <a:r>
              <a:rPr lang="ru-RU" dirty="0"/>
              <a:t>Его тип – </a:t>
            </a:r>
            <a:r>
              <a:rPr lang="ru-RU" dirty="0" err="1"/>
              <a:t>леводопустимая</a:t>
            </a:r>
            <a:r>
              <a:rPr lang="ru-RU" dirty="0"/>
              <a:t> ссылка на тип самого класса.</a:t>
            </a:r>
          </a:p>
          <a:p>
            <a:r>
              <a:rPr lang="ru-RU" dirty="0"/>
              <a:t>Для вызова функции на объекте, используют ту же операцию выборки, указывая справа имя вызываемой функции. Результат такой выборки специальный и соответствует найденному множеству перегрузок плюс объекту, на котором вызывается функция (левый операнд). Такое значение может использоваться только как первый операнд операции вызова функции, в котором с точки зрения разрешения перегрузок левый операнд выборки сопоставляется неявному параметру-объекту.</a:t>
            </a:r>
          </a:p>
          <a:p>
            <a:r>
              <a:rPr lang="ru-RU" dirty="0"/>
              <a:t>Нестатическую функцию-член класса можно поименовать неквалифицированным именем, но без указания аргумента для неявного параметра-объекта выборкой вызвать не удастся.</a:t>
            </a:r>
          </a:p>
        </p:txBody>
      </p:sp>
    </p:spTree>
    <p:extLst>
      <p:ext uri="{BB962C8B-B14F-4D97-AF65-F5344CB8AC3E}">
        <p14:creationId xmlns:p14="http://schemas.microsoft.com/office/powerpoint/2010/main" val="370379570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EAE-B830-4FE1-AF36-F2109DC8C7A1}"/>
              </a:ext>
            </a:extLst>
          </p:cNvPr>
          <p:cNvSpPr>
            <a:spLocks noGrp="1"/>
          </p:cNvSpPr>
          <p:nvPr>
            <p:ph type="title"/>
          </p:nvPr>
        </p:nvSpPr>
        <p:spPr/>
        <p:txBody>
          <a:bodyPr/>
          <a:lstStyle/>
          <a:p>
            <a:r>
              <a:rPr lang="ru-RU" dirty="0"/>
              <a:t>Поиск имён в классах</a:t>
            </a:r>
          </a:p>
        </p:txBody>
      </p:sp>
      <p:sp>
        <p:nvSpPr>
          <p:cNvPr id="3" name="Content Placeholder 2">
            <a:extLst>
              <a:ext uri="{FF2B5EF4-FFF2-40B4-BE49-F238E27FC236}">
                <a16:creationId xmlns:a16="http://schemas.microsoft.com/office/drawing/2014/main" id="{3B5485D5-2089-433D-8F35-ECA46C385425}"/>
              </a:ext>
            </a:extLst>
          </p:cNvPr>
          <p:cNvSpPr>
            <a:spLocks noGrp="1"/>
          </p:cNvSpPr>
          <p:nvPr>
            <p:ph idx="1"/>
          </p:nvPr>
        </p:nvSpPr>
        <p:spPr/>
        <p:txBody>
          <a:bodyPr>
            <a:normAutofit fontScale="92500" lnSpcReduction="10000"/>
          </a:bodyPr>
          <a:lstStyle/>
          <a:p>
            <a:r>
              <a:rPr lang="ru-RU" dirty="0"/>
              <a:t>Т.к. класс является областью видимости, он участвует в поиске имён. Имя, упомянутое в классе, ищется</a:t>
            </a:r>
            <a:r>
              <a:rPr lang="en-US" dirty="0"/>
              <a:t> </a:t>
            </a:r>
            <a:r>
              <a:rPr lang="ru-RU" dirty="0"/>
              <a:t>в нём до точки использования, далее поиск продолжается в окружающем пространстве имён.</a:t>
            </a:r>
          </a:p>
          <a:p>
            <a:pPr marL="0" indent="0">
              <a:buNone/>
            </a:pPr>
            <a:r>
              <a:rPr lang="en-US" dirty="0"/>
              <a:t>using </a:t>
            </a:r>
            <a:r>
              <a:rPr lang="en-US" dirty="0" err="1"/>
              <a:t>my_int</a:t>
            </a:r>
            <a:r>
              <a:rPr lang="en-US" dirty="0"/>
              <a:t> = </a:t>
            </a:r>
            <a:r>
              <a:rPr lang="en-US" dirty="0" err="1"/>
              <a:t>int</a:t>
            </a:r>
            <a:r>
              <a:rPr lang="en-US" dirty="0"/>
              <a:t>;</a:t>
            </a:r>
          </a:p>
          <a:p>
            <a:pPr marL="0" indent="0">
              <a:buNone/>
            </a:pPr>
            <a:r>
              <a:rPr lang="en-US" dirty="0"/>
              <a:t>struct S {</a:t>
            </a:r>
          </a:p>
          <a:p>
            <a:pPr marL="0" indent="0">
              <a:buNone/>
            </a:pPr>
            <a:r>
              <a:rPr lang="en-US" dirty="0"/>
              <a:t>    </a:t>
            </a:r>
            <a:r>
              <a:rPr lang="en-US" dirty="0" err="1"/>
              <a:t>my_int</a:t>
            </a:r>
            <a:r>
              <a:rPr lang="en-US" dirty="0"/>
              <a:t> i1;</a:t>
            </a:r>
          </a:p>
          <a:p>
            <a:pPr marL="0" indent="0">
              <a:buNone/>
            </a:pPr>
            <a:r>
              <a:rPr lang="en-US" dirty="0"/>
              <a:t>    using my_int2 = </a:t>
            </a:r>
            <a:r>
              <a:rPr lang="en-US" dirty="0" err="1"/>
              <a:t>int</a:t>
            </a:r>
            <a:r>
              <a:rPr lang="en-US" dirty="0"/>
              <a:t>; // </a:t>
            </a:r>
            <a:r>
              <a:rPr lang="ru-RU" dirty="0"/>
              <a:t>Псевдоним типа в классе</a:t>
            </a:r>
          </a:p>
          <a:p>
            <a:pPr marL="0" indent="0">
              <a:buNone/>
            </a:pPr>
            <a:r>
              <a:rPr lang="ru-RU" dirty="0"/>
              <a:t>    </a:t>
            </a:r>
            <a:r>
              <a:rPr lang="en-US" dirty="0"/>
              <a:t>void f() { my_int2 x; }</a:t>
            </a:r>
          </a:p>
          <a:p>
            <a:pPr marL="0" indent="0">
              <a:buNone/>
            </a:pPr>
            <a:r>
              <a:rPr lang="en-US" dirty="0"/>
              <a:t>};</a:t>
            </a:r>
          </a:p>
          <a:p>
            <a:pPr marL="0" indent="0">
              <a:buNone/>
            </a:pPr>
            <a:r>
              <a:rPr lang="en-US" dirty="0" err="1"/>
              <a:t>constexpr</a:t>
            </a:r>
            <a:r>
              <a:rPr lang="en-US" dirty="0"/>
              <a:t> S::my_int2 x3 = 42;</a:t>
            </a:r>
            <a:endParaRPr lang="ru-RU" dirty="0"/>
          </a:p>
        </p:txBody>
      </p:sp>
    </p:spTree>
    <p:extLst>
      <p:ext uri="{BB962C8B-B14F-4D97-AF65-F5344CB8AC3E}">
        <p14:creationId xmlns:p14="http://schemas.microsoft.com/office/powerpoint/2010/main" val="286821529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0D5A7-0E27-46EF-9BF2-DE46D1778C23}"/>
              </a:ext>
            </a:extLst>
          </p:cNvPr>
          <p:cNvSpPr>
            <a:spLocks noGrp="1"/>
          </p:cNvSpPr>
          <p:nvPr>
            <p:ph type="title"/>
          </p:nvPr>
        </p:nvSpPr>
        <p:spPr/>
        <p:txBody>
          <a:bodyPr/>
          <a:lstStyle/>
          <a:p>
            <a:r>
              <a:rPr lang="ru-RU" dirty="0"/>
              <a:t>Поиск имён в классах (2)</a:t>
            </a:r>
          </a:p>
        </p:txBody>
      </p:sp>
      <p:sp>
        <p:nvSpPr>
          <p:cNvPr id="3" name="Content Placeholder 2">
            <a:extLst>
              <a:ext uri="{FF2B5EF4-FFF2-40B4-BE49-F238E27FC236}">
                <a16:creationId xmlns:a16="http://schemas.microsoft.com/office/drawing/2014/main" id="{C067BEEE-6253-48DA-BDBF-6608E0129C13}"/>
              </a:ext>
            </a:extLst>
          </p:cNvPr>
          <p:cNvSpPr>
            <a:spLocks noGrp="1"/>
          </p:cNvSpPr>
          <p:nvPr>
            <p:ph idx="1"/>
          </p:nvPr>
        </p:nvSpPr>
        <p:spPr/>
        <p:txBody>
          <a:bodyPr>
            <a:normAutofit fontScale="70000" lnSpcReduction="20000"/>
          </a:bodyPr>
          <a:lstStyle/>
          <a:p>
            <a:r>
              <a:rPr lang="ru-RU" dirty="0"/>
              <a:t>В теле функции-члена класса или её аргументах по умолчанию поиск имён просматривает класс как до, так и после точки использования (целиком). Даже если функция определена вне определения класса, после просмотра её тела поиск имён уходит в класс, членом которого она является, а дальше в то, что его окружает – а не само определение!</a:t>
            </a:r>
          </a:p>
          <a:p>
            <a:pPr marL="0" indent="0">
              <a:buNone/>
            </a:pPr>
            <a:r>
              <a:rPr lang="en-US" dirty="0">
                <a:latin typeface="Consolas" panose="020B0609020204030204" pitchFamily="49" charset="0"/>
              </a:rPr>
              <a:t>namespace A::B {</a:t>
            </a:r>
          </a:p>
          <a:p>
            <a:pPr marL="0" indent="0">
              <a:buNone/>
            </a:pPr>
            <a:r>
              <a:rPr lang="en-US" dirty="0">
                <a:latin typeface="Consolas" panose="020B0609020204030204" pitchFamily="49" charset="0"/>
              </a:rPr>
              <a:t>    struct S {</a:t>
            </a:r>
          </a:p>
          <a:p>
            <a:pPr marL="0" indent="0">
              <a:buNone/>
            </a:pPr>
            <a:r>
              <a:rPr lang="en-US" dirty="0">
                <a:latin typeface="Consolas" panose="020B0609020204030204" pitchFamily="49" charset="0"/>
              </a:rPr>
              <a:t>        void f1() { </a:t>
            </a:r>
            <a:r>
              <a:rPr lang="en-US" dirty="0" err="1">
                <a:latin typeface="Consolas" panose="020B0609020204030204" pitchFamily="49" charset="0"/>
              </a:rPr>
              <a:t>my_int</a:t>
            </a:r>
            <a:r>
              <a:rPr lang="en-US" dirty="0">
                <a:latin typeface="Consolas" panose="020B0609020204030204" pitchFamily="49" charset="0"/>
              </a:rPr>
              <a:t> x;</a:t>
            </a:r>
            <a:r>
              <a:rPr lang="ru-RU" dirty="0">
                <a:latin typeface="Consolas" panose="020B0609020204030204" pitchFamily="49" charset="0"/>
              </a:rPr>
              <a:t> </a:t>
            </a:r>
            <a:r>
              <a:rPr lang="en-US" dirty="0">
                <a:latin typeface="Consolas" panose="020B0609020204030204" pitchFamily="49" charset="0"/>
              </a:rPr>
              <a:t>}</a:t>
            </a:r>
          </a:p>
          <a:p>
            <a:pPr marL="0" indent="0">
              <a:buNone/>
            </a:pPr>
            <a:r>
              <a:rPr lang="en-US" dirty="0">
                <a:latin typeface="Consolas" panose="020B0609020204030204" pitchFamily="49" charset="0"/>
              </a:rPr>
              <a:t>        using </a:t>
            </a:r>
            <a:r>
              <a:rPr lang="en-US" dirty="0" err="1">
                <a:latin typeface="Consolas" panose="020B0609020204030204" pitchFamily="49" charset="0"/>
              </a:rPr>
              <a:t>my_int</a:t>
            </a:r>
            <a:r>
              <a:rPr lang="en-US" dirty="0">
                <a:latin typeface="Consolas" panose="020B0609020204030204" pitchFamily="49" charset="0"/>
              </a:rPr>
              <a:t> = </a:t>
            </a:r>
            <a:r>
              <a:rPr lang="en-US" dirty="0" err="1">
                <a:latin typeface="Consolas" panose="020B0609020204030204" pitchFamily="49" charset="0"/>
              </a:rPr>
              <a:t>int</a:t>
            </a:r>
            <a:r>
              <a:rPr lang="en-US" dirty="0">
                <a:latin typeface="Consolas" panose="020B0609020204030204" pitchFamily="49" charset="0"/>
              </a:rPr>
              <a:t>;</a:t>
            </a:r>
          </a:p>
          <a:p>
            <a:pPr marL="0" indent="0">
              <a:buNone/>
            </a:pPr>
            <a:r>
              <a:rPr lang="en-US" dirty="0">
                <a:latin typeface="Consolas" panose="020B0609020204030204" pitchFamily="49" charset="0"/>
              </a:rPr>
              <a:t>        void f2();</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void A::B::S::f2() { </a:t>
            </a:r>
            <a:r>
              <a:rPr lang="en-US" dirty="0" err="1">
                <a:latin typeface="Consolas" panose="020B0609020204030204" pitchFamily="49" charset="0"/>
              </a:rPr>
              <a:t>i</a:t>
            </a:r>
            <a:r>
              <a:rPr lang="en-US" dirty="0">
                <a:latin typeface="Consolas" panose="020B0609020204030204" pitchFamily="49" charset="0"/>
              </a:rPr>
              <a:t> = 3; } // </a:t>
            </a:r>
            <a:r>
              <a:rPr lang="ru-RU" dirty="0">
                <a:latin typeface="Consolas" panose="020B0609020204030204" pitchFamily="49" charset="0"/>
              </a:rPr>
              <a:t>тело </a:t>
            </a:r>
            <a:r>
              <a:rPr lang="en-US" dirty="0">
                <a:latin typeface="Consolas" panose="020B0609020204030204" pitchFamily="49" charset="0"/>
              </a:rPr>
              <a:t>A::B::S::f2, </a:t>
            </a:r>
            <a:r>
              <a:rPr lang="ru-RU" dirty="0">
                <a:latin typeface="Consolas" panose="020B0609020204030204" pitchFamily="49" charset="0"/>
              </a:rPr>
              <a:t>класс </a:t>
            </a:r>
            <a:r>
              <a:rPr lang="en-US" dirty="0">
                <a:latin typeface="Consolas" panose="020B0609020204030204" pitchFamily="49" charset="0"/>
              </a:rPr>
              <a:t>A::B::S (</a:t>
            </a:r>
            <a:r>
              <a:rPr lang="ru-RU" dirty="0">
                <a:latin typeface="Consolas" panose="020B0609020204030204" pitchFamily="49" charset="0"/>
              </a:rPr>
              <a:t>весь),</a:t>
            </a:r>
          </a:p>
          <a:p>
            <a:pPr marL="0" indent="0">
              <a:buNone/>
            </a:pPr>
            <a:r>
              <a:rPr lang="ru-RU" dirty="0">
                <a:latin typeface="Consolas" panose="020B0609020204030204" pitchFamily="49" charset="0"/>
              </a:rPr>
              <a:t>                              // пр-ва имён </a:t>
            </a:r>
            <a:r>
              <a:rPr lang="en-US" dirty="0">
                <a:latin typeface="Consolas" panose="020B0609020204030204" pitchFamily="49" charset="0"/>
              </a:rPr>
              <a:t>A::B, A, ::</a:t>
            </a:r>
            <a:r>
              <a:rPr lang="ru-RU" dirty="0">
                <a:latin typeface="Consolas" panose="020B0609020204030204" pitchFamily="49" charset="0"/>
              </a:rPr>
              <a:t>.</a:t>
            </a:r>
          </a:p>
        </p:txBody>
      </p:sp>
    </p:spTree>
    <p:extLst>
      <p:ext uri="{BB962C8B-B14F-4D97-AF65-F5344CB8AC3E}">
        <p14:creationId xmlns:p14="http://schemas.microsoft.com/office/powerpoint/2010/main" val="3792538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28B1-7AA0-4463-ADB4-815D81934DCE}"/>
              </a:ext>
            </a:extLst>
          </p:cNvPr>
          <p:cNvSpPr>
            <a:spLocks noGrp="1"/>
          </p:cNvSpPr>
          <p:nvPr>
            <p:ph type="title"/>
          </p:nvPr>
        </p:nvSpPr>
        <p:spPr/>
        <p:txBody>
          <a:bodyPr/>
          <a:lstStyle/>
          <a:p>
            <a:r>
              <a:rPr lang="ru-RU" dirty="0"/>
              <a:t>Парадигмы программирования</a:t>
            </a:r>
          </a:p>
        </p:txBody>
      </p:sp>
      <p:sp>
        <p:nvSpPr>
          <p:cNvPr id="3" name="Content Placeholder 2">
            <a:extLst>
              <a:ext uri="{FF2B5EF4-FFF2-40B4-BE49-F238E27FC236}">
                <a16:creationId xmlns:a16="http://schemas.microsoft.com/office/drawing/2014/main" id="{1FEE9C61-FE27-4F9A-9CB7-22AC0005AB09}"/>
              </a:ext>
            </a:extLst>
          </p:cNvPr>
          <p:cNvSpPr>
            <a:spLocks noGrp="1"/>
          </p:cNvSpPr>
          <p:nvPr>
            <p:ph idx="1"/>
          </p:nvPr>
        </p:nvSpPr>
        <p:spPr/>
        <p:txBody>
          <a:bodyPr/>
          <a:lstStyle/>
          <a:p>
            <a:r>
              <a:rPr lang="ru-RU" dirty="0"/>
              <a:t>Императивная </a:t>
            </a:r>
            <a:r>
              <a:rPr lang="en-US" dirty="0"/>
              <a:t>(imperative)</a:t>
            </a:r>
            <a:br>
              <a:rPr lang="ru-RU" dirty="0"/>
            </a:br>
            <a:r>
              <a:rPr lang="ru-RU" i="1" dirty="0"/>
              <a:t>Алгоритм (</a:t>
            </a:r>
            <a:r>
              <a:rPr lang="en-US" i="1" dirty="0"/>
              <a:t>algorithm)</a:t>
            </a:r>
            <a:r>
              <a:rPr lang="en-US" dirty="0"/>
              <a:t> – </a:t>
            </a:r>
            <a:r>
              <a:rPr lang="ru-RU" dirty="0"/>
              <a:t>последовательность явных шагов исполнителя, ведущих к цели за конечное число шагов</a:t>
            </a:r>
          </a:p>
        </p:txBody>
      </p:sp>
    </p:spTree>
    <p:extLst>
      <p:ext uri="{BB962C8B-B14F-4D97-AF65-F5344CB8AC3E}">
        <p14:creationId xmlns:p14="http://schemas.microsoft.com/office/powerpoint/2010/main" val="59106077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278C8-DF3D-437B-B853-C53933564979}"/>
              </a:ext>
            </a:extLst>
          </p:cNvPr>
          <p:cNvSpPr>
            <a:spLocks noGrp="1"/>
          </p:cNvSpPr>
          <p:nvPr>
            <p:ph type="title"/>
          </p:nvPr>
        </p:nvSpPr>
        <p:spPr/>
        <p:txBody>
          <a:bodyPr/>
          <a:lstStyle/>
          <a:p>
            <a:r>
              <a:rPr lang="ru-RU" dirty="0"/>
              <a:t>Поиск имён в классах (3)</a:t>
            </a:r>
          </a:p>
        </p:txBody>
      </p:sp>
      <p:sp>
        <p:nvSpPr>
          <p:cNvPr id="3" name="Content Placeholder 2">
            <a:extLst>
              <a:ext uri="{FF2B5EF4-FFF2-40B4-BE49-F238E27FC236}">
                <a16:creationId xmlns:a16="http://schemas.microsoft.com/office/drawing/2014/main" id="{C9ABC86D-C1ED-4589-8ACC-A5AD4B7531A3}"/>
              </a:ext>
            </a:extLst>
          </p:cNvPr>
          <p:cNvSpPr>
            <a:spLocks noGrp="1"/>
          </p:cNvSpPr>
          <p:nvPr>
            <p:ph idx="1"/>
          </p:nvPr>
        </p:nvSpPr>
        <p:spPr/>
        <p:txBody>
          <a:bodyPr>
            <a:normAutofit fontScale="47500" lnSpcReduction="20000"/>
          </a:bodyPr>
          <a:lstStyle/>
          <a:p>
            <a:r>
              <a:rPr lang="ru-RU" dirty="0"/>
              <a:t>Если поиск имени из тела функции-члена класса находит член того же класса (объект или функцию), считается, что имела место выборка из неявного параметра-объекта.</a:t>
            </a:r>
          </a:p>
          <a:p>
            <a:pPr marL="0" indent="0">
              <a:buNone/>
            </a:pPr>
            <a:r>
              <a:rPr lang="en-US" dirty="0">
                <a:latin typeface="Consolas" panose="020B0609020204030204" pitchFamily="49" charset="0"/>
              </a:rPr>
              <a:t>struct S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f() {</a:t>
            </a:r>
          </a:p>
          <a:p>
            <a:pPr marL="0" indent="0">
              <a:buNone/>
            </a:pPr>
            <a:r>
              <a:rPr lang="en-US" dirty="0">
                <a:latin typeface="Consolas" panose="020B0609020204030204" pitchFamily="49" charset="0"/>
              </a:rPr>
              <a:t>        x = 15; </a:t>
            </a: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запись в подобъект объекта, на котором вызвано</a:t>
            </a:r>
          </a:p>
          <a:p>
            <a:pPr marL="0" indent="0">
              <a:buNone/>
            </a:pPr>
            <a:r>
              <a:rPr lang="ru-RU" dirty="0">
                <a:latin typeface="Consolas" panose="020B0609020204030204" pitchFamily="49" charset="0"/>
              </a:rPr>
              <a:t>        </a:t>
            </a:r>
            <a:r>
              <a:rPr lang="en-US" dirty="0">
                <a:latin typeface="Consolas" panose="020B0609020204030204" pitchFamily="49" charset="0"/>
              </a:rPr>
              <a:t>return g();</a:t>
            </a:r>
            <a:r>
              <a:rPr lang="ru-RU" dirty="0">
                <a:latin typeface="Consolas" panose="020B0609020204030204" pitchFamily="49" charset="0"/>
              </a:rPr>
              <a:t> // вызов функции на том же объекте, на котором вызвана данная.</a:t>
            </a:r>
            <a:endParaRPr lang="en-US" dirty="0">
              <a:latin typeface="Consolas" panose="020B0609020204030204" pitchFamily="49" charset="0"/>
            </a:endParaRP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g() {</a:t>
            </a:r>
          </a:p>
          <a:p>
            <a:pPr marL="0" indent="0">
              <a:buNone/>
            </a:pPr>
            <a:r>
              <a:rPr lang="en-US" dirty="0">
                <a:latin typeface="Consolas" panose="020B0609020204030204" pitchFamily="49" charset="0"/>
              </a:rPr>
              <a:t>        return x; </a:t>
            </a: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чтение из подобъекта.</a:t>
            </a:r>
            <a:endParaRPr lang="en-US" dirty="0">
              <a:latin typeface="Consolas" panose="020B0609020204030204" pitchFamily="49" charset="0"/>
            </a:endParaRP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test() {</a:t>
            </a:r>
          </a:p>
          <a:p>
            <a:pPr marL="0" indent="0">
              <a:buNone/>
            </a:pPr>
            <a:r>
              <a:rPr lang="en-US" dirty="0">
                <a:latin typeface="Consolas" panose="020B0609020204030204" pitchFamily="49" charset="0"/>
              </a:rPr>
              <a:t>    S </a:t>
            </a:r>
            <a:r>
              <a:rPr lang="en-US" dirty="0" err="1">
                <a:latin typeface="Consolas" panose="020B0609020204030204" pitchFamily="49" charset="0"/>
              </a:rPr>
              <a:t>s</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s.f</a:t>
            </a:r>
            <a:r>
              <a:rPr lang="en-US" dirty="0">
                <a:latin typeface="Consolas" panose="020B0609020204030204" pitchFamily="49" charset="0"/>
              </a:rPr>
              <a:t>() &lt;&lt; ‘\n’;</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240169125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C57F-7560-4427-A70A-CB7751C07CA7}"/>
              </a:ext>
            </a:extLst>
          </p:cNvPr>
          <p:cNvSpPr>
            <a:spLocks noGrp="1"/>
          </p:cNvSpPr>
          <p:nvPr>
            <p:ph type="title"/>
          </p:nvPr>
        </p:nvSpPr>
        <p:spPr/>
        <p:txBody>
          <a:bodyPr/>
          <a:lstStyle/>
          <a:p>
            <a:r>
              <a:rPr lang="en-US" dirty="0"/>
              <a:t>Observers and </a:t>
            </a:r>
            <a:r>
              <a:rPr lang="en-US" dirty="0" err="1"/>
              <a:t>mutators</a:t>
            </a:r>
            <a:endParaRPr lang="ru-RU" dirty="0"/>
          </a:p>
        </p:txBody>
      </p:sp>
      <p:sp>
        <p:nvSpPr>
          <p:cNvPr id="3" name="Content Placeholder 2">
            <a:extLst>
              <a:ext uri="{FF2B5EF4-FFF2-40B4-BE49-F238E27FC236}">
                <a16:creationId xmlns:a16="http://schemas.microsoft.com/office/drawing/2014/main" id="{AA764982-E2ED-4A4F-B1C7-8053F4279128}"/>
              </a:ext>
            </a:extLst>
          </p:cNvPr>
          <p:cNvSpPr>
            <a:spLocks noGrp="1"/>
          </p:cNvSpPr>
          <p:nvPr>
            <p:ph idx="1"/>
          </p:nvPr>
        </p:nvSpPr>
        <p:spPr/>
        <p:txBody>
          <a:bodyPr>
            <a:normAutofit fontScale="92500" lnSpcReduction="20000"/>
          </a:bodyPr>
          <a:lstStyle/>
          <a:p>
            <a:r>
              <a:rPr lang="ru-RU" dirty="0"/>
              <a:t>Нестатические функции-члены класса делят на наблюдателей (</a:t>
            </a:r>
            <a:r>
              <a:rPr lang="en-US" dirty="0"/>
              <a:t>observer) </a:t>
            </a:r>
            <a:r>
              <a:rPr lang="ru-RU" dirty="0"/>
              <a:t>и модификаторов (</a:t>
            </a:r>
            <a:r>
              <a:rPr lang="en-US" dirty="0" err="1"/>
              <a:t>mutators</a:t>
            </a:r>
            <a:r>
              <a:rPr lang="en-US" dirty="0"/>
              <a:t>).</a:t>
            </a:r>
          </a:p>
          <a:p>
            <a:r>
              <a:rPr lang="ru-RU" dirty="0"/>
              <a:t>Наблюдатели указывают квалификатор </a:t>
            </a:r>
            <a:r>
              <a:rPr lang="en-US" dirty="0" err="1"/>
              <a:t>const</a:t>
            </a:r>
            <a:r>
              <a:rPr lang="en-US" dirty="0"/>
              <a:t> </a:t>
            </a:r>
            <a:r>
              <a:rPr lang="ru-RU" dirty="0"/>
              <a:t>после списка параметров функции, который прибавляется к базовому типу ссылки неявного параметра объекта.</a:t>
            </a:r>
          </a:p>
          <a:p>
            <a:r>
              <a:rPr lang="ru-RU" dirty="0"/>
              <a:t>При привязке ссылок квалификаторы можно только прибавлять (привязка изменяемого объекта к ссылке на неизменяемый только ограничивает возможные действия), но не удалять.</a:t>
            </a:r>
          </a:p>
          <a:p>
            <a:r>
              <a:rPr lang="ru-RU" dirty="0" err="1"/>
              <a:t>Т.о</a:t>
            </a:r>
            <a:r>
              <a:rPr lang="ru-RU" dirty="0"/>
              <a:t>. наблюдатели вызываются на значениях любой изменяемости, а </a:t>
            </a:r>
            <a:r>
              <a:rPr lang="ru-RU" dirty="0" err="1"/>
              <a:t>мутаторы</a:t>
            </a:r>
            <a:r>
              <a:rPr lang="ru-RU" dirty="0"/>
              <a:t> – только на изменяемых.</a:t>
            </a:r>
          </a:p>
          <a:p>
            <a:r>
              <a:rPr lang="ru-RU" dirty="0"/>
              <a:t>Поскольку такой квалификатор влияет на тип неявного объекта-параметра, могут существовать перегрузки одной функции только по его наличию. В разрешении перегрузок привязка без прибавления квалификатора лучше таковой с ней.</a:t>
            </a:r>
          </a:p>
        </p:txBody>
      </p:sp>
    </p:spTree>
    <p:extLst>
      <p:ext uri="{BB962C8B-B14F-4D97-AF65-F5344CB8AC3E}">
        <p14:creationId xmlns:p14="http://schemas.microsoft.com/office/powerpoint/2010/main" val="80334999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C0480-E58A-4A91-8EE6-D7C942693757}"/>
              </a:ext>
            </a:extLst>
          </p:cNvPr>
          <p:cNvSpPr>
            <a:spLocks noGrp="1"/>
          </p:cNvSpPr>
          <p:nvPr>
            <p:ph type="title"/>
          </p:nvPr>
        </p:nvSpPr>
        <p:spPr/>
        <p:txBody>
          <a:bodyPr/>
          <a:lstStyle/>
          <a:p>
            <a:r>
              <a:rPr lang="en-US" dirty="0"/>
              <a:t>Observers and </a:t>
            </a:r>
            <a:r>
              <a:rPr lang="en-US" dirty="0" err="1"/>
              <a:t>mutators</a:t>
            </a:r>
            <a:r>
              <a:rPr lang="en-US" dirty="0"/>
              <a:t> (2)</a:t>
            </a:r>
            <a:endParaRPr lang="ru-RU" dirty="0"/>
          </a:p>
        </p:txBody>
      </p:sp>
      <p:sp>
        <p:nvSpPr>
          <p:cNvPr id="3" name="Content Placeholder 2">
            <a:extLst>
              <a:ext uri="{FF2B5EF4-FFF2-40B4-BE49-F238E27FC236}">
                <a16:creationId xmlns:a16="http://schemas.microsoft.com/office/drawing/2014/main" id="{95BD60A5-E9BB-4906-8904-4907C6D77FF1}"/>
              </a:ext>
            </a:extLst>
          </p:cNvPr>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rPr>
              <a:t>#include &lt;</a:t>
            </a:r>
            <a:r>
              <a:rPr lang="en-US" dirty="0" err="1">
                <a:latin typeface="Consolas" panose="020B0609020204030204" pitchFamily="49" charset="0"/>
              </a:rPr>
              <a:t>cmath</a:t>
            </a:r>
            <a:r>
              <a:rPr lang="en-US" dirty="0">
                <a:latin typeface="Consolas" panose="020B0609020204030204" pitchFamily="49" charset="0"/>
              </a:rPr>
              <a:t>&gt;</a:t>
            </a:r>
          </a:p>
          <a:p>
            <a:pPr marL="0" indent="0">
              <a:buNone/>
            </a:pPr>
            <a:r>
              <a:rPr lang="en-US" dirty="0">
                <a:latin typeface="Consolas" panose="020B0609020204030204" pitchFamily="49" charset="0"/>
              </a:rPr>
              <a:t>struct point {</a:t>
            </a:r>
          </a:p>
          <a:p>
            <a:pPr marL="0" indent="0">
              <a:buNone/>
            </a:pPr>
            <a:r>
              <a:rPr lang="en-US" dirty="0">
                <a:latin typeface="Consolas" panose="020B0609020204030204" pitchFamily="49" charset="0"/>
              </a:rPr>
              <a:t>    double </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    double </a:t>
            </a:r>
            <a:r>
              <a:rPr lang="en-US" dirty="0" err="1">
                <a:latin typeface="Consolas" panose="020B0609020204030204" pitchFamily="49" charset="0"/>
              </a:rPr>
              <a:t>rv</a:t>
            </a: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            // </a:t>
            </a:r>
            <a:r>
              <a:rPr lang="ru-RU" dirty="0">
                <a:latin typeface="Consolas" panose="020B0609020204030204" pitchFamily="49" charset="0"/>
              </a:rPr>
              <a:t>наблюдатель</a:t>
            </a:r>
            <a:endParaRPr lang="en-US" dirty="0">
              <a:latin typeface="Consolas" panose="020B0609020204030204" pitchFamily="49" charset="0"/>
            </a:endParaRPr>
          </a:p>
          <a:p>
            <a:pPr marL="0" indent="0">
              <a:buNone/>
            </a:pPr>
            <a:r>
              <a:rPr lang="en-US" dirty="0">
                <a:latin typeface="Consolas" panose="020B0609020204030204" pitchFamily="49" charset="0"/>
              </a:rPr>
              <a:t>        return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hypot</a:t>
            </a:r>
            <a:r>
              <a:rPr lang="en-US" dirty="0">
                <a:latin typeface="Consolas" panose="020B0609020204030204" pitchFamily="49" charset="0"/>
              </a:rPr>
              <a:t>(</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void normalize() {</a:t>
            </a:r>
          </a:p>
          <a:p>
            <a:pPr marL="0" indent="0">
              <a:buNone/>
            </a:pPr>
            <a:r>
              <a:rPr lang="en-US" dirty="0">
                <a:latin typeface="Consolas" panose="020B0609020204030204" pitchFamily="49" charset="0"/>
              </a:rPr>
              <a:t>        double length = </a:t>
            </a:r>
            <a:r>
              <a:rPr lang="en-US" dirty="0" err="1">
                <a:latin typeface="Consolas" panose="020B0609020204030204" pitchFamily="49" charset="0"/>
              </a:rPr>
              <a:t>rv</a:t>
            </a:r>
            <a:r>
              <a:rPr lang="en-US" dirty="0">
                <a:latin typeface="Consolas" panose="020B0609020204030204" pitchFamily="49" charset="0"/>
              </a:rPr>
              <a:t>();</a:t>
            </a:r>
            <a:r>
              <a:rPr lang="ru-RU" dirty="0">
                <a:latin typeface="Consolas" panose="020B0609020204030204" pitchFamily="49" charset="0"/>
              </a:rPr>
              <a:t>      // модификатор</a:t>
            </a:r>
            <a:endParaRPr lang="en-US" dirty="0">
              <a:latin typeface="Consolas" panose="020B0609020204030204" pitchFamily="49" charset="0"/>
            </a:endParaRPr>
          </a:p>
          <a:p>
            <a:pPr marL="0" indent="0">
              <a:buNone/>
            </a:pPr>
            <a:r>
              <a:rPr lang="en-US" dirty="0">
                <a:latin typeface="Consolas" panose="020B0609020204030204" pitchFamily="49" charset="0"/>
              </a:rPr>
              <a:t>        if(length){</a:t>
            </a:r>
          </a:p>
          <a:p>
            <a:pPr marL="0" indent="0">
              <a:buNone/>
            </a:pPr>
            <a:r>
              <a:rPr lang="en-US" dirty="0">
                <a:latin typeface="Consolas" panose="020B0609020204030204" pitchFamily="49" charset="0"/>
              </a:rPr>
              <a:t>            x /= </a:t>
            </a:r>
            <a:r>
              <a:rPr lang="en-US" dirty="0" err="1">
                <a:latin typeface="Consolas" panose="020B0609020204030204" pitchFamily="49" charset="0"/>
              </a:rPr>
              <a:t>rv</a:t>
            </a:r>
            <a:r>
              <a:rPr lang="en-US" dirty="0">
                <a:latin typeface="Consolas" panose="020B0609020204030204" pitchFamily="49" charset="0"/>
              </a:rPr>
              <a:t>;</a:t>
            </a:r>
          </a:p>
          <a:p>
            <a:pPr marL="0" indent="0">
              <a:buNone/>
            </a:pPr>
            <a:r>
              <a:rPr lang="en-US" dirty="0">
                <a:latin typeface="Consolas" panose="020B0609020204030204" pitchFamily="49" charset="0"/>
              </a:rPr>
              <a:t>            y /= </a:t>
            </a:r>
            <a:r>
              <a:rPr lang="en-US" dirty="0" err="1">
                <a:latin typeface="Consolas" panose="020B0609020204030204" pitchFamily="49" charset="0"/>
              </a:rPr>
              <a:t>rv</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78077786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40048-2570-4188-AA51-A3988CDF9A7D}"/>
              </a:ext>
            </a:extLst>
          </p:cNvPr>
          <p:cNvSpPr>
            <a:spLocks noGrp="1"/>
          </p:cNvSpPr>
          <p:nvPr>
            <p:ph type="title"/>
          </p:nvPr>
        </p:nvSpPr>
        <p:spPr/>
        <p:txBody>
          <a:bodyPr/>
          <a:lstStyle/>
          <a:p>
            <a:r>
              <a:rPr lang="ru-RU" dirty="0"/>
              <a:t>Инициализация классов</a:t>
            </a:r>
          </a:p>
        </p:txBody>
      </p:sp>
      <p:sp>
        <p:nvSpPr>
          <p:cNvPr id="3" name="Content Placeholder 2">
            <a:extLst>
              <a:ext uri="{FF2B5EF4-FFF2-40B4-BE49-F238E27FC236}">
                <a16:creationId xmlns:a16="http://schemas.microsoft.com/office/drawing/2014/main" id="{44786D68-8BBC-48CD-A19A-D2B6616B2ADA}"/>
              </a:ext>
            </a:extLst>
          </p:cNvPr>
          <p:cNvSpPr>
            <a:spLocks noGrp="1"/>
          </p:cNvSpPr>
          <p:nvPr>
            <p:ph idx="1"/>
          </p:nvPr>
        </p:nvSpPr>
        <p:spPr/>
        <p:txBody>
          <a:bodyPr>
            <a:normAutofit fontScale="85000" lnSpcReduction="10000"/>
          </a:bodyPr>
          <a:lstStyle/>
          <a:p>
            <a:r>
              <a:rPr lang="ru-RU" dirty="0"/>
              <a:t>Простой класс – агрегат </a:t>
            </a:r>
            <a:r>
              <a:rPr lang="en-US" dirty="0"/>
              <a:t>(aggregate).</a:t>
            </a:r>
          </a:p>
          <a:p>
            <a:r>
              <a:rPr lang="ru-RU" dirty="0"/>
              <a:t>Агрегаты инициализируют списками инициализации (</a:t>
            </a:r>
            <a:r>
              <a:rPr lang="en-US" dirty="0"/>
              <a:t>initializer list) – </a:t>
            </a:r>
            <a:r>
              <a:rPr lang="ru-RU" dirty="0"/>
              <a:t>последовательностью значений через запятую в фигурных скобках. Подобъекты инициализируются копированием из элементов списка.</a:t>
            </a:r>
          </a:p>
          <a:p>
            <a:r>
              <a:rPr lang="ru-RU" dirty="0"/>
              <a:t>Лишние элементы не допускаются. Для недостающих  применяются инициализаторы из описаний самих членов в классе. Если их нет, инициализация списком инициализирует оставшиеся пустыми списками.</a:t>
            </a:r>
          </a:p>
          <a:p>
            <a:r>
              <a:rPr lang="ru-RU" dirty="0"/>
              <a:t>Для скалярных типов также применима инициализация списками из одного элемента, </a:t>
            </a:r>
            <a:r>
              <a:rPr lang="ru-RU" dirty="0" err="1"/>
              <a:t>иницализация</a:t>
            </a:r>
            <a:r>
              <a:rPr lang="ru-RU" dirty="0"/>
              <a:t> из пустого списка есть инициализация значения </a:t>
            </a:r>
            <a:r>
              <a:rPr lang="en-US" dirty="0"/>
              <a:t>(value initialization) – </a:t>
            </a:r>
            <a:r>
              <a:rPr lang="ru-RU" dirty="0"/>
              <a:t>нулём, а затем по умолчанию.</a:t>
            </a:r>
          </a:p>
          <a:p>
            <a:r>
              <a:rPr lang="ru-RU" dirty="0" err="1"/>
              <a:t>Иницализация</a:t>
            </a:r>
            <a:r>
              <a:rPr lang="ru-RU" dirty="0"/>
              <a:t> агрегата по умолчанию оставляет всё по умолчанию.</a:t>
            </a:r>
          </a:p>
        </p:txBody>
      </p:sp>
    </p:spTree>
    <p:extLst>
      <p:ext uri="{BB962C8B-B14F-4D97-AF65-F5344CB8AC3E}">
        <p14:creationId xmlns:p14="http://schemas.microsoft.com/office/powerpoint/2010/main" val="281538557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6905-6EE2-4FB6-8985-4E8283CEB7DE}"/>
              </a:ext>
            </a:extLst>
          </p:cNvPr>
          <p:cNvSpPr>
            <a:spLocks noGrp="1"/>
          </p:cNvSpPr>
          <p:nvPr>
            <p:ph type="title"/>
          </p:nvPr>
        </p:nvSpPr>
        <p:spPr/>
        <p:txBody>
          <a:bodyPr/>
          <a:lstStyle/>
          <a:p>
            <a:r>
              <a:rPr lang="ru-RU" dirty="0"/>
              <a:t>Использование простых классов</a:t>
            </a:r>
          </a:p>
        </p:txBody>
      </p:sp>
      <p:sp>
        <p:nvSpPr>
          <p:cNvPr id="3" name="Content Placeholder 2">
            <a:extLst>
              <a:ext uri="{FF2B5EF4-FFF2-40B4-BE49-F238E27FC236}">
                <a16:creationId xmlns:a16="http://schemas.microsoft.com/office/drawing/2014/main" id="{FF87FD6D-865C-4531-BB46-8D0D147A7078}"/>
              </a:ext>
            </a:extLst>
          </p:cNvPr>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rPr>
              <a:t>void extend(point&amp; p) {</a:t>
            </a:r>
          </a:p>
          <a:p>
            <a:pPr marL="0" indent="0">
              <a:buNone/>
            </a:pPr>
            <a:r>
              <a:rPr lang="en-US" dirty="0">
                <a:latin typeface="Consolas" panose="020B0609020204030204" pitchFamily="49" charset="0"/>
              </a:rPr>
              <a:t>    </a:t>
            </a:r>
            <a:r>
              <a:rPr lang="en-US" dirty="0" err="1">
                <a:latin typeface="Consolas" panose="020B0609020204030204" pitchFamily="49" charset="0"/>
              </a:rPr>
              <a:t>p.x</a:t>
            </a:r>
            <a:r>
              <a:rPr lang="en-US" dirty="0">
                <a:latin typeface="Consolas" panose="020B0609020204030204" pitchFamily="49" charset="0"/>
              </a:rPr>
              <a:t> *= 2; </a:t>
            </a:r>
            <a:r>
              <a:rPr lang="en-US" dirty="0" err="1">
                <a:latin typeface="Consolas" panose="020B0609020204030204" pitchFamily="49" charset="0"/>
              </a:rPr>
              <a:t>p.y</a:t>
            </a:r>
            <a:r>
              <a:rPr lang="en-US" dirty="0">
                <a:latin typeface="Consolas" panose="020B0609020204030204" pitchFamily="49" charset="0"/>
              </a:rPr>
              <a:t> *= 2;</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void output(</a:t>
            </a:r>
            <a:r>
              <a:rPr lang="en-US" dirty="0" err="1">
                <a:latin typeface="Consolas" panose="020B0609020204030204" pitchFamily="49" charset="0"/>
              </a:rPr>
              <a:t>const</a:t>
            </a:r>
            <a:r>
              <a:rPr lang="en-US" dirty="0">
                <a:latin typeface="Consolas" panose="020B0609020204030204" pitchFamily="49" charset="0"/>
              </a:rPr>
              <a:t> point&amp; p) {                      // output observes p</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 &lt;&lt; </a:t>
            </a:r>
            <a:r>
              <a:rPr lang="en-US" dirty="0" err="1">
                <a:latin typeface="Consolas" panose="020B0609020204030204" pitchFamily="49" charset="0"/>
              </a:rPr>
              <a:t>p.x</a:t>
            </a:r>
            <a:r>
              <a:rPr lang="en-US" dirty="0">
                <a:latin typeface="Consolas" panose="020B0609020204030204" pitchFamily="49" charset="0"/>
              </a:rPr>
              <a:t> &lt;&lt; ‘,’ &lt;&lt; </a:t>
            </a:r>
            <a:r>
              <a:rPr lang="en-US" dirty="0" err="1">
                <a:latin typeface="Consolas" panose="020B0609020204030204" pitchFamily="49" charset="0"/>
              </a:rPr>
              <a:t>p.y</a:t>
            </a:r>
            <a:r>
              <a:rPr lang="en-US" dirty="0">
                <a:latin typeface="Consolas" panose="020B0609020204030204" pitchFamily="49" charset="0"/>
              </a:rPr>
              <a:t> &lt;&lt; ‘)’;</a:t>
            </a:r>
          </a:p>
          <a:p>
            <a:pPr marL="0" indent="0">
              <a:buNone/>
            </a:pPr>
            <a:r>
              <a:rPr lang="en-US" dirty="0">
                <a:latin typeface="Consolas" panose="020B0609020204030204" pitchFamily="49" charset="0"/>
              </a:rPr>
              <a:t>    </a:t>
            </a:r>
            <a:r>
              <a:rPr lang="en-US" dirty="0" err="1">
                <a:latin typeface="Consolas" panose="020B0609020204030204" pitchFamily="49" charset="0"/>
              </a:rPr>
              <a:t>p.normalize</a:t>
            </a:r>
            <a:r>
              <a:rPr lang="en-US" dirty="0">
                <a:latin typeface="Consolas" panose="020B0609020204030204" pitchFamily="49" charset="0"/>
              </a:rPr>
              <a:t>();                                 // </a:t>
            </a:r>
            <a:r>
              <a:rPr lang="ru-RU" dirty="0">
                <a:latin typeface="Consolas" panose="020B0609020204030204" pitchFamily="49" charset="0"/>
              </a:rPr>
              <a:t>ОШИБКА</a:t>
            </a: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void f() {</a:t>
            </a:r>
          </a:p>
          <a:p>
            <a:pPr marL="0" indent="0">
              <a:buNone/>
            </a:pPr>
            <a:r>
              <a:rPr lang="en-US" dirty="0">
                <a:latin typeface="Consolas" panose="020B0609020204030204" pitchFamily="49" charset="0"/>
              </a:rPr>
              <a:t>    point p</a:t>
            </a:r>
            <a:r>
              <a:rPr lang="ru-RU" dirty="0">
                <a:latin typeface="Consolas" panose="020B0609020204030204" pitchFamily="49" charset="0"/>
              </a:rPr>
              <a:t>1,</a:t>
            </a:r>
            <a:r>
              <a:rPr lang="en-US" dirty="0">
                <a:latin typeface="Consolas" panose="020B0609020204030204" pitchFamily="49" charset="0"/>
              </a:rPr>
              <a:t>           // </a:t>
            </a:r>
            <a:r>
              <a:rPr lang="ru-RU" dirty="0">
                <a:latin typeface="Consolas" panose="020B0609020204030204" pitchFamily="49" charset="0"/>
              </a:rPr>
              <a:t>по умолчанию, читать нельзя</a:t>
            </a:r>
            <a:endParaRPr lang="en-US" dirty="0">
              <a:latin typeface="Consolas" panose="020B0609020204030204" pitchFamily="49" charset="0"/>
            </a:endParaRPr>
          </a:p>
          <a:p>
            <a:pPr marL="0" indent="0">
              <a:buNone/>
            </a:pPr>
            <a:r>
              <a:rPr lang="en-US" dirty="0">
                <a:latin typeface="Consolas" panose="020B0609020204030204" pitchFamily="49" charset="0"/>
              </a:rPr>
              <a:t>          p2 = {}</a:t>
            </a:r>
            <a:r>
              <a:rPr lang="ru-RU" dirty="0">
                <a:latin typeface="Consolas" panose="020B0609020204030204" pitchFamily="49" charset="0"/>
              </a:rPr>
              <a:t>,</a:t>
            </a:r>
            <a:r>
              <a:rPr lang="en-US" dirty="0">
                <a:latin typeface="Consolas" panose="020B0609020204030204" pitchFamily="49" charset="0"/>
              </a:rPr>
              <a:t>      // </a:t>
            </a:r>
            <a:r>
              <a:rPr lang="ru-RU" dirty="0">
                <a:latin typeface="Consolas" panose="020B0609020204030204" pitchFamily="49" charset="0"/>
              </a:rPr>
              <a:t>значения, копированием, списком</a:t>
            </a:r>
          </a:p>
          <a:p>
            <a:pPr marL="0" indent="0">
              <a:buNone/>
            </a:pPr>
            <a:r>
              <a:rPr lang="ru-RU" dirty="0">
                <a:latin typeface="Consolas" panose="020B0609020204030204" pitchFamily="49" charset="0"/>
              </a:rPr>
              <a:t>          </a:t>
            </a:r>
            <a:r>
              <a:rPr lang="en-US" dirty="0">
                <a:latin typeface="Consolas" panose="020B0609020204030204" pitchFamily="49" charset="0"/>
              </a:rPr>
              <a:t>p3 = {3.,4.}; // </a:t>
            </a:r>
            <a:r>
              <a:rPr lang="ru-RU" dirty="0">
                <a:latin typeface="Consolas" panose="020B0609020204030204" pitchFamily="49" charset="0"/>
              </a:rPr>
              <a:t>списком</a:t>
            </a:r>
          </a:p>
          <a:p>
            <a:pPr marL="0" indent="0">
              <a:buNone/>
            </a:pPr>
            <a:r>
              <a:rPr lang="ru-RU" dirty="0">
                <a:latin typeface="Consolas" panose="020B0609020204030204" pitchFamily="49" charset="0"/>
              </a:rPr>
              <a:t>    </a:t>
            </a:r>
            <a:r>
              <a:rPr lang="en-US" dirty="0">
                <a:latin typeface="Consolas" panose="020B0609020204030204" pitchFamily="49" charset="0"/>
              </a:rPr>
              <a:t>p3.normalize();     // {0.6,0.8}</a:t>
            </a:r>
          </a:p>
          <a:p>
            <a:pPr marL="0" indent="0">
              <a:buNone/>
            </a:pPr>
            <a:r>
              <a:rPr lang="en-US" dirty="0">
                <a:latin typeface="Consolas" panose="020B0609020204030204" pitchFamily="49" charset="0"/>
              </a:rPr>
              <a:t>    extend(p3);</a:t>
            </a:r>
          </a:p>
          <a:p>
            <a:pPr marL="0" indent="0">
              <a:buNone/>
            </a:pPr>
            <a:r>
              <a:rPr lang="en-US" dirty="0">
                <a:latin typeface="Consolas" panose="020B0609020204030204" pitchFamily="49" charset="0"/>
              </a:rPr>
              <a:t>    output(p3);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‘\n’;</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328913441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8FC41-319E-4B9B-911F-00E6279B7253}"/>
              </a:ext>
            </a:extLst>
          </p:cNvPr>
          <p:cNvSpPr>
            <a:spLocks noGrp="1"/>
          </p:cNvSpPr>
          <p:nvPr>
            <p:ph type="title"/>
          </p:nvPr>
        </p:nvSpPr>
        <p:spPr/>
        <p:txBody>
          <a:bodyPr/>
          <a:lstStyle/>
          <a:p>
            <a:r>
              <a:rPr lang="ru-RU" dirty="0"/>
              <a:t>Передача классов между функциями</a:t>
            </a:r>
          </a:p>
        </p:txBody>
      </p:sp>
      <p:sp>
        <p:nvSpPr>
          <p:cNvPr id="3" name="Content Placeholder 2">
            <a:extLst>
              <a:ext uri="{FF2B5EF4-FFF2-40B4-BE49-F238E27FC236}">
                <a16:creationId xmlns:a16="http://schemas.microsoft.com/office/drawing/2014/main" id="{1C93BC12-3A3E-429A-8E25-F0BB4B0AAAE2}"/>
              </a:ext>
            </a:extLst>
          </p:cNvPr>
          <p:cNvSpPr>
            <a:spLocks noGrp="1"/>
          </p:cNvSpPr>
          <p:nvPr>
            <p:ph idx="1"/>
          </p:nvPr>
        </p:nvSpPr>
        <p:spPr/>
        <p:txBody>
          <a:bodyPr/>
          <a:lstStyle/>
          <a:p>
            <a:r>
              <a:rPr lang="ru-RU" dirty="0"/>
              <a:t>Классы обычно передаются через параметры по ссылкам, наличие </a:t>
            </a:r>
            <a:r>
              <a:rPr lang="en-US" dirty="0" err="1"/>
              <a:t>const</a:t>
            </a:r>
            <a:r>
              <a:rPr lang="en-US" dirty="0"/>
              <a:t> </a:t>
            </a:r>
            <a:r>
              <a:rPr lang="ru-RU" dirty="0"/>
              <a:t>на параметре показывает, будет ли он изменён функцией – </a:t>
            </a:r>
            <a:r>
              <a:rPr lang="en-US" dirty="0" err="1"/>
              <a:t>const</a:t>
            </a:r>
            <a:r>
              <a:rPr lang="en-US" dirty="0"/>
              <a:t>-</a:t>
            </a:r>
            <a:r>
              <a:rPr lang="ru-RU" dirty="0"/>
              <a:t>корректность. (</a:t>
            </a:r>
            <a:r>
              <a:rPr lang="en-US" dirty="0"/>
              <a:t>in </a:t>
            </a:r>
            <a:r>
              <a:rPr lang="ru-RU" dirty="0"/>
              <a:t>или </a:t>
            </a:r>
            <a:r>
              <a:rPr lang="en-US" dirty="0"/>
              <a:t>(in)/out </a:t>
            </a:r>
            <a:r>
              <a:rPr lang="ru-RU" dirty="0"/>
              <a:t>параметр). Использование ссылок обеспечивает отсутствие копий.</a:t>
            </a:r>
          </a:p>
          <a:p>
            <a:pPr lvl="1"/>
            <a:r>
              <a:rPr lang="ru-RU" dirty="0"/>
              <a:t>Для маленьких классов (</a:t>
            </a:r>
            <a:r>
              <a:rPr lang="en-US" dirty="0"/>
              <a:t>~ </a:t>
            </a:r>
            <a:r>
              <a:rPr lang="ru-RU" dirty="0"/>
              <a:t>до 2 значений фундаментальных типов) допускается передача без ссылок (с копированием).</a:t>
            </a:r>
          </a:p>
          <a:p>
            <a:r>
              <a:rPr lang="ru-RU" dirty="0"/>
              <a:t>Маленькие классы возвращают через возвращаемое значение. То, что копировать накладно, можно вернуть, записав в параметр-ссылку на модифицируемое значение.</a:t>
            </a:r>
          </a:p>
        </p:txBody>
      </p:sp>
    </p:spTree>
    <p:extLst>
      <p:ext uri="{BB962C8B-B14F-4D97-AF65-F5344CB8AC3E}">
        <p14:creationId xmlns:p14="http://schemas.microsoft.com/office/powerpoint/2010/main" val="216882772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55866-F23A-4427-9657-273631D39AAD}"/>
              </a:ext>
            </a:extLst>
          </p:cNvPr>
          <p:cNvSpPr>
            <a:spLocks noGrp="1"/>
          </p:cNvSpPr>
          <p:nvPr>
            <p:ph type="title"/>
          </p:nvPr>
        </p:nvSpPr>
        <p:spPr/>
        <p:txBody>
          <a:bodyPr/>
          <a:lstStyle/>
          <a:p>
            <a:r>
              <a:rPr lang="ru-RU" dirty="0"/>
              <a:t>Практика 4-8.12</a:t>
            </a:r>
          </a:p>
        </p:txBody>
      </p:sp>
      <p:sp>
        <p:nvSpPr>
          <p:cNvPr id="5" name="Text Placeholder 4">
            <a:extLst>
              <a:ext uri="{FF2B5EF4-FFF2-40B4-BE49-F238E27FC236}">
                <a16:creationId xmlns:a16="http://schemas.microsoft.com/office/drawing/2014/main" id="{FC6907DE-FA7D-499C-B3CE-82274436C5B7}"/>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56705337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AA87-73F5-4ACD-AE30-86D290B9EE0A}"/>
              </a:ext>
            </a:extLst>
          </p:cNvPr>
          <p:cNvSpPr>
            <a:spLocks noGrp="1"/>
          </p:cNvSpPr>
          <p:nvPr>
            <p:ph type="title"/>
          </p:nvPr>
        </p:nvSpPr>
        <p:spPr/>
        <p:txBody>
          <a:bodyPr/>
          <a:lstStyle/>
          <a:p>
            <a:r>
              <a:rPr lang="ru-RU" dirty="0"/>
              <a:t>Перечисления</a:t>
            </a:r>
          </a:p>
        </p:txBody>
      </p:sp>
      <p:sp>
        <p:nvSpPr>
          <p:cNvPr id="3" name="Content Placeholder 2">
            <a:extLst>
              <a:ext uri="{FF2B5EF4-FFF2-40B4-BE49-F238E27FC236}">
                <a16:creationId xmlns:a16="http://schemas.microsoft.com/office/drawing/2014/main" id="{35DB455A-1D7A-4F78-842A-856474B72FD8}"/>
              </a:ext>
            </a:extLst>
          </p:cNvPr>
          <p:cNvSpPr>
            <a:spLocks noGrp="1"/>
          </p:cNvSpPr>
          <p:nvPr>
            <p:ph idx="1"/>
          </p:nvPr>
        </p:nvSpPr>
        <p:spPr/>
        <p:txBody>
          <a:bodyPr>
            <a:normAutofit fontScale="92500" lnSpcReduction="20000"/>
          </a:bodyPr>
          <a:lstStyle/>
          <a:p>
            <a:r>
              <a:rPr lang="ru-RU" dirty="0"/>
              <a:t>Перечисление (</a:t>
            </a:r>
            <a:r>
              <a:rPr lang="en-US" dirty="0"/>
              <a:t>enumeration) – </a:t>
            </a:r>
            <a:r>
              <a:rPr lang="ru-RU" dirty="0"/>
              <a:t>производный тип, множество значений которого состоит из явно заданных поименованных элементов.</a:t>
            </a:r>
          </a:p>
          <a:p>
            <a:r>
              <a:rPr lang="ru-RU" dirty="0"/>
              <a:t>Перечисление с областью видимости (</a:t>
            </a:r>
            <a:r>
              <a:rPr lang="en-US" dirty="0"/>
              <a:t>scoped enumeration) </a:t>
            </a:r>
            <a:r>
              <a:rPr lang="ru-RU" dirty="0"/>
              <a:t>вводится спецификатором типа в формате</a:t>
            </a:r>
            <a:br>
              <a:rPr lang="ru-RU" dirty="0"/>
            </a:br>
            <a:r>
              <a:rPr lang="en-US" dirty="0" err="1">
                <a:latin typeface="Consolas" panose="020B0609020204030204" pitchFamily="49" charset="0"/>
              </a:rPr>
              <a:t>enum</a:t>
            </a:r>
            <a:r>
              <a:rPr lang="en-US" dirty="0">
                <a:latin typeface="Consolas" panose="020B0609020204030204" pitchFamily="49" charset="0"/>
              </a:rPr>
              <a:t> struct </a:t>
            </a:r>
            <a:r>
              <a:rPr lang="ru-RU" dirty="0">
                <a:latin typeface="Consolas" panose="020B0609020204030204" pitchFamily="49" charset="0"/>
              </a:rPr>
              <a:t>имя-типа-перечисления </a:t>
            </a:r>
            <a:r>
              <a:rPr lang="en-US" dirty="0">
                <a:latin typeface="Consolas" panose="020B0609020204030204" pitchFamily="49" charset="0"/>
              </a:rPr>
              <a:t>{ </a:t>
            </a:r>
            <a:r>
              <a:rPr lang="ru-RU" dirty="0" err="1">
                <a:latin typeface="Consolas" panose="020B0609020204030204" pitchFamily="49" charset="0"/>
              </a:rPr>
              <a:t>перечислители</a:t>
            </a:r>
            <a:r>
              <a:rPr lang="ru-RU" dirty="0">
                <a:latin typeface="Consolas" panose="020B0609020204030204" pitchFamily="49" charset="0"/>
              </a:rPr>
              <a:t>…</a:t>
            </a:r>
            <a:r>
              <a:rPr lang="en-US" dirty="0">
                <a:latin typeface="Consolas" panose="020B0609020204030204" pitchFamily="49" charset="0"/>
              </a:rPr>
              <a:t> }</a:t>
            </a:r>
            <a:br>
              <a:rPr lang="ru-RU" dirty="0">
                <a:latin typeface="Consolas" panose="020B0609020204030204" pitchFamily="49" charset="0"/>
              </a:rPr>
            </a:br>
            <a:r>
              <a:rPr lang="ru-RU" dirty="0"/>
              <a:t>(обычно, как с классами, используется для ввода поименованного типа в описании стандартной формы без описателей).</a:t>
            </a:r>
            <a:endParaRPr lang="en-US" dirty="0"/>
          </a:p>
          <a:p>
            <a:r>
              <a:rPr lang="ru-RU" dirty="0" err="1"/>
              <a:t>Перечислители</a:t>
            </a:r>
            <a:r>
              <a:rPr lang="ru-RU" dirty="0"/>
              <a:t> </a:t>
            </a:r>
            <a:r>
              <a:rPr lang="en-US" dirty="0"/>
              <a:t>(enumerators)</a:t>
            </a:r>
            <a:r>
              <a:rPr lang="ru-RU" dirty="0"/>
              <a:t> – список идентификаторов через запятую, задающих имена значений данного типа. Перечисление – именованная область видимости, </a:t>
            </a:r>
            <a:r>
              <a:rPr lang="ru-RU" dirty="0" err="1"/>
              <a:t>перечислители</a:t>
            </a:r>
            <a:r>
              <a:rPr lang="ru-RU" dirty="0"/>
              <a:t> могут быть поименованы через квалифицированные имена. В выражениях они являются константными </a:t>
            </a:r>
            <a:r>
              <a:rPr lang="en-US" dirty="0" err="1"/>
              <a:t>prvalue</a:t>
            </a:r>
            <a:r>
              <a:rPr lang="en-US" dirty="0"/>
              <a:t> </a:t>
            </a:r>
            <a:r>
              <a:rPr lang="ru-RU" dirty="0"/>
              <a:t>типа перечисления.</a:t>
            </a:r>
          </a:p>
          <a:p>
            <a:pPr marL="0" indent="0">
              <a:buNone/>
            </a:pPr>
            <a:endParaRPr lang="ru-RU" dirty="0"/>
          </a:p>
        </p:txBody>
      </p:sp>
    </p:spTree>
    <p:extLst>
      <p:ext uri="{BB962C8B-B14F-4D97-AF65-F5344CB8AC3E}">
        <p14:creationId xmlns:p14="http://schemas.microsoft.com/office/powerpoint/2010/main" val="382767211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7A17-8A40-4B2B-B0F2-C7989979FA79}"/>
              </a:ext>
            </a:extLst>
          </p:cNvPr>
          <p:cNvSpPr>
            <a:spLocks noGrp="1"/>
          </p:cNvSpPr>
          <p:nvPr>
            <p:ph type="title"/>
          </p:nvPr>
        </p:nvSpPr>
        <p:spPr/>
        <p:txBody>
          <a:bodyPr/>
          <a:lstStyle/>
          <a:p>
            <a:r>
              <a:rPr lang="ru-RU" dirty="0"/>
              <a:t>Пример использования перечисления</a:t>
            </a:r>
          </a:p>
        </p:txBody>
      </p:sp>
      <p:sp>
        <p:nvSpPr>
          <p:cNvPr id="3" name="Content Placeholder 2">
            <a:extLst>
              <a:ext uri="{FF2B5EF4-FFF2-40B4-BE49-F238E27FC236}">
                <a16:creationId xmlns:a16="http://schemas.microsoft.com/office/drawing/2014/main" id="{2E3F91B2-FD71-4518-96F1-D6CA80424C8E}"/>
              </a:ext>
            </a:extLst>
          </p:cNvPr>
          <p:cNvSpPr>
            <a:spLocks noGrp="1"/>
          </p:cNvSpPr>
          <p:nvPr>
            <p:ph idx="1"/>
          </p:nvPr>
        </p:nvSpPr>
        <p:spPr/>
        <p:txBody>
          <a:bodyPr>
            <a:normAutofit fontScale="55000" lnSpcReduction="20000"/>
          </a:bodyPr>
          <a:lstStyle/>
          <a:p>
            <a:pPr marL="0" indent="0">
              <a:buNone/>
            </a:pPr>
            <a:r>
              <a:rPr lang="en-US" dirty="0">
                <a:latin typeface="Consolas" panose="020B0609020204030204" pitchFamily="49" charset="0"/>
              </a:rPr>
              <a:t>// </a:t>
            </a:r>
            <a:r>
              <a:rPr lang="ru-RU" dirty="0">
                <a:latin typeface="Consolas" panose="020B0609020204030204" pitchFamily="49" charset="0"/>
              </a:rPr>
              <a:t>Тип из 7 допустимых значений.</a:t>
            </a:r>
            <a:endParaRPr lang="en-US" dirty="0">
              <a:latin typeface="Consolas" panose="020B0609020204030204" pitchFamily="49" charset="0"/>
            </a:endParaRPr>
          </a:p>
          <a:p>
            <a:pPr marL="0" indent="0">
              <a:buNone/>
            </a:pPr>
            <a:r>
              <a:rPr lang="en-US" dirty="0" err="1">
                <a:latin typeface="Consolas" panose="020B0609020204030204" pitchFamily="49" charset="0"/>
              </a:rPr>
              <a:t>enum</a:t>
            </a:r>
            <a:r>
              <a:rPr lang="en-US" dirty="0">
                <a:latin typeface="Consolas" panose="020B0609020204030204" pitchFamily="49" charset="0"/>
              </a:rPr>
              <a:t> struct </a:t>
            </a:r>
            <a:r>
              <a:rPr lang="en-US" dirty="0" err="1">
                <a:latin typeface="Consolas" panose="020B0609020204030204" pitchFamily="49" charset="0"/>
              </a:rPr>
              <a:t>rainbow_color</a:t>
            </a:r>
            <a:r>
              <a:rPr lang="en-US" dirty="0">
                <a:latin typeface="Consolas" panose="020B0609020204030204" pitchFamily="49" charset="0"/>
              </a:rPr>
              <a:t> {</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err="1">
                <a:latin typeface="Consolas" panose="020B0609020204030204" pitchFamily="49" charset="0"/>
              </a:rPr>
              <a:t>red,orange,yellow,green,blue,indigo,violet</a:t>
            </a:r>
            <a:endParaRPr lang="ru-RU"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endParaRPr lang="ru-RU" dirty="0">
              <a:latin typeface="Consolas" panose="020B0609020204030204" pitchFamily="49" charset="0"/>
            </a:endParaRPr>
          </a:p>
          <a:p>
            <a:pPr marL="0" indent="0">
              <a:buNone/>
            </a:pPr>
            <a:r>
              <a:rPr lang="ru-RU" dirty="0">
                <a:latin typeface="Consolas" panose="020B0609020204030204" pitchFamily="49" charset="0"/>
              </a:rPr>
              <a:t>// </a:t>
            </a:r>
            <a:r>
              <a:rPr lang="ru-RU" dirty="0" err="1">
                <a:latin typeface="Consolas" panose="020B0609020204030204" pitchFamily="49" charset="0"/>
              </a:rPr>
              <a:t>Перечислители</a:t>
            </a:r>
            <a:r>
              <a:rPr lang="ru-RU" dirty="0">
                <a:latin typeface="Consolas" panose="020B0609020204030204" pitchFamily="49" charset="0"/>
              </a:rPr>
              <a:t> именуются квалифицированными именами.</a:t>
            </a:r>
          </a:p>
          <a:p>
            <a:pPr marL="0" indent="0">
              <a:buNone/>
            </a:pPr>
            <a:r>
              <a:rPr lang="en-US" dirty="0" err="1">
                <a:latin typeface="Consolas" panose="020B0609020204030204" pitchFamily="49" charset="0"/>
              </a:rPr>
              <a:t>rainbow_color</a:t>
            </a:r>
            <a:r>
              <a:rPr lang="en-US" dirty="0">
                <a:latin typeface="Consolas" panose="020B0609020204030204" pitchFamily="49" charset="0"/>
              </a:rPr>
              <a:t> </a:t>
            </a:r>
            <a:r>
              <a:rPr lang="en-US" dirty="0" err="1">
                <a:latin typeface="Consolas" panose="020B0609020204030204" pitchFamily="49" charset="0"/>
              </a:rPr>
              <a:t>my_favorite_color</a:t>
            </a:r>
            <a:r>
              <a:rPr lang="en-US" dirty="0">
                <a:latin typeface="Consolas" panose="020B0609020204030204" pitchFamily="49" charset="0"/>
              </a:rPr>
              <a:t> = </a:t>
            </a:r>
            <a:r>
              <a:rPr lang="en-US" dirty="0" err="1">
                <a:latin typeface="Consolas" panose="020B0609020204030204" pitchFamily="49" charset="0"/>
              </a:rPr>
              <a:t>rainbow_color</a:t>
            </a:r>
            <a:r>
              <a:rPr lang="en-US" dirty="0">
                <a:latin typeface="Consolas" panose="020B0609020204030204" pitchFamily="49" charset="0"/>
              </a:rPr>
              <a:t>::green;</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a:t>
            </a:r>
            <a:r>
              <a:rPr lang="en-US" dirty="0" err="1">
                <a:latin typeface="Consolas" panose="020B0609020204030204" pitchFamily="49" charset="0"/>
              </a:rPr>
              <a:t>draw_rainbow_part</a:t>
            </a:r>
            <a:r>
              <a:rPr lang="en-US" dirty="0">
                <a:latin typeface="Consolas" panose="020B0609020204030204" pitchFamily="49" charset="0"/>
              </a:rPr>
              <a:t>(</a:t>
            </a:r>
            <a:r>
              <a:rPr lang="en-US" dirty="0" err="1">
                <a:latin typeface="Consolas" panose="020B0609020204030204" pitchFamily="49" charset="0"/>
              </a:rPr>
              <a:t>rainbow_color</a:t>
            </a:r>
            <a:r>
              <a:rPr lang="en-US" dirty="0">
                <a:latin typeface="Consolas" panose="020B0609020204030204" pitchFamily="49" charset="0"/>
              </a:rPr>
              <a:t> </a:t>
            </a:r>
            <a:r>
              <a:rPr lang="en-US" dirty="0" err="1">
                <a:latin typeface="Consolas" panose="020B0609020204030204" pitchFamily="49" charset="0"/>
              </a:rPr>
              <a:t>pencil_color</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a:t>
            </a:r>
          </a:p>
          <a:p>
            <a:pPr marL="0" indent="0">
              <a:buNone/>
            </a:pPr>
            <a:r>
              <a:rPr lang="en-US" dirty="0">
                <a:latin typeface="Consolas" panose="020B0609020204030204" pitchFamily="49" charset="0"/>
              </a:rPr>
              <a:t>    // </a:t>
            </a:r>
            <a:r>
              <a:rPr lang="ru-RU" dirty="0">
                <a:latin typeface="Consolas" panose="020B0609020204030204" pitchFamily="49" charset="0"/>
              </a:rPr>
              <a:t>Перечисления поддерживают сравнение на == и !=.</a:t>
            </a:r>
            <a:endParaRPr lang="en-US" dirty="0">
              <a:latin typeface="Consolas" panose="020B0609020204030204" pitchFamily="49" charset="0"/>
            </a:endParaRPr>
          </a:p>
          <a:p>
            <a:pPr marL="0" indent="0">
              <a:buNone/>
            </a:pPr>
            <a:r>
              <a:rPr lang="en-US" dirty="0">
                <a:latin typeface="Consolas" panose="020B0609020204030204" pitchFamily="49" charset="0"/>
              </a:rPr>
              <a:t>    if(</a:t>
            </a:r>
            <a:r>
              <a:rPr lang="en-US" dirty="0" err="1">
                <a:latin typeface="Consolas" panose="020B0609020204030204" pitchFamily="49" charset="0"/>
              </a:rPr>
              <a:t>pencil_color</a:t>
            </a:r>
            <a:r>
              <a:rPr lang="en-US" dirty="0">
                <a:latin typeface="Consolas" panose="020B0609020204030204" pitchFamily="49" charset="0"/>
              </a:rPr>
              <a:t>==</a:t>
            </a:r>
            <a:r>
              <a:rPr lang="en-US" dirty="0" err="1">
                <a:latin typeface="Consolas" panose="020B0609020204030204" pitchFamily="49" charset="0"/>
              </a:rPr>
              <a:t>rainbow_color</a:t>
            </a:r>
            <a:r>
              <a:rPr lang="en-US" dirty="0">
                <a:latin typeface="Consolas" panose="020B0609020204030204" pitchFamily="49" charset="0"/>
              </a:rPr>
              <a:t>::red){</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“I don’t like red!\n”;</a:t>
            </a:r>
          </a:p>
          <a:p>
            <a:pPr marL="0" indent="0">
              <a:buNone/>
            </a:pPr>
            <a:r>
              <a:rPr lang="en-US" dirty="0">
                <a:latin typeface="Consolas" panose="020B0609020204030204" pitchFamily="49" charset="0"/>
              </a:rPr>
              <a:t>        return;</a:t>
            </a:r>
          </a:p>
          <a:p>
            <a:pPr marL="0" indent="0">
              <a:buNone/>
            </a:pPr>
            <a:r>
              <a:rPr lang="en-US" dirty="0">
                <a:latin typeface="Consolas" panose="020B0609020204030204" pitchFamily="49" charset="0"/>
              </a:rPr>
              <a:t>    }</a:t>
            </a:r>
            <a:endParaRPr lang="ru-RU" dirty="0">
              <a:latin typeface="Consolas" panose="020B0609020204030204" pitchFamily="49" charset="0"/>
            </a:endParaRPr>
          </a:p>
          <a:p>
            <a:pPr marL="0" indent="0">
              <a:buNone/>
            </a:pPr>
            <a:r>
              <a:rPr lang="ru-RU" dirty="0">
                <a:latin typeface="Consolas" panose="020B0609020204030204" pitchFamily="49" charset="0"/>
              </a:rPr>
              <a:t>    // ...</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423883462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81923-460B-4E79-8D79-3D8CD1FAD601}"/>
              </a:ext>
            </a:extLst>
          </p:cNvPr>
          <p:cNvSpPr>
            <a:spLocks noGrp="1"/>
          </p:cNvSpPr>
          <p:nvPr>
            <p:ph type="title"/>
          </p:nvPr>
        </p:nvSpPr>
        <p:spPr/>
        <p:txBody>
          <a:bodyPr/>
          <a:lstStyle/>
          <a:p>
            <a:r>
              <a:rPr lang="ru-RU" dirty="0"/>
              <a:t>Представление перечислений</a:t>
            </a:r>
          </a:p>
        </p:txBody>
      </p:sp>
      <p:sp>
        <p:nvSpPr>
          <p:cNvPr id="3" name="Content Placeholder 2">
            <a:extLst>
              <a:ext uri="{FF2B5EF4-FFF2-40B4-BE49-F238E27FC236}">
                <a16:creationId xmlns:a16="http://schemas.microsoft.com/office/drawing/2014/main" id="{423DA0F5-F97D-4106-852D-2C5A546364E9}"/>
              </a:ext>
            </a:extLst>
          </p:cNvPr>
          <p:cNvSpPr>
            <a:spLocks noGrp="1"/>
          </p:cNvSpPr>
          <p:nvPr>
            <p:ph idx="1"/>
          </p:nvPr>
        </p:nvSpPr>
        <p:spPr/>
        <p:txBody>
          <a:bodyPr>
            <a:normAutofit fontScale="92500" lnSpcReduction="20000"/>
          </a:bodyPr>
          <a:lstStyle/>
          <a:p>
            <a:r>
              <a:rPr lang="ru-RU" dirty="0"/>
              <a:t>У каждого перечисления есть тип представления (</a:t>
            </a:r>
            <a:r>
              <a:rPr lang="en-US" dirty="0"/>
              <a:t>underlying type) – </a:t>
            </a:r>
            <a:r>
              <a:rPr lang="ru-RU" dirty="0"/>
              <a:t>целочисленный тип, определяющий представление перечисления в памяти. </a:t>
            </a:r>
            <a:r>
              <a:rPr lang="ru-RU" dirty="0" err="1"/>
              <a:t>Перечислители</a:t>
            </a:r>
            <a:r>
              <a:rPr lang="ru-RU" dirty="0"/>
              <a:t> соответствуют определённым значениям в этом типе.</a:t>
            </a:r>
          </a:p>
          <a:p>
            <a:r>
              <a:rPr lang="ru-RU" dirty="0"/>
              <a:t>Нижележащий тип по умолчанию – </a:t>
            </a:r>
            <a:r>
              <a:rPr lang="en-US" dirty="0"/>
              <a:t>int. </a:t>
            </a:r>
            <a:r>
              <a:rPr lang="ru-RU" dirty="0"/>
              <a:t>Если требуется другой, можно указать через </a:t>
            </a:r>
            <a:r>
              <a:rPr lang="en-US" dirty="0"/>
              <a:t>: </a:t>
            </a:r>
            <a:r>
              <a:rPr lang="ru-RU" dirty="0"/>
              <a:t>имя-типа перед фигурными скобками.</a:t>
            </a:r>
          </a:p>
          <a:p>
            <a:r>
              <a:rPr lang="ru-RU" dirty="0" err="1"/>
              <a:t>Перечислителям</a:t>
            </a:r>
            <a:r>
              <a:rPr lang="ru-RU" dirty="0"/>
              <a:t> можно дать конкретные значения через синтаксис инициализации копированием. Для </a:t>
            </a:r>
            <a:r>
              <a:rPr lang="ru-RU" dirty="0" err="1"/>
              <a:t>перечислителей</a:t>
            </a:r>
            <a:r>
              <a:rPr lang="ru-RU" dirty="0"/>
              <a:t> без инициализаторов </a:t>
            </a:r>
            <a:r>
              <a:rPr lang="ru-RU" dirty="0" err="1"/>
              <a:t>назначется</a:t>
            </a:r>
            <a:r>
              <a:rPr lang="ru-RU" dirty="0"/>
              <a:t> значение на 1 больше предыдущего, или 0 для самого первого.</a:t>
            </a:r>
          </a:p>
          <a:p>
            <a:r>
              <a:rPr lang="ru-RU" dirty="0"/>
              <a:t>Этими средствами можно отразить любую схему нумерации одного из нескольких значений целым числом, задав им имена. В отличие от использования просто чисел, имена отражают прагматику, кроме этого, перечисления – отдельные типы и не могут быть спутаны с, собственно, числами.</a:t>
            </a:r>
          </a:p>
        </p:txBody>
      </p:sp>
    </p:spTree>
    <p:extLst>
      <p:ext uri="{BB962C8B-B14F-4D97-AF65-F5344CB8AC3E}">
        <p14:creationId xmlns:p14="http://schemas.microsoft.com/office/powerpoint/2010/main" val="1292888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28B1-7AA0-4463-ADB4-815D81934DCE}"/>
              </a:ext>
            </a:extLst>
          </p:cNvPr>
          <p:cNvSpPr>
            <a:spLocks noGrp="1"/>
          </p:cNvSpPr>
          <p:nvPr>
            <p:ph type="title"/>
          </p:nvPr>
        </p:nvSpPr>
        <p:spPr/>
        <p:txBody>
          <a:bodyPr/>
          <a:lstStyle/>
          <a:p>
            <a:r>
              <a:rPr lang="ru-RU" dirty="0"/>
              <a:t>Парадигмы программирования</a:t>
            </a:r>
          </a:p>
        </p:txBody>
      </p:sp>
      <p:sp>
        <p:nvSpPr>
          <p:cNvPr id="3" name="Content Placeholder 2">
            <a:extLst>
              <a:ext uri="{FF2B5EF4-FFF2-40B4-BE49-F238E27FC236}">
                <a16:creationId xmlns:a16="http://schemas.microsoft.com/office/drawing/2014/main" id="{1FEE9C61-FE27-4F9A-9CB7-22AC0005AB09}"/>
              </a:ext>
            </a:extLst>
          </p:cNvPr>
          <p:cNvSpPr>
            <a:spLocks noGrp="1"/>
          </p:cNvSpPr>
          <p:nvPr>
            <p:ph idx="1"/>
          </p:nvPr>
        </p:nvSpPr>
        <p:spPr/>
        <p:txBody>
          <a:bodyPr/>
          <a:lstStyle/>
          <a:p>
            <a:r>
              <a:rPr lang="ru-RU" i="1" dirty="0"/>
              <a:t>Структурная (</a:t>
            </a:r>
            <a:r>
              <a:rPr lang="en-US" i="1" dirty="0"/>
              <a:t>structured) </a:t>
            </a:r>
            <a:r>
              <a:rPr lang="en-US" dirty="0"/>
              <a:t>(</a:t>
            </a:r>
            <a:r>
              <a:rPr lang="ru-RU" dirty="0" err="1"/>
              <a:t>Коррад</a:t>
            </a:r>
            <a:r>
              <a:rPr lang="ru-RU" dirty="0"/>
              <a:t> </a:t>
            </a:r>
            <a:r>
              <a:rPr lang="ru-RU" dirty="0" err="1"/>
              <a:t>Бём</a:t>
            </a:r>
            <a:r>
              <a:rPr lang="ru-RU" dirty="0"/>
              <a:t>, Джузеппе Якопини,1966)</a:t>
            </a:r>
          </a:p>
        </p:txBody>
      </p:sp>
      <p:pic>
        <p:nvPicPr>
          <p:cNvPr id="5" name="Picture 4">
            <a:extLst>
              <a:ext uri="{FF2B5EF4-FFF2-40B4-BE49-F238E27FC236}">
                <a16:creationId xmlns:a16="http://schemas.microsoft.com/office/drawing/2014/main" id="{ABAEFC08-5E77-4F6C-952A-EDD3172855FA}"/>
              </a:ext>
            </a:extLst>
          </p:cNvPr>
          <p:cNvPicPr>
            <a:picLocks noChangeAspect="1"/>
          </p:cNvPicPr>
          <p:nvPr/>
        </p:nvPicPr>
        <p:blipFill>
          <a:blip r:embed="rId3"/>
          <a:stretch>
            <a:fillRect/>
          </a:stretch>
        </p:blipFill>
        <p:spPr>
          <a:xfrm>
            <a:off x="2149434" y="2942712"/>
            <a:ext cx="7893132" cy="3491893"/>
          </a:xfrm>
          <a:prstGeom prst="rect">
            <a:avLst/>
          </a:prstGeom>
        </p:spPr>
      </p:pic>
    </p:spTree>
    <p:extLst>
      <p:ext uri="{BB962C8B-B14F-4D97-AF65-F5344CB8AC3E}">
        <p14:creationId xmlns:p14="http://schemas.microsoft.com/office/powerpoint/2010/main" val="217792710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363B-762A-477A-954E-1B0C1750362F}"/>
              </a:ext>
            </a:extLst>
          </p:cNvPr>
          <p:cNvSpPr>
            <a:spLocks noGrp="1"/>
          </p:cNvSpPr>
          <p:nvPr>
            <p:ph type="title"/>
          </p:nvPr>
        </p:nvSpPr>
        <p:spPr/>
        <p:txBody>
          <a:bodyPr/>
          <a:lstStyle/>
          <a:p>
            <a:r>
              <a:rPr lang="ru-RU" dirty="0"/>
              <a:t>Пример использования перечисления (2)</a:t>
            </a:r>
          </a:p>
        </p:txBody>
      </p:sp>
      <p:sp>
        <p:nvSpPr>
          <p:cNvPr id="3" name="Content Placeholder 2">
            <a:extLst>
              <a:ext uri="{FF2B5EF4-FFF2-40B4-BE49-F238E27FC236}">
                <a16:creationId xmlns:a16="http://schemas.microsoft.com/office/drawing/2014/main" id="{9AB12E51-BE90-4FD3-A0A9-0478A1B1737D}"/>
              </a:ext>
            </a:extLst>
          </p:cNvPr>
          <p:cNvSpPr>
            <a:spLocks noGrp="1"/>
          </p:cNvSpPr>
          <p:nvPr>
            <p:ph idx="1"/>
          </p:nvPr>
        </p:nvSpPr>
        <p:spPr/>
        <p:txBody>
          <a:bodyPr>
            <a:normAutofit/>
          </a:bodyPr>
          <a:lstStyle/>
          <a:p>
            <a:pPr marL="0" indent="0">
              <a:buNone/>
            </a:pPr>
            <a:r>
              <a:rPr lang="en-US" sz="2000" dirty="0">
                <a:latin typeface="Consolas" panose="020B0609020204030204" pitchFamily="49" charset="0"/>
              </a:rPr>
              <a:t>// </a:t>
            </a:r>
            <a:r>
              <a:rPr lang="ru-RU" sz="2000" dirty="0">
                <a:latin typeface="Consolas" panose="020B0609020204030204" pitchFamily="49" charset="0"/>
              </a:rPr>
              <a:t>Тип перечисления представлен в памяти как 1 байт.</a:t>
            </a:r>
            <a:endParaRPr lang="en-US" sz="2000" dirty="0">
              <a:latin typeface="Consolas" panose="020B0609020204030204" pitchFamily="49" charset="0"/>
            </a:endParaRPr>
          </a:p>
          <a:p>
            <a:pPr marL="0" indent="0">
              <a:buNone/>
            </a:pPr>
            <a:r>
              <a:rPr lang="en-US" sz="2000" dirty="0" err="1">
                <a:latin typeface="Consolas" panose="020B0609020204030204" pitchFamily="49" charset="0"/>
              </a:rPr>
              <a:t>enum</a:t>
            </a:r>
            <a:r>
              <a:rPr lang="en-US" sz="2000" dirty="0">
                <a:latin typeface="Consolas" panose="020B0609020204030204" pitchFamily="49" charset="0"/>
              </a:rPr>
              <a:t> struct mode : unsigned char {</a:t>
            </a:r>
          </a:p>
          <a:p>
            <a:pPr marL="0" indent="0">
              <a:buNone/>
            </a:pPr>
            <a:r>
              <a:rPr lang="ru-RU" sz="2000" dirty="0">
                <a:latin typeface="Consolas" panose="020B0609020204030204" pitchFamily="49" charset="0"/>
              </a:rPr>
              <a:t>    </a:t>
            </a:r>
            <a:r>
              <a:rPr lang="en-US" sz="2000" dirty="0">
                <a:latin typeface="Consolas" panose="020B0609020204030204" pitchFamily="49" charset="0"/>
              </a:rPr>
              <a:t>standard, </a:t>
            </a:r>
            <a:r>
              <a:rPr lang="ru-RU" sz="2000" dirty="0">
                <a:latin typeface="Consolas" panose="020B0609020204030204" pitchFamily="49" charset="0"/>
              </a:rPr>
              <a:t>  </a:t>
            </a:r>
            <a:r>
              <a:rPr lang="en-US" sz="2000" dirty="0">
                <a:latin typeface="Consolas" panose="020B0609020204030204" pitchFamily="49" charset="0"/>
              </a:rPr>
              <a:t>        </a:t>
            </a:r>
            <a:r>
              <a:rPr lang="ru-RU" sz="2000" dirty="0">
                <a:latin typeface="Consolas" panose="020B0609020204030204" pitchFamily="49" charset="0"/>
              </a:rPr>
              <a:t> </a:t>
            </a:r>
            <a:r>
              <a:rPr lang="en-US" sz="2000" dirty="0">
                <a:latin typeface="Consolas" panose="020B0609020204030204" pitchFamily="49" charset="0"/>
              </a:rPr>
              <a:t>// 0 (</a:t>
            </a:r>
            <a:r>
              <a:rPr lang="ru-RU" sz="2000" dirty="0">
                <a:latin typeface="Consolas" panose="020B0609020204030204" pitchFamily="49" charset="0"/>
              </a:rPr>
              <a:t>первый)</a:t>
            </a:r>
            <a:endParaRPr lang="en-US" sz="2000" dirty="0">
              <a:latin typeface="Consolas" panose="020B0609020204030204" pitchFamily="49" charset="0"/>
            </a:endParaRPr>
          </a:p>
          <a:p>
            <a:pPr marL="0" indent="0">
              <a:buNone/>
            </a:pPr>
            <a:r>
              <a:rPr lang="en-US" sz="2000" dirty="0">
                <a:latin typeface="Consolas" panose="020B0609020204030204" pitchFamily="49" charset="0"/>
              </a:rPr>
              <a:t>    extended,        </a:t>
            </a:r>
            <a:r>
              <a:rPr lang="ru-RU" sz="2000" dirty="0">
                <a:latin typeface="Consolas" panose="020B0609020204030204" pitchFamily="49" charset="0"/>
              </a:rPr>
              <a:t>  </a:t>
            </a:r>
            <a:r>
              <a:rPr lang="en-US" sz="2000" dirty="0">
                <a:latin typeface="Consolas" panose="020B0609020204030204" pitchFamily="49" charset="0"/>
              </a:rPr>
              <a:t> </a:t>
            </a:r>
            <a:r>
              <a:rPr lang="ru-RU" sz="2000" dirty="0">
                <a:latin typeface="Consolas" panose="020B0609020204030204" pitchFamily="49" charset="0"/>
              </a:rPr>
              <a:t> </a:t>
            </a:r>
            <a:r>
              <a:rPr lang="en-US" sz="2000" dirty="0">
                <a:latin typeface="Consolas" panose="020B0609020204030204" pitchFamily="49" charset="0"/>
              </a:rPr>
              <a:t>// 0+</a:t>
            </a:r>
            <a:r>
              <a:rPr lang="ru-RU" sz="2000" dirty="0">
                <a:latin typeface="Consolas" panose="020B0609020204030204" pitchFamily="49" charset="0"/>
              </a:rPr>
              <a:t>1 = 1</a:t>
            </a:r>
          </a:p>
          <a:p>
            <a:pPr marL="0" indent="0">
              <a:buNone/>
            </a:pPr>
            <a:r>
              <a:rPr lang="ru-RU" sz="2000" dirty="0">
                <a:latin typeface="Consolas" panose="020B0609020204030204" pitchFamily="49" charset="0"/>
              </a:rPr>
              <a:t>    </a:t>
            </a:r>
            <a:r>
              <a:rPr lang="en-US" sz="2000" dirty="0">
                <a:latin typeface="Consolas" panose="020B0609020204030204" pitchFamily="49" charset="0"/>
              </a:rPr>
              <a:t>fancy = 41,         </a:t>
            </a:r>
            <a:r>
              <a:rPr lang="ru-RU" sz="2000" dirty="0">
                <a:latin typeface="Consolas" panose="020B0609020204030204" pitchFamily="49" charset="0"/>
              </a:rPr>
              <a:t> </a:t>
            </a:r>
            <a:r>
              <a:rPr lang="en-US" sz="2000" dirty="0">
                <a:latin typeface="Consolas" panose="020B0609020204030204" pitchFamily="49" charset="0"/>
              </a:rPr>
              <a:t>// 41, </a:t>
            </a:r>
            <a:r>
              <a:rPr lang="ru-RU" sz="2000" dirty="0">
                <a:latin typeface="Consolas" panose="020B0609020204030204" pitchFamily="49" charset="0"/>
              </a:rPr>
              <a:t>задано явно</a:t>
            </a:r>
          </a:p>
          <a:p>
            <a:pPr marL="0" indent="0">
              <a:buNone/>
            </a:pPr>
            <a:r>
              <a:rPr lang="ru-RU" sz="2000" dirty="0">
                <a:latin typeface="Consolas" panose="020B0609020204030204" pitchFamily="49" charset="0"/>
              </a:rPr>
              <a:t>    </a:t>
            </a:r>
            <a:r>
              <a:rPr lang="en-US" sz="2000" dirty="0">
                <a:latin typeface="Consolas" panose="020B0609020204030204" pitchFamily="49" charset="0"/>
              </a:rPr>
              <a:t>fancy2,             </a:t>
            </a:r>
            <a:r>
              <a:rPr lang="ru-RU" sz="2000" dirty="0">
                <a:latin typeface="Consolas" panose="020B0609020204030204" pitchFamily="49" charset="0"/>
              </a:rPr>
              <a:t> </a:t>
            </a:r>
            <a:r>
              <a:rPr lang="en-US" sz="2000" dirty="0">
                <a:latin typeface="Consolas" panose="020B0609020204030204" pitchFamily="49" charset="0"/>
              </a:rPr>
              <a:t>// 41+1 = 42</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my_favorite</a:t>
            </a:r>
            <a:r>
              <a:rPr lang="en-US" sz="2000" dirty="0">
                <a:latin typeface="Consolas" panose="020B0609020204030204" pitchFamily="49" charset="0"/>
              </a:rPr>
              <a:t> = fancy</a:t>
            </a:r>
            <a:r>
              <a:rPr lang="ru-RU" sz="2000" dirty="0">
                <a:latin typeface="Consolas" panose="020B0609020204030204" pitchFamily="49" charset="0"/>
              </a:rPr>
              <a:t>,</a:t>
            </a:r>
            <a:r>
              <a:rPr lang="en-US" sz="2000" dirty="0">
                <a:latin typeface="Consolas" panose="020B0609020204030204" pitchFamily="49" charset="0"/>
              </a:rPr>
              <a:t> // </a:t>
            </a:r>
            <a:r>
              <a:rPr lang="ru-RU" sz="2000" dirty="0">
                <a:latin typeface="Consolas" panose="020B0609020204030204" pitchFamily="49" charset="0"/>
              </a:rPr>
              <a:t>через уже заданные</a:t>
            </a:r>
          </a:p>
          <a:p>
            <a:pPr marL="0" indent="0">
              <a:buNone/>
            </a:pPr>
            <a:r>
              <a:rPr lang="ru-RU" sz="2000" dirty="0">
                <a:latin typeface="Consolas" panose="020B0609020204030204" pitchFamily="49" charset="0"/>
              </a:rPr>
              <a:t>    </a:t>
            </a:r>
            <a:r>
              <a:rPr lang="en-US" sz="2000" dirty="0">
                <a:latin typeface="Consolas" panose="020B0609020204030204" pitchFamily="49" charset="0"/>
              </a:rPr>
              <a:t>last = fancy2</a:t>
            </a:r>
            <a:r>
              <a:rPr lang="ru-RU" sz="2000" dirty="0">
                <a:latin typeface="Consolas" panose="020B0609020204030204" pitchFamily="49" charset="0"/>
              </a:rPr>
              <a:t>,</a:t>
            </a:r>
            <a:r>
              <a:rPr lang="en-US" sz="2000" dirty="0">
                <a:latin typeface="Consolas" panose="020B0609020204030204" pitchFamily="49" charset="0"/>
              </a:rPr>
              <a:t>       // </a:t>
            </a:r>
            <a:r>
              <a:rPr lang="ru-RU" sz="2000" dirty="0">
                <a:latin typeface="Consolas" panose="020B0609020204030204" pitchFamily="49" charset="0"/>
              </a:rPr>
              <a:t>может быть несколько </a:t>
            </a:r>
            <a:r>
              <a:rPr lang="ru-RU" sz="2000" dirty="0" err="1">
                <a:latin typeface="Consolas" panose="020B0609020204030204" pitchFamily="49" charset="0"/>
              </a:rPr>
              <a:t>перечислителей</a:t>
            </a:r>
            <a:endParaRPr lang="ru-RU" sz="2000" dirty="0">
              <a:latin typeface="Consolas" panose="020B0609020204030204" pitchFamily="49" charset="0"/>
            </a:endParaRPr>
          </a:p>
          <a:p>
            <a:pPr marL="0" indent="0">
              <a:buNone/>
            </a:pPr>
            <a:r>
              <a:rPr lang="ru-RU" sz="2000" dirty="0">
                <a:latin typeface="Consolas" panose="020B0609020204030204" pitchFamily="49" charset="0"/>
              </a:rPr>
              <a:t>                         // с одним значением, запятая</a:t>
            </a:r>
          </a:p>
          <a:p>
            <a:pPr marL="0" indent="0">
              <a:buNone/>
            </a:pPr>
            <a:r>
              <a:rPr lang="ru-RU" sz="2000" dirty="0">
                <a:latin typeface="Consolas" panose="020B0609020204030204" pitchFamily="49" charset="0"/>
              </a:rPr>
              <a:t>                         // после последнего допускается для общности.</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endParaRPr lang="ru-RU" sz="2000" dirty="0">
              <a:latin typeface="Consolas" panose="020B0609020204030204" pitchFamily="49" charset="0"/>
            </a:endParaRPr>
          </a:p>
        </p:txBody>
      </p:sp>
    </p:spTree>
    <p:extLst>
      <p:ext uri="{BB962C8B-B14F-4D97-AF65-F5344CB8AC3E}">
        <p14:creationId xmlns:p14="http://schemas.microsoft.com/office/powerpoint/2010/main" val="81312136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5908E-E6EE-4B8E-89A0-63057FEEFDA9}"/>
              </a:ext>
            </a:extLst>
          </p:cNvPr>
          <p:cNvSpPr>
            <a:spLocks noGrp="1"/>
          </p:cNvSpPr>
          <p:nvPr>
            <p:ph type="title"/>
          </p:nvPr>
        </p:nvSpPr>
        <p:spPr/>
        <p:txBody>
          <a:bodyPr>
            <a:normAutofit/>
          </a:bodyPr>
          <a:lstStyle/>
          <a:p>
            <a:r>
              <a:rPr lang="ru-RU" dirty="0"/>
              <a:t>Дополнительное использование перечислений.</a:t>
            </a:r>
          </a:p>
        </p:txBody>
      </p:sp>
      <p:sp>
        <p:nvSpPr>
          <p:cNvPr id="3" name="Content Placeholder 2">
            <a:extLst>
              <a:ext uri="{FF2B5EF4-FFF2-40B4-BE49-F238E27FC236}">
                <a16:creationId xmlns:a16="http://schemas.microsoft.com/office/drawing/2014/main" id="{EEFB237F-6F33-459B-8D7A-081B3CA7013A}"/>
              </a:ext>
            </a:extLst>
          </p:cNvPr>
          <p:cNvSpPr>
            <a:spLocks noGrp="1"/>
          </p:cNvSpPr>
          <p:nvPr>
            <p:ph idx="1"/>
          </p:nvPr>
        </p:nvSpPr>
        <p:spPr/>
        <p:txBody>
          <a:bodyPr>
            <a:normAutofit fontScale="85000" lnSpcReduction="10000"/>
          </a:bodyPr>
          <a:lstStyle/>
          <a:p>
            <a:r>
              <a:rPr lang="ru-RU" dirty="0"/>
              <a:t>Перечисления</a:t>
            </a:r>
            <a:r>
              <a:rPr lang="en-US" dirty="0"/>
              <a:t> </a:t>
            </a:r>
            <a:r>
              <a:rPr lang="ru-RU" dirty="0"/>
              <a:t>могут быть явно преобразованы в свой тип представления или назад с использованием </a:t>
            </a:r>
            <a:r>
              <a:rPr lang="en-US" dirty="0" err="1">
                <a:latin typeface="Consolas" panose="020B0609020204030204" pitchFamily="49" charset="0"/>
              </a:rPr>
              <a:t>static_cast</a:t>
            </a:r>
            <a:r>
              <a:rPr lang="en-US" dirty="0"/>
              <a:t> – </a:t>
            </a:r>
            <a:r>
              <a:rPr lang="ru-RU" dirty="0"/>
              <a:t>это явное преобразование, которое неявно не выполняется.</a:t>
            </a:r>
          </a:p>
          <a:p>
            <a:pPr lvl="1"/>
            <a:r>
              <a:rPr lang="ru-RU" dirty="0"/>
              <a:t>Использовать с осторожностью: стандартные правила на </a:t>
            </a:r>
            <a:r>
              <a:rPr lang="en-US" dirty="0"/>
              <a:t>undefined behavior, </a:t>
            </a:r>
            <a:r>
              <a:rPr lang="ru-RU" dirty="0"/>
              <a:t>если исходное значение не представимо в типе представления перечисления.</a:t>
            </a:r>
            <a:br>
              <a:rPr lang="ru-RU" dirty="0"/>
            </a:br>
            <a:r>
              <a:rPr lang="ru-RU" dirty="0"/>
              <a:t>Также можно получить представимое значение, не равное ни одному из </a:t>
            </a:r>
            <a:r>
              <a:rPr lang="ru-RU" dirty="0" err="1"/>
              <a:t>перечислителей</a:t>
            </a:r>
            <a:r>
              <a:rPr lang="en-US" dirty="0"/>
              <a:t> – </a:t>
            </a:r>
            <a:r>
              <a:rPr lang="ru-RU" dirty="0"/>
              <a:t>допустимо, но, вероятно, приведёт к логическим ошибкам.</a:t>
            </a:r>
            <a:endParaRPr lang="en-US" dirty="0"/>
          </a:p>
          <a:p>
            <a:r>
              <a:rPr lang="ru-RU" dirty="0"/>
              <a:t>Типы-перечисления можно использовать в операторе </a:t>
            </a:r>
            <a:r>
              <a:rPr lang="en-US" dirty="0">
                <a:latin typeface="Consolas" panose="020B0609020204030204" pitchFamily="49" charset="0"/>
              </a:rPr>
              <a:t>switch</a:t>
            </a:r>
            <a:r>
              <a:rPr lang="en-US" dirty="0"/>
              <a:t>. </a:t>
            </a:r>
            <a:r>
              <a:rPr lang="ru-RU" dirty="0"/>
              <a:t>Если не для всех </a:t>
            </a:r>
            <a:r>
              <a:rPr lang="ru-RU" dirty="0" err="1"/>
              <a:t>перечислителей</a:t>
            </a:r>
            <a:r>
              <a:rPr lang="ru-RU" dirty="0"/>
              <a:t> есть метки </a:t>
            </a:r>
            <a:r>
              <a:rPr lang="en-US" dirty="0">
                <a:latin typeface="Consolas" panose="020B0609020204030204" pitchFamily="49" charset="0"/>
              </a:rPr>
              <a:t>case</a:t>
            </a:r>
            <a:r>
              <a:rPr lang="en-US" dirty="0"/>
              <a:t>, </a:t>
            </a:r>
            <a:r>
              <a:rPr lang="ru-RU" dirty="0"/>
              <a:t>компиляторы могут выдавать предупреждения – на случай, если вы ввели новые </a:t>
            </a:r>
            <a:r>
              <a:rPr lang="ru-RU" dirty="0" err="1"/>
              <a:t>перечислители</a:t>
            </a:r>
            <a:r>
              <a:rPr lang="ru-RU" dirty="0"/>
              <a:t>, но забыли их обработать. Можно ввести</a:t>
            </a:r>
            <a:r>
              <a:rPr lang="en-US" dirty="0"/>
              <a:t> </a:t>
            </a:r>
            <a:r>
              <a:rPr lang="ru-RU" dirty="0"/>
              <a:t>оставшиеся метки на пустой код, чтобы подавить это предупреждение там, где это сделано умышленно (или </a:t>
            </a:r>
            <a:r>
              <a:rPr lang="en-US" dirty="0">
                <a:latin typeface="Consolas" panose="020B0609020204030204" pitchFamily="49" charset="0"/>
              </a:rPr>
              <a:t>default</a:t>
            </a:r>
            <a:r>
              <a:rPr lang="ru-RU" dirty="0"/>
              <a:t>, если есть уверенность в том, что новые </a:t>
            </a:r>
            <a:r>
              <a:rPr lang="ru-RU" dirty="0" err="1"/>
              <a:t>перечислители</a:t>
            </a:r>
            <a:r>
              <a:rPr lang="ru-RU" dirty="0"/>
              <a:t> обрабатывать не понадобится) .</a:t>
            </a:r>
          </a:p>
        </p:txBody>
      </p:sp>
    </p:spTree>
    <p:extLst>
      <p:ext uri="{BB962C8B-B14F-4D97-AF65-F5344CB8AC3E}">
        <p14:creationId xmlns:p14="http://schemas.microsoft.com/office/powerpoint/2010/main" val="258222558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25F4-376B-4C6A-B2E3-1E3F48840F00}"/>
              </a:ext>
            </a:extLst>
          </p:cNvPr>
          <p:cNvSpPr>
            <a:spLocks noGrp="1"/>
          </p:cNvSpPr>
          <p:nvPr>
            <p:ph type="title"/>
          </p:nvPr>
        </p:nvSpPr>
        <p:spPr/>
        <p:txBody>
          <a:bodyPr/>
          <a:lstStyle/>
          <a:p>
            <a:r>
              <a:rPr lang="ru-RU" dirty="0"/>
              <a:t>Перечисления без области видимости</a:t>
            </a:r>
          </a:p>
        </p:txBody>
      </p:sp>
      <p:sp>
        <p:nvSpPr>
          <p:cNvPr id="3" name="Content Placeholder 2">
            <a:extLst>
              <a:ext uri="{FF2B5EF4-FFF2-40B4-BE49-F238E27FC236}">
                <a16:creationId xmlns:a16="http://schemas.microsoft.com/office/drawing/2014/main" id="{A1AFF86C-3D0E-4481-B48F-79817FAD1534}"/>
              </a:ext>
            </a:extLst>
          </p:cNvPr>
          <p:cNvSpPr>
            <a:spLocks noGrp="1"/>
          </p:cNvSpPr>
          <p:nvPr>
            <p:ph idx="1"/>
          </p:nvPr>
        </p:nvSpPr>
        <p:spPr/>
        <p:txBody>
          <a:bodyPr>
            <a:normAutofit fontScale="92500" lnSpcReduction="20000"/>
          </a:bodyPr>
          <a:lstStyle/>
          <a:p>
            <a:r>
              <a:rPr lang="ru-RU" dirty="0" err="1"/>
              <a:t>Перечисленния</a:t>
            </a:r>
            <a:r>
              <a:rPr lang="ru-RU" dirty="0"/>
              <a:t> без области видимости (</a:t>
            </a:r>
            <a:r>
              <a:rPr lang="en-US" dirty="0" err="1"/>
              <a:t>unscoped</a:t>
            </a:r>
            <a:r>
              <a:rPr lang="en-US" dirty="0"/>
              <a:t> enumerations) </a:t>
            </a:r>
            <a:r>
              <a:rPr lang="ru-RU" dirty="0"/>
              <a:t>вводятся ключом </a:t>
            </a:r>
            <a:r>
              <a:rPr lang="en-US" dirty="0" err="1">
                <a:latin typeface="Consolas" panose="020B0609020204030204" pitchFamily="49" charset="0"/>
              </a:rPr>
              <a:t>enum</a:t>
            </a:r>
            <a:r>
              <a:rPr lang="en-US" dirty="0"/>
              <a:t> </a:t>
            </a:r>
            <a:r>
              <a:rPr lang="ru-RU" dirty="0"/>
              <a:t>вместо </a:t>
            </a:r>
            <a:r>
              <a:rPr lang="en-US" dirty="0" err="1">
                <a:latin typeface="Consolas" panose="020B0609020204030204" pitchFamily="49" charset="0"/>
              </a:rPr>
              <a:t>enum</a:t>
            </a:r>
            <a:r>
              <a:rPr lang="en-US" dirty="0">
                <a:latin typeface="Consolas" panose="020B0609020204030204" pitchFamily="49" charset="0"/>
              </a:rPr>
              <a:t> struct</a:t>
            </a:r>
            <a:r>
              <a:rPr lang="en-US" dirty="0"/>
              <a:t> </a:t>
            </a:r>
            <a:r>
              <a:rPr lang="ru-RU" dirty="0"/>
              <a:t>и соответствуют старой конструкции из языка </a:t>
            </a:r>
            <a:r>
              <a:rPr lang="en-US" dirty="0"/>
              <a:t>C. </a:t>
            </a:r>
            <a:r>
              <a:rPr lang="ru-RU" dirty="0"/>
              <a:t>Их отличия:</a:t>
            </a:r>
          </a:p>
          <a:p>
            <a:pPr lvl="1"/>
            <a:r>
              <a:rPr lang="ru-RU" dirty="0"/>
              <a:t>Если не указан нижележащий тип, то он не фиксированный </a:t>
            </a:r>
            <a:r>
              <a:rPr lang="en-US" dirty="0" err="1"/>
              <a:t>int</a:t>
            </a:r>
            <a:r>
              <a:rPr lang="en-US" dirty="0"/>
              <a:t>, </a:t>
            </a:r>
            <a:r>
              <a:rPr lang="ru-RU" dirty="0"/>
              <a:t>а некоторый </a:t>
            </a:r>
            <a:r>
              <a:rPr lang="ru-RU" dirty="0" err="1"/>
              <a:t>неуточняемый</a:t>
            </a:r>
            <a:r>
              <a:rPr lang="ru-RU" dirty="0"/>
              <a:t>, в котором представимы все </a:t>
            </a:r>
            <a:r>
              <a:rPr lang="ru-RU" dirty="0" err="1"/>
              <a:t>перечислители</a:t>
            </a:r>
            <a:r>
              <a:rPr lang="ru-RU" dirty="0"/>
              <a:t>. Историческая неточность, исправленная в новых перечислениях.</a:t>
            </a:r>
          </a:p>
          <a:p>
            <a:pPr lvl="1"/>
            <a:r>
              <a:rPr lang="ru-RU" dirty="0"/>
              <a:t>Имена </a:t>
            </a:r>
            <a:r>
              <a:rPr lang="ru-RU" dirty="0" err="1"/>
              <a:t>перечислителей</a:t>
            </a:r>
            <a:r>
              <a:rPr lang="ru-RU" dirty="0"/>
              <a:t> видны не только в области видимости перечисления, но и в окружающей области видимости. Полезно для некоторых трюков в языке </a:t>
            </a:r>
            <a:r>
              <a:rPr lang="en-US" dirty="0"/>
              <a:t>C, </a:t>
            </a:r>
            <a:r>
              <a:rPr lang="ru-RU" dirty="0"/>
              <a:t>но требует префиксов имён всех </a:t>
            </a:r>
            <a:r>
              <a:rPr lang="ru-RU" dirty="0" err="1"/>
              <a:t>перечислителей</a:t>
            </a:r>
            <a:r>
              <a:rPr lang="ru-RU" dirty="0"/>
              <a:t>, чтобы не конфликтовать с другими именами.</a:t>
            </a:r>
          </a:p>
          <a:p>
            <a:pPr lvl="1"/>
            <a:r>
              <a:rPr lang="ru-RU" dirty="0"/>
              <a:t>Преобразование из типа-перечисления в нижележащий тип неявное и входит в состав </a:t>
            </a:r>
            <a:r>
              <a:rPr lang="en-US" dirty="0"/>
              <a:t>integral promotions/conversions.</a:t>
            </a:r>
            <a:r>
              <a:rPr lang="ru-RU" dirty="0"/>
              <a:t> Следствие более слабой системы типов языка </a:t>
            </a:r>
            <a:r>
              <a:rPr lang="en-US" dirty="0"/>
              <a:t>C. </a:t>
            </a:r>
            <a:r>
              <a:rPr lang="ru-RU" dirty="0"/>
              <a:t>Может быть полезно для использования перечислений в ином смысле, нежели представление ровно одного из заданного списка значений, но таким путём полностью удобного решения всё равно не получается – хороший вариант будет рассмотрен нами позднее.</a:t>
            </a:r>
          </a:p>
          <a:p>
            <a:endParaRPr lang="ru-RU" dirty="0"/>
          </a:p>
        </p:txBody>
      </p:sp>
    </p:spTree>
    <p:extLst>
      <p:ext uri="{BB962C8B-B14F-4D97-AF65-F5344CB8AC3E}">
        <p14:creationId xmlns:p14="http://schemas.microsoft.com/office/powerpoint/2010/main" val="215093950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FC3A-EE89-4C60-9F35-A9912E99E8F5}"/>
              </a:ext>
            </a:extLst>
          </p:cNvPr>
          <p:cNvSpPr>
            <a:spLocks noGrp="1"/>
          </p:cNvSpPr>
          <p:nvPr>
            <p:ph type="title"/>
          </p:nvPr>
        </p:nvSpPr>
        <p:spPr/>
        <p:txBody>
          <a:bodyPr/>
          <a:lstStyle/>
          <a:p>
            <a:endParaRPr lang="ru-RU"/>
          </a:p>
        </p:txBody>
      </p:sp>
      <p:sp>
        <p:nvSpPr>
          <p:cNvPr id="3" name="Content Placeholder 2">
            <a:extLst>
              <a:ext uri="{FF2B5EF4-FFF2-40B4-BE49-F238E27FC236}">
                <a16:creationId xmlns:a16="http://schemas.microsoft.com/office/drawing/2014/main" id="{65642E38-42B3-40B4-8909-7CFF9C70FE23}"/>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280625299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EF39-9243-4325-B0A7-1A884B2FDD0F}"/>
              </a:ext>
            </a:extLst>
          </p:cNvPr>
          <p:cNvSpPr>
            <a:spLocks noGrp="1"/>
          </p:cNvSpPr>
          <p:nvPr>
            <p:ph type="title"/>
          </p:nvPr>
        </p:nvSpPr>
        <p:spPr/>
        <p:txBody>
          <a:bodyPr/>
          <a:lstStyle/>
          <a:p>
            <a:r>
              <a:rPr lang="ru-RU" dirty="0"/>
              <a:t>Предусловия и постусловия</a:t>
            </a:r>
          </a:p>
        </p:txBody>
      </p:sp>
      <p:sp>
        <p:nvSpPr>
          <p:cNvPr id="3" name="Content Placeholder 2">
            <a:extLst>
              <a:ext uri="{FF2B5EF4-FFF2-40B4-BE49-F238E27FC236}">
                <a16:creationId xmlns:a16="http://schemas.microsoft.com/office/drawing/2014/main" id="{681AB35F-D75E-462E-AAF9-910C15714A9B}"/>
              </a:ext>
            </a:extLst>
          </p:cNvPr>
          <p:cNvSpPr>
            <a:spLocks noGrp="1"/>
          </p:cNvSpPr>
          <p:nvPr>
            <p:ph idx="1"/>
          </p:nvPr>
        </p:nvSpPr>
        <p:spPr/>
        <p:txBody>
          <a:bodyPr>
            <a:normAutofit/>
          </a:bodyPr>
          <a:lstStyle/>
          <a:p>
            <a:r>
              <a:rPr lang="ru-RU" dirty="0"/>
              <a:t>Одним из способов документирования функций является задание их функциональности в терминах предусловий (</a:t>
            </a:r>
            <a:r>
              <a:rPr lang="en-US" dirty="0"/>
              <a:t>preconditions) </a:t>
            </a:r>
            <a:r>
              <a:rPr lang="ru-RU" dirty="0"/>
              <a:t>и постусловий (</a:t>
            </a:r>
            <a:r>
              <a:rPr lang="en-US" dirty="0"/>
              <a:t>postconditions)</a:t>
            </a:r>
            <a:r>
              <a:rPr lang="ru-RU" dirty="0"/>
              <a:t>:</a:t>
            </a:r>
            <a:endParaRPr lang="en-US" dirty="0"/>
          </a:p>
          <a:p>
            <a:pPr lvl="1"/>
            <a:r>
              <a:rPr lang="ru-RU" dirty="0"/>
              <a:t>Предусловия задают требования на аргументы функций, при которых вызов функции имеет смысл.</a:t>
            </a:r>
          </a:p>
          <a:p>
            <a:pPr lvl="1"/>
            <a:r>
              <a:rPr lang="ru-RU" dirty="0"/>
              <a:t>Постусловиями выражается работа, проделанная функцией.</a:t>
            </a:r>
            <a:endParaRPr lang="en-US" dirty="0"/>
          </a:p>
          <a:p>
            <a:pPr marL="0" indent="0">
              <a:buNone/>
            </a:pPr>
            <a:endParaRPr lang="ru-RU" dirty="0"/>
          </a:p>
          <a:p>
            <a:pPr marL="0" indent="0">
              <a:buNone/>
            </a:pPr>
            <a:r>
              <a:rPr lang="en-US" sz="2400" dirty="0">
                <a:latin typeface="Consolas" panose="020B0609020204030204" pitchFamily="49" charset="0"/>
              </a:rPr>
              <a:t>void </a:t>
            </a:r>
            <a:r>
              <a:rPr lang="en-US" sz="2400" dirty="0" err="1">
                <a:latin typeface="Consolas" panose="020B0609020204030204" pitchFamily="49" charset="0"/>
              </a:rPr>
              <a:t>close_door</a:t>
            </a:r>
            <a:r>
              <a:rPr lang="en-US" sz="2400" dirty="0">
                <a:latin typeface="Consolas" panose="020B0609020204030204" pitchFamily="49" charset="0"/>
              </a:rPr>
              <a:t>(</a:t>
            </a:r>
            <a:r>
              <a:rPr lang="en-US" sz="2400" dirty="0" err="1">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door_number</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ru-RU" sz="2400" dirty="0">
                <a:latin typeface="Consolas" panose="020B0609020204030204" pitchFamily="49" charset="0"/>
              </a:rPr>
              <a:t>Предусловие: </a:t>
            </a:r>
            <a:r>
              <a:rPr lang="en-US" sz="2400" dirty="0" err="1">
                <a:latin typeface="Consolas" panose="020B0609020204030204" pitchFamily="49" charset="0"/>
              </a:rPr>
              <a:t>door_number</a:t>
            </a:r>
            <a:r>
              <a:rPr lang="en-US" sz="2400" dirty="0">
                <a:latin typeface="Consolas" panose="020B0609020204030204" pitchFamily="49" charset="0"/>
              </a:rPr>
              <a:t> – </a:t>
            </a:r>
            <a:r>
              <a:rPr lang="ru-RU" sz="2400" dirty="0">
                <a:latin typeface="Consolas" panose="020B0609020204030204" pitchFamily="49" charset="0"/>
              </a:rPr>
              <a:t>номер существующей двери.</a:t>
            </a:r>
          </a:p>
          <a:p>
            <a:pPr marL="0" indent="0">
              <a:buNone/>
            </a:pPr>
            <a:r>
              <a:rPr lang="ru-RU" sz="2400" dirty="0">
                <a:latin typeface="Consolas" panose="020B0609020204030204" pitchFamily="49" charset="0"/>
              </a:rPr>
              <a:t>// Постусловие: дверь с номером </a:t>
            </a:r>
            <a:r>
              <a:rPr lang="en-US" sz="2400" dirty="0" err="1">
                <a:latin typeface="Consolas" panose="020B0609020204030204" pitchFamily="49" charset="0"/>
              </a:rPr>
              <a:t>door_number</a:t>
            </a:r>
            <a:r>
              <a:rPr lang="en-US" sz="2400" dirty="0">
                <a:latin typeface="Consolas" panose="020B0609020204030204" pitchFamily="49" charset="0"/>
              </a:rPr>
              <a:t> </a:t>
            </a:r>
            <a:r>
              <a:rPr lang="ru-RU" sz="2400" dirty="0">
                <a:latin typeface="Consolas" panose="020B0609020204030204" pitchFamily="49" charset="0"/>
              </a:rPr>
              <a:t>закрыта.</a:t>
            </a:r>
          </a:p>
        </p:txBody>
      </p:sp>
    </p:spTree>
    <p:extLst>
      <p:ext uri="{BB962C8B-B14F-4D97-AF65-F5344CB8AC3E}">
        <p14:creationId xmlns:p14="http://schemas.microsoft.com/office/powerpoint/2010/main" val="83063566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AFD40-8D02-48EE-9853-AA70B46BA805}"/>
              </a:ext>
            </a:extLst>
          </p:cNvPr>
          <p:cNvSpPr>
            <a:spLocks noGrp="1"/>
          </p:cNvSpPr>
          <p:nvPr>
            <p:ph type="title"/>
          </p:nvPr>
        </p:nvSpPr>
        <p:spPr/>
        <p:txBody>
          <a:bodyPr/>
          <a:lstStyle/>
          <a:p>
            <a:r>
              <a:rPr lang="ru-RU" dirty="0"/>
              <a:t>Проверка предусловий</a:t>
            </a:r>
          </a:p>
        </p:txBody>
      </p:sp>
      <p:sp>
        <p:nvSpPr>
          <p:cNvPr id="3" name="Content Placeholder 2">
            <a:extLst>
              <a:ext uri="{FF2B5EF4-FFF2-40B4-BE49-F238E27FC236}">
                <a16:creationId xmlns:a16="http://schemas.microsoft.com/office/drawing/2014/main" id="{B5B7E2AA-B3E8-4E0F-9B07-518EB1615077}"/>
              </a:ext>
            </a:extLst>
          </p:cNvPr>
          <p:cNvSpPr>
            <a:spLocks noGrp="1"/>
          </p:cNvSpPr>
          <p:nvPr>
            <p:ph idx="1"/>
          </p:nvPr>
        </p:nvSpPr>
        <p:spPr/>
        <p:txBody>
          <a:bodyPr>
            <a:normAutofit fontScale="92500" lnSpcReduction="20000"/>
          </a:bodyPr>
          <a:lstStyle/>
          <a:p>
            <a:r>
              <a:rPr lang="ru-RU" dirty="0"/>
              <a:t>Стандартный подход к обработке предусловий в </a:t>
            </a:r>
            <a:r>
              <a:rPr lang="en-US" dirty="0"/>
              <a:t>C++ </a:t>
            </a:r>
            <a:r>
              <a:rPr lang="ru-RU" dirty="0"/>
              <a:t>следует философии языка, направленный на максимальную производительность: функция пишется в предположении, что значения её аргументов удовлетворяют предусловиям, а их нарушение ведёт к неопределённому поведению.</a:t>
            </a:r>
          </a:p>
          <a:p>
            <a:pPr lvl="1"/>
            <a:r>
              <a:rPr lang="ru-RU" dirty="0"/>
              <a:t>Вызывающий функцию код, который алгоритмически построен так, что вызывает её только для удовлетворяющих предусловиям аргументам, не тратит лишнее время на дополнительную проверку.</a:t>
            </a:r>
          </a:p>
          <a:p>
            <a:pPr lvl="1"/>
            <a:r>
              <a:rPr lang="ru-RU" dirty="0"/>
              <a:t>Если входные аргументы функции зависят от внешних источников (файлы, пользовательский ввод, и др.), обязанность проверки предусловий лежит на вызывающей функции.</a:t>
            </a:r>
          </a:p>
          <a:p>
            <a:pPr lvl="2"/>
            <a:r>
              <a:rPr lang="ru-RU" dirty="0"/>
              <a:t>Если проверить аргументы функции на корректность ресурсоёмко и/или такая проверка фактически дублирует часть алгоритма самой функции, такие требования корректности в предусловия не вносят, вместо этого, если в процессе работы функции выясняется некорректность аргументов, об этом сообщается вызывающей стороне (через выходные параметры или иным способом).</a:t>
            </a:r>
          </a:p>
        </p:txBody>
      </p:sp>
    </p:spTree>
    <p:extLst>
      <p:ext uri="{BB962C8B-B14F-4D97-AF65-F5344CB8AC3E}">
        <p14:creationId xmlns:p14="http://schemas.microsoft.com/office/powerpoint/2010/main" val="104415646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A5233-7CB3-4599-9D11-DB465773C1A3}"/>
              </a:ext>
            </a:extLst>
          </p:cNvPr>
          <p:cNvSpPr>
            <a:spLocks noGrp="1"/>
          </p:cNvSpPr>
          <p:nvPr>
            <p:ph type="title"/>
          </p:nvPr>
        </p:nvSpPr>
        <p:spPr/>
        <p:txBody>
          <a:bodyPr/>
          <a:lstStyle/>
          <a:p>
            <a:r>
              <a:rPr lang="ru-RU" dirty="0"/>
              <a:t>Ширина контракта</a:t>
            </a:r>
          </a:p>
        </p:txBody>
      </p:sp>
      <p:sp>
        <p:nvSpPr>
          <p:cNvPr id="3" name="Content Placeholder 2">
            <a:extLst>
              <a:ext uri="{FF2B5EF4-FFF2-40B4-BE49-F238E27FC236}">
                <a16:creationId xmlns:a16="http://schemas.microsoft.com/office/drawing/2014/main" id="{B1A31C7A-F7C6-4D07-95EA-66E2A5A3378F}"/>
              </a:ext>
            </a:extLst>
          </p:cNvPr>
          <p:cNvSpPr>
            <a:spLocks noGrp="1"/>
          </p:cNvSpPr>
          <p:nvPr>
            <p:ph idx="1"/>
          </p:nvPr>
        </p:nvSpPr>
        <p:spPr/>
        <p:txBody>
          <a:bodyPr>
            <a:normAutofit fontScale="77500" lnSpcReduction="20000"/>
          </a:bodyPr>
          <a:lstStyle/>
          <a:p>
            <a:r>
              <a:rPr lang="ru-RU" dirty="0"/>
              <a:t>В некоторых случаях удобно придать смысл различным крайним случаям аргументов функций, чтобы уменьшить число проверок и упростить запись алгоритмов, использующих данную функцию. В таком случае говорят о функциях с широким контрактом (</a:t>
            </a:r>
            <a:r>
              <a:rPr lang="en-US" dirty="0"/>
              <a:t>wide contract) </a:t>
            </a:r>
            <a:r>
              <a:rPr lang="ru-RU" dirty="0"/>
              <a:t>в противовес к функциям с узким контрактом (</a:t>
            </a:r>
            <a:r>
              <a:rPr lang="en-US" dirty="0"/>
              <a:t>narrow contract):</a:t>
            </a:r>
          </a:p>
          <a:p>
            <a:pPr marL="0" indent="0">
              <a:buNone/>
            </a:pPr>
            <a:r>
              <a:rPr lang="en-US" dirty="0">
                <a:latin typeface="Consolas" panose="020B0609020204030204" pitchFamily="49" charset="0"/>
              </a:rPr>
              <a:t>// </a:t>
            </a:r>
            <a:r>
              <a:rPr lang="ru-RU" dirty="0">
                <a:latin typeface="Consolas" panose="020B0609020204030204" pitchFamily="49" charset="0"/>
              </a:rPr>
              <a:t>Функция удаления заданного числа элементов</a:t>
            </a:r>
            <a:r>
              <a:rPr lang="en-US" dirty="0">
                <a:latin typeface="Consolas" panose="020B0609020204030204" pitchFamily="49" charset="0"/>
              </a:rPr>
              <a:t> </a:t>
            </a:r>
            <a:r>
              <a:rPr lang="ru-RU" dirty="0">
                <a:latin typeface="Consolas" panose="020B0609020204030204" pitchFamily="49" charset="0"/>
              </a:rPr>
              <a:t>из </a:t>
            </a:r>
            <a:r>
              <a:rPr lang="en-US" dirty="0">
                <a:latin typeface="Consolas" panose="020B0609020204030204" pitchFamily="49" charset="0"/>
              </a:rPr>
              <a:t>n </a:t>
            </a:r>
            <a:r>
              <a:rPr lang="ru-RU" dirty="0">
                <a:latin typeface="Consolas" panose="020B0609020204030204" pitchFamily="49" charset="0"/>
              </a:rPr>
              <a:t>имеющихся.</a:t>
            </a:r>
          </a:p>
          <a:p>
            <a:pPr marL="0" indent="0">
              <a:buNone/>
            </a:pPr>
            <a:r>
              <a:rPr lang="en-US" dirty="0">
                <a:latin typeface="Consolas" panose="020B0609020204030204" pitchFamily="49" charset="0"/>
              </a:rPr>
              <a:t>void </a:t>
            </a:r>
            <a:r>
              <a:rPr lang="en-US" dirty="0" err="1">
                <a:latin typeface="Consolas" panose="020B0609020204030204" pitchFamily="49" charset="0"/>
              </a:rPr>
              <a:t>delete_elements</a:t>
            </a:r>
            <a:r>
              <a:rPr lang="en-US" dirty="0">
                <a:latin typeface="Consolas" panose="020B0609020204030204" pitchFamily="49" charset="0"/>
              </a:rPr>
              <a:t>(unsigned count);</a:t>
            </a:r>
          </a:p>
          <a:p>
            <a:pPr marL="0" indent="0">
              <a:buNone/>
            </a:pPr>
            <a:r>
              <a:rPr lang="en-US" dirty="0">
                <a:latin typeface="Consolas" panose="020B0609020204030204" pitchFamily="49" charset="0"/>
              </a:rPr>
              <a:t>// </a:t>
            </a:r>
            <a:r>
              <a:rPr lang="ru-RU" dirty="0">
                <a:latin typeface="Consolas" panose="020B0609020204030204" pitchFamily="49" charset="0"/>
              </a:rPr>
              <a:t>Вариант 1: </a:t>
            </a:r>
            <a:r>
              <a:rPr lang="en-US" dirty="0">
                <a:latin typeface="Consolas" panose="020B0609020204030204" pitchFamily="49" charset="0"/>
              </a:rPr>
              <a:t>narrow contract</a:t>
            </a:r>
            <a:r>
              <a:rPr lang="ru-RU" dirty="0">
                <a:latin typeface="Consolas" panose="020B0609020204030204" pitchFamily="49" charset="0"/>
              </a:rPr>
              <a:t>.</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Предусловия: </a:t>
            </a:r>
            <a:r>
              <a:rPr lang="en-US" dirty="0">
                <a:latin typeface="Consolas" panose="020B0609020204030204" pitchFamily="49" charset="0"/>
              </a:rPr>
              <a:t>0&lt;count&lt;=n</a:t>
            </a:r>
            <a:r>
              <a:rPr lang="ru-RU" dirty="0">
                <a:latin typeface="Consolas" panose="020B0609020204030204" pitchFamily="49" charset="0"/>
              </a:rPr>
              <a:t>.</a:t>
            </a:r>
          </a:p>
          <a:p>
            <a:pPr marL="0" indent="0">
              <a:buNone/>
            </a:pPr>
            <a:r>
              <a:rPr lang="ru-RU" dirty="0">
                <a:latin typeface="Consolas" panose="020B0609020204030204" pitchFamily="49" charset="0"/>
              </a:rPr>
              <a:t>// Постусловия: осталось </a:t>
            </a:r>
            <a:r>
              <a:rPr lang="en-US" dirty="0">
                <a:latin typeface="Consolas" panose="020B0609020204030204" pitchFamily="49" charset="0"/>
              </a:rPr>
              <a:t>n-count </a:t>
            </a:r>
            <a:r>
              <a:rPr lang="ru-RU" dirty="0">
                <a:latin typeface="Consolas" panose="020B0609020204030204" pitchFamily="49" charset="0"/>
              </a:rPr>
              <a:t>элементов.</a:t>
            </a:r>
          </a:p>
          <a:p>
            <a:pPr marL="0" indent="0">
              <a:buNone/>
            </a:pPr>
            <a:r>
              <a:rPr lang="ru-RU" dirty="0">
                <a:latin typeface="Consolas" panose="020B0609020204030204" pitchFamily="49" charset="0"/>
              </a:rPr>
              <a:t>// Вариант 2: </a:t>
            </a:r>
            <a:r>
              <a:rPr lang="en-US" dirty="0">
                <a:latin typeface="Consolas" panose="020B0609020204030204" pitchFamily="49" charset="0"/>
              </a:rPr>
              <a:t>wide contract.</a:t>
            </a:r>
          </a:p>
          <a:p>
            <a:pPr marL="0" indent="0">
              <a:buNone/>
            </a:pPr>
            <a:r>
              <a:rPr lang="en-US" dirty="0">
                <a:latin typeface="Consolas" panose="020B0609020204030204" pitchFamily="49" charset="0"/>
              </a:rPr>
              <a:t>// </a:t>
            </a:r>
            <a:r>
              <a:rPr lang="ru-RU" dirty="0">
                <a:latin typeface="Consolas" panose="020B0609020204030204" pitchFamily="49" charset="0"/>
              </a:rPr>
              <a:t>Предусловия: нет (вызов корректен для любого </a:t>
            </a:r>
            <a:r>
              <a:rPr lang="en-US" dirty="0">
                <a:latin typeface="Consolas" panose="020B0609020204030204" pitchFamily="49" charset="0"/>
              </a:rPr>
              <a:t>count).</a:t>
            </a:r>
            <a:endParaRPr lang="ru-RU" dirty="0">
              <a:latin typeface="Consolas" panose="020B0609020204030204" pitchFamily="49" charset="0"/>
            </a:endParaRPr>
          </a:p>
          <a:p>
            <a:pPr marL="0" indent="0">
              <a:buNone/>
            </a:pPr>
            <a:r>
              <a:rPr lang="ru-RU" dirty="0">
                <a:latin typeface="Consolas" panose="020B0609020204030204" pitchFamily="49" charset="0"/>
              </a:rPr>
              <a:t>// Постусловия: если </a:t>
            </a:r>
            <a:r>
              <a:rPr lang="en-US" dirty="0">
                <a:latin typeface="Consolas" panose="020B0609020204030204" pitchFamily="49" charset="0"/>
              </a:rPr>
              <a:t>count&gt;=n, </a:t>
            </a:r>
            <a:r>
              <a:rPr lang="ru-RU" dirty="0">
                <a:latin typeface="Consolas" panose="020B0609020204030204" pitchFamily="49" charset="0"/>
              </a:rPr>
              <a:t>не остаётся ни одного элемента,</a:t>
            </a:r>
          </a:p>
          <a:p>
            <a:pPr marL="0" indent="0">
              <a:buNone/>
            </a:pPr>
            <a:r>
              <a:rPr lang="ru-RU" dirty="0">
                <a:latin typeface="Consolas" panose="020B0609020204030204" pitchFamily="49" charset="0"/>
              </a:rPr>
              <a:t>//              иначе остаётся </a:t>
            </a:r>
            <a:r>
              <a:rPr lang="en-US" dirty="0">
                <a:latin typeface="Consolas" panose="020B0609020204030204" pitchFamily="49" charset="0"/>
              </a:rPr>
              <a:t>n-count.</a:t>
            </a:r>
            <a:endParaRPr lang="ru-RU" dirty="0">
              <a:latin typeface="Consolas" panose="020B0609020204030204" pitchFamily="49" charset="0"/>
            </a:endParaRPr>
          </a:p>
        </p:txBody>
      </p:sp>
    </p:spTree>
    <p:extLst>
      <p:ext uri="{BB962C8B-B14F-4D97-AF65-F5344CB8AC3E}">
        <p14:creationId xmlns:p14="http://schemas.microsoft.com/office/powerpoint/2010/main" val="229310900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EF39-9243-4325-B0A7-1A884B2FDD0F}"/>
              </a:ext>
            </a:extLst>
          </p:cNvPr>
          <p:cNvSpPr>
            <a:spLocks noGrp="1"/>
          </p:cNvSpPr>
          <p:nvPr>
            <p:ph type="title"/>
          </p:nvPr>
        </p:nvSpPr>
        <p:spPr/>
        <p:txBody>
          <a:bodyPr/>
          <a:lstStyle/>
          <a:p>
            <a:r>
              <a:rPr lang="ru-RU" dirty="0"/>
              <a:t>Утверждения</a:t>
            </a:r>
          </a:p>
        </p:txBody>
      </p:sp>
      <p:sp>
        <p:nvSpPr>
          <p:cNvPr id="3" name="Content Placeholder 2">
            <a:extLst>
              <a:ext uri="{FF2B5EF4-FFF2-40B4-BE49-F238E27FC236}">
                <a16:creationId xmlns:a16="http://schemas.microsoft.com/office/drawing/2014/main" id="{681AB35F-D75E-462E-AAF9-910C15714A9B}"/>
              </a:ext>
            </a:extLst>
          </p:cNvPr>
          <p:cNvSpPr>
            <a:spLocks noGrp="1"/>
          </p:cNvSpPr>
          <p:nvPr>
            <p:ph idx="1"/>
          </p:nvPr>
        </p:nvSpPr>
        <p:spPr/>
        <p:txBody>
          <a:bodyPr>
            <a:normAutofit/>
          </a:bodyPr>
          <a:lstStyle/>
          <a:p>
            <a:r>
              <a:rPr lang="ru-RU" dirty="0"/>
              <a:t>В отладочных целях полезно всё же проверять предусловия функции в начале её тела перед использованием аргументов.</a:t>
            </a:r>
          </a:p>
          <a:p>
            <a:pPr lvl="1"/>
            <a:r>
              <a:rPr lang="ru-RU" dirty="0"/>
              <a:t>Их следует выполнять только в отладочных версиях программ, таким образом можно использовать даже недешёвые по производительности проверки, т.к. они не повлияют на скорость работы оптимизированной сборки.</a:t>
            </a:r>
          </a:p>
          <a:p>
            <a:r>
              <a:rPr lang="ru-RU" dirty="0"/>
              <a:t>Утверждения </a:t>
            </a:r>
            <a:r>
              <a:rPr lang="en-US" dirty="0"/>
              <a:t>(assertion)</a:t>
            </a:r>
            <a:r>
              <a:rPr lang="ru-RU" dirty="0"/>
              <a:t> являются средством</a:t>
            </a:r>
            <a:r>
              <a:rPr lang="en-US" dirty="0"/>
              <a:t>, </a:t>
            </a:r>
            <a:r>
              <a:rPr lang="ru-RU" dirty="0"/>
              <a:t>облегчающим поиск ошибок программиста на этапе отладки, путём введения в программу дополнительных проверок.</a:t>
            </a:r>
            <a:endParaRPr lang="en-US" dirty="0"/>
          </a:p>
        </p:txBody>
      </p:sp>
    </p:spTree>
    <p:extLst>
      <p:ext uri="{BB962C8B-B14F-4D97-AF65-F5344CB8AC3E}">
        <p14:creationId xmlns:p14="http://schemas.microsoft.com/office/powerpoint/2010/main" val="63627167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B92-7A0D-4333-96C8-E74EBF935F74}"/>
              </a:ext>
            </a:extLst>
          </p:cNvPr>
          <p:cNvSpPr>
            <a:spLocks noGrp="1"/>
          </p:cNvSpPr>
          <p:nvPr>
            <p:ph type="title"/>
          </p:nvPr>
        </p:nvSpPr>
        <p:spPr/>
        <p:txBody>
          <a:bodyPr/>
          <a:lstStyle/>
          <a:p>
            <a:r>
              <a:rPr lang="ru-RU" dirty="0"/>
              <a:t>Утверждения времени выполнения</a:t>
            </a:r>
          </a:p>
        </p:txBody>
      </p:sp>
      <p:sp>
        <p:nvSpPr>
          <p:cNvPr id="3" name="Content Placeholder 2">
            <a:extLst>
              <a:ext uri="{FF2B5EF4-FFF2-40B4-BE49-F238E27FC236}">
                <a16:creationId xmlns:a16="http://schemas.microsoft.com/office/drawing/2014/main" id="{245E4CC6-47A4-42E6-84D9-A14C6CDBDB3A}"/>
              </a:ext>
            </a:extLst>
          </p:cNvPr>
          <p:cNvSpPr>
            <a:spLocks noGrp="1"/>
          </p:cNvSpPr>
          <p:nvPr>
            <p:ph idx="1"/>
          </p:nvPr>
        </p:nvSpPr>
        <p:spPr/>
        <p:txBody>
          <a:bodyPr>
            <a:normAutofit fontScale="92500" lnSpcReduction="10000"/>
          </a:bodyPr>
          <a:lstStyle/>
          <a:p>
            <a:r>
              <a:rPr lang="ru-RU" dirty="0"/>
              <a:t>В </a:t>
            </a:r>
            <a:r>
              <a:rPr lang="en-US" dirty="0">
                <a:latin typeface="Consolas" panose="020B0609020204030204" pitchFamily="49" charset="0"/>
              </a:rPr>
              <a:t>&lt;</a:t>
            </a:r>
            <a:r>
              <a:rPr lang="en-US" dirty="0" err="1">
                <a:latin typeface="Consolas" panose="020B0609020204030204" pitchFamily="49" charset="0"/>
              </a:rPr>
              <a:t>cassert</a:t>
            </a:r>
            <a:r>
              <a:rPr lang="en-US" dirty="0">
                <a:latin typeface="Consolas" panose="020B0609020204030204" pitchFamily="49" charset="0"/>
              </a:rPr>
              <a:t>&gt;</a:t>
            </a:r>
            <a:r>
              <a:rPr lang="en-US" dirty="0"/>
              <a:t> </a:t>
            </a:r>
            <a:r>
              <a:rPr lang="ru-RU" dirty="0"/>
              <a:t>описана макрос-функция </a:t>
            </a:r>
            <a:r>
              <a:rPr lang="en-US" dirty="0">
                <a:latin typeface="Consolas" panose="020B0609020204030204" pitchFamily="49" charset="0"/>
              </a:rPr>
              <a:t>assert</a:t>
            </a:r>
            <a:r>
              <a:rPr lang="en-US" dirty="0"/>
              <a:t> </a:t>
            </a:r>
            <a:r>
              <a:rPr lang="ru-RU" dirty="0"/>
              <a:t>с одним логическим параметром.</a:t>
            </a:r>
          </a:p>
          <a:p>
            <a:pPr lvl="1"/>
            <a:r>
              <a:rPr lang="ru-RU" dirty="0"/>
              <a:t>В отладочной конфигурации сборки она вычисляет свой аргумент, и прерывает </a:t>
            </a:r>
            <a:r>
              <a:rPr lang="ru-RU" dirty="0" err="1"/>
              <a:t>аварийно</a:t>
            </a:r>
            <a:r>
              <a:rPr lang="ru-RU" dirty="0"/>
              <a:t> работу программу, если оно ложно. При этом выводится сообщение на</a:t>
            </a:r>
            <a:r>
              <a:rPr lang="en-US" dirty="0"/>
              <a:t> </a:t>
            </a:r>
            <a:r>
              <a:rPr lang="ru-RU" dirty="0"/>
              <a:t>стандартный поток вывода ошибок (обычно, </a:t>
            </a:r>
            <a:r>
              <a:rPr lang="en-US" dirty="0"/>
              <a:t>“Assertion failed: …”),</a:t>
            </a:r>
            <a:r>
              <a:rPr lang="ru-RU" dirty="0"/>
              <a:t> содержащее</a:t>
            </a:r>
            <a:r>
              <a:rPr lang="en-US" dirty="0"/>
              <a:t> </a:t>
            </a:r>
            <a:r>
              <a:rPr lang="ru-RU" dirty="0"/>
              <a:t>имя файла исходного текста, номер строки и выражение, проверка которого оказалась неудачной.</a:t>
            </a:r>
          </a:p>
          <a:p>
            <a:pPr lvl="1"/>
            <a:r>
              <a:rPr lang="ru-RU" dirty="0"/>
              <a:t>В оптимизированной сборке программы, определяемой по факту определённости макроса </a:t>
            </a:r>
            <a:r>
              <a:rPr lang="en-US" dirty="0">
                <a:latin typeface="Consolas" panose="020B0609020204030204" pitchFamily="49" charset="0"/>
              </a:rPr>
              <a:t>NDEBUG</a:t>
            </a:r>
            <a:r>
              <a:rPr lang="en-US" dirty="0"/>
              <a:t> (“no debugging”), </a:t>
            </a:r>
            <a:r>
              <a:rPr lang="ru-RU" dirty="0"/>
              <a:t>этот макрос-функция раскрывается в пустую последовательность токенов, устраняя проверку из программы.</a:t>
            </a:r>
          </a:p>
          <a:p>
            <a:pPr lvl="2"/>
            <a:r>
              <a:rPr lang="en-US" dirty="0" err="1"/>
              <a:t>CMake</a:t>
            </a:r>
            <a:r>
              <a:rPr lang="en-US" dirty="0"/>
              <a:t> </a:t>
            </a:r>
            <a:r>
              <a:rPr lang="ru-RU" dirty="0"/>
              <a:t>предопределяет этот макрос в оптимизированных конфигурациях по умолчанию, см., например, переменную кэша </a:t>
            </a:r>
            <a:r>
              <a:rPr lang="en-US" dirty="0">
                <a:latin typeface="Consolas" panose="020B0609020204030204" pitchFamily="49" charset="0"/>
              </a:rPr>
              <a:t>CMAKE_CXX_FLAGS_RELEASE</a:t>
            </a:r>
            <a:r>
              <a:rPr lang="en-US" dirty="0"/>
              <a:t>.</a:t>
            </a:r>
          </a:p>
          <a:p>
            <a:pPr lvl="2"/>
            <a:r>
              <a:rPr lang="ru-RU" dirty="0"/>
              <a:t>Т.к. выражение устраняется из программы на уровне токенов, о его вычислении речь даже не идёт – не используйте в </a:t>
            </a:r>
            <a:r>
              <a:rPr lang="en-US" dirty="0"/>
              <a:t>assert </a:t>
            </a:r>
            <a:r>
              <a:rPr lang="ru-RU" dirty="0"/>
              <a:t>выражения с побочными эффектами, т.к. иначе поведение программы будет зависеть от режима сборки!</a:t>
            </a:r>
          </a:p>
        </p:txBody>
      </p:sp>
    </p:spTree>
    <p:extLst>
      <p:ext uri="{BB962C8B-B14F-4D97-AF65-F5344CB8AC3E}">
        <p14:creationId xmlns:p14="http://schemas.microsoft.com/office/powerpoint/2010/main" val="40355706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770C1-A835-48DC-B090-66587CE75A33}"/>
              </a:ext>
            </a:extLst>
          </p:cNvPr>
          <p:cNvSpPr>
            <a:spLocks noGrp="1"/>
          </p:cNvSpPr>
          <p:nvPr>
            <p:ph type="title"/>
          </p:nvPr>
        </p:nvSpPr>
        <p:spPr/>
        <p:txBody>
          <a:bodyPr/>
          <a:lstStyle/>
          <a:p>
            <a:r>
              <a:rPr lang="ru-RU" dirty="0"/>
              <a:t>Пример использования утверждений</a:t>
            </a:r>
          </a:p>
        </p:txBody>
      </p:sp>
      <p:sp>
        <p:nvSpPr>
          <p:cNvPr id="3" name="Content Placeholder 2">
            <a:extLst>
              <a:ext uri="{FF2B5EF4-FFF2-40B4-BE49-F238E27FC236}">
                <a16:creationId xmlns:a16="http://schemas.microsoft.com/office/drawing/2014/main" id="{695AE808-B51E-486C-8F9A-81028286AD3C}"/>
              </a:ext>
            </a:extLst>
          </p:cNvPr>
          <p:cNvSpPr>
            <a:spLocks noGrp="1"/>
          </p:cNvSpPr>
          <p:nvPr>
            <p:ph idx="1"/>
          </p:nvPr>
        </p:nvSpPr>
        <p:spPr>
          <a:xfrm>
            <a:off x="838200" y="1825625"/>
            <a:ext cx="10842812" cy="4681966"/>
          </a:xfrm>
        </p:spPr>
        <p:txBody>
          <a:bodyPr>
            <a:normAutofit fontScale="55000" lnSpcReduction="20000"/>
          </a:bodyPr>
          <a:lstStyle/>
          <a:p>
            <a:pPr marL="0" indent="0">
              <a:buNone/>
            </a:pPr>
            <a:r>
              <a:rPr lang="en-US" dirty="0">
                <a:latin typeface="Consolas" panose="020B0609020204030204" pitchFamily="49" charset="0"/>
              </a:rPr>
              <a:t>// </a:t>
            </a:r>
            <a:r>
              <a:rPr lang="ru-RU" dirty="0">
                <a:latin typeface="Consolas" panose="020B0609020204030204" pitchFamily="49" charset="0"/>
              </a:rPr>
              <a:t>Проверка на степень двойки.</a:t>
            </a:r>
            <a:endParaRPr lang="en-US" dirty="0">
              <a:latin typeface="Consolas" panose="020B0609020204030204" pitchFamily="49" charset="0"/>
            </a:endParaRPr>
          </a:p>
          <a:p>
            <a:pPr marL="0" indent="0">
              <a:buNone/>
            </a:pPr>
            <a:r>
              <a:rPr lang="en-US" dirty="0" err="1">
                <a:latin typeface="Consolas" panose="020B0609020204030204" pitchFamily="49" charset="0"/>
              </a:rPr>
              <a:t>constexpr</a:t>
            </a:r>
            <a:r>
              <a:rPr lang="en-US" dirty="0">
                <a:latin typeface="Consolas" panose="020B0609020204030204" pitchFamily="49" charset="0"/>
              </a:rPr>
              <a:t> bool is_po2(</a:t>
            </a:r>
            <a:r>
              <a:rPr lang="en-US" dirty="0" err="1">
                <a:latin typeface="Consolas" panose="020B0609020204030204" pitchFamily="49" charset="0"/>
              </a:rPr>
              <a:t>std</a:t>
            </a:r>
            <a:r>
              <a:rPr lang="en-US" dirty="0">
                <a:latin typeface="Consolas" panose="020B0609020204030204" pitchFamily="49" charset="0"/>
              </a:rPr>
              <a:t>::uint32_t x) {</a:t>
            </a:r>
          </a:p>
          <a:p>
            <a:pPr marL="0" indent="0">
              <a:buNone/>
            </a:pPr>
            <a:r>
              <a:rPr lang="en-US" dirty="0">
                <a:latin typeface="Consolas" panose="020B0609020204030204" pitchFamily="49" charset="0"/>
              </a:rPr>
              <a:t>    // 0 – </a:t>
            </a:r>
            <a:r>
              <a:rPr lang="ru-RU" dirty="0">
                <a:latin typeface="Consolas" panose="020B0609020204030204" pitchFamily="49" charset="0"/>
              </a:rPr>
              <a:t>не степень двойки.</a:t>
            </a:r>
            <a:endParaRPr lang="en-US" dirty="0">
              <a:latin typeface="Consolas" panose="020B0609020204030204" pitchFamily="49" charset="0"/>
            </a:endParaRPr>
          </a:p>
          <a:p>
            <a:pPr marL="0" indent="0">
              <a:buNone/>
            </a:pPr>
            <a:r>
              <a:rPr lang="en-US" dirty="0">
                <a:latin typeface="Consolas" panose="020B0609020204030204" pitchFamily="49" charset="0"/>
              </a:rPr>
              <a:t>    return x&amp;&amp;!(x&amp;(x-1));</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Округление </a:t>
            </a:r>
            <a:r>
              <a:rPr lang="en-US" dirty="0">
                <a:latin typeface="Consolas" panose="020B0609020204030204" pitchFamily="49" charset="0"/>
              </a:rPr>
              <a:t>x </a:t>
            </a:r>
            <a:r>
              <a:rPr lang="ru-RU" dirty="0">
                <a:latin typeface="Consolas" panose="020B0609020204030204" pitchFamily="49" charset="0"/>
              </a:rPr>
              <a:t>вверх</a:t>
            </a:r>
            <a:r>
              <a:rPr lang="en-US" dirty="0">
                <a:latin typeface="Consolas" panose="020B0609020204030204" pitchFamily="49" charset="0"/>
              </a:rPr>
              <a:t> </a:t>
            </a:r>
            <a:r>
              <a:rPr lang="ru-RU" dirty="0">
                <a:latin typeface="Consolas" panose="020B0609020204030204" pitchFamily="49" charset="0"/>
              </a:rPr>
              <a:t>на степень двойки</a:t>
            </a:r>
            <a:r>
              <a:rPr lang="en-US" dirty="0">
                <a:latin typeface="Consolas" panose="020B0609020204030204" pitchFamily="49" charset="0"/>
              </a:rPr>
              <a:t> y</a:t>
            </a:r>
            <a:r>
              <a:rPr lang="ru-RU" dirty="0">
                <a:latin typeface="Consolas" panose="020B0609020204030204" pitchFamily="49" charset="0"/>
              </a:rPr>
              <a:t>.</a:t>
            </a:r>
            <a:endParaRPr lang="en-US" dirty="0">
              <a:latin typeface="Consolas" panose="020B0609020204030204" pitchFamily="49" charset="0"/>
            </a:endParaRPr>
          </a:p>
          <a:p>
            <a:pPr marL="0" indent="0">
              <a:buNone/>
            </a:pPr>
            <a:r>
              <a:rPr lang="en-US" dirty="0" err="1">
                <a:latin typeface="Consolas" panose="020B0609020204030204" pitchFamily="49" charset="0"/>
              </a:rPr>
              <a:t>constexpr</a:t>
            </a: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::uint32_t round_up_po2(</a:t>
            </a:r>
            <a:r>
              <a:rPr lang="en-US" dirty="0" err="1">
                <a:latin typeface="Consolas" panose="020B0609020204030204" pitchFamily="49" charset="0"/>
              </a:rPr>
              <a:t>std</a:t>
            </a:r>
            <a:r>
              <a:rPr lang="en-US" dirty="0">
                <a:latin typeface="Consolas" panose="020B0609020204030204" pitchFamily="49" charset="0"/>
              </a:rPr>
              <a:t>::uint32_t x,</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::uint32_t y)</a:t>
            </a: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 assert </a:t>
            </a:r>
            <a:r>
              <a:rPr lang="ru-RU" dirty="0">
                <a:latin typeface="Consolas" panose="020B0609020204030204" pitchFamily="49" charset="0"/>
              </a:rPr>
              <a:t>поможет в тестировании отладочной версии, прерывая работу программы,</a:t>
            </a:r>
          </a:p>
          <a:p>
            <a:pPr marL="0" indent="0">
              <a:buNone/>
            </a:pPr>
            <a:r>
              <a:rPr lang="ru-RU" dirty="0">
                <a:latin typeface="Consolas" panose="020B0609020204030204" pitchFamily="49" charset="0"/>
              </a:rPr>
              <a:t>    // которая иначе продолжила бы считать с бессмысленными значениями, если из-за ошибки алгоритма</a:t>
            </a:r>
          </a:p>
          <a:p>
            <a:pPr marL="0" indent="0">
              <a:buNone/>
            </a:pPr>
            <a:r>
              <a:rPr lang="ru-RU" dirty="0">
                <a:latin typeface="Consolas" panose="020B0609020204030204" pitchFamily="49" charset="0"/>
              </a:rPr>
              <a:t>    // или отсутствующей проверки внешних данных, данная функция вызвана с некорректным </a:t>
            </a:r>
            <a:r>
              <a:rPr lang="en-US" dirty="0">
                <a:latin typeface="Consolas" panose="020B0609020204030204" pitchFamily="49" charset="0"/>
              </a:rPr>
              <a:t>y.</a:t>
            </a:r>
          </a:p>
          <a:p>
            <a:pPr marL="0" indent="0">
              <a:buNone/>
            </a:pPr>
            <a:r>
              <a:rPr lang="en-US" dirty="0">
                <a:latin typeface="Consolas" panose="020B0609020204030204" pitchFamily="49" charset="0"/>
              </a:rPr>
              <a:t>    assert(is_po2(y));</a:t>
            </a:r>
          </a:p>
          <a:p>
            <a:pPr marL="0" indent="0">
              <a:buNone/>
            </a:pPr>
            <a:r>
              <a:rPr lang="en-US" dirty="0">
                <a:latin typeface="Consolas" panose="020B0609020204030204" pitchFamily="49" charset="0"/>
              </a:rPr>
              <a:t>    return (x+y-1)&amp;~(y-1);</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854590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549840-AE32-462B-B3B0-E8F98DE4E415}"/>
              </a:ext>
            </a:extLst>
          </p:cNvPr>
          <p:cNvSpPr>
            <a:spLocks noGrp="1"/>
          </p:cNvSpPr>
          <p:nvPr>
            <p:ph type="title"/>
          </p:nvPr>
        </p:nvSpPr>
        <p:spPr/>
        <p:txBody>
          <a:bodyPr/>
          <a:lstStyle/>
          <a:p>
            <a:r>
              <a:rPr lang="ru-RU" dirty="0"/>
              <a:t>Лекция 1</a:t>
            </a:r>
          </a:p>
        </p:txBody>
      </p:sp>
      <p:sp>
        <p:nvSpPr>
          <p:cNvPr id="5" name="Text Placeholder 4">
            <a:extLst>
              <a:ext uri="{FF2B5EF4-FFF2-40B4-BE49-F238E27FC236}">
                <a16:creationId xmlns:a16="http://schemas.microsoft.com/office/drawing/2014/main" id="{44429271-D111-496A-88E4-A946E2E44426}"/>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477058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28B1-7AA0-4463-ADB4-815D81934DCE}"/>
              </a:ext>
            </a:extLst>
          </p:cNvPr>
          <p:cNvSpPr>
            <a:spLocks noGrp="1"/>
          </p:cNvSpPr>
          <p:nvPr>
            <p:ph type="title"/>
          </p:nvPr>
        </p:nvSpPr>
        <p:spPr/>
        <p:txBody>
          <a:bodyPr/>
          <a:lstStyle/>
          <a:p>
            <a:r>
              <a:rPr lang="ru-RU" dirty="0"/>
              <a:t>Парадигмы программирования</a:t>
            </a:r>
          </a:p>
        </p:txBody>
      </p:sp>
      <p:sp>
        <p:nvSpPr>
          <p:cNvPr id="3" name="Content Placeholder 2">
            <a:extLst>
              <a:ext uri="{FF2B5EF4-FFF2-40B4-BE49-F238E27FC236}">
                <a16:creationId xmlns:a16="http://schemas.microsoft.com/office/drawing/2014/main" id="{1FEE9C61-FE27-4F9A-9CB7-22AC0005AB09}"/>
              </a:ext>
            </a:extLst>
          </p:cNvPr>
          <p:cNvSpPr>
            <a:spLocks noGrp="1"/>
          </p:cNvSpPr>
          <p:nvPr>
            <p:ph idx="1"/>
          </p:nvPr>
        </p:nvSpPr>
        <p:spPr/>
        <p:txBody>
          <a:bodyPr>
            <a:normAutofit/>
          </a:bodyPr>
          <a:lstStyle/>
          <a:p>
            <a:r>
              <a:rPr lang="ru-RU" i="1" dirty="0"/>
              <a:t>Процедурная (</a:t>
            </a:r>
            <a:r>
              <a:rPr lang="en-US" i="1" dirty="0"/>
              <a:t>procedural) </a:t>
            </a:r>
          </a:p>
          <a:p>
            <a:r>
              <a:rPr lang="ru-RU" i="1" dirty="0"/>
              <a:t>Объектно-ориентированная (ООП, </a:t>
            </a:r>
            <a:r>
              <a:rPr lang="en-US" i="1" dirty="0"/>
              <a:t>object-oriented)</a:t>
            </a:r>
          </a:p>
          <a:p>
            <a:r>
              <a:rPr lang="ru-RU" i="1" dirty="0"/>
              <a:t>Модульная (</a:t>
            </a:r>
            <a:r>
              <a:rPr lang="en-US" i="1" dirty="0"/>
              <a:t>modular)</a:t>
            </a:r>
          </a:p>
          <a:p>
            <a:r>
              <a:rPr lang="ru-RU" i="1" dirty="0"/>
              <a:t>Декларативная (</a:t>
            </a:r>
            <a:r>
              <a:rPr lang="en-US" i="1" dirty="0"/>
              <a:t>declarative)</a:t>
            </a:r>
          </a:p>
          <a:p>
            <a:pPr lvl="1"/>
            <a:r>
              <a:rPr lang="ru-RU" i="1" dirty="0"/>
              <a:t>Функциональная (</a:t>
            </a:r>
            <a:r>
              <a:rPr lang="en-US" i="1" dirty="0"/>
              <a:t>functional)</a:t>
            </a:r>
          </a:p>
          <a:p>
            <a:pPr lvl="1"/>
            <a:r>
              <a:rPr lang="ru-RU" i="1" dirty="0"/>
              <a:t>Логическая (</a:t>
            </a:r>
            <a:r>
              <a:rPr lang="en-US" i="1" dirty="0"/>
              <a:t>logical)</a:t>
            </a:r>
          </a:p>
          <a:p>
            <a:r>
              <a:rPr lang="ru-RU" i="1" dirty="0"/>
              <a:t>Мета-программирование (</a:t>
            </a:r>
            <a:r>
              <a:rPr lang="en-US" i="1" dirty="0"/>
              <a:t>metaprogramming)</a:t>
            </a:r>
          </a:p>
          <a:p>
            <a:pPr lvl="1"/>
            <a:r>
              <a:rPr lang="ru-RU" i="1" dirty="0"/>
              <a:t>Рефлексивная</a:t>
            </a:r>
            <a:r>
              <a:rPr lang="en-US" i="1" dirty="0"/>
              <a:t> (reflexive)</a:t>
            </a:r>
            <a:endParaRPr lang="ru-RU" i="1" dirty="0"/>
          </a:p>
          <a:p>
            <a:r>
              <a:rPr lang="ru-RU" i="1" dirty="0"/>
              <a:t>Параллельная (</a:t>
            </a:r>
            <a:r>
              <a:rPr lang="en-US" i="1" dirty="0"/>
              <a:t>parallel)</a:t>
            </a:r>
            <a:br>
              <a:rPr lang="en-US" i="1" dirty="0"/>
            </a:br>
            <a:endParaRPr lang="ru-RU" i="1" dirty="0"/>
          </a:p>
        </p:txBody>
      </p:sp>
    </p:spTree>
    <p:extLst>
      <p:ext uri="{BB962C8B-B14F-4D97-AF65-F5344CB8AC3E}">
        <p14:creationId xmlns:p14="http://schemas.microsoft.com/office/powerpoint/2010/main" val="181211739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B85F-7AD0-44D2-92A7-CC12F0DD215C}"/>
              </a:ext>
            </a:extLst>
          </p:cNvPr>
          <p:cNvSpPr>
            <a:spLocks noGrp="1"/>
          </p:cNvSpPr>
          <p:nvPr>
            <p:ph type="title"/>
          </p:nvPr>
        </p:nvSpPr>
        <p:spPr/>
        <p:txBody>
          <a:bodyPr/>
          <a:lstStyle/>
          <a:p>
            <a:r>
              <a:rPr lang="ru-RU" dirty="0"/>
              <a:t>Использование утверждений</a:t>
            </a:r>
          </a:p>
        </p:txBody>
      </p:sp>
      <p:sp>
        <p:nvSpPr>
          <p:cNvPr id="3" name="Content Placeholder 2">
            <a:extLst>
              <a:ext uri="{FF2B5EF4-FFF2-40B4-BE49-F238E27FC236}">
                <a16:creationId xmlns:a16="http://schemas.microsoft.com/office/drawing/2014/main" id="{5060CC4E-7363-4D76-A64C-A87A66A50813}"/>
              </a:ext>
            </a:extLst>
          </p:cNvPr>
          <p:cNvSpPr>
            <a:spLocks noGrp="1"/>
          </p:cNvSpPr>
          <p:nvPr>
            <p:ph idx="1"/>
          </p:nvPr>
        </p:nvSpPr>
        <p:spPr/>
        <p:txBody>
          <a:bodyPr>
            <a:normAutofit lnSpcReduction="10000"/>
          </a:bodyPr>
          <a:lstStyle/>
          <a:p>
            <a:r>
              <a:rPr lang="ru-RU" dirty="0"/>
              <a:t>Ни в коем случае не применяйте </a:t>
            </a:r>
            <a:r>
              <a:rPr lang="en-US" dirty="0">
                <a:latin typeface="Consolas" panose="020B0609020204030204" pitchFamily="49" charset="0"/>
              </a:rPr>
              <a:t>assert</a:t>
            </a:r>
            <a:r>
              <a:rPr lang="en-US" dirty="0"/>
              <a:t> </a:t>
            </a:r>
            <a:r>
              <a:rPr lang="ru-RU" dirty="0"/>
              <a:t>для того, что не является ошибкой программиста, например, выполняемые нами проверки на успешность и корректность ввода – неудачные проверки в отладочной версии </a:t>
            </a:r>
            <a:r>
              <a:rPr lang="ru-RU" dirty="0" err="1"/>
              <a:t>аварийно</a:t>
            </a:r>
            <a:r>
              <a:rPr lang="ru-RU" dirty="0"/>
              <a:t> завершают программу, а из оптимизированной пропадают вовсе!</a:t>
            </a:r>
          </a:p>
          <a:p>
            <a:r>
              <a:rPr lang="ru-RU" dirty="0"/>
              <a:t>Может казаться, что в случаях с проверкой пользовательского ввода проверка </a:t>
            </a:r>
            <a:r>
              <a:rPr lang="ru-RU" dirty="0" err="1"/>
              <a:t>задвоена</a:t>
            </a:r>
            <a:r>
              <a:rPr lang="ru-RU" dirty="0"/>
              <a:t> – вызывающая функция проверяет пользовательский ввод, а потом та же проверка внутри функции в </a:t>
            </a:r>
            <a:r>
              <a:rPr lang="en-US" dirty="0">
                <a:latin typeface="Consolas" panose="020B0609020204030204" pitchFamily="49" charset="0"/>
              </a:rPr>
              <a:t>assert</a:t>
            </a:r>
            <a:r>
              <a:rPr lang="en-US" dirty="0"/>
              <a:t> – </a:t>
            </a:r>
            <a:r>
              <a:rPr lang="ru-RU" dirty="0"/>
              <a:t>это нормально, у них разные цели. В оптимизированной версии останется только одна.</a:t>
            </a:r>
          </a:p>
        </p:txBody>
      </p:sp>
    </p:spTree>
    <p:extLst>
      <p:ext uri="{BB962C8B-B14F-4D97-AF65-F5344CB8AC3E}">
        <p14:creationId xmlns:p14="http://schemas.microsoft.com/office/powerpoint/2010/main" val="394671450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8BB40E-A267-4329-BDC3-1B18F433BA99}"/>
              </a:ext>
            </a:extLst>
          </p:cNvPr>
          <p:cNvSpPr>
            <a:spLocks noGrp="1"/>
          </p:cNvSpPr>
          <p:nvPr>
            <p:ph type="title"/>
          </p:nvPr>
        </p:nvSpPr>
        <p:spPr/>
        <p:txBody>
          <a:bodyPr/>
          <a:lstStyle/>
          <a:p>
            <a:r>
              <a:rPr lang="ru-RU" dirty="0"/>
              <a:t>Лекция 07.12</a:t>
            </a:r>
          </a:p>
        </p:txBody>
      </p:sp>
      <p:sp>
        <p:nvSpPr>
          <p:cNvPr id="5" name="Text Placeholder 4">
            <a:extLst>
              <a:ext uri="{FF2B5EF4-FFF2-40B4-BE49-F238E27FC236}">
                <a16:creationId xmlns:a16="http://schemas.microsoft.com/office/drawing/2014/main" id="{5F9C830C-3A84-413A-9A7B-2D01AEAA0C5F}"/>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94601078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0B60C-9FCC-4ADF-B3E5-1D35FD4BA62A}"/>
              </a:ext>
            </a:extLst>
          </p:cNvPr>
          <p:cNvSpPr>
            <a:spLocks noGrp="1"/>
          </p:cNvSpPr>
          <p:nvPr>
            <p:ph type="title"/>
          </p:nvPr>
        </p:nvSpPr>
        <p:spPr/>
        <p:txBody>
          <a:bodyPr/>
          <a:lstStyle/>
          <a:p>
            <a:r>
              <a:rPr lang="ru-RU" dirty="0"/>
              <a:t> Инициализация классов (2)</a:t>
            </a:r>
          </a:p>
        </p:txBody>
      </p:sp>
      <p:sp>
        <p:nvSpPr>
          <p:cNvPr id="4" name="Content Placeholder 3">
            <a:extLst>
              <a:ext uri="{FF2B5EF4-FFF2-40B4-BE49-F238E27FC236}">
                <a16:creationId xmlns:a16="http://schemas.microsoft.com/office/drawing/2014/main" id="{DDDC0FE6-2B64-4921-8C13-081CB99A7877}"/>
              </a:ext>
            </a:extLst>
          </p:cNvPr>
          <p:cNvSpPr>
            <a:spLocks noGrp="1"/>
          </p:cNvSpPr>
          <p:nvPr>
            <p:ph idx="1"/>
          </p:nvPr>
        </p:nvSpPr>
        <p:spPr/>
        <p:txBody>
          <a:bodyPr>
            <a:normAutofit lnSpcReduction="10000"/>
          </a:bodyPr>
          <a:lstStyle/>
          <a:p>
            <a:r>
              <a:rPr lang="ru-RU" dirty="0"/>
              <a:t>Классы могут контролировать свою инициализацию двумя способами.</a:t>
            </a:r>
          </a:p>
          <a:p>
            <a:r>
              <a:rPr lang="ru-RU" dirty="0"/>
              <a:t>Первый – путём задания инициализаторов для своих нестатических членов данных (</a:t>
            </a:r>
            <a:r>
              <a:rPr lang="en-US" dirty="0"/>
              <a:t>default member initializers)</a:t>
            </a:r>
            <a:r>
              <a:rPr lang="ru-RU" dirty="0"/>
              <a:t>.</a:t>
            </a:r>
          </a:p>
          <a:p>
            <a:pPr lvl="1"/>
            <a:r>
              <a:rPr lang="ru-RU" dirty="0"/>
              <a:t>Используются вместо инициализации из </a:t>
            </a:r>
            <a:r>
              <a:rPr lang="en-US" dirty="0">
                <a:latin typeface="Consolas" panose="020B0609020204030204" pitchFamily="49" charset="0"/>
              </a:rPr>
              <a:t>{}</a:t>
            </a:r>
            <a:r>
              <a:rPr lang="en-US" dirty="0"/>
              <a:t>, </a:t>
            </a:r>
            <a:r>
              <a:rPr lang="ru-RU" dirty="0"/>
              <a:t>если при инициализации всего объекта классового типа не был указан инициализатор для соответствующего подобъекта.</a:t>
            </a:r>
          </a:p>
          <a:p>
            <a:pPr lvl="1"/>
            <a:r>
              <a:rPr lang="ru-RU" dirty="0"/>
              <a:t>Несмотря на наличие инициализатора, формально эти описания определениями не являются всё равно, т.к. конкретным объектам сами по себе не соответствуют.</a:t>
            </a:r>
          </a:p>
          <a:p>
            <a:r>
              <a:rPr lang="ru-RU" dirty="0"/>
              <a:t>Помимо упрощения инициализации для частых случаев, позволяет дать гарантию отсутствия неинициализированных значений, что плюс относительно фундаментальных типов.</a:t>
            </a:r>
          </a:p>
        </p:txBody>
      </p:sp>
    </p:spTree>
    <p:extLst>
      <p:ext uri="{BB962C8B-B14F-4D97-AF65-F5344CB8AC3E}">
        <p14:creationId xmlns:p14="http://schemas.microsoft.com/office/powerpoint/2010/main" val="213559009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A709-86D6-46EA-828B-95C4A610D4AE}"/>
              </a:ext>
            </a:extLst>
          </p:cNvPr>
          <p:cNvSpPr>
            <a:spLocks noGrp="1"/>
          </p:cNvSpPr>
          <p:nvPr>
            <p:ph type="title"/>
          </p:nvPr>
        </p:nvSpPr>
        <p:spPr/>
        <p:txBody>
          <a:bodyPr/>
          <a:lstStyle/>
          <a:p>
            <a:r>
              <a:rPr lang="ru-RU" dirty="0"/>
              <a:t>Инициализация классов (3): конструкторы</a:t>
            </a:r>
          </a:p>
        </p:txBody>
      </p:sp>
      <p:sp>
        <p:nvSpPr>
          <p:cNvPr id="3" name="Content Placeholder 2">
            <a:extLst>
              <a:ext uri="{FF2B5EF4-FFF2-40B4-BE49-F238E27FC236}">
                <a16:creationId xmlns:a16="http://schemas.microsoft.com/office/drawing/2014/main" id="{29912BDD-C14A-413C-82F4-3587B572E3C2}"/>
              </a:ext>
            </a:extLst>
          </p:cNvPr>
          <p:cNvSpPr>
            <a:spLocks noGrp="1"/>
          </p:cNvSpPr>
          <p:nvPr>
            <p:ph idx="1"/>
          </p:nvPr>
        </p:nvSpPr>
        <p:spPr/>
        <p:txBody>
          <a:bodyPr>
            <a:normAutofit fontScale="92500" lnSpcReduction="20000"/>
          </a:bodyPr>
          <a:lstStyle/>
          <a:p>
            <a:r>
              <a:rPr lang="ru-RU" dirty="0"/>
              <a:t>Члены класса в виде функций без возвращаемого значения (для целей использования </a:t>
            </a:r>
            <a:r>
              <a:rPr lang="en-US" dirty="0">
                <a:latin typeface="Consolas" panose="020B0609020204030204" pitchFamily="49" charset="0"/>
              </a:rPr>
              <a:t>return</a:t>
            </a:r>
            <a:r>
              <a:rPr lang="ru-RU" dirty="0"/>
              <a:t> – </a:t>
            </a:r>
            <a:r>
              <a:rPr lang="en-US" dirty="0">
                <a:latin typeface="Consolas" panose="020B0609020204030204" pitchFamily="49" charset="0"/>
              </a:rPr>
              <a:t>void</a:t>
            </a:r>
            <a:r>
              <a:rPr lang="en-US" dirty="0"/>
              <a:t>), </a:t>
            </a:r>
            <a:r>
              <a:rPr lang="ru-RU" dirty="0"/>
              <a:t>вместо имени – имя самого класса (формально – нет имени). Позволяют инициализировать класс путём выполнения произвольного кода, зависящего от произвольного набора значений.</a:t>
            </a:r>
          </a:p>
          <a:p>
            <a:r>
              <a:rPr lang="ru-RU" dirty="0"/>
              <a:t>Класс с конструкторами – уже не агрегат. При попытке создания происходит разрешение перегрузок конструкторов, аргументы</a:t>
            </a:r>
            <a:r>
              <a:rPr lang="en-US" dirty="0"/>
              <a:t> </a:t>
            </a:r>
            <a:r>
              <a:rPr lang="ru-RU" dirty="0"/>
              <a:t>из списка (при инициализации списком), один аргумент при инициализации из одного значения, ноль аргументов при инициализации по умолчанию или значения.</a:t>
            </a:r>
          </a:p>
          <a:p>
            <a:r>
              <a:rPr lang="ru-RU" dirty="0"/>
              <a:t>В определении конструктора может быть список инициализаторов в форме прямой (</a:t>
            </a:r>
            <a:r>
              <a:rPr lang="en-US" dirty="0"/>
              <a:t>direct) </a:t>
            </a:r>
            <a:r>
              <a:rPr lang="ru-RU" dirty="0"/>
              <a:t>инициализации (круглые/фигурные скобки), имеющих приоритет над инициализаторами подобъектов</a:t>
            </a:r>
            <a:r>
              <a:rPr lang="en-US" dirty="0"/>
              <a:t> </a:t>
            </a:r>
            <a:r>
              <a:rPr lang="ru-RU" dirty="0"/>
              <a:t>по умолчанию.</a:t>
            </a:r>
          </a:p>
        </p:txBody>
      </p:sp>
    </p:spTree>
    <p:extLst>
      <p:ext uri="{BB962C8B-B14F-4D97-AF65-F5344CB8AC3E}">
        <p14:creationId xmlns:p14="http://schemas.microsoft.com/office/powerpoint/2010/main" val="133841790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860D-F48C-44D3-A58D-E5686B12169F}"/>
              </a:ext>
            </a:extLst>
          </p:cNvPr>
          <p:cNvSpPr>
            <a:spLocks noGrp="1"/>
          </p:cNvSpPr>
          <p:nvPr>
            <p:ph type="title"/>
          </p:nvPr>
        </p:nvSpPr>
        <p:spPr/>
        <p:txBody>
          <a:bodyPr/>
          <a:lstStyle/>
          <a:p>
            <a:r>
              <a:rPr lang="ru-RU" dirty="0"/>
              <a:t>Пример использования конструкторов</a:t>
            </a:r>
          </a:p>
        </p:txBody>
      </p:sp>
      <p:sp>
        <p:nvSpPr>
          <p:cNvPr id="3" name="Content Placeholder 2">
            <a:extLst>
              <a:ext uri="{FF2B5EF4-FFF2-40B4-BE49-F238E27FC236}">
                <a16:creationId xmlns:a16="http://schemas.microsoft.com/office/drawing/2014/main" id="{F96DB265-738F-42CD-8170-384B73C98C5C}"/>
              </a:ext>
            </a:extLst>
          </p:cNvPr>
          <p:cNvSpPr>
            <a:spLocks noGrp="1"/>
          </p:cNvSpPr>
          <p:nvPr>
            <p:ph idx="1"/>
          </p:nvPr>
        </p:nvSpPr>
        <p:spPr/>
        <p:txBody>
          <a:bodyPr>
            <a:normAutofit/>
          </a:bodyPr>
          <a:lstStyle/>
          <a:p>
            <a:pPr marL="0" indent="0">
              <a:buNone/>
            </a:pPr>
            <a:r>
              <a:rPr lang="en-US" sz="1900" dirty="0">
                <a:latin typeface="Consolas" panose="020B0609020204030204" pitchFamily="49" charset="0"/>
              </a:rPr>
              <a:t>struct </a:t>
            </a:r>
            <a:r>
              <a:rPr lang="en-US" sz="1900" dirty="0" err="1">
                <a:latin typeface="Consolas" panose="020B0609020204030204" pitchFamily="49" charset="0"/>
              </a:rPr>
              <a:t>polar_t</a:t>
            </a:r>
            <a:r>
              <a:rPr lang="en-US" sz="1900" dirty="0">
                <a:latin typeface="Consolas" panose="020B0609020204030204" pitchFamily="49" charset="0"/>
              </a:rPr>
              <a:t> {};               </a:t>
            </a:r>
            <a:r>
              <a:rPr lang="ru-RU" sz="1900" dirty="0">
                <a:latin typeface="Consolas" panose="020B0609020204030204" pitchFamily="49" charset="0"/>
              </a:rPr>
              <a:t>           </a:t>
            </a:r>
            <a:r>
              <a:rPr lang="en-US" sz="1900" dirty="0">
                <a:latin typeface="Consolas" panose="020B0609020204030204" pitchFamily="49" charset="0"/>
              </a:rPr>
              <a:t>// </a:t>
            </a:r>
            <a:r>
              <a:rPr lang="ru-RU" sz="1900" dirty="0">
                <a:latin typeface="Consolas" panose="020B0609020204030204" pitchFamily="49" charset="0"/>
              </a:rPr>
              <a:t>тип тэга</a:t>
            </a:r>
            <a:endParaRPr lang="en-US" sz="1900" dirty="0">
              <a:latin typeface="Consolas" panose="020B0609020204030204" pitchFamily="49" charset="0"/>
            </a:endParaRPr>
          </a:p>
          <a:p>
            <a:pPr marL="0" indent="0">
              <a:buNone/>
            </a:pPr>
            <a:r>
              <a:rPr lang="en-US" sz="1900" dirty="0" err="1">
                <a:latin typeface="Consolas" panose="020B0609020204030204" pitchFamily="49" charset="0"/>
              </a:rPr>
              <a:t>constexpr</a:t>
            </a:r>
            <a:r>
              <a:rPr lang="en-US" sz="1900" dirty="0">
                <a:latin typeface="Consolas" panose="020B0609020204030204" pitchFamily="49" charset="0"/>
              </a:rPr>
              <a:t> inline </a:t>
            </a:r>
            <a:r>
              <a:rPr lang="en-US" sz="1900" dirty="0" err="1">
                <a:latin typeface="Consolas" panose="020B0609020204030204" pitchFamily="49" charset="0"/>
              </a:rPr>
              <a:t>polar_t</a:t>
            </a:r>
            <a:r>
              <a:rPr lang="en-US" sz="1900" dirty="0">
                <a:latin typeface="Consolas" panose="020B0609020204030204" pitchFamily="49" charset="0"/>
              </a:rPr>
              <a:t> polar{};</a:t>
            </a:r>
            <a:r>
              <a:rPr lang="ru-RU" sz="1900" dirty="0">
                <a:latin typeface="Consolas" panose="020B0609020204030204" pitchFamily="49" charset="0"/>
              </a:rPr>
              <a:t>           // тэг</a:t>
            </a:r>
            <a:endParaRPr lang="en-US" sz="1900" dirty="0">
              <a:latin typeface="Consolas" panose="020B0609020204030204" pitchFamily="49" charset="0"/>
            </a:endParaRPr>
          </a:p>
          <a:p>
            <a:pPr marL="0" indent="0">
              <a:buNone/>
            </a:pPr>
            <a:endParaRPr lang="en-US" sz="1900" dirty="0">
              <a:latin typeface="Consolas" panose="020B0609020204030204" pitchFamily="49" charset="0"/>
            </a:endParaRPr>
          </a:p>
          <a:p>
            <a:pPr marL="0" indent="0">
              <a:buNone/>
            </a:pPr>
            <a:r>
              <a:rPr lang="en-US" sz="1900" dirty="0">
                <a:latin typeface="Consolas" panose="020B0609020204030204" pitchFamily="49" charset="0"/>
              </a:rPr>
              <a:t>struct point {</a:t>
            </a:r>
          </a:p>
          <a:p>
            <a:pPr marL="0" indent="0">
              <a:buNone/>
            </a:pPr>
            <a:r>
              <a:rPr lang="en-US" sz="1900" dirty="0">
                <a:latin typeface="Consolas" panose="020B0609020204030204" pitchFamily="49" charset="0"/>
              </a:rPr>
              <a:t>    double </a:t>
            </a:r>
            <a:r>
              <a:rPr lang="en-US" sz="1900" dirty="0" err="1">
                <a:latin typeface="Consolas" panose="020B0609020204030204" pitchFamily="49" charset="0"/>
              </a:rPr>
              <a:t>x,y</a:t>
            </a:r>
            <a:r>
              <a:rPr lang="en-US" sz="1900" dirty="0">
                <a:latin typeface="Consolas" panose="020B0609020204030204" pitchFamily="49" charset="0"/>
              </a:rPr>
              <a:t>;</a:t>
            </a:r>
          </a:p>
          <a:p>
            <a:pPr marL="0" indent="0">
              <a:buNone/>
            </a:pPr>
            <a:endParaRPr lang="en-US" sz="1900" dirty="0">
              <a:latin typeface="Consolas" panose="020B0609020204030204" pitchFamily="49" charset="0"/>
            </a:endParaRPr>
          </a:p>
          <a:p>
            <a:pPr marL="0" indent="0">
              <a:buNone/>
            </a:pPr>
            <a:r>
              <a:rPr lang="en-US" sz="1900" dirty="0">
                <a:latin typeface="Consolas" panose="020B0609020204030204" pitchFamily="49" charset="0"/>
              </a:rPr>
              <a:t>    point() : x{},y{} {}</a:t>
            </a:r>
            <a:r>
              <a:rPr lang="ru-RU" sz="1900" dirty="0">
                <a:latin typeface="Consolas" panose="020B0609020204030204" pitchFamily="49" charset="0"/>
              </a:rPr>
              <a:t> </a:t>
            </a:r>
            <a:r>
              <a:rPr lang="en-US" sz="1900" dirty="0">
                <a:latin typeface="Consolas" panose="020B0609020204030204" pitchFamily="49" charset="0"/>
              </a:rPr>
              <a:t>  </a:t>
            </a:r>
            <a:r>
              <a:rPr lang="ru-RU" sz="1900" dirty="0">
                <a:latin typeface="Consolas" panose="020B0609020204030204" pitchFamily="49" charset="0"/>
              </a:rPr>
              <a:t>                 // прямая инициализация списком</a:t>
            </a:r>
            <a:endParaRPr lang="en-US" sz="1900" dirty="0">
              <a:latin typeface="Consolas" panose="020B0609020204030204" pitchFamily="49" charset="0"/>
            </a:endParaRPr>
          </a:p>
          <a:p>
            <a:pPr marL="0" indent="0">
              <a:buNone/>
            </a:pPr>
            <a:r>
              <a:rPr lang="en-US" sz="1900" dirty="0">
                <a:latin typeface="Consolas" panose="020B0609020204030204" pitchFamily="49" charset="0"/>
              </a:rPr>
              <a:t>    point(double </a:t>
            </a:r>
            <a:r>
              <a:rPr lang="en-US" sz="1900" dirty="0" err="1">
                <a:latin typeface="Consolas" panose="020B0609020204030204" pitchFamily="49" charset="0"/>
              </a:rPr>
              <a:t>x,double</a:t>
            </a:r>
            <a:r>
              <a:rPr lang="en-US" sz="1900" dirty="0">
                <a:latin typeface="Consolas" panose="020B0609020204030204" pitchFamily="49" charset="0"/>
              </a:rPr>
              <a:t> y) : x(x),y(y) {}</a:t>
            </a:r>
            <a:r>
              <a:rPr lang="ru-RU" sz="1900" dirty="0">
                <a:latin typeface="Consolas" panose="020B0609020204030204" pitchFamily="49" charset="0"/>
              </a:rPr>
              <a:t> // поиск имён!</a:t>
            </a:r>
            <a:endParaRPr lang="en-US" sz="1900" dirty="0">
              <a:latin typeface="Consolas" panose="020B0609020204030204" pitchFamily="49" charset="0"/>
            </a:endParaRPr>
          </a:p>
          <a:p>
            <a:pPr marL="0" indent="0">
              <a:buNone/>
            </a:pPr>
            <a:r>
              <a:rPr lang="en-US" sz="1900" dirty="0">
                <a:latin typeface="Consolas" panose="020B0609020204030204" pitchFamily="49" charset="0"/>
              </a:rPr>
              <a:t>    point(</a:t>
            </a:r>
            <a:r>
              <a:rPr lang="en-US" sz="1900" dirty="0" err="1">
                <a:latin typeface="Consolas" panose="020B0609020204030204" pitchFamily="49" charset="0"/>
              </a:rPr>
              <a:t>polar_t,double</a:t>
            </a:r>
            <a:r>
              <a:rPr lang="en-US" sz="1900" dirty="0">
                <a:latin typeface="Consolas" panose="020B0609020204030204" pitchFamily="49" charset="0"/>
              </a:rPr>
              <a:t> </a:t>
            </a:r>
            <a:r>
              <a:rPr lang="en-US" sz="1900" dirty="0" err="1">
                <a:latin typeface="Consolas" panose="020B0609020204030204" pitchFamily="49" charset="0"/>
              </a:rPr>
              <a:t>r,double</a:t>
            </a:r>
            <a:r>
              <a:rPr lang="en-US" sz="1900" dirty="0">
                <a:latin typeface="Consolas" panose="020B0609020204030204" pitchFamily="49" charset="0"/>
              </a:rPr>
              <a:t> phi) </a:t>
            </a:r>
            <a:r>
              <a:rPr lang="ru-RU" sz="1900" dirty="0">
                <a:latin typeface="Consolas" panose="020B0609020204030204" pitchFamily="49" charset="0"/>
              </a:rPr>
              <a:t>     </a:t>
            </a:r>
            <a:r>
              <a:rPr lang="en-US" sz="1900" dirty="0">
                <a:latin typeface="Consolas" panose="020B0609020204030204" pitchFamily="49" charset="0"/>
              </a:rPr>
              <a:t>// </a:t>
            </a:r>
            <a:r>
              <a:rPr lang="ru-RU" sz="1900" dirty="0">
                <a:latin typeface="Consolas" panose="020B0609020204030204" pitchFamily="49" charset="0"/>
              </a:rPr>
              <a:t>параметр-тэг без имени</a:t>
            </a:r>
            <a:endParaRPr lang="en-US" sz="1900" dirty="0">
              <a:latin typeface="Consolas" panose="020B0609020204030204" pitchFamily="49" charset="0"/>
            </a:endParaRPr>
          </a:p>
          <a:p>
            <a:pPr marL="0" indent="0">
              <a:buNone/>
            </a:pPr>
            <a:r>
              <a:rPr lang="en-US" sz="1900" dirty="0">
                <a:latin typeface="Consolas" panose="020B0609020204030204" pitchFamily="49" charset="0"/>
              </a:rPr>
              <a:t>        : x(r*</a:t>
            </a:r>
            <a:r>
              <a:rPr lang="en-US" sz="1900" dirty="0" err="1">
                <a:latin typeface="Consolas" panose="020B0609020204030204" pitchFamily="49" charset="0"/>
              </a:rPr>
              <a:t>std</a:t>
            </a:r>
            <a:r>
              <a:rPr lang="en-US" sz="1900" dirty="0">
                <a:latin typeface="Consolas" panose="020B0609020204030204" pitchFamily="49" charset="0"/>
              </a:rPr>
              <a:t>::cos(phi)),y(r*</a:t>
            </a:r>
            <a:r>
              <a:rPr lang="en-US" sz="1900" dirty="0" err="1">
                <a:latin typeface="Consolas" panose="020B0609020204030204" pitchFamily="49" charset="0"/>
              </a:rPr>
              <a:t>std</a:t>
            </a:r>
            <a:r>
              <a:rPr lang="en-US" sz="1900" dirty="0">
                <a:latin typeface="Consolas" panose="020B0609020204030204" pitchFamily="49" charset="0"/>
              </a:rPr>
              <a:t>::sin(phi))</a:t>
            </a:r>
          </a:p>
          <a:p>
            <a:pPr marL="0" indent="0">
              <a:buNone/>
            </a:pPr>
            <a:r>
              <a:rPr lang="en-US" sz="1900" dirty="0">
                <a:latin typeface="Consolas" panose="020B0609020204030204" pitchFamily="49" charset="0"/>
              </a:rPr>
              <a:t>    {}</a:t>
            </a:r>
          </a:p>
          <a:p>
            <a:pPr marL="0" indent="0">
              <a:buNone/>
            </a:pPr>
            <a:r>
              <a:rPr lang="en-US" sz="1900" dirty="0">
                <a:latin typeface="Consolas" panose="020B0609020204030204" pitchFamily="49" charset="0"/>
              </a:rPr>
              <a:t>};</a:t>
            </a:r>
            <a:endParaRPr lang="ru-RU" sz="1900" dirty="0">
              <a:latin typeface="Consolas" panose="020B0609020204030204" pitchFamily="49" charset="0"/>
            </a:endParaRPr>
          </a:p>
        </p:txBody>
      </p:sp>
    </p:spTree>
    <p:extLst>
      <p:ext uri="{BB962C8B-B14F-4D97-AF65-F5344CB8AC3E}">
        <p14:creationId xmlns:p14="http://schemas.microsoft.com/office/powerpoint/2010/main" val="325998603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4577-6B2A-4418-B4A7-A64B9F3ADE53}"/>
              </a:ext>
            </a:extLst>
          </p:cNvPr>
          <p:cNvSpPr>
            <a:spLocks noGrp="1"/>
          </p:cNvSpPr>
          <p:nvPr>
            <p:ph type="title"/>
          </p:nvPr>
        </p:nvSpPr>
        <p:spPr/>
        <p:txBody>
          <a:bodyPr/>
          <a:lstStyle/>
          <a:p>
            <a:r>
              <a:rPr lang="ru-RU" dirty="0"/>
              <a:t>Инкапсуляция</a:t>
            </a:r>
          </a:p>
        </p:txBody>
      </p:sp>
      <p:sp>
        <p:nvSpPr>
          <p:cNvPr id="3" name="Content Placeholder 2">
            <a:extLst>
              <a:ext uri="{FF2B5EF4-FFF2-40B4-BE49-F238E27FC236}">
                <a16:creationId xmlns:a16="http://schemas.microsoft.com/office/drawing/2014/main" id="{F9BBB22F-7D8C-4B92-86A2-B5ECE03A1CB9}"/>
              </a:ext>
            </a:extLst>
          </p:cNvPr>
          <p:cNvSpPr>
            <a:spLocks noGrp="1"/>
          </p:cNvSpPr>
          <p:nvPr>
            <p:ph idx="1"/>
          </p:nvPr>
        </p:nvSpPr>
        <p:spPr/>
        <p:txBody>
          <a:bodyPr/>
          <a:lstStyle/>
          <a:p>
            <a:r>
              <a:rPr lang="ru-RU" dirty="0"/>
              <a:t>Конструкторы позволяют обеспечить правильную инициализацию объекта, но не гарантируют ничего о его дальнейшем состоянии.</a:t>
            </a:r>
          </a:p>
          <a:p>
            <a:r>
              <a:rPr lang="ru-RU" dirty="0"/>
              <a:t>Инкапсуляция (</a:t>
            </a:r>
            <a:r>
              <a:rPr lang="en-US" dirty="0" err="1"/>
              <a:t>incapsulation</a:t>
            </a:r>
            <a:r>
              <a:rPr lang="en-US" dirty="0"/>
              <a:t>) – </a:t>
            </a:r>
            <a:r>
              <a:rPr lang="ru-RU" dirty="0"/>
              <a:t>скрытие деталей реализации объекта. Запрет прямого доступа к представлению в памяти позволяет предоставить произвольный интерфейс, от него не зависящий и гарантирующий инварианты.</a:t>
            </a:r>
          </a:p>
          <a:p>
            <a:r>
              <a:rPr lang="ru-RU" dirty="0"/>
              <a:t>Инвариант (</a:t>
            </a:r>
            <a:r>
              <a:rPr lang="en-US" dirty="0"/>
              <a:t>invariant) – </a:t>
            </a:r>
            <a:r>
              <a:rPr lang="ru-RU" dirty="0"/>
              <a:t>свойство объекта, которое он сохраняет на протяжении всего своего существования.</a:t>
            </a:r>
          </a:p>
          <a:p>
            <a:pPr lvl="1"/>
            <a:r>
              <a:rPr lang="ru-RU" dirty="0"/>
              <a:t>Инварианты могут быть нарушены модификаторами временно в процессе их работы.</a:t>
            </a:r>
          </a:p>
        </p:txBody>
      </p:sp>
    </p:spTree>
    <p:extLst>
      <p:ext uri="{BB962C8B-B14F-4D97-AF65-F5344CB8AC3E}">
        <p14:creationId xmlns:p14="http://schemas.microsoft.com/office/powerpoint/2010/main" val="81597876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6EBCE-F181-48A4-96F2-247AF766D8F4}"/>
              </a:ext>
            </a:extLst>
          </p:cNvPr>
          <p:cNvSpPr>
            <a:spLocks noGrp="1"/>
          </p:cNvSpPr>
          <p:nvPr>
            <p:ph type="title"/>
          </p:nvPr>
        </p:nvSpPr>
        <p:spPr/>
        <p:txBody>
          <a:bodyPr/>
          <a:lstStyle/>
          <a:p>
            <a:r>
              <a:rPr lang="ru-RU" dirty="0"/>
              <a:t>Уровни доступа к членам класса</a:t>
            </a:r>
          </a:p>
        </p:txBody>
      </p:sp>
      <p:sp>
        <p:nvSpPr>
          <p:cNvPr id="3" name="Content Placeholder 2">
            <a:extLst>
              <a:ext uri="{FF2B5EF4-FFF2-40B4-BE49-F238E27FC236}">
                <a16:creationId xmlns:a16="http://schemas.microsoft.com/office/drawing/2014/main" id="{C7CE4908-7E22-4E7D-8458-D19278C855EB}"/>
              </a:ext>
            </a:extLst>
          </p:cNvPr>
          <p:cNvSpPr>
            <a:spLocks noGrp="1"/>
          </p:cNvSpPr>
          <p:nvPr>
            <p:ph idx="1"/>
          </p:nvPr>
        </p:nvSpPr>
        <p:spPr/>
        <p:txBody>
          <a:bodyPr>
            <a:normAutofit fontScale="92500" lnSpcReduction="10000"/>
          </a:bodyPr>
          <a:lstStyle/>
          <a:p>
            <a:r>
              <a:rPr lang="ru-RU" dirty="0"/>
              <a:t>Все члены классов имеют один из уровней доступа.</a:t>
            </a:r>
          </a:p>
          <a:p>
            <a:pPr lvl="1"/>
            <a:r>
              <a:rPr lang="ru-RU" dirty="0"/>
              <a:t>Открытые (</a:t>
            </a:r>
            <a:r>
              <a:rPr lang="en-US" dirty="0"/>
              <a:t>public</a:t>
            </a:r>
            <a:r>
              <a:rPr lang="ru-RU" dirty="0"/>
              <a:t>) члены класса доступны отовсюду.</a:t>
            </a:r>
          </a:p>
          <a:p>
            <a:pPr lvl="1"/>
            <a:r>
              <a:rPr lang="ru-RU" dirty="0"/>
              <a:t>Закрытые (</a:t>
            </a:r>
            <a:r>
              <a:rPr lang="en-US" dirty="0"/>
              <a:t>private) </a:t>
            </a:r>
            <a:r>
              <a:rPr lang="ru-RU" dirty="0"/>
              <a:t>члены класса доступны только ему и его членам.</a:t>
            </a:r>
          </a:p>
          <a:p>
            <a:r>
              <a:rPr lang="ru-RU" dirty="0"/>
              <a:t>Проверка уровня доступа – последний этап поиска имён, если имя нашлось в классовой области видимости (уже после разрешения перегрузок!)</a:t>
            </a:r>
            <a:endParaRPr lang="en-US" dirty="0"/>
          </a:p>
          <a:p>
            <a:r>
              <a:rPr lang="ru-RU" dirty="0"/>
              <a:t>Определяются по ближайшему спецификатору доступа (</a:t>
            </a:r>
            <a:r>
              <a:rPr lang="en-US" dirty="0"/>
              <a:t>access specifier)</a:t>
            </a:r>
            <a:r>
              <a:rPr lang="ru-RU" dirty="0"/>
              <a:t> в виде </a:t>
            </a:r>
            <a:r>
              <a:rPr lang="en-US" dirty="0">
                <a:latin typeface="Consolas" panose="020B0609020204030204" pitchFamily="49" charset="0"/>
              </a:rPr>
              <a:t>private:</a:t>
            </a:r>
            <a:r>
              <a:rPr lang="en-US" dirty="0"/>
              <a:t> </a:t>
            </a:r>
            <a:r>
              <a:rPr lang="ru-RU" dirty="0"/>
              <a:t>или </a:t>
            </a:r>
            <a:r>
              <a:rPr lang="en-US" dirty="0">
                <a:latin typeface="Consolas" panose="020B0609020204030204" pitchFamily="49" charset="0"/>
              </a:rPr>
              <a:t>public:</a:t>
            </a:r>
            <a:r>
              <a:rPr lang="en-US" dirty="0"/>
              <a:t>.</a:t>
            </a:r>
          </a:p>
          <a:p>
            <a:pPr lvl="1"/>
            <a:r>
              <a:rPr lang="ru-RU" dirty="0"/>
              <a:t>Для классов, определяемых с ключом </a:t>
            </a:r>
            <a:r>
              <a:rPr lang="en-US" dirty="0">
                <a:latin typeface="Consolas" panose="020B0609020204030204" pitchFamily="49" charset="0"/>
              </a:rPr>
              <a:t>struct</a:t>
            </a:r>
            <a:r>
              <a:rPr lang="en-US" dirty="0"/>
              <a:t>, </a:t>
            </a:r>
            <a:r>
              <a:rPr lang="en-US" dirty="0">
                <a:latin typeface="Consolas" panose="020B0609020204030204" pitchFamily="49" charset="0"/>
              </a:rPr>
              <a:t>public</a:t>
            </a:r>
            <a:r>
              <a:rPr lang="en-US" dirty="0"/>
              <a:t> </a:t>
            </a:r>
            <a:r>
              <a:rPr lang="ru-RU" dirty="0"/>
              <a:t>по умолчанию, для </a:t>
            </a:r>
            <a:r>
              <a:rPr lang="en-US" dirty="0">
                <a:latin typeface="Consolas" panose="020B0609020204030204" pitchFamily="49" charset="0"/>
              </a:rPr>
              <a:t>class</a:t>
            </a:r>
            <a:r>
              <a:rPr lang="en-US" dirty="0"/>
              <a:t> – </a:t>
            </a:r>
            <a:r>
              <a:rPr lang="en-US" dirty="0">
                <a:latin typeface="Consolas" panose="020B0609020204030204" pitchFamily="49" charset="0"/>
              </a:rPr>
              <a:t>private</a:t>
            </a:r>
            <a:r>
              <a:rPr lang="en-US" dirty="0"/>
              <a:t>.</a:t>
            </a:r>
          </a:p>
          <a:p>
            <a:r>
              <a:rPr lang="ru-RU" dirty="0"/>
              <a:t>Следует применять одинаковый уровень доступа для всех нестатических членов данных класса.</a:t>
            </a:r>
          </a:p>
          <a:p>
            <a:endParaRPr lang="ru-RU" dirty="0"/>
          </a:p>
        </p:txBody>
      </p:sp>
    </p:spTree>
    <p:extLst>
      <p:ext uri="{BB962C8B-B14F-4D97-AF65-F5344CB8AC3E}">
        <p14:creationId xmlns:p14="http://schemas.microsoft.com/office/powerpoint/2010/main" val="149403927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C0F9-371E-4634-937E-A02956F7964D}"/>
              </a:ext>
            </a:extLst>
          </p:cNvPr>
          <p:cNvSpPr>
            <a:spLocks noGrp="1"/>
          </p:cNvSpPr>
          <p:nvPr>
            <p:ph type="title"/>
          </p:nvPr>
        </p:nvSpPr>
        <p:spPr/>
        <p:txBody>
          <a:bodyPr/>
          <a:lstStyle/>
          <a:p>
            <a:r>
              <a:rPr lang="ru-RU" dirty="0"/>
              <a:t>Уровни доступа к членам класса</a:t>
            </a:r>
          </a:p>
        </p:txBody>
      </p:sp>
      <p:sp>
        <p:nvSpPr>
          <p:cNvPr id="3" name="Content Placeholder 2">
            <a:extLst>
              <a:ext uri="{FF2B5EF4-FFF2-40B4-BE49-F238E27FC236}">
                <a16:creationId xmlns:a16="http://schemas.microsoft.com/office/drawing/2014/main" id="{1D83B5D4-B1A7-4A07-A730-92CB245EAC7F}"/>
              </a:ext>
            </a:extLst>
          </p:cNvPr>
          <p:cNvSpPr>
            <a:spLocks noGrp="1"/>
          </p:cNvSpPr>
          <p:nvPr>
            <p:ph idx="1"/>
          </p:nvPr>
        </p:nvSpPr>
        <p:spPr/>
        <p:txBody>
          <a:bodyPr>
            <a:normAutofit fontScale="92500" lnSpcReduction="10000"/>
          </a:bodyPr>
          <a:lstStyle/>
          <a:p>
            <a:r>
              <a:rPr lang="ru-RU" dirty="0"/>
              <a:t>Для простых классов, не требующих инвариантов, используют ключ </a:t>
            </a:r>
            <a:r>
              <a:rPr lang="en-US" dirty="0"/>
              <a:t>struct, </a:t>
            </a:r>
            <a:r>
              <a:rPr lang="ru-RU" dirty="0"/>
              <a:t>все члены данных доступны напрямую.</a:t>
            </a:r>
          </a:p>
          <a:p>
            <a:r>
              <a:rPr lang="ru-RU" dirty="0"/>
              <a:t>Для классов с инкапсуляцией применяют ключ </a:t>
            </a:r>
            <a:r>
              <a:rPr lang="en-US" dirty="0"/>
              <a:t>class, </a:t>
            </a:r>
            <a:r>
              <a:rPr lang="ru-RU" dirty="0"/>
              <a:t>члены данных напрямую не доступны. Доступ осуществляется через нестатические функции-члены класса – </a:t>
            </a:r>
            <a:r>
              <a:rPr lang="ru-RU" dirty="0" err="1"/>
              <a:t>акцессоры</a:t>
            </a:r>
            <a:r>
              <a:rPr lang="ru-RU" dirty="0"/>
              <a:t> (</a:t>
            </a:r>
            <a:r>
              <a:rPr lang="en-US" dirty="0"/>
              <a:t>accessors).</a:t>
            </a:r>
          </a:p>
          <a:p>
            <a:r>
              <a:rPr lang="ru-RU" dirty="0"/>
              <a:t>С точки зрения наличия </a:t>
            </a:r>
            <a:r>
              <a:rPr lang="ru-RU" dirty="0" err="1"/>
              <a:t>акцессоров</a:t>
            </a:r>
            <a:r>
              <a:rPr lang="ru-RU" dirty="0"/>
              <a:t>, объект класса обладает свойствами (</a:t>
            </a:r>
            <a:r>
              <a:rPr lang="en-US" dirty="0"/>
              <a:t>property) </a:t>
            </a:r>
            <a:r>
              <a:rPr lang="ru-RU" dirty="0"/>
              <a:t>только для чтения (только наблюдатель) или для чтения и изменения (наблюдатель и модификатор).</a:t>
            </a:r>
          </a:p>
          <a:p>
            <a:pPr lvl="1"/>
            <a:r>
              <a:rPr lang="ru-RU" dirty="0"/>
              <a:t>Неформальный термин – на уровне языка понятия и средств сокращения написания нет.</a:t>
            </a:r>
          </a:p>
          <a:p>
            <a:r>
              <a:rPr lang="ru-RU" dirty="0"/>
              <a:t>За интерфейсом из </a:t>
            </a:r>
            <a:r>
              <a:rPr lang="ru-RU" dirty="0" err="1"/>
              <a:t>акцессоров</a:t>
            </a:r>
            <a:r>
              <a:rPr lang="ru-RU" dirty="0"/>
              <a:t> может скрывать произвольная логика по вычислению, модификации свойств, проверкам этих действий и др.</a:t>
            </a:r>
            <a:endParaRPr lang="en-US" dirty="0"/>
          </a:p>
        </p:txBody>
      </p:sp>
    </p:spTree>
    <p:extLst>
      <p:ext uri="{BB962C8B-B14F-4D97-AF65-F5344CB8AC3E}">
        <p14:creationId xmlns:p14="http://schemas.microsoft.com/office/powerpoint/2010/main" val="200696591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D43D-037E-4C32-A01B-9D62D2A8F27F}"/>
              </a:ext>
            </a:extLst>
          </p:cNvPr>
          <p:cNvSpPr>
            <a:spLocks noGrp="1"/>
          </p:cNvSpPr>
          <p:nvPr>
            <p:ph type="title"/>
          </p:nvPr>
        </p:nvSpPr>
        <p:spPr/>
        <p:txBody>
          <a:bodyPr/>
          <a:lstStyle/>
          <a:p>
            <a:r>
              <a:rPr lang="ru-RU" dirty="0"/>
              <a:t>Тривиальные </a:t>
            </a:r>
            <a:r>
              <a:rPr lang="ru-RU" dirty="0" err="1"/>
              <a:t>акцессоры</a:t>
            </a:r>
            <a:endParaRPr lang="ru-RU" dirty="0"/>
          </a:p>
        </p:txBody>
      </p:sp>
      <p:sp>
        <p:nvSpPr>
          <p:cNvPr id="3" name="Content Placeholder 2">
            <a:extLst>
              <a:ext uri="{FF2B5EF4-FFF2-40B4-BE49-F238E27FC236}">
                <a16:creationId xmlns:a16="http://schemas.microsoft.com/office/drawing/2014/main" id="{4943ABEB-0E5E-49C7-B3E9-B5C062F85DA4}"/>
              </a:ext>
            </a:extLst>
          </p:cNvPr>
          <p:cNvSpPr>
            <a:spLocks noGrp="1"/>
          </p:cNvSpPr>
          <p:nvPr>
            <p:ph idx="1"/>
          </p:nvPr>
        </p:nvSpPr>
        <p:spPr/>
        <p:txBody>
          <a:bodyPr>
            <a:normAutofit fontScale="92500" lnSpcReduction="20000"/>
          </a:bodyPr>
          <a:lstStyle/>
          <a:p>
            <a:pPr marL="0" indent="0">
              <a:buNone/>
            </a:pPr>
            <a:r>
              <a:rPr lang="en-US" dirty="0">
                <a:latin typeface="Consolas" panose="020B0609020204030204" pitchFamily="49" charset="0"/>
              </a:rPr>
              <a:t>class gate {</a:t>
            </a:r>
          </a:p>
          <a:p>
            <a:pPr marL="0" indent="0">
              <a:buNone/>
            </a:pPr>
            <a:r>
              <a:rPr lang="en-US" dirty="0">
                <a:latin typeface="Consolas" panose="020B0609020204030204" pitchFamily="49" charset="0"/>
              </a:rPr>
              <a:t>    bool open_;</a:t>
            </a:r>
          </a:p>
          <a:p>
            <a:pPr marL="0" indent="0">
              <a:buNone/>
            </a:pPr>
            <a:r>
              <a:rPr lang="en-US" dirty="0">
                <a:latin typeface="Consolas" panose="020B0609020204030204" pitchFamily="49" charset="0"/>
              </a:rPr>
              <a:t>public:</a:t>
            </a:r>
          </a:p>
          <a:p>
            <a:pPr marL="0" indent="0">
              <a:buNone/>
            </a:pPr>
            <a:r>
              <a:rPr lang="en-US" dirty="0">
                <a:latin typeface="Consolas" panose="020B0609020204030204" pitchFamily="49" charset="0"/>
              </a:rPr>
              <a:t>    bool open() </a:t>
            </a:r>
            <a:r>
              <a:rPr lang="en-US" dirty="0" err="1">
                <a:latin typeface="Consolas" panose="020B0609020204030204" pitchFamily="49" charset="0"/>
              </a:rPr>
              <a:t>const</a:t>
            </a:r>
            <a:r>
              <a:rPr lang="en-US" dirty="0">
                <a:latin typeface="Consolas" panose="020B0609020204030204" pitchFamily="49" charset="0"/>
              </a:rPr>
              <a:t> { return open_; }</a:t>
            </a:r>
          </a:p>
          <a:p>
            <a:pPr marL="0" indent="0">
              <a:buNone/>
            </a:pPr>
            <a:r>
              <a:rPr lang="en-US" dirty="0">
                <a:latin typeface="Consolas" panose="020B0609020204030204" pitchFamily="49" charset="0"/>
              </a:rPr>
              <a:t>    void </a:t>
            </a:r>
            <a:r>
              <a:rPr lang="en-US" dirty="0" err="1">
                <a:latin typeface="Consolas" panose="020B0609020204030204" pitchFamily="49" charset="0"/>
              </a:rPr>
              <a:t>set_open</a:t>
            </a:r>
            <a:r>
              <a:rPr lang="en-US" dirty="0">
                <a:latin typeface="Consolas" panose="020B0609020204030204" pitchFamily="49" charset="0"/>
              </a:rPr>
              <a:t>(bool value) { open_ = value; }</a:t>
            </a: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void f(gate&amp; g)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“Gate state: “ &lt;&lt; </a:t>
            </a:r>
            <a:r>
              <a:rPr lang="en-US" dirty="0" err="1">
                <a:latin typeface="Consolas" panose="020B0609020204030204" pitchFamily="49" charset="0"/>
              </a:rPr>
              <a:t>g.open</a:t>
            </a:r>
            <a:r>
              <a:rPr lang="en-US" dirty="0">
                <a:latin typeface="Consolas" panose="020B0609020204030204" pitchFamily="49" charset="0"/>
              </a:rPr>
              <a:t>() &lt;&lt; ‘\n’;</a:t>
            </a:r>
          </a:p>
          <a:p>
            <a:pPr marL="0" indent="0">
              <a:buNone/>
            </a:pPr>
            <a:r>
              <a:rPr lang="en-US" dirty="0">
                <a:latin typeface="Consolas" panose="020B0609020204030204" pitchFamily="49" charset="0"/>
              </a:rPr>
              <a:t>    </a:t>
            </a:r>
            <a:r>
              <a:rPr lang="en-US" dirty="0" err="1">
                <a:latin typeface="Consolas" panose="020B0609020204030204" pitchFamily="49" charset="0"/>
              </a:rPr>
              <a:t>g.set_open</a:t>
            </a:r>
            <a:r>
              <a:rPr lang="en-US" dirty="0">
                <a:latin typeface="Consolas" panose="020B0609020204030204" pitchFamily="49" charset="0"/>
              </a:rPr>
              <a:t>(true);</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321958773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AE79-CAC3-4F9D-BF38-52831D400F72}"/>
              </a:ext>
            </a:extLst>
          </p:cNvPr>
          <p:cNvSpPr>
            <a:spLocks noGrp="1"/>
          </p:cNvSpPr>
          <p:nvPr>
            <p:ph type="title"/>
          </p:nvPr>
        </p:nvSpPr>
        <p:spPr/>
        <p:txBody>
          <a:bodyPr/>
          <a:lstStyle/>
          <a:p>
            <a:r>
              <a:rPr lang="ru-RU" dirty="0"/>
              <a:t>Преобразования классовых типов</a:t>
            </a:r>
          </a:p>
        </p:txBody>
      </p:sp>
      <p:sp>
        <p:nvSpPr>
          <p:cNvPr id="3" name="Content Placeholder 2">
            <a:extLst>
              <a:ext uri="{FF2B5EF4-FFF2-40B4-BE49-F238E27FC236}">
                <a16:creationId xmlns:a16="http://schemas.microsoft.com/office/drawing/2014/main" id="{7CD59295-3A10-4698-AFDA-ABFE8F638D24}"/>
              </a:ext>
            </a:extLst>
          </p:cNvPr>
          <p:cNvSpPr>
            <a:spLocks noGrp="1"/>
          </p:cNvSpPr>
          <p:nvPr>
            <p:ph idx="1"/>
          </p:nvPr>
        </p:nvSpPr>
        <p:spPr/>
        <p:txBody>
          <a:bodyPr>
            <a:normAutofit fontScale="85000" lnSpcReduction="20000"/>
          </a:bodyPr>
          <a:lstStyle/>
          <a:p>
            <a:r>
              <a:rPr lang="ru-RU" dirty="0"/>
              <a:t>Конструкторы, фактически, осуществляют преобразование из списка аргументов, заданного формой инициализации объекта классового типа в его тип.</a:t>
            </a:r>
          </a:p>
          <a:p>
            <a:pPr marL="0" indent="0">
              <a:buNone/>
            </a:pPr>
            <a:r>
              <a:rPr lang="en-US" dirty="0">
                <a:latin typeface="Consolas" panose="020B0609020204030204" pitchFamily="49" charset="0"/>
              </a:rPr>
              <a:t>struct thing { thing(</a:t>
            </a:r>
            <a:r>
              <a:rPr lang="en-US" dirty="0" err="1">
                <a:latin typeface="Consolas" panose="020B0609020204030204" pitchFamily="49" charset="0"/>
              </a:rPr>
              <a:t>int</a:t>
            </a:r>
            <a:r>
              <a:rPr lang="en-US" dirty="0">
                <a:latin typeface="Consolas" panose="020B0609020204030204" pitchFamily="49" charset="0"/>
              </a:rPr>
              <a:t> x); };</a:t>
            </a:r>
          </a:p>
          <a:p>
            <a:pPr marL="0" indent="0">
              <a:buNone/>
            </a:pPr>
            <a:r>
              <a:rPr lang="en-US" dirty="0">
                <a:latin typeface="Consolas" panose="020B0609020204030204" pitchFamily="49" charset="0"/>
              </a:rPr>
              <a:t>thing t = 15; // </a:t>
            </a:r>
            <a:r>
              <a:rPr lang="ru-RU" dirty="0">
                <a:latin typeface="Consolas" panose="020B0609020204030204" pitchFamily="49" charset="0"/>
              </a:rPr>
              <a:t>сравни:</a:t>
            </a:r>
          </a:p>
          <a:p>
            <a:pPr marL="0" indent="0">
              <a:buNone/>
            </a:pPr>
            <a:r>
              <a:rPr lang="en-US" dirty="0" err="1">
                <a:latin typeface="Consolas" panose="020B0609020204030204" pitchFamily="49" charset="0"/>
              </a:rPr>
              <a:t>int</a:t>
            </a:r>
            <a:r>
              <a:rPr lang="en-US" dirty="0">
                <a:latin typeface="Consolas" panose="020B0609020204030204" pitchFamily="49" charset="0"/>
              </a:rPr>
              <a:t> x = ‘a’;</a:t>
            </a:r>
            <a:endParaRPr lang="ru-RU" dirty="0">
              <a:latin typeface="Consolas" panose="020B0609020204030204" pitchFamily="49" charset="0"/>
            </a:endParaRPr>
          </a:p>
          <a:p>
            <a:r>
              <a:rPr lang="ru-RU" dirty="0"/>
              <a:t>Таким образом все конструкторы с одним параметром задают неявные преобразования и называются конструкторами преобразования (</a:t>
            </a:r>
            <a:r>
              <a:rPr lang="en-US" dirty="0"/>
              <a:t>converting constructor).</a:t>
            </a:r>
          </a:p>
          <a:p>
            <a:pPr lvl="1"/>
            <a:r>
              <a:rPr lang="ru-RU" dirty="0"/>
              <a:t>Это неявные преобразования, чтобы сделать их неявными используется спецификатор </a:t>
            </a:r>
            <a:r>
              <a:rPr lang="en-US" dirty="0"/>
              <a:t>explicit.</a:t>
            </a:r>
          </a:p>
          <a:p>
            <a:pPr lvl="1"/>
            <a:r>
              <a:rPr lang="ru-RU" dirty="0"/>
              <a:t>Это пользовательские (</a:t>
            </a:r>
            <a:r>
              <a:rPr lang="en-US" dirty="0"/>
              <a:t>user-defined) </a:t>
            </a:r>
            <a:r>
              <a:rPr lang="ru-RU" dirty="0"/>
              <a:t>преобразования, которые с точки зрения перегрузок хуже любых встроенных.</a:t>
            </a:r>
          </a:p>
          <a:p>
            <a:pPr lvl="1"/>
            <a:r>
              <a:rPr lang="ru-RU" dirty="0"/>
              <a:t>Всего в цепочке неявных преобразований производится максимум одна последовательность стандартных преобразований, одно пользовательское, и ещё одна стандартная.</a:t>
            </a:r>
          </a:p>
        </p:txBody>
      </p:sp>
    </p:spTree>
    <p:extLst>
      <p:ext uri="{BB962C8B-B14F-4D97-AF65-F5344CB8AC3E}">
        <p14:creationId xmlns:p14="http://schemas.microsoft.com/office/powerpoint/2010/main" val="1232561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08F82-C8FD-4939-8898-33CAB4250E73}"/>
              </a:ext>
            </a:extLst>
          </p:cNvPr>
          <p:cNvSpPr>
            <a:spLocks noGrp="1"/>
          </p:cNvSpPr>
          <p:nvPr>
            <p:ph type="title"/>
          </p:nvPr>
        </p:nvSpPr>
        <p:spPr/>
        <p:txBody>
          <a:bodyPr/>
          <a:lstStyle/>
          <a:p>
            <a:r>
              <a:rPr lang="ru-RU" dirty="0"/>
              <a:t>Система типов</a:t>
            </a:r>
          </a:p>
        </p:txBody>
      </p:sp>
      <p:sp>
        <p:nvSpPr>
          <p:cNvPr id="3" name="Content Placeholder 2">
            <a:extLst>
              <a:ext uri="{FF2B5EF4-FFF2-40B4-BE49-F238E27FC236}">
                <a16:creationId xmlns:a16="http://schemas.microsoft.com/office/drawing/2014/main" id="{435BF683-9196-4EAC-9635-DDE90FE3B4E1}"/>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64266861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D0D06-6701-4A92-9722-6500118F0984}"/>
              </a:ext>
            </a:extLst>
          </p:cNvPr>
          <p:cNvSpPr>
            <a:spLocks noGrp="1"/>
          </p:cNvSpPr>
          <p:nvPr>
            <p:ph type="title"/>
          </p:nvPr>
        </p:nvSpPr>
        <p:spPr/>
        <p:txBody>
          <a:bodyPr/>
          <a:lstStyle/>
          <a:p>
            <a:r>
              <a:rPr lang="ru-RU" dirty="0"/>
              <a:t>Преобразования классовых типов (2)</a:t>
            </a:r>
          </a:p>
        </p:txBody>
      </p:sp>
      <p:sp>
        <p:nvSpPr>
          <p:cNvPr id="3" name="Content Placeholder 2">
            <a:extLst>
              <a:ext uri="{FF2B5EF4-FFF2-40B4-BE49-F238E27FC236}">
                <a16:creationId xmlns:a16="http://schemas.microsoft.com/office/drawing/2014/main" id="{8989968B-7BE7-4C87-B24F-C644CB3C38F7}"/>
              </a:ext>
            </a:extLst>
          </p:cNvPr>
          <p:cNvSpPr>
            <a:spLocks noGrp="1"/>
          </p:cNvSpPr>
          <p:nvPr>
            <p:ph idx="1"/>
          </p:nvPr>
        </p:nvSpPr>
        <p:spPr/>
        <p:txBody>
          <a:bodyPr>
            <a:normAutofit lnSpcReduction="10000"/>
          </a:bodyPr>
          <a:lstStyle/>
          <a:p>
            <a:r>
              <a:rPr lang="ru-RU" dirty="0"/>
              <a:t>В обратную сторону, преобразования из данного классового типа в другой тип, задаётся функцией преобразования. Имя вида </a:t>
            </a:r>
            <a:r>
              <a:rPr lang="en-US" dirty="0"/>
              <a:t>operator </a:t>
            </a:r>
            <a:r>
              <a:rPr lang="ru-RU" dirty="0"/>
              <a:t>имя-типа, нет параметров, нет указания возвращаемого значения (формально – указанный тип). Также может быть </a:t>
            </a:r>
            <a:r>
              <a:rPr lang="en-US" dirty="0"/>
              <a:t>explicit.</a:t>
            </a:r>
            <a:endParaRPr lang="ru-RU" dirty="0"/>
          </a:p>
          <a:p>
            <a:r>
              <a:rPr lang="ru-RU" dirty="0"/>
              <a:t>Для преобразований между двумя классовыми типами есть выбор, обычно предпочитают конструктор.</a:t>
            </a:r>
            <a:r>
              <a:rPr lang="en-US" dirty="0"/>
              <a:t> </a:t>
            </a:r>
            <a:r>
              <a:rPr lang="ru-RU" dirty="0"/>
              <a:t>Если преобразования в/из не классового типа или типа, который написан не вами, выбора нет.</a:t>
            </a:r>
          </a:p>
          <a:p>
            <a:r>
              <a:rPr lang="ru-RU" dirty="0"/>
              <a:t>Разница между инициализацией копированием и прямой – копирование не рассматривает явные (</a:t>
            </a:r>
            <a:r>
              <a:rPr lang="en-US" dirty="0"/>
              <a:t>explicit</a:t>
            </a:r>
            <a:r>
              <a:rPr lang="ru-RU" dirty="0"/>
              <a:t> для классов</a:t>
            </a:r>
            <a:r>
              <a:rPr lang="en-US" dirty="0"/>
              <a:t>) </a:t>
            </a:r>
            <a:r>
              <a:rPr lang="ru-RU" dirty="0"/>
              <a:t>преобразования.</a:t>
            </a:r>
          </a:p>
        </p:txBody>
      </p:sp>
    </p:spTree>
    <p:extLst>
      <p:ext uri="{BB962C8B-B14F-4D97-AF65-F5344CB8AC3E}">
        <p14:creationId xmlns:p14="http://schemas.microsoft.com/office/powerpoint/2010/main" val="279684390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9E5C3-F2AD-4D6F-A4C1-18E978CA9086}"/>
              </a:ext>
            </a:extLst>
          </p:cNvPr>
          <p:cNvSpPr>
            <a:spLocks noGrp="1"/>
          </p:cNvSpPr>
          <p:nvPr>
            <p:ph type="title"/>
          </p:nvPr>
        </p:nvSpPr>
        <p:spPr/>
        <p:txBody>
          <a:bodyPr/>
          <a:lstStyle/>
          <a:p>
            <a:r>
              <a:rPr lang="ru-RU" dirty="0"/>
              <a:t>Пример преобразований классовых типов</a:t>
            </a:r>
          </a:p>
        </p:txBody>
      </p:sp>
      <p:sp>
        <p:nvSpPr>
          <p:cNvPr id="3" name="Content Placeholder 2">
            <a:extLst>
              <a:ext uri="{FF2B5EF4-FFF2-40B4-BE49-F238E27FC236}">
                <a16:creationId xmlns:a16="http://schemas.microsoft.com/office/drawing/2014/main" id="{D8CC769A-8C71-4D7A-AB59-39CA52F7B6C6}"/>
              </a:ext>
            </a:extLst>
          </p:cNvPr>
          <p:cNvSpPr>
            <a:spLocks noGrp="1"/>
          </p:cNvSpPr>
          <p:nvPr>
            <p:ph idx="1"/>
          </p:nvPr>
        </p:nvSpPr>
        <p:spPr/>
        <p:txBody>
          <a:bodyPr>
            <a:normAutofit fontScale="40000" lnSpcReduction="20000"/>
          </a:bodyPr>
          <a:lstStyle/>
          <a:p>
            <a:pPr marL="0" indent="0">
              <a:buNone/>
            </a:pPr>
            <a:r>
              <a:rPr lang="en-US" dirty="0" err="1">
                <a:latin typeface="Consolas" panose="020B0609020204030204" pitchFamily="49" charset="0"/>
              </a:rPr>
              <a:t>std</a:t>
            </a:r>
            <a:r>
              <a:rPr lang="en-US" dirty="0">
                <a:latin typeface="Consolas" panose="020B0609020204030204" pitchFamily="49" charset="0"/>
              </a:rPr>
              <a:t>::int64_t </a:t>
            </a:r>
            <a:r>
              <a:rPr lang="en-US" dirty="0" err="1">
                <a:latin typeface="Consolas" panose="020B0609020204030204" pitchFamily="49" charset="0"/>
              </a:rPr>
              <a:t>gcd</a:t>
            </a:r>
            <a:r>
              <a:rPr lang="en-US" dirty="0">
                <a:latin typeface="Consolas" panose="020B0609020204030204" pitchFamily="49" charset="0"/>
              </a:rPr>
              <a:t>(</a:t>
            </a:r>
            <a:r>
              <a:rPr lang="en-US" dirty="0" err="1">
                <a:latin typeface="Consolas" panose="020B0609020204030204" pitchFamily="49" charset="0"/>
              </a:rPr>
              <a:t>std</a:t>
            </a:r>
            <a:r>
              <a:rPr lang="en-US" dirty="0">
                <a:latin typeface="Consolas" panose="020B0609020204030204" pitchFamily="49" charset="0"/>
              </a:rPr>
              <a:t>::int64_t </a:t>
            </a:r>
            <a:r>
              <a:rPr lang="en-US" dirty="0" err="1">
                <a:latin typeface="Consolas" panose="020B0609020204030204" pitchFamily="49" charset="0"/>
              </a:rPr>
              <a:t>x,std</a:t>
            </a:r>
            <a:r>
              <a:rPr lang="en-US" dirty="0">
                <a:latin typeface="Consolas" panose="020B0609020204030204" pitchFamily="49" charset="0"/>
              </a:rPr>
              <a:t>::int64_t y);</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class rational</a:t>
            </a:r>
            <a:r>
              <a:rPr lang="ru-RU" dirty="0">
                <a:latin typeface="Consolas" panose="020B0609020204030204" pitchFamily="49" charset="0"/>
              </a:rPr>
              <a:t> </a:t>
            </a:r>
            <a:r>
              <a:rPr lang="en-US" dirty="0">
                <a:latin typeface="Consolas" panose="020B0609020204030204" pitchFamily="49" charset="0"/>
              </a:rPr>
              <a:t>{ // </a:t>
            </a:r>
            <a:r>
              <a:rPr lang="ru-RU" dirty="0">
                <a:latin typeface="Consolas" panose="020B0609020204030204" pitchFamily="49" charset="0"/>
              </a:rPr>
              <a:t>инварианты!</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::int64_t </a:t>
            </a:r>
            <a:r>
              <a:rPr lang="en-US" dirty="0" err="1">
                <a:latin typeface="Consolas" panose="020B0609020204030204" pitchFamily="49" charset="0"/>
              </a:rPr>
              <a:t>num</a:t>
            </a:r>
            <a:r>
              <a:rPr lang="en-US" dirty="0">
                <a:latin typeface="Consolas" panose="020B0609020204030204" pitchFamily="49" charset="0"/>
              </a:rPr>
              <a:t>_,den_;</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void reduce()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::int64_t c = </a:t>
            </a:r>
            <a:r>
              <a:rPr lang="en-US" dirty="0" err="1">
                <a:latin typeface="Consolas" panose="020B0609020204030204" pitchFamily="49" charset="0"/>
              </a:rPr>
              <a:t>gcd</a:t>
            </a:r>
            <a:r>
              <a:rPr lang="en-US" dirty="0">
                <a:latin typeface="Consolas" panose="020B0609020204030204" pitchFamily="49" charset="0"/>
              </a:rPr>
              <a:t>(</a:t>
            </a:r>
            <a:r>
              <a:rPr lang="en-US" dirty="0" err="1">
                <a:latin typeface="Consolas" panose="020B0609020204030204" pitchFamily="49" charset="0"/>
              </a:rPr>
              <a:t>num</a:t>
            </a:r>
            <a:r>
              <a:rPr lang="en-US" dirty="0">
                <a:latin typeface="Consolas" panose="020B0609020204030204" pitchFamily="49" charset="0"/>
              </a:rPr>
              <a:t>_,den_);</a:t>
            </a:r>
          </a:p>
          <a:p>
            <a:pPr marL="0" indent="0">
              <a:buNone/>
            </a:pPr>
            <a:r>
              <a:rPr lang="en-US" dirty="0">
                <a:latin typeface="Consolas" panose="020B0609020204030204" pitchFamily="49" charset="0"/>
              </a:rPr>
              <a:t>        </a:t>
            </a:r>
            <a:r>
              <a:rPr lang="en-US" dirty="0" err="1">
                <a:latin typeface="Consolas" panose="020B0609020204030204" pitchFamily="49" charset="0"/>
              </a:rPr>
              <a:t>num</a:t>
            </a:r>
            <a:r>
              <a:rPr lang="en-US" dirty="0">
                <a:latin typeface="Consolas" panose="020B0609020204030204" pitchFamily="49" charset="0"/>
              </a:rPr>
              <a:t>_ /= c; den_ /= c;</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public:</a:t>
            </a:r>
          </a:p>
          <a:p>
            <a:pPr marL="0" indent="0">
              <a:buNone/>
            </a:pPr>
            <a:r>
              <a:rPr lang="en-US" dirty="0">
                <a:latin typeface="Consolas" panose="020B0609020204030204" pitchFamily="49" charset="0"/>
              </a:rPr>
              <a:t>    rational(</a:t>
            </a:r>
            <a:r>
              <a:rPr lang="en-US" dirty="0" err="1">
                <a:latin typeface="Consolas" panose="020B0609020204030204" pitchFamily="49" charset="0"/>
              </a:rPr>
              <a:t>std</a:t>
            </a:r>
            <a:r>
              <a:rPr lang="en-US" dirty="0">
                <a:latin typeface="Consolas" panose="020B0609020204030204" pitchFamily="49" charset="0"/>
              </a:rPr>
              <a:t>::int64_t </a:t>
            </a:r>
            <a:r>
              <a:rPr lang="en-US" dirty="0" err="1">
                <a:latin typeface="Consolas" panose="020B0609020204030204" pitchFamily="49" charset="0"/>
              </a:rPr>
              <a:t>num</a:t>
            </a:r>
            <a:r>
              <a:rPr lang="en-US" dirty="0">
                <a:latin typeface="Consolas" panose="020B0609020204030204" pitchFamily="49" charset="0"/>
              </a:rPr>
              <a:t> = 0,std::uint64_t den</a:t>
            </a:r>
            <a:r>
              <a:rPr lang="ru-RU" dirty="0">
                <a:latin typeface="Consolas" panose="020B0609020204030204" pitchFamily="49" charset="0"/>
              </a:rPr>
              <a:t> = 1</a:t>
            </a:r>
            <a:r>
              <a:rPr lang="en-US" dirty="0">
                <a:latin typeface="Consolas" panose="020B0609020204030204" pitchFamily="49" charset="0"/>
              </a:rPr>
              <a:t>) </a:t>
            </a: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Нет </a:t>
            </a:r>
            <a:r>
              <a:rPr lang="en-US" dirty="0">
                <a:latin typeface="Consolas" panose="020B0609020204030204" pitchFamily="49" charset="0"/>
              </a:rPr>
              <a:t>explicit – </a:t>
            </a:r>
            <a:r>
              <a:rPr lang="ru-RU" dirty="0">
                <a:latin typeface="Consolas" panose="020B0609020204030204" pitchFamily="49" charset="0"/>
              </a:rPr>
              <a:t>конструктор преобразования.</a:t>
            </a:r>
            <a:br>
              <a:rPr lang="en-US" dirty="0">
                <a:latin typeface="Consolas" panose="020B0609020204030204" pitchFamily="49" charset="0"/>
              </a:rPr>
            </a:br>
            <a:r>
              <a:rPr lang="en-US" dirty="0">
                <a:latin typeface="Consolas" panose="020B0609020204030204" pitchFamily="49" charset="0"/>
              </a:rPr>
              <a:t>        : </a:t>
            </a:r>
            <a:r>
              <a:rPr lang="en-US" dirty="0" err="1">
                <a:latin typeface="Consolas" panose="020B0609020204030204" pitchFamily="49" charset="0"/>
              </a:rPr>
              <a:t>num</a:t>
            </a:r>
            <a:r>
              <a:rPr lang="en-US" dirty="0">
                <a:latin typeface="Consolas" panose="020B0609020204030204" pitchFamily="49" charset="0"/>
              </a:rPr>
              <a:t>_(</a:t>
            </a:r>
            <a:r>
              <a:rPr lang="en-US" dirty="0" err="1">
                <a:latin typeface="Consolas" panose="020B0609020204030204" pitchFamily="49" charset="0"/>
              </a:rPr>
              <a:t>num</a:t>
            </a:r>
            <a:r>
              <a:rPr lang="en-US" dirty="0">
                <a:latin typeface="Consolas" panose="020B0609020204030204" pitchFamily="49" charset="0"/>
              </a:rPr>
              <a:t>),den_(num?den:1)</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assert(den);</a:t>
            </a:r>
          </a:p>
          <a:p>
            <a:pPr marL="0" indent="0">
              <a:buNone/>
            </a:pPr>
            <a:r>
              <a:rPr lang="en-US" dirty="0">
                <a:latin typeface="Consolas" panose="020B0609020204030204" pitchFamily="49" charset="0"/>
              </a:rPr>
              <a:t>        if(den&lt;0) { </a:t>
            </a:r>
            <a:r>
              <a:rPr lang="en-US" dirty="0" err="1">
                <a:latin typeface="Consolas" panose="020B0609020204030204" pitchFamily="49" charset="0"/>
              </a:rPr>
              <a:t>num</a:t>
            </a:r>
            <a:r>
              <a:rPr lang="en-US" dirty="0">
                <a:latin typeface="Consolas" panose="020B0609020204030204" pitchFamily="49" charset="0"/>
              </a:rPr>
              <a:t>_ = -</a:t>
            </a:r>
            <a:r>
              <a:rPr lang="en-US" dirty="0" err="1">
                <a:latin typeface="Consolas" panose="020B0609020204030204" pitchFamily="49" charset="0"/>
              </a:rPr>
              <a:t>num</a:t>
            </a:r>
            <a:r>
              <a:rPr lang="en-US" dirty="0">
                <a:latin typeface="Consolas" panose="020B0609020204030204" pitchFamily="49" charset="0"/>
              </a:rPr>
              <a:t>_; den_ = -den_ }</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reduce();</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explicit operator double() </a:t>
            </a:r>
            <a:r>
              <a:rPr lang="en-US" dirty="0" err="1">
                <a:latin typeface="Consolas" panose="020B0609020204030204" pitchFamily="49" charset="0"/>
              </a:rPr>
              <a:t>const</a:t>
            </a:r>
            <a:r>
              <a:rPr lang="en-US" dirty="0">
                <a:latin typeface="Consolas" panose="020B0609020204030204" pitchFamily="49" charset="0"/>
              </a:rPr>
              <a:t> { return </a:t>
            </a:r>
            <a:r>
              <a:rPr lang="en-US" dirty="0" err="1">
                <a:latin typeface="Consolas" panose="020B0609020204030204" pitchFamily="49" charset="0"/>
              </a:rPr>
              <a:t>static_cast</a:t>
            </a:r>
            <a:r>
              <a:rPr lang="en-US" dirty="0">
                <a:latin typeface="Consolas" panose="020B0609020204030204" pitchFamily="49" charset="0"/>
              </a:rPr>
              <a:t>&lt;double&gt;(</a:t>
            </a:r>
            <a:r>
              <a:rPr lang="en-US" dirty="0" err="1">
                <a:latin typeface="Consolas" panose="020B0609020204030204" pitchFamily="49" charset="0"/>
              </a:rPr>
              <a:t>num</a:t>
            </a:r>
            <a:r>
              <a:rPr lang="en-US" dirty="0">
                <a:latin typeface="Consolas" panose="020B0609020204030204" pitchFamily="49" charset="0"/>
              </a:rPr>
              <a:t>_)/den_; } // </a:t>
            </a:r>
            <a:r>
              <a:rPr lang="ru-RU" dirty="0">
                <a:latin typeface="Consolas" panose="020B0609020204030204" pitchFamily="49" charset="0"/>
              </a:rPr>
              <a:t>Функция явного преобразования</a:t>
            </a:r>
          </a:p>
          <a:p>
            <a:pPr marL="0" indent="0">
              <a:buNone/>
            </a:pPr>
            <a:r>
              <a:rPr lang="en-US" dirty="0">
                <a:latin typeface="Consolas" panose="020B0609020204030204" pitchFamily="49" charset="0"/>
              </a:rPr>
              <a:t>// ...</a:t>
            </a:r>
            <a:endParaRPr lang="ru-RU" dirty="0">
              <a:latin typeface="Consolas" panose="020B0609020204030204" pitchFamily="49" charset="0"/>
            </a:endParaRPr>
          </a:p>
        </p:txBody>
      </p:sp>
    </p:spTree>
    <p:extLst>
      <p:ext uri="{BB962C8B-B14F-4D97-AF65-F5344CB8AC3E}">
        <p14:creationId xmlns:p14="http://schemas.microsoft.com/office/powerpoint/2010/main" val="359058140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F230E-F45D-4502-8CE8-982136E0ED26}"/>
              </a:ext>
            </a:extLst>
          </p:cNvPr>
          <p:cNvSpPr>
            <a:spLocks noGrp="1"/>
          </p:cNvSpPr>
          <p:nvPr>
            <p:ph type="title"/>
          </p:nvPr>
        </p:nvSpPr>
        <p:spPr/>
        <p:txBody>
          <a:bodyPr/>
          <a:lstStyle/>
          <a:p>
            <a:r>
              <a:rPr lang="ru-RU" dirty="0"/>
              <a:t>Перегрузка операций</a:t>
            </a:r>
          </a:p>
        </p:txBody>
      </p:sp>
      <p:sp>
        <p:nvSpPr>
          <p:cNvPr id="3" name="Content Placeholder 2">
            <a:extLst>
              <a:ext uri="{FF2B5EF4-FFF2-40B4-BE49-F238E27FC236}">
                <a16:creationId xmlns:a16="http://schemas.microsoft.com/office/drawing/2014/main" id="{F5B9E7BD-CE62-4CB2-8395-77A2BD6A8E42}"/>
              </a:ext>
            </a:extLst>
          </p:cNvPr>
          <p:cNvSpPr>
            <a:spLocks noGrp="1"/>
          </p:cNvSpPr>
          <p:nvPr>
            <p:ph idx="1"/>
          </p:nvPr>
        </p:nvSpPr>
        <p:spPr/>
        <p:txBody>
          <a:bodyPr>
            <a:normAutofit fontScale="77500" lnSpcReduction="20000"/>
          </a:bodyPr>
          <a:lstStyle/>
          <a:p>
            <a:r>
              <a:rPr lang="ru-RU" dirty="0"/>
              <a:t>Классы позволяют задать семантику операций над ними (кроме </a:t>
            </a:r>
            <a:r>
              <a:rPr lang="ru-RU" dirty="0">
                <a:latin typeface="Consolas" panose="020B0609020204030204" pitchFamily="49" charset="0"/>
              </a:rPr>
              <a:t>.</a:t>
            </a:r>
            <a:r>
              <a:rPr lang="ru-RU" dirty="0"/>
              <a:t>, </a:t>
            </a:r>
            <a:r>
              <a:rPr lang="ru-RU" dirty="0">
                <a:latin typeface="Consolas" panose="020B0609020204030204" pitchFamily="49" charset="0"/>
              </a:rPr>
              <a:t>::</a:t>
            </a:r>
            <a:r>
              <a:rPr lang="ru-RU" dirty="0"/>
              <a:t> и </a:t>
            </a:r>
            <a:r>
              <a:rPr lang="en-US" dirty="0">
                <a:latin typeface="Consolas" panose="020B0609020204030204" pitchFamily="49" charset="0"/>
              </a:rPr>
              <a:t>?:</a:t>
            </a:r>
            <a:r>
              <a:rPr lang="en-US" dirty="0"/>
              <a:t>). </a:t>
            </a:r>
            <a:r>
              <a:rPr lang="ru-RU" dirty="0"/>
              <a:t>Некоторые перегружать не следует (</a:t>
            </a:r>
            <a:r>
              <a:rPr lang="ru-RU" dirty="0">
                <a:latin typeface="Consolas" panose="020B0609020204030204" pitchFamily="49" charset="0"/>
              </a:rPr>
              <a:t>,</a:t>
            </a:r>
            <a:r>
              <a:rPr lang="ru-RU" dirty="0"/>
              <a:t>,</a:t>
            </a:r>
            <a:r>
              <a:rPr lang="en-US" dirty="0">
                <a:latin typeface="Consolas" panose="020B0609020204030204" pitchFamily="49" charset="0"/>
              </a:rPr>
              <a:t>&amp;&amp;</a:t>
            </a:r>
            <a:r>
              <a:rPr lang="en-US" dirty="0"/>
              <a:t>,</a:t>
            </a:r>
            <a:r>
              <a:rPr lang="en-US" dirty="0">
                <a:latin typeface="Consolas" panose="020B0609020204030204" pitchFamily="49" charset="0"/>
              </a:rPr>
              <a:t>||</a:t>
            </a:r>
            <a:r>
              <a:rPr lang="ru-RU" dirty="0"/>
              <a:t>). Следует действовать по принципу «наименьшего сюрприза»: сохранять свойства встроенных в язык операций и применять перегрузку операций только там, где такое их обозначение традиционно для предметной области.</a:t>
            </a:r>
          </a:p>
          <a:p>
            <a:r>
              <a:rPr lang="ru-RU" dirty="0"/>
              <a:t>Перегрузки операций – функции с именами вида </a:t>
            </a:r>
            <a:r>
              <a:rPr lang="en-US" dirty="0">
                <a:latin typeface="Consolas" panose="020B0609020204030204" pitchFamily="49" charset="0"/>
              </a:rPr>
              <a:t>operator@</a:t>
            </a:r>
            <a:r>
              <a:rPr lang="en-US" dirty="0"/>
              <a:t>, </a:t>
            </a:r>
            <a:r>
              <a:rPr lang="ru-RU" dirty="0"/>
              <a:t>где </a:t>
            </a:r>
            <a:r>
              <a:rPr lang="en-US" dirty="0">
                <a:latin typeface="Consolas" panose="020B0609020204030204" pitchFamily="49" charset="0"/>
              </a:rPr>
              <a:t>@</a:t>
            </a:r>
            <a:r>
              <a:rPr lang="en-US" dirty="0"/>
              <a:t> - </a:t>
            </a:r>
            <a:r>
              <a:rPr lang="ru-RU" dirty="0"/>
              <a:t>знак операции, а операнды – параметры. Постфиксные инкремент/декремент для отличия от префиксных – бинарные, со вторым фиктивным операндом 0.</a:t>
            </a:r>
          </a:p>
          <a:p>
            <a:r>
              <a:rPr lang="ru-RU" dirty="0"/>
              <a:t>Могут быть свободными функциями (кроме </a:t>
            </a:r>
            <a:r>
              <a:rPr lang="ru-RU" dirty="0">
                <a:latin typeface="Consolas" panose="020B0609020204030204" pitchFamily="49" charset="0"/>
              </a:rPr>
              <a:t>=</a:t>
            </a:r>
            <a:r>
              <a:rPr lang="ru-RU" dirty="0"/>
              <a:t> и </a:t>
            </a:r>
            <a:r>
              <a:rPr lang="en-US" dirty="0">
                <a:latin typeface="Consolas" panose="020B0609020204030204" pitchFamily="49" charset="0"/>
              </a:rPr>
              <a:t>()</a:t>
            </a:r>
            <a:r>
              <a:rPr lang="en-US" dirty="0"/>
              <a:t>) </a:t>
            </a:r>
            <a:r>
              <a:rPr lang="ru-RU" dirty="0"/>
              <a:t>или нестатическими членами класса (первый операнд – неявный параметр-объект, непригодно, если требуется определить не для вашего класса). Нельзя ввести новые операции, нельзя поменять приоритет и ассоциативность (бинарные логические теряют вычисление по</a:t>
            </a:r>
            <a:r>
              <a:rPr lang="en-US" dirty="0"/>
              <a:t> </a:t>
            </a:r>
            <a:r>
              <a:rPr lang="ru-RU" dirty="0"/>
              <a:t>короткой схеме). В остальном тип возвращаемого значения, его семантика и побочные эффекты – любые.</a:t>
            </a:r>
          </a:p>
          <a:p>
            <a:r>
              <a:rPr lang="ru-RU" dirty="0"/>
              <a:t>Никакой автоматизации нет: переопределив ==, следует переопределить != в противоположном смысле самостоятельно, переопределив + (сложение), следует переопределить </a:t>
            </a:r>
            <a:r>
              <a:rPr lang="en-US" dirty="0"/>
              <a:t>+=, </a:t>
            </a:r>
            <a:r>
              <a:rPr lang="ru-RU" dirty="0"/>
              <a:t>и т.д.</a:t>
            </a:r>
          </a:p>
        </p:txBody>
      </p:sp>
    </p:spTree>
    <p:extLst>
      <p:ext uri="{BB962C8B-B14F-4D97-AF65-F5344CB8AC3E}">
        <p14:creationId xmlns:p14="http://schemas.microsoft.com/office/powerpoint/2010/main" val="235409009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FEBCE-E09A-4EB1-86CF-C1FD71A9998F}"/>
              </a:ext>
            </a:extLst>
          </p:cNvPr>
          <p:cNvSpPr>
            <a:spLocks noGrp="1"/>
          </p:cNvSpPr>
          <p:nvPr>
            <p:ph type="title"/>
          </p:nvPr>
        </p:nvSpPr>
        <p:spPr/>
        <p:txBody>
          <a:bodyPr/>
          <a:lstStyle/>
          <a:p>
            <a:r>
              <a:rPr lang="en-US" dirty="0" err="1"/>
              <a:t>prvalue</a:t>
            </a:r>
            <a:r>
              <a:rPr lang="en-US" dirty="0"/>
              <a:t> </a:t>
            </a:r>
            <a:r>
              <a:rPr lang="ru-RU" dirty="0"/>
              <a:t>классовых типов</a:t>
            </a:r>
            <a:r>
              <a:rPr lang="en-US" dirty="0"/>
              <a:t> </a:t>
            </a:r>
            <a:endParaRPr lang="ru-RU" dirty="0"/>
          </a:p>
        </p:txBody>
      </p:sp>
      <p:sp>
        <p:nvSpPr>
          <p:cNvPr id="3" name="Content Placeholder 2">
            <a:extLst>
              <a:ext uri="{FF2B5EF4-FFF2-40B4-BE49-F238E27FC236}">
                <a16:creationId xmlns:a16="http://schemas.microsoft.com/office/drawing/2014/main" id="{8ED2C62B-3F96-4FCC-834F-D3C4D50445F2}"/>
              </a:ext>
            </a:extLst>
          </p:cNvPr>
          <p:cNvSpPr>
            <a:spLocks noGrp="1"/>
          </p:cNvSpPr>
          <p:nvPr>
            <p:ph idx="1"/>
          </p:nvPr>
        </p:nvSpPr>
        <p:spPr>
          <a:xfrm>
            <a:off x="838199" y="1825625"/>
            <a:ext cx="10999695" cy="4681966"/>
          </a:xfrm>
        </p:spPr>
        <p:txBody>
          <a:bodyPr>
            <a:normAutofit fontScale="77500" lnSpcReduction="20000"/>
          </a:bodyPr>
          <a:lstStyle/>
          <a:p>
            <a:r>
              <a:rPr lang="ru-RU" dirty="0"/>
              <a:t>Имя типа с синтаксисом прямой инициализации – приведение типов в функциональном стиле:</a:t>
            </a:r>
            <a:br>
              <a:rPr lang="ru-RU" dirty="0"/>
            </a:br>
            <a:r>
              <a:rPr lang="en-US" dirty="0" err="1"/>
              <a:t>int</a:t>
            </a:r>
            <a:r>
              <a:rPr lang="en-US" dirty="0"/>
              <a:t>{5}, rational(3,7)</a:t>
            </a:r>
            <a:endParaRPr lang="ru-RU" dirty="0"/>
          </a:p>
          <a:p>
            <a:r>
              <a:rPr lang="ru-RU" dirty="0"/>
              <a:t>Для не ссылочного типа – </a:t>
            </a:r>
            <a:r>
              <a:rPr lang="en-US" dirty="0" err="1"/>
              <a:t>prvalue</a:t>
            </a:r>
            <a:r>
              <a:rPr lang="en-US" dirty="0"/>
              <a:t> </a:t>
            </a:r>
            <a:r>
              <a:rPr lang="ru-RU" dirty="0"/>
              <a:t>указанного типа.</a:t>
            </a:r>
          </a:p>
          <a:p>
            <a:r>
              <a:rPr lang="ru-RU" dirty="0"/>
              <a:t>Как </a:t>
            </a:r>
            <a:r>
              <a:rPr lang="en-US" dirty="0" err="1"/>
              <a:t>prvalue</a:t>
            </a:r>
            <a:r>
              <a:rPr lang="en-US" dirty="0"/>
              <a:t>, </a:t>
            </a:r>
            <a:r>
              <a:rPr lang="ru-RU" dirty="0"/>
              <a:t>задаёт способ инициализации объекта.</a:t>
            </a:r>
          </a:p>
          <a:p>
            <a:pPr marL="0" indent="0">
              <a:buNone/>
            </a:pPr>
            <a:r>
              <a:rPr lang="en-US" dirty="0">
                <a:latin typeface="Consolas" panose="020B0609020204030204" pitchFamily="49" charset="0"/>
              </a:rPr>
              <a:t>rational f() {</a:t>
            </a:r>
          </a:p>
          <a:p>
            <a:pPr marL="0" indent="0">
              <a:buNone/>
            </a:pPr>
            <a:r>
              <a:rPr lang="en-US" dirty="0">
                <a:latin typeface="Consolas" panose="020B0609020204030204" pitchFamily="49" charset="0"/>
              </a:rPr>
              <a:t>    return rational(3,7); // </a:t>
            </a:r>
            <a:r>
              <a:rPr lang="ru-RU" dirty="0">
                <a:latin typeface="Consolas" panose="020B0609020204030204" pitchFamily="49" charset="0"/>
              </a:rPr>
              <a:t>задаёт способ инициализации</a:t>
            </a:r>
          </a:p>
          <a:p>
            <a:pPr marL="0" indent="0">
              <a:buNone/>
            </a:pPr>
            <a:r>
              <a:rPr lang="ru-RU" dirty="0">
                <a:latin typeface="Consolas" panose="020B0609020204030204" pitchFamily="49" charset="0"/>
              </a:rPr>
              <a:t>                          // объекта-результата</a:t>
            </a: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void g() {</a:t>
            </a:r>
          </a:p>
          <a:p>
            <a:pPr marL="0" indent="0">
              <a:buNone/>
            </a:pPr>
            <a:r>
              <a:rPr lang="en-US" dirty="0">
                <a:latin typeface="Consolas" panose="020B0609020204030204" pitchFamily="49" charset="0"/>
              </a:rPr>
              <a:t>    rational x = f();</a:t>
            </a:r>
            <a:r>
              <a:rPr lang="ru-RU" dirty="0">
                <a:latin typeface="Consolas" panose="020B0609020204030204" pitchFamily="49" charset="0"/>
              </a:rPr>
              <a:t>     // задаёт способ инициализации </a:t>
            </a:r>
            <a:r>
              <a:rPr lang="en-US" dirty="0">
                <a:latin typeface="Consolas" panose="020B0609020204030204" pitchFamily="49" charset="0"/>
              </a:rPr>
              <a:t>x</a:t>
            </a:r>
          </a:p>
          <a:p>
            <a:pPr marL="0" indent="0">
              <a:buNone/>
            </a:pPr>
            <a:r>
              <a:rPr lang="en-US" dirty="0">
                <a:latin typeface="Consolas" panose="020B0609020204030204" pitchFamily="49" charset="0"/>
              </a:rPr>
              <a:t>                          // </a:t>
            </a:r>
            <a:r>
              <a:rPr lang="ru-RU" dirty="0">
                <a:latin typeface="Consolas" panose="020B0609020204030204" pitchFamily="49" charset="0"/>
              </a:rPr>
              <a:t>итого: 0 копий.</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a:p>
            <a:endParaRPr lang="ru-RU" dirty="0"/>
          </a:p>
        </p:txBody>
      </p:sp>
    </p:spTree>
    <p:extLst>
      <p:ext uri="{BB962C8B-B14F-4D97-AF65-F5344CB8AC3E}">
        <p14:creationId xmlns:p14="http://schemas.microsoft.com/office/powerpoint/2010/main" val="331246254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CCDB8-F03C-4EE7-B94B-B92E245E98AF}"/>
              </a:ext>
            </a:extLst>
          </p:cNvPr>
          <p:cNvSpPr>
            <a:spLocks noGrp="1"/>
          </p:cNvSpPr>
          <p:nvPr>
            <p:ph type="title"/>
          </p:nvPr>
        </p:nvSpPr>
        <p:spPr/>
        <p:txBody>
          <a:bodyPr/>
          <a:lstStyle/>
          <a:p>
            <a:r>
              <a:rPr lang="en-US" dirty="0" err="1"/>
              <a:t>prvalue</a:t>
            </a:r>
            <a:r>
              <a:rPr lang="en-US" dirty="0"/>
              <a:t> </a:t>
            </a:r>
            <a:r>
              <a:rPr lang="ru-RU" dirty="0"/>
              <a:t>классовых типов (2)</a:t>
            </a:r>
          </a:p>
        </p:txBody>
      </p:sp>
      <p:sp>
        <p:nvSpPr>
          <p:cNvPr id="3" name="Content Placeholder 2">
            <a:extLst>
              <a:ext uri="{FF2B5EF4-FFF2-40B4-BE49-F238E27FC236}">
                <a16:creationId xmlns:a16="http://schemas.microsoft.com/office/drawing/2014/main" id="{5DBB6C28-1DFA-4E0A-B1D0-2B7579F896AE}"/>
              </a:ext>
            </a:extLst>
          </p:cNvPr>
          <p:cNvSpPr>
            <a:spLocks noGrp="1"/>
          </p:cNvSpPr>
          <p:nvPr>
            <p:ph idx="1"/>
          </p:nvPr>
        </p:nvSpPr>
        <p:spPr/>
        <p:txBody>
          <a:bodyPr>
            <a:normAutofit fontScale="92500" lnSpcReduction="10000"/>
          </a:bodyPr>
          <a:lstStyle/>
          <a:p>
            <a:r>
              <a:rPr lang="ru-RU" dirty="0"/>
              <a:t>В случае, когда классовое </a:t>
            </a:r>
            <a:r>
              <a:rPr lang="en-US" dirty="0" err="1"/>
              <a:t>prvalue</a:t>
            </a:r>
            <a:r>
              <a:rPr lang="en-US" dirty="0"/>
              <a:t> </a:t>
            </a:r>
            <a:r>
              <a:rPr lang="ru-RU" dirty="0"/>
              <a:t>требуется в качестве операнда выражения, происходит материализация временного объекта </a:t>
            </a:r>
            <a:r>
              <a:rPr lang="en-US" dirty="0"/>
              <a:t>(temporary materialization) – </a:t>
            </a:r>
            <a:r>
              <a:rPr lang="ru-RU" dirty="0"/>
              <a:t>инициализация временного объекта категории </a:t>
            </a:r>
            <a:r>
              <a:rPr lang="en-US" dirty="0" err="1"/>
              <a:t>xvalue</a:t>
            </a:r>
            <a:r>
              <a:rPr lang="en-US" dirty="0"/>
              <a:t>, </a:t>
            </a:r>
            <a:r>
              <a:rPr lang="ru-RU" dirty="0"/>
              <a:t>который будет уничтожен в конце полного выражения, в котором был создан.</a:t>
            </a:r>
          </a:p>
          <a:p>
            <a:pPr marL="0" indent="0">
              <a:buNone/>
            </a:pPr>
            <a:br>
              <a:rPr lang="ru-RU" dirty="0"/>
            </a:br>
            <a:r>
              <a:rPr lang="en-US" dirty="0">
                <a:latin typeface="Consolas" panose="020B0609020204030204" pitchFamily="49" charset="0"/>
              </a:rPr>
              <a:t>rational(1,2).</a:t>
            </a:r>
            <a:r>
              <a:rPr lang="en-US" dirty="0" err="1">
                <a:latin typeface="Consolas" panose="020B0609020204030204" pitchFamily="49" charset="0"/>
              </a:rPr>
              <a:t>num</a:t>
            </a:r>
            <a:r>
              <a:rPr lang="en-US" dirty="0">
                <a:latin typeface="Consolas" panose="020B0609020204030204" pitchFamily="49" charset="0"/>
              </a:rPr>
              <a:t>() // . </a:t>
            </a:r>
            <a:r>
              <a:rPr lang="ru-RU" dirty="0">
                <a:latin typeface="Consolas" panose="020B0609020204030204" pitchFamily="49" charset="0"/>
              </a:rPr>
              <a:t>требует </a:t>
            </a:r>
            <a:r>
              <a:rPr lang="en-US" dirty="0" err="1">
                <a:latin typeface="Consolas" panose="020B0609020204030204" pitchFamily="49" charset="0"/>
              </a:rPr>
              <a:t>glvalue</a:t>
            </a:r>
            <a:r>
              <a:rPr lang="en-US" dirty="0">
                <a:latin typeface="Consolas" panose="020B0609020204030204" pitchFamily="49" charset="0"/>
              </a:rPr>
              <a:t>, </a:t>
            </a:r>
            <a:r>
              <a:rPr lang="ru-RU" dirty="0">
                <a:latin typeface="Consolas" panose="020B0609020204030204" pitchFamily="49" charset="0"/>
              </a:rPr>
              <a:t>материализация,</a:t>
            </a:r>
          </a:p>
          <a:p>
            <a:pPr marL="0" indent="0">
              <a:buNone/>
            </a:pPr>
            <a:r>
              <a:rPr lang="ru-RU" dirty="0"/>
              <a:t>                                    // после вызова </a:t>
            </a:r>
            <a:r>
              <a:rPr lang="en-US" dirty="0" err="1"/>
              <a:t>num</a:t>
            </a:r>
            <a:r>
              <a:rPr lang="en-US" dirty="0"/>
              <a:t> </a:t>
            </a:r>
            <a:r>
              <a:rPr lang="ru-RU" dirty="0"/>
              <a:t>уничтожение.</a:t>
            </a:r>
            <a:endParaRPr lang="en-US" dirty="0"/>
          </a:p>
          <a:p>
            <a:r>
              <a:rPr lang="ru-RU" dirty="0"/>
              <a:t>Операция выборки возвращает результат категории левого операнда (может быть </a:t>
            </a:r>
            <a:r>
              <a:rPr lang="en-US" dirty="0" err="1"/>
              <a:t>xvalue</a:t>
            </a:r>
            <a:r>
              <a:rPr lang="en-US" dirty="0"/>
              <a:t>, </a:t>
            </a:r>
            <a:r>
              <a:rPr lang="ru-RU" dirty="0"/>
              <a:t>как в примере выше).</a:t>
            </a:r>
          </a:p>
          <a:p>
            <a:r>
              <a:rPr lang="ru-RU" dirty="0"/>
              <a:t>Классовые </a:t>
            </a:r>
            <a:r>
              <a:rPr lang="en-US" dirty="0" err="1"/>
              <a:t>prvalue</a:t>
            </a:r>
            <a:r>
              <a:rPr lang="en-US" dirty="0"/>
              <a:t> </a:t>
            </a:r>
            <a:r>
              <a:rPr lang="ru-RU" dirty="0"/>
              <a:t>различают изменяемость, которая переходит в тип материализованного объекта.</a:t>
            </a:r>
          </a:p>
        </p:txBody>
      </p:sp>
    </p:spTree>
    <p:extLst>
      <p:ext uri="{BB962C8B-B14F-4D97-AF65-F5344CB8AC3E}">
        <p14:creationId xmlns:p14="http://schemas.microsoft.com/office/powerpoint/2010/main" val="358604152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0CBBA8-B24F-4871-A352-263A7FEDE06B}"/>
              </a:ext>
            </a:extLst>
          </p:cNvPr>
          <p:cNvSpPr>
            <a:spLocks noGrp="1"/>
          </p:cNvSpPr>
          <p:nvPr>
            <p:ph type="title"/>
          </p:nvPr>
        </p:nvSpPr>
        <p:spPr/>
        <p:txBody>
          <a:bodyPr/>
          <a:lstStyle/>
          <a:p>
            <a:r>
              <a:rPr lang="ru-RU" dirty="0"/>
              <a:t>Практика 11-15.12</a:t>
            </a:r>
          </a:p>
        </p:txBody>
      </p:sp>
      <p:sp>
        <p:nvSpPr>
          <p:cNvPr id="5" name="Text Placeholder 4">
            <a:extLst>
              <a:ext uri="{FF2B5EF4-FFF2-40B4-BE49-F238E27FC236}">
                <a16:creationId xmlns:a16="http://schemas.microsoft.com/office/drawing/2014/main" id="{BB826F7F-1B34-47BA-823B-EAC8127F97D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70447354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22C44-8BF7-4B16-B46F-8752A77B8E19}"/>
              </a:ext>
            </a:extLst>
          </p:cNvPr>
          <p:cNvSpPr>
            <a:spLocks noGrp="1"/>
          </p:cNvSpPr>
          <p:nvPr>
            <p:ph type="title"/>
          </p:nvPr>
        </p:nvSpPr>
        <p:spPr/>
        <p:txBody>
          <a:bodyPr/>
          <a:lstStyle/>
          <a:p>
            <a:r>
              <a:rPr lang="ru-RU" dirty="0"/>
              <a:t>Непрямая привязка ссылок</a:t>
            </a:r>
          </a:p>
        </p:txBody>
      </p:sp>
      <p:sp>
        <p:nvSpPr>
          <p:cNvPr id="3" name="Content Placeholder 2">
            <a:extLst>
              <a:ext uri="{FF2B5EF4-FFF2-40B4-BE49-F238E27FC236}">
                <a16:creationId xmlns:a16="http://schemas.microsoft.com/office/drawing/2014/main" id="{638895EE-EFAA-4922-92DE-0880ACA96C3B}"/>
              </a:ext>
            </a:extLst>
          </p:cNvPr>
          <p:cNvSpPr>
            <a:spLocks noGrp="1"/>
          </p:cNvSpPr>
          <p:nvPr>
            <p:ph idx="1"/>
          </p:nvPr>
        </p:nvSpPr>
        <p:spPr/>
        <p:txBody>
          <a:bodyPr>
            <a:normAutofit fontScale="62500" lnSpcReduction="20000"/>
          </a:bodyPr>
          <a:lstStyle/>
          <a:p>
            <a:r>
              <a:rPr lang="ru-RU" dirty="0"/>
              <a:t>Обычно ссылки привязываются к значениям той же категории, что и в их названии (</a:t>
            </a:r>
            <a:r>
              <a:rPr lang="ru-RU" dirty="0" err="1"/>
              <a:t>леводопустимые</a:t>
            </a:r>
            <a:r>
              <a:rPr lang="ru-RU" dirty="0"/>
              <a:t> – к </a:t>
            </a:r>
            <a:r>
              <a:rPr lang="ru-RU" dirty="0" err="1"/>
              <a:t>леводопустимым</a:t>
            </a:r>
            <a:r>
              <a:rPr lang="ru-RU" dirty="0"/>
              <a:t>), но </a:t>
            </a:r>
            <a:r>
              <a:rPr lang="ru-RU" dirty="0" err="1"/>
              <a:t>леводопустимые</a:t>
            </a:r>
            <a:r>
              <a:rPr lang="ru-RU" dirty="0"/>
              <a:t> на неизменяемые объекты вяжутся к чему угодно.</a:t>
            </a:r>
          </a:p>
          <a:p>
            <a:r>
              <a:rPr lang="ru-RU" dirty="0"/>
              <a:t>При привязке к </a:t>
            </a:r>
            <a:r>
              <a:rPr lang="ru-RU" dirty="0" err="1"/>
              <a:t>леводопустимой</a:t>
            </a:r>
            <a:r>
              <a:rPr lang="ru-RU" dirty="0"/>
              <a:t> ссылке на </a:t>
            </a:r>
            <a:r>
              <a:rPr lang="en-US" dirty="0" err="1"/>
              <a:t>const</a:t>
            </a:r>
            <a:r>
              <a:rPr lang="ru-RU" dirty="0"/>
              <a:t>, если невозможно привязать напрямую (тип совпадает с точность до отсутствия квалификатора), осуществляется попытка непрямой </a:t>
            </a:r>
            <a:r>
              <a:rPr lang="en-US" dirty="0"/>
              <a:t>(indirect) </a:t>
            </a:r>
            <a:r>
              <a:rPr lang="ru-RU" dirty="0"/>
              <a:t>привязки: создать временный объект нужного типа инициализацией копированием из данного значения.</a:t>
            </a:r>
          </a:p>
          <a:p>
            <a:r>
              <a:rPr lang="ru-RU" dirty="0"/>
              <a:t>Если привязка удачна, временный объект будет уничтожен позднее, вместе с ссылкой.</a:t>
            </a:r>
            <a:endParaRPr lang="en-US" dirty="0"/>
          </a:p>
          <a:p>
            <a:pPr marL="0" indent="0">
              <a:buNone/>
            </a:pPr>
            <a:r>
              <a:rPr lang="en-US" dirty="0"/>
              <a:t>void g(</a:t>
            </a:r>
            <a:r>
              <a:rPr lang="en-US" dirty="0" err="1"/>
              <a:t>const</a:t>
            </a:r>
            <a:r>
              <a:rPr lang="en-US" dirty="0"/>
              <a:t> rational&amp; r);</a:t>
            </a:r>
            <a:endParaRPr lang="ru-RU" dirty="0"/>
          </a:p>
          <a:p>
            <a:pPr marL="0" indent="0">
              <a:buNone/>
            </a:pPr>
            <a:r>
              <a:rPr lang="en-US" dirty="0">
                <a:latin typeface="Consolas" panose="020B0609020204030204" pitchFamily="49" charset="0"/>
              </a:rPr>
              <a:t>void f() {</a:t>
            </a:r>
          </a:p>
          <a:p>
            <a:pPr marL="0" indent="0">
              <a:buNone/>
            </a:pP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double&amp; x = 5; // materialize temp double(5) and bind</a:t>
            </a:r>
          </a:p>
          <a:p>
            <a:pPr marL="0" indent="0">
              <a:buNone/>
            </a:pP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rational&amp; y = 7; // materialize temp rational and bind</a:t>
            </a:r>
          </a:p>
          <a:p>
            <a:pPr marL="0" indent="0">
              <a:buNone/>
            </a:pPr>
            <a:r>
              <a:rPr lang="en-US" dirty="0">
                <a:latin typeface="Consolas" panose="020B0609020204030204" pitchFamily="49" charset="0"/>
              </a:rPr>
              <a:t>    g(15); // materialize temp rational, bind, destroy on ;</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 destroy temporaries bound to references</a:t>
            </a:r>
            <a:r>
              <a:rPr lang="ru-RU" dirty="0">
                <a:latin typeface="Consolas" panose="020B0609020204030204" pitchFamily="49" charset="0"/>
              </a:rPr>
              <a:t> </a:t>
            </a:r>
            <a:r>
              <a:rPr lang="en-US" dirty="0">
                <a:latin typeface="Consolas" panose="020B0609020204030204" pitchFamily="49" charset="0"/>
              </a:rPr>
              <a:t>x and y</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2100769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362B-14DF-48E3-A651-E3CA7B42E6B0}"/>
              </a:ext>
            </a:extLst>
          </p:cNvPr>
          <p:cNvSpPr>
            <a:spLocks noGrp="1"/>
          </p:cNvSpPr>
          <p:nvPr>
            <p:ph type="title"/>
          </p:nvPr>
        </p:nvSpPr>
        <p:spPr/>
        <p:txBody>
          <a:bodyPr/>
          <a:lstStyle/>
          <a:p>
            <a:r>
              <a:rPr lang="ru-RU" dirty="0"/>
              <a:t>Списки инициализации и функции</a:t>
            </a:r>
          </a:p>
        </p:txBody>
      </p:sp>
      <p:sp>
        <p:nvSpPr>
          <p:cNvPr id="3" name="Content Placeholder 2">
            <a:extLst>
              <a:ext uri="{FF2B5EF4-FFF2-40B4-BE49-F238E27FC236}">
                <a16:creationId xmlns:a16="http://schemas.microsoft.com/office/drawing/2014/main" id="{854F651C-2BAB-4638-85C2-F0CD48EF30B4}"/>
              </a:ext>
            </a:extLst>
          </p:cNvPr>
          <p:cNvSpPr>
            <a:spLocks noGrp="1"/>
          </p:cNvSpPr>
          <p:nvPr>
            <p:ph idx="1"/>
          </p:nvPr>
        </p:nvSpPr>
        <p:spPr/>
        <p:txBody>
          <a:bodyPr>
            <a:normAutofit fontScale="92500" lnSpcReduction="20000"/>
          </a:bodyPr>
          <a:lstStyle/>
          <a:p>
            <a:r>
              <a:rPr lang="ru-RU" dirty="0"/>
              <a:t>Списки инициализации могут инициализировать параметры и возвращаемые значения функций.</a:t>
            </a:r>
            <a:endParaRPr lang="en-US" dirty="0"/>
          </a:p>
          <a:p>
            <a:r>
              <a:rPr lang="ru-RU" dirty="0"/>
              <a:t>Выглядит как прямая инициализация, но является копированием по формальным правилам (т.е. не использует явные преобразования).</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a:t>
            </a:r>
            <a:r>
              <a:rPr lang="en-US" dirty="0" err="1">
                <a:latin typeface="Consolas" panose="020B0609020204030204" pitchFamily="49" charset="0"/>
              </a:rPr>
              <a:t>const</a:t>
            </a:r>
            <a:r>
              <a:rPr lang="en-US" dirty="0">
                <a:latin typeface="Consolas" panose="020B0609020204030204" pitchFamily="49" charset="0"/>
              </a:rPr>
              <a:t> rational&amp; r);</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rational f() {</a:t>
            </a:r>
          </a:p>
          <a:p>
            <a:pPr marL="0" indent="0">
              <a:buNone/>
            </a:pPr>
            <a:r>
              <a:rPr lang="en-US" dirty="0">
                <a:latin typeface="Consolas" panose="020B0609020204030204" pitchFamily="49" charset="0"/>
              </a:rPr>
              <a:t>    g({1,2});</a:t>
            </a:r>
          </a:p>
          <a:p>
            <a:pPr marL="0" indent="0">
              <a:buNone/>
            </a:pPr>
            <a:r>
              <a:rPr lang="en-US" dirty="0">
                <a:latin typeface="Consolas" panose="020B0609020204030204" pitchFamily="49" charset="0"/>
              </a:rPr>
              <a:t>    return {3,4};</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36206931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EA5D-2058-497D-9C61-9C50B53AD0AC}"/>
              </a:ext>
            </a:extLst>
          </p:cNvPr>
          <p:cNvSpPr>
            <a:spLocks noGrp="1"/>
          </p:cNvSpPr>
          <p:nvPr>
            <p:ph type="title"/>
          </p:nvPr>
        </p:nvSpPr>
        <p:spPr/>
        <p:txBody>
          <a:bodyPr/>
          <a:lstStyle/>
          <a:p>
            <a:r>
              <a:rPr lang="ru-RU" dirty="0"/>
              <a:t>Пример перегрузки операций</a:t>
            </a:r>
          </a:p>
        </p:txBody>
      </p:sp>
      <p:sp>
        <p:nvSpPr>
          <p:cNvPr id="3" name="Content Placeholder 2">
            <a:extLst>
              <a:ext uri="{FF2B5EF4-FFF2-40B4-BE49-F238E27FC236}">
                <a16:creationId xmlns:a16="http://schemas.microsoft.com/office/drawing/2014/main" id="{2083B72A-0F38-49FB-BA7E-7AD9CE27ACED}"/>
              </a:ext>
            </a:extLst>
          </p:cNvPr>
          <p:cNvSpPr>
            <a:spLocks noGrp="1"/>
          </p:cNvSpPr>
          <p:nvPr>
            <p:ph idx="1"/>
          </p:nvPr>
        </p:nvSpPr>
        <p:spPr/>
        <p:txBody>
          <a:bodyPr>
            <a:normAutofit fontScale="47500" lnSpcReduction="20000"/>
          </a:bodyPr>
          <a:lstStyle/>
          <a:p>
            <a:pPr marL="0" indent="0">
              <a:buNone/>
            </a:pPr>
            <a:r>
              <a:rPr lang="en-US" dirty="0">
                <a:latin typeface="Consolas" panose="020B0609020204030204" pitchFamily="49" charset="0"/>
              </a:rPr>
              <a:t>    // class rational...</a:t>
            </a:r>
          </a:p>
          <a:p>
            <a:pPr marL="0" indent="0">
              <a:buNone/>
            </a:pPr>
            <a:r>
              <a:rPr lang="en-US" dirty="0">
                <a:latin typeface="Consolas" panose="020B0609020204030204" pitchFamily="49" charset="0"/>
              </a:rPr>
              <a:t>    rational operator+() </a:t>
            </a:r>
            <a:r>
              <a:rPr lang="en-US" dirty="0" err="1">
                <a:latin typeface="Consolas" panose="020B0609020204030204" pitchFamily="49" charset="0"/>
              </a:rPr>
              <a:t>const</a:t>
            </a:r>
            <a:r>
              <a:rPr lang="en-US" dirty="0">
                <a:latin typeface="Consolas" panose="020B0609020204030204" pitchFamily="49" charset="0"/>
              </a:rPr>
              <a:t> { return *this; } </a:t>
            </a:r>
            <a:r>
              <a:rPr lang="ru-RU" dirty="0">
                <a:latin typeface="Consolas" panose="020B0609020204030204" pitchFamily="49" charset="0"/>
              </a:rPr>
              <a:t>        </a:t>
            </a:r>
            <a:r>
              <a:rPr lang="en-US" dirty="0">
                <a:latin typeface="Consolas" panose="020B0609020204030204" pitchFamily="49" charset="0"/>
              </a:rPr>
              <a:t>// *this </a:t>
            </a:r>
            <a:r>
              <a:rPr lang="ru-RU" dirty="0">
                <a:latin typeface="Consolas" panose="020B0609020204030204" pitchFamily="49" charset="0"/>
              </a:rPr>
              <a:t>– </a:t>
            </a:r>
            <a:r>
              <a:rPr lang="en-US" dirty="0" err="1">
                <a:latin typeface="Consolas" panose="020B0609020204030204" pitchFamily="49" charset="0"/>
              </a:rPr>
              <a:t>lvalue</a:t>
            </a:r>
            <a:r>
              <a:rPr lang="en-US" dirty="0">
                <a:latin typeface="Consolas" panose="020B0609020204030204" pitchFamily="49" charset="0"/>
              </a:rPr>
              <a:t>, </a:t>
            </a:r>
            <a:r>
              <a:rPr lang="ru-RU" dirty="0">
                <a:latin typeface="Consolas" panose="020B0609020204030204" pitchFamily="49" charset="0"/>
              </a:rPr>
              <a:t>идентифицирующее НПО.</a:t>
            </a:r>
            <a:endParaRPr lang="en-US" dirty="0">
              <a:latin typeface="Consolas" panose="020B0609020204030204" pitchFamily="49" charset="0"/>
            </a:endParaRPr>
          </a:p>
          <a:p>
            <a:pPr marL="0" indent="0">
              <a:buNone/>
            </a:pPr>
            <a:r>
              <a:rPr lang="en-US" dirty="0">
                <a:latin typeface="Consolas" panose="020B0609020204030204" pitchFamily="49" charset="0"/>
              </a:rPr>
              <a:t>    rational operator-() </a:t>
            </a:r>
            <a:r>
              <a:rPr lang="en-US" dirty="0" err="1">
                <a:latin typeface="Consolas" panose="020B0609020204030204" pitchFamily="49" charset="0"/>
              </a:rPr>
              <a:t>const</a:t>
            </a:r>
            <a:r>
              <a:rPr lang="en-US" dirty="0">
                <a:latin typeface="Consolas" panose="020B0609020204030204" pitchFamily="49" charset="0"/>
              </a:rPr>
              <a:t> { return {-</a:t>
            </a:r>
            <a:r>
              <a:rPr lang="en-US" dirty="0" err="1">
                <a:latin typeface="Consolas" panose="020B0609020204030204" pitchFamily="49" charset="0"/>
              </a:rPr>
              <a:t>num</a:t>
            </a:r>
            <a:r>
              <a:rPr lang="en-US" dirty="0">
                <a:latin typeface="Consolas" panose="020B0609020204030204" pitchFamily="49" charset="0"/>
              </a:rPr>
              <a:t>_,den_}; }</a:t>
            </a:r>
          </a:p>
          <a:p>
            <a:pPr marL="0" indent="0">
              <a:buNone/>
            </a:pPr>
            <a:r>
              <a:rPr lang="en-US" dirty="0">
                <a:latin typeface="Consolas" panose="020B0609020204030204" pitchFamily="49" charset="0"/>
              </a:rPr>
              <a:t>    rational&amp; operator++() { </a:t>
            </a:r>
            <a:r>
              <a:rPr lang="en-US" dirty="0" err="1">
                <a:latin typeface="Consolas" panose="020B0609020204030204" pitchFamily="49" charset="0"/>
              </a:rPr>
              <a:t>num</a:t>
            </a:r>
            <a:r>
              <a:rPr lang="en-US" dirty="0">
                <a:latin typeface="Consolas" panose="020B0609020204030204" pitchFamily="49" charset="0"/>
              </a:rPr>
              <a:t>_ += den_; return *this; }</a:t>
            </a:r>
          </a:p>
          <a:p>
            <a:pPr marL="0" indent="0">
              <a:buNone/>
            </a:pPr>
            <a:r>
              <a:rPr lang="en-US" dirty="0">
                <a:latin typeface="Consolas" panose="020B0609020204030204" pitchFamily="49" charset="0"/>
              </a:rPr>
              <a:t>    rational operator++(</a:t>
            </a:r>
            <a:r>
              <a:rPr lang="en-US" dirty="0" err="1">
                <a:latin typeface="Consolas" panose="020B0609020204030204" pitchFamily="49" charset="0"/>
              </a:rPr>
              <a:t>int</a:t>
            </a:r>
            <a:r>
              <a:rPr lang="en-US" dirty="0">
                <a:latin typeface="Consolas" panose="020B0609020204030204" pitchFamily="49" charset="0"/>
              </a:rPr>
              <a:t>) { rational old = *this; ++*this; return old; }</a:t>
            </a:r>
            <a:endParaRPr lang="ru-RU" dirty="0">
              <a:latin typeface="Consolas" panose="020B0609020204030204" pitchFamily="49" charset="0"/>
            </a:endParaRPr>
          </a:p>
          <a:p>
            <a:pPr marL="0" indent="0">
              <a:buNone/>
            </a:pPr>
            <a:r>
              <a:rPr lang="ru-RU" dirty="0">
                <a:latin typeface="Consolas" panose="020B0609020204030204" pitchFamily="49" charset="0"/>
              </a:rPr>
              <a:t>    // Плохой вариант! Сравнивает </a:t>
            </a:r>
            <a:r>
              <a:rPr lang="en-US" dirty="0">
                <a:latin typeface="Consolas" panose="020B0609020204030204" pitchFamily="49" charset="0"/>
              </a:rPr>
              <a:t>rational </a:t>
            </a:r>
            <a:r>
              <a:rPr lang="ru-RU" dirty="0">
                <a:latin typeface="Consolas" panose="020B0609020204030204" pitchFamily="49" charset="0"/>
              </a:rPr>
              <a:t>с </a:t>
            </a:r>
            <a:r>
              <a:rPr lang="en-US" dirty="0">
                <a:latin typeface="Consolas" panose="020B0609020204030204" pitchFamily="49" charset="0"/>
              </a:rPr>
              <a:t>rational, rational </a:t>
            </a:r>
            <a:r>
              <a:rPr lang="ru-RU" dirty="0">
                <a:latin typeface="Consolas" panose="020B0609020204030204" pitchFamily="49" charset="0"/>
              </a:rPr>
              <a:t>с </a:t>
            </a:r>
            <a:r>
              <a:rPr lang="en-US" dirty="0" err="1">
                <a:latin typeface="Consolas" panose="020B0609020204030204" pitchFamily="49" charset="0"/>
              </a:rPr>
              <a:t>int</a:t>
            </a:r>
            <a:r>
              <a:rPr lang="en-US" dirty="0">
                <a:latin typeface="Consolas" panose="020B0609020204030204" pitchFamily="49" charset="0"/>
              </a:rPr>
              <a:t>, </a:t>
            </a:r>
            <a:r>
              <a:rPr lang="ru-RU" dirty="0">
                <a:latin typeface="Consolas" panose="020B0609020204030204" pitchFamily="49" charset="0"/>
              </a:rPr>
              <a:t>но не </a:t>
            </a:r>
            <a:r>
              <a:rPr lang="en-US" dirty="0" err="1">
                <a:latin typeface="Consolas" panose="020B0609020204030204" pitchFamily="49" charset="0"/>
              </a:rPr>
              <a:t>int</a:t>
            </a:r>
            <a:r>
              <a:rPr lang="en-US" dirty="0">
                <a:latin typeface="Consolas" panose="020B0609020204030204" pitchFamily="49" charset="0"/>
              </a:rPr>
              <a:t> </a:t>
            </a:r>
            <a:r>
              <a:rPr lang="ru-RU" dirty="0">
                <a:latin typeface="Consolas" panose="020B0609020204030204" pitchFamily="49" charset="0"/>
              </a:rPr>
              <a:t>с </a:t>
            </a:r>
            <a:r>
              <a:rPr lang="en-US" dirty="0">
                <a:latin typeface="Consolas" panose="020B0609020204030204" pitchFamily="49" charset="0"/>
              </a:rPr>
              <a:t>rational!</a:t>
            </a:r>
          </a:p>
          <a:p>
            <a:pPr marL="0" indent="0">
              <a:buNone/>
            </a:pPr>
            <a:r>
              <a:rPr lang="en-US" dirty="0">
                <a:latin typeface="Consolas" panose="020B0609020204030204" pitchFamily="49" charset="0"/>
              </a:rPr>
              <a:t>    bool operator==(</a:t>
            </a:r>
            <a:r>
              <a:rPr lang="en-US" dirty="0" err="1">
                <a:latin typeface="Consolas" panose="020B0609020204030204" pitchFamily="49" charset="0"/>
              </a:rPr>
              <a:t>const</a:t>
            </a:r>
            <a:r>
              <a:rPr lang="en-US" dirty="0">
                <a:latin typeface="Consolas" panose="020B0609020204030204" pitchFamily="49" charset="0"/>
              </a:rPr>
              <a:t> rational&amp; other) </a:t>
            </a:r>
            <a:r>
              <a:rPr lang="en-US" dirty="0" err="1">
                <a:latin typeface="Consolas" panose="020B0609020204030204" pitchFamily="49" charset="0"/>
              </a:rPr>
              <a:t>const</a:t>
            </a:r>
            <a:r>
              <a:rPr lang="en-US" dirty="0">
                <a:latin typeface="Consolas" panose="020B0609020204030204" pitchFamily="49" charset="0"/>
              </a:rPr>
              <a:t> { return </a:t>
            </a:r>
            <a:r>
              <a:rPr lang="en-US" dirty="0" err="1">
                <a:latin typeface="Consolas" panose="020B0609020204030204" pitchFamily="49" charset="0"/>
              </a:rPr>
              <a:t>num</a:t>
            </a:r>
            <a:r>
              <a:rPr lang="en-US" dirty="0">
                <a:latin typeface="Consolas" panose="020B0609020204030204" pitchFamily="49" charset="0"/>
              </a:rPr>
              <a:t>_==</a:t>
            </a:r>
            <a:r>
              <a:rPr lang="en-US" dirty="0" err="1">
                <a:latin typeface="Consolas" panose="020B0609020204030204" pitchFamily="49" charset="0"/>
              </a:rPr>
              <a:t>other.num</a:t>
            </a:r>
            <a:r>
              <a:rPr lang="en-US" dirty="0">
                <a:latin typeface="Consolas" panose="020B0609020204030204" pitchFamily="49" charset="0"/>
              </a:rPr>
              <a:t>_ &amp;&amp; den_==</a:t>
            </a:r>
            <a:r>
              <a:rPr lang="en-US" dirty="0" err="1">
                <a:latin typeface="Consolas" panose="020B0609020204030204" pitchFamily="49" charset="0"/>
              </a:rPr>
              <a:t>other.den</a:t>
            </a:r>
            <a:r>
              <a:rPr lang="en-US" dirty="0">
                <a:latin typeface="Consolas" panose="020B0609020204030204" pitchFamily="49" charset="0"/>
              </a:rPr>
              <a:t>_; }</a:t>
            </a:r>
          </a:p>
          <a:p>
            <a:pPr marL="0" indent="0">
              <a:buNone/>
            </a:pPr>
            <a:r>
              <a:rPr lang="en-US" dirty="0">
                <a:latin typeface="Consolas" panose="020B0609020204030204" pitchFamily="49" charset="0"/>
              </a:rPr>
              <a:t>    bool operator!=(</a:t>
            </a:r>
            <a:r>
              <a:rPr lang="en-US" dirty="0" err="1">
                <a:latin typeface="Consolas" panose="020B0609020204030204" pitchFamily="49" charset="0"/>
              </a:rPr>
              <a:t>const</a:t>
            </a:r>
            <a:r>
              <a:rPr lang="en-US" dirty="0">
                <a:latin typeface="Consolas" panose="020B0609020204030204" pitchFamily="49" charset="0"/>
              </a:rPr>
              <a:t> rational&amp; other) </a:t>
            </a:r>
            <a:r>
              <a:rPr lang="en-US" dirty="0" err="1">
                <a:latin typeface="Consolas" panose="020B0609020204030204" pitchFamily="49" charset="0"/>
              </a:rPr>
              <a:t>const</a:t>
            </a:r>
            <a:r>
              <a:rPr lang="en-US" dirty="0">
                <a:latin typeface="Consolas" panose="020B0609020204030204" pitchFamily="49" charset="0"/>
              </a:rPr>
              <a:t> { return !(*this==other);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rational operator+(</a:t>
            </a:r>
            <a:r>
              <a:rPr lang="en-US" dirty="0" err="1">
                <a:latin typeface="Consolas" panose="020B0609020204030204" pitchFamily="49" charset="0"/>
              </a:rPr>
              <a:t>const</a:t>
            </a:r>
            <a:r>
              <a:rPr lang="en-US" dirty="0">
                <a:latin typeface="Consolas" panose="020B0609020204030204" pitchFamily="49" charset="0"/>
              </a:rPr>
              <a:t> rational&amp; </a:t>
            </a:r>
            <a:r>
              <a:rPr lang="en-US" dirty="0" err="1">
                <a:latin typeface="Consolas" panose="020B0609020204030204" pitchFamily="49" charset="0"/>
              </a:rPr>
              <a:t>a,const</a:t>
            </a:r>
            <a:r>
              <a:rPr lang="en-US" dirty="0">
                <a:latin typeface="Consolas" panose="020B0609020204030204" pitchFamily="49" charset="0"/>
              </a:rPr>
              <a:t> rational&amp; b) {</a:t>
            </a:r>
          </a:p>
          <a:p>
            <a:pPr marL="0" indent="0">
              <a:buNone/>
            </a:pPr>
            <a:r>
              <a:rPr lang="en-US" dirty="0">
                <a:latin typeface="Consolas" panose="020B0609020204030204" pitchFamily="49" charset="0"/>
              </a:rPr>
              <a:t>    return {</a:t>
            </a:r>
            <a:r>
              <a:rPr lang="en-US" dirty="0" err="1">
                <a:latin typeface="Consolas" panose="020B0609020204030204" pitchFamily="49" charset="0"/>
              </a:rPr>
              <a:t>a.num</a:t>
            </a:r>
            <a:r>
              <a:rPr lang="en-US" dirty="0">
                <a:latin typeface="Consolas" panose="020B0609020204030204" pitchFamily="49" charset="0"/>
              </a:rPr>
              <a:t>()*</a:t>
            </a:r>
            <a:r>
              <a:rPr lang="en-US" dirty="0" err="1">
                <a:latin typeface="Consolas" panose="020B0609020204030204" pitchFamily="49" charset="0"/>
              </a:rPr>
              <a:t>b.den</a:t>
            </a:r>
            <a:r>
              <a:rPr lang="en-US" dirty="0">
                <a:latin typeface="Consolas" panose="020B0609020204030204" pitchFamily="49" charset="0"/>
              </a:rPr>
              <a:t>()+</a:t>
            </a:r>
            <a:r>
              <a:rPr lang="en-US" dirty="0" err="1">
                <a:latin typeface="Consolas" panose="020B0609020204030204" pitchFamily="49" charset="0"/>
              </a:rPr>
              <a:t>b.num</a:t>
            </a:r>
            <a:r>
              <a:rPr lang="en-US" dirty="0">
                <a:latin typeface="Consolas" panose="020B0609020204030204" pitchFamily="49" charset="0"/>
              </a:rPr>
              <a:t>()*</a:t>
            </a:r>
            <a:r>
              <a:rPr lang="en-US" dirty="0" err="1">
                <a:latin typeface="Consolas" panose="020B0609020204030204" pitchFamily="49" charset="0"/>
              </a:rPr>
              <a:t>a.den</a:t>
            </a:r>
            <a:r>
              <a:rPr lang="en-US" dirty="0">
                <a:latin typeface="Consolas" panose="020B0609020204030204" pitchFamily="49" charset="0"/>
              </a:rPr>
              <a:t>(),</a:t>
            </a:r>
            <a:r>
              <a:rPr lang="en-US" dirty="0" err="1">
                <a:latin typeface="Consolas" panose="020B0609020204030204" pitchFamily="49" charset="0"/>
              </a:rPr>
              <a:t>a.den</a:t>
            </a:r>
            <a:r>
              <a:rPr lang="en-US" dirty="0">
                <a:latin typeface="Consolas" panose="020B0609020204030204" pitchFamily="49" charset="0"/>
              </a:rPr>
              <a:t>()*</a:t>
            </a:r>
            <a:r>
              <a:rPr lang="en-US" dirty="0" err="1">
                <a:latin typeface="Consolas" panose="020B0609020204030204" pitchFamily="49" charset="0"/>
              </a:rPr>
              <a:t>b.den</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ostream</a:t>
            </a:r>
            <a:r>
              <a:rPr lang="en-US" dirty="0">
                <a:latin typeface="Consolas" panose="020B0609020204030204" pitchFamily="49" charset="0"/>
              </a:rPr>
              <a:t>&amp; operator&lt;&lt;(</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ostream</a:t>
            </a:r>
            <a:r>
              <a:rPr lang="en-US" dirty="0">
                <a:latin typeface="Consolas" panose="020B0609020204030204" pitchFamily="49" charset="0"/>
              </a:rPr>
              <a:t>&amp; </a:t>
            </a:r>
            <a:r>
              <a:rPr lang="en-US" dirty="0" err="1">
                <a:latin typeface="Consolas" panose="020B0609020204030204" pitchFamily="49" charset="0"/>
              </a:rPr>
              <a:t>s,const</a:t>
            </a:r>
            <a:r>
              <a:rPr lang="en-US" dirty="0">
                <a:latin typeface="Consolas" panose="020B0609020204030204" pitchFamily="49" charset="0"/>
              </a:rPr>
              <a:t> rational&amp; r) {</a:t>
            </a:r>
          </a:p>
          <a:p>
            <a:pPr marL="0" indent="0">
              <a:buNone/>
            </a:pPr>
            <a:r>
              <a:rPr lang="en-US" dirty="0">
                <a:latin typeface="Consolas" panose="020B0609020204030204" pitchFamily="49" charset="0"/>
              </a:rPr>
              <a:t>    return s &lt;&lt; </a:t>
            </a:r>
            <a:r>
              <a:rPr lang="en-US" dirty="0" err="1">
                <a:latin typeface="Consolas" panose="020B0609020204030204" pitchFamily="49" charset="0"/>
              </a:rPr>
              <a:t>r.num</a:t>
            </a:r>
            <a:r>
              <a:rPr lang="en-US" dirty="0">
                <a:latin typeface="Consolas" panose="020B0609020204030204" pitchFamily="49" charset="0"/>
              </a:rPr>
              <a:t>() &lt;&lt; ‘/’ &lt;&lt; </a:t>
            </a:r>
            <a:r>
              <a:rPr lang="en-US" dirty="0" err="1">
                <a:latin typeface="Consolas" panose="020B0609020204030204" pitchFamily="49" charset="0"/>
              </a:rPr>
              <a:t>r.den</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71262810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C8B3-89C8-4478-8C9F-5D17D3947E72}"/>
              </a:ext>
            </a:extLst>
          </p:cNvPr>
          <p:cNvSpPr>
            <a:spLocks noGrp="1"/>
          </p:cNvSpPr>
          <p:nvPr>
            <p:ph type="title"/>
          </p:nvPr>
        </p:nvSpPr>
        <p:spPr/>
        <p:txBody>
          <a:bodyPr/>
          <a:lstStyle/>
          <a:p>
            <a:r>
              <a:rPr lang="ru-RU" dirty="0"/>
              <a:t>Пример использования перегрузок операций</a:t>
            </a:r>
          </a:p>
        </p:txBody>
      </p:sp>
      <p:sp>
        <p:nvSpPr>
          <p:cNvPr id="3" name="Content Placeholder 2">
            <a:extLst>
              <a:ext uri="{FF2B5EF4-FFF2-40B4-BE49-F238E27FC236}">
                <a16:creationId xmlns:a16="http://schemas.microsoft.com/office/drawing/2014/main" id="{5F67AFAF-C648-4EB5-A65C-22592893ADBB}"/>
              </a:ext>
            </a:extLst>
          </p:cNvPr>
          <p:cNvSpPr>
            <a:spLocks noGrp="1"/>
          </p:cNvSpPr>
          <p:nvPr>
            <p:ph idx="1"/>
          </p:nvPr>
        </p:nvSpPr>
        <p:spPr/>
        <p:txBody>
          <a:bodyPr>
            <a:normAutofit/>
          </a:bodyPr>
          <a:lstStyle/>
          <a:p>
            <a:pPr marL="0" indent="0">
              <a:buNone/>
            </a:pPr>
            <a:r>
              <a:rPr lang="en-US" sz="2000" dirty="0" err="1">
                <a:latin typeface="Consolas" panose="020B0609020204030204" pitchFamily="49" charset="0"/>
              </a:rPr>
              <a:t>int</a:t>
            </a:r>
            <a:r>
              <a:rPr lang="en-US" sz="2000" dirty="0">
                <a:latin typeface="Consolas" panose="020B0609020204030204" pitchFamily="49" charset="0"/>
              </a:rPr>
              <a:t> main() {</a:t>
            </a:r>
          </a:p>
          <a:p>
            <a:pPr marL="0" indent="0">
              <a:buNone/>
            </a:pPr>
            <a:r>
              <a:rPr lang="en-US" sz="2000" dirty="0">
                <a:latin typeface="Consolas" panose="020B0609020204030204" pitchFamily="49" charset="0"/>
              </a:rPr>
              <a:t>    rational a(1,2),b(3,4);</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int</a:t>
            </a:r>
            <a:r>
              <a:rPr lang="en-US" sz="2000" dirty="0">
                <a:latin typeface="Consolas" panose="020B0609020204030204" pitchFamily="49" charset="0"/>
              </a:rPr>
              <a:t> c = 5;</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std</a:t>
            </a:r>
            <a:r>
              <a:rPr lang="en-US" sz="2000" dirty="0">
                <a:latin typeface="Consolas" panose="020B0609020204030204" pitchFamily="49" charset="0"/>
              </a:rPr>
              <a:t>::</a:t>
            </a:r>
            <a:r>
              <a:rPr lang="en-US" sz="2000" dirty="0" err="1">
                <a:latin typeface="Consolas" panose="020B0609020204030204" pitchFamily="49" charset="0"/>
              </a:rPr>
              <a:t>cout</a:t>
            </a:r>
            <a:r>
              <a:rPr lang="en-US" sz="2000" dirty="0">
                <a:latin typeface="Consolas" panose="020B0609020204030204" pitchFamily="49" charset="0"/>
              </a:rPr>
              <a:t> &lt;&lt; a &lt;&lt; “ + “ &lt;&lt; b &lt;&lt; “ = “ &lt;&lt; (</a:t>
            </a:r>
            <a:r>
              <a:rPr lang="en-US" sz="2000" dirty="0" err="1">
                <a:latin typeface="Consolas" panose="020B0609020204030204" pitchFamily="49" charset="0"/>
              </a:rPr>
              <a:t>a+b</a:t>
            </a:r>
            <a:r>
              <a:rPr lang="en-US" sz="2000" dirty="0">
                <a:latin typeface="Consolas" panose="020B0609020204030204" pitchFamily="49" charset="0"/>
              </a:rPr>
              <a:t>) &lt;&lt; ‘\n’</a:t>
            </a:r>
          </a:p>
          <a:p>
            <a:pPr marL="0" indent="0">
              <a:buNone/>
            </a:pPr>
            <a:r>
              <a:rPr lang="en-US" sz="2000" dirty="0">
                <a:latin typeface="Consolas" panose="020B0609020204030204" pitchFamily="49" charset="0"/>
              </a:rPr>
              <a:t>              &lt;&lt; a &lt;&lt; “ + “ &lt;&lt; c &lt;&lt; “ = “ &lt;&lt; (</a:t>
            </a:r>
            <a:r>
              <a:rPr lang="en-US" sz="2000" dirty="0" err="1">
                <a:latin typeface="Consolas" panose="020B0609020204030204" pitchFamily="49" charset="0"/>
              </a:rPr>
              <a:t>a+c</a:t>
            </a:r>
            <a:r>
              <a:rPr lang="en-US" sz="2000" dirty="0">
                <a:latin typeface="Consolas" panose="020B0609020204030204" pitchFamily="49" charset="0"/>
              </a:rPr>
              <a:t>) &lt;&lt; ‘\n’</a:t>
            </a:r>
          </a:p>
          <a:p>
            <a:pPr marL="0" indent="0">
              <a:buNone/>
            </a:pPr>
            <a:r>
              <a:rPr lang="en-US" sz="2000" dirty="0">
                <a:latin typeface="Consolas" panose="020B0609020204030204" pitchFamily="49" charset="0"/>
              </a:rPr>
              <a:t>              &lt;&lt; b &lt;&lt; “ ~= “ &lt;&lt; </a:t>
            </a:r>
            <a:r>
              <a:rPr lang="en-US" sz="2000" dirty="0" err="1">
                <a:latin typeface="Consolas" panose="020B0609020204030204" pitchFamily="49" charset="0"/>
              </a:rPr>
              <a:t>static_cast</a:t>
            </a:r>
            <a:r>
              <a:rPr lang="en-US" sz="2000" dirty="0">
                <a:latin typeface="Consolas" panose="020B0609020204030204" pitchFamily="49" charset="0"/>
              </a:rPr>
              <a:t>&lt;double&gt;(b) &lt;&lt; ‘\n’;</a:t>
            </a:r>
          </a:p>
          <a:p>
            <a:pPr marL="0" indent="0">
              <a:buNone/>
            </a:pP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1/2 + 3/4 = 5/4</a:t>
            </a:r>
          </a:p>
          <a:p>
            <a:pPr marL="0" indent="0">
              <a:buNone/>
            </a:pPr>
            <a:r>
              <a:rPr lang="en-US" sz="2000" dirty="0">
                <a:latin typeface="Consolas" panose="020B0609020204030204" pitchFamily="49" charset="0"/>
              </a:rPr>
              <a:t>// 1/2 + 5 = 11/2</a:t>
            </a:r>
          </a:p>
          <a:p>
            <a:pPr marL="0" indent="0">
              <a:buNone/>
            </a:pPr>
            <a:r>
              <a:rPr lang="en-US" sz="2000" dirty="0">
                <a:latin typeface="Consolas" panose="020B0609020204030204" pitchFamily="49" charset="0"/>
              </a:rPr>
              <a:t>// 3/4 ~= 0.75</a:t>
            </a:r>
          </a:p>
        </p:txBody>
      </p:sp>
    </p:spTree>
    <p:extLst>
      <p:ext uri="{BB962C8B-B14F-4D97-AF65-F5344CB8AC3E}">
        <p14:creationId xmlns:p14="http://schemas.microsoft.com/office/powerpoint/2010/main" val="2811257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9AFF1-84D9-4C34-8147-901C1D15B13B}"/>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52392018-E369-4BB0-980D-14255E42C402}"/>
              </a:ext>
            </a:extLst>
          </p:cNvPr>
          <p:cNvSpPr>
            <a:spLocks noGrp="1"/>
          </p:cNvSpPr>
          <p:nvPr>
            <p:ph idx="1"/>
          </p:nvPr>
        </p:nvSpPr>
        <p:spPr>
          <a:xfrm>
            <a:off x="838200" y="1825625"/>
            <a:ext cx="10515600" cy="4681966"/>
          </a:xfrm>
        </p:spPr>
        <p:txBody>
          <a:bodyPr/>
          <a:lstStyle/>
          <a:p>
            <a:r>
              <a:rPr lang="ru-RU" i="1" dirty="0"/>
              <a:t>Транслятор (</a:t>
            </a:r>
            <a:r>
              <a:rPr lang="en-US" i="1" dirty="0"/>
              <a:t>translator)</a:t>
            </a:r>
            <a:r>
              <a:rPr lang="en-US" dirty="0"/>
              <a:t> – </a:t>
            </a:r>
            <a:r>
              <a:rPr lang="ru-RU" dirty="0"/>
              <a:t>инструментальное средство, осуществляющее перевод с одного языка программирования на другой с сохранением </a:t>
            </a:r>
            <a:r>
              <a:rPr lang="ru-RU" dirty="0" err="1"/>
              <a:t>сементики</a:t>
            </a:r>
            <a:r>
              <a:rPr lang="ru-RU" dirty="0"/>
              <a:t>.</a:t>
            </a:r>
          </a:p>
        </p:txBody>
      </p:sp>
      <p:sp>
        <p:nvSpPr>
          <p:cNvPr id="5" name="Rectangle 4">
            <a:extLst>
              <a:ext uri="{FF2B5EF4-FFF2-40B4-BE49-F238E27FC236}">
                <a16:creationId xmlns:a16="http://schemas.microsoft.com/office/drawing/2014/main" id="{867FEEBC-DBB5-41C7-B40A-8FF748FC3F6C}"/>
              </a:ext>
            </a:extLst>
          </p:cNvPr>
          <p:cNvSpPr/>
          <p:nvPr/>
        </p:nvSpPr>
        <p:spPr>
          <a:xfrm>
            <a:off x="889686" y="4565822"/>
            <a:ext cx="1995617" cy="475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ЯВУ</a:t>
            </a:r>
          </a:p>
        </p:txBody>
      </p:sp>
      <p:sp>
        <p:nvSpPr>
          <p:cNvPr id="6" name="Rectangle 5">
            <a:extLst>
              <a:ext uri="{FF2B5EF4-FFF2-40B4-BE49-F238E27FC236}">
                <a16:creationId xmlns:a16="http://schemas.microsoft.com/office/drawing/2014/main" id="{A5872393-F075-4A2C-8CEE-0EC7C505612E}"/>
              </a:ext>
            </a:extLst>
          </p:cNvPr>
          <p:cNvSpPr/>
          <p:nvPr/>
        </p:nvSpPr>
        <p:spPr>
          <a:xfrm>
            <a:off x="4736756" y="4565821"/>
            <a:ext cx="1995617" cy="475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Ассемблер</a:t>
            </a:r>
          </a:p>
        </p:txBody>
      </p:sp>
      <p:sp>
        <p:nvSpPr>
          <p:cNvPr id="7" name="Rectangle 6">
            <a:extLst>
              <a:ext uri="{FF2B5EF4-FFF2-40B4-BE49-F238E27FC236}">
                <a16:creationId xmlns:a16="http://schemas.microsoft.com/office/drawing/2014/main" id="{37ECB028-0EE5-4BF2-A46A-382206B7B5A2}"/>
              </a:ext>
            </a:extLst>
          </p:cNvPr>
          <p:cNvSpPr/>
          <p:nvPr/>
        </p:nvSpPr>
        <p:spPr>
          <a:xfrm>
            <a:off x="9104870" y="4565821"/>
            <a:ext cx="1995617" cy="475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Машинный код</a:t>
            </a:r>
          </a:p>
        </p:txBody>
      </p:sp>
      <p:sp>
        <p:nvSpPr>
          <p:cNvPr id="8" name="Arrow: Curved Down 7">
            <a:extLst>
              <a:ext uri="{FF2B5EF4-FFF2-40B4-BE49-F238E27FC236}">
                <a16:creationId xmlns:a16="http://schemas.microsoft.com/office/drawing/2014/main" id="{0173B5B9-7849-48A3-B627-79169E0080C9}"/>
              </a:ext>
            </a:extLst>
          </p:cNvPr>
          <p:cNvSpPr/>
          <p:nvPr/>
        </p:nvSpPr>
        <p:spPr>
          <a:xfrm>
            <a:off x="1674341" y="3466070"/>
            <a:ext cx="8625016" cy="10997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9" name="Arrow: Curved Down 8">
            <a:extLst>
              <a:ext uri="{FF2B5EF4-FFF2-40B4-BE49-F238E27FC236}">
                <a16:creationId xmlns:a16="http://schemas.microsoft.com/office/drawing/2014/main" id="{A1F97D40-1095-4697-B308-884BF9452FD6}"/>
              </a:ext>
            </a:extLst>
          </p:cNvPr>
          <p:cNvSpPr/>
          <p:nvPr/>
        </p:nvSpPr>
        <p:spPr>
          <a:xfrm>
            <a:off x="1682579" y="3768811"/>
            <a:ext cx="4359876" cy="79701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0" name="Arrow: Curved Up 9">
            <a:extLst>
              <a:ext uri="{FF2B5EF4-FFF2-40B4-BE49-F238E27FC236}">
                <a16:creationId xmlns:a16="http://schemas.microsoft.com/office/drawing/2014/main" id="{A8E449F2-6C59-4608-9568-C1EB724B29E0}"/>
              </a:ext>
            </a:extLst>
          </p:cNvPr>
          <p:cNvSpPr/>
          <p:nvPr/>
        </p:nvSpPr>
        <p:spPr>
          <a:xfrm flipH="1">
            <a:off x="1742303" y="5041556"/>
            <a:ext cx="8557054" cy="1099752"/>
          </a:xfrm>
          <a:prstGeom prst="curved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solidFill>
                <a:schemeClr val="tx1"/>
              </a:solidFill>
            </a:endParaRPr>
          </a:p>
        </p:txBody>
      </p:sp>
      <p:sp>
        <p:nvSpPr>
          <p:cNvPr id="12" name="Arrow: Curved Up 11">
            <a:extLst>
              <a:ext uri="{FF2B5EF4-FFF2-40B4-BE49-F238E27FC236}">
                <a16:creationId xmlns:a16="http://schemas.microsoft.com/office/drawing/2014/main" id="{F1F9E692-65EA-40AE-B001-DF4154C21203}"/>
              </a:ext>
            </a:extLst>
          </p:cNvPr>
          <p:cNvSpPr/>
          <p:nvPr/>
        </p:nvSpPr>
        <p:spPr>
          <a:xfrm flipH="1">
            <a:off x="1834979" y="5041556"/>
            <a:ext cx="4207476" cy="766120"/>
          </a:xfrm>
          <a:prstGeom prst="curved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solidFill>
                <a:schemeClr val="tx1"/>
              </a:solidFill>
            </a:endParaRPr>
          </a:p>
        </p:txBody>
      </p:sp>
      <p:sp>
        <p:nvSpPr>
          <p:cNvPr id="13" name="Arrow: Right 12">
            <a:extLst>
              <a:ext uri="{FF2B5EF4-FFF2-40B4-BE49-F238E27FC236}">
                <a16:creationId xmlns:a16="http://schemas.microsoft.com/office/drawing/2014/main" id="{23F262B0-0FD6-4F3A-B014-F6DA24178BA4}"/>
              </a:ext>
            </a:extLst>
          </p:cNvPr>
          <p:cNvSpPr/>
          <p:nvPr/>
        </p:nvSpPr>
        <p:spPr>
          <a:xfrm>
            <a:off x="6732373" y="4565821"/>
            <a:ext cx="2372497" cy="1853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a:p>
        </p:txBody>
      </p:sp>
      <p:sp>
        <p:nvSpPr>
          <p:cNvPr id="14" name="Arrow: Left 13">
            <a:extLst>
              <a:ext uri="{FF2B5EF4-FFF2-40B4-BE49-F238E27FC236}">
                <a16:creationId xmlns:a16="http://schemas.microsoft.com/office/drawing/2014/main" id="{D78A8363-F2C8-4AB4-933B-A4B8DCC27AC0}"/>
              </a:ext>
            </a:extLst>
          </p:cNvPr>
          <p:cNvSpPr/>
          <p:nvPr/>
        </p:nvSpPr>
        <p:spPr>
          <a:xfrm>
            <a:off x="6732373" y="4837671"/>
            <a:ext cx="2364259" cy="203885"/>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5" name="TextBox 14">
            <a:extLst>
              <a:ext uri="{FF2B5EF4-FFF2-40B4-BE49-F238E27FC236}">
                <a16:creationId xmlns:a16="http://schemas.microsoft.com/office/drawing/2014/main" id="{D6C305CF-EB3D-4114-8C2E-D2A233C69CC0}"/>
              </a:ext>
            </a:extLst>
          </p:cNvPr>
          <p:cNvSpPr txBox="1"/>
          <p:nvPr/>
        </p:nvSpPr>
        <p:spPr>
          <a:xfrm>
            <a:off x="5554362" y="3595817"/>
            <a:ext cx="2842055" cy="369332"/>
          </a:xfrm>
          <a:prstGeom prst="rect">
            <a:avLst/>
          </a:prstGeom>
          <a:noFill/>
        </p:spPr>
        <p:txBody>
          <a:bodyPr wrap="square" rtlCol="0">
            <a:spAutoFit/>
          </a:bodyPr>
          <a:lstStyle/>
          <a:p>
            <a:r>
              <a:rPr lang="ru-RU" i="1" dirty="0"/>
              <a:t>Компилятор</a:t>
            </a:r>
            <a:r>
              <a:rPr lang="en-US" i="1" dirty="0"/>
              <a:t> (compiler)</a:t>
            </a:r>
            <a:endParaRPr lang="ru-RU" i="1" dirty="0"/>
          </a:p>
        </p:txBody>
      </p:sp>
      <p:sp>
        <p:nvSpPr>
          <p:cNvPr id="16" name="TextBox 15">
            <a:extLst>
              <a:ext uri="{FF2B5EF4-FFF2-40B4-BE49-F238E27FC236}">
                <a16:creationId xmlns:a16="http://schemas.microsoft.com/office/drawing/2014/main" id="{049AEFAD-6550-4A09-A140-CB838FB04C31}"/>
              </a:ext>
            </a:extLst>
          </p:cNvPr>
          <p:cNvSpPr txBox="1"/>
          <p:nvPr/>
        </p:nvSpPr>
        <p:spPr>
          <a:xfrm>
            <a:off x="5486400" y="5587311"/>
            <a:ext cx="3218935" cy="369332"/>
          </a:xfrm>
          <a:prstGeom prst="rect">
            <a:avLst/>
          </a:prstGeom>
          <a:noFill/>
        </p:spPr>
        <p:txBody>
          <a:bodyPr wrap="square" rtlCol="0">
            <a:spAutoFit/>
          </a:bodyPr>
          <a:lstStyle/>
          <a:p>
            <a:r>
              <a:rPr lang="ru-RU" i="1" dirty="0" err="1"/>
              <a:t>Декомпилятор</a:t>
            </a:r>
            <a:r>
              <a:rPr lang="ru-RU" i="1" dirty="0"/>
              <a:t> </a:t>
            </a:r>
            <a:r>
              <a:rPr lang="en-US" i="1" dirty="0"/>
              <a:t>(</a:t>
            </a:r>
            <a:r>
              <a:rPr lang="en-US" i="1" dirty="0" err="1"/>
              <a:t>decompiler</a:t>
            </a:r>
            <a:r>
              <a:rPr lang="en-US" i="1" dirty="0"/>
              <a:t>)</a:t>
            </a:r>
            <a:endParaRPr lang="ru-RU" i="1" dirty="0"/>
          </a:p>
        </p:txBody>
      </p:sp>
      <p:sp>
        <p:nvSpPr>
          <p:cNvPr id="17" name="TextBox 16">
            <a:extLst>
              <a:ext uri="{FF2B5EF4-FFF2-40B4-BE49-F238E27FC236}">
                <a16:creationId xmlns:a16="http://schemas.microsoft.com/office/drawing/2014/main" id="{8589DA96-EF9B-4E7C-81D3-FAF63F5A0C05}"/>
              </a:ext>
            </a:extLst>
          </p:cNvPr>
          <p:cNvSpPr txBox="1"/>
          <p:nvPr/>
        </p:nvSpPr>
        <p:spPr>
          <a:xfrm>
            <a:off x="6603656" y="4188255"/>
            <a:ext cx="2621692" cy="369332"/>
          </a:xfrm>
          <a:prstGeom prst="rect">
            <a:avLst/>
          </a:prstGeom>
          <a:noFill/>
        </p:spPr>
        <p:txBody>
          <a:bodyPr wrap="square" rtlCol="0">
            <a:spAutoFit/>
          </a:bodyPr>
          <a:lstStyle/>
          <a:p>
            <a:r>
              <a:rPr lang="ru-RU" i="1" dirty="0"/>
              <a:t>Ассемблер </a:t>
            </a:r>
            <a:r>
              <a:rPr lang="en-US" i="1" dirty="0"/>
              <a:t>(assembler)</a:t>
            </a:r>
            <a:endParaRPr lang="ru-RU" i="1" dirty="0"/>
          </a:p>
        </p:txBody>
      </p:sp>
      <p:sp>
        <p:nvSpPr>
          <p:cNvPr id="18" name="TextBox 17">
            <a:extLst>
              <a:ext uri="{FF2B5EF4-FFF2-40B4-BE49-F238E27FC236}">
                <a16:creationId xmlns:a16="http://schemas.microsoft.com/office/drawing/2014/main" id="{BEBBAF82-81C6-4ED0-A527-5BC8FCEBC9F5}"/>
              </a:ext>
            </a:extLst>
          </p:cNvPr>
          <p:cNvSpPr txBox="1"/>
          <p:nvPr/>
        </p:nvSpPr>
        <p:spPr>
          <a:xfrm>
            <a:off x="6279291" y="5037434"/>
            <a:ext cx="3336324" cy="369332"/>
          </a:xfrm>
          <a:prstGeom prst="rect">
            <a:avLst/>
          </a:prstGeom>
          <a:noFill/>
        </p:spPr>
        <p:txBody>
          <a:bodyPr wrap="square" rtlCol="0">
            <a:spAutoFit/>
          </a:bodyPr>
          <a:lstStyle/>
          <a:p>
            <a:r>
              <a:rPr lang="ru-RU" i="1" dirty="0"/>
              <a:t>Дизассемблер </a:t>
            </a:r>
            <a:r>
              <a:rPr lang="en-US" i="1" dirty="0"/>
              <a:t>(disassembler)</a:t>
            </a:r>
            <a:endParaRPr lang="ru-RU" i="1" dirty="0"/>
          </a:p>
        </p:txBody>
      </p:sp>
    </p:spTree>
    <p:extLst>
      <p:ext uri="{BB962C8B-B14F-4D97-AF65-F5344CB8AC3E}">
        <p14:creationId xmlns:p14="http://schemas.microsoft.com/office/powerpoint/2010/main" val="265178170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EFED-3069-4702-B2C0-A47799D88A20}"/>
              </a:ext>
            </a:extLst>
          </p:cNvPr>
          <p:cNvSpPr>
            <a:spLocks noGrp="1"/>
          </p:cNvSpPr>
          <p:nvPr>
            <p:ph type="title"/>
          </p:nvPr>
        </p:nvSpPr>
        <p:spPr/>
        <p:txBody>
          <a:bodyPr/>
          <a:lstStyle/>
          <a:p>
            <a:r>
              <a:rPr lang="en-US" dirty="0"/>
              <a:t>ADL</a:t>
            </a:r>
            <a:endParaRPr lang="ru-RU" dirty="0"/>
          </a:p>
        </p:txBody>
      </p:sp>
      <p:sp>
        <p:nvSpPr>
          <p:cNvPr id="3" name="Content Placeholder 2">
            <a:extLst>
              <a:ext uri="{FF2B5EF4-FFF2-40B4-BE49-F238E27FC236}">
                <a16:creationId xmlns:a16="http://schemas.microsoft.com/office/drawing/2014/main" id="{0CE2D79F-6767-4E81-8784-8D697F1D2BCC}"/>
              </a:ext>
            </a:extLst>
          </p:cNvPr>
          <p:cNvSpPr>
            <a:spLocks noGrp="1"/>
          </p:cNvSpPr>
          <p:nvPr>
            <p:ph idx="1"/>
          </p:nvPr>
        </p:nvSpPr>
        <p:spPr/>
        <p:txBody>
          <a:bodyPr>
            <a:normAutofit fontScale="92500" lnSpcReduction="20000"/>
          </a:bodyPr>
          <a:lstStyle/>
          <a:p>
            <a:r>
              <a:rPr lang="ru-RU" dirty="0"/>
              <a:t>Многие функции, логически входящие в интерфейс класса, являются свободными, а не членами. Чтобы их вызывать по обычным правилам поиска имён, если сам класс в другом пространстве имён относительно точки использования, нужно квалифицированное имя – не всегда удобно, или даже возможно (перегруженные операции, обобщённый код).</a:t>
            </a:r>
          </a:p>
          <a:p>
            <a:r>
              <a:rPr lang="ru-RU" dirty="0"/>
              <a:t>При вызове функции, поименованной не квалифицированно, применяется </a:t>
            </a:r>
            <a:r>
              <a:rPr lang="ru-RU" dirty="0" err="1"/>
              <a:t>аргументо</a:t>
            </a:r>
            <a:r>
              <a:rPr lang="ru-RU" dirty="0"/>
              <a:t>-зависимый поиск имён (</a:t>
            </a:r>
            <a:r>
              <a:rPr lang="en-US" dirty="0"/>
              <a:t>Argument-Dependent Lookup): </a:t>
            </a:r>
            <a:r>
              <a:rPr lang="ru-RU" dirty="0"/>
              <a:t>помимо найденного не квалифицированным поиском имён, дополнительно просматриваются описания из ассоциированных классов и пространств имён, соответствующих базовым типам аргументов.</a:t>
            </a:r>
          </a:p>
          <a:p>
            <a:r>
              <a:rPr lang="ru-RU" dirty="0"/>
              <a:t>Пример: вызов </a:t>
            </a:r>
            <a:r>
              <a:rPr lang="en-US" dirty="0">
                <a:latin typeface="Consolas" panose="020B0609020204030204" pitchFamily="49" charset="0"/>
              </a:rPr>
              <a:t>&lt;&lt;</a:t>
            </a:r>
            <a:r>
              <a:rPr lang="en-US" dirty="0"/>
              <a:t> </a:t>
            </a:r>
            <a:r>
              <a:rPr lang="ru-RU" dirty="0"/>
              <a:t>для потоков ввода вывода работает, несмотря на его описание в </a:t>
            </a:r>
            <a:r>
              <a:rPr lang="en-US" dirty="0" err="1">
                <a:latin typeface="Consolas" panose="020B0609020204030204" pitchFamily="49" charset="0"/>
              </a:rPr>
              <a:t>std</a:t>
            </a:r>
            <a:r>
              <a:rPr lang="en-US" dirty="0">
                <a:latin typeface="Consolas" panose="020B0609020204030204" pitchFamily="49" charset="0"/>
              </a:rPr>
              <a:t>::</a:t>
            </a:r>
            <a:r>
              <a:rPr lang="en-US" dirty="0"/>
              <a:t>, </a:t>
            </a:r>
            <a:r>
              <a:rPr lang="ru-RU" dirty="0"/>
              <a:t>даже без </a:t>
            </a:r>
            <a:r>
              <a:rPr lang="en-US" dirty="0">
                <a:latin typeface="Consolas" panose="020B0609020204030204" pitchFamily="49" charset="0"/>
              </a:rPr>
              <a:t>using namespace</a:t>
            </a:r>
            <a:r>
              <a:rPr lang="en-US" dirty="0"/>
              <a:t>.</a:t>
            </a:r>
          </a:p>
          <a:p>
            <a:r>
              <a:rPr lang="ru-RU" dirty="0"/>
              <a:t>Если вредит, отключается скобками вокруг имени.</a:t>
            </a:r>
          </a:p>
        </p:txBody>
      </p:sp>
    </p:spTree>
    <p:extLst>
      <p:ext uri="{BB962C8B-B14F-4D97-AF65-F5344CB8AC3E}">
        <p14:creationId xmlns:p14="http://schemas.microsoft.com/office/powerpoint/2010/main" val="114424242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E4C9-9D91-409B-837D-59BED624A4A4}"/>
              </a:ext>
            </a:extLst>
          </p:cNvPr>
          <p:cNvSpPr>
            <a:spLocks noGrp="1"/>
          </p:cNvSpPr>
          <p:nvPr>
            <p:ph type="title"/>
          </p:nvPr>
        </p:nvSpPr>
        <p:spPr/>
        <p:txBody>
          <a:bodyPr/>
          <a:lstStyle/>
          <a:p>
            <a:r>
              <a:rPr lang="ru-RU" dirty="0"/>
              <a:t>Друзья классов</a:t>
            </a:r>
          </a:p>
        </p:txBody>
      </p:sp>
      <p:sp>
        <p:nvSpPr>
          <p:cNvPr id="3" name="Content Placeholder 2">
            <a:extLst>
              <a:ext uri="{FF2B5EF4-FFF2-40B4-BE49-F238E27FC236}">
                <a16:creationId xmlns:a16="http://schemas.microsoft.com/office/drawing/2014/main" id="{ABF3F264-5244-4672-9429-4502C16D5A52}"/>
              </a:ext>
            </a:extLst>
          </p:cNvPr>
          <p:cNvSpPr>
            <a:spLocks noGrp="1"/>
          </p:cNvSpPr>
          <p:nvPr>
            <p:ph idx="1"/>
          </p:nvPr>
        </p:nvSpPr>
        <p:spPr/>
        <p:txBody>
          <a:bodyPr>
            <a:normAutofit fontScale="70000" lnSpcReduction="20000"/>
          </a:bodyPr>
          <a:lstStyle/>
          <a:p>
            <a:r>
              <a:rPr lang="ru-RU" dirty="0"/>
              <a:t>Свободным функциям, входящим в интерфейс класса, может быть нужен доступ к деталям реализации.</a:t>
            </a:r>
          </a:p>
          <a:p>
            <a:r>
              <a:rPr lang="ru-RU" dirty="0"/>
              <a:t>Можно вносить исключения в уровни доступа к членам класса, описывая в нём </a:t>
            </a:r>
            <a:r>
              <a:rPr lang="en-US" dirty="0"/>
              <a:t>“</a:t>
            </a:r>
            <a:r>
              <a:rPr lang="ru-RU" dirty="0"/>
              <a:t>друзей</a:t>
            </a:r>
            <a:r>
              <a:rPr lang="en-US" dirty="0"/>
              <a:t>”</a:t>
            </a:r>
            <a:r>
              <a:rPr lang="ru-RU" dirty="0"/>
              <a:t> </a:t>
            </a:r>
            <a:r>
              <a:rPr lang="en-US" dirty="0"/>
              <a:t>(friend): </a:t>
            </a:r>
            <a:r>
              <a:rPr lang="ru-RU" dirty="0"/>
              <a:t>функции и классы, не являющиеся членами данного, имеющими полный доступ.</a:t>
            </a:r>
          </a:p>
          <a:p>
            <a:r>
              <a:rPr lang="ru-RU" dirty="0"/>
              <a:t>Вводятся описаниями в данном классе со спецификатором </a:t>
            </a:r>
            <a:r>
              <a:rPr lang="en-US" dirty="0">
                <a:latin typeface="Consolas" panose="020B0609020204030204" pitchFamily="49" charset="0"/>
              </a:rPr>
              <a:t>friend</a:t>
            </a:r>
            <a:r>
              <a:rPr lang="en-US" dirty="0"/>
              <a:t>. </a:t>
            </a:r>
            <a:r>
              <a:rPr lang="ru-RU" dirty="0"/>
              <a:t>Уровень на описаниях друзей игнорируется, сами описания членами класса не становятся.</a:t>
            </a:r>
            <a:endParaRPr lang="en-US" dirty="0"/>
          </a:p>
          <a:p>
            <a:r>
              <a:rPr lang="ru-RU" dirty="0"/>
              <a:t>Для функций допустимы определения: вводят их как свободные (!) функции, доступные только для </a:t>
            </a:r>
            <a:r>
              <a:rPr lang="en-US" dirty="0"/>
              <a:t>ADL:</a:t>
            </a:r>
            <a:endParaRPr lang="ru-RU" dirty="0"/>
          </a:p>
          <a:p>
            <a:pPr marL="0" indent="0">
              <a:buNone/>
            </a:pPr>
            <a:r>
              <a:rPr lang="en-US" dirty="0">
                <a:latin typeface="Consolas" panose="020B0609020204030204" pitchFamily="49" charset="0"/>
              </a:rPr>
              <a:t>class number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en-US" dirty="0">
                <a:latin typeface="Consolas" panose="020B0609020204030204" pitchFamily="49" charset="0"/>
              </a:rPr>
              <a:t>    friend number operator+(number </a:t>
            </a:r>
            <a:r>
              <a:rPr lang="en-US" dirty="0" err="1">
                <a:latin typeface="Consolas" panose="020B0609020204030204" pitchFamily="49" charset="0"/>
              </a:rPr>
              <a:t>a,number</a:t>
            </a:r>
            <a:r>
              <a:rPr lang="en-US" dirty="0">
                <a:latin typeface="Consolas" panose="020B0609020204030204" pitchFamily="49" charset="0"/>
              </a:rPr>
              <a:t> b) { /* … */ }</a:t>
            </a:r>
          </a:p>
          <a:p>
            <a:pPr marL="0" indent="0">
              <a:buNone/>
            </a:pPr>
            <a:r>
              <a:rPr lang="en-US" dirty="0">
                <a:latin typeface="Consolas" panose="020B0609020204030204" pitchFamily="49" charset="0"/>
              </a:rPr>
              <a:t>    public:</a:t>
            </a:r>
          </a:p>
          <a:p>
            <a:pPr marL="0" indent="0">
              <a:buNone/>
            </a:pPr>
            <a:r>
              <a:rPr lang="en-US" dirty="0">
                <a:latin typeface="Consolas" panose="020B0609020204030204" pitchFamily="49" charset="0"/>
              </a:rPr>
              <a:t>        // interface</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24844870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9550-7E45-416A-8299-7B43290288DA}"/>
              </a:ext>
            </a:extLst>
          </p:cNvPr>
          <p:cNvSpPr>
            <a:spLocks noGrp="1"/>
          </p:cNvSpPr>
          <p:nvPr>
            <p:ph type="title"/>
          </p:nvPr>
        </p:nvSpPr>
        <p:spPr/>
        <p:txBody>
          <a:bodyPr/>
          <a:lstStyle/>
          <a:p>
            <a:r>
              <a:rPr lang="ru-RU" dirty="0"/>
              <a:t>Классы и заголовочные файлы</a:t>
            </a:r>
          </a:p>
        </p:txBody>
      </p:sp>
      <p:sp>
        <p:nvSpPr>
          <p:cNvPr id="3" name="Content Placeholder 2">
            <a:extLst>
              <a:ext uri="{FF2B5EF4-FFF2-40B4-BE49-F238E27FC236}">
                <a16:creationId xmlns:a16="http://schemas.microsoft.com/office/drawing/2014/main" id="{2BFD5B42-6F2D-47CE-ABE8-1028F50768DA}"/>
              </a:ext>
            </a:extLst>
          </p:cNvPr>
          <p:cNvSpPr>
            <a:spLocks noGrp="1"/>
          </p:cNvSpPr>
          <p:nvPr>
            <p:ph idx="1"/>
          </p:nvPr>
        </p:nvSpPr>
        <p:spPr>
          <a:xfrm>
            <a:off x="838200" y="1825625"/>
            <a:ext cx="5558118" cy="4681966"/>
          </a:xfrm>
        </p:spPr>
        <p:txBody>
          <a:bodyPr>
            <a:normAutofit fontScale="77500" lnSpcReduction="20000"/>
          </a:bodyPr>
          <a:lstStyle/>
          <a:p>
            <a:pPr marL="0" indent="0">
              <a:buNone/>
            </a:pPr>
            <a:r>
              <a:rPr lang="en-US" dirty="0">
                <a:latin typeface="Consolas" panose="020B0609020204030204" pitchFamily="49" charset="0"/>
              </a:rPr>
              <a:t>// thing.hpp</a:t>
            </a:r>
          </a:p>
          <a:p>
            <a:pPr marL="0" indent="0">
              <a:buNone/>
            </a:pPr>
            <a:r>
              <a:rPr lang="en-US" dirty="0">
                <a:latin typeface="Consolas" panose="020B0609020204030204" pitchFamily="49" charset="0"/>
              </a:rPr>
              <a:t>#</a:t>
            </a:r>
            <a:r>
              <a:rPr lang="en-US" dirty="0" err="1">
                <a:latin typeface="Consolas" panose="020B0609020204030204" pitchFamily="49" charset="0"/>
              </a:rPr>
              <a:t>ifndef</a:t>
            </a:r>
            <a:r>
              <a:rPr lang="en-US" dirty="0">
                <a:latin typeface="Consolas" panose="020B0609020204030204" pitchFamily="49" charset="0"/>
              </a:rPr>
              <a:t> THING_HPP</a:t>
            </a:r>
          </a:p>
          <a:p>
            <a:pPr marL="0" indent="0">
              <a:buNone/>
            </a:pPr>
            <a:r>
              <a:rPr lang="en-US" dirty="0">
                <a:latin typeface="Consolas" panose="020B0609020204030204" pitchFamily="49" charset="0"/>
              </a:rPr>
              <a:t>#define THING_HPP</a:t>
            </a:r>
          </a:p>
          <a:p>
            <a:pPr marL="0" indent="0">
              <a:buNone/>
            </a:pPr>
            <a:r>
              <a:rPr lang="en-US" dirty="0">
                <a:latin typeface="Consolas" panose="020B0609020204030204" pitchFamily="49" charset="0"/>
              </a:rPr>
              <a:t>namespace </a:t>
            </a:r>
            <a:r>
              <a:rPr lang="en-US" dirty="0" err="1">
                <a:latin typeface="Consolas" panose="020B0609020204030204" pitchFamily="49" charset="0"/>
              </a:rPr>
              <a:t>myns</a:t>
            </a:r>
            <a:r>
              <a:rPr lang="en-US" dirty="0">
                <a:latin typeface="Consolas" panose="020B0609020204030204" pitchFamily="49" charset="0"/>
              </a:rPr>
              <a:t> {</a:t>
            </a:r>
          </a:p>
          <a:p>
            <a:pPr marL="0" indent="0">
              <a:buNone/>
            </a:pPr>
            <a:r>
              <a:rPr lang="en-US" dirty="0">
                <a:latin typeface="Consolas" panose="020B0609020204030204" pitchFamily="49" charset="0"/>
              </a:rPr>
              <a:t>    class thing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en-US" dirty="0">
                <a:latin typeface="Consolas" panose="020B0609020204030204" pitchFamily="49" charset="0"/>
              </a:rPr>
              <a:t>    public:</a:t>
            </a:r>
          </a:p>
          <a:p>
            <a:pPr marL="0" indent="0">
              <a:buNone/>
            </a:pPr>
            <a:r>
              <a:rPr lang="en-US" dirty="0">
                <a:latin typeface="Consolas" panose="020B0609020204030204" pitchFamily="49" charset="0"/>
              </a:rPr>
              <a:t>        /* inline */ void f() { }</a:t>
            </a:r>
          </a:p>
          <a:p>
            <a:pPr marL="0" indent="0">
              <a:buNone/>
            </a:pPr>
            <a:r>
              <a:rPr lang="en-US" dirty="0">
                <a:latin typeface="Consolas" panose="020B0609020204030204" pitchFamily="49" charset="0"/>
              </a:rPr>
              <a:t>        void g();</a:t>
            </a:r>
          </a:p>
          <a:p>
            <a:pPr marL="0" indent="0">
              <a:buNone/>
            </a:pPr>
            <a:r>
              <a:rPr lang="en-US" dirty="0">
                <a:latin typeface="Consolas" panose="020B0609020204030204" pitchFamily="49" charset="0"/>
              </a:rPr>
              <a:t>    };</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void h(</a:t>
            </a:r>
            <a:r>
              <a:rPr lang="en-US" dirty="0" err="1">
                <a:latin typeface="Consolas" panose="020B0609020204030204" pitchFamily="49" charset="0"/>
              </a:rPr>
              <a:t>const</a:t>
            </a:r>
            <a:r>
              <a:rPr lang="en-US" dirty="0">
                <a:latin typeface="Consolas" panose="020B0609020204030204" pitchFamily="49" charset="0"/>
              </a:rPr>
              <a:t> thing&amp; 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#endif</a:t>
            </a:r>
            <a:endParaRPr lang="ru-RU" dirty="0">
              <a:latin typeface="Consolas" panose="020B0609020204030204" pitchFamily="49" charset="0"/>
            </a:endParaRPr>
          </a:p>
        </p:txBody>
      </p:sp>
      <p:sp>
        <p:nvSpPr>
          <p:cNvPr id="4" name="Content Placeholder 2">
            <a:extLst>
              <a:ext uri="{FF2B5EF4-FFF2-40B4-BE49-F238E27FC236}">
                <a16:creationId xmlns:a16="http://schemas.microsoft.com/office/drawing/2014/main" id="{F2F24A4D-4D18-45B5-90C1-97FB7C127E3B}"/>
              </a:ext>
            </a:extLst>
          </p:cNvPr>
          <p:cNvSpPr txBox="1">
            <a:spLocks/>
          </p:cNvSpPr>
          <p:nvPr/>
        </p:nvSpPr>
        <p:spPr>
          <a:xfrm>
            <a:off x="7189695" y="1690688"/>
            <a:ext cx="4536142" cy="46819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latin typeface="Consolas" panose="020B0609020204030204" pitchFamily="49" charset="0"/>
              </a:rPr>
              <a:t>// thing.cpp</a:t>
            </a:r>
          </a:p>
          <a:p>
            <a:pPr marL="0" indent="0">
              <a:buFont typeface="Arial" panose="020B0604020202020204" pitchFamily="34" charset="0"/>
              <a:buNone/>
            </a:pPr>
            <a:r>
              <a:rPr lang="en-US" sz="2200" dirty="0">
                <a:latin typeface="Consolas" panose="020B0609020204030204" pitchFamily="49" charset="0"/>
              </a:rPr>
              <a:t>#include “thing.hpp”</a:t>
            </a:r>
          </a:p>
          <a:p>
            <a:pPr marL="0" indent="0">
              <a:buFont typeface="Arial" panose="020B0604020202020204" pitchFamily="34" charset="0"/>
              <a:buNone/>
            </a:pPr>
            <a:r>
              <a:rPr lang="en-US" sz="2200" dirty="0">
                <a:latin typeface="Consolas" panose="020B0609020204030204" pitchFamily="49" charset="0"/>
              </a:rPr>
              <a:t>namespace </a:t>
            </a:r>
            <a:r>
              <a:rPr lang="en-US" sz="2200" dirty="0" err="1">
                <a:latin typeface="Consolas" panose="020B0609020204030204" pitchFamily="49" charset="0"/>
              </a:rPr>
              <a:t>myns</a:t>
            </a:r>
            <a:r>
              <a:rPr lang="en-US" sz="2200" dirty="0">
                <a:latin typeface="Consolas" panose="020B0609020204030204" pitchFamily="49" charset="0"/>
              </a:rPr>
              <a:t> {</a:t>
            </a:r>
          </a:p>
          <a:p>
            <a:pPr marL="0" indent="0">
              <a:buFont typeface="Arial" panose="020B0604020202020204" pitchFamily="34" charset="0"/>
              <a:buNone/>
            </a:pPr>
            <a:r>
              <a:rPr lang="en-US" sz="2200" dirty="0">
                <a:latin typeface="Consolas" panose="020B0609020204030204" pitchFamily="49" charset="0"/>
              </a:rPr>
              <a:t>    void thing::g() {</a:t>
            </a:r>
          </a:p>
          <a:p>
            <a:pPr marL="0" indent="0">
              <a:buFont typeface="Arial" panose="020B0604020202020204" pitchFamily="34" charset="0"/>
              <a:buNone/>
            </a:pPr>
            <a:r>
              <a:rPr lang="en-US" sz="2200" dirty="0">
                <a:latin typeface="Consolas" panose="020B0609020204030204" pitchFamily="49" charset="0"/>
              </a:rPr>
              <a:t>        // ...</a:t>
            </a:r>
          </a:p>
          <a:p>
            <a:pPr marL="0" indent="0">
              <a:buFont typeface="Arial" panose="020B0604020202020204" pitchFamily="34" charset="0"/>
              <a:buNone/>
            </a:pPr>
            <a:r>
              <a:rPr lang="en-US" sz="2200" dirty="0">
                <a:latin typeface="Consolas" panose="020B0609020204030204" pitchFamily="49" charset="0"/>
              </a:rPr>
              <a:t>    }</a:t>
            </a:r>
          </a:p>
          <a:p>
            <a:pPr marL="0" indent="0">
              <a:buFont typeface="Arial" panose="020B0604020202020204" pitchFamily="34" charset="0"/>
              <a:buNone/>
            </a:pPr>
            <a:endParaRPr lang="en-US" sz="2200" dirty="0">
              <a:latin typeface="Consolas" panose="020B0609020204030204" pitchFamily="49" charset="0"/>
            </a:endParaRPr>
          </a:p>
          <a:p>
            <a:pPr marL="0" indent="0">
              <a:buFont typeface="Arial" panose="020B0604020202020204" pitchFamily="34" charset="0"/>
              <a:buNone/>
            </a:pPr>
            <a:r>
              <a:rPr lang="en-US" sz="2200" dirty="0">
                <a:latin typeface="Consolas" panose="020B0609020204030204" pitchFamily="49" charset="0"/>
              </a:rPr>
              <a:t>    void h(</a:t>
            </a:r>
            <a:r>
              <a:rPr lang="en-US" sz="2200" dirty="0" err="1">
                <a:latin typeface="Consolas" panose="020B0609020204030204" pitchFamily="49" charset="0"/>
              </a:rPr>
              <a:t>const</a:t>
            </a:r>
            <a:r>
              <a:rPr lang="en-US" sz="2200" dirty="0">
                <a:latin typeface="Consolas" panose="020B0609020204030204" pitchFamily="49" charset="0"/>
              </a:rPr>
              <a:t> thing&amp; t) {</a:t>
            </a:r>
          </a:p>
          <a:p>
            <a:pPr marL="0" indent="0">
              <a:buFont typeface="Arial" panose="020B0604020202020204" pitchFamily="34" charset="0"/>
              <a:buNone/>
            </a:pPr>
            <a:r>
              <a:rPr lang="en-US" sz="2200" dirty="0">
                <a:latin typeface="Consolas" panose="020B0609020204030204" pitchFamily="49" charset="0"/>
              </a:rPr>
              <a:t>        // ...</a:t>
            </a:r>
          </a:p>
          <a:p>
            <a:pPr marL="0" indent="0">
              <a:buFont typeface="Arial" panose="020B0604020202020204" pitchFamily="34" charset="0"/>
              <a:buNone/>
            </a:pPr>
            <a:r>
              <a:rPr lang="en-US" sz="2200" dirty="0">
                <a:latin typeface="Consolas" panose="020B0609020204030204" pitchFamily="49" charset="0"/>
              </a:rPr>
              <a:t>    }</a:t>
            </a:r>
          </a:p>
          <a:p>
            <a:pPr marL="0" indent="0">
              <a:buFont typeface="Arial" panose="020B0604020202020204" pitchFamily="34" charset="0"/>
              <a:buNone/>
            </a:pPr>
            <a:r>
              <a:rPr lang="en-US" sz="2200" dirty="0">
                <a:latin typeface="Consolas" panose="020B0609020204030204" pitchFamily="49" charset="0"/>
              </a:rPr>
              <a:t>}</a:t>
            </a:r>
          </a:p>
        </p:txBody>
      </p:sp>
    </p:spTree>
    <p:extLst>
      <p:ext uri="{BB962C8B-B14F-4D97-AF65-F5344CB8AC3E}">
        <p14:creationId xmlns:p14="http://schemas.microsoft.com/office/powerpoint/2010/main" val="16913900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6C4956-6EC2-423B-8F06-AA6CEE3081F3}"/>
              </a:ext>
            </a:extLst>
          </p:cNvPr>
          <p:cNvSpPr>
            <a:spLocks noGrp="1"/>
          </p:cNvSpPr>
          <p:nvPr>
            <p:ph type="title"/>
          </p:nvPr>
        </p:nvSpPr>
        <p:spPr/>
        <p:txBody>
          <a:bodyPr/>
          <a:lstStyle/>
          <a:p>
            <a:r>
              <a:rPr lang="ru-RU" dirty="0"/>
              <a:t>Лекция 14.12</a:t>
            </a:r>
          </a:p>
        </p:txBody>
      </p:sp>
      <p:sp>
        <p:nvSpPr>
          <p:cNvPr id="5" name="Text Placeholder 4">
            <a:extLst>
              <a:ext uri="{FF2B5EF4-FFF2-40B4-BE49-F238E27FC236}">
                <a16:creationId xmlns:a16="http://schemas.microsoft.com/office/drawing/2014/main" id="{71C0D1FD-676A-4449-AEB8-51B40C63457E}"/>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21843599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24E5-AD1A-4CA5-8AF8-AEC4511F162E}"/>
              </a:ext>
            </a:extLst>
          </p:cNvPr>
          <p:cNvSpPr>
            <a:spLocks noGrp="1"/>
          </p:cNvSpPr>
          <p:nvPr>
            <p:ph type="title"/>
          </p:nvPr>
        </p:nvSpPr>
        <p:spPr/>
        <p:txBody>
          <a:bodyPr/>
          <a:lstStyle/>
          <a:p>
            <a:r>
              <a:rPr lang="en-US" dirty="0"/>
              <a:t>Unit-</a:t>
            </a:r>
            <a:r>
              <a:rPr lang="ru-RU" dirty="0"/>
              <a:t>тестирование</a:t>
            </a:r>
          </a:p>
        </p:txBody>
      </p:sp>
      <p:sp>
        <p:nvSpPr>
          <p:cNvPr id="3" name="Content Placeholder 2">
            <a:extLst>
              <a:ext uri="{FF2B5EF4-FFF2-40B4-BE49-F238E27FC236}">
                <a16:creationId xmlns:a16="http://schemas.microsoft.com/office/drawing/2014/main" id="{8A6C5077-8117-4298-BFEA-1BF91F132176}"/>
              </a:ext>
            </a:extLst>
          </p:cNvPr>
          <p:cNvSpPr>
            <a:spLocks noGrp="1"/>
          </p:cNvSpPr>
          <p:nvPr>
            <p:ph idx="1"/>
          </p:nvPr>
        </p:nvSpPr>
        <p:spPr/>
        <p:txBody>
          <a:bodyPr/>
          <a:lstStyle/>
          <a:p>
            <a:r>
              <a:rPr lang="en-US" dirty="0"/>
              <a:t>Unit-</a:t>
            </a:r>
            <a:r>
              <a:rPr lang="ru-RU" dirty="0"/>
              <a:t>тестирование – тестирование отдельных минимальных единиц реализации программы (обычно, процедур в процедурных языках).</a:t>
            </a:r>
          </a:p>
          <a:p>
            <a:r>
              <a:rPr lang="ru-RU" dirty="0"/>
              <a:t>Необходимо рассмотрение общих и частных случаев.</a:t>
            </a:r>
          </a:p>
          <a:p>
            <a:r>
              <a:rPr lang="ru-RU" dirty="0"/>
              <a:t>Может выполнятся в виде проверки пост-условий с использованием утверждений в отдельной программе-тесте.</a:t>
            </a:r>
          </a:p>
          <a:p>
            <a:r>
              <a:rPr lang="ru-RU" dirty="0"/>
              <a:t>Для нахождения не протестированных частей программы может применяться анализ покрытия тестами (</a:t>
            </a:r>
            <a:r>
              <a:rPr lang="en-US" dirty="0"/>
              <a:t>coverage).</a:t>
            </a:r>
            <a:endParaRPr lang="ru-RU" dirty="0"/>
          </a:p>
        </p:txBody>
      </p:sp>
    </p:spTree>
    <p:extLst>
      <p:ext uri="{BB962C8B-B14F-4D97-AF65-F5344CB8AC3E}">
        <p14:creationId xmlns:p14="http://schemas.microsoft.com/office/powerpoint/2010/main" val="322535317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DE15F-38EE-41BC-8CEB-1162DAE73783}"/>
              </a:ext>
            </a:extLst>
          </p:cNvPr>
          <p:cNvSpPr>
            <a:spLocks noGrp="1"/>
          </p:cNvSpPr>
          <p:nvPr>
            <p:ph type="title"/>
          </p:nvPr>
        </p:nvSpPr>
        <p:spPr/>
        <p:txBody>
          <a:bodyPr/>
          <a:lstStyle/>
          <a:p>
            <a:r>
              <a:rPr lang="ru-RU" dirty="0"/>
              <a:t>Анализ покрытия с помощью </a:t>
            </a:r>
            <a:r>
              <a:rPr lang="en-US"/>
              <a:t>LLVM/Clang</a:t>
            </a:r>
            <a:endParaRPr lang="ru-RU" dirty="0"/>
          </a:p>
        </p:txBody>
      </p:sp>
      <p:sp>
        <p:nvSpPr>
          <p:cNvPr id="3" name="Content Placeholder 2">
            <a:extLst>
              <a:ext uri="{FF2B5EF4-FFF2-40B4-BE49-F238E27FC236}">
                <a16:creationId xmlns:a16="http://schemas.microsoft.com/office/drawing/2014/main" id="{A9D6EB5E-84F4-4D9A-8BF4-F0E9A2A5B33A}"/>
              </a:ext>
            </a:extLst>
          </p:cNvPr>
          <p:cNvSpPr>
            <a:spLocks noGrp="1"/>
          </p:cNvSpPr>
          <p:nvPr>
            <p:ph idx="1"/>
          </p:nvPr>
        </p:nvSpPr>
        <p:spPr/>
        <p:txBody>
          <a:bodyPr>
            <a:normAutofit fontScale="77500" lnSpcReduction="20000"/>
          </a:bodyPr>
          <a:lstStyle/>
          <a:p>
            <a:pPr marL="514350" indent="-514350">
              <a:buFont typeface="+mj-lt"/>
              <a:buAutoNum type="arabicPeriod"/>
            </a:pPr>
            <a:r>
              <a:rPr lang="ru-RU" dirty="0"/>
              <a:t>Сборка тестовой программы в отладочной конфигурации с дополнительными опциями </a:t>
            </a:r>
            <a:r>
              <a:rPr lang="ru-RU" dirty="0" err="1"/>
              <a:t>инструментирования</a:t>
            </a:r>
            <a:r>
              <a:rPr lang="ru-RU" dirty="0"/>
              <a:t> для сбора статистики.</a:t>
            </a:r>
            <a:br>
              <a:rPr lang="ru-RU" dirty="0"/>
            </a:br>
            <a:r>
              <a:rPr lang="en-US" dirty="0">
                <a:latin typeface="Consolas" panose="020B0609020204030204" pitchFamily="49" charset="0"/>
              </a:rPr>
              <a:t>-</a:t>
            </a:r>
            <a:r>
              <a:rPr lang="en-US" dirty="0" err="1">
                <a:latin typeface="Consolas" panose="020B0609020204030204" pitchFamily="49" charset="0"/>
              </a:rPr>
              <a:t>fprofile</a:t>
            </a:r>
            <a:r>
              <a:rPr lang="en-US" dirty="0">
                <a:latin typeface="Consolas" panose="020B0609020204030204" pitchFamily="49" charset="0"/>
              </a:rPr>
              <a:t>-</a:t>
            </a:r>
            <a:r>
              <a:rPr lang="en-US" dirty="0" err="1">
                <a:latin typeface="Consolas" panose="020B0609020204030204" pitchFamily="49" charset="0"/>
              </a:rPr>
              <a:t>instr</a:t>
            </a:r>
            <a:r>
              <a:rPr lang="en-US" dirty="0">
                <a:latin typeface="Consolas" panose="020B0609020204030204" pitchFamily="49" charset="0"/>
              </a:rPr>
              <a:t>-generate</a:t>
            </a:r>
            <a:r>
              <a:rPr lang="en-US" dirty="0"/>
              <a:t> – </a:t>
            </a:r>
            <a:r>
              <a:rPr lang="ru-RU" dirty="0"/>
              <a:t>генерация статистики (компиляция и компоновка)</a:t>
            </a:r>
            <a:br>
              <a:rPr lang="ru-RU" dirty="0"/>
            </a:br>
            <a:r>
              <a:rPr lang="en-US" dirty="0">
                <a:latin typeface="Consolas" panose="020B0609020204030204" pitchFamily="49" charset="0"/>
              </a:rPr>
              <a:t>-</a:t>
            </a:r>
            <a:r>
              <a:rPr lang="en-US" dirty="0" err="1">
                <a:latin typeface="Consolas" panose="020B0609020204030204" pitchFamily="49" charset="0"/>
              </a:rPr>
              <a:t>fcoverage</a:t>
            </a:r>
            <a:r>
              <a:rPr lang="en-US" dirty="0">
                <a:latin typeface="Consolas" panose="020B0609020204030204" pitchFamily="49" charset="0"/>
              </a:rPr>
              <a:t>-mapping</a:t>
            </a:r>
            <a:r>
              <a:rPr lang="en-US" dirty="0"/>
              <a:t> – </a:t>
            </a:r>
            <a:r>
              <a:rPr lang="ru-RU" dirty="0"/>
              <a:t>генерация отображения статистики на файлы исходного текста.</a:t>
            </a:r>
          </a:p>
          <a:p>
            <a:pPr marL="514350" indent="-514350">
              <a:buFont typeface="+mj-lt"/>
              <a:buAutoNum type="arabicPeriod"/>
            </a:pPr>
            <a:r>
              <a:rPr lang="ru-RU" dirty="0"/>
              <a:t>Прогон программы и сбор статистики.</a:t>
            </a:r>
            <a:br>
              <a:rPr lang="en-US" dirty="0"/>
            </a:br>
            <a:r>
              <a:rPr lang="ru-RU" dirty="0"/>
              <a:t>Имя файла выходной статистики задаётся переменной окружения </a:t>
            </a:r>
            <a:r>
              <a:rPr lang="en-US" dirty="0">
                <a:latin typeface="Consolas" panose="020B0609020204030204" pitchFamily="49" charset="0"/>
              </a:rPr>
              <a:t>LLVM_PROFILE_FILE</a:t>
            </a:r>
            <a:r>
              <a:rPr lang="en-US" dirty="0"/>
              <a:t>, </a:t>
            </a:r>
            <a:r>
              <a:rPr lang="en-US" dirty="0" err="1">
                <a:latin typeface="Consolas" panose="020B0609020204030204" pitchFamily="49" charset="0"/>
              </a:rPr>
              <a:t>default.profraw</a:t>
            </a:r>
            <a:r>
              <a:rPr lang="en-US" dirty="0"/>
              <a:t> </a:t>
            </a:r>
            <a:r>
              <a:rPr lang="ru-RU" dirty="0"/>
              <a:t>по умолчанию.</a:t>
            </a:r>
          </a:p>
          <a:p>
            <a:pPr marL="514350" indent="-514350">
              <a:buFont typeface="+mj-lt"/>
              <a:buAutoNum type="arabicPeriod"/>
            </a:pPr>
            <a:r>
              <a:rPr lang="ru-RU" dirty="0"/>
              <a:t>Анализ собранной информации.</a:t>
            </a:r>
            <a:br>
              <a:rPr lang="ru-RU" dirty="0"/>
            </a:br>
            <a:r>
              <a:rPr lang="ru-RU" dirty="0"/>
              <a:t>Пост-обработка статистики:</a:t>
            </a:r>
            <a:br>
              <a:rPr lang="en-US" dirty="0"/>
            </a:br>
            <a:r>
              <a:rPr lang="en-US" dirty="0" err="1">
                <a:latin typeface="Consolas" panose="020B0609020204030204" pitchFamily="49" charset="0"/>
              </a:rPr>
              <a:t>llvm-profdata</a:t>
            </a:r>
            <a:r>
              <a:rPr lang="en-US" dirty="0">
                <a:latin typeface="Consolas" panose="020B0609020204030204" pitchFamily="49" charset="0"/>
              </a:rPr>
              <a:t> merge –o </a:t>
            </a:r>
            <a:r>
              <a:rPr lang="ru-RU" dirty="0">
                <a:latin typeface="Consolas" panose="020B0609020204030204" pitchFamily="49" charset="0"/>
              </a:rPr>
              <a:t>выход.</a:t>
            </a:r>
            <a:r>
              <a:rPr lang="en-US" dirty="0" err="1">
                <a:latin typeface="Consolas" panose="020B0609020204030204" pitchFamily="49" charset="0"/>
              </a:rPr>
              <a:t>profdata</a:t>
            </a:r>
            <a:r>
              <a:rPr lang="en-US" dirty="0">
                <a:latin typeface="Consolas" panose="020B0609020204030204" pitchFamily="49" charset="0"/>
              </a:rPr>
              <a:t> </a:t>
            </a:r>
            <a:r>
              <a:rPr lang="ru-RU" dirty="0">
                <a:latin typeface="Consolas" panose="020B0609020204030204" pitchFamily="49" charset="0"/>
              </a:rPr>
              <a:t>вход</a:t>
            </a:r>
            <a:r>
              <a:rPr lang="en-US" dirty="0">
                <a:latin typeface="Consolas" panose="020B0609020204030204" pitchFamily="49" charset="0"/>
              </a:rPr>
              <a:t>.</a:t>
            </a:r>
            <a:r>
              <a:rPr lang="en-US" dirty="0" err="1">
                <a:latin typeface="Consolas" panose="020B0609020204030204" pitchFamily="49" charset="0"/>
              </a:rPr>
              <a:t>profraw</a:t>
            </a:r>
            <a:br>
              <a:rPr lang="en-US" dirty="0"/>
            </a:br>
            <a:r>
              <a:rPr lang="ru-RU" dirty="0"/>
              <a:t>Отчёт по файлам:</a:t>
            </a:r>
            <a:br>
              <a:rPr lang="en-US" dirty="0"/>
            </a:br>
            <a:r>
              <a:rPr lang="en-US" dirty="0" err="1">
                <a:latin typeface="Consolas" panose="020B0609020204030204" pitchFamily="49" charset="0"/>
              </a:rPr>
              <a:t>llvm-cov</a:t>
            </a:r>
            <a:r>
              <a:rPr lang="en-US" dirty="0">
                <a:latin typeface="Consolas" panose="020B0609020204030204" pitchFamily="49" charset="0"/>
              </a:rPr>
              <a:t> report</a:t>
            </a:r>
            <a:r>
              <a:rPr lang="ru-RU" dirty="0">
                <a:latin typeface="Consolas" panose="020B0609020204030204" pitchFamily="49" charset="0"/>
              </a:rPr>
              <a:t> образ-программы </a:t>
            </a:r>
            <a:r>
              <a:rPr lang="en-US" dirty="0">
                <a:latin typeface="Consolas" panose="020B0609020204030204" pitchFamily="49" charset="0"/>
              </a:rPr>
              <a:t>–</a:t>
            </a:r>
            <a:r>
              <a:rPr lang="en-US" dirty="0" err="1">
                <a:latin typeface="Consolas" panose="020B0609020204030204" pitchFamily="49" charset="0"/>
              </a:rPr>
              <a:t>instr</a:t>
            </a:r>
            <a:r>
              <a:rPr lang="en-US" dirty="0">
                <a:latin typeface="Consolas" panose="020B0609020204030204" pitchFamily="49" charset="0"/>
              </a:rPr>
              <a:t>-profile=</a:t>
            </a:r>
            <a:r>
              <a:rPr lang="ru-RU" dirty="0">
                <a:latin typeface="Consolas" panose="020B0609020204030204" pitchFamily="49" charset="0"/>
              </a:rPr>
              <a:t>выход</a:t>
            </a:r>
            <a:r>
              <a:rPr lang="en-US" dirty="0">
                <a:latin typeface="Consolas" panose="020B0609020204030204" pitchFamily="49" charset="0"/>
              </a:rPr>
              <a:t>.</a:t>
            </a:r>
            <a:r>
              <a:rPr lang="en-US" dirty="0" err="1">
                <a:latin typeface="Consolas" panose="020B0609020204030204" pitchFamily="49" charset="0"/>
              </a:rPr>
              <a:t>profdata</a:t>
            </a:r>
            <a:br>
              <a:rPr lang="en-US" dirty="0"/>
            </a:br>
            <a:r>
              <a:rPr lang="ru-RU" dirty="0"/>
              <a:t>Отчёт по строкам:</a:t>
            </a:r>
            <a:br>
              <a:rPr lang="en-US" dirty="0"/>
            </a:br>
            <a:r>
              <a:rPr lang="en-US" dirty="0" err="1">
                <a:latin typeface="Consolas" panose="020B0609020204030204" pitchFamily="49" charset="0"/>
              </a:rPr>
              <a:t>llvm-cov</a:t>
            </a:r>
            <a:r>
              <a:rPr lang="en-US" dirty="0">
                <a:latin typeface="Consolas" panose="020B0609020204030204" pitchFamily="49" charset="0"/>
              </a:rPr>
              <a:t> show</a:t>
            </a:r>
            <a:r>
              <a:rPr lang="ru-RU" dirty="0">
                <a:latin typeface="Consolas" panose="020B0609020204030204" pitchFamily="49" charset="0"/>
              </a:rPr>
              <a:t> образ-программы </a:t>
            </a:r>
            <a:r>
              <a:rPr lang="en-US" dirty="0">
                <a:latin typeface="Consolas" panose="020B0609020204030204" pitchFamily="49" charset="0"/>
              </a:rPr>
              <a:t>–</a:t>
            </a:r>
            <a:r>
              <a:rPr lang="en-US" dirty="0" err="1">
                <a:latin typeface="Consolas" panose="020B0609020204030204" pitchFamily="49" charset="0"/>
              </a:rPr>
              <a:t>instr</a:t>
            </a:r>
            <a:r>
              <a:rPr lang="en-US" dirty="0">
                <a:latin typeface="Consolas" panose="020B0609020204030204" pitchFamily="49" charset="0"/>
              </a:rPr>
              <a:t>-profile=</a:t>
            </a:r>
            <a:r>
              <a:rPr lang="ru-RU" dirty="0">
                <a:latin typeface="Consolas" panose="020B0609020204030204" pitchFamily="49" charset="0"/>
              </a:rPr>
              <a:t>выход</a:t>
            </a:r>
            <a:r>
              <a:rPr lang="en-US" dirty="0">
                <a:latin typeface="Consolas" panose="020B0609020204030204" pitchFamily="49" charset="0"/>
              </a:rPr>
              <a:t>.</a:t>
            </a:r>
            <a:r>
              <a:rPr lang="en-US" dirty="0" err="1">
                <a:latin typeface="Consolas" panose="020B0609020204030204" pitchFamily="49" charset="0"/>
              </a:rPr>
              <a:t>profdata</a:t>
            </a:r>
            <a:br>
              <a:rPr lang="en-US" dirty="0">
                <a:latin typeface="Consolas" panose="020B0609020204030204" pitchFamily="49" charset="0"/>
              </a:rPr>
            </a:br>
            <a:r>
              <a:rPr lang="en-US" dirty="0">
                <a:latin typeface="Consolas" panose="020B0609020204030204" pitchFamily="49" charset="0"/>
              </a:rPr>
              <a:t>    [-format=html &gt; report.html]</a:t>
            </a:r>
          </a:p>
        </p:txBody>
      </p:sp>
    </p:spTree>
    <p:extLst>
      <p:ext uri="{BB962C8B-B14F-4D97-AF65-F5344CB8AC3E}">
        <p14:creationId xmlns:p14="http://schemas.microsoft.com/office/powerpoint/2010/main" val="55907304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AEDD77-A374-4200-A644-1EE450E7F20D}"/>
              </a:ext>
            </a:extLst>
          </p:cNvPr>
          <p:cNvSpPr>
            <a:spLocks noGrp="1"/>
          </p:cNvSpPr>
          <p:nvPr>
            <p:ph type="title"/>
          </p:nvPr>
        </p:nvSpPr>
        <p:spPr/>
        <p:txBody>
          <a:bodyPr/>
          <a:lstStyle/>
          <a:p>
            <a:r>
              <a:rPr lang="ru-RU" dirty="0"/>
              <a:t>Лекция 15.12</a:t>
            </a:r>
          </a:p>
        </p:txBody>
      </p:sp>
      <p:sp>
        <p:nvSpPr>
          <p:cNvPr id="5" name="Text Placeholder 4">
            <a:extLst>
              <a:ext uri="{FF2B5EF4-FFF2-40B4-BE49-F238E27FC236}">
                <a16:creationId xmlns:a16="http://schemas.microsoft.com/office/drawing/2014/main" id="{AE68F38D-8BC7-4B0D-966D-48EFA8E0A19B}"/>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078806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B8103-EA8D-4921-B3BF-C737DABDFF26}"/>
              </a:ext>
            </a:extLst>
          </p:cNvPr>
          <p:cNvSpPr>
            <a:spLocks noGrp="1"/>
          </p:cNvSpPr>
          <p:nvPr>
            <p:ph type="title"/>
          </p:nvPr>
        </p:nvSpPr>
        <p:spPr/>
        <p:txBody>
          <a:bodyPr/>
          <a:lstStyle/>
          <a:p>
            <a:r>
              <a:rPr lang="ru-RU" dirty="0"/>
              <a:t>Описания</a:t>
            </a:r>
          </a:p>
        </p:txBody>
      </p:sp>
      <p:sp>
        <p:nvSpPr>
          <p:cNvPr id="3" name="Content Placeholder 2">
            <a:extLst>
              <a:ext uri="{FF2B5EF4-FFF2-40B4-BE49-F238E27FC236}">
                <a16:creationId xmlns:a16="http://schemas.microsoft.com/office/drawing/2014/main" id="{34E40412-8866-4015-9352-283F5E4D6D14}"/>
              </a:ext>
            </a:extLst>
          </p:cNvPr>
          <p:cNvSpPr>
            <a:spLocks noGrp="1"/>
          </p:cNvSpPr>
          <p:nvPr>
            <p:ph idx="1"/>
          </p:nvPr>
        </p:nvSpPr>
        <p:spPr/>
        <p:txBody>
          <a:bodyPr/>
          <a:lstStyle/>
          <a:p>
            <a:r>
              <a:rPr lang="ru-RU" dirty="0"/>
              <a:t>Стандартной формы (для большинства сущностей)</a:t>
            </a:r>
          </a:p>
          <a:p>
            <a:r>
              <a:rPr lang="ru-RU" dirty="0"/>
              <a:t>Новые типы</a:t>
            </a:r>
          </a:p>
          <a:p>
            <a:pPr lvl="1"/>
            <a:r>
              <a:rPr lang="ru-RU" dirty="0"/>
              <a:t>Стандартной формы (для перечислений и классов)</a:t>
            </a:r>
          </a:p>
          <a:p>
            <a:pPr lvl="1"/>
            <a:r>
              <a:rPr lang="ru-RU" dirty="0"/>
              <a:t>Псевдоним типа</a:t>
            </a:r>
          </a:p>
          <a:p>
            <a:r>
              <a:rPr lang="ru-RU" dirty="0"/>
              <a:t>Области видимости и манипуляции видимостью</a:t>
            </a:r>
            <a:endParaRPr lang="en-US" dirty="0"/>
          </a:p>
          <a:p>
            <a:pPr lvl="1"/>
            <a:r>
              <a:rPr lang="ru-RU" dirty="0"/>
              <a:t>Определение пространства имён</a:t>
            </a:r>
          </a:p>
          <a:p>
            <a:pPr lvl="1"/>
            <a:r>
              <a:rPr lang="ru-RU" dirty="0"/>
              <a:t>Псевдоним пространства имён</a:t>
            </a:r>
          </a:p>
          <a:p>
            <a:pPr lvl="1"/>
            <a:r>
              <a:rPr lang="ru-RU" dirty="0"/>
              <a:t>Описание </a:t>
            </a:r>
            <a:r>
              <a:rPr lang="en-US" dirty="0">
                <a:latin typeface="Consolas" panose="020B0609020204030204" pitchFamily="49" charset="0"/>
              </a:rPr>
              <a:t>using</a:t>
            </a:r>
          </a:p>
          <a:p>
            <a:pPr lvl="1"/>
            <a:r>
              <a:rPr lang="ru-RU" dirty="0"/>
              <a:t>Директива </a:t>
            </a:r>
            <a:r>
              <a:rPr lang="en-US" dirty="0">
                <a:latin typeface="Consolas" panose="020B0609020204030204" pitchFamily="49" charset="0"/>
              </a:rPr>
              <a:t>using</a:t>
            </a:r>
          </a:p>
          <a:p>
            <a:r>
              <a:rPr lang="ru-RU" dirty="0">
                <a:solidFill>
                  <a:schemeClr val="bg1">
                    <a:lumMod val="65000"/>
                  </a:schemeClr>
                </a:solidFill>
              </a:rPr>
              <a:t>Шаблоны</a:t>
            </a:r>
          </a:p>
        </p:txBody>
      </p:sp>
    </p:spTree>
    <p:extLst>
      <p:ext uri="{BB962C8B-B14F-4D97-AF65-F5344CB8AC3E}">
        <p14:creationId xmlns:p14="http://schemas.microsoft.com/office/powerpoint/2010/main" val="124016983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3639-E54C-4C0B-9ED7-C16ACD9F8596}"/>
              </a:ext>
            </a:extLst>
          </p:cNvPr>
          <p:cNvSpPr>
            <a:spLocks noGrp="1"/>
          </p:cNvSpPr>
          <p:nvPr>
            <p:ph type="title"/>
          </p:nvPr>
        </p:nvSpPr>
        <p:spPr/>
        <p:txBody>
          <a:bodyPr/>
          <a:lstStyle/>
          <a:p>
            <a:r>
              <a:rPr lang="ru-RU" dirty="0"/>
              <a:t>Спецификаторы описания</a:t>
            </a:r>
          </a:p>
        </p:txBody>
      </p:sp>
      <p:sp>
        <p:nvSpPr>
          <p:cNvPr id="3" name="Content Placeholder 2">
            <a:extLst>
              <a:ext uri="{FF2B5EF4-FFF2-40B4-BE49-F238E27FC236}">
                <a16:creationId xmlns:a16="http://schemas.microsoft.com/office/drawing/2014/main" id="{22D1949E-8D8E-4716-B6AD-83676356F9F3}"/>
              </a:ext>
            </a:extLst>
          </p:cNvPr>
          <p:cNvSpPr>
            <a:spLocks noGrp="1"/>
          </p:cNvSpPr>
          <p:nvPr>
            <p:ph idx="1"/>
          </p:nvPr>
        </p:nvSpPr>
        <p:spPr>
          <a:xfrm>
            <a:off x="838200" y="1429871"/>
            <a:ext cx="10515600" cy="5077720"/>
          </a:xfrm>
        </p:spPr>
        <p:txBody>
          <a:bodyPr>
            <a:normAutofit lnSpcReduction="10000"/>
          </a:bodyPr>
          <a:lstStyle/>
          <a:p>
            <a:r>
              <a:rPr lang="ru-RU" dirty="0"/>
              <a:t>Спецификаторы типов</a:t>
            </a:r>
          </a:p>
          <a:p>
            <a:pPr lvl="1"/>
            <a:r>
              <a:rPr lang="ru-RU" dirty="0"/>
              <a:t>Простые (имена фундаментальных и </a:t>
            </a:r>
            <a:r>
              <a:rPr lang="ru-RU" dirty="0">
                <a:solidFill>
                  <a:schemeClr val="bg1">
                    <a:lumMod val="65000"/>
                  </a:schemeClr>
                </a:solidFill>
              </a:rPr>
              <a:t>заполнители</a:t>
            </a:r>
            <a:r>
              <a:rPr lang="ru-RU" dirty="0"/>
              <a:t>)</a:t>
            </a:r>
          </a:p>
          <a:p>
            <a:pPr lvl="1"/>
            <a:r>
              <a:rPr lang="ru-RU" dirty="0"/>
              <a:t>Квалификаторы типов (</a:t>
            </a:r>
            <a:r>
              <a:rPr lang="en-US" dirty="0" err="1">
                <a:latin typeface="Consolas" panose="020B0609020204030204" pitchFamily="49" charset="0"/>
              </a:rPr>
              <a:t>const</a:t>
            </a:r>
            <a:r>
              <a:rPr lang="en-US" dirty="0"/>
              <a:t>, </a:t>
            </a:r>
            <a:r>
              <a:rPr lang="en-US" dirty="0">
                <a:solidFill>
                  <a:schemeClr val="bg1">
                    <a:lumMod val="65000"/>
                  </a:schemeClr>
                </a:solidFill>
                <a:latin typeface="Consolas" panose="020B0609020204030204" pitchFamily="49" charset="0"/>
              </a:rPr>
              <a:t>volatile</a:t>
            </a:r>
            <a:r>
              <a:rPr lang="en-US" dirty="0"/>
              <a:t>)</a:t>
            </a:r>
            <a:endParaRPr lang="ru-RU" dirty="0"/>
          </a:p>
          <a:p>
            <a:pPr lvl="1"/>
            <a:r>
              <a:rPr lang="ru-RU" dirty="0"/>
              <a:t>Имена классов, перечислений и псевдонимов типов, </a:t>
            </a:r>
            <a:r>
              <a:rPr lang="ru-RU" dirty="0">
                <a:solidFill>
                  <a:schemeClr val="bg1">
                    <a:lumMod val="65000"/>
                  </a:schemeClr>
                </a:solidFill>
              </a:rPr>
              <a:t>включая детальные</a:t>
            </a:r>
          </a:p>
          <a:p>
            <a:r>
              <a:rPr lang="ru-RU" dirty="0"/>
              <a:t>Спецификаторы класса памяти (</a:t>
            </a:r>
            <a:r>
              <a:rPr lang="en-US" dirty="0">
                <a:latin typeface="Consolas" panose="020B0609020204030204" pitchFamily="49" charset="0"/>
              </a:rPr>
              <a:t>static</a:t>
            </a:r>
            <a:r>
              <a:rPr lang="en-US" dirty="0"/>
              <a:t>, </a:t>
            </a:r>
            <a:r>
              <a:rPr lang="en-US" dirty="0">
                <a:latin typeface="Consolas" panose="020B0609020204030204" pitchFamily="49" charset="0"/>
              </a:rPr>
              <a:t>extern</a:t>
            </a:r>
            <a:r>
              <a:rPr lang="en-US" dirty="0"/>
              <a:t>, </a:t>
            </a:r>
            <a:r>
              <a:rPr lang="en-US" dirty="0" err="1">
                <a:solidFill>
                  <a:schemeClr val="bg1">
                    <a:lumMod val="65000"/>
                  </a:schemeClr>
                </a:solidFill>
                <a:latin typeface="Consolas" panose="020B0609020204030204" pitchFamily="49" charset="0"/>
              </a:rPr>
              <a:t>thread_local</a:t>
            </a:r>
            <a:r>
              <a:rPr lang="en-US" dirty="0">
                <a:solidFill>
                  <a:schemeClr val="bg1">
                    <a:lumMod val="65000"/>
                  </a:schemeClr>
                </a:solidFill>
              </a:rPr>
              <a:t>, </a:t>
            </a:r>
            <a:r>
              <a:rPr lang="en-US" dirty="0">
                <a:solidFill>
                  <a:schemeClr val="bg1">
                    <a:lumMod val="65000"/>
                  </a:schemeClr>
                </a:solidFill>
                <a:latin typeface="Consolas" panose="020B0609020204030204" pitchFamily="49" charset="0"/>
              </a:rPr>
              <a:t>mutable</a:t>
            </a:r>
            <a:r>
              <a:rPr lang="en-US" dirty="0"/>
              <a:t>)</a:t>
            </a:r>
          </a:p>
          <a:p>
            <a:r>
              <a:rPr lang="ru-RU" dirty="0"/>
              <a:t>Спецификаторы функций </a:t>
            </a:r>
            <a:r>
              <a:rPr lang="en-US" dirty="0"/>
              <a:t>(</a:t>
            </a:r>
            <a:r>
              <a:rPr lang="en-US" dirty="0">
                <a:latin typeface="Consolas" panose="020B0609020204030204" pitchFamily="49" charset="0"/>
              </a:rPr>
              <a:t>explicit</a:t>
            </a:r>
            <a:r>
              <a:rPr lang="en-US" dirty="0"/>
              <a:t>, </a:t>
            </a:r>
            <a:r>
              <a:rPr lang="en-US" dirty="0">
                <a:solidFill>
                  <a:schemeClr val="bg1">
                    <a:lumMod val="65000"/>
                  </a:schemeClr>
                </a:solidFill>
                <a:latin typeface="Consolas" panose="020B0609020204030204" pitchFamily="49" charset="0"/>
              </a:rPr>
              <a:t>virtual</a:t>
            </a:r>
            <a:r>
              <a:rPr lang="en-US" dirty="0"/>
              <a:t>)</a:t>
            </a:r>
            <a:endParaRPr lang="ru-RU" dirty="0"/>
          </a:p>
          <a:p>
            <a:r>
              <a:rPr lang="en-US" dirty="0">
                <a:solidFill>
                  <a:schemeClr val="bg1">
                    <a:lumMod val="65000"/>
                  </a:schemeClr>
                </a:solidFill>
                <a:latin typeface="Consolas" panose="020B0609020204030204" pitchFamily="49" charset="0"/>
              </a:rPr>
              <a:t>typedef</a:t>
            </a:r>
          </a:p>
          <a:p>
            <a:r>
              <a:rPr lang="en-US" dirty="0">
                <a:latin typeface="Consolas" panose="020B0609020204030204" pitchFamily="49" charset="0"/>
              </a:rPr>
              <a:t>friend</a:t>
            </a:r>
          </a:p>
          <a:p>
            <a:r>
              <a:rPr lang="en-US" dirty="0" err="1">
                <a:latin typeface="Consolas" panose="020B0609020204030204" pitchFamily="49" charset="0"/>
              </a:rPr>
              <a:t>constexpr</a:t>
            </a:r>
            <a:endParaRPr lang="en-US" dirty="0">
              <a:latin typeface="Consolas" panose="020B0609020204030204" pitchFamily="49" charset="0"/>
            </a:endParaRPr>
          </a:p>
          <a:p>
            <a:r>
              <a:rPr lang="en-US" dirty="0">
                <a:latin typeface="Consolas" panose="020B0609020204030204" pitchFamily="49" charset="0"/>
              </a:rPr>
              <a:t>inline</a:t>
            </a:r>
            <a:endParaRPr lang="ru-RU" dirty="0">
              <a:latin typeface="Consolas" panose="020B0609020204030204" pitchFamily="49" charset="0"/>
            </a:endParaRPr>
          </a:p>
        </p:txBody>
      </p:sp>
    </p:spTree>
    <p:extLst>
      <p:ext uri="{BB962C8B-B14F-4D97-AF65-F5344CB8AC3E}">
        <p14:creationId xmlns:p14="http://schemas.microsoft.com/office/powerpoint/2010/main" val="1250456245"/>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89A5-5EE5-4917-A395-70043A1E865C}"/>
              </a:ext>
            </a:extLst>
          </p:cNvPr>
          <p:cNvSpPr>
            <a:spLocks noGrp="1"/>
          </p:cNvSpPr>
          <p:nvPr>
            <p:ph type="title"/>
          </p:nvPr>
        </p:nvSpPr>
        <p:spPr/>
        <p:txBody>
          <a:bodyPr/>
          <a:lstStyle/>
          <a:p>
            <a:r>
              <a:rPr lang="ru-RU" dirty="0"/>
              <a:t>Типы</a:t>
            </a:r>
          </a:p>
        </p:txBody>
      </p:sp>
      <p:sp>
        <p:nvSpPr>
          <p:cNvPr id="3" name="Content Placeholder 2">
            <a:extLst>
              <a:ext uri="{FF2B5EF4-FFF2-40B4-BE49-F238E27FC236}">
                <a16:creationId xmlns:a16="http://schemas.microsoft.com/office/drawing/2014/main" id="{EBCB5E28-99C2-4BE7-8D0A-D957C5BDB44C}"/>
              </a:ext>
            </a:extLst>
          </p:cNvPr>
          <p:cNvSpPr>
            <a:spLocks noGrp="1"/>
          </p:cNvSpPr>
          <p:nvPr>
            <p:ph idx="1"/>
          </p:nvPr>
        </p:nvSpPr>
        <p:spPr>
          <a:xfrm>
            <a:off x="838200" y="694764"/>
            <a:ext cx="10515600" cy="5812827"/>
          </a:xfrm>
        </p:spPr>
        <p:txBody>
          <a:bodyPr>
            <a:normAutofit fontScale="92500" lnSpcReduction="20000"/>
          </a:bodyPr>
          <a:lstStyle/>
          <a:p>
            <a:r>
              <a:rPr lang="ru-RU" dirty="0"/>
              <a:t>Фундаментальные</a:t>
            </a:r>
          </a:p>
          <a:p>
            <a:pPr lvl="1"/>
            <a:r>
              <a:rPr lang="en-US" dirty="0">
                <a:latin typeface="Consolas" panose="020B0609020204030204" pitchFamily="49" charset="0"/>
              </a:rPr>
              <a:t>void</a:t>
            </a:r>
          </a:p>
          <a:p>
            <a:pPr lvl="1"/>
            <a:r>
              <a:rPr lang="ru-RU" dirty="0"/>
              <a:t>Арифметические</a:t>
            </a:r>
          </a:p>
          <a:p>
            <a:pPr lvl="2"/>
            <a:r>
              <a:rPr lang="ru-RU" dirty="0"/>
              <a:t>Целочисленные</a:t>
            </a:r>
          </a:p>
          <a:p>
            <a:pPr lvl="3"/>
            <a:r>
              <a:rPr lang="ru-RU" dirty="0"/>
              <a:t>Знаковые/беззнаковые</a:t>
            </a:r>
          </a:p>
          <a:p>
            <a:pPr lvl="3"/>
            <a:r>
              <a:rPr lang="ru-RU" dirty="0"/>
              <a:t>Узкие символьные</a:t>
            </a:r>
          </a:p>
          <a:p>
            <a:pPr lvl="3"/>
            <a:r>
              <a:rPr lang="en-US" dirty="0">
                <a:latin typeface="Consolas" panose="020B0609020204030204" pitchFamily="49" charset="0"/>
              </a:rPr>
              <a:t>bool</a:t>
            </a:r>
          </a:p>
          <a:p>
            <a:pPr lvl="2"/>
            <a:r>
              <a:rPr lang="ru-RU" dirty="0"/>
              <a:t>С плавающей точкой</a:t>
            </a:r>
          </a:p>
          <a:p>
            <a:pPr lvl="2"/>
            <a:r>
              <a:rPr lang="ru-RU" dirty="0">
                <a:solidFill>
                  <a:schemeClr val="bg1">
                    <a:lumMod val="65000"/>
                  </a:schemeClr>
                </a:solidFill>
              </a:rPr>
              <a:t>Другие символьные типы</a:t>
            </a:r>
            <a:endParaRPr lang="en-US" dirty="0">
              <a:solidFill>
                <a:schemeClr val="bg1">
                  <a:lumMod val="65000"/>
                </a:schemeClr>
              </a:solidFill>
            </a:endParaRPr>
          </a:p>
          <a:p>
            <a:pPr lvl="1"/>
            <a:r>
              <a:rPr lang="ru-RU" dirty="0">
                <a:solidFill>
                  <a:schemeClr val="bg1">
                    <a:lumMod val="65000"/>
                  </a:schemeClr>
                </a:solidFill>
              </a:rPr>
              <a:t>Тип константы нулевого указателя</a:t>
            </a:r>
          </a:p>
          <a:p>
            <a:r>
              <a:rPr lang="ru-RU" dirty="0"/>
              <a:t>Производные</a:t>
            </a:r>
          </a:p>
          <a:p>
            <a:pPr lvl="1"/>
            <a:r>
              <a:rPr lang="ru-RU" dirty="0"/>
              <a:t>Через конструкции производных типов в описателях (на основе базовых)</a:t>
            </a:r>
          </a:p>
          <a:p>
            <a:pPr lvl="2"/>
            <a:r>
              <a:rPr lang="ru-RU" b="1" dirty="0"/>
              <a:t>Функции</a:t>
            </a:r>
          </a:p>
          <a:p>
            <a:pPr lvl="2"/>
            <a:r>
              <a:rPr lang="ru-RU" i="1" dirty="0"/>
              <a:t>Ссылки</a:t>
            </a:r>
          </a:p>
          <a:p>
            <a:pPr lvl="3"/>
            <a:r>
              <a:rPr lang="ru-RU" i="1" dirty="0" err="1"/>
              <a:t>Леводопустимые</a:t>
            </a:r>
            <a:endParaRPr lang="ru-RU" i="1" dirty="0"/>
          </a:p>
          <a:p>
            <a:pPr lvl="3"/>
            <a:r>
              <a:rPr lang="ru-RU" i="1" dirty="0" err="1">
                <a:solidFill>
                  <a:schemeClr val="bg1">
                    <a:lumMod val="65000"/>
                  </a:schemeClr>
                </a:solidFill>
              </a:rPr>
              <a:t>Праводопустимые</a:t>
            </a:r>
            <a:endParaRPr lang="ru-RU" i="1" dirty="0">
              <a:solidFill>
                <a:schemeClr val="bg1">
                  <a:lumMod val="65000"/>
                </a:schemeClr>
              </a:solidFill>
            </a:endParaRPr>
          </a:p>
          <a:p>
            <a:pPr lvl="2"/>
            <a:r>
              <a:rPr lang="ru-RU" dirty="0">
                <a:solidFill>
                  <a:schemeClr val="bg1">
                    <a:lumMod val="65000"/>
                  </a:schemeClr>
                </a:solidFill>
              </a:rPr>
              <a:t>Указатели</a:t>
            </a:r>
            <a:r>
              <a:rPr lang="en-US" dirty="0">
                <a:solidFill>
                  <a:schemeClr val="bg1">
                    <a:lumMod val="65000"/>
                  </a:schemeClr>
                </a:solidFill>
              </a:rPr>
              <a:t>, </a:t>
            </a:r>
            <a:r>
              <a:rPr lang="ru-RU" dirty="0">
                <a:solidFill>
                  <a:schemeClr val="bg1">
                    <a:lumMod val="65000"/>
                  </a:schemeClr>
                </a:solidFill>
              </a:rPr>
              <a:t>массивы</a:t>
            </a:r>
            <a:r>
              <a:rPr lang="en-US" dirty="0">
                <a:solidFill>
                  <a:schemeClr val="bg1">
                    <a:lumMod val="65000"/>
                  </a:schemeClr>
                </a:solidFill>
              </a:rPr>
              <a:t>, </a:t>
            </a:r>
            <a:r>
              <a:rPr lang="ru-RU" dirty="0">
                <a:solidFill>
                  <a:schemeClr val="bg1">
                    <a:lumMod val="65000"/>
                  </a:schemeClr>
                </a:solidFill>
              </a:rPr>
              <a:t>указатели на члены классов</a:t>
            </a:r>
            <a:endParaRPr lang="ru-RU" dirty="0"/>
          </a:p>
          <a:p>
            <a:pPr lvl="1"/>
            <a:r>
              <a:rPr lang="ru-RU" dirty="0"/>
              <a:t>В спецификаторах типов (с нуля)</a:t>
            </a:r>
          </a:p>
          <a:p>
            <a:pPr lvl="2"/>
            <a:r>
              <a:rPr lang="ru-RU" dirty="0"/>
              <a:t>Перечисления (с областью видимости и без)</a:t>
            </a:r>
          </a:p>
          <a:p>
            <a:pPr lvl="2"/>
            <a:r>
              <a:rPr lang="ru-RU" dirty="0"/>
              <a:t>Классы</a:t>
            </a:r>
          </a:p>
        </p:txBody>
      </p:sp>
      <p:sp>
        <p:nvSpPr>
          <p:cNvPr id="4" name="Right Brace 3">
            <a:extLst>
              <a:ext uri="{FF2B5EF4-FFF2-40B4-BE49-F238E27FC236}">
                <a16:creationId xmlns:a16="http://schemas.microsoft.com/office/drawing/2014/main" id="{39816FB0-B601-4833-8062-F0E37DFACA15}"/>
              </a:ext>
            </a:extLst>
          </p:cNvPr>
          <p:cNvSpPr/>
          <p:nvPr/>
        </p:nvSpPr>
        <p:spPr>
          <a:xfrm>
            <a:off x="7772400" y="4173071"/>
            <a:ext cx="739588" cy="105335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5" name="TextBox 4">
            <a:extLst>
              <a:ext uri="{FF2B5EF4-FFF2-40B4-BE49-F238E27FC236}">
                <a16:creationId xmlns:a16="http://schemas.microsoft.com/office/drawing/2014/main" id="{4C66546C-2A5F-4047-96D9-26304E09012D}"/>
              </a:ext>
            </a:extLst>
          </p:cNvPr>
          <p:cNvSpPr txBox="1"/>
          <p:nvPr/>
        </p:nvSpPr>
        <p:spPr>
          <a:xfrm>
            <a:off x="8574741" y="4238082"/>
            <a:ext cx="1931894" cy="923330"/>
          </a:xfrm>
          <a:prstGeom prst="rect">
            <a:avLst/>
          </a:prstGeom>
          <a:noFill/>
        </p:spPr>
        <p:txBody>
          <a:bodyPr wrap="square" rtlCol="0">
            <a:spAutoFit/>
          </a:bodyPr>
          <a:lstStyle/>
          <a:p>
            <a:r>
              <a:rPr lang="ru-RU" dirty="0"/>
              <a:t>типы, не являющиеся типами данных</a:t>
            </a:r>
          </a:p>
        </p:txBody>
      </p:sp>
    </p:spTree>
    <p:extLst>
      <p:ext uri="{BB962C8B-B14F-4D97-AF65-F5344CB8AC3E}">
        <p14:creationId xmlns:p14="http://schemas.microsoft.com/office/powerpoint/2010/main" val="2739289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1643-BFCB-4558-A006-AE4566C0FDC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996A623C-BBAA-4929-878E-8E21D9CB5A91}"/>
              </a:ext>
            </a:extLst>
          </p:cNvPr>
          <p:cNvSpPr>
            <a:spLocks noGrp="1"/>
          </p:cNvSpPr>
          <p:nvPr>
            <p:ph idx="1"/>
          </p:nvPr>
        </p:nvSpPr>
        <p:spPr/>
        <p:txBody>
          <a:bodyPr/>
          <a:lstStyle/>
          <a:p>
            <a:r>
              <a:rPr lang="ru-RU" dirty="0">
                <a:solidFill>
                  <a:schemeClr val="bg1">
                    <a:lumMod val="50000"/>
                  </a:schemeClr>
                </a:solidFill>
              </a:rPr>
              <a:t>Компилятор</a:t>
            </a:r>
          </a:p>
          <a:p>
            <a:r>
              <a:rPr lang="ru-RU" i="1" dirty="0"/>
              <a:t>Интерпретатор </a:t>
            </a:r>
            <a:r>
              <a:rPr lang="en-US" i="1" dirty="0"/>
              <a:t>(interpreter) </a:t>
            </a:r>
            <a:r>
              <a:rPr lang="en-US" dirty="0"/>
              <a:t>– </a:t>
            </a:r>
            <a:r>
              <a:rPr lang="ru-RU" dirty="0"/>
              <a:t>поэлементный исполнитель программы</a:t>
            </a:r>
          </a:p>
          <a:p>
            <a:endParaRPr lang="ru-RU" dirty="0"/>
          </a:p>
        </p:txBody>
      </p:sp>
    </p:spTree>
    <p:extLst>
      <p:ext uri="{BB962C8B-B14F-4D97-AF65-F5344CB8AC3E}">
        <p14:creationId xmlns:p14="http://schemas.microsoft.com/office/powerpoint/2010/main" val="1727882926"/>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076C-10B3-4301-8EE3-00A0BD07A91A}"/>
              </a:ext>
            </a:extLst>
          </p:cNvPr>
          <p:cNvSpPr>
            <a:spLocks noGrp="1"/>
          </p:cNvSpPr>
          <p:nvPr>
            <p:ph type="title"/>
          </p:nvPr>
        </p:nvSpPr>
        <p:spPr/>
        <p:txBody>
          <a:bodyPr/>
          <a:lstStyle/>
          <a:p>
            <a:r>
              <a:rPr lang="ru-RU" dirty="0"/>
              <a:t>Описатели</a:t>
            </a:r>
          </a:p>
        </p:txBody>
      </p:sp>
      <p:sp>
        <p:nvSpPr>
          <p:cNvPr id="3" name="Content Placeholder 2">
            <a:extLst>
              <a:ext uri="{FF2B5EF4-FFF2-40B4-BE49-F238E27FC236}">
                <a16:creationId xmlns:a16="http://schemas.microsoft.com/office/drawing/2014/main" id="{CEB4321C-DDBC-494A-84CB-FA9E6295695A}"/>
              </a:ext>
            </a:extLst>
          </p:cNvPr>
          <p:cNvSpPr>
            <a:spLocks noGrp="1"/>
          </p:cNvSpPr>
          <p:nvPr>
            <p:ph idx="1"/>
          </p:nvPr>
        </p:nvSpPr>
        <p:spPr/>
        <p:txBody>
          <a:bodyPr/>
          <a:lstStyle/>
          <a:p>
            <a:r>
              <a:rPr lang="ru-RU" dirty="0"/>
              <a:t>Имя описываемой сущности</a:t>
            </a:r>
          </a:p>
          <a:p>
            <a:pPr lvl="1"/>
            <a:r>
              <a:rPr lang="ru-RU" dirty="0"/>
              <a:t>Опускается, если не требуется или речь идёт о типе отдельно от сущности.</a:t>
            </a:r>
          </a:p>
          <a:p>
            <a:r>
              <a:rPr lang="ru-RU" dirty="0"/>
              <a:t>Конструкции создания производных типов</a:t>
            </a:r>
          </a:p>
          <a:p>
            <a:r>
              <a:rPr lang="ru-RU" dirty="0"/>
              <a:t>Инициализаторы</a:t>
            </a:r>
          </a:p>
          <a:p>
            <a:endParaRPr lang="ru-RU" dirty="0"/>
          </a:p>
          <a:p>
            <a:pPr marL="0" indent="0">
              <a:buNone/>
            </a:pPr>
            <a:r>
              <a:rPr lang="ru-RU" dirty="0"/>
              <a:t>Могут отсутствовать в описании вообще, если сама последовательность спецификаторов описания что-то описывает (спецификаторы классов и перечислений).</a:t>
            </a:r>
          </a:p>
        </p:txBody>
      </p:sp>
    </p:spTree>
    <p:extLst>
      <p:ext uri="{BB962C8B-B14F-4D97-AF65-F5344CB8AC3E}">
        <p14:creationId xmlns:p14="http://schemas.microsoft.com/office/powerpoint/2010/main" val="318489821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E1EC-7DEA-4557-A770-09B12AE2D44F}"/>
              </a:ext>
            </a:extLst>
          </p:cNvPr>
          <p:cNvSpPr>
            <a:spLocks noGrp="1"/>
          </p:cNvSpPr>
          <p:nvPr>
            <p:ph type="title"/>
          </p:nvPr>
        </p:nvSpPr>
        <p:spPr/>
        <p:txBody>
          <a:bodyPr/>
          <a:lstStyle/>
          <a:p>
            <a:r>
              <a:rPr lang="ru-RU" dirty="0"/>
              <a:t>Области видимости</a:t>
            </a:r>
          </a:p>
        </p:txBody>
      </p:sp>
      <p:sp>
        <p:nvSpPr>
          <p:cNvPr id="3" name="Content Placeholder 2">
            <a:extLst>
              <a:ext uri="{FF2B5EF4-FFF2-40B4-BE49-F238E27FC236}">
                <a16:creationId xmlns:a16="http://schemas.microsoft.com/office/drawing/2014/main" id="{3259D6EB-6B1C-4A04-B79D-73A4EBA698D7}"/>
              </a:ext>
            </a:extLst>
          </p:cNvPr>
          <p:cNvSpPr>
            <a:spLocks noGrp="1"/>
          </p:cNvSpPr>
          <p:nvPr>
            <p:ph idx="1"/>
          </p:nvPr>
        </p:nvSpPr>
        <p:spPr/>
        <p:txBody>
          <a:bodyPr/>
          <a:lstStyle/>
          <a:p>
            <a:r>
              <a:rPr lang="ru-RU" dirty="0"/>
              <a:t>Блок (в блоке)</a:t>
            </a:r>
          </a:p>
          <a:p>
            <a:r>
              <a:rPr lang="ru-RU" dirty="0"/>
              <a:t>Параметр функции (до конца описания или определения функции)</a:t>
            </a:r>
          </a:p>
          <a:p>
            <a:r>
              <a:rPr lang="ru-RU" dirty="0"/>
              <a:t>Функция (для меток)</a:t>
            </a:r>
          </a:p>
          <a:p>
            <a:r>
              <a:rPr lang="ru-RU" dirty="0"/>
              <a:t>Пространство имён (в определении пространства имён)</a:t>
            </a:r>
          </a:p>
          <a:p>
            <a:r>
              <a:rPr lang="ru-RU" dirty="0"/>
              <a:t>Класс (в определении класса)</a:t>
            </a:r>
          </a:p>
          <a:p>
            <a:r>
              <a:rPr lang="ru-RU" dirty="0"/>
              <a:t>Перечисление (в определении перечисления)</a:t>
            </a:r>
          </a:p>
          <a:p>
            <a:r>
              <a:rPr lang="ru-RU" dirty="0">
                <a:solidFill>
                  <a:schemeClr val="bg1">
                    <a:lumMod val="65000"/>
                  </a:schemeClr>
                </a:solidFill>
              </a:rPr>
              <a:t>Параметр шаблона</a:t>
            </a:r>
          </a:p>
          <a:p>
            <a:endParaRPr lang="ru-RU" dirty="0"/>
          </a:p>
        </p:txBody>
      </p:sp>
      <p:sp>
        <p:nvSpPr>
          <p:cNvPr id="4" name="Right Brace 3">
            <a:extLst>
              <a:ext uri="{FF2B5EF4-FFF2-40B4-BE49-F238E27FC236}">
                <a16:creationId xmlns:a16="http://schemas.microsoft.com/office/drawing/2014/main" id="{780607D1-31C4-4D5B-A081-CA817052B80F}"/>
              </a:ext>
            </a:extLst>
          </p:cNvPr>
          <p:cNvSpPr/>
          <p:nvPr/>
        </p:nvSpPr>
        <p:spPr>
          <a:xfrm>
            <a:off x="10421472" y="3720353"/>
            <a:ext cx="201704" cy="148814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5" name="TextBox 4">
            <a:extLst>
              <a:ext uri="{FF2B5EF4-FFF2-40B4-BE49-F238E27FC236}">
                <a16:creationId xmlns:a16="http://schemas.microsoft.com/office/drawing/2014/main" id="{F96A1EA5-4A5E-4C4B-AD38-990AFB0C59B1}"/>
              </a:ext>
            </a:extLst>
          </p:cNvPr>
          <p:cNvSpPr txBox="1"/>
          <p:nvPr/>
        </p:nvSpPr>
        <p:spPr>
          <a:xfrm>
            <a:off x="10701618" y="4155141"/>
            <a:ext cx="1304364" cy="646331"/>
          </a:xfrm>
          <a:prstGeom prst="rect">
            <a:avLst/>
          </a:prstGeom>
          <a:noFill/>
        </p:spPr>
        <p:txBody>
          <a:bodyPr wrap="square" rtlCol="0">
            <a:spAutoFit/>
          </a:bodyPr>
          <a:lstStyle/>
          <a:p>
            <a:r>
              <a:rPr lang="ru-RU" dirty="0"/>
              <a:t>могут иметь имя</a:t>
            </a:r>
          </a:p>
        </p:txBody>
      </p:sp>
    </p:spTree>
    <p:extLst>
      <p:ext uri="{BB962C8B-B14F-4D97-AF65-F5344CB8AC3E}">
        <p14:creationId xmlns:p14="http://schemas.microsoft.com/office/powerpoint/2010/main" val="183144354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F086F-CFF4-4ECA-9890-37494D9220AD}"/>
              </a:ext>
            </a:extLst>
          </p:cNvPr>
          <p:cNvSpPr>
            <a:spLocks noGrp="1"/>
          </p:cNvSpPr>
          <p:nvPr>
            <p:ph type="title"/>
          </p:nvPr>
        </p:nvSpPr>
        <p:spPr/>
        <p:txBody>
          <a:bodyPr/>
          <a:lstStyle/>
          <a:p>
            <a:r>
              <a:rPr lang="ru-RU" dirty="0"/>
              <a:t>Поиск имён</a:t>
            </a:r>
          </a:p>
        </p:txBody>
      </p:sp>
      <p:sp>
        <p:nvSpPr>
          <p:cNvPr id="3" name="Content Placeholder 2">
            <a:extLst>
              <a:ext uri="{FF2B5EF4-FFF2-40B4-BE49-F238E27FC236}">
                <a16:creationId xmlns:a16="http://schemas.microsoft.com/office/drawing/2014/main" id="{CF713488-D04B-4A57-B18D-3E1A96096DBA}"/>
              </a:ext>
            </a:extLst>
          </p:cNvPr>
          <p:cNvSpPr>
            <a:spLocks noGrp="1"/>
          </p:cNvSpPr>
          <p:nvPr>
            <p:ph idx="1"/>
          </p:nvPr>
        </p:nvSpPr>
        <p:spPr/>
        <p:txBody>
          <a:bodyPr>
            <a:normAutofit lnSpcReduction="10000"/>
          </a:bodyPr>
          <a:lstStyle/>
          <a:p>
            <a:r>
              <a:rPr lang="ru-RU" dirty="0"/>
              <a:t>Не квалифицированный</a:t>
            </a:r>
          </a:p>
          <a:p>
            <a:pPr lvl="1"/>
            <a:r>
              <a:rPr lang="ru-RU" dirty="0"/>
              <a:t>По окружающим областям видимости (блоки, классы, пространства имён)</a:t>
            </a:r>
          </a:p>
          <a:p>
            <a:pPr lvl="1"/>
            <a:r>
              <a:rPr lang="ru-RU" dirty="0"/>
              <a:t>Из членов класса</a:t>
            </a:r>
          </a:p>
          <a:p>
            <a:pPr lvl="1"/>
            <a:r>
              <a:rPr lang="ru-RU" dirty="0"/>
              <a:t>Из перегрузки операций</a:t>
            </a:r>
          </a:p>
          <a:p>
            <a:pPr lvl="1"/>
            <a:r>
              <a:rPr lang="ru-RU" dirty="0" err="1"/>
              <a:t>Аргументо</a:t>
            </a:r>
            <a:r>
              <a:rPr lang="ru-RU" dirty="0"/>
              <a:t>-зависимый</a:t>
            </a:r>
          </a:p>
          <a:p>
            <a:r>
              <a:rPr lang="ru-RU" dirty="0"/>
              <a:t>Квалифицированный (включая полностью)</a:t>
            </a:r>
          </a:p>
          <a:p>
            <a:r>
              <a:rPr lang="ru-RU" dirty="0"/>
              <a:t>Взаимодействие с директивой </a:t>
            </a:r>
            <a:r>
              <a:rPr lang="en-US" dirty="0">
                <a:latin typeface="Consolas" panose="020B0609020204030204" pitchFamily="49" charset="0"/>
              </a:rPr>
              <a:t>using</a:t>
            </a:r>
          </a:p>
          <a:p>
            <a:r>
              <a:rPr lang="ru-RU" dirty="0"/>
              <a:t>Разрешение перегрузок (для функций)</a:t>
            </a:r>
          </a:p>
          <a:p>
            <a:r>
              <a:rPr lang="ru-RU" dirty="0"/>
              <a:t>Классы: проверка уровня доступа и идентификация относительно неявного параметра-объекта.</a:t>
            </a:r>
          </a:p>
        </p:txBody>
      </p:sp>
    </p:spTree>
    <p:extLst>
      <p:ext uri="{BB962C8B-B14F-4D97-AF65-F5344CB8AC3E}">
        <p14:creationId xmlns:p14="http://schemas.microsoft.com/office/powerpoint/2010/main" val="101566886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CD94-4AF1-4225-BEEB-2955817E42FA}"/>
              </a:ext>
            </a:extLst>
          </p:cNvPr>
          <p:cNvSpPr>
            <a:spLocks noGrp="1"/>
          </p:cNvSpPr>
          <p:nvPr>
            <p:ph type="title"/>
          </p:nvPr>
        </p:nvSpPr>
        <p:spPr/>
        <p:txBody>
          <a:bodyPr/>
          <a:lstStyle/>
          <a:p>
            <a:r>
              <a:rPr lang="ru-RU" dirty="0"/>
              <a:t>Связанность</a:t>
            </a:r>
          </a:p>
        </p:txBody>
      </p:sp>
      <p:sp>
        <p:nvSpPr>
          <p:cNvPr id="3" name="Content Placeholder 2">
            <a:extLst>
              <a:ext uri="{FF2B5EF4-FFF2-40B4-BE49-F238E27FC236}">
                <a16:creationId xmlns:a16="http://schemas.microsoft.com/office/drawing/2014/main" id="{AFA4B129-2B12-4B3B-B7A6-E92F88D042A6}"/>
              </a:ext>
            </a:extLst>
          </p:cNvPr>
          <p:cNvSpPr>
            <a:spLocks noGrp="1"/>
          </p:cNvSpPr>
          <p:nvPr>
            <p:ph idx="1"/>
          </p:nvPr>
        </p:nvSpPr>
        <p:spPr/>
        <p:txBody>
          <a:bodyPr/>
          <a:lstStyle/>
          <a:p>
            <a:r>
              <a:rPr lang="ru-RU" dirty="0"/>
              <a:t>Отсутствующая (других описаний этого же нет)</a:t>
            </a:r>
          </a:p>
          <a:p>
            <a:r>
              <a:rPr lang="ru-RU" dirty="0"/>
              <a:t>Имеющаяся</a:t>
            </a:r>
          </a:p>
          <a:p>
            <a:pPr lvl="1"/>
            <a:r>
              <a:rPr lang="ru-RU" dirty="0"/>
              <a:t>Есть полностью квалифицированное имя, т.е. все окружающие области видимости именованные.</a:t>
            </a:r>
          </a:p>
          <a:p>
            <a:pPr lvl="1"/>
            <a:r>
              <a:rPr lang="ru-RU" dirty="0"/>
              <a:t>Для пространств имён, классов (формально), функций и объектов со статическим временем хранения (фактически).</a:t>
            </a:r>
          </a:p>
          <a:p>
            <a:pPr lvl="1"/>
            <a:r>
              <a:rPr lang="ru-RU" dirty="0"/>
              <a:t>Внешняя (во всей программе)</a:t>
            </a:r>
          </a:p>
          <a:p>
            <a:pPr lvl="1"/>
            <a:r>
              <a:rPr lang="ru-RU" dirty="0"/>
              <a:t>Внутренняя (в одной единице трансляции)</a:t>
            </a:r>
          </a:p>
          <a:p>
            <a:pPr lvl="2"/>
            <a:r>
              <a:rPr lang="ru-RU" dirty="0"/>
              <a:t>В полностью квалифицированном имени компонента - анонимное пространство имён.</a:t>
            </a:r>
          </a:p>
          <a:p>
            <a:pPr lvl="2"/>
            <a:r>
              <a:rPr lang="ru-RU" dirty="0"/>
              <a:t>Спецификатор </a:t>
            </a:r>
            <a:r>
              <a:rPr lang="en-US" dirty="0">
                <a:latin typeface="Consolas" panose="020B0609020204030204" pitchFamily="49" charset="0"/>
              </a:rPr>
              <a:t>static</a:t>
            </a:r>
            <a:r>
              <a:rPr lang="en-US" dirty="0"/>
              <a:t> </a:t>
            </a:r>
            <a:r>
              <a:rPr lang="ru-RU" dirty="0"/>
              <a:t>на функции или объекте.</a:t>
            </a:r>
          </a:p>
          <a:p>
            <a:pPr lvl="2"/>
            <a:r>
              <a:rPr lang="en-US" dirty="0" err="1">
                <a:latin typeface="Consolas" panose="020B0609020204030204" pitchFamily="49" charset="0"/>
              </a:rPr>
              <a:t>const</a:t>
            </a:r>
            <a:r>
              <a:rPr lang="en-US" dirty="0"/>
              <a:t> </a:t>
            </a:r>
            <a:r>
              <a:rPr lang="ru-RU" dirty="0"/>
              <a:t>для объектов</a:t>
            </a:r>
            <a:r>
              <a:rPr lang="en-US" dirty="0"/>
              <a:t> (</a:t>
            </a:r>
            <a:r>
              <a:rPr lang="ru-RU" dirty="0"/>
              <a:t>если без явного </a:t>
            </a:r>
            <a:r>
              <a:rPr lang="en-US" dirty="0">
                <a:latin typeface="Consolas" panose="020B0609020204030204" pitchFamily="49" charset="0"/>
              </a:rPr>
              <a:t>extern</a:t>
            </a:r>
            <a:r>
              <a:rPr lang="en-US" dirty="0"/>
              <a:t>)</a:t>
            </a:r>
            <a:endParaRPr lang="ru-RU" dirty="0"/>
          </a:p>
        </p:txBody>
      </p:sp>
    </p:spTree>
    <p:extLst>
      <p:ext uri="{BB962C8B-B14F-4D97-AF65-F5344CB8AC3E}">
        <p14:creationId xmlns:p14="http://schemas.microsoft.com/office/powerpoint/2010/main" val="286074050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0972-4C48-4B97-B670-78CBBBDD2F74}"/>
              </a:ext>
            </a:extLst>
          </p:cNvPr>
          <p:cNvSpPr>
            <a:spLocks noGrp="1"/>
          </p:cNvSpPr>
          <p:nvPr>
            <p:ph type="title"/>
          </p:nvPr>
        </p:nvSpPr>
        <p:spPr/>
        <p:txBody>
          <a:bodyPr/>
          <a:lstStyle/>
          <a:p>
            <a:r>
              <a:rPr lang="ru-RU" dirty="0"/>
              <a:t>Время хранения</a:t>
            </a:r>
          </a:p>
        </p:txBody>
      </p:sp>
      <p:sp>
        <p:nvSpPr>
          <p:cNvPr id="3" name="Content Placeholder 2">
            <a:extLst>
              <a:ext uri="{FF2B5EF4-FFF2-40B4-BE49-F238E27FC236}">
                <a16:creationId xmlns:a16="http://schemas.microsoft.com/office/drawing/2014/main" id="{E503F04C-1EB8-4BE0-AB96-CEA8894ADA9E}"/>
              </a:ext>
            </a:extLst>
          </p:cNvPr>
          <p:cNvSpPr>
            <a:spLocks noGrp="1"/>
          </p:cNvSpPr>
          <p:nvPr>
            <p:ph idx="1"/>
          </p:nvPr>
        </p:nvSpPr>
        <p:spPr>
          <a:xfrm>
            <a:off x="838200" y="1389529"/>
            <a:ext cx="10515600" cy="5118062"/>
          </a:xfrm>
        </p:spPr>
        <p:txBody>
          <a:bodyPr>
            <a:normAutofit lnSpcReduction="10000"/>
          </a:bodyPr>
          <a:lstStyle/>
          <a:p>
            <a:r>
              <a:rPr lang="ru-RU" dirty="0"/>
              <a:t>Автоматическое – от выполнения определения до выхода из блока</a:t>
            </a:r>
          </a:p>
          <a:p>
            <a:pPr lvl="1"/>
            <a:r>
              <a:rPr lang="ru-RU" dirty="0"/>
              <a:t>Видимость – блок и нет </a:t>
            </a:r>
            <a:r>
              <a:rPr lang="en-US" dirty="0">
                <a:latin typeface="Consolas" panose="020B0609020204030204" pitchFamily="49" charset="0"/>
              </a:rPr>
              <a:t>static</a:t>
            </a:r>
            <a:r>
              <a:rPr lang="en-US" dirty="0"/>
              <a:t>/</a:t>
            </a:r>
            <a:r>
              <a:rPr lang="en-US" dirty="0">
                <a:latin typeface="Consolas" panose="020B0609020204030204" pitchFamily="49" charset="0"/>
              </a:rPr>
              <a:t>extern</a:t>
            </a:r>
            <a:r>
              <a:rPr lang="en-US" dirty="0"/>
              <a:t>/</a:t>
            </a:r>
            <a:r>
              <a:rPr lang="en-US" dirty="0" err="1">
                <a:solidFill>
                  <a:schemeClr val="bg1">
                    <a:lumMod val="65000"/>
                  </a:schemeClr>
                </a:solidFill>
                <a:latin typeface="Consolas" panose="020B0609020204030204" pitchFamily="49" charset="0"/>
              </a:rPr>
              <a:t>thread_local</a:t>
            </a:r>
            <a:r>
              <a:rPr lang="en-US" dirty="0"/>
              <a:t> </a:t>
            </a:r>
            <a:r>
              <a:rPr lang="ru-RU" dirty="0"/>
              <a:t>или параметр функции</a:t>
            </a:r>
          </a:p>
          <a:p>
            <a:r>
              <a:rPr lang="ru-RU" dirty="0"/>
              <a:t>Статическое</a:t>
            </a:r>
            <a:r>
              <a:rPr lang="en-US" dirty="0"/>
              <a:t> – </a:t>
            </a:r>
            <a:r>
              <a:rPr lang="ru-RU" dirty="0"/>
              <a:t>всё время выполнения программы</a:t>
            </a:r>
          </a:p>
          <a:p>
            <a:pPr lvl="1"/>
            <a:r>
              <a:rPr lang="ru-RU" dirty="0"/>
              <a:t>Область видимости – пространство имён или в блоке с </a:t>
            </a:r>
            <a:r>
              <a:rPr lang="en-US" dirty="0">
                <a:latin typeface="Consolas" panose="020B0609020204030204" pitchFamily="49" charset="0"/>
              </a:rPr>
              <a:t>static</a:t>
            </a:r>
            <a:r>
              <a:rPr lang="en-US" dirty="0"/>
              <a:t>/</a:t>
            </a:r>
            <a:r>
              <a:rPr lang="en-US" dirty="0">
                <a:latin typeface="Consolas" panose="020B0609020204030204" pitchFamily="49" charset="0"/>
              </a:rPr>
              <a:t>extern</a:t>
            </a:r>
            <a:r>
              <a:rPr lang="en-US" dirty="0"/>
              <a:t>.</a:t>
            </a:r>
            <a:endParaRPr lang="ru-RU" dirty="0"/>
          </a:p>
          <a:p>
            <a:r>
              <a:rPr lang="ru-RU" dirty="0">
                <a:solidFill>
                  <a:schemeClr val="bg1">
                    <a:lumMod val="65000"/>
                  </a:schemeClr>
                </a:solidFill>
              </a:rPr>
              <a:t>Динамическое</a:t>
            </a:r>
          </a:p>
          <a:p>
            <a:r>
              <a:rPr lang="ru-RU" dirty="0">
                <a:solidFill>
                  <a:schemeClr val="bg1">
                    <a:lumMod val="65000"/>
                  </a:schemeClr>
                </a:solidFill>
              </a:rPr>
              <a:t>Потоковое</a:t>
            </a:r>
            <a:r>
              <a:rPr lang="en-US" dirty="0">
                <a:solidFill>
                  <a:schemeClr val="bg1">
                    <a:lumMod val="65000"/>
                  </a:schemeClr>
                </a:solidFill>
              </a:rPr>
              <a:t> (</a:t>
            </a:r>
            <a:r>
              <a:rPr lang="en-US" dirty="0" err="1">
                <a:solidFill>
                  <a:schemeClr val="bg1">
                    <a:lumMod val="65000"/>
                  </a:schemeClr>
                </a:solidFill>
                <a:latin typeface="Consolas" panose="020B0609020204030204" pitchFamily="49" charset="0"/>
              </a:rPr>
              <a:t>thread_local</a:t>
            </a:r>
            <a:r>
              <a:rPr lang="en-US" dirty="0">
                <a:solidFill>
                  <a:schemeClr val="bg1">
                    <a:lumMod val="65000"/>
                  </a:schemeClr>
                </a:solidFill>
              </a:rPr>
              <a:t>)</a:t>
            </a:r>
          </a:p>
          <a:p>
            <a:r>
              <a:rPr lang="ru-RU" dirty="0"/>
              <a:t>Временные объекты</a:t>
            </a:r>
          </a:p>
          <a:p>
            <a:r>
              <a:rPr lang="ru-RU" dirty="0"/>
              <a:t>Время хранения подобъектов совпадает со временем хранения полного объекта.</a:t>
            </a:r>
          </a:p>
        </p:txBody>
      </p:sp>
    </p:spTree>
    <p:extLst>
      <p:ext uri="{BB962C8B-B14F-4D97-AF65-F5344CB8AC3E}">
        <p14:creationId xmlns:p14="http://schemas.microsoft.com/office/powerpoint/2010/main" val="239606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598B-72E7-4807-8012-C54550DE7D24}"/>
              </a:ext>
            </a:extLst>
          </p:cNvPr>
          <p:cNvSpPr>
            <a:spLocks noGrp="1"/>
          </p:cNvSpPr>
          <p:nvPr>
            <p:ph type="title"/>
          </p:nvPr>
        </p:nvSpPr>
        <p:spPr/>
        <p:txBody>
          <a:bodyPr/>
          <a:lstStyle/>
          <a:p>
            <a:r>
              <a:rPr lang="ru-RU" dirty="0"/>
              <a:t>Описания и определения</a:t>
            </a:r>
          </a:p>
        </p:txBody>
      </p:sp>
      <p:sp>
        <p:nvSpPr>
          <p:cNvPr id="3" name="Content Placeholder 2">
            <a:extLst>
              <a:ext uri="{FF2B5EF4-FFF2-40B4-BE49-F238E27FC236}">
                <a16:creationId xmlns:a16="http://schemas.microsoft.com/office/drawing/2014/main" id="{58FE08D1-9A42-495D-BC25-76D5EFF8DB5E}"/>
              </a:ext>
            </a:extLst>
          </p:cNvPr>
          <p:cNvSpPr>
            <a:spLocks noGrp="1"/>
          </p:cNvSpPr>
          <p:nvPr>
            <p:ph idx="1"/>
          </p:nvPr>
        </p:nvSpPr>
        <p:spPr>
          <a:xfrm>
            <a:off x="838200" y="1340224"/>
            <a:ext cx="10515600" cy="5167367"/>
          </a:xfrm>
        </p:spPr>
        <p:txBody>
          <a:bodyPr>
            <a:normAutofit fontScale="92500" lnSpcReduction="20000"/>
          </a:bodyPr>
          <a:lstStyle/>
          <a:p>
            <a:r>
              <a:rPr lang="ru-RU" dirty="0"/>
              <a:t>Описания, не являющиеся определениями:</a:t>
            </a:r>
          </a:p>
          <a:p>
            <a:pPr lvl="1"/>
            <a:r>
              <a:rPr lang="ru-RU" dirty="0"/>
              <a:t>Объекты и ссылки: </a:t>
            </a:r>
            <a:r>
              <a:rPr lang="en-US" dirty="0">
                <a:latin typeface="Consolas" panose="020B0609020204030204" pitchFamily="49" charset="0"/>
              </a:rPr>
              <a:t>extern</a:t>
            </a:r>
            <a:r>
              <a:rPr lang="en-US" dirty="0"/>
              <a:t> </a:t>
            </a:r>
            <a:r>
              <a:rPr lang="ru-RU" dirty="0"/>
              <a:t>без инициализатора</a:t>
            </a:r>
          </a:p>
          <a:p>
            <a:pPr lvl="1"/>
            <a:r>
              <a:rPr lang="ru-RU" dirty="0"/>
              <a:t>Функции: без тела</a:t>
            </a:r>
            <a:endParaRPr lang="en-US" dirty="0"/>
          </a:p>
          <a:p>
            <a:pPr lvl="2"/>
            <a:r>
              <a:rPr lang="ru-RU" dirty="0"/>
              <a:t>Параметры функций, если это не определение функции.</a:t>
            </a:r>
            <a:endParaRPr lang="en-US" dirty="0"/>
          </a:p>
          <a:p>
            <a:pPr lvl="1"/>
            <a:r>
              <a:rPr lang="ru-RU" dirty="0">
                <a:solidFill>
                  <a:schemeClr val="bg1">
                    <a:lumMod val="65000"/>
                  </a:schemeClr>
                </a:solidFill>
              </a:rPr>
              <a:t>Классы и перечисления: без содержимого в </a:t>
            </a:r>
            <a:r>
              <a:rPr lang="en-US" dirty="0">
                <a:solidFill>
                  <a:schemeClr val="bg1">
                    <a:lumMod val="65000"/>
                  </a:schemeClr>
                </a:solidFill>
                <a:latin typeface="Consolas" panose="020B0609020204030204" pitchFamily="49" charset="0"/>
              </a:rPr>
              <a:t>{</a:t>
            </a:r>
            <a:r>
              <a:rPr lang="ru-RU" dirty="0">
                <a:solidFill>
                  <a:schemeClr val="bg1">
                    <a:lumMod val="65000"/>
                  </a:schemeClr>
                </a:solidFill>
                <a:latin typeface="Consolas" panose="020B0609020204030204" pitchFamily="49" charset="0"/>
              </a:rPr>
              <a:t> </a:t>
            </a:r>
            <a:r>
              <a:rPr lang="en-US" dirty="0">
                <a:solidFill>
                  <a:schemeClr val="bg1">
                    <a:lumMod val="65000"/>
                  </a:schemeClr>
                </a:solidFill>
                <a:latin typeface="Consolas" panose="020B0609020204030204" pitchFamily="49" charset="0"/>
              </a:rPr>
              <a:t>}</a:t>
            </a:r>
            <a:r>
              <a:rPr lang="en-US" dirty="0">
                <a:solidFill>
                  <a:schemeClr val="bg1">
                    <a:lumMod val="65000"/>
                  </a:schemeClr>
                </a:solidFill>
              </a:rPr>
              <a:t>.</a:t>
            </a:r>
            <a:endParaRPr lang="ru-RU" dirty="0">
              <a:solidFill>
                <a:schemeClr val="bg1">
                  <a:lumMod val="65000"/>
                </a:schemeClr>
              </a:solidFill>
            </a:endParaRPr>
          </a:p>
          <a:p>
            <a:pPr lvl="1"/>
            <a:r>
              <a:rPr lang="ru-RU" dirty="0"/>
              <a:t>Не статические члены класса</a:t>
            </a:r>
          </a:p>
          <a:p>
            <a:pPr lvl="1"/>
            <a:r>
              <a:rPr lang="ru-RU" dirty="0"/>
              <a:t>Описание </a:t>
            </a:r>
            <a:r>
              <a:rPr lang="en-US" dirty="0">
                <a:latin typeface="Consolas" panose="020B0609020204030204" pitchFamily="49" charset="0"/>
              </a:rPr>
              <a:t>using</a:t>
            </a:r>
            <a:endParaRPr lang="ru-RU" dirty="0">
              <a:latin typeface="Consolas" panose="020B0609020204030204" pitchFamily="49" charset="0"/>
            </a:endParaRPr>
          </a:p>
          <a:p>
            <a:r>
              <a:rPr lang="ru-RU" dirty="0"/>
              <a:t>Определения</a:t>
            </a:r>
          </a:p>
          <a:p>
            <a:pPr lvl="1"/>
            <a:r>
              <a:rPr lang="ru-RU" dirty="0"/>
              <a:t>Объекты и ссылки: без </a:t>
            </a:r>
            <a:r>
              <a:rPr lang="en-US" dirty="0">
                <a:latin typeface="Consolas" panose="020B0609020204030204" pitchFamily="49" charset="0"/>
              </a:rPr>
              <a:t>extern</a:t>
            </a:r>
            <a:r>
              <a:rPr lang="en-US" dirty="0"/>
              <a:t> </a:t>
            </a:r>
            <a:r>
              <a:rPr lang="ru-RU" dirty="0"/>
              <a:t>или с инициализатором</a:t>
            </a:r>
          </a:p>
          <a:p>
            <a:pPr lvl="1"/>
            <a:r>
              <a:rPr lang="ru-RU" dirty="0"/>
              <a:t>Функции: с телом</a:t>
            </a:r>
          </a:p>
          <a:p>
            <a:pPr lvl="2"/>
            <a:r>
              <a:rPr lang="ru-RU" dirty="0"/>
              <a:t>Параметры функций, если это определение функции.</a:t>
            </a:r>
          </a:p>
          <a:p>
            <a:pPr lvl="1"/>
            <a:r>
              <a:rPr lang="ru-RU" dirty="0"/>
              <a:t>Классы и перечисления: с содержимым в </a:t>
            </a:r>
            <a:r>
              <a:rPr lang="en-US" dirty="0">
                <a:latin typeface="Consolas" panose="020B0609020204030204" pitchFamily="49" charset="0"/>
              </a:rPr>
              <a:t>{ }</a:t>
            </a:r>
            <a:r>
              <a:rPr lang="en-US" dirty="0"/>
              <a:t>.</a:t>
            </a:r>
            <a:endParaRPr lang="ru-RU" dirty="0"/>
          </a:p>
          <a:p>
            <a:pPr lvl="1"/>
            <a:r>
              <a:rPr lang="ru-RU" dirty="0"/>
              <a:t>Псевдонимы типов и областей видимости</a:t>
            </a:r>
          </a:p>
          <a:p>
            <a:pPr lvl="1"/>
            <a:r>
              <a:rPr lang="ru-RU" dirty="0"/>
              <a:t>Определение пространства имён (могут быть расширены)</a:t>
            </a:r>
          </a:p>
          <a:p>
            <a:r>
              <a:rPr lang="ru-RU" dirty="0"/>
              <a:t>Директива </a:t>
            </a:r>
            <a:r>
              <a:rPr lang="en-US" dirty="0">
                <a:latin typeface="Consolas" panose="020B0609020204030204" pitchFamily="49" charset="0"/>
              </a:rPr>
              <a:t>using</a:t>
            </a:r>
            <a:r>
              <a:rPr lang="en-US" dirty="0"/>
              <a:t> </a:t>
            </a:r>
            <a:r>
              <a:rPr lang="ru-RU" dirty="0"/>
              <a:t>только влияет на поиск имён, а сама ничего не описывает.</a:t>
            </a:r>
            <a:endParaRPr lang="en-US" dirty="0"/>
          </a:p>
          <a:p>
            <a:endParaRPr lang="ru-RU" dirty="0"/>
          </a:p>
        </p:txBody>
      </p:sp>
      <p:sp>
        <p:nvSpPr>
          <p:cNvPr id="4" name="Right Brace 3">
            <a:extLst>
              <a:ext uri="{FF2B5EF4-FFF2-40B4-BE49-F238E27FC236}">
                <a16:creationId xmlns:a16="http://schemas.microsoft.com/office/drawing/2014/main" id="{045A31AA-7C42-46AC-85B0-6FD810807493}"/>
              </a:ext>
            </a:extLst>
          </p:cNvPr>
          <p:cNvSpPr/>
          <p:nvPr/>
        </p:nvSpPr>
        <p:spPr>
          <a:xfrm>
            <a:off x="7810500" y="1674580"/>
            <a:ext cx="94129" cy="62752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5" name="TextBox 4">
            <a:extLst>
              <a:ext uri="{FF2B5EF4-FFF2-40B4-BE49-F238E27FC236}">
                <a16:creationId xmlns:a16="http://schemas.microsoft.com/office/drawing/2014/main" id="{35081DF9-4D20-4F5D-89CF-FF0A2071FF68}"/>
              </a:ext>
            </a:extLst>
          </p:cNvPr>
          <p:cNvSpPr txBox="1"/>
          <p:nvPr/>
        </p:nvSpPr>
        <p:spPr>
          <a:xfrm>
            <a:off x="7904629" y="1547336"/>
            <a:ext cx="3384176" cy="738664"/>
          </a:xfrm>
          <a:prstGeom prst="rect">
            <a:avLst/>
          </a:prstGeom>
          <a:noFill/>
        </p:spPr>
        <p:txBody>
          <a:bodyPr wrap="square" rtlCol="0">
            <a:spAutoFit/>
          </a:bodyPr>
          <a:lstStyle/>
          <a:p>
            <a:r>
              <a:rPr lang="ru-RU" sz="1400" dirty="0">
                <a:solidFill>
                  <a:schemeClr val="bg1">
                    <a:lumMod val="65000"/>
                  </a:schemeClr>
                </a:solidFill>
              </a:rPr>
              <a:t>Требуется связанность, поэтому если в блоке, считаются членами окружающего пространства имён.</a:t>
            </a:r>
          </a:p>
        </p:txBody>
      </p:sp>
    </p:spTree>
    <p:extLst>
      <p:ext uri="{BB962C8B-B14F-4D97-AF65-F5344CB8AC3E}">
        <p14:creationId xmlns:p14="http://schemas.microsoft.com/office/powerpoint/2010/main" val="311009157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079A-EAD5-4AD4-B2AA-8A3E5DB07A5F}"/>
              </a:ext>
            </a:extLst>
          </p:cNvPr>
          <p:cNvSpPr>
            <a:spLocks noGrp="1"/>
          </p:cNvSpPr>
          <p:nvPr>
            <p:ph type="title"/>
          </p:nvPr>
        </p:nvSpPr>
        <p:spPr/>
        <p:txBody>
          <a:bodyPr/>
          <a:lstStyle/>
          <a:p>
            <a:r>
              <a:rPr lang="ru-RU" dirty="0"/>
              <a:t>Инициализация</a:t>
            </a:r>
          </a:p>
        </p:txBody>
      </p:sp>
      <p:sp>
        <p:nvSpPr>
          <p:cNvPr id="3" name="Content Placeholder 2">
            <a:extLst>
              <a:ext uri="{FF2B5EF4-FFF2-40B4-BE49-F238E27FC236}">
                <a16:creationId xmlns:a16="http://schemas.microsoft.com/office/drawing/2014/main" id="{2C82DF31-4633-4E2E-BE48-928CC32B5686}"/>
              </a:ext>
            </a:extLst>
          </p:cNvPr>
          <p:cNvSpPr>
            <a:spLocks noGrp="1"/>
          </p:cNvSpPr>
          <p:nvPr>
            <p:ph idx="1"/>
          </p:nvPr>
        </p:nvSpPr>
        <p:spPr>
          <a:xfrm>
            <a:off x="838200" y="1317812"/>
            <a:ext cx="10515600" cy="5189779"/>
          </a:xfrm>
        </p:spPr>
        <p:txBody>
          <a:bodyPr>
            <a:normAutofit fontScale="47500" lnSpcReduction="20000"/>
          </a:bodyPr>
          <a:lstStyle/>
          <a:p>
            <a:r>
              <a:rPr lang="ru-RU" dirty="0"/>
              <a:t>По умолчанию – минимум действий.</a:t>
            </a:r>
          </a:p>
          <a:p>
            <a:pPr lvl="1"/>
            <a:r>
              <a:rPr lang="ru-RU" dirty="0"/>
              <a:t>Если нет других видов.</a:t>
            </a:r>
          </a:p>
          <a:p>
            <a:pPr lvl="1"/>
            <a:r>
              <a:rPr lang="ru-RU" dirty="0"/>
              <a:t>Ничего не делает, кроме вызова 0-параметровых конструкторов для классов с ними.</a:t>
            </a:r>
          </a:p>
          <a:p>
            <a:r>
              <a:rPr lang="ru-RU" dirty="0"/>
              <a:t>Для объектов со статическим временем хранения:</a:t>
            </a:r>
            <a:endParaRPr lang="en-US" dirty="0"/>
          </a:p>
          <a:p>
            <a:pPr lvl="1"/>
            <a:r>
              <a:rPr lang="ru-RU" dirty="0"/>
              <a:t>Статическая инициализация – на этапе компиляции.</a:t>
            </a:r>
          </a:p>
          <a:p>
            <a:pPr lvl="2"/>
            <a:r>
              <a:rPr lang="ru-RU" dirty="0"/>
              <a:t>Константная инициализация – если инициализатор константен.</a:t>
            </a:r>
          </a:p>
          <a:p>
            <a:pPr lvl="2"/>
            <a:r>
              <a:rPr lang="ru-RU" dirty="0"/>
              <a:t>Иначе нулём – запись нулевых байтов в представление.</a:t>
            </a:r>
          </a:p>
          <a:p>
            <a:pPr lvl="1"/>
            <a:r>
              <a:rPr lang="ru-RU" dirty="0"/>
              <a:t>Динамическая инициализация – на этапе выполнения программы, если ещё требуется.</a:t>
            </a:r>
          </a:p>
          <a:p>
            <a:r>
              <a:rPr lang="ru-RU" dirty="0"/>
              <a:t>Прямая – из данных значений, когда инициализация нужна любой ценой</a:t>
            </a:r>
          </a:p>
          <a:p>
            <a:pPr lvl="1"/>
            <a:r>
              <a:rPr lang="ru-RU" dirty="0"/>
              <a:t>Входит в </a:t>
            </a:r>
            <a:r>
              <a:rPr lang="en-US" dirty="0" err="1">
                <a:latin typeface="Consolas" panose="020B0609020204030204" pitchFamily="49" charset="0"/>
              </a:rPr>
              <a:t>static_cast</a:t>
            </a:r>
            <a:r>
              <a:rPr lang="en-US" dirty="0"/>
              <a:t>,</a:t>
            </a:r>
            <a:r>
              <a:rPr lang="ru-RU" dirty="0"/>
              <a:t> и преобразование в функциональном стиле</a:t>
            </a:r>
            <a:r>
              <a:rPr lang="en-US" dirty="0"/>
              <a:t> </a:t>
            </a:r>
            <a:r>
              <a:rPr lang="ru-RU" dirty="0"/>
              <a:t>где рассматривает все конструкторы и функции </a:t>
            </a:r>
            <a:r>
              <a:rPr lang="ru-RU" dirty="0" err="1"/>
              <a:t>преобразовния</a:t>
            </a:r>
            <a:r>
              <a:rPr lang="ru-RU" dirty="0"/>
              <a:t> классов.</a:t>
            </a:r>
          </a:p>
          <a:p>
            <a:pPr lvl="1"/>
            <a:r>
              <a:rPr lang="ru-RU" dirty="0"/>
              <a:t>Круглые скобки.</a:t>
            </a:r>
          </a:p>
          <a:p>
            <a:pPr lvl="1"/>
            <a:r>
              <a:rPr lang="ru-RU" dirty="0"/>
              <a:t>Единственное допустимое для списка инициализаторов конструктора.</a:t>
            </a:r>
          </a:p>
          <a:p>
            <a:pPr lvl="1"/>
            <a:r>
              <a:rPr lang="ru-RU" dirty="0"/>
              <a:t>Частный случай – инициализация значения (из пустых скобок): нулём, а затем по умолчанию.</a:t>
            </a:r>
          </a:p>
          <a:p>
            <a:pPr lvl="1"/>
            <a:r>
              <a:rPr lang="ru-RU" dirty="0"/>
              <a:t>Неоднозначность синтаксиса с описанием функции.</a:t>
            </a:r>
          </a:p>
          <a:p>
            <a:r>
              <a:rPr lang="ru-RU" dirty="0"/>
              <a:t>Копированием</a:t>
            </a:r>
          </a:p>
          <a:p>
            <a:pPr lvl="1"/>
            <a:r>
              <a:rPr lang="ru-RU" dirty="0"/>
              <a:t>В инициализаторе в форме с </a:t>
            </a:r>
            <a:r>
              <a:rPr lang="ru-RU" dirty="0">
                <a:latin typeface="Consolas" panose="020B0609020204030204" pitchFamily="49" charset="0"/>
              </a:rPr>
              <a:t>=</a:t>
            </a:r>
            <a:r>
              <a:rPr lang="ru-RU" dirty="0"/>
              <a:t>.</a:t>
            </a:r>
          </a:p>
          <a:p>
            <a:pPr lvl="1"/>
            <a:r>
              <a:rPr lang="ru-RU" dirty="0"/>
              <a:t>Вызов функции/возврат значения,</a:t>
            </a:r>
            <a:r>
              <a:rPr lang="en-US" dirty="0"/>
              <a:t> </a:t>
            </a:r>
            <a:r>
              <a:rPr lang="ru-RU" dirty="0"/>
              <a:t>инициализации элементов агрегата из списка.</a:t>
            </a:r>
          </a:p>
          <a:p>
            <a:pPr lvl="1"/>
            <a:r>
              <a:rPr lang="ru-RU" dirty="0"/>
              <a:t>При инициализации с несовпадением типа рассматривает только неявные преобразования</a:t>
            </a:r>
          </a:p>
          <a:p>
            <a:r>
              <a:rPr lang="ru-RU" dirty="0"/>
              <a:t>Универсальная – с использованием </a:t>
            </a:r>
            <a:r>
              <a:rPr lang="en-US" dirty="0">
                <a:latin typeface="Consolas" panose="020B0609020204030204" pitchFamily="49" charset="0"/>
              </a:rPr>
              <a:t>{ }</a:t>
            </a:r>
            <a:r>
              <a:rPr lang="en-US" dirty="0"/>
              <a:t>.</a:t>
            </a:r>
            <a:endParaRPr lang="ru-RU" dirty="0"/>
          </a:p>
          <a:p>
            <a:pPr lvl="1"/>
            <a:r>
              <a:rPr lang="ru-RU" dirty="0"/>
              <a:t>Инициализирует агрегаты из списка, элементы инициализируются копированием или из пустых списков (значением).</a:t>
            </a:r>
          </a:p>
          <a:p>
            <a:pPr lvl="1"/>
            <a:r>
              <a:rPr lang="ru-RU" dirty="0"/>
              <a:t>Комбинируется с прямой (включая значения), заменяя вид скобок и уже без неоднозначностей синтаксиса) и копированием (оставляя </a:t>
            </a:r>
            <a:r>
              <a:rPr lang="ru-RU" dirty="0">
                <a:latin typeface="Consolas" panose="020B0609020204030204" pitchFamily="49" charset="0"/>
              </a:rPr>
              <a:t>=</a:t>
            </a:r>
            <a:r>
              <a:rPr lang="ru-RU" dirty="0"/>
              <a:t> и </a:t>
            </a:r>
            <a:r>
              <a:rPr lang="en-US" dirty="0">
                <a:latin typeface="Consolas" panose="020B0609020204030204" pitchFamily="49" charset="0"/>
              </a:rPr>
              <a:t>{ }</a:t>
            </a:r>
            <a:r>
              <a:rPr lang="en-US" dirty="0"/>
              <a:t>)</a:t>
            </a:r>
            <a:r>
              <a:rPr lang="ru-RU" dirty="0"/>
              <a:t>.</a:t>
            </a:r>
          </a:p>
          <a:p>
            <a:r>
              <a:rPr lang="ru-RU" dirty="0"/>
              <a:t>Для классов с конструкторами любая инициализация вызывает один из них.</a:t>
            </a:r>
          </a:p>
          <a:p>
            <a:r>
              <a:rPr lang="ru-RU" dirty="0"/>
              <a:t>Привязка ссылок – для ссылок</a:t>
            </a:r>
          </a:p>
          <a:p>
            <a:pPr lvl="1"/>
            <a:r>
              <a:rPr lang="ru-RU" dirty="0"/>
              <a:t>Прямая</a:t>
            </a:r>
          </a:p>
          <a:p>
            <a:pPr lvl="1"/>
            <a:r>
              <a:rPr lang="ru-RU" dirty="0"/>
              <a:t>Не прямая (не для левых на </a:t>
            </a:r>
            <a:r>
              <a:rPr lang="ru-RU" dirty="0" err="1"/>
              <a:t>изменямое</a:t>
            </a:r>
            <a:r>
              <a:rPr lang="ru-RU" dirty="0"/>
              <a:t>)</a:t>
            </a:r>
          </a:p>
        </p:txBody>
      </p:sp>
    </p:spTree>
    <p:extLst>
      <p:ext uri="{BB962C8B-B14F-4D97-AF65-F5344CB8AC3E}">
        <p14:creationId xmlns:p14="http://schemas.microsoft.com/office/powerpoint/2010/main" val="73645216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3AA4-2F22-4E2D-B82B-1214043780CF}"/>
              </a:ext>
            </a:extLst>
          </p:cNvPr>
          <p:cNvSpPr>
            <a:spLocks noGrp="1"/>
          </p:cNvSpPr>
          <p:nvPr>
            <p:ph type="title"/>
          </p:nvPr>
        </p:nvSpPr>
        <p:spPr/>
        <p:txBody>
          <a:bodyPr/>
          <a:lstStyle/>
          <a:p>
            <a:r>
              <a:rPr lang="ru-RU" dirty="0"/>
              <a:t>Категории значений</a:t>
            </a:r>
          </a:p>
        </p:txBody>
      </p:sp>
      <p:sp>
        <p:nvSpPr>
          <p:cNvPr id="3" name="Content Placeholder 2">
            <a:extLst>
              <a:ext uri="{FF2B5EF4-FFF2-40B4-BE49-F238E27FC236}">
                <a16:creationId xmlns:a16="http://schemas.microsoft.com/office/drawing/2014/main" id="{AFEE18E5-7F79-4F43-B860-5359B89FE2DC}"/>
              </a:ext>
            </a:extLst>
          </p:cNvPr>
          <p:cNvSpPr>
            <a:spLocks noGrp="1"/>
          </p:cNvSpPr>
          <p:nvPr>
            <p:ph idx="1"/>
          </p:nvPr>
        </p:nvSpPr>
        <p:spPr/>
        <p:txBody>
          <a:bodyPr>
            <a:normAutofit fontScale="85000" lnSpcReduction="10000"/>
          </a:bodyPr>
          <a:lstStyle/>
          <a:p>
            <a:r>
              <a:rPr lang="en-US" dirty="0" err="1"/>
              <a:t>prvalue</a:t>
            </a:r>
            <a:r>
              <a:rPr lang="en-US" dirty="0"/>
              <a:t> – </a:t>
            </a:r>
            <a:r>
              <a:rPr lang="ru-RU" dirty="0"/>
              <a:t>способ инициализации объекта или операнда в выражении</a:t>
            </a:r>
          </a:p>
          <a:p>
            <a:pPr lvl="1"/>
            <a:r>
              <a:rPr lang="ru-RU" dirty="0"/>
              <a:t>Литералы (кроме строкового).</a:t>
            </a:r>
          </a:p>
          <a:p>
            <a:pPr lvl="1"/>
            <a:r>
              <a:rPr lang="ru-RU" dirty="0"/>
              <a:t>Результат большинства операций.</a:t>
            </a:r>
          </a:p>
          <a:p>
            <a:pPr lvl="1"/>
            <a:r>
              <a:rPr lang="ru-RU" dirty="0"/>
              <a:t>Результат разложения </a:t>
            </a:r>
            <a:r>
              <a:rPr lang="en-US" dirty="0" err="1"/>
              <a:t>glvalue</a:t>
            </a:r>
            <a:r>
              <a:rPr lang="en-US" dirty="0"/>
              <a:t> </a:t>
            </a:r>
            <a:r>
              <a:rPr lang="ru-RU" dirty="0"/>
              <a:t>типа не класса/</a:t>
            </a:r>
            <a:r>
              <a:rPr lang="ru-RU" dirty="0">
                <a:solidFill>
                  <a:schemeClr val="bg1">
                    <a:lumMod val="65000"/>
                  </a:schemeClr>
                </a:solidFill>
              </a:rPr>
              <a:t>массива</a:t>
            </a:r>
            <a:r>
              <a:rPr lang="ru-RU" dirty="0"/>
              <a:t>.</a:t>
            </a:r>
          </a:p>
          <a:p>
            <a:pPr lvl="1"/>
            <a:r>
              <a:rPr lang="ru-RU" dirty="0"/>
              <a:t>Результат вызова функций/</a:t>
            </a:r>
            <a:r>
              <a:rPr lang="en-US" dirty="0" err="1">
                <a:latin typeface="Consolas" panose="020B0609020204030204" pitchFamily="49" charset="0"/>
              </a:rPr>
              <a:t>static_cast</a:t>
            </a:r>
            <a:r>
              <a:rPr lang="en-US" dirty="0"/>
              <a:t>/</a:t>
            </a:r>
            <a:r>
              <a:rPr lang="ru-RU" dirty="0"/>
              <a:t>приведения в функциональном стиле, если тип не ссылочный.</a:t>
            </a:r>
          </a:p>
          <a:p>
            <a:r>
              <a:rPr lang="en-US" dirty="0" err="1"/>
              <a:t>xvalue</a:t>
            </a:r>
            <a:r>
              <a:rPr lang="en-US" dirty="0"/>
              <a:t> – </a:t>
            </a:r>
            <a:r>
              <a:rPr lang="ru-RU" dirty="0"/>
              <a:t>временный объект, или приравненный к таковому</a:t>
            </a:r>
          </a:p>
          <a:p>
            <a:pPr lvl="1"/>
            <a:r>
              <a:rPr lang="ru-RU" dirty="0"/>
              <a:t>Результат материализации </a:t>
            </a:r>
            <a:r>
              <a:rPr lang="en-US" dirty="0" err="1"/>
              <a:t>prvalue</a:t>
            </a:r>
            <a:r>
              <a:rPr lang="en-US" dirty="0"/>
              <a:t> </a:t>
            </a:r>
            <a:r>
              <a:rPr lang="ru-RU" dirty="0"/>
              <a:t>типа класса </a:t>
            </a:r>
            <a:r>
              <a:rPr lang="ru-RU" dirty="0">
                <a:solidFill>
                  <a:schemeClr val="bg1">
                    <a:lumMod val="65000"/>
                  </a:schemeClr>
                </a:solidFill>
              </a:rPr>
              <a:t>или массива.</a:t>
            </a:r>
          </a:p>
          <a:p>
            <a:pPr lvl="1"/>
            <a:r>
              <a:rPr lang="ru-RU" dirty="0">
                <a:solidFill>
                  <a:schemeClr val="bg1">
                    <a:lumMod val="65000"/>
                  </a:schemeClr>
                </a:solidFill>
              </a:rPr>
              <a:t>Результат вызова функций/</a:t>
            </a:r>
            <a:r>
              <a:rPr lang="en-US" dirty="0" err="1">
                <a:solidFill>
                  <a:schemeClr val="bg1">
                    <a:lumMod val="65000"/>
                  </a:schemeClr>
                </a:solidFill>
                <a:latin typeface="Consolas" panose="020B0609020204030204" pitchFamily="49" charset="0"/>
              </a:rPr>
              <a:t>static_cast</a:t>
            </a:r>
            <a:r>
              <a:rPr lang="en-US" dirty="0">
                <a:solidFill>
                  <a:schemeClr val="bg1">
                    <a:lumMod val="65000"/>
                  </a:schemeClr>
                </a:solidFill>
              </a:rPr>
              <a:t>/</a:t>
            </a:r>
            <a:r>
              <a:rPr lang="ru-RU" dirty="0">
                <a:solidFill>
                  <a:schemeClr val="bg1">
                    <a:lumMod val="65000"/>
                  </a:schemeClr>
                </a:solidFill>
              </a:rPr>
              <a:t>приведения в функциональном стиле, если тип - </a:t>
            </a:r>
            <a:r>
              <a:rPr lang="ru-RU" dirty="0" err="1">
                <a:solidFill>
                  <a:schemeClr val="bg1">
                    <a:lumMod val="65000"/>
                  </a:schemeClr>
                </a:solidFill>
              </a:rPr>
              <a:t>праводопустимая</a:t>
            </a:r>
            <a:r>
              <a:rPr lang="ru-RU" dirty="0">
                <a:solidFill>
                  <a:schemeClr val="bg1">
                    <a:lumMod val="65000"/>
                  </a:schemeClr>
                </a:solidFill>
              </a:rPr>
              <a:t> ссылка.</a:t>
            </a:r>
          </a:p>
          <a:p>
            <a:r>
              <a:rPr lang="en-US" dirty="0" err="1"/>
              <a:t>lvalue</a:t>
            </a:r>
            <a:r>
              <a:rPr lang="en-US" dirty="0"/>
              <a:t> – </a:t>
            </a:r>
            <a:r>
              <a:rPr lang="ru-RU" dirty="0"/>
              <a:t>настоящий объект или функция</a:t>
            </a:r>
            <a:endParaRPr lang="en-US" dirty="0"/>
          </a:p>
          <a:p>
            <a:pPr lvl="1"/>
            <a:r>
              <a:rPr lang="ru-RU" dirty="0"/>
              <a:t>Результат присваивания (и производных от него операций), </a:t>
            </a:r>
            <a:r>
              <a:rPr lang="ru-RU" dirty="0">
                <a:solidFill>
                  <a:schemeClr val="bg1">
                    <a:lumMod val="65000"/>
                  </a:schemeClr>
                </a:solidFill>
              </a:rPr>
              <a:t>разыменования</a:t>
            </a:r>
            <a:r>
              <a:rPr lang="ru-RU" dirty="0"/>
              <a:t>.</a:t>
            </a:r>
          </a:p>
          <a:p>
            <a:pPr lvl="1"/>
            <a:r>
              <a:rPr lang="ru-RU" dirty="0"/>
              <a:t>Результат вызова функций/</a:t>
            </a:r>
            <a:r>
              <a:rPr lang="en-US" dirty="0" err="1">
                <a:latin typeface="Consolas" panose="020B0609020204030204" pitchFamily="49" charset="0"/>
              </a:rPr>
              <a:t>static_cast</a:t>
            </a:r>
            <a:r>
              <a:rPr lang="en-US" dirty="0"/>
              <a:t>/</a:t>
            </a:r>
            <a:r>
              <a:rPr lang="ru-RU" dirty="0"/>
              <a:t>приведения в функциональном стиле, если тип – </a:t>
            </a:r>
            <a:r>
              <a:rPr lang="ru-RU" dirty="0" err="1"/>
              <a:t>леводопустимая</a:t>
            </a:r>
            <a:r>
              <a:rPr lang="ru-RU" dirty="0"/>
              <a:t> ссылка.</a:t>
            </a:r>
          </a:p>
        </p:txBody>
      </p:sp>
      <p:sp>
        <p:nvSpPr>
          <p:cNvPr id="4" name="Right Brace 3">
            <a:extLst>
              <a:ext uri="{FF2B5EF4-FFF2-40B4-BE49-F238E27FC236}">
                <a16:creationId xmlns:a16="http://schemas.microsoft.com/office/drawing/2014/main" id="{E5E5212D-9284-4803-83E0-94679BF28C62}"/>
              </a:ext>
            </a:extLst>
          </p:cNvPr>
          <p:cNvSpPr/>
          <p:nvPr/>
        </p:nvSpPr>
        <p:spPr>
          <a:xfrm>
            <a:off x="11089340" y="1820725"/>
            <a:ext cx="349625" cy="317350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5" name="TextBox 4">
            <a:extLst>
              <a:ext uri="{FF2B5EF4-FFF2-40B4-BE49-F238E27FC236}">
                <a16:creationId xmlns:a16="http://schemas.microsoft.com/office/drawing/2014/main" id="{48B07983-273E-410E-9B8A-498C3680D713}"/>
              </a:ext>
            </a:extLst>
          </p:cNvPr>
          <p:cNvSpPr txBox="1"/>
          <p:nvPr/>
        </p:nvSpPr>
        <p:spPr>
          <a:xfrm>
            <a:off x="11353800" y="3059668"/>
            <a:ext cx="1021977" cy="369332"/>
          </a:xfrm>
          <a:prstGeom prst="rect">
            <a:avLst/>
          </a:prstGeom>
          <a:noFill/>
        </p:spPr>
        <p:txBody>
          <a:bodyPr wrap="square" rtlCol="0">
            <a:spAutoFit/>
          </a:bodyPr>
          <a:lstStyle/>
          <a:p>
            <a:r>
              <a:rPr lang="en-US" dirty="0" err="1"/>
              <a:t>rvalue</a:t>
            </a:r>
            <a:endParaRPr lang="ru-RU" dirty="0"/>
          </a:p>
        </p:txBody>
      </p:sp>
      <p:sp>
        <p:nvSpPr>
          <p:cNvPr id="6" name="Left Brace 5">
            <a:extLst>
              <a:ext uri="{FF2B5EF4-FFF2-40B4-BE49-F238E27FC236}">
                <a16:creationId xmlns:a16="http://schemas.microsoft.com/office/drawing/2014/main" id="{A7A4BDD2-8E7D-4381-AD1C-EF8977418357}"/>
              </a:ext>
            </a:extLst>
          </p:cNvPr>
          <p:cNvSpPr/>
          <p:nvPr/>
        </p:nvSpPr>
        <p:spPr>
          <a:xfrm>
            <a:off x="850752" y="3720353"/>
            <a:ext cx="171225" cy="257735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7" name="TextBox 6">
            <a:extLst>
              <a:ext uri="{FF2B5EF4-FFF2-40B4-BE49-F238E27FC236}">
                <a16:creationId xmlns:a16="http://schemas.microsoft.com/office/drawing/2014/main" id="{6588486B-2E7F-4CD0-8DF8-8388E1AD7668}"/>
              </a:ext>
            </a:extLst>
          </p:cNvPr>
          <p:cNvSpPr txBox="1"/>
          <p:nvPr/>
        </p:nvSpPr>
        <p:spPr>
          <a:xfrm>
            <a:off x="0" y="4809565"/>
            <a:ext cx="923365" cy="369332"/>
          </a:xfrm>
          <a:prstGeom prst="rect">
            <a:avLst/>
          </a:prstGeom>
          <a:noFill/>
        </p:spPr>
        <p:txBody>
          <a:bodyPr wrap="square" rtlCol="0">
            <a:spAutoFit/>
          </a:bodyPr>
          <a:lstStyle/>
          <a:p>
            <a:r>
              <a:rPr lang="en-US" dirty="0" err="1"/>
              <a:t>glvalue</a:t>
            </a:r>
            <a:endParaRPr lang="ru-RU" dirty="0"/>
          </a:p>
        </p:txBody>
      </p:sp>
    </p:spTree>
    <p:extLst>
      <p:ext uri="{BB962C8B-B14F-4D97-AF65-F5344CB8AC3E}">
        <p14:creationId xmlns:p14="http://schemas.microsoft.com/office/powerpoint/2010/main" val="392526443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C3BF0-9F21-4499-843A-BC9132C8B15B}"/>
              </a:ext>
            </a:extLst>
          </p:cNvPr>
          <p:cNvSpPr>
            <a:spLocks noGrp="1"/>
          </p:cNvSpPr>
          <p:nvPr>
            <p:ph type="title"/>
          </p:nvPr>
        </p:nvSpPr>
        <p:spPr/>
        <p:txBody>
          <a:bodyPr/>
          <a:lstStyle/>
          <a:p>
            <a:r>
              <a:rPr lang="ru-RU" dirty="0"/>
              <a:t>Члены класса</a:t>
            </a:r>
          </a:p>
        </p:txBody>
      </p:sp>
      <p:sp>
        <p:nvSpPr>
          <p:cNvPr id="3" name="Content Placeholder 2">
            <a:extLst>
              <a:ext uri="{FF2B5EF4-FFF2-40B4-BE49-F238E27FC236}">
                <a16:creationId xmlns:a16="http://schemas.microsoft.com/office/drawing/2014/main" id="{D945CC0C-8468-4C26-A91F-575803311C02}"/>
              </a:ext>
            </a:extLst>
          </p:cNvPr>
          <p:cNvSpPr>
            <a:spLocks noGrp="1"/>
          </p:cNvSpPr>
          <p:nvPr>
            <p:ph idx="1"/>
          </p:nvPr>
        </p:nvSpPr>
        <p:spPr>
          <a:xfrm>
            <a:off x="838200" y="1340224"/>
            <a:ext cx="10515600" cy="5167367"/>
          </a:xfrm>
        </p:spPr>
        <p:txBody>
          <a:bodyPr>
            <a:normAutofit fontScale="92500" lnSpcReduction="10000"/>
          </a:bodyPr>
          <a:lstStyle/>
          <a:p>
            <a:r>
              <a:rPr lang="ru-RU" dirty="0"/>
              <a:t>Нестатические члены данных – представление в памяти.</a:t>
            </a:r>
          </a:p>
          <a:p>
            <a:r>
              <a:rPr lang="ru-RU" dirty="0"/>
              <a:t>Нестатические функции – алгоритмы на объекте класса.</a:t>
            </a:r>
          </a:p>
          <a:p>
            <a:r>
              <a:rPr lang="ru-RU" dirty="0"/>
              <a:t>Конструкторы – способы инициализации класса.</a:t>
            </a:r>
          </a:p>
          <a:p>
            <a:r>
              <a:rPr lang="ru-RU" dirty="0"/>
              <a:t>Конструкторы и функции преобразования – взаимодействие класса с преобразованиями типов.</a:t>
            </a:r>
          </a:p>
          <a:p>
            <a:r>
              <a:rPr lang="ru-RU" dirty="0"/>
              <a:t>Вложенные типы: перечисления, псевдонимы и классы.</a:t>
            </a:r>
          </a:p>
          <a:p>
            <a:r>
              <a:rPr lang="ru-RU" dirty="0"/>
              <a:t>В определении класса, но не члены: секции уровней доступа и описания друзей.</a:t>
            </a:r>
          </a:p>
          <a:p>
            <a:r>
              <a:rPr lang="ru-RU" dirty="0">
                <a:solidFill>
                  <a:schemeClr val="bg1">
                    <a:lumMod val="65000"/>
                  </a:schemeClr>
                </a:solidFill>
              </a:rPr>
              <a:t>Статические члены данных и функции – данные и алгоритмы, использующие класс как область видимости.</a:t>
            </a:r>
          </a:p>
          <a:p>
            <a:r>
              <a:rPr lang="ru-RU" dirty="0">
                <a:solidFill>
                  <a:schemeClr val="bg1">
                    <a:lumMod val="65000"/>
                  </a:schemeClr>
                </a:solidFill>
              </a:rPr>
              <a:t>Специальные функции-члены класса.</a:t>
            </a:r>
          </a:p>
          <a:p>
            <a:r>
              <a:rPr lang="ru-RU" dirty="0">
                <a:solidFill>
                  <a:schemeClr val="bg1">
                    <a:lumMod val="65000"/>
                  </a:schemeClr>
                </a:solidFill>
              </a:rPr>
              <a:t>Специальные формы описания </a:t>
            </a:r>
            <a:r>
              <a:rPr lang="en-US" dirty="0">
                <a:solidFill>
                  <a:schemeClr val="bg1">
                    <a:lumMod val="65000"/>
                  </a:schemeClr>
                </a:solidFill>
                <a:latin typeface="Consolas" panose="020B0609020204030204" pitchFamily="49" charset="0"/>
              </a:rPr>
              <a:t>using</a:t>
            </a:r>
            <a:r>
              <a:rPr lang="ru-RU" dirty="0">
                <a:solidFill>
                  <a:schemeClr val="bg1">
                    <a:lumMod val="65000"/>
                  </a:schemeClr>
                </a:solidFill>
              </a:rPr>
              <a:t>.</a:t>
            </a:r>
          </a:p>
        </p:txBody>
      </p:sp>
    </p:spTree>
    <p:extLst>
      <p:ext uri="{BB962C8B-B14F-4D97-AF65-F5344CB8AC3E}">
        <p14:creationId xmlns:p14="http://schemas.microsoft.com/office/powerpoint/2010/main" val="85335106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E2502-E90B-4DE7-BE93-DCFF3E918C51}"/>
              </a:ext>
            </a:extLst>
          </p:cNvPr>
          <p:cNvSpPr>
            <a:spLocks noGrp="1"/>
          </p:cNvSpPr>
          <p:nvPr>
            <p:ph type="title"/>
          </p:nvPr>
        </p:nvSpPr>
        <p:spPr/>
        <p:txBody>
          <a:bodyPr/>
          <a:lstStyle/>
          <a:p>
            <a:r>
              <a:rPr lang="ru-RU" dirty="0"/>
              <a:t>Операторы</a:t>
            </a:r>
          </a:p>
        </p:txBody>
      </p:sp>
      <p:sp>
        <p:nvSpPr>
          <p:cNvPr id="3" name="Content Placeholder 2">
            <a:extLst>
              <a:ext uri="{FF2B5EF4-FFF2-40B4-BE49-F238E27FC236}">
                <a16:creationId xmlns:a16="http://schemas.microsoft.com/office/drawing/2014/main" id="{CCC03A25-5C53-42BC-87C5-BEDBAFE58F59}"/>
              </a:ext>
            </a:extLst>
          </p:cNvPr>
          <p:cNvSpPr>
            <a:spLocks noGrp="1"/>
          </p:cNvSpPr>
          <p:nvPr>
            <p:ph idx="1"/>
          </p:nvPr>
        </p:nvSpPr>
        <p:spPr>
          <a:xfrm>
            <a:off x="838200" y="1452282"/>
            <a:ext cx="10515600" cy="5190565"/>
          </a:xfrm>
        </p:spPr>
        <p:txBody>
          <a:bodyPr>
            <a:normAutofit fontScale="92500" lnSpcReduction="20000"/>
          </a:bodyPr>
          <a:lstStyle/>
          <a:p>
            <a:r>
              <a:rPr lang="ru-RU" dirty="0"/>
              <a:t>Оператор-выражение (включая пустой оператор)</a:t>
            </a:r>
          </a:p>
          <a:p>
            <a:r>
              <a:rPr lang="ru-RU" dirty="0"/>
              <a:t>Блок (составной оператор)</a:t>
            </a:r>
          </a:p>
          <a:p>
            <a:r>
              <a:rPr lang="ru-RU" dirty="0"/>
              <a:t>Помеченный</a:t>
            </a:r>
          </a:p>
          <a:p>
            <a:r>
              <a:rPr lang="ru-RU" dirty="0"/>
              <a:t>Выборка</a:t>
            </a:r>
          </a:p>
          <a:p>
            <a:pPr lvl="1"/>
            <a:r>
              <a:rPr lang="en-US" dirty="0">
                <a:latin typeface="Consolas" panose="020B0609020204030204" pitchFamily="49" charset="0"/>
              </a:rPr>
              <a:t>if</a:t>
            </a:r>
            <a:r>
              <a:rPr lang="en-US" dirty="0"/>
              <a:t> (</a:t>
            </a:r>
            <a:r>
              <a:rPr lang="ru-RU" dirty="0"/>
              <a:t>с </a:t>
            </a:r>
            <a:r>
              <a:rPr lang="en-US" dirty="0">
                <a:latin typeface="Consolas" panose="020B0609020204030204" pitchFamily="49" charset="0"/>
              </a:rPr>
              <a:t>else</a:t>
            </a:r>
            <a:r>
              <a:rPr lang="en-US" dirty="0"/>
              <a:t> </a:t>
            </a:r>
            <a:r>
              <a:rPr lang="ru-RU" dirty="0"/>
              <a:t>и без)</a:t>
            </a:r>
            <a:endParaRPr lang="en-US" dirty="0"/>
          </a:p>
          <a:p>
            <a:pPr lvl="2"/>
            <a:r>
              <a:rPr lang="en-US" dirty="0">
                <a:solidFill>
                  <a:schemeClr val="bg1">
                    <a:lumMod val="65000"/>
                  </a:schemeClr>
                </a:solidFill>
                <a:latin typeface="Consolas" panose="020B0609020204030204" pitchFamily="49" charset="0"/>
              </a:rPr>
              <a:t>if </a:t>
            </a:r>
            <a:r>
              <a:rPr lang="en-US" dirty="0" err="1">
                <a:solidFill>
                  <a:schemeClr val="bg1">
                    <a:lumMod val="65000"/>
                  </a:schemeClr>
                </a:solidFill>
                <a:latin typeface="Consolas" panose="020B0609020204030204" pitchFamily="49" charset="0"/>
              </a:rPr>
              <a:t>constexpr</a:t>
            </a:r>
            <a:endParaRPr lang="en-US" dirty="0">
              <a:solidFill>
                <a:schemeClr val="bg1">
                  <a:lumMod val="65000"/>
                </a:schemeClr>
              </a:solidFill>
              <a:latin typeface="Consolas" panose="020B0609020204030204" pitchFamily="49" charset="0"/>
            </a:endParaRPr>
          </a:p>
          <a:p>
            <a:pPr lvl="1"/>
            <a:r>
              <a:rPr lang="en-US" dirty="0">
                <a:latin typeface="Consolas" panose="020B0609020204030204" pitchFamily="49" charset="0"/>
              </a:rPr>
              <a:t>switch</a:t>
            </a:r>
            <a:endParaRPr lang="ru-RU" dirty="0">
              <a:latin typeface="Consolas" panose="020B0609020204030204" pitchFamily="49" charset="0"/>
            </a:endParaRPr>
          </a:p>
          <a:p>
            <a:r>
              <a:rPr lang="ru-RU" dirty="0"/>
              <a:t>Циклы</a:t>
            </a:r>
          </a:p>
          <a:p>
            <a:pPr lvl="1"/>
            <a:r>
              <a:rPr lang="en-US" dirty="0">
                <a:latin typeface="Consolas" panose="020B0609020204030204" pitchFamily="49" charset="0"/>
              </a:rPr>
              <a:t>while</a:t>
            </a:r>
            <a:r>
              <a:rPr lang="en-US" dirty="0"/>
              <a:t> (</a:t>
            </a:r>
            <a:r>
              <a:rPr lang="ru-RU" dirty="0"/>
              <a:t>предусловие)</a:t>
            </a:r>
          </a:p>
          <a:p>
            <a:pPr lvl="1"/>
            <a:r>
              <a:rPr lang="en-US" dirty="0">
                <a:latin typeface="Consolas" panose="020B0609020204030204" pitchFamily="49" charset="0"/>
              </a:rPr>
              <a:t>do</a:t>
            </a:r>
            <a:r>
              <a:rPr lang="en-US" dirty="0"/>
              <a:t> (</a:t>
            </a:r>
            <a:r>
              <a:rPr lang="ru-RU" dirty="0"/>
              <a:t>постусловие)</a:t>
            </a:r>
          </a:p>
          <a:p>
            <a:pPr lvl="1"/>
            <a:r>
              <a:rPr lang="en-US" dirty="0">
                <a:latin typeface="Consolas" panose="020B0609020204030204" pitchFamily="49" charset="0"/>
              </a:rPr>
              <a:t>for</a:t>
            </a:r>
          </a:p>
          <a:p>
            <a:pPr lvl="2"/>
            <a:r>
              <a:rPr lang="en-US" dirty="0">
                <a:solidFill>
                  <a:schemeClr val="bg1">
                    <a:lumMod val="65000"/>
                  </a:schemeClr>
                </a:solidFill>
                <a:latin typeface="Consolas" panose="020B0609020204030204" pitchFamily="49" charset="0"/>
              </a:rPr>
              <a:t>for</a:t>
            </a:r>
            <a:r>
              <a:rPr lang="en-US" dirty="0">
                <a:solidFill>
                  <a:schemeClr val="bg1">
                    <a:lumMod val="65000"/>
                  </a:schemeClr>
                </a:solidFill>
              </a:rPr>
              <a:t> </a:t>
            </a:r>
            <a:r>
              <a:rPr lang="ru-RU" dirty="0">
                <a:solidFill>
                  <a:schemeClr val="bg1">
                    <a:lumMod val="65000"/>
                  </a:schemeClr>
                </a:solidFill>
              </a:rPr>
              <a:t>для диапазона</a:t>
            </a:r>
            <a:endParaRPr lang="en-US" dirty="0">
              <a:solidFill>
                <a:schemeClr val="bg1">
                  <a:lumMod val="65000"/>
                </a:schemeClr>
              </a:solidFill>
            </a:endParaRPr>
          </a:p>
          <a:p>
            <a:r>
              <a:rPr lang="ru-RU" dirty="0"/>
              <a:t>Операторы перехода: </a:t>
            </a:r>
            <a:r>
              <a:rPr lang="en-US" dirty="0">
                <a:latin typeface="Consolas" panose="020B0609020204030204" pitchFamily="49" charset="0"/>
              </a:rPr>
              <a:t>break</a:t>
            </a:r>
            <a:r>
              <a:rPr lang="en-US" dirty="0"/>
              <a:t>, </a:t>
            </a:r>
            <a:r>
              <a:rPr lang="en-US" dirty="0">
                <a:latin typeface="Consolas" panose="020B0609020204030204" pitchFamily="49" charset="0"/>
              </a:rPr>
              <a:t>continue</a:t>
            </a:r>
            <a:r>
              <a:rPr lang="en-US" dirty="0"/>
              <a:t>, </a:t>
            </a:r>
            <a:r>
              <a:rPr lang="en-US" dirty="0" err="1">
                <a:latin typeface="Consolas" panose="020B0609020204030204" pitchFamily="49" charset="0"/>
              </a:rPr>
              <a:t>goto</a:t>
            </a:r>
            <a:r>
              <a:rPr lang="en-US" dirty="0"/>
              <a:t>, </a:t>
            </a:r>
            <a:r>
              <a:rPr lang="en-US" dirty="0">
                <a:latin typeface="Consolas" panose="020B0609020204030204" pitchFamily="49" charset="0"/>
              </a:rPr>
              <a:t>return</a:t>
            </a:r>
            <a:r>
              <a:rPr lang="en-US" dirty="0"/>
              <a:t>.</a:t>
            </a:r>
          </a:p>
          <a:p>
            <a:r>
              <a:rPr lang="ru-RU" dirty="0"/>
              <a:t>Оператор-определение.</a:t>
            </a:r>
          </a:p>
        </p:txBody>
      </p:sp>
    </p:spTree>
    <p:extLst>
      <p:ext uri="{BB962C8B-B14F-4D97-AF65-F5344CB8AC3E}">
        <p14:creationId xmlns:p14="http://schemas.microsoft.com/office/powerpoint/2010/main" val="847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1643-BFCB-4558-A006-AE4566C0FDC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996A623C-BBAA-4929-878E-8E21D9CB5A91}"/>
              </a:ext>
            </a:extLst>
          </p:cNvPr>
          <p:cNvSpPr>
            <a:spLocks noGrp="1"/>
          </p:cNvSpPr>
          <p:nvPr>
            <p:ph idx="1"/>
          </p:nvPr>
        </p:nvSpPr>
        <p:spPr/>
        <p:txBody>
          <a:bodyPr/>
          <a:lstStyle/>
          <a:p>
            <a:r>
              <a:rPr lang="ru-RU" dirty="0">
                <a:solidFill>
                  <a:schemeClr val="bg1">
                    <a:lumMod val="50000"/>
                  </a:schemeClr>
                </a:solidFill>
              </a:rPr>
              <a:t>Компилятор</a:t>
            </a:r>
          </a:p>
          <a:p>
            <a:r>
              <a:rPr lang="ru-RU" i="1" dirty="0">
                <a:solidFill>
                  <a:schemeClr val="bg1">
                    <a:lumMod val="50000"/>
                  </a:schemeClr>
                </a:solidFill>
              </a:rPr>
              <a:t>Интерпретатор</a:t>
            </a:r>
          </a:p>
          <a:p>
            <a:r>
              <a:rPr lang="ru-RU" i="1" dirty="0"/>
              <a:t>Виртуальная машина (</a:t>
            </a:r>
            <a:r>
              <a:rPr lang="en-US" i="1" dirty="0"/>
              <a:t>virtual machine) – </a:t>
            </a:r>
            <a:r>
              <a:rPr lang="ru-RU" i="1" dirty="0"/>
              <a:t>выполнение переносимого байт-кода </a:t>
            </a:r>
            <a:r>
              <a:rPr lang="en-US" i="1" dirty="0"/>
              <a:t>(bytecode)</a:t>
            </a:r>
            <a:endParaRPr lang="ru-RU" dirty="0"/>
          </a:p>
          <a:p>
            <a:endParaRPr lang="ru-RU" dirty="0"/>
          </a:p>
        </p:txBody>
      </p:sp>
    </p:spTree>
    <p:extLst>
      <p:ext uri="{BB962C8B-B14F-4D97-AF65-F5344CB8AC3E}">
        <p14:creationId xmlns:p14="http://schemas.microsoft.com/office/powerpoint/2010/main" val="4080207082"/>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08B0A-2097-49BF-A1A3-2C6034D0EF2A}"/>
              </a:ext>
            </a:extLst>
          </p:cNvPr>
          <p:cNvSpPr>
            <a:spLocks noGrp="1"/>
          </p:cNvSpPr>
          <p:nvPr>
            <p:ph type="title"/>
          </p:nvPr>
        </p:nvSpPr>
        <p:spPr/>
        <p:txBody>
          <a:bodyPr/>
          <a:lstStyle/>
          <a:p>
            <a:r>
              <a:rPr lang="en-US" dirty="0"/>
              <a:t>clang++ –</a:t>
            </a:r>
            <a:r>
              <a:rPr lang="en-US" dirty="0" err="1"/>
              <a:t>Xclang</a:t>
            </a:r>
            <a:r>
              <a:rPr lang="en-US" dirty="0"/>
              <a:t> –</a:t>
            </a:r>
            <a:r>
              <a:rPr lang="en-US" dirty="0" err="1"/>
              <a:t>ast</a:t>
            </a:r>
            <a:r>
              <a:rPr lang="en-US" dirty="0"/>
              <a:t>-dump</a:t>
            </a:r>
            <a:endParaRPr lang="ru-RU" dirty="0"/>
          </a:p>
        </p:txBody>
      </p:sp>
      <p:sp>
        <p:nvSpPr>
          <p:cNvPr id="3" name="Content Placeholder 2">
            <a:extLst>
              <a:ext uri="{FF2B5EF4-FFF2-40B4-BE49-F238E27FC236}">
                <a16:creationId xmlns:a16="http://schemas.microsoft.com/office/drawing/2014/main" id="{59D23ADE-1149-4E4E-A7CC-639039700043}"/>
              </a:ext>
            </a:extLst>
          </p:cNvPr>
          <p:cNvSpPr>
            <a:spLocks noGrp="1"/>
          </p:cNvSpPr>
          <p:nvPr>
            <p:ph idx="1"/>
          </p:nvPr>
        </p:nvSpPr>
        <p:spPr/>
        <p:txBody>
          <a:bodyPr/>
          <a:lstStyle/>
          <a:p>
            <a:r>
              <a:rPr lang="ru-RU" dirty="0"/>
              <a:t>Указанные опции можно использовать для вывода представления абстрактного синтаксического дерева, используемого компилятором в процессе работы (если ничего больше не нужно, можно использовать </a:t>
            </a:r>
            <a:r>
              <a:rPr lang="en-US" dirty="0"/>
              <a:t>–</a:t>
            </a:r>
            <a:r>
              <a:rPr lang="en-US" dirty="0" err="1"/>
              <a:t>fsyntax</a:t>
            </a:r>
            <a:r>
              <a:rPr lang="en-US" dirty="0"/>
              <a:t>-only).</a:t>
            </a:r>
          </a:p>
          <a:p>
            <a:r>
              <a:rPr lang="ru-RU" dirty="0"/>
              <a:t>Результат во многом совпадает с правилами синтаксиса и семантики </a:t>
            </a:r>
            <a:r>
              <a:rPr lang="en-US" dirty="0"/>
              <a:t>C++, </a:t>
            </a:r>
            <a:r>
              <a:rPr lang="ru-RU" dirty="0"/>
              <a:t>и позволяет видеть многие неявные конструкции.</a:t>
            </a:r>
          </a:p>
        </p:txBody>
      </p:sp>
    </p:spTree>
    <p:extLst>
      <p:ext uri="{BB962C8B-B14F-4D97-AF65-F5344CB8AC3E}">
        <p14:creationId xmlns:p14="http://schemas.microsoft.com/office/powerpoint/2010/main" val="124202255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1BFDA-1C92-4028-B18C-2BB34A6503BB}"/>
              </a:ext>
            </a:extLst>
          </p:cNvPr>
          <p:cNvSpPr>
            <a:spLocks noGrp="1"/>
          </p:cNvSpPr>
          <p:nvPr>
            <p:ph type="title"/>
          </p:nvPr>
        </p:nvSpPr>
        <p:spPr/>
        <p:txBody>
          <a:bodyPr/>
          <a:lstStyle/>
          <a:p>
            <a:r>
              <a:rPr lang="ru-RU" dirty="0"/>
              <a:t>Лекция 1</a:t>
            </a:r>
            <a:r>
              <a:rPr lang="en-US" dirty="0"/>
              <a:t>9</a:t>
            </a:r>
            <a:r>
              <a:rPr lang="ru-RU" dirty="0"/>
              <a:t>.01</a:t>
            </a:r>
          </a:p>
        </p:txBody>
      </p:sp>
      <p:sp>
        <p:nvSpPr>
          <p:cNvPr id="5" name="Text Placeholder 4">
            <a:extLst>
              <a:ext uri="{FF2B5EF4-FFF2-40B4-BE49-F238E27FC236}">
                <a16:creationId xmlns:a16="http://schemas.microsoft.com/office/drawing/2014/main" id="{22C935CE-75A7-425D-A27E-0C782A59FEBF}"/>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493217000"/>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BAF9-88CA-45DA-A4FB-918965990D99}"/>
              </a:ext>
            </a:extLst>
          </p:cNvPr>
          <p:cNvSpPr>
            <a:spLocks noGrp="1"/>
          </p:cNvSpPr>
          <p:nvPr>
            <p:ph type="title"/>
          </p:nvPr>
        </p:nvSpPr>
        <p:spPr/>
        <p:txBody>
          <a:bodyPr/>
          <a:lstStyle/>
          <a:p>
            <a:r>
              <a:rPr lang="ru-RU" dirty="0"/>
              <a:t>Делегирование конструкторов</a:t>
            </a:r>
          </a:p>
        </p:txBody>
      </p:sp>
      <p:sp>
        <p:nvSpPr>
          <p:cNvPr id="3" name="Content Placeholder 2">
            <a:extLst>
              <a:ext uri="{FF2B5EF4-FFF2-40B4-BE49-F238E27FC236}">
                <a16:creationId xmlns:a16="http://schemas.microsoft.com/office/drawing/2014/main" id="{B5BF8CB1-3E8D-4D8F-8183-4E615AC706AC}"/>
              </a:ext>
            </a:extLst>
          </p:cNvPr>
          <p:cNvSpPr>
            <a:spLocks noGrp="1"/>
          </p:cNvSpPr>
          <p:nvPr>
            <p:ph idx="1"/>
          </p:nvPr>
        </p:nvSpPr>
        <p:spPr/>
        <p:txBody>
          <a:bodyPr>
            <a:normAutofit fontScale="92500"/>
          </a:bodyPr>
          <a:lstStyle/>
          <a:p>
            <a:r>
              <a:rPr lang="ru-RU" dirty="0"/>
              <a:t>Можно указать имя самого класса на месте имени подобъекта в списке инициализаторов конструктора.</a:t>
            </a:r>
          </a:p>
          <a:p>
            <a:r>
              <a:rPr lang="ru-RU" dirty="0"/>
              <a:t>Результат – вызов другой перегрузки конструктора от указанных аргументов, а затем выполнение тела данного.</a:t>
            </a:r>
          </a:p>
          <a:p>
            <a:r>
              <a:rPr lang="ru-RU" dirty="0"/>
              <a:t>Делегирование должно быть единственным элементом в списке инициализации, допускается по цепочке (без рекурсий).</a:t>
            </a:r>
          </a:p>
          <a:p>
            <a:pPr marL="0" indent="0">
              <a:buNone/>
            </a:pPr>
            <a:r>
              <a:rPr lang="en-US" sz="2200" dirty="0">
                <a:latin typeface="Consolas" panose="020B0609020204030204" pitchFamily="49" charset="0"/>
              </a:rPr>
              <a:t>struct test {</a:t>
            </a:r>
          </a:p>
          <a:p>
            <a:pPr marL="0" indent="0">
              <a:buNone/>
            </a:pPr>
            <a:r>
              <a:rPr lang="en-US" sz="2200" dirty="0">
                <a:latin typeface="Consolas" panose="020B0609020204030204" pitchFamily="49" charset="0"/>
              </a:rPr>
              <a:t>    </a:t>
            </a:r>
            <a:r>
              <a:rPr lang="en-US" sz="2200" dirty="0" err="1">
                <a:latin typeface="Consolas" panose="020B0609020204030204" pitchFamily="49" charset="0"/>
              </a:rPr>
              <a:t>int</a:t>
            </a:r>
            <a:r>
              <a:rPr lang="en-US" sz="2200" dirty="0">
                <a:latin typeface="Consolas" panose="020B0609020204030204" pitchFamily="49" charset="0"/>
              </a:rPr>
              <a:t> a;</a:t>
            </a:r>
          </a:p>
          <a:p>
            <a:pPr marL="0" indent="0">
              <a:buNone/>
            </a:pPr>
            <a:r>
              <a:rPr lang="en-US" sz="2200" dirty="0">
                <a:latin typeface="Consolas" panose="020B0609020204030204" pitchFamily="49" charset="0"/>
              </a:rPr>
              <a:t>    test(</a:t>
            </a:r>
            <a:r>
              <a:rPr lang="en-US" sz="2200" dirty="0" err="1">
                <a:latin typeface="Consolas" panose="020B0609020204030204" pitchFamily="49" charset="0"/>
              </a:rPr>
              <a:t>int</a:t>
            </a:r>
            <a:r>
              <a:rPr lang="en-US" sz="2200" dirty="0">
                <a:latin typeface="Consolas" panose="020B0609020204030204" pitchFamily="49" charset="0"/>
              </a:rPr>
              <a:t> x) : a(2*x+1) { </a:t>
            </a:r>
            <a:r>
              <a:rPr lang="en-US" sz="2200" dirty="0" err="1">
                <a:latin typeface="Consolas" panose="020B0609020204030204" pitchFamily="49" charset="0"/>
              </a:rPr>
              <a:t>std</a:t>
            </a:r>
            <a:r>
              <a:rPr lang="en-US" sz="2200" dirty="0">
                <a:latin typeface="Consolas" panose="020B0609020204030204" pitchFamily="49" charset="0"/>
              </a:rPr>
              <a:t>::</a:t>
            </a:r>
            <a:r>
              <a:rPr lang="en-US" sz="2200" dirty="0" err="1">
                <a:latin typeface="Consolas" panose="020B0609020204030204" pitchFamily="49" charset="0"/>
              </a:rPr>
              <a:t>cout</a:t>
            </a:r>
            <a:r>
              <a:rPr lang="en-US" sz="2200" dirty="0">
                <a:latin typeface="Consolas" panose="020B0609020204030204" pitchFamily="49" charset="0"/>
              </a:rPr>
              <a:t> &lt;&lt; “test(x)\n; }</a:t>
            </a:r>
          </a:p>
          <a:p>
            <a:pPr marL="0" indent="0">
              <a:buNone/>
            </a:pPr>
            <a:r>
              <a:rPr lang="en-US" sz="2200" dirty="0">
                <a:latin typeface="Consolas" panose="020B0609020204030204" pitchFamily="49" charset="0"/>
              </a:rPr>
              <a:t>    test(</a:t>
            </a:r>
            <a:r>
              <a:rPr lang="en-US" sz="2200" dirty="0" err="1">
                <a:latin typeface="Consolas" panose="020B0609020204030204" pitchFamily="49" charset="0"/>
              </a:rPr>
              <a:t>int</a:t>
            </a:r>
            <a:r>
              <a:rPr lang="en-US" sz="2200" dirty="0">
                <a:latin typeface="Consolas" panose="020B0609020204030204" pitchFamily="49" charset="0"/>
              </a:rPr>
              <a:t> </a:t>
            </a:r>
            <a:r>
              <a:rPr lang="en-US" sz="2200" dirty="0" err="1">
                <a:latin typeface="Consolas" panose="020B0609020204030204" pitchFamily="49" charset="0"/>
              </a:rPr>
              <a:t>a,int</a:t>
            </a:r>
            <a:r>
              <a:rPr lang="en-US" sz="2200" dirty="0">
                <a:latin typeface="Consolas" panose="020B0609020204030204" pitchFamily="49" charset="0"/>
              </a:rPr>
              <a:t> b) : test(</a:t>
            </a:r>
            <a:r>
              <a:rPr lang="en-US" sz="2200" dirty="0" err="1">
                <a:latin typeface="Consolas" panose="020B0609020204030204" pitchFamily="49" charset="0"/>
              </a:rPr>
              <a:t>a+b</a:t>
            </a:r>
            <a:r>
              <a:rPr lang="en-US" sz="2200" dirty="0">
                <a:latin typeface="Consolas" panose="020B0609020204030204" pitchFamily="49" charset="0"/>
              </a:rPr>
              <a:t>) { </a:t>
            </a:r>
            <a:r>
              <a:rPr lang="en-US" sz="2200" dirty="0" err="1">
                <a:latin typeface="Consolas" panose="020B0609020204030204" pitchFamily="49" charset="0"/>
              </a:rPr>
              <a:t>std</a:t>
            </a:r>
            <a:r>
              <a:rPr lang="en-US" sz="2200" dirty="0">
                <a:latin typeface="Consolas" panose="020B0609020204030204" pitchFamily="49" charset="0"/>
              </a:rPr>
              <a:t>::</a:t>
            </a:r>
            <a:r>
              <a:rPr lang="en-US" sz="2200" dirty="0" err="1">
                <a:latin typeface="Consolas" panose="020B0609020204030204" pitchFamily="49" charset="0"/>
              </a:rPr>
              <a:t>cout</a:t>
            </a:r>
            <a:r>
              <a:rPr lang="en-US" sz="2200" dirty="0">
                <a:latin typeface="Consolas" panose="020B0609020204030204" pitchFamily="49" charset="0"/>
              </a:rPr>
              <a:t> &lt;&lt; “test(</a:t>
            </a:r>
            <a:r>
              <a:rPr lang="en-US" sz="2200" dirty="0" err="1">
                <a:latin typeface="Consolas" panose="020B0609020204030204" pitchFamily="49" charset="0"/>
              </a:rPr>
              <a:t>a,b</a:t>
            </a:r>
            <a:r>
              <a:rPr lang="en-US" sz="2200" dirty="0">
                <a:latin typeface="Consolas" panose="020B0609020204030204" pitchFamily="49" charset="0"/>
              </a:rPr>
              <a:t>)\n”</a:t>
            </a:r>
            <a:r>
              <a:rPr lang="ru-RU" sz="2200" dirty="0">
                <a:latin typeface="Consolas" panose="020B0609020204030204" pitchFamily="49" charset="0"/>
              </a:rPr>
              <a:t> </a:t>
            </a:r>
            <a:r>
              <a:rPr lang="en-US" sz="2200">
                <a:latin typeface="Consolas" panose="020B0609020204030204" pitchFamily="49" charset="0"/>
              </a:rPr>
              <a:t>};</a:t>
            </a:r>
            <a:endParaRPr lang="en-US" sz="2200" dirty="0">
              <a:latin typeface="Consolas" panose="020B0609020204030204" pitchFamily="49" charset="0"/>
            </a:endParaRPr>
          </a:p>
          <a:p>
            <a:pPr marL="0" indent="0">
              <a:buNone/>
            </a:pPr>
            <a:r>
              <a:rPr lang="en-US" sz="2200" dirty="0">
                <a:latin typeface="Consolas" panose="020B0609020204030204" pitchFamily="49" charset="0"/>
              </a:rPr>
              <a:t>};</a:t>
            </a:r>
            <a:endParaRPr lang="ru-RU" sz="2200" dirty="0">
              <a:latin typeface="Consolas" panose="020B0609020204030204" pitchFamily="49" charset="0"/>
            </a:endParaRPr>
          </a:p>
        </p:txBody>
      </p:sp>
    </p:spTree>
    <p:extLst>
      <p:ext uri="{BB962C8B-B14F-4D97-AF65-F5344CB8AC3E}">
        <p14:creationId xmlns:p14="http://schemas.microsoft.com/office/powerpoint/2010/main" val="277199369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299C-79D9-46F2-A6E6-4CDDB06E5594}"/>
              </a:ext>
            </a:extLst>
          </p:cNvPr>
          <p:cNvSpPr>
            <a:spLocks noGrp="1"/>
          </p:cNvSpPr>
          <p:nvPr>
            <p:ph type="title"/>
          </p:nvPr>
        </p:nvSpPr>
        <p:spPr/>
        <p:txBody>
          <a:bodyPr/>
          <a:lstStyle/>
          <a:p>
            <a:r>
              <a:rPr lang="ru-RU" dirty="0"/>
              <a:t>Статические члены класса</a:t>
            </a:r>
          </a:p>
        </p:txBody>
      </p:sp>
      <p:sp>
        <p:nvSpPr>
          <p:cNvPr id="3" name="Content Placeholder 2">
            <a:extLst>
              <a:ext uri="{FF2B5EF4-FFF2-40B4-BE49-F238E27FC236}">
                <a16:creationId xmlns:a16="http://schemas.microsoft.com/office/drawing/2014/main" id="{3A763501-27B8-46FC-A32C-FAB73B67A1DF}"/>
              </a:ext>
            </a:extLst>
          </p:cNvPr>
          <p:cNvSpPr>
            <a:spLocks noGrp="1"/>
          </p:cNvSpPr>
          <p:nvPr>
            <p:ph idx="1"/>
          </p:nvPr>
        </p:nvSpPr>
        <p:spPr/>
        <p:txBody>
          <a:bodyPr>
            <a:normAutofit lnSpcReduction="10000"/>
          </a:bodyPr>
          <a:lstStyle/>
          <a:p>
            <a:r>
              <a:rPr lang="ru-RU" dirty="0"/>
              <a:t>Члены данных или функции, описанные в классовой области видимости со спецификатором </a:t>
            </a:r>
            <a:r>
              <a:rPr lang="en-US" dirty="0">
                <a:latin typeface="Consolas" panose="020B0609020204030204" pitchFamily="49" charset="0"/>
              </a:rPr>
              <a:t>static</a:t>
            </a:r>
            <a:r>
              <a:rPr lang="en-US" dirty="0"/>
              <a:t> – </a:t>
            </a:r>
            <a:r>
              <a:rPr lang="ru-RU" dirty="0"/>
              <a:t>опять в новом смысле, отличном от его применения в блоках и пространствах имён!</a:t>
            </a:r>
          </a:p>
          <a:p>
            <a:r>
              <a:rPr lang="ru-RU" dirty="0"/>
              <a:t>Концептуально статические члены классов относятся не к конкретным экземплярам объектов классового типа, а к самому классу в целом (или ко всем объектам сразу), используя класс как область видимости, аналогично пространству имён.</a:t>
            </a:r>
          </a:p>
          <a:p>
            <a:r>
              <a:rPr lang="ru-RU" dirty="0"/>
              <a:t>Статические члены данных доступны не только через операцию выборки, но и просто по квалифицированным именам, что и следует предпочесть.</a:t>
            </a:r>
          </a:p>
        </p:txBody>
      </p:sp>
    </p:spTree>
    <p:extLst>
      <p:ext uri="{BB962C8B-B14F-4D97-AF65-F5344CB8AC3E}">
        <p14:creationId xmlns:p14="http://schemas.microsoft.com/office/powerpoint/2010/main" val="35285535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0F02-6412-4D43-8DA6-25A3C6155EFA}"/>
              </a:ext>
            </a:extLst>
          </p:cNvPr>
          <p:cNvSpPr>
            <a:spLocks noGrp="1"/>
          </p:cNvSpPr>
          <p:nvPr>
            <p:ph type="title"/>
          </p:nvPr>
        </p:nvSpPr>
        <p:spPr/>
        <p:txBody>
          <a:bodyPr/>
          <a:lstStyle/>
          <a:p>
            <a:r>
              <a:rPr lang="ru-RU" dirty="0"/>
              <a:t>Статические члены данных класса</a:t>
            </a:r>
          </a:p>
        </p:txBody>
      </p:sp>
      <p:sp>
        <p:nvSpPr>
          <p:cNvPr id="3" name="Content Placeholder 2">
            <a:extLst>
              <a:ext uri="{FF2B5EF4-FFF2-40B4-BE49-F238E27FC236}">
                <a16:creationId xmlns:a16="http://schemas.microsoft.com/office/drawing/2014/main" id="{C25C0EE1-4026-4FF6-84A0-A9DECF5147F7}"/>
              </a:ext>
            </a:extLst>
          </p:cNvPr>
          <p:cNvSpPr>
            <a:spLocks noGrp="1"/>
          </p:cNvSpPr>
          <p:nvPr>
            <p:ph idx="1"/>
          </p:nvPr>
        </p:nvSpPr>
        <p:spPr/>
        <p:txBody>
          <a:bodyPr/>
          <a:lstStyle/>
          <a:p>
            <a:r>
              <a:rPr lang="ru-RU" dirty="0"/>
              <a:t>НЕ входят в представление класса, являются просто объектами со статическим временем хранения в классовой области видимости.</a:t>
            </a:r>
          </a:p>
          <a:p>
            <a:r>
              <a:rPr lang="ru-RU" dirty="0"/>
              <a:t>Инициализируются как в пространствах имён. При использовании без инициализатора являются описаниями и требуют определений с квалифицированными именами в окружающей области видимости пространства имён.</a:t>
            </a:r>
          </a:p>
          <a:p>
            <a:r>
              <a:rPr lang="ru-RU" dirty="0"/>
              <a:t>Могут сразу являться определениями, если </a:t>
            </a:r>
            <a:r>
              <a:rPr lang="en-US" dirty="0">
                <a:latin typeface="Consolas" panose="020B0609020204030204" pitchFamily="49" charset="0"/>
              </a:rPr>
              <a:t>inline</a:t>
            </a:r>
            <a:r>
              <a:rPr lang="en-US" dirty="0"/>
              <a:t>. </a:t>
            </a:r>
            <a:r>
              <a:rPr lang="ru-RU" dirty="0"/>
              <a:t>Для статических членов данных классов </a:t>
            </a:r>
            <a:r>
              <a:rPr lang="en-US" dirty="0" err="1">
                <a:latin typeface="Consolas" panose="020B0609020204030204" pitchFamily="49" charset="0"/>
              </a:rPr>
              <a:t>constexpr</a:t>
            </a:r>
            <a:r>
              <a:rPr lang="en-US" dirty="0"/>
              <a:t> </a:t>
            </a:r>
            <a:r>
              <a:rPr lang="ru-RU" dirty="0"/>
              <a:t>подразумевает </a:t>
            </a:r>
            <a:r>
              <a:rPr lang="en-US" dirty="0">
                <a:latin typeface="Consolas" panose="020B0609020204030204" pitchFamily="49" charset="0"/>
              </a:rPr>
              <a:t>inline</a:t>
            </a:r>
            <a:r>
              <a:rPr lang="en-US" dirty="0"/>
              <a:t>.</a:t>
            </a:r>
            <a:endParaRPr lang="ru-RU" dirty="0"/>
          </a:p>
        </p:txBody>
      </p:sp>
    </p:spTree>
    <p:extLst>
      <p:ext uri="{BB962C8B-B14F-4D97-AF65-F5344CB8AC3E}">
        <p14:creationId xmlns:p14="http://schemas.microsoft.com/office/powerpoint/2010/main" val="355609729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03EC-D4DE-4D9E-94D5-4D95E6A8B7C6}"/>
              </a:ext>
            </a:extLst>
          </p:cNvPr>
          <p:cNvSpPr>
            <a:spLocks noGrp="1"/>
          </p:cNvSpPr>
          <p:nvPr>
            <p:ph type="title"/>
          </p:nvPr>
        </p:nvSpPr>
        <p:spPr/>
        <p:txBody>
          <a:bodyPr/>
          <a:lstStyle/>
          <a:p>
            <a:r>
              <a:rPr lang="ru-RU" dirty="0"/>
              <a:t>Статические члены данных класса (2)</a:t>
            </a:r>
          </a:p>
        </p:txBody>
      </p:sp>
      <p:sp>
        <p:nvSpPr>
          <p:cNvPr id="3" name="Content Placeholder 2">
            <a:extLst>
              <a:ext uri="{FF2B5EF4-FFF2-40B4-BE49-F238E27FC236}">
                <a16:creationId xmlns:a16="http://schemas.microsoft.com/office/drawing/2014/main" id="{4A74948B-11C7-4639-B9CF-6454F4FA9A35}"/>
              </a:ext>
            </a:extLst>
          </p:cNvPr>
          <p:cNvSpPr>
            <a:spLocks noGrp="1"/>
          </p:cNvSpPr>
          <p:nvPr>
            <p:ph idx="1"/>
          </p:nvPr>
        </p:nvSpPr>
        <p:spPr>
          <a:xfrm>
            <a:off x="838200" y="1825625"/>
            <a:ext cx="5257800" cy="4681966"/>
          </a:xfrm>
        </p:spPr>
        <p:txBody>
          <a:bodyPr>
            <a:noAutofit/>
          </a:bodyPr>
          <a:lstStyle/>
          <a:p>
            <a:pPr marL="0" indent="0">
              <a:buNone/>
            </a:pPr>
            <a:r>
              <a:rPr lang="en-US" sz="1800" dirty="0">
                <a:latin typeface="Consolas" panose="020B0609020204030204" pitchFamily="49" charset="0"/>
              </a:rPr>
              <a:t>// a.hpp</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ifndef</a:t>
            </a:r>
            <a:r>
              <a:rPr lang="en-US" sz="1800" dirty="0">
                <a:latin typeface="Consolas" panose="020B0609020204030204" pitchFamily="49" charset="0"/>
              </a:rPr>
              <a:t> A_HPP</a:t>
            </a:r>
          </a:p>
          <a:p>
            <a:pPr marL="0" indent="0">
              <a:buNone/>
            </a:pPr>
            <a:r>
              <a:rPr lang="en-US" sz="1800" dirty="0">
                <a:latin typeface="Consolas" panose="020B0609020204030204" pitchFamily="49" charset="0"/>
              </a:rPr>
              <a:t>#define A_HPP</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namespace my {</a:t>
            </a:r>
          </a:p>
          <a:p>
            <a:pPr marL="0" indent="0">
              <a:buNone/>
            </a:pPr>
            <a:r>
              <a:rPr lang="en-US" sz="1800" dirty="0">
                <a:latin typeface="Consolas" panose="020B0609020204030204" pitchFamily="49" charset="0"/>
              </a:rPr>
              <a:t>    struct test {</a:t>
            </a:r>
          </a:p>
          <a:p>
            <a:pPr marL="0" indent="0">
              <a:buNone/>
            </a:pPr>
            <a:r>
              <a:rPr lang="en-US" sz="1800" dirty="0">
                <a:latin typeface="Consolas" panose="020B0609020204030204" pitchFamily="49" charset="0"/>
              </a:rPr>
              <a:t>        static double x;</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constexpr</a:t>
            </a:r>
            <a:r>
              <a:rPr lang="en-US" sz="1800" dirty="0">
                <a:latin typeface="Consolas" panose="020B0609020204030204" pitchFamily="49" charset="0"/>
              </a:rPr>
              <a:t> static </a:t>
            </a:r>
            <a:r>
              <a:rPr lang="en-US" sz="1800" dirty="0" err="1">
                <a:latin typeface="Consolas" panose="020B0609020204030204" pitchFamily="49" charset="0"/>
              </a:rPr>
              <a:t>int</a:t>
            </a:r>
            <a:r>
              <a:rPr lang="en-US" sz="1800" dirty="0">
                <a:latin typeface="Consolas" panose="020B0609020204030204" pitchFamily="49" charset="0"/>
              </a:rPr>
              <a:t> y = 1;</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#endif</a:t>
            </a:r>
            <a:endParaRPr lang="ru-RU" sz="1800" dirty="0">
              <a:latin typeface="Consolas" panose="020B0609020204030204" pitchFamily="49" charset="0"/>
            </a:endParaRPr>
          </a:p>
        </p:txBody>
      </p:sp>
      <p:sp>
        <p:nvSpPr>
          <p:cNvPr id="4" name="Content Placeholder 2">
            <a:extLst>
              <a:ext uri="{FF2B5EF4-FFF2-40B4-BE49-F238E27FC236}">
                <a16:creationId xmlns:a16="http://schemas.microsoft.com/office/drawing/2014/main" id="{56F941B6-1E77-4923-9372-02A43AEBAE60}"/>
              </a:ext>
            </a:extLst>
          </p:cNvPr>
          <p:cNvSpPr txBox="1">
            <a:spLocks/>
          </p:cNvSpPr>
          <p:nvPr/>
        </p:nvSpPr>
        <p:spPr>
          <a:xfrm>
            <a:off x="6539752" y="1825625"/>
            <a:ext cx="5123329" cy="46819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onsolas" panose="020B0609020204030204" pitchFamily="49" charset="0"/>
              </a:rPr>
              <a:t>// a.cpp</a:t>
            </a:r>
          </a:p>
          <a:p>
            <a:pPr marL="0" indent="0">
              <a:buFont typeface="Arial" panose="020B0604020202020204" pitchFamily="34" charset="0"/>
              <a:buNone/>
            </a:pPr>
            <a:endParaRPr lang="en-US" sz="1800" dirty="0">
              <a:latin typeface="Consolas" panose="020B0609020204030204" pitchFamily="49" charset="0"/>
            </a:endParaRPr>
          </a:p>
          <a:p>
            <a:pPr marL="0" indent="0">
              <a:buFont typeface="Arial" panose="020B0604020202020204" pitchFamily="34" charset="0"/>
              <a:buNone/>
            </a:pPr>
            <a:r>
              <a:rPr lang="en-US" sz="1800" dirty="0">
                <a:latin typeface="Consolas" panose="020B0609020204030204" pitchFamily="49" charset="0"/>
              </a:rPr>
              <a:t>#include “a.hpp”</a:t>
            </a:r>
          </a:p>
          <a:p>
            <a:pPr marL="0" indent="0">
              <a:buFont typeface="Arial" panose="020B0604020202020204" pitchFamily="34" charset="0"/>
              <a:buNone/>
            </a:pPr>
            <a:endParaRPr lang="en-US" sz="1800" dirty="0">
              <a:latin typeface="Consolas" panose="020B0609020204030204" pitchFamily="49" charset="0"/>
            </a:endParaRPr>
          </a:p>
          <a:p>
            <a:pPr marL="0" indent="0">
              <a:buFont typeface="Arial" panose="020B0604020202020204" pitchFamily="34" charset="0"/>
              <a:buNone/>
            </a:pPr>
            <a:r>
              <a:rPr lang="en-US" sz="1800" dirty="0">
                <a:latin typeface="Consolas" panose="020B0609020204030204" pitchFamily="49" charset="0"/>
              </a:rPr>
              <a:t>namespace my {</a:t>
            </a:r>
          </a:p>
          <a:p>
            <a:pPr marL="0" indent="0">
              <a:buFont typeface="Arial" panose="020B0604020202020204" pitchFamily="34" charset="0"/>
              <a:buNone/>
            </a:pPr>
            <a:r>
              <a:rPr lang="en-US" sz="1800" dirty="0">
                <a:latin typeface="Consolas" panose="020B0609020204030204" pitchFamily="49" charset="0"/>
              </a:rPr>
              <a:t>    double test::x = 5.7;</a:t>
            </a:r>
          </a:p>
          <a:p>
            <a:pPr marL="0" indent="0">
              <a:buFont typeface="Arial" panose="020B0604020202020204" pitchFamily="34" charset="0"/>
              <a:buNone/>
            </a:pPr>
            <a:r>
              <a:rPr lang="en-US" sz="1800" dirty="0">
                <a:latin typeface="Consolas" panose="020B0609020204030204" pitchFamily="49" charset="0"/>
              </a:rPr>
              <a:t>}</a:t>
            </a:r>
            <a:endParaRPr lang="ru-RU" sz="1800" dirty="0">
              <a:latin typeface="Consolas" panose="020B0609020204030204" pitchFamily="49" charset="0"/>
            </a:endParaRPr>
          </a:p>
          <a:p>
            <a:pPr marL="0" indent="0">
              <a:buFont typeface="Arial" panose="020B0604020202020204" pitchFamily="34" charset="0"/>
              <a:buNone/>
            </a:pPr>
            <a:endParaRPr lang="ru-RU" sz="1800" dirty="0">
              <a:latin typeface="Consolas" panose="020B0609020204030204" pitchFamily="49" charset="0"/>
            </a:endParaRPr>
          </a:p>
          <a:p>
            <a:pPr marL="0" indent="0">
              <a:buFont typeface="Arial" panose="020B0604020202020204" pitchFamily="34" charset="0"/>
              <a:buNone/>
            </a:pPr>
            <a:r>
              <a:rPr lang="en-US" sz="1800" dirty="0">
                <a:latin typeface="Consolas" panose="020B0609020204030204" pitchFamily="49" charset="0"/>
              </a:rPr>
              <a:t>void f() {</a:t>
            </a:r>
          </a:p>
          <a:p>
            <a:pPr marL="0" indent="0">
              <a:buFont typeface="Arial" panose="020B0604020202020204" pitchFamily="34" charset="0"/>
              <a:buNone/>
            </a:pPr>
            <a:r>
              <a:rPr lang="en-US" sz="1800" dirty="0">
                <a:latin typeface="Consolas" panose="020B0609020204030204" pitchFamily="49" charset="0"/>
              </a:rPr>
              <a:t>    test::x = 1;</a:t>
            </a:r>
          </a:p>
          <a:p>
            <a:pPr marL="0" indent="0">
              <a:buFont typeface="Arial" panose="020B0604020202020204" pitchFamily="34" charset="0"/>
              <a:buNone/>
            </a:pPr>
            <a:r>
              <a:rPr lang="en-US" sz="1800" dirty="0">
                <a:latin typeface="Consolas" panose="020B0609020204030204" pitchFamily="49" charset="0"/>
              </a:rPr>
              <a:t>    test t;</a:t>
            </a:r>
          </a:p>
          <a:p>
            <a:pPr marL="0" indent="0">
              <a:buFont typeface="Arial" panose="020B0604020202020204" pitchFamily="34" charset="0"/>
              <a:buNone/>
            </a:pPr>
            <a:r>
              <a:rPr lang="en-US" sz="1800" dirty="0">
                <a:latin typeface="Consolas" panose="020B0609020204030204" pitchFamily="49" charset="0"/>
              </a:rPr>
              <a:t>    </a:t>
            </a:r>
            <a:r>
              <a:rPr lang="en-US" sz="1800" dirty="0" err="1">
                <a:latin typeface="Consolas" panose="020B0609020204030204" pitchFamily="49" charset="0"/>
              </a:rPr>
              <a:t>t.x</a:t>
            </a:r>
            <a:r>
              <a:rPr lang="en-US" sz="1800" dirty="0">
                <a:latin typeface="Consolas" panose="020B0609020204030204" pitchFamily="49" charset="0"/>
              </a:rPr>
              <a:t> = 2;</a:t>
            </a:r>
          </a:p>
          <a:p>
            <a:pPr marL="0" indent="0">
              <a:buFont typeface="Arial" panose="020B0604020202020204" pitchFamily="34" charset="0"/>
              <a:buNone/>
            </a:pPr>
            <a:r>
              <a:rPr lang="en-US" sz="1800" dirty="0">
                <a:latin typeface="Consolas" panose="020B0609020204030204" pitchFamily="49" charset="0"/>
              </a:rPr>
              <a:t>}</a:t>
            </a:r>
            <a:endParaRPr lang="ru-RU" sz="1800" dirty="0">
              <a:latin typeface="Consolas" panose="020B0609020204030204" pitchFamily="49" charset="0"/>
            </a:endParaRPr>
          </a:p>
        </p:txBody>
      </p:sp>
    </p:spTree>
    <p:extLst>
      <p:ext uri="{BB962C8B-B14F-4D97-AF65-F5344CB8AC3E}">
        <p14:creationId xmlns:p14="http://schemas.microsoft.com/office/powerpoint/2010/main" val="370437891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7534-2CA6-45AA-9544-1FE6E1044E18}"/>
              </a:ext>
            </a:extLst>
          </p:cNvPr>
          <p:cNvSpPr>
            <a:spLocks noGrp="1"/>
          </p:cNvSpPr>
          <p:nvPr>
            <p:ph type="title"/>
          </p:nvPr>
        </p:nvSpPr>
        <p:spPr/>
        <p:txBody>
          <a:bodyPr/>
          <a:lstStyle/>
          <a:p>
            <a:r>
              <a:rPr lang="ru-RU" dirty="0"/>
              <a:t>Статические функции-члены класса</a:t>
            </a:r>
          </a:p>
        </p:txBody>
      </p:sp>
      <p:sp>
        <p:nvSpPr>
          <p:cNvPr id="3" name="Content Placeholder 2">
            <a:extLst>
              <a:ext uri="{FF2B5EF4-FFF2-40B4-BE49-F238E27FC236}">
                <a16:creationId xmlns:a16="http://schemas.microsoft.com/office/drawing/2014/main" id="{2DB97995-651B-464C-9DA7-396C6D539D01}"/>
              </a:ext>
            </a:extLst>
          </p:cNvPr>
          <p:cNvSpPr>
            <a:spLocks noGrp="1"/>
          </p:cNvSpPr>
          <p:nvPr>
            <p:ph idx="1"/>
          </p:nvPr>
        </p:nvSpPr>
        <p:spPr/>
        <p:txBody>
          <a:bodyPr/>
          <a:lstStyle/>
          <a:p>
            <a:r>
              <a:rPr lang="ru-RU" dirty="0"/>
              <a:t>НЕ имеют неявного параметра объекта.</a:t>
            </a:r>
            <a:endParaRPr lang="en-US" dirty="0"/>
          </a:p>
          <a:p>
            <a:r>
              <a:rPr lang="ru-RU" dirty="0"/>
              <a:t>Множество перегрузок функций в классовой области видимости допускает смесь статических/не статических функций, но не допускаются перегрузки, отличающиеся только по наличию/отсутствию </a:t>
            </a:r>
            <a:r>
              <a:rPr lang="en-US" dirty="0">
                <a:latin typeface="Consolas" panose="020B0609020204030204" pitchFamily="49" charset="0"/>
              </a:rPr>
              <a:t>static</a:t>
            </a:r>
            <a:r>
              <a:rPr lang="en-US" dirty="0"/>
              <a:t>.</a:t>
            </a:r>
            <a:endParaRPr lang="ru-RU" dirty="0"/>
          </a:p>
          <a:p>
            <a:r>
              <a:rPr lang="ru-RU" dirty="0"/>
              <a:t>При вызове с объектом для привязки к неявному параметру объекту (выборка, явная или неявная), статические функции его игнорируют. При вызове без, не статические устраняются из множества перегрузок.</a:t>
            </a:r>
          </a:p>
        </p:txBody>
      </p:sp>
    </p:spTree>
    <p:extLst>
      <p:ext uri="{BB962C8B-B14F-4D97-AF65-F5344CB8AC3E}">
        <p14:creationId xmlns:p14="http://schemas.microsoft.com/office/powerpoint/2010/main" val="145319934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4634-5AF6-41DB-AEC3-6C1623464D31}"/>
              </a:ext>
            </a:extLst>
          </p:cNvPr>
          <p:cNvSpPr>
            <a:spLocks noGrp="1"/>
          </p:cNvSpPr>
          <p:nvPr>
            <p:ph type="title"/>
          </p:nvPr>
        </p:nvSpPr>
        <p:spPr/>
        <p:txBody>
          <a:bodyPr/>
          <a:lstStyle/>
          <a:p>
            <a:r>
              <a:rPr lang="ru-RU" dirty="0"/>
              <a:t>Статические функции-члены класса (2)</a:t>
            </a:r>
          </a:p>
        </p:txBody>
      </p:sp>
      <p:sp>
        <p:nvSpPr>
          <p:cNvPr id="3" name="Content Placeholder 2">
            <a:extLst>
              <a:ext uri="{FF2B5EF4-FFF2-40B4-BE49-F238E27FC236}">
                <a16:creationId xmlns:a16="http://schemas.microsoft.com/office/drawing/2014/main" id="{B272BE31-1921-4617-81E2-EBD69413E29A}"/>
              </a:ext>
            </a:extLst>
          </p:cNvPr>
          <p:cNvSpPr>
            <a:spLocks noGrp="1"/>
          </p:cNvSpPr>
          <p:nvPr>
            <p:ph idx="1"/>
          </p:nvPr>
        </p:nvSpPr>
        <p:spPr>
          <a:xfrm>
            <a:off x="838200" y="1452282"/>
            <a:ext cx="10515600" cy="5055309"/>
          </a:xfrm>
        </p:spPr>
        <p:txBody>
          <a:bodyPr>
            <a:normAutofit/>
          </a:bodyPr>
          <a:lstStyle/>
          <a:p>
            <a:pPr marL="0" indent="0">
              <a:buNone/>
            </a:pPr>
            <a:r>
              <a:rPr lang="en-US" sz="2000" dirty="0">
                <a:latin typeface="Consolas" panose="020B0609020204030204" pitchFamily="49" charset="0"/>
              </a:rPr>
              <a:t>// counted.hpp</a:t>
            </a:r>
          </a:p>
          <a:p>
            <a:pPr marL="0" indent="0">
              <a:buNone/>
            </a:pPr>
            <a:r>
              <a:rPr lang="en-US" sz="2000" dirty="0">
                <a:latin typeface="Consolas" panose="020B0609020204030204" pitchFamily="49" charset="0"/>
              </a:rPr>
              <a:t>class counted {</a:t>
            </a:r>
          </a:p>
          <a:p>
            <a:pPr marL="0" indent="0">
              <a:buNone/>
            </a:pPr>
            <a:r>
              <a:rPr lang="en-US" sz="2000" dirty="0">
                <a:latin typeface="Consolas" panose="020B0609020204030204" pitchFamily="49" charset="0"/>
              </a:rPr>
              <a:t>public:</a:t>
            </a:r>
          </a:p>
          <a:p>
            <a:pPr marL="0" indent="0">
              <a:buNone/>
            </a:pPr>
            <a:r>
              <a:rPr lang="en-US" sz="2000" dirty="0">
                <a:latin typeface="Consolas" panose="020B0609020204030204" pitchFamily="49" charset="0"/>
              </a:rPr>
              <a:t>    counted() : id_(</a:t>
            </a:r>
            <a:r>
              <a:rPr lang="en-US" sz="2000" dirty="0" err="1">
                <a:latin typeface="Consolas" panose="020B0609020204030204" pitchFamily="49" charset="0"/>
              </a:rPr>
              <a:t>instances_created</a:t>
            </a:r>
            <a:r>
              <a:rPr lang="en-US" sz="2000" dirty="0">
                <a:latin typeface="Consolas" panose="020B0609020204030204" pitchFamily="49" charset="0"/>
              </a:rPr>
              <a:t>_++)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std</a:t>
            </a:r>
            <a:r>
              <a:rPr lang="en-US" sz="2000" dirty="0">
                <a:latin typeface="Consolas" panose="020B0609020204030204" pitchFamily="49" charset="0"/>
              </a:rPr>
              <a:t>::</a:t>
            </a:r>
            <a:r>
              <a:rPr lang="en-US" sz="2000" dirty="0" err="1">
                <a:latin typeface="Consolas" panose="020B0609020204030204" pitchFamily="49" charset="0"/>
              </a:rPr>
              <a:t>size_t</a:t>
            </a:r>
            <a:r>
              <a:rPr lang="en-US" sz="2000" dirty="0">
                <a:latin typeface="Consolas" panose="020B0609020204030204" pitchFamily="49" charset="0"/>
              </a:rPr>
              <a:t> id() </a:t>
            </a:r>
            <a:r>
              <a:rPr lang="en-US" sz="2000" dirty="0" err="1">
                <a:latin typeface="Consolas" panose="020B0609020204030204" pitchFamily="49" charset="0"/>
              </a:rPr>
              <a:t>const</a:t>
            </a:r>
            <a:r>
              <a:rPr lang="en-US" sz="2000" dirty="0">
                <a:latin typeface="Consolas" panose="020B0609020204030204" pitchFamily="49" charset="0"/>
              </a:rPr>
              <a:t> { return id_; }</a:t>
            </a:r>
          </a:p>
          <a:p>
            <a:pPr marL="0" indent="0">
              <a:buNone/>
            </a:pPr>
            <a:r>
              <a:rPr lang="en-US" sz="2000" dirty="0">
                <a:latin typeface="Consolas" panose="020B0609020204030204" pitchFamily="49" charset="0"/>
              </a:rPr>
              <a:t>    static </a:t>
            </a:r>
            <a:r>
              <a:rPr lang="en-US" sz="2000" dirty="0" err="1">
                <a:latin typeface="Consolas" panose="020B0609020204030204" pitchFamily="49" charset="0"/>
              </a:rPr>
              <a:t>std</a:t>
            </a:r>
            <a:r>
              <a:rPr lang="en-US" sz="2000" dirty="0">
                <a:latin typeface="Consolas" panose="020B0609020204030204" pitchFamily="49" charset="0"/>
              </a:rPr>
              <a:t>::</a:t>
            </a:r>
            <a:r>
              <a:rPr lang="en-US" sz="2000" dirty="0" err="1">
                <a:latin typeface="Consolas" panose="020B0609020204030204" pitchFamily="49" charset="0"/>
              </a:rPr>
              <a:t>size_t</a:t>
            </a:r>
            <a:r>
              <a:rPr lang="en-US" sz="2000" dirty="0">
                <a:latin typeface="Consolas" panose="020B0609020204030204" pitchFamily="49" charset="0"/>
              </a:rPr>
              <a:t> </a:t>
            </a:r>
            <a:r>
              <a:rPr lang="en-US" sz="2000" dirty="0" err="1">
                <a:latin typeface="Consolas" panose="020B0609020204030204" pitchFamily="49" charset="0"/>
              </a:rPr>
              <a:t>instances_created</a:t>
            </a:r>
            <a:r>
              <a:rPr lang="en-US" sz="2000" dirty="0">
                <a:latin typeface="Consolas" panose="020B0609020204030204" pitchFamily="49" charset="0"/>
              </a:rPr>
              <a:t>() { return </a:t>
            </a:r>
            <a:r>
              <a:rPr lang="en-US" sz="2000" dirty="0" err="1">
                <a:latin typeface="Consolas" panose="020B0609020204030204" pitchFamily="49" charset="0"/>
              </a:rPr>
              <a:t>instances_created</a:t>
            </a:r>
            <a:r>
              <a:rPr lang="en-US" sz="2000" dirty="0">
                <a:latin typeface="Consolas" panose="020B0609020204030204" pitchFamily="49" charset="0"/>
              </a:rPr>
              <a:t>_; }</a:t>
            </a:r>
          </a:p>
          <a:p>
            <a:pPr marL="0" indent="0">
              <a:buNone/>
            </a:pPr>
            <a:r>
              <a:rPr lang="en-US" sz="2000" dirty="0">
                <a:latin typeface="Consolas" panose="020B0609020204030204" pitchFamily="49" charset="0"/>
              </a:rPr>
              <a:t>private:</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std</a:t>
            </a:r>
            <a:r>
              <a:rPr lang="en-US" sz="2000" dirty="0">
                <a:latin typeface="Consolas" panose="020B0609020204030204" pitchFamily="49" charset="0"/>
              </a:rPr>
              <a:t>::</a:t>
            </a:r>
            <a:r>
              <a:rPr lang="en-US" sz="2000" dirty="0" err="1">
                <a:latin typeface="Consolas" panose="020B0609020204030204" pitchFamily="49" charset="0"/>
              </a:rPr>
              <a:t>size_t</a:t>
            </a:r>
            <a:r>
              <a:rPr lang="en-US" sz="2000" dirty="0">
                <a:latin typeface="Consolas" panose="020B0609020204030204" pitchFamily="49" charset="0"/>
              </a:rPr>
              <a:t> id_;</a:t>
            </a:r>
          </a:p>
          <a:p>
            <a:pPr marL="0" indent="0">
              <a:buNone/>
            </a:pPr>
            <a:r>
              <a:rPr lang="en-US" sz="2000" dirty="0">
                <a:latin typeface="Consolas" panose="020B0609020204030204" pitchFamily="49" charset="0"/>
              </a:rPr>
              <a:t>    static </a:t>
            </a:r>
            <a:r>
              <a:rPr lang="en-US" sz="2000" dirty="0" err="1">
                <a:latin typeface="Consolas" panose="020B0609020204030204" pitchFamily="49" charset="0"/>
              </a:rPr>
              <a:t>std</a:t>
            </a:r>
            <a:r>
              <a:rPr lang="en-US" sz="2000" dirty="0">
                <a:latin typeface="Consolas" panose="020B0609020204030204" pitchFamily="49" charset="0"/>
              </a:rPr>
              <a:t>::</a:t>
            </a:r>
            <a:r>
              <a:rPr lang="en-US" sz="2000" dirty="0" err="1">
                <a:latin typeface="Consolas" panose="020B0609020204030204" pitchFamily="49" charset="0"/>
              </a:rPr>
              <a:t>size_t</a:t>
            </a:r>
            <a:r>
              <a:rPr lang="en-US" sz="2000" dirty="0">
                <a:latin typeface="Consolas" panose="020B0609020204030204" pitchFamily="49" charset="0"/>
              </a:rPr>
              <a:t> </a:t>
            </a:r>
            <a:r>
              <a:rPr lang="en-US" sz="2000" dirty="0" err="1">
                <a:latin typeface="Consolas" panose="020B0609020204030204" pitchFamily="49" charset="0"/>
              </a:rPr>
              <a:t>instances_created</a:t>
            </a:r>
            <a:r>
              <a:rPr lang="en-US" sz="2000" dirty="0">
                <a:latin typeface="Consolas" panose="020B0609020204030204" pitchFamily="49" charset="0"/>
              </a:rPr>
              <a:t>_;</a:t>
            </a:r>
          </a:p>
          <a:p>
            <a:pPr marL="0" indent="0">
              <a:buNone/>
            </a:pPr>
            <a:r>
              <a:rPr lang="en-US" sz="2000" dirty="0">
                <a:latin typeface="Consolas" panose="020B0609020204030204" pitchFamily="49" charset="0"/>
              </a:rPr>
              <a:t>};</a:t>
            </a:r>
          </a:p>
          <a:p>
            <a:pPr marL="0" indent="0">
              <a:buNone/>
            </a:pPr>
            <a:r>
              <a:rPr lang="en-US" sz="2000" dirty="0">
                <a:latin typeface="Consolas" panose="020B0609020204030204" pitchFamily="49" charset="0"/>
              </a:rPr>
              <a:t>// counted.cpp</a:t>
            </a:r>
          </a:p>
          <a:p>
            <a:pPr marL="0" indent="0">
              <a:buNone/>
            </a:pPr>
            <a:r>
              <a:rPr lang="en-US" sz="2000" dirty="0" err="1">
                <a:latin typeface="Consolas" panose="020B0609020204030204" pitchFamily="49" charset="0"/>
              </a:rPr>
              <a:t>std</a:t>
            </a:r>
            <a:r>
              <a:rPr lang="en-US" sz="2000" dirty="0">
                <a:latin typeface="Consolas" panose="020B0609020204030204" pitchFamily="49" charset="0"/>
              </a:rPr>
              <a:t>::</a:t>
            </a:r>
            <a:r>
              <a:rPr lang="en-US" sz="2000" dirty="0" err="1">
                <a:latin typeface="Consolas" panose="020B0609020204030204" pitchFamily="49" charset="0"/>
              </a:rPr>
              <a:t>size_t</a:t>
            </a:r>
            <a:r>
              <a:rPr lang="en-US" sz="2000" dirty="0">
                <a:latin typeface="Consolas" panose="020B0609020204030204" pitchFamily="49" charset="0"/>
              </a:rPr>
              <a:t> counted::</a:t>
            </a:r>
            <a:r>
              <a:rPr lang="en-US" sz="2000" dirty="0" err="1">
                <a:latin typeface="Consolas" panose="020B0609020204030204" pitchFamily="49" charset="0"/>
              </a:rPr>
              <a:t>instances_created</a:t>
            </a:r>
            <a:r>
              <a:rPr lang="en-US" sz="2000" dirty="0">
                <a:latin typeface="Consolas" panose="020B0609020204030204" pitchFamily="49" charset="0"/>
              </a:rPr>
              <a:t>_;</a:t>
            </a:r>
            <a:endParaRPr lang="ru-RU" sz="2000" dirty="0">
              <a:latin typeface="Consolas" panose="020B0609020204030204" pitchFamily="49" charset="0"/>
            </a:endParaRPr>
          </a:p>
        </p:txBody>
      </p:sp>
    </p:spTree>
    <p:extLst>
      <p:ext uri="{BB962C8B-B14F-4D97-AF65-F5344CB8AC3E}">
        <p14:creationId xmlns:p14="http://schemas.microsoft.com/office/powerpoint/2010/main" val="287763359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06BA6-7397-47A1-AF75-5E8085301F8C}"/>
              </a:ext>
            </a:extLst>
          </p:cNvPr>
          <p:cNvSpPr>
            <a:spLocks noGrp="1"/>
          </p:cNvSpPr>
          <p:nvPr>
            <p:ph type="title"/>
          </p:nvPr>
        </p:nvSpPr>
        <p:spPr/>
        <p:txBody>
          <a:bodyPr/>
          <a:lstStyle/>
          <a:p>
            <a:r>
              <a:rPr lang="ru-RU" dirty="0"/>
              <a:t>Локальные классы</a:t>
            </a:r>
          </a:p>
        </p:txBody>
      </p:sp>
      <p:sp>
        <p:nvSpPr>
          <p:cNvPr id="3" name="Content Placeholder 2">
            <a:extLst>
              <a:ext uri="{FF2B5EF4-FFF2-40B4-BE49-F238E27FC236}">
                <a16:creationId xmlns:a16="http://schemas.microsoft.com/office/drawing/2014/main" id="{361E20DB-5D25-4070-B589-0D9963480906}"/>
              </a:ext>
            </a:extLst>
          </p:cNvPr>
          <p:cNvSpPr>
            <a:spLocks noGrp="1"/>
          </p:cNvSpPr>
          <p:nvPr>
            <p:ph idx="1"/>
          </p:nvPr>
        </p:nvSpPr>
        <p:spPr/>
        <p:txBody>
          <a:bodyPr>
            <a:normAutofit fontScale="62500" lnSpcReduction="20000"/>
          </a:bodyPr>
          <a:lstStyle/>
          <a:p>
            <a:r>
              <a:rPr lang="ru-RU" dirty="0"/>
              <a:t>Классы, определённые в блочной области видимости.</a:t>
            </a:r>
          </a:p>
          <a:p>
            <a:r>
              <a:rPr lang="ru-RU" dirty="0"/>
              <a:t>Не имеют доступа к объектам с автоматическим временем хранения, видимым из них.</a:t>
            </a:r>
          </a:p>
          <a:p>
            <a:r>
              <a:rPr lang="ru-RU" dirty="0"/>
              <a:t>Не могут содержать статических членов.</a:t>
            </a:r>
            <a:endParaRPr lang="en-US" dirty="0"/>
          </a:p>
          <a:p>
            <a:r>
              <a:rPr lang="ru-RU" dirty="0"/>
              <a:t>Для содержащихся в них описаний определения в окружающей области видимости дать нельзя.</a:t>
            </a:r>
          </a:p>
          <a:p>
            <a:pPr marL="0" indent="0">
              <a:buNone/>
            </a:pPr>
            <a:endParaRPr lang="en-US" dirty="0"/>
          </a:p>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x) {</a:t>
            </a:r>
          </a:p>
          <a:p>
            <a:pPr marL="0" indent="0">
              <a:buNone/>
            </a:pPr>
            <a:r>
              <a:rPr lang="en-US" dirty="0">
                <a:latin typeface="Consolas" panose="020B0609020204030204" pitchFamily="49" charset="0"/>
              </a:rPr>
              <a:t>    struct helper {</a:t>
            </a:r>
          </a:p>
          <a:p>
            <a:pPr marL="0" indent="0">
              <a:buNone/>
            </a:pPr>
            <a:r>
              <a:rPr lang="en-US" dirty="0">
                <a:latin typeface="Consolas" panose="020B0609020204030204" pitchFamily="49" charset="0"/>
              </a:rPr>
              <a:t>        void g() {</a:t>
            </a:r>
          </a:p>
          <a:p>
            <a:pPr marL="0" indent="0">
              <a:buNone/>
            </a:pPr>
            <a:r>
              <a:rPr lang="en-US" dirty="0">
                <a:latin typeface="Consolas" panose="020B0609020204030204" pitchFamily="49" charset="0"/>
              </a:rPr>
              <a:t>            x = 3; //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helper h;</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40526925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3424-0A5F-4D14-842F-A07E02B4DA54}"/>
              </a:ext>
            </a:extLst>
          </p:cNvPr>
          <p:cNvSpPr>
            <a:spLocks noGrp="1"/>
          </p:cNvSpPr>
          <p:nvPr>
            <p:ph type="title"/>
          </p:nvPr>
        </p:nvSpPr>
        <p:spPr/>
        <p:txBody>
          <a:bodyPr/>
          <a:lstStyle/>
          <a:p>
            <a:r>
              <a:rPr lang="ru-RU" dirty="0"/>
              <a:t>Неполные типы</a:t>
            </a:r>
          </a:p>
        </p:txBody>
      </p:sp>
      <p:sp>
        <p:nvSpPr>
          <p:cNvPr id="3" name="Content Placeholder 2">
            <a:extLst>
              <a:ext uri="{FF2B5EF4-FFF2-40B4-BE49-F238E27FC236}">
                <a16:creationId xmlns:a16="http://schemas.microsoft.com/office/drawing/2014/main" id="{AB0E4A8F-F86D-45E7-B8B8-FACAE18F8322}"/>
              </a:ext>
            </a:extLst>
          </p:cNvPr>
          <p:cNvSpPr>
            <a:spLocks noGrp="1"/>
          </p:cNvSpPr>
          <p:nvPr>
            <p:ph idx="1"/>
          </p:nvPr>
        </p:nvSpPr>
        <p:spPr/>
        <p:txBody>
          <a:bodyPr>
            <a:normAutofit/>
          </a:bodyPr>
          <a:lstStyle/>
          <a:p>
            <a:r>
              <a:rPr lang="ru-RU" dirty="0"/>
              <a:t>Неполный (</a:t>
            </a:r>
            <a:r>
              <a:rPr lang="en-US" dirty="0"/>
              <a:t>incomplete) </a:t>
            </a:r>
            <a:r>
              <a:rPr lang="ru-RU" dirty="0"/>
              <a:t>тип – тип, размер которого не известен.</a:t>
            </a:r>
            <a:endParaRPr lang="en-US" dirty="0"/>
          </a:p>
          <a:p>
            <a:r>
              <a:rPr lang="ru-RU" dirty="0"/>
              <a:t>Нельзя создать (в том числе, определить) объект неполного типа.</a:t>
            </a:r>
          </a:p>
          <a:p>
            <a:r>
              <a:rPr lang="en-US" dirty="0">
                <a:latin typeface="Consolas" panose="020B0609020204030204" pitchFamily="49" charset="0"/>
              </a:rPr>
              <a:t>void</a:t>
            </a:r>
            <a:r>
              <a:rPr lang="en-US" dirty="0"/>
              <a:t> – </a:t>
            </a:r>
            <a:r>
              <a:rPr lang="ru-RU" dirty="0"/>
              <a:t>неполный тип.</a:t>
            </a:r>
          </a:p>
          <a:p>
            <a:r>
              <a:rPr lang="ru-RU" dirty="0"/>
              <a:t>Описание класса без тела – неполное, и определением не является. Можно дополнить последующим определением с телом.</a:t>
            </a:r>
            <a:endParaRPr lang="ru-RU" dirty="0">
              <a:latin typeface="Consolas" panose="020B0609020204030204" pitchFamily="49" charset="0"/>
            </a:endParaRPr>
          </a:p>
        </p:txBody>
      </p:sp>
    </p:spTree>
    <p:extLst>
      <p:ext uri="{BB962C8B-B14F-4D97-AF65-F5344CB8AC3E}">
        <p14:creationId xmlns:p14="http://schemas.microsoft.com/office/powerpoint/2010/main" val="3239653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1643-BFCB-4558-A006-AE4566C0FDC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996A623C-BBAA-4929-878E-8E21D9CB5A91}"/>
              </a:ext>
            </a:extLst>
          </p:cNvPr>
          <p:cNvSpPr>
            <a:spLocks noGrp="1"/>
          </p:cNvSpPr>
          <p:nvPr>
            <p:ph idx="1"/>
          </p:nvPr>
        </p:nvSpPr>
        <p:spPr/>
        <p:txBody>
          <a:bodyPr/>
          <a:lstStyle/>
          <a:p>
            <a:r>
              <a:rPr lang="ru-RU" dirty="0">
                <a:solidFill>
                  <a:schemeClr val="bg1">
                    <a:lumMod val="50000"/>
                  </a:schemeClr>
                </a:solidFill>
              </a:rPr>
              <a:t>Компилятор</a:t>
            </a:r>
          </a:p>
          <a:p>
            <a:r>
              <a:rPr lang="ru-RU" i="1" dirty="0">
                <a:solidFill>
                  <a:schemeClr val="bg1">
                    <a:lumMod val="50000"/>
                  </a:schemeClr>
                </a:solidFill>
              </a:rPr>
              <a:t>Интерпретатор</a:t>
            </a:r>
          </a:p>
          <a:p>
            <a:r>
              <a:rPr lang="ru-RU" i="1" dirty="0">
                <a:solidFill>
                  <a:schemeClr val="bg1">
                    <a:lumMod val="50000"/>
                  </a:schemeClr>
                </a:solidFill>
              </a:rPr>
              <a:t>Виртуальная машина</a:t>
            </a:r>
            <a:endParaRPr lang="en-US" i="1" dirty="0">
              <a:solidFill>
                <a:schemeClr val="bg1">
                  <a:lumMod val="50000"/>
                </a:schemeClr>
              </a:solidFill>
            </a:endParaRPr>
          </a:p>
          <a:p>
            <a:r>
              <a:rPr lang="en-US" i="1" dirty="0"/>
              <a:t>JIT-</a:t>
            </a:r>
            <a:r>
              <a:rPr lang="ru-RU" i="1" dirty="0"/>
              <a:t>компиляция (</a:t>
            </a:r>
            <a:r>
              <a:rPr lang="en-US" i="1" dirty="0"/>
              <a:t>Just-In-Time-compiler)</a:t>
            </a:r>
            <a:endParaRPr lang="ru-RU" dirty="0"/>
          </a:p>
          <a:p>
            <a:endParaRPr lang="ru-RU" dirty="0"/>
          </a:p>
        </p:txBody>
      </p:sp>
    </p:spTree>
    <p:extLst>
      <p:ext uri="{BB962C8B-B14F-4D97-AF65-F5344CB8AC3E}">
        <p14:creationId xmlns:p14="http://schemas.microsoft.com/office/powerpoint/2010/main" val="263488830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86BC1-4D24-4F06-9D2B-04152BE8158F}"/>
              </a:ext>
            </a:extLst>
          </p:cNvPr>
          <p:cNvSpPr>
            <a:spLocks noGrp="1"/>
          </p:cNvSpPr>
          <p:nvPr>
            <p:ph type="title"/>
          </p:nvPr>
        </p:nvSpPr>
        <p:spPr/>
        <p:txBody>
          <a:bodyPr/>
          <a:lstStyle/>
          <a:p>
            <a:r>
              <a:rPr lang="ru-RU" dirty="0"/>
              <a:t>Вложенные классы</a:t>
            </a:r>
          </a:p>
        </p:txBody>
      </p:sp>
      <p:sp>
        <p:nvSpPr>
          <p:cNvPr id="3" name="Content Placeholder 2">
            <a:extLst>
              <a:ext uri="{FF2B5EF4-FFF2-40B4-BE49-F238E27FC236}">
                <a16:creationId xmlns:a16="http://schemas.microsoft.com/office/drawing/2014/main" id="{AC3053A8-65E6-4696-89F5-0DE0CCD887FD}"/>
              </a:ext>
            </a:extLst>
          </p:cNvPr>
          <p:cNvSpPr>
            <a:spLocks noGrp="1"/>
          </p:cNvSpPr>
          <p:nvPr>
            <p:ph idx="1"/>
          </p:nvPr>
        </p:nvSpPr>
        <p:spPr/>
        <p:txBody>
          <a:bodyPr>
            <a:normAutofit fontScale="85000" lnSpcReduction="20000"/>
          </a:bodyPr>
          <a:lstStyle/>
          <a:p>
            <a:r>
              <a:rPr lang="ru-RU" dirty="0"/>
              <a:t>Классы, описанные в классовой области видимости.</a:t>
            </a:r>
          </a:p>
          <a:p>
            <a:r>
              <a:rPr lang="ru-RU" dirty="0"/>
              <a:t>Описания в них, требующие отдельных определений в окружающей области видимости, даются в окружающих пространствах имён, но не классах.</a:t>
            </a:r>
          </a:p>
          <a:p>
            <a:r>
              <a:rPr lang="ru-RU" dirty="0"/>
              <a:t>Если только описаны в не-локальном классе, могут быть определены с квалифицированным именем в окружающем пространстве имён.</a:t>
            </a:r>
          </a:p>
          <a:p>
            <a:pPr marL="0" indent="0">
              <a:buNone/>
            </a:pPr>
            <a:r>
              <a:rPr lang="en-US" dirty="0">
                <a:latin typeface="Consolas" panose="020B0609020204030204" pitchFamily="49" charset="0"/>
              </a:rPr>
              <a:t>struct A {</a:t>
            </a:r>
          </a:p>
          <a:p>
            <a:pPr marL="0" indent="0">
              <a:buNone/>
            </a:pPr>
            <a:r>
              <a:rPr lang="en-US" dirty="0">
                <a:latin typeface="Consolas" panose="020B0609020204030204" pitchFamily="49" charset="0"/>
              </a:rPr>
              <a:t>    struct B;</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struct C { /* ... </a:t>
            </a:r>
            <a:r>
              <a:rPr lang="en-US">
                <a:latin typeface="Consolas" panose="020B0609020204030204" pitchFamily="49" charset="0"/>
              </a:rPr>
              <a:t>*/ };</a:t>
            </a: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struct A::B {</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endParaRPr lang="ru-RU" dirty="0"/>
          </a:p>
        </p:txBody>
      </p:sp>
    </p:spTree>
    <p:extLst>
      <p:ext uri="{BB962C8B-B14F-4D97-AF65-F5344CB8AC3E}">
        <p14:creationId xmlns:p14="http://schemas.microsoft.com/office/powerpoint/2010/main" val="143810824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053C61-7798-4287-A70F-B9EA5D293B03}"/>
              </a:ext>
            </a:extLst>
          </p:cNvPr>
          <p:cNvSpPr>
            <a:spLocks noGrp="1"/>
          </p:cNvSpPr>
          <p:nvPr>
            <p:ph type="title"/>
          </p:nvPr>
        </p:nvSpPr>
        <p:spPr/>
        <p:txBody>
          <a:bodyPr/>
          <a:lstStyle/>
          <a:p>
            <a:r>
              <a:rPr lang="ru-RU" dirty="0"/>
              <a:t>Лекция 02.02</a:t>
            </a:r>
          </a:p>
        </p:txBody>
      </p:sp>
      <p:sp>
        <p:nvSpPr>
          <p:cNvPr id="5" name="Text Placeholder 4">
            <a:extLst>
              <a:ext uri="{FF2B5EF4-FFF2-40B4-BE49-F238E27FC236}">
                <a16:creationId xmlns:a16="http://schemas.microsoft.com/office/drawing/2014/main" id="{33C3F258-F1EC-49E9-8013-0F9B749FE112}"/>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08942538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4874-A9BB-4708-A06F-07F7DEC54F41}"/>
              </a:ext>
            </a:extLst>
          </p:cNvPr>
          <p:cNvSpPr>
            <a:spLocks noGrp="1"/>
          </p:cNvSpPr>
          <p:nvPr>
            <p:ph type="title"/>
          </p:nvPr>
        </p:nvSpPr>
        <p:spPr/>
        <p:txBody>
          <a:bodyPr/>
          <a:lstStyle/>
          <a:p>
            <a:r>
              <a:rPr lang="ru-RU" dirty="0"/>
              <a:t>Обобщённое программирование</a:t>
            </a:r>
          </a:p>
        </p:txBody>
      </p:sp>
      <p:sp>
        <p:nvSpPr>
          <p:cNvPr id="3" name="Content Placeholder 2">
            <a:extLst>
              <a:ext uri="{FF2B5EF4-FFF2-40B4-BE49-F238E27FC236}">
                <a16:creationId xmlns:a16="http://schemas.microsoft.com/office/drawing/2014/main" id="{E0BEFC36-A041-4C71-9591-C34DB936663A}"/>
              </a:ext>
            </a:extLst>
          </p:cNvPr>
          <p:cNvSpPr>
            <a:spLocks noGrp="1"/>
          </p:cNvSpPr>
          <p:nvPr>
            <p:ph idx="1"/>
          </p:nvPr>
        </p:nvSpPr>
        <p:spPr/>
        <p:txBody>
          <a:bodyPr/>
          <a:lstStyle/>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inline </a:t>
            </a:r>
            <a:r>
              <a:rPr lang="en-US" dirty="0" err="1">
                <a:latin typeface="Consolas" panose="020B0609020204030204" pitchFamily="49" charset="0"/>
              </a:rPr>
              <a:t>int</a:t>
            </a:r>
            <a:r>
              <a:rPr lang="en-US" dirty="0">
                <a:latin typeface="Consolas" panose="020B0609020204030204" pitchFamily="49" charset="0"/>
              </a:rPr>
              <a:t> min(</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x,int</a:t>
            </a:r>
            <a:r>
              <a:rPr lang="en-US" dirty="0">
                <a:latin typeface="Consolas" panose="020B0609020204030204" pitchFamily="49" charset="0"/>
              </a:rPr>
              <a:t> y)</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return x&lt;</a:t>
            </a:r>
            <a:r>
              <a:rPr lang="en-US" dirty="0" err="1">
                <a:latin typeface="Consolas" panose="020B0609020204030204" pitchFamily="49" charset="0"/>
              </a:rPr>
              <a:t>y?x:y</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Как быть с </a:t>
            </a:r>
            <a:r>
              <a:rPr lang="en-US" dirty="0">
                <a:latin typeface="Consolas" panose="020B0609020204030204" pitchFamily="49" charset="0"/>
              </a:rPr>
              <a:t>long, long </a:t>
            </a:r>
            <a:r>
              <a:rPr lang="en-US" dirty="0" err="1">
                <a:latin typeface="Consolas" panose="020B0609020204030204" pitchFamily="49" charset="0"/>
              </a:rPr>
              <a:t>long</a:t>
            </a:r>
            <a:r>
              <a:rPr lang="en-US" dirty="0">
                <a:latin typeface="Consolas" panose="020B0609020204030204" pitchFamily="49" charset="0"/>
              </a:rPr>
              <a:t>, double,</a:t>
            </a:r>
          </a:p>
          <a:p>
            <a:pPr marL="0" indent="0">
              <a:buNone/>
            </a:pPr>
            <a:r>
              <a:rPr lang="en-US" dirty="0">
                <a:latin typeface="Consolas" panose="020B0609020204030204" pitchFamily="49" charset="0"/>
              </a:rPr>
              <a:t>//            class rational, ...?</a:t>
            </a:r>
            <a:endParaRPr lang="ru-RU" dirty="0">
              <a:latin typeface="Consolas" panose="020B0609020204030204" pitchFamily="49" charset="0"/>
            </a:endParaRPr>
          </a:p>
        </p:txBody>
      </p:sp>
    </p:spTree>
    <p:extLst>
      <p:ext uri="{BB962C8B-B14F-4D97-AF65-F5344CB8AC3E}">
        <p14:creationId xmlns:p14="http://schemas.microsoft.com/office/powerpoint/2010/main" val="3378948483"/>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4874-A9BB-4708-A06F-07F7DEC54F41}"/>
              </a:ext>
            </a:extLst>
          </p:cNvPr>
          <p:cNvSpPr>
            <a:spLocks noGrp="1"/>
          </p:cNvSpPr>
          <p:nvPr>
            <p:ph type="title"/>
          </p:nvPr>
        </p:nvSpPr>
        <p:spPr/>
        <p:txBody>
          <a:bodyPr/>
          <a:lstStyle/>
          <a:p>
            <a:r>
              <a:rPr lang="ru-RU" dirty="0"/>
              <a:t>Обобщённое Программирование</a:t>
            </a:r>
            <a:r>
              <a:rPr lang="en-US" dirty="0"/>
              <a:t> (2)</a:t>
            </a:r>
            <a:endParaRPr lang="ru-RU" dirty="0"/>
          </a:p>
        </p:txBody>
      </p:sp>
      <p:sp>
        <p:nvSpPr>
          <p:cNvPr id="3" name="Content Placeholder 2">
            <a:extLst>
              <a:ext uri="{FF2B5EF4-FFF2-40B4-BE49-F238E27FC236}">
                <a16:creationId xmlns:a16="http://schemas.microsoft.com/office/drawing/2014/main" id="{E0BEFC36-A041-4C71-9591-C34DB936663A}"/>
              </a:ext>
            </a:extLst>
          </p:cNvPr>
          <p:cNvSpPr>
            <a:spLocks noGrp="1"/>
          </p:cNvSpPr>
          <p:nvPr>
            <p:ph idx="1"/>
          </p:nvPr>
        </p:nvSpPr>
        <p:spPr/>
        <p:txBody>
          <a:bodyPr/>
          <a:lstStyle/>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t>
            </a:r>
            <a:r>
              <a:rPr lang="ru-RU" dirty="0">
                <a:latin typeface="Consolas" panose="020B0609020204030204" pitchFamily="49" charset="0"/>
              </a:rPr>
              <a:t> Ссылки, т.к. неизвестно, дёшево ли копировать </a:t>
            </a:r>
            <a:r>
              <a:rPr lang="en-US" dirty="0">
                <a:latin typeface="Consolas" panose="020B0609020204030204" pitchFamily="49" charset="0"/>
              </a:rPr>
              <a:t>T.</a:t>
            </a:r>
          </a:p>
          <a:p>
            <a:pPr marL="0" indent="0">
              <a:buNone/>
            </a:pPr>
            <a:r>
              <a:rPr lang="en-US" dirty="0">
                <a:latin typeface="Consolas" panose="020B0609020204030204" pitchFamily="49" charset="0"/>
              </a:rPr>
              <a:t>inline T min(</a:t>
            </a:r>
            <a:r>
              <a:rPr lang="en-US" dirty="0" err="1">
                <a:latin typeface="Consolas" panose="020B0609020204030204" pitchFamily="49" charset="0"/>
              </a:rPr>
              <a:t>const</a:t>
            </a:r>
            <a:r>
              <a:rPr lang="en-US" dirty="0">
                <a:latin typeface="Consolas" panose="020B0609020204030204" pitchFamily="49" charset="0"/>
              </a:rPr>
              <a:t> T&amp; </a:t>
            </a:r>
            <a:r>
              <a:rPr lang="en-US" dirty="0" err="1">
                <a:latin typeface="Consolas" panose="020B0609020204030204" pitchFamily="49" charset="0"/>
              </a:rPr>
              <a:t>x,const</a:t>
            </a:r>
            <a:r>
              <a:rPr lang="en-US" dirty="0">
                <a:latin typeface="Consolas" panose="020B0609020204030204" pitchFamily="49" charset="0"/>
              </a:rPr>
              <a:t> T&amp; y)</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return x&lt;</a:t>
            </a:r>
            <a:r>
              <a:rPr lang="en-US" dirty="0" err="1">
                <a:latin typeface="Consolas" panose="020B0609020204030204" pitchFamily="49" charset="0"/>
              </a:rPr>
              <a:t>y?x:y</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Что требуется от «Т»?</a:t>
            </a:r>
          </a:p>
        </p:txBody>
      </p:sp>
    </p:spTree>
    <p:extLst>
      <p:ext uri="{BB962C8B-B14F-4D97-AF65-F5344CB8AC3E}">
        <p14:creationId xmlns:p14="http://schemas.microsoft.com/office/powerpoint/2010/main" val="346671404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A1FE-089D-4F52-BBB3-B1D1BBB3A645}"/>
              </a:ext>
            </a:extLst>
          </p:cNvPr>
          <p:cNvSpPr>
            <a:spLocks noGrp="1"/>
          </p:cNvSpPr>
          <p:nvPr>
            <p:ph type="title"/>
          </p:nvPr>
        </p:nvSpPr>
        <p:spPr/>
        <p:txBody>
          <a:bodyPr/>
          <a:lstStyle/>
          <a:p>
            <a:r>
              <a:rPr lang="ru-RU" dirty="0"/>
              <a:t>Концепции</a:t>
            </a:r>
          </a:p>
        </p:txBody>
      </p:sp>
      <p:sp>
        <p:nvSpPr>
          <p:cNvPr id="3" name="Content Placeholder 2">
            <a:extLst>
              <a:ext uri="{FF2B5EF4-FFF2-40B4-BE49-F238E27FC236}">
                <a16:creationId xmlns:a16="http://schemas.microsoft.com/office/drawing/2014/main" id="{93753D02-BCCE-4D6F-927C-C980B550E1D4}"/>
              </a:ext>
            </a:extLst>
          </p:cNvPr>
          <p:cNvSpPr>
            <a:spLocks noGrp="1"/>
          </p:cNvSpPr>
          <p:nvPr>
            <p:ph idx="1"/>
          </p:nvPr>
        </p:nvSpPr>
        <p:spPr/>
        <p:txBody>
          <a:bodyPr>
            <a:normAutofit lnSpcReduction="10000"/>
          </a:bodyPr>
          <a:lstStyle/>
          <a:p>
            <a:r>
              <a:rPr lang="ru-RU" dirty="0"/>
              <a:t>Концепция (</a:t>
            </a:r>
            <a:r>
              <a:rPr lang="en-US" dirty="0"/>
              <a:t>concept) – </a:t>
            </a:r>
            <a:r>
              <a:rPr lang="ru-RU" dirty="0"/>
              <a:t>набор требований к типу в виде</a:t>
            </a:r>
          </a:p>
          <a:p>
            <a:pPr lvl="1"/>
            <a:r>
              <a:rPr lang="ru-RU" dirty="0"/>
              <a:t>синтаксиса допустимых конструкций языка с использованием этого типа (обычно, выражений, включающих значения этого типа)</a:t>
            </a:r>
          </a:p>
          <a:p>
            <a:pPr lvl="1"/>
            <a:r>
              <a:rPr lang="ru-RU" dirty="0"/>
              <a:t>семантики этих конструкций</a:t>
            </a:r>
          </a:p>
          <a:p>
            <a:pPr lvl="1"/>
            <a:r>
              <a:rPr lang="ru-RU" dirty="0"/>
              <a:t>ограничений по ресурсоёмкости этих конструкций.</a:t>
            </a:r>
          </a:p>
          <a:p>
            <a:r>
              <a:rPr lang="ru-RU" dirty="0"/>
              <a:t>При их соблюдении говорят, что тип </a:t>
            </a:r>
            <a:r>
              <a:rPr lang="en-US" dirty="0"/>
              <a:t>“</a:t>
            </a:r>
            <a:r>
              <a:rPr lang="ru-RU" dirty="0"/>
              <a:t>удовлетворяет концепции</a:t>
            </a:r>
            <a:r>
              <a:rPr lang="en-US" dirty="0"/>
              <a:t>”</a:t>
            </a:r>
            <a:r>
              <a:rPr lang="ru-RU" dirty="0"/>
              <a:t> (</a:t>
            </a:r>
            <a:r>
              <a:rPr lang="en-US" dirty="0"/>
              <a:t>“satisfies concept”).</a:t>
            </a:r>
          </a:p>
          <a:p>
            <a:r>
              <a:rPr lang="ru-RU" dirty="0"/>
              <a:t>Концепция может ссылаться и тем самым включать требования других концепций без их повторения – в таком случае она их уточняет (</a:t>
            </a:r>
            <a:r>
              <a:rPr lang="en-US" dirty="0"/>
              <a:t>refines).</a:t>
            </a:r>
            <a:endParaRPr lang="ru-RU" dirty="0"/>
          </a:p>
          <a:p>
            <a:r>
              <a:rPr lang="ru-RU" dirty="0"/>
              <a:t>До </a:t>
            </a:r>
            <a:r>
              <a:rPr lang="en-US" dirty="0"/>
              <a:t>C++20 </a:t>
            </a:r>
            <a:r>
              <a:rPr lang="ru-RU" dirty="0"/>
              <a:t>концепции не имеют синтаксических проявлений в самом языке, а используются только в документации.</a:t>
            </a:r>
          </a:p>
        </p:txBody>
      </p:sp>
    </p:spTree>
    <p:extLst>
      <p:ext uri="{BB962C8B-B14F-4D97-AF65-F5344CB8AC3E}">
        <p14:creationId xmlns:p14="http://schemas.microsoft.com/office/powerpoint/2010/main" val="42506580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4874-A9BB-4708-A06F-07F7DEC54F41}"/>
              </a:ext>
            </a:extLst>
          </p:cNvPr>
          <p:cNvSpPr>
            <a:spLocks noGrp="1"/>
          </p:cNvSpPr>
          <p:nvPr>
            <p:ph type="title"/>
          </p:nvPr>
        </p:nvSpPr>
        <p:spPr/>
        <p:txBody>
          <a:bodyPr/>
          <a:lstStyle/>
          <a:p>
            <a:r>
              <a:rPr lang="ru-RU" dirty="0"/>
              <a:t>Обобщённое Программирование</a:t>
            </a:r>
            <a:r>
              <a:rPr lang="en-US" dirty="0"/>
              <a:t> (</a:t>
            </a:r>
            <a:r>
              <a:rPr lang="ru-RU" dirty="0"/>
              <a:t>3</a:t>
            </a:r>
            <a:r>
              <a:rPr lang="en-US" dirty="0"/>
              <a:t>)</a:t>
            </a:r>
            <a:endParaRPr lang="ru-RU" dirty="0"/>
          </a:p>
        </p:txBody>
      </p:sp>
      <p:sp>
        <p:nvSpPr>
          <p:cNvPr id="3" name="Content Placeholder 2">
            <a:extLst>
              <a:ext uri="{FF2B5EF4-FFF2-40B4-BE49-F238E27FC236}">
                <a16:creationId xmlns:a16="http://schemas.microsoft.com/office/drawing/2014/main" id="{E0BEFC36-A041-4C71-9591-C34DB936663A}"/>
              </a:ext>
            </a:extLst>
          </p:cNvPr>
          <p:cNvSpPr>
            <a:spLocks noGrp="1"/>
          </p:cNvSpPr>
          <p:nvPr>
            <p:ph idx="1"/>
          </p:nvPr>
        </p:nvSpPr>
        <p:spPr/>
        <p:txBody>
          <a:bodyPr/>
          <a:lstStyle/>
          <a:p>
            <a:pPr marL="0" indent="0">
              <a:buNone/>
            </a:pPr>
            <a:r>
              <a:rPr lang="en-US" dirty="0">
                <a:latin typeface="Consolas" panose="020B0609020204030204" pitchFamily="49" charset="0"/>
              </a:rPr>
              <a:t>// T </a:t>
            </a:r>
            <a:r>
              <a:rPr lang="ru-RU" dirty="0">
                <a:latin typeface="Consolas" panose="020B0609020204030204" pitchFamily="49" charset="0"/>
              </a:rPr>
              <a:t>должен удовлетворять</a:t>
            </a:r>
            <a:r>
              <a:rPr lang="en-US" dirty="0">
                <a:latin typeface="Consolas" panose="020B0609020204030204" pitchFamily="49" charset="0"/>
              </a:rPr>
              <a:t> </a:t>
            </a:r>
            <a:r>
              <a:rPr lang="en-US" dirty="0" err="1">
                <a:latin typeface="Consolas" panose="020B0609020204030204" pitchFamily="49" charset="0"/>
              </a:rPr>
              <a:t>LessThanComparable</a:t>
            </a:r>
            <a:r>
              <a:rPr lang="en-US" dirty="0">
                <a:latin typeface="Consolas" panose="020B0609020204030204" pitchFamily="49" charset="0"/>
              </a:rPr>
              <a:t>.</a:t>
            </a: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inline T min(</a:t>
            </a:r>
            <a:r>
              <a:rPr lang="en-US" dirty="0" err="1">
                <a:latin typeface="Consolas" panose="020B0609020204030204" pitchFamily="49" charset="0"/>
              </a:rPr>
              <a:t>const</a:t>
            </a:r>
            <a:r>
              <a:rPr lang="en-US" dirty="0">
                <a:latin typeface="Consolas" panose="020B0609020204030204" pitchFamily="49" charset="0"/>
              </a:rPr>
              <a:t> T&amp; </a:t>
            </a:r>
            <a:r>
              <a:rPr lang="en-US" dirty="0" err="1">
                <a:latin typeface="Consolas" panose="020B0609020204030204" pitchFamily="49" charset="0"/>
              </a:rPr>
              <a:t>x,const</a:t>
            </a:r>
            <a:r>
              <a:rPr lang="en-US" dirty="0">
                <a:latin typeface="Consolas" panose="020B0609020204030204" pitchFamily="49" charset="0"/>
              </a:rPr>
              <a:t> T&amp; y)</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return x&lt;</a:t>
            </a:r>
            <a:r>
              <a:rPr lang="en-US" dirty="0" err="1">
                <a:latin typeface="Consolas" panose="020B0609020204030204" pitchFamily="49" charset="0"/>
              </a:rPr>
              <a:t>y?x:y</a:t>
            </a:r>
            <a:r>
              <a:rPr lang="en-US" dirty="0">
                <a:latin typeface="Consolas" panose="020B0609020204030204" pitchFamily="49" charset="0"/>
              </a:rPr>
              <a:t>;</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42413235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9206-265F-456C-8B27-0015502CEBCC}"/>
              </a:ext>
            </a:extLst>
          </p:cNvPr>
          <p:cNvSpPr>
            <a:spLocks noGrp="1"/>
          </p:cNvSpPr>
          <p:nvPr>
            <p:ph type="title"/>
          </p:nvPr>
        </p:nvSpPr>
        <p:spPr/>
        <p:txBody>
          <a:bodyPr/>
          <a:lstStyle/>
          <a:p>
            <a:r>
              <a:rPr lang="ru-RU" dirty="0"/>
              <a:t>Шаблоны</a:t>
            </a:r>
          </a:p>
        </p:txBody>
      </p:sp>
      <p:sp>
        <p:nvSpPr>
          <p:cNvPr id="3" name="Content Placeholder 2">
            <a:extLst>
              <a:ext uri="{FF2B5EF4-FFF2-40B4-BE49-F238E27FC236}">
                <a16:creationId xmlns:a16="http://schemas.microsoft.com/office/drawing/2014/main" id="{3EC6047C-363D-4A33-85F4-C0261266FC24}"/>
              </a:ext>
            </a:extLst>
          </p:cNvPr>
          <p:cNvSpPr>
            <a:spLocks noGrp="1"/>
          </p:cNvSpPr>
          <p:nvPr>
            <p:ph idx="1"/>
          </p:nvPr>
        </p:nvSpPr>
        <p:spPr/>
        <p:txBody>
          <a:bodyPr>
            <a:normAutofit fontScale="92500" lnSpcReduction="10000"/>
          </a:bodyPr>
          <a:lstStyle/>
          <a:p>
            <a:r>
              <a:rPr lang="ru-RU" dirty="0"/>
              <a:t>Шаблон (</a:t>
            </a:r>
            <a:r>
              <a:rPr lang="en-US" dirty="0"/>
              <a:t>template) – </a:t>
            </a:r>
            <a:r>
              <a:rPr lang="ru-RU" dirty="0"/>
              <a:t>форма описания, задающая общий вид семейства описаний функций, классов, псевдонимов типов или объектов.</a:t>
            </a:r>
          </a:p>
          <a:p>
            <a:r>
              <a:rPr lang="ru-RU" dirty="0"/>
              <a:t>Допустимы только в областях видимости пространств имён и классов.</a:t>
            </a:r>
          </a:p>
          <a:p>
            <a:r>
              <a:rPr lang="ru-RU" dirty="0"/>
              <a:t>Являются описаниями или определениями по правилам сущностей, семейства которых представляют.</a:t>
            </a:r>
          </a:p>
          <a:p>
            <a:r>
              <a:rPr lang="ru-RU" dirty="0"/>
              <a:t>Синтаксически является описанием одной из выше упомянутых сущностей, перед которой в форме </a:t>
            </a:r>
            <a:r>
              <a:rPr lang="en-US" dirty="0">
                <a:latin typeface="Consolas" panose="020B0609020204030204" pitchFamily="49" charset="0"/>
              </a:rPr>
              <a:t>template&lt;</a:t>
            </a:r>
            <a:r>
              <a:rPr lang="ru-RU" dirty="0">
                <a:latin typeface="Consolas" panose="020B0609020204030204" pitchFamily="49" charset="0"/>
              </a:rPr>
              <a:t>…</a:t>
            </a:r>
            <a:r>
              <a:rPr lang="en-US" dirty="0">
                <a:latin typeface="Consolas" panose="020B0609020204030204" pitchFamily="49" charset="0"/>
              </a:rPr>
              <a:t>&gt;</a:t>
            </a:r>
            <a:r>
              <a:rPr lang="ru-RU" dirty="0"/>
              <a:t> перечислены параметры шаблона (в угловых скобках через запятую, форма аналогична параметрам функций, включая возможное отсутствие имени и аргументы по умолчанию).</a:t>
            </a:r>
          </a:p>
        </p:txBody>
      </p:sp>
    </p:spTree>
    <p:extLst>
      <p:ext uri="{BB962C8B-B14F-4D97-AF65-F5344CB8AC3E}">
        <p14:creationId xmlns:p14="http://schemas.microsoft.com/office/powerpoint/2010/main" val="236851283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DD27-8920-4EBA-A29D-C220DB266796}"/>
              </a:ext>
            </a:extLst>
          </p:cNvPr>
          <p:cNvSpPr>
            <a:spLocks noGrp="1"/>
          </p:cNvSpPr>
          <p:nvPr>
            <p:ph type="title"/>
          </p:nvPr>
        </p:nvSpPr>
        <p:spPr/>
        <p:txBody>
          <a:bodyPr/>
          <a:lstStyle/>
          <a:p>
            <a:r>
              <a:rPr lang="ru-RU" dirty="0"/>
              <a:t>Виды параметров шаблонов</a:t>
            </a:r>
          </a:p>
        </p:txBody>
      </p:sp>
      <p:sp>
        <p:nvSpPr>
          <p:cNvPr id="3" name="Content Placeholder 2">
            <a:extLst>
              <a:ext uri="{FF2B5EF4-FFF2-40B4-BE49-F238E27FC236}">
                <a16:creationId xmlns:a16="http://schemas.microsoft.com/office/drawing/2014/main" id="{BE38CE29-2790-4AF2-A812-460B4C407663}"/>
              </a:ext>
            </a:extLst>
          </p:cNvPr>
          <p:cNvSpPr>
            <a:spLocks noGrp="1"/>
          </p:cNvSpPr>
          <p:nvPr>
            <p:ph idx="1"/>
          </p:nvPr>
        </p:nvSpPr>
        <p:spPr/>
        <p:txBody>
          <a:bodyPr/>
          <a:lstStyle/>
          <a:p>
            <a:r>
              <a:rPr lang="ru-RU" dirty="0"/>
              <a:t>Типовые </a:t>
            </a:r>
            <a:r>
              <a:rPr lang="en-US" dirty="0"/>
              <a:t>(type template parameter)</a:t>
            </a:r>
            <a:br>
              <a:rPr lang="en-US" dirty="0"/>
            </a:br>
            <a:r>
              <a:rPr lang="en-US" dirty="0"/>
              <a:t>“</a:t>
            </a:r>
            <a:r>
              <a:rPr lang="en-US" dirty="0" err="1"/>
              <a:t>typename</a:t>
            </a:r>
            <a:r>
              <a:rPr lang="en-US" dirty="0"/>
              <a:t>”</a:t>
            </a:r>
            <a:r>
              <a:rPr lang="ru-RU" dirty="0"/>
              <a:t> (</a:t>
            </a:r>
            <a:r>
              <a:rPr lang="en-US" dirty="0"/>
              <a:t>“class”) </a:t>
            </a:r>
            <a:r>
              <a:rPr lang="ru-RU" dirty="0"/>
              <a:t>вместо имени типа, соответствуют основной идее обобщённого программирования – параметризации по типам.</a:t>
            </a:r>
          </a:p>
          <a:p>
            <a:r>
              <a:rPr lang="ru-RU" dirty="0">
                <a:solidFill>
                  <a:schemeClr val="bg1">
                    <a:lumMod val="50000"/>
                  </a:schemeClr>
                </a:solidFill>
              </a:rPr>
              <a:t>Нетиповые (</a:t>
            </a:r>
            <a:r>
              <a:rPr lang="en-US" dirty="0">
                <a:solidFill>
                  <a:schemeClr val="bg1">
                    <a:lumMod val="50000"/>
                  </a:schemeClr>
                </a:solidFill>
              </a:rPr>
              <a:t>non-type template parameter)</a:t>
            </a:r>
            <a:br>
              <a:rPr lang="en-US" dirty="0">
                <a:solidFill>
                  <a:schemeClr val="bg1">
                    <a:lumMod val="50000"/>
                  </a:schemeClr>
                </a:solidFill>
              </a:rPr>
            </a:br>
            <a:r>
              <a:rPr lang="ru-RU" dirty="0">
                <a:solidFill>
                  <a:schemeClr val="bg1">
                    <a:lumMod val="50000"/>
                  </a:schemeClr>
                </a:solidFill>
              </a:rPr>
              <a:t>Обычное описание с типом (целочисленным, перечислением или ссылкой)</a:t>
            </a:r>
          </a:p>
          <a:p>
            <a:r>
              <a:rPr lang="ru-RU" dirty="0">
                <a:solidFill>
                  <a:schemeClr val="bg1">
                    <a:lumMod val="50000"/>
                  </a:schemeClr>
                </a:solidFill>
              </a:rPr>
              <a:t>Шаблонные (</a:t>
            </a:r>
            <a:r>
              <a:rPr lang="en-US" dirty="0">
                <a:solidFill>
                  <a:schemeClr val="bg1">
                    <a:lumMod val="50000"/>
                  </a:schemeClr>
                </a:solidFill>
              </a:rPr>
              <a:t>template </a:t>
            </a:r>
            <a:r>
              <a:rPr lang="en-US" dirty="0" err="1">
                <a:solidFill>
                  <a:schemeClr val="bg1">
                    <a:lumMod val="50000"/>
                  </a:schemeClr>
                </a:solidFill>
              </a:rPr>
              <a:t>template</a:t>
            </a:r>
            <a:r>
              <a:rPr lang="en-US" dirty="0">
                <a:solidFill>
                  <a:schemeClr val="bg1">
                    <a:lumMod val="50000"/>
                  </a:schemeClr>
                </a:solidFill>
              </a:rPr>
              <a:t> parameter)</a:t>
            </a:r>
            <a:br>
              <a:rPr lang="en-US" dirty="0">
                <a:solidFill>
                  <a:schemeClr val="bg1">
                    <a:lumMod val="50000"/>
                  </a:schemeClr>
                </a:solidFill>
              </a:rPr>
            </a:br>
            <a:r>
              <a:rPr lang="en-US" dirty="0">
                <a:solidFill>
                  <a:schemeClr val="bg1">
                    <a:lumMod val="50000"/>
                  </a:schemeClr>
                </a:solidFill>
              </a:rPr>
              <a:t>“template…”</a:t>
            </a:r>
            <a:endParaRPr lang="ru-RU" dirty="0">
              <a:solidFill>
                <a:schemeClr val="bg1">
                  <a:lumMod val="50000"/>
                </a:schemeClr>
              </a:solidFill>
            </a:endParaRPr>
          </a:p>
        </p:txBody>
      </p:sp>
    </p:spTree>
    <p:extLst>
      <p:ext uri="{BB962C8B-B14F-4D97-AF65-F5344CB8AC3E}">
        <p14:creationId xmlns:p14="http://schemas.microsoft.com/office/powerpoint/2010/main" val="357353598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4C4C7-CE7C-4FEA-89E0-B9205A30C2EC}"/>
              </a:ext>
            </a:extLst>
          </p:cNvPr>
          <p:cNvSpPr>
            <a:spLocks noGrp="1"/>
          </p:cNvSpPr>
          <p:nvPr>
            <p:ph type="title"/>
          </p:nvPr>
        </p:nvSpPr>
        <p:spPr/>
        <p:txBody>
          <a:bodyPr/>
          <a:lstStyle/>
          <a:p>
            <a:r>
              <a:rPr lang="ru-RU" dirty="0" err="1"/>
              <a:t>Инстанциация</a:t>
            </a:r>
            <a:r>
              <a:rPr lang="ru-RU" dirty="0"/>
              <a:t> и специализации шаблонов</a:t>
            </a:r>
          </a:p>
        </p:txBody>
      </p:sp>
      <p:sp>
        <p:nvSpPr>
          <p:cNvPr id="3" name="Content Placeholder 2">
            <a:extLst>
              <a:ext uri="{FF2B5EF4-FFF2-40B4-BE49-F238E27FC236}">
                <a16:creationId xmlns:a16="http://schemas.microsoft.com/office/drawing/2014/main" id="{BB0113E3-8698-4E88-B9F6-5F5DA03C3678}"/>
              </a:ext>
            </a:extLst>
          </p:cNvPr>
          <p:cNvSpPr>
            <a:spLocks noGrp="1"/>
          </p:cNvSpPr>
          <p:nvPr>
            <p:ph idx="1"/>
          </p:nvPr>
        </p:nvSpPr>
        <p:spPr>
          <a:xfrm>
            <a:off x="838200" y="1825625"/>
            <a:ext cx="10515600" cy="4915834"/>
          </a:xfrm>
        </p:spPr>
        <p:txBody>
          <a:bodyPr>
            <a:normAutofit/>
          </a:bodyPr>
          <a:lstStyle/>
          <a:p>
            <a:r>
              <a:rPr lang="ru-RU" dirty="0"/>
              <a:t>Шаблон сущности сам по себе этой сущностью не является.</a:t>
            </a:r>
          </a:p>
          <a:p>
            <a:r>
              <a:rPr lang="ru-RU" dirty="0"/>
              <a:t>Имея определение шаблона, в точке использования его имени определяются значения параметров шаблона (способ зависит от вида используемой сущности), которые подставляются в это определение.</a:t>
            </a:r>
          </a:p>
          <a:p>
            <a:r>
              <a:rPr lang="ru-RU" dirty="0"/>
              <a:t>Процесс подстановки значений параметров шаблона в него называется </a:t>
            </a:r>
            <a:r>
              <a:rPr lang="ru-RU" dirty="0" err="1"/>
              <a:t>инстанциацией</a:t>
            </a:r>
            <a:r>
              <a:rPr lang="ru-RU" dirty="0"/>
              <a:t> </a:t>
            </a:r>
            <a:r>
              <a:rPr lang="en-US" dirty="0"/>
              <a:t>(instantiation), </a:t>
            </a:r>
            <a:r>
              <a:rPr lang="ru-RU" dirty="0"/>
              <a:t>а результат – специализацией (</a:t>
            </a:r>
            <a:r>
              <a:rPr lang="en-US" dirty="0"/>
              <a:t>specialization) </a:t>
            </a:r>
            <a:r>
              <a:rPr lang="ru-RU" dirty="0"/>
              <a:t>этого шаблона.</a:t>
            </a:r>
          </a:p>
          <a:p>
            <a:r>
              <a:rPr lang="ru-RU" dirty="0"/>
              <a:t>Специализация шаблона сущности некоторого вида есть эта сущность, которая далее используется по обычным для неё правилам.</a:t>
            </a:r>
          </a:p>
        </p:txBody>
      </p:sp>
    </p:spTree>
    <p:extLst>
      <p:ext uri="{BB962C8B-B14F-4D97-AF65-F5344CB8AC3E}">
        <p14:creationId xmlns:p14="http://schemas.microsoft.com/office/powerpoint/2010/main" val="98581980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77F248-6A71-4BB9-8CF0-FA657F73F767}"/>
              </a:ext>
            </a:extLst>
          </p:cNvPr>
          <p:cNvSpPr>
            <a:spLocks noGrp="1"/>
          </p:cNvSpPr>
          <p:nvPr>
            <p:ph type="title"/>
          </p:nvPr>
        </p:nvSpPr>
        <p:spPr/>
        <p:txBody>
          <a:bodyPr/>
          <a:lstStyle/>
          <a:p>
            <a:r>
              <a:rPr lang="ru-RU" dirty="0"/>
              <a:t>Лекция 06.02</a:t>
            </a:r>
          </a:p>
        </p:txBody>
      </p:sp>
      <p:sp>
        <p:nvSpPr>
          <p:cNvPr id="5" name="Text Placeholder 4">
            <a:extLst>
              <a:ext uri="{FF2B5EF4-FFF2-40B4-BE49-F238E27FC236}">
                <a16:creationId xmlns:a16="http://schemas.microsoft.com/office/drawing/2014/main" id="{AE43BF95-25C9-437B-BFAB-4C9D52646C44}"/>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027259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D8EE-32C3-48C1-9C03-C733729795D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B084879E-E136-477F-9CFE-EB6096627EFE}"/>
              </a:ext>
            </a:extLst>
          </p:cNvPr>
          <p:cNvSpPr>
            <a:spLocks noGrp="1"/>
          </p:cNvSpPr>
          <p:nvPr>
            <p:ph idx="1"/>
          </p:nvPr>
        </p:nvSpPr>
        <p:spPr/>
        <p:txBody>
          <a:bodyPr/>
          <a:lstStyle/>
          <a:p>
            <a:r>
              <a:rPr lang="ru-RU" dirty="0"/>
              <a:t>Редактор связей (компоновщик, </a:t>
            </a:r>
            <a:r>
              <a:rPr lang="en-US" dirty="0"/>
              <a:t>linker)</a:t>
            </a:r>
            <a:endParaRPr lang="ru-RU" dirty="0"/>
          </a:p>
        </p:txBody>
      </p:sp>
    </p:spTree>
    <p:extLst>
      <p:ext uri="{BB962C8B-B14F-4D97-AF65-F5344CB8AC3E}">
        <p14:creationId xmlns:p14="http://schemas.microsoft.com/office/powerpoint/2010/main" val="334182705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D8DA-42C5-4E62-9E43-C65BEAF5F0C3}"/>
              </a:ext>
            </a:extLst>
          </p:cNvPr>
          <p:cNvSpPr>
            <a:spLocks noGrp="1"/>
          </p:cNvSpPr>
          <p:nvPr>
            <p:ph type="title"/>
          </p:nvPr>
        </p:nvSpPr>
        <p:spPr/>
        <p:txBody>
          <a:bodyPr/>
          <a:lstStyle/>
          <a:p>
            <a:r>
              <a:rPr lang="ru-RU" dirty="0"/>
              <a:t>Шаблоны функций и разрешение перегрузок</a:t>
            </a:r>
          </a:p>
        </p:txBody>
      </p:sp>
      <p:sp>
        <p:nvSpPr>
          <p:cNvPr id="3" name="Content Placeholder 2">
            <a:extLst>
              <a:ext uri="{FF2B5EF4-FFF2-40B4-BE49-F238E27FC236}">
                <a16:creationId xmlns:a16="http://schemas.microsoft.com/office/drawing/2014/main" id="{C3EB80AB-063E-4C7A-B1E9-05A854D79C86}"/>
              </a:ext>
            </a:extLst>
          </p:cNvPr>
          <p:cNvSpPr>
            <a:spLocks noGrp="1"/>
          </p:cNvSpPr>
          <p:nvPr>
            <p:ph idx="1"/>
          </p:nvPr>
        </p:nvSpPr>
        <p:spPr>
          <a:xfrm>
            <a:off x="838200" y="1825624"/>
            <a:ext cx="10515600" cy="4911351"/>
          </a:xfrm>
        </p:spPr>
        <p:txBody>
          <a:bodyPr>
            <a:normAutofit fontScale="92500" lnSpcReduction="20000"/>
          </a:bodyPr>
          <a:lstStyle/>
          <a:p>
            <a:r>
              <a:rPr lang="ru-RU" dirty="0"/>
              <a:t>Шаблоны функций могут использоваться наравне с обычными функциями – одно множество перегрузок может содержать произвольное число шаблонов и обычных функций в любой комбинации.</a:t>
            </a:r>
          </a:p>
          <a:p>
            <a:r>
              <a:rPr lang="ru-RU" dirty="0"/>
              <a:t>Определение значений параметров шаблона осуществляется как часть разрешения перегрузок одним из трёх способов по порядку:</a:t>
            </a:r>
          </a:p>
          <a:p>
            <a:pPr lvl="1"/>
            <a:r>
              <a:rPr lang="ru-RU" dirty="0"/>
              <a:t>Явно указанные значения в списке аргументов шаблона;</a:t>
            </a:r>
          </a:p>
          <a:p>
            <a:pPr lvl="1"/>
            <a:r>
              <a:rPr lang="ru-RU" dirty="0"/>
              <a:t>Дедукция</a:t>
            </a:r>
          </a:p>
          <a:p>
            <a:pPr lvl="1"/>
            <a:r>
              <a:rPr lang="ru-RU" dirty="0"/>
              <a:t>Значения по умолчанию.</a:t>
            </a:r>
          </a:p>
          <a:p>
            <a:r>
              <a:rPr lang="ru-RU" dirty="0"/>
              <a:t>Ошибки, выявляемые на любом из этих этапов не являются ошибками программы, а просто устраняют соответствующую перегрузку как не годную (</a:t>
            </a:r>
            <a:r>
              <a:rPr lang="en-US" dirty="0"/>
              <a:t>Substitution Failure Is Not An Error, SFINAE), </a:t>
            </a:r>
            <a:r>
              <a:rPr lang="ru-RU" dirty="0"/>
              <a:t>в том числе неудачу установить значения всех параметров</a:t>
            </a:r>
            <a:r>
              <a:rPr lang="en-US" dirty="0"/>
              <a:t>.</a:t>
            </a:r>
            <a:endParaRPr lang="ru-RU" dirty="0"/>
          </a:p>
        </p:txBody>
      </p:sp>
    </p:spTree>
    <p:extLst>
      <p:ext uri="{BB962C8B-B14F-4D97-AF65-F5344CB8AC3E}">
        <p14:creationId xmlns:p14="http://schemas.microsoft.com/office/powerpoint/2010/main" val="23623084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D9136-0A04-4537-9370-77603CEC7B8B}"/>
              </a:ext>
            </a:extLst>
          </p:cNvPr>
          <p:cNvSpPr>
            <a:spLocks noGrp="1"/>
          </p:cNvSpPr>
          <p:nvPr>
            <p:ph type="title"/>
          </p:nvPr>
        </p:nvSpPr>
        <p:spPr/>
        <p:txBody>
          <a:bodyPr/>
          <a:lstStyle/>
          <a:p>
            <a:r>
              <a:rPr lang="ru-RU" dirty="0"/>
              <a:t>Список аргументов шаблона</a:t>
            </a:r>
          </a:p>
        </p:txBody>
      </p:sp>
      <p:sp>
        <p:nvSpPr>
          <p:cNvPr id="3" name="Content Placeholder 2">
            <a:extLst>
              <a:ext uri="{FF2B5EF4-FFF2-40B4-BE49-F238E27FC236}">
                <a16:creationId xmlns:a16="http://schemas.microsoft.com/office/drawing/2014/main" id="{DA232C63-A90E-44A0-BB51-0E363C0EC19B}"/>
              </a:ext>
            </a:extLst>
          </p:cNvPr>
          <p:cNvSpPr>
            <a:spLocks noGrp="1"/>
          </p:cNvSpPr>
          <p:nvPr>
            <p:ph idx="1"/>
          </p:nvPr>
        </p:nvSpPr>
        <p:spPr/>
        <p:txBody>
          <a:bodyPr/>
          <a:lstStyle/>
          <a:p>
            <a:r>
              <a:rPr lang="ru-RU" dirty="0"/>
              <a:t>Указывается после имени функции в угловых скобках.</a:t>
            </a:r>
          </a:p>
          <a:p>
            <a:r>
              <a:rPr lang="ru-RU" dirty="0"/>
              <a:t>Должен содержать значения аргументов для шаблона по порядку: для типовых – имена типов, для нетиповых – константные выражения, для шаблонных – имена шаблонов, лишние значения не допускаются.</a:t>
            </a:r>
          </a:p>
          <a:p>
            <a:r>
              <a:rPr lang="ru-RU" dirty="0"/>
              <a:t>Сам факт его наличия (даже пустого) устраняет все перегрузки, не являющиеся шаблонами, как не годные.</a:t>
            </a:r>
          </a:p>
        </p:txBody>
      </p:sp>
    </p:spTree>
    <p:extLst>
      <p:ext uri="{BB962C8B-B14F-4D97-AF65-F5344CB8AC3E}">
        <p14:creationId xmlns:p14="http://schemas.microsoft.com/office/powerpoint/2010/main" val="302766033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0D0D-4F2C-4E07-992A-B5075B974EE1}"/>
              </a:ext>
            </a:extLst>
          </p:cNvPr>
          <p:cNvSpPr>
            <a:spLocks noGrp="1"/>
          </p:cNvSpPr>
          <p:nvPr>
            <p:ph type="title"/>
          </p:nvPr>
        </p:nvSpPr>
        <p:spPr/>
        <p:txBody>
          <a:bodyPr/>
          <a:lstStyle/>
          <a:p>
            <a:r>
              <a:rPr lang="ru-RU" dirty="0"/>
              <a:t>Дедукция</a:t>
            </a:r>
          </a:p>
        </p:txBody>
      </p:sp>
      <p:sp>
        <p:nvSpPr>
          <p:cNvPr id="3" name="Content Placeholder 2">
            <a:extLst>
              <a:ext uri="{FF2B5EF4-FFF2-40B4-BE49-F238E27FC236}">
                <a16:creationId xmlns:a16="http://schemas.microsoft.com/office/drawing/2014/main" id="{FED775E5-9D8B-4271-B596-CEA1D3834038}"/>
              </a:ext>
            </a:extLst>
          </p:cNvPr>
          <p:cNvSpPr>
            <a:spLocks noGrp="1"/>
          </p:cNvSpPr>
          <p:nvPr>
            <p:ph idx="1"/>
          </p:nvPr>
        </p:nvSpPr>
        <p:spPr/>
        <p:txBody>
          <a:bodyPr>
            <a:normAutofit fontScale="92500" lnSpcReduction="10000"/>
          </a:bodyPr>
          <a:lstStyle/>
          <a:p>
            <a:r>
              <a:rPr lang="ru-RU" dirty="0"/>
              <a:t>Дедукция (</a:t>
            </a:r>
            <a:r>
              <a:rPr lang="en-US" dirty="0"/>
              <a:t>deduction) – </a:t>
            </a:r>
            <a:r>
              <a:rPr lang="ru-RU" dirty="0"/>
              <a:t>алгоритм определения значения параметров шаблона путём сопоставления типа аргумента из контекста использования шаблона функции форме типа параметра из описания шаблона.</a:t>
            </a:r>
          </a:p>
          <a:p>
            <a:r>
              <a:rPr lang="ru-RU" dirty="0"/>
              <a:t>Если тип параметра не является ссылкой, при выводе отбрасываются квалификаторы (отражая независимость этой копии от исходного значения).</a:t>
            </a:r>
            <a:br>
              <a:rPr lang="ru-RU" dirty="0"/>
            </a:br>
            <a:r>
              <a:rPr lang="ru-RU" dirty="0"/>
              <a:t>Если тип параметра – ссылка, квалификаторы аргумента не отбрасываются при выводе, а указанные в типе параметра должны в нём присутствовать.</a:t>
            </a:r>
          </a:p>
          <a:p>
            <a:r>
              <a:rPr lang="ru-RU" dirty="0"/>
              <a:t>Дедукция выполняется для всех вхождений одного параметра шаблона в описании функции, для всех вхождений результат должен быть идентичен, иначе возникает ошибка дедукции</a:t>
            </a:r>
            <a:r>
              <a:rPr lang="en-US" dirty="0"/>
              <a:t>.</a:t>
            </a:r>
            <a:endParaRPr lang="ru-RU" dirty="0"/>
          </a:p>
        </p:txBody>
      </p:sp>
    </p:spTree>
    <p:extLst>
      <p:ext uri="{BB962C8B-B14F-4D97-AF65-F5344CB8AC3E}">
        <p14:creationId xmlns:p14="http://schemas.microsoft.com/office/powerpoint/2010/main" val="101561776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B8CFE-31E3-49B0-BF0F-F1CA92839BCA}"/>
              </a:ext>
            </a:extLst>
          </p:cNvPr>
          <p:cNvSpPr>
            <a:spLocks noGrp="1"/>
          </p:cNvSpPr>
          <p:nvPr>
            <p:ph type="title"/>
          </p:nvPr>
        </p:nvSpPr>
        <p:spPr/>
        <p:txBody>
          <a:bodyPr/>
          <a:lstStyle/>
          <a:p>
            <a:r>
              <a:rPr lang="ru-RU" dirty="0"/>
              <a:t>Дедукция (2)</a:t>
            </a:r>
          </a:p>
        </p:txBody>
      </p:sp>
      <p:sp>
        <p:nvSpPr>
          <p:cNvPr id="3" name="Content Placeholder 2">
            <a:extLst>
              <a:ext uri="{FF2B5EF4-FFF2-40B4-BE49-F238E27FC236}">
                <a16:creationId xmlns:a16="http://schemas.microsoft.com/office/drawing/2014/main" id="{792CF870-07CA-449C-B104-0E2B650140B5}"/>
              </a:ext>
            </a:extLst>
          </p:cNvPr>
          <p:cNvSpPr>
            <a:spLocks noGrp="1"/>
          </p:cNvSpPr>
          <p:nvPr>
            <p:ph idx="1"/>
          </p:nvPr>
        </p:nvSpPr>
        <p:spPr>
          <a:xfrm>
            <a:off x="838200" y="4742329"/>
            <a:ext cx="10515600" cy="1765262"/>
          </a:xfrm>
        </p:spPr>
        <p:txBody>
          <a:bodyPr>
            <a:normAutofit/>
          </a:bodyPr>
          <a:lstStyle/>
          <a:p>
            <a:r>
              <a:rPr lang="ru-RU" dirty="0"/>
              <a:t>Существуют </a:t>
            </a:r>
            <a:r>
              <a:rPr lang="ru-RU" dirty="0" err="1"/>
              <a:t>недедуцируемые</a:t>
            </a:r>
            <a:r>
              <a:rPr lang="ru-RU" dirty="0"/>
              <a:t> контексты (</a:t>
            </a:r>
            <a:r>
              <a:rPr lang="en-US" dirty="0"/>
              <a:t>non-deduced context) – </a:t>
            </a:r>
            <a:r>
              <a:rPr lang="ru-RU" dirty="0"/>
              <a:t>формы параметров, не участвующие в дедукции – не позволяют определить значения параметров шаблона, но и не вносят ошибки</a:t>
            </a:r>
            <a:r>
              <a:rPr lang="en-US" dirty="0"/>
              <a:t>.</a:t>
            </a:r>
            <a:endParaRPr lang="ru-RU" dirty="0"/>
          </a:p>
          <a:p>
            <a:endParaRPr lang="ru-RU" dirty="0"/>
          </a:p>
          <a:p>
            <a:endParaRPr lang="ru-RU" dirty="0"/>
          </a:p>
          <a:p>
            <a:endParaRPr lang="ru-RU" dirty="0"/>
          </a:p>
          <a:p>
            <a:endParaRPr lang="ru-RU" dirty="0"/>
          </a:p>
          <a:p>
            <a:endParaRPr lang="ru-RU" dirty="0"/>
          </a:p>
          <a:p>
            <a:endParaRPr lang="ru-RU" dirty="0"/>
          </a:p>
          <a:p>
            <a:pPr marL="0" indent="0">
              <a:buNone/>
            </a:pPr>
            <a:endParaRPr lang="ru-RU" dirty="0"/>
          </a:p>
        </p:txBody>
      </p:sp>
      <p:graphicFrame>
        <p:nvGraphicFramePr>
          <p:cNvPr id="4" name="Table 3">
            <a:extLst>
              <a:ext uri="{FF2B5EF4-FFF2-40B4-BE49-F238E27FC236}">
                <a16:creationId xmlns:a16="http://schemas.microsoft.com/office/drawing/2014/main" id="{DBA8A5F0-E4D9-49EB-9148-4CB82423E463}"/>
              </a:ext>
            </a:extLst>
          </p:cNvPr>
          <p:cNvGraphicFramePr>
            <a:graphicFrameLocks noGrp="1"/>
          </p:cNvGraphicFramePr>
          <p:nvPr>
            <p:extLst>
              <p:ext uri="{D42A27DB-BD31-4B8C-83A1-F6EECF244321}">
                <p14:modId xmlns:p14="http://schemas.microsoft.com/office/powerpoint/2010/main" val="809904974"/>
              </p:ext>
            </p:extLst>
          </p:nvPr>
        </p:nvGraphicFramePr>
        <p:xfrm>
          <a:off x="983129" y="1410896"/>
          <a:ext cx="10581341" cy="3139440"/>
        </p:xfrm>
        <a:graphic>
          <a:graphicData uri="http://schemas.openxmlformats.org/drawingml/2006/table">
            <a:tbl>
              <a:tblPr firstRow="1" bandRow="1">
                <a:tableStyleId>{5C22544A-7EE6-4342-B048-85BDC9FD1C3A}</a:tableStyleId>
              </a:tblPr>
              <a:tblGrid>
                <a:gridCol w="2526553">
                  <a:extLst>
                    <a:ext uri="{9D8B030D-6E8A-4147-A177-3AD203B41FA5}">
                      <a16:colId xmlns:a16="http://schemas.microsoft.com/office/drawing/2014/main" val="1424175634"/>
                    </a:ext>
                  </a:extLst>
                </a:gridCol>
                <a:gridCol w="3012142">
                  <a:extLst>
                    <a:ext uri="{9D8B030D-6E8A-4147-A177-3AD203B41FA5}">
                      <a16:colId xmlns:a16="http://schemas.microsoft.com/office/drawing/2014/main" val="2472195698"/>
                    </a:ext>
                  </a:extLst>
                </a:gridCol>
                <a:gridCol w="5042646">
                  <a:extLst>
                    <a:ext uri="{9D8B030D-6E8A-4147-A177-3AD203B41FA5}">
                      <a16:colId xmlns:a16="http://schemas.microsoft.com/office/drawing/2014/main" val="523546818"/>
                    </a:ext>
                  </a:extLst>
                </a:gridCol>
              </a:tblGrid>
              <a:tr h="370840">
                <a:tc>
                  <a:txBody>
                    <a:bodyPr/>
                    <a:lstStyle/>
                    <a:p>
                      <a:r>
                        <a:rPr lang="ru-RU" dirty="0"/>
                        <a:t>Описание шаблона</a:t>
                      </a:r>
                    </a:p>
                  </a:txBody>
                  <a:tcPr/>
                </a:tc>
                <a:tc>
                  <a:txBody>
                    <a:bodyPr/>
                    <a:lstStyle/>
                    <a:p>
                      <a:r>
                        <a:rPr lang="ru-RU" dirty="0"/>
                        <a:t>Типы аргументов</a:t>
                      </a:r>
                    </a:p>
                  </a:txBody>
                  <a:tcPr/>
                </a:tc>
                <a:tc>
                  <a:txBody>
                    <a:bodyPr/>
                    <a:lstStyle/>
                    <a:p>
                      <a:r>
                        <a:rPr lang="ru-RU" dirty="0"/>
                        <a:t>Дедукция</a:t>
                      </a:r>
                    </a:p>
                  </a:txBody>
                  <a:tcPr/>
                </a:tc>
                <a:extLst>
                  <a:ext uri="{0D108BD9-81ED-4DB2-BD59-A6C34878D82A}">
                    <a16:rowId xmlns:a16="http://schemas.microsoft.com/office/drawing/2014/main" val="2153668612"/>
                  </a:ext>
                </a:extLst>
              </a:tr>
              <a:tr h="370840">
                <a:tc>
                  <a:txBody>
                    <a:bodyPr/>
                    <a:lstStyle/>
                    <a:p>
                      <a:r>
                        <a:rPr lang="en-US" dirty="0">
                          <a:latin typeface="Consolas" panose="020B0609020204030204" pitchFamily="49" charset="0"/>
                        </a:rPr>
                        <a:t>void f(T);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f(</a:t>
                      </a:r>
                      <a:r>
                        <a:rPr lang="en-US" dirty="0" err="1">
                          <a:latin typeface="Consolas" panose="020B0609020204030204" pitchFamily="49" charset="0"/>
                        </a:rPr>
                        <a:t>int</a:t>
                      </a:r>
                      <a:r>
                        <a:rPr lang="en-US" dirty="0">
                          <a:latin typeface="Consolas" panose="020B0609020204030204" pitchFamily="49" charset="0"/>
                        </a:rPr>
                        <a: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T = </a:t>
                      </a:r>
                      <a:r>
                        <a:rPr lang="en-US" dirty="0" err="1">
                          <a:latin typeface="Consolas" panose="020B0609020204030204" pitchFamily="49" charset="0"/>
                        </a:rPr>
                        <a:t>int</a:t>
                      </a:r>
                      <a:endParaRPr lang="ru-RU" dirty="0">
                        <a:latin typeface="Consolas" panose="020B0609020204030204" pitchFamily="49" charset="0"/>
                      </a:endParaRPr>
                    </a:p>
                  </a:txBody>
                  <a:tcPr/>
                </a:tc>
                <a:extLst>
                  <a:ext uri="{0D108BD9-81ED-4DB2-BD59-A6C34878D82A}">
                    <a16:rowId xmlns:a16="http://schemas.microsoft.com/office/drawing/2014/main" val="4086933154"/>
                  </a:ext>
                </a:extLst>
              </a:tr>
              <a:tr h="370840">
                <a:tc>
                  <a:txBody>
                    <a:bodyPr/>
                    <a:lstStyle/>
                    <a:p>
                      <a:r>
                        <a:rPr lang="en-US" dirty="0">
                          <a:latin typeface="Consolas" panose="020B0609020204030204" pitchFamily="49" charset="0"/>
                        </a:rPr>
                        <a:t>void f(T);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f(</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lvalue</a:t>
                      </a:r>
                      <a:r>
                        <a:rPr lang="en-US" dirty="0">
                          <a:latin typeface="Consolas" panose="020B0609020204030204" pitchFamily="49" charset="0"/>
                        </a:rPr>
                        <a: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T = </a:t>
                      </a:r>
                      <a:r>
                        <a:rPr lang="en-US" dirty="0" err="1">
                          <a:latin typeface="Consolas" panose="020B0609020204030204" pitchFamily="49" charset="0"/>
                        </a:rPr>
                        <a:t>int</a:t>
                      </a:r>
                      <a:endParaRPr lang="ru-RU" dirty="0">
                        <a:latin typeface="Consolas" panose="020B0609020204030204" pitchFamily="49" charset="0"/>
                      </a:endParaRPr>
                    </a:p>
                  </a:txBody>
                  <a:tcPr/>
                </a:tc>
                <a:extLst>
                  <a:ext uri="{0D108BD9-81ED-4DB2-BD59-A6C34878D82A}">
                    <a16:rowId xmlns:a16="http://schemas.microsoft.com/office/drawing/2014/main" val="1953480582"/>
                  </a:ext>
                </a:extLst>
              </a:tr>
              <a:tr h="370840">
                <a:tc>
                  <a:txBody>
                    <a:bodyPr/>
                    <a:lstStyle/>
                    <a:p>
                      <a:r>
                        <a:rPr lang="en-US" dirty="0">
                          <a:latin typeface="Consolas" panose="020B0609020204030204" pitchFamily="49" charset="0"/>
                        </a:rPr>
                        <a:t>void f(T&amp;);</a:t>
                      </a:r>
                      <a:endParaRPr lang="ru-RU" dirty="0">
                        <a:latin typeface="Consolas" panose="020B0609020204030204" pitchFamily="49" charset="0"/>
                      </a:endParaRPr>
                    </a:p>
                  </a:txBody>
                  <a:tcPr/>
                </a:tc>
                <a:tc>
                  <a:txBody>
                    <a:bodyPr/>
                    <a:lstStyle/>
                    <a:p>
                      <a:r>
                        <a:rPr lang="en-US" dirty="0">
                          <a:latin typeface="Consolas" panose="020B0609020204030204" pitchFamily="49" charset="0"/>
                        </a:rPr>
                        <a:t>f(</a:t>
                      </a:r>
                      <a:r>
                        <a:rPr lang="en-US" dirty="0" err="1">
                          <a:latin typeface="Consolas" panose="020B0609020204030204" pitchFamily="49" charset="0"/>
                        </a:rPr>
                        <a:t>int</a:t>
                      </a:r>
                      <a:r>
                        <a:rPr lang="en-US" dirty="0">
                          <a:latin typeface="Consolas" panose="020B0609020204030204" pitchFamily="49" charset="0"/>
                        </a:rPr>
                        <a: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T = </a:t>
                      </a:r>
                      <a:r>
                        <a:rPr lang="en-US" dirty="0" err="1">
                          <a:latin typeface="Consolas" panose="020B0609020204030204" pitchFamily="49" charset="0"/>
                        </a:rPr>
                        <a:t>int</a:t>
                      </a:r>
                      <a:br>
                        <a:rPr lang="ru-RU" dirty="0">
                          <a:latin typeface="Consolas" panose="020B0609020204030204" pitchFamily="49" charset="0"/>
                        </a:rPr>
                      </a:br>
                      <a:r>
                        <a:rPr lang="ru-RU" dirty="0">
                          <a:latin typeface="+mn-lt"/>
                        </a:rPr>
                        <a:t>(позднее ошибка привязки, если аргумент не </a:t>
                      </a:r>
                      <a:r>
                        <a:rPr lang="en-US" dirty="0" err="1">
                          <a:latin typeface="+mn-lt"/>
                        </a:rPr>
                        <a:t>lvalue</a:t>
                      </a:r>
                      <a:r>
                        <a:rPr lang="en-US" dirty="0">
                          <a:latin typeface="+mn-lt"/>
                        </a:rPr>
                        <a:t>)</a:t>
                      </a:r>
                      <a:endParaRPr lang="ru-RU" dirty="0">
                        <a:latin typeface="+mn-lt"/>
                      </a:endParaRPr>
                    </a:p>
                  </a:txBody>
                  <a:tcPr/>
                </a:tc>
                <a:extLst>
                  <a:ext uri="{0D108BD9-81ED-4DB2-BD59-A6C34878D82A}">
                    <a16:rowId xmlns:a16="http://schemas.microsoft.com/office/drawing/2014/main" val="3161028423"/>
                  </a:ext>
                </a:extLst>
              </a:tr>
              <a:tr h="370840">
                <a:tc>
                  <a:txBody>
                    <a:bodyPr/>
                    <a:lstStyle/>
                    <a:p>
                      <a:r>
                        <a:rPr lang="en-US" dirty="0">
                          <a:latin typeface="Consolas" panose="020B0609020204030204" pitchFamily="49" charset="0"/>
                        </a:rPr>
                        <a:t>void f(T&amp;);</a:t>
                      </a:r>
                      <a:endParaRPr lang="ru-RU" dirty="0">
                        <a:latin typeface="Consolas" panose="020B0609020204030204" pitchFamily="49" charset="0"/>
                      </a:endParaRPr>
                    </a:p>
                  </a:txBody>
                  <a:tcPr/>
                </a:tc>
                <a:tc>
                  <a:txBody>
                    <a:bodyPr/>
                    <a:lstStyle/>
                    <a:p>
                      <a:r>
                        <a:rPr lang="en-US" dirty="0">
                          <a:latin typeface="Consolas" panose="020B0609020204030204" pitchFamily="49" charset="0"/>
                        </a:rPr>
                        <a:t>f(</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lvalue</a:t>
                      </a:r>
                      <a:r>
                        <a:rPr lang="en-US" dirty="0">
                          <a:latin typeface="Consolas" panose="020B0609020204030204" pitchFamily="49" charset="0"/>
                        </a:rPr>
                        <a: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T =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endParaRPr lang="ru-RU" dirty="0">
                        <a:latin typeface="Consolas" panose="020B0609020204030204" pitchFamily="49" charset="0"/>
                      </a:endParaRPr>
                    </a:p>
                  </a:txBody>
                  <a:tcPr/>
                </a:tc>
                <a:extLst>
                  <a:ext uri="{0D108BD9-81ED-4DB2-BD59-A6C34878D82A}">
                    <a16:rowId xmlns:a16="http://schemas.microsoft.com/office/drawing/2014/main" val="2553762760"/>
                  </a:ext>
                </a:extLst>
              </a:tr>
              <a:tr h="370840">
                <a:tc>
                  <a:txBody>
                    <a:bodyPr/>
                    <a:lstStyle/>
                    <a:p>
                      <a:r>
                        <a:rPr lang="en-US" dirty="0">
                          <a:latin typeface="Consolas" panose="020B0609020204030204" pitchFamily="49" charset="0"/>
                        </a:rPr>
                        <a:t>void f(</a:t>
                      </a:r>
                      <a:r>
                        <a:rPr lang="en-US" dirty="0" err="1">
                          <a:latin typeface="Consolas" panose="020B0609020204030204" pitchFamily="49" charset="0"/>
                        </a:rPr>
                        <a:t>const</a:t>
                      </a:r>
                      <a:r>
                        <a:rPr lang="en-US" dirty="0">
                          <a:latin typeface="Consolas" panose="020B0609020204030204" pitchFamily="49" charset="0"/>
                        </a:rPr>
                        <a:t> T&amp;);</a:t>
                      </a:r>
                      <a:endParaRPr lang="ru-RU" dirty="0">
                        <a:latin typeface="Consolas" panose="020B0609020204030204" pitchFamily="49" charset="0"/>
                      </a:endParaRPr>
                    </a:p>
                  </a:txBody>
                  <a:tcPr/>
                </a:tc>
                <a:tc>
                  <a:txBody>
                    <a:bodyPr/>
                    <a:lstStyle/>
                    <a:p>
                      <a:r>
                        <a:rPr lang="en-US" dirty="0">
                          <a:latin typeface="Consolas" panose="020B0609020204030204" pitchFamily="49" charset="0"/>
                        </a:rPr>
                        <a:t>f(</a:t>
                      </a:r>
                      <a:r>
                        <a:rPr lang="en-US" dirty="0" err="1">
                          <a:latin typeface="Consolas" panose="020B0609020204030204" pitchFamily="49" charset="0"/>
                        </a:rPr>
                        <a:t>int</a:t>
                      </a:r>
                      <a:r>
                        <a:rPr lang="en-US" dirty="0">
                          <a:latin typeface="Consolas" panose="020B0609020204030204" pitchFamily="49" charset="0"/>
                        </a:rPr>
                        <a: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T = </a:t>
                      </a:r>
                      <a:r>
                        <a:rPr lang="en-US" dirty="0" err="1">
                          <a:latin typeface="Consolas" panose="020B0609020204030204" pitchFamily="49" charset="0"/>
                        </a:rPr>
                        <a:t>int</a:t>
                      </a:r>
                      <a:endParaRPr lang="ru-RU" dirty="0">
                        <a:latin typeface="Consolas" panose="020B0609020204030204" pitchFamily="49" charset="0"/>
                      </a:endParaRPr>
                    </a:p>
                  </a:txBody>
                  <a:tcPr/>
                </a:tc>
                <a:extLst>
                  <a:ext uri="{0D108BD9-81ED-4DB2-BD59-A6C34878D82A}">
                    <a16:rowId xmlns:a16="http://schemas.microsoft.com/office/drawing/2014/main" val="3707204363"/>
                  </a:ext>
                </a:extLst>
              </a:tr>
              <a:tr h="370840">
                <a:tc>
                  <a:txBody>
                    <a:bodyPr/>
                    <a:lstStyle/>
                    <a:p>
                      <a:r>
                        <a:rPr lang="en-US" dirty="0">
                          <a:latin typeface="Consolas" panose="020B0609020204030204" pitchFamily="49" charset="0"/>
                        </a:rPr>
                        <a:t>void f(</a:t>
                      </a:r>
                      <a:r>
                        <a:rPr lang="en-US" dirty="0" err="1">
                          <a:latin typeface="Consolas" panose="020B0609020204030204" pitchFamily="49" charset="0"/>
                        </a:rPr>
                        <a:t>const</a:t>
                      </a:r>
                      <a:r>
                        <a:rPr lang="en-US" dirty="0">
                          <a:latin typeface="Consolas" panose="020B0609020204030204" pitchFamily="49" charset="0"/>
                        </a:rPr>
                        <a:t> T&amp;);</a:t>
                      </a:r>
                      <a:endParaRPr lang="ru-RU" dirty="0">
                        <a:latin typeface="Consolas" panose="020B0609020204030204" pitchFamily="49" charset="0"/>
                      </a:endParaRPr>
                    </a:p>
                  </a:txBody>
                  <a:tcPr/>
                </a:tc>
                <a:tc>
                  <a:txBody>
                    <a:bodyPr/>
                    <a:lstStyle/>
                    <a:p>
                      <a:r>
                        <a:rPr lang="en-US" dirty="0">
                          <a:latin typeface="Consolas" panose="020B0609020204030204" pitchFamily="49" charset="0"/>
                        </a:rPr>
                        <a:t>f(</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lvalue</a:t>
                      </a:r>
                      <a:r>
                        <a:rPr lang="en-US" dirty="0">
                          <a:latin typeface="Consolas" panose="020B0609020204030204" pitchFamily="49" charset="0"/>
                        </a:rPr>
                        <a: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T = </a:t>
                      </a:r>
                      <a:r>
                        <a:rPr lang="en-US" dirty="0" err="1">
                          <a:latin typeface="Consolas" panose="020B0609020204030204" pitchFamily="49" charset="0"/>
                        </a:rPr>
                        <a:t>int</a:t>
                      </a:r>
                      <a:endParaRPr lang="ru-RU" dirty="0">
                        <a:latin typeface="Consolas" panose="020B0609020204030204" pitchFamily="49" charset="0"/>
                      </a:endParaRPr>
                    </a:p>
                  </a:txBody>
                  <a:tcPr/>
                </a:tc>
                <a:extLst>
                  <a:ext uri="{0D108BD9-81ED-4DB2-BD59-A6C34878D82A}">
                    <a16:rowId xmlns:a16="http://schemas.microsoft.com/office/drawing/2014/main" val="2438056446"/>
                  </a:ext>
                </a:extLst>
              </a:tr>
            </a:tbl>
          </a:graphicData>
        </a:graphic>
      </p:graphicFrame>
    </p:spTree>
    <p:extLst>
      <p:ext uri="{BB962C8B-B14F-4D97-AF65-F5344CB8AC3E}">
        <p14:creationId xmlns:p14="http://schemas.microsoft.com/office/powerpoint/2010/main" val="259680713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62F18-3BD5-415A-A158-1CE9A8348850}"/>
              </a:ext>
            </a:extLst>
          </p:cNvPr>
          <p:cNvSpPr>
            <a:spLocks noGrp="1"/>
          </p:cNvSpPr>
          <p:nvPr>
            <p:ph type="title"/>
          </p:nvPr>
        </p:nvSpPr>
        <p:spPr/>
        <p:txBody>
          <a:bodyPr/>
          <a:lstStyle/>
          <a:p>
            <a:r>
              <a:rPr lang="ru-RU" dirty="0"/>
              <a:t>Значения параметров шаблонов по умолчанию</a:t>
            </a:r>
          </a:p>
        </p:txBody>
      </p:sp>
      <p:sp>
        <p:nvSpPr>
          <p:cNvPr id="3" name="Content Placeholder 2">
            <a:extLst>
              <a:ext uri="{FF2B5EF4-FFF2-40B4-BE49-F238E27FC236}">
                <a16:creationId xmlns:a16="http://schemas.microsoft.com/office/drawing/2014/main" id="{3B1E8C53-842D-43C0-8B40-3755E922FEA4}"/>
              </a:ext>
            </a:extLst>
          </p:cNvPr>
          <p:cNvSpPr>
            <a:spLocks noGrp="1"/>
          </p:cNvSpPr>
          <p:nvPr>
            <p:ph idx="1"/>
          </p:nvPr>
        </p:nvSpPr>
        <p:spPr/>
        <p:txBody>
          <a:bodyPr/>
          <a:lstStyle/>
          <a:p>
            <a:r>
              <a:rPr lang="ru-RU" dirty="0"/>
              <a:t>Аналогичны аргументам параметров функций, используются, только если предыдущие два способа выяснения параметров шаблона не дали результата.</a:t>
            </a:r>
          </a:p>
          <a:p>
            <a:r>
              <a:rPr lang="ru-RU" dirty="0"/>
              <a:t>В отличие от аргументов по умолчанию, могут ссылаться на предыдущие:</a:t>
            </a:r>
            <a:br>
              <a:rPr lang="ru-RU" dirty="0"/>
            </a:b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T,typename</a:t>
            </a:r>
            <a:r>
              <a:rPr lang="en-US" dirty="0">
                <a:latin typeface="Consolas" panose="020B0609020204030204" pitchFamily="49" charset="0"/>
              </a:rPr>
              <a:t> U = T&gt;</a:t>
            </a:r>
            <a:br>
              <a:rPr lang="en-US" dirty="0">
                <a:latin typeface="Consolas" panose="020B0609020204030204" pitchFamily="49" charset="0"/>
              </a:rPr>
            </a:br>
            <a:r>
              <a:rPr lang="en-US" dirty="0">
                <a:latin typeface="Consolas" panose="020B0609020204030204" pitchFamily="49" charset="0"/>
              </a:rPr>
              <a:t>void f();</a:t>
            </a:r>
          </a:p>
          <a:p>
            <a:r>
              <a:rPr lang="ru-RU" dirty="0"/>
              <a:t>Значения параметров шаблонов по умолчанию не являются входными сведениями о типе аргументов для дедукции.</a:t>
            </a:r>
          </a:p>
        </p:txBody>
      </p:sp>
    </p:spTree>
    <p:extLst>
      <p:ext uri="{BB962C8B-B14F-4D97-AF65-F5344CB8AC3E}">
        <p14:creationId xmlns:p14="http://schemas.microsoft.com/office/powerpoint/2010/main" val="131305934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D8DA-42C5-4E62-9E43-C65BEAF5F0C3}"/>
              </a:ext>
            </a:extLst>
          </p:cNvPr>
          <p:cNvSpPr>
            <a:spLocks noGrp="1"/>
          </p:cNvSpPr>
          <p:nvPr>
            <p:ph type="title"/>
          </p:nvPr>
        </p:nvSpPr>
        <p:spPr/>
        <p:txBody>
          <a:bodyPr/>
          <a:lstStyle/>
          <a:p>
            <a:r>
              <a:rPr lang="ru-RU" dirty="0"/>
              <a:t>Шаблоны функций и разрешение перегрузок (2)</a:t>
            </a:r>
          </a:p>
        </p:txBody>
      </p:sp>
      <p:sp>
        <p:nvSpPr>
          <p:cNvPr id="3" name="Content Placeholder 2">
            <a:extLst>
              <a:ext uri="{FF2B5EF4-FFF2-40B4-BE49-F238E27FC236}">
                <a16:creationId xmlns:a16="http://schemas.microsoft.com/office/drawing/2014/main" id="{C3EB80AB-063E-4C7A-B1E9-05A854D79C86}"/>
              </a:ext>
            </a:extLst>
          </p:cNvPr>
          <p:cNvSpPr>
            <a:spLocks noGrp="1"/>
          </p:cNvSpPr>
          <p:nvPr>
            <p:ph idx="1"/>
          </p:nvPr>
        </p:nvSpPr>
        <p:spPr>
          <a:xfrm>
            <a:off x="838200" y="1825624"/>
            <a:ext cx="10515600" cy="4911351"/>
          </a:xfrm>
        </p:spPr>
        <p:txBody>
          <a:bodyPr>
            <a:normAutofit/>
          </a:bodyPr>
          <a:lstStyle/>
          <a:p>
            <a:r>
              <a:rPr lang="ru-RU" dirty="0"/>
              <a:t>Если не удалось установить значения всех параметров, перегрузка не годна.</a:t>
            </a:r>
          </a:p>
          <a:p>
            <a:r>
              <a:rPr lang="ru-RU" dirty="0"/>
              <a:t>Далее значения параметров подставляются в описание функции (возможные ошибки вызывают </a:t>
            </a:r>
            <a:r>
              <a:rPr lang="en-US" dirty="0"/>
              <a:t>SFINAE)</a:t>
            </a:r>
            <a:r>
              <a:rPr lang="ru-RU" dirty="0"/>
              <a:t>, которое </a:t>
            </a:r>
            <a:r>
              <a:rPr lang="ru-RU" dirty="0" err="1"/>
              <a:t>инстанциируется</a:t>
            </a:r>
            <a:r>
              <a:rPr lang="ru-RU" dirty="0"/>
              <a:t> и затем используется по обычным правилам в разрешении перегрузок</a:t>
            </a:r>
            <a:r>
              <a:rPr lang="en-US" dirty="0"/>
              <a:t>.</a:t>
            </a:r>
            <a:endParaRPr lang="ru-RU" dirty="0"/>
          </a:p>
          <a:p>
            <a:r>
              <a:rPr lang="ru-RU" dirty="0"/>
              <a:t>Если такое описание становится результатом разрешения перегрузок, </a:t>
            </a:r>
            <a:r>
              <a:rPr lang="ru-RU" dirty="0" err="1"/>
              <a:t>инстанциируется</a:t>
            </a:r>
            <a:r>
              <a:rPr lang="ru-RU" dirty="0"/>
              <a:t> полное определение данного шаблона функции.</a:t>
            </a:r>
          </a:p>
        </p:txBody>
      </p:sp>
    </p:spTree>
    <p:extLst>
      <p:ext uri="{BB962C8B-B14F-4D97-AF65-F5344CB8AC3E}">
        <p14:creationId xmlns:p14="http://schemas.microsoft.com/office/powerpoint/2010/main" val="166671561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2A2B1-408F-4DD4-92EE-B3AEA6284D05}"/>
              </a:ext>
            </a:extLst>
          </p:cNvPr>
          <p:cNvSpPr>
            <a:spLocks noGrp="1"/>
          </p:cNvSpPr>
          <p:nvPr>
            <p:ph type="title"/>
          </p:nvPr>
        </p:nvSpPr>
        <p:spPr/>
        <p:txBody>
          <a:bodyPr/>
          <a:lstStyle/>
          <a:p>
            <a:r>
              <a:rPr lang="ru-RU" dirty="0"/>
              <a:t>Шаблоны функций и разрешение перегрузок (3)</a:t>
            </a:r>
          </a:p>
        </p:txBody>
      </p:sp>
      <p:sp>
        <p:nvSpPr>
          <p:cNvPr id="3" name="Content Placeholder 2">
            <a:extLst>
              <a:ext uri="{FF2B5EF4-FFF2-40B4-BE49-F238E27FC236}">
                <a16:creationId xmlns:a16="http://schemas.microsoft.com/office/drawing/2014/main" id="{A41D478B-F080-4317-9FE1-FFD7FA92AA8E}"/>
              </a:ext>
            </a:extLst>
          </p:cNvPr>
          <p:cNvSpPr>
            <a:spLocks noGrp="1"/>
          </p:cNvSpPr>
          <p:nvPr>
            <p:ph idx="1"/>
          </p:nvPr>
        </p:nvSpPr>
        <p:spPr/>
        <p:txBody>
          <a:bodyPr>
            <a:normAutofit fontScale="850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T,typename</a:t>
            </a:r>
            <a:r>
              <a:rPr lang="en-US" dirty="0">
                <a:latin typeface="Consolas" panose="020B0609020204030204" pitchFamily="49" charset="0"/>
              </a:rPr>
              <a:t> U&gt;</a:t>
            </a:r>
          </a:p>
          <a:p>
            <a:pPr marL="0" indent="0">
              <a:buNone/>
            </a:pPr>
            <a:r>
              <a:rPr lang="en-US" dirty="0">
                <a:latin typeface="Consolas" panose="020B0609020204030204" pitchFamily="49" charset="0"/>
              </a:rPr>
              <a:t>void f</a:t>
            </a:r>
            <a:r>
              <a:rPr lang="ru-RU" dirty="0">
                <a:latin typeface="Consolas" panose="020B0609020204030204" pitchFamily="49" charset="0"/>
              </a:rPr>
              <a:t>1</a:t>
            </a:r>
            <a:r>
              <a:rPr lang="en-US" dirty="0">
                <a:latin typeface="Consolas" panose="020B0609020204030204" pitchFamily="49" charset="0"/>
              </a:rPr>
              <a:t>(T </a:t>
            </a:r>
            <a:r>
              <a:rPr lang="en-US" dirty="0" err="1">
                <a:latin typeface="Consolas" panose="020B0609020204030204" pitchFamily="49" charset="0"/>
              </a:rPr>
              <a:t>x,const</a:t>
            </a:r>
            <a:r>
              <a:rPr lang="en-US" dirty="0">
                <a:latin typeface="Consolas" panose="020B0609020204030204" pitchFamily="49" charset="0"/>
              </a:rPr>
              <a:t> U&amp; y);</a:t>
            </a:r>
            <a:endParaRPr lang="ru-RU" dirty="0">
              <a:latin typeface="Consolas" panose="020B0609020204030204" pitchFamily="49" charset="0"/>
            </a:endParaRP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f2(T </a:t>
            </a:r>
            <a:r>
              <a:rPr lang="en-US" dirty="0" err="1">
                <a:latin typeface="Consolas" panose="020B0609020204030204" pitchFamily="49" charset="0"/>
              </a:rPr>
              <a:t>x,T</a:t>
            </a:r>
            <a:r>
              <a:rPr lang="en-US" dirty="0">
                <a:latin typeface="Consolas" panose="020B0609020204030204" pitchFamily="49" charset="0"/>
              </a:rPr>
              <a:t> y);</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g() {</a:t>
            </a:r>
          </a:p>
          <a:p>
            <a:pPr marL="0" indent="0">
              <a:buNone/>
            </a:pPr>
            <a:r>
              <a:rPr lang="en-US" dirty="0">
                <a:latin typeface="Consolas" panose="020B0609020204030204" pitchFamily="49" charset="0"/>
              </a:rPr>
              <a:t>    f</a:t>
            </a:r>
            <a:r>
              <a:rPr lang="ru-RU" dirty="0">
                <a:latin typeface="Consolas" panose="020B0609020204030204" pitchFamily="49" charset="0"/>
              </a:rPr>
              <a:t>1</a:t>
            </a:r>
            <a:r>
              <a:rPr lang="en-US" dirty="0">
                <a:latin typeface="Consolas" panose="020B0609020204030204" pitchFamily="49" charset="0"/>
              </a:rPr>
              <a:t>(1,2);               // T=</a:t>
            </a:r>
            <a:r>
              <a:rPr lang="en-US" dirty="0" err="1">
                <a:latin typeface="Consolas" panose="020B0609020204030204" pitchFamily="49" charset="0"/>
              </a:rPr>
              <a:t>int</a:t>
            </a:r>
            <a:r>
              <a:rPr lang="en-US" dirty="0">
                <a:latin typeface="Consolas" panose="020B0609020204030204" pitchFamily="49" charset="0"/>
              </a:rPr>
              <a:t>, U=</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a:latin typeface="Consolas" panose="020B0609020204030204" pitchFamily="49" charset="0"/>
              </a:rPr>
              <a:t>    f</a:t>
            </a:r>
            <a:r>
              <a:rPr lang="ru-RU" dirty="0">
                <a:latin typeface="Consolas" panose="020B0609020204030204" pitchFamily="49" charset="0"/>
              </a:rPr>
              <a:t>1</a:t>
            </a:r>
            <a:r>
              <a:rPr lang="en-US" dirty="0">
                <a:latin typeface="Consolas" panose="020B0609020204030204" pitchFamily="49" charset="0"/>
              </a:rPr>
              <a:t>&lt;</a:t>
            </a:r>
            <a:r>
              <a:rPr lang="en-US" dirty="0" err="1">
                <a:latin typeface="Consolas" panose="020B0609020204030204" pitchFamily="49" charset="0"/>
              </a:rPr>
              <a:t>int,double</a:t>
            </a:r>
            <a:r>
              <a:rPr lang="en-US" dirty="0">
                <a:latin typeface="Consolas" panose="020B0609020204030204" pitchFamily="49" charset="0"/>
              </a:rPr>
              <a:t>&gt;(1.2,3); // T=</a:t>
            </a:r>
            <a:r>
              <a:rPr lang="en-US" dirty="0" err="1">
                <a:latin typeface="Consolas" panose="020B0609020204030204" pitchFamily="49" charset="0"/>
              </a:rPr>
              <a:t>int</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U=double</a:t>
            </a:r>
          </a:p>
          <a:p>
            <a:pPr marL="0" indent="0">
              <a:buNone/>
            </a:pPr>
            <a:r>
              <a:rPr lang="en-US" dirty="0">
                <a:latin typeface="Consolas" panose="020B0609020204030204" pitchFamily="49" charset="0"/>
              </a:rPr>
              <a:t>    f2(1u,2u);             // T=unsigned</a:t>
            </a:r>
          </a:p>
          <a:p>
            <a:pPr marL="0" indent="0">
              <a:buNone/>
            </a:pPr>
            <a:r>
              <a:rPr lang="en-US" dirty="0">
                <a:latin typeface="Consolas" panose="020B0609020204030204" pitchFamily="49" charset="0"/>
              </a:rPr>
              <a:t>    f2(1,2.3);             // </a:t>
            </a:r>
            <a:r>
              <a:rPr lang="ru-RU" dirty="0">
                <a:latin typeface="Consolas" panose="020B0609020204030204" pitchFamily="49" charset="0"/>
              </a:rPr>
              <a:t>ошибка дедукции</a:t>
            </a:r>
            <a:endParaRPr lang="en-US" dirty="0">
              <a:latin typeface="Consolas" panose="020B0609020204030204" pitchFamily="49" charset="0"/>
            </a:endParaRP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306313363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E5986-6186-485F-AFB2-14F6B899BE7F}"/>
              </a:ext>
            </a:extLst>
          </p:cNvPr>
          <p:cNvSpPr>
            <a:spLocks noGrp="1"/>
          </p:cNvSpPr>
          <p:nvPr>
            <p:ph type="title"/>
          </p:nvPr>
        </p:nvSpPr>
        <p:spPr/>
        <p:txBody>
          <a:bodyPr/>
          <a:lstStyle/>
          <a:p>
            <a:r>
              <a:rPr lang="ru-RU" dirty="0"/>
              <a:t>Дополнительные правила разрешения перегрузок с шаблонами</a:t>
            </a:r>
          </a:p>
        </p:txBody>
      </p:sp>
      <p:sp>
        <p:nvSpPr>
          <p:cNvPr id="3" name="Content Placeholder 2">
            <a:extLst>
              <a:ext uri="{FF2B5EF4-FFF2-40B4-BE49-F238E27FC236}">
                <a16:creationId xmlns:a16="http://schemas.microsoft.com/office/drawing/2014/main" id="{A033612C-6107-4364-8D9E-DDF581EEC9BE}"/>
              </a:ext>
            </a:extLst>
          </p:cNvPr>
          <p:cNvSpPr>
            <a:spLocks noGrp="1"/>
          </p:cNvSpPr>
          <p:nvPr>
            <p:ph idx="1"/>
          </p:nvPr>
        </p:nvSpPr>
        <p:spPr>
          <a:xfrm>
            <a:off x="838200" y="1825624"/>
            <a:ext cx="10515600" cy="4781363"/>
          </a:xfrm>
        </p:spPr>
        <p:txBody>
          <a:bodyPr>
            <a:normAutofit fontScale="92500" lnSpcReduction="20000"/>
          </a:bodyPr>
          <a:lstStyle/>
          <a:p>
            <a:r>
              <a:rPr lang="ru-RU" dirty="0"/>
              <a:t>Применяются, если не удаётся выбрать одну наилучшую из более чем одной годных, когда хотя бы одна из низ – специализация шаблона.</a:t>
            </a:r>
          </a:p>
          <a:p>
            <a:pPr lvl="1"/>
            <a:r>
              <a:rPr lang="ru-RU" dirty="0"/>
              <a:t>Специализация шаблона хуже идентичной обыкновенной функции-перегрузки.</a:t>
            </a:r>
          </a:p>
          <a:p>
            <a:pPr lvl="1"/>
            <a:r>
              <a:rPr lang="ru-RU" dirty="0"/>
              <a:t>Частичный порядок специализаций шаблонов (</a:t>
            </a:r>
            <a:r>
              <a:rPr lang="en-US" dirty="0"/>
              <a:t>function template partial ordering)</a:t>
            </a:r>
            <a:r>
              <a:rPr lang="ru-RU" dirty="0"/>
              <a:t> применяется для выбора из двух специализаций более специализированной (</a:t>
            </a:r>
            <a:r>
              <a:rPr lang="en-US" dirty="0"/>
              <a:t>more specialized).</a:t>
            </a:r>
          </a:p>
          <a:p>
            <a:pPr marL="1371600" lvl="2" indent="-457200">
              <a:buFont typeface="+mj-lt"/>
              <a:buAutoNum type="arabicPeriod"/>
            </a:pPr>
            <a:r>
              <a:rPr lang="ru-RU" dirty="0"/>
              <a:t>Убрать ссылки и квалификаторы с их базовых типов.</a:t>
            </a:r>
          </a:p>
          <a:p>
            <a:pPr marL="1371600" lvl="2" indent="-457200">
              <a:buFont typeface="+mj-lt"/>
              <a:buAutoNum type="arabicPeriod"/>
            </a:pPr>
            <a:r>
              <a:rPr lang="ru-RU" dirty="0"/>
              <a:t>Для первого шаблона придумать фиктивные значения всех параметров и подставить их в описание, получив конкретные типы параметров.</a:t>
            </a:r>
          </a:p>
          <a:p>
            <a:pPr marL="1371600" lvl="2" indent="-457200">
              <a:buFont typeface="+mj-lt"/>
              <a:buAutoNum type="arabicPeriod"/>
            </a:pPr>
            <a:r>
              <a:rPr lang="ru-RU" dirty="0"/>
              <a:t>Использовать эти типы параметров в качестве типа аргументов второго шаблона и попробовать для такого вызова определить (</a:t>
            </a:r>
            <a:r>
              <a:rPr lang="ru-RU" dirty="0" err="1"/>
              <a:t>дедукция+умолчания</a:t>
            </a:r>
            <a:r>
              <a:rPr lang="ru-RU" dirty="0"/>
              <a:t>) типы его параметров.</a:t>
            </a:r>
          </a:p>
          <a:p>
            <a:pPr marL="1371600" lvl="2" indent="-457200">
              <a:buFont typeface="+mj-lt"/>
              <a:buAutoNum type="arabicPeriod"/>
            </a:pPr>
            <a:r>
              <a:rPr lang="ru-RU" dirty="0"/>
              <a:t>Сделать то же самое, начиная со второго шаблона, подставляя в первый.</a:t>
            </a:r>
          </a:p>
          <a:p>
            <a:pPr marL="1371600" lvl="2" indent="-457200">
              <a:buFont typeface="+mj-lt"/>
              <a:buAutoNum type="arabicPeriod"/>
            </a:pPr>
            <a:r>
              <a:rPr lang="ru-RU" dirty="0"/>
              <a:t>Если только одно направление даёт ошибку, то шаблон, значения параметров которого не удаётся определить – более специализированный. Если оба без ошибок, но ссылку содержал только один до отбрасывания на шаге 1 или имел больше квалификаторов, то более специализированный – он.</a:t>
            </a:r>
          </a:p>
        </p:txBody>
      </p:sp>
    </p:spTree>
    <p:extLst>
      <p:ext uri="{BB962C8B-B14F-4D97-AF65-F5344CB8AC3E}">
        <p14:creationId xmlns:p14="http://schemas.microsoft.com/office/powerpoint/2010/main" val="354624104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1F19-6AAA-4A08-A222-12F47E9C8106}"/>
              </a:ext>
            </a:extLst>
          </p:cNvPr>
          <p:cNvSpPr>
            <a:spLocks noGrp="1"/>
          </p:cNvSpPr>
          <p:nvPr>
            <p:ph type="title"/>
          </p:nvPr>
        </p:nvSpPr>
        <p:spPr/>
        <p:txBody>
          <a:bodyPr/>
          <a:lstStyle/>
          <a:p>
            <a:r>
              <a:rPr lang="ru-RU" dirty="0"/>
              <a:t>Шаблоны функций и разрешение перегрузок (4)</a:t>
            </a:r>
          </a:p>
        </p:txBody>
      </p:sp>
      <p:sp>
        <p:nvSpPr>
          <p:cNvPr id="3" name="Content Placeholder 2">
            <a:extLst>
              <a:ext uri="{FF2B5EF4-FFF2-40B4-BE49-F238E27FC236}">
                <a16:creationId xmlns:a16="http://schemas.microsoft.com/office/drawing/2014/main" id="{57C4B3F6-6CDF-462C-96BE-5E87B8FB1E37}"/>
              </a:ext>
            </a:extLst>
          </p:cNvPr>
          <p:cNvSpPr>
            <a:spLocks noGrp="1"/>
          </p:cNvSpPr>
          <p:nvPr>
            <p:ph idx="1"/>
          </p:nvPr>
        </p:nvSpPr>
        <p:spPr/>
        <p:txBody>
          <a:bodyPr>
            <a:normAutofit fontScale="925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f(T x);   // 1</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x); // 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 {</a:t>
            </a:r>
          </a:p>
          <a:p>
            <a:pPr marL="0" indent="0">
              <a:buNone/>
            </a:pPr>
            <a:r>
              <a:rPr lang="en-US" dirty="0">
                <a:latin typeface="Consolas" panose="020B0609020204030204" pitchFamily="49" charset="0"/>
              </a:rPr>
              <a:t>    f(3);   // 2 (</a:t>
            </a:r>
            <a:r>
              <a:rPr lang="ru-RU" dirty="0">
                <a:latin typeface="Consolas" panose="020B0609020204030204" pitchFamily="49" charset="0"/>
              </a:rPr>
              <a:t>годны обе, побеждает не</a:t>
            </a:r>
          </a:p>
          <a:p>
            <a:pPr marL="0" indent="0">
              <a:buNone/>
            </a:pPr>
            <a:r>
              <a:rPr lang="ru-RU" dirty="0">
                <a:latin typeface="Consolas" panose="020B0609020204030204" pitchFamily="49" charset="0"/>
              </a:rPr>
              <a:t>                  специализация)</a:t>
            </a:r>
            <a:endParaRPr lang="en-US" dirty="0">
              <a:latin typeface="Consolas" panose="020B0609020204030204" pitchFamily="49" charset="0"/>
            </a:endParaRPr>
          </a:p>
          <a:p>
            <a:pPr marL="0" indent="0">
              <a:buNone/>
            </a:pPr>
            <a:r>
              <a:rPr lang="en-US" dirty="0">
                <a:latin typeface="Consolas" panose="020B0609020204030204" pitchFamily="49" charset="0"/>
              </a:rPr>
              <a:t>    f&lt;&gt;(3); // 1</a:t>
            </a:r>
            <a:r>
              <a:rPr lang="ru-RU" dirty="0">
                <a:latin typeface="Consolas" panose="020B0609020204030204" pitchFamily="49" charset="0"/>
              </a:rPr>
              <a:t> (список аргументов шаблона</a:t>
            </a:r>
          </a:p>
          <a:p>
            <a:pPr marL="0" indent="0">
              <a:buNone/>
            </a:pPr>
            <a:r>
              <a:rPr lang="ru-RU" dirty="0">
                <a:latin typeface="Consolas" panose="020B0609020204030204" pitchFamily="49" charset="0"/>
              </a:rPr>
              <a:t>                  устраняет не шаблоны)</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75741561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F48F-E6BF-4E04-B0A4-748406695E5E}"/>
              </a:ext>
            </a:extLst>
          </p:cNvPr>
          <p:cNvSpPr>
            <a:spLocks noGrp="1"/>
          </p:cNvSpPr>
          <p:nvPr>
            <p:ph type="title"/>
          </p:nvPr>
        </p:nvSpPr>
        <p:spPr/>
        <p:txBody>
          <a:bodyPr/>
          <a:lstStyle/>
          <a:p>
            <a:r>
              <a:rPr lang="ru-RU" dirty="0"/>
              <a:t>Шаблоны функций и разрешение перегрузок (5)</a:t>
            </a:r>
          </a:p>
        </p:txBody>
      </p:sp>
      <p:sp>
        <p:nvSpPr>
          <p:cNvPr id="3" name="Content Placeholder 2">
            <a:extLst>
              <a:ext uri="{FF2B5EF4-FFF2-40B4-BE49-F238E27FC236}">
                <a16:creationId xmlns:a16="http://schemas.microsoft.com/office/drawing/2014/main" id="{3CB4A986-C93D-439D-84F5-17370B9D1BC9}"/>
              </a:ext>
            </a:extLst>
          </p:cNvPr>
          <p:cNvSpPr>
            <a:spLocks noGrp="1"/>
          </p:cNvSpPr>
          <p:nvPr>
            <p:ph idx="1"/>
          </p:nvPr>
        </p:nvSpPr>
        <p:spPr>
          <a:xfrm>
            <a:off x="838200" y="1825625"/>
            <a:ext cx="10515600" cy="4996516"/>
          </a:xfrm>
        </p:spPr>
        <p:txBody>
          <a:bodyPr>
            <a:normAutofit fontScale="625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 void f1(T);        // 1</a:t>
            </a: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 void f1(T&amp;);       // 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 void f2(T&amp;);       // 3</a:t>
            </a: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 void f2(</a:t>
            </a:r>
            <a:r>
              <a:rPr lang="en-US" dirty="0" err="1">
                <a:latin typeface="Consolas" panose="020B0609020204030204" pitchFamily="49" charset="0"/>
              </a:rPr>
              <a:t>const</a:t>
            </a:r>
            <a:r>
              <a:rPr lang="en-US" dirty="0">
                <a:latin typeface="Consolas" panose="020B0609020204030204" pitchFamily="49" charset="0"/>
              </a:rPr>
              <a:t> T&amp;); // 4</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 = 3;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y = 4;</a:t>
            </a:r>
          </a:p>
          <a:p>
            <a:pPr marL="0" indent="0">
              <a:buNone/>
            </a:pPr>
            <a:r>
              <a:rPr lang="en-US" dirty="0">
                <a:latin typeface="Consolas" panose="020B0609020204030204" pitchFamily="49" charset="0"/>
              </a:rPr>
              <a:t>    f1(3); // 1 </a:t>
            </a:r>
            <a:r>
              <a:rPr lang="ru-RU" dirty="0">
                <a:latin typeface="Consolas" panose="020B0609020204030204" pitchFamily="49" charset="0"/>
              </a:rPr>
              <a:t>(</a:t>
            </a:r>
            <a:r>
              <a:rPr lang="en-US" dirty="0">
                <a:latin typeface="Consolas" panose="020B0609020204030204" pitchFamily="49" charset="0"/>
              </a:rPr>
              <a:t>2 </a:t>
            </a:r>
            <a:r>
              <a:rPr lang="ru-RU" dirty="0">
                <a:latin typeface="Consolas" panose="020B0609020204030204" pitchFamily="49" charset="0"/>
              </a:rPr>
              <a:t>не годна)</a:t>
            </a:r>
            <a:endParaRPr lang="en-US" dirty="0">
              <a:latin typeface="Consolas" panose="020B0609020204030204" pitchFamily="49" charset="0"/>
            </a:endParaRPr>
          </a:p>
          <a:p>
            <a:pPr marL="0" indent="0">
              <a:buNone/>
            </a:pPr>
            <a:r>
              <a:rPr lang="en-US" dirty="0">
                <a:latin typeface="Consolas" panose="020B0609020204030204" pitchFamily="49" charset="0"/>
              </a:rPr>
              <a:t>    f1(x);</a:t>
            </a:r>
            <a:r>
              <a:rPr lang="ru-RU" dirty="0">
                <a:latin typeface="Consolas" panose="020B0609020204030204" pitchFamily="49" charset="0"/>
              </a:rPr>
              <a:t> // 2 (годны обе, ссылка только в 2)</a:t>
            </a:r>
            <a:endParaRPr lang="en-US" dirty="0">
              <a:latin typeface="Consolas" panose="020B0609020204030204" pitchFamily="49" charset="0"/>
            </a:endParaRPr>
          </a:p>
          <a:p>
            <a:pPr marL="0" indent="0">
              <a:buNone/>
            </a:pPr>
            <a:r>
              <a:rPr lang="en-US" dirty="0">
                <a:latin typeface="Consolas" panose="020B0609020204030204" pitchFamily="49" charset="0"/>
              </a:rPr>
              <a:t>    f1(y);</a:t>
            </a:r>
            <a:r>
              <a:rPr lang="ru-RU" dirty="0">
                <a:latin typeface="Consolas" panose="020B0609020204030204" pitchFamily="49" charset="0"/>
              </a:rPr>
              <a:t> // 2 (годны обе, ссылка только в 2)</a:t>
            </a:r>
            <a:endParaRPr lang="en-US" dirty="0">
              <a:latin typeface="Consolas" panose="020B0609020204030204" pitchFamily="49" charset="0"/>
            </a:endParaRPr>
          </a:p>
          <a:p>
            <a:pPr marL="0" indent="0">
              <a:buNone/>
            </a:pPr>
            <a:r>
              <a:rPr lang="en-US" dirty="0">
                <a:latin typeface="Consolas" panose="020B0609020204030204" pitchFamily="49" charset="0"/>
              </a:rPr>
              <a:t>    f2(3);</a:t>
            </a:r>
            <a:r>
              <a:rPr lang="ru-RU" dirty="0">
                <a:latin typeface="Consolas" panose="020B0609020204030204" pitchFamily="49" charset="0"/>
              </a:rPr>
              <a:t> // 4 (3 не годна)</a:t>
            </a:r>
            <a:endParaRPr lang="en-US" dirty="0">
              <a:latin typeface="Consolas" panose="020B0609020204030204" pitchFamily="49" charset="0"/>
            </a:endParaRPr>
          </a:p>
          <a:p>
            <a:pPr marL="0" indent="0">
              <a:buNone/>
            </a:pPr>
            <a:r>
              <a:rPr lang="en-US" dirty="0">
                <a:latin typeface="Consolas" panose="020B0609020204030204" pitchFamily="49" charset="0"/>
              </a:rPr>
              <a:t>    f2(x);</a:t>
            </a:r>
            <a:r>
              <a:rPr lang="ru-RU" dirty="0">
                <a:latin typeface="Consolas" panose="020B0609020204030204" pitchFamily="49" charset="0"/>
              </a:rPr>
              <a:t> // 3 (4 не годна)</a:t>
            </a:r>
            <a:endParaRPr lang="en-US" dirty="0">
              <a:latin typeface="Consolas" panose="020B0609020204030204" pitchFamily="49" charset="0"/>
            </a:endParaRPr>
          </a:p>
          <a:p>
            <a:pPr marL="0" indent="0">
              <a:buNone/>
            </a:pPr>
            <a:r>
              <a:rPr lang="en-US" dirty="0">
                <a:latin typeface="Consolas" panose="020B0609020204030204" pitchFamily="49" charset="0"/>
              </a:rPr>
              <a:t>    f2(y);</a:t>
            </a:r>
            <a:r>
              <a:rPr lang="ru-RU" dirty="0">
                <a:latin typeface="Consolas" panose="020B0609020204030204" pitchFamily="49" charset="0"/>
              </a:rPr>
              <a:t> // 4 (годны обе, </a:t>
            </a:r>
            <a:r>
              <a:rPr lang="en-US" dirty="0" err="1">
                <a:latin typeface="Consolas" panose="020B0609020204030204" pitchFamily="49" charset="0"/>
              </a:rPr>
              <a:t>const</a:t>
            </a:r>
            <a:r>
              <a:rPr lang="en-US" dirty="0">
                <a:latin typeface="Consolas" panose="020B0609020204030204" pitchFamily="49" charset="0"/>
              </a:rPr>
              <a:t> </a:t>
            </a:r>
            <a:r>
              <a:rPr lang="ru-RU" dirty="0">
                <a:latin typeface="Consolas" panose="020B0609020204030204" pitchFamily="49" charset="0"/>
              </a:rPr>
              <a:t>только в 4)</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897826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D8EE-32C3-48C1-9C03-C733729795D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B084879E-E136-477F-9CFE-EB6096627EFE}"/>
              </a:ext>
            </a:extLst>
          </p:cNvPr>
          <p:cNvSpPr>
            <a:spLocks noGrp="1"/>
          </p:cNvSpPr>
          <p:nvPr>
            <p:ph idx="1"/>
          </p:nvPr>
        </p:nvSpPr>
        <p:spPr/>
        <p:txBody>
          <a:bodyPr/>
          <a:lstStyle/>
          <a:p>
            <a:r>
              <a:rPr lang="ru-RU" dirty="0"/>
              <a:t>Редактор связей (компоновщик, </a:t>
            </a:r>
            <a:r>
              <a:rPr lang="en-US" dirty="0"/>
              <a:t>linker)</a:t>
            </a:r>
            <a:endParaRPr lang="ru-RU" dirty="0"/>
          </a:p>
          <a:p>
            <a:r>
              <a:rPr lang="ru-RU" dirty="0"/>
              <a:t>Система сборки (</a:t>
            </a:r>
            <a:r>
              <a:rPr lang="en-US" dirty="0"/>
              <a:t>build system)</a:t>
            </a:r>
          </a:p>
          <a:p>
            <a:endParaRPr lang="ru-RU" dirty="0"/>
          </a:p>
        </p:txBody>
      </p:sp>
    </p:spTree>
    <p:extLst>
      <p:ext uri="{BB962C8B-B14F-4D97-AF65-F5344CB8AC3E}">
        <p14:creationId xmlns:p14="http://schemas.microsoft.com/office/powerpoint/2010/main" val="299707177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3B6D-26ED-42BD-ACBD-F76A026E26E7}"/>
              </a:ext>
            </a:extLst>
          </p:cNvPr>
          <p:cNvSpPr>
            <a:spLocks noGrp="1"/>
          </p:cNvSpPr>
          <p:nvPr>
            <p:ph type="title"/>
          </p:nvPr>
        </p:nvSpPr>
        <p:spPr/>
        <p:txBody>
          <a:bodyPr/>
          <a:lstStyle/>
          <a:p>
            <a:r>
              <a:rPr lang="ru-RU" dirty="0"/>
              <a:t>Шаблоны функций и разрешение перегрузок (6)</a:t>
            </a:r>
          </a:p>
        </p:txBody>
      </p:sp>
      <p:sp>
        <p:nvSpPr>
          <p:cNvPr id="3" name="Content Placeholder 2">
            <a:extLst>
              <a:ext uri="{FF2B5EF4-FFF2-40B4-BE49-F238E27FC236}">
                <a16:creationId xmlns:a16="http://schemas.microsoft.com/office/drawing/2014/main" id="{11EB3C8C-558E-4C88-AC76-5965F358F075}"/>
              </a:ext>
            </a:extLst>
          </p:cNvPr>
          <p:cNvSpPr>
            <a:spLocks noGrp="1"/>
          </p:cNvSpPr>
          <p:nvPr>
            <p:ph idx="1"/>
          </p:nvPr>
        </p:nvSpPr>
        <p:spPr>
          <a:xfrm>
            <a:off x="838200" y="1825624"/>
            <a:ext cx="10515600" cy="4884457"/>
          </a:xfrm>
        </p:spPr>
        <p:txBody>
          <a:bodyPr>
            <a:normAutofit fontScale="625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T,typename</a:t>
            </a:r>
            <a:r>
              <a:rPr lang="en-US" dirty="0">
                <a:latin typeface="Consolas" panose="020B0609020204030204" pitchFamily="49" charset="0"/>
              </a:rPr>
              <a:t> U&gt;</a:t>
            </a:r>
          </a:p>
          <a:p>
            <a:pPr marL="0" indent="0">
              <a:buNone/>
            </a:pPr>
            <a:r>
              <a:rPr lang="en-US" dirty="0">
                <a:latin typeface="Consolas" panose="020B0609020204030204" pitchFamily="49" charset="0"/>
              </a:rPr>
              <a:t>void f(T </a:t>
            </a:r>
            <a:r>
              <a:rPr lang="en-US" dirty="0" err="1">
                <a:latin typeface="Consolas" panose="020B0609020204030204" pitchFamily="49" charset="0"/>
              </a:rPr>
              <a:t>x,U</a:t>
            </a:r>
            <a:r>
              <a:rPr lang="en-US" dirty="0">
                <a:latin typeface="Consolas" panose="020B0609020204030204" pitchFamily="49" charset="0"/>
              </a:rPr>
              <a:t> y); // 1</a:t>
            </a:r>
            <a:endParaRPr lang="ru-RU"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f(T </a:t>
            </a:r>
            <a:r>
              <a:rPr lang="en-US" dirty="0" err="1">
                <a:latin typeface="Consolas" panose="020B0609020204030204" pitchFamily="49" charset="0"/>
              </a:rPr>
              <a:t>x,T</a:t>
            </a:r>
            <a:r>
              <a:rPr lang="en-US" dirty="0">
                <a:latin typeface="Consolas" panose="020B0609020204030204" pitchFamily="49" charset="0"/>
              </a:rPr>
              <a:t> y); // 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 {</a:t>
            </a:r>
          </a:p>
          <a:p>
            <a:pPr marL="0" indent="0">
              <a:buNone/>
            </a:pPr>
            <a:r>
              <a:rPr lang="en-US" dirty="0">
                <a:latin typeface="Consolas" panose="020B0609020204030204" pitchFamily="49" charset="0"/>
              </a:rPr>
              <a:t>    f(1,2.3); // 1 (</a:t>
            </a:r>
            <a:r>
              <a:rPr lang="ru-RU" dirty="0">
                <a:latin typeface="Consolas" panose="020B0609020204030204" pitchFamily="49" charset="0"/>
              </a:rPr>
              <a:t>ошибка дедукции устраняет 2).</a:t>
            </a:r>
          </a:p>
          <a:p>
            <a:pPr marL="0" indent="0">
              <a:buNone/>
            </a:pPr>
            <a:r>
              <a:rPr lang="ru-RU" dirty="0">
                <a:latin typeface="Consolas" panose="020B0609020204030204" pitchFamily="49" charset="0"/>
              </a:rPr>
              <a:t>    </a:t>
            </a:r>
            <a:r>
              <a:rPr lang="en-US" dirty="0">
                <a:latin typeface="Consolas" panose="020B0609020204030204" pitchFamily="49" charset="0"/>
              </a:rPr>
              <a:t>f(4,5);   // 2</a:t>
            </a:r>
          </a:p>
          <a:p>
            <a:pPr marL="0" indent="0">
              <a:buNone/>
            </a:pPr>
            <a:r>
              <a:rPr lang="en-US" dirty="0">
                <a:latin typeface="Consolas" panose="020B0609020204030204" pitchFamily="49" charset="0"/>
              </a:rPr>
              <a:t>    // 1: T=</a:t>
            </a:r>
            <a:r>
              <a:rPr lang="en-US" dirty="0" err="1">
                <a:latin typeface="Consolas" panose="020B0609020204030204" pitchFamily="49" charset="0"/>
              </a:rPr>
              <a:t>int</a:t>
            </a:r>
            <a:r>
              <a:rPr lang="en-US" dirty="0">
                <a:latin typeface="Consolas" panose="020B0609020204030204" pitchFamily="49" charset="0"/>
              </a:rPr>
              <a:t>, U=</a:t>
            </a:r>
            <a:r>
              <a:rPr lang="en-US" dirty="0" err="1">
                <a:latin typeface="Consolas" panose="020B0609020204030204" pitchFamily="49" charset="0"/>
              </a:rPr>
              <a:t>int</a:t>
            </a:r>
            <a:r>
              <a:rPr lang="en-US" dirty="0">
                <a:latin typeface="Consolas" panose="020B0609020204030204" pitchFamily="49" charset="0"/>
              </a:rPr>
              <a:t>, 2: T=</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a:latin typeface="Consolas" panose="020B0609020204030204" pitchFamily="49" charset="0"/>
              </a:rPr>
              <a:t>    // </a:t>
            </a:r>
            <a:r>
              <a:rPr lang="ru-RU" dirty="0">
                <a:latin typeface="Consolas" panose="020B0609020204030204" pitchFamily="49" charset="0"/>
              </a:rPr>
              <a:t>специализации 1 и 2 идентичны: </a:t>
            </a:r>
            <a:r>
              <a:rPr lang="en-US" dirty="0">
                <a:latin typeface="Consolas" panose="020B0609020204030204" pitchFamily="49" charset="0"/>
              </a:rPr>
              <a:t>void f(</a:t>
            </a:r>
            <a:r>
              <a:rPr lang="en-US" dirty="0" err="1">
                <a:latin typeface="Consolas" panose="020B0609020204030204" pitchFamily="49" charset="0"/>
              </a:rPr>
              <a:t>int,int</a:t>
            </a:r>
            <a:r>
              <a:rPr lang="en-US" dirty="0">
                <a:latin typeface="Consolas" panose="020B0609020204030204" pitchFamily="49" charset="0"/>
              </a:rPr>
              <a:t>);</a:t>
            </a:r>
          </a:p>
          <a:p>
            <a:pPr marL="0" indent="0">
              <a:buNone/>
            </a:pPr>
            <a:r>
              <a:rPr lang="en-US" dirty="0">
                <a:latin typeface="Consolas" panose="020B0609020204030204" pitchFamily="49" charset="0"/>
              </a:rPr>
              <a:t>    // 1-&gt;2: T=t1, U=t2 -&gt; (t1,t2) -&gt; </a:t>
            </a:r>
            <a:r>
              <a:rPr lang="ru-RU" dirty="0">
                <a:latin typeface="Consolas" panose="020B0609020204030204" pitchFamily="49" charset="0"/>
              </a:rPr>
              <a:t>ошибка дедукции</a:t>
            </a:r>
          </a:p>
          <a:p>
            <a:pPr marL="0" indent="0">
              <a:buNone/>
            </a:pPr>
            <a:r>
              <a:rPr lang="ru-RU" dirty="0">
                <a:latin typeface="Consolas" panose="020B0609020204030204" pitchFamily="49" charset="0"/>
              </a:rPr>
              <a:t>    // </a:t>
            </a:r>
            <a:r>
              <a:rPr lang="en-US" dirty="0">
                <a:latin typeface="Consolas" panose="020B0609020204030204" pitchFamily="49" charset="0"/>
              </a:rPr>
              <a:t>2-&gt;1: T=t3       -&gt; (t3,t3) -&gt; T=t3, U=t3</a:t>
            </a:r>
          </a:p>
          <a:p>
            <a:pPr marL="0" indent="0">
              <a:buNone/>
            </a:pPr>
            <a:r>
              <a:rPr lang="en-US" dirty="0">
                <a:latin typeface="Consolas" panose="020B0609020204030204" pitchFamily="49" charset="0"/>
              </a:rPr>
              <a:t>    // 1-&gt;2 </a:t>
            </a:r>
            <a:r>
              <a:rPr lang="ru-RU" dirty="0">
                <a:latin typeface="Consolas" panose="020B0609020204030204" pitchFamily="49" charset="0"/>
              </a:rPr>
              <a:t>– ошибка, 2</a:t>
            </a:r>
            <a:r>
              <a:rPr lang="en-US" dirty="0">
                <a:latin typeface="Consolas" panose="020B0609020204030204" pitchFamily="49" charset="0"/>
              </a:rPr>
              <a:t>-&gt;1 – </a:t>
            </a:r>
            <a:r>
              <a:rPr lang="ru-RU" dirty="0">
                <a:latin typeface="Consolas" panose="020B0609020204030204" pitchFamily="49" charset="0"/>
              </a:rPr>
              <a:t>нет, 2 – более специализированный</a:t>
            </a:r>
            <a:endParaRPr lang="en-US" dirty="0">
              <a:latin typeface="Consolas" panose="020B0609020204030204" pitchFamily="49" charset="0"/>
            </a:endParaRP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299676238"/>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1040-B6F2-4F27-81DB-82B86BDF52E4}"/>
              </a:ext>
            </a:extLst>
          </p:cNvPr>
          <p:cNvSpPr>
            <a:spLocks noGrp="1"/>
          </p:cNvSpPr>
          <p:nvPr>
            <p:ph type="title"/>
          </p:nvPr>
        </p:nvSpPr>
        <p:spPr/>
        <p:txBody>
          <a:bodyPr/>
          <a:lstStyle/>
          <a:p>
            <a:r>
              <a:rPr lang="ru-RU" dirty="0"/>
              <a:t>Частные случаи значений параметров шаблонов функций</a:t>
            </a:r>
          </a:p>
        </p:txBody>
      </p:sp>
      <p:sp>
        <p:nvSpPr>
          <p:cNvPr id="3" name="Content Placeholder 2">
            <a:extLst>
              <a:ext uri="{FF2B5EF4-FFF2-40B4-BE49-F238E27FC236}">
                <a16:creationId xmlns:a16="http://schemas.microsoft.com/office/drawing/2014/main" id="{C9C0E338-3490-4DD2-8305-19C43893F3DB}"/>
              </a:ext>
            </a:extLst>
          </p:cNvPr>
          <p:cNvSpPr>
            <a:spLocks noGrp="1"/>
          </p:cNvSpPr>
          <p:nvPr>
            <p:ph idx="1"/>
          </p:nvPr>
        </p:nvSpPr>
        <p:spPr/>
        <p:txBody>
          <a:bodyPr/>
          <a:lstStyle/>
          <a:p>
            <a:r>
              <a:rPr lang="ru-RU" dirty="0"/>
              <a:t>Шаблон – общая форма для всех допустимых наборов значений параметров.</a:t>
            </a:r>
          </a:p>
          <a:p>
            <a:r>
              <a:rPr lang="ru-RU" dirty="0"/>
              <a:t>Для случая фиксации отдельных значений параметров с вариацией остальных, или уточнения специальных форм параметров, можно добавить другую перегрузку шаблона.</a:t>
            </a:r>
          </a:p>
          <a:p>
            <a:r>
              <a:rPr lang="ru-RU" dirty="0"/>
              <a:t>Для случая с конкретными значениями параметров можно добавить отдельную перегрузку – обычную функцию, которая победит аналогичную специализацию по исключению.</a:t>
            </a:r>
          </a:p>
        </p:txBody>
      </p:sp>
    </p:spTree>
    <p:extLst>
      <p:ext uri="{BB962C8B-B14F-4D97-AF65-F5344CB8AC3E}">
        <p14:creationId xmlns:p14="http://schemas.microsoft.com/office/powerpoint/2010/main" val="252875147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3670-BFF7-4A35-B511-E150F84C846E}"/>
              </a:ext>
            </a:extLst>
          </p:cNvPr>
          <p:cNvSpPr>
            <a:spLocks noGrp="1"/>
          </p:cNvSpPr>
          <p:nvPr>
            <p:ph type="title"/>
          </p:nvPr>
        </p:nvSpPr>
        <p:spPr/>
        <p:txBody>
          <a:bodyPr/>
          <a:lstStyle/>
          <a:p>
            <a:r>
              <a:rPr lang="ru-RU" dirty="0"/>
              <a:t>Поиск имён в шаблонах</a:t>
            </a:r>
          </a:p>
        </p:txBody>
      </p:sp>
      <p:sp>
        <p:nvSpPr>
          <p:cNvPr id="3" name="Content Placeholder 2">
            <a:extLst>
              <a:ext uri="{FF2B5EF4-FFF2-40B4-BE49-F238E27FC236}">
                <a16:creationId xmlns:a16="http://schemas.microsoft.com/office/drawing/2014/main" id="{FAD091E2-3BAC-4C4E-A7A9-D6A19D2968EB}"/>
              </a:ext>
            </a:extLst>
          </p:cNvPr>
          <p:cNvSpPr>
            <a:spLocks noGrp="1"/>
          </p:cNvSpPr>
          <p:nvPr>
            <p:ph idx="1"/>
          </p:nvPr>
        </p:nvSpPr>
        <p:spPr>
          <a:xfrm>
            <a:off x="838200" y="1650814"/>
            <a:ext cx="10515600" cy="4996516"/>
          </a:xfrm>
        </p:spPr>
        <p:txBody>
          <a:bodyPr>
            <a:normAutofit fontScale="92500" lnSpcReduction="10000"/>
          </a:bodyPr>
          <a:lstStyle/>
          <a:p>
            <a:r>
              <a:rPr lang="ru-RU" dirty="0"/>
              <a:t>Имя параметра шаблона в его описании играет роль типа (для типового параметра), константного выражения (для нетипового параметра) или шаблона (для шаблонного параметра) и не может быть скрыто.</a:t>
            </a:r>
          </a:p>
          <a:p>
            <a:r>
              <a:rPr lang="ru-RU" dirty="0"/>
              <a:t>Имена и выражения, включающие в себя или свой тип параметры шаблона, называют зависимыми (</a:t>
            </a:r>
            <a:r>
              <a:rPr lang="en-US" dirty="0"/>
              <a:t>dependent types/expressions).</a:t>
            </a:r>
          </a:p>
          <a:p>
            <a:r>
              <a:rPr lang="ru-RU" dirty="0"/>
              <a:t>Зависимые имена всегда считаются именами типов для устранения неоднозначностей в разборе синтаксиса шаблонов, если имеется в виду зависимое имя, необходимо указывать перед ним ключевое слово </a:t>
            </a:r>
            <a:r>
              <a:rPr lang="en-US" dirty="0" err="1"/>
              <a:t>typename</a:t>
            </a:r>
            <a:r>
              <a:rPr lang="en-US" dirty="0"/>
              <a:t>, </a:t>
            </a:r>
            <a:r>
              <a:rPr lang="ru-RU" dirty="0"/>
              <a:t>а для зависимых имён шаблонов со списком аргументов – </a:t>
            </a:r>
            <a:r>
              <a:rPr lang="en-US" dirty="0"/>
              <a:t>template.</a:t>
            </a:r>
            <a:endParaRPr lang="ru-RU" dirty="0"/>
          </a:p>
          <a:p>
            <a:r>
              <a:rPr lang="ru-RU" dirty="0"/>
              <a:t>Поиск имён в определении шаблона может находить имена, описанные после него, только через </a:t>
            </a:r>
            <a:r>
              <a:rPr lang="en-US" dirty="0"/>
              <a:t>ADL.</a:t>
            </a:r>
            <a:endParaRPr lang="ru-RU" dirty="0"/>
          </a:p>
        </p:txBody>
      </p:sp>
    </p:spTree>
    <p:extLst>
      <p:ext uri="{BB962C8B-B14F-4D97-AF65-F5344CB8AC3E}">
        <p14:creationId xmlns:p14="http://schemas.microsoft.com/office/powerpoint/2010/main" val="54062070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0AFA-7E9A-4680-811D-243D60777273}"/>
              </a:ext>
            </a:extLst>
          </p:cNvPr>
          <p:cNvSpPr>
            <a:spLocks noGrp="1"/>
          </p:cNvSpPr>
          <p:nvPr>
            <p:ph type="title"/>
          </p:nvPr>
        </p:nvSpPr>
        <p:spPr/>
        <p:txBody>
          <a:bodyPr/>
          <a:lstStyle/>
          <a:p>
            <a:r>
              <a:rPr lang="ru-RU" dirty="0"/>
              <a:t>Поиск имён в шаблонах (2)</a:t>
            </a:r>
          </a:p>
        </p:txBody>
      </p:sp>
      <p:sp>
        <p:nvSpPr>
          <p:cNvPr id="3" name="Content Placeholder 2">
            <a:extLst>
              <a:ext uri="{FF2B5EF4-FFF2-40B4-BE49-F238E27FC236}">
                <a16:creationId xmlns:a16="http://schemas.microsoft.com/office/drawing/2014/main" id="{69870F5D-6C15-428A-B3AF-33F9EA53358F}"/>
              </a:ext>
            </a:extLst>
          </p:cNvPr>
          <p:cNvSpPr>
            <a:spLocks noGrp="1"/>
          </p:cNvSpPr>
          <p:nvPr>
            <p:ph idx="1"/>
          </p:nvPr>
        </p:nvSpPr>
        <p:spPr>
          <a:xfrm>
            <a:off x="838200" y="1825625"/>
            <a:ext cx="10515600" cy="4839634"/>
          </a:xfrm>
        </p:spPr>
        <p:txBody>
          <a:bodyPr>
            <a:normAutofit fontScale="625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f()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T; // </a:t>
            </a:r>
            <a:r>
              <a:rPr lang="ru-RU" dirty="0">
                <a:latin typeface="Consolas" panose="020B0609020204030204" pitchFamily="49" charset="0"/>
              </a:rPr>
              <a:t>ОШИБКА, параметр шаблона нельзя скрывать.</a:t>
            </a:r>
            <a:endParaRPr lang="en-US" dirty="0">
              <a:latin typeface="Consolas" panose="020B0609020204030204" pitchFamily="49" charset="0"/>
            </a:endParaRPr>
          </a:p>
          <a:p>
            <a:pPr marL="0" indent="0">
              <a:buNone/>
            </a:pPr>
            <a:r>
              <a:rPr lang="en-US" dirty="0">
                <a:latin typeface="Consolas" panose="020B0609020204030204" pitchFamily="49" charset="0"/>
              </a:rPr>
              <a:t>    T::x = 1; </a:t>
            </a: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зависимое имя – не тип</a:t>
            </a:r>
          </a:p>
          <a:p>
            <a:pPr marL="0" indent="0">
              <a:buNone/>
            </a:pPr>
            <a:r>
              <a:rPr lang="ru-RU" dirty="0">
                <a:latin typeface="Consolas" panose="020B0609020204030204" pitchFamily="49" charset="0"/>
              </a:rPr>
              <a:t>    </a:t>
            </a:r>
            <a:r>
              <a:rPr lang="en-US" dirty="0" err="1">
                <a:latin typeface="Consolas" panose="020B0609020204030204" pitchFamily="49" charset="0"/>
              </a:rPr>
              <a:t>typename</a:t>
            </a:r>
            <a:r>
              <a:rPr lang="en-US" dirty="0">
                <a:latin typeface="Consolas" panose="020B0609020204030204" pitchFamily="49" charset="0"/>
              </a:rPr>
              <a:t> T::nested_type y{}; // </a:t>
            </a:r>
            <a:r>
              <a:rPr lang="ru-RU" dirty="0">
                <a:latin typeface="Consolas" panose="020B0609020204030204" pitchFamily="49" charset="0"/>
              </a:rPr>
              <a:t>зависимое имя-тип</a:t>
            </a:r>
          </a:p>
          <a:p>
            <a:pPr marL="0" indent="0">
              <a:buNone/>
            </a:pPr>
            <a:r>
              <a:rPr lang="ru-RU" dirty="0">
                <a:latin typeface="Consolas" panose="020B0609020204030204" pitchFamily="49" charset="0"/>
              </a:rPr>
              <a:t>    </a:t>
            </a:r>
            <a:r>
              <a:rPr lang="en-US" dirty="0">
                <a:latin typeface="Consolas" panose="020B0609020204030204" pitchFamily="49" charset="0"/>
              </a:rPr>
              <a:t>T::template f&lt;</a:t>
            </a:r>
            <a:r>
              <a:rPr lang="en-US" dirty="0" err="1">
                <a:latin typeface="Consolas" panose="020B0609020204030204" pitchFamily="49" charset="0"/>
              </a:rPr>
              <a:t>int</a:t>
            </a:r>
            <a:r>
              <a:rPr lang="en-US" dirty="0">
                <a:latin typeface="Consolas" panose="020B0609020204030204" pitchFamily="49" charset="0"/>
              </a:rPr>
              <a:t>&gt;(); </a:t>
            </a: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зависимое имя – шаблон</a:t>
            </a:r>
          </a:p>
          <a:p>
            <a:pPr marL="0" indent="0">
              <a:buNone/>
            </a:pPr>
            <a:r>
              <a:rPr lang="ru-RU" dirty="0">
                <a:latin typeface="Consolas" panose="020B0609020204030204" pitchFamily="49" charset="0"/>
              </a:rPr>
              <a:t>    </a:t>
            </a:r>
            <a:r>
              <a:rPr lang="en-US" dirty="0" err="1">
                <a:latin typeface="Consolas" panose="020B0609020204030204" pitchFamily="49" charset="0"/>
              </a:rPr>
              <a:t>typename</a:t>
            </a:r>
            <a:r>
              <a:rPr lang="en-US" dirty="0">
                <a:latin typeface="Consolas" panose="020B0609020204030204" pitchFamily="49" charset="0"/>
              </a:rPr>
              <a:t> T::template </a:t>
            </a:r>
            <a:r>
              <a:rPr lang="en-US" dirty="0" err="1">
                <a:latin typeface="Consolas" panose="020B0609020204030204" pitchFamily="49" charset="0"/>
              </a:rPr>
              <a:t>nested_type_template</a:t>
            </a:r>
            <a:r>
              <a:rPr lang="en-US" dirty="0">
                <a:latin typeface="Consolas" panose="020B0609020204030204" pitchFamily="49" charset="0"/>
              </a:rPr>
              <a:t>&lt;</a:t>
            </a:r>
            <a:r>
              <a:rPr lang="en-US" dirty="0" err="1">
                <a:latin typeface="Consolas" panose="020B0609020204030204" pitchFamily="49" charset="0"/>
              </a:rPr>
              <a:t>int</a:t>
            </a:r>
            <a:r>
              <a:rPr lang="en-US" dirty="0">
                <a:latin typeface="Consolas" panose="020B0609020204030204" pitchFamily="49" charset="0"/>
              </a:rPr>
              <a:t>&gt; z = 3;</a:t>
            </a:r>
            <a:r>
              <a:rPr lang="ru-RU" dirty="0">
                <a:latin typeface="Consolas" panose="020B0609020204030204" pitchFamily="49" charset="0"/>
              </a:rPr>
              <a:t> // шаблон типа</a:t>
            </a: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struct S {</a:t>
            </a:r>
          </a:p>
          <a:p>
            <a:pPr marL="0" indent="0">
              <a:buNone/>
            </a:pPr>
            <a:r>
              <a:rPr lang="en-US" dirty="0">
                <a:latin typeface="Consolas" panose="020B0609020204030204" pitchFamily="49" charset="0"/>
              </a:rPr>
              <a:t>    static </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en-US" dirty="0">
                <a:latin typeface="Consolas" panose="020B0609020204030204" pitchFamily="49" charset="0"/>
              </a:rPr>
              <a:t>    struct </a:t>
            </a:r>
            <a:r>
              <a:rPr lang="en-US" dirty="0" err="1">
                <a:latin typeface="Consolas" panose="020B0609020204030204" pitchFamily="49" charset="0"/>
              </a:rPr>
              <a:t>nested_type</a:t>
            </a:r>
            <a:r>
              <a:rPr lang="en-US" dirty="0">
                <a:latin typeface="Consolas" panose="020B0609020204030204" pitchFamily="49" charset="0"/>
              </a:rPr>
              <a:t> {};</a:t>
            </a:r>
          </a:p>
          <a:p>
            <a:pPr marL="0" indent="0">
              <a:buNone/>
            </a:pPr>
            <a:r>
              <a:rPr lang="en-US" dirty="0">
                <a:latin typeface="Consolas" panose="020B0609020204030204" pitchFamily="49" charset="0"/>
              </a:rPr>
              <a:t>    template&lt;</a:t>
            </a:r>
            <a:r>
              <a:rPr lang="en-US" dirty="0" err="1">
                <a:latin typeface="Consolas" panose="020B0609020204030204" pitchFamily="49" charset="0"/>
              </a:rPr>
              <a:t>typename</a:t>
            </a:r>
            <a:r>
              <a:rPr lang="en-US" dirty="0">
                <a:latin typeface="Consolas" panose="020B0609020204030204" pitchFamily="49" charset="0"/>
              </a:rPr>
              <a:t> T&gt; void f();</a:t>
            </a:r>
          </a:p>
          <a:p>
            <a:pPr marL="0" indent="0">
              <a:buNone/>
            </a:pPr>
            <a:r>
              <a:rPr lang="en-US" dirty="0">
                <a:latin typeface="Consolas" panose="020B0609020204030204" pitchFamily="49" charset="0"/>
              </a:rPr>
              <a:t>    template&lt;</a:t>
            </a:r>
            <a:r>
              <a:rPr lang="en-US" dirty="0" err="1">
                <a:latin typeface="Consolas" panose="020B0609020204030204" pitchFamily="49" charset="0"/>
              </a:rPr>
              <a:t>typename</a:t>
            </a:r>
            <a:r>
              <a:rPr lang="en-US" dirty="0">
                <a:latin typeface="Consolas" panose="020B0609020204030204" pitchFamily="49" charset="0"/>
              </a:rPr>
              <a:t> T&gt; using </a:t>
            </a:r>
            <a:r>
              <a:rPr lang="en-US" dirty="0" err="1">
                <a:latin typeface="Consolas" panose="020B0609020204030204" pitchFamily="49" charset="0"/>
              </a:rPr>
              <a:t>nested_type_template</a:t>
            </a:r>
            <a:r>
              <a:rPr lang="en-US" dirty="0">
                <a:latin typeface="Consolas" panose="020B0609020204030204" pitchFamily="49" charset="0"/>
              </a:rPr>
              <a:t> = T&amp;;</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void g() { f&lt;S&gt;(); }</a:t>
            </a:r>
          </a:p>
        </p:txBody>
      </p:sp>
    </p:spTree>
    <p:extLst>
      <p:ext uri="{BB962C8B-B14F-4D97-AF65-F5344CB8AC3E}">
        <p14:creationId xmlns:p14="http://schemas.microsoft.com/office/powerpoint/2010/main" val="85931265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F321-A855-4EBE-A741-6CC17C97204D}"/>
              </a:ext>
            </a:extLst>
          </p:cNvPr>
          <p:cNvSpPr>
            <a:spLocks noGrp="1"/>
          </p:cNvSpPr>
          <p:nvPr>
            <p:ph type="title"/>
          </p:nvPr>
        </p:nvSpPr>
        <p:spPr/>
        <p:txBody>
          <a:bodyPr/>
          <a:lstStyle/>
          <a:p>
            <a:r>
              <a:rPr lang="ru-RU" dirty="0"/>
              <a:t>Поиск имён в шаблонах (3)</a:t>
            </a:r>
          </a:p>
        </p:txBody>
      </p:sp>
      <p:sp>
        <p:nvSpPr>
          <p:cNvPr id="3" name="Content Placeholder 2">
            <a:extLst>
              <a:ext uri="{FF2B5EF4-FFF2-40B4-BE49-F238E27FC236}">
                <a16:creationId xmlns:a16="http://schemas.microsoft.com/office/drawing/2014/main" id="{018BF79F-7C35-4F6C-B430-AFE2BCC13858}"/>
              </a:ext>
            </a:extLst>
          </p:cNvPr>
          <p:cNvSpPr>
            <a:spLocks noGrp="1"/>
          </p:cNvSpPr>
          <p:nvPr>
            <p:ph idx="1"/>
          </p:nvPr>
        </p:nvSpPr>
        <p:spPr>
          <a:xfrm>
            <a:off x="838200" y="1825624"/>
            <a:ext cx="10515600" cy="4781363"/>
          </a:xfrm>
        </p:spPr>
        <p:txBody>
          <a:bodyPr>
            <a:normAutofit fontScale="625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f(T x) {</a:t>
            </a:r>
          </a:p>
          <a:p>
            <a:pPr marL="0" indent="0">
              <a:buNone/>
            </a:pPr>
            <a:r>
              <a:rPr lang="en-US" dirty="0">
                <a:latin typeface="Consolas" panose="020B0609020204030204" pitchFamily="49" charset="0"/>
              </a:rPr>
              <a:t>    g(x);</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a:t>
            </a:r>
            <a:r>
              <a:rPr lang="en-US" dirty="0" err="1">
                <a:latin typeface="Consolas" panose="020B0609020204030204" pitchFamily="49" charset="0"/>
              </a:rPr>
              <a:t>int</a:t>
            </a:r>
            <a:r>
              <a:rPr lang="en-US" dirty="0">
                <a:latin typeface="Consolas" panose="020B0609020204030204" pitchFamily="49" charset="0"/>
              </a:rPr>
              <a:t> /*x*/)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h(T </a:t>
            </a:r>
            <a:r>
              <a:rPr lang="en-US" dirty="0" err="1">
                <a:latin typeface="Consolas" panose="020B0609020204030204" pitchFamily="49" charset="0"/>
              </a:rPr>
              <a:t>x,typename</a:t>
            </a:r>
            <a:r>
              <a:rPr lang="en-US" dirty="0">
                <a:latin typeface="Consolas" panose="020B0609020204030204" pitchFamily="49" charset="0"/>
              </a:rPr>
              <a:t> T::nested y); // </a:t>
            </a:r>
            <a:r>
              <a:rPr lang="ru-RU" dirty="0">
                <a:latin typeface="Consolas" panose="020B0609020204030204" pitchFamily="49" charset="0"/>
              </a:rPr>
              <a:t>параметр 2 – не дедуцируемый контекст</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a:t>
            </a:r>
            <a:r>
              <a:rPr lang="en-US" dirty="0" err="1">
                <a:latin typeface="Consolas" panose="020B0609020204030204" pitchFamily="49" charset="0"/>
              </a:rPr>
              <a:t>i</a:t>
            </a:r>
            <a:r>
              <a:rPr lang="en-US" dirty="0">
                <a:latin typeface="Consolas" panose="020B0609020204030204" pitchFamily="49" charset="0"/>
              </a:rPr>
              <a:t>() {</a:t>
            </a:r>
          </a:p>
          <a:p>
            <a:pPr marL="0" indent="0">
              <a:buNone/>
            </a:pPr>
            <a:r>
              <a:rPr lang="en-US" dirty="0">
                <a:latin typeface="Consolas" panose="020B0609020204030204" pitchFamily="49" charset="0"/>
              </a:rPr>
              <a:t>    f(5); // </a:t>
            </a:r>
            <a:r>
              <a:rPr lang="ru-RU" dirty="0">
                <a:latin typeface="Consolas" panose="020B0609020204030204" pitchFamily="49" charset="0"/>
              </a:rPr>
              <a:t>ОШИБКА</a:t>
            </a:r>
            <a:r>
              <a:rPr lang="en-US" dirty="0">
                <a:latin typeface="Consolas" panose="020B0609020204030204" pitchFamily="49" charset="0"/>
              </a:rPr>
              <a:t>: </a:t>
            </a:r>
            <a:r>
              <a:rPr lang="ru-RU" dirty="0">
                <a:latin typeface="Consolas" panose="020B0609020204030204" pitchFamily="49" charset="0"/>
              </a:rPr>
              <a:t>описание </a:t>
            </a:r>
            <a:r>
              <a:rPr lang="en-US" dirty="0">
                <a:latin typeface="Consolas" panose="020B0609020204030204" pitchFamily="49" charset="0"/>
              </a:rPr>
              <a:t>g </a:t>
            </a:r>
            <a:r>
              <a:rPr lang="ru-RU" dirty="0">
                <a:latin typeface="Consolas" panose="020B0609020204030204" pitchFamily="49" charset="0"/>
              </a:rPr>
              <a:t>не видно в </a:t>
            </a:r>
            <a:r>
              <a:rPr lang="en-US" dirty="0">
                <a:latin typeface="Consolas" panose="020B0609020204030204" pitchFamily="49" charset="0"/>
              </a:rPr>
              <a:t>f</a:t>
            </a:r>
          </a:p>
          <a:p>
            <a:pPr marL="0" indent="0">
              <a:buNone/>
            </a:pPr>
            <a:r>
              <a:rPr lang="en-US" dirty="0">
                <a:latin typeface="Consolas" panose="020B0609020204030204" pitchFamily="49" charset="0"/>
              </a:rPr>
              <a:t>    struct S { using nested = </a:t>
            </a:r>
            <a:r>
              <a:rPr lang="en-US" dirty="0" err="1">
                <a:latin typeface="Consolas" panose="020B0609020204030204" pitchFamily="49" charset="0"/>
              </a:rPr>
              <a:t>int</a:t>
            </a:r>
            <a:r>
              <a:rPr lang="en-US" dirty="0">
                <a:latin typeface="Consolas" panose="020B0609020204030204" pitchFamily="49" charset="0"/>
              </a:rPr>
              <a:t>; };</a:t>
            </a:r>
          </a:p>
          <a:p>
            <a:pPr marL="0" indent="0">
              <a:buNone/>
            </a:pPr>
            <a:r>
              <a:rPr lang="en-US" dirty="0">
                <a:latin typeface="Consolas" panose="020B0609020204030204" pitchFamily="49" charset="0"/>
              </a:rPr>
              <a:t>    h(S{},42);</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3102827630"/>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6217-656A-4604-A8AD-9349B521203C}"/>
              </a:ext>
            </a:extLst>
          </p:cNvPr>
          <p:cNvSpPr>
            <a:spLocks noGrp="1"/>
          </p:cNvSpPr>
          <p:nvPr>
            <p:ph type="title"/>
          </p:nvPr>
        </p:nvSpPr>
        <p:spPr/>
        <p:txBody>
          <a:bodyPr/>
          <a:lstStyle/>
          <a:p>
            <a:r>
              <a:rPr lang="ru-RU" dirty="0"/>
              <a:t>Шаблоны в интерфейсах единиц трансляции</a:t>
            </a:r>
          </a:p>
        </p:txBody>
      </p:sp>
      <p:sp>
        <p:nvSpPr>
          <p:cNvPr id="3" name="Content Placeholder 2">
            <a:extLst>
              <a:ext uri="{FF2B5EF4-FFF2-40B4-BE49-F238E27FC236}">
                <a16:creationId xmlns:a16="http://schemas.microsoft.com/office/drawing/2014/main" id="{426FA301-32F6-4C7C-AB0B-6F9F169D3CA1}"/>
              </a:ext>
            </a:extLst>
          </p:cNvPr>
          <p:cNvSpPr>
            <a:spLocks noGrp="1"/>
          </p:cNvSpPr>
          <p:nvPr>
            <p:ph idx="1"/>
          </p:nvPr>
        </p:nvSpPr>
        <p:spPr/>
        <p:txBody>
          <a:bodyPr>
            <a:normAutofit fontScale="92500"/>
          </a:bodyPr>
          <a:lstStyle/>
          <a:p>
            <a:r>
              <a:rPr lang="ru-RU" dirty="0"/>
              <a:t>Стандарт </a:t>
            </a:r>
            <a:r>
              <a:rPr lang="en-US" dirty="0"/>
              <a:t>C++ </a:t>
            </a:r>
            <a:r>
              <a:rPr lang="ru-RU" dirty="0"/>
              <a:t>подразумевает, что в процессе трансляции после выяснения множества всех требуемых специализаций,  </a:t>
            </a:r>
            <a:r>
              <a:rPr lang="ru-RU" dirty="0" err="1"/>
              <a:t>инстанциация</a:t>
            </a:r>
            <a:r>
              <a:rPr lang="ru-RU" dirty="0"/>
              <a:t> их определений происходит на отдельном этапе перед компоновкой.</a:t>
            </a:r>
          </a:p>
          <a:p>
            <a:r>
              <a:rPr lang="ru-RU" dirty="0"/>
              <a:t>На практике все имеющиеся реализации осуществляют </a:t>
            </a:r>
            <a:r>
              <a:rPr lang="ru-RU" dirty="0" err="1"/>
              <a:t>инстанциацию</a:t>
            </a:r>
            <a:r>
              <a:rPr lang="ru-RU" dirty="0"/>
              <a:t> в рамках каждой единицы трансляции – это требует видимость определения, не просто описания, в точке </a:t>
            </a:r>
            <a:r>
              <a:rPr lang="ru-RU" dirty="0" err="1"/>
              <a:t>инстанциации</a:t>
            </a:r>
            <a:r>
              <a:rPr lang="ru-RU" dirty="0"/>
              <a:t>.</a:t>
            </a:r>
          </a:p>
          <a:p>
            <a:r>
              <a:rPr lang="ru-RU" dirty="0"/>
              <a:t>По этой причине шаблоны с внешней связанностью имеют слабую связанность в объектных файлах и должны полностью определяться в заголовочных файлах, если входят в интерфейс модуля, аналогично встраиваемым функциям.</a:t>
            </a:r>
          </a:p>
        </p:txBody>
      </p:sp>
    </p:spTree>
    <p:extLst>
      <p:ext uri="{BB962C8B-B14F-4D97-AF65-F5344CB8AC3E}">
        <p14:creationId xmlns:p14="http://schemas.microsoft.com/office/powerpoint/2010/main" val="1815221592"/>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5B3A81-E6A4-48BD-A829-585D0BE040DE}"/>
              </a:ext>
            </a:extLst>
          </p:cNvPr>
          <p:cNvSpPr>
            <a:spLocks noGrp="1"/>
          </p:cNvSpPr>
          <p:nvPr>
            <p:ph type="title"/>
          </p:nvPr>
        </p:nvSpPr>
        <p:spPr/>
        <p:txBody>
          <a:bodyPr/>
          <a:lstStyle/>
          <a:p>
            <a:r>
              <a:rPr lang="ru-RU" dirty="0"/>
              <a:t>Лекция 08.02</a:t>
            </a:r>
          </a:p>
        </p:txBody>
      </p:sp>
      <p:sp>
        <p:nvSpPr>
          <p:cNvPr id="5" name="Text Placeholder 4">
            <a:extLst>
              <a:ext uri="{FF2B5EF4-FFF2-40B4-BE49-F238E27FC236}">
                <a16:creationId xmlns:a16="http://schemas.microsoft.com/office/drawing/2014/main" id="{C1FAE4A6-6E0F-4D89-A8DE-FDFD01D1515C}"/>
              </a:ext>
            </a:extLst>
          </p:cNvPr>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599522713"/>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9FB9-6760-440A-9CB5-DD0F384D8FB2}"/>
              </a:ext>
            </a:extLst>
          </p:cNvPr>
          <p:cNvSpPr>
            <a:spLocks noGrp="1"/>
          </p:cNvSpPr>
          <p:nvPr>
            <p:ph type="title"/>
          </p:nvPr>
        </p:nvSpPr>
        <p:spPr/>
        <p:txBody>
          <a:bodyPr/>
          <a:lstStyle/>
          <a:p>
            <a:r>
              <a:rPr lang="ru-RU" dirty="0"/>
              <a:t>Шаблоны классов</a:t>
            </a:r>
          </a:p>
        </p:txBody>
      </p:sp>
      <p:sp>
        <p:nvSpPr>
          <p:cNvPr id="3" name="Content Placeholder 2">
            <a:extLst>
              <a:ext uri="{FF2B5EF4-FFF2-40B4-BE49-F238E27FC236}">
                <a16:creationId xmlns:a16="http://schemas.microsoft.com/office/drawing/2014/main" id="{9A422526-CA67-4FB6-B412-68A59B384750}"/>
              </a:ext>
            </a:extLst>
          </p:cNvPr>
          <p:cNvSpPr>
            <a:spLocks noGrp="1"/>
          </p:cNvSpPr>
          <p:nvPr>
            <p:ph idx="1"/>
          </p:nvPr>
        </p:nvSpPr>
        <p:spPr>
          <a:xfrm>
            <a:off x="838200" y="1488141"/>
            <a:ext cx="10851776" cy="5019450"/>
          </a:xfrm>
        </p:spPr>
        <p:txBody>
          <a:bodyPr>
            <a:normAutofit fontScale="92500" lnSpcReduction="10000"/>
          </a:bodyPr>
          <a:lstStyle/>
          <a:p>
            <a:r>
              <a:rPr lang="ru-RU" dirty="0"/>
              <a:t>Шаблоны классов задают семейство классов, т.е. общих по структуре внутреннего устройства структур данных и связанных с ними алгоритмов обработки.</a:t>
            </a: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struct step {</a:t>
            </a:r>
          </a:p>
          <a:p>
            <a:pPr marL="0" indent="0">
              <a:buNone/>
            </a:pPr>
            <a:r>
              <a:rPr lang="en-US" dirty="0">
                <a:latin typeface="Consolas" panose="020B0609020204030204" pitchFamily="49" charset="0"/>
              </a:rPr>
              <a:t>    T n; // </a:t>
            </a:r>
            <a:r>
              <a:rPr lang="ru-RU" dirty="0">
                <a:latin typeface="Consolas" panose="020B0609020204030204" pitchFamily="49" charset="0"/>
              </a:rPr>
              <a:t>Разные специализации класса устроены в памяти</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     // по разному.</a:t>
            </a:r>
            <a:endParaRPr lang="en-US" dirty="0">
              <a:latin typeface="Consolas" panose="020B0609020204030204" pitchFamily="49" charset="0"/>
            </a:endParaRPr>
          </a:p>
          <a:p>
            <a:pPr marL="0" indent="0">
              <a:buNone/>
            </a:pPr>
            <a:r>
              <a:rPr lang="en-US" dirty="0">
                <a:latin typeface="Consolas" panose="020B0609020204030204" pitchFamily="49" charset="0"/>
              </a:rPr>
              <a:t>    void next() {</a:t>
            </a:r>
            <a:r>
              <a:rPr lang="ru-RU" dirty="0">
                <a:latin typeface="Consolas" panose="020B0609020204030204" pitchFamily="49" charset="0"/>
              </a:rPr>
              <a:t> // У каждой специализации </a:t>
            </a:r>
            <a:r>
              <a:rPr lang="en-US" dirty="0">
                <a:latin typeface="Consolas" panose="020B0609020204030204" pitchFamily="49" charset="0"/>
              </a:rPr>
              <a:t>step </a:t>
            </a:r>
            <a:r>
              <a:rPr lang="ru-RU" dirty="0">
                <a:latin typeface="Consolas" panose="020B0609020204030204" pitchFamily="49" charset="0"/>
              </a:rPr>
              <a:t>есть своя</a:t>
            </a:r>
            <a:endParaRPr lang="en-US" dirty="0">
              <a:latin typeface="Consolas" panose="020B0609020204030204" pitchFamily="49" charset="0"/>
            </a:endParaRPr>
          </a:p>
          <a:p>
            <a:pPr marL="0" indent="0">
              <a:buNone/>
            </a:pPr>
            <a:r>
              <a:rPr lang="en-US" dirty="0">
                <a:latin typeface="Consolas" panose="020B0609020204030204" pitchFamily="49" charset="0"/>
              </a:rPr>
              <a:t>        ++n;</a:t>
            </a:r>
            <a:r>
              <a:rPr lang="ru-RU" dirty="0">
                <a:latin typeface="Consolas" panose="020B0609020204030204" pitchFamily="49" charset="0"/>
              </a:rPr>
              <a:t>      // функция </a:t>
            </a:r>
            <a:r>
              <a:rPr lang="en-US" dirty="0">
                <a:latin typeface="Consolas" panose="020B0609020204030204" pitchFamily="49" charset="0"/>
              </a:rPr>
              <a:t>step&lt;T&gt;::next().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endParaRPr lang="ru-RU" dirty="0">
              <a:latin typeface="Consolas" panose="020B0609020204030204" pitchFamily="49" charset="0"/>
            </a:endParaRPr>
          </a:p>
          <a:p>
            <a:endParaRPr lang="ru-RU" dirty="0"/>
          </a:p>
        </p:txBody>
      </p:sp>
    </p:spTree>
    <p:extLst>
      <p:ext uri="{BB962C8B-B14F-4D97-AF65-F5344CB8AC3E}">
        <p14:creationId xmlns:p14="http://schemas.microsoft.com/office/powerpoint/2010/main" val="260976709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A549-133B-4202-98DA-4D283B85545D}"/>
              </a:ext>
            </a:extLst>
          </p:cNvPr>
          <p:cNvSpPr>
            <a:spLocks noGrp="1"/>
          </p:cNvSpPr>
          <p:nvPr>
            <p:ph type="title"/>
          </p:nvPr>
        </p:nvSpPr>
        <p:spPr/>
        <p:txBody>
          <a:bodyPr/>
          <a:lstStyle/>
          <a:p>
            <a:r>
              <a:rPr lang="ru-RU" dirty="0"/>
              <a:t>Шаблоны классов (2)</a:t>
            </a:r>
          </a:p>
        </p:txBody>
      </p:sp>
      <p:sp>
        <p:nvSpPr>
          <p:cNvPr id="3" name="Content Placeholder 2">
            <a:extLst>
              <a:ext uri="{FF2B5EF4-FFF2-40B4-BE49-F238E27FC236}">
                <a16:creationId xmlns:a16="http://schemas.microsoft.com/office/drawing/2014/main" id="{DB4B8FA1-A03D-4E45-BD4E-10EC247D8DF5}"/>
              </a:ext>
            </a:extLst>
          </p:cNvPr>
          <p:cNvSpPr>
            <a:spLocks noGrp="1"/>
          </p:cNvSpPr>
          <p:nvPr>
            <p:ph idx="1"/>
          </p:nvPr>
        </p:nvSpPr>
        <p:spPr/>
        <p:txBody>
          <a:bodyPr>
            <a:normAutofit lnSpcReduction="10000"/>
          </a:bodyPr>
          <a:lstStyle/>
          <a:p>
            <a:r>
              <a:rPr lang="ru-RU" dirty="0"/>
              <a:t>Шаблоны классов могут содержать другие шаблоны.</a:t>
            </a:r>
          </a:p>
          <a:p>
            <a:r>
              <a:rPr lang="ru-RU" dirty="0"/>
              <a:t>Когда определение шаблонной сущности даётся отдельно от описания, над ней повторяются по одному заголовку шаблона </a:t>
            </a:r>
            <a:r>
              <a:rPr lang="en-US" dirty="0"/>
              <a:t>template&lt;…&gt; </a:t>
            </a:r>
            <a:r>
              <a:rPr lang="ru-RU" dirty="0"/>
              <a:t>для каждого описания шаблона, которое это отдельное определение не окружает в сравнении с описанием. Соответствие имён параметров шаблона не обязательно. В квалифицированном имени сущности имя шаблона класса даётся со спи</a:t>
            </a:r>
            <a:r>
              <a:rPr lang="en-US" dirty="0"/>
              <a:t>c</a:t>
            </a:r>
            <a:r>
              <a:rPr lang="ru-RU" dirty="0"/>
              <a:t>ком аргументов шаблона в исходном порядке.</a:t>
            </a:r>
          </a:p>
          <a:p>
            <a:r>
              <a:rPr lang="ru-RU" dirty="0"/>
              <a:t>Все члены специализации считаются шаблонными (</a:t>
            </a:r>
            <a:r>
              <a:rPr lang="en-US" dirty="0" err="1"/>
              <a:t>tempated</a:t>
            </a:r>
            <a:r>
              <a:rPr lang="en-US" dirty="0"/>
              <a:t>)</a:t>
            </a:r>
            <a:r>
              <a:rPr lang="ru-RU" dirty="0"/>
              <a:t> сущностями и получают слабую связанность вместо внешней, даже если сами шаблонами не являются.</a:t>
            </a:r>
          </a:p>
        </p:txBody>
      </p:sp>
    </p:spTree>
    <p:extLst>
      <p:ext uri="{BB962C8B-B14F-4D97-AF65-F5344CB8AC3E}">
        <p14:creationId xmlns:p14="http://schemas.microsoft.com/office/powerpoint/2010/main" val="219274025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D66A-6FDA-4047-82B5-15CD0EC8BA32}"/>
              </a:ext>
            </a:extLst>
          </p:cNvPr>
          <p:cNvSpPr>
            <a:spLocks noGrp="1"/>
          </p:cNvSpPr>
          <p:nvPr>
            <p:ph type="title"/>
          </p:nvPr>
        </p:nvSpPr>
        <p:spPr/>
        <p:txBody>
          <a:bodyPr/>
          <a:lstStyle/>
          <a:p>
            <a:r>
              <a:rPr lang="ru-RU" dirty="0"/>
              <a:t>Шаблоны классов (3)</a:t>
            </a:r>
          </a:p>
        </p:txBody>
      </p:sp>
      <p:sp>
        <p:nvSpPr>
          <p:cNvPr id="3" name="Content Placeholder 2">
            <a:extLst>
              <a:ext uri="{FF2B5EF4-FFF2-40B4-BE49-F238E27FC236}">
                <a16:creationId xmlns:a16="http://schemas.microsoft.com/office/drawing/2014/main" id="{3658847F-8F00-4944-B797-BA4CF2F6793F}"/>
              </a:ext>
            </a:extLst>
          </p:cNvPr>
          <p:cNvSpPr>
            <a:spLocks noGrp="1"/>
          </p:cNvSpPr>
          <p:nvPr>
            <p:ph idx="1"/>
          </p:nvPr>
        </p:nvSpPr>
        <p:spPr>
          <a:xfrm>
            <a:off x="838200" y="1362635"/>
            <a:ext cx="10515600" cy="5144956"/>
          </a:xfrm>
        </p:spPr>
        <p:txBody>
          <a:bodyPr>
            <a:normAutofit fontScale="625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struct A {</a:t>
            </a:r>
          </a:p>
          <a:p>
            <a:pPr marL="0" indent="0">
              <a:buNone/>
            </a:pPr>
            <a:r>
              <a:rPr lang="en-US" dirty="0">
                <a:latin typeface="Consolas" panose="020B0609020204030204" pitchFamily="49" charset="0"/>
              </a:rPr>
              <a:t>    template&lt;</a:t>
            </a:r>
            <a:r>
              <a:rPr lang="en-US" dirty="0" err="1">
                <a:latin typeface="Consolas" panose="020B0609020204030204" pitchFamily="49" charset="0"/>
              </a:rPr>
              <a:t>typename</a:t>
            </a:r>
            <a:r>
              <a:rPr lang="en-US" dirty="0">
                <a:latin typeface="Consolas" panose="020B0609020204030204" pitchFamily="49" charset="0"/>
              </a:rPr>
              <a:t> U&gt;</a:t>
            </a:r>
          </a:p>
          <a:p>
            <a:pPr marL="0" indent="0">
              <a:buNone/>
            </a:pPr>
            <a:r>
              <a:rPr lang="en-US" dirty="0">
                <a:latin typeface="Consolas" panose="020B0609020204030204" pitchFamily="49" charset="0"/>
              </a:rPr>
              <a:t>    using type = </a:t>
            </a:r>
            <a:r>
              <a:rPr lang="en-US" dirty="0" err="1">
                <a:latin typeface="Consolas" panose="020B0609020204030204" pitchFamily="49" charset="0"/>
              </a:rPr>
              <a:t>const</a:t>
            </a:r>
            <a:r>
              <a:rPr lang="en-US" dirty="0">
                <a:latin typeface="Consolas" panose="020B0609020204030204" pitchFamily="49" charset="0"/>
              </a:rPr>
              <a:t> U;</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void f();</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template&lt;</a:t>
            </a:r>
            <a:r>
              <a:rPr lang="en-US" dirty="0" err="1">
                <a:latin typeface="Consolas" panose="020B0609020204030204" pitchFamily="49" charset="0"/>
              </a:rPr>
              <a:t>typename</a:t>
            </a:r>
            <a:r>
              <a:rPr lang="en-US" dirty="0">
                <a:latin typeface="Consolas" panose="020B0609020204030204" pitchFamily="49" charset="0"/>
              </a:rPr>
              <a:t> Integral&gt;</a:t>
            </a:r>
          </a:p>
          <a:p>
            <a:pPr marL="0" indent="0">
              <a:buNone/>
            </a:pPr>
            <a:r>
              <a:rPr lang="en-US" dirty="0">
                <a:latin typeface="Consolas" panose="020B0609020204030204" pitchFamily="49" charset="0"/>
              </a:rPr>
              <a:t>    void g(Integral x);</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A&lt;T&gt;::f() { /* … */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 template&lt;</a:t>
            </a:r>
            <a:r>
              <a:rPr lang="en-US" dirty="0" err="1">
                <a:latin typeface="Consolas" panose="020B0609020204030204" pitchFamily="49" charset="0"/>
              </a:rPr>
              <a:t>typename</a:t>
            </a:r>
            <a:r>
              <a:rPr lang="en-US" dirty="0">
                <a:latin typeface="Consolas" panose="020B0609020204030204" pitchFamily="49" charset="0"/>
              </a:rPr>
              <a:t> Integral&gt;</a:t>
            </a:r>
          </a:p>
          <a:p>
            <a:pPr marL="0" indent="0">
              <a:buNone/>
            </a:pPr>
            <a:r>
              <a:rPr lang="en-US" dirty="0">
                <a:latin typeface="Consolas" panose="020B0609020204030204" pitchFamily="49" charset="0"/>
              </a:rPr>
              <a:t>void A&lt;T&gt;::g(Integral x) { /* … */ }</a:t>
            </a:r>
            <a:endParaRPr lang="ru-RU" dirty="0">
              <a:latin typeface="Consolas" panose="020B0609020204030204" pitchFamily="49" charset="0"/>
            </a:endParaRPr>
          </a:p>
        </p:txBody>
      </p:sp>
    </p:spTree>
    <p:extLst>
      <p:ext uri="{BB962C8B-B14F-4D97-AF65-F5344CB8AC3E}">
        <p14:creationId xmlns:p14="http://schemas.microsoft.com/office/powerpoint/2010/main" val="2618697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D8EE-32C3-48C1-9C03-C733729795D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B084879E-E136-477F-9CFE-EB6096627EFE}"/>
              </a:ext>
            </a:extLst>
          </p:cNvPr>
          <p:cNvSpPr>
            <a:spLocks noGrp="1"/>
          </p:cNvSpPr>
          <p:nvPr>
            <p:ph idx="1"/>
          </p:nvPr>
        </p:nvSpPr>
        <p:spPr/>
        <p:txBody>
          <a:bodyPr/>
          <a:lstStyle/>
          <a:p>
            <a:r>
              <a:rPr lang="ru-RU" dirty="0"/>
              <a:t>Редактор связей (компоновщик, </a:t>
            </a:r>
            <a:r>
              <a:rPr lang="en-US" dirty="0"/>
              <a:t>linker)</a:t>
            </a:r>
            <a:endParaRPr lang="ru-RU" dirty="0"/>
          </a:p>
          <a:p>
            <a:r>
              <a:rPr lang="ru-RU" dirty="0"/>
              <a:t>Система сборки (</a:t>
            </a:r>
            <a:r>
              <a:rPr lang="en-US" dirty="0"/>
              <a:t>build system)</a:t>
            </a:r>
          </a:p>
          <a:p>
            <a:r>
              <a:rPr lang="ru-RU" dirty="0"/>
              <a:t>Отладчик (</a:t>
            </a:r>
            <a:r>
              <a:rPr lang="en-US" dirty="0"/>
              <a:t>debugger)</a:t>
            </a:r>
          </a:p>
          <a:p>
            <a:endParaRPr lang="ru-RU" dirty="0"/>
          </a:p>
        </p:txBody>
      </p:sp>
    </p:spTree>
    <p:extLst>
      <p:ext uri="{BB962C8B-B14F-4D97-AF65-F5344CB8AC3E}">
        <p14:creationId xmlns:p14="http://schemas.microsoft.com/office/powerpoint/2010/main" val="2381037616"/>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81B8-6FDA-4E56-99D1-A14FE6C050A0}"/>
              </a:ext>
            </a:extLst>
          </p:cNvPr>
          <p:cNvSpPr>
            <a:spLocks noGrp="1"/>
          </p:cNvSpPr>
          <p:nvPr>
            <p:ph type="title"/>
          </p:nvPr>
        </p:nvSpPr>
        <p:spPr/>
        <p:txBody>
          <a:bodyPr/>
          <a:lstStyle/>
          <a:p>
            <a:r>
              <a:rPr lang="ru-RU" dirty="0"/>
              <a:t>Шаблоны классов (4)</a:t>
            </a:r>
          </a:p>
        </p:txBody>
      </p:sp>
      <p:sp>
        <p:nvSpPr>
          <p:cNvPr id="3" name="Content Placeholder 2">
            <a:extLst>
              <a:ext uri="{FF2B5EF4-FFF2-40B4-BE49-F238E27FC236}">
                <a16:creationId xmlns:a16="http://schemas.microsoft.com/office/drawing/2014/main" id="{893A8DB9-5BDB-43EB-A1F4-73EEC5CB0B09}"/>
              </a:ext>
            </a:extLst>
          </p:cNvPr>
          <p:cNvSpPr>
            <a:spLocks noGrp="1"/>
          </p:cNvSpPr>
          <p:nvPr>
            <p:ph idx="1"/>
          </p:nvPr>
        </p:nvSpPr>
        <p:spPr>
          <a:xfrm>
            <a:off x="838200" y="1861484"/>
            <a:ext cx="10515600" cy="4681966"/>
          </a:xfrm>
        </p:spPr>
        <p:txBody>
          <a:bodyPr>
            <a:normAutofit fontScale="62500" lnSpcReduction="20000"/>
          </a:bodyPr>
          <a:lstStyle/>
          <a:p>
            <a:r>
              <a:rPr lang="ru-RU" dirty="0"/>
              <a:t>Конструкторы</a:t>
            </a:r>
            <a:r>
              <a:rPr lang="en-US" dirty="0"/>
              <a:t>, </a:t>
            </a:r>
            <a:r>
              <a:rPr lang="ru-RU" dirty="0"/>
              <a:t>перегрузки операций и функции преобразования тоже могут быть шаблонами.</a:t>
            </a:r>
            <a:endParaRPr lang="en-US" dirty="0"/>
          </a:p>
          <a:p>
            <a:pPr lvl="1"/>
            <a:r>
              <a:rPr lang="ru-RU" dirty="0"/>
              <a:t>Для конструкторов</a:t>
            </a:r>
            <a:r>
              <a:rPr lang="en-US" dirty="0"/>
              <a:t> </a:t>
            </a:r>
            <a:r>
              <a:rPr lang="ru-RU" dirty="0"/>
              <a:t>(всегда) и для функций преобразований/перегрузок операций (когда они используются без явного их именования) синтаксис использования не предусматривает использования списка аргументов, так что определение значений параметров их шаблонов осуществляется только дедукцией и аргументами по умолчанию.</a:t>
            </a:r>
            <a:endParaRPr lang="en-US" dirty="0"/>
          </a:p>
          <a:p>
            <a:pPr marL="0" indent="0">
              <a:buNone/>
            </a:pPr>
            <a:endParaRPr lang="en-US" dirty="0"/>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struct holder {</a:t>
            </a:r>
          </a:p>
          <a:p>
            <a:pPr marL="0" indent="0">
              <a:buNone/>
            </a:pPr>
            <a:r>
              <a:rPr lang="en-US" dirty="0">
                <a:latin typeface="Consolas" panose="020B0609020204030204" pitchFamily="49" charset="0"/>
              </a:rPr>
              <a:t>    T x;</a:t>
            </a:r>
          </a:p>
          <a:p>
            <a:pPr marL="0" indent="0">
              <a:buNone/>
            </a:pPr>
            <a:r>
              <a:rPr lang="en-US" dirty="0">
                <a:latin typeface="Consolas" panose="020B0609020204030204" pitchFamily="49" charset="0"/>
              </a:rPr>
              <a:t>    template&lt;</a:t>
            </a:r>
            <a:r>
              <a:rPr lang="en-US" dirty="0" err="1">
                <a:latin typeface="Consolas" panose="020B0609020204030204" pitchFamily="49" charset="0"/>
              </a:rPr>
              <a:t>typename</a:t>
            </a:r>
            <a:r>
              <a:rPr lang="en-US" dirty="0">
                <a:latin typeface="Consolas" panose="020B0609020204030204" pitchFamily="49" charset="0"/>
              </a:rPr>
              <a:t> U&gt; holder(</a:t>
            </a:r>
            <a:r>
              <a:rPr lang="en-US" dirty="0" err="1">
                <a:latin typeface="Consolas" panose="020B0609020204030204" pitchFamily="49" charset="0"/>
              </a:rPr>
              <a:t>const</a:t>
            </a:r>
            <a:r>
              <a:rPr lang="en-US" dirty="0">
                <a:latin typeface="Consolas" panose="020B0609020204030204" pitchFamily="49" charset="0"/>
              </a:rPr>
              <a:t> U&amp; v) : x(v) {}</a:t>
            </a:r>
          </a:p>
          <a:p>
            <a:pPr marL="0" indent="0">
              <a:buNone/>
            </a:pPr>
            <a:r>
              <a:rPr lang="en-US" dirty="0">
                <a:latin typeface="Consolas" panose="020B0609020204030204" pitchFamily="49" charset="0"/>
              </a:rPr>
              <a:t>    template&lt;</a:t>
            </a:r>
            <a:r>
              <a:rPr lang="en-US" dirty="0" err="1">
                <a:latin typeface="Consolas" panose="020B0609020204030204" pitchFamily="49" charset="0"/>
              </a:rPr>
              <a:t>typename</a:t>
            </a:r>
            <a:r>
              <a:rPr lang="en-US" dirty="0">
                <a:latin typeface="Consolas" panose="020B0609020204030204" pitchFamily="49" charset="0"/>
              </a:rPr>
              <a:t> U&gt; operator U() </a:t>
            </a:r>
            <a:r>
              <a:rPr lang="en-US" dirty="0" err="1">
                <a:latin typeface="Consolas" panose="020B0609020204030204" pitchFamily="49" charset="0"/>
              </a:rPr>
              <a:t>const</a:t>
            </a:r>
            <a:r>
              <a:rPr lang="en-US" dirty="0">
                <a:latin typeface="Consolas" panose="020B0609020204030204" pitchFamily="49" charset="0"/>
              </a:rPr>
              <a:t> { return x; }</a:t>
            </a:r>
          </a:p>
          <a:p>
            <a:pPr marL="0" indent="0">
              <a:buNone/>
            </a:pPr>
            <a:r>
              <a:rPr lang="en-US" dirty="0">
                <a:latin typeface="Consolas" panose="020B0609020204030204" pitchFamily="49" charset="0"/>
              </a:rPr>
              <a:t>    template&lt;</a:t>
            </a:r>
            <a:r>
              <a:rPr lang="en-US" dirty="0" err="1">
                <a:latin typeface="Consolas" panose="020B0609020204030204" pitchFamily="49" charset="0"/>
              </a:rPr>
              <a:t>typename</a:t>
            </a:r>
            <a:r>
              <a:rPr lang="en-US" dirty="0">
                <a:latin typeface="Consolas" panose="020B0609020204030204" pitchFamily="49" charset="0"/>
              </a:rPr>
              <a:t> U&gt; holder&amp; operator+=(</a:t>
            </a:r>
            <a:r>
              <a:rPr lang="en-US" dirty="0" err="1">
                <a:latin typeface="Consolas" panose="020B0609020204030204" pitchFamily="49" charset="0"/>
              </a:rPr>
              <a:t>const</a:t>
            </a:r>
            <a:r>
              <a:rPr lang="en-US" dirty="0">
                <a:latin typeface="Consolas" panose="020B0609020204030204" pitchFamily="49" charset="0"/>
              </a:rPr>
              <a:t> U&amp; y) {</a:t>
            </a:r>
          </a:p>
          <a:p>
            <a:pPr marL="0" indent="0">
              <a:buNone/>
            </a:pPr>
            <a:r>
              <a:rPr lang="en-US" dirty="0">
                <a:latin typeface="Consolas" panose="020B0609020204030204" pitchFamily="49" charset="0"/>
              </a:rPr>
              <a:t>        x += y;</a:t>
            </a:r>
          </a:p>
          <a:p>
            <a:pPr marL="0" indent="0">
              <a:buNone/>
            </a:pPr>
            <a:r>
              <a:rPr lang="en-US" dirty="0">
                <a:latin typeface="Consolas" panose="020B0609020204030204" pitchFamily="49" charset="0"/>
              </a:rPr>
              <a:t>        return *this;</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endParaRPr lang="en-US" dirty="0"/>
          </a:p>
        </p:txBody>
      </p:sp>
    </p:spTree>
    <p:extLst>
      <p:ext uri="{BB962C8B-B14F-4D97-AF65-F5344CB8AC3E}">
        <p14:creationId xmlns:p14="http://schemas.microsoft.com/office/powerpoint/2010/main" val="235002830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9352B-5494-415F-A314-3774E47F0E73}"/>
              </a:ext>
            </a:extLst>
          </p:cNvPr>
          <p:cNvSpPr>
            <a:spLocks noGrp="1"/>
          </p:cNvSpPr>
          <p:nvPr>
            <p:ph type="title"/>
          </p:nvPr>
        </p:nvSpPr>
        <p:spPr/>
        <p:txBody>
          <a:bodyPr/>
          <a:lstStyle/>
          <a:p>
            <a:r>
              <a:rPr lang="ru-RU" dirty="0"/>
              <a:t>Определение значений параметров шаблонов классов</a:t>
            </a:r>
          </a:p>
        </p:txBody>
      </p:sp>
      <p:sp>
        <p:nvSpPr>
          <p:cNvPr id="3" name="Content Placeholder 2">
            <a:extLst>
              <a:ext uri="{FF2B5EF4-FFF2-40B4-BE49-F238E27FC236}">
                <a16:creationId xmlns:a16="http://schemas.microsoft.com/office/drawing/2014/main" id="{05F3A3FD-04CC-4238-9FFC-6A6085DE5C96}"/>
              </a:ext>
            </a:extLst>
          </p:cNvPr>
          <p:cNvSpPr>
            <a:spLocks noGrp="1"/>
          </p:cNvSpPr>
          <p:nvPr>
            <p:ph idx="1"/>
          </p:nvPr>
        </p:nvSpPr>
        <p:spPr>
          <a:xfrm>
            <a:off x="838200" y="1631576"/>
            <a:ext cx="10515600" cy="4988859"/>
          </a:xfrm>
        </p:spPr>
        <p:txBody>
          <a:bodyPr>
            <a:normAutofit fontScale="77500" lnSpcReduction="20000"/>
          </a:bodyPr>
          <a:lstStyle/>
          <a:p>
            <a:r>
              <a:rPr lang="ru-RU" dirty="0"/>
              <a:t>При наличии списка аргументов шаблона, он вместе со значениями параметров по умолчанию должен задавать значения всех параметров.</a:t>
            </a:r>
          </a:p>
          <a:p>
            <a:r>
              <a:rPr lang="ru-RU" dirty="0"/>
              <a:t>Если его нет, осуществляется синтез множества перегрузок функций и определение значений дедукцией из них</a:t>
            </a:r>
            <a:r>
              <a:rPr lang="en-US" dirty="0"/>
              <a:t> </a:t>
            </a:r>
            <a:r>
              <a:rPr lang="ru-RU" dirty="0"/>
              <a:t>исходя из значений в инициализаторе:</a:t>
            </a:r>
          </a:p>
          <a:p>
            <a:pPr lvl="1"/>
            <a:r>
              <a:rPr lang="ru-RU" dirty="0"/>
              <a:t>Для каждого конструктора класса создаётся шаблон функции со список параметров шаблона самого класса, за которым следует список параметров шаблона конструктора, если он шаблон. Список параметров совпадает со списком параметров конструктора. Возвращаемое значение – специализация данного класса с аргументами, соответствующими параметрам шаблона.</a:t>
            </a:r>
          </a:p>
          <a:p>
            <a:pPr lvl="1"/>
            <a:r>
              <a:rPr lang="ru-RU" dirty="0"/>
              <a:t>Если конструкторов в классе нет, добавляется функция по правилам выше, как будто есть конструктор без параметров.</a:t>
            </a:r>
          </a:p>
          <a:p>
            <a:pPr lvl="1"/>
            <a:r>
              <a:rPr lang="ru-RU" dirty="0"/>
              <a:t>По правилам выше добавляется функция для гипотетического конструктора, принимающего сам объект класса по значению (</a:t>
            </a:r>
            <a:r>
              <a:rPr lang="en-US" dirty="0"/>
              <a:t>copy deduction candidate).</a:t>
            </a:r>
          </a:p>
          <a:p>
            <a:pPr lvl="1"/>
            <a:r>
              <a:rPr lang="ru-RU" dirty="0"/>
              <a:t>Добавляются все подсказки дедукции </a:t>
            </a:r>
            <a:r>
              <a:rPr lang="en-US" dirty="0"/>
              <a:t>(deduction guides) </a:t>
            </a:r>
            <a:r>
              <a:rPr lang="ru-RU" dirty="0"/>
              <a:t>для класса, описанные в той же области видимости что и он.</a:t>
            </a:r>
          </a:p>
          <a:p>
            <a:pPr lvl="2"/>
            <a:r>
              <a:rPr lang="ru-RU" dirty="0"/>
              <a:t>Синтаксически – описание функции или её шаблона с именем класса</a:t>
            </a:r>
            <a:r>
              <a:rPr lang="en-US" dirty="0"/>
              <a:t>, </a:t>
            </a:r>
            <a:r>
              <a:rPr lang="ru-RU" dirty="0"/>
              <a:t>без указания типа возвращаемого значения, в конце перед точкой запятой токен </a:t>
            </a:r>
            <a:r>
              <a:rPr lang="en-US" dirty="0"/>
              <a:t>-&gt; </a:t>
            </a:r>
            <a:r>
              <a:rPr lang="ru-RU" dirty="0"/>
              <a:t>и требуемая специализация класса</a:t>
            </a:r>
            <a:r>
              <a:rPr lang="en-US" dirty="0"/>
              <a:t> </a:t>
            </a:r>
            <a:r>
              <a:rPr lang="ru-RU" dirty="0"/>
              <a:t>в форме со списком аргументов шаблона.</a:t>
            </a:r>
          </a:p>
          <a:p>
            <a:r>
              <a:rPr lang="ru-RU" dirty="0"/>
              <a:t>Учитывается наличие </a:t>
            </a:r>
            <a:r>
              <a:rPr lang="en-US" dirty="0">
                <a:latin typeface="Consolas" panose="020B0609020204030204" pitchFamily="49" charset="0"/>
              </a:rPr>
              <a:t>explicit</a:t>
            </a:r>
            <a:r>
              <a:rPr lang="en-US" dirty="0"/>
              <a:t> </a:t>
            </a:r>
            <a:r>
              <a:rPr lang="ru-RU" dirty="0"/>
              <a:t>на конструкторах и подсказках дедукции.</a:t>
            </a:r>
          </a:p>
        </p:txBody>
      </p:sp>
    </p:spTree>
    <p:extLst>
      <p:ext uri="{BB962C8B-B14F-4D97-AF65-F5344CB8AC3E}">
        <p14:creationId xmlns:p14="http://schemas.microsoft.com/office/powerpoint/2010/main" val="3940022157"/>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1AAF-97AF-4E86-9027-31CED9E5FA02}"/>
              </a:ext>
            </a:extLst>
          </p:cNvPr>
          <p:cNvSpPr>
            <a:spLocks noGrp="1"/>
          </p:cNvSpPr>
          <p:nvPr>
            <p:ph type="title"/>
          </p:nvPr>
        </p:nvSpPr>
        <p:spPr/>
        <p:txBody>
          <a:bodyPr/>
          <a:lstStyle/>
          <a:p>
            <a:r>
              <a:rPr lang="ru-RU" dirty="0"/>
              <a:t>Определение значений параметров шаблонов классов (2)</a:t>
            </a:r>
          </a:p>
        </p:txBody>
      </p:sp>
      <p:sp>
        <p:nvSpPr>
          <p:cNvPr id="3" name="Content Placeholder 2">
            <a:extLst>
              <a:ext uri="{FF2B5EF4-FFF2-40B4-BE49-F238E27FC236}">
                <a16:creationId xmlns:a16="http://schemas.microsoft.com/office/drawing/2014/main" id="{5246F4F9-E371-4B3F-8D02-4623292D9E07}"/>
              </a:ext>
            </a:extLst>
          </p:cNvPr>
          <p:cNvSpPr>
            <a:spLocks noGrp="1"/>
          </p:cNvSpPr>
          <p:nvPr>
            <p:ph idx="1"/>
          </p:nvPr>
        </p:nvSpPr>
        <p:spPr/>
        <p:txBody>
          <a:bodyPr>
            <a:normAutofit fontScale="775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 = </a:t>
            </a:r>
            <a:r>
              <a:rPr lang="en-US" dirty="0" err="1">
                <a:latin typeface="Consolas" panose="020B0609020204030204" pitchFamily="49" charset="0"/>
              </a:rPr>
              <a:t>int</a:t>
            </a:r>
            <a:r>
              <a:rPr lang="en-US" dirty="0">
                <a:latin typeface="Consolas" panose="020B0609020204030204" pitchFamily="49" charset="0"/>
              </a:rPr>
              <a:t>&gt;</a:t>
            </a:r>
          </a:p>
          <a:p>
            <a:pPr marL="0" indent="0">
              <a:buNone/>
            </a:pPr>
            <a:r>
              <a:rPr lang="en-US" dirty="0">
                <a:latin typeface="Consolas" panose="020B0609020204030204" pitchFamily="49" charset="0"/>
              </a:rPr>
              <a:t>struct S {</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T x;</a:t>
            </a:r>
          </a:p>
          <a:p>
            <a:pPr marL="0" indent="0">
              <a:buNone/>
            </a:pPr>
            <a:r>
              <a:rPr lang="en-US" dirty="0">
                <a:latin typeface="Consolas" panose="020B0609020204030204" pitchFamily="49" charset="0"/>
              </a:rPr>
              <a:t>    S() { /* … */ }</a:t>
            </a:r>
          </a:p>
          <a:p>
            <a:pPr marL="0" indent="0">
              <a:buNone/>
            </a:pPr>
            <a:r>
              <a:rPr lang="en-US" dirty="0">
                <a:latin typeface="Consolas" panose="020B0609020204030204" pitchFamily="49" charset="0"/>
              </a:rPr>
              <a:t>    S(T x) { /* … */ }</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S(float) -&gt; S&lt;double&gt;;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S a;        // </a:t>
            </a:r>
            <a:r>
              <a:rPr lang="ru-RU" dirty="0">
                <a:latin typeface="Consolas" panose="020B0609020204030204" pitchFamily="49" charset="0"/>
              </a:rPr>
              <a:t>ошибка, для дедукции нужен явный инициализатор</a:t>
            </a:r>
            <a:endParaRPr lang="en-US" dirty="0">
              <a:latin typeface="Consolas" panose="020B0609020204030204" pitchFamily="49" charset="0"/>
            </a:endParaRPr>
          </a:p>
          <a:p>
            <a:pPr marL="0" indent="0">
              <a:buNone/>
            </a:pPr>
            <a:r>
              <a:rPr lang="en-US" dirty="0">
                <a:latin typeface="Consolas" panose="020B0609020204030204" pitchFamily="49" charset="0"/>
              </a:rPr>
              <a:t>S a{};      // S&lt;</a:t>
            </a:r>
            <a:r>
              <a:rPr lang="en-US" dirty="0" err="1">
                <a:latin typeface="Consolas" panose="020B0609020204030204" pitchFamily="49" charset="0"/>
              </a:rPr>
              <a:t>int</a:t>
            </a:r>
            <a:r>
              <a:rPr lang="en-US" dirty="0">
                <a:latin typeface="Consolas" panose="020B0609020204030204" pitchFamily="49" charset="0"/>
              </a:rPr>
              <a:t>&gt;</a:t>
            </a:r>
          </a:p>
          <a:p>
            <a:pPr marL="0" indent="0">
              <a:buNone/>
            </a:pPr>
            <a:r>
              <a:rPr lang="en-US" dirty="0">
                <a:latin typeface="Consolas" panose="020B0609020204030204" pitchFamily="49" charset="0"/>
              </a:rPr>
              <a:t>S&lt;float&gt; b; // S&lt;float&gt;</a:t>
            </a:r>
          </a:p>
          <a:p>
            <a:pPr marL="0" indent="0">
              <a:buNone/>
            </a:pPr>
            <a:r>
              <a:rPr lang="en-US" dirty="0">
                <a:latin typeface="Consolas" panose="020B0609020204030204" pitchFamily="49" charset="0"/>
              </a:rPr>
              <a:t>S c = ‘x’;  // S&lt;char&gt;</a:t>
            </a:r>
          </a:p>
          <a:p>
            <a:pPr marL="0" indent="0">
              <a:buNone/>
            </a:pPr>
            <a:r>
              <a:rPr lang="en-US" dirty="0">
                <a:latin typeface="Consolas" panose="020B0609020204030204" pitchFamily="49" charset="0"/>
              </a:rPr>
              <a:t>S d{3.5f};  // S&lt;double&gt;</a:t>
            </a:r>
            <a:endParaRPr lang="ru-RU" dirty="0">
              <a:latin typeface="Consolas" panose="020B0609020204030204" pitchFamily="49" charset="0"/>
            </a:endParaRPr>
          </a:p>
        </p:txBody>
      </p:sp>
    </p:spTree>
    <p:extLst>
      <p:ext uri="{BB962C8B-B14F-4D97-AF65-F5344CB8AC3E}">
        <p14:creationId xmlns:p14="http://schemas.microsoft.com/office/powerpoint/2010/main" val="1623221626"/>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F180-ED1A-4CD4-8FB4-DA83CC997AFA}"/>
              </a:ext>
            </a:extLst>
          </p:cNvPr>
          <p:cNvSpPr>
            <a:spLocks noGrp="1"/>
          </p:cNvSpPr>
          <p:nvPr>
            <p:ph type="title"/>
          </p:nvPr>
        </p:nvSpPr>
        <p:spPr/>
        <p:txBody>
          <a:bodyPr/>
          <a:lstStyle/>
          <a:p>
            <a:r>
              <a:rPr lang="ru-RU" dirty="0"/>
              <a:t>Внедрённое имя класса</a:t>
            </a:r>
          </a:p>
        </p:txBody>
      </p:sp>
      <p:sp>
        <p:nvSpPr>
          <p:cNvPr id="3" name="Content Placeholder 2">
            <a:extLst>
              <a:ext uri="{FF2B5EF4-FFF2-40B4-BE49-F238E27FC236}">
                <a16:creationId xmlns:a16="http://schemas.microsoft.com/office/drawing/2014/main" id="{8BA4E142-7CAB-4A42-8903-BC246CC63D26}"/>
              </a:ext>
            </a:extLst>
          </p:cNvPr>
          <p:cNvSpPr>
            <a:spLocks noGrp="1"/>
          </p:cNvSpPr>
          <p:nvPr>
            <p:ph idx="1"/>
          </p:nvPr>
        </p:nvSpPr>
        <p:spPr/>
        <p:txBody>
          <a:bodyPr>
            <a:normAutofit lnSpcReduction="10000"/>
          </a:bodyPr>
          <a:lstStyle/>
          <a:p>
            <a:r>
              <a:rPr lang="ru-RU" dirty="0"/>
              <a:t>Каждый класс содержит открытое описание самого себя под своим именем – внедрённое имя класса (</a:t>
            </a:r>
            <a:r>
              <a:rPr lang="en-US" dirty="0"/>
              <a:t>injected class name). </a:t>
            </a:r>
            <a:r>
              <a:rPr lang="ru-RU" dirty="0"/>
              <a:t>В шаблонах классов они именуют текущую специализацию (</a:t>
            </a:r>
            <a:r>
              <a:rPr lang="en-US" dirty="0"/>
              <a:t>current specialization)</a:t>
            </a:r>
            <a:r>
              <a:rPr lang="ru-RU" dirty="0"/>
              <a:t>, если не имеют списка аргументов шаблона, иначе указанную, т.е. являются именем шаблона в целом.</a:t>
            </a: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struct S {</a:t>
            </a:r>
          </a:p>
          <a:p>
            <a:pPr marL="0" indent="0">
              <a:buNone/>
            </a:pPr>
            <a:r>
              <a:rPr lang="en-US" dirty="0">
                <a:latin typeface="Consolas" panose="020B0609020204030204" pitchFamily="49" charset="0"/>
              </a:rPr>
              <a:t>    bool operator==(</a:t>
            </a:r>
            <a:r>
              <a:rPr lang="en-US" dirty="0" err="1">
                <a:latin typeface="Consolas" panose="020B0609020204030204" pitchFamily="49" charset="0"/>
              </a:rPr>
              <a:t>const</a:t>
            </a:r>
            <a:r>
              <a:rPr lang="en-US" dirty="0">
                <a:latin typeface="Consolas" panose="020B0609020204030204" pitchFamily="49" charset="0"/>
              </a:rPr>
              <a:t> S&amp; other) </a:t>
            </a:r>
            <a:r>
              <a:rPr lang="en-US" dirty="0" err="1">
                <a:latin typeface="Consolas" panose="020B0609020204030204" pitchFamily="49" charset="0"/>
              </a:rPr>
              <a:t>const</a:t>
            </a:r>
            <a:r>
              <a:rPr lang="en-US" dirty="0">
                <a:latin typeface="Consolas" panose="020B0609020204030204" pitchFamily="49" charset="0"/>
              </a:rPr>
              <a:t>;</a:t>
            </a:r>
          </a:p>
          <a:p>
            <a:pPr marL="0" indent="0">
              <a:buNone/>
            </a:pPr>
            <a:r>
              <a:rPr lang="en-US" dirty="0">
                <a:latin typeface="Consolas" panose="020B0609020204030204" pitchFamily="49" charset="0"/>
              </a:rPr>
              <a:t>    void f() { S&lt;</a:t>
            </a:r>
            <a:r>
              <a:rPr lang="en-US" dirty="0" err="1">
                <a:latin typeface="Consolas" panose="020B0609020204030204" pitchFamily="49" charset="0"/>
              </a:rPr>
              <a:t>int</a:t>
            </a:r>
            <a:r>
              <a:rPr lang="en-US" dirty="0">
                <a:latin typeface="Consolas" panose="020B0609020204030204" pitchFamily="49" charset="0"/>
              </a:rPr>
              <a:t>&gt; x; }</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520572325"/>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3111-43DD-4F23-A764-0776E4A249A7}"/>
              </a:ext>
            </a:extLst>
          </p:cNvPr>
          <p:cNvSpPr>
            <a:spLocks noGrp="1"/>
          </p:cNvSpPr>
          <p:nvPr>
            <p:ph type="title"/>
          </p:nvPr>
        </p:nvSpPr>
        <p:spPr/>
        <p:txBody>
          <a:bodyPr/>
          <a:lstStyle/>
          <a:p>
            <a:r>
              <a:rPr lang="ru-RU" dirty="0"/>
              <a:t>Друзья классов и шаблоны</a:t>
            </a:r>
          </a:p>
        </p:txBody>
      </p:sp>
      <p:sp>
        <p:nvSpPr>
          <p:cNvPr id="3" name="Content Placeholder 2">
            <a:extLst>
              <a:ext uri="{FF2B5EF4-FFF2-40B4-BE49-F238E27FC236}">
                <a16:creationId xmlns:a16="http://schemas.microsoft.com/office/drawing/2014/main" id="{8C609F4E-4502-4FB7-8178-6B2C0F16B902}"/>
              </a:ext>
            </a:extLst>
          </p:cNvPr>
          <p:cNvSpPr>
            <a:spLocks noGrp="1"/>
          </p:cNvSpPr>
          <p:nvPr>
            <p:ph idx="1"/>
          </p:nvPr>
        </p:nvSpPr>
        <p:spPr>
          <a:xfrm>
            <a:off x="838200" y="1438835"/>
            <a:ext cx="4294094" cy="5068756"/>
          </a:xfrm>
        </p:spPr>
        <p:txBody>
          <a:bodyPr>
            <a:normAutofit fontScale="47500" lnSpcReduction="20000"/>
          </a:bodyPr>
          <a:lstStyle/>
          <a:p>
            <a:pPr marL="0" indent="0">
              <a:buNone/>
            </a:pPr>
            <a:r>
              <a:rPr lang="ru-RU" dirty="0" err="1">
                <a:latin typeface="Consolas" panose="020B0609020204030204" pitchFamily="49" charset="0"/>
              </a:rPr>
              <a:t>template</a:t>
            </a:r>
            <a:r>
              <a:rPr lang="ru-RU" dirty="0">
                <a:latin typeface="Consolas" panose="020B0609020204030204" pitchFamily="49" charset="0"/>
              </a:rPr>
              <a:t>&lt;</a:t>
            </a:r>
            <a:r>
              <a:rPr lang="ru-RU" dirty="0" err="1">
                <a:latin typeface="Consolas" panose="020B0609020204030204" pitchFamily="49" charset="0"/>
              </a:rPr>
              <a:t>typename</a:t>
            </a:r>
            <a:r>
              <a:rPr lang="ru-RU" dirty="0">
                <a:latin typeface="Consolas" panose="020B0609020204030204" pitchFamily="49" charset="0"/>
              </a:rPr>
              <a:t> T&gt;</a:t>
            </a:r>
          </a:p>
          <a:p>
            <a:pPr marL="0" indent="0">
              <a:buNone/>
            </a:pPr>
            <a:r>
              <a:rPr lang="ru-RU" dirty="0" err="1">
                <a:latin typeface="Consolas" panose="020B0609020204030204" pitchFamily="49" charset="0"/>
              </a:rPr>
              <a:t>class</a:t>
            </a:r>
            <a:r>
              <a:rPr lang="ru-RU" dirty="0">
                <a:latin typeface="Consolas" panose="020B0609020204030204" pitchFamily="49" charset="0"/>
              </a:rPr>
              <a:t> C;</a:t>
            </a:r>
          </a:p>
          <a:p>
            <a:pPr marL="0" indent="0">
              <a:buNone/>
            </a:pPr>
            <a:endParaRPr lang="ru-RU" dirty="0">
              <a:latin typeface="Consolas" panose="020B0609020204030204" pitchFamily="49" charset="0"/>
            </a:endParaRPr>
          </a:p>
          <a:p>
            <a:pPr marL="0" indent="0">
              <a:buNone/>
            </a:pPr>
            <a:r>
              <a:rPr lang="ru-RU" dirty="0" err="1">
                <a:latin typeface="Consolas" panose="020B0609020204030204" pitchFamily="49" charset="0"/>
              </a:rPr>
              <a:t>template</a:t>
            </a:r>
            <a:r>
              <a:rPr lang="ru-RU" dirty="0">
                <a:latin typeface="Consolas" panose="020B0609020204030204" pitchFamily="49" charset="0"/>
              </a:rPr>
              <a:t>&lt;</a:t>
            </a:r>
            <a:r>
              <a:rPr lang="ru-RU" dirty="0" err="1">
                <a:latin typeface="Consolas" panose="020B0609020204030204" pitchFamily="49" charset="0"/>
              </a:rPr>
              <a:t>typename</a:t>
            </a:r>
            <a:r>
              <a:rPr lang="ru-RU" dirty="0">
                <a:latin typeface="Consolas" panose="020B0609020204030204" pitchFamily="49" charset="0"/>
              </a:rPr>
              <a:t> T&gt;</a:t>
            </a:r>
          </a:p>
          <a:p>
            <a:pPr marL="0" indent="0">
              <a:buNone/>
            </a:pPr>
            <a:r>
              <a:rPr lang="ru-RU" dirty="0">
                <a:latin typeface="Consolas" panose="020B0609020204030204" pitchFamily="49" charset="0"/>
              </a:rPr>
              <a:t>C&lt;T&gt; </a:t>
            </a:r>
            <a:r>
              <a:rPr lang="ru-RU" dirty="0" err="1">
                <a:latin typeface="Consolas" panose="020B0609020204030204" pitchFamily="49" charset="0"/>
              </a:rPr>
              <a:t>operator</a:t>
            </a:r>
            <a:r>
              <a:rPr lang="ru-RU" dirty="0">
                <a:latin typeface="Consolas" panose="020B0609020204030204" pitchFamily="49" charset="0"/>
              </a:rPr>
              <a:t>+(</a:t>
            </a:r>
            <a:r>
              <a:rPr lang="ru-RU" dirty="0" err="1">
                <a:latin typeface="Consolas" panose="020B0609020204030204" pitchFamily="49" charset="0"/>
              </a:rPr>
              <a:t>const</a:t>
            </a:r>
            <a:r>
              <a:rPr lang="ru-RU" dirty="0">
                <a:latin typeface="Consolas" panose="020B0609020204030204" pitchFamily="49" charset="0"/>
              </a:rPr>
              <a:t> C&lt;T&gt;&amp; </a:t>
            </a:r>
            <a:r>
              <a:rPr lang="ru-RU" dirty="0" err="1">
                <a:latin typeface="Consolas" panose="020B0609020204030204" pitchFamily="49" charset="0"/>
              </a:rPr>
              <a:t>x,const</a:t>
            </a:r>
            <a:r>
              <a:rPr lang="ru-RU" dirty="0">
                <a:latin typeface="Consolas" panose="020B0609020204030204" pitchFamily="49" charset="0"/>
              </a:rPr>
              <a:t> C&lt;T&gt;&amp; y);</a:t>
            </a:r>
          </a:p>
          <a:p>
            <a:pPr marL="0" indent="0">
              <a:buNone/>
            </a:pPr>
            <a:endParaRPr lang="ru-RU" dirty="0">
              <a:latin typeface="Consolas" panose="020B0609020204030204" pitchFamily="49" charset="0"/>
            </a:endParaRPr>
          </a:p>
          <a:p>
            <a:pPr marL="0" indent="0">
              <a:buNone/>
            </a:pPr>
            <a:r>
              <a:rPr lang="ru-RU" dirty="0" err="1">
                <a:latin typeface="Consolas" panose="020B0609020204030204" pitchFamily="49" charset="0"/>
              </a:rPr>
              <a:t>template</a:t>
            </a:r>
            <a:r>
              <a:rPr lang="ru-RU" dirty="0">
                <a:latin typeface="Consolas" panose="020B0609020204030204" pitchFamily="49" charset="0"/>
              </a:rPr>
              <a:t>&lt;</a:t>
            </a:r>
            <a:r>
              <a:rPr lang="ru-RU" dirty="0" err="1">
                <a:latin typeface="Consolas" panose="020B0609020204030204" pitchFamily="49" charset="0"/>
              </a:rPr>
              <a:t>typename</a:t>
            </a:r>
            <a:r>
              <a:rPr lang="ru-RU" dirty="0">
                <a:latin typeface="Consolas" panose="020B0609020204030204" pitchFamily="49" charset="0"/>
              </a:rPr>
              <a:t> T&gt;</a:t>
            </a:r>
          </a:p>
          <a:p>
            <a:pPr marL="0" indent="0">
              <a:buNone/>
            </a:pPr>
            <a:r>
              <a:rPr lang="ru-RU" dirty="0" err="1">
                <a:latin typeface="Consolas" panose="020B0609020204030204" pitchFamily="49" charset="0"/>
              </a:rPr>
              <a:t>class</a:t>
            </a:r>
            <a:r>
              <a:rPr lang="ru-RU" dirty="0">
                <a:latin typeface="Consolas" panose="020B0609020204030204" pitchFamily="49" charset="0"/>
              </a:rPr>
              <a:t> C</a:t>
            </a:r>
          </a:p>
          <a:p>
            <a:pPr marL="0" indent="0">
              <a:buNone/>
            </a:pPr>
            <a:r>
              <a:rPr lang="ru-RU" dirty="0">
                <a:latin typeface="Consolas" panose="020B0609020204030204" pitchFamily="49" charset="0"/>
              </a:rPr>
              <a:t>{</a:t>
            </a:r>
          </a:p>
          <a:p>
            <a:pPr marL="0" indent="0">
              <a:buNone/>
            </a:pPr>
            <a:r>
              <a:rPr lang="ru-RU" dirty="0">
                <a:latin typeface="Consolas" panose="020B0609020204030204" pitchFamily="49" charset="0"/>
              </a:rPr>
              <a:t>    // ...</a:t>
            </a:r>
          </a:p>
          <a:p>
            <a:pPr marL="0" indent="0">
              <a:buNone/>
            </a:pPr>
            <a:endParaRPr lang="ru-RU" dirty="0">
              <a:latin typeface="Consolas" panose="020B0609020204030204" pitchFamily="49" charset="0"/>
            </a:endParaRPr>
          </a:p>
          <a:p>
            <a:pPr marL="0" indent="0">
              <a:buNone/>
            </a:pPr>
            <a:r>
              <a:rPr lang="ru-RU" dirty="0">
                <a:latin typeface="Consolas" panose="020B0609020204030204" pitchFamily="49" charset="0"/>
              </a:rPr>
              <a:t>    </a:t>
            </a:r>
            <a:r>
              <a:rPr lang="ru-RU" dirty="0" err="1">
                <a:latin typeface="Consolas" panose="020B0609020204030204" pitchFamily="49" charset="0"/>
              </a:rPr>
              <a:t>friend</a:t>
            </a:r>
            <a:r>
              <a:rPr lang="ru-RU" dirty="0">
                <a:latin typeface="Consolas" panose="020B0609020204030204" pitchFamily="49" charset="0"/>
              </a:rPr>
              <a:t> C </a:t>
            </a:r>
            <a:r>
              <a:rPr lang="ru-RU" dirty="0" err="1">
                <a:latin typeface="Consolas" panose="020B0609020204030204" pitchFamily="49" charset="0"/>
              </a:rPr>
              <a:t>operator</a:t>
            </a:r>
            <a:r>
              <a:rPr lang="ru-RU" dirty="0">
                <a:latin typeface="Consolas" panose="020B0609020204030204" pitchFamily="49" charset="0"/>
              </a:rPr>
              <a:t>+&lt;&gt;(</a:t>
            </a:r>
            <a:r>
              <a:rPr lang="ru-RU" dirty="0" err="1">
                <a:latin typeface="Consolas" panose="020B0609020204030204" pitchFamily="49" charset="0"/>
              </a:rPr>
              <a:t>const</a:t>
            </a:r>
            <a:r>
              <a:rPr lang="ru-RU" dirty="0">
                <a:latin typeface="Consolas" panose="020B0609020204030204" pitchFamily="49" charset="0"/>
              </a:rPr>
              <a:t> C&amp;,</a:t>
            </a:r>
            <a:r>
              <a:rPr lang="ru-RU" dirty="0" err="1">
                <a:latin typeface="Consolas" panose="020B0609020204030204" pitchFamily="49" charset="0"/>
              </a:rPr>
              <a:t>const</a:t>
            </a:r>
            <a:r>
              <a:rPr lang="ru-RU" dirty="0">
                <a:latin typeface="Consolas" panose="020B0609020204030204" pitchFamily="49" charset="0"/>
              </a:rPr>
              <a:t> C&amp;);</a:t>
            </a:r>
          </a:p>
          <a:p>
            <a:pPr marL="0" indent="0">
              <a:buNone/>
            </a:pPr>
            <a:r>
              <a:rPr lang="ru-RU" dirty="0">
                <a:latin typeface="Consolas" panose="020B0609020204030204" pitchFamily="49" charset="0"/>
              </a:rPr>
              <a:t>};</a:t>
            </a:r>
          </a:p>
          <a:p>
            <a:pPr marL="0" indent="0">
              <a:buNone/>
            </a:pPr>
            <a:endParaRPr lang="ru-RU" dirty="0">
              <a:latin typeface="Consolas" panose="020B0609020204030204" pitchFamily="49" charset="0"/>
            </a:endParaRPr>
          </a:p>
          <a:p>
            <a:pPr marL="0" indent="0">
              <a:buNone/>
            </a:pPr>
            <a:r>
              <a:rPr lang="ru-RU" dirty="0" err="1">
                <a:latin typeface="Consolas" panose="020B0609020204030204" pitchFamily="49" charset="0"/>
              </a:rPr>
              <a:t>template</a:t>
            </a:r>
            <a:r>
              <a:rPr lang="ru-RU" dirty="0">
                <a:latin typeface="Consolas" panose="020B0609020204030204" pitchFamily="49" charset="0"/>
              </a:rPr>
              <a:t>&lt;</a:t>
            </a:r>
            <a:r>
              <a:rPr lang="ru-RU" dirty="0" err="1">
                <a:latin typeface="Consolas" panose="020B0609020204030204" pitchFamily="49" charset="0"/>
              </a:rPr>
              <a:t>typename</a:t>
            </a:r>
            <a:r>
              <a:rPr lang="ru-RU" dirty="0">
                <a:latin typeface="Consolas" panose="020B0609020204030204" pitchFamily="49" charset="0"/>
              </a:rPr>
              <a:t> T&gt;</a:t>
            </a:r>
          </a:p>
          <a:p>
            <a:pPr marL="0" indent="0">
              <a:buNone/>
            </a:pPr>
            <a:r>
              <a:rPr lang="ru-RU" dirty="0">
                <a:latin typeface="Consolas" panose="020B0609020204030204" pitchFamily="49" charset="0"/>
              </a:rPr>
              <a:t>C&lt;T&gt; </a:t>
            </a:r>
            <a:r>
              <a:rPr lang="ru-RU" dirty="0" err="1">
                <a:latin typeface="Consolas" panose="020B0609020204030204" pitchFamily="49" charset="0"/>
              </a:rPr>
              <a:t>operator</a:t>
            </a:r>
            <a:r>
              <a:rPr lang="ru-RU" dirty="0">
                <a:latin typeface="Consolas" panose="020B0609020204030204" pitchFamily="49" charset="0"/>
              </a:rPr>
              <a:t>+(</a:t>
            </a:r>
            <a:r>
              <a:rPr lang="ru-RU" dirty="0" err="1">
                <a:latin typeface="Consolas" panose="020B0609020204030204" pitchFamily="49" charset="0"/>
              </a:rPr>
              <a:t>const</a:t>
            </a:r>
            <a:r>
              <a:rPr lang="ru-RU" dirty="0">
                <a:latin typeface="Consolas" panose="020B0609020204030204" pitchFamily="49" charset="0"/>
              </a:rPr>
              <a:t> C&lt;T&gt;&amp; </a:t>
            </a:r>
            <a:r>
              <a:rPr lang="ru-RU" dirty="0" err="1">
                <a:latin typeface="Consolas" panose="020B0609020204030204" pitchFamily="49" charset="0"/>
              </a:rPr>
              <a:t>x,const</a:t>
            </a:r>
            <a:r>
              <a:rPr lang="ru-RU" dirty="0">
                <a:latin typeface="Consolas" panose="020B0609020204030204" pitchFamily="49" charset="0"/>
              </a:rPr>
              <a:t> C&lt;T&gt;&amp; y) {</a:t>
            </a:r>
          </a:p>
          <a:p>
            <a:pPr marL="0" indent="0">
              <a:buNone/>
            </a:pPr>
            <a:r>
              <a:rPr lang="ru-RU" dirty="0">
                <a:latin typeface="Consolas" panose="020B0609020204030204" pitchFamily="49" charset="0"/>
              </a:rPr>
              <a:t>    // ...</a:t>
            </a:r>
          </a:p>
          <a:p>
            <a:pPr marL="0" indent="0">
              <a:buNone/>
            </a:pPr>
            <a:r>
              <a:rPr lang="ru-RU" dirty="0">
                <a:latin typeface="Consolas" panose="020B0609020204030204" pitchFamily="49" charset="0"/>
              </a:rPr>
              <a:t>}</a:t>
            </a:r>
          </a:p>
          <a:p>
            <a:pPr marL="0" indent="0">
              <a:buNone/>
            </a:pPr>
            <a:endParaRPr lang="ru-RU" dirty="0">
              <a:latin typeface="Consolas" panose="020B0609020204030204" pitchFamily="49" charset="0"/>
            </a:endParaRPr>
          </a:p>
        </p:txBody>
      </p:sp>
      <p:sp>
        <p:nvSpPr>
          <p:cNvPr id="4" name="Content Placeholder 2">
            <a:extLst>
              <a:ext uri="{FF2B5EF4-FFF2-40B4-BE49-F238E27FC236}">
                <a16:creationId xmlns:a16="http://schemas.microsoft.com/office/drawing/2014/main" id="{A1E28520-3ED2-46D7-978E-81BE1E000A63}"/>
              </a:ext>
            </a:extLst>
          </p:cNvPr>
          <p:cNvSpPr txBox="1">
            <a:spLocks/>
          </p:cNvSpPr>
          <p:nvPr/>
        </p:nvSpPr>
        <p:spPr>
          <a:xfrm>
            <a:off x="6642847" y="1438835"/>
            <a:ext cx="4294094" cy="50687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ru-RU" sz="1300" dirty="0" err="1">
                <a:latin typeface="Consolas" panose="020B0609020204030204" pitchFamily="49" charset="0"/>
              </a:rPr>
              <a:t>template</a:t>
            </a:r>
            <a:r>
              <a:rPr lang="ru-RU" sz="1300" dirty="0">
                <a:latin typeface="Consolas" panose="020B0609020204030204" pitchFamily="49" charset="0"/>
              </a:rPr>
              <a:t>&lt;</a:t>
            </a:r>
            <a:r>
              <a:rPr lang="ru-RU" sz="1300" dirty="0" err="1">
                <a:latin typeface="Consolas" panose="020B0609020204030204" pitchFamily="49" charset="0"/>
              </a:rPr>
              <a:t>typename</a:t>
            </a:r>
            <a:r>
              <a:rPr lang="ru-RU" sz="1300" dirty="0">
                <a:latin typeface="Consolas" panose="020B0609020204030204" pitchFamily="49" charset="0"/>
              </a:rPr>
              <a:t> T&gt;</a:t>
            </a:r>
          </a:p>
          <a:p>
            <a:pPr marL="0" indent="0">
              <a:buFont typeface="Arial" panose="020B0604020202020204" pitchFamily="34" charset="0"/>
              <a:buNone/>
            </a:pPr>
            <a:r>
              <a:rPr lang="ru-RU" sz="1300" dirty="0" err="1">
                <a:latin typeface="Consolas" panose="020B0609020204030204" pitchFamily="49" charset="0"/>
              </a:rPr>
              <a:t>class</a:t>
            </a:r>
            <a:r>
              <a:rPr lang="ru-RU" sz="1300" dirty="0">
                <a:latin typeface="Consolas" panose="020B0609020204030204" pitchFamily="49" charset="0"/>
              </a:rPr>
              <a:t> C</a:t>
            </a:r>
          </a:p>
          <a:p>
            <a:pPr marL="0" indent="0">
              <a:buFont typeface="Arial" panose="020B0604020202020204" pitchFamily="34" charset="0"/>
              <a:buNone/>
            </a:pPr>
            <a:r>
              <a:rPr lang="ru-RU" sz="1300" dirty="0">
                <a:latin typeface="Consolas" panose="020B0609020204030204" pitchFamily="49" charset="0"/>
              </a:rPr>
              <a:t>{</a:t>
            </a:r>
          </a:p>
          <a:p>
            <a:pPr marL="0" indent="0">
              <a:buFont typeface="Arial" panose="020B0604020202020204" pitchFamily="34" charset="0"/>
              <a:buNone/>
            </a:pPr>
            <a:r>
              <a:rPr lang="ru-RU" sz="1300" dirty="0">
                <a:latin typeface="Consolas" panose="020B0609020204030204" pitchFamily="49" charset="0"/>
              </a:rPr>
              <a:t>    // ...</a:t>
            </a:r>
          </a:p>
          <a:p>
            <a:pPr marL="0" indent="0">
              <a:buFont typeface="Arial" panose="020B0604020202020204" pitchFamily="34" charset="0"/>
              <a:buNone/>
            </a:pPr>
            <a:endParaRPr lang="en-US" sz="1300" dirty="0">
              <a:latin typeface="Consolas" panose="020B0609020204030204" pitchFamily="49" charset="0"/>
            </a:endParaRPr>
          </a:p>
          <a:p>
            <a:pPr marL="0" indent="0">
              <a:buFont typeface="Arial" panose="020B0604020202020204" pitchFamily="34" charset="0"/>
              <a:buNone/>
            </a:pPr>
            <a:r>
              <a:rPr lang="ru-RU" sz="1300" dirty="0">
                <a:latin typeface="Consolas" panose="020B0609020204030204" pitchFamily="49" charset="0"/>
              </a:rPr>
              <a:t>    </a:t>
            </a:r>
            <a:r>
              <a:rPr lang="ru-RU" sz="1300" dirty="0" err="1">
                <a:latin typeface="Consolas" panose="020B0609020204030204" pitchFamily="49" charset="0"/>
              </a:rPr>
              <a:t>friend</a:t>
            </a:r>
            <a:r>
              <a:rPr lang="ru-RU" sz="1300" dirty="0">
                <a:latin typeface="Consolas" panose="020B0609020204030204" pitchFamily="49" charset="0"/>
              </a:rPr>
              <a:t> C </a:t>
            </a:r>
            <a:r>
              <a:rPr lang="ru-RU" sz="1300" dirty="0" err="1">
                <a:latin typeface="Consolas" panose="020B0609020204030204" pitchFamily="49" charset="0"/>
              </a:rPr>
              <a:t>operator</a:t>
            </a:r>
            <a:r>
              <a:rPr lang="ru-RU" sz="1300" dirty="0">
                <a:latin typeface="Consolas" panose="020B0609020204030204" pitchFamily="49" charset="0"/>
              </a:rPr>
              <a:t>+(</a:t>
            </a:r>
            <a:r>
              <a:rPr lang="ru-RU" sz="1300" dirty="0" err="1">
                <a:latin typeface="Consolas" panose="020B0609020204030204" pitchFamily="49" charset="0"/>
              </a:rPr>
              <a:t>const</a:t>
            </a:r>
            <a:r>
              <a:rPr lang="ru-RU" sz="1300" dirty="0">
                <a:latin typeface="Consolas" panose="020B0609020204030204" pitchFamily="49" charset="0"/>
              </a:rPr>
              <a:t> C&amp;,</a:t>
            </a:r>
            <a:r>
              <a:rPr lang="ru-RU" sz="1300" dirty="0" err="1">
                <a:latin typeface="Consolas" panose="020B0609020204030204" pitchFamily="49" charset="0"/>
              </a:rPr>
              <a:t>const</a:t>
            </a:r>
            <a:r>
              <a:rPr lang="ru-RU" sz="1300" dirty="0">
                <a:latin typeface="Consolas" panose="020B0609020204030204" pitchFamily="49" charset="0"/>
              </a:rPr>
              <a:t> C&amp;) </a:t>
            </a:r>
            <a:r>
              <a:rPr lang="en-US" sz="1300" dirty="0">
                <a:latin typeface="Consolas" panose="020B0609020204030204" pitchFamily="49" charset="0"/>
              </a:rPr>
              <a:t>{</a:t>
            </a:r>
          </a:p>
          <a:p>
            <a:pPr marL="0" indent="0">
              <a:buFont typeface="Arial" panose="020B0604020202020204" pitchFamily="34" charset="0"/>
              <a:buNone/>
            </a:pPr>
            <a:r>
              <a:rPr lang="en-US" sz="1300" dirty="0">
                <a:latin typeface="Consolas" panose="020B0609020204030204" pitchFamily="49" charset="0"/>
              </a:rPr>
              <a:t>        // ...</a:t>
            </a:r>
          </a:p>
          <a:p>
            <a:pPr marL="0" indent="0">
              <a:buFont typeface="Arial" panose="020B0604020202020204" pitchFamily="34" charset="0"/>
              <a:buNone/>
            </a:pPr>
            <a:r>
              <a:rPr lang="en-US" sz="1300" dirty="0">
                <a:latin typeface="Consolas" panose="020B0609020204030204" pitchFamily="49" charset="0"/>
              </a:rPr>
              <a:t>    }</a:t>
            </a:r>
            <a:endParaRPr lang="ru-RU" sz="1300" dirty="0">
              <a:latin typeface="Consolas" panose="020B0609020204030204" pitchFamily="49" charset="0"/>
            </a:endParaRPr>
          </a:p>
          <a:p>
            <a:pPr marL="0" indent="0">
              <a:buFont typeface="Arial" panose="020B0604020202020204" pitchFamily="34" charset="0"/>
              <a:buNone/>
            </a:pPr>
            <a:r>
              <a:rPr lang="ru-RU" sz="1300" dirty="0">
                <a:latin typeface="Consolas" panose="020B0609020204030204" pitchFamily="49" charset="0"/>
              </a:rPr>
              <a:t>};</a:t>
            </a:r>
          </a:p>
        </p:txBody>
      </p:sp>
      <p:cxnSp>
        <p:nvCxnSpPr>
          <p:cNvPr id="6" name="Straight Connector 5">
            <a:extLst>
              <a:ext uri="{FF2B5EF4-FFF2-40B4-BE49-F238E27FC236}">
                <a16:creationId xmlns:a16="http://schemas.microsoft.com/office/drawing/2014/main" id="{DB28E848-7DE9-42AB-8419-67C66A98286E}"/>
              </a:ext>
            </a:extLst>
          </p:cNvPr>
          <p:cNvCxnSpPr/>
          <p:nvPr/>
        </p:nvCxnSpPr>
        <p:spPr>
          <a:xfrm>
            <a:off x="6096000" y="1385047"/>
            <a:ext cx="0" cy="5168153"/>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552254712"/>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9358-0FFE-402C-9FAF-46FD557D3569}"/>
              </a:ext>
            </a:extLst>
          </p:cNvPr>
          <p:cNvSpPr>
            <a:spLocks noGrp="1"/>
          </p:cNvSpPr>
          <p:nvPr>
            <p:ph type="title"/>
          </p:nvPr>
        </p:nvSpPr>
        <p:spPr/>
        <p:txBody>
          <a:bodyPr/>
          <a:lstStyle/>
          <a:p>
            <a:r>
              <a:rPr lang="ru-RU" dirty="0"/>
              <a:t>Явная специализация шаблонов классов</a:t>
            </a:r>
          </a:p>
        </p:txBody>
      </p:sp>
      <p:sp>
        <p:nvSpPr>
          <p:cNvPr id="3" name="Content Placeholder 2">
            <a:extLst>
              <a:ext uri="{FF2B5EF4-FFF2-40B4-BE49-F238E27FC236}">
                <a16:creationId xmlns:a16="http://schemas.microsoft.com/office/drawing/2014/main" id="{CBEDE107-61FC-48E0-8D4B-FB53B49B2A65}"/>
              </a:ext>
            </a:extLst>
          </p:cNvPr>
          <p:cNvSpPr>
            <a:spLocks noGrp="1"/>
          </p:cNvSpPr>
          <p:nvPr>
            <p:ph idx="1"/>
          </p:nvPr>
        </p:nvSpPr>
        <p:spPr/>
        <p:txBody>
          <a:bodyPr>
            <a:normAutofit fontScale="77500" lnSpcReduction="20000"/>
          </a:bodyPr>
          <a:lstStyle/>
          <a:p>
            <a:r>
              <a:rPr lang="ru-RU" dirty="0"/>
              <a:t>Явный вид специализации для конкретных значений параметров шаблона задаётся описанием явной специализации (</a:t>
            </a:r>
            <a:r>
              <a:rPr lang="en-US" dirty="0"/>
              <a:t>explicit specialization) </a:t>
            </a:r>
            <a:r>
              <a:rPr lang="ru-RU" dirty="0"/>
              <a:t>шаблона класса.</a:t>
            </a:r>
          </a:p>
          <a:p>
            <a:pPr lvl="1"/>
            <a:r>
              <a:rPr lang="ru-RU" dirty="0"/>
              <a:t>Эта конструкция допустима и для шаблонов функций, но для них предпочтительнее перегрузка обычной функцией.</a:t>
            </a: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struct S {</a:t>
            </a:r>
          </a:p>
          <a:p>
            <a:pPr marL="0" indent="0">
              <a:buNone/>
            </a:pPr>
            <a:r>
              <a:rPr lang="en-US" dirty="0">
                <a:latin typeface="Consolas" panose="020B0609020204030204" pitchFamily="49" charset="0"/>
              </a:rPr>
              <a:t>    // </a:t>
            </a:r>
            <a:r>
              <a:rPr lang="ru-RU" dirty="0">
                <a:latin typeface="Consolas" panose="020B0609020204030204" pitchFamily="49" charset="0"/>
              </a:rPr>
              <a:t>Общий вид для любого допустимого </a:t>
            </a:r>
            <a:r>
              <a:rPr lang="en-US" dirty="0">
                <a:latin typeface="Consolas" panose="020B0609020204030204" pitchFamily="49" charset="0"/>
              </a:rPr>
              <a:t>T</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template&lt;&gt;</a:t>
            </a:r>
          </a:p>
          <a:p>
            <a:pPr marL="0" indent="0">
              <a:buNone/>
            </a:pPr>
            <a:r>
              <a:rPr lang="en-US" dirty="0">
                <a:latin typeface="Consolas" panose="020B0609020204030204" pitchFamily="49" charset="0"/>
              </a:rPr>
              <a:t>struct S&lt;</a:t>
            </a:r>
            <a:r>
              <a:rPr lang="en-US" dirty="0" err="1">
                <a:latin typeface="Consolas" panose="020B0609020204030204" pitchFamily="49" charset="0"/>
              </a:rPr>
              <a:t>int</a:t>
            </a:r>
            <a:r>
              <a:rPr lang="en-US" dirty="0">
                <a:latin typeface="Consolas" panose="020B0609020204030204" pitchFamily="49" charset="0"/>
              </a:rPr>
              <a:t>&gt; {</a:t>
            </a:r>
          </a:p>
          <a:p>
            <a:pPr marL="0" indent="0">
              <a:buNone/>
            </a:pPr>
            <a:r>
              <a:rPr lang="en-US" dirty="0">
                <a:latin typeface="Consolas" panose="020B0609020204030204" pitchFamily="49" charset="0"/>
              </a:rPr>
              <a:t>    // </a:t>
            </a:r>
            <a:r>
              <a:rPr lang="ru-RU" dirty="0">
                <a:latin typeface="Consolas" panose="020B0609020204030204" pitchFamily="49" charset="0"/>
              </a:rPr>
              <a:t>Специальная форма для </a:t>
            </a:r>
            <a:r>
              <a:rPr lang="en-US" dirty="0">
                <a:latin typeface="Consolas" panose="020B0609020204030204" pitchFamily="49" charset="0"/>
              </a:rPr>
              <a:t>S&lt;</a:t>
            </a:r>
            <a:r>
              <a:rPr lang="en-US" dirty="0" err="1">
                <a:latin typeface="Consolas" panose="020B0609020204030204" pitchFamily="49" charset="0"/>
              </a:rPr>
              <a:t>int</a:t>
            </a:r>
            <a:r>
              <a:rPr lang="en-US" dirty="0">
                <a:latin typeface="Consolas" panose="020B0609020204030204" pitchFamily="49" charset="0"/>
              </a:rPr>
              <a:t>&gt;;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82781207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55C1D-8843-45E2-AD1F-968EEE49F1CE}"/>
              </a:ext>
            </a:extLst>
          </p:cNvPr>
          <p:cNvSpPr>
            <a:spLocks noGrp="1"/>
          </p:cNvSpPr>
          <p:nvPr>
            <p:ph type="title"/>
          </p:nvPr>
        </p:nvSpPr>
        <p:spPr/>
        <p:txBody>
          <a:bodyPr/>
          <a:lstStyle/>
          <a:p>
            <a:r>
              <a:rPr lang="ru-RU" dirty="0"/>
              <a:t>Частичная специализация шаблонов классов</a:t>
            </a:r>
          </a:p>
        </p:txBody>
      </p:sp>
      <p:sp>
        <p:nvSpPr>
          <p:cNvPr id="3" name="Content Placeholder 2">
            <a:extLst>
              <a:ext uri="{FF2B5EF4-FFF2-40B4-BE49-F238E27FC236}">
                <a16:creationId xmlns:a16="http://schemas.microsoft.com/office/drawing/2014/main" id="{F439CECC-BBA2-4621-8640-580F7D0A0D10}"/>
              </a:ext>
            </a:extLst>
          </p:cNvPr>
          <p:cNvSpPr>
            <a:spLocks noGrp="1"/>
          </p:cNvSpPr>
          <p:nvPr>
            <p:ph idx="1"/>
          </p:nvPr>
        </p:nvSpPr>
        <p:spPr/>
        <p:txBody>
          <a:bodyPr/>
          <a:lstStyle/>
          <a:p>
            <a:r>
              <a:rPr lang="ru-RU" dirty="0"/>
              <a:t>Частичная специализация шаблонов классов используется для задания более частных случаев, чем первичный (</a:t>
            </a:r>
            <a:r>
              <a:rPr lang="en-US" dirty="0"/>
              <a:t>primary) </a:t>
            </a:r>
            <a:r>
              <a:rPr lang="ru-RU" dirty="0"/>
              <a:t>шаблон, но не с полностью заданными параметрами.</a:t>
            </a:r>
          </a:p>
          <a:p>
            <a:r>
              <a:rPr lang="ru-RU" dirty="0"/>
              <a:t>Используются, если дедукция их параметров успешна. Если успешны несколько, частичный порядок определяется синтезом эквивалентных шаблонов функций и выбором из них.</a:t>
            </a:r>
          </a:p>
        </p:txBody>
      </p:sp>
    </p:spTree>
    <p:extLst>
      <p:ext uri="{BB962C8B-B14F-4D97-AF65-F5344CB8AC3E}">
        <p14:creationId xmlns:p14="http://schemas.microsoft.com/office/powerpoint/2010/main" val="240882991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C0124-663A-4C53-AF99-7B2352CA3C57}"/>
              </a:ext>
            </a:extLst>
          </p:cNvPr>
          <p:cNvSpPr>
            <a:spLocks noGrp="1"/>
          </p:cNvSpPr>
          <p:nvPr>
            <p:ph type="title"/>
          </p:nvPr>
        </p:nvSpPr>
        <p:spPr/>
        <p:txBody>
          <a:bodyPr/>
          <a:lstStyle/>
          <a:p>
            <a:r>
              <a:rPr lang="ru-RU" dirty="0"/>
              <a:t>Частичная специализация шаблонов классов (2)</a:t>
            </a:r>
          </a:p>
        </p:txBody>
      </p:sp>
      <p:sp>
        <p:nvSpPr>
          <p:cNvPr id="3" name="Content Placeholder 2">
            <a:extLst>
              <a:ext uri="{FF2B5EF4-FFF2-40B4-BE49-F238E27FC236}">
                <a16:creationId xmlns:a16="http://schemas.microsoft.com/office/drawing/2014/main" id="{560E7512-1968-4D46-89C4-3E6CADEA4E77}"/>
              </a:ext>
            </a:extLst>
          </p:cNvPr>
          <p:cNvSpPr>
            <a:spLocks noGrp="1"/>
          </p:cNvSpPr>
          <p:nvPr>
            <p:ph idx="1"/>
          </p:nvPr>
        </p:nvSpPr>
        <p:spPr/>
        <p:txBody>
          <a:bodyPr>
            <a:normAutofit fontScale="550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T,typename</a:t>
            </a:r>
            <a:r>
              <a:rPr lang="en-US" dirty="0">
                <a:latin typeface="Consolas" panose="020B0609020204030204" pitchFamily="49" charset="0"/>
              </a:rPr>
              <a:t> </a:t>
            </a:r>
            <a:r>
              <a:rPr lang="en-US" dirty="0" err="1">
                <a:latin typeface="Consolas" panose="020B0609020204030204" pitchFamily="49" charset="0"/>
              </a:rPr>
              <a:t>U,typename</a:t>
            </a:r>
            <a:r>
              <a:rPr lang="en-US" dirty="0">
                <a:latin typeface="Consolas" panose="020B0609020204030204" pitchFamily="49" charset="0"/>
              </a:rPr>
              <a:t> V&gt;</a:t>
            </a:r>
          </a:p>
          <a:p>
            <a:pPr marL="0" indent="0">
              <a:buNone/>
            </a:pPr>
            <a:r>
              <a:rPr lang="en-US" dirty="0">
                <a:latin typeface="Consolas" panose="020B0609020204030204" pitchFamily="49" charset="0"/>
              </a:rPr>
              <a:t>struct S</a:t>
            </a:r>
            <a:r>
              <a:rPr lang="ru-RU" dirty="0">
                <a:latin typeface="Consolas" panose="020B0609020204030204" pitchFamily="49" charset="0"/>
              </a:rPr>
              <a:t> </a:t>
            </a:r>
            <a:r>
              <a:rPr lang="en-US" dirty="0">
                <a:latin typeface="Consolas" panose="020B0609020204030204" pitchFamily="49" charset="0"/>
              </a:rPr>
              <a:t>{</a:t>
            </a:r>
            <a:endParaRPr lang="ru-RU" dirty="0">
              <a:latin typeface="Consolas" panose="020B0609020204030204" pitchFamily="49" charset="0"/>
            </a:endParaRPr>
          </a:p>
          <a:p>
            <a:pPr marL="0" indent="0">
              <a:buNone/>
            </a:pPr>
            <a:r>
              <a:rPr lang="ru-RU" dirty="0">
                <a:latin typeface="Consolas" panose="020B0609020204030204" pitchFamily="49" charset="0"/>
              </a:rPr>
              <a:t>    // Общий случай</a:t>
            </a: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U,typename</a:t>
            </a:r>
            <a:r>
              <a:rPr lang="en-US" dirty="0">
                <a:latin typeface="Consolas" panose="020B0609020204030204" pitchFamily="49" charset="0"/>
              </a:rPr>
              <a:t> V&gt;</a:t>
            </a:r>
          </a:p>
          <a:p>
            <a:pPr marL="0" indent="0">
              <a:buNone/>
            </a:pPr>
            <a:r>
              <a:rPr lang="en-US" dirty="0">
                <a:latin typeface="Consolas" panose="020B0609020204030204" pitchFamily="49" charset="0"/>
              </a:rPr>
              <a:t>struct S&lt;</a:t>
            </a:r>
            <a:r>
              <a:rPr lang="en-US" dirty="0" err="1">
                <a:latin typeface="Consolas" panose="020B0609020204030204" pitchFamily="49" charset="0"/>
              </a:rPr>
              <a:t>int,U,V</a:t>
            </a:r>
            <a:r>
              <a:rPr lang="en-US" dirty="0">
                <a:latin typeface="Consolas" panose="020B0609020204030204" pitchFamily="49" charset="0"/>
              </a:rPr>
              <a:t>&gt;</a:t>
            </a: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r>
              <a:rPr lang="ru-RU" dirty="0">
                <a:latin typeface="Consolas" panose="020B0609020204030204" pitchFamily="49" charset="0"/>
              </a:rPr>
              <a:t>    // </a:t>
            </a:r>
            <a:r>
              <a:rPr lang="en-US" dirty="0" err="1">
                <a:latin typeface="Consolas" panose="020B0609020204030204" pitchFamily="49" charset="0"/>
              </a:rPr>
              <a:t>int</a:t>
            </a:r>
            <a:r>
              <a:rPr lang="en-US" dirty="0">
                <a:latin typeface="Consolas" panose="020B0609020204030204" pitchFamily="49" charset="0"/>
              </a:rPr>
              <a:t> </a:t>
            </a:r>
            <a:r>
              <a:rPr lang="ru-RU" dirty="0">
                <a:latin typeface="Consolas" panose="020B0609020204030204" pitchFamily="49" charset="0"/>
              </a:rPr>
              <a:t>и два разных параметра (годна для одинаковых, но проигрывает следующей для них)</a:t>
            </a: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W&gt;</a:t>
            </a:r>
          </a:p>
          <a:p>
            <a:pPr marL="0" indent="0">
              <a:buNone/>
            </a:pPr>
            <a:r>
              <a:rPr lang="en-US" dirty="0">
                <a:latin typeface="Consolas" panose="020B0609020204030204" pitchFamily="49" charset="0"/>
              </a:rPr>
              <a:t>struct S&lt;</a:t>
            </a:r>
            <a:r>
              <a:rPr lang="en-US" dirty="0" err="1">
                <a:latin typeface="Consolas" panose="020B0609020204030204" pitchFamily="49" charset="0"/>
              </a:rPr>
              <a:t>int,W,W</a:t>
            </a:r>
            <a:r>
              <a:rPr lang="en-US" dirty="0">
                <a:latin typeface="Consolas" panose="020B0609020204030204" pitchFamily="49" charset="0"/>
              </a:rPr>
              <a:t>&gt;</a:t>
            </a: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r>
              <a:rPr lang="ru-RU" dirty="0">
                <a:latin typeface="Consolas" panose="020B0609020204030204" pitchFamily="49" charset="0"/>
              </a:rPr>
              <a:t>    // </a:t>
            </a:r>
            <a:r>
              <a:rPr lang="en-US" dirty="0" err="1">
                <a:latin typeface="Consolas" panose="020B0609020204030204" pitchFamily="49" charset="0"/>
              </a:rPr>
              <a:t>int</a:t>
            </a:r>
            <a:r>
              <a:rPr lang="en-US" dirty="0">
                <a:latin typeface="Consolas" panose="020B0609020204030204" pitchFamily="49" charset="0"/>
              </a:rPr>
              <a:t> </a:t>
            </a:r>
            <a:r>
              <a:rPr lang="ru-RU" dirty="0">
                <a:latin typeface="Consolas" panose="020B0609020204030204" pitchFamily="49" charset="0"/>
              </a:rPr>
              <a:t>и два одинаковых параметра</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320708407"/>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2172-36E0-48A2-89E8-F1731F645261}"/>
              </a:ext>
            </a:extLst>
          </p:cNvPr>
          <p:cNvSpPr>
            <a:spLocks noGrp="1"/>
          </p:cNvSpPr>
          <p:nvPr>
            <p:ph type="title"/>
          </p:nvPr>
        </p:nvSpPr>
        <p:spPr/>
        <p:txBody>
          <a:bodyPr/>
          <a:lstStyle/>
          <a:p>
            <a:r>
              <a:rPr lang="ru-RU" dirty="0"/>
              <a:t>Явная и неявная </a:t>
            </a:r>
            <a:r>
              <a:rPr lang="ru-RU" dirty="0" err="1"/>
              <a:t>инстанциация</a:t>
            </a:r>
            <a:r>
              <a:rPr lang="ru-RU" dirty="0"/>
              <a:t> шаблонов</a:t>
            </a:r>
          </a:p>
        </p:txBody>
      </p:sp>
      <p:sp>
        <p:nvSpPr>
          <p:cNvPr id="3" name="Content Placeholder 2">
            <a:extLst>
              <a:ext uri="{FF2B5EF4-FFF2-40B4-BE49-F238E27FC236}">
                <a16:creationId xmlns:a16="http://schemas.microsoft.com/office/drawing/2014/main" id="{E8AC60EC-1B84-4706-87CC-E4B523DDF637}"/>
              </a:ext>
            </a:extLst>
          </p:cNvPr>
          <p:cNvSpPr>
            <a:spLocks noGrp="1"/>
          </p:cNvSpPr>
          <p:nvPr>
            <p:ph idx="1"/>
          </p:nvPr>
        </p:nvSpPr>
        <p:spPr/>
        <p:txBody>
          <a:bodyPr/>
          <a:lstStyle/>
          <a:p>
            <a:r>
              <a:rPr lang="ru-RU" dirty="0"/>
              <a:t>Обычно используется неявная </a:t>
            </a:r>
            <a:r>
              <a:rPr lang="ru-RU" dirty="0" err="1"/>
              <a:t>инстанциация</a:t>
            </a:r>
            <a:r>
              <a:rPr lang="ru-RU" dirty="0"/>
              <a:t> шаблонов:</a:t>
            </a:r>
          </a:p>
          <a:p>
            <a:pPr lvl="1"/>
            <a:r>
              <a:rPr lang="ru-RU" dirty="0"/>
              <a:t>При использовании шаблонов функций описания </a:t>
            </a:r>
            <a:r>
              <a:rPr lang="ru-RU" dirty="0" err="1"/>
              <a:t>инстанциируются</a:t>
            </a:r>
            <a:r>
              <a:rPr lang="ru-RU" dirty="0"/>
              <a:t> в начале разрешения перегрузок, если выбрана специализация шаблона, </a:t>
            </a:r>
            <a:r>
              <a:rPr lang="ru-RU" dirty="0" err="1"/>
              <a:t>инстанциируется</a:t>
            </a:r>
            <a:r>
              <a:rPr lang="ru-RU" dirty="0"/>
              <a:t> его определение.</a:t>
            </a:r>
          </a:p>
          <a:p>
            <a:pPr lvl="1"/>
            <a:r>
              <a:rPr lang="ru-RU" dirty="0"/>
              <a:t>При необходимости полноты шаблона класса </a:t>
            </a:r>
            <a:r>
              <a:rPr lang="ru-RU" dirty="0" err="1"/>
              <a:t>инстанциируется</a:t>
            </a:r>
            <a:r>
              <a:rPr lang="ru-RU" dirty="0"/>
              <a:t> его определение с определениями всех членов, кроме функций. Для них определения </a:t>
            </a:r>
            <a:r>
              <a:rPr lang="ru-RU" dirty="0" err="1"/>
              <a:t>инстанциируются</a:t>
            </a:r>
            <a:r>
              <a:rPr lang="ru-RU" dirty="0"/>
              <a:t> по факту использования.</a:t>
            </a:r>
          </a:p>
          <a:p>
            <a:r>
              <a:rPr lang="ru-RU" dirty="0"/>
              <a:t>Можно явно контролировать процесс </a:t>
            </a:r>
            <a:r>
              <a:rPr lang="ru-RU" dirty="0" err="1"/>
              <a:t>инстанциации</a:t>
            </a:r>
            <a:r>
              <a:rPr lang="ru-RU" dirty="0"/>
              <a:t>:</a:t>
            </a:r>
          </a:p>
          <a:p>
            <a:pPr lvl="1"/>
            <a:r>
              <a:rPr lang="ru-RU" dirty="0"/>
              <a:t>Определение явной </a:t>
            </a:r>
            <a:r>
              <a:rPr lang="ru-RU" dirty="0" err="1"/>
              <a:t>инстанциации</a:t>
            </a:r>
            <a:r>
              <a:rPr lang="ru-RU" dirty="0"/>
              <a:t> </a:t>
            </a:r>
            <a:r>
              <a:rPr lang="en-US" dirty="0"/>
              <a:t>(explicit instantiation definition) </a:t>
            </a:r>
            <a:r>
              <a:rPr lang="ru-RU" dirty="0"/>
              <a:t>заставляет транслятор сгенерировать указанную специализацию (определение, включая все члены).</a:t>
            </a:r>
          </a:p>
          <a:p>
            <a:pPr lvl="1"/>
            <a:r>
              <a:rPr lang="ru-RU" dirty="0"/>
              <a:t>Описание явной </a:t>
            </a:r>
            <a:r>
              <a:rPr lang="ru-RU" dirty="0" err="1"/>
              <a:t>инстанциации</a:t>
            </a:r>
            <a:r>
              <a:rPr lang="ru-RU" dirty="0"/>
              <a:t> подавляет неявную </a:t>
            </a:r>
            <a:r>
              <a:rPr lang="ru-RU" dirty="0" err="1"/>
              <a:t>инстанциацию</a:t>
            </a:r>
            <a:r>
              <a:rPr lang="ru-RU" dirty="0"/>
              <a:t>.</a:t>
            </a:r>
          </a:p>
        </p:txBody>
      </p:sp>
    </p:spTree>
    <p:extLst>
      <p:ext uri="{BB962C8B-B14F-4D97-AF65-F5344CB8AC3E}">
        <p14:creationId xmlns:p14="http://schemas.microsoft.com/office/powerpoint/2010/main" val="1396745552"/>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5716-E94E-406D-BEAF-6F663749E8C3}"/>
              </a:ext>
            </a:extLst>
          </p:cNvPr>
          <p:cNvSpPr>
            <a:spLocks noGrp="1"/>
          </p:cNvSpPr>
          <p:nvPr>
            <p:ph type="title"/>
          </p:nvPr>
        </p:nvSpPr>
        <p:spPr/>
        <p:txBody>
          <a:bodyPr/>
          <a:lstStyle/>
          <a:p>
            <a:r>
              <a:rPr lang="ru-RU" dirty="0"/>
              <a:t>Явная и неявная </a:t>
            </a:r>
            <a:r>
              <a:rPr lang="ru-RU" dirty="0" err="1"/>
              <a:t>инстанциация</a:t>
            </a:r>
            <a:r>
              <a:rPr lang="ru-RU" dirty="0"/>
              <a:t> шаблонов (2)</a:t>
            </a:r>
          </a:p>
        </p:txBody>
      </p:sp>
      <p:sp>
        <p:nvSpPr>
          <p:cNvPr id="3" name="Content Placeholder 2">
            <a:extLst>
              <a:ext uri="{FF2B5EF4-FFF2-40B4-BE49-F238E27FC236}">
                <a16:creationId xmlns:a16="http://schemas.microsoft.com/office/drawing/2014/main" id="{7F9A24B5-B070-47E6-BAC2-A67A16560C0E}"/>
              </a:ext>
            </a:extLst>
          </p:cNvPr>
          <p:cNvSpPr>
            <a:spLocks noGrp="1"/>
          </p:cNvSpPr>
          <p:nvPr>
            <p:ph idx="1"/>
          </p:nvPr>
        </p:nvSpPr>
        <p:spPr>
          <a:xfrm>
            <a:off x="838200" y="1825625"/>
            <a:ext cx="5082988" cy="4681966"/>
          </a:xfrm>
        </p:spPr>
        <p:txBody>
          <a:bodyPr>
            <a:normAutofit fontScale="85000" lnSpcReduction="20000"/>
          </a:bodyPr>
          <a:lstStyle/>
          <a:p>
            <a:pPr marL="0" indent="0">
              <a:buNone/>
            </a:pPr>
            <a:r>
              <a:rPr lang="en-US" dirty="0">
                <a:latin typeface="Consolas" panose="020B0609020204030204" pitchFamily="49" charset="0"/>
              </a:rPr>
              <a:t>// s.hpp</a:t>
            </a:r>
          </a:p>
          <a:p>
            <a:pPr marL="0" indent="0">
              <a:buNone/>
            </a:pPr>
            <a:r>
              <a:rPr lang="en-US" dirty="0">
                <a:latin typeface="Consolas" panose="020B0609020204030204" pitchFamily="49" charset="0"/>
              </a:rPr>
              <a:t>#</a:t>
            </a:r>
            <a:r>
              <a:rPr lang="en-US" dirty="0" err="1">
                <a:latin typeface="Consolas" panose="020B0609020204030204" pitchFamily="49" charset="0"/>
              </a:rPr>
              <a:t>ifndef</a:t>
            </a:r>
            <a:r>
              <a:rPr lang="en-US" dirty="0">
                <a:latin typeface="Consolas" panose="020B0609020204030204" pitchFamily="49" charset="0"/>
              </a:rPr>
              <a:t> S_HPP</a:t>
            </a:r>
          </a:p>
          <a:p>
            <a:pPr marL="0" indent="0">
              <a:buNone/>
            </a:pPr>
            <a:r>
              <a:rPr lang="en-US" dirty="0">
                <a:latin typeface="Consolas" panose="020B0609020204030204" pitchFamily="49" charset="0"/>
              </a:rPr>
              <a:t>#define S_HPP</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class S {</a:t>
            </a:r>
          </a:p>
          <a:p>
            <a:pPr marL="0" indent="0">
              <a:buNone/>
            </a:pPr>
            <a:r>
              <a:rPr lang="en-US" dirty="0">
                <a:latin typeface="Consolas" panose="020B0609020204030204" pitchFamily="49" charset="0"/>
              </a:rPr>
              <a:t>    /* ...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extern template class S&lt;</a:t>
            </a:r>
            <a:r>
              <a:rPr lang="en-US" dirty="0" err="1">
                <a:latin typeface="Consolas" panose="020B0609020204030204" pitchFamily="49" charset="0"/>
              </a:rPr>
              <a:t>int</a:t>
            </a:r>
            <a:r>
              <a:rPr lang="en-US" dirty="0">
                <a:latin typeface="Consolas" panose="020B0609020204030204" pitchFamily="49" charset="0"/>
              </a:rPr>
              <a:t>&gt;;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#endif</a:t>
            </a:r>
            <a:endParaRPr lang="ru-RU" dirty="0">
              <a:latin typeface="Consolas" panose="020B0609020204030204" pitchFamily="49" charset="0"/>
            </a:endParaRPr>
          </a:p>
        </p:txBody>
      </p:sp>
      <p:sp>
        <p:nvSpPr>
          <p:cNvPr id="4" name="Content Placeholder 2">
            <a:extLst>
              <a:ext uri="{FF2B5EF4-FFF2-40B4-BE49-F238E27FC236}">
                <a16:creationId xmlns:a16="http://schemas.microsoft.com/office/drawing/2014/main" id="{A5A34DF5-3137-471D-8BE2-2DF7D15E531A}"/>
              </a:ext>
            </a:extLst>
          </p:cNvPr>
          <p:cNvSpPr txBox="1">
            <a:spLocks/>
          </p:cNvSpPr>
          <p:nvPr/>
        </p:nvSpPr>
        <p:spPr>
          <a:xfrm>
            <a:off x="6270812" y="1690688"/>
            <a:ext cx="5082988" cy="46819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onsolas" panose="020B0609020204030204" pitchFamily="49" charset="0"/>
              </a:rPr>
              <a:t>// s.cpp</a:t>
            </a:r>
          </a:p>
          <a:p>
            <a:pPr marL="0" indent="0">
              <a:buFont typeface="Arial" panose="020B0604020202020204" pitchFamily="34" charset="0"/>
              <a:buNone/>
            </a:pPr>
            <a:r>
              <a:rPr lang="en-US" dirty="0">
                <a:latin typeface="Consolas" panose="020B0609020204030204" pitchFamily="49" charset="0"/>
              </a:rPr>
              <a:t>#include “s.hpp”</a:t>
            </a: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template class S&lt;</a:t>
            </a:r>
            <a:r>
              <a:rPr lang="en-US" dirty="0" err="1">
                <a:latin typeface="Consolas" panose="020B0609020204030204" pitchFamily="49" charset="0"/>
              </a:rPr>
              <a:t>int</a:t>
            </a:r>
            <a:r>
              <a:rPr lang="en-US" dirty="0">
                <a:latin typeface="Consolas" panose="020B0609020204030204" pitchFamily="49" charset="0"/>
              </a:rPr>
              <a:t>&gt;;</a:t>
            </a:r>
          </a:p>
        </p:txBody>
      </p:sp>
      <p:cxnSp>
        <p:nvCxnSpPr>
          <p:cNvPr id="6" name="Straight Connector 5">
            <a:extLst>
              <a:ext uri="{FF2B5EF4-FFF2-40B4-BE49-F238E27FC236}">
                <a16:creationId xmlns:a16="http://schemas.microsoft.com/office/drawing/2014/main" id="{DC0BD506-E8A0-4452-8291-E2243404E27B}"/>
              </a:ext>
            </a:extLst>
          </p:cNvPr>
          <p:cNvCxnSpPr>
            <a:stCxn id="2" idx="2"/>
          </p:cNvCxnSpPr>
          <p:nvPr/>
        </p:nvCxnSpPr>
        <p:spPr>
          <a:xfrm>
            <a:off x="6096000" y="1690688"/>
            <a:ext cx="0" cy="4674253"/>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59551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D8EE-32C3-48C1-9C03-C733729795D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B084879E-E136-477F-9CFE-EB6096627EFE}"/>
              </a:ext>
            </a:extLst>
          </p:cNvPr>
          <p:cNvSpPr>
            <a:spLocks noGrp="1"/>
          </p:cNvSpPr>
          <p:nvPr>
            <p:ph idx="1"/>
          </p:nvPr>
        </p:nvSpPr>
        <p:spPr/>
        <p:txBody>
          <a:bodyPr/>
          <a:lstStyle/>
          <a:p>
            <a:r>
              <a:rPr lang="ru-RU" dirty="0"/>
              <a:t>Редактор связей (компоновщик, </a:t>
            </a:r>
            <a:r>
              <a:rPr lang="en-US" dirty="0"/>
              <a:t>linker)</a:t>
            </a:r>
            <a:endParaRPr lang="ru-RU" dirty="0"/>
          </a:p>
          <a:p>
            <a:r>
              <a:rPr lang="ru-RU" dirty="0"/>
              <a:t>Система сборки (</a:t>
            </a:r>
            <a:r>
              <a:rPr lang="en-US" dirty="0"/>
              <a:t>build system)</a:t>
            </a:r>
          </a:p>
          <a:p>
            <a:r>
              <a:rPr lang="ru-RU" dirty="0"/>
              <a:t>Отладчик </a:t>
            </a:r>
            <a:r>
              <a:rPr lang="en-US" dirty="0"/>
              <a:t>(debugger)</a:t>
            </a:r>
          </a:p>
          <a:p>
            <a:r>
              <a:rPr lang="ru-RU" dirty="0"/>
              <a:t>Средства </a:t>
            </a:r>
            <a:r>
              <a:rPr lang="ru-RU" dirty="0" err="1"/>
              <a:t>инструментирования</a:t>
            </a:r>
            <a:r>
              <a:rPr lang="ru-RU" dirty="0"/>
              <a:t> (</a:t>
            </a:r>
            <a:r>
              <a:rPr lang="en-US" dirty="0"/>
              <a:t>instrumentation)</a:t>
            </a:r>
          </a:p>
          <a:p>
            <a:endParaRPr lang="ru-RU" dirty="0"/>
          </a:p>
        </p:txBody>
      </p:sp>
    </p:spTree>
    <p:extLst>
      <p:ext uri="{BB962C8B-B14F-4D97-AF65-F5344CB8AC3E}">
        <p14:creationId xmlns:p14="http://schemas.microsoft.com/office/powerpoint/2010/main" val="1533182462"/>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B9905C-E523-4D49-B6D0-4A0F9D1FCE83}"/>
              </a:ext>
            </a:extLst>
          </p:cNvPr>
          <p:cNvSpPr>
            <a:spLocks noGrp="1"/>
          </p:cNvSpPr>
          <p:nvPr>
            <p:ph type="title"/>
          </p:nvPr>
        </p:nvSpPr>
        <p:spPr/>
        <p:txBody>
          <a:bodyPr/>
          <a:lstStyle/>
          <a:p>
            <a:r>
              <a:rPr lang="ru-RU" dirty="0"/>
              <a:t>Лекция 16.02</a:t>
            </a:r>
          </a:p>
        </p:txBody>
      </p:sp>
      <p:sp>
        <p:nvSpPr>
          <p:cNvPr id="5" name="Text Placeholder 4">
            <a:extLst>
              <a:ext uri="{FF2B5EF4-FFF2-40B4-BE49-F238E27FC236}">
                <a16:creationId xmlns:a16="http://schemas.microsoft.com/office/drawing/2014/main" id="{D6677B86-D432-4672-A533-6260F132C803}"/>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89387126"/>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C664-0A21-4B86-A56A-35E8A07901EF}"/>
              </a:ext>
            </a:extLst>
          </p:cNvPr>
          <p:cNvSpPr>
            <a:spLocks noGrp="1"/>
          </p:cNvSpPr>
          <p:nvPr>
            <p:ph type="title"/>
          </p:nvPr>
        </p:nvSpPr>
        <p:spPr/>
        <p:txBody>
          <a:bodyPr/>
          <a:lstStyle/>
          <a:p>
            <a:r>
              <a:rPr lang="ru-RU" dirty="0"/>
              <a:t>Примеры</a:t>
            </a:r>
          </a:p>
        </p:txBody>
      </p:sp>
      <p:sp>
        <p:nvSpPr>
          <p:cNvPr id="3" name="Content Placeholder 2">
            <a:extLst>
              <a:ext uri="{FF2B5EF4-FFF2-40B4-BE49-F238E27FC236}">
                <a16:creationId xmlns:a16="http://schemas.microsoft.com/office/drawing/2014/main" id="{3D5A2269-DE15-49F8-B6A3-0BFFA73FBF3C}"/>
              </a:ext>
            </a:extLst>
          </p:cNvPr>
          <p:cNvSpPr>
            <a:spLocks noGrp="1"/>
          </p:cNvSpPr>
          <p:nvPr>
            <p:ph idx="1"/>
          </p:nvPr>
        </p:nvSpPr>
        <p:spPr/>
        <p:txBody>
          <a:bodyPr/>
          <a:lstStyle/>
          <a:p>
            <a:r>
              <a:rPr lang="en-US" dirty="0" err="1"/>
              <a:t>std</a:t>
            </a:r>
            <a:r>
              <a:rPr lang="en-US" dirty="0"/>
              <a:t>::</a:t>
            </a:r>
            <a:r>
              <a:rPr lang="en-US" dirty="0" err="1"/>
              <a:t>numeric_limits</a:t>
            </a:r>
            <a:endParaRPr lang="en-US" dirty="0"/>
          </a:p>
          <a:p>
            <a:r>
              <a:rPr lang="en-US" dirty="0" err="1"/>
              <a:t>std</a:t>
            </a:r>
            <a:r>
              <a:rPr lang="en-US" dirty="0"/>
              <a:t>::complex</a:t>
            </a:r>
          </a:p>
          <a:p>
            <a:pPr lvl="1"/>
            <a:r>
              <a:rPr lang="en-US" dirty="0"/>
              <a:t>operator””</a:t>
            </a:r>
          </a:p>
          <a:p>
            <a:r>
              <a:rPr lang="en-US" dirty="0"/>
              <a:t>PRNGs</a:t>
            </a:r>
            <a:endParaRPr lang="ru-RU" dirty="0"/>
          </a:p>
        </p:txBody>
      </p:sp>
    </p:spTree>
    <p:extLst>
      <p:ext uri="{BB962C8B-B14F-4D97-AF65-F5344CB8AC3E}">
        <p14:creationId xmlns:p14="http://schemas.microsoft.com/office/powerpoint/2010/main" val="414109204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CE3D-7AFE-47A9-AB0C-EAC547E6D891}"/>
              </a:ext>
            </a:extLst>
          </p:cNvPr>
          <p:cNvSpPr>
            <a:spLocks noGrp="1"/>
          </p:cNvSpPr>
          <p:nvPr>
            <p:ph type="title"/>
          </p:nvPr>
        </p:nvSpPr>
        <p:spPr/>
        <p:txBody>
          <a:bodyPr/>
          <a:lstStyle/>
          <a:p>
            <a:r>
              <a:rPr lang="ru-RU" dirty="0"/>
              <a:t>Указатели</a:t>
            </a:r>
          </a:p>
        </p:txBody>
      </p:sp>
      <p:sp>
        <p:nvSpPr>
          <p:cNvPr id="3" name="Content Placeholder 2">
            <a:extLst>
              <a:ext uri="{FF2B5EF4-FFF2-40B4-BE49-F238E27FC236}">
                <a16:creationId xmlns:a16="http://schemas.microsoft.com/office/drawing/2014/main" id="{27544429-FCBB-41D0-95AE-C7F57E7A6C4F}"/>
              </a:ext>
            </a:extLst>
          </p:cNvPr>
          <p:cNvSpPr>
            <a:spLocks noGrp="1"/>
          </p:cNvSpPr>
          <p:nvPr>
            <p:ph idx="1"/>
          </p:nvPr>
        </p:nvSpPr>
        <p:spPr>
          <a:xfrm>
            <a:off x="838200" y="1461247"/>
            <a:ext cx="10515600" cy="5046344"/>
          </a:xfrm>
        </p:spPr>
        <p:txBody>
          <a:bodyPr>
            <a:normAutofit fontScale="92500" lnSpcReduction="10000"/>
          </a:bodyPr>
          <a:lstStyle/>
          <a:p>
            <a:r>
              <a:rPr lang="ru-RU" dirty="0"/>
              <a:t>Указатель – конструкция создания производного типа на базе (не обязательно полного) типа объекта или функции, соответствующая значению адреса указанной сущности. Обозначается </a:t>
            </a:r>
            <a:r>
              <a:rPr lang="ru-RU" dirty="0" err="1"/>
              <a:t>префиксно</a:t>
            </a:r>
            <a:r>
              <a:rPr lang="ru-RU" dirty="0"/>
              <a:t> </a:t>
            </a:r>
            <a:r>
              <a:rPr lang="ru-RU" dirty="0">
                <a:latin typeface="Consolas" panose="020B0609020204030204" pitchFamily="49" charset="0"/>
              </a:rPr>
              <a:t>*</a:t>
            </a:r>
            <a:r>
              <a:rPr lang="ru-RU" dirty="0"/>
              <a:t>.</a:t>
            </a:r>
          </a:p>
          <a:p>
            <a:r>
              <a:rPr lang="ru-RU" dirty="0"/>
              <a:t>Указатели – тип данных. Представление в памяти зависит от среды выполнения (номер байта для плоской модели памяти).</a:t>
            </a:r>
          </a:p>
          <a:p>
            <a:r>
              <a:rPr lang="ru-RU" dirty="0"/>
              <a:t>Префиксная операция взятия адреса </a:t>
            </a:r>
            <a:r>
              <a:rPr lang="en-US" dirty="0"/>
              <a:t>&amp; </a:t>
            </a:r>
            <a:r>
              <a:rPr lang="ru-RU" dirty="0"/>
              <a:t>применима к </a:t>
            </a:r>
            <a:r>
              <a:rPr lang="en-US" dirty="0" err="1"/>
              <a:t>lvalue</a:t>
            </a:r>
            <a:r>
              <a:rPr lang="en-US" dirty="0"/>
              <a:t> </a:t>
            </a:r>
            <a:r>
              <a:rPr lang="ru-RU" dirty="0"/>
              <a:t>значениям объектов и функций типа </a:t>
            </a:r>
            <a:r>
              <a:rPr lang="en-US" dirty="0"/>
              <a:t>T </a:t>
            </a:r>
            <a:r>
              <a:rPr lang="ru-RU" dirty="0"/>
              <a:t>и возвращает </a:t>
            </a:r>
            <a:r>
              <a:rPr lang="en-US" dirty="0" err="1"/>
              <a:t>prvalue</a:t>
            </a:r>
            <a:r>
              <a:rPr lang="en-US" dirty="0"/>
              <a:t> </a:t>
            </a:r>
            <a:r>
              <a:rPr lang="ru-RU" dirty="0"/>
              <a:t>типа </a:t>
            </a:r>
            <a:r>
              <a:rPr lang="en-US" dirty="0"/>
              <a:t>T* </a:t>
            </a:r>
            <a:r>
              <a:rPr lang="ru-RU" dirty="0"/>
              <a:t>со значением их адреса.</a:t>
            </a:r>
          </a:p>
          <a:p>
            <a:r>
              <a:rPr lang="ru-RU" dirty="0"/>
              <a:t>Префиксная операция разыменования (</a:t>
            </a:r>
            <a:r>
              <a:rPr lang="en-US" dirty="0"/>
              <a:t>dereference) </a:t>
            </a:r>
            <a:r>
              <a:rPr lang="ru-RU" dirty="0"/>
              <a:t>применима к </a:t>
            </a:r>
            <a:r>
              <a:rPr lang="en-US" dirty="0" err="1"/>
              <a:t>prvalue</a:t>
            </a:r>
            <a:r>
              <a:rPr lang="en-US" dirty="0"/>
              <a:t> </a:t>
            </a:r>
            <a:r>
              <a:rPr lang="ru-RU" dirty="0"/>
              <a:t>типа </a:t>
            </a:r>
            <a:r>
              <a:rPr lang="en-US" dirty="0"/>
              <a:t>T* </a:t>
            </a:r>
            <a:r>
              <a:rPr lang="ru-RU" dirty="0"/>
              <a:t>и возвращает </a:t>
            </a:r>
            <a:r>
              <a:rPr lang="ru-RU" dirty="0" err="1"/>
              <a:t>леводопустимое</a:t>
            </a:r>
            <a:r>
              <a:rPr lang="ru-RU" dirty="0"/>
              <a:t> значение типа </a:t>
            </a:r>
            <a:r>
              <a:rPr lang="en-US" dirty="0"/>
              <a:t>T, </a:t>
            </a:r>
            <a:r>
              <a:rPr lang="ru-RU" dirty="0"/>
              <a:t>идентифицирующее сущность по адресу, заданному операндом.</a:t>
            </a:r>
            <a:endParaRPr lang="en-US" dirty="0"/>
          </a:p>
          <a:p>
            <a:r>
              <a:rPr lang="ru-RU" dirty="0"/>
              <a:t>Указатели одного типа могут быть сравнены на == или != для проверки, хранят ли адрес одной и той же сущности.</a:t>
            </a:r>
          </a:p>
        </p:txBody>
      </p:sp>
    </p:spTree>
    <p:extLst>
      <p:ext uri="{BB962C8B-B14F-4D97-AF65-F5344CB8AC3E}">
        <p14:creationId xmlns:p14="http://schemas.microsoft.com/office/powerpoint/2010/main" val="2362791927"/>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D0C20-F536-49AD-B527-D4687FF4CEDD}"/>
              </a:ext>
            </a:extLst>
          </p:cNvPr>
          <p:cNvSpPr>
            <a:spLocks noGrp="1"/>
          </p:cNvSpPr>
          <p:nvPr>
            <p:ph type="title"/>
          </p:nvPr>
        </p:nvSpPr>
        <p:spPr/>
        <p:txBody>
          <a:bodyPr/>
          <a:lstStyle/>
          <a:p>
            <a:r>
              <a:rPr lang="ru-RU" dirty="0"/>
              <a:t>Указатели (2)</a:t>
            </a:r>
          </a:p>
        </p:txBody>
      </p:sp>
      <p:sp>
        <p:nvSpPr>
          <p:cNvPr id="3" name="Content Placeholder 2">
            <a:extLst>
              <a:ext uri="{FF2B5EF4-FFF2-40B4-BE49-F238E27FC236}">
                <a16:creationId xmlns:a16="http://schemas.microsoft.com/office/drawing/2014/main" id="{1F0C90BC-3342-4FEF-A6C3-ADEBBF352A64}"/>
              </a:ext>
            </a:extLst>
          </p:cNvPr>
          <p:cNvSpPr>
            <a:spLocks noGrp="1"/>
          </p:cNvSpPr>
          <p:nvPr>
            <p:ph idx="1"/>
          </p:nvPr>
        </p:nvSpPr>
        <p:spPr>
          <a:xfrm>
            <a:off x="838200" y="1308847"/>
            <a:ext cx="10515600" cy="5198744"/>
          </a:xfrm>
        </p:spPr>
        <p:txBody>
          <a:bodyPr>
            <a:normAutofit fontScale="62500" lnSpcReduction="20000"/>
          </a:bodyPr>
          <a:lstStyle/>
          <a:p>
            <a:r>
              <a:rPr lang="ru-RU" dirty="0"/>
              <a:t>Указатели, как и ссылки, могут быть висячими. Разыменование указателя, не идентифицирующего существующий объект – </a:t>
            </a:r>
            <a:r>
              <a:rPr lang="en-US" dirty="0"/>
              <a:t>undefined behavior.</a:t>
            </a:r>
          </a:p>
          <a:p>
            <a:pPr marL="0" indent="0">
              <a:buNone/>
            </a:pPr>
            <a:endParaRPr lang="en-US" dirty="0"/>
          </a:p>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p) {</a:t>
            </a:r>
          </a:p>
          <a:p>
            <a:pPr marL="0" indent="0">
              <a:buNone/>
            </a:pPr>
            <a:r>
              <a:rPr lang="en-US" dirty="0">
                <a:latin typeface="Consolas" panose="020B0609020204030204" pitchFamily="49" charset="0"/>
              </a:rPr>
              <a:t>    *p = 3;</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*p;</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en-US" dirty="0">
                <a:latin typeface="Consolas" panose="020B0609020204030204" pitchFamily="49" charset="0"/>
              </a:rPr>
              <a:t>        f(&amp;x);</a:t>
            </a:r>
          </a:p>
          <a:p>
            <a:pPr marL="0" indent="0">
              <a:buNone/>
            </a:pPr>
            <a:r>
              <a:rPr lang="en-US" dirty="0">
                <a:latin typeface="Consolas" panose="020B0609020204030204" pitchFamily="49" charset="0"/>
              </a:rPr>
              <a:t>        p = &amp;x;</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*p &lt;&lt; ‘\n’; // UB</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134548027"/>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195AA-1F0D-4BA0-B684-75E887344E5F}"/>
              </a:ext>
            </a:extLst>
          </p:cNvPr>
          <p:cNvSpPr>
            <a:spLocks noGrp="1"/>
          </p:cNvSpPr>
          <p:nvPr>
            <p:ph type="title"/>
          </p:nvPr>
        </p:nvSpPr>
        <p:spPr/>
        <p:txBody>
          <a:bodyPr/>
          <a:lstStyle/>
          <a:p>
            <a:r>
              <a:rPr lang="ru-RU" dirty="0"/>
              <a:t>Нулевые указатели</a:t>
            </a:r>
          </a:p>
        </p:txBody>
      </p:sp>
      <p:sp>
        <p:nvSpPr>
          <p:cNvPr id="3" name="Content Placeholder 2">
            <a:extLst>
              <a:ext uri="{FF2B5EF4-FFF2-40B4-BE49-F238E27FC236}">
                <a16:creationId xmlns:a16="http://schemas.microsoft.com/office/drawing/2014/main" id="{3E2FA919-1E20-46E8-9C42-C39781CA18F3}"/>
              </a:ext>
            </a:extLst>
          </p:cNvPr>
          <p:cNvSpPr>
            <a:spLocks noGrp="1"/>
          </p:cNvSpPr>
          <p:nvPr>
            <p:ph idx="1"/>
          </p:nvPr>
        </p:nvSpPr>
        <p:spPr/>
        <p:txBody>
          <a:bodyPr>
            <a:normAutofit fontScale="92500" lnSpcReduction="20000"/>
          </a:bodyPr>
          <a:lstStyle/>
          <a:p>
            <a:r>
              <a:rPr lang="en-US" dirty="0">
                <a:latin typeface="Consolas" panose="020B0609020204030204" pitchFamily="49" charset="0"/>
              </a:rPr>
              <a:t>&lt;</a:t>
            </a:r>
            <a:r>
              <a:rPr lang="en-US" dirty="0" err="1">
                <a:latin typeface="Consolas" panose="020B0609020204030204" pitchFamily="49" charset="0"/>
              </a:rPr>
              <a:t>cstddef</a:t>
            </a:r>
            <a:r>
              <a:rPr lang="en-US" dirty="0">
                <a:latin typeface="Consolas" panose="020B0609020204030204" pitchFamily="49" charset="0"/>
              </a:rPr>
              <a:t>&gt; </a:t>
            </a:r>
            <a:r>
              <a:rPr lang="ru-RU" dirty="0"/>
              <a:t>содержит описание фундаментального типа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nullptr_t</a:t>
            </a:r>
            <a:r>
              <a:rPr lang="en-US" dirty="0"/>
              <a:t>. </a:t>
            </a:r>
            <a:r>
              <a:rPr lang="ru-RU" dirty="0"/>
              <a:t>Это тип константы нулевого указателя (</a:t>
            </a:r>
            <a:r>
              <a:rPr lang="en-US" dirty="0"/>
              <a:t>null pointer constant). </a:t>
            </a:r>
            <a:r>
              <a:rPr lang="ru-RU" dirty="0"/>
              <a:t>У этого типа есть единственное значение, собственно, константа нулевого указателя, записываемое литералом указателя </a:t>
            </a:r>
            <a:r>
              <a:rPr lang="en-US" dirty="0" err="1">
                <a:latin typeface="Consolas" panose="020B0609020204030204" pitchFamily="49" charset="0"/>
              </a:rPr>
              <a:t>nullptr</a:t>
            </a:r>
            <a:r>
              <a:rPr lang="en-US" dirty="0"/>
              <a:t> (</a:t>
            </a:r>
            <a:r>
              <a:rPr lang="en-US" dirty="0" err="1"/>
              <a:t>prvalue</a:t>
            </a:r>
            <a:r>
              <a:rPr lang="en-US" dirty="0"/>
              <a:t>).</a:t>
            </a:r>
            <a:endParaRPr lang="ru-RU" dirty="0">
              <a:solidFill>
                <a:schemeClr val="bg1">
                  <a:lumMod val="50000"/>
                </a:schemeClr>
              </a:solidFill>
            </a:endParaRPr>
          </a:p>
          <a:p>
            <a:pPr lvl="1"/>
            <a:r>
              <a:rPr lang="ru-RU" dirty="0">
                <a:solidFill>
                  <a:schemeClr val="bg1">
                    <a:lumMod val="50000"/>
                  </a:schemeClr>
                </a:solidFill>
              </a:rPr>
              <a:t>Целочисленный литерал со значением 0 или макрос </a:t>
            </a:r>
            <a:r>
              <a:rPr lang="en-US" dirty="0">
                <a:solidFill>
                  <a:schemeClr val="bg1">
                    <a:lumMod val="50000"/>
                  </a:schemeClr>
                </a:solidFill>
              </a:rPr>
              <a:t>NULL </a:t>
            </a:r>
            <a:r>
              <a:rPr lang="ru-RU" dirty="0">
                <a:solidFill>
                  <a:schemeClr val="bg1">
                    <a:lumMod val="50000"/>
                  </a:schemeClr>
                </a:solidFill>
              </a:rPr>
              <a:t>также являются константами нулевого указателя для совместимости с </a:t>
            </a:r>
            <a:r>
              <a:rPr lang="en-US" dirty="0">
                <a:solidFill>
                  <a:schemeClr val="bg1">
                    <a:lumMod val="50000"/>
                  </a:schemeClr>
                </a:solidFill>
              </a:rPr>
              <a:t>C/C++&lt;11.</a:t>
            </a:r>
          </a:p>
          <a:p>
            <a:r>
              <a:rPr lang="ru-RU" dirty="0"/>
              <a:t>Существует неявное преобразование указателей (</a:t>
            </a:r>
            <a:r>
              <a:rPr lang="en-US" dirty="0"/>
              <a:t>pointer conversion)</a:t>
            </a:r>
            <a:r>
              <a:rPr lang="ru-RU" dirty="0"/>
              <a:t>, преобразующее значение типа </a:t>
            </a:r>
            <a:r>
              <a:rPr lang="en-US" dirty="0" err="1"/>
              <a:t>std</a:t>
            </a:r>
            <a:r>
              <a:rPr lang="en-US" dirty="0"/>
              <a:t>::</a:t>
            </a:r>
            <a:r>
              <a:rPr lang="en-US" dirty="0" err="1"/>
              <a:t>nullptr_t</a:t>
            </a:r>
            <a:r>
              <a:rPr lang="en-US" dirty="0"/>
              <a:t> </a:t>
            </a:r>
            <a:r>
              <a:rPr lang="ru-RU" dirty="0"/>
              <a:t>в значение типа </a:t>
            </a:r>
            <a:r>
              <a:rPr lang="en-US" dirty="0"/>
              <a:t>T* </a:t>
            </a:r>
            <a:r>
              <a:rPr lang="ru-RU" dirty="0"/>
              <a:t>для любого </a:t>
            </a:r>
            <a:r>
              <a:rPr lang="en-US" dirty="0"/>
              <a:t>T</a:t>
            </a:r>
            <a:r>
              <a:rPr lang="ru-RU" dirty="0"/>
              <a:t>, называемое нулевым указателем данного типа</a:t>
            </a:r>
            <a:r>
              <a:rPr lang="en-US" dirty="0"/>
              <a:t>. </a:t>
            </a:r>
            <a:r>
              <a:rPr lang="ru-RU" dirty="0"/>
              <a:t>Это специальное значение, показывающее, что указатель не содержит адрес никакого реального объекта.</a:t>
            </a:r>
          </a:p>
          <a:p>
            <a:r>
              <a:rPr lang="ru-RU" dirty="0"/>
              <a:t>Логические преобразования включают преобразование </a:t>
            </a:r>
            <a:r>
              <a:rPr lang="en-US" dirty="0"/>
              <a:t>T* </a:t>
            </a:r>
            <a:r>
              <a:rPr lang="ru-RU" dirty="0"/>
              <a:t>в </a:t>
            </a:r>
            <a:r>
              <a:rPr lang="en-US" dirty="0"/>
              <a:t>bool – </a:t>
            </a:r>
            <a:r>
              <a:rPr lang="ru-RU" dirty="0"/>
              <a:t>ложь для нулевого указателя, истина иначе (включая висячие!)</a:t>
            </a:r>
          </a:p>
          <a:p>
            <a:endParaRPr lang="en-US" dirty="0"/>
          </a:p>
        </p:txBody>
      </p:sp>
    </p:spTree>
    <p:extLst>
      <p:ext uri="{BB962C8B-B14F-4D97-AF65-F5344CB8AC3E}">
        <p14:creationId xmlns:p14="http://schemas.microsoft.com/office/powerpoint/2010/main" val="1226284622"/>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8C66-6B00-4001-ABCA-5DA9C27FAD22}"/>
              </a:ext>
            </a:extLst>
          </p:cNvPr>
          <p:cNvSpPr>
            <a:spLocks noGrp="1"/>
          </p:cNvSpPr>
          <p:nvPr>
            <p:ph type="title"/>
          </p:nvPr>
        </p:nvSpPr>
        <p:spPr/>
        <p:txBody>
          <a:bodyPr/>
          <a:lstStyle/>
          <a:p>
            <a:r>
              <a:rPr lang="ru-RU" dirty="0"/>
              <a:t>Нулевые указатели (2)</a:t>
            </a:r>
          </a:p>
        </p:txBody>
      </p:sp>
      <p:sp>
        <p:nvSpPr>
          <p:cNvPr id="3" name="Content Placeholder 2">
            <a:extLst>
              <a:ext uri="{FF2B5EF4-FFF2-40B4-BE49-F238E27FC236}">
                <a16:creationId xmlns:a16="http://schemas.microsoft.com/office/drawing/2014/main" id="{0A904B4D-C0FF-416A-8077-32420DC651A0}"/>
              </a:ext>
            </a:extLst>
          </p:cNvPr>
          <p:cNvSpPr>
            <a:spLocks noGrp="1"/>
          </p:cNvSpPr>
          <p:nvPr>
            <p:ph idx="1"/>
          </p:nvPr>
        </p:nvSpPr>
        <p:spPr/>
        <p:txBody>
          <a:bodyPr>
            <a:normAutofit fontScale="92500" lnSpcReduction="20000"/>
          </a:bodyPr>
          <a:lstStyle/>
          <a:p>
            <a:pPr marL="0" indent="0">
              <a:buNone/>
            </a:pPr>
            <a:r>
              <a:rPr lang="en-US" dirty="0" err="1">
                <a:latin typeface="Consolas" panose="020B0609020204030204" pitchFamily="49" charset="0"/>
              </a:rPr>
              <a:t>int</a:t>
            </a:r>
            <a:r>
              <a:rPr lang="en-US" dirty="0">
                <a:latin typeface="Consolas" panose="020B0609020204030204" pitchFamily="49" charset="0"/>
              </a:rPr>
              <a:t> f(</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x,int</a:t>
            </a:r>
            <a:r>
              <a:rPr lang="en-US" dirty="0">
                <a:latin typeface="Consolas" panose="020B0609020204030204" pitchFamily="49" charset="0"/>
              </a:rPr>
              <a:t> </a:t>
            </a:r>
            <a:r>
              <a:rPr lang="en-US" dirty="0" err="1">
                <a:latin typeface="Consolas" panose="020B0609020204030204" pitchFamily="49" charset="0"/>
              </a:rPr>
              <a:t>y,int</a:t>
            </a:r>
            <a:r>
              <a:rPr lang="en-US" dirty="0">
                <a:latin typeface="Consolas" panose="020B0609020204030204" pitchFamily="49" charset="0"/>
              </a:rPr>
              <a:t> *out) {</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if(out)</a:t>
            </a:r>
          </a:p>
          <a:p>
            <a:pPr marL="0" indent="0">
              <a:buNone/>
            </a:pPr>
            <a:r>
              <a:rPr lang="en-US" dirty="0">
                <a:latin typeface="Consolas" panose="020B0609020204030204" pitchFamily="49" charset="0"/>
              </a:rPr>
              <a:t>        *out = /* ... */ ;</a:t>
            </a:r>
          </a:p>
          <a:p>
            <a:pPr marL="0" indent="0">
              <a:buNone/>
            </a:pPr>
            <a:r>
              <a:rPr lang="en-US" dirty="0">
                <a:latin typeface="Consolas" panose="020B0609020204030204" pitchFamily="49" charset="0"/>
              </a:rPr>
              <a:t>    return /* ... */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r1 = f(2,3,nullptr),</a:t>
            </a:r>
          </a:p>
          <a:p>
            <a:pPr marL="0" indent="0">
              <a:buNone/>
            </a:pPr>
            <a:r>
              <a:rPr lang="en-US" dirty="0">
                <a:latin typeface="Consolas" panose="020B0609020204030204" pitchFamily="49" charset="0"/>
              </a:rPr>
              <a:t>        out,r2 = f(2,3,&amp;out);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62101918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4FEB-FA49-4FF1-9D82-A722573F4BF4}"/>
              </a:ext>
            </a:extLst>
          </p:cNvPr>
          <p:cNvSpPr>
            <a:spLocks noGrp="1"/>
          </p:cNvSpPr>
          <p:nvPr>
            <p:ph type="title"/>
          </p:nvPr>
        </p:nvSpPr>
        <p:spPr/>
        <p:txBody>
          <a:bodyPr/>
          <a:lstStyle/>
          <a:p>
            <a:r>
              <a:rPr lang="ru-RU" dirty="0"/>
              <a:t>Указатели и </a:t>
            </a:r>
            <a:r>
              <a:rPr lang="en-US" dirty="0" err="1"/>
              <a:t>const</a:t>
            </a:r>
            <a:endParaRPr lang="ru-RU" dirty="0"/>
          </a:p>
        </p:txBody>
      </p:sp>
      <p:sp>
        <p:nvSpPr>
          <p:cNvPr id="3" name="Content Placeholder 2">
            <a:extLst>
              <a:ext uri="{FF2B5EF4-FFF2-40B4-BE49-F238E27FC236}">
                <a16:creationId xmlns:a16="http://schemas.microsoft.com/office/drawing/2014/main" id="{1649ADB9-EEFF-4C53-9B01-DBA29B51CD78}"/>
              </a:ext>
            </a:extLst>
          </p:cNvPr>
          <p:cNvSpPr>
            <a:spLocks noGrp="1"/>
          </p:cNvSpPr>
          <p:nvPr>
            <p:ph idx="1"/>
          </p:nvPr>
        </p:nvSpPr>
        <p:spPr>
          <a:xfrm>
            <a:off x="596153" y="1371600"/>
            <a:ext cx="11228293" cy="5135991"/>
          </a:xfrm>
        </p:spPr>
        <p:txBody>
          <a:bodyPr>
            <a:normAutofit fontScale="70000" lnSpcReduction="20000"/>
          </a:bodyPr>
          <a:lstStyle/>
          <a:p>
            <a:r>
              <a:rPr lang="en-US" dirty="0" err="1"/>
              <a:t>const</a:t>
            </a:r>
            <a:r>
              <a:rPr lang="en-US" dirty="0"/>
              <a:t>-</a:t>
            </a:r>
            <a:r>
              <a:rPr lang="ru-RU" dirty="0"/>
              <a:t>корректность применима к указателям, как и к ссылкам</a:t>
            </a:r>
            <a:r>
              <a:rPr lang="en-US" dirty="0"/>
              <a:t>:</a:t>
            </a:r>
            <a:br>
              <a:rPr lang="en-US" dirty="0"/>
            </a:br>
            <a:r>
              <a:rPr lang="en-US" dirty="0">
                <a:latin typeface="Consolas" panose="020B0609020204030204" pitchFamily="49" charset="0"/>
              </a:rPr>
              <a:t>// </a:t>
            </a:r>
            <a:r>
              <a:rPr lang="ru-RU" dirty="0">
                <a:latin typeface="Consolas" panose="020B0609020204030204" pitchFamily="49" charset="0"/>
              </a:rPr>
              <a:t>Объект типа </a:t>
            </a:r>
            <a:r>
              <a:rPr lang="en-US" dirty="0">
                <a:latin typeface="Consolas" panose="020B0609020204030204" pitchFamily="49" charset="0"/>
              </a:rPr>
              <a:t>rational </a:t>
            </a:r>
            <a:r>
              <a:rPr lang="ru-RU" dirty="0">
                <a:latin typeface="Consolas" panose="020B0609020204030204" pitchFamily="49" charset="0"/>
              </a:rPr>
              <a:t>по адресу </a:t>
            </a:r>
            <a:r>
              <a:rPr lang="en-US" dirty="0">
                <a:latin typeface="Consolas" panose="020B0609020204030204" pitchFamily="49" charset="0"/>
              </a:rPr>
              <a:t>r </a:t>
            </a:r>
            <a:r>
              <a:rPr lang="ru-RU" dirty="0">
                <a:latin typeface="Consolas" panose="020B0609020204030204" pitchFamily="49" charset="0"/>
              </a:rPr>
              <a:t>функцией</a:t>
            </a:r>
            <a:r>
              <a:rPr lang="en-US" dirty="0">
                <a:latin typeface="Consolas" panose="020B0609020204030204" pitchFamily="49" charset="0"/>
              </a:rPr>
              <a:t> </a:t>
            </a:r>
            <a:r>
              <a:rPr lang="ru-RU" dirty="0">
                <a:latin typeface="Consolas" panose="020B0609020204030204" pitchFamily="49" charset="0"/>
              </a:rPr>
              <a:t>изменяться не будет.</a:t>
            </a:r>
            <a:br>
              <a:rPr lang="ru-RU" dirty="0">
                <a:latin typeface="Consolas" panose="020B0609020204030204" pitchFamily="49" charset="0"/>
              </a:rPr>
            </a:br>
            <a:r>
              <a:rPr lang="ru-RU" dirty="0">
                <a:latin typeface="Consolas" panose="020B0609020204030204" pitchFamily="49" charset="0"/>
              </a:rPr>
              <a:t>// Объект типа </a:t>
            </a:r>
            <a:r>
              <a:rPr lang="en-US" dirty="0" err="1">
                <a:latin typeface="Consolas" panose="020B0609020204030204" pitchFamily="49" charset="0"/>
              </a:rPr>
              <a:t>int</a:t>
            </a:r>
            <a:r>
              <a:rPr lang="en-US" dirty="0">
                <a:latin typeface="Consolas" panose="020B0609020204030204" pitchFamily="49" charset="0"/>
              </a:rPr>
              <a:t> </a:t>
            </a:r>
            <a:r>
              <a:rPr lang="ru-RU" dirty="0">
                <a:latin typeface="Consolas" panose="020B0609020204030204" pitchFamily="49" charset="0"/>
              </a:rPr>
              <a:t>по адресу </a:t>
            </a:r>
            <a:r>
              <a:rPr lang="en-US" dirty="0">
                <a:latin typeface="Consolas" panose="020B0609020204030204" pitchFamily="49" charset="0"/>
              </a:rPr>
              <a:t>x </a:t>
            </a:r>
            <a:r>
              <a:rPr lang="ru-RU" dirty="0">
                <a:latin typeface="Consolas" panose="020B0609020204030204" pitchFamily="49" charset="0"/>
              </a:rPr>
              <a:t>изменяется функцией</a:t>
            </a:r>
            <a:br>
              <a:rPr lang="en-US" dirty="0">
                <a:latin typeface="Consolas" panose="020B0609020204030204" pitchFamily="49" charset="0"/>
              </a:rPr>
            </a:br>
            <a:r>
              <a:rPr lang="en-US" dirty="0">
                <a:latin typeface="Consolas" panose="020B0609020204030204" pitchFamily="49" charset="0"/>
              </a:rPr>
              <a:t>//</a:t>
            </a:r>
            <a:r>
              <a:rPr lang="ru-RU" dirty="0">
                <a:latin typeface="Consolas" panose="020B0609020204030204" pitchFamily="49" charset="0"/>
              </a:rPr>
              <a:t> (фактически выходной параметр, хотя сам указатель – формально, входной)</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ru-RU" dirty="0">
                <a:latin typeface="Consolas" panose="020B0609020204030204" pitchFamily="49" charset="0"/>
              </a:rPr>
              <a:t>Вместо обоих адресов могут быть нулевые указатели.</a:t>
            </a:r>
            <a:br>
              <a:rPr lang="en-US" dirty="0">
                <a:latin typeface="Consolas" panose="020B0609020204030204" pitchFamily="49" charset="0"/>
              </a:rPr>
            </a:br>
            <a:r>
              <a:rPr lang="en-US" dirty="0">
                <a:latin typeface="Consolas" panose="020B0609020204030204" pitchFamily="49" charset="0"/>
              </a:rPr>
              <a:t>void f(</a:t>
            </a:r>
            <a:r>
              <a:rPr lang="en-US" dirty="0" err="1">
                <a:latin typeface="Consolas" panose="020B0609020204030204" pitchFamily="49" charset="0"/>
              </a:rPr>
              <a:t>const</a:t>
            </a:r>
            <a:r>
              <a:rPr lang="en-US" dirty="0">
                <a:latin typeface="Consolas" panose="020B0609020204030204" pitchFamily="49" charset="0"/>
              </a:rPr>
              <a:t> rational* </a:t>
            </a:r>
            <a:r>
              <a:rPr lang="en-US" dirty="0" err="1">
                <a:latin typeface="Consolas" panose="020B0609020204030204" pitchFamily="49" charset="0"/>
              </a:rPr>
              <a:t>r,int</a:t>
            </a:r>
            <a:r>
              <a:rPr lang="en-US" dirty="0">
                <a:latin typeface="Consolas" panose="020B0609020204030204" pitchFamily="49" charset="0"/>
              </a:rPr>
              <a:t> *x);</a:t>
            </a:r>
            <a:endParaRPr lang="ru-RU" dirty="0">
              <a:latin typeface="Consolas" panose="020B0609020204030204" pitchFamily="49" charset="0"/>
            </a:endParaRPr>
          </a:p>
          <a:p>
            <a:r>
              <a:rPr lang="ru-RU" dirty="0"/>
              <a:t>Каждый уровень указателей даёт отдельное место для указания квалификаторов типа перед ним:</a:t>
            </a:r>
            <a:br>
              <a:rPr lang="ru-RU" dirty="0"/>
            </a:br>
            <a:r>
              <a:rPr lang="en-US" dirty="0" err="1">
                <a:latin typeface="Consolas" panose="020B0609020204030204" pitchFamily="49" charset="0"/>
              </a:rPr>
              <a:t>int</a:t>
            </a:r>
            <a:r>
              <a:rPr lang="en-US" dirty="0">
                <a:latin typeface="Consolas" panose="020B0609020204030204" pitchFamily="49" charset="0"/>
              </a:rPr>
              <a:t> *p1;              // </a:t>
            </a:r>
            <a:r>
              <a:rPr lang="ru-RU" dirty="0">
                <a:latin typeface="Consolas" panose="020B0609020204030204" pitchFamily="49" charset="0"/>
              </a:rPr>
              <a:t>указатель на </a:t>
            </a:r>
            <a:r>
              <a:rPr lang="en-US" dirty="0" err="1">
                <a:latin typeface="Consolas" panose="020B0609020204030204" pitchFamily="49" charset="0"/>
              </a:rPr>
              <a:t>int</a:t>
            </a:r>
            <a:br>
              <a:rPr lang="en-US" dirty="0">
                <a:latin typeface="Consolas" panose="020B0609020204030204" pitchFamily="49" charset="0"/>
              </a:rPr>
            </a:br>
            <a:r>
              <a:rPr lang="en-US" dirty="0" err="1">
                <a:latin typeface="Consolas" panose="020B0609020204030204" pitchFamily="49" charset="0"/>
              </a:rPr>
              <a:t>int</a:t>
            </a:r>
            <a:r>
              <a:rPr lang="en-US" dirty="0">
                <a:latin typeface="Consolas" panose="020B0609020204030204" pitchFamily="49" charset="0"/>
              </a:rPr>
              <a:t> * </a:t>
            </a:r>
            <a:r>
              <a:rPr lang="en-US" dirty="0" err="1">
                <a:latin typeface="Consolas" panose="020B0609020204030204" pitchFamily="49" charset="0"/>
              </a:rPr>
              <a:t>const</a:t>
            </a:r>
            <a:r>
              <a:rPr lang="en-US" dirty="0">
                <a:latin typeface="Consolas" panose="020B0609020204030204" pitchFamily="49" charset="0"/>
              </a:rPr>
              <a:t> p2;       // </a:t>
            </a:r>
            <a:r>
              <a:rPr lang="ru-RU" dirty="0">
                <a:latin typeface="Consolas" panose="020B0609020204030204" pitchFamily="49" charset="0"/>
              </a:rPr>
              <a:t>неизменяемый указатель на </a:t>
            </a:r>
            <a:r>
              <a:rPr lang="en-US" dirty="0" err="1">
                <a:latin typeface="Consolas" panose="020B0609020204030204" pitchFamily="49" charset="0"/>
              </a:rPr>
              <a:t>int</a:t>
            </a:r>
            <a:br>
              <a:rPr lang="en-US" dirty="0">
                <a:latin typeface="Consolas" panose="020B0609020204030204" pitchFamily="49" charset="0"/>
              </a:rPr>
            </a:b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*p3;        // </a:t>
            </a:r>
            <a:r>
              <a:rPr lang="ru-RU" dirty="0">
                <a:latin typeface="Consolas" panose="020B0609020204030204" pitchFamily="49" charset="0"/>
              </a:rPr>
              <a:t>указатель на неизменяемый </a:t>
            </a:r>
            <a:r>
              <a:rPr lang="en-US" dirty="0" err="1">
                <a:latin typeface="Consolas" panose="020B0609020204030204" pitchFamily="49" charset="0"/>
              </a:rPr>
              <a:t>int</a:t>
            </a:r>
            <a:br>
              <a:rPr lang="en-US" dirty="0">
                <a:latin typeface="Consolas" panose="020B0609020204030204" pitchFamily="49" charset="0"/>
              </a:rPr>
            </a:b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*p4;</a:t>
            </a: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 то же</a:t>
            </a:r>
            <a:br>
              <a:rPr lang="en-US" dirty="0">
                <a:latin typeface="Consolas" panose="020B0609020204030204" pitchFamily="49" charset="0"/>
              </a:rPr>
            </a:b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 </a:t>
            </a:r>
            <a:r>
              <a:rPr lang="en-US" dirty="0" err="1">
                <a:latin typeface="Consolas" panose="020B0609020204030204" pitchFamily="49" charset="0"/>
              </a:rPr>
              <a:t>const</a:t>
            </a:r>
            <a:r>
              <a:rPr lang="en-US" dirty="0">
                <a:latin typeface="Consolas" panose="020B0609020204030204" pitchFamily="49" charset="0"/>
              </a:rPr>
              <a:t> p5;</a:t>
            </a:r>
            <a:r>
              <a:rPr lang="ru-RU" dirty="0">
                <a:latin typeface="Consolas" panose="020B0609020204030204" pitchFamily="49" charset="0"/>
              </a:rPr>
              <a:t> // неизменяемый указатель на</a:t>
            </a:r>
            <a:br>
              <a:rPr lang="en-US" dirty="0">
                <a:latin typeface="Consolas" panose="020B0609020204030204" pitchFamily="49" charset="0"/>
              </a:rPr>
            </a:br>
            <a:r>
              <a:rPr lang="en-US" dirty="0">
                <a:latin typeface="Consolas" panose="020B0609020204030204" pitchFamily="49" charset="0"/>
              </a:rPr>
              <a:t>                      // </a:t>
            </a:r>
            <a:r>
              <a:rPr lang="ru-RU" dirty="0">
                <a:latin typeface="Consolas" panose="020B0609020204030204" pitchFamily="49" charset="0"/>
              </a:rPr>
              <a:t>неизменяемый </a:t>
            </a:r>
            <a:r>
              <a:rPr lang="en-US" dirty="0" err="1">
                <a:latin typeface="Consolas" panose="020B0609020204030204" pitchFamily="49" charset="0"/>
              </a:rPr>
              <a:t>int</a:t>
            </a:r>
            <a:endParaRPr lang="ru-RU" dirty="0">
              <a:latin typeface="Consolas" panose="020B0609020204030204" pitchFamily="49" charset="0"/>
            </a:endParaRPr>
          </a:p>
          <a:p>
            <a:r>
              <a:rPr lang="ru-RU" dirty="0"/>
              <a:t>Правила преобразования и разрешения перегрузок аналогичны ссылкам:</a:t>
            </a:r>
            <a:br>
              <a:rPr lang="en-US" dirty="0"/>
            </a:br>
            <a:r>
              <a:rPr lang="en-US" dirty="0"/>
              <a:t>// </a:t>
            </a:r>
            <a:r>
              <a:rPr lang="ru-RU" dirty="0"/>
              <a:t>Годна только для указателей на изменяемый </a:t>
            </a:r>
            <a:r>
              <a:rPr lang="en-US" dirty="0" err="1"/>
              <a:t>int</a:t>
            </a:r>
            <a:r>
              <a:rPr lang="en-US" dirty="0"/>
              <a:t>, </a:t>
            </a:r>
            <a:r>
              <a:rPr lang="ru-RU" dirty="0"/>
              <a:t>квалификаторы отбрасывать нельзя.</a:t>
            </a:r>
            <a:br>
              <a:rPr lang="ru-RU" dirty="0"/>
            </a:br>
            <a:r>
              <a:rPr lang="ru-RU" dirty="0"/>
              <a:t>// Лучше второй для них, т.к. не требует преобразований.</a:t>
            </a:r>
            <a:br>
              <a:rPr lang="ru-RU" dirty="0"/>
            </a:b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*p);</a:t>
            </a:r>
            <a:br>
              <a:rPr lang="ru-RU" dirty="0">
                <a:latin typeface="Consolas" panose="020B0609020204030204" pitchFamily="49" charset="0"/>
              </a:rPr>
            </a:br>
            <a:r>
              <a:rPr lang="ru-RU" dirty="0">
                <a:latin typeface="Consolas" panose="020B0609020204030204" pitchFamily="49" charset="0"/>
              </a:rPr>
              <a:t>// Годна для изменяемых (квалификатор можно прибавить) и </a:t>
            </a:r>
            <a:r>
              <a:rPr lang="ru-RU" dirty="0" err="1">
                <a:latin typeface="Consolas" panose="020B0609020204030204" pitchFamily="49" charset="0"/>
              </a:rPr>
              <a:t>неизменямых</a:t>
            </a:r>
            <a:r>
              <a:rPr lang="ru-RU" dirty="0">
                <a:latin typeface="Consolas" panose="020B0609020204030204" pitchFamily="49" charset="0"/>
              </a:rPr>
              <a:t> (напрямую).</a:t>
            </a:r>
            <a:br>
              <a:rPr lang="en-US" dirty="0">
                <a:latin typeface="Consolas" panose="020B0609020204030204" pitchFamily="49" charset="0"/>
              </a:rPr>
            </a:br>
            <a:r>
              <a:rPr lang="en-US" dirty="0">
                <a:latin typeface="Consolas" panose="020B0609020204030204" pitchFamily="49" charset="0"/>
              </a:rPr>
              <a:t>void f(</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p);</a:t>
            </a:r>
          </a:p>
        </p:txBody>
      </p:sp>
    </p:spTree>
    <p:extLst>
      <p:ext uri="{BB962C8B-B14F-4D97-AF65-F5344CB8AC3E}">
        <p14:creationId xmlns:p14="http://schemas.microsoft.com/office/powerpoint/2010/main" val="4043622776"/>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85844-5367-4504-A46C-1F6D2804E3FB}"/>
              </a:ext>
            </a:extLst>
          </p:cNvPr>
          <p:cNvSpPr>
            <a:spLocks noGrp="1"/>
          </p:cNvSpPr>
          <p:nvPr>
            <p:ph type="title"/>
          </p:nvPr>
        </p:nvSpPr>
        <p:spPr/>
        <p:txBody>
          <a:bodyPr/>
          <a:lstStyle/>
          <a:p>
            <a:r>
              <a:rPr lang="ru-RU" dirty="0"/>
              <a:t>Многоуровневые указатели</a:t>
            </a:r>
          </a:p>
        </p:txBody>
      </p:sp>
      <p:sp>
        <p:nvSpPr>
          <p:cNvPr id="3" name="Content Placeholder 2">
            <a:extLst>
              <a:ext uri="{FF2B5EF4-FFF2-40B4-BE49-F238E27FC236}">
                <a16:creationId xmlns:a16="http://schemas.microsoft.com/office/drawing/2014/main" id="{50F1BADA-FFCC-4A0A-AABF-A2099C26B099}"/>
              </a:ext>
            </a:extLst>
          </p:cNvPr>
          <p:cNvSpPr>
            <a:spLocks noGrp="1"/>
          </p:cNvSpPr>
          <p:nvPr>
            <p:ph idx="1"/>
          </p:nvPr>
        </p:nvSpPr>
        <p:spPr>
          <a:xfrm>
            <a:off x="838200" y="1510554"/>
            <a:ext cx="10515600" cy="5118846"/>
          </a:xfrm>
        </p:spPr>
        <p:txBody>
          <a:bodyPr>
            <a:normAutofit fontScale="55000" lnSpcReduction="20000"/>
          </a:bodyPr>
          <a:lstStyle/>
          <a:p>
            <a:r>
              <a:rPr lang="ru-RU" dirty="0"/>
              <a:t>В общем случае при наличии нескольких уровней указателей, множества квалификаторов на всех уровнях, кроме самого значения, называют </a:t>
            </a:r>
            <a:r>
              <a:rPr lang="en-US" dirty="0"/>
              <a:t>cv-</a:t>
            </a:r>
            <a:r>
              <a:rPr lang="ru-RU" dirty="0"/>
              <a:t>сигнатурой </a:t>
            </a:r>
            <a:r>
              <a:rPr lang="en-US" dirty="0"/>
              <a:t>(cv qualification signature) </a:t>
            </a:r>
            <a:r>
              <a:rPr lang="ru-RU" dirty="0"/>
              <a:t>типа.</a:t>
            </a:r>
          </a:p>
          <a:p>
            <a:r>
              <a:rPr lang="ru-RU" dirty="0"/>
              <a:t>Преобразование квалификаторов позволяет добавить квалификаторы на любом уровне, добавив </a:t>
            </a:r>
            <a:r>
              <a:rPr lang="en-US" dirty="0" err="1"/>
              <a:t>const</a:t>
            </a:r>
            <a:r>
              <a:rPr lang="en-US" dirty="0"/>
              <a:t> </a:t>
            </a:r>
            <a:r>
              <a:rPr lang="ru-RU" dirty="0"/>
              <a:t>на всех следующих.</a:t>
            </a:r>
            <a:endParaRPr lang="en-US" dirty="0"/>
          </a:p>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**p) {</a:t>
            </a:r>
          </a:p>
          <a:p>
            <a:pPr marL="0" indent="0">
              <a:buNone/>
            </a:pP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p2 = p; // </a:t>
            </a:r>
            <a:r>
              <a:rPr lang="ru-RU" dirty="0">
                <a:latin typeface="Consolas" panose="020B0609020204030204" pitchFamily="49" charset="0"/>
              </a:rPr>
              <a:t>ОШИБКА</a:t>
            </a:r>
          </a:p>
          <a:p>
            <a:pPr marL="0" indent="0">
              <a:buNone/>
            </a:pPr>
            <a:r>
              <a:rPr lang="ru-RU"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 </a:t>
            </a:r>
            <a:r>
              <a:rPr lang="en-US" dirty="0" err="1">
                <a:latin typeface="Consolas" panose="020B0609020204030204" pitchFamily="49" charset="0"/>
              </a:rPr>
              <a:t>const</a:t>
            </a:r>
            <a:r>
              <a:rPr lang="en-US" dirty="0">
                <a:latin typeface="Consolas" panose="020B0609020204030204" pitchFamily="49" charset="0"/>
              </a:rPr>
              <a:t> * p3 = p; </a:t>
            </a:r>
          </a:p>
          <a:p>
            <a:pPr marL="0" indent="0">
              <a:buNone/>
            </a:pPr>
            <a:r>
              <a:rPr lang="en-US" dirty="0">
                <a:latin typeface="Consolas" panose="020B0609020204030204" pitchFamily="49" charset="0"/>
              </a:rPr>
              <a:t>}</a:t>
            </a:r>
            <a:endParaRPr lang="ru-RU" dirty="0">
              <a:latin typeface="Consolas" panose="020B0609020204030204" pitchFamily="49" charset="0"/>
            </a:endParaRPr>
          </a:p>
          <a:p>
            <a:r>
              <a:rPr lang="ru-RU" dirty="0"/>
              <a:t>Для всего остального есть </a:t>
            </a:r>
            <a:r>
              <a:rPr lang="en-US" dirty="0" err="1"/>
              <a:t>const_cast</a:t>
            </a:r>
            <a:r>
              <a:rPr lang="en-US" dirty="0"/>
              <a:t>, </a:t>
            </a:r>
            <a:r>
              <a:rPr lang="ru-RU" dirty="0"/>
              <a:t>но попытка изменения неизменяемого объекта остаётся </a:t>
            </a:r>
            <a:r>
              <a:rPr lang="en-US" dirty="0"/>
              <a:t>UB.</a:t>
            </a:r>
          </a:p>
          <a:p>
            <a:pPr marL="0" indent="0">
              <a:buNone/>
            </a:pPr>
            <a:r>
              <a:rPr lang="en-US" dirty="0">
                <a:latin typeface="Consolas" panose="020B0609020204030204" pitchFamily="49" charset="0"/>
              </a:rPr>
              <a:t>void f(</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p) {</a:t>
            </a:r>
          </a:p>
          <a:p>
            <a:pPr marL="0" indent="0">
              <a:buNone/>
            </a:pPr>
            <a:r>
              <a:rPr lang="en-US" dirty="0">
                <a:latin typeface="Consolas" panose="020B0609020204030204" pitchFamily="49" charset="0"/>
              </a:rPr>
              <a:t>    *</a:t>
            </a:r>
            <a:r>
              <a:rPr lang="en-US" dirty="0" err="1">
                <a:latin typeface="Consolas" panose="020B0609020204030204" pitchFamily="49" charset="0"/>
              </a:rPr>
              <a:t>const_cast</a:t>
            </a:r>
            <a:r>
              <a:rPr lang="en-US" dirty="0">
                <a:latin typeface="Consolas" panose="020B0609020204030204" pitchFamily="49" charset="0"/>
              </a:rPr>
              <a:t>&lt;</a:t>
            </a:r>
            <a:r>
              <a:rPr lang="en-US" dirty="0" err="1">
                <a:latin typeface="Consolas" panose="020B0609020204030204" pitchFamily="49" charset="0"/>
              </a:rPr>
              <a:t>int</a:t>
            </a:r>
            <a:r>
              <a:rPr lang="en-US" dirty="0">
                <a:latin typeface="Consolas" panose="020B0609020204030204" pitchFamily="49" charset="0"/>
              </a:rPr>
              <a:t>*&gt;(p) = 0;</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y;</a:t>
            </a:r>
          </a:p>
          <a:p>
            <a:pPr marL="0" indent="0">
              <a:buNone/>
            </a:pPr>
            <a:r>
              <a:rPr lang="en-US" dirty="0">
                <a:latin typeface="Consolas" panose="020B0609020204030204" pitchFamily="49" charset="0"/>
              </a:rPr>
              <a:t>    f(&amp;x);</a:t>
            </a:r>
          </a:p>
          <a:p>
            <a:pPr marL="0" indent="0">
              <a:buNone/>
            </a:pPr>
            <a:r>
              <a:rPr lang="en-US" dirty="0">
                <a:latin typeface="Consolas" panose="020B0609020204030204" pitchFamily="49" charset="0"/>
              </a:rPr>
              <a:t>    f(&amp;y); // UB</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77961928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64087B-61A4-49E8-A249-E8380D6D9497}"/>
              </a:ext>
            </a:extLst>
          </p:cNvPr>
          <p:cNvSpPr>
            <a:spLocks noGrp="1"/>
          </p:cNvSpPr>
          <p:nvPr>
            <p:ph type="title"/>
          </p:nvPr>
        </p:nvSpPr>
        <p:spPr/>
        <p:txBody>
          <a:bodyPr/>
          <a:lstStyle/>
          <a:p>
            <a:r>
              <a:rPr lang="ru-RU" dirty="0"/>
              <a:t>Лекция </a:t>
            </a:r>
            <a:r>
              <a:rPr lang="en-US" dirty="0"/>
              <a:t>02</a:t>
            </a:r>
            <a:r>
              <a:rPr lang="ru-RU" dirty="0"/>
              <a:t>.</a:t>
            </a:r>
            <a:r>
              <a:rPr lang="en-US" dirty="0"/>
              <a:t>03</a:t>
            </a:r>
            <a:endParaRPr lang="ru-RU" dirty="0"/>
          </a:p>
        </p:txBody>
      </p:sp>
      <p:sp>
        <p:nvSpPr>
          <p:cNvPr id="5" name="Text Placeholder 4">
            <a:extLst>
              <a:ext uri="{FF2B5EF4-FFF2-40B4-BE49-F238E27FC236}">
                <a16:creationId xmlns:a16="http://schemas.microsoft.com/office/drawing/2014/main" id="{99463EDA-505D-4328-AECF-217568DEE90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15248267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2685-AB36-498E-86FB-817ED2019A98}"/>
              </a:ext>
            </a:extLst>
          </p:cNvPr>
          <p:cNvSpPr>
            <a:spLocks noGrp="1"/>
          </p:cNvSpPr>
          <p:nvPr>
            <p:ph type="title"/>
          </p:nvPr>
        </p:nvSpPr>
        <p:spPr/>
        <p:txBody>
          <a:bodyPr/>
          <a:lstStyle/>
          <a:p>
            <a:r>
              <a:rPr lang="ru-RU" dirty="0"/>
              <a:t>Указатели и ссылки</a:t>
            </a:r>
          </a:p>
        </p:txBody>
      </p:sp>
      <p:graphicFrame>
        <p:nvGraphicFramePr>
          <p:cNvPr id="4" name="Content Placeholder 3">
            <a:extLst>
              <a:ext uri="{FF2B5EF4-FFF2-40B4-BE49-F238E27FC236}">
                <a16:creationId xmlns:a16="http://schemas.microsoft.com/office/drawing/2014/main" id="{8B697107-B8C5-4A5B-B30D-AEB77BF3802C}"/>
              </a:ext>
            </a:extLst>
          </p:cNvPr>
          <p:cNvGraphicFramePr>
            <a:graphicFrameLocks noGrp="1"/>
          </p:cNvGraphicFramePr>
          <p:nvPr>
            <p:ph idx="1"/>
            <p:extLst>
              <p:ext uri="{D42A27DB-BD31-4B8C-83A1-F6EECF244321}">
                <p14:modId xmlns:p14="http://schemas.microsoft.com/office/powerpoint/2010/main" val="3415589593"/>
              </p:ext>
            </p:extLst>
          </p:nvPr>
        </p:nvGraphicFramePr>
        <p:xfrm>
          <a:off x="838200" y="1825625"/>
          <a:ext cx="10515600" cy="45872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547278574"/>
                    </a:ext>
                  </a:extLst>
                </a:gridCol>
                <a:gridCol w="3505200">
                  <a:extLst>
                    <a:ext uri="{9D8B030D-6E8A-4147-A177-3AD203B41FA5}">
                      <a16:colId xmlns:a16="http://schemas.microsoft.com/office/drawing/2014/main" val="315186542"/>
                    </a:ext>
                  </a:extLst>
                </a:gridCol>
                <a:gridCol w="3505200">
                  <a:extLst>
                    <a:ext uri="{9D8B030D-6E8A-4147-A177-3AD203B41FA5}">
                      <a16:colId xmlns:a16="http://schemas.microsoft.com/office/drawing/2014/main" val="3773535658"/>
                    </a:ext>
                  </a:extLst>
                </a:gridCol>
              </a:tblGrid>
              <a:tr h="370840">
                <a:tc>
                  <a:txBody>
                    <a:bodyPr/>
                    <a:lstStyle/>
                    <a:p>
                      <a:endParaRPr lang="ru-RU" dirty="0"/>
                    </a:p>
                  </a:txBody>
                  <a:tcPr/>
                </a:tc>
                <a:tc>
                  <a:txBody>
                    <a:bodyPr/>
                    <a:lstStyle/>
                    <a:p>
                      <a:r>
                        <a:rPr lang="ru-RU" dirty="0"/>
                        <a:t>Указатели</a:t>
                      </a:r>
                    </a:p>
                  </a:txBody>
                  <a:tcPr/>
                </a:tc>
                <a:tc>
                  <a:txBody>
                    <a:bodyPr/>
                    <a:lstStyle/>
                    <a:p>
                      <a:r>
                        <a:rPr lang="ru-RU" dirty="0"/>
                        <a:t>Ссылки</a:t>
                      </a:r>
                    </a:p>
                  </a:txBody>
                  <a:tcPr/>
                </a:tc>
                <a:extLst>
                  <a:ext uri="{0D108BD9-81ED-4DB2-BD59-A6C34878D82A}">
                    <a16:rowId xmlns:a16="http://schemas.microsoft.com/office/drawing/2014/main" val="3270354546"/>
                  </a:ext>
                </a:extLst>
              </a:tr>
              <a:tr h="370840">
                <a:tc>
                  <a:txBody>
                    <a:bodyPr/>
                    <a:lstStyle/>
                    <a:p>
                      <a:r>
                        <a:rPr lang="ru-RU" dirty="0"/>
                        <a:t>Вид типа</a:t>
                      </a:r>
                    </a:p>
                  </a:txBody>
                  <a:tcPr/>
                </a:tc>
                <a:tc>
                  <a:txBody>
                    <a:bodyPr/>
                    <a:lstStyle/>
                    <a:p>
                      <a:r>
                        <a:rPr lang="ru-RU" dirty="0"/>
                        <a:t>Тип данных</a:t>
                      </a:r>
                    </a:p>
                  </a:txBody>
                  <a:tcPr/>
                </a:tc>
                <a:tc>
                  <a:txBody>
                    <a:bodyPr/>
                    <a:lstStyle/>
                    <a:p>
                      <a:r>
                        <a:rPr lang="ru-RU" dirty="0"/>
                        <a:t>Ссылочный тип</a:t>
                      </a:r>
                    </a:p>
                  </a:txBody>
                  <a:tcPr/>
                </a:tc>
                <a:extLst>
                  <a:ext uri="{0D108BD9-81ED-4DB2-BD59-A6C34878D82A}">
                    <a16:rowId xmlns:a16="http://schemas.microsoft.com/office/drawing/2014/main" val="4236401640"/>
                  </a:ext>
                </a:extLst>
              </a:tr>
              <a:tr h="370840">
                <a:tc>
                  <a:txBody>
                    <a:bodyPr/>
                    <a:lstStyle/>
                    <a:p>
                      <a:r>
                        <a:rPr lang="ru-RU" dirty="0"/>
                        <a:t>Применение</a:t>
                      </a:r>
                    </a:p>
                  </a:txBody>
                  <a:tcPr/>
                </a:tc>
                <a:tc>
                  <a:txBody>
                    <a:bodyPr/>
                    <a:lstStyle/>
                    <a:p>
                      <a:r>
                        <a:rPr lang="ru-RU" dirty="0"/>
                        <a:t>К объектам и функциям (включая несколько уровней)</a:t>
                      </a:r>
                    </a:p>
                  </a:txBody>
                  <a:tcPr/>
                </a:tc>
                <a:tc>
                  <a:txBody>
                    <a:bodyPr/>
                    <a:lstStyle/>
                    <a:p>
                      <a:r>
                        <a:rPr lang="ru-RU" dirty="0"/>
                        <a:t>К объектам и функциям</a:t>
                      </a:r>
                    </a:p>
                  </a:txBody>
                  <a:tcPr/>
                </a:tc>
                <a:extLst>
                  <a:ext uri="{0D108BD9-81ED-4DB2-BD59-A6C34878D82A}">
                    <a16:rowId xmlns:a16="http://schemas.microsoft.com/office/drawing/2014/main" val="2159031855"/>
                  </a:ext>
                </a:extLst>
              </a:tr>
              <a:tr h="370840">
                <a:tc>
                  <a:txBody>
                    <a:bodyPr/>
                    <a:lstStyle/>
                    <a:p>
                      <a:r>
                        <a:rPr lang="ru-RU" dirty="0"/>
                        <a:t>Обязательная инициализация</a:t>
                      </a:r>
                    </a:p>
                  </a:txBody>
                  <a:tcPr/>
                </a:tc>
                <a:tc>
                  <a:txBody>
                    <a:bodyPr/>
                    <a:lstStyle/>
                    <a:p>
                      <a:r>
                        <a:rPr lang="ru-RU" dirty="0"/>
                        <a:t>Нет</a:t>
                      </a:r>
                    </a:p>
                  </a:txBody>
                  <a:tcPr/>
                </a:tc>
                <a:tc>
                  <a:txBody>
                    <a:bodyPr/>
                    <a:lstStyle/>
                    <a:p>
                      <a:r>
                        <a:rPr lang="ru-RU" dirty="0"/>
                        <a:t>Да, привязка</a:t>
                      </a:r>
                    </a:p>
                  </a:txBody>
                  <a:tcPr/>
                </a:tc>
                <a:extLst>
                  <a:ext uri="{0D108BD9-81ED-4DB2-BD59-A6C34878D82A}">
                    <a16:rowId xmlns:a16="http://schemas.microsoft.com/office/drawing/2014/main" val="3805936224"/>
                  </a:ext>
                </a:extLst>
              </a:tr>
              <a:tr h="370840">
                <a:tc>
                  <a:txBody>
                    <a:bodyPr/>
                    <a:lstStyle/>
                    <a:p>
                      <a:r>
                        <a:rPr lang="ru-RU" dirty="0"/>
                        <a:t>Смена идентифицируемой сущности</a:t>
                      </a:r>
                    </a:p>
                  </a:txBody>
                  <a:tcPr/>
                </a:tc>
                <a:tc>
                  <a:txBody>
                    <a:bodyPr/>
                    <a:lstStyle/>
                    <a:p>
                      <a:r>
                        <a:rPr lang="ru-RU" dirty="0"/>
                        <a:t>Если модифицируем</a:t>
                      </a:r>
                    </a:p>
                  </a:txBody>
                  <a:tcPr/>
                </a:tc>
                <a:tc>
                  <a:txBody>
                    <a:bodyPr/>
                    <a:lstStyle/>
                    <a:p>
                      <a:r>
                        <a:rPr lang="ru-RU" dirty="0"/>
                        <a:t>Нет</a:t>
                      </a:r>
                    </a:p>
                  </a:txBody>
                  <a:tcPr/>
                </a:tc>
                <a:extLst>
                  <a:ext uri="{0D108BD9-81ED-4DB2-BD59-A6C34878D82A}">
                    <a16:rowId xmlns:a16="http://schemas.microsoft.com/office/drawing/2014/main" val="2047056390"/>
                  </a:ext>
                </a:extLst>
              </a:tr>
              <a:tr h="370840">
                <a:tc>
                  <a:txBody>
                    <a:bodyPr/>
                    <a:lstStyle/>
                    <a:p>
                      <a:r>
                        <a:rPr lang="ru-RU" dirty="0"/>
                        <a:t>Идентификация временных объектов</a:t>
                      </a:r>
                    </a:p>
                  </a:txBody>
                  <a:tcPr/>
                </a:tc>
                <a:tc>
                  <a:txBody>
                    <a:bodyPr/>
                    <a:lstStyle/>
                    <a:p>
                      <a:r>
                        <a:rPr lang="ru-RU" dirty="0"/>
                        <a:t>Нет, взятие адреса  применимо только к </a:t>
                      </a:r>
                      <a:r>
                        <a:rPr lang="en-US" dirty="0" err="1"/>
                        <a:t>lvalue</a:t>
                      </a:r>
                      <a:endParaRPr lang="ru-RU" dirty="0"/>
                    </a:p>
                  </a:txBody>
                  <a:tcPr/>
                </a:tc>
                <a:tc>
                  <a:txBody>
                    <a:bodyPr/>
                    <a:lstStyle/>
                    <a:p>
                      <a:r>
                        <a:rPr lang="ru-RU" dirty="0"/>
                        <a:t>Да, возможно с расширением их времени хранения</a:t>
                      </a:r>
                    </a:p>
                  </a:txBody>
                  <a:tcPr/>
                </a:tc>
                <a:extLst>
                  <a:ext uri="{0D108BD9-81ED-4DB2-BD59-A6C34878D82A}">
                    <a16:rowId xmlns:a16="http://schemas.microsoft.com/office/drawing/2014/main" val="2471018420"/>
                  </a:ext>
                </a:extLst>
              </a:tr>
              <a:tr h="370840">
                <a:tc>
                  <a:txBody>
                    <a:bodyPr/>
                    <a:lstStyle/>
                    <a:p>
                      <a:r>
                        <a:rPr lang="ru-RU" dirty="0"/>
                        <a:t>Специальное состояние «не идентифицирую ничего»</a:t>
                      </a:r>
                    </a:p>
                  </a:txBody>
                  <a:tcPr/>
                </a:tc>
                <a:tc>
                  <a:txBody>
                    <a:bodyPr/>
                    <a:lstStyle/>
                    <a:p>
                      <a:r>
                        <a:rPr lang="ru-RU" dirty="0"/>
                        <a:t>Да, нулевой указатель</a:t>
                      </a:r>
                    </a:p>
                  </a:txBody>
                  <a:tcPr/>
                </a:tc>
                <a:tc>
                  <a:txBody>
                    <a:bodyPr/>
                    <a:lstStyle/>
                    <a:p>
                      <a:r>
                        <a:rPr lang="ru-RU" dirty="0"/>
                        <a:t>Нет, привязка обязательна и неизменна</a:t>
                      </a:r>
                    </a:p>
                  </a:txBody>
                  <a:tcPr/>
                </a:tc>
                <a:extLst>
                  <a:ext uri="{0D108BD9-81ED-4DB2-BD59-A6C34878D82A}">
                    <a16:rowId xmlns:a16="http://schemas.microsoft.com/office/drawing/2014/main" val="4042688725"/>
                  </a:ext>
                </a:extLst>
              </a:tr>
              <a:tr h="370840">
                <a:tc>
                  <a:txBody>
                    <a:bodyPr/>
                    <a:lstStyle/>
                    <a:p>
                      <a:r>
                        <a:rPr lang="ru-RU" dirty="0"/>
                        <a:t>Переход от идентифицирующего значения к идентифицируемому</a:t>
                      </a:r>
                    </a:p>
                  </a:txBody>
                  <a:tcPr/>
                </a:tc>
                <a:tc>
                  <a:txBody>
                    <a:bodyPr/>
                    <a:lstStyle/>
                    <a:p>
                      <a:r>
                        <a:rPr lang="ru-RU" dirty="0"/>
                        <a:t>Взятие адреса и разыменование</a:t>
                      </a:r>
                    </a:p>
                  </a:txBody>
                  <a:tcPr/>
                </a:tc>
                <a:tc>
                  <a:txBody>
                    <a:bodyPr/>
                    <a:lstStyle/>
                    <a:p>
                      <a:r>
                        <a:rPr lang="ru-RU" dirty="0"/>
                        <a:t>Не требуется, ссылка сама является другим именем идентифицируемой сущности</a:t>
                      </a:r>
                    </a:p>
                  </a:txBody>
                  <a:tcPr/>
                </a:tc>
                <a:extLst>
                  <a:ext uri="{0D108BD9-81ED-4DB2-BD59-A6C34878D82A}">
                    <a16:rowId xmlns:a16="http://schemas.microsoft.com/office/drawing/2014/main" val="3320683180"/>
                  </a:ext>
                </a:extLst>
              </a:tr>
            </a:tbl>
          </a:graphicData>
        </a:graphic>
      </p:graphicFrame>
    </p:spTree>
    <p:extLst>
      <p:ext uri="{BB962C8B-B14F-4D97-AF65-F5344CB8AC3E}">
        <p14:creationId xmlns:p14="http://schemas.microsoft.com/office/powerpoint/2010/main" val="805913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lstStyle/>
          <a:p>
            <a:pPr marL="0" indent="0">
              <a:buNone/>
            </a:pPr>
            <a:r>
              <a:rPr lang="ru-RU" i="1" dirty="0"/>
              <a:t>Язык программирования (</a:t>
            </a:r>
            <a:r>
              <a:rPr lang="en-US" i="1" dirty="0"/>
              <a:t>programming language)</a:t>
            </a:r>
            <a:r>
              <a:rPr lang="en-US" dirty="0"/>
              <a:t> –</a:t>
            </a:r>
            <a:endParaRPr lang="ru-RU" dirty="0"/>
          </a:p>
          <a:p>
            <a:pPr marL="3600000" indent="0">
              <a:buNone/>
            </a:pPr>
            <a:r>
              <a:rPr lang="ru-RU" dirty="0"/>
              <a:t>формальная знаковая система для планирования поведения компьютеров</a:t>
            </a:r>
          </a:p>
        </p:txBody>
      </p:sp>
    </p:spTree>
    <p:extLst>
      <p:ext uri="{BB962C8B-B14F-4D97-AF65-F5344CB8AC3E}">
        <p14:creationId xmlns:p14="http://schemas.microsoft.com/office/powerpoint/2010/main" val="3401100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D8EE-32C3-48C1-9C03-C733729795D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B084879E-E136-477F-9CFE-EB6096627EFE}"/>
              </a:ext>
            </a:extLst>
          </p:cNvPr>
          <p:cNvSpPr>
            <a:spLocks noGrp="1"/>
          </p:cNvSpPr>
          <p:nvPr>
            <p:ph idx="1"/>
          </p:nvPr>
        </p:nvSpPr>
        <p:spPr/>
        <p:txBody>
          <a:bodyPr/>
          <a:lstStyle/>
          <a:p>
            <a:r>
              <a:rPr lang="ru-RU" dirty="0"/>
              <a:t>Редактор связей (компоновщик, </a:t>
            </a:r>
            <a:r>
              <a:rPr lang="en-US" dirty="0"/>
              <a:t>linker)</a:t>
            </a:r>
            <a:endParaRPr lang="ru-RU" dirty="0"/>
          </a:p>
          <a:p>
            <a:r>
              <a:rPr lang="ru-RU" dirty="0"/>
              <a:t>Система сборки (</a:t>
            </a:r>
            <a:r>
              <a:rPr lang="en-US" dirty="0"/>
              <a:t>build system)</a:t>
            </a:r>
          </a:p>
          <a:p>
            <a:r>
              <a:rPr lang="ru-RU" dirty="0"/>
              <a:t>Отладчик </a:t>
            </a:r>
            <a:r>
              <a:rPr lang="en-US" dirty="0"/>
              <a:t>(debugger)</a:t>
            </a:r>
          </a:p>
          <a:p>
            <a:r>
              <a:rPr lang="ru-RU" dirty="0"/>
              <a:t>Средства </a:t>
            </a:r>
            <a:r>
              <a:rPr lang="ru-RU" dirty="0" err="1"/>
              <a:t>инструментирования</a:t>
            </a:r>
            <a:r>
              <a:rPr lang="ru-RU" dirty="0"/>
              <a:t> (</a:t>
            </a:r>
            <a:r>
              <a:rPr lang="en-US" dirty="0"/>
              <a:t>instrumentation)</a:t>
            </a:r>
          </a:p>
          <a:p>
            <a:r>
              <a:rPr lang="ru-RU" dirty="0"/>
              <a:t>Интегрированные среды разработки</a:t>
            </a:r>
            <a:br>
              <a:rPr lang="en-US" dirty="0"/>
            </a:br>
            <a:r>
              <a:rPr lang="ru-RU" dirty="0"/>
              <a:t>(</a:t>
            </a:r>
            <a:r>
              <a:rPr lang="en-US" dirty="0"/>
              <a:t>Integrated Development Environment, IDE)</a:t>
            </a:r>
          </a:p>
          <a:p>
            <a:endParaRPr lang="ru-RU" dirty="0"/>
          </a:p>
        </p:txBody>
      </p:sp>
    </p:spTree>
    <p:extLst>
      <p:ext uri="{BB962C8B-B14F-4D97-AF65-F5344CB8AC3E}">
        <p14:creationId xmlns:p14="http://schemas.microsoft.com/office/powerpoint/2010/main" val="334766564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6CE1C1-E015-427B-9A00-157CAF019E48}"/>
              </a:ext>
            </a:extLst>
          </p:cNvPr>
          <p:cNvSpPr>
            <a:spLocks noGrp="1"/>
          </p:cNvSpPr>
          <p:nvPr>
            <p:ph type="title"/>
          </p:nvPr>
        </p:nvSpPr>
        <p:spPr/>
        <p:txBody>
          <a:bodyPr/>
          <a:lstStyle/>
          <a:p>
            <a:r>
              <a:rPr lang="en-US" dirty="0">
                <a:latin typeface="Consolas" panose="020B0609020204030204" pitchFamily="49" charset="0"/>
              </a:rPr>
              <a:t>operator-&gt;</a:t>
            </a:r>
            <a:endParaRPr lang="ru-RU" dirty="0">
              <a:latin typeface="Consolas" panose="020B0609020204030204" pitchFamily="49" charset="0"/>
            </a:endParaRPr>
          </a:p>
        </p:txBody>
      </p:sp>
      <p:sp>
        <p:nvSpPr>
          <p:cNvPr id="5" name="Content Placeholder 4">
            <a:extLst>
              <a:ext uri="{FF2B5EF4-FFF2-40B4-BE49-F238E27FC236}">
                <a16:creationId xmlns:a16="http://schemas.microsoft.com/office/drawing/2014/main" id="{F8F20497-F991-4429-BA8D-3A1E591F09D8}"/>
              </a:ext>
            </a:extLst>
          </p:cNvPr>
          <p:cNvSpPr>
            <a:spLocks noGrp="1"/>
          </p:cNvSpPr>
          <p:nvPr>
            <p:ph idx="1"/>
          </p:nvPr>
        </p:nvSpPr>
        <p:spPr/>
        <p:txBody>
          <a:bodyPr>
            <a:normAutofit fontScale="85000" lnSpcReduction="20000"/>
          </a:bodyPr>
          <a:lstStyle/>
          <a:p>
            <a:r>
              <a:rPr lang="ru-RU" dirty="0"/>
              <a:t>Запись </a:t>
            </a:r>
            <a:r>
              <a:rPr lang="en-US" dirty="0">
                <a:latin typeface="Consolas" panose="020B0609020204030204" pitchFamily="49" charset="0"/>
              </a:rPr>
              <a:t>a-&gt;b</a:t>
            </a:r>
            <a:r>
              <a:rPr lang="en-US" dirty="0"/>
              <a:t> </a:t>
            </a:r>
            <a:r>
              <a:rPr lang="ru-RU" dirty="0"/>
              <a:t>эквивалентна </a:t>
            </a:r>
            <a:r>
              <a:rPr lang="en-US" dirty="0">
                <a:latin typeface="Consolas" panose="020B0609020204030204" pitchFamily="49" charset="0"/>
              </a:rPr>
              <a:t>(*a).b </a:t>
            </a:r>
            <a:r>
              <a:rPr lang="ru-RU" dirty="0"/>
              <a:t>и постоянно используется при работе с указателями на классовые типы.</a:t>
            </a:r>
          </a:p>
          <a:p>
            <a:r>
              <a:rPr lang="en-US" dirty="0">
                <a:latin typeface="Consolas" panose="020B0609020204030204" pitchFamily="49" charset="0"/>
              </a:rPr>
              <a:t>operator-&gt;</a:t>
            </a:r>
            <a:r>
              <a:rPr lang="en-US" dirty="0"/>
              <a:t> </a:t>
            </a:r>
            <a:r>
              <a:rPr lang="ru-RU" dirty="0"/>
              <a:t>может быть перегружен как унарная операция только как член класса. При применении операции </a:t>
            </a:r>
            <a:r>
              <a:rPr lang="en-US" dirty="0">
                <a:latin typeface="Consolas" panose="020B0609020204030204" pitchFamily="49" charset="0"/>
              </a:rPr>
              <a:t>-&gt;</a:t>
            </a:r>
            <a:r>
              <a:rPr lang="ru-RU" dirty="0"/>
              <a:t>, когда левый операнд – значение классового типа, содержащее данную перегрузку, она вызывается, после чего результат подставляется на </a:t>
            </a:r>
            <a:r>
              <a:rPr lang="ru-RU"/>
              <a:t>место этого операнда </a:t>
            </a:r>
            <a:r>
              <a:rPr lang="ru-RU" dirty="0"/>
              <a:t>(возможно, это повторяется несколько раз).</a:t>
            </a:r>
            <a:br>
              <a:rPr lang="ru-RU" dirty="0"/>
            </a:br>
            <a:r>
              <a:rPr lang="ru-RU" dirty="0"/>
              <a:t>Вместе с перегрузкой </a:t>
            </a:r>
            <a:r>
              <a:rPr lang="en-US" dirty="0">
                <a:latin typeface="Consolas" panose="020B0609020204030204" pitchFamily="49" charset="0"/>
              </a:rPr>
              <a:t>operator*</a:t>
            </a:r>
            <a:r>
              <a:rPr lang="en-US" dirty="0"/>
              <a:t> </a:t>
            </a:r>
            <a:r>
              <a:rPr lang="ru-RU" dirty="0"/>
              <a:t>как унарной операции это позволяет создавать классы, похожие по синтаксису использования на указатели.</a:t>
            </a:r>
            <a:endParaRPr lang="en-US" dirty="0"/>
          </a:p>
          <a:p>
            <a:pPr marL="0" indent="0">
              <a:buNone/>
            </a:pPr>
            <a:r>
              <a:rPr lang="en-US" dirty="0">
                <a:latin typeface="Consolas" panose="020B0609020204030204" pitchFamily="49" charset="0"/>
              </a:rPr>
              <a:t>void f(</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::complex&lt;double&gt;* p) {</a:t>
            </a:r>
          </a:p>
          <a:p>
            <a:pPr marL="0" indent="0">
              <a:buNone/>
            </a:pPr>
            <a:r>
              <a:rPr lang="en-US" dirty="0">
                <a:latin typeface="Consolas" panose="020B0609020204030204" pitchFamily="49" charset="0"/>
              </a:rPr>
              <a:t>    if(p)</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“Real part is “ &lt;&lt; p-&gt;real() &lt;&lt; ‘\n’;</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59263691"/>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C249-24BC-4FD5-829E-0F4FDC7A5F62}"/>
              </a:ext>
            </a:extLst>
          </p:cNvPr>
          <p:cNvSpPr>
            <a:spLocks noGrp="1"/>
          </p:cNvSpPr>
          <p:nvPr>
            <p:ph type="title"/>
          </p:nvPr>
        </p:nvSpPr>
        <p:spPr/>
        <p:txBody>
          <a:bodyPr/>
          <a:lstStyle/>
          <a:p>
            <a:r>
              <a:rPr lang="en-US" dirty="0">
                <a:latin typeface="Consolas" panose="020B0609020204030204" pitchFamily="49" charset="0"/>
              </a:rPr>
              <a:t>this</a:t>
            </a:r>
            <a:endParaRPr lang="ru-RU" dirty="0">
              <a:latin typeface="Consolas" panose="020B0609020204030204" pitchFamily="49" charset="0"/>
            </a:endParaRPr>
          </a:p>
        </p:txBody>
      </p:sp>
      <p:sp>
        <p:nvSpPr>
          <p:cNvPr id="3" name="Content Placeholder 2">
            <a:extLst>
              <a:ext uri="{FF2B5EF4-FFF2-40B4-BE49-F238E27FC236}">
                <a16:creationId xmlns:a16="http://schemas.microsoft.com/office/drawing/2014/main" id="{0421584B-6531-4E78-81B6-A963266A9DFB}"/>
              </a:ext>
            </a:extLst>
          </p:cNvPr>
          <p:cNvSpPr>
            <a:spLocks noGrp="1"/>
          </p:cNvSpPr>
          <p:nvPr>
            <p:ph idx="1"/>
          </p:nvPr>
        </p:nvSpPr>
        <p:spPr>
          <a:xfrm>
            <a:off x="838200" y="1376082"/>
            <a:ext cx="10515600" cy="5230906"/>
          </a:xfrm>
        </p:spPr>
        <p:txBody>
          <a:bodyPr>
            <a:normAutofit fontScale="70000" lnSpcReduction="20000"/>
          </a:bodyPr>
          <a:lstStyle/>
          <a:p>
            <a:r>
              <a:rPr lang="ru-RU" dirty="0"/>
              <a:t>Ключевое слово </a:t>
            </a:r>
            <a:r>
              <a:rPr lang="en-US" dirty="0">
                <a:latin typeface="Consolas" panose="020B0609020204030204" pitchFamily="49" charset="0"/>
              </a:rPr>
              <a:t>this</a:t>
            </a:r>
            <a:r>
              <a:rPr lang="en-US" dirty="0"/>
              <a:t> </a:t>
            </a:r>
            <a:r>
              <a:rPr lang="ru-RU" dirty="0"/>
              <a:t>может использоваться в</a:t>
            </a:r>
          </a:p>
          <a:p>
            <a:pPr lvl="1"/>
            <a:r>
              <a:rPr lang="ru-RU" dirty="0"/>
              <a:t>Теле нестатических функций-членов класса</a:t>
            </a:r>
          </a:p>
          <a:p>
            <a:pPr lvl="1"/>
            <a:r>
              <a:rPr lang="ru-RU" dirty="0"/>
              <a:t>Инициализаторах подобъектов класса (список в конструкторе/</a:t>
            </a:r>
            <a:r>
              <a:rPr lang="en-US" dirty="0"/>
              <a:t>NSDMI)</a:t>
            </a:r>
          </a:p>
          <a:p>
            <a:pPr marL="457200" lvl="1" indent="0">
              <a:buNone/>
            </a:pPr>
            <a:r>
              <a:rPr lang="ru-RU" dirty="0"/>
              <a:t>и является </a:t>
            </a:r>
            <a:r>
              <a:rPr lang="en-US" dirty="0" err="1"/>
              <a:t>prvalue</a:t>
            </a:r>
            <a:r>
              <a:rPr lang="en-US" dirty="0"/>
              <a:t> – </a:t>
            </a:r>
            <a:r>
              <a:rPr lang="ru-RU" dirty="0"/>
              <a:t>адресом неявного параметра объекта.</a:t>
            </a:r>
          </a:p>
          <a:p>
            <a:r>
              <a:rPr lang="ru-RU" dirty="0"/>
              <a:t>Следует различать сам неявный параметр-объект (ссылка) и </a:t>
            </a:r>
            <a:r>
              <a:rPr lang="en-US" dirty="0">
                <a:latin typeface="Consolas" panose="020B0609020204030204" pitchFamily="49" charset="0"/>
              </a:rPr>
              <a:t>this</a:t>
            </a:r>
            <a:r>
              <a:rPr lang="en-US" dirty="0"/>
              <a:t> (</a:t>
            </a:r>
            <a:r>
              <a:rPr lang="ru-RU" dirty="0"/>
              <a:t>его адрес, т.е. указатель)!</a:t>
            </a:r>
          </a:p>
          <a:p>
            <a:r>
              <a:rPr lang="ru-RU" dirty="0"/>
              <a:t>Неизменяемость неявного параметра объекта сохраняется на базовом типе выражения </a:t>
            </a:r>
            <a:r>
              <a:rPr lang="en-US" dirty="0">
                <a:latin typeface="Consolas" panose="020B0609020204030204" pitchFamily="49" charset="0"/>
              </a:rPr>
              <a:t>this</a:t>
            </a:r>
            <a:r>
              <a:rPr lang="en-US" dirty="0"/>
              <a:t>.</a:t>
            </a:r>
          </a:p>
          <a:p>
            <a:r>
              <a:rPr lang="ru-RU" dirty="0"/>
              <a:t>Может использоваться для обхода скрытия:</a:t>
            </a:r>
          </a:p>
          <a:p>
            <a:pPr marL="0" indent="0">
              <a:buNone/>
            </a:pPr>
            <a:r>
              <a:rPr lang="en-US" dirty="0">
                <a:latin typeface="Consolas" panose="020B0609020204030204" pitchFamily="49" charset="0"/>
              </a:rPr>
              <a:t>class C {</a:t>
            </a:r>
          </a:p>
          <a:p>
            <a:pPr marL="0" indent="0">
              <a:buNone/>
            </a:pPr>
            <a:r>
              <a:rPr lang="en-US" dirty="0">
                <a:latin typeface="Consolas" panose="020B0609020204030204" pitchFamily="49" charset="0"/>
              </a:rPr>
              <a:t>public:</a:t>
            </a:r>
          </a:p>
          <a:p>
            <a:pPr marL="0" indent="0">
              <a:buNone/>
            </a:pPr>
            <a:r>
              <a:rPr lang="en-US" dirty="0">
                <a:latin typeface="Consolas" panose="020B0609020204030204" pitchFamily="49" charset="0"/>
              </a:rPr>
              <a:t>    void </a:t>
            </a:r>
            <a:r>
              <a:rPr lang="en-US" dirty="0" err="1">
                <a:latin typeface="Consolas" panose="020B0609020204030204" pitchFamily="49" charset="0"/>
              </a:rPr>
              <a:t>set_x</a:t>
            </a:r>
            <a:r>
              <a:rPr lang="en-US" dirty="0">
                <a:latin typeface="Consolas" panose="020B0609020204030204" pitchFamily="49" charset="0"/>
              </a:rPr>
              <a:t>(</a:t>
            </a:r>
            <a:r>
              <a:rPr lang="en-US" dirty="0" err="1">
                <a:latin typeface="Consolas" panose="020B0609020204030204" pitchFamily="49" charset="0"/>
              </a:rPr>
              <a:t>int</a:t>
            </a:r>
            <a:r>
              <a:rPr lang="en-US" dirty="0">
                <a:latin typeface="Consolas" panose="020B0609020204030204" pitchFamily="49" charset="0"/>
              </a:rPr>
              <a:t> x) {</a:t>
            </a:r>
          </a:p>
          <a:p>
            <a:pPr marL="0" indent="0">
              <a:buNone/>
            </a:pPr>
            <a:r>
              <a:rPr lang="en-US" dirty="0">
                <a:latin typeface="Consolas" panose="020B0609020204030204" pitchFamily="49" charset="0"/>
              </a:rPr>
              <a:t>        this-&gt;x = x;</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private:</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452252090"/>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3D468-1149-4586-A463-D723E06FF1A4}"/>
              </a:ext>
            </a:extLst>
          </p:cNvPr>
          <p:cNvSpPr>
            <a:spLocks noGrp="1"/>
          </p:cNvSpPr>
          <p:nvPr>
            <p:ph type="title"/>
          </p:nvPr>
        </p:nvSpPr>
        <p:spPr/>
        <p:txBody>
          <a:bodyPr/>
          <a:lstStyle/>
          <a:p>
            <a:r>
              <a:rPr lang="ru-RU" dirty="0"/>
              <a:t>Массивы</a:t>
            </a:r>
          </a:p>
        </p:txBody>
      </p:sp>
      <p:sp>
        <p:nvSpPr>
          <p:cNvPr id="3" name="Content Placeholder 2">
            <a:extLst>
              <a:ext uri="{FF2B5EF4-FFF2-40B4-BE49-F238E27FC236}">
                <a16:creationId xmlns:a16="http://schemas.microsoft.com/office/drawing/2014/main" id="{8EFA51D8-014E-49A7-A5FA-56F63CEDA90D}"/>
              </a:ext>
            </a:extLst>
          </p:cNvPr>
          <p:cNvSpPr>
            <a:spLocks noGrp="1"/>
          </p:cNvSpPr>
          <p:nvPr>
            <p:ph idx="1"/>
          </p:nvPr>
        </p:nvSpPr>
        <p:spPr>
          <a:xfrm>
            <a:off x="838200" y="1398494"/>
            <a:ext cx="10945906" cy="5109097"/>
          </a:xfrm>
        </p:spPr>
        <p:txBody>
          <a:bodyPr>
            <a:normAutofit fontScale="70000" lnSpcReduction="20000"/>
          </a:bodyPr>
          <a:lstStyle/>
          <a:p>
            <a:r>
              <a:rPr lang="ru-RU" dirty="0"/>
              <a:t>Массив – конструкция создания производного типа на базе типа объекта, соответствующая последовательности таких объектов в памяти, расположенных непосредственно друг за другом. Их число – дополнительная характеристика, указываемая в конструкции. Синтаксис постфиксный, </a:t>
            </a:r>
            <a:r>
              <a:rPr lang="en-US" dirty="0">
                <a:latin typeface="Consolas" panose="020B0609020204030204" pitchFamily="49" charset="0"/>
              </a:rPr>
              <a:t>[N]</a:t>
            </a:r>
            <a:r>
              <a:rPr lang="en-US" dirty="0"/>
              <a:t>, </a:t>
            </a:r>
            <a:r>
              <a:rPr lang="ru-RU" dirty="0"/>
              <a:t>где </a:t>
            </a:r>
            <a:r>
              <a:rPr lang="en-US" dirty="0">
                <a:latin typeface="Consolas" panose="020B0609020204030204" pitchFamily="49" charset="0"/>
              </a:rPr>
              <a:t>N</a:t>
            </a:r>
            <a:r>
              <a:rPr lang="en-US" dirty="0"/>
              <a:t> – </a:t>
            </a:r>
            <a:r>
              <a:rPr lang="ru-RU" dirty="0"/>
              <a:t>число элементов, константное целочисленное выражение</a:t>
            </a:r>
            <a:r>
              <a:rPr lang="en-US" dirty="0"/>
              <a:t> </a:t>
            </a:r>
            <a:r>
              <a:rPr lang="en-US" dirty="0">
                <a:latin typeface="Consolas" panose="020B0609020204030204" pitchFamily="49" charset="0"/>
              </a:rPr>
              <a:t>&gt;0</a:t>
            </a:r>
            <a:r>
              <a:rPr lang="ru-RU" dirty="0"/>
              <a:t>, приводимое к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t>.</a:t>
            </a:r>
          </a:p>
          <a:p>
            <a:r>
              <a:rPr lang="ru-RU" dirty="0"/>
              <a:t>Массивы, даже из изменяемых элементов, не являются модифицируемыми значениями.</a:t>
            </a:r>
            <a:endParaRPr lang="en-US" dirty="0"/>
          </a:p>
          <a:p>
            <a:r>
              <a:rPr lang="ru-RU" dirty="0"/>
              <a:t>Массивы – агрегаты, и могут быть инициализированы списками. Порядок элементов соответствует порядку в памяти.</a:t>
            </a:r>
          </a:p>
          <a:p>
            <a:r>
              <a:rPr lang="ru-RU" dirty="0"/>
              <a:t>Преобразование «разложение массива в указатель» (</a:t>
            </a:r>
            <a:r>
              <a:rPr lang="en-US" dirty="0"/>
              <a:t>array-to-pointer conversion) </a:t>
            </a:r>
            <a:r>
              <a:rPr lang="ru-RU" dirty="0"/>
              <a:t>позволяет преобразовать </a:t>
            </a:r>
            <a:r>
              <a:rPr lang="en-US" dirty="0" err="1"/>
              <a:t>glvalue</a:t>
            </a:r>
            <a:r>
              <a:rPr lang="ru-RU" dirty="0"/>
              <a:t> типа </a:t>
            </a:r>
            <a:r>
              <a:rPr lang="en-US" dirty="0">
                <a:latin typeface="Consolas" panose="020B0609020204030204" pitchFamily="49" charset="0"/>
              </a:rPr>
              <a:t>T[]</a:t>
            </a:r>
            <a:r>
              <a:rPr lang="en-US" dirty="0"/>
              <a:t> </a:t>
            </a:r>
            <a:r>
              <a:rPr lang="ru-RU" dirty="0"/>
              <a:t>в</a:t>
            </a:r>
            <a:r>
              <a:rPr lang="en-US" dirty="0"/>
              <a:t> </a:t>
            </a:r>
            <a:r>
              <a:rPr lang="en-US" dirty="0" err="1"/>
              <a:t>prvalue</a:t>
            </a:r>
            <a:r>
              <a:rPr lang="en-US" dirty="0"/>
              <a:t> </a:t>
            </a:r>
            <a:r>
              <a:rPr lang="ru-RU" dirty="0"/>
              <a:t>типа </a:t>
            </a:r>
            <a:r>
              <a:rPr lang="en-US" dirty="0">
                <a:latin typeface="Consolas" panose="020B0609020204030204" pitchFamily="49" charset="0"/>
              </a:rPr>
              <a:t>T*</a:t>
            </a:r>
            <a:r>
              <a:rPr lang="en-US" dirty="0"/>
              <a:t> </a:t>
            </a:r>
            <a:r>
              <a:rPr lang="ru-RU" dirty="0"/>
              <a:t>с адресом первого элемента из массива.</a:t>
            </a:r>
          </a:p>
          <a:p>
            <a:pPr marL="0" indent="0">
              <a:buNone/>
            </a:pPr>
            <a:r>
              <a:rPr lang="en-US" dirty="0">
                <a:latin typeface="Consolas" panose="020B0609020204030204" pitchFamily="49" charset="0"/>
              </a:rPr>
              <a:t>void f()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x[10] = {1,2,3}; // 1,2,3,0,0,0,0,0,0,0</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*x = 10; // </a:t>
            </a:r>
            <a:r>
              <a:rPr lang="en-US" dirty="0" err="1">
                <a:latin typeface="Consolas" panose="020B0609020204030204" pitchFamily="49" charset="0"/>
              </a:rPr>
              <a:t>lvalue</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[10] </a:t>
            </a:r>
            <a:r>
              <a:rPr lang="ru-RU" dirty="0">
                <a:latin typeface="Consolas" panose="020B0609020204030204" pitchFamily="49" charset="0"/>
              </a:rPr>
              <a:t>неявно в</a:t>
            </a:r>
            <a:r>
              <a:rPr lang="en-US" dirty="0">
                <a:latin typeface="Consolas" panose="020B0609020204030204" pitchFamily="49" charset="0"/>
              </a:rPr>
              <a:t> </a:t>
            </a:r>
            <a:r>
              <a:rPr lang="en-US" dirty="0" err="1">
                <a:latin typeface="Consolas" panose="020B0609020204030204" pitchFamily="49" charset="0"/>
              </a:rPr>
              <a:t>prvalue</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a:t>
            </a:r>
            <a:r>
              <a:rPr lang="ru-RU" dirty="0">
                <a:latin typeface="Consolas" panose="020B0609020204030204" pitchFamily="49" charset="0"/>
              </a:rPr>
              <a:t> (адрес начального),</a:t>
            </a:r>
          </a:p>
          <a:p>
            <a:pPr marL="0" indent="0">
              <a:buNone/>
            </a:pPr>
            <a:r>
              <a:rPr lang="ru-RU" dirty="0">
                <a:latin typeface="Consolas" panose="020B0609020204030204" pitchFamily="49" charset="0"/>
              </a:rPr>
              <a:t>             // разыменованием в</a:t>
            </a:r>
            <a:r>
              <a:rPr lang="en-US" dirty="0">
                <a:latin typeface="Consolas" panose="020B0609020204030204" pitchFamily="49" charset="0"/>
              </a:rPr>
              <a:t> </a:t>
            </a:r>
            <a:r>
              <a:rPr lang="en-US" dirty="0" err="1">
                <a:latin typeface="Consolas" panose="020B0609020204030204" pitchFamily="49" charset="0"/>
              </a:rPr>
              <a:t>lvalue</a:t>
            </a:r>
            <a:r>
              <a:rPr lang="en-US" dirty="0">
                <a:latin typeface="Consolas" panose="020B0609020204030204" pitchFamily="49" charset="0"/>
              </a:rPr>
              <a:t> </a:t>
            </a:r>
            <a:r>
              <a:rPr lang="en-US" dirty="0" err="1">
                <a:latin typeface="Consolas" panose="020B0609020204030204" pitchFamily="49" charset="0"/>
              </a:rPr>
              <a:t>int</a:t>
            </a:r>
            <a:r>
              <a:rPr lang="ru-RU" dirty="0">
                <a:latin typeface="Consolas" panose="020B0609020204030204" pitchFamily="49" charset="0"/>
              </a:rPr>
              <a:t> (начальный элемент).</a:t>
            </a:r>
          </a:p>
          <a:p>
            <a:pPr marL="0" indent="0">
              <a:buNone/>
            </a:pPr>
            <a:r>
              <a:rPr lang="ru-RU" dirty="0">
                <a:latin typeface="Consolas" panose="020B0609020204030204" pitchFamily="49" charset="0"/>
              </a:rPr>
              <a:t>    // Как добраться до остальных элементов после создания?</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22214264"/>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4A52-1921-4C8E-B062-AD3FF9CA8AA3}"/>
              </a:ext>
            </a:extLst>
          </p:cNvPr>
          <p:cNvSpPr>
            <a:spLocks noGrp="1"/>
          </p:cNvSpPr>
          <p:nvPr>
            <p:ph type="title"/>
          </p:nvPr>
        </p:nvSpPr>
        <p:spPr/>
        <p:txBody>
          <a:bodyPr/>
          <a:lstStyle/>
          <a:p>
            <a:r>
              <a:rPr lang="ru-RU" dirty="0"/>
              <a:t>Арифметика указателей</a:t>
            </a:r>
          </a:p>
        </p:txBody>
      </p:sp>
      <p:sp>
        <p:nvSpPr>
          <p:cNvPr id="3" name="Content Placeholder 2">
            <a:extLst>
              <a:ext uri="{FF2B5EF4-FFF2-40B4-BE49-F238E27FC236}">
                <a16:creationId xmlns:a16="http://schemas.microsoft.com/office/drawing/2014/main" id="{6828BEA8-74CD-41F4-A1DB-9D5EA163BA0D}"/>
              </a:ext>
            </a:extLst>
          </p:cNvPr>
          <p:cNvSpPr>
            <a:spLocks noGrp="1"/>
          </p:cNvSpPr>
          <p:nvPr>
            <p:ph idx="1"/>
          </p:nvPr>
        </p:nvSpPr>
        <p:spPr>
          <a:xfrm>
            <a:off x="838200" y="1825625"/>
            <a:ext cx="10995212" cy="4681966"/>
          </a:xfrm>
        </p:spPr>
        <p:txBody>
          <a:bodyPr>
            <a:normAutofit fontScale="77500" lnSpcReduction="20000"/>
          </a:bodyPr>
          <a:lstStyle/>
          <a:p>
            <a:r>
              <a:rPr lang="en-US" dirty="0">
                <a:latin typeface="Consolas" panose="020B0609020204030204" pitchFamily="49" charset="0"/>
              </a:rPr>
              <a:t>T* +</a:t>
            </a:r>
            <a:r>
              <a:rPr lang="ru-RU" dirty="0">
                <a:latin typeface="Consolas" panose="020B0609020204030204" pitchFamily="49" charset="0"/>
              </a:rPr>
              <a:t>/-</a:t>
            </a:r>
            <a:r>
              <a:rPr lang="en-US" dirty="0">
                <a:latin typeface="Consolas" panose="020B0609020204030204" pitchFamily="49" charset="0"/>
              </a:rPr>
              <a:t> integral -&gt; T*</a:t>
            </a:r>
            <a:r>
              <a:rPr lang="en-US" dirty="0"/>
              <a:t>: </a:t>
            </a:r>
            <a:r>
              <a:rPr lang="ru-RU" dirty="0"/>
              <a:t>переход между элементами одного массива. Можно формировать указатель на </a:t>
            </a:r>
            <a:r>
              <a:rPr lang="ru-RU" dirty="0" err="1"/>
              <a:t>послеконечный</a:t>
            </a:r>
            <a:r>
              <a:rPr lang="ru-RU" dirty="0"/>
              <a:t> элемент, которого, фактически нет (но нельзя разыменовывать). Другой выход за границы массива – </a:t>
            </a:r>
            <a:r>
              <a:rPr lang="en-US" dirty="0"/>
              <a:t>UB.</a:t>
            </a:r>
          </a:p>
          <a:p>
            <a:r>
              <a:rPr lang="en-US" dirty="0">
                <a:latin typeface="Consolas" panose="020B0609020204030204" pitchFamily="49" charset="0"/>
              </a:rPr>
              <a:t>T* - T* -&gt;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ptrdiff_t</a:t>
            </a:r>
            <a:r>
              <a:rPr lang="en-US" dirty="0"/>
              <a:t> – </a:t>
            </a:r>
            <a:r>
              <a:rPr lang="ru-RU" dirty="0"/>
              <a:t>знаковое расстояние между элементами одного массива в элементах.</a:t>
            </a:r>
          </a:p>
          <a:p>
            <a:r>
              <a:rPr lang="en-US" dirty="0">
                <a:latin typeface="Consolas" panose="020B0609020204030204" pitchFamily="49" charset="0"/>
              </a:rPr>
              <a:t>&lt;,&lt;=,&gt;,&gt;=</a:t>
            </a:r>
            <a:r>
              <a:rPr lang="en-US" dirty="0"/>
              <a:t> - </a:t>
            </a:r>
            <a:r>
              <a:rPr lang="ru-RU" dirty="0"/>
              <a:t>порядок элементов в рамках одного массива.</a:t>
            </a:r>
          </a:p>
          <a:p>
            <a:r>
              <a:rPr lang="en-US" dirty="0">
                <a:latin typeface="Consolas" panose="020B0609020204030204" pitchFamily="49" charset="0"/>
              </a:rPr>
              <a:t>a[b]</a:t>
            </a:r>
            <a:r>
              <a:rPr lang="en-US" dirty="0"/>
              <a:t> </a:t>
            </a:r>
            <a:r>
              <a:rPr lang="ru-RU" dirty="0"/>
              <a:t>эквивалентно </a:t>
            </a:r>
            <a:r>
              <a:rPr lang="en-US" dirty="0">
                <a:latin typeface="Consolas" panose="020B0609020204030204" pitchFamily="49" charset="0"/>
              </a:rPr>
              <a:t>*(</a:t>
            </a:r>
            <a:r>
              <a:rPr lang="en-US" dirty="0" err="1">
                <a:latin typeface="Consolas" panose="020B0609020204030204" pitchFamily="49" charset="0"/>
              </a:rPr>
              <a:t>a+b</a:t>
            </a:r>
            <a:r>
              <a:rPr lang="en-US" dirty="0">
                <a:latin typeface="Consolas" panose="020B0609020204030204" pitchFamily="49" charset="0"/>
              </a:rPr>
              <a:t>)</a:t>
            </a:r>
          </a:p>
          <a:p>
            <a:pPr marL="0" indent="0">
              <a:buNone/>
            </a:pPr>
            <a:r>
              <a:rPr lang="en-US" dirty="0">
                <a:latin typeface="Consolas" panose="020B0609020204030204" pitchFamily="49" charset="0"/>
              </a:rPr>
              <a:t>void f()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x[10];</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*p0 = x;    // p0 – </a:t>
            </a:r>
            <a:r>
              <a:rPr lang="ru-RU" dirty="0">
                <a:latin typeface="Consolas" panose="020B0609020204030204" pitchFamily="49" charset="0"/>
              </a:rPr>
              <a:t>адрес нулевого (!) элемента.</a:t>
            </a:r>
          </a:p>
          <a:p>
            <a:pPr marL="0" indent="0">
              <a:buNone/>
            </a:pPr>
            <a:r>
              <a:rPr lang="ru-RU"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*p3 = p0+3; // p3 – </a:t>
            </a:r>
            <a:r>
              <a:rPr lang="ru-RU" dirty="0">
                <a:latin typeface="Consolas" panose="020B0609020204030204" pitchFamily="49" charset="0"/>
              </a:rPr>
              <a:t>адрес третьего (четвёртого по счёту)</a:t>
            </a:r>
          </a:p>
          <a:p>
            <a:pPr marL="0" indent="0">
              <a:buNone/>
            </a:pPr>
            <a:r>
              <a:rPr lang="ru-RU" dirty="0">
                <a:latin typeface="Consolas" panose="020B0609020204030204" pitchFamily="49" charset="0"/>
              </a:rPr>
              <a:t>    </a:t>
            </a:r>
            <a:r>
              <a:rPr lang="en-US" dirty="0">
                <a:latin typeface="Consolas" panose="020B0609020204030204" pitchFamily="49" charset="0"/>
              </a:rPr>
              <a:t>*(x+5) = 2;     // </a:t>
            </a:r>
            <a:r>
              <a:rPr lang="ru-RU" dirty="0">
                <a:latin typeface="Consolas" panose="020B0609020204030204" pitchFamily="49" charset="0"/>
              </a:rPr>
              <a:t>запись в пятый элемент</a:t>
            </a:r>
          </a:p>
          <a:p>
            <a:pPr marL="0" indent="0">
              <a:buNone/>
            </a:pPr>
            <a:r>
              <a:rPr lang="ru-RU"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x[5] &lt;&lt; ‘\n’; // </a:t>
            </a:r>
            <a:r>
              <a:rPr lang="ru-RU" dirty="0">
                <a:latin typeface="Consolas" panose="020B0609020204030204" pitchFamily="49" charset="0"/>
              </a:rPr>
              <a:t>чтение пятого.</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626625867"/>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4F58-FEEC-4A11-A8BC-DC856CA8515D}"/>
              </a:ext>
            </a:extLst>
          </p:cNvPr>
          <p:cNvSpPr>
            <a:spLocks noGrp="1"/>
          </p:cNvSpPr>
          <p:nvPr>
            <p:ph type="title"/>
          </p:nvPr>
        </p:nvSpPr>
        <p:spPr/>
        <p:txBody>
          <a:bodyPr/>
          <a:lstStyle/>
          <a:p>
            <a:r>
              <a:rPr lang="ru-RU" dirty="0"/>
              <a:t>Массивы и функции</a:t>
            </a:r>
          </a:p>
        </p:txBody>
      </p:sp>
      <p:sp>
        <p:nvSpPr>
          <p:cNvPr id="3" name="Content Placeholder 2">
            <a:extLst>
              <a:ext uri="{FF2B5EF4-FFF2-40B4-BE49-F238E27FC236}">
                <a16:creationId xmlns:a16="http://schemas.microsoft.com/office/drawing/2014/main" id="{0F7AC304-BF71-4BC3-8D3D-21868227B5F6}"/>
              </a:ext>
            </a:extLst>
          </p:cNvPr>
          <p:cNvSpPr>
            <a:spLocks noGrp="1"/>
          </p:cNvSpPr>
          <p:nvPr>
            <p:ph idx="1"/>
          </p:nvPr>
        </p:nvSpPr>
        <p:spPr>
          <a:xfrm>
            <a:off x="300319" y="1313328"/>
            <a:ext cx="11600328" cy="5320553"/>
          </a:xfrm>
        </p:spPr>
        <p:txBody>
          <a:bodyPr>
            <a:normAutofit fontScale="55000" lnSpcReduction="20000"/>
          </a:bodyPr>
          <a:lstStyle/>
          <a:p>
            <a:r>
              <a:rPr lang="ru-RU" dirty="0"/>
              <a:t>Массивы никогда фактически не являются параметрами функций и возвращаемыми значениями.</a:t>
            </a:r>
          </a:p>
          <a:p>
            <a:r>
              <a:rPr lang="ru-RU" dirty="0"/>
              <a:t>Возвращаемые значения-массивы запрещены.</a:t>
            </a:r>
          </a:p>
          <a:p>
            <a:r>
              <a:rPr lang="ru-RU" dirty="0"/>
              <a:t>Параметры-массивы записывать, формально, можно, но действительный тип такого параметра – указатель на базовый тип, аналогично смене типов в </a:t>
            </a:r>
            <a:r>
              <a:rPr lang="en-US" dirty="0"/>
              <a:t>array-to-pointer conversion.</a:t>
            </a:r>
            <a:r>
              <a:rPr lang="ru-RU" dirty="0"/>
              <a:t> Запись рекомендуется для указания того, что этот, фактически, указатель – указатель на последовательность объектов, а не на один.</a:t>
            </a:r>
            <a:endParaRPr lang="en-US" dirty="0"/>
          </a:p>
          <a:p>
            <a:pPr marL="0" indent="0">
              <a:buNone/>
            </a:pPr>
            <a:r>
              <a:rPr lang="en-US" dirty="0"/>
              <a:t>// </a:t>
            </a:r>
            <a:r>
              <a:rPr lang="ru-RU" dirty="0"/>
              <a:t>Массив любого, включая неизвестного размера, в параметре функции фактически означает </a:t>
            </a:r>
            <a:r>
              <a:rPr lang="en-US" dirty="0" err="1"/>
              <a:t>int</a:t>
            </a:r>
            <a:r>
              <a:rPr lang="en-US" dirty="0"/>
              <a:t>*,</a:t>
            </a:r>
          </a:p>
          <a:p>
            <a:pPr marL="0" indent="0">
              <a:buNone/>
            </a:pPr>
            <a:r>
              <a:rPr lang="en-US" dirty="0"/>
              <a:t>// </a:t>
            </a:r>
            <a:r>
              <a:rPr lang="ru-RU" dirty="0"/>
              <a:t>так что число элементов и факт его указания не важен.</a:t>
            </a:r>
            <a:endParaRPr lang="en-US" dirty="0"/>
          </a:p>
          <a:p>
            <a:pPr marL="0" indent="0">
              <a:buNone/>
            </a:pPr>
            <a:r>
              <a:rPr lang="en-US" dirty="0">
                <a:latin typeface="Consolas" panose="020B0609020204030204" pitchFamily="49" charset="0"/>
              </a:rPr>
              <a:t>void zero(</a:t>
            </a:r>
            <a:r>
              <a:rPr lang="en-US" dirty="0" err="1">
                <a:latin typeface="Consolas" panose="020B0609020204030204" pitchFamily="49" charset="0"/>
              </a:rPr>
              <a:t>int</a:t>
            </a:r>
            <a:r>
              <a:rPr lang="en-US" dirty="0">
                <a:latin typeface="Consolas" panose="020B0609020204030204" pitchFamily="49" charset="0"/>
              </a:rPr>
              <a:t> x[],</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n);</a:t>
            </a:r>
            <a:endParaRPr lang="ru-RU"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Связанное определение с явной записью типа параметра.</a:t>
            </a:r>
          </a:p>
          <a:p>
            <a:pPr marL="0" indent="0">
              <a:buNone/>
            </a:pPr>
            <a:r>
              <a:rPr lang="en-US" dirty="0">
                <a:latin typeface="Consolas" panose="020B0609020204030204" pitchFamily="49" charset="0"/>
              </a:rPr>
              <a:t>void zero(</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x,std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n) {</a:t>
            </a:r>
          </a:p>
          <a:p>
            <a:pPr marL="0" indent="0">
              <a:buNone/>
            </a:pPr>
            <a:r>
              <a:rPr lang="en-US" dirty="0">
                <a:latin typeface="Consolas" panose="020B0609020204030204" pitchFamily="49" charset="0"/>
              </a:rPr>
              <a:t>    for(</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=0;i&lt;n;++</a:t>
            </a:r>
            <a:r>
              <a:rPr lang="en-US" dirty="0" err="1">
                <a:latin typeface="Consolas" panose="020B0609020204030204" pitchFamily="49" charset="0"/>
              </a:rPr>
              <a:t>i</a:t>
            </a:r>
            <a:r>
              <a:rPr lang="en-US" dirty="0">
                <a:latin typeface="Consolas" panose="020B0609020204030204" pitchFamily="49" charset="0"/>
              </a:rPr>
              <a:t>) x[</a:t>
            </a:r>
            <a:r>
              <a:rPr lang="en-US" dirty="0" err="1">
                <a:latin typeface="Consolas" panose="020B0609020204030204" pitchFamily="49" charset="0"/>
              </a:rPr>
              <a:t>i</a:t>
            </a:r>
            <a:r>
              <a:rPr lang="en-US" dirty="0">
                <a:latin typeface="Consolas" panose="020B0609020204030204" pitchFamily="49" charset="0"/>
              </a:rPr>
              <a:t>] = 0;</a:t>
            </a: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x)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a[5];</a:t>
            </a:r>
          </a:p>
          <a:p>
            <a:pPr marL="0" indent="0">
              <a:buNone/>
            </a:pPr>
            <a:r>
              <a:rPr lang="en-US" dirty="0">
                <a:latin typeface="Consolas" panose="020B0609020204030204" pitchFamily="49" charset="0"/>
              </a:rPr>
              <a:t>    zero(</a:t>
            </a:r>
            <a:r>
              <a:rPr lang="en-US" dirty="0" err="1">
                <a:latin typeface="Consolas" panose="020B0609020204030204" pitchFamily="49" charset="0"/>
              </a:rPr>
              <a:t>a,sizeof</a:t>
            </a:r>
            <a:r>
              <a:rPr lang="en-US" dirty="0">
                <a:latin typeface="Consolas" panose="020B0609020204030204" pitchFamily="49" charset="0"/>
              </a:rPr>
              <a:t> a/</a:t>
            </a:r>
            <a:r>
              <a:rPr lang="en-US" dirty="0" err="1">
                <a:latin typeface="Consolas" panose="020B0609020204030204" pitchFamily="49" charset="0"/>
              </a:rPr>
              <a:t>sizeof</a:t>
            </a:r>
            <a:r>
              <a:rPr lang="en-US" dirty="0">
                <a:latin typeface="Consolas" panose="020B0609020204030204" pitchFamily="49" charset="0"/>
              </a:rPr>
              <a:t> *a); // </a:t>
            </a:r>
            <a:r>
              <a:rPr lang="ru-RU" dirty="0" err="1">
                <a:latin typeface="Consolas" panose="020B0609020204030204" pitchFamily="49" charset="0"/>
              </a:rPr>
              <a:t>Занулить</a:t>
            </a:r>
            <a:r>
              <a:rPr lang="ru-RU" dirty="0">
                <a:latin typeface="Consolas" panose="020B0609020204030204" pitchFamily="49" charset="0"/>
              </a:rPr>
              <a:t> весь массив</a:t>
            </a:r>
            <a:endParaRPr lang="en-US" dirty="0">
              <a:latin typeface="Consolas" panose="020B0609020204030204" pitchFamily="49" charset="0"/>
            </a:endParaRPr>
          </a:p>
          <a:p>
            <a:pPr marL="0" indent="0">
              <a:buNone/>
            </a:pPr>
            <a:r>
              <a:rPr lang="en-US" dirty="0">
                <a:latin typeface="Consolas" panose="020B0609020204030204" pitchFamily="49" charset="0"/>
              </a:rPr>
              <a:t>    zero(a+1,2);</a:t>
            </a:r>
            <a:r>
              <a:rPr lang="ru-RU" dirty="0">
                <a:latin typeface="Consolas" panose="020B0609020204030204" pitchFamily="49" charset="0"/>
              </a:rPr>
              <a:t>                // </a:t>
            </a:r>
            <a:r>
              <a:rPr lang="ru-RU" dirty="0" err="1">
                <a:latin typeface="Consolas" panose="020B0609020204030204" pitchFamily="49" charset="0"/>
              </a:rPr>
              <a:t>Занулить</a:t>
            </a:r>
            <a:r>
              <a:rPr lang="ru-RU" dirty="0">
                <a:latin typeface="Consolas" panose="020B0609020204030204" pitchFamily="49" charset="0"/>
              </a:rPr>
              <a:t> элементы с индексами из </a:t>
            </a:r>
            <a:r>
              <a:rPr lang="en-US" dirty="0">
                <a:latin typeface="Consolas" panose="020B0609020204030204" pitchFamily="49" charset="0"/>
              </a:rPr>
              <a:t>[1,1+2)</a:t>
            </a:r>
          </a:p>
          <a:p>
            <a:pPr marL="0" indent="0">
              <a:buNone/>
            </a:pPr>
            <a:r>
              <a:rPr lang="en-US" dirty="0">
                <a:latin typeface="Consolas" panose="020B0609020204030204" pitchFamily="49" charset="0"/>
              </a:rPr>
              <a:t>    zero(&amp;x,1);                 // </a:t>
            </a:r>
            <a:r>
              <a:rPr lang="ru-RU" dirty="0" err="1">
                <a:latin typeface="Consolas" panose="020B0609020204030204" pitchFamily="49" charset="0"/>
              </a:rPr>
              <a:t>Занулить</a:t>
            </a:r>
            <a:r>
              <a:rPr lang="ru-RU" dirty="0">
                <a:latin typeface="Consolas" panose="020B0609020204030204" pitchFamily="49" charset="0"/>
              </a:rPr>
              <a:t> один объект (любой объект можно трактовать как массив из одного)</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89361525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51BF-8B99-4E30-A596-92CD8587E248}"/>
              </a:ext>
            </a:extLst>
          </p:cNvPr>
          <p:cNvSpPr>
            <a:spLocks noGrp="1"/>
          </p:cNvSpPr>
          <p:nvPr>
            <p:ph type="title"/>
          </p:nvPr>
        </p:nvSpPr>
        <p:spPr/>
        <p:txBody>
          <a:bodyPr/>
          <a:lstStyle/>
          <a:p>
            <a:r>
              <a:rPr lang="ru-RU" dirty="0"/>
              <a:t>Массивы без указания размера</a:t>
            </a:r>
          </a:p>
        </p:txBody>
      </p:sp>
      <p:sp>
        <p:nvSpPr>
          <p:cNvPr id="3" name="Content Placeholder 2">
            <a:extLst>
              <a:ext uri="{FF2B5EF4-FFF2-40B4-BE49-F238E27FC236}">
                <a16:creationId xmlns:a16="http://schemas.microsoft.com/office/drawing/2014/main" id="{A9677B65-2635-4054-9C58-EC8B91A957BD}"/>
              </a:ext>
            </a:extLst>
          </p:cNvPr>
          <p:cNvSpPr>
            <a:spLocks noGrp="1"/>
          </p:cNvSpPr>
          <p:nvPr>
            <p:ph idx="1"/>
          </p:nvPr>
        </p:nvSpPr>
        <p:spPr>
          <a:xfrm>
            <a:off x="838199" y="1825625"/>
            <a:ext cx="10762129" cy="4681966"/>
          </a:xfrm>
        </p:spPr>
        <p:txBody>
          <a:bodyPr>
            <a:normAutofit fontScale="92500" lnSpcReduction="10000"/>
          </a:bodyPr>
          <a:lstStyle/>
          <a:p>
            <a:r>
              <a:rPr lang="ru-RU" dirty="0"/>
              <a:t>Массивы без указания размера читаются как «массив неизвестного размера».</a:t>
            </a:r>
          </a:p>
          <a:p>
            <a:r>
              <a:rPr lang="ru-RU" dirty="0"/>
              <a:t>В параметре функции соответствуют указателям, так что число элементов и факт их указания не важен (см. предыдущий слайд).</a:t>
            </a:r>
          </a:p>
          <a:p>
            <a:r>
              <a:rPr lang="ru-RU" dirty="0"/>
              <a:t>В определении массива с инициализатором число элементов может опускаться, их число выводится по числу элементов списка-инициализатора:</a:t>
            </a:r>
            <a:br>
              <a:rPr lang="ru-RU" dirty="0"/>
            </a:br>
            <a:r>
              <a:rPr lang="en-US" dirty="0" err="1">
                <a:latin typeface="Consolas" panose="020B0609020204030204" pitchFamily="49" charset="0"/>
              </a:rPr>
              <a:t>int</a:t>
            </a:r>
            <a:r>
              <a:rPr lang="en-US" dirty="0">
                <a:latin typeface="Consolas" panose="020B0609020204030204" pitchFamily="49" charset="0"/>
              </a:rPr>
              <a:t> x[] = {1,2,3}; // </a:t>
            </a:r>
            <a:r>
              <a:rPr lang="ru-RU" dirty="0">
                <a:latin typeface="Consolas" panose="020B0609020204030204" pitchFamily="49" charset="0"/>
              </a:rPr>
              <a:t>тип </a:t>
            </a:r>
            <a:r>
              <a:rPr lang="en-US" dirty="0">
                <a:latin typeface="Consolas" panose="020B0609020204030204" pitchFamily="49" charset="0"/>
              </a:rPr>
              <a:t>x – </a:t>
            </a:r>
            <a:r>
              <a:rPr lang="en-US" dirty="0" err="1">
                <a:latin typeface="Consolas" panose="020B0609020204030204" pitchFamily="49" charset="0"/>
              </a:rPr>
              <a:t>int</a:t>
            </a:r>
            <a:r>
              <a:rPr lang="en-US" dirty="0">
                <a:latin typeface="Consolas" panose="020B0609020204030204" pitchFamily="49" charset="0"/>
              </a:rPr>
              <a:t> [3]</a:t>
            </a:r>
            <a:endParaRPr lang="ru-RU" dirty="0"/>
          </a:p>
          <a:p>
            <a:r>
              <a:rPr lang="ru-RU" dirty="0"/>
              <a:t>В остальных случаях описание не может быть определением и описываемый массив имеет неполный тип, который может быть дополнен последующим связанным описанием.</a:t>
            </a:r>
            <a:br>
              <a:rPr lang="ru-RU" dirty="0"/>
            </a:br>
            <a:r>
              <a:rPr lang="ru-RU" dirty="0"/>
              <a:t>Ограничений (кроме </a:t>
            </a:r>
            <a:r>
              <a:rPr lang="en-US" dirty="0" err="1">
                <a:latin typeface="Consolas" panose="020B0609020204030204" pitchFamily="49" charset="0"/>
              </a:rPr>
              <a:t>sizeof</a:t>
            </a:r>
            <a:r>
              <a:rPr lang="en-US" dirty="0"/>
              <a:t>) </a:t>
            </a:r>
            <a:r>
              <a:rPr lang="ru-RU" dirty="0"/>
              <a:t>на использование такого массива нет.</a:t>
            </a:r>
          </a:p>
        </p:txBody>
      </p:sp>
    </p:spTree>
    <p:extLst>
      <p:ext uri="{BB962C8B-B14F-4D97-AF65-F5344CB8AC3E}">
        <p14:creationId xmlns:p14="http://schemas.microsoft.com/office/powerpoint/2010/main" val="294634814"/>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F41F5-2FCF-45C8-8621-7CFB3110FF35}"/>
              </a:ext>
            </a:extLst>
          </p:cNvPr>
          <p:cNvSpPr>
            <a:spLocks noGrp="1"/>
          </p:cNvSpPr>
          <p:nvPr>
            <p:ph type="title"/>
          </p:nvPr>
        </p:nvSpPr>
        <p:spPr/>
        <p:txBody>
          <a:bodyPr/>
          <a:lstStyle/>
          <a:p>
            <a:r>
              <a:rPr lang="ru-RU" dirty="0"/>
              <a:t>Комбинирование конструкций создания производных типов</a:t>
            </a:r>
          </a:p>
        </p:txBody>
      </p:sp>
      <p:sp>
        <p:nvSpPr>
          <p:cNvPr id="3" name="Content Placeholder 2">
            <a:extLst>
              <a:ext uri="{FF2B5EF4-FFF2-40B4-BE49-F238E27FC236}">
                <a16:creationId xmlns:a16="http://schemas.microsoft.com/office/drawing/2014/main" id="{A16A8ADF-0CFD-4561-ADD2-56A6D1412DB1}"/>
              </a:ext>
            </a:extLst>
          </p:cNvPr>
          <p:cNvSpPr>
            <a:spLocks noGrp="1"/>
          </p:cNvSpPr>
          <p:nvPr>
            <p:ph idx="1"/>
          </p:nvPr>
        </p:nvSpPr>
        <p:spPr/>
        <p:txBody>
          <a:bodyPr>
            <a:normAutofit fontScale="70000" lnSpcReduction="20000"/>
          </a:bodyPr>
          <a:lstStyle/>
          <a:p>
            <a:pPr marL="0" indent="0">
              <a:buNone/>
            </a:pPr>
            <a:r>
              <a:rPr lang="en-US" dirty="0" err="1">
                <a:latin typeface="Consolas" panose="020B0609020204030204" pitchFamily="49" charset="0"/>
              </a:rPr>
              <a:t>int</a:t>
            </a:r>
            <a:r>
              <a:rPr lang="en-US" dirty="0">
                <a:latin typeface="Consolas" panose="020B0609020204030204" pitchFamily="49" charset="0"/>
              </a:rPr>
              <a:t> *a[10];</a:t>
            </a:r>
            <a:r>
              <a:rPr lang="ru-RU" dirty="0">
                <a:latin typeface="Consolas" panose="020B0609020204030204" pitchFamily="49" charset="0"/>
              </a:rPr>
              <a:t>   // массив из 10 указателей на </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(*b)[10]; // </a:t>
            </a:r>
            <a:r>
              <a:rPr lang="ru-RU" dirty="0">
                <a:latin typeface="Consolas" panose="020B0609020204030204" pitchFamily="49" charset="0"/>
              </a:rPr>
              <a:t>указатель на массив из 10 </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c();     // </a:t>
            </a:r>
            <a:r>
              <a:rPr lang="ru-RU" dirty="0">
                <a:latin typeface="Consolas" panose="020B0609020204030204" pitchFamily="49" charset="0"/>
              </a:rPr>
              <a:t>функция без параметров, возвращающая</a:t>
            </a:r>
            <a:br>
              <a:rPr lang="ru-RU" dirty="0">
                <a:latin typeface="Consolas" panose="020B0609020204030204" pitchFamily="49" charset="0"/>
              </a:rPr>
            </a:br>
            <a:r>
              <a:rPr lang="ru-RU" dirty="0">
                <a:latin typeface="Consolas" panose="020B0609020204030204" pitchFamily="49" charset="0"/>
              </a:rPr>
              <a:t>              // указатель на </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(*d)();   // </a:t>
            </a:r>
            <a:r>
              <a:rPr lang="ru-RU" dirty="0">
                <a:latin typeface="Consolas" panose="020B0609020204030204" pitchFamily="49" charset="0"/>
              </a:rPr>
              <a:t>указатель на функцию без параметров, возвращающую </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*&amp;e;      // </a:t>
            </a:r>
            <a:r>
              <a:rPr lang="ru-RU" dirty="0">
                <a:latin typeface="Consolas" panose="020B0609020204030204" pitchFamily="49" charset="0"/>
              </a:rPr>
              <a:t>ссылка на указатель на </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&amp;*f;      // </a:t>
            </a:r>
            <a:r>
              <a:rPr lang="ru-RU" dirty="0">
                <a:latin typeface="Consolas" panose="020B0609020204030204" pitchFamily="49" charset="0"/>
              </a:rPr>
              <a:t>ОШИБКА: указатель на ссылку</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g()[10];</a:t>
            </a:r>
            <a:r>
              <a:rPr lang="ru-RU" dirty="0">
                <a:latin typeface="Consolas" panose="020B0609020204030204" pitchFamily="49" charset="0"/>
              </a:rPr>
              <a:t>  // ОШИБКА: функция, возвращающая массив</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h[10]();</a:t>
            </a:r>
            <a:r>
              <a:rPr lang="ru-RU" dirty="0">
                <a:latin typeface="Consolas" panose="020B0609020204030204" pitchFamily="49" charset="0"/>
              </a:rPr>
              <a:t>  // ОШИБКА: массив функций</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&amp; </a:t>
            </a:r>
            <a:r>
              <a:rPr lang="en-US" dirty="0" err="1">
                <a:latin typeface="Consolas" panose="020B0609020204030204" pitchFamily="49" charset="0"/>
              </a:rPr>
              <a:t>i</a:t>
            </a:r>
            <a:r>
              <a:rPr lang="en-US" dirty="0">
                <a:latin typeface="Consolas" panose="020B0609020204030204" pitchFamily="49" charset="0"/>
              </a:rPr>
              <a:t>[10];</a:t>
            </a:r>
            <a:r>
              <a:rPr lang="ru-RU" dirty="0">
                <a:latin typeface="Consolas" panose="020B0609020204030204" pitchFamily="49" charset="0"/>
              </a:rPr>
              <a:t>   // ОШИБКА: массив ссылок</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(&amp;j)[10];</a:t>
            </a:r>
            <a:r>
              <a:rPr lang="ru-RU" dirty="0">
                <a:latin typeface="Consolas" panose="020B0609020204030204" pitchFamily="49" charset="0"/>
              </a:rPr>
              <a:t> // ссылка на массив из 10 </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&amp; k();     // </a:t>
            </a:r>
            <a:r>
              <a:rPr lang="ru-RU" dirty="0">
                <a:latin typeface="Consolas" panose="020B0609020204030204" pitchFamily="49" charset="0"/>
              </a:rPr>
              <a:t>функция без параметров, возвращающая ссылку на </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(&amp;l)();   // </a:t>
            </a:r>
            <a:r>
              <a:rPr lang="ru-RU" dirty="0">
                <a:latin typeface="Consolas" panose="020B0609020204030204" pitchFamily="49" charset="0"/>
              </a:rPr>
              <a:t>ссылка на функцию без параметров, возвращающую </a:t>
            </a:r>
            <a:r>
              <a:rPr lang="en-US" dirty="0">
                <a:latin typeface="Consolas" panose="020B0609020204030204" pitchFamily="49" charset="0"/>
              </a:rPr>
              <a:t>int.</a:t>
            </a:r>
            <a:endParaRPr lang="ru-RU" dirty="0">
              <a:latin typeface="Consolas" panose="020B0609020204030204" pitchFamily="49" charset="0"/>
            </a:endParaRPr>
          </a:p>
        </p:txBody>
      </p:sp>
    </p:spTree>
    <p:extLst>
      <p:ext uri="{BB962C8B-B14F-4D97-AF65-F5344CB8AC3E}">
        <p14:creationId xmlns:p14="http://schemas.microsoft.com/office/powerpoint/2010/main" val="124444692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24F9C59-ABA5-486B-8A0C-7D436FB1107D}"/>
              </a:ext>
            </a:extLst>
          </p:cNvPr>
          <p:cNvSpPr/>
          <p:nvPr/>
        </p:nvSpPr>
        <p:spPr>
          <a:xfrm>
            <a:off x="1653988" y="2353235"/>
            <a:ext cx="5356412" cy="681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a:extLst>
              <a:ext uri="{FF2B5EF4-FFF2-40B4-BE49-F238E27FC236}">
                <a16:creationId xmlns:a16="http://schemas.microsoft.com/office/drawing/2014/main" id="{B7765737-6EBF-443F-90B8-5CA3BB7AD822}"/>
              </a:ext>
            </a:extLst>
          </p:cNvPr>
          <p:cNvSpPr>
            <a:spLocks noGrp="1"/>
          </p:cNvSpPr>
          <p:nvPr>
            <p:ph type="title"/>
          </p:nvPr>
        </p:nvSpPr>
        <p:spPr/>
        <p:txBody>
          <a:bodyPr/>
          <a:lstStyle/>
          <a:p>
            <a:r>
              <a:rPr lang="ru-RU" dirty="0"/>
              <a:t>Массивы массивов</a:t>
            </a:r>
          </a:p>
        </p:txBody>
      </p:sp>
      <p:sp>
        <p:nvSpPr>
          <p:cNvPr id="6" name="Rectangle 5">
            <a:extLst>
              <a:ext uri="{FF2B5EF4-FFF2-40B4-BE49-F238E27FC236}">
                <a16:creationId xmlns:a16="http://schemas.microsoft.com/office/drawing/2014/main" id="{781F73B5-8F1C-4F7C-A883-9BD1083C4516}"/>
              </a:ext>
            </a:extLst>
          </p:cNvPr>
          <p:cNvSpPr/>
          <p:nvPr/>
        </p:nvSpPr>
        <p:spPr>
          <a:xfrm>
            <a:off x="1694498" y="2725271"/>
            <a:ext cx="5271136" cy="2789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baseline="-25000" dirty="0"/>
          </a:p>
        </p:txBody>
      </p:sp>
      <p:sp>
        <p:nvSpPr>
          <p:cNvPr id="7" name="Rectangle 6">
            <a:extLst>
              <a:ext uri="{FF2B5EF4-FFF2-40B4-BE49-F238E27FC236}">
                <a16:creationId xmlns:a16="http://schemas.microsoft.com/office/drawing/2014/main" id="{E427BE10-09BD-4171-B15E-82D2E1A973F8}"/>
              </a:ext>
            </a:extLst>
          </p:cNvPr>
          <p:cNvSpPr/>
          <p:nvPr/>
        </p:nvSpPr>
        <p:spPr>
          <a:xfrm>
            <a:off x="4374776" y="2770093"/>
            <a:ext cx="1237128" cy="2017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3" name="Content Placeholder 2">
            <a:extLst>
              <a:ext uri="{FF2B5EF4-FFF2-40B4-BE49-F238E27FC236}">
                <a16:creationId xmlns:a16="http://schemas.microsoft.com/office/drawing/2014/main" id="{1FD36136-4204-421E-9DC9-D8AD2BE3CADF}"/>
              </a:ext>
            </a:extLst>
          </p:cNvPr>
          <p:cNvSpPr>
            <a:spLocks noGrp="1"/>
          </p:cNvSpPr>
          <p:nvPr>
            <p:ph idx="1"/>
          </p:nvPr>
        </p:nvSpPr>
        <p:spPr>
          <a:xfrm>
            <a:off x="838199" y="1344706"/>
            <a:ext cx="10954871" cy="5162885"/>
          </a:xfrm>
        </p:spPr>
        <p:txBody>
          <a:bodyPr/>
          <a:lstStyle/>
          <a:p>
            <a:pPr marL="0" indent="0">
              <a:buNone/>
            </a:pPr>
            <a:r>
              <a:rPr lang="en-US" sz="1600" dirty="0" err="1">
                <a:latin typeface="Consolas" panose="020B0609020204030204" pitchFamily="49" charset="0"/>
              </a:rPr>
              <a:t>int</a:t>
            </a:r>
            <a:r>
              <a:rPr lang="en-US" sz="1600" dirty="0">
                <a:latin typeface="Consolas" panose="020B0609020204030204" pitchFamily="49" charset="0"/>
              </a:rPr>
              <a:t> x[2][4] = {{0,1,2,3},{4,5,6,7}}; // </a:t>
            </a:r>
            <a:r>
              <a:rPr lang="ru-RU" sz="1600" dirty="0">
                <a:latin typeface="Consolas" panose="020B0609020204030204" pitchFamily="49" charset="0"/>
              </a:rPr>
              <a:t>полагая, что </a:t>
            </a:r>
            <a:r>
              <a:rPr lang="en-US" sz="1600" dirty="0">
                <a:latin typeface="Consolas" panose="020B0609020204030204" pitchFamily="49" charset="0"/>
              </a:rPr>
              <a:t>&amp;x </a:t>
            </a:r>
            <a:r>
              <a:rPr lang="ru-RU" sz="1600" dirty="0">
                <a:latin typeface="Consolas" panose="020B0609020204030204" pitchFamily="49" charset="0"/>
              </a:rPr>
              <a:t>численно </a:t>
            </a:r>
            <a:r>
              <a:rPr lang="en-US" sz="1600" dirty="0">
                <a:latin typeface="Consolas" panose="020B0609020204030204" pitchFamily="49" charset="0"/>
              </a:rPr>
              <a:t>== 0x1000</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       </a:t>
            </a:r>
            <a:r>
              <a:rPr lang="en-US" sz="1600" b="1" dirty="0">
                <a:latin typeface="Consolas" panose="020B0609020204030204" pitchFamily="49" charset="0"/>
              </a:rPr>
              <a:t>00 01 02 03 04 05 06 07 08 09 0a 0b 0c 0d 0e 0f</a:t>
            </a:r>
          </a:p>
          <a:p>
            <a:pPr marL="0" indent="0">
              <a:buNone/>
            </a:pPr>
            <a:r>
              <a:rPr lang="en-US" sz="1600" b="1" dirty="0">
                <a:latin typeface="Consolas" panose="020B0609020204030204" pitchFamily="49" charset="0"/>
              </a:rPr>
              <a:t>0x1000</a:t>
            </a:r>
            <a:r>
              <a:rPr lang="en-US" sz="1600" dirty="0">
                <a:latin typeface="Consolas" panose="020B0609020204030204" pitchFamily="49" charset="0"/>
              </a:rPr>
              <a:t> 00 00 00 00 01 00 00 00 02 00 00 00 03 00 00 00</a:t>
            </a:r>
          </a:p>
          <a:p>
            <a:pPr marL="0" indent="0">
              <a:buNone/>
            </a:pPr>
            <a:r>
              <a:rPr lang="en-US" sz="1600" b="1" dirty="0">
                <a:latin typeface="Consolas" panose="020B0609020204030204" pitchFamily="49" charset="0"/>
              </a:rPr>
              <a:t>0x1010</a:t>
            </a:r>
            <a:r>
              <a:rPr lang="en-US" sz="1600" dirty="0">
                <a:latin typeface="Consolas" panose="020B0609020204030204" pitchFamily="49" charset="0"/>
              </a:rPr>
              <a:t> 04 00 00 00 05 00 00 00 06 00 00 00 07 00 00 00</a:t>
            </a:r>
          </a:p>
          <a:p>
            <a:pPr marL="0" indent="0">
              <a:buNone/>
            </a:pPr>
            <a:endParaRPr lang="en-US" dirty="0">
              <a:latin typeface="Consolas" panose="020B0609020204030204" pitchFamily="49" charset="0"/>
            </a:endParaRPr>
          </a:p>
          <a:p>
            <a:pPr marL="0" indent="0">
              <a:buNone/>
            </a:pPr>
            <a:endParaRPr lang="ru-RU" dirty="0">
              <a:latin typeface="Consolas" panose="020B0609020204030204" pitchFamily="49" charset="0"/>
            </a:endParaRPr>
          </a:p>
        </p:txBody>
      </p:sp>
      <p:graphicFrame>
        <p:nvGraphicFramePr>
          <p:cNvPr id="4" name="Table 3">
            <a:extLst>
              <a:ext uri="{FF2B5EF4-FFF2-40B4-BE49-F238E27FC236}">
                <a16:creationId xmlns:a16="http://schemas.microsoft.com/office/drawing/2014/main" id="{0AC62DC0-0F40-4833-98C3-171727446A9B}"/>
              </a:ext>
            </a:extLst>
          </p:cNvPr>
          <p:cNvGraphicFramePr>
            <a:graphicFrameLocks noGrp="1"/>
          </p:cNvGraphicFramePr>
          <p:nvPr>
            <p:extLst>
              <p:ext uri="{D42A27DB-BD31-4B8C-83A1-F6EECF244321}">
                <p14:modId xmlns:p14="http://schemas.microsoft.com/office/powerpoint/2010/main" val="4282962541"/>
              </p:ext>
            </p:extLst>
          </p:nvPr>
        </p:nvGraphicFramePr>
        <p:xfrm>
          <a:off x="838197" y="3429000"/>
          <a:ext cx="10645591" cy="2966720"/>
        </p:xfrm>
        <a:graphic>
          <a:graphicData uri="http://schemas.openxmlformats.org/drawingml/2006/table">
            <a:tbl>
              <a:tblPr firstRow="1" bandRow="1">
                <a:tableStyleId>{5C22544A-7EE6-4342-B048-85BDC9FD1C3A}</a:tableStyleId>
              </a:tblPr>
              <a:tblGrid>
                <a:gridCol w="2692848">
                  <a:extLst>
                    <a:ext uri="{9D8B030D-6E8A-4147-A177-3AD203B41FA5}">
                      <a16:colId xmlns:a16="http://schemas.microsoft.com/office/drawing/2014/main" val="3995908255"/>
                    </a:ext>
                  </a:extLst>
                </a:gridCol>
                <a:gridCol w="2860564">
                  <a:extLst>
                    <a:ext uri="{9D8B030D-6E8A-4147-A177-3AD203B41FA5}">
                      <a16:colId xmlns:a16="http://schemas.microsoft.com/office/drawing/2014/main" val="358301226"/>
                    </a:ext>
                  </a:extLst>
                </a:gridCol>
                <a:gridCol w="5092179">
                  <a:extLst>
                    <a:ext uri="{9D8B030D-6E8A-4147-A177-3AD203B41FA5}">
                      <a16:colId xmlns:a16="http://schemas.microsoft.com/office/drawing/2014/main" val="3002128951"/>
                    </a:ext>
                  </a:extLst>
                </a:gridCol>
              </a:tblGrid>
              <a:tr h="370840">
                <a:tc>
                  <a:txBody>
                    <a:bodyPr/>
                    <a:lstStyle/>
                    <a:p>
                      <a:r>
                        <a:rPr lang="ru-RU" sz="1400" dirty="0"/>
                        <a:t>Выражение</a:t>
                      </a:r>
                    </a:p>
                  </a:txBody>
                  <a:tcPr/>
                </a:tc>
                <a:tc>
                  <a:txBody>
                    <a:bodyPr/>
                    <a:lstStyle/>
                    <a:p>
                      <a:r>
                        <a:rPr lang="ru-RU" sz="1400" dirty="0"/>
                        <a:t>Тип</a:t>
                      </a:r>
                      <a:r>
                        <a:rPr lang="en-US" sz="1400" dirty="0"/>
                        <a:t> </a:t>
                      </a:r>
                      <a:r>
                        <a:rPr lang="ru-RU" sz="1400" dirty="0"/>
                        <a:t>и категория значения</a:t>
                      </a:r>
                    </a:p>
                  </a:txBody>
                  <a:tcPr/>
                </a:tc>
                <a:tc>
                  <a:txBody>
                    <a:bodyPr/>
                    <a:lstStyle/>
                    <a:p>
                      <a:r>
                        <a:rPr lang="ru-RU" sz="1400" dirty="0"/>
                        <a:t>Значение</a:t>
                      </a:r>
                    </a:p>
                  </a:txBody>
                  <a:tcPr/>
                </a:tc>
                <a:extLst>
                  <a:ext uri="{0D108BD9-81ED-4DB2-BD59-A6C34878D82A}">
                    <a16:rowId xmlns:a16="http://schemas.microsoft.com/office/drawing/2014/main" val="215983603"/>
                  </a:ext>
                </a:extLst>
              </a:tr>
              <a:tr h="370840">
                <a:tc>
                  <a:txBody>
                    <a:bodyPr/>
                    <a:lstStyle/>
                    <a:p>
                      <a:r>
                        <a:rPr lang="en-US" sz="1400" dirty="0">
                          <a:latin typeface="Consolas" panose="020B0609020204030204" pitchFamily="49" charset="0"/>
                        </a:rPr>
                        <a:t>x</a:t>
                      </a:r>
                      <a:endParaRPr lang="ru-RU" sz="1400" dirty="0">
                        <a:latin typeface="Consolas" panose="020B0609020204030204" pitchFamily="49" charset="0"/>
                      </a:endParaRPr>
                    </a:p>
                  </a:txBody>
                  <a:tcPr/>
                </a:tc>
                <a:tc>
                  <a:txBody>
                    <a:bodyPr/>
                    <a:lstStyle/>
                    <a:p>
                      <a:r>
                        <a:rPr lang="en-US" sz="1400" dirty="0" err="1">
                          <a:latin typeface="Consolas" panose="020B0609020204030204" pitchFamily="49" charset="0"/>
                        </a:rPr>
                        <a:t>int</a:t>
                      </a:r>
                      <a:r>
                        <a:rPr lang="en-US" sz="1400" dirty="0">
                          <a:latin typeface="Consolas" panose="020B0609020204030204" pitchFamily="49" charset="0"/>
                        </a:rPr>
                        <a:t> [2][4] (</a:t>
                      </a:r>
                      <a:r>
                        <a:rPr lang="en-US" sz="1400" dirty="0" err="1">
                          <a:latin typeface="Consolas" panose="020B0609020204030204" pitchFamily="49" charset="0"/>
                        </a:rPr>
                        <a:t>lvalue</a:t>
                      </a:r>
                      <a:r>
                        <a:rPr lang="en-US" sz="1400" dirty="0">
                          <a:latin typeface="Consolas" panose="020B0609020204030204" pitchFamily="49" charset="0"/>
                        </a:rPr>
                        <a:t>)</a:t>
                      </a:r>
                      <a:endParaRPr lang="ru-RU" sz="1400" dirty="0">
                        <a:latin typeface="Consolas" panose="020B0609020204030204" pitchFamily="49" charset="0"/>
                      </a:endParaRPr>
                    </a:p>
                  </a:txBody>
                  <a:tcPr/>
                </a:tc>
                <a:tc>
                  <a:txBody>
                    <a:bodyPr/>
                    <a:lstStyle/>
                    <a:p>
                      <a:r>
                        <a:rPr lang="ru-RU" sz="1400" dirty="0"/>
                        <a:t>Весь описанный объект</a:t>
                      </a:r>
                    </a:p>
                  </a:txBody>
                  <a:tcPr/>
                </a:tc>
                <a:extLst>
                  <a:ext uri="{0D108BD9-81ED-4DB2-BD59-A6C34878D82A}">
                    <a16:rowId xmlns:a16="http://schemas.microsoft.com/office/drawing/2014/main" val="2868765100"/>
                  </a:ext>
                </a:extLst>
              </a:tr>
              <a:tr h="370840">
                <a:tc>
                  <a:txBody>
                    <a:bodyPr/>
                    <a:lstStyle/>
                    <a:p>
                      <a:r>
                        <a:rPr lang="en-US" sz="1400" dirty="0">
                          <a:latin typeface="Consolas" panose="020B0609020204030204" pitchFamily="49" charset="0"/>
                        </a:rPr>
                        <a:t>x</a:t>
                      </a:r>
                      <a:r>
                        <a:rPr lang="en-US" sz="1400" dirty="0"/>
                        <a:t> </a:t>
                      </a:r>
                      <a:r>
                        <a:rPr lang="ru-RU" sz="1400" dirty="0"/>
                        <a:t>после </a:t>
                      </a:r>
                      <a:r>
                        <a:rPr lang="en-US" sz="1400" dirty="0"/>
                        <a:t>array-to-pointer</a:t>
                      </a:r>
                      <a:endParaRPr lang="ru-RU" sz="1400" dirty="0"/>
                    </a:p>
                  </a:txBody>
                  <a:tcPr/>
                </a:tc>
                <a:tc>
                  <a:txBody>
                    <a:bodyPr/>
                    <a:lstStyle/>
                    <a:p>
                      <a:r>
                        <a:rPr lang="en-US" sz="1400" dirty="0" err="1">
                          <a:latin typeface="Consolas" panose="020B0609020204030204" pitchFamily="49" charset="0"/>
                        </a:rPr>
                        <a:t>int</a:t>
                      </a:r>
                      <a:r>
                        <a:rPr lang="en-US" sz="1400" dirty="0">
                          <a:latin typeface="Consolas" panose="020B0609020204030204" pitchFamily="49" charset="0"/>
                        </a:rPr>
                        <a:t> (*)[4] (</a:t>
                      </a:r>
                      <a:r>
                        <a:rPr lang="en-US" sz="1400" dirty="0" err="1">
                          <a:latin typeface="Consolas" panose="020B0609020204030204" pitchFamily="49" charset="0"/>
                        </a:rPr>
                        <a:t>prvalue</a:t>
                      </a:r>
                      <a:r>
                        <a:rPr lang="en-US" sz="1400" dirty="0">
                          <a:latin typeface="Consolas" panose="020B0609020204030204" pitchFamily="49" charset="0"/>
                        </a:rPr>
                        <a:t>)</a:t>
                      </a:r>
                      <a:endParaRPr lang="ru-RU" sz="1400" dirty="0">
                        <a:latin typeface="Consolas" panose="020B0609020204030204" pitchFamily="49" charset="0"/>
                      </a:endParaRPr>
                    </a:p>
                  </a:txBody>
                  <a:tcPr/>
                </a:tc>
                <a:tc>
                  <a:txBody>
                    <a:bodyPr/>
                    <a:lstStyle/>
                    <a:p>
                      <a:r>
                        <a:rPr lang="en-US" sz="1400" dirty="0">
                          <a:latin typeface="Consolas" panose="020B0609020204030204" pitchFamily="49" charset="0"/>
                        </a:rPr>
                        <a:t>0x1000</a:t>
                      </a:r>
                      <a:endParaRPr lang="ru-RU" sz="1400" dirty="0">
                        <a:latin typeface="Consolas" panose="020B0609020204030204" pitchFamily="49" charset="0"/>
                      </a:endParaRPr>
                    </a:p>
                  </a:txBody>
                  <a:tcPr/>
                </a:tc>
                <a:extLst>
                  <a:ext uri="{0D108BD9-81ED-4DB2-BD59-A6C34878D82A}">
                    <a16:rowId xmlns:a16="http://schemas.microsoft.com/office/drawing/2014/main" val="510500666"/>
                  </a:ext>
                </a:extLst>
              </a:tr>
              <a:tr h="370840">
                <a:tc>
                  <a:txBody>
                    <a:bodyPr/>
                    <a:lstStyle/>
                    <a:p>
                      <a:r>
                        <a:rPr lang="en-US" sz="1400" dirty="0">
                          <a:latin typeface="Consolas" panose="020B0609020204030204" pitchFamily="49" charset="0"/>
                        </a:rPr>
                        <a:t>x+1</a:t>
                      </a:r>
                      <a:endParaRPr lang="ru-RU" sz="1400" dirty="0">
                        <a:latin typeface="Consolas" panose="020B0609020204030204" pitchFamily="49" charset="0"/>
                      </a:endParaRPr>
                    </a:p>
                  </a:txBody>
                  <a:tcPr/>
                </a:tc>
                <a:tc>
                  <a:txBody>
                    <a:bodyPr/>
                    <a:lstStyle/>
                    <a:p>
                      <a:r>
                        <a:rPr lang="en-US" sz="1400" dirty="0" err="1">
                          <a:latin typeface="Consolas" panose="020B0609020204030204" pitchFamily="49" charset="0"/>
                        </a:rPr>
                        <a:t>int</a:t>
                      </a:r>
                      <a:r>
                        <a:rPr lang="en-US" sz="1400" dirty="0">
                          <a:latin typeface="Consolas" panose="020B0609020204030204" pitchFamily="49" charset="0"/>
                        </a:rPr>
                        <a:t> (*)[4] (</a:t>
                      </a:r>
                      <a:r>
                        <a:rPr lang="en-US" sz="1400" dirty="0" err="1">
                          <a:latin typeface="Consolas" panose="020B0609020204030204" pitchFamily="49" charset="0"/>
                        </a:rPr>
                        <a:t>prvalue</a:t>
                      </a:r>
                      <a:r>
                        <a:rPr lang="en-US" sz="1400" dirty="0">
                          <a:latin typeface="Consolas" panose="020B0609020204030204" pitchFamily="49" charset="0"/>
                        </a:rPr>
                        <a:t>)</a:t>
                      </a:r>
                      <a:endParaRPr lang="ru-RU" sz="1400" dirty="0">
                        <a:latin typeface="Consolas" panose="020B0609020204030204" pitchFamily="49" charset="0"/>
                      </a:endParaRPr>
                    </a:p>
                  </a:txBody>
                  <a:tcPr/>
                </a:tc>
                <a:tc>
                  <a:txBody>
                    <a:bodyPr/>
                    <a:lstStyle/>
                    <a:p>
                      <a:r>
                        <a:rPr lang="en-US" sz="1400" dirty="0">
                          <a:latin typeface="Consolas" panose="020B0609020204030204" pitchFamily="49" charset="0"/>
                        </a:rPr>
                        <a:t>0x1010 == 0x1000 + 1 * </a:t>
                      </a:r>
                      <a:r>
                        <a:rPr lang="en-US" sz="1400" dirty="0" err="1">
                          <a:latin typeface="Consolas" panose="020B0609020204030204" pitchFamily="49" charset="0"/>
                        </a:rPr>
                        <a:t>sizeof</a:t>
                      </a:r>
                      <a:r>
                        <a:rPr lang="en-US" sz="1400" dirty="0">
                          <a:latin typeface="Consolas" panose="020B0609020204030204" pitchFamily="49" charset="0"/>
                        </a:rPr>
                        <a:t>(</a:t>
                      </a:r>
                      <a:r>
                        <a:rPr lang="en-US" sz="1400" dirty="0" err="1">
                          <a:latin typeface="Consolas" panose="020B0609020204030204" pitchFamily="49" charset="0"/>
                        </a:rPr>
                        <a:t>int</a:t>
                      </a:r>
                      <a:r>
                        <a:rPr lang="en-US" sz="1400" dirty="0">
                          <a:latin typeface="Consolas" panose="020B0609020204030204" pitchFamily="49" charset="0"/>
                        </a:rPr>
                        <a:t> [4])</a:t>
                      </a:r>
                      <a:endParaRPr lang="ru-RU" sz="1400" dirty="0">
                        <a:latin typeface="Consolas" panose="020B0609020204030204" pitchFamily="49" charset="0"/>
                      </a:endParaRPr>
                    </a:p>
                  </a:txBody>
                  <a:tcPr/>
                </a:tc>
                <a:extLst>
                  <a:ext uri="{0D108BD9-81ED-4DB2-BD59-A6C34878D82A}">
                    <a16:rowId xmlns:a16="http://schemas.microsoft.com/office/drawing/2014/main" val="2320147259"/>
                  </a:ext>
                </a:extLst>
              </a:tr>
              <a:tr h="370840">
                <a:tc>
                  <a:txBody>
                    <a:bodyPr/>
                    <a:lstStyle/>
                    <a:p>
                      <a:r>
                        <a:rPr lang="en-US" sz="1400" dirty="0">
                          <a:latin typeface="Consolas" panose="020B0609020204030204" pitchFamily="49" charset="0"/>
                        </a:rPr>
                        <a:t>*(x+1) </a:t>
                      </a:r>
                      <a:r>
                        <a:rPr lang="ru-RU" sz="1400" dirty="0"/>
                        <a:t>или </a:t>
                      </a:r>
                      <a:r>
                        <a:rPr lang="en-US" sz="1400" dirty="0">
                          <a:latin typeface="Consolas" panose="020B0609020204030204" pitchFamily="49" charset="0"/>
                        </a:rPr>
                        <a:t>x[1]</a:t>
                      </a:r>
                      <a:endParaRPr lang="ru-RU" sz="1400" dirty="0">
                        <a:latin typeface="Consolas" panose="020B0609020204030204" pitchFamily="49" charset="0"/>
                      </a:endParaRPr>
                    </a:p>
                  </a:txBody>
                  <a:tcPr/>
                </a:tc>
                <a:tc>
                  <a:txBody>
                    <a:bodyPr/>
                    <a:lstStyle/>
                    <a:p>
                      <a:r>
                        <a:rPr lang="en-US" sz="1400" dirty="0" err="1">
                          <a:latin typeface="Consolas" panose="020B0609020204030204" pitchFamily="49" charset="0"/>
                        </a:rPr>
                        <a:t>int</a:t>
                      </a:r>
                      <a:r>
                        <a:rPr lang="en-US" sz="1400" dirty="0">
                          <a:latin typeface="Consolas" panose="020B0609020204030204" pitchFamily="49" charset="0"/>
                        </a:rPr>
                        <a:t> [4] (</a:t>
                      </a:r>
                      <a:r>
                        <a:rPr lang="en-US" sz="1400" dirty="0" err="1">
                          <a:latin typeface="Consolas" panose="020B0609020204030204" pitchFamily="49" charset="0"/>
                        </a:rPr>
                        <a:t>lvalue</a:t>
                      </a:r>
                      <a:r>
                        <a:rPr lang="en-US" sz="1400" dirty="0">
                          <a:latin typeface="Consolas" panose="020B0609020204030204" pitchFamily="49" charset="0"/>
                        </a:rPr>
                        <a:t>)</a:t>
                      </a:r>
                      <a:endParaRPr lang="ru-RU" sz="1400" dirty="0">
                        <a:latin typeface="Consolas" panose="020B0609020204030204" pitchFamily="49" charset="0"/>
                      </a:endParaRPr>
                    </a:p>
                  </a:txBody>
                  <a:tcPr/>
                </a:tc>
                <a:tc>
                  <a:txBody>
                    <a:bodyPr/>
                    <a:lstStyle/>
                    <a:p>
                      <a:r>
                        <a:rPr lang="ru-RU" sz="1400" dirty="0"/>
                        <a:t>Первый (после нулевого) подобъект</a:t>
                      </a:r>
                      <a:r>
                        <a:rPr lang="en-US" sz="1400" dirty="0"/>
                        <a:t> </a:t>
                      </a:r>
                      <a:r>
                        <a:rPr lang="ru-RU" sz="1400" dirty="0"/>
                        <a:t>описанного массива</a:t>
                      </a:r>
                    </a:p>
                  </a:txBody>
                  <a:tcPr/>
                </a:tc>
                <a:extLst>
                  <a:ext uri="{0D108BD9-81ED-4DB2-BD59-A6C34878D82A}">
                    <a16:rowId xmlns:a16="http://schemas.microsoft.com/office/drawing/2014/main" val="45758381"/>
                  </a:ext>
                </a:extLst>
              </a:tr>
              <a:tr h="370840">
                <a:tc>
                  <a:txBody>
                    <a:bodyPr/>
                    <a:lstStyle/>
                    <a:p>
                      <a:r>
                        <a:rPr lang="en-US" sz="1400" dirty="0">
                          <a:latin typeface="Consolas" panose="020B0609020204030204" pitchFamily="49" charset="0"/>
                        </a:rPr>
                        <a:t>x[1]</a:t>
                      </a:r>
                      <a:r>
                        <a:rPr lang="en-US" sz="1400" dirty="0"/>
                        <a:t> </a:t>
                      </a:r>
                      <a:r>
                        <a:rPr lang="ru-RU" sz="1400" dirty="0"/>
                        <a:t>после </a:t>
                      </a:r>
                      <a:r>
                        <a:rPr lang="en-US" sz="1400" dirty="0"/>
                        <a:t>array-to-pointer</a:t>
                      </a:r>
                      <a:endParaRPr lang="ru-RU" sz="1400" dirty="0"/>
                    </a:p>
                  </a:txBody>
                  <a:tcPr/>
                </a:tc>
                <a:tc>
                  <a:txBody>
                    <a:bodyPr/>
                    <a:lstStyle/>
                    <a:p>
                      <a:r>
                        <a:rPr lang="en-US" sz="1400" dirty="0" err="1">
                          <a:latin typeface="Consolas" panose="020B0609020204030204" pitchFamily="49" charset="0"/>
                        </a:rPr>
                        <a:t>int</a:t>
                      </a:r>
                      <a:r>
                        <a:rPr lang="en-US" sz="1400" dirty="0">
                          <a:latin typeface="Consolas" panose="020B0609020204030204" pitchFamily="49" charset="0"/>
                        </a:rPr>
                        <a:t> * (</a:t>
                      </a:r>
                      <a:r>
                        <a:rPr lang="en-US" sz="1400" dirty="0" err="1">
                          <a:latin typeface="Consolas" panose="020B0609020204030204" pitchFamily="49" charset="0"/>
                        </a:rPr>
                        <a:t>prvalue</a:t>
                      </a:r>
                      <a:r>
                        <a:rPr lang="en-US" sz="1400" dirty="0">
                          <a:latin typeface="Consolas" panose="020B0609020204030204" pitchFamily="49" charset="0"/>
                        </a:rPr>
                        <a:t>)</a:t>
                      </a:r>
                      <a:endParaRPr lang="ru-RU" sz="1400" dirty="0">
                        <a:latin typeface="Consolas" panose="020B0609020204030204" pitchFamily="49" charset="0"/>
                      </a:endParaRPr>
                    </a:p>
                  </a:txBody>
                  <a:tcPr/>
                </a:tc>
                <a:tc>
                  <a:txBody>
                    <a:bodyPr/>
                    <a:lstStyle/>
                    <a:p>
                      <a:r>
                        <a:rPr lang="en-US" sz="1400" dirty="0">
                          <a:latin typeface="Consolas" panose="020B0609020204030204" pitchFamily="49" charset="0"/>
                        </a:rPr>
                        <a:t>0x1010</a:t>
                      </a:r>
                      <a:endParaRPr lang="ru-RU" sz="1400" dirty="0">
                        <a:latin typeface="Consolas" panose="020B0609020204030204" pitchFamily="49" charset="0"/>
                      </a:endParaRPr>
                    </a:p>
                  </a:txBody>
                  <a:tcPr/>
                </a:tc>
                <a:extLst>
                  <a:ext uri="{0D108BD9-81ED-4DB2-BD59-A6C34878D82A}">
                    <a16:rowId xmlns:a16="http://schemas.microsoft.com/office/drawing/2014/main" val="548402615"/>
                  </a:ext>
                </a:extLst>
              </a:tr>
              <a:tr h="370840">
                <a:tc>
                  <a:txBody>
                    <a:bodyPr/>
                    <a:lstStyle/>
                    <a:p>
                      <a:r>
                        <a:rPr lang="en-US" sz="1400" dirty="0">
                          <a:latin typeface="Consolas" panose="020B0609020204030204" pitchFamily="49" charset="0"/>
                        </a:rPr>
                        <a:t>x[1]+2</a:t>
                      </a:r>
                      <a:endParaRPr lang="ru-RU" sz="1400" dirty="0">
                        <a:latin typeface="Consolas" panose="020B0609020204030204" pitchFamily="49" charset="0"/>
                      </a:endParaRPr>
                    </a:p>
                  </a:txBody>
                  <a:tcPr/>
                </a:tc>
                <a:tc>
                  <a:txBody>
                    <a:bodyPr/>
                    <a:lstStyle/>
                    <a:p>
                      <a:r>
                        <a:rPr lang="en-US" sz="1400" dirty="0" err="1">
                          <a:latin typeface="Consolas" panose="020B0609020204030204" pitchFamily="49" charset="0"/>
                        </a:rPr>
                        <a:t>int</a:t>
                      </a:r>
                      <a:r>
                        <a:rPr lang="en-US" sz="1400" dirty="0">
                          <a:latin typeface="Consolas" panose="020B0609020204030204" pitchFamily="49" charset="0"/>
                        </a:rPr>
                        <a:t> * (</a:t>
                      </a:r>
                      <a:r>
                        <a:rPr lang="en-US" sz="1400" dirty="0" err="1">
                          <a:latin typeface="Consolas" panose="020B0609020204030204" pitchFamily="49" charset="0"/>
                        </a:rPr>
                        <a:t>prvalue</a:t>
                      </a:r>
                      <a:r>
                        <a:rPr lang="en-US" sz="1400" dirty="0">
                          <a:latin typeface="Consolas" panose="020B0609020204030204" pitchFamily="49" charset="0"/>
                        </a:rPr>
                        <a:t>)</a:t>
                      </a:r>
                      <a:endParaRPr lang="ru-RU" sz="1400" dirty="0">
                        <a:latin typeface="Consolas" panose="020B0609020204030204" pitchFamily="49" charset="0"/>
                      </a:endParaRPr>
                    </a:p>
                  </a:txBody>
                  <a:tcPr/>
                </a:tc>
                <a:tc>
                  <a:txBody>
                    <a:bodyPr/>
                    <a:lstStyle/>
                    <a:p>
                      <a:r>
                        <a:rPr lang="en-US" sz="1400" dirty="0">
                          <a:latin typeface="Consolas" panose="020B0609020204030204" pitchFamily="49" charset="0"/>
                        </a:rPr>
                        <a:t>0x1018 == 0x1010 + 2 * </a:t>
                      </a:r>
                      <a:r>
                        <a:rPr lang="en-US" sz="1400" dirty="0" err="1">
                          <a:latin typeface="Consolas" panose="020B0609020204030204" pitchFamily="49" charset="0"/>
                        </a:rPr>
                        <a:t>sizeof</a:t>
                      </a:r>
                      <a:r>
                        <a:rPr lang="en-US" sz="1400" dirty="0">
                          <a:latin typeface="Consolas" panose="020B0609020204030204" pitchFamily="49" charset="0"/>
                        </a:rPr>
                        <a:t>(</a:t>
                      </a:r>
                      <a:r>
                        <a:rPr lang="en-US" sz="1400" dirty="0" err="1">
                          <a:latin typeface="Consolas" panose="020B0609020204030204" pitchFamily="49" charset="0"/>
                        </a:rPr>
                        <a:t>int</a:t>
                      </a:r>
                      <a:r>
                        <a:rPr lang="en-US" sz="1400" dirty="0">
                          <a:latin typeface="Consolas" panose="020B0609020204030204" pitchFamily="49" charset="0"/>
                        </a:rPr>
                        <a:t>)</a:t>
                      </a:r>
                      <a:endParaRPr lang="ru-RU" sz="1400" dirty="0">
                        <a:latin typeface="Consolas" panose="020B0609020204030204" pitchFamily="49" charset="0"/>
                      </a:endParaRPr>
                    </a:p>
                  </a:txBody>
                  <a:tcPr/>
                </a:tc>
                <a:extLst>
                  <a:ext uri="{0D108BD9-81ED-4DB2-BD59-A6C34878D82A}">
                    <a16:rowId xmlns:a16="http://schemas.microsoft.com/office/drawing/2014/main" val="3965138913"/>
                  </a:ext>
                </a:extLst>
              </a:tr>
              <a:tr h="370840">
                <a:tc>
                  <a:txBody>
                    <a:bodyPr/>
                    <a:lstStyle/>
                    <a:p>
                      <a:r>
                        <a:rPr lang="en-US" sz="1400" dirty="0">
                          <a:latin typeface="Consolas" panose="020B0609020204030204" pitchFamily="49" charset="0"/>
                        </a:rPr>
                        <a:t>*(x[1]+2)</a:t>
                      </a:r>
                      <a:r>
                        <a:rPr lang="en-US" sz="1400" dirty="0"/>
                        <a:t> </a:t>
                      </a:r>
                      <a:r>
                        <a:rPr lang="ru-RU" sz="1400" dirty="0"/>
                        <a:t>или </a:t>
                      </a:r>
                      <a:r>
                        <a:rPr lang="en-US" sz="1400" dirty="0">
                          <a:latin typeface="Consolas" panose="020B0609020204030204" pitchFamily="49" charset="0"/>
                        </a:rPr>
                        <a:t>x[1][2]</a:t>
                      </a:r>
                      <a:endParaRPr lang="ru-RU" sz="1400" dirty="0">
                        <a:latin typeface="Consolas" panose="020B0609020204030204" pitchFamily="49" charset="0"/>
                      </a:endParaRPr>
                    </a:p>
                  </a:txBody>
                  <a:tcPr/>
                </a:tc>
                <a:tc>
                  <a:txBody>
                    <a:bodyPr/>
                    <a:lstStyle/>
                    <a:p>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lvalue</a:t>
                      </a:r>
                      <a:r>
                        <a:rPr lang="en-US" sz="1400" dirty="0">
                          <a:latin typeface="Consolas" panose="020B0609020204030204" pitchFamily="49" charset="0"/>
                        </a:rPr>
                        <a:t>)</a:t>
                      </a:r>
                      <a:endParaRPr lang="ru-RU" sz="1400" dirty="0">
                        <a:latin typeface="Consolas" panose="020B0609020204030204" pitchFamily="49" charset="0"/>
                      </a:endParaRPr>
                    </a:p>
                  </a:txBody>
                  <a:tcPr/>
                </a:tc>
                <a:tc>
                  <a:txBody>
                    <a:bodyPr/>
                    <a:lstStyle/>
                    <a:p>
                      <a:r>
                        <a:rPr lang="ru-RU" sz="1400" dirty="0"/>
                        <a:t>Подобъект </a:t>
                      </a:r>
                      <a:r>
                        <a:rPr lang="en-US" sz="1400" dirty="0"/>
                        <a:t>[1][2]</a:t>
                      </a:r>
                      <a:endParaRPr lang="ru-RU" sz="1400" dirty="0"/>
                    </a:p>
                  </a:txBody>
                  <a:tcPr/>
                </a:tc>
                <a:extLst>
                  <a:ext uri="{0D108BD9-81ED-4DB2-BD59-A6C34878D82A}">
                    <a16:rowId xmlns:a16="http://schemas.microsoft.com/office/drawing/2014/main" val="1772769472"/>
                  </a:ext>
                </a:extLst>
              </a:tr>
            </a:tbl>
          </a:graphicData>
        </a:graphic>
      </p:graphicFrame>
      <p:sp>
        <p:nvSpPr>
          <p:cNvPr id="8" name="Rectangle 7">
            <a:extLst>
              <a:ext uri="{FF2B5EF4-FFF2-40B4-BE49-F238E27FC236}">
                <a16:creationId xmlns:a16="http://schemas.microsoft.com/office/drawing/2014/main" id="{71DA7C75-6747-43FB-8547-A6C85CC0241C}"/>
              </a:ext>
            </a:extLst>
          </p:cNvPr>
          <p:cNvSpPr/>
          <p:nvPr/>
        </p:nvSpPr>
        <p:spPr>
          <a:xfrm>
            <a:off x="5716346" y="4963347"/>
            <a:ext cx="379654"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9" name="Rectangle 8">
            <a:extLst>
              <a:ext uri="{FF2B5EF4-FFF2-40B4-BE49-F238E27FC236}">
                <a16:creationId xmlns:a16="http://schemas.microsoft.com/office/drawing/2014/main" id="{110AFC4F-A451-4456-88EF-E802B8098A84}"/>
              </a:ext>
            </a:extLst>
          </p:cNvPr>
          <p:cNvSpPr/>
          <p:nvPr/>
        </p:nvSpPr>
        <p:spPr>
          <a:xfrm>
            <a:off x="5716346" y="6057228"/>
            <a:ext cx="379654"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10" name="Rectangle 9">
            <a:extLst>
              <a:ext uri="{FF2B5EF4-FFF2-40B4-BE49-F238E27FC236}">
                <a16:creationId xmlns:a16="http://schemas.microsoft.com/office/drawing/2014/main" id="{9A9769C3-9A47-4061-A6FA-EFF9AE13E040}"/>
              </a:ext>
            </a:extLst>
          </p:cNvPr>
          <p:cNvSpPr/>
          <p:nvPr/>
        </p:nvSpPr>
        <p:spPr>
          <a:xfrm>
            <a:off x="5716346" y="3872566"/>
            <a:ext cx="379654"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465581587"/>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BA4C-F499-46DF-83FF-F3F0DF2C22CE}"/>
              </a:ext>
            </a:extLst>
          </p:cNvPr>
          <p:cNvSpPr>
            <a:spLocks noGrp="1"/>
          </p:cNvSpPr>
          <p:nvPr>
            <p:ph type="title"/>
          </p:nvPr>
        </p:nvSpPr>
        <p:spPr/>
        <p:txBody>
          <a:bodyPr/>
          <a:lstStyle/>
          <a:p>
            <a:r>
              <a:rPr lang="ru-RU" dirty="0"/>
              <a:t>Строковые литералы</a:t>
            </a:r>
          </a:p>
        </p:txBody>
      </p:sp>
      <p:sp>
        <p:nvSpPr>
          <p:cNvPr id="3" name="Content Placeholder 2">
            <a:extLst>
              <a:ext uri="{FF2B5EF4-FFF2-40B4-BE49-F238E27FC236}">
                <a16:creationId xmlns:a16="http://schemas.microsoft.com/office/drawing/2014/main" id="{DE209793-0904-44CB-8B91-B8D42CACB783}"/>
              </a:ext>
            </a:extLst>
          </p:cNvPr>
          <p:cNvSpPr>
            <a:spLocks noGrp="1"/>
          </p:cNvSpPr>
          <p:nvPr>
            <p:ph idx="1"/>
          </p:nvPr>
        </p:nvSpPr>
        <p:spPr/>
        <p:txBody>
          <a:bodyPr>
            <a:normAutofit fontScale="85000" lnSpcReduction="20000"/>
          </a:bodyPr>
          <a:lstStyle/>
          <a:p>
            <a:r>
              <a:rPr lang="ru-RU" dirty="0"/>
              <a:t>Строковые литералы имеют тип «массив из неизменяемых </a:t>
            </a:r>
            <a:r>
              <a:rPr lang="en-US" dirty="0"/>
              <a:t>char</a:t>
            </a:r>
            <a:r>
              <a:rPr lang="ru-RU" dirty="0"/>
              <a:t> с числом элементов на один больше числа символов в литерале» – в конце добавляется символ с кодом 0 – «нуль-терминатор».</a:t>
            </a:r>
            <a:br>
              <a:rPr lang="ru-RU" dirty="0"/>
            </a:b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 void f(T&amp; x);</a:t>
            </a:r>
            <a:br>
              <a:rPr lang="en-US" dirty="0">
                <a:latin typeface="Consolas" panose="020B0609020204030204" pitchFamily="49" charset="0"/>
              </a:rPr>
            </a:br>
            <a:r>
              <a:rPr lang="en-US" dirty="0">
                <a:latin typeface="Consolas" panose="020B0609020204030204" pitchFamily="49" charset="0"/>
              </a:rPr>
              <a:t>void g() {</a:t>
            </a:r>
            <a:br>
              <a:rPr lang="en-US" dirty="0">
                <a:latin typeface="Consolas" panose="020B0609020204030204" pitchFamily="49" charset="0"/>
              </a:rPr>
            </a:br>
            <a:r>
              <a:rPr lang="en-US" dirty="0">
                <a:latin typeface="Consolas" panose="020B0609020204030204" pitchFamily="49" charset="0"/>
              </a:rPr>
              <a:t>    f(“hi!”); // T = </a:t>
            </a:r>
            <a:r>
              <a:rPr lang="en-US" dirty="0" err="1">
                <a:latin typeface="Consolas" panose="020B0609020204030204" pitchFamily="49" charset="0"/>
              </a:rPr>
              <a:t>const</a:t>
            </a:r>
            <a:r>
              <a:rPr lang="en-US" dirty="0">
                <a:latin typeface="Consolas" panose="020B0609020204030204" pitchFamily="49" charset="0"/>
              </a:rPr>
              <a:t> char [4],</a:t>
            </a:r>
            <a:br>
              <a:rPr lang="ru-RU" dirty="0">
                <a:latin typeface="Consolas" panose="020B0609020204030204" pitchFamily="49" charset="0"/>
              </a:rPr>
            </a:b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тип </a:t>
            </a:r>
            <a:r>
              <a:rPr lang="en-US" dirty="0">
                <a:latin typeface="Consolas" panose="020B0609020204030204" pitchFamily="49" charset="0"/>
              </a:rPr>
              <a:t>x – </a:t>
            </a:r>
            <a:r>
              <a:rPr lang="en-US" dirty="0" err="1">
                <a:latin typeface="Consolas" panose="020B0609020204030204" pitchFamily="49" charset="0"/>
              </a:rPr>
              <a:t>const</a:t>
            </a:r>
            <a:r>
              <a:rPr lang="en-US" dirty="0">
                <a:latin typeface="Consolas" panose="020B0609020204030204" pitchFamily="49" charset="0"/>
              </a:rPr>
              <a:t> char (&amp;) [4]</a:t>
            </a:r>
            <a:br>
              <a:rPr lang="en-US" dirty="0">
                <a:latin typeface="Consolas" panose="020B0609020204030204" pitchFamily="49" charset="0"/>
              </a:rPr>
            </a:br>
            <a:r>
              <a:rPr lang="en-US" dirty="0">
                <a:latin typeface="Consolas" panose="020B0609020204030204" pitchFamily="49" charset="0"/>
              </a:rPr>
              <a:t>}</a:t>
            </a:r>
            <a:endParaRPr lang="ru-RU" dirty="0">
              <a:latin typeface="Consolas" panose="020B0609020204030204" pitchFamily="49" charset="0"/>
            </a:endParaRPr>
          </a:p>
          <a:p>
            <a:r>
              <a:rPr lang="ru-RU" dirty="0"/>
              <a:t>Хранение строк в виде нуль-терминированных строк позволяет передавать строки в виде одного значения – указателя на начало (но поиск длины строки требует сканирования)</a:t>
            </a:r>
            <a:r>
              <a:rPr lang="en-US" dirty="0"/>
              <a:t>. </a:t>
            </a:r>
            <a:r>
              <a:rPr lang="ru-RU" dirty="0"/>
              <a:t>Это представление пришло из </a:t>
            </a:r>
            <a:r>
              <a:rPr lang="en-US" dirty="0"/>
              <a:t>C </a:t>
            </a:r>
            <a:r>
              <a:rPr lang="ru-RU" dirty="0"/>
              <a:t>на уровне языка в виде литералов и поддержки стандартной библиотеки (и не единственно в </a:t>
            </a:r>
            <a:r>
              <a:rPr lang="en-US" dirty="0"/>
              <a:t>C++).</a:t>
            </a:r>
            <a:endParaRPr lang="ru-RU" dirty="0"/>
          </a:p>
          <a:p>
            <a:r>
              <a:rPr lang="ru-RU" dirty="0"/>
              <a:t>Значения этих литералов – </a:t>
            </a:r>
            <a:r>
              <a:rPr lang="en-US" dirty="0" err="1"/>
              <a:t>lvalue</a:t>
            </a:r>
            <a:r>
              <a:rPr lang="en-US" dirty="0"/>
              <a:t>, </a:t>
            </a:r>
            <a:r>
              <a:rPr lang="ru-RU" dirty="0"/>
              <a:t>соответствующие объектам со статическим временем хранения. Их адреса, в качестве исключения, могут не быть уникальны.</a:t>
            </a:r>
          </a:p>
        </p:txBody>
      </p:sp>
    </p:spTree>
    <p:extLst>
      <p:ext uri="{BB962C8B-B14F-4D97-AF65-F5344CB8AC3E}">
        <p14:creationId xmlns:p14="http://schemas.microsoft.com/office/powerpoint/2010/main" val="3844829124"/>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572A-193A-4562-8BAC-5A3111FC691F}"/>
              </a:ext>
            </a:extLst>
          </p:cNvPr>
          <p:cNvSpPr>
            <a:spLocks noGrp="1"/>
          </p:cNvSpPr>
          <p:nvPr>
            <p:ph type="title"/>
          </p:nvPr>
        </p:nvSpPr>
        <p:spPr/>
        <p:txBody>
          <a:bodyPr/>
          <a:lstStyle/>
          <a:p>
            <a:r>
              <a:rPr lang="en-US" dirty="0" err="1"/>
              <a:t>std</a:t>
            </a:r>
            <a:r>
              <a:rPr lang="en-US" dirty="0"/>
              <a:t>::array</a:t>
            </a:r>
            <a:endParaRPr lang="ru-RU" dirty="0"/>
          </a:p>
        </p:txBody>
      </p:sp>
      <p:sp>
        <p:nvSpPr>
          <p:cNvPr id="3" name="Content Placeholder 2">
            <a:extLst>
              <a:ext uri="{FF2B5EF4-FFF2-40B4-BE49-F238E27FC236}">
                <a16:creationId xmlns:a16="http://schemas.microsoft.com/office/drawing/2014/main" id="{1A48D14D-1BA9-4E90-9DB8-A7DA2DA15FD4}"/>
              </a:ext>
            </a:extLst>
          </p:cNvPr>
          <p:cNvSpPr>
            <a:spLocks noGrp="1"/>
          </p:cNvSpPr>
          <p:nvPr>
            <p:ph idx="1"/>
          </p:nvPr>
        </p:nvSpPr>
        <p:spPr>
          <a:xfrm>
            <a:off x="838199" y="1344706"/>
            <a:ext cx="10990729" cy="5271247"/>
          </a:xfrm>
        </p:spPr>
        <p:txBody>
          <a:bodyPr>
            <a:normAutofit fontScale="62500" lnSpcReduction="20000"/>
          </a:bodyPr>
          <a:lstStyle/>
          <a:p>
            <a:r>
              <a:rPr lang="ru-RU" dirty="0"/>
              <a:t>Шаблон класса из </a:t>
            </a:r>
            <a:r>
              <a:rPr lang="en-US" dirty="0">
                <a:latin typeface="Consolas" panose="020B0609020204030204" pitchFamily="49" charset="0"/>
              </a:rPr>
              <a:t>&lt;array&gt;</a:t>
            </a:r>
            <a:r>
              <a:rPr lang="ru-RU" dirty="0"/>
              <a:t>, оборачивающий обычный массив.</a:t>
            </a: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N&gt;</a:t>
            </a:r>
          </a:p>
          <a:p>
            <a:pPr marL="0" indent="0">
              <a:buNone/>
            </a:pPr>
            <a:r>
              <a:rPr lang="en-US" dirty="0">
                <a:latin typeface="Consolas" panose="020B0609020204030204" pitchFamily="49" charset="0"/>
              </a:rPr>
              <a:t>struct array {</a:t>
            </a:r>
            <a:endParaRPr lang="ru-RU" dirty="0">
              <a:latin typeface="Consolas" panose="020B0609020204030204" pitchFamily="49" charset="0"/>
            </a:endParaRPr>
          </a:p>
          <a:p>
            <a:pPr marL="0" indent="0">
              <a:buNone/>
            </a:pPr>
            <a:r>
              <a:rPr lang="en-US" dirty="0">
                <a:latin typeface="Consolas" panose="020B0609020204030204" pitchFamily="49" charset="0"/>
              </a:rPr>
              <a:t>	T x[N];</a:t>
            </a:r>
          </a:p>
          <a:p>
            <a:pPr marL="0" indent="0">
              <a:buNone/>
            </a:pPr>
            <a:r>
              <a:rPr lang="ru-RU" dirty="0">
                <a:latin typeface="Consolas" panose="020B0609020204030204" pitchFamily="49" charset="0"/>
              </a:rPr>
              <a:t>	</a:t>
            </a:r>
            <a:r>
              <a:rPr lang="en-US" dirty="0">
                <a:latin typeface="Consolas" panose="020B0609020204030204" pitchFamily="49" charset="0"/>
              </a:rPr>
              <a:t>using </a:t>
            </a:r>
            <a:r>
              <a:rPr lang="en-US" dirty="0" err="1">
                <a:latin typeface="Consolas" panose="020B0609020204030204" pitchFamily="49" charset="0"/>
              </a:rPr>
              <a:t>value_type</a:t>
            </a:r>
            <a:r>
              <a:rPr lang="en-US" dirty="0">
                <a:latin typeface="Consolas" panose="020B0609020204030204" pitchFamily="49" charset="0"/>
              </a:rPr>
              <a:t> = T;</a:t>
            </a:r>
          </a:p>
          <a:p>
            <a:pPr marL="0" indent="0">
              <a:buNone/>
            </a:pPr>
            <a:r>
              <a:rPr lang="en-US" dirty="0">
                <a:latin typeface="Consolas" panose="020B0609020204030204" pitchFamily="49" charset="0"/>
              </a:rPr>
              <a:t>	</a:t>
            </a:r>
            <a:r>
              <a:rPr lang="en-US" dirty="0" err="1">
                <a:latin typeface="Consolas" panose="020B0609020204030204" pitchFamily="49" charset="0"/>
              </a:rPr>
              <a:t>constexpr</a:t>
            </a: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size() </a:t>
            </a:r>
            <a:r>
              <a:rPr lang="en-US" dirty="0" err="1">
                <a:latin typeface="Consolas" panose="020B0609020204030204" pitchFamily="49" charset="0"/>
              </a:rPr>
              <a:t>const</a:t>
            </a:r>
            <a:r>
              <a:rPr lang="en-US" dirty="0">
                <a:latin typeface="Consolas" panose="020B0609020204030204" pitchFamily="49" charset="0"/>
              </a:rPr>
              <a:t> { return N; }</a:t>
            </a:r>
          </a:p>
          <a:p>
            <a:pPr marL="0" indent="0">
              <a:buNone/>
            </a:pPr>
            <a:r>
              <a:rPr lang="en-US" dirty="0">
                <a:latin typeface="Consolas" panose="020B0609020204030204" pitchFamily="49" charset="0"/>
              </a:rPr>
              <a:t>	</a:t>
            </a:r>
            <a:r>
              <a:rPr lang="en-US" dirty="0" err="1">
                <a:latin typeface="Consolas" panose="020B0609020204030204" pitchFamily="49" charset="0"/>
              </a:rPr>
              <a:t>constexpr</a:t>
            </a:r>
            <a:r>
              <a:rPr lang="en-US" dirty="0">
                <a:latin typeface="Consolas" panose="020B0609020204030204" pitchFamily="49" charset="0"/>
              </a:rPr>
              <a:t> T* data() { return x; }</a:t>
            </a:r>
          </a:p>
          <a:p>
            <a:pPr marL="0" indent="0">
              <a:buNone/>
            </a:pPr>
            <a:r>
              <a:rPr lang="en-US" dirty="0">
                <a:latin typeface="Consolas" panose="020B0609020204030204" pitchFamily="49" charset="0"/>
              </a:rPr>
              <a:t>	</a:t>
            </a:r>
            <a:r>
              <a:rPr lang="en-US" dirty="0" err="1">
                <a:latin typeface="Consolas" panose="020B0609020204030204" pitchFamily="49" charset="0"/>
              </a:rPr>
              <a:t>constexpr</a:t>
            </a: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T* data() </a:t>
            </a:r>
            <a:r>
              <a:rPr lang="en-US" dirty="0" err="1">
                <a:latin typeface="Consolas" panose="020B0609020204030204" pitchFamily="49" charset="0"/>
              </a:rPr>
              <a:t>const</a:t>
            </a:r>
            <a:r>
              <a:rPr lang="en-US" dirty="0">
                <a:latin typeface="Consolas" panose="020B0609020204030204" pitchFamily="49" charset="0"/>
              </a:rPr>
              <a:t> { return x; }</a:t>
            </a:r>
          </a:p>
          <a:p>
            <a:pPr marL="0" indent="0">
              <a:buNone/>
            </a:pPr>
            <a:r>
              <a:rPr lang="en-US" dirty="0">
                <a:latin typeface="Consolas" panose="020B0609020204030204" pitchFamily="49" charset="0"/>
              </a:rPr>
              <a:t>	</a:t>
            </a:r>
            <a:r>
              <a:rPr lang="en-US" dirty="0" err="1">
                <a:latin typeface="Consolas" panose="020B0609020204030204" pitchFamily="49" charset="0"/>
              </a:rPr>
              <a:t>constexpr</a:t>
            </a:r>
            <a:r>
              <a:rPr lang="en-US" dirty="0">
                <a:latin typeface="Consolas" panose="020B0609020204030204" pitchFamily="49" charset="0"/>
              </a:rPr>
              <a:t> T&amp; operator[](</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 return x[</a:t>
            </a:r>
            <a:r>
              <a:rPr lang="en-US" dirty="0" err="1">
                <a:latin typeface="Consolas" panose="020B0609020204030204" pitchFamily="49" charset="0"/>
              </a:rPr>
              <a:t>i</a:t>
            </a:r>
            <a:r>
              <a:rPr lang="en-US" dirty="0">
                <a:latin typeface="Consolas" panose="020B0609020204030204" pitchFamily="49" charset="0"/>
              </a:rPr>
              <a:t>]; }</a:t>
            </a:r>
            <a:endParaRPr lang="ru-RU"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constexpr</a:t>
            </a: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T&amp; operator[](</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 return x[</a:t>
            </a:r>
            <a:r>
              <a:rPr lang="en-US" dirty="0" err="1">
                <a:latin typeface="Consolas" panose="020B0609020204030204" pitchFamily="49" charset="0"/>
              </a:rPr>
              <a:t>i</a:t>
            </a:r>
            <a:r>
              <a:rPr lang="en-US" dirty="0">
                <a:latin typeface="Consolas" panose="020B0609020204030204" pitchFamily="49" charset="0"/>
              </a:rPr>
              <a:t>]; }</a:t>
            </a:r>
            <a:endParaRPr lang="ru-RU" dirty="0">
              <a:latin typeface="Consolas" panose="020B0609020204030204" pitchFamily="49" charset="0"/>
            </a:endParaRPr>
          </a:p>
          <a:p>
            <a:pPr marL="0" indent="0">
              <a:buNone/>
            </a:pPr>
            <a:r>
              <a:rPr lang="ru-RU" dirty="0">
                <a:latin typeface="Consolas" panose="020B0609020204030204" pitchFamily="49" charset="0"/>
              </a:rPr>
              <a:t>	// ...</a:t>
            </a:r>
            <a:endParaRPr lang="en-US" dirty="0">
              <a:latin typeface="Consolas" panose="020B0609020204030204" pitchFamily="49" charset="0"/>
            </a:endParaRPr>
          </a:p>
          <a:p>
            <a:pPr marL="0" indent="0">
              <a:buNone/>
            </a:pPr>
            <a:r>
              <a:rPr lang="en-US" dirty="0">
                <a:latin typeface="Consolas" panose="020B0609020204030204" pitchFamily="49" charset="0"/>
              </a:rPr>
              <a:t>};</a:t>
            </a:r>
          </a:p>
          <a:p>
            <a:r>
              <a:rPr lang="ru-RU" dirty="0"/>
              <a:t>Передаётся в функции как и любой другой класс без специальных правил разложения для массивов.</a:t>
            </a:r>
            <a:endParaRPr lang="en-US" dirty="0"/>
          </a:p>
          <a:p>
            <a:r>
              <a:rPr lang="ru-RU" dirty="0"/>
              <a:t>Модифицируем, если не </a:t>
            </a:r>
            <a:r>
              <a:rPr lang="en-US" dirty="0" err="1">
                <a:latin typeface="Consolas" panose="020B0609020204030204" pitchFamily="49" charset="0"/>
              </a:rPr>
              <a:t>const</a:t>
            </a:r>
            <a:r>
              <a:rPr lang="en-US" dirty="0"/>
              <a:t> (</a:t>
            </a:r>
            <a:r>
              <a:rPr lang="ru-RU" dirty="0"/>
              <a:t>даже не </a:t>
            </a:r>
            <a:r>
              <a:rPr lang="en-US" dirty="0" err="1">
                <a:latin typeface="Consolas" panose="020B0609020204030204" pitchFamily="49" charset="0"/>
              </a:rPr>
              <a:t>const</a:t>
            </a:r>
            <a:r>
              <a:rPr lang="en-US" dirty="0"/>
              <a:t> </a:t>
            </a:r>
            <a:r>
              <a:rPr lang="ru-RU" dirty="0"/>
              <a:t>массивы не модифицируемы)</a:t>
            </a:r>
            <a:r>
              <a:rPr lang="en-US" dirty="0"/>
              <a:t>, </a:t>
            </a:r>
            <a:r>
              <a:rPr lang="ru-RU" dirty="0"/>
              <a:t>позволяя присваивать один </a:t>
            </a:r>
            <a:r>
              <a:rPr lang="en-US" dirty="0" err="1"/>
              <a:t>std</a:t>
            </a:r>
            <a:r>
              <a:rPr lang="en-US" dirty="0"/>
              <a:t>::array </a:t>
            </a:r>
            <a:r>
              <a:rPr lang="ru-RU" dirty="0"/>
              <a:t>другому </a:t>
            </a:r>
            <a:r>
              <a:rPr lang="ru-RU" dirty="0" err="1"/>
              <a:t>почленно</a:t>
            </a:r>
            <a:r>
              <a:rPr lang="ru-RU" dirty="0"/>
              <a:t>.</a:t>
            </a:r>
          </a:p>
          <a:p>
            <a:r>
              <a:rPr lang="ru-RU" dirty="0"/>
              <a:t>Есть частичная специализация для </a:t>
            </a:r>
            <a:r>
              <a:rPr lang="en-US" dirty="0">
                <a:latin typeface="Consolas" panose="020B0609020204030204" pitchFamily="49" charset="0"/>
              </a:rPr>
              <a:t>N==0 </a:t>
            </a:r>
            <a:r>
              <a:rPr lang="en-US" dirty="0"/>
              <a:t>(</a:t>
            </a:r>
            <a:r>
              <a:rPr lang="ru-RU" dirty="0"/>
              <a:t>обычные массивы из 0 элементов запрещены).</a:t>
            </a:r>
          </a:p>
        </p:txBody>
      </p:sp>
    </p:spTree>
    <p:extLst>
      <p:ext uri="{BB962C8B-B14F-4D97-AF65-F5344CB8AC3E}">
        <p14:creationId xmlns:p14="http://schemas.microsoft.com/office/powerpoint/2010/main" val="4084317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D8EE-32C3-48C1-9C03-C733729795D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B084879E-E136-477F-9CFE-EB6096627EFE}"/>
              </a:ext>
            </a:extLst>
          </p:cNvPr>
          <p:cNvSpPr>
            <a:spLocks noGrp="1"/>
          </p:cNvSpPr>
          <p:nvPr>
            <p:ph idx="1"/>
          </p:nvPr>
        </p:nvSpPr>
        <p:spPr/>
        <p:txBody>
          <a:bodyPr/>
          <a:lstStyle/>
          <a:p>
            <a:r>
              <a:rPr lang="ru-RU" dirty="0"/>
              <a:t>Редактор связей (компоновщик, </a:t>
            </a:r>
            <a:r>
              <a:rPr lang="en-US" dirty="0"/>
              <a:t>linker)</a:t>
            </a:r>
            <a:endParaRPr lang="ru-RU" dirty="0"/>
          </a:p>
          <a:p>
            <a:r>
              <a:rPr lang="ru-RU" dirty="0"/>
              <a:t>Система сборки (</a:t>
            </a:r>
            <a:r>
              <a:rPr lang="en-US" dirty="0"/>
              <a:t>build system)</a:t>
            </a:r>
          </a:p>
          <a:p>
            <a:r>
              <a:rPr lang="ru-RU" dirty="0"/>
              <a:t>Отладчик </a:t>
            </a:r>
            <a:r>
              <a:rPr lang="en-US" dirty="0"/>
              <a:t>(debugger)</a:t>
            </a:r>
          </a:p>
          <a:p>
            <a:r>
              <a:rPr lang="ru-RU" dirty="0"/>
              <a:t>Средства </a:t>
            </a:r>
            <a:r>
              <a:rPr lang="ru-RU" dirty="0" err="1"/>
              <a:t>инструментирования</a:t>
            </a:r>
            <a:r>
              <a:rPr lang="ru-RU" dirty="0"/>
              <a:t> (</a:t>
            </a:r>
            <a:r>
              <a:rPr lang="en-US" dirty="0"/>
              <a:t>instrumentation)</a:t>
            </a:r>
          </a:p>
          <a:p>
            <a:r>
              <a:rPr lang="ru-RU" dirty="0"/>
              <a:t>Интегрированные среды разработки</a:t>
            </a:r>
            <a:br>
              <a:rPr lang="en-US" dirty="0"/>
            </a:br>
            <a:r>
              <a:rPr lang="ru-RU" dirty="0"/>
              <a:t>(</a:t>
            </a:r>
            <a:r>
              <a:rPr lang="en-US" dirty="0"/>
              <a:t>Integrated Development Environment, IDE)</a:t>
            </a:r>
          </a:p>
          <a:p>
            <a:r>
              <a:rPr lang="ru-RU" dirty="0"/>
              <a:t>Дополнительные средства</a:t>
            </a:r>
            <a:endParaRPr lang="en-US" dirty="0"/>
          </a:p>
          <a:p>
            <a:endParaRPr lang="ru-RU" dirty="0"/>
          </a:p>
        </p:txBody>
      </p:sp>
    </p:spTree>
    <p:extLst>
      <p:ext uri="{BB962C8B-B14F-4D97-AF65-F5344CB8AC3E}">
        <p14:creationId xmlns:p14="http://schemas.microsoft.com/office/powerpoint/2010/main" val="211559620"/>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5EE24-FC9F-467F-900D-510E90B6A862}"/>
              </a:ext>
            </a:extLst>
          </p:cNvPr>
          <p:cNvSpPr>
            <a:spLocks noGrp="1"/>
          </p:cNvSpPr>
          <p:nvPr>
            <p:ph type="title"/>
          </p:nvPr>
        </p:nvSpPr>
        <p:spPr>
          <a:xfrm>
            <a:off x="757518" y="1709738"/>
            <a:ext cx="10589932" cy="2852737"/>
          </a:xfrm>
        </p:spPr>
        <p:txBody>
          <a:bodyPr/>
          <a:lstStyle/>
          <a:p>
            <a:r>
              <a:rPr lang="ru-RU" dirty="0"/>
              <a:t>Задания контрольной работы</a:t>
            </a:r>
          </a:p>
        </p:txBody>
      </p:sp>
      <p:sp>
        <p:nvSpPr>
          <p:cNvPr id="5" name="Text Placeholder 4">
            <a:extLst>
              <a:ext uri="{FF2B5EF4-FFF2-40B4-BE49-F238E27FC236}">
                <a16:creationId xmlns:a16="http://schemas.microsoft.com/office/drawing/2014/main" id="{B85360EB-C88C-4B15-B708-182E60714DAE}"/>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76242130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810E-E19A-4563-B090-7B10558A5BD7}"/>
              </a:ext>
            </a:extLst>
          </p:cNvPr>
          <p:cNvSpPr>
            <a:spLocks noGrp="1"/>
          </p:cNvSpPr>
          <p:nvPr>
            <p:ph type="title"/>
          </p:nvPr>
        </p:nvSpPr>
        <p:spPr/>
        <p:txBody>
          <a:bodyPr/>
          <a:lstStyle/>
          <a:p>
            <a:r>
              <a:rPr lang="ru-RU" dirty="0"/>
              <a:t>Контрольная работа:</a:t>
            </a:r>
            <a:br>
              <a:rPr lang="ru-RU" dirty="0"/>
            </a:br>
            <a:r>
              <a:rPr lang="ru-RU" dirty="0"/>
              <a:t>определения и классификации</a:t>
            </a:r>
          </a:p>
        </p:txBody>
      </p:sp>
      <p:sp>
        <p:nvSpPr>
          <p:cNvPr id="3" name="Content Placeholder 2">
            <a:extLst>
              <a:ext uri="{FF2B5EF4-FFF2-40B4-BE49-F238E27FC236}">
                <a16:creationId xmlns:a16="http://schemas.microsoft.com/office/drawing/2014/main" id="{6B6A7EA7-476E-4386-8233-34F4267C73A0}"/>
              </a:ext>
            </a:extLst>
          </p:cNvPr>
          <p:cNvSpPr>
            <a:spLocks noGrp="1"/>
          </p:cNvSpPr>
          <p:nvPr>
            <p:ph idx="1"/>
          </p:nvPr>
        </p:nvSpPr>
        <p:spPr/>
        <p:txBody>
          <a:bodyPr/>
          <a:lstStyle/>
          <a:p>
            <a:r>
              <a:rPr lang="ru-RU" dirty="0"/>
              <a:t>Приведите верхний уровень классификации фундаментальных типов.</a:t>
            </a:r>
          </a:p>
          <a:p>
            <a:endParaRPr lang="ru-RU" dirty="0"/>
          </a:p>
          <a:p>
            <a:r>
              <a:rPr lang="ru-RU" dirty="0"/>
              <a:t>Арифметические типы</a:t>
            </a:r>
          </a:p>
          <a:p>
            <a:r>
              <a:rPr lang="ru-RU" dirty="0"/>
              <a:t>Тип </a:t>
            </a:r>
            <a:r>
              <a:rPr lang="en-US" dirty="0">
                <a:latin typeface="Consolas" panose="020B0609020204030204" pitchFamily="49" charset="0"/>
              </a:rPr>
              <a:t>void</a:t>
            </a:r>
          </a:p>
          <a:p>
            <a:r>
              <a:rPr lang="ru-RU" dirty="0"/>
              <a:t>Тип константы нулевого указателя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nullptr_t</a:t>
            </a:r>
            <a:r>
              <a:rPr lang="en-US" dirty="0"/>
              <a:t>.</a:t>
            </a:r>
            <a:endParaRPr lang="ru-RU" dirty="0"/>
          </a:p>
        </p:txBody>
      </p:sp>
    </p:spTree>
    <p:extLst>
      <p:ext uri="{BB962C8B-B14F-4D97-AF65-F5344CB8AC3E}">
        <p14:creationId xmlns:p14="http://schemas.microsoft.com/office/powerpoint/2010/main" val="3178709236"/>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E358F2-95FB-4AF5-9ADD-0DE790CC3B86}"/>
              </a:ext>
            </a:extLst>
          </p:cNvPr>
          <p:cNvSpPr>
            <a:spLocks noGrp="1"/>
          </p:cNvSpPr>
          <p:nvPr>
            <p:ph type="title"/>
          </p:nvPr>
        </p:nvSpPr>
        <p:spPr/>
        <p:txBody>
          <a:bodyPr/>
          <a:lstStyle/>
          <a:p>
            <a:r>
              <a:rPr lang="ru-RU" dirty="0"/>
              <a:t>Контрольная работа: разбор описаний</a:t>
            </a:r>
          </a:p>
        </p:txBody>
      </p:sp>
      <p:sp>
        <p:nvSpPr>
          <p:cNvPr id="5" name="Content Placeholder 4">
            <a:extLst>
              <a:ext uri="{FF2B5EF4-FFF2-40B4-BE49-F238E27FC236}">
                <a16:creationId xmlns:a16="http://schemas.microsoft.com/office/drawing/2014/main" id="{F7A3AD63-1B2B-4F10-B369-AD26D7A4FCF3}"/>
              </a:ext>
            </a:extLst>
          </p:cNvPr>
          <p:cNvSpPr>
            <a:spLocks noGrp="1"/>
          </p:cNvSpPr>
          <p:nvPr>
            <p:ph idx="1"/>
          </p:nvPr>
        </p:nvSpPr>
        <p:spPr/>
        <p:txBody>
          <a:bodyPr>
            <a:normAutofit fontScale="70000" lnSpcReduction="20000"/>
          </a:bodyPr>
          <a:lstStyle/>
          <a:p>
            <a:r>
              <a:rPr lang="ru-RU" dirty="0"/>
              <a:t>Разберите описание в теле функции:</a:t>
            </a:r>
            <a:br>
              <a:rPr lang="en-US" dirty="0"/>
            </a:br>
            <a:r>
              <a:rPr lang="en-US" dirty="0">
                <a:latin typeface="Consolas" panose="020B0609020204030204" pitchFamily="49" charset="0"/>
              </a:rPr>
              <a:t>void f() {</a:t>
            </a:r>
            <a:br>
              <a:rPr lang="ru-RU"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 </a:t>
            </a:r>
            <a:r>
              <a:rPr lang="en-US" dirty="0" err="1">
                <a:latin typeface="Consolas" panose="020B0609020204030204" pitchFamily="49" charset="0"/>
              </a:rPr>
              <a:t>const</a:t>
            </a:r>
            <a:r>
              <a:rPr lang="en-US" dirty="0">
                <a:latin typeface="Consolas" panose="020B0609020204030204" pitchFamily="49" charset="0"/>
              </a:rPr>
              <a:t> * </a:t>
            </a:r>
            <a:r>
              <a:rPr lang="ru-RU" dirty="0">
                <a:latin typeface="Consolas" panose="020B0609020204030204" pitchFamily="49" charset="0"/>
              </a:rPr>
              <a:t>(</a:t>
            </a:r>
            <a:r>
              <a:rPr lang="en-US" dirty="0">
                <a:latin typeface="Consolas" panose="020B0609020204030204" pitchFamily="49" charset="0"/>
              </a:rPr>
              <a:t>p</a:t>
            </a:r>
            <a:r>
              <a:rPr lang="ru-RU" dirty="0">
                <a:latin typeface="Consolas" panose="020B0609020204030204" pitchFamily="49" charset="0"/>
              </a:rPr>
              <a:t>)</a:t>
            </a:r>
            <a:r>
              <a:rPr lang="en-US" dirty="0">
                <a:latin typeface="Consolas" panose="020B0609020204030204" pitchFamily="49" charset="0"/>
              </a:rPr>
              <a:t>[]{</a:t>
            </a:r>
            <a:r>
              <a:rPr lang="en-US" dirty="0" err="1">
                <a:latin typeface="Consolas" panose="020B0609020204030204" pitchFamily="49" charset="0"/>
              </a:rPr>
              <a:t>nullptr,nullptr</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a:t>
            </a:r>
          </a:p>
          <a:p>
            <a:endParaRPr lang="en-US" dirty="0"/>
          </a:p>
          <a:p>
            <a:r>
              <a:rPr lang="ru-RU" dirty="0"/>
              <a:t>Описывается одна сущность – </a:t>
            </a:r>
            <a:r>
              <a:rPr lang="en-US" dirty="0">
                <a:latin typeface="Consolas" panose="020B0609020204030204" pitchFamily="49" charset="0"/>
              </a:rPr>
              <a:t>p</a:t>
            </a:r>
            <a:r>
              <a:rPr lang="en-US" dirty="0"/>
              <a:t>, </a:t>
            </a:r>
            <a:r>
              <a:rPr lang="ru-RU" dirty="0"/>
              <a:t>в одном описателе</a:t>
            </a:r>
            <a:r>
              <a:rPr lang="en-US" dirty="0"/>
              <a:t>.</a:t>
            </a:r>
          </a:p>
          <a:p>
            <a:r>
              <a:rPr lang="ru-RU" dirty="0"/>
              <a:t>Тип </a:t>
            </a:r>
            <a:r>
              <a:rPr lang="en-US" dirty="0">
                <a:latin typeface="Consolas" panose="020B0609020204030204" pitchFamily="49" charset="0"/>
              </a:rPr>
              <a:t>p</a:t>
            </a:r>
            <a:r>
              <a:rPr lang="en-US" dirty="0"/>
              <a:t> – </a:t>
            </a:r>
            <a:r>
              <a:rPr lang="ru-RU" dirty="0"/>
              <a:t>массив из двух указателей на неизменяемые указатели на </a:t>
            </a:r>
            <a:r>
              <a:rPr lang="en-US" dirty="0">
                <a:latin typeface="Consolas" panose="020B0609020204030204" pitchFamily="49" charset="0"/>
              </a:rPr>
              <a:t>int</a:t>
            </a:r>
            <a:r>
              <a:rPr lang="en-US" dirty="0"/>
              <a:t>. </a:t>
            </a:r>
            <a:r>
              <a:rPr lang="ru-RU" dirty="0"/>
              <a:t>Число элементов массива задано неявно по числу элементов списка инициализации. Таким образом, </a:t>
            </a:r>
            <a:r>
              <a:rPr lang="en-US" dirty="0">
                <a:latin typeface="Consolas" panose="020B0609020204030204" pitchFamily="49" charset="0"/>
              </a:rPr>
              <a:t>p</a:t>
            </a:r>
            <a:r>
              <a:rPr lang="en-US" dirty="0"/>
              <a:t> – </a:t>
            </a:r>
            <a:r>
              <a:rPr lang="ru-RU" dirty="0"/>
              <a:t>объект.</a:t>
            </a:r>
          </a:p>
          <a:p>
            <a:r>
              <a:rPr lang="ru-RU" dirty="0"/>
              <a:t>Начальное значение </a:t>
            </a:r>
            <a:r>
              <a:rPr lang="en-US" dirty="0">
                <a:latin typeface="Consolas" panose="020B0609020204030204" pitchFamily="49" charset="0"/>
              </a:rPr>
              <a:t>p</a:t>
            </a:r>
            <a:r>
              <a:rPr lang="en-US" dirty="0"/>
              <a:t> </a:t>
            </a:r>
            <a:r>
              <a:rPr lang="ru-RU" dirty="0"/>
              <a:t>задано в форме прямой инициализации списком. Для обоих элементов массива указаны значения </a:t>
            </a:r>
            <a:r>
              <a:rPr lang="en-US" dirty="0" err="1">
                <a:latin typeface="Consolas" panose="020B0609020204030204" pitchFamily="49" charset="0"/>
              </a:rPr>
              <a:t>nullptr</a:t>
            </a:r>
            <a:r>
              <a:rPr lang="en-US" dirty="0"/>
              <a:t>, </a:t>
            </a:r>
            <a:r>
              <a:rPr lang="ru-RU" dirty="0"/>
              <a:t>из которых они инициализируются копированием, получая после </a:t>
            </a:r>
            <a:r>
              <a:rPr lang="en-US" dirty="0"/>
              <a:t>pointer conversion </a:t>
            </a:r>
            <a:r>
              <a:rPr lang="ru-RU" dirty="0"/>
              <a:t>значения нулевых указателей своего типа.</a:t>
            </a:r>
          </a:p>
          <a:p>
            <a:r>
              <a:rPr lang="ru-RU" dirty="0"/>
              <a:t>Это описание с блочной областью видимости (тело </a:t>
            </a:r>
            <a:r>
              <a:rPr lang="en-US" dirty="0">
                <a:latin typeface="Consolas" panose="020B0609020204030204" pitchFamily="49" charset="0"/>
              </a:rPr>
              <a:t>f</a:t>
            </a:r>
            <a:r>
              <a:rPr lang="en-US" dirty="0"/>
              <a:t>), </a:t>
            </a:r>
            <a:r>
              <a:rPr lang="ru-RU" dirty="0"/>
              <a:t>автоматическим временем хранения (в блоке без </a:t>
            </a:r>
            <a:r>
              <a:rPr lang="en-US" dirty="0">
                <a:latin typeface="Consolas" panose="020B0609020204030204" pitchFamily="49" charset="0"/>
              </a:rPr>
              <a:t>static/extern</a:t>
            </a:r>
            <a:r>
              <a:rPr lang="en-US" dirty="0"/>
              <a:t>), </a:t>
            </a:r>
            <a:r>
              <a:rPr lang="ru-RU" dirty="0"/>
              <a:t>без связанности (автоматическое время хранения) и является определением (автоматическое время хранения).</a:t>
            </a:r>
          </a:p>
        </p:txBody>
      </p:sp>
    </p:spTree>
    <p:extLst>
      <p:ext uri="{BB962C8B-B14F-4D97-AF65-F5344CB8AC3E}">
        <p14:creationId xmlns:p14="http://schemas.microsoft.com/office/powerpoint/2010/main" val="2994164796"/>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3678-4678-4165-8F5C-A3540668F849}"/>
              </a:ext>
            </a:extLst>
          </p:cNvPr>
          <p:cNvSpPr>
            <a:spLocks noGrp="1"/>
          </p:cNvSpPr>
          <p:nvPr>
            <p:ph type="title"/>
          </p:nvPr>
        </p:nvSpPr>
        <p:spPr/>
        <p:txBody>
          <a:bodyPr/>
          <a:lstStyle/>
          <a:p>
            <a:r>
              <a:rPr lang="ru-RU" dirty="0"/>
              <a:t>Контрольная работа: восстановление описания </a:t>
            </a:r>
            <a:r>
              <a:rPr lang="en-US" dirty="0"/>
              <a:t>C++</a:t>
            </a:r>
            <a:r>
              <a:rPr lang="ru-RU" dirty="0"/>
              <a:t> по словесному описанию</a:t>
            </a:r>
          </a:p>
        </p:txBody>
      </p:sp>
      <p:sp>
        <p:nvSpPr>
          <p:cNvPr id="3" name="Content Placeholder 2">
            <a:extLst>
              <a:ext uri="{FF2B5EF4-FFF2-40B4-BE49-F238E27FC236}">
                <a16:creationId xmlns:a16="http://schemas.microsoft.com/office/drawing/2014/main" id="{1373B3E4-3D2C-4EA4-8B81-AB1412338209}"/>
              </a:ext>
            </a:extLst>
          </p:cNvPr>
          <p:cNvSpPr>
            <a:spLocks noGrp="1"/>
          </p:cNvSpPr>
          <p:nvPr>
            <p:ph idx="1"/>
          </p:nvPr>
        </p:nvSpPr>
        <p:spPr/>
        <p:txBody>
          <a:bodyPr/>
          <a:lstStyle/>
          <a:p>
            <a:r>
              <a:rPr lang="ru-RU" dirty="0"/>
              <a:t>Запишите описание объекта </a:t>
            </a:r>
            <a:r>
              <a:rPr lang="en-US" dirty="0">
                <a:latin typeface="Consolas" panose="020B0609020204030204" pitchFamily="49" charset="0"/>
              </a:rPr>
              <a:t>x</a:t>
            </a:r>
            <a:r>
              <a:rPr lang="en-US" dirty="0"/>
              <a:t> </a:t>
            </a:r>
            <a:r>
              <a:rPr lang="ru-RU" dirty="0"/>
              <a:t>типа «массив из 5 указателей на функции, принимающие и возвращающие ссылки на неизменяемый тип константы нулевого указателя»</a:t>
            </a:r>
            <a:r>
              <a:rPr lang="en-US" dirty="0"/>
              <a:t>.</a:t>
            </a:r>
            <a:br>
              <a:rPr lang="en-US" dirty="0"/>
            </a:br>
            <a:r>
              <a:rPr lang="ru-RU" dirty="0"/>
              <a:t>Допускается использование вспомогательных псевдонимов типа.</a:t>
            </a:r>
          </a:p>
          <a:p>
            <a:pPr marL="0" indent="0">
              <a:buNone/>
            </a:pPr>
            <a:endParaRPr lang="ru-RU" dirty="0"/>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nullptr_t</a:t>
            </a:r>
            <a:r>
              <a:rPr lang="en-US" dirty="0">
                <a:latin typeface="Consolas" panose="020B0609020204030204" pitchFamily="49" charset="0"/>
              </a:rPr>
              <a:t>&amp; (*x[5])(</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nullptr_t</a:t>
            </a:r>
            <a:r>
              <a:rPr lang="en-US" dirty="0">
                <a:latin typeface="Consolas" panose="020B0609020204030204" pitchFamily="49" charset="0"/>
              </a:rPr>
              <a:t>&amp;)</a:t>
            </a:r>
          </a:p>
          <a:p>
            <a:pPr marL="0" indent="0">
              <a:buNone/>
            </a:pPr>
            <a:r>
              <a:rPr lang="ru-RU" dirty="0"/>
              <a:t>или</a:t>
            </a:r>
          </a:p>
          <a:p>
            <a:pPr marL="0" indent="0">
              <a:buNone/>
            </a:pPr>
            <a:r>
              <a:rPr lang="en-US" dirty="0">
                <a:latin typeface="Consolas" panose="020B0609020204030204" pitchFamily="49" charset="0"/>
              </a:rPr>
              <a:t>using </a:t>
            </a:r>
            <a:r>
              <a:rPr lang="en-US" dirty="0" err="1">
                <a:latin typeface="Consolas" panose="020B0609020204030204" pitchFamily="49" charset="0"/>
              </a:rPr>
              <a:t>np_ref</a:t>
            </a:r>
            <a:r>
              <a:rPr lang="en-US" dirty="0">
                <a:latin typeface="Consolas" panose="020B0609020204030204" pitchFamily="49" charset="0"/>
              </a:rPr>
              <a:t> =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nullptr_t</a:t>
            </a:r>
            <a:r>
              <a:rPr lang="en-US" dirty="0">
                <a:latin typeface="Consolas" panose="020B0609020204030204" pitchFamily="49" charset="0"/>
              </a:rPr>
              <a:t>&amp;;</a:t>
            </a:r>
          </a:p>
          <a:p>
            <a:pPr marL="0" indent="0">
              <a:buNone/>
            </a:pPr>
            <a:r>
              <a:rPr lang="en-US" dirty="0" err="1">
                <a:latin typeface="Consolas" panose="020B0609020204030204" pitchFamily="49" charset="0"/>
              </a:rPr>
              <a:t>np_ref</a:t>
            </a:r>
            <a:r>
              <a:rPr lang="en-US" dirty="0">
                <a:latin typeface="Consolas" panose="020B0609020204030204" pitchFamily="49" charset="0"/>
              </a:rPr>
              <a:t> (*x[5])(</a:t>
            </a:r>
            <a:r>
              <a:rPr lang="en-US" dirty="0" err="1">
                <a:latin typeface="Consolas" panose="020B0609020204030204" pitchFamily="49" charset="0"/>
              </a:rPr>
              <a:t>np_ref</a:t>
            </a: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700852885"/>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9A29C-2B0A-4CFD-B870-5D6A1D74AA39}"/>
              </a:ext>
            </a:extLst>
          </p:cNvPr>
          <p:cNvSpPr>
            <a:spLocks noGrp="1"/>
          </p:cNvSpPr>
          <p:nvPr>
            <p:ph type="title"/>
          </p:nvPr>
        </p:nvSpPr>
        <p:spPr>
          <a:xfrm>
            <a:off x="421341" y="365125"/>
            <a:ext cx="10932459" cy="522381"/>
          </a:xfrm>
        </p:spPr>
        <p:txBody>
          <a:bodyPr>
            <a:normAutofit fontScale="90000"/>
          </a:bodyPr>
          <a:lstStyle/>
          <a:p>
            <a:r>
              <a:rPr lang="ru-RU" dirty="0"/>
              <a:t>Контрольная работа:</a:t>
            </a:r>
            <a:r>
              <a:rPr lang="en-US" dirty="0"/>
              <a:t> </a:t>
            </a:r>
            <a:r>
              <a:rPr lang="ru-RU" dirty="0"/>
              <a:t>разбор выражения</a:t>
            </a:r>
          </a:p>
        </p:txBody>
      </p:sp>
      <p:sp>
        <p:nvSpPr>
          <p:cNvPr id="3" name="Content Placeholder 2">
            <a:extLst>
              <a:ext uri="{FF2B5EF4-FFF2-40B4-BE49-F238E27FC236}">
                <a16:creationId xmlns:a16="http://schemas.microsoft.com/office/drawing/2014/main" id="{07A31C57-8B43-4AEC-A151-62BDE807DD20}"/>
              </a:ext>
            </a:extLst>
          </p:cNvPr>
          <p:cNvSpPr>
            <a:spLocks noGrp="1"/>
          </p:cNvSpPr>
          <p:nvPr>
            <p:ph idx="1"/>
          </p:nvPr>
        </p:nvSpPr>
        <p:spPr>
          <a:xfrm>
            <a:off x="233083" y="963706"/>
            <a:ext cx="11824446" cy="5552850"/>
          </a:xfrm>
        </p:spPr>
        <p:txBody>
          <a:bodyPr>
            <a:normAutofit fontScale="55000" lnSpcReduction="20000"/>
          </a:bodyPr>
          <a:lstStyle/>
          <a:p>
            <a:r>
              <a:rPr lang="ru-RU" dirty="0"/>
              <a:t>Разберите выражение</a:t>
            </a:r>
            <a:r>
              <a:rPr lang="en-US" dirty="0"/>
              <a:t> </a:t>
            </a:r>
            <a:r>
              <a:rPr lang="ru-RU" dirty="0"/>
              <a:t>в инициализаторе</a:t>
            </a:r>
            <a:br>
              <a:rPr lang="en-US" dirty="0"/>
            </a:br>
            <a:r>
              <a:rPr lang="en-US" dirty="0" err="1">
                <a:latin typeface="Consolas" panose="020B0609020204030204" pitchFamily="49" charset="0"/>
              </a:rPr>
              <a:t>int</a:t>
            </a:r>
            <a:r>
              <a:rPr lang="en-US" dirty="0">
                <a:latin typeface="Consolas" panose="020B0609020204030204" pitchFamily="49" charset="0"/>
              </a:rPr>
              <a:t> x</a:t>
            </a:r>
            <a:r>
              <a:rPr lang="ru-RU" dirty="0">
                <a:latin typeface="Consolas" panose="020B0609020204030204" pitchFamily="49" charset="0"/>
              </a:rPr>
              <a:t> </a:t>
            </a:r>
            <a:r>
              <a:rPr lang="en-US" dirty="0">
                <a:latin typeface="Consolas" panose="020B0609020204030204" pitchFamily="49" charset="0"/>
              </a:rPr>
              <a:t>= “0123”[</a:t>
            </a:r>
            <a:r>
              <a:rPr lang="en-US" dirty="0" err="1">
                <a:latin typeface="Consolas" panose="020B0609020204030204" pitchFamily="49" charset="0"/>
              </a:rPr>
              <a:t>sizeof</a:t>
            </a:r>
            <a:r>
              <a:rPr lang="ru-RU" dirty="0">
                <a:latin typeface="Consolas" panose="020B0609020204030204" pitchFamily="49" charset="0"/>
              </a:rPr>
              <a:t> </a:t>
            </a:r>
            <a:r>
              <a:rPr lang="en-US" dirty="0">
                <a:latin typeface="Consolas" panose="020B0609020204030204" pitchFamily="49" charset="0"/>
              </a:rPr>
              <a:t>‘x’]+4.1;</a:t>
            </a:r>
            <a:br>
              <a:rPr lang="ru-RU" dirty="0">
                <a:latin typeface="Consolas" panose="020B0609020204030204" pitchFamily="49" charset="0"/>
              </a:rPr>
            </a:br>
            <a:r>
              <a:rPr lang="en-US" dirty="0">
                <a:latin typeface="Consolas" panose="020B0609020204030204" pitchFamily="49" charset="0"/>
              </a:rPr>
              <a:t>x86_64, </a:t>
            </a:r>
            <a:r>
              <a:rPr lang="ru-RU" dirty="0">
                <a:latin typeface="Consolas" panose="020B0609020204030204" pitchFamily="49" charset="0"/>
              </a:rPr>
              <a:t>если существенно.</a:t>
            </a:r>
            <a:r>
              <a:rPr lang="en-US" dirty="0">
                <a:latin typeface="Consolas" panose="020B0609020204030204" pitchFamily="49" charset="0"/>
              </a:rPr>
              <a:t> </a:t>
            </a:r>
            <a:r>
              <a:rPr lang="ru-RU" dirty="0">
                <a:latin typeface="Consolas" panose="020B0609020204030204" pitchFamily="49" charset="0"/>
              </a:rPr>
              <a:t>Указывать категории значений, если не </a:t>
            </a:r>
            <a:r>
              <a:rPr lang="en-US" dirty="0" err="1">
                <a:latin typeface="Consolas" panose="020B0609020204030204" pitchFamily="49" charset="0"/>
              </a:rPr>
              <a:t>prvalue</a:t>
            </a:r>
            <a:r>
              <a:rPr lang="en-US" dirty="0">
                <a:latin typeface="Consolas" panose="020B0609020204030204" pitchFamily="49" charset="0"/>
              </a:rPr>
              <a:t>.</a:t>
            </a:r>
            <a:br>
              <a:rPr lang="en-US" dirty="0">
                <a:latin typeface="Consolas" panose="020B0609020204030204" pitchFamily="49" charset="0"/>
              </a:rPr>
            </a:br>
            <a:r>
              <a:rPr lang="ru-RU" dirty="0">
                <a:latin typeface="Consolas" panose="020B0609020204030204" pitchFamily="49" charset="0"/>
              </a:rPr>
              <a:t>Для </a:t>
            </a:r>
            <a:r>
              <a:rPr lang="ru-RU" dirty="0" err="1">
                <a:latin typeface="Consolas" panose="020B0609020204030204" pitchFamily="49" charset="0"/>
              </a:rPr>
              <a:t>неутчоняемого</a:t>
            </a:r>
            <a:r>
              <a:rPr lang="ru-RU" dirty="0">
                <a:latin typeface="Consolas" panose="020B0609020204030204" pitchFamily="49" charset="0"/>
              </a:rPr>
              <a:t> поведения рассмотреть любой вариант.</a:t>
            </a:r>
          </a:p>
          <a:p>
            <a:endParaRPr lang="ru-RU" dirty="0"/>
          </a:p>
          <a:p>
            <a:r>
              <a:rPr lang="ru-RU" dirty="0"/>
              <a:t>3 операции: </a:t>
            </a:r>
            <a:r>
              <a:rPr lang="en-US" dirty="0" err="1">
                <a:latin typeface="Consolas" panose="020B0609020204030204" pitchFamily="49" charset="0"/>
              </a:rPr>
              <a:t>sizeof</a:t>
            </a:r>
            <a:r>
              <a:rPr lang="en-US" dirty="0"/>
              <a:t>, </a:t>
            </a:r>
            <a:r>
              <a:rPr lang="ru-RU" dirty="0"/>
              <a:t>индексация, сложение, выполняются в указанном порядке (операнды вычисляются перед операциями, их содержащими).</a:t>
            </a:r>
          </a:p>
          <a:p>
            <a:r>
              <a:rPr lang="en-US" dirty="0">
                <a:latin typeface="Consolas" panose="020B0609020204030204" pitchFamily="49" charset="0"/>
              </a:rPr>
              <a:t>‘x’</a:t>
            </a:r>
            <a:r>
              <a:rPr lang="en-US" dirty="0"/>
              <a:t> – </a:t>
            </a:r>
            <a:r>
              <a:rPr lang="ru-RU" dirty="0"/>
              <a:t>символьный литерал, тип – </a:t>
            </a:r>
            <a:r>
              <a:rPr lang="en-US" dirty="0">
                <a:latin typeface="Consolas" panose="020B0609020204030204" pitchFamily="49" charset="0"/>
              </a:rPr>
              <a:t>char</a:t>
            </a:r>
            <a:r>
              <a:rPr lang="en-US" dirty="0"/>
              <a:t>, </a:t>
            </a:r>
            <a:r>
              <a:rPr lang="ru-RU" dirty="0"/>
              <a:t>значение – код символа </a:t>
            </a:r>
            <a:r>
              <a:rPr lang="en-US" dirty="0">
                <a:latin typeface="Consolas" panose="020B0609020204030204" pitchFamily="49" charset="0"/>
              </a:rPr>
              <a:t>‘x’</a:t>
            </a:r>
            <a:r>
              <a:rPr lang="en-US" dirty="0"/>
              <a:t>, </a:t>
            </a:r>
            <a:r>
              <a:rPr lang="ru-RU" dirty="0"/>
              <a:t>не вычисляется, т.к. операнд </a:t>
            </a:r>
            <a:r>
              <a:rPr lang="en-US" dirty="0" err="1">
                <a:latin typeface="Consolas" panose="020B0609020204030204" pitchFamily="49" charset="0"/>
              </a:rPr>
              <a:t>sizeof</a:t>
            </a:r>
            <a:r>
              <a:rPr lang="en-US" dirty="0"/>
              <a:t>.</a:t>
            </a:r>
          </a:p>
          <a:p>
            <a:r>
              <a:rPr lang="en-US" dirty="0" err="1">
                <a:latin typeface="Consolas" panose="020B0609020204030204" pitchFamily="49" charset="0"/>
              </a:rPr>
              <a:t>sizeof</a:t>
            </a:r>
            <a:r>
              <a:rPr lang="en-US" dirty="0">
                <a:latin typeface="Consolas" panose="020B0609020204030204" pitchFamily="49" charset="0"/>
              </a:rPr>
              <a:t> ‘x’</a:t>
            </a:r>
            <a:r>
              <a:rPr lang="en-US" dirty="0"/>
              <a:t> – </a:t>
            </a:r>
            <a:r>
              <a:rPr lang="ru-RU" dirty="0"/>
              <a:t>возвращает размер типа операнда – 1 (по определению </a:t>
            </a:r>
            <a:r>
              <a:rPr lang="en-US" dirty="0">
                <a:latin typeface="Consolas" panose="020B0609020204030204" pitchFamily="49" charset="0"/>
              </a:rPr>
              <a:t>char</a:t>
            </a:r>
            <a:r>
              <a:rPr lang="en-US" dirty="0"/>
              <a:t>), </a:t>
            </a:r>
            <a:r>
              <a:rPr lang="ru-RU" dirty="0"/>
              <a:t>тип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ru-RU" dirty="0"/>
              <a:t>.</a:t>
            </a:r>
          </a:p>
          <a:p>
            <a:r>
              <a:rPr lang="en-US" dirty="0">
                <a:latin typeface="Consolas" panose="020B0609020204030204" pitchFamily="49" charset="0"/>
              </a:rPr>
              <a:t>“0123”</a:t>
            </a:r>
            <a:r>
              <a:rPr lang="en-US" dirty="0"/>
              <a:t> – </a:t>
            </a:r>
            <a:r>
              <a:rPr lang="ru-RU" dirty="0"/>
              <a:t>строковый литерал, тип – </a:t>
            </a:r>
            <a:r>
              <a:rPr lang="en-US" dirty="0" err="1">
                <a:latin typeface="Consolas" panose="020B0609020204030204" pitchFamily="49" charset="0"/>
              </a:rPr>
              <a:t>const</a:t>
            </a:r>
            <a:r>
              <a:rPr lang="en-US" dirty="0">
                <a:latin typeface="Consolas" panose="020B0609020204030204" pitchFamily="49" charset="0"/>
              </a:rPr>
              <a:t> char[5]</a:t>
            </a:r>
            <a:r>
              <a:rPr lang="en-US" dirty="0"/>
              <a:t> (</a:t>
            </a:r>
            <a:r>
              <a:rPr lang="en-US" dirty="0" err="1"/>
              <a:t>lvalue</a:t>
            </a:r>
            <a:r>
              <a:rPr lang="en-US" dirty="0"/>
              <a:t>), </a:t>
            </a:r>
            <a:r>
              <a:rPr lang="ru-RU" dirty="0"/>
              <a:t>значение – </a:t>
            </a:r>
            <a:r>
              <a:rPr lang="en-US" dirty="0">
                <a:latin typeface="Consolas" panose="020B0609020204030204" pitchFamily="49" charset="0"/>
              </a:rPr>
              <a:t>{‘0’,’1’,’2’,’3’,’\0’}</a:t>
            </a:r>
          </a:p>
          <a:p>
            <a:r>
              <a:rPr lang="en-US" dirty="0">
                <a:latin typeface="Consolas" panose="020B0609020204030204" pitchFamily="49" charset="0"/>
              </a:rPr>
              <a:t>“0123”[</a:t>
            </a:r>
            <a:r>
              <a:rPr lang="en-US" dirty="0" err="1">
                <a:latin typeface="Consolas" panose="020B0609020204030204" pitchFamily="49" charset="0"/>
              </a:rPr>
              <a:t>sizeof</a:t>
            </a:r>
            <a:r>
              <a:rPr lang="en-US" dirty="0">
                <a:latin typeface="Consolas" panose="020B0609020204030204" pitchFamily="49" charset="0"/>
              </a:rPr>
              <a:t> ‘x’]</a:t>
            </a:r>
            <a:r>
              <a:rPr lang="en-US" dirty="0"/>
              <a:t> </a:t>
            </a:r>
            <a:r>
              <a:rPr lang="ru-RU" dirty="0"/>
              <a:t>эквивалентно </a:t>
            </a:r>
            <a:r>
              <a:rPr lang="en-US" dirty="0">
                <a:latin typeface="Consolas" panose="020B0609020204030204" pitchFamily="49" charset="0"/>
              </a:rPr>
              <a:t>*(“0123”+sizeof ‘x’)</a:t>
            </a:r>
          </a:p>
          <a:p>
            <a:r>
              <a:rPr lang="en-US" dirty="0">
                <a:latin typeface="Consolas" panose="020B0609020204030204" pitchFamily="49" charset="0"/>
              </a:rPr>
              <a:t>“0123” </a:t>
            </a:r>
            <a:r>
              <a:rPr lang="ru-RU" dirty="0"/>
              <a:t>разлагается по </a:t>
            </a:r>
            <a:r>
              <a:rPr lang="en-US" dirty="0"/>
              <a:t>array-to-pointer conversion </a:t>
            </a:r>
            <a:r>
              <a:rPr lang="ru-RU" dirty="0"/>
              <a:t>в </a:t>
            </a:r>
            <a:r>
              <a:rPr lang="en-US" dirty="0" err="1">
                <a:latin typeface="Consolas" panose="020B0609020204030204" pitchFamily="49" charset="0"/>
              </a:rPr>
              <a:t>const</a:t>
            </a:r>
            <a:r>
              <a:rPr lang="en-US" dirty="0">
                <a:latin typeface="Consolas" panose="020B0609020204030204" pitchFamily="49" charset="0"/>
              </a:rPr>
              <a:t> char* </a:t>
            </a:r>
            <a:r>
              <a:rPr lang="en-US" dirty="0"/>
              <a:t>- </a:t>
            </a:r>
            <a:r>
              <a:rPr lang="ru-RU" dirty="0"/>
              <a:t>адрес своего нулевого элемента (</a:t>
            </a:r>
            <a:r>
              <a:rPr lang="en-US" dirty="0">
                <a:latin typeface="Consolas" panose="020B0609020204030204" pitchFamily="49" charset="0"/>
              </a:rPr>
              <a:t>‘0’</a:t>
            </a:r>
            <a:r>
              <a:rPr lang="en-US" dirty="0"/>
              <a:t>)</a:t>
            </a:r>
            <a:r>
              <a:rPr lang="ru-RU" dirty="0"/>
              <a:t>.</a:t>
            </a:r>
          </a:p>
          <a:p>
            <a:r>
              <a:rPr lang="en-US" dirty="0"/>
              <a:t>“0123”+sizeof ‘x’</a:t>
            </a:r>
            <a:r>
              <a:rPr lang="ru-RU" dirty="0"/>
              <a:t> – арифметика указателей, результат типа </a:t>
            </a:r>
            <a:r>
              <a:rPr lang="en-US" dirty="0" err="1"/>
              <a:t>const</a:t>
            </a:r>
            <a:r>
              <a:rPr lang="en-US" dirty="0"/>
              <a:t> char* - </a:t>
            </a:r>
            <a:r>
              <a:rPr lang="ru-RU" dirty="0"/>
              <a:t>адрес нулевого элемента символьного массива </a:t>
            </a:r>
            <a:r>
              <a:rPr lang="ru-RU" dirty="0">
                <a:latin typeface="Consolas" panose="020B0609020204030204" pitchFamily="49" charset="0"/>
              </a:rPr>
              <a:t>+</a:t>
            </a:r>
            <a:r>
              <a:rPr lang="en-US" dirty="0">
                <a:latin typeface="Consolas" panose="020B0609020204030204" pitchFamily="49" charset="0"/>
              </a:rPr>
              <a:t> </a:t>
            </a:r>
            <a:r>
              <a:rPr lang="ru-RU" dirty="0">
                <a:latin typeface="Consolas" panose="020B0609020204030204" pitchFamily="49" charset="0"/>
              </a:rPr>
              <a:t>1 ==</a:t>
            </a:r>
            <a:r>
              <a:rPr lang="ru-RU" dirty="0"/>
              <a:t> адрес первого элемента.</a:t>
            </a:r>
          </a:p>
          <a:p>
            <a:r>
              <a:rPr lang="en-US" dirty="0">
                <a:latin typeface="Consolas" panose="020B0609020204030204" pitchFamily="49" charset="0"/>
              </a:rPr>
              <a:t>*(“0123”+sizeof ‘x’) </a:t>
            </a:r>
            <a:r>
              <a:rPr lang="en-US" dirty="0"/>
              <a:t>– </a:t>
            </a:r>
            <a:r>
              <a:rPr lang="ru-RU" dirty="0"/>
              <a:t>разыменование, результат – </a:t>
            </a:r>
            <a:r>
              <a:rPr lang="en-US" dirty="0" err="1"/>
              <a:t>lvalue</a:t>
            </a:r>
            <a:r>
              <a:rPr lang="en-US" dirty="0"/>
              <a:t> </a:t>
            </a:r>
            <a:r>
              <a:rPr lang="ru-RU" dirty="0"/>
              <a:t>типа </a:t>
            </a:r>
            <a:r>
              <a:rPr lang="en-US" dirty="0" err="1">
                <a:latin typeface="Consolas" panose="020B0609020204030204" pitchFamily="49" charset="0"/>
              </a:rPr>
              <a:t>const</a:t>
            </a:r>
            <a:r>
              <a:rPr lang="en-US" dirty="0">
                <a:latin typeface="Consolas" panose="020B0609020204030204" pitchFamily="49" charset="0"/>
              </a:rPr>
              <a:t> char</a:t>
            </a:r>
            <a:r>
              <a:rPr lang="en-US" dirty="0"/>
              <a:t>, </a:t>
            </a:r>
            <a:r>
              <a:rPr lang="ru-RU" dirty="0"/>
              <a:t>идентифицирующее первый элемент строкового литерала</a:t>
            </a:r>
            <a:r>
              <a:rPr lang="en-US" dirty="0"/>
              <a:t>.</a:t>
            </a:r>
            <a:endParaRPr lang="ru-RU" dirty="0"/>
          </a:p>
          <a:p>
            <a:r>
              <a:rPr lang="ru-RU" dirty="0">
                <a:latin typeface="Consolas" panose="020B0609020204030204" pitchFamily="49" charset="0"/>
              </a:rPr>
              <a:t>4.1</a:t>
            </a:r>
            <a:r>
              <a:rPr lang="ru-RU" dirty="0"/>
              <a:t> – литерал с плавающей точкой, указанное значение, тип </a:t>
            </a:r>
            <a:r>
              <a:rPr lang="en-US" dirty="0">
                <a:latin typeface="Consolas" panose="020B0609020204030204" pitchFamily="49" charset="0"/>
              </a:rPr>
              <a:t>double</a:t>
            </a:r>
            <a:r>
              <a:rPr lang="en-US" dirty="0"/>
              <a:t>.</a:t>
            </a:r>
          </a:p>
          <a:p>
            <a:r>
              <a:rPr lang="ru-RU" dirty="0"/>
              <a:t>В сложении происходит </a:t>
            </a:r>
            <a:r>
              <a:rPr lang="en-US" dirty="0" err="1"/>
              <a:t>lvalue</a:t>
            </a:r>
            <a:r>
              <a:rPr lang="en-US" dirty="0"/>
              <a:t>-to-</a:t>
            </a:r>
            <a:r>
              <a:rPr lang="en-US" dirty="0" err="1"/>
              <a:t>rvalue</a:t>
            </a:r>
            <a:r>
              <a:rPr lang="en-US" dirty="0"/>
              <a:t> conversion </a:t>
            </a:r>
            <a:r>
              <a:rPr lang="ru-RU" dirty="0"/>
              <a:t>с левым операндом, результат – код символа </a:t>
            </a:r>
            <a:r>
              <a:rPr lang="en-US" dirty="0">
                <a:latin typeface="Consolas" panose="020B0609020204030204" pitchFamily="49" charset="0"/>
              </a:rPr>
              <a:t>‘1’</a:t>
            </a:r>
            <a:r>
              <a:rPr lang="en-US" dirty="0"/>
              <a:t> </a:t>
            </a:r>
            <a:r>
              <a:rPr lang="ru-RU" dirty="0"/>
              <a:t>типа </a:t>
            </a:r>
            <a:r>
              <a:rPr lang="en-US" dirty="0">
                <a:latin typeface="Consolas" panose="020B0609020204030204" pitchFamily="49" charset="0"/>
              </a:rPr>
              <a:t>char</a:t>
            </a:r>
            <a:r>
              <a:rPr lang="en-US" dirty="0"/>
              <a:t>. </a:t>
            </a:r>
            <a:r>
              <a:rPr lang="ru-RU" dirty="0"/>
              <a:t>Тип результата – общий для </a:t>
            </a:r>
            <a:r>
              <a:rPr lang="en-US" dirty="0">
                <a:latin typeface="Consolas" panose="020B0609020204030204" pitchFamily="49" charset="0"/>
              </a:rPr>
              <a:t>char</a:t>
            </a:r>
            <a:r>
              <a:rPr lang="en-US" dirty="0"/>
              <a:t> </a:t>
            </a:r>
            <a:r>
              <a:rPr lang="ru-RU" dirty="0"/>
              <a:t>и </a:t>
            </a:r>
            <a:r>
              <a:rPr lang="en-US" dirty="0">
                <a:latin typeface="Consolas" panose="020B0609020204030204" pitchFamily="49" charset="0"/>
              </a:rPr>
              <a:t>double</a:t>
            </a:r>
            <a:r>
              <a:rPr lang="en-US" dirty="0"/>
              <a:t> – </a:t>
            </a:r>
            <a:r>
              <a:rPr lang="en-US" dirty="0">
                <a:latin typeface="Consolas" panose="020B0609020204030204" pitchFamily="49" charset="0"/>
              </a:rPr>
              <a:t>double</a:t>
            </a:r>
            <a:r>
              <a:rPr lang="en-US" dirty="0"/>
              <a:t>. </a:t>
            </a:r>
            <a:r>
              <a:rPr lang="ru-RU" dirty="0"/>
              <a:t>Результат – код символа </a:t>
            </a:r>
            <a:r>
              <a:rPr lang="en-US" dirty="0"/>
              <a:t>‘1’ </a:t>
            </a:r>
            <a:r>
              <a:rPr lang="ru-RU" dirty="0"/>
              <a:t>плюс 4.1 == код символа </a:t>
            </a:r>
            <a:r>
              <a:rPr lang="en-US" dirty="0">
                <a:latin typeface="Consolas" panose="020B0609020204030204" pitchFamily="49" charset="0"/>
              </a:rPr>
              <a:t>‘5’+0.1</a:t>
            </a:r>
            <a:r>
              <a:rPr lang="en-US" dirty="0"/>
              <a:t>.</a:t>
            </a:r>
          </a:p>
          <a:p>
            <a:r>
              <a:rPr lang="ru-RU" dirty="0"/>
              <a:t>Выражение используется для инициализации объекта типа </a:t>
            </a:r>
            <a:r>
              <a:rPr lang="en-US" dirty="0" err="1"/>
              <a:t>int</a:t>
            </a:r>
            <a:r>
              <a:rPr lang="en-US" dirty="0"/>
              <a:t>, </a:t>
            </a:r>
            <a:r>
              <a:rPr lang="ru-RU" dirty="0"/>
              <a:t>потому неявно приводится к нему по </a:t>
            </a:r>
            <a:r>
              <a:rPr lang="en-US" dirty="0"/>
              <a:t>integral-floating conversion, </a:t>
            </a:r>
            <a:r>
              <a:rPr lang="ru-RU" dirty="0"/>
              <a:t>результат – код символа </a:t>
            </a:r>
            <a:r>
              <a:rPr lang="en-US" dirty="0">
                <a:latin typeface="Consolas" panose="020B0609020204030204" pitchFamily="49" charset="0"/>
              </a:rPr>
              <a:t>‘5’</a:t>
            </a:r>
            <a:r>
              <a:rPr lang="en-US" dirty="0"/>
              <a:t>.</a:t>
            </a:r>
            <a:endParaRPr lang="ru-RU" dirty="0"/>
          </a:p>
        </p:txBody>
      </p:sp>
    </p:spTree>
    <p:extLst>
      <p:ext uri="{BB962C8B-B14F-4D97-AF65-F5344CB8AC3E}">
        <p14:creationId xmlns:p14="http://schemas.microsoft.com/office/powerpoint/2010/main" val="309878499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26297-6B1B-4B3D-8DD6-DE134299653F}"/>
              </a:ext>
            </a:extLst>
          </p:cNvPr>
          <p:cNvSpPr>
            <a:spLocks noGrp="1"/>
          </p:cNvSpPr>
          <p:nvPr>
            <p:ph type="title"/>
          </p:nvPr>
        </p:nvSpPr>
        <p:spPr/>
        <p:txBody>
          <a:bodyPr/>
          <a:lstStyle/>
          <a:p>
            <a:r>
              <a:rPr lang="ru-RU" dirty="0"/>
              <a:t>Контрольная работа:</a:t>
            </a:r>
            <a:br>
              <a:rPr lang="ru-RU" dirty="0"/>
            </a:br>
            <a:r>
              <a:rPr lang="ru-RU" dirty="0"/>
              <a:t>работа с машинным кодом</a:t>
            </a:r>
            <a:r>
              <a:rPr lang="en-US" dirty="0"/>
              <a:t> </a:t>
            </a:r>
            <a:r>
              <a:rPr lang="ru-RU" dirty="0"/>
              <a:t>и памятью</a:t>
            </a:r>
          </a:p>
        </p:txBody>
      </p:sp>
      <p:sp>
        <p:nvSpPr>
          <p:cNvPr id="3" name="Content Placeholder 2">
            <a:extLst>
              <a:ext uri="{FF2B5EF4-FFF2-40B4-BE49-F238E27FC236}">
                <a16:creationId xmlns:a16="http://schemas.microsoft.com/office/drawing/2014/main" id="{FA3AC716-115D-47C3-A9DB-4E94B52142B6}"/>
              </a:ext>
            </a:extLst>
          </p:cNvPr>
          <p:cNvSpPr>
            <a:spLocks noGrp="1"/>
          </p:cNvSpPr>
          <p:nvPr>
            <p:ph idx="1"/>
          </p:nvPr>
        </p:nvSpPr>
        <p:spPr>
          <a:xfrm>
            <a:off x="596153" y="1825625"/>
            <a:ext cx="11277599" cy="4681966"/>
          </a:xfrm>
        </p:spPr>
        <p:txBody>
          <a:bodyPr>
            <a:normAutofit/>
          </a:bodyPr>
          <a:lstStyle/>
          <a:p>
            <a:r>
              <a:rPr lang="ru-RU" dirty="0"/>
              <a:t>Предложите вариант декомпиляции, насколько это возможно, функции:</a:t>
            </a:r>
            <a:br>
              <a:rPr lang="ru-RU" dirty="0"/>
            </a:br>
            <a:br>
              <a:rPr lang="ru-RU" dirty="0"/>
            </a:b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rax</a:t>
            </a:r>
            <a:r>
              <a:rPr lang="en-US" dirty="0">
                <a:latin typeface="Consolas" panose="020B0609020204030204" pitchFamily="49" charset="0"/>
              </a:rPr>
              <a:t>,[</a:t>
            </a:r>
            <a:r>
              <a:rPr lang="en-US" dirty="0" err="1">
                <a:latin typeface="Consolas" panose="020B0609020204030204" pitchFamily="49" charset="0"/>
              </a:rPr>
              <a:t>rdi+rsi</a:t>
            </a:r>
            <a:r>
              <a:rPr lang="en-US" dirty="0">
                <a:latin typeface="Consolas" panose="020B0609020204030204" pitchFamily="49" charset="0"/>
              </a:rPr>
              <a:t>*8+16]</a:t>
            </a:r>
            <a:br>
              <a:rPr lang="en-US" dirty="0">
                <a:latin typeface="Consolas" panose="020B0609020204030204" pitchFamily="49" charset="0"/>
              </a:rPr>
            </a:br>
            <a:r>
              <a:rPr lang="en-US" dirty="0">
                <a:latin typeface="Consolas" panose="020B0609020204030204" pitchFamily="49" charset="0"/>
              </a:rPr>
              <a:t>ret</a:t>
            </a: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sizeof</a:t>
            </a:r>
            <a:r>
              <a:rPr lang="en-US" dirty="0">
                <a:latin typeface="Consolas" panose="020B0609020204030204" pitchFamily="49" charset="0"/>
              </a:rPr>
              <a:t>(T)==8</a:t>
            </a:r>
            <a:endParaRPr lang="ru-RU" dirty="0">
              <a:latin typeface="Consolas" panose="020B0609020204030204" pitchFamily="49" charset="0"/>
            </a:endParaRPr>
          </a:p>
          <a:p>
            <a:pPr marL="0" indent="0">
              <a:buNone/>
            </a:pPr>
            <a:r>
              <a:rPr lang="en-US" dirty="0">
                <a:latin typeface="Consolas" panose="020B0609020204030204" pitchFamily="49" charset="0"/>
              </a:rPr>
              <a:t>T f(</a:t>
            </a:r>
            <a:r>
              <a:rPr lang="en-US" dirty="0" err="1">
                <a:latin typeface="Consolas" panose="020B0609020204030204" pitchFamily="49" charset="0"/>
              </a:rPr>
              <a:t>const</a:t>
            </a:r>
            <a:r>
              <a:rPr lang="ru-RU" dirty="0">
                <a:latin typeface="Consolas" panose="020B0609020204030204" pitchFamily="49" charset="0"/>
              </a:rPr>
              <a:t> </a:t>
            </a:r>
            <a:r>
              <a:rPr lang="en-US" dirty="0">
                <a:latin typeface="Consolas" panose="020B0609020204030204" pitchFamily="49" charset="0"/>
              </a:rPr>
              <a:t>T* </a:t>
            </a:r>
            <a:r>
              <a:rPr lang="en-US" dirty="0" err="1">
                <a:latin typeface="Consolas" panose="020B0609020204030204" pitchFamily="49" charset="0"/>
              </a:rPr>
              <a:t>p,std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n) {</a:t>
            </a:r>
            <a:r>
              <a:rPr lang="ru-RU" dirty="0">
                <a:latin typeface="Consolas" panose="020B0609020204030204" pitchFamily="49" charset="0"/>
              </a:rPr>
              <a:t> </a:t>
            </a:r>
            <a:r>
              <a:rPr lang="en-US" dirty="0">
                <a:latin typeface="Consolas" panose="020B0609020204030204" pitchFamily="49" charset="0"/>
              </a:rPr>
              <a:t>return p[n+2];</a:t>
            </a:r>
            <a:r>
              <a:rPr lang="ru-RU" dirty="0">
                <a:latin typeface="Consolas" panose="020B0609020204030204" pitchFamily="49" charset="0"/>
              </a:rPr>
              <a:t> </a:t>
            </a:r>
            <a:r>
              <a:rPr lang="en-US" dirty="0">
                <a:latin typeface="Consolas" panose="020B0609020204030204" pitchFamily="49" charset="0"/>
              </a:rPr>
              <a:t>}</a:t>
            </a:r>
          </a:p>
        </p:txBody>
      </p:sp>
    </p:spTree>
    <p:extLst>
      <p:ext uri="{BB962C8B-B14F-4D97-AF65-F5344CB8AC3E}">
        <p14:creationId xmlns:p14="http://schemas.microsoft.com/office/powerpoint/2010/main" val="43914942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5741D-CA60-432F-A644-66BCFA23F9E2}"/>
              </a:ext>
            </a:extLst>
          </p:cNvPr>
          <p:cNvSpPr>
            <a:spLocks noGrp="1"/>
          </p:cNvSpPr>
          <p:nvPr>
            <p:ph type="title"/>
          </p:nvPr>
        </p:nvSpPr>
        <p:spPr/>
        <p:txBody>
          <a:bodyPr/>
          <a:lstStyle/>
          <a:p>
            <a:r>
              <a:rPr lang="ru-RU" dirty="0"/>
              <a:t>Контрольная работа:</a:t>
            </a:r>
            <a:br>
              <a:rPr lang="ru-RU" dirty="0"/>
            </a:br>
            <a:r>
              <a:rPr lang="ru-RU" dirty="0"/>
              <a:t>оценка решения и доработка</a:t>
            </a:r>
          </a:p>
        </p:txBody>
      </p:sp>
      <p:sp>
        <p:nvSpPr>
          <p:cNvPr id="3" name="Content Placeholder 2">
            <a:extLst>
              <a:ext uri="{FF2B5EF4-FFF2-40B4-BE49-F238E27FC236}">
                <a16:creationId xmlns:a16="http://schemas.microsoft.com/office/drawing/2014/main" id="{A5E4DEF8-0D16-4939-A39F-C88D9D4A609E}"/>
              </a:ext>
            </a:extLst>
          </p:cNvPr>
          <p:cNvSpPr>
            <a:spLocks noGrp="1"/>
          </p:cNvSpPr>
          <p:nvPr>
            <p:ph idx="1"/>
          </p:nvPr>
        </p:nvSpPr>
        <p:spPr/>
        <p:txBody>
          <a:bodyPr>
            <a:normAutofit fontScale="92500"/>
          </a:bodyPr>
          <a:lstStyle/>
          <a:p>
            <a:r>
              <a:rPr lang="ru-RU" dirty="0"/>
              <a:t>Укажите недостатки и предложите исправленный вариант для:</a:t>
            </a:r>
            <a:br>
              <a:rPr lang="ru-RU" dirty="0"/>
            </a:br>
            <a:r>
              <a:rPr lang="en-US" dirty="0" err="1">
                <a:latin typeface="Consolas" panose="020B0609020204030204" pitchFamily="49" charset="0"/>
              </a:rPr>
              <a:t>int</a:t>
            </a:r>
            <a:r>
              <a:rPr lang="en-US" dirty="0">
                <a:latin typeface="Consolas" panose="020B0609020204030204" pitchFamily="49" charset="0"/>
              </a:rPr>
              <a:t> C::f(const </a:t>
            </a:r>
            <a:r>
              <a:rPr lang="en-US" dirty="0" err="1">
                <a:latin typeface="Consolas" panose="020B0609020204030204" pitchFamily="49" charset="0"/>
              </a:rPr>
              <a:t>int</a:t>
            </a:r>
            <a:r>
              <a:rPr lang="en-US" dirty="0">
                <a:latin typeface="Consolas" panose="020B0609020204030204" pitchFamily="49" charset="0"/>
              </a:rPr>
              <a:t>&amp; x) { return x*y; }</a:t>
            </a:r>
          </a:p>
          <a:p>
            <a:endParaRPr lang="en-US" dirty="0"/>
          </a:p>
          <a:p>
            <a:pPr marL="514350" indent="-514350">
              <a:buFont typeface="+mj-lt"/>
              <a:buAutoNum type="arabicPeriod"/>
            </a:pPr>
            <a:r>
              <a:rPr lang="ru-RU" dirty="0"/>
              <a:t>Передача </a:t>
            </a:r>
            <a:r>
              <a:rPr lang="en-US" dirty="0" err="1">
                <a:latin typeface="Consolas" panose="020B0609020204030204" pitchFamily="49" charset="0"/>
              </a:rPr>
              <a:t>int</a:t>
            </a:r>
            <a:r>
              <a:rPr lang="en-US" dirty="0"/>
              <a:t> </a:t>
            </a:r>
            <a:r>
              <a:rPr lang="ru-RU" dirty="0"/>
              <a:t>по ссылке не оправдана, фундаментальный тип эффективно передаётся по значению.</a:t>
            </a:r>
          </a:p>
          <a:p>
            <a:pPr marL="514350" indent="-514350">
              <a:buFont typeface="+mj-lt"/>
              <a:buAutoNum type="arabicPeriod"/>
            </a:pPr>
            <a:r>
              <a:rPr lang="ru-RU" dirty="0"/>
              <a:t>Функция достаточно проста, чтобы быть встраиваемой.</a:t>
            </a:r>
          </a:p>
          <a:p>
            <a:pPr marL="0" indent="0">
              <a:buNone/>
            </a:pPr>
            <a:r>
              <a:rPr lang="en-US" dirty="0">
                <a:latin typeface="Consolas" panose="020B0609020204030204" pitchFamily="49" charset="0"/>
              </a:rPr>
              <a:t>class C {</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f(</a:t>
            </a:r>
            <a:r>
              <a:rPr lang="en-US" dirty="0" err="1">
                <a:latin typeface="Consolas" panose="020B0609020204030204" pitchFamily="49" charset="0"/>
              </a:rPr>
              <a:t>int</a:t>
            </a:r>
            <a:r>
              <a:rPr lang="en-US" dirty="0">
                <a:latin typeface="Consolas" panose="020B0609020204030204" pitchFamily="49" charset="0"/>
              </a:rPr>
              <a:t> x) { return x*y; }</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373730090"/>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DD92-4D7A-477A-A070-DD059FD179EA}"/>
              </a:ext>
            </a:extLst>
          </p:cNvPr>
          <p:cNvSpPr>
            <a:spLocks noGrp="1"/>
          </p:cNvSpPr>
          <p:nvPr>
            <p:ph type="title"/>
          </p:nvPr>
        </p:nvSpPr>
        <p:spPr/>
        <p:txBody>
          <a:bodyPr/>
          <a:lstStyle/>
          <a:p>
            <a:r>
              <a:rPr lang="ru-RU" dirty="0"/>
              <a:t>Контрольная работа:</a:t>
            </a:r>
            <a:br>
              <a:rPr lang="ru-RU"/>
            </a:br>
            <a:r>
              <a:rPr lang="ru-RU"/>
              <a:t>дополнительный </a:t>
            </a:r>
            <a:r>
              <a:rPr lang="ru-RU" dirty="0"/>
              <a:t>вопрос</a:t>
            </a:r>
          </a:p>
        </p:txBody>
      </p:sp>
      <p:sp>
        <p:nvSpPr>
          <p:cNvPr id="3" name="Content Placeholder 2">
            <a:extLst>
              <a:ext uri="{FF2B5EF4-FFF2-40B4-BE49-F238E27FC236}">
                <a16:creationId xmlns:a16="http://schemas.microsoft.com/office/drawing/2014/main" id="{5CEBE299-2036-4B42-A3D1-E5CD0A2BE602}"/>
              </a:ext>
            </a:extLst>
          </p:cNvPr>
          <p:cNvSpPr>
            <a:spLocks noGrp="1"/>
          </p:cNvSpPr>
          <p:nvPr>
            <p:ph idx="1"/>
          </p:nvPr>
        </p:nvSpPr>
        <p:spPr/>
        <p:txBody>
          <a:bodyPr/>
          <a:lstStyle/>
          <a:p>
            <a:r>
              <a:rPr lang="ru-RU" dirty="0"/>
              <a:t>Разбор на токены</a:t>
            </a:r>
          </a:p>
          <a:p>
            <a:r>
              <a:rPr lang="ru-RU" dirty="0"/>
              <a:t>Поиск имён</a:t>
            </a:r>
          </a:p>
          <a:p>
            <a:r>
              <a:rPr lang="ru-RU" dirty="0"/>
              <a:t>Вопросы по модификации текста («что изменится и на каком уровне, если поменять…»)</a:t>
            </a:r>
          </a:p>
          <a:p>
            <a:r>
              <a:rPr lang="ru-RU" dirty="0"/>
              <a:t>Классификация ошибок и их обнаружения инструментальными средствами</a:t>
            </a:r>
          </a:p>
          <a:p>
            <a:r>
              <a:rPr lang="ru-RU" dirty="0"/>
              <a:t>…</a:t>
            </a:r>
          </a:p>
        </p:txBody>
      </p:sp>
    </p:spTree>
    <p:extLst>
      <p:ext uri="{BB962C8B-B14F-4D97-AF65-F5344CB8AC3E}">
        <p14:creationId xmlns:p14="http://schemas.microsoft.com/office/powerpoint/2010/main" val="1273974323"/>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CCCC14-7356-4940-8F5D-98ADE07CF4E7}"/>
              </a:ext>
            </a:extLst>
          </p:cNvPr>
          <p:cNvSpPr>
            <a:spLocks noGrp="1"/>
          </p:cNvSpPr>
          <p:nvPr>
            <p:ph type="title"/>
          </p:nvPr>
        </p:nvSpPr>
        <p:spPr/>
        <p:txBody>
          <a:bodyPr/>
          <a:lstStyle/>
          <a:p>
            <a:r>
              <a:rPr lang="ru-RU" dirty="0"/>
              <a:t>Практика 04/06.04</a:t>
            </a:r>
          </a:p>
        </p:txBody>
      </p:sp>
      <p:sp>
        <p:nvSpPr>
          <p:cNvPr id="5" name="Text Placeholder 4">
            <a:extLst>
              <a:ext uri="{FF2B5EF4-FFF2-40B4-BE49-F238E27FC236}">
                <a16:creationId xmlns:a16="http://schemas.microsoft.com/office/drawing/2014/main" id="{00317EC4-87C1-4125-AC08-A998F6A76CD5}"/>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441442232"/>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C9237E-2C55-4511-90AE-D37E77F5A3C6}"/>
              </a:ext>
            </a:extLst>
          </p:cNvPr>
          <p:cNvSpPr>
            <a:spLocks noGrp="1"/>
          </p:cNvSpPr>
          <p:nvPr>
            <p:ph type="title"/>
          </p:nvPr>
        </p:nvSpPr>
        <p:spPr/>
        <p:txBody>
          <a:bodyPr/>
          <a:lstStyle/>
          <a:p>
            <a:r>
              <a:rPr lang="ru-RU" dirty="0"/>
              <a:t>Библиотеки</a:t>
            </a:r>
          </a:p>
        </p:txBody>
      </p:sp>
      <p:sp>
        <p:nvSpPr>
          <p:cNvPr id="5" name="Content Placeholder 4">
            <a:extLst>
              <a:ext uri="{FF2B5EF4-FFF2-40B4-BE49-F238E27FC236}">
                <a16:creationId xmlns:a16="http://schemas.microsoft.com/office/drawing/2014/main" id="{5385C03A-A0CC-450A-8D3D-2C13CE14E4C8}"/>
              </a:ext>
            </a:extLst>
          </p:cNvPr>
          <p:cNvSpPr>
            <a:spLocks noGrp="1"/>
          </p:cNvSpPr>
          <p:nvPr>
            <p:ph idx="1"/>
          </p:nvPr>
        </p:nvSpPr>
        <p:spPr/>
        <p:txBody>
          <a:bodyPr>
            <a:normAutofit fontScale="92500" lnSpcReduction="20000"/>
          </a:bodyPr>
          <a:lstStyle/>
          <a:p>
            <a:r>
              <a:rPr lang="ru-RU" dirty="0"/>
              <a:t>Библиотека </a:t>
            </a:r>
            <a:r>
              <a:rPr lang="en-US" dirty="0"/>
              <a:t>(library)</a:t>
            </a:r>
            <a:r>
              <a:rPr lang="ru-RU" dirty="0"/>
              <a:t> – средство многократного использования кода, разделяемого между несколькими целями или проектами.</a:t>
            </a:r>
          </a:p>
          <a:p>
            <a:r>
              <a:rPr lang="ru-RU" dirty="0"/>
              <a:t>Библиотеки логически состоят из множества единиц трансляции (включая отдельные заголовочные файлы, не требующие отдельной реализации, в том числе </a:t>
            </a:r>
            <a:r>
              <a:rPr lang="en-US" dirty="0"/>
              <a:t>header-only </a:t>
            </a:r>
            <a:r>
              <a:rPr lang="ru-RU" dirty="0"/>
              <a:t>библиотеки).</a:t>
            </a:r>
          </a:p>
          <a:p>
            <a:r>
              <a:rPr lang="ru-RU" dirty="0"/>
              <a:t>Библиотеки позволяют не компилировать повторно тот же код (+/- оговорки об </a:t>
            </a:r>
            <a:r>
              <a:rPr lang="en-US" dirty="0"/>
              <a:t>inline/template/…)</a:t>
            </a:r>
            <a:endParaRPr lang="ru-RU" dirty="0"/>
          </a:p>
          <a:p>
            <a:r>
              <a:rPr lang="ru-RU" dirty="0"/>
              <a:t>У соответствующих единиц трансляции различают два уровня интерфейса: для другие единиц трансляции той же библиотеки, и для внешних пользователей.</a:t>
            </a:r>
          </a:p>
          <a:p>
            <a:r>
              <a:rPr lang="ru-RU" dirty="0"/>
              <a:t>Помимо понятия «стандартная библиотека языка </a:t>
            </a:r>
            <a:r>
              <a:rPr lang="en-US" dirty="0"/>
              <a:t>C/C++, </a:t>
            </a:r>
            <a:r>
              <a:rPr lang="ru-RU" dirty="0"/>
              <a:t>которая всегда доступна автоматически», стандарт языка о библиотеках не говорит, они опираются на детали реализации конкретных среди и инструментальных средств.</a:t>
            </a:r>
          </a:p>
        </p:txBody>
      </p:sp>
    </p:spTree>
    <p:extLst>
      <p:ext uri="{BB962C8B-B14F-4D97-AF65-F5344CB8AC3E}">
        <p14:creationId xmlns:p14="http://schemas.microsoft.com/office/powerpoint/2010/main" val="2231472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0C46EC-D93B-44DB-891F-6E16B4F1F877}"/>
              </a:ext>
            </a:extLst>
          </p:cNvPr>
          <p:cNvSpPr>
            <a:spLocks noGrp="1"/>
          </p:cNvSpPr>
          <p:nvPr>
            <p:ph type="title"/>
          </p:nvPr>
        </p:nvSpPr>
        <p:spPr/>
        <p:txBody>
          <a:bodyPr/>
          <a:lstStyle/>
          <a:p>
            <a:r>
              <a:rPr lang="ru-RU" dirty="0"/>
              <a:t>Лекция </a:t>
            </a:r>
            <a:r>
              <a:rPr lang="en-US" dirty="0"/>
              <a:t>2 - </a:t>
            </a:r>
            <a:r>
              <a:rPr lang="ru-RU" dirty="0"/>
              <a:t>пропущено</a:t>
            </a:r>
          </a:p>
        </p:txBody>
      </p:sp>
    </p:spTree>
    <p:extLst>
      <p:ext uri="{BB962C8B-B14F-4D97-AF65-F5344CB8AC3E}">
        <p14:creationId xmlns:p14="http://schemas.microsoft.com/office/powerpoint/2010/main" val="2766683419"/>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34407-18CF-4820-8479-B42B10BB8FA5}"/>
              </a:ext>
            </a:extLst>
          </p:cNvPr>
          <p:cNvSpPr>
            <a:spLocks noGrp="1"/>
          </p:cNvSpPr>
          <p:nvPr>
            <p:ph type="title"/>
          </p:nvPr>
        </p:nvSpPr>
        <p:spPr/>
        <p:txBody>
          <a:bodyPr/>
          <a:lstStyle/>
          <a:p>
            <a:r>
              <a:rPr lang="ru-RU" dirty="0"/>
              <a:t>Использование библиотек с драйвером компилятора</a:t>
            </a:r>
          </a:p>
        </p:txBody>
      </p:sp>
      <p:sp>
        <p:nvSpPr>
          <p:cNvPr id="3" name="Content Placeholder 2">
            <a:extLst>
              <a:ext uri="{FF2B5EF4-FFF2-40B4-BE49-F238E27FC236}">
                <a16:creationId xmlns:a16="http://schemas.microsoft.com/office/drawing/2014/main" id="{DE0B31D3-DB14-4103-A94C-6C71838C0914}"/>
              </a:ext>
            </a:extLst>
          </p:cNvPr>
          <p:cNvSpPr>
            <a:spLocks noGrp="1"/>
          </p:cNvSpPr>
          <p:nvPr>
            <p:ph idx="1"/>
          </p:nvPr>
        </p:nvSpPr>
        <p:spPr/>
        <p:txBody>
          <a:bodyPr>
            <a:normAutofit fontScale="92500"/>
          </a:bodyPr>
          <a:lstStyle/>
          <a:p>
            <a:r>
              <a:rPr lang="ru-RU" dirty="0"/>
              <a:t>Для использование библиотек напрямую с драйвером компилятора необходимо:</a:t>
            </a:r>
          </a:p>
          <a:p>
            <a:pPr marL="914400" lvl="1" indent="-457200">
              <a:buFont typeface="+mj-lt"/>
              <a:buAutoNum type="arabicPeriod"/>
            </a:pPr>
            <a:r>
              <a:rPr lang="ru-RU" dirty="0"/>
              <a:t>Включить в путь поиска заголовочных файлов каталог с заголовочными файлами библиотеки (</a:t>
            </a:r>
            <a:r>
              <a:rPr lang="en-US" dirty="0" err="1"/>
              <a:t>gcc</a:t>
            </a:r>
            <a:r>
              <a:rPr lang="en-US" dirty="0"/>
              <a:t>/clang: </a:t>
            </a:r>
            <a:r>
              <a:rPr lang="en-US" dirty="0">
                <a:latin typeface="Consolas" panose="020B0609020204030204" pitchFamily="49" charset="0"/>
              </a:rPr>
              <a:t>-I</a:t>
            </a:r>
            <a:r>
              <a:rPr lang="en-US" dirty="0"/>
              <a:t>)</a:t>
            </a:r>
            <a:r>
              <a:rPr lang="ru-RU" dirty="0"/>
              <a:t>. Если они установлены в системные каталоги (</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/include</a:t>
            </a:r>
            <a:r>
              <a:rPr lang="en-US" dirty="0"/>
              <a:t> </a:t>
            </a:r>
            <a:r>
              <a:rPr lang="ru-RU" dirty="0"/>
              <a:t>в </a:t>
            </a:r>
            <a:r>
              <a:rPr lang="en-US" dirty="0"/>
              <a:t>Linux), </a:t>
            </a:r>
            <a:r>
              <a:rPr lang="ru-RU" dirty="0"/>
              <a:t>этот шаг не требуется.</a:t>
            </a:r>
            <a:endParaRPr lang="en-US" dirty="0"/>
          </a:p>
          <a:p>
            <a:pPr marL="914400" lvl="1" indent="-457200">
              <a:buFont typeface="+mj-lt"/>
              <a:buAutoNum type="arabicPeriod"/>
            </a:pPr>
            <a:r>
              <a:rPr lang="ru-RU" dirty="0"/>
              <a:t>Указать файл самой библиотеки, если она не </a:t>
            </a:r>
            <a:r>
              <a:rPr lang="en-US" dirty="0"/>
              <a:t>header-only </a:t>
            </a:r>
            <a:r>
              <a:rPr lang="ru-RU" dirty="0"/>
              <a:t>одним из двух способов:</a:t>
            </a:r>
          </a:p>
          <a:p>
            <a:pPr lvl="2"/>
            <a:r>
              <a:rPr lang="ru-RU" dirty="0"/>
              <a:t>Её полным именем. Драйвер компилятора передаёт все файлы неизвестных ему форматов компоновщику, включая библиотеки. Такое указание неудобно, и используется обычно только через системы сборки (в том числе </a:t>
            </a:r>
            <a:r>
              <a:rPr lang="en-US" dirty="0" err="1"/>
              <a:t>CMake</a:t>
            </a:r>
            <a:r>
              <a:rPr lang="en-US" dirty="0"/>
              <a:t>)</a:t>
            </a:r>
            <a:r>
              <a:rPr lang="ru-RU" dirty="0"/>
              <a:t>.</a:t>
            </a:r>
          </a:p>
          <a:p>
            <a:pPr lvl="2"/>
            <a:r>
              <a:rPr lang="ru-RU" dirty="0"/>
              <a:t>Её базовым именем без префиксов/суффиксов имени файла библиотеки, принятого в той или иной среде. Для этого используется</a:t>
            </a:r>
            <a:r>
              <a:rPr lang="en-US" dirty="0"/>
              <a:t> </a:t>
            </a:r>
            <a:r>
              <a:rPr lang="ru-RU" dirty="0"/>
              <a:t>опция </a:t>
            </a:r>
            <a:r>
              <a:rPr lang="en-US" dirty="0">
                <a:latin typeface="Consolas" panose="020B0609020204030204" pitchFamily="49" charset="0"/>
              </a:rPr>
              <a:t>–l</a:t>
            </a:r>
            <a:r>
              <a:rPr lang="ru-RU" dirty="0">
                <a:latin typeface="Consolas" panose="020B0609020204030204" pitchFamily="49" charset="0"/>
              </a:rPr>
              <a:t>базовое-имя</a:t>
            </a:r>
            <a:r>
              <a:rPr lang="ru-RU" dirty="0"/>
              <a:t>. Если библиотека не находится в пути поиска библиотек (см. </a:t>
            </a:r>
            <a:r>
              <a:rPr lang="en-US" dirty="0">
                <a:latin typeface="Consolas" panose="020B0609020204030204" pitchFamily="49" charset="0"/>
              </a:rPr>
              <a:t>clang++ -print-search-</a:t>
            </a:r>
            <a:r>
              <a:rPr lang="en-US" dirty="0" err="1">
                <a:latin typeface="Consolas" panose="020B0609020204030204" pitchFamily="49" charset="0"/>
              </a:rPr>
              <a:t>dirs</a:t>
            </a:r>
            <a:r>
              <a:rPr lang="en-US" dirty="0"/>
              <a:t>), </a:t>
            </a:r>
            <a:r>
              <a:rPr lang="ru-RU" dirty="0"/>
              <a:t>перед этим путь поиска библиотек нужно указать опцией </a:t>
            </a:r>
            <a:r>
              <a:rPr lang="en-US" dirty="0">
                <a:latin typeface="Consolas" panose="020B0609020204030204" pitchFamily="49" charset="0"/>
              </a:rPr>
              <a:t>–L</a:t>
            </a:r>
            <a:r>
              <a:rPr lang="ru-RU" dirty="0">
                <a:latin typeface="Consolas" panose="020B0609020204030204" pitchFamily="49" charset="0"/>
              </a:rPr>
              <a:t>путь</a:t>
            </a:r>
            <a:r>
              <a:rPr lang="ru-RU" dirty="0"/>
              <a:t>.</a:t>
            </a:r>
          </a:p>
        </p:txBody>
      </p:sp>
    </p:spTree>
    <p:extLst>
      <p:ext uri="{BB962C8B-B14F-4D97-AF65-F5344CB8AC3E}">
        <p14:creationId xmlns:p14="http://schemas.microsoft.com/office/powerpoint/2010/main" val="719341923"/>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D951-78BF-447C-8FBF-37533B8EA43A}"/>
              </a:ext>
            </a:extLst>
          </p:cNvPr>
          <p:cNvSpPr>
            <a:spLocks noGrp="1"/>
          </p:cNvSpPr>
          <p:nvPr>
            <p:ph type="title"/>
          </p:nvPr>
        </p:nvSpPr>
        <p:spPr/>
        <p:txBody>
          <a:bodyPr/>
          <a:lstStyle/>
          <a:p>
            <a:r>
              <a:rPr lang="ru-RU" dirty="0"/>
              <a:t>Статические библиотеки</a:t>
            </a:r>
          </a:p>
        </p:txBody>
      </p:sp>
      <p:sp>
        <p:nvSpPr>
          <p:cNvPr id="3" name="Content Placeholder 2">
            <a:extLst>
              <a:ext uri="{FF2B5EF4-FFF2-40B4-BE49-F238E27FC236}">
                <a16:creationId xmlns:a16="http://schemas.microsoft.com/office/drawing/2014/main" id="{64036C9A-3951-4588-A5E9-548FB29A0345}"/>
              </a:ext>
            </a:extLst>
          </p:cNvPr>
          <p:cNvSpPr>
            <a:spLocks noGrp="1"/>
          </p:cNvSpPr>
          <p:nvPr>
            <p:ph idx="1"/>
          </p:nvPr>
        </p:nvSpPr>
        <p:spPr/>
        <p:txBody>
          <a:bodyPr>
            <a:normAutofit fontScale="70000" lnSpcReduction="20000"/>
          </a:bodyPr>
          <a:lstStyle/>
          <a:p>
            <a:r>
              <a:rPr lang="ru-RU" dirty="0"/>
              <a:t>Статические</a:t>
            </a:r>
            <a:r>
              <a:rPr lang="en-US" dirty="0"/>
              <a:t> (static) </a:t>
            </a:r>
            <a:r>
              <a:rPr lang="ru-RU" dirty="0"/>
              <a:t>библиотеки – библиотеки, компоновка которых с программой осуществляется на этапе компоновки.</a:t>
            </a:r>
          </a:p>
          <a:p>
            <a:r>
              <a:rPr lang="ru-RU" dirty="0"/>
              <a:t>Статическая библиотека – архив, включающий в себя объектные файлы, с общим оглавлением определённых глобальных символов, указывающим, в каких объектных файлах они определены.</a:t>
            </a:r>
          </a:p>
          <a:p>
            <a:r>
              <a:rPr lang="ru-RU" dirty="0"/>
              <a:t>Файлы библиотек в ОС </a:t>
            </a:r>
            <a:r>
              <a:rPr lang="en-US" dirty="0"/>
              <a:t>Linux </a:t>
            </a:r>
            <a:r>
              <a:rPr lang="ru-RU" dirty="0"/>
              <a:t>имеют префикс имени </a:t>
            </a:r>
            <a:r>
              <a:rPr lang="en-US" dirty="0"/>
              <a:t>lib, </a:t>
            </a:r>
            <a:r>
              <a:rPr lang="ru-RU" dirty="0"/>
              <a:t>статические библиотеки имеют расширение (суффикс) </a:t>
            </a:r>
            <a:r>
              <a:rPr lang="en-US" dirty="0"/>
              <a:t>.a</a:t>
            </a:r>
            <a:r>
              <a:rPr lang="ru-RU" dirty="0"/>
              <a:t>, например </a:t>
            </a:r>
            <a:r>
              <a:rPr lang="en-US" dirty="0" err="1"/>
              <a:t>libtest.a</a:t>
            </a:r>
            <a:r>
              <a:rPr lang="en-US" dirty="0"/>
              <a:t>.</a:t>
            </a:r>
            <a:endParaRPr lang="ru-RU" dirty="0"/>
          </a:p>
          <a:p>
            <a:r>
              <a:rPr lang="ru-RU" dirty="0"/>
              <a:t>Работа с архивами статических библиотек осуществляется командой</a:t>
            </a:r>
            <a:r>
              <a:rPr lang="en-US" dirty="0"/>
              <a:t> </a:t>
            </a:r>
            <a:r>
              <a:rPr lang="en-US" dirty="0" err="1"/>
              <a:t>ar</a:t>
            </a:r>
            <a:r>
              <a:rPr lang="en-US" dirty="0"/>
              <a:t>, </a:t>
            </a:r>
            <a:r>
              <a:rPr lang="ru-RU" dirty="0"/>
              <a:t>например, </a:t>
            </a:r>
            <a:r>
              <a:rPr lang="en-US" dirty="0" err="1"/>
              <a:t>ar</a:t>
            </a:r>
            <a:r>
              <a:rPr lang="en-US" dirty="0"/>
              <a:t> t </a:t>
            </a:r>
            <a:r>
              <a:rPr lang="en-US" dirty="0" err="1"/>
              <a:t>libtest.a</a:t>
            </a:r>
            <a:r>
              <a:rPr lang="en-US" dirty="0"/>
              <a:t> – </a:t>
            </a:r>
            <a:r>
              <a:rPr lang="ru-RU" dirty="0"/>
              <a:t>показать список объектных файлов в указанной библиотеке.</a:t>
            </a:r>
          </a:p>
          <a:p>
            <a:r>
              <a:rPr lang="ru-RU" dirty="0"/>
              <a:t>При использовании статических библиотек, если не находится </a:t>
            </a:r>
            <a:r>
              <a:rPr lang="ru-RU" dirty="0" err="1"/>
              <a:t>определния</a:t>
            </a:r>
            <a:r>
              <a:rPr lang="ru-RU" dirty="0"/>
              <a:t> нужного символа среди объектных файлов программы, просматриваются оглавления указанных компоновщику библиотек. При нахождении, из библиотеки извлекается копия объектного файла с нужным определением, который входит в процесс компоновки по обычным правилам (в том числе, может сам содержать не определённые символы, для удовлетворения которых потребуется извлекать дополнительных объектные файлы из той же или другой библиотеки). Процесс продолжается, пока остаются не определённые символы.</a:t>
            </a:r>
          </a:p>
          <a:p>
            <a:endParaRPr lang="ru-RU" dirty="0"/>
          </a:p>
        </p:txBody>
      </p:sp>
    </p:spTree>
    <p:extLst>
      <p:ext uri="{BB962C8B-B14F-4D97-AF65-F5344CB8AC3E}">
        <p14:creationId xmlns:p14="http://schemas.microsoft.com/office/powerpoint/2010/main" val="168472069"/>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1512-043B-4AD9-B436-2749A08CF4E2}"/>
              </a:ext>
            </a:extLst>
          </p:cNvPr>
          <p:cNvSpPr>
            <a:spLocks noGrp="1"/>
          </p:cNvSpPr>
          <p:nvPr>
            <p:ph type="title"/>
          </p:nvPr>
        </p:nvSpPr>
        <p:spPr/>
        <p:txBody>
          <a:bodyPr/>
          <a:lstStyle/>
          <a:p>
            <a:r>
              <a:rPr lang="ru-RU" dirty="0"/>
              <a:t>Динамические библиотеки</a:t>
            </a:r>
          </a:p>
        </p:txBody>
      </p:sp>
      <p:sp>
        <p:nvSpPr>
          <p:cNvPr id="3" name="Content Placeholder 2">
            <a:extLst>
              <a:ext uri="{FF2B5EF4-FFF2-40B4-BE49-F238E27FC236}">
                <a16:creationId xmlns:a16="http://schemas.microsoft.com/office/drawing/2014/main" id="{3E42595A-7C6B-43B7-9B6C-84FA54E1641D}"/>
              </a:ext>
            </a:extLst>
          </p:cNvPr>
          <p:cNvSpPr>
            <a:spLocks noGrp="1"/>
          </p:cNvSpPr>
          <p:nvPr>
            <p:ph idx="1"/>
          </p:nvPr>
        </p:nvSpPr>
        <p:spPr>
          <a:xfrm>
            <a:off x="838200" y="1336090"/>
            <a:ext cx="10515600" cy="5299968"/>
          </a:xfrm>
        </p:spPr>
        <p:txBody>
          <a:bodyPr>
            <a:normAutofit fontScale="62500" lnSpcReduction="20000"/>
          </a:bodyPr>
          <a:lstStyle/>
          <a:p>
            <a:r>
              <a:rPr lang="ru-RU" dirty="0"/>
              <a:t>Динамические библиотеки – библиотеки, фактически компонуемые с программой при каждом её запуске.</a:t>
            </a:r>
          </a:p>
          <a:p>
            <a:r>
              <a:rPr lang="ru-RU" dirty="0"/>
              <a:t>Динамическая библиотека обычно имеет формат, схожий с образом программы, за исключением отсутствия в ней определения </a:t>
            </a:r>
            <a:r>
              <a:rPr lang="en-US" dirty="0">
                <a:latin typeface="Consolas" panose="020B0609020204030204" pitchFamily="49" charset="0"/>
              </a:rPr>
              <a:t>main</a:t>
            </a:r>
            <a:r>
              <a:rPr lang="ru-RU" dirty="0"/>
              <a:t>, т.к. роль библиотеки предоставлять функциональность по требованию её пользователя. В остальном в процессе её компоновки, аналогично образу программы, границы её объектных файлов стираются при объединении.</a:t>
            </a:r>
          </a:p>
          <a:p>
            <a:r>
              <a:rPr lang="ru-RU" dirty="0"/>
              <a:t>При создании динамических библиотек различают две разновидности внешней связанности: символы для использования другими единицами трансляции той же библиотеки, и символы, предоставляемые библиотекой её пользователям. Последние заносятся в отдельную </a:t>
            </a:r>
            <a:r>
              <a:rPr lang="ru-RU" i="1" dirty="0"/>
              <a:t>таблицу динамических символов</a:t>
            </a:r>
            <a:r>
              <a:rPr lang="ru-RU" dirty="0"/>
              <a:t> (</a:t>
            </a:r>
            <a:r>
              <a:rPr lang="en-US" i="1" dirty="0"/>
              <a:t>dynamic symbol table</a:t>
            </a:r>
            <a:r>
              <a:rPr lang="en-US" dirty="0"/>
              <a:t>).</a:t>
            </a:r>
          </a:p>
          <a:p>
            <a:r>
              <a:rPr lang="ru-RU" dirty="0"/>
              <a:t>При компоновке с использованием динамических библиотек, если требуемый символ найден в таблице динамических символов таковой, никакого копирования информации не происходит, вместо этого в образ программы заносится информация о зависимости его от соответствующей библиотеки.</a:t>
            </a:r>
          </a:p>
          <a:p>
            <a:r>
              <a:rPr lang="ru-RU" dirty="0"/>
              <a:t>При запуске программы, использующей динамические библиотеки, управление сначала получает </a:t>
            </a:r>
            <a:r>
              <a:rPr lang="ru-RU" i="1" dirty="0"/>
              <a:t>динамический компоновщик</a:t>
            </a:r>
            <a:r>
              <a:rPr lang="ru-RU" dirty="0"/>
              <a:t> (</a:t>
            </a:r>
            <a:r>
              <a:rPr lang="en-US" i="1" dirty="0"/>
              <a:t>dynamic linker</a:t>
            </a:r>
            <a:r>
              <a:rPr lang="en-US" dirty="0"/>
              <a:t>). </a:t>
            </a:r>
            <a:r>
              <a:rPr lang="ru-RU" dirty="0"/>
              <a:t>Он загружает все указанные в образе программы требуемые динамические библиотеки в адресное пространство процесса, выполняет фактическую компоновку – заполнение адресов символов из библиотеки в требуемых местах, после чего передаёт программе управление. Динамический компоновщик является частью ядра ОС или специальной программой.</a:t>
            </a:r>
          </a:p>
          <a:p>
            <a:r>
              <a:rPr lang="ru-RU" dirty="0"/>
              <a:t>Динамические библиотеки в ОС </a:t>
            </a:r>
            <a:r>
              <a:rPr lang="en-US" dirty="0"/>
              <a:t>Linux </a:t>
            </a:r>
            <a:r>
              <a:rPr lang="ru-RU" dirty="0"/>
              <a:t>имеют расширение </a:t>
            </a:r>
            <a:r>
              <a:rPr lang="en-US" dirty="0">
                <a:latin typeface="Consolas" panose="020B0609020204030204" pitchFamily="49" charset="0"/>
              </a:rPr>
              <a:t>.so</a:t>
            </a:r>
            <a:r>
              <a:rPr lang="en-US" dirty="0"/>
              <a:t>, </a:t>
            </a:r>
            <a:r>
              <a:rPr lang="ru-RU" dirty="0"/>
              <a:t>например, </a:t>
            </a:r>
            <a:r>
              <a:rPr lang="en-US" dirty="0">
                <a:latin typeface="Consolas" panose="020B0609020204030204" pitchFamily="49" charset="0"/>
              </a:rPr>
              <a:t>libtest.so</a:t>
            </a:r>
            <a:r>
              <a:rPr lang="en-US" dirty="0"/>
              <a:t>.</a:t>
            </a:r>
            <a:endParaRPr lang="ru-RU" dirty="0"/>
          </a:p>
          <a:p>
            <a:r>
              <a:rPr lang="ru-RU" dirty="0"/>
              <a:t>Поскольку в </a:t>
            </a:r>
            <a:r>
              <a:rPr lang="en-US" dirty="0"/>
              <a:t>Linux </a:t>
            </a:r>
            <a:r>
              <a:rPr lang="ru-RU" dirty="0"/>
              <a:t>динамические библиотеки, как и образы программ, имеют формат </a:t>
            </a:r>
            <a:r>
              <a:rPr lang="en-US" dirty="0"/>
              <a:t>ELF, </a:t>
            </a:r>
            <a:r>
              <a:rPr lang="ru-RU" dirty="0"/>
              <a:t>с ними работает</a:t>
            </a:r>
            <a:r>
              <a:rPr lang="en-US" dirty="0"/>
              <a:t>, </a:t>
            </a:r>
            <a:r>
              <a:rPr lang="ru-RU" dirty="0"/>
              <a:t>в том числе, </a:t>
            </a:r>
            <a:r>
              <a:rPr lang="en-US" dirty="0" err="1">
                <a:latin typeface="Consolas" panose="020B0609020204030204" pitchFamily="49" charset="0"/>
              </a:rPr>
              <a:t>objdump</a:t>
            </a:r>
            <a:r>
              <a:rPr lang="en-US" dirty="0"/>
              <a:t>, </a:t>
            </a:r>
            <a:r>
              <a:rPr lang="ru-RU" dirty="0"/>
              <a:t>опция </a:t>
            </a:r>
            <a:r>
              <a:rPr lang="en-US" dirty="0">
                <a:latin typeface="Consolas" panose="020B0609020204030204" pitchFamily="49" charset="0"/>
              </a:rPr>
              <a:t>–T</a:t>
            </a:r>
            <a:r>
              <a:rPr lang="en-US" dirty="0"/>
              <a:t> </a:t>
            </a:r>
            <a:r>
              <a:rPr lang="ru-RU" dirty="0"/>
              <a:t>показывает таблицу динамических символов.</a:t>
            </a:r>
          </a:p>
        </p:txBody>
      </p:sp>
    </p:spTree>
    <p:extLst>
      <p:ext uri="{BB962C8B-B14F-4D97-AF65-F5344CB8AC3E}">
        <p14:creationId xmlns:p14="http://schemas.microsoft.com/office/powerpoint/2010/main" val="2914444433"/>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FE06-9AAB-4AB7-B076-043D728AA76D}"/>
              </a:ext>
            </a:extLst>
          </p:cNvPr>
          <p:cNvSpPr>
            <a:spLocks noGrp="1"/>
          </p:cNvSpPr>
          <p:nvPr>
            <p:ph type="title"/>
          </p:nvPr>
        </p:nvSpPr>
        <p:spPr/>
        <p:txBody>
          <a:bodyPr/>
          <a:lstStyle/>
          <a:p>
            <a:r>
              <a:rPr lang="ru-RU" dirty="0"/>
              <a:t>Зависимости динамических библиотек</a:t>
            </a:r>
          </a:p>
        </p:txBody>
      </p:sp>
      <p:sp>
        <p:nvSpPr>
          <p:cNvPr id="3" name="Content Placeholder 2">
            <a:extLst>
              <a:ext uri="{FF2B5EF4-FFF2-40B4-BE49-F238E27FC236}">
                <a16:creationId xmlns:a16="http://schemas.microsoft.com/office/drawing/2014/main" id="{A0C169D9-C716-4CF6-B42E-CB63B837F78C}"/>
              </a:ext>
            </a:extLst>
          </p:cNvPr>
          <p:cNvSpPr>
            <a:spLocks noGrp="1"/>
          </p:cNvSpPr>
          <p:nvPr>
            <p:ph idx="1"/>
          </p:nvPr>
        </p:nvSpPr>
        <p:spPr/>
        <p:txBody>
          <a:bodyPr>
            <a:normAutofit fontScale="77500" lnSpcReduction="20000"/>
          </a:bodyPr>
          <a:lstStyle/>
          <a:p>
            <a:r>
              <a:rPr lang="ru-RU" dirty="0"/>
              <a:t>Образы программ, использующих динамические библиотеки, не самодостаточны, требуя наличия всех необходимых библиотек при каждом запуске.</a:t>
            </a:r>
          </a:p>
          <a:p>
            <a:r>
              <a:rPr lang="ru-RU" dirty="0"/>
              <a:t>При просмотре заголовков с помощью </a:t>
            </a:r>
            <a:r>
              <a:rPr lang="en-US" dirty="0" err="1">
                <a:latin typeface="Consolas" panose="020B0609020204030204" pitchFamily="49" charset="0"/>
              </a:rPr>
              <a:t>objdump</a:t>
            </a:r>
            <a:r>
              <a:rPr lang="en-US" dirty="0"/>
              <a:t> </a:t>
            </a:r>
            <a:r>
              <a:rPr lang="ru-RU" dirty="0"/>
              <a:t>записи </a:t>
            </a:r>
            <a:r>
              <a:rPr lang="en-US" dirty="0">
                <a:latin typeface="Consolas" panose="020B0609020204030204" pitchFamily="49" charset="0"/>
              </a:rPr>
              <a:t>NEEDED</a:t>
            </a:r>
            <a:r>
              <a:rPr lang="en-US" dirty="0"/>
              <a:t> </a:t>
            </a:r>
            <a:r>
              <a:rPr lang="ru-RU" dirty="0"/>
              <a:t>в секции </a:t>
            </a:r>
            <a:r>
              <a:rPr lang="en-US" dirty="0">
                <a:latin typeface="Consolas" panose="020B0609020204030204" pitchFamily="49" charset="0"/>
              </a:rPr>
              <a:t>Dynamic Section</a:t>
            </a:r>
            <a:r>
              <a:rPr lang="en-US" dirty="0"/>
              <a:t> </a:t>
            </a:r>
            <a:r>
              <a:rPr lang="ru-RU" dirty="0"/>
              <a:t>указывают имена требуемых динамических библиотек.</a:t>
            </a:r>
          </a:p>
          <a:p>
            <a:r>
              <a:rPr lang="ru-RU" dirty="0"/>
              <a:t>Динамические библиотеки могут компоноваться с другими динамическими библиотеками, образуя деревья зависимостей (всё, что ранее было сказано про </a:t>
            </a:r>
            <a:r>
              <a:rPr lang="ru-RU" dirty="0" err="1"/>
              <a:t>использоваие</a:t>
            </a:r>
            <a:r>
              <a:rPr lang="ru-RU" dirty="0"/>
              <a:t> библиотек с образами программ, касается и компоновки динамических библиотек). Просмотреть полное дерево зависимостей в </a:t>
            </a:r>
            <a:r>
              <a:rPr lang="en-US" dirty="0"/>
              <a:t>Linux </a:t>
            </a:r>
            <a:r>
              <a:rPr lang="ru-RU" dirty="0"/>
              <a:t>позволяет команда </a:t>
            </a:r>
            <a:r>
              <a:rPr lang="en-US" dirty="0" err="1">
                <a:latin typeface="Consolas" panose="020B0609020204030204" pitchFamily="49" charset="0"/>
              </a:rPr>
              <a:t>lddtree</a:t>
            </a:r>
            <a:r>
              <a:rPr lang="en-US" dirty="0"/>
              <a:t>.</a:t>
            </a:r>
          </a:p>
          <a:p>
            <a:r>
              <a:rPr lang="ru-RU" dirty="0"/>
              <a:t>Путь поиска библиотек динамического компоновщика отличен от пути поиска динамических библиотек компоновщика обычного. Он может быть расширен в </a:t>
            </a:r>
            <a:r>
              <a:rPr lang="en-US" dirty="0"/>
              <a:t>Linux </a:t>
            </a:r>
            <a:r>
              <a:rPr lang="ru-RU" dirty="0"/>
              <a:t>заданием переменной окружения </a:t>
            </a:r>
            <a:r>
              <a:rPr lang="en-US" dirty="0">
                <a:latin typeface="Consolas" panose="020B0609020204030204" pitchFamily="49" charset="0"/>
              </a:rPr>
              <a:t>LD_LIBRARY_PATH</a:t>
            </a:r>
            <a:r>
              <a:rPr lang="en-US" dirty="0"/>
              <a:t>. </a:t>
            </a:r>
            <a:r>
              <a:rPr lang="ru-RU" dirty="0"/>
              <a:t>Образы программ и динамические библиотеки также могут нести информацию о дополнительных путях поиска нужных им динамических библиотек в записях </a:t>
            </a:r>
            <a:r>
              <a:rPr lang="en-US" dirty="0">
                <a:latin typeface="Consolas" panose="020B0609020204030204" pitchFamily="49" charset="0"/>
              </a:rPr>
              <a:t>RUNPATH</a:t>
            </a:r>
            <a:r>
              <a:rPr lang="en-US" dirty="0"/>
              <a:t> </a:t>
            </a:r>
            <a:r>
              <a:rPr lang="ru-RU" dirty="0"/>
              <a:t>динамической секции.</a:t>
            </a:r>
          </a:p>
        </p:txBody>
      </p:sp>
    </p:spTree>
    <p:extLst>
      <p:ext uri="{BB962C8B-B14F-4D97-AF65-F5344CB8AC3E}">
        <p14:creationId xmlns:p14="http://schemas.microsoft.com/office/powerpoint/2010/main" val="345790631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3ED6-AD00-4090-A844-48EDF7FB1559}"/>
              </a:ext>
            </a:extLst>
          </p:cNvPr>
          <p:cNvSpPr>
            <a:spLocks noGrp="1"/>
          </p:cNvSpPr>
          <p:nvPr>
            <p:ph type="title"/>
          </p:nvPr>
        </p:nvSpPr>
        <p:spPr/>
        <p:txBody>
          <a:bodyPr/>
          <a:lstStyle/>
          <a:p>
            <a:r>
              <a:rPr lang="ru-RU" dirty="0"/>
              <a:t>Сравнение статических и динамических библиотек</a:t>
            </a:r>
          </a:p>
        </p:txBody>
      </p:sp>
      <p:sp>
        <p:nvSpPr>
          <p:cNvPr id="3" name="Content Placeholder 2">
            <a:extLst>
              <a:ext uri="{FF2B5EF4-FFF2-40B4-BE49-F238E27FC236}">
                <a16:creationId xmlns:a16="http://schemas.microsoft.com/office/drawing/2014/main" id="{FE22C693-5F01-4356-AFE8-450E0B66AC95}"/>
              </a:ext>
            </a:extLst>
          </p:cNvPr>
          <p:cNvSpPr>
            <a:spLocks noGrp="1"/>
          </p:cNvSpPr>
          <p:nvPr>
            <p:ph idx="1"/>
          </p:nvPr>
        </p:nvSpPr>
        <p:spPr>
          <a:xfrm>
            <a:off x="568171" y="1837678"/>
            <a:ext cx="11239130" cy="4736238"/>
          </a:xfrm>
        </p:spPr>
        <p:txBody>
          <a:bodyPr>
            <a:normAutofit fontScale="62500" lnSpcReduction="20000"/>
          </a:bodyPr>
          <a:lstStyle/>
          <a:p>
            <a:pPr>
              <a:buFont typeface="Wingdings" panose="05000000000000000000" pitchFamily="2" charset="2"/>
              <a:buChar char="§"/>
            </a:pPr>
            <a:r>
              <a:rPr lang="ru-RU" dirty="0"/>
              <a:t>Статические библиотеки не требуют дополнительной поддержки от среды выполнения. В некоторых ограниченных средах выполнения динамические библиотеки могут не поддерживаться.</a:t>
            </a:r>
          </a:p>
          <a:p>
            <a:pPr>
              <a:buFont typeface="Wingdings" panose="05000000000000000000" pitchFamily="2" charset="2"/>
              <a:buChar char="§"/>
            </a:pPr>
            <a:r>
              <a:rPr lang="ru-RU" dirty="0"/>
              <a:t>Программы, использующие динамические библиотеки запускаются медленнее, т.к. требуют </a:t>
            </a:r>
            <a:r>
              <a:rPr lang="ru-RU" dirty="0" err="1"/>
              <a:t>докомпоновки</a:t>
            </a:r>
            <a:r>
              <a:rPr lang="ru-RU" dirty="0"/>
              <a:t> при каждом запуске.</a:t>
            </a:r>
          </a:p>
          <a:p>
            <a:pPr>
              <a:buFont typeface="Wingdings" panose="05000000000000000000" pitchFamily="2" charset="2"/>
              <a:buChar char="§"/>
            </a:pPr>
            <a:r>
              <a:rPr lang="ru-RU" dirty="0"/>
              <a:t>В некоторых ОС код в динамических библиотеках должен быть </a:t>
            </a:r>
            <a:r>
              <a:rPr lang="ru-RU" i="1" dirty="0"/>
              <a:t>позиционно-независимым</a:t>
            </a:r>
            <a:r>
              <a:rPr lang="ru-RU" dirty="0"/>
              <a:t> (</a:t>
            </a:r>
            <a:r>
              <a:rPr lang="en-US" i="1" dirty="0"/>
              <a:t>Position-Independent Code, PIC</a:t>
            </a:r>
            <a:r>
              <a:rPr lang="en-US" dirty="0"/>
              <a:t>), </a:t>
            </a:r>
            <a:r>
              <a:rPr lang="ru-RU" dirty="0"/>
              <a:t>что требует специальных опций компиляции, и генерирует более медленный код.</a:t>
            </a:r>
          </a:p>
          <a:p>
            <a:pPr>
              <a:buFont typeface="Wingdings" panose="05000000000000000000" pitchFamily="2" charset="2"/>
              <a:buChar char="§"/>
            </a:pPr>
            <a:r>
              <a:rPr lang="ru-RU" dirty="0"/>
              <a:t>Изменение динамической библиотеки несовместимым образом может привести к ошибкам функционирования зависимых программ.</a:t>
            </a:r>
          </a:p>
          <a:p>
            <a:pPr>
              <a:buFont typeface="Courier New" panose="02070309020205020404" pitchFamily="49" charset="0"/>
              <a:buChar char="o"/>
            </a:pPr>
            <a:r>
              <a:rPr lang="ru-RU" dirty="0"/>
              <a:t>Содержимое динамических библиотек не копируется в использующие их программы, экономя место на диске.</a:t>
            </a:r>
          </a:p>
          <a:p>
            <a:pPr>
              <a:buFont typeface="Courier New" panose="02070309020205020404" pitchFamily="49" charset="0"/>
              <a:buChar char="o"/>
            </a:pPr>
            <a:r>
              <a:rPr lang="ru-RU" dirty="0"/>
              <a:t>Секции только для чтения могут быть загружены в физическую память один раз и отображены в любое число процессов от разных или одинаковых программ, использующих библиотеку, экономя место в памяти.</a:t>
            </a:r>
          </a:p>
          <a:p>
            <a:pPr>
              <a:buFont typeface="Courier New" panose="02070309020205020404" pitchFamily="49" charset="0"/>
              <a:buChar char="o"/>
            </a:pPr>
            <a:r>
              <a:rPr lang="ru-RU" dirty="0"/>
              <a:t>Исправления, вносимые в динамическую библиотеку не требуют перекомпиляции всех программ, зависящих от неё, достаточно их перезапуска, что особенно важно при применении исправлений безопасности.</a:t>
            </a:r>
          </a:p>
          <a:p>
            <a:pPr>
              <a:buFont typeface="Courier New" panose="02070309020205020404" pitchFamily="49" charset="0"/>
              <a:buChar char="o"/>
            </a:pPr>
            <a:r>
              <a:rPr lang="ru-RU" dirty="0"/>
              <a:t>Для реализации современных технологий безопасности (см. </a:t>
            </a:r>
            <a:r>
              <a:rPr lang="en-US" dirty="0"/>
              <a:t>ASLR)</a:t>
            </a:r>
            <a:r>
              <a:rPr lang="ru-RU" dirty="0"/>
              <a:t> код программ также требуется компилировать как позиционно-независимый, так что </a:t>
            </a:r>
            <a:r>
              <a:rPr lang="en-US" dirty="0"/>
              <a:t>PIC –</a:t>
            </a:r>
            <a:r>
              <a:rPr lang="ru-RU" dirty="0"/>
              <a:t> спорный</a:t>
            </a:r>
            <a:r>
              <a:rPr lang="en-US" dirty="0"/>
              <a:t> </a:t>
            </a:r>
            <a:r>
              <a:rPr lang="ru-RU" dirty="0"/>
              <a:t>минус динамических библиотек.</a:t>
            </a:r>
          </a:p>
        </p:txBody>
      </p:sp>
    </p:spTree>
    <p:extLst>
      <p:ext uri="{BB962C8B-B14F-4D97-AF65-F5344CB8AC3E}">
        <p14:creationId xmlns:p14="http://schemas.microsoft.com/office/powerpoint/2010/main" val="3664328068"/>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580AE-5FEA-4004-A3EE-09BF928C6AAF}"/>
              </a:ext>
            </a:extLst>
          </p:cNvPr>
          <p:cNvSpPr>
            <a:spLocks noGrp="1"/>
          </p:cNvSpPr>
          <p:nvPr>
            <p:ph type="title"/>
          </p:nvPr>
        </p:nvSpPr>
        <p:spPr/>
        <p:txBody>
          <a:bodyPr/>
          <a:lstStyle/>
          <a:p>
            <a:r>
              <a:rPr lang="ru-RU" dirty="0"/>
              <a:t>Примеры использование библиотек с драйвером компилятора</a:t>
            </a:r>
          </a:p>
        </p:txBody>
      </p:sp>
      <p:sp>
        <p:nvSpPr>
          <p:cNvPr id="3" name="Content Placeholder 2">
            <a:extLst>
              <a:ext uri="{FF2B5EF4-FFF2-40B4-BE49-F238E27FC236}">
                <a16:creationId xmlns:a16="http://schemas.microsoft.com/office/drawing/2014/main" id="{FF488ED5-5132-468D-ADA2-04B5C232826E}"/>
              </a:ext>
            </a:extLst>
          </p:cNvPr>
          <p:cNvSpPr>
            <a:spLocks noGrp="1"/>
          </p:cNvSpPr>
          <p:nvPr>
            <p:ph idx="1"/>
          </p:nvPr>
        </p:nvSpPr>
        <p:spPr/>
        <p:txBody>
          <a:bodyPr>
            <a:normAutofit fontScale="70000" lnSpcReduction="20000"/>
          </a:bodyPr>
          <a:lstStyle/>
          <a:p>
            <a:r>
              <a:rPr lang="ru-RU" dirty="0"/>
              <a:t>Компоновка с библиотекой по имени:</a:t>
            </a:r>
            <a:br>
              <a:rPr lang="ru-RU" dirty="0"/>
            </a:br>
            <a:r>
              <a:rPr lang="en-US" dirty="0">
                <a:latin typeface="Consolas" panose="020B0609020204030204" pitchFamily="49" charset="0"/>
              </a:rPr>
              <a:t>clang++ </a:t>
            </a:r>
            <a:r>
              <a:rPr lang="en-US" dirty="0" err="1">
                <a:latin typeface="Consolas" panose="020B0609020204030204" pitchFamily="49" charset="0"/>
              </a:rPr>
              <a:t>main.o</a:t>
            </a:r>
            <a:r>
              <a:rPr lang="en-US" dirty="0">
                <a:latin typeface="Consolas" panose="020B0609020204030204" pitchFamily="49" charset="0"/>
              </a:rPr>
              <a:t> /home/user/prefix/lib/</a:t>
            </a:r>
            <a:r>
              <a:rPr lang="en-US" dirty="0" err="1">
                <a:latin typeface="Consolas" panose="020B0609020204030204" pitchFamily="49" charset="0"/>
              </a:rPr>
              <a:t>libtest.a</a:t>
            </a:r>
            <a:endParaRPr lang="ru-RU" dirty="0">
              <a:latin typeface="Consolas" panose="020B0609020204030204" pitchFamily="49" charset="0"/>
            </a:endParaRPr>
          </a:p>
          <a:p>
            <a:r>
              <a:rPr lang="ru-RU" dirty="0"/>
              <a:t>Компоновка с библиотекой по базовому имени:</a:t>
            </a:r>
            <a:br>
              <a:rPr lang="en-US" dirty="0"/>
            </a:br>
            <a:r>
              <a:rPr lang="en-US" dirty="0">
                <a:latin typeface="Consolas" panose="020B0609020204030204" pitchFamily="49" charset="0"/>
              </a:rPr>
              <a:t>clang++ </a:t>
            </a:r>
            <a:r>
              <a:rPr lang="en-US" dirty="0" err="1">
                <a:latin typeface="Consolas" panose="020B0609020204030204" pitchFamily="49" charset="0"/>
              </a:rPr>
              <a:t>main.o</a:t>
            </a:r>
            <a:r>
              <a:rPr lang="en-US" dirty="0">
                <a:latin typeface="Consolas" panose="020B0609020204030204" pitchFamily="49" charset="0"/>
              </a:rPr>
              <a:t> –L/home/user/prefix/lib –</a:t>
            </a:r>
            <a:r>
              <a:rPr lang="en-US" dirty="0" err="1">
                <a:latin typeface="Consolas" panose="020B0609020204030204" pitchFamily="49" charset="0"/>
              </a:rPr>
              <a:t>ltest</a:t>
            </a:r>
            <a:endParaRPr lang="en-US" dirty="0">
              <a:latin typeface="Consolas" panose="020B0609020204030204" pitchFamily="49" charset="0"/>
            </a:endParaRPr>
          </a:p>
          <a:p>
            <a:r>
              <a:rPr lang="ru-RU" dirty="0"/>
              <a:t>Без указания специальных опций, компоновщик для формы с базовым именем предпочитает динамические библиотеки в системах, где они поддерживаются. Чтобы собрать образ программы без использования динамических библиотек нужен ключ </a:t>
            </a:r>
            <a:r>
              <a:rPr lang="en-US" dirty="0">
                <a:latin typeface="Consolas" panose="020B0609020204030204" pitchFamily="49" charset="0"/>
              </a:rPr>
              <a:t>–static</a:t>
            </a:r>
            <a:r>
              <a:rPr lang="en-US" dirty="0"/>
              <a:t>:</a:t>
            </a:r>
            <a:br>
              <a:rPr lang="en-US" dirty="0"/>
            </a:br>
            <a:r>
              <a:rPr lang="en-US" dirty="0">
                <a:latin typeface="Consolas" panose="020B0609020204030204" pitchFamily="49" charset="0"/>
              </a:rPr>
              <a:t>clang++ -static </a:t>
            </a:r>
            <a:r>
              <a:rPr lang="en-US" dirty="0" err="1">
                <a:latin typeface="Consolas" panose="020B0609020204030204" pitchFamily="49" charset="0"/>
              </a:rPr>
              <a:t>main.o</a:t>
            </a:r>
            <a:r>
              <a:rPr lang="en-US" dirty="0">
                <a:latin typeface="Consolas" panose="020B0609020204030204" pitchFamily="49" charset="0"/>
              </a:rPr>
              <a:t> –L/home/user/prefix/lib –</a:t>
            </a:r>
            <a:r>
              <a:rPr lang="en-US" dirty="0" err="1">
                <a:latin typeface="Consolas" panose="020B0609020204030204" pitchFamily="49" charset="0"/>
              </a:rPr>
              <a:t>ltest</a:t>
            </a:r>
            <a:endParaRPr lang="en-US" dirty="0">
              <a:latin typeface="Consolas" panose="020B0609020204030204" pitchFamily="49" charset="0"/>
            </a:endParaRPr>
          </a:p>
          <a:p>
            <a:r>
              <a:rPr lang="ru-RU" dirty="0"/>
              <a:t>За смену приоритета статических/динамических библиотек для конкретной библиотеки отвечают опции </a:t>
            </a:r>
            <a:r>
              <a:rPr lang="en-US" dirty="0">
                <a:latin typeface="Consolas" panose="020B0609020204030204" pitchFamily="49" charset="0"/>
              </a:rPr>
              <a:t>–</a:t>
            </a:r>
            <a:r>
              <a:rPr lang="en-US" dirty="0" err="1">
                <a:latin typeface="Consolas" panose="020B0609020204030204" pitchFamily="49" charset="0"/>
              </a:rPr>
              <a:t>Bstatic</a:t>
            </a:r>
            <a:r>
              <a:rPr lang="en-US" dirty="0"/>
              <a:t>/</a:t>
            </a:r>
            <a:r>
              <a:rPr lang="en-US" dirty="0">
                <a:latin typeface="Consolas" panose="020B0609020204030204" pitchFamily="49" charset="0"/>
              </a:rPr>
              <a:t>-</a:t>
            </a:r>
            <a:r>
              <a:rPr lang="en-US" dirty="0" err="1">
                <a:latin typeface="Consolas" panose="020B0609020204030204" pitchFamily="49" charset="0"/>
              </a:rPr>
              <a:t>Bdynamic</a:t>
            </a:r>
            <a:r>
              <a:rPr lang="en-US" dirty="0"/>
              <a:t>,</a:t>
            </a:r>
            <a:r>
              <a:rPr lang="ru-RU" dirty="0"/>
              <a:t> переключающие приоритет для следующих за ними аргументов,</a:t>
            </a:r>
            <a:r>
              <a:rPr lang="en-US" dirty="0"/>
              <a:t> </a:t>
            </a:r>
            <a:r>
              <a:rPr lang="ru-RU" dirty="0"/>
              <a:t>например, взять статическую </a:t>
            </a:r>
            <a:r>
              <a:rPr lang="en-US" dirty="0" err="1">
                <a:latin typeface="Consolas" panose="020B0609020204030204" pitchFamily="49" charset="0"/>
              </a:rPr>
              <a:t>libb.a</a:t>
            </a:r>
            <a:r>
              <a:rPr lang="en-US" dirty="0"/>
              <a:t>, </a:t>
            </a:r>
            <a:r>
              <a:rPr lang="ru-RU" dirty="0"/>
              <a:t>а всё остальное по умолчанию:</a:t>
            </a:r>
            <a:br>
              <a:rPr lang="ru-RU" dirty="0"/>
            </a:br>
            <a:r>
              <a:rPr lang="en-US" dirty="0">
                <a:latin typeface="Consolas" panose="020B0609020204030204" pitchFamily="49" charset="0"/>
              </a:rPr>
              <a:t>clang++ </a:t>
            </a:r>
            <a:r>
              <a:rPr lang="en-US" dirty="0" err="1">
                <a:latin typeface="Consolas" panose="020B0609020204030204" pitchFamily="49" charset="0"/>
              </a:rPr>
              <a:t>main.o</a:t>
            </a:r>
            <a:r>
              <a:rPr lang="en-US" dirty="0">
                <a:latin typeface="Consolas" panose="020B0609020204030204" pitchFamily="49" charset="0"/>
              </a:rPr>
              <a:t> –la –</a:t>
            </a:r>
            <a:r>
              <a:rPr lang="en-US" dirty="0" err="1">
                <a:latin typeface="Consolas" panose="020B0609020204030204" pitchFamily="49" charset="0"/>
              </a:rPr>
              <a:t>Bstatic</a:t>
            </a:r>
            <a:r>
              <a:rPr lang="en-US" dirty="0">
                <a:latin typeface="Consolas" panose="020B0609020204030204" pitchFamily="49" charset="0"/>
              </a:rPr>
              <a:t> –</a:t>
            </a:r>
            <a:r>
              <a:rPr lang="en-US" dirty="0" err="1">
                <a:latin typeface="Consolas" panose="020B0609020204030204" pitchFamily="49" charset="0"/>
              </a:rPr>
              <a:t>lb</a:t>
            </a:r>
            <a:r>
              <a:rPr lang="en-US" dirty="0">
                <a:latin typeface="Consolas" panose="020B0609020204030204" pitchFamily="49" charset="0"/>
              </a:rPr>
              <a:t> –</a:t>
            </a:r>
            <a:r>
              <a:rPr lang="en-US" dirty="0" err="1">
                <a:latin typeface="Consolas" panose="020B0609020204030204" pitchFamily="49" charset="0"/>
              </a:rPr>
              <a:t>Bdynamic</a:t>
            </a:r>
            <a:r>
              <a:rPr lang="en-US" dirty="0">
                <a:latin typeface="Consolas" panose="020B0609020204030204" pitchFamily="49" charset="0"/>
              </a:rPr>
              <a:t> -</a:t>
            </a:r>
            <a:r>
              <a:rPr lang="en-US" dirty="0" err="1">
                <a:latin typeface="Consolas" panose="020B0609020204030204" pitchFamily="49" charset="0"/>
              </a:rPr>
              <a:t>lc</a:t>
            </a:r>
            <a:endParaRPr lang="en-US" dirty="0">
              <a:latin typeface="Consolas" panose="020B0609020204030204" pitchFamily="49" charset="0"/>
            </a:endParaRPr>
          </a:p>
          <a:p>
            <a:r>
              <a:rPr lang="ru-RU" dirty="0"/>
              <a:t>Некоторые </a:t>
            </a:r>
            <a:r>
              <a:rPr lang="en-US" dirty="0"/>
              <a:t>UNIX-</a:t>
            </a:r>
            <a:r>
              <a:rPr lang="ru-RU" dirty="0"/>
              <a:t>компоновщики ищут символы из объектных файлов и библиотек только в том, что указано после в опциях: если </a:t>
            </a:r>
            <a:r>
              <a:rPr lang="en-US" dirty="0">
                <a:latin typeface="Consolas" panose="020B0609020204030204" pitchFamily="49" charset="0"/>
              </a:rPr>
              <a:t>a</a:t>
            </a:r>
            <a:r>
              <a:rPr lang="en-US" dirty="0"/>
              <a:t> </a:t>
            </a:r>
            <a:r>
              <a:rPr lang="ru-RU" dirty="0"/>
              <a:t>требует символов из </a:t>
            </a:r>
            <a:r>
              <a:rPr lang="en-US" dirty="0">
                <a:latin typeface="Consolas" panose="020B0609020204030204" pitchFamily="49" charset="0"/>
              </a:rPr>
              <a:t>b</a:t>
            </a:r>
            <a:r>
              <a:rPr lang="en-US" dirty="0"/>
              <a:t>, </a:t>
            </a:r>
            <a:r>
              <a:rPr lang="ru-RU" dirty="0"/>
              <a:t>то </a:t>
            </a:r>
            <a:r>
              <a:rPr lang="en-US" dirty="0">
                <a:latin typeface="Consolas" panose="020B0609020204030204" pitchFamily="49" charset="0"/>
              </a:rPr>
              <a:t>–</a:t>
            </a:r>
            <a:r>
              <a:rPr lang="en-US" dirty="0" err="1">
                <a:latin typeface="Consolas" panose="020B0609020204030204" pitchFamily="49" charset="0"/>
              </a:rPr>
              <a:t>lb</a:t>
            </a:r>
            <a:r>
              <a:rPr lang="en-US" dirty="0">
                <a:latin typeface="Consolas" panose="020B0609020204030204" pitchFamily="49" charset="0"/>
              </a:rPr>
              <a:t> –la </a:t>
            </a:r>
            <a:r>
              <a:rPr lang="ru-RU" dirty="0"/>
              <a:t>работает, а </a:t>
            </a:r>
            <a:r>
              <a:rPr lang="en-US" dirty="0">
                <a:latin typeface="Consolas" panose="020B0609020204030204" pitchFamily="49" charset="0"/>
              </a:rPr>
              <a:t>–la –</a:t>
            </a:r>
            <a:r>
              <a:rPr lang="en-US" dirty="0" err="1">
                <a:latin typeface="Consolas" panose="020B0609020204030204" pitchFamily="49" charset="0"/>
              </a:rPr>
              <a:t>lb</a:t>
            </a:r>
            <a:r>
              <a:rPr lang="en-US" dirty="0">
                <a:latin typeface="Consolas" panose="020B0609020204030204" pitchFamily="49" charset="0"/>
              </a:rPr>
              <a:t> </a:t>
            </a:r>
            <a:r>
              <a:rPr lang="en-US" dirty="0"/>
              <a:t>– </a:t>
            </a:r>
            <a:r>
              <a:rPr lang="ru-RU" dirty="0"/>
              <a:t>нет. Чтобы трактовать группу библиотек как одно целое (например, если есть циклические зависимости):</a:t>
            </a:r>
            <a:br>
              <a:rPr lang="ru-RU" dirty="0"/>
            </a:br>
            <a:r>
              <a:rPr lang="en-US" dirty="0">
                <a:latin typeface="Consolas" panose="020B0609020204030204" pitchFamily="49" charset="0"/>
              </a:rPr>
              <a:t>clang++ </a:t>
            </a:r>
            <a:r>
              <a:rPr lang="en-US" dirty="0" err="1">
                <a:latin typeface="Consolas" panose="020B0609020204030204" pitchFamily="49" charset="0"/>
              </a:rPr>
              <a:t>main.o</a:t>
            </a:r>
            <a:r>
              <a:rPr lang="en-US" dirty="0">
                <a:latin typeface="Consolas" panose="020B0609020204030204" pitchFamily="49" charset="0"/>
              </a:rPr>
              <a:t> –</a:t>
            </a:r>
            <a:r>
              <a:rPr lang="en-US" dirty="0" err="1">
                <a:latin typeface="Consolas" panose="020B0609020204030204" pitchFamily="49" charset="0"/>
              </a:rPr>
              <a:t>Wl</a:t>
            </a:r>
            <a:r>
              <a:rPr lang="en-US" dirty="0">
                <a:latin typeface="Consolas" panose="020B0609020204030204" pitchFamily="49" charset="0"/>
              </a:rPr>
              <a:t>,--start-group –la –</a:t>
            </a:r>
            <a:r>
              <a:rPr lang="en-US" dirty="0" err="1">
                <a:latin typeface="Consolas" panose="020B0609020204030204" pitchFamily="49" charset="0"/>
              </a:rPr>
              <a:t>lb</a:t>
            </a:r>
            <a:r>
              <a:rPr lang="en-US" dirty="0">
                <a:latin typeface="Consolas" panose="020B0609020204030204" pitchFamily="49" charset="0"/>
              </a:rPr>
              <a:t> –</a:t>
            </a:r>
            <a:r>
              <a:rPr lang="en-US" dirty="0" err="1">
                <a:latin typeface="Consolas" panose="020B0609020204030204" pitchFamily="49" charset="0"/>
              </a:rPr>
              <a:t>Wl</a:t>
            </a:r>
            <a:r>
              <a:rPr lang="en-US" dirty="0">
                <a:latin typeface="Consolas" panose="020B0609020204030204" pitchFamily="49" charset="0"/>
              </a:rPr>
              <a:t>,--end-group</a:t>
            </a:r>
          </a:p>
        </p:txBody>
      </p:sp>
    </p:spTree>
    <p:extLst>
      <p:ext uri="{BB962C8B-B14F-4D97-AF65-F5344CB8AC3E}">
        <p14:creationId xmlns:p14="http://schemas.microsoft.com/office/powerpoint/2010/main" val="391051081"/>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4EDA-FC06-40E8-9141-5CADA2519BB2}"/>
              </a:ext>
            </a:extLst>
          </p:cNvPr>
          <p:cNvSpPr>
            <a:spLocks noGrp="1"/>
          </p:cNvSpPr>
          <p:nvPr>
            <p:ph type="title"/>
          </p:nvPr>
        </p:nvSpPr>
        <p:spPr/>
        <p:txBody>
          <a:bodyPr/>
          <a:lstStyle/>
          <a:p>
            <a:r>
              <a:rPr lang="ru-RU" dirty="0"/>
              <a:t>Свойства целей</a:t>
            </a:r>
          </a:p>
        </p:txBody>
      </p:sp>
      <p:sp>
        <p:nvSpPr>
          <p:cNvPr id="3" name="Content Placeholder 2">
            <a:extLst>
              <a:ext uri="{FF2B5EF4-FFF2-40B4-BE49-F238E27FC236}">
                <a16:creationId xmlns:a16="http://schemas.microsoft.com/office/drawing/2014/main" id="{96D52B06-7E41-4D8F-B8B8-54F8C5200465}"/>
              </a:ext>
            </a:extLst>
          </p:cNvPr>
          <p:cNvSpPr>
            <a:spLocks noGrp="1"/>
          </p:cNvSpPr>
          <p:nvPr>
            <p:ph idx="1"/>
          </p:nvPr>
        </p:nvSpPr>
        <p:spPr/>
        <p:txBody>
          <a:bodyPr>
            <a:normAutofit fontScale="77500" lnSpcReduction="20000"/>
          </a:bodyPr>
          <a:lstStyle/>
          <a:p>
            <a:r>
              <a:rPr lang="ru-RU" dirty="0"/>
              <a:t>Для многих свойств цели есть два парных свойства определяющие частные </a:t>
            </a:r>
            <a:r>
              <a:rPr lang="en-US" dirty="0"/>
              <a:t>(</a:t>
            </a:r>
            <a:r>
              <a:rPr lang="en-US" dirty="0">
                <a:latin typeface="Consolas" panose="020B0609020204030204" pitchFamily="49" charset="0"/>
              </a:rPr>
              <a:t>PRIVATE</a:t>
            </a:r>
            <a:r>
              <a:rPr lang="en-US" dirty="0"/>
              <a:t>) </a:t>
            </a:r>
            <a:r>
              <a:rPr lang="ru-RU" dirty="0"/>
              <a:t>и интерфейсные </a:t>
            </a:r>
            <a:r>
              <a:rPr lang="en-US" dirty="0"/>
              <a:t>(</a:t>
            </a:r>
            <a:r>
              <a:rPr lang="en-US" dirty="0">
                <a:latin typeface="Consolas" panose="020B0609020204030204" pitchFamily="49" charset="0"/>
              </a:rPr>
              <a:t>INTERFACE</a:t>
            </a:r>
            <a:r>
              <a:rPr lang="en-US" dirty="0"/>
              <a:t>) </a:t>
            </a:r>
            <a:r>
              <a:rPr lang="ru-RU" dirty="0"/>
              <a:t>свойства цели. Первые применяются для сборки самой цели, а вторые – для сборки зависящих от неё. Команды задания свойств целей позволяют указывать тип свойства </a:t>
            </a:r>
            <a:r>
              <a:rPr lang="en-US" dirty="0">
                <a:latin typeface="Consolas" panose="020B0609020204030204" pitchFamily="49" charset="0"/>
              </a:rPr>
              <a:t>PUBLIC</a:t>
            </a:r>
            <a:r>
              <a:rPr lang="en-US" dirty="0"/>
              <a:t>, </a:t>
            </a:r>
            <a:r>
              <a:rPr lang="ru-RU" dirty="0"/>
              <a:t>которые добавляет указанное в оба свойства.</a:t>
            </a:r>
          </a:p>
          <a:p>
            <a:r>
              <a:rPr lang="ru-RU" dirty="0"/>
              <a:t>Это команды:</a:t>
            </a:r>
          </a:p>
          <a:p>
            <a:pPr lvl="1"/>
            <a:r>
              <a:rPr lang="en-US" dirty="0" err="1">
                <a:latin typeface="Consolas" panose="020B0609020204030204" pitchFamily="49" charset="0"/>
                <a:hlinkClick r:id="rId2"/>
              </a:rPr>
              <a:t>target_sources</a:t>
            </a:r>
            <a:r>
              <a:rPr lang="en-US" dirty="0">
                <a:latin typeface="Consolas" panose="020B0609020204030204" pitchFamily="49" charset="0"/>
              </a:rPr>
              <a:t> </a:t>
            </a:r>
            <a:r>
              <a:rPr lang="en-US" dirty="0"/>
              <a:t>– </a:t>
            </a:r>
            <a:r>
              <a:rPr lang="ru-RU" dirty="0"/>
              <a:t>дополнительные файлы исходного текста, добавляя к указанным в команде </a:t>
            </a:r>
            <a:r>
              <a:rPr lang="en-US" dirty="0"/>
              <a:t>add_*.</a:t>
            </a:r>
          </a:p>
          <a:p>
            <a:pPr lvl="1"/>
            <a:r>
              <a:rPr lang="en-US" dirty="0" err="1">
                <a:latin typeface="Consolas" panose="020B0609020204030204" pitchFamily="49" charset="0"/>
                <a:hlinkClick r:id="rId3"/>
              </a:rPr>
              <a:t>target_compile_features</a:t>
            </a:r>
            <a:r>
              <a:rPr lang="en-US" dirty="0"/>
              <a:t> – </a:t>
            </a:r>
            <a:r>
              <a:rPr lang="ru-RU" dirty="0"/>
              <a:t>требуемые возможности компилятора</a:t>
            </a:r>
          </a:p>
          <a:p>
            <a:pPr lvl="1"/>
            <a:r>
              <a:rPr lang="en-US" dirty="0" err="1">
                <a:latin typeface="Consolas" panose="020B0609020204030204" pitchFamily="49" charset="0"/>
                <a:hlinkClick r:id="rId4"/>
              </a:rPr>
              <a:t>target_compile_definitions</a:t>
            </a:r>
            <a:r>
              <a:rPr lang="en-US" dirty="0"/>
              <a:t> – </a:t>
            </a:r>
            <a:r>
              <a:rPr lang="ru-RU" dirty="0"/>
              <a:t>определения препроцессора</a:t>
            </a:r>
          </a:p>
          <a:p>
            <a:pPr lvl="1"/>
            <a:r>
              <a:rPr lang="en-US" dirty="0" err="1">
                <a:latin typeface="Consolas" panose="020B0609020204030204" pitchFamily="49" charset="0"/>
                <a:hlinkClick r:id="rId5"/>
              </a:rPr>
              <a:t>target_include_directories</a:t>
            </a:r>
            <a:r>
              <a:rPr lang="en-US" dirty="0"/>
              <a:t> – </a:t>
            </a:r>
            <a:r>
              <a:rPr lang="ru-RU" dirty="0"/>
              <a:t>дополнительные пути поиска заголовочных файлов.</a:t>
            </a:r>
          </a:p>
          <a:p>
            <a:pPr lvl="1"/>
            <a:r>
              <a:rPr lang="en-US" dirty="0" err="1">
                <a:latin typeface="Consolas" panose="020B0609020204030204" pitchFamily="49" charset="0"/>
                <a:hlinkClick r:id="rId6"/>
              </a:rPr>
              <a:t>target_compile_options</a:t>
            </a:r>
            <a:r>
              <a:rPr lang="en-US" dirty="0">
                <a:latin typeface="Consolas" panose="020B0609020204030204" pitchFamily="49" charset="0"/>
              </a:rPr>
              <a:t> </a:t>
            </a:r>
            <a:r>
              <a:rPr lang="en-US" dirty="0"/>
              <a:t>– </a:t>
            </a:r>
            <a:r>
              <a:rPr lang="ru-RU" dirty="0"/>
              <a:t>произвольные опции компилятора. Не использовать вслепую, не проверяя поддержку компилятора!</a:t>
            </a:r>
          </a:p>
          <a:p>
            <a:pPr lvl="1"/>
            <a:r>
              <a:rPr lang="en-US" dirty="0" err="1">
                <a:latin typeface="Consolas" panose="020B0609020204030204" pitchFamily="49" charset="0"/>
                <a:hlinkClick r:id="rId7"/>
              </a:rPr>
              <a:t>target_link_libraries</a:t>
            </a:r>
            <a:r>
              <a:rPr lang="en-US" dirty="0"/>
              <a:t> – </a:t>
            </a:r>
            <a:r>
              <a:rPr lang="ru-RU" dirty="0"/>
              <a:t>задание зависимостей целей.</a:t>
            </a:r>
          </a:p>
          <a:p>
            <a:r>
              <a:rPr lang="ru-RU" dirty="0"/>
              <a:t>Это команды для удобства и понятности, всё </a:t>
            </a:r>
            <a:r>
              <a:rPr lang="ru-RU" dirty="0">
                <a:hlinkClick r:id="rId8"/>
              </a:rPr>
              <a:t>множество свойств целей</a:t>
            </a:r>
            <a:r>
              <a:rPr lang="ru-RU" dirty="0"/>
              <a:t> можно задать через </a:t>
            </a:r>
            <a:r>
              <a:rPr lang="en-US" dirty="0" err="1">
                <a:latin typeface="Consolas" panose="020B0609020204030204" pitchFamily="49" charset="0"/>
                <a:hlinkClick r:id="rId9"/>
              </a:rPr>
              <a:t>set_target_properties</a:t>
            </a:r>
            <a:r>
              <a:rPr lang="en-US" dirty="0"/>
              <a:t>/</a:t>
            </a:r>
            <a:r>
              <a:rPr lang="en-US" dirty="0" err="1">
                <a:latin typeface="Consolas" panose="020B0609020204030204" pitchFamily="49" charset="0"/>
                <a:hlinkClick r:id="rId10"/>
              </a:rPr>
              <a:t>set_property</a:t>
            </a:r>
            <a:r>
              <a:rPr lang="en-US" dirty="0"/>
              <a:t>.</a:t>
            </a:r>
            <a:endParaRPr lang="ru-RU" dirty="0"/>
          </a:p>
          <a:p>
            <a:pPr lvl="1"/>
            <a:endParaRPr lang="ru-RU" dirty="0"/>
          </a:p>
        </p:txBody>
      </p:sp>
    </p:spTree>
    <p:extLst>
      <p:ext uri="{BB962C8B-B14F-4D97-AF65-F5344CB8AC3E}">
        <p14:creationId xmlns:p14="http://schemas.microsoft.com/office/powerpoint/2010/main" val="2642988993"/>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5726-4F6F-45D8-95B0-B0A29FAFDB21}"/>
              </a:ext>
            </a:extLst>
          </p:cNvPr>
          <p:cNvSpPr>
            <a:spLocks noGrp="1"/>
          </p:cNvSpPr>
          <p:nvPr>
            <p:ph type="title"/>
          </p:nvPr>
        </p:nvSpPr>
        <p:spPr/>
        <p:txBody>
          <a:bodyPr/>
          <a:lstStyle/>
          <a:p>
            <a:r>
              <a:rPr lang="ru-RU" dirty="0"/>
              <a:t>Типы библиотек в </a:t>
            </a:r>
            <a:r>
              <a:rPr lang="en-US" dirty="0" err="1"/>
              <a:t>CMake</a:t>
            </a:r>
            <a:endParaRPr lang="ru-RU" dirty="0"/>
          </a:p>
        </p:txBody>
      </p:sp>
      <p:sp>
        <p:nvSpPr>
          <p:cNvPr id="3" name="Content Placeholder 2">
            <a:extLst>
              <a:ext uri="{FF2B5EF4-FFF2-40B4-BE49-F238E27FC236}">
                <a16:creationId xmlns:a16="http://schemas.microsoft.com/office/drawing/2014/main" id="{5936BC34-E892-4522-9232-F28CF586E31F}"/>
              </a:ext>
            </a:extLst>
          </p:cNvPr>
          <p:cNvSpPr>
            <a:spLocks noGrp="1"/>
          </p:cNvSpPr>
          <p:nvPr>
            <p:ph idx="1"/>
          </p:nvPr>
        </p:nvSpPr>
        <p:spPr/>
        <p:txBody>
          <a:bodyPr>
            <a:normAutofit fontScale="92500" lnSpcReduction="10000"/>
          </a:bodyPr>
          <a:lstStyle/>
          <a:p>
            <a:r>
              <a:rPr lang="ru-RU" dirty="0"/>
              <a:t>Обычные, собираемые в рамках данного проекта. Добавляются командой </a:t>
            </a:r>
            <a:r>
              <a:rPr lang="en-US" dirty="0" err="1">
                <a:latin typeface="Consolas" panose="020B0609020204030204" pitchFamily="49" charset="0"/>
                <a:hlinkClick r:id="rId2"/>
              </a:rPr>
              <a:t>add_library</a:t>
            </a:r>
            <a:r>
              <a:rPr lang="ru-RU" dirty="0"/>
              <a:t> с указанием типа статическая/динамическая</a:t>
            </a:r>
            <a:r>
              <a:rPr lang="en-US" dirty="0"/>
              <a:t> (</a:t>
            </a:r>
            <a:r>
              <a:rPr lang="en-US" dirty="0">
                <a:latin typeface="Consolas" panose="020B0609020204030204" pitchFamily="49" charset="0"/>
              </a:rPr>
              <a:t>STATIC/SHARED</a:t>
            </a:r>
            <a:r>
              <a:rPr lang="en-US" dirty="0"/>
              <a:t>)</a:t>
            </a:r>
            <a:r>
              <a:rPr lang="ru-RU" dirty="0"/>
              <a:t> или без указания.</a:t>
            </a:r>
          </a:p>
          <a:p>
            <a:r>
              <a:rPr lang="ru-RU" dirty="0"/>
              <a:t>Интерфейсные (тип </a:t>
            </a:r>
            <a:r>
              <a:rPr lang="en-US" dirty="0">
                <a:latin typeface="Consolas" panose="020B0609020204030204" pitchFamily="49" charset="0"/>
              </a:rPr>
              <a:t>INTERFACE</a:t>
            </a:r>
            <a:r>
              <a:rPr lang="en-US" dirty="0"/>
              <a:t>) – </a:t>
            </a:r>
            <a:r>
              <a:rPr lang="ru-RU" dirty="0"/>
              <a:t>ничего не собирают, но являются контейнерами </a:t>
            </a:r>
            <a:r>
              <a:rPr lang="en-US" dirty="0">
                <a:latin typeface="Consolas" panose="020B0609020204030204" pitchFamily="49" charset="0"/>
              </a:rPr>
              <a:t>INTERFACE_*</a:t>
            </a:r>
            <a:r>
              <a:rPr lang="en-US" dirty="0"/>
              <a:t> </a:t>
            </a:r>
            <a:r>
              <a:rPr lang="ru-RU" dirty="0"/>
              <a:t>свойств, которые наследуются через </a:t>
            </a:r>
            <a:r>
              <a:rPr lang="en-US" dirty="0" err="1">
                <a:latin typeface="Consolas" panose="020B0609020204030204" pitchFamily="49" charset="0"/>
              </a:rPr>
              <a:t>target_link_libraries</a:t>
            </a:r>
            <a:r>
              <a:rPr lang="en-US" dirty="0"/>
              <a:t>. </a:t>
            </a:r>
            <a:r>
              <a:rPr lang="ru-RU" dirty="0"/>
              <a:t>Применяются для </a:t>
            </a:r>
            <a:r>
              <a:rPr lang="en-US" dirty="0"/>
              <a:t>header-only </a:t>
            </a:r>
            <a:r>
              <a:rPr lang="ru-RU" dirty="0"/>
              <a:t>библиотек, как внутренних, так и внешних.</a:t>
            </a:r>
            <a:endParaRPr lang="en-US" dirty="0"/>
          </a:p>
          <a:p>
            <a:r>
              <a:rPr lang="ru-RU" dirty="0"/>
              <a:t>Импортированные (тип </a:t>
            </a:r>
            <a:r>
              <a:rPr lang="en-US" dirty="0">
                <a:latin typeface="Consolas" panose="020B0609020204030204" pitchFamily="49" charset="0"/>
              </a:rPr>
              <a:t>IMPORTED</a:t>
            </a:r>
            <a:r>
              <a:rPr lang="en-US" dirty="0"/>
              <a:t>) – </a:t>
            </a:r>
            <a:r>
              <a:rPr lang="ru-RU" dirty="0"/>
              <a:t>как и интерфейсные, но требующие указания местоположения конкретной библиотеки свойством </a:t>
            </a:r>
            <a:r>
              <a:rPr lang="en-US" dirty="0">
                <a:latin typeface="Consolas" panose="020B0609020204030204" pitchFamily="49" charset="0"/>
                <a:hlinkClick r:id="rId3"/>
              </a:rPr>
              <a:t>IMPORTED_LOCATION</a:t>
            </a:r>
            <a:r>
              <a:rPr lang="en-US" dirty="0"/>
              <a:t> </a:t>
            </a:r>
            <a:r>
              <a:rPr lang="ru-RU" dirty="0"/>
              <a:t>и требуемого компоновщика (языка) для статических внешних библиотек свойством </a:t>
            </a:r>
            <a:r>
              <a:rPr lang="en-US" dirty="0">
                <a:latin typeface="Consolas" panose="020B0609020204030204" pitchFamily="49" charset="0"/>
                <a:hlinkClick r:id="rId4"/>
              </a:rPr>
              <a:t>IMPORTED_LINK_INTERFACE_LANGUAGES</a:t>
            </a:r>
            <a:r>
              <a:rPr lang="en-US" dirty="0"/>
              <a:t>.</a:t>
            </a:r>
            <a:endParaRPr lang="ru-RU" dirty="0"/>
          </a:p>
          <a:p>
            <a:r>
              <a:rPr lang="ru-RU" dirty="0"/>
              <a:t>Псевдонимы </a:t>
            </a:r>
            <a:r>
              <a:rPr lang="en-US" dirty="0"/>
              <a:t>(</a:t>
            </a:r>
            <a:r>
              <a:rPr lang="ru-RU" dirty="0"/>
              <a:t>тип </a:t>
            </a:r>
            <a:r>
              <a:rPr lang="en-US" dirty="0">
                <a:latin typeface="Consolas" panose="020B0609020204030204" pitchFamily="49" charset="0"/>
              </a:rPr>
              <a:t>ALIAS</a:t>
            </a:r>
            <a:r>
              <a:rPr lang="en-US" dirty="0"/>
              <a:t>).</a:t>
            </a:r>
          </a:p>
        </p:txBody>
      </p:sp>
    </p:spTree>
    <p:extLst>
      <p:ext uri="{BB962C8B-B14F-4D97-AF65-F5344CB8AC3E}">
        <p14:creationId xmlns:p14="http://schemas.microsoft.com/office/powerpoint/2010/main" val="2500846039"/>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86A4-E5B6-40C5-A930-1FC5B96A1650}"/>
              </a:ext>
            </a:extLst>
          </p:cNvPr>
          <p:cNvSpPr>
            <a:spLocks noGrp="1"/>
          </p:cNvSpPr>
          <p:nvPr>
            <p:ph type="title"/>
          </p:nvPr>
        </p:nvSpPr>
        <p:spPr/>
        <p:txBody>
          <a:bodyPr/>
          <a:lstStyle/>
          <a:p>
            <a:r>
              <a:rPr lang="ru-RU" dirty="0"/>
              <a:t>Использование внешних библиотек в </a:t>
            </a:r>
            <a:r>
              <a:rPr lang="en-US" dirty="0" err="1"/>
              <a:t>CMake</a:t>
            </a:r>
            <a:endParaRPr lang="ru-RU" dirty="0"/>
          </a:p>
        </p:txBody>
      </p:sp>
      <p:sp>
        <p:nvSpPr>
          <p:cNvPr id="3" name="Content Placeholder 2">
            <a:extLst>
              <a:ext uri="{FF2B5EF4-FFF2-40B4-BE49-F238E27FC236}">
                <a16:creationId xmlns:a16="http://schemas.microsoft.com/office/drawing/2014/main" id="{80A2D49B-940D-4FAF-934D-0AA592EDEE17}"/>
              </a:ext>
            </a:extLst>
          </p:cNvPr>
          <p:cNvSpPr>
            <a:spLocks noGrp="1"/>
          </p:cNvSpPr>
          <p:nvPr>
            <p:ph idx="1"/>
          </p:nvPr>
        </p:nvSpPr>
        <p:spPr/>
        <p:txBody>
          <a:bodyPr>
            <a:normAutofit fontScale="92500" lnSpcReduction="10000"/>
          </a:bodyPr>
          <a:lstStyle/>
          <a:p>
            <a:r>
              <a:rPr lang="ru-RU" dirty="0"/>
              <a:t>Конечной целью любых средств использования внешних библиотек является создание целей в формате </a:t>
            </a:r>
            <a:r>
              <a:rPr lang="ru-RU" dirty="0">
                <a:latin typeface="Consolas" panose="020B0609020204030204" pitchFamily="49" charset="0"/>
              </a:rPr>
              <a:t>пространство-имён</a:t>
            </a:r>
            <a:r>
              <a:rPr lang="en-US" dirty="0">
                <a:latin typeface="Consolas" panose="020B0609020204030204" pitchFamily="49" charset="0"/>
              </a:rPr>
              <a:t>::</a:t>
            </a:r>
            <a:r>
              <a:rPr lang="ru-RU" dirty="0">
                <a:latin typeface="Consolas" panose="020B0609020204030204" pitchFamily="49" charset="0"/>
              </a:rPr>
              <a:t>имя-компонента</a:t>
            </a:r>
            <a:r>
              <a:rPr lang="ru-RU" dirty="0"/>
              <a:t> для использования с командой </a:t>
            </a:r>
            <a:r>
              <a:rPr lang="en-US" dirty="0" err="1">
                <a:latin typeface="Consolas" panose="020B0609020204030204" pitchFamily="49" charset="0"/>
              </a:rPr>
              <a:t>target_link_libraries</a:t>
            </a:r>
            <a:r>
              <a:rPr lang="ru-RU" dirty="0"/>
              <a:t>. Такой формат имени используется для импортированных целей и псевдонимов, что позволяет унифицировать использование как внешних, так и внутренних библиотек.</a:t>
            </a:r>
            <a:endParaRPr lang="en-US" dirty="0"/>
          </a:p>
          <a:p>
            <a:r>
              <a:rPr lang="ru-RU" dirty="0"/>
              <a:t>Имеется три возможности создания таких целей:</a:t>
            </a:r>
          </a:p>
          <a:p>
            <a:pPr lvl="1"/>
            <a:r>
              <a:rPr lang="ru-RU" dirty="0"/>
              <a:t>По конфигурационным файлам </a:t>
            </a:r>
            <a:r>
              <a:rPr lang="en-US" dirty="0" err="1"/>
              <a:t>CMake</a:t>
            </a:r>
            <a:r>
              <a:rPr lang="en-US" dirty="0"/>
              <a:t>, </a:t>
            </a:r>
            <a:r>
              <a:rPr lang="ru-RU" dirty="0"/>
              <a:t>устанавливаемым, в основном, библиотеками, также использующими </a:t>
            </a:r>
            <a:r>
              <a:rPr lang="en-US" dirty="0" err="1"/>
              <a:t>CMake</a:t>
            </a:r>
            <a:r>
              <a:rPr lang="en-US" dirty="0"/>
              <a:t> </a:t>
            </a:r>
            <a:r>
              <a:rPr lang="ru-RU" dirty="0"/>
              <a:t>для собственной сборки.</a:t>
            </a:r>
          </a:p>
          <a:p>
            <a:pPr lvl="1"/>
            <a:r>
              <a:rPr lang="ru-RU" dirty="0"/>
              <a:t>По конфигурационным файлам </a:t>
            </a:r>
            <a:r>
              <a:rPr lang="en-US" dirty="0" err="1"/>
              <a:t>pkg</a:t>
            </a:r>
            <a:r>
              <a:rPr lang="en-US" dirty="0"/>
              <a:t>-config, </a:t>
            </a:r>
            <a:r>
              <a:rPr lang="ru-RU" dirty="0"/>
              <a:t>которые используются многими другими проектами.</a:t>
            </a:r>
          </a:p>
          <a:p>
            <a:pPr lvl="1"/>
            <a:r>
              <a:rPr lang="ru-RU" dirty="0"/>
              <a:t>Вручную с использованием для этого модулей </a:t>
            </a:r>
            <a:r>
              <a:rPr lang="en-US" dirty="0" err="1"/>
              <a:t>CMake</a:t>
            </a:r>
            <a:r>
              <a:rPr lang="ru-RU" dirty="0"/>
              <a:t>,</a:t>
            </a:r>
            <a:r>
              <a:rPr lang="en-US" dirty="0"/>
              <a:t> </a:t>
            </a:r>
            <a:r>
              <a:rPr lang="ru-RU" dirty="0"/>
              <a:t>идущих с ней в комплекте или написанных дополнительно.</a:t>
            </a:r>
          </a:p>
        </p:txBody>
      </p:sp>
    </p:spTree>
    <p:extLst>
      <p:ext uri="{BB962C8B-B14F-4D97-AF65-F5344CB8AC3E}">
        <p14:creationId xmlns:p14="http://schemas.microsoft.com/office/powerpoint/2010/main" val="10217811"/>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CCFD3-FCC5-44AF-9494-5036E479F440}"/>
              </a:ext>
            </a:extLst>
          </p:cNvPr>
          <p:cNvSpPr>
            <a:spLocks noGrp="1"/>
          </p:cNvSpPr>
          <p:nvPr>
            <p:ph type="title"/>
          </p:nvPr>
        </p:nvSpPr>
        <p:spPr/>
        <p:txBody>
          <a:bodyPr/>
          <a:lstStyle/>
          <a:p>
            <a:r>
              <a:rPr lang="en-US" dirty="0" err="1">
                <a:latin typeface="Consolas" panose="020B0609020204030204" pitchFamily="49" charset="0"/>
              </a:rPr>
              <a:t>find_package</a:t>
            </a:r>
            <a:endParaRPr lang="ru-RU" dirty="0">
              <a:latin typeface="Consolas" panose="020B0609020204030204" pitchFamily="49" charset="0"/>
            </a:endParaRPr>
          </a:p>
        </p:txBody>
      </p:sp>
      <p:sp>
        <p:nvSpPr>
          <p:cNvPr id="3" name="Content Placeholder 2">
            <a:extLst>
              <a:ext uri="{FF2B5EF4-FFF2-40B4-BE49-F238E27FC236}">
                <a16:creationId xmlns:a16="http://schemas.microsoft.com/office/drawing/2014/main" id="{A01B740D-7804-4328-BE9B-481376DDCD6C}"/>
              </a:ext>
            </a:extLst>
          </p:cNvPr>
          <p:cNvSpPr>
            <a:spLocks noGrp="1"/>
          </p:cNvSpPr>
          <p:nvPr>
            <p:ph idx="1"/>
          </p:nvPr>
        </p:nvSpPr>
        <p:spPr/>
        <p:txBody>
          <a:bodyPr>
            <a:normAutofit fontScale="70000" lnSpcReduction="20000"/>
          </a:bodyPr>
          <a:lstStyle/>
          <a:p>
            <a:r>
              <a:rPr lang="ru-RU" dirty="0"/>
              <a:t>Все случаи, кроме использования </a:t>
            </a:r>
            <a:r>
              <a:rPr lang="en-US" dirty="0" err="1"/>
              <a:t>pkg</a:t>
            </a:r>
            <a:r>
              <a:rPr lang="en-US" dirty="0"/>
              <a:t>-config, </a:t>
            </a:r>
            <a:r>
              <a:rPr lang="ru-RU" dirty="0"/>
              <a:t>обрабатываются командой</a:t>
            </a:r>
            <a:br>
              <a:rPr lang="en-US" dirty="0"/>
            </a:br>
            <a:r>
              <a:rPr lang="en-US" dirty="0" err="1">
                <a:latin typeface="Consolas" panose="020B0609020204030204" pitchFamily="49" charset="0"/>
                <a:hlinkClick r:id="rId2"/>
              </a:rPr>
              <a:t>find_package</a:t>
            </a:r>
            <a:r>
              <a:rPr lang="en-US" dirty="0">
                <a:latin typeface="Consolas" panose="020B0609020204030204" pitchFamily="49" charset="0"/>
              </a:rPr>
              <a:t>(</a:t>
            </a:r>
            <a:r>
              <a:rPr lang="ru-RU" dirty="0">
                <a:latin typeface="Consolas" panose="020B0609020204030204" pitchFamily="49" charset="0"/>
              </a:rPr>
              <a:t>имя-библиотеки </a:t>
            </a:r>
            <a:r>
              <a:rPr lang="en-US" dirty="0">
                <a:latin typeface="Consolas" panose="020B0609020204030204" pitchFamily="49" charset="0"/>
              </a:rPr>
              <a:t>[</a:t>
            </a:r>
            <a:r>
              <a:rPr lang="ru-RU" dirty="0">
                <a:latin typeface="Consolas" panose="020B0609020204030204" pitchFamily="49" charset="0"/>
              </a:rPr>
              <a:t>минимальная-версия</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[REQUIRED]</a:t>
            </a:r>
            <a:r>
              <a:rPr lang="ru-RU" dirty="0">
                <a:latin typeface="Consolas" panose="020B0609020204030204" pitchFamily="49" charset="0"/>
              </a:rPr>
              <a:t> </a:t>
            </a:r>
            <a:r>
              <a:rPr lang="en-US" dirty="0">
                <a:latin typeface="Consolas" panose="020B0609020204030204" pitchFamily="49" charset="0"/>
              </a:rPr>
              <a:t>[COMPONENTS </a:t>
            </a:r>
            <a:r>
              <a:rPr lang="ru-RU" dirty="0">
                <a:latin typeface="Consolas" panose="020B0609020204030204" pitchFamily="49" charset="0"/>
              </a:rPr>
              <a:t>компоненты</a:t>
            </a:r>
            <a:r>
              <a:rPr lang="en-US" dirty="0">
                <a:latin typeface="Consolas" panose="020B0609020204030204" pitchFamily="49" charset="0"/>
              </a:rPr>
              <a:t>] [OPTIONAL_COMPONENTS </a:t>
            </a:r>
            <a:r>
              <a:rPr lang="ru-RU" dirty="0">
                <a:latin typeface="Consolas" panose="020B0609020204030204" pitchFamily="49" charset="0"/>
              </a:rPr>
              <a:t>опциональные-компоненты</a:t>
            </a:r>
            <a:r>
              <a:rPr lang="en-US" dirty="0">
                <a:latin typeface="Consolas" panose="020B0609020204030204" pitchFamily="49" charset="0"/>
              </a:rPr>
              <a:t>])</a:t>
            </a:r>
          </a:p>
          <a:p>
            <a:r>
              <a:rPr lang="ru-RU" dirty="0"/>
              <a:t>Такая команда сначала ищет файл ручной конфигурации в пути поиска модулей </a:t>
            </a:r>
            <a:r>
              <a:rPr lang="en-US" dirty="0" err="1"/>
              <a:t>CMake</a:t>
            </a:r>
            <a:r>
              <a:rPr lang="en-US" dirty="0"/>
              <a:t> (</a:t>
            </a:r>
            <a:r>
              <a:rPr lang="en-US" dirty="0">
                <a:latin typeface="Consolas" panose="020B0609020204030204" pitchFamily="49" charset="0"/>
                <a:hlinkClick r:id="rId3"/>
              </a:rPr>
              <a:t>CMAKE_MODULE_PATH</a:t>
            </a:r>
            <a:r>
              <a:rPr lang="en-US" dirty="0"/>
              <a:t>, </a:t>
            </a:r>
            <a:r>
              <a:rPr lang="ru-RU" dirty="0"/>
              <a:t>стандартные в </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/share/</a:t>
            </a:r>
            <a:r>
              <a:rPr lang="en-US" dirty="0" err="1">
                <a:latin typeface="Consolas" panose="020B0609020204030204" pitchFamily="49" charset="0"/>
              </a:rPr>
              <a:t>cmake</a:t>
            </a:r>
            <a:r>
              <a:rPr lang="en-US" dirty="0">
                <a:latin typeface="Consolas" panose="020B0609020204030204" pitchFamily="49" charset="0"/>
              </a:rPr>
              <a:t>/Modules</a:t>
            </a:r>
            <a:r>
              <a:rPr lang="en-US" dirty="0"/>
              <a:t>) </a:t>
            </a:r>
            <a:r>
              <a:rPr lang="ru-RU" dirty="0"/>
              <a:t>с именем </a:t>
            </a:r>
            <a:r>
              <a:rPr lang="en-US" dirty="0">
                <a:latin typeface="Consolas" panose="020B0609020204030204" pitchFamily="49" charset="0"/>
              </a:rPr>
              <a:t>Find</a:t>
            </a:r>
            <a:r>
              <a:rPr lang="ru-RU" dirty="0">
                <a:latin typeface="Consolas" panose="020B0609020204030204" pitchFamily="49" charset="0"/>
              </a:rPr>
              <a:t>имя-библиотеки</a:t>
            </a:r>
            <a:r>
              <a:rPr lang="en-US" dirty="0">
                <a:latin typeface="Consolas" panose="020B0609020204030204" pitchFamily="49" charset="0"/>
              </a:rPr>
              <a:t>.</a:t>
            </a:r>
            <a:r>
              <a:rPr lang="en-US" dirty="0" err="1">
                <a:latin typeface="Consolas" panose="020B0609020204030204" pitchFamily="49" charset="0"/>
              </a:rPr>
              <a:t>cmake</a:t>
            </a:r>
            <a:r>
              <a:rPr lang="en-US" dirty="0"/>
              <a:t>, </a:t>
            </a:r>
            <a:r>
              <a:rPr lang="ru-RU" dirty="0"/>
              <a:t>а если не находит, ищет файлы конфигурации </a:t>
            </a:r>
            <a:r>
              <a:rPr lang="en-US" dirty="0" err="1"/>
              <a:t>CMake</a:t>
            </a:r>
            <a:r>
              <a:rPr lang="en-US" dirty="0"/>
              <a:t>, </a:t>
            </a:r>
            <a:r>
              <a:rPr lang="ru-RU" dirty="0"/>
              <a:t>установленные самой библиотекой</a:t>
            </a:r>
            <a:r>
              <a:rPr lang="en-US" dirty="0"/>
              <a:t> (</a:t>
            </a:r>
            <a:r>
              <a:rPr lang="ru-RU" dirty="0"/>
              <a:t>в </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/lib/</a:t>
            </a:r>
            <a:r>
              <a:rPr lang="en-US" dirty="0" err="1">
                <a:latin typeface="Consolas" panose="020B0609020204030204" pitchFamily="49" charset="0"/>
              </a:rPr>
              <a:t>cmake</a:t>
            </a:r>
            <a:r>
              <a:rPr lang="en-US" dirty="0"/>
              <a:t>)</a:t>
            </a:r>
            <a:r>
              <a:rPr lang="ru-RU" dirty="0"/>
              <a:t>.</a:t>
            </a:r>
          </a:p>
          <a:p>
            <a:r>
              <a:rPr lang="ru-RU" dirty="0"/>
              <a:t>Если не указано </a:t>
            </a:r>
            <a:r>
              <a:rPr lang="en-US" dirty="0">
                <a:latin typeface="Consolas" panose="020B0609020204030204" pitchFamily="49" charset="0"/>
              </a:rPr>
              <a:t>REQUIRED</a:t>
            </a:r>
            <a:r>
              <a:rPr lang="en-US" dirty="0"/>
              <a:t>, </a:t>
            </a:r>
            <a:r>
              <a:rPr lang="ru-RU" dirty="0"/>
              <a:t>отсутствие требуемой библиотеки ошибкой не является, а сам статус успеха сохраняется в переменной </a:t>
            </a:r>
            <a:r>
              <a:rPr lang="ru-RU" dirty="0">
                <a:latin typeface="Consolas" panose="020B0609020204030204" pitchFamily="49" charset="0"/>
              </a:rPr>
              <a:t>имя-библиотеки</a:t>
            </a:r>
            <a:r>
              <a:rPr lang="en-US" dirty="0">
                <a:latin typeface="Consolas" panose="020B0609020204030204" pitchFamily="49" charset="0"/>
              </a:rPr>
              <a:t>_FOUND</a:t>
            </a:r>
            <a:r>
              <a:rPr lang="en-US" dirty="0"/>
              <a:t>.</a:t>
            </a:r>
          </a:p>
          <a:p>
            <a:r>
              <a:rPr lang="ru-RU" dirty="0"/>
              <a:t>Для библиотек, включающих несколько компонентов, можно указывать требуемые и опциональные, они будут доступны в виде разных целей.</a:t>
            </a:r>
            <a:r>
              <a:rPr lang="en-US" dirty="0"/>
              <a:t> </a:t>
            </a:r>
            <a:r>
              <a:rPr lang="ru-RU" dirty="0"/>
              <a:t>Имена целей зависят от библиотек (обычно </a:t>
            </a:r>
            <a:r>
              <a:rPr lang="ru-RU" dirty="0">
                <a:latin typeface="Consolas" panose="020B0609020204030204" pitchFamily="49" charset="0"/>
              </a:rPr>
              <a:t>имя-библиотеки::имя-библиотеки</a:t>
            </a:r>
            <a:r>
              <a:rPr lang="ru-RU" dirty="0"/>
              <a:t> или </a:t>
            </a:r>
            <a:r>
              <a:rPr lang="ru-RU" dirty="0">
                <a:latin typeface="Consolas" panose="020B0609020204030204" pitchFamily="49" charset="0"/>
              </a:rPr>
              <a:t>имя-библиотеки::имя-компонента</a:t>
            </a:r>
            <a:r>
              <a:rPr lang="ru-RU" dirty="0"/>
              <a:t>).</a:t>
            </a:r>
          </a:p>
          <a:p>
            <a:r>
              <a:rPr lang="ru-RU" dirty="0"/>
              <a:t>Не все файлы ручной конфигурации </a:t>
            </a:r>
            <a:r>
              <a:rPr lang="en-US" dirty="0" err="1"/>
              <a:t>CMake</a:t>
            </a:r>
            <a:r>
              <a:rPr lang="en-US" dirty="0"/>
              <a:t>, </a:t>
            </a:r>
            <a:r>
              <a:rPr lang="ru-RU" dirty="0"/>
              <a:t>идущие с ней в комплекте, создают цели, некоторые используют старую схему. При их использовании следует дописать код создания целей (см. далее ручной вариант)</a:t>
            </a:r>
          </a:p>
        </p:txBody>
      </p:sp>
    </p:spTree>
    <p:extLst>
      <p:ext uri="{BB962C8B-B14F-4D97-AF65-F5344CB8AC3E}">
        <p14:creationId xmlns:p14="http://schemas.microsoft.com/office/powerpoint/2010/main" val="1074214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0C46EC-D93B-44DB-891F-6E16B4F1F877}"/>
              </a:ext>
            </a:extLst>
          </p:cNvPr>
          <p:cNvSpPr>
            <a:spLocks noGrp="1"/>
          </p:cNvSpPr>
          <p:nvPr>
            <p:ph type="title"/>
          </p:nvPr>
        </p:nvSpPr>
        <p:spPr/>
        <p:txBody>
          <a:bodyPr/>
          <a:lstStyle/>
          <a:p>
            <a:r>
              <a:rPr lang="ru-RU" dirty="0"/>
              <a:t>Лекция 3 – нет материала</a:t>
            </a:r>
          </a:p>
        </p:txBody>
      </p:sp>
    </p:spTree>
    <p:extLst>
      <p:ext uri="{BB962C8B-B14F-4D97-AF65-F5344CB8AC3E}">
        <p14:creationId xmlns:p14="http://schemas.microsoft.com/office/powerpoint/2010/main" val="423472700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B7E2-F2D4-433B-88E9-8AE4A4F3A72A}"/>
              </a:ext>
            </a:extLst>
          </p:cNvPr>
          <p:cNvSpPr>
            <a:spLocks noGrp="1"/>
          </p:cNvSpPr>
          <p:nvPr>
            <p:ph type="title"/>
          </p:nvPr>
        </p:nvSpPr>
        <p:spPr/>
        <p:txBody>
          <a:bodyPr/>
          <a:lstStyle/>
          <a:p>
            <a:r>
              <a:rPr lang="en-US" dirty="0" err="1"/>
              <a:t>pkg</a:t>
            </a:r>
            <a:r>
              <a:rPr lang="en-US" dirty="0"/>
              <a:t>-config</a:t>
            </a:r>
            <a:endParaRPr lang="ru-RU" dirty="0"/>
          </a:p>
        </p:txBody>
      </p:sp>
      <p:sp>
        <p:nvSpPr>
          <p:cNvPr id="3" name="Content Placeholder 2">
            <a:extLst>
              <a:ext uri="{FF2B5EF4-FFF2-40B4-BE49-F238E27FC236}">
                <a16:creationId xmlns:a16="http://schemas.microsoft.com/office/drawing/2014/main" id="{820EE208-3835-4F2D-AB6F-4D770941DEAD}"/>
              </a:ext>
            </a:extLst>
          </p:cNvPr>
          <p:cNvSpPr>
            <a:spLocks noGrp="1"/>
          </p:cNvSpPr>
          <p:nvPr>
            <p:ph idx="1"/>
          </p:nvPr>
        </p:nvSpPr>
        <p:spPr/>
        <p:txBody>
          <a:bodyPr>
            <a:normAutofit fontScale="92500" lnSpcReduction="10000"/>
          </a:bodyPr>
          <a:lstStyle/>
          <a:p>
            <a:r>
              <a:rPr lang="ru-RU" dirty="0"/>
              <a:t>Библиотеки, использующие </a:t>
            </a:r>
            <a:r>
              <a:rPr lang="en-US" dirty="0" err="1"/>
              <a:t>pkg</a:t>
            </a:r>
            <a:r>
              <a:rPr lang="en-US" dirty="0"/>
              <a:t>-config </a:t>
            </a:r>
            <a:r>
              <a:rPr lang="ru-RU" dirty="0"/>
              <a:t>хранят соответствующие файлы с расширением </a:t>
            </a:r>
            <a:r>
              <a:rPr lang="en-US" dirty="0">
                <a:latin typeface="Consolas" panose="020B0609020204030204" pitchFamily="49" charset="0"/>
              </a:rPr>
              <a:t>.pc </a:t>
            </a:r>
            <a:r>
              <a:rPr lang="ru-RU" dirty="0"/>
              <a:t>в </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/lib/</a:t>
            </a:r>
            <a:r>
              <a:rPr lang="en-US" dirty="0" err="1">
                <a:latin typeface="Consolas" panose="020B0609020204030204" pitchFamily="49" charset="0"/>
              </a:rPr>
              <a:t>pkgconfig</a:t>
            </a:r>
            <a:r>
              <a:rPr lang="en-US" dirty="0"/>
              <a:t>.</a:t>
            </a:r>
            <a:endParaRPr lang="ru-RU" dirty="0"/>
          </a:p>
          <a:p>
            <a:r>
              <a:rPr lang="ru-RU" dirty="0"/>
              <a:t>Для работы с </a:t>
            </a:r>
            <a:r>
              <a:rPr lang="en-US" dirty="0" err="1"/>
              <a:t>pkg</a:t>
            </a:r>
            <a:r>
              <a:rPr lang="en-US" dirty="0"/>
              <a:t>-config </a:t>
            </a:r>
            <a:r>
              <a:rPr lang="ru-RU" dirty="0"/>
              <a:t>вначале требуется загрузить модуль </a:t>
            </a:r>
            <a:r>
              <a:rPr lang="en-US" dirty="0" err="1"/>
              <a:t>CMake</a:t>
            </a:r>
            <a:r>
              <a:rPr lang="en-US" dirty="0"/>
              <a:t>:</a:t>
            </a:r>
            <a:br>
              <a:rPr lang="en-US" dirty="0"/>
            </a:br>
            <a:r>
              <a:rPr lang="en-US" dirty="0">
                <a:latin typeface="Consolas" panose="020B0609020204030204" pitchFamily="49" charset="0"/>
              </a:rPr>
              <a:t>include(</a:t>
            </a:r>
            <a:r>
              <a:rPr lang="en-US" dirty="0" err="1">
                <a:latin typeface="Consolas" panose="020B0609020204030204" pitchFamily="49" charset="0"/>
              </a:rPr>
              <a:t>FindPkgConfig</a:t>
            </a:r>
            <a:r>
              <a:rPr lang="en-US" dirty="0">
                <a:latin typeface="Consolas" panose="020B0609020204030204" pitchFamily="49" charset="0"/>
              </a:rPr>
              <a:t>)</a:t>
            </a:r>
            <a:br>
              <a:rPr lang="en-US" dirty="0">
                <a:latin typeface="Consolas" panose="020B0609020204030204" pitchFamily="49" charset="0"/>
              </a:rPr>
            </a:br>
            <a:r>
              <a:rPr lang="ru-RU" dirty="0"/>
              <a:t>При этом будет произведён поиск самого средства </a:t>
            </a:r>
            <a:r>
              <a:rPr lang="en-US" dirty="0" err="1"/>
              <a:t>pkg</a:t>
            </a:r>
            <a:r>
              <a:rPr lang="en-US" dirty="0"/>
              <a:t>-config.</a:t>
            </a:r>
          </a:p>
          <a:p>
            <a:r>
              <a:rPr lang="ru-RU" dirty="0"/>
              <a:t>После этого можно использовать команду</a:t>
            </a:r>
            <a:br>
              <a:rPr lang="ru-RU" dirty="0"/>
            </a:br>
            <a:r>
              <a:rPr lang="en-US" dirty="0" err="1">
                <a:latin typeface="Consolas" panose="020B0609020204030204" pitchFamily="49" charset="0"/>
                <a:hlinkClick r:id="rId2"/>
              </a:rPr>
              <a:t>pkg_check_modules</a:t>
            </a:r>
            <a:r>
              <a:rPr lang="en-US" dirty="0">
                <a:latin typeface="Consolas" panose="020B0609020204030204" pitchFamily="49" charset="0"/>
              </a:rPr>
              <a:t>(</a:t>
            </a:r>
            <a:r>
              <a:rPr lang="ru-RU" dirty="0">
                <a:latin typeface="Consolas" panose="020B0609020204030204" pitchFamily="49" charset="0"/>
              </a:rPr>
              <a:t>префикс </a:t>
            </a:r>
            <a:r>
              <a:rPr lang="en-US" dirty="0">
                <a:latin typeface="Consolas" panose="020B0609020204030204" pitchFamily="49" charset="0"/>
              </a:rPr>
              <a:t>[REQUIRED] IMPORTED_TARGET </a:t>
            </a:r>
            <a:r>
              <a:rPr lang="ru-RU" dirty="0">
                <a:latin typeface="Consolas" panose="020B0609020204030204" pitchFamily="49" charset="0"/>
              </a:rPr>
              <a:t>модули…)</a:t>
            </a:r>
            <a:br>
              <a:rPr lang="ru-RU" dirty="0"/>
            </a:br>
            <a:r>
              <a:rPr lang="ru-RU" dirty="0"/>
              <a:t>Команда ищет все указанные модули, задающие зависимости в формате </a:t>
            </a:r>
            <a:r>
              <a:rPr lang="en-US" dirty="0" err="1"/>
              <a:t>pkg</a:t>
            </a:r>
            <a:r>
              <a:rPr lang="en-US" dirty="0"/>
              <a:t>-config (</a:t>
            </a:r>
            <a:r>
              <a:rPr lang="ru-RU" dirty="0"/>
              <a:t>обычно имя-библиотеки или </a:t>
            </a:r>
            <a:r>
              <a:rPr lang="ru-RU" dirty="0">
                <a:latin typeface="Consolas" panose="020B0609020204030204" pitchFamily="49" charset="0"/>
              </a:rPr>
              <a:t>имя-библиотеки</a:t>
            </a:r>
            <a:r>
              <a:rPr lang="en-US" dirty="0">
                <a:latin typeface="Consolas" panose="020B0609020204030204" pitchFamily="49" charset="0"/>
              </a:rPr>
              <a:t>&gt;=</a:t>
            </a:r>
            <a:r>
              <a:rPr lang="ru-RU" dirty="0">
                <a:latin typeface="Consolas" panose="020B0609020204030204" pitchFamily="49" charset="0"/>
              </a:rPr>
              <a:t>минимальная-версия</a:t>
            </a:r>
            <a:r>
              <a:rPr lang="ru-RU" dirty="0"/>
              <a:t>), и делает их доступными через цель </a:t>
            </a:r>
            <a:r>
              <a:rPr lang="en-US" dirty="0" err="1">
                <a:latin typeface="Consolas" panose="020B0609020204030204" pitchFamily="49" charset="0"/>
              </a:rPr>
              <a:t>PkgConfig</a:t>
            </a:r>
            <a:r>
              <a:rPr lang="en-US" dirty="0">
                <a:latin typeface="Consolas" panose="020B0609020204030204" pitchFamily="49" charset="0"/>
              </a:rPr>
              <a:t>::</a:t>
            </a:r>
            <a:r>
              <a:rPr lang="ru-RU" dirty="0">
                <a:latin typeface="Consolas" panose="020B0609020204030204" pitchFamily="49" charset="0"/>
              </a:rPr>
              <a:t>префикс</a:t>
            </a:r>
            <a:r>
              <a:rPr lang="ru-RU" dirty="0"/>
              <a:t>.</a:t>
            </a:r>
          </a:p>
        </p:txBody>
      </p:sp>
    </p:spTree>
    <p:extLst>
      <p:ext uri="{BB962C8B-B14F-4D97-AF65-F5344CB8AC3E}">
        <p14:creationId xmlns:p14="http://schemas.microsoft.com/office/powerpoint/2010/main" val="76003124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C22A-DC46-49BD-A44C-BAC303B3204E}"/>
              </a:ext>
            </a:extLst>
          </p:cNvPr>
          <p:cNvSpPr>
            <a:spLocks noGrp="1"/>
          </p:cNvSpPr>
          <p:nvPr>
            <p:ph type="title"/>
          </p:nvPr>
        </p:nvSpPr>
        <p:spPr/>
        <p:txBody>
          <a:bodyPr/>
          <a:lstStyle/>
          <a:p>
            <a:r>
              <a:rPr lang="ru-RU" dirty="0"/>
              <a:t>Ручное создание целей для внешних зависимостей</a:t>
            </a:r>
          </a:p>
        </p:txBody>
      </p:sp>
      <p:sp>
        <p:nvSpPr>
          <p:cNvPr id="3" name="Content Placeholder 2">
            <a:extLst>
              <a:ext uri="{FF2B5EF4-FFF2-40B4-BE49-F238E27FC236}">
                <a16:creationId xmlns:a16="http://schemas.microsoft.com/office/drawing/2014/main" id="{1A6F55A9-D263-4536-B79E-7A0D922664F4}"/>
              </a:ext>
            </a:extLst>
          </p:cNvPr>
          <p:cNvSpPr>
            <a:spLocks noGrp="1"/>
          </p:cNvSpPr>
          <p:nvPr>
            <p:ph idx="1"/>
          </p:nvPr>
        </p:nvSpPr>
        <p:spPr/>
        <p:txBody>
          <a:bodyPr>
            <a:normAutofit fontScale="77500" lnSpcReduction="20000"/>
          </a:bodyPr>
          <a:lstStyle/>
          <a:p>
            <a:r>
              <a:rPr lang="ru-RU" dirty="0"/>
              <a:t>Для библиотек, не имеющих встроенной поддержки, необходимо написать свой модуль </a:t>
            </a:r>
            <a:r>
              <a:rPr lang="en-US" dirty="0">
                <a:latin typeface="Consolas" panose="020B0609020204030204" pitchFamily="49" charset="0"/>
              </a:rPr>
              <a:t>Find</a:t>
            </a:r>
            <a:r>
              <a:rPr lang="ru-RU" dirty="0" err="1">
                <a:latin typeface="Consolas" panose="020B0609020204030204" pitchFamily="49" charset="0"/>
              </a:rPr>
              <a:t>ИмяБиблиотеки</a:t>
            </a:r>
            <a:r>
              <a:rPr lang="en-US" dirty="0">
                <a:latin typeface="Consolas" panose="020B0609020204030204" pitchFamily="49" charset="0"/>
              </a:rPr>
              <a:t>.</a:t>
            </a:r>
            <a:r>
              <a:rPr lang="en-US" dirty="0" err="1">
                <a:latin typeface="Consolas" panose="020B0609020204030204" pitchFamily="49" charset="0"/>
              </a:rPr>
              <a:t>cmake</a:t>
            </a:r>
            <a:r>
              <a:rPr lang="en-US" dirty="0"/>
              <a:t> </a:t>
            </a:r>
            <a:r>
              <a:rPr lang="ru-RU" dirty="0"/>
              <a:t>и распространить его вместе с программой. Модули обычно хранятся в подкаталоге </a:t>
            </a:r>
            <a:r>
              <a:rPr lang="en-US" dirty="0" err="1">
                <a:latin typeface="Consolas" panose="020B0609020204030204" pitchFamily="49" charset="0"/>
              </a:rPr>
              <a:t>cmake</a:t>
            </a:r>
            <a:r>
              <a:rPr lang="en-US" dirty="0"/>
              <a:t>, </a:t>
            </a:r>
            <a:r>
              <a:rPr lang="ru-RU" dirty="0"/>
              <a:t>чтобы сделать его доступным для команд </a:t>
            </a:r>
            <a:r>
              <a:rPr lang="en-US" dirty="0">
                <a:latin typeface="Consolas" panose="020B0609020204030204" pitchFamily="49" charset="0"/>
              </a:rPr>
              <a:t>include</a:t>
            </a:r>
            <a:r>
              <a:rPr lang="en-US" dirty="0"/>
              <a:t>, </a:t>
            </a:r>
            <a:r>
              <a:rPr lang="en-US" dirty="0" err="1">
                <a:latin typeface="Consolas" panose="020B0609020204030204" pitchFamily="49" charset="0"/>
              </a:rPr>
              <a:t>find_package</a:t>
            </a:r>
            <a:r>
              <a:rPr lang="en-US" dirty="0"/>
              <a:t> </a:t>
            </a:r>
            <a:r>
              <a:rPr lang="ru-RU" dirty="0"/>
              <a:t>и др. необходимо вызвать</a:t>
            </a:r>
            <a:br>
              <a:rPr lang="ru-RU" dirty="0"/>
            </a:br>
            <a:r>
              <a:rPr lang="en-US" dirty="0">
                <a:latin typeface="Consolas" panose="020B0609020204030204" pitchFamily="49" charset="0"/>
              </a:rPr>
              <a:t>list(APPEND CMAKE_MODULE_PATH ${CMAKE_CURRENT_SOURCE_DIR}/</a:t>
            </a:r>
            <a:r>
              <a:rPr lang="en-US" dirty="0" err="1">
                <a:latin typeface="Consolas" panose="020B0609020204030204" pitchFamily="49" charset="0"/>
              </a:rPr>
              <a:t>cmake</a:t>
            </a:r>
            <a:r>
              <a:rPr lang="en-US" dirty="0">
                <a:latin typeface="Consolas" panose="020B0609020204030204" pitchFamily="49" charset="0"/>
              </a:rPr>
              <a:t>)</a:t>
            </a:r>
            <a:br>
              <a:rPr lang="en-US" dirty="0"/>
            </a:br>
            <a:r>
              <a:rPr lang="ru-RU" dirty="0"/>
              <a:t>до использования его содержимого.</a:t>
            </a:r>
            <a:br>
              <a:rPr lang="en-US"/>
            </a:br>
            <a:r>
              <a:rPr lang="ru-RU"/>
              <a:t>Общий </a:t>
            </a:r>
            <a:r>
              <a:rPr lang="ru-RU" dirty="0"/>
              <a:t>алгоритм:</a:t>
            </a:r>
          </a:p>
          <a:p>
            <a:pPr marL="914400" lvl="1" indent="-457200">
              <a:buFont typeface="+mj-lt"/>
              <a:buAutoNum type="arabicPeriod"/>
            </a:pPr>
            <a:r>
              <a:rPr lang="ru-RU" dirty="0"/>
              <a:t>Найти заголовочные файлы в стандартных путях.</a:t>
            </a:r>
          </a:p>
          <a:p>
            <a:pPr marL="914400" lvl="1" indent="-457200">
              <a:buFont typeface="+mj-lt"/>
              <a:buAutoNum type="arabicPeriod"/>
            </a:pPr>
            <a:r>
              <a:rPr lang="ru-RU" dirty="0"/>
              <a:t>Если искомая библиотека не </a:t>
            </a:r>
            <a:r>
              <a:rPr lang="en-US" dirty="0"/>
              <a:t>header-only, </a:t>
            </a:r>
            <a:r>
              <a:rPr lang="ru-RU" dirty="0"/>
              <a:t>найти её файл библиотеки в стандартных путях.</a:t>
            </a:r>
          </a:p>
          <a:p>
            <a:pPr marL="914400" lvl="1" indent="-457200">
              <a:buFont typeface="+mj-lt"/>
              <a:buAutoNum type="arabicPeriod"/>
            </a:pPr>
            <a:r>
              <a:rPr lang="ru-RU" dirty="0"/>
              <a:t>Если все поиски успешны, создать импортированную цель (для полноценных библиотеки) или интерфейсную цель (для </a:t>
            </a:r>
            <a:r>
              <a:rPr lang="en-US" dirty="0"/>
              <a:t>header-only </a:t>
            </a:r>
            <a:r>
              <a:rPr lang="ru-RU" dirty="0"/>
              <a:t>библиотек) и задать её характеристики.</a:t>
            </a:r>
            <a:endParaRPr lang="en-US" dirty="0"/>
          </a:p>
          <a:p>
            <a:r>
              <a:rPr lang="ru-RU" dirty="0"/>
              <a:t>Стандартный путь может быть расширен при вызове </a:t>
            </a:r>
            <a:r>
              <a:rPr lang="en-US" dirty="0" err="1"/>
              <a:t>CMake</a:t>
            </a:r>
            <a:r>
              <a:rPr lang="en-US" dirty="0"/>
              <a:t> </a:t>
            </a:r>
            <a:r>
              <a:rPr lang="ru-RU" dirty="0"/>
              <a:t>указанием переменной кэша </a:t>
            </a:r>
            <a:r>
              <a:rPr lang="en-US" dirty="0">
                <a:latin typeface="Consolas" panose="020B0609020204030204" pitchFamily="49" charset="0"/>
                <a:hlinkClick r:id="rId2"/>
              </a:rPr>
              <a:t>CMAKE_PREFIX_PATH</a:t>
            </a:r>
            <a:r>
              <a:rPr lang="en-US" dirty="0"/>
              <a:t> </a:t>
            </a:r>
            <a:r>
              <a:rPr lang="ru-RU" dirty="0"/>
              <a:t>для указания нестандартного </a:t>
            </a:r>
            <a:r>
              <a:rPr lang="ru-RU" dirty="0" err="1"/>
              <a:t>местанахождения</a:t>
            </a:r>
            <a:r>
              <a:rPr lang="ru-RU" dirty="0"/>
              <a:t> библиотек.</a:t>
            </a:r>
          </a:p>
        </p:txBody>
      </p:sp>
    </p:spTree>
    <p:extLst>
      <p:ext uri="{BB962C8B-B14F-4D97-AF65-F5344CB8AC3E}">
        <p14:creationId xmlns:p14="http://schemas.microsoft.com/office/powerpoint/2010/main" val="338674785"/>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9E2D37-FD5E-4387-BDC6-7F52E4BB90E2}"/>
              </a:ext>
            </a:extLst>
          </p:cNvPr>
          <p:cNvSpPr>
            <a:spLocks noGrp="1"/>
          </p:cNvSpPr>
          <p:nvPr>
            <p:ph type="title"/>
          </p:nvPr>
        </p:nvSpPr>
        <p:spPr/>
        <p:txBody>
          <a:bodyPr/>
          <a:lstStyle/>
          <a:p>
            <a:r>
              <a:rPr lang="ru-RU" dirty="0"/>
              <a:t>Пакеты в</a:t>
            </a:r>
            <a:r>
              <a:rPr lang="en-US" dirty="0"/>
              <a:t> Gentoo-</a:t>
            </a:r>
            <a:r>
              <a:rPr lang="ru-RU" dirty="0"/>
              <a:t>производных дистрибутивах</a:t>
            </a:r>
          </a:p>
        </p:txBody>
      </p:sp>
      <p:sp>
        <p:nvSpPr>
          <p:cNvPr id="5" name="Content Placeholder 4">
            <a:extLst>
              <a:ext uri="{FF2B5EF4-FFF2-40B4-BE49-F238E27FC236}">
                <a16:creationId xmlns:a16="http://schemas.microsoft.com/office/drawing/2014/main" id="{68FB4575-D4E6-4F2D-B426-4AD62E087DAF}"/>
              </a:ext>
            </a:extLst>
          </p:cNvPr>
          <p:cNvSpPr>
            <a:spLocks noGrp="1"/>
          </p:cNvSpPr>
          <p:nvPr>
            <p:ph idx="1"/>
          </p:nvPr>
        </p:nvSpPr>
        <p:spPr/>
        <p:txBody>
          <a:bodyPr>
            <a:normAutofit fontScale="92500" lnSpcReduction="10000"/>
          </a:bodyPr>
          <a:lstStyle/>
          <a:p>
            <a:r>
              <a:rPr lang="en-US" dirty="0" err="1">
                <a:latin typeface="Consolas" panose="020B0609020204030204" pitchFamily="49" charset="0"/>
              </a:rPr>
              <a:t>equery</a:t>
            </a:r>
            <a:r>
              <a:rPr lang="en-US" dirty="0">
                <a:latin typeface="Consolas" panose="020B0609020204030204" pitchFamily="49" charset="0"/>
              </a:rPr>
              <a:t> list </a:t>
            </a:r>
            <a:r>
              <a:rPr lang="ru-RU" dirty="0">
                <a:latin typeface="Consolas" panose="020B0609020204030204" pitchFamily="49" charset="0"/>
              </a:rPr>
              <a:t>паттерн</a:t>
            </a:r>
            <a:r>
              <a:rPr lang="ru-RU" dirty="0"/>
              <a:t> – показать установленные библиотеки</a:t>
            </a:r>
            <a:r>
              <a:rPr lang="en-US" dirty="0"/>
              <a:t>, </a:t>
            </a:r>
            <a:r>
              <a:rPr lang="ru-RU" dirty="0"/>
              <a:t>соответствующие паттерну (с использованием </a:t>
            </a:r>
            <a:r>
              <a:rPr lang="ru-RU" dirty="0">
                <a:latin typeface="Consolas" panose="020B0609020204030204" pitchFamily="49" charset="0"/>
              </a:rPr>
              <a:t>*/?</a:t>
            </a:r>
            <a:r>
              <a:rPr lang="ru-RU" dirty="0"/>
              <a:t>).</a:t>
            </a:r>
          </a:p>
          <a:p>
            <a:pPr lvl="1"/>
            <a:r>
              <a:rPr lang="en-US" dirty="0" err="1">
                <a:latin typeface="Consolas" panose="020B0609020204030204" pitchFamily="49" charset="0"/>
              </a:rPr>
              <a:t>equery</a:t>
            </a:r>
            <a:r>
              <a:rPr lang="en-US" dirty="0">
                <a:latin typeface="Consolas" panose="020B0609020204030204" pitchFamily="49" charset="0"/>
              </a:rPr>
              <a:t> list ‘*’</a:t>
            </a:r>
            <a:r>
              <a:rPr lang="en-US" dirty="0"/>
              <a:t> – </a:t>
            </a:r>
            <a:r>
              <a:rPr lang="ru-RU" dirty="0"/>
              <a:t>показать все установленные пакеты</a:t>
            </a:r>
          </a:p>
          <a:p>
            <a:r>
              <a:rPr lang="en-US" dirty="0" err="1">
                <a:latin typeface="Consolas" panose="020B0609020204030204" pitchFamily="49" charset="0"/>
              </a:rPr>
              <a:t>equery</a:t>
            </a:r>
            <a:r>
              <a:rPr lang="en-US" dirty="0">
                <a:latin typeface="Consolas" panose="020B0609020204030204" pitchFamily="49" charset="0"/>
              </a:rPr>
              <a:t> files </a:t>
            </a:r>
            <a:r>
              <a:rPr lang="ru-RU" dirty="0">
                <a:latin typeface="Consolas" panose="020B0609020204030204" pitchFamily="49" charset="0"/>
              </a:rPr>
              <a:t>имя-пакета</a:t>
            </a:r>
            <a:r>
              <a:rPr lang="ru-RU" dirty="0"/>
              <a:t> – показать все файлы, относящиеся к пакету.</a:t>
            </a:r>
          </a:p>
          <a:p>
            <a:r>
              <a:rPr lang="en-US" dirty="0" err="1">
                <a:latin typeface="Consolas" panose="020B0609020204030204" pitchFamily="49" charset="0"/>
              </a:rPr>
              <a:t>equery</a:t>
            </a:r>
            <a:r>
              <a:rPr lang="en-US" dirty="0">
                <a:latin typeface="Consolas" panose="020B0609020204030204" pitchFamily="49" charset="0"/>
              </a:rPr>
              <a:t> belongs </a:t>
            </a:r>
            <a:r>
              <a:rPr lang="ru-RU" dirty="0">
                <a:latin typeface="Consolas" panose="020B0609020204030204" pitchFamily="49" charset="0"/>
              </a:rPr>
              <a:t>имя-файла</a:t>
            </a:r>
            <a:r>
              <a:rPr lang="ru-RU" dirty="0"/>
              <a:t> – показать пакеты, включающие указанный файл.</a:t>
            </a:r>
            <a:endParaRPr lang="en-US" dirty="0"/>
          </a:p>
          <a:p>
            <a:r>
              <a:rPr lang="ru-RU" dirty="0"/>
              <a:t>Итого, при выборе способа использования библиотеки:</a:t>
            </a:r>
          </a:p>
          <a:p>
            <a:pPr lvl="1"/>
            <a:r>
              <a:rPr lang="ru-RU" dirty="0"/>
              <a:t>Если есть </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/share/</a:t>
            </a:r>
            <a:r>
              <a:rPr lang="en-US" dirty="0" err="1">
                <a:latin typeface="Consolas" panose="020B0609020204030204" pitchFamily="49" charset="0"/>
              </a:rPr>
              <a:t>cmake</a:t>
            </a:r>
            <a:r>
              <a:rPr lang="en-US" dirty="0">
                <a:latin typeface="Consolas" panose="020B0609020204030204" pitchFamily="49" charset="0"/>
              </a:rPr>
              <a:t>/Modules/Find</a:t>
            </a:r>
            <a:r>
              <a:rPr lang="ru-RU" dirty="0" err="1">
                <a:latin typeface="Consolas" panose="020B0609020204030204" pitchFamily="49" charset="0"/>
              </a:rPr>
              <a:t>ИмяБиблиотеки</a:t>
            </a:r>
            <a:r>
              <a:rPr lang="ru-RU" dirty="0">
                <a:latin typeface="Consolas" panose="020B0609020204030204" pitchFamily="49" charset="0"/>
              </a:rPr>
              <a:t>.</a:t>
            </a:r>
            <a:r>
              <a:rPr lang="en-US" dirty="0" err="1">
                <a:latin typeface="Consolas" panose="020B0609020204030204" pitchFamily="49" charset="0"/>
              </a:rPr>
              <a:t>cmake</a:t>
            </a:r>
            <a:r>
              <a:rPr lang="en-US" dirty="0"/>
              <a:t> </a:t>
            </a:r>
            <a:r>
              <a:rPr lang="ru-RU" dirty="0"/>
              <a:t>или </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/lib/</a:t>
            </a:r>
            <a:r>
              <a:rPr lang="en-US" dirty="0" err="1">
                <a:latin typeface="Consolas" panose="020B0609020204030204" pitchFamily="49" charset="0"/>
              </a:rPr>
              <a:t>cmake</a:t>
            </a:r>
            <a:r>
              <a:rPr lang="en-US" dirty="0">
                <a:latin typeface="Consolas" panose="020B0609020204030204" pitchFamily="49" charset="0"/>
              </a:rPr>
              <a:t>/</a:t>
            </a:r>
            <a:r>
              <a:rPr lang="ru-RU" dirty="0">
                <a:latin typeface="Consolas" panose="020B0609020204030204" pitchFamily="49" charset="0"/>
              </a:rPr>
              <a:t>имя-библиотеки</a:t>
            </a:r>
            <a:r>
              <a:rPr lang="en-US" dirty="0">
                <a:latin typeface="Consolas" panose="020B0609020204030204" pitchFamily="49" charset="0"/>
              </a:rPr>
              <a:t>*.</a:t>
            </a:r>
            <a:r>
              <a:rPr lang="en-US" dirty="0" err="1">
                <a:latin typeface="Consolas" panose="020B0609020204030204" pitchFamily="49" charset="0"/>
              </a:rPr>
              <a:t>cmake</a:t>
            </a:r>
            <a:r>
              <a:rPr lang="en-US" dirty="0"/>
              <a:t>, </a:t>
            </a:r>
            <a:r>
              <a:rPr lang="ru-RU" dirty="0"/>
              <a:t>то</a:t>
            </a:r>
            <a:r>
              <a:rPr lang="en-US" dirty="0"/>
              <a:t> </a:t>
            </a:r>
            <a:r>
              <a:rPr lang="en-US" dirty="0" err="1">
                <a:latin typeface="Consolas" panose="020B0609020204030204" pitchFamily="49" charset="0"/>
              </a:rPr>
              <a:t>find_package</a:t>
            </a:r>
            <a:r>
              <a:rPr lang="en-US" dirty="0"/>
              <a:t>.</a:t>
            </a:r>
          </a:p>
          <a:p>
            <a:pPr lvl="1"/>
            <a:r>
              <a:rPr lang="ru-RU" dirty="0"/>
              <a:t>Если есть </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/lib/</a:t>
            </a:r>
            <a:r>
              <a:rPr lang="en-US" dirty="0" err="1">
                <a:latin typeface="Consolas" panose="020B0609020204030204" pitchFamily="49" charset="0"/>
              </a:rPr>
              <a:t>pkgconfig</a:t>
            </a:r>
            <a:r>
              <a:rPr lang="en-US" dirty="0">
                <a:latin typeface="Consolas" panose="020B0609020204030204" pitchFamily="49" charset="0"/>
              </a:rPr>
              <a:t>/</a:t>
            </a:r>
            <a:r>
              <a:rPr lang="ru-RU" dirty="0" err="1">
                <a:latin typeface="Consolas" panose="020B0609020204030204" pitchFamily="49" charset="0"/>
              </a:rPr>
              <a:t>имябиблиотеки</a:t>
            </a:r>
            <a:r>
              <a:rPr lang="en-US" dirty="0">
                <a:latin typeface="Consolas" panose="020B0609020204030204" pitchFamily="49" charset="0"/>
              </a:rPr>
              <a:t>.pc</a:t>
            </a:r>
            <a:r>
              <a:rPr lang="en-US" dirty="0"/>
              <a:t>, </a:t>
            </a:r>
            <a:r>
              <a:rPr lang="ru-RU" dirty="0"/>
              <a:t>то </a:t>
            </a:r>
            <a:r>
              <a:rPr lang="en-US" dirty="0" err="1">
                <a:latin typeface="Consolas" panose="020B0609020204030204" pitchFamily="49" charset="0"/>
              </a:rPr>
              <a:t>pkg</a:t>
            </a:r>
            <a:r>
              <a:rPr lang="en-US" dirty="0">
                <a:latin typeface="Consolas" panose="020B0609020204030204" pitchFamily="49" charset="0"/>
              </a:rPr>
              <a:t>-config</a:t>
            </a:r>
            <a:r>
              <a:rPr lang="en-US" dirty="0"/>
              <a:t>.</a:t>
            </a:r>
          </a:p>
          <a:p>
            <a:pPr lvl="1"/>
            <a:r>
              <a:rPr lang="ru-RU" dirty="0"/>
              <a:t>Иначе писать свой </a:t>
            </a:r>
            <a:r>
              <a:rPr lang="en-US" dirty="0">
                <a:latin typeface="Consolas" panose="020B0609020204030204" pitchFamily="49" charset="0"/>
              </a:rPr>
              <a:t>Find</a:t>
            </a:r>
            <a:r>
              <a:rPr lang="ru-RU" dirty="0" err="1">
                <a:latin typeface="Consolas" panose="020B0609020204030204" pitchFamily="49" charset="0"/>
              </a:rPr>
              <a:t>ИмяБиблиотеки</a:t>
            </a:r>
            <a:r>
              <a:rPr lang="en-US" dirty="0">
                <a:latin typeface="Consolas" panose="020B0609020204030204" pitchFamily="49" charset="0"/>
              </a:rPr>
              <a:t>.</a:t>
            </a:r>
            <a:r>
              <a:rPr lang="en-US" dirty="0" err="1">
                <a:latin typeface="Consolas" panose="020B0609020204030204" pitchFamily="49" charset="0"/>
              </a:rPr>
              <a:t>cmake</a:t>
            </a:r>
            <a:r>
              <a:rPr lang="en-US" dirty="0"/>
              <a:t> </a:t>
            </a:r>
            <a:r>
              <a:rPr lang="ru-RU" dirty="0"/>
              <a:t>и использовать.</a:t>
            </a:r>
          </a:p>
        </p:txBody>
      </p:sp>
    </p:spTree>
    <p:extLst>
      <p:ext uri="{BB962C8B-B14F-4D97-AF65-F5344CB8AC3E}">
        <p14:creationId xmlns:p14="http://schemas.microsoft.com/office/powerpoint/2010/main" val="3452778724"/>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5600-DA9A-4BA1-ABE1-5FBBF788CBA6}"/>
              </a:ext>
            </a:extLst>
          </p:cNvPr>
          <p:cNvSpPr>
            <a:spLocks noGrp="1"/>
          </p:cNvSpPr>
          <p:nvPr>
            <p:ph type="title"/>
          </p:nvPr>
        </p:nvSpPr>
        <p:spPr/>
        <p:txBody>
          <a:bodyPr/>
          <a:lstStyle/>
          <a:p>
            <a:r>
              <a:rPr lang="ru-RU" dirty="0"/>
              <a:t>Пример для </a:t>
            </a:r>
            <a:r>
              <a:rPr lang="en-US" dirty="0" err="1"/>
              <a:t>SparsePP</a:t>
            </a:r>
            <a:r>
              <a:rPr lang="en-US" dirty="0"/>
              <a:t> (header-only </a:t>
            </a:r>
            <a:r>
              <a:rPr lang="ru-RU" dirty="0"/>
              <a:t>библиотека)</a:t>
            </a:r>
          </a:p>
        </p:txBody>
      </p:sp>
      <p:sp>
        <p:nvSpPr>
          <p:cNvPr id="3" name="Content Placeholder 2">
            <a:extLst>
              <a:ext uri="{FF2B5EF4-FFF2-40B4-BE49-F238E27FC236}">
                <a16:creationId xmlns:a16="http://schemas.microsoft.com/office/drawing/2014/main" id="{BD06C6AE-0A67-4940-8906-7A861CBFE27B}"/>
              </a:ext>
            </a:extLst>
          </p:cNvPr>
          <p:cNvSpPr>
            <a:spLocks noGrp="1"/>
          </p:cNvSpPr>
          <p:nvPr>
            <p:ph idx="1"/>
          </p:nvPr>
        </p:nvSpPr>
        <p:spPr/>
        <p:txBody>
          <a:bodyPr>
            <a:normAutofit fontScale="40000" lnSpcReduction="20000"/>
          </a:bodyPr>
          <a:lstStyle/>
          <a:p>
            <a:pPr marL="0" indent="0">
              <a:buNone/>
            </a:pPr>
            <a:r>
              <a:rPr lang="en-US" dirty="0">
                <a:latin typeface="Consolas" panose="020B0609020204030204" pitchFamily="49" charset="0"/>
              </a:rPr>
              <a:t>#</a:t>
            </a:r>
            <a:r>
              <a:rPr lang="ru-RU" dirty="0">
                <a:latin typeface="Consolas" panose="020B0609020204030204" pitchFamily="49" charset="0"/>
              </a:rPr>
              <a:t> </a:t>
            </a:r>
            <a:r>
              <a:rPr lang="en-US" dirty="0" err="1">
                <a:latin typeface="Consolas" panose="020B0609020204030204" pitchFamily="49" charset="0"/>
              </a:rPr>
              <a:t>FindSparsePP.cmake</a:t>
            </a:r>
            <a:endParaRPr lang="ru-RU"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Ищет указанные имена файлов в </a:t>
            </a:r>
            <a:r>
              <a:rPr lang="en-US" dirty="0">
                <a:latin typeface="Consolas" panose="020B0609020204030204" pitchFamily="49" charset="0"/>
              </a:rPr>
              <a:t>include-</a:t>
            </a:r>
            <a:r>
              <a:rPr lang="ru-RU" dirty="0">
                <a:latin typeface="Consolas" panose="020B0609020204030204" pitchFamily="49" charset="0"/>
              </a:rPr>
              <a:t>каталогах, и заносит их расположение в указанную переменную.</a:t>
            </a:r>
            <a:endParaRPr lang="en-US" dirty="0">
              <a:latin typeface="Consolas" panose="020B0609020204030204" pitchFamily="49" charset="0"/>
            </a:endParaRPr>
          </a:p>
          <a:p>
            <a:pPr marL="0" indent="0">
              <a:buNone/>
            </a:pPr>
            <a:r>
              <a:rPr lang="en-US" dirty="0" err="1">
                <a:latin typeface="Consolas" panose="020B0609020204030204" pitchFamily="49" charset="0"/>
                <a:hlinkClick r:id="rId2"/>
              </a:rPr>
              <a:t>find_path</a:t>
            </a:r>
            <a:r>
              <a:rPr lang="en-US" dirty="0">
                <a:latin typeface="Consolas" panose="020B0609020204030204" pitchFamily="49" charset="0"/>
              </a:rPr>
              <a:t>(SPARSEPP_INCLUDE_DIR NAMES </a:t>
            </a:r>
            <a:r>
              <a:rPr lang="en-US" dirty="0" err="1">
                <a:latin typeface="Consolas" panose="020B0609020204030204" pitchFamily="49" charset="0"/>
              </a:rPr>
              <a:t>sparsepp</a:t>
            </a:r>
            <a:r>
              <a:rPr lang="en-US" dirty="0">
                <a:latin typeface="Consolas" panose="020B0609020204030204" pitchFamily="49" charset="0"/>
              </a:rPr>
              <a:t>/</a:t>
            </a:r>
            <a:r>
              <a:rPr lang="en-US" dirty="0" err="1">
                <a:latin typeface="Consolas" panose="020B0609020204030204" pitchFamily="49" charset="0"/>
              </a:rPr>
              <a:t>spp.h</a:t>
            </a:r>
            <a:r>
              <a:rPr lang="en-US" dirty="0">
                <a:latin typeface="Consolas" panose="020B0609020204030204" pitchFamily="49" charset="0"/>
              </a:rPr>
              <a:t>)</a:t>
            </a: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Создать переменную имя-библиотеки</a:t>
            </a:r>
            <a:r>
              <a:rPr lang="en-US" dirty="0">
                <a:latin typeface="Consolas" panose="020B0609020204030204" pitchFamily="49" charset="0"/>
              </a:rPr>
              <a:t>_FOUND </a:t>
            </a:r>
            <a:r>
              <a:rPr lang="ru-RU" dirty="0">
                <a:latin typeface="Consolas" panose="020B0609020204030204" pitchFamily="49" charset="0"/>
              </a:rPr>
              <a:t>со значением истина, если все указанные далее переменные не пусты.</a:t>
            </a:r>
          </a:p>
          <a:p>
            <a:pPr marL="0" indent="0">
              <a:buNone/>
            </a:pPr>
            <a:r>
              <a:rPr lang="en-US" dirty="0">
                <a:latin typeface="Consolas" panose="020B0609020204030204" pitchFamily="49" charset="0"/>
              </a:rPr>
              <a:t># </a:t>
            </a:r>
            <a:r>
              <a:rPr lang="ru-RU" dirty="0">
                <a:latin typeface="Consolas" panose="020B0609020204030204" pitchFamily="49" charset="0"/>
              </a:rPr>
              <a:t>Также обрабатывает опции </a:t>
            </a:r>
            <a:r>
              <a:rPr lang="en-US" dirty="0">
                <a:latin typeface="Consolas" panose="020B0609020204030204" pitchFamily="49" charset="0"/>
              </a:rPr>
              <a:t>REQUIRED </a:t>
            </a:r>
            <a:r>
              <a:rPr lang="ru-RU" dirty="0">
                <a:latin typeface="Consolas" panose="020B0609020204030204" pitchFamily="49" charset="0"/>
              </a:rPr>
              <a:t>и </a:t>
            </a:r>
            <a:r>
              <a:rPr lang="en-US" dirty="0">
                <a:latin typeface="Consolas" panose="020B0609020204030204" pitchFamily="49" charset="0"/>
              </a:rPr>
              <a:t>QUIET </a:t>
            </a:r>
            <a:r>
              <a:rPr lang="ru-RU" dirty="0">
                <a:latin typeface="Consolas" panose="020B0609020204030204" pitchFamily="49" charset="0"/>
              </a:rPr>
              <a:t>к </a:t>
            </a:r>
            <a:r>
              <a:rPr lang="en-US" dirty="0" err="1">
                <a:latin typeface="Consolas" panose="020B0609020204030204" pitchFamily="49" charset="0"/>
              </a:rPr>
              <a:t>find_package</a:t>
            </a:r>
            <a:r>
              <a:rPr lang="en-US" dirty="0">
                <a:latin typeface="Consolas" panose="020B0609020204030204" pitchFamily="49" charset="0"/>
              </a:rPr>
              <a:t>.</a:t>
            </a:r>
            <a:r>
              <a:rPr lang="ru-RU" dirty="0">
                <a:latin typeface="Consolas" panose="020B0609020204030204" pitchFamily="49" charset="0"/>
              </a:rPr>
              <a:t> Может проверять версию и компоненты, см. документацию.</a:t>
            </a:r>
            <a:endParaRPr lang="en-US" dirty="0">
              <a:latin typeface="Consolas" panose="020B0609020204030204" pitchFamily="49" charset="0"/>
            </a:endParaRPr>
          </a:p>
          <a:p>
            <a:pPr marL="0" indent="0">
              <a:buNone/>
            </a:pPr>
            <a:r>
              <a:rPr lang="en-US" dirty="0">
                <a:latin typeface="Consolas" panose="020B0609020204030204" pitchFamily="49" charset="0"/>
              </a:rPr>
              <a:t>include(</a:t>
            </a:r>
            <a:r>
              <a:rPr lang="en-US" dirty="0" err="1">
                <a:latin typeface="Consolas" panose="020B0609020204030204" pitchFamily="49" charset="0"/>
              </a:rPr>
              <a:t>FindPackageHandleStandardArgs</a:t>
            </a:r>
            <a:r>
              <a:rPr lang="en-US" dirty="0">
                <a:latin typeface="Consolas" panose="020B0609020204030204" pitchFamily="49" charset="0"/>
              </a:rPr>
              <a:t>)</a:t>
            </a:r>
          </a:p>
          <a:p>
            <a:pPr marL="0" indent="0">
              <a:buNone/>
            </a:pPr>
            <a:r>
              <a:rPr lang="en-US" dirty="0" err="1">
                <a:latin typeface="Consolas" panose="020B0609020204030204" pitchFamily="49" charset="0"/>
                <a:hlinkClick r:id="rId3"/>
              </a:rPr>
              <a:t>find_package_handle_standard_args</a:t>
            </a:r>
            <a:r>
              <a:rPr lang="en-US" dirty="0">
                <a:latin typeface="Consolas" panose="020B0609020204030204" pitchFamily="49" charset="0"/>
              </a:rPr>
              <a:t>(SPARSEPP SPARSEPP_INCLUDE_DIR)</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if(SPARSEPP_FOUND AND NOT TARGET </a:t>
            </a:r>
            <a:r>
              <a:rPr lang="en-US" dirty="0" err="1">
                <a:latin typeface="Consolas" panose="020B0609020204030204" pitchFamily="49" charset="0"/>
              </a:rPr>
              <a:t>SparsePP</a:t>
            </a:r>
            <a:r>
              <a:rPr lang="en-US" dirty="0">
                <a:latin typeface="Consolas" panose="020B0609020204030204" pitchFamily="49" charset="0"/>
              </a:rPr>
              <a:t>::</a:t>
            </a:r>
            <a:r>
              <a:rPr lang="en-US" dirty="0" err="1">
                <a:latin typeface="Consolas" panose="020B0609020204030204" pitchFamily="49" charset="0"/>
              </a:rPr>
              <a:t>SparsePP</a:t>
            </a:r>
            <a:r>
              <a:rPr lang="en-US" dirty="0">
                <a:latin typeface="Consolas" panose="020B0609020204030204" pitchFamily="49" charset="0"/>
              </a:rPr>
              <a:t>)</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Создать интерфейсную библиотеку, которая не собирается – это просто набор </a:t>
            </a:r>
            <a:r>
              <a:rPr lang="en-US" dirty="0">
                <a:latin typeface="Consolas" panose="020B0609020204030204" pitchFamily="49" charset="0"/>
              </a:rPr>
              <a:t>INTERFACE_* </a:t>
            </a:r>
            <a:r>
              <a:rPr lang="ru-RU" dirty="0">
                <a:latin typeface="Consolas" panose="020B0609020204030204" pitchFamily="49" charset="0"/>
              </a:rPr>
              <a:t>свойств.</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add_library</a:t>
            </a:r>
            <a:r>
              <a:rPr lang="en-US" dirty="0">
                <a:latin typeface="Consolas" panose="020B0609020204030204" pitchFamily="49" charset="0"/>
              </a:rPr>
              <a:t>(</a:t>
            </a:r>
            <a:r>
              <a:rPr lang="en-US" dirty="0" err="1">
                <a:latin typeface="Consolas" panose="020B0609020204030204" pitchFamily="49" charset="0"/>
              </a:rPr>
              <a:t>SparsePP</a:t>
            </a:r>
            <a:r>
              <a:rPr lang="en-US" dirty="0">
                <a:latin typeface="Consolas" panose="020B0609020204030204" pitchFamily="49" charset="0"/>
              </a:rPr>
              <a:t>::</a:t>
            </a:r>
            <a:r>
              <a:rPr lang="en-US" dirty="0" err="1">
                <a:latin typeface="Consolas" panose="020B0609020204030204" pitchFamily="49" charset="0"/>
              </a:rPr>
              <a:t>SparsePP</a:t>
            </a:r>
            <a:r>
              <a:rPr lang="en-US" dirty="0">
                <a:latin typeface="Consolas" panose="020B0609020204030204" pitchFamily="49" charset="0"/>
              </a:rPr>
              <a:t> INTERFACE IMPORTED)</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Указать интерфейсные каталоги включения заголовочных файлов.</a:t>
            </a:r>
          </a:p>
          <a:p>
            <a:pPr marL="0" indent="0">
              <a:buNone/>
            </a:pPr>
            <a:r>
              <a:rPr lang="ru-RU" dirty="0">
                <a:latin typeface="Consolas" panose="020B0609020204030204" pitchFamily="49" charset="0"/>
              </a:rPr>
              <a:t>    </a:t>
            </a:r>
            <a:r>
              <a:rPr lang="en-US" dirty="0" err="1">
                <a:latin typeface="Consolas" panose="020B0609020204030204" pitchFamily="49" charset="0"/>
              </a:rPr>
              <a:t>target_include_directories</a:t>
            </a:r>
            <a:r>
              <a:rPr lang="en-US" dirty="0">
                <a:latin typeface="Consolas" panose="020B0609020204030204" pitchFamily="49" charset="0"/>
              </a:rPr>
              <a:t>(</a:t>
            </a:r>
            <a:r>
              <a:rPr lang="en-US" dirty="0" err="1">
                <a:latin typeface="Consolas" panose="020B0609020204030204" pitchFamily="49" charset="0"/>
              </a:rPr>
              <a:t>SparsePP</a:t>
            </a:r>
            <a:r>
              <a:rPr lang="en-US" dirty="0">
                <a:latin typeface="Consolas" panose="020B0609020204030204" pitchFamily="49" charset="0"/>
              </a:rPr>
              <a:t>::</a:t>
            </a:r>
            <a:r>
              <a:rPr lang="en-US" dirty="0" err="1">
                <a:latin typeface="Consolas" panose="020B0609020204030204" pitchFamily="49" charset="0"/>
              </a:rPr>
              <a:t>SparsePP</a:t>
            </a:r>
            <a:r>
              <a:rPr lang="en-US" dirty="0">
                <a:latin typeface="Consolas" panose="020B0609020204030204" pitchFamily="49" charset="0"/>
              </a:rPr>
              <a:t> INTERFACE “${SPARSEPP_INCLUDE_DIR}”)</a:t>
            </a:r>
          </a:p>
          <a:p>
            <a:pPr marL="0" indent="0">
              <a:buNone/>
            </a:pPr>
            <a:r>
              <a:rPr lang="en-US" dirty="0">
                <a:latin typeface="Consolas" panose="020B0609020204030204" pitchFamily="49" charset="0"/>
              </a:rPr>
              <a:t>endif()</a:t>
            </a: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Пометить созданные переменные кэша как расширенные, чтобы они не отображались по умолчанию как доступные для редактирования.</a:t>
            </a:r>
            <a:endParaRPr lang="en-US" dirty="0">
              <a:latin typeface="Consolas" panose="020B0609020204030204" pitchFamily="49" charset="0"/>
            </a:endParaRPr>
          </a:p>
          <a:p>
            <a:pPr marL="0" indent="0">
              <a:buNone/>
            </a:pPr>
            <a:r>
              <a:rPr lang="en-US" dirty="0" err="1">
                <a:latin typeface="Consolas" panose="020B0609020204030204" pitchFamily="49" charset="0"/>
                <a:hlinkClick r:id="rId4"/>
              </a:rPr>
              <a:t>mark_as_advanced</a:t>
            </a:r>
            <a:r>
              <a:rPr lang="en-US" dirty="0">
                <a:latin typeface="Consolas" panose="020B0609020204030204" pitchFamily="49" charset="0"/>
              </a:rPr>
              <a:t>(SPARSEPP_INCLUDE_DIR)</a:t>
            </a:r>
            <a:endParaRPr lang="ru-RU" dirty="0">
              <a:latin typeface="Consolas" panose="020B0609020204030204" pitchFamily="49" charset="0"/>
            </a:endParaRPr>
          </a:p>
        </p:txBody>
      </p:sp>
    </p:spTree>
    <p:extLst>
      <p:ext uri="{BB962C8B-B14F-4D97-AF65-F5344CB8AC3E}">
        <p14:creationId xmlns:p14="http://schemas.microsoft.com/office/powerpoint/2010/main" val="2374750790"/>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5600-DA9A-4BA1-ABE1-5FBBF788CBA6}"/>
              </a:ext>
            </a:extLst>
          </p:cNvPr>
          <p:cNvSpPr>
            <a:spLocks noGrp="1"/>
          </p:cNvSpPr>
          <p:nvPr>
            <p:ph type="title"/>
          </p:nvPr>
        </p:nvSpPr>
        <p:spPr/>
        <p:txBody>
          <a:bodyPr/>
          <a:lstStyle/>
          <a:p>
            <a:r>
              <a:rPr lang="ru-RU" dirty="0"/>
              <a:t>Пример для </a:t>
            </a:r>
            <a:r>
              <a:rPr lang="en-US" dirty="0" err="1"/>
              <a:t>libunrar</a:t>
            </a:r>
            <a:r>
              <a:rPr lang="en-US" dirty="0"/>
              <a:t> (</a:t>
            </a:r>
            <a:r>
              <a:rPr lang="ru-RU" dirty="0"/>
              <a:t>полноценная</a:t>
            </a:r>
            <a:r>
              <a:rPr lang="en-US" dirty="0"/>
              <a:t> </a:t>
            </a:r>
            <a:r>
              <a:rPr lang="ru-RU" dirty="0"/>
              <a:t>библиотека)</a:t>
            </a:r>
          </a:p>
        </p:txBody>
      </p:sp>
      <p:sp>
        <p:nvSpPr>
          <p:cNvPr id="3" name="Content Placeholder 2">
            <a:extLst>
              <a:ext uri="{FF2B5EF4-FFF2-40B4-BE49-F238E27FC236}">
                <a16:creationId xmlns:a16="http://schemas.microsoft.com/office/drawing/2014/main" id="{BD06C6AE-0A67-4940-8906-7A861CBFE27B}"/>
              </a:ext>
            </a:extLst>
          </p:cNvPr>
          <p:cNvSpPr>
            <a:spLocks noGrp="1"/>
          </p:cNvSpPr>
          <p:nvPr>
            <p:ph idx="1"/>
          </p:nvPr>
        </p:nvSpPr>
        <p:spPr/>
        <p:txBody>
          <a:bodyPr>
            <a:normAutofit fontScale="32500" lnSpcReduction="20000"/>
          </a:bodyPr>
          <a:lstStyle/>
          <a:p>
            <a:pPr marL="0" indent="0">
              <a:buNone/>
            </a:pPr>
            <a:r>
              <a:rPr lang="en-US" dirty="0">
                <a:latin typeface="Consolas" panose="020B0609020204030204" pitchFamily="49" charset="0"/>
              </a:rPr>
              <a:t>#</a:t>
            </a:r>
            <a:r>
              <a:rPr lang="ru-RU" dirty="0">
                <a:latin typeface="Consolas" panose="020B0609020204030204" pitchFamily="49" charset="0"/>
              </a:rPr>
              <a:t> </a:t>
            </a:r>
            <a:r>
              <a:rPr lang="en-US" dirty="0" err="1">
                <a:latin typeface="Consolas" panose="020B0609020204030204" pitchFamily="49" charset="0"/>
              </a:rPr>
              <a:t>FindLibUnRAR.cmake</a:t>
            </a:r>
            <a:endParaRPr lang="en-US" dirty="0">
              <a:latin typeface="Consolas" panose="020B0609020204030204" pitchFamily="49" charset="0"/>
            </a:endParaRPr>
          </a:p>
          <a:p>
            <a:pPr marL="0" indent="0">
              <a:buNone/>
            </a:pPr>
            <a:r>
              <a:rPr lang="en-US" dirty="0" err="1">
                <a:latin typeface="Consolas" panose="020B0609020204030204" pitchFamily="49" charset="0"/>
              </a:rPr>
              <a:t>find_path</a:t>
            </a:r>
            <a:r>
              <a:rPr lang="en-US" dirty="0">
                <a:latin typeface="Consolas" panose="020B0609020204030204" pitchFamily="49" charset="0"/>
              </a:rPr>
              <a:t>(LIBUNRAR_INCLUDE_DIR NAMES libunrar5/rar.hpp)</a:t>
            </a:r>
            <a:endParaRPr lang="ru-RU"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Найти требуемую библиотеку в системных путях. Префиксы/суффиксы (</a:t>
            </a:r>
            <a:r>
              <a:rPr lang="en-US" dirty="0">
                <a:latin typeface="Consolas" panose="020B0609020204030204" pitchFamily="49" charset="0"/>
              </a:rPr>
              <a:t>lib*,*.so,…) </a:t>
            </a:r>
            <a:r>
              <a:rPr lang="ru-RU" dirty="0">
                <a:latin typeface="Consolas" panose="020B0609020204030204" pitchFamily="49" charset="0"/>
              </a:rPr>
              <a:t>подставляются автоматически.</a:t>
            </a:r>
            <a:endParaRPr lang="en-US" dirty="0">
              <a:latin typeface="Consolas" panose="020B0609020204030204" pitchFamily="49" charset="0"/>
            </a:endParaRPr>
          </a:p>
          <a:p>
            <a:pPr marL="0" indent="0">
              <a:buNone/>
            </a:pPr>
            <a:r>
              <a:rPr lang="en-US" dirty="0" err="1">
                <a:latin typeface="Consolas" panose="020B0609020204030204" pitchFamily="49" charset="0"/>
                <a:hlinkClick r:id="rId2"/>
              </a:rPr>
              <a:t>find_library</a:t>
            </a:r>
            <a:r>
              <a:rPr lang="en-US" dirty="0">
                <a:latin typeface="Consolas" panose="020B0609020204030204" pitchFamily="49" charset="0"/>
              </a:rPr>
              <a:t>(LIBUNRAR_LIBRARY NAMES </a:t>
            </a:r>
            <a:r>
              <a:rPr lang="en-US" dirty="0" err="1">
                <a:latin typeface="Consolas" panose="020B0609020204030204" pitchFamily="49" charset="0"/>
              </a:rPr>
              <a:t>unrar</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include(</a:t>
            </a:r>
            <a:r>
              <a:rPr lang="en-US" dirty="0" err="1">
                <a:latin typeface="Consolas" panose="020B0609020204030204" pitchFamily="49" charset="0"/>
              </a:rPr>
              <a:t>FindPackageHandleStandardArgs</a:t>
            </a:r>
            <a:r>
              <a:rPr lang="en-US" dirty="0">
                <a:latin typeface="Consolas" panose="020B0609020204030204" pitchFamily="49" charset="0"/>
              </a:rPr>
              <a:t>)</a:t>
            </a:r>
          </a:p>
          <a:p>
            <a:pPr marL="0" indent="0">
              <a:buNone/>
            </a:pPr>
            <a:r>
              <a:rPr lang="en-US" dirty="0" err="1">
                <a:latin typeface="Consolas" panose="020B0609020204030204" pitchFamily="49" charset="0"/>
              </a:rPr>
              <a:t>find_package_handle_standard_args</a:t>
            </a:r>
            <a:r>
              <a:rPr lang="en-US" dirty="0">
                <a:latin typeface="Consolas" panose="020B0609020204030204" pitchFamily="49" charset="0"/>
              </a:rPr>
              <a:t>(LIBUNRAR LIBUNRAR_INCLUDE_DIR LIBUNRAR_LIBRARY)</a:t>
            </a:r>
            <a:endParaRPr lang="ru-RU"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if(LIBUNRAR_FOUND AND NOT TARGET </a:t>
            </a:r>
            <a:r>
              <a:rPr lang="en-US" dirty="0" err="1">
                <a:latin typeface="Consolas" panose="020B0609020204030204" pitchFamily="49" charset="0"/>
              </a:rPr>
              <a:t>UnRAR</a:t>
            </a:r>
            <a:r>
              <a:rPr lang="en-US" dirty="0">
                <a:latin typeface="Consolas" panose="020B0609020204030204" pitchFamily="49" charset="0"/>
              </a:rPr>
              <a:t>::</a:t>
            </a:r>
            <a:r>
              <a:rPr lang="en-US" dirty="0" err="1">
                <a:latin typeface="Consolas" panose="020B0609020204030204" pitchFamily="49" charset="0"/>
              </a:rPr>
              <a:t>UnRAR</a:t>
            </a:r>
            <a:r>
              <a:rPr lang="en-US" dirty="0">
                <a:latin typeface="Consolas" panose="020B0609020204030204" pitchFamily="49" charset="0"/>
              </a:rPr>
              <a:t>)</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Импортированная библиотека, т.е. не собираемая этой системой сборки.</a:t>
            </a:r>
          </a:p>
          <a:p>
            <a:pPr marL="0" indent="0">
              <a:buNone/>
            </a:pPr>
            <a:r>
              <a:rPr lang="ru-RU" dirty="0">
                <a:latin typeface="Consolas" panose="020B0609020204030204" pitchFamily="49" charset="0"/>
              </a:rPr>
              <a:t>    </a:t>
            </a:r>
            <a:r>
              <a:rPr lang="en-US" dirty="0">
                <a:latin typeface="Consolas" panose="020B0609020204030204" pitchFamily="49" charset="0"/>
              </a:rPr>
              <a:t>#</a:t>
            </a:r>
            <a:r>
              <a:rPr lang="ru-RU" dirty="0">
                <a:latin typeface="Consolas" panose="020B0609020204030204" pitchFamily="49" charset="0"/>
              </a:rPr>
              <a:t> Тип (статическая/динамическая) не известен – может быть любым, смотря что нашлось.</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add_library</a:t>
            </a:r>
            <a:r>
              <a:rPr lang="en-US" dirty="0">
                <a:latin typeface="Consolas" panose="020B0609020204030204" pitchFamily="49" charset="0"/>
              </a:rPr>
              <a:t>(</a:t>
            </a:r>
            <a:r>
              <a:rPr lang="en-US" dirty="0" err="1">
                <a:latin typeface="Consolas" panose="020B0609020204030204" pitchFamily="49" charset="0"/>
              </a:rPr>
              <a:t>UnRAR</a:t>
            </a:r>
            <a:r>
              <a:rPr lang="en-US" dirty="0">
                <a:latin typeface="Consolas" panose="020B0609020204030204" pitchFamily="49" charset="0"/>
              </a:rPr>
              <a:t>::</a:t>
            </a:r>
            <a:r>
              <a:rPr lang="en-US" dirty="0" err="1">
                <a:latin typeface="Consolas" panose="020B0609020204030204" pitchFamily="49" charset="0"/>
              </a:rPr>
              <a:t>UnRAR</a:t>
            </a:r>
            <a:r>
              <a:rPr lang="en-US" dirty="0">
                <a:latin typeface="Consolas" panose="020B0609020204030204" pitchFamily="49" charset="0"/>
              </a:rPr>
              <a:t> UNKNOWN IMPORTED)</a:t>
            </a:r>
          </a:p>
          <a:p>
            <a:pPr marL="0" indent="0">
              <a:buNone/>
            </a:pPr>
            <a:r>
              <a:rPr lang="en-US" dirty="0">
                <a:latin typeface="Consolas" panose="020B0609020204030204" pitchFamily="49" charset="0"/>
              </a:rPr>
              <a:t>    </a:t>
            </a:r>
            <a:r>
              <a:rPr lang="en-US" dirty="0" err="1">
                <a:latin typeface="Consolas" panose="020B0609020204030204" pitchFamily="49" charset="0"/>
              </a:rPr>
              <a:t>target_include_directories</a:t>
            </a:r>
            <a:r>
              <a:rPr lang="en-US" dirty="0">
                <a:latin typeface="Consolas" panose="020B0609020204030204" pitchFamily="49" charset="0"/>
              </a:rPr>
              <a:t>(</a:t>
            </a:r>
            <a:r>
              <a:rPr lang="en-US" dirty="0" err="1">
                <a:latin typeface="Consolas" panose="020B0609020204030204" pitchFamily="49" charset="0"/>
              </a:rPr>
              <a:t>UnRAR</a:t>
            </a:r>
            <a:r>
              <a:rPr lang="en-US" dirty="0">
                <a:latin typeface="Consolas" panose="020B0609020204030204" pitchFamily="49" charset="0"/>
              </a:rPr>
              <a:t>::</a:t>
            </a:r>
            <a:r>
              <a:rPr lang="en-US" dirty="0" err="1">
                <a:latin typeface="Consolas" panose="020B0609020204030204" pitchFamily="49" charset="0"/>
              </a:rPr>
              <a:t>UnRAR</a:t>
            </a:r>
            <a:r>
              <a:rPr lang="en-US" dirty="0">
                <a:latin typeface="Consolas" panose="020B0609020204030204" pitchFamily="49" charset="0"/>
              </a:rPr>
              <a:t> INTERFACE “${LIBUNRAR_INCLUDE_DIR}”)</a:t>
            </a:r>
          </a:p>
          <a:p>
            <a:pPr marL="0" indent="0">
              <a:buNone/>
            </a:pPr>
            <a:r>
              <a:rPr lang="en-US" dirty="0">
                <a:latin typeface="Consolas" panose="020B0609020204030204" pitchFamily="49" charset="0"/>
              </a:rPr>
              <a:t>    </a:t>
            </a:r>
            <a:r>
              <a:rPr lang="en-US" dirty="0" err="1">
                <a:latin typeface="Consolas" panose="020B0609020204030204" pitchFamily="49" charset="0"/>
              </a:rPr>
              <a:t>set_target_properties</a:t>
            </a:r>
            <a:r>
              <a:rPr lang="en-US" dirty="0">
                <a:latin typeface="Consolas" panose="020B0609020204030204" pitchFamily="49" charset="0"/>
              </a:rPr>
              <a:t>(</a:t>
            </a:r>
            <a:r>
              <a:rPr lang="en-US" dirty="0" err="1">
                <a:latin typeface="Consolas" panose="020B0609020204030204" pitchFamily="49" charset="0"/>
              </a:rPr>
              <a:t>UnRAR</a:t>
            </a:r>
            <a:r>
              <a:rPr lang="en-US" dirty="0">
                <a:latin typeface="Consolas" panose="020B0609020204030204" pitchFamily="49" charset="0"/>
              </a:rPr>
              <a:t>::</a:t>
            </a:r>
            <a:r>
              <a:rPr lang="en-US" dirty="0" err="1">
                <a:latin typeface="Consolas" panose="020B0609020204030204" pitchFamily="49" charset="0"/>
              </a:rPr>
              <a:t>UnRAR</a:t>
            </a:r>
            <a:r>
              <a:rPr lang="en-US" dirty="0">
                <a:latin typeface="Consolas" panose="020B0609020204030204" pitchFamily="49" charset="0"/>
              </a:rPr>
              <a:t> PROPERTIES</a:t>
            </a:r>
          </a:p>
          <a:p>
            <a:pPr marL="0" indent="0">
              <a:buNone/>
            </a:pPr>
            <a:r>
              <a:rPr lang="en-US" dirty="0">
                <a:latin typeface="Consolas" panose="020B0609020204030204" pitchFamily="49" charset="0"/>
              </a:rPr>
              <a:t>       </a:t>
            </a: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Указать имя файла собранной внешне библиотеки.</a:t>
            </a:r>
            <a:endParaRPr lang="en-US" dirty="0">
              <a:latin typeface="Consolas" panose="020B0609020204030204" pitchFamily="49" charset="0"/>
            </a:endParaRPr>
          </a:p>
          <a:p>
            <a:pPr marL="0" indent="0">
              <a:buNone/>
            </a:pPr>
            <a:r>
              <a:rPr lang="en-US" dirty="0">
                <a:latin typeface="Consolas" panose="020B0609020204030204" pitchFamily="49" charset="0"/>
              </a:rPr>
              <a:t>        IMPORTED_LOCATION “${LIBUNRAR_LIBRARY}”</a:t>
            </a:r>
          </a:p>
          <a:p>
            <a:pPr marL="0" indent="0">
              <a:buNone/>
            </a:pPr>
            <a:r>
              <a:rPr lang="en-US" dirty="0">
                <a:latin typeface="Consolas" panose="020B0609020204030204" pitchFamily="49" charset="0"/>
              </a:rPr>
              <a:t>        # </a:t>
            </a:r>
            <a:r>
              <a:rPr lang="ru-RU" dirty="0">
                <a:latin typeface="Consolas" panose="020B0609020204030204" pitchFamily="49" charset="0"/>
              </a:rPr>
              <a:t>Указать язык библиотеки на случай, когда она статическая.</a:t>
            </a:r>
            <a:endParaRPr lang="en-US" dirty="0">
              <a:latin typeface="Consolas" panose="020B0609020204030204" pitchFamily="49" charset="0"/>
            </a:endParaRPr>
          </a:p>
          <a:p>
            <a:pPr marL="0" indent="0">
              <a:buNone/>
            </a:pPr>
            <a:r>
              <a:rPr lang="en-US" dirty="0">
                <a:latin typeface="Consolas" panose="020B0609020204030204" pitchFamily="49" charset="0"/>
              </a:rPr>
              <a:t>        IMPORTED_LINK_INTERFACE_LANGUAGES “CXX”</a:t>
            </a:r>
            <a:r>
              <a:rPr lang="ru-RU" dirty="0">
                <a:latin typeface="Consolas" panose="020B0609020204030204" pitchFamily="49" charset="0"/>
              </a:rPr>
              <a:t>)</a:t>
            </a:r>
          </a:p>
          <a:p>
            <a:pPr marL="0" indent="0">
              <a:buNone/>
            </a:pPr>
            <a:r>
              <a:rPr lang="en-US" dirty="0">
                <a:latin typeface="Consolas" panose="020B0609020204030204" pitchFamily="49" charset="0"/>
              </a:rPr>
              <a:t>endif()</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mark_as_advanced</a:t>
            </a:r>
            <a:r>
              <a:rPr lang="en-US" dirty="0">
                <a:latin typeface="Consolas" panose="020B0609020204030204" pitchFamily="49" charset="0"/>
              </a:rPr>
              <a:t>(LIBUNRAR_INCLUDE_DIR LIBUNRAR_LIBRARY)</a:t>
            </a:r>
            <a:endParaRPr lang="ru-RU" dirty="0">
              <a:latin typeface="Consolas" panose="020B0609020204030204" pitchFamily="49" charset="0"/>
            </a:endParaRPr>
          </a:p>
        </p:txBody>
      </p:sp>
    </p:spTree>
    <p:extLst>
      <p:ext uri="{BB962C8B-B14F-4D97-AF65-F5344CB8AC3E}">
        <p14:creationId xmlns:p14="http://schemas.microsoft.com/office/powerpoint/2010/main" val="720691932"/>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5600-DA9A-4BA1-ABE1-5FBBF788CBA6}"/>
              </a:ext>
            </a:extLst>
          </p:cNvPr>
          <p:cNvSpPr>
            <a:spLocks noGrp="1"/>
          </p:cNvSpPr>
          <p:nvPr>
            <p:ph type="title"/>
          </p:nvPr>
        </p:nvSpPr>
        <p:spPr/>
        <p:txBody>
          <a:bodyPr/>
          <a:lstStyle/>
          <a:p>
            <a:r>
              <a:rPr lang="ru-RU" dirty="0"/>
              <a:t>Примеры использования</a:t>
            </a:r>
            <a:r>
              <a:rPr lang="en-US" dirty="0"/>
              <a:t> </a:t>
            </a:r>
            <a:r>
              <a:rPr lang="ru-RU"/>
              <a:t>внешних библиотек</a:t>
            </a:r>
            <a:endParaRPr lang="ru-RU" dirty="0"/>
          </a:p>
        </p:txBody>
      </p:sp>
      <p:sp>
        <p:nvSpPr>
          <p:cNvPr id="3" name="Content Placeholder 2">
            <a:extLst>
              <a:ext uri="{FF2B5EF4-FFF2-40B4-BE49-F238E27FC236}">
                <a16:creationId xmlns:a16="http://schemas.microsoft.com/office/drawing/2014/main" id="{BD06C6AE-0A67-4940-8906-7A861CBFE27B}"/>
              </a:ext>
            </a:extLst>
          </p:cNvPr>
          <p:cNvSpPr>
            <a:spLocks noGrp="1"/>
          </p:cNvSpPr>
          <p:nvPr>
            <p:ph idx="1"/>
          </p:nvPr>
        </p:nvSpPr>
        <p:spPr>
          <a:xfrm>
            <a:off x="838200" y="1590488"/>
            <a:ext cx="10515600" cy="4902387"/>
          </a:xfrm>
        </p:spPr>
        <p:txBody>
          <a:bodyPr>
            <a:normAutofit fontScale="32500" lnSpcReduction="20000"/>
          </a:bodyPr>
          <a:lstStyle/>
          <a:p>
            <a:pPr marL="0" indent="0">
              <a:buNone/>
            </a:pPr>
            <a:r>
              <a:rPr lang="en-US" dirty="0">
                <a:latin typeface="Consolas" panose="020B0609020204030204" pitchFamily="49" charset="0"/>
              </a:rPr>
              <a:t># Snappy </a:t>
            </a:r>
            <a:r>
              <a:rPr lang="ru-RU" dirty="0">
                <a:latin typeface="Consolas" panose="020B0609020204030204" pitchFamily="49" charset="0"/>
              </a:rPr>
              <a:t>устанавливает файлы конфигурации </a:t>
            </a:r>
            <a:r>
              <a:rPr lang="en-US" dirty="0" err="1">
                <a:latin typeface="Consolas" panose="020B0609020204030204" pitchFamily="49" charset="0"/>
              </a:rPr>
              <a:t>CMake</a:t>
            </a:r>
            <a:r>
              <a:rPr lang="en-US" dirty="0">
                <a:latin typeface="Consolas" panose="020B0609020204030204" pitchFamily="49" charset="0"/>
              </a:rPr>
              <a:t>.</a:t>
            </a:r>
          </a:p>
          <a:p>
            <a:pPr marL="0" indent="0">
              <a:buNone/>
            </a:pPr>
            <a:r>
              <a:rPr lang="en-US" dirty="0" err="1">
                <a:latin typeface="Consolas" panose="020B0609020204030204" pitchFamily="49" charset="0"/>
              </a:rPr>
              <a:t>find_package</a:t>
            </a:r>
            <a:r>
              <a:rPr lang="en-US" dirty="0">
                <a:latin typeface="Consolas" panose="020B0609020204030204" pitchFamily="49" charset="0"/>
              </a:rPr>
              <a:t>(snappy 1.1 REQUIRED)</a:t>
            </a:r>
          </a:p>
          <a:p>
            <a:pPr marL="0" indent="0">
              <a:buNone/>
            </a:pPr>
            <a:r>
              <a:rPr lang="en-US" dirty="0" err="1">
                <a:latin typeface="Consolas" panose="020B0609020204030204" pitchFamily="49" charset="0"/>
              </a:rPr>
              <a:t>target_link_libraries</a:t>
            </a:r>
            <a:r>
              <a:rPr lang="en-US" dirty="0">
                <a:latin typeface="Consolas" panose="020B0609020204030204" pitchFamily="49" charset="0"/>
              </a:rPr>
              <a:t>(${PROJECT_NAME} PRIVATE Snappy::snappy)</a:t>
            </a:r>
            <a:endParaRPr lang="ru-RU" dirty="0">
              <a:latin typeface="Consolas" panose="020B0609020204030204" pitchFamily="49" charset="0"/>
            </a:endParaRP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 boost </a:t>
            </a:r>
            <a:r>
              <a:rPr lang="ru-RU" dirty="0">
                <a:latin typeface="Consolas" panose="020B0609020204030204" pitchFamily="49" charset="0"/>
              </a:rPr>
              <a:t>имеет модуль </a:t>
            </a:r>
            <a:r>
              <a:rPr lang="en-US" dirty="0" err="1">
                <a:latin typeface="Consolas" panose="020B0609020204030204" pitchFamily="49" charset="0"/>
              </a:rPr>
              <a:t>CMake</a:t>
            </a:r>
            <a:r>
              <a:rPr lang="en-US" dirty="0">
                <a:latin typeface="Consolas" panose="020B0609020204030204" pitchFamily="49" charset="0"/>
              </a:rPr>
              <a:t>, </a:t>
            </a:r>
            <a:r>
              <a:rPr lang="ru-RU" dirty="0">
                <a:latin typeface="Consolas" panose="020B0609020204030204" pitchFamily="49" charset="0"/>
              </a:rPr>
              <a:t>который поддерживает компоненты</a:t>
            </a:r>
            <a:r>
              <a:rPr lang="en-US" dirty="0">
                <a:latin typeface="Consolas" panose="020B0609020204030204" pitchFamily="49" charset="0"/>
              </a:rPr>
              <a:t>.</a:t>
            </a:r>
            <a:endParaRPr lang="ru-RU" dirty="0">
              <a:latin typeface="Consolas" panose="020B0609020204030204" pitchFamily="49" charset="0"/>
            </a:endParaRPr>
          </a:p>
          <a:p>
            <a:pPr marL="0" indent="0">
              <a:buNone/>
            </a:pPr>
            <a:r>
              <a:rPr lang="en-US" dirty="0" err="1">
                <a:latin typeface="Consolas" panose="020B0609020204030204" pitchFamily="49" charset="0"/>
              </a:rPr>
              <a:t>find_package</a:t>
            </a:r>
            <a:r>
              <a:rPr lang="en-US" dirty="0">
                <a:latin typeface="Consolas" panose="020B0609020204030204" pitchFamily="49" charset="0"/>
              </a:rPr>
              <a:t>(boost 1.66 REQUIRED COMPONENTS system)</a:t>
            </a:r>
          </a:p>
          <a:p>
            <a:pPr marL="0" indent="0">
              <a:buNone/>
            </a:pPr>
            <a:r>
              <a:rPr lang="en-US" dirty="0" err="1">
                <a:latin typeface="Consolas" panose="020B0609020204030204" pitchFamily="49" charset="0"/>
              </a:rPr>
              <a:t>target_link_libraries</a:t>
            </a:r>
            <a:r>
              <a:rPr lang="en-US" dirty="0">
                <a:latin typeface="Consolas" panose="020B0609020204030204" pitchFamily="49" charset="0"/>
              </a:rPr>
              <a:t>(${PROJECT_NAME} PRIVATE Boost::system)</a:t>
            </a: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Создание импортированной цели через </a:t>
            </a:r>
            <a:r>
              <a:rPr lang="en-US" dirty="0" err="1">
                <a:latin typeface="Consolas" panose="020B0609020204030204" pitchFamily="49" charset="0"/>
              </a:rPr>
              <a:t>pkg</a:t>
            </a:r>
            <a:r>
              <a:rPr lang="en-US" dirty="0">
                <a:latin typeface="Consolas" panose="020B0609020204030204" pitchFamily="49" charset="0"/>
              </a:rPr>
              <a:t>-config.</a:t>
            </a:r>
          </a:p>
          <a:p>
            <a:pPr marL="0" indent="0">
              <a:buNone/>
            </a:pPr>
            <a:r>
              <a:rPr lang="en-US" dirty="0">
                <a:latin typeface="Consolas" panose="020B0609020204030204" pitchFamily="49" charset="0"/>
              </a:rPr>
              <a:t>include(</a:t>
            </a:r>
            <a:r>
              <a:rPr lang="en-US" dirty="0" err="1">
                <a:latin typeface="Consolas" panose="020B0609020204030204" pitchFamily="49" charset="0"/>
              </a:rPr>
              <a:t>FindPkgConfig</a:t>
            </a:r>
            <a:r>
              <a:rPr lang="en-US" dirty="0">
                <a:latin typeface="Consolas" panose="020B0609020204030204" pitchFamily="49" charset="0"/>
              </a:rPr>
              <a:t>)</a:t>
            </a:r>
          </a:p>
          <a:p>
            <a:pPr marL="0" indent="0">
              <a:buNone/>
            </a:pPr>
            <a:r>
              <a:rPr lang="en-US" dirty="0" err="1">
                <a:latin typeface="Consolas" panose="020B0609020204030204" pitchFamily="49" charset="0"/>
              </a:rPr>
              <a:t>pkg_check_modules</a:t>
            </a:r>
            <a:r>
              <a:rPr lang="en-US" dirty="0">
                <a:latin typeface="Consolas" panose="020B0609020204030204" pitchFamily="49" charset="0"/>
              </a:rPr>
              <a:t>(LZ5 REQUIRED IMPORTED_TARGET liblz5&gt;=2.0)</a:t>
            </a:r>
          </a:p>
          <a:p>
            <a:pPr marL="0" indent="0">
              <a:buNone/>
            </a:pPr>
            <a:r>
              <a:rPr lang="en-US" dirty="0" err="1">
                <a:latin typeface="Consolas" panose="020B0609020204030204" pitchFamily="49" charset="0"/>
              </a:rPr>
              <a:t>target_link_libraries</a:t>
            </a:r>
            <a:r>
              <a:rPr lang="en-US" dirty="0">
                <a:latin typeface="Consolas" panose="020B0609020204030204" pitchFamily="49" charset="0"/>
              </a:rPr>
              <a:t>(${PROJECT_NAME} PRIVATE </a:t>
            </a:r>
            <a:r>
              <a:rPr lang="en-US" dirty="0" err="1">
                <a:latin typeface="Consolas" panose="020B0609020204030204" pitchFamily="49" charset="0"/>
              </a:rPr>
              <a:t>PkgConfig</a:t>
            </a:r>
            <a:r>
              <a:rPr lang="en-US" dirty="0">
                <a:latin typeface="Consolas" panose="020B0609020204030204" pitchFamily="49" charset="0"/>
              </a:rPr>
              <a:t>::LZ5)</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FindCups.cmake</a:t>
            </a:r>
            <a:r>
              <a:rPr lang="en-US" dirty="0">
                <a:latin typeface="Consolas" panose="020B0609020204030204" pitchFamily="49" charset="0"/>
              </a:rPr>
              <a:t> </a:t>
            </a:r>
            <a:r>
              <a:rPr lang="ru-RU" dirty="0">
                <a:latin typeface="Consolas" panose="020B0609020204030204" pitchFamily="49" charset="0"/>
              </a:rPr>
              <a:t>в </a:t>
            </a:r>
            <a:r>
              <a:rPr lang="en-US" dirty="0" err="1">
                <a:latin typeface="Consolas" panose="020B0609020204030204" pitchFamily="49" charset="0"/>
              </a:rPr>
              <a:t>cmake</a:t>
            </a:r>
            <a:r>
              <a:rPr lang="en-US" dirty="0">
                <a:latin typeface="Consolas" panose="020B0609020204030204" pitchFamily="49" charset="0"/>
              </a:rPr>
              <a:t> 3.11 </a:t>
            </a:r>
            <a:r>
              <a:rPr lang="ru-RU" dirty="0">
                <a:latin typeface="Consolas" panose="020B0609020204030204" pitchFamily="49" charset="0"/>
              </a:rPr>
              <a:t>ещё не обновлён для создания импортированных целей.</a:t>
            </a:r>
            <a:endParaRPr lang="en-US" dirty="0">
              <a:latin typeface="Consolas" panose="020B0609020204030204" pitchFamily="49" charset="0"/>
            </a:endParaRPr>
          </a:p>
          <a:p>
            <a:pPr marL="0" indent="0">
              <a:buNone/>
            </a:pPr>
            <a:r>
              <a:rPr lang="en-US" dirty="0" err="1">
                <a:latin typeface="Consolas" panose="020B0609020204030204" pitchFamily="49" charset="0"/>
              </a:rPr>
              <a:t>find_package</a:t>
            </a:r>
            <a:r>
              <a:rPr lang="en-US" dirty="0">
                <a:latin typeface="Consolas" panose="020B0609020204030204" pitchFamily="49" charset="0"/>
              </a:rPr>
              <a:t>(Cups REQUIRED)</a:t>
            </a:r>
            <a:endParaRPr lang="ru-RU"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Вместо этого он предоставляет переменные с путями </a:t>
            </a:r>
            <a:r>
              <a:rPr lang="en-US" dirty="0">
                <a:latin typeface="Consolas" panose="020B0609020204030204" pitchFamily="49" charset="0"/>
              </a:rPr>
              <a:t>include-</a:t>
            </a:r>
            <a:r>
              <a:rPr lang="ru-RU" dirty="0">
                <a:latin typeface="Consolas" panose="020B0609020204030204" pitchFamily="49" charset="0"/>
              </a:rPr>
              <a:t>файлов и библиотек – создадим импортированную цель сами.</a:t>
            </a:r>
            <a:endParaRPr lang="en-US" dirty="0">
              <a:latin typeface="Consolas" panose="020B0609020204030204" pitchFamily="49" charset="0"/>
            </a:endParaRPr>
          </a:p>
          <a:p>
            <a:pPr marL="0" indent="0">
              <a:buNone/>
            </a:pPr>
            <a:r>
              <a:rPr lang="en-US" dirty="0" err="1">
                <a:latin typeface="Consolas" panose="020B0609020204030204" pitchFamily="49" charset="0"/>
              </a:rPr>
              <a:t>add_library</a:t>
            </a:r>
            <a:r>
              <a:rPr lang="en-US" dirty="0">
                <a:latin typeface="Consolas" panose="020B0609020204030204" pitchFamily="49" charset="0"/>
              </a:rPr>
              <a:t>(Cups::Cups UNKNOWN IMPORTED)</a:t>
            </a:r>
          </a:p>
          <a:p>
            <a:pPr marL="0" indent="0">
              <a:buNone/>
            </a:pPr>
            <a:r>
              <a:rPr lang="en-US" dirty="0" err="1">
                <a:latin typeface="Consolas" panose="020B0609020204030204" pitchFamily="49" charset="0"/>
              </a:rPr>
              <a:t>target_include_directories</a:t>
            </a:r>
            <a:r>
              <a:rPr lang="en-US" dirty="0">
                <a:latin typeface="Consolas" panose="020B0609020204030204" pitchFamily="49" charset="0"/>
              </a:rPr>
              <a:t>(Cups::Cups INTERFACE “${CUPS_INCLUDE_DIR}”)</a:t>
            </a:r>
          </a:p>
          <a:p>
            <a:pPr marL="0" indent="0">
              <a:buNone/>
            </a:pPr>
            <a:r>
              <a:rPr lang="en-US" dirty="0" err="1">
                <a:latin typeface="Consolas" panose="020B0609020204030204" pitchFamily="49" charset="0"/>
              </a:rPr>
              <a:t>set_target_properties</a:t>
            </a:r>
            <a:r>
              <a:rPr lang="en-US" dirty="0">
                <a:latin typeface="Consolas" panose="020B0609020204030204" pitchFamily="49" charset="0"/>
              </a:rPr>
              <a:t>(Cups::Cups PROPERTIES</a:t>
            </a:r>
          </a:p>
          <a:p>
            <a:pPr marL="0" indent="0">
              <a:buNone/>
            </a:pPr>
            <a:r>
              <a:rPr lang="en-US" dirty="0">
                <a:latin typeface="Consolas" panose="020B0609020204030204" pitchFamily="49" charset="0"/>
              </a:rPr>
              <a:t>    IMPORTED_LINK_INTERFACE_LANGUAGES “C”</a:t>
            </a:r>
            <a:endParaRPr lang="ru-RU" dirty="0">
              <a:latin typeface="Consolas" panose="020B0609020204030204" pitchFamily="49" charset="0"/>
            </a:endParaRPr>
          </a:p>
          <a:p>
            <a:pPr marL="0" indent="0">
              <a:buNone/>
            </a:pPr>
            <a:r>
              <a:rPr lang="en-US" dirty="0">
                <a:latin typeface="Consolas" panose="020B0609020204030204" pitchFamily="49" charset="0"/>
              </a:rPr>
              <a:t>    IMPORTED_LOCATION “${CUPS_LIBRARIES}”)</a:t>
            </a:r>
          </a:p>
          <a:p>
            <a:pPr marL="0" indent="0">
              <a:buNone/>
            </a:pPr>
            <a:r>
              <a:rPr lang="en-US" dirty="0" err="1">
                <a:latin typeface="Consolas" panose="020B0609020204030204" pitchFamily="49" charset="0"/>
              </a:rPr>
              <a:t>target_link_libraries</a:t>
            </a:r>
            <a:r>
              <a:rPr lang="en-US" dirty="0">
                <a:latin typeface="Consolas" panose="020B0609020204030204" pitchFamily="49" charset="0"/>
              </a:rPr>
              <a:t>(${PROJECT_NAME} PRIVATE Cups::Cups)</a:t>
            </a:r>
          </a:p>
        </p:txBody>
      </p:sp>
    </p:spTree>
    <p:extLst>
      <p:ext uri="{BB962C8B-B14F-4D97-AF65-F5344CB8AC3E}">
        <p14:creationId xmlns:p14="http://schemas.microsoft.com/office/powerpoint/2010/main" val="2046280618"/>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30EA-2023-4477-8A60-701D036DDAC1}"/>
              </a:ext>
            </a:extLst>
          </p:cNvPr>
          <p:cNvSpPr>
            <a:spLocks noGrp="1"/>
          </p:cNvSpPr>
          <p:nvPr>
            <p:ph type="title"/>
          </p:nvPr>
        </p:nvSpPr>
        <p:spPr/>
        <p:txBody>
          <a:bodyPr/>
          <a:lstStyle/>
          <a:p>
            <a:r>
              <a:rPr lang="en-US" dirty="0"/>
              <a:t>span: C++20(</a:t>
            </a:r>
            <a:r>
              <a:rPr lang="en-US" dirty="0">
                <a:hlinkClick r:id="rId2"/>
              </a:rPr>
              <a:t>p0122r6</a:t>
            </a:r>
            <a:r>
              <a:rPr lang="en-US" dirty="0"/>
              <a:t>)/MS-GSL</a:t>
            </a:r>
            <a:endParaRPr lang="ru-RU" dirty="0"/>
          </a:p>
        </p:txBody>
      </p:sp>
      <p:sp>
        <p:nvSpPr>
          <p:cNvPr id="3" name="Content Placeholder 2">
            <a:extLst>
              <a:ext uri="{FF2B5EF4-FFF2-40B4-BE49-F238E27FC236}">
                <a16:creationId xmlns:a16="http://schemas.microsoft.com/office/drawing/2014/main" id="{B500D689-E816-4334-B4B1-1AB479E490B7}"/>
              </a:ext>
            </a:extLst>
          </p:cNvPr>
          <p:cNvSpPr>
            <a:spLocks noGrp="1"/>
          </p:cNvSpPr>
          <p:nvPr>
            <p:ph idx="1"/>
          </p:nvPr>
        </p:nvSpPr>
        <p:spPr>
          <a:xfrm>
            <a:off x="838200" y="1473693"/>
            <a:ext cx="10515600" cy="5033898"/>
          </a:xfrm>
        </p:spPr>
        <p:txBody>
          <a:bodyPr>
            <a:normAutofit fontScale="62500" lnSpcReduction="20000"/>
          </a:bodyPr>
          <a:lstStyle/>
          <a:p>
            <a:r>
              <a:rPr lang="en-US" dirty="0"/>
              <a:t>Microsoft Guidelines Support Library (</a:t>
            </a:r>
            <a:r>
              <a:rPr lang="en-US" dirty="0">
                <a:hlinkClick r:id="rId3"/>
              </a:rPr>
              <a:t>MS-GSL</a:t>
            </a:r>
            <a:r>
              <a:rPr lang="en-US" dirty="0"/>
              <a:t>) </a:t>
            </a:r>
            <a:r>
              <a:rPr lang="ru-RU" dirty="0"/>
              <a:t>предоставляет некоторые средства, соответствующие современным практикам использования </a:t>
            </a:r>
            <a:r>
              <a:rPr lang="en-US" dirty="0"/>
              <a:t>C++, </a:t>
            </a:r>
            <a:r>
              <a:rPr lang="ru-RU" dirty="0"/>
              <a:t>не включённым в его стандартную библиотеку. Шаблон класса </a:t>
            </a:r>
            <a:r>
              <a:rPr lang="en-US" dirty="0"/>
              <a:t>span, </a:t>
            </a:r>
            <a:r>
              <a:rPr lang="ru-RU" dirty="0"/>
              <a:t>запланированный на </a:t>
            </a:r>
            <a:r>
              <a:rPr lang="en-US" dirty="0"/>
              <a:t>C++20</a:t>
            </a:r>
            <a:r>
              <a:rPr lang="ru-RU" dirty="0"/>
              <a:t>,</a:t>
            </a:r>
            <a:r>
              <a:rPr lang="en-US" dirty="0"/>
              <a:t> </a:t>
            </a:r>
            <a:r>
              <a:rPr lang="ru-RU" dirty="0"/>
              <a:t>уже можно использовать оттуда</a:t>
            </a:r>
            <a:r>
              <a:rPr lang="en-US" dirty="0"/>
              <a:t> (</a:t>
            </a:r>
            <a:r>
              <a:rPr lang="ru-RU" dirty="0"/>
              <a:t>из </a:t>
            </a:r>
            <a:r>
              <a:rPr lang="en-US" dirty="0" err="1">
                <a:latin typeface="Consolas" panose="020B0609020204030204" pitchFamily="49" charset="0"/>
              </a:rPr>
              <a:t>gsl</a:t>
            </a:r>
            <a:r>
              <a:rPr lang="en-US" dirty="0">
                <a:latin typeface="Consolas" panose="020B0609020204030204" pitchFamily="49" charset="0"/>
              </a:rPr>
              <a:t>::</a:t>
            </a:r>
            <a:r>
              <a:rPr lang="en-US" dirty="0"/>
              <a:t> </a:t>
            </a:r>
            <a:r>
              <a:rPr lang="ru-RU" dirty="0"/>
              <a:t>вместо </a:t>
            </a:r>
            <a:r>
              <a:rPr lang="en-US" dirty="0" err="1">
                <a:latin typeface="Consolas" panose="020B0609020204030204" pitchFamily="49" charset="0"/>
              </a:rPr>
              <a:t>std</a:t>
            </a:r>
            <a:r>
              <a:rPr lang="en-US" dirty="0">
                <a:latin typeface="Consolas" panose="020B0609020204030204" pitchFamily="49" charset="0"/>
              </a:rPr>
              <a:t>::</a:t>
            </a:r>
            <a:r>
              <a:rPr lang="en-US" dirty="0"/>
              <a:t>)</a:t>
            </a:r>
            <a:r>
              <a:rPr lang="ru-RU" dirty="0"/>
              <a:t>.</a:t>
            </a:r>
          </a:p>
          <a:p>
            <a:r>
              <a:rPr lang="en-US" dirty="0"/>
              <a:t>span – </a:t>
            </a:r>
            <a:r>
              <a:rPr lang="ru-RU" dirty="0"/>
              <a:t>указание на интервал последовательно расположенных в памяти объектов. Хранится как указатель на начало + длина, сам память под объекты не выделяет. Достаточно прост для передачи по значению без ссылок.</a:t>
            </a:r>
          </a:p>
          <a:p>
            <a:r>
              <a:rPr lang="en-US" dirty="0" err="1">
                <a:latin typeface="Consolas" panose="020B0609020204030204" pitchFamily="49" charset="0"/>
              </a:rPr>
              <a:t>constexpr</a:t>
            </a: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ptrdiff_t</a:t>
            </a:r>
            <a:r>
              <a:rPr lang="en-US" dirty="0">
                <a:latin typeface="Consolas" panose="020B0609020204030204" pitchFamily="49" charset="0"/>
              </a:rPr>
              <a:t> </a:t>
            </a:r>
            <a:r>
              <a:rPr lang="en-US" dirty="0" err="1">
                <a:latin typeface="Consolas" panose="020B0609020204030204" pitchFamily="49" charset="0"/>
              </a:rPr>
              <a:t>dynamic_extent</a:t>
            </a:r>
            <a:r>
              <a:rPr lang="en-US" dirty="0">
                <a:latin typeface="Consolas" panose="020B0609020204030204" pitchFamily="49" charset="0"/>
              </a:rPr>
              <a:t> = -1;</a:t>
            </a:r>
            <a:br>
              <a:rPr lang="en-US" dirty="0">
                <a:latin typeface="Consolas" panose="020B0609020204030204" pitchFamily="49" charset="0"/>
              </a:rPr>
            </a:b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T,std</a:t>
            </a:r>
            <a:r>
              <a:rPr lang="en-US" dirty="0">
                <a:latin typeface="Consolas" panose="020B0609020204030204" pitchFamily="49" charset="0"/>
              </a:rPr>
              <a:t>::</a:t>
            </a:r>
            <a:r>
              <a:rPr lang="en-US" dirty="0" err="1">
                <a:latin typeface="Consolas" panose="020B0609020204030204" pitchFamily="49" charset="0"/>
              </a:rPr>
              <a:t>ptrdiff_t</a:t>
            </a:r>
            <a:r>
              <a:rPr lang="en-US" dirty="0">
                <a:latin typeface="Consolas" panose="020B0609020204030204" pitchFamily="49" charset="0"/>
              </a:rPr>
              <a:t> N = </a:t>
            </a:r>
            <a:r>
              <a:rPr lang="en-US" dirty="0" err="1">
                <a:latin typeface="Consolas" panose="020B0609020204030204" pitchFamily="49" charset="0"/>
              </a:rPr>
              <a:t>dynamic_extent</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class span;</a:t>
            </a:r>
          </a:p>
          <a:p>
            <a:r>
              <a:rPr lang="en-US" dirty="0">
                <a:latin typeface="Consolas" panose="020B0609020204030204" pitchFamily="49" charset="0"/>
              </a:rPr>
              <a:t>T</a:t>
            </a:r>
            <a:r>
              <a:rPr lang="en-US" dirty="0"/>
              <a:t> – </a:t>
            </a:r>
            <a:r>
              <a:rPr lang="ru-RU" dirty="0"/>
              <a:t>тип элемента. Отражает в нём изменяемость: </a:t>
            </a:r>
            <a:r>
              <a:rPr lang="en-US" dirty="0">
                <a:latin typeface="Consolas" panose="020B0609020204030204" pitchFamily="49" charset="0"/>
              </a:rPr>
              <a:t>span&lt;</a:t>
            </a:r>
            <a:r>
              <a:rPr lang="en-US" dirty="0" err="1">
                <a:latin typeface="Consolas" panose="020B0609020204030204" pitchFamily="49" charset="0"/>
              </a:rPr>
              <a:t>int</a:t>
            </a:r>
            <a:r>
              <a:rPr lang="en-US" dirty="0">
                <a:latin typeface="Consolas" panose="020B0609020204030204" pitchFamily="49" charset="0"/>
              </a:rPr>
              <a:t>&gt;</a:t>
            </a:r>
            <a:r>
              <a:rPr lang="en-US" dirty="0"/>
              <a:t> </a:t>
            </a:r>
            <a:r>
              <a:rPr lang="ru-RU" dirty="0"/>
              <a:t>преобразуется в </a:t>
            </a:r>
            <a:r>
              <a:rPr lang="en-US" dirty="0">
                <a:latin typeface="Consolas" panose="020B0609020204030204" pitchFamily="49" charset="0"/>
              </a:rPr>
              <a:t>span&lt;</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&gt;</a:t>
            </a:r>
            <a:r>
              <a:rPr lang="en-US" dirty="0"/>
              <a:t> </a:t>
            </a:r>
            <a:r>
              <a:rPr lang="ru-RU" dirty="0"/>
              <a:t>неявно, но не наоборот.</a:t>
            </a:r>
          </a:p>
          <a:p>
            <a:r>
              <a:rPr lang="en-US" dirty="0">
                <a:latin typeface="Consolas" panose="020B0609020204030204" pitchFamily="49" charset="0"/>
              </a:rPr>
              <a:t>N</a:t>
            </a:r>
            <a:r>
              <a:rPr lang="en-US" dirty="0"/>
              <a:t> – </a:t>
            </a:r>
            <a:r>
              <a:rPr lang="ru-RU" dirty="0"/>
              <a:t>число элементов, -1 если не задано, что означает что </a:t>
            </a:r>
            <a:r>
              <a:rPr lang="en-US" dirty="0"/>
              <a:t>span “</a:t>
            </a:r>
            <a:r>
              <a:rPr lang="ru-RU" dirty="0"/>
              <a:t>динамического</a:t>
            </a:r>
            <a:r>
              <a:rPr lang="en-US" dirty="0"/>
              <a:t>”</a:t>
            </a:r>
            <a:r>
              <a:rPr lang="ru-RU" dirty="0"/>
              <a:t> размера</a:t>
            </a:r>
            <a:r>
              <a:rPr lang="en-US" dirty="0"/>
              <a:t>, </a:t>
            </a:r>
            <a:r>
              <a:rPr lang="ru-RU" dirty="0"/>
              <a:t>не известного на этапе трансляции. </a:t>
            </a:r>
            <a:r>
              <a:rPr lang="ru-RU" dirty="0" err="1"/>
              <a:t>Спаны</a:t>
            </a:r>
            <a:r>
              <a:rPr lang="ru-RU" dirty="0"/>
              <a:t> указанного в типе статического размера неявно приводимы к динамическим всегда, наоборот тоже, но </a:t>
            </a:r>
            <a:r>
              <a:rPr lang="en-US" dirty="0"/>
              <a:t>UB, </a:t>
            </a:r>
            <a:r>
              <a:rPr lang="ru-RU" dirty="0"/>
              <a:t>если размер не совпадает, между разными статического размера преобразований нет.</a:t>
            </a:r>
          </a:p>
          <a:p>
            <a:r>
              <a:rPr lang="ru-RU" dirty="0"/>
              <a:t>Для доступа к элементам есть </a:t>
            </a:r>
            <a:r>
              <a:rPr lang="en-US" dirty="0">
                <a:latin typeface="Consolas" panose="020B0609020204030204" pitchFamily="49" charset="0"/>
              </a:rPr>
              <a:t>operator[]/size/empty</a:t>
            </a:r>
            <a:r>
              <a:rPr lang="en-US" dirty="0"/>
              <a:t>, </a:t>
            </a:r>
            <a:r>
              <a:rPr lang="en-US" dirty="0">
                <a:latin typeface="Consolas" panose="020B0609020204030204" pitchFamily="49" charset="0"/>
              </a:rPr>
              <a:t>begin/end</a:t>
            </a:r>
            <a:r>
              <a:rPr lang="en-US" dirty="0"/>
              <a:t>, </a:t>
            </a:r>
            <a:r>
              <a:rPr lang="ru-RU" dirty="0"/>
              <a:t>аналогично </a:t>
            </a:r>
            <a:r>
              <a:rPr lang="en-US" dirty="0" err="1">
                <a:latin typeface="Consolas" panose="020B0609020204030204" pitchFamily="49" charset="0"/>
              </a:rPr>
              <a:t>std</a:t>
            </a:r>
            <a:r>
              <a:rPr lang="en-US" dirty="0">
                <a:latin typeface="Consolas" panose="020B0609020204030204" pitchFamily="49" charset="0"/>
              </a:rPr>
              <a:t>::array</a:t>
            </a:r>
            <a:r>
              <a:rPr lang="en-US" dirty="0"/>
              <a:t>.</a:t>
            </a:r>
          </a:p>
          <a:p>
            <a:r>
              <a:rPr lang="ru-RU" dirty="0"/>
              <a:t>Для выделения </a:t>
            </a:r>
            <a:r>
              <a:rPr lang="ru-RU" dirty="0" err="1"/>
              <a:t>подинтервалов</a:t>
            </a:r>
            <a:r>
              <a:rPr lang="ru-RU" dirty="0"/>
              <a:t> есть </a:t>
            </a:r>
            <a:r>
              <a:rPr lang="en-US" dirty="0">
                <a:latin typeface="Consolas" panose="020B0609020204030204" pitchFamily="49" charset="0"/>
              </a:rPr>
              <a:t>first/last/</a:t>
            </a:r>
            <a:r>
              <a:rPr lang="en-US" dirty="0" err="1">
                <a:latin typeface="Consolas" panose="020B0609020204030204" pitchFamily="49" charset="0"/>
              </a:rPr>
              <a:t>subspan</a:t>
            </a:r>
            <a:r>
              <a:rPr lang="en-US" dirty="0"/>
              <a:t>. </a:t>
            </a:r>
            <a:r>
              <a:rPr lang="ru-RU" dirty="0"/>
              <a:t>Версии с параметром функции возвращают динамические под</a:t>
            </a:r>
            <a:r>
              <a:rPr lang="en-US" dirty="0"/>
              <a:t>span’</a:t>
            </a:r>
            <a:r>
              <a:rPr lang="ru-RU" dirty="0"/>
              <a:t>ы, версии с нетиповым параметром шаблона – статические.</a:t>
            </a:r>
            <a:br>
              <a:rPr lang="en-US" dirty="0"/>
            </a:br>
            <a:endParaRPr lang="ru-RU" dirty="0"/>
          </a:p>
        </p:txBody>
      </p:sp>
    </p:spTree>
    <p:extLst>
      <p:ext uri="{BB962C8B-B14F-4D97-AF65-F5344CB8AC3E}">
        <p14:creationId xmlns:p14="http://schemas.microsoft.com/office/powerpoint/2010/main" val="1397368705"/>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F217-9CA7-499F-82D1-9BE7689967DF}"/>
              </a:ext>
            </a:extLst>
          </p:cNvPr>
          <p:cNvSpPr>
            <a:spLocks noGrp="1"/>
          </p:cNvSpPr>
          <p:nvPr>
            <p:ph type="title"/>
          </p:nvPr>
        </p:nvSpPr>
        <p:spPr/>
        <p:txBody>
          <a:bodyPr/>
          <a:lstStyle/>
          <a:p>
            <a:r>
              <a:rPr lang="ru-RU" dirty="0"/>
              <a:t>Цикл </a:t>
            </a:r>
            <a:r>
              <a:rPr lang="en-US" dirty="0"/>
              <a:t>for </a:t>
            </a:r>
            <a:r>
              <a:rPr lang="ru-RU" dirty="0"/>
              <a:t>для диапазона</a:t>
            </a:r>
          </a:p>
        </p:txBody>
      </p:sp>
      <p:sp>
        <p:nvSpPr>
          <p:cNvPr id="3" name="Content Placeholder 2">
            <a:extLst>
              <a:ext uri="{FF2B5EF4-FFF2-40B4-BE49-F238E27FC236}">
                <a16:creationId xmlns:a16="http://schemas.microsoft.com/office/drawing/2014/main" id="{F8718859-1AEB-459F-8214-217EFCEEDB87}"/>
              </a:ext>
            </a:extLst>
          </p:cNvPr>
          <p:cNvSpPr>
            <a:spLocks noGrp="1"/>
          </p:cNvSpPr>
          <p:nvPr>
            <p:ph idx="1"/>
          </p:nvPr>
        </p:nvSpPr>
        <p:spPr>
          <a:xfrm>
            <a:off x="838199" y="1402672"/>
            <a:ext cx="11053439" cy="5104919"/>
          </a:xfrm>
        </p:spPr>
        <p:txBody>
          <a:bodyPr>
            <a:normAutofit fontScale="62500" lnSpcReduction="20000"/>
          </a:bodyPr>
          <a:lstStyle/>
          <a:p>
            <a:r>
              <a:rPr lang="en-US" dirty="0">
                <a:latin typeface="Consolas" panose="020B0609020204030204" pitchFamily="49" charset="0"/>
              </a:rPr>
              <a:t>for(</a:t>
            </a:r>
            <a:r>
              <a:rPr lang="ru-RU" dirty="0">
                <a:latin typeface="Consolas" panose="020B0609020204030204" pitchFamily="49" charset="0"/>
              </a:rPr>
              <a:t>определение-одной-сущности-без-инициализатора</a:t>
            </a:r>
            <a:r>
              <a:rPr lang="en-US" dirty="0">
                <a:latin typeface="Consolas" panose="020B0609020204030204" pitchFamily="49" charset="0"/>
              </a:rPr>
              <a:t>-</a:t>
            </a:r>
            <a:r>
              <a:rPr lang="ru-RU" dirty="0">
                <a:latin typeface="Consolas" panose="020B0609020204030204" pitchFamily="49" charset="0"/>
              </a:rPr>
              <a:t>и-точки-с-запятой</a:t>
            </a:r>
            <a:br>
              <a:rPr lang="ru-RU" dirty="0">
                <a:latin typeface="Consolas" panose="020B0609020204030204" pitchFamily="49" charset="0"/>
              </a:rPr>
            </a:br>
            <a:r>
              <a:rPr lang="ru-RU" dirty="0">
                <a:latin typeface="Consolas" panose="020B0609020204030204" pitchFamily="49" charset="0"/>
              </a:rPr>
              <a:t>	: выражение) оператор</a:t>
            </a:r>
          </a:p>
          <a:p>
            <a:r>
              <a:rPr lang="ru-RU" dirty="0"/>
              <a:t>Эквивалентно</a:t>
            </a:r>
            <a:br>
              <a:rPr lang="ru-RU" dirty="0"/>
            </a:br>
            <a:r>
              <a:rPr lang="en-US" dirty="0">
                <a:latin typeface="Consolas" panose="020B0609020204030204" pitchFamily="49" charset="0"/>
              </a:rPr>
              <a:t>… begin = </a:t>
            </a:r>
            <a:r>
              <a:rPr lang="ru-RU" dirty="0">
                <a:latin typeface="Consolas" panose="020B0609020204030204" pitchFamily="49" charset="0"/>
              </a:rPr>
              <a:t>начальное-выражение</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end = </a:t>
            </a:r>
            <a:r>
              <a:rPr lang="ru-RU" dirty="0" err="1">
                <a:latin typeface="Consolas" panose="020B0609020204030204" pitchFamily="49" charset="0"/>
              </a:rPr>
              <a:t>послеконечное</a:t>
            </a:r>
            <a:r>
              <a:rPr lang="ru-RU" dirty="0">
                <a:latin typeface="Consolas" panose="020B0609020204030204" pitchFamily="49" charset="0"/>
              </a:rPr>
              <a:t>-выражение</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for(;begin!=end;++begin){</a:t>
            </a:r>
            <a:br>
              <a:rPr lang="en-US" dirty="0">
                <a:latin typeface="Consolas" panose="020B0609020204030204" pitchFamily="49" charset="0"/>
              </a:rPr>
            </a:br>
            <a:r>
              <a:rPr lang="en-US" dirty="0">
                <a:latin typeface="Consolas" panose="020B0609020204030204" pitchFamily="49" charset="0"/>
              </a:rPr>
              <a:t>    </a:t>
            </a:r>
            <a:r>
              <a:rPr lang="ru-RU" dirty="0">
                <a:latin typeface="Consolas" panose="020B0609020204030204" pitchFamily="49" charset="0"/>
              </a:rPr>
              <a:t>определение = </a:t>
            </a:r>
            <a:r>
              <a:rPr lang="en-US" dirty="0">
                <a:latin typeface="Consolas" panose="020B0609020204030204" pitchFamily="49" charset="0"/>
              </a:rPr>
              <a:t>*begin;</a:t>
            </a:r>
            <a:br>
              <a:rPr lang="en-US" dirty="0">
                <a:latin typeface="Consolas" panose="020B0609020204030204" pitchFamily="49" charset="0"/>
              </a:rPr>
            </a:br>
            <a:r>
              <a:rPr lang="en-US" dirty="0">
                <a:latin typeface="Consolas" panose="020B0609020204030204" pitchFamily="49" charset="0"/>
              </a:rPr>
              <a:t>    </a:t>
            </a:r>
            <a:r>
              <a:rPr lang="ru-RU" dirty="0">
                <a:latin typeface="Consolas" panose="020B0609020204030204" pitchFamily="49" charset="0"/>
              </a:rPr>
              <a:t>оператор</a:t>
            </a:r>
            <a:br>
              <a:rPr lang="en-US" dirty="0">
                <a:latin typeface="Consolas" panose="020B0609020204030204" pitchFamily="49" charset="0"/>
              </a:rPr>
            </a:br>
            <a:r>
              <a:rPr lang="en-US" dirty="0">
                <a:latin typeface="Consolas" panose="020B0609020204030204" pitchFamily="49" charset="0"/>
              </a:rPr>
              <a:t>}</a:t>
            </a:r>
            <a:endParaRPr lang="ru-RU" dirty="0">
              <a:latin typeface="Consolas" panose="020B0609020204030204" pitchFamily="49" charset="0"/>
            </a:endParaRPr>
          </a:p>
          <a:p>
            <a:r>
              <a:rPr lang="ru-RU" dirty="0"/>
              <a:t>где начальное и </a:t>
            </a:r>
            <a:r>
              <a:rPr lang="ru-RU" dirty="0" err="1"/>
              <a:t>послеконечное</a:t>
            </a:r>
            <a:r>
              <a:rPr lang="ru-RU" dirty="0"/>
              <a:t> выражение определяются как:</a:t>
            </a:r>
          </a:p>
          <a:p>
            <a:pPr lvl="1"/>
            <a:r>
              <a:rPr lang="ru-RU" dirty="0"/>
              <a:t>Если выражение – массив, то выражение и </a:t>
            </a:r>
            <a:r>
              <a:rPr lang="ru-RU" dirty="0" err="1"/>
              <a:t>выражение+длина-массива</a:t>
            </a:r>
            <a:r>
              <a:rPr lang="ru-RU" dirty="0"/>
              <a:t> соответственно.</a:t>
            </a:r>
          </a:p>
          <a:p>
            <a:pPr lvl="1"/>
            <a:r>
              <a:rPr lang="ru-RU" dirty="0"/>
              <a:t>Иначе если выражение классового типа, то результат вызова функций </a:t>
            </a:r>
            <a:r>
              <a:rPr lang="en-US" dirty="0"/>
              <a:t>begin/end </a:t>
            </a:r>
            <a:r>
              <a:rPr lang="ru-RU" dirty="0"/>
              <a:t>на нём без параметров.</a:t>
            </a:r>
          </a:p>
          <a:p>
            <a:pPr lvl="1"/>
            <a:r>
              <a:rPr lang="ru-RU" dirty="0"/>
              <a:t>Если предыдущие пункты не применимы, то результат применения к выражению функций </a:t>
            </a:r>
            <a:r>
              <a:rPr lang="en-US" dirty="0">
                <a:latin typeface="Consolas" panose="020B0609020204030204" pitchFamily="49" charset="0"/>
              </a:rPr>
              <a:t>begin/end</a:t>
            </a:r>
            <a:r>
              <a:rPr lang="en-US" dirty="0"/>
              <a:t>, </a:t>
            </a:r>
            <a:r>
              <a:rPr lang="ru-RU" dirty="0"/>
              <a:t>как свободных.</a:t>
            </a:r>
          </a:p>
          <a:p>
            <a:r>
              <a:rPr lang="ru-RU" dirty="0"/>
              <a:t>Таким образом, позволяет перечислять значения массивов, </a:t>
            </a:r>
            <a:r>
              <a:rPr lang="en-US" dirty="0" err="1">
                <a:latin typeface="Consolas" panose="020B0609020204030204" pitchFamily="49" charset="0"/>
              </a:rPr>
              <a:t>std</a:t>
            </a:r>
            <a:r>
              <a:rPr lang="en-US" dirty="0">
                <a:latin typeface="Consolas" panose="020B0609020204030204" pitchFamily="49" charset="0"/>
              </a:rPr>
              <a:t>::array</a:t>
            </a:r>
            <a:r>
              <a:rPr lang="en-US" dirty="0"/>
              <a:t>, </a:t>
            </a:r>
            <a:r>
              <a:rPr lang="en-US" dirty="0" err="1">
                <a:latin typeface="Consolas" panose="020B0609020204030204" pitchFamily="49" charset="0"/>
              </a:rPr>
              <a:t>gsl</a:t>
            </a:r>
            <a:r>
              <a:rPr lang="en-US" dirty="0">
                <a:latin typeface="Consolas" panose="020B0609020204030204" pitchFamily="49" charset="0"/>
              </a:rPr>
              <a:t>::span</a:t>
            </a:r>
            <a:r>
              <a:rPr lang="en-US" dirty="0"/>
              <a:t>, </a:t>
            </a:r>
            <a:r>
              <a:rPr lang="ru-RU" dirty="0"/>
              <a:t>и прочих типов с </a:t>
            </a:r>
            <a:r>
              <a:rPr lang="en-US" dirty="0"/>
              <a:t>begin/end. </a:t>
            </a:r>
            <a:r>
              <a:rPr lang="ru-RU" dirty="0"/>
              <a:t>Небольшие элементы можно получать копиями, большие или для изменения по ссылке:</a:t>
            </a:r>
            <a:br>
              <a:rPr lang="ru-RU" dirty="0"/>
            </a:br>
            <a:br>
              <a:rPr lang="ru-RU" dirty="0"/>
            </a:br>
            <a:r>
              <a:rPr lang="en-US" dirty="0" err="1">
                <a:latin typeface="Consolas" panose="020B0609020204030204" pitchFamily="49" charset="0"/>
              </a:rPr>
              <a:t>int</a:t>
            </a:r>
            <a:r>
              <a:rPr lang="en-US" dirty="0">
                <a:latin typeface="Consolas" panose="020B0609020204030204" pitchFamily="49" charset="0"/>
              </a:rPr>
              <a:t> x[10] = {…};</a:t>
            </a:r>
            <a:br>
              <a:rPr lang="en-US" dirty="0">
                <a:latin typeface="Consolas" panose="020B0609020204030204" pitchFamily="49" charset="0"/>
              </a:rPr>
            </a:br>
            <a:r>
              <a:rPr lang="en-US" dirty="0">
                <a:latin typeface="Consolas" panose="020B0609020204030204" pitchFamily="49" charset="0"/>
              </a:rPr>
              <a:t>for(</a:t>
            </a:r>
            <a:r>
              <a:rPr lang="en-US" dirty="0" err="1">
                <a:latin typeface="Consolas" panose="020B0609020204030204" pitchFamily="49" charset="0"/>
              </a:rPr>
              <a:t>int</a:t>
            </a:r>
            <a:r>
              <a:rPr lang="en-US" dirty="0">
                <a:latin typeface="Consolas" panose="020B0609020204030204" pitchFamily="49" charset="0"/>
              </a:rPr>
              <a:t> e : x)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e &lt;&lt; ‘\n’;</a:t>
            </a:r>
            <a:br>
              <a:rPr lang="en-US" dirty="0">
                <a:latin typeface="Consolas" panose="020B0609020204030204" pitchFamily="49" charset="0"/>
              </a:rPr>
            </a:br>
            <a:r>
              <a:rPr lang="en-US" dirty="0" err="1">
                <a:latin typeface="Consolas" panose="020B0609020204030204" pitchFamily="49" charset="0"/>
              </a:rPr>
              <a:t>gsl</a:t>
            </a:r>
            <a:r>
              <a:rPr lang="en-US" dirty="0">
                <a:latin typeface="Consolas" panose="020B0609020204030204" pitchFamily="49" charset="0"/>
              </a:rPr>
              <a:t>::span&lt;</a:t>
            </a:r>
            <a:r>
              <a:rPr lang="en-US" dirty="0" err="1">
                <a:latin typeface="Consolas" panose="020B0609020204030204" pitchFamily="49" charset="0"/>
              </a:rPr>
              <a:t>BigClass</a:t>
            </a:r>
            <a:r>
              <a:rPr lang="en-US" dirty="0">
                <a:latin typeface="Consolas" panose="020B0609020204030204" pitchFamily="49" charset="0"/>
              </a:rPr>
              <a:t>&gt; s = …;</a:t>
            </a:r>
            <a:br>
              <a:rPr lang="en-US" dirty="0">
                <a:latin typeface="Consolas" panose="020B0609020204030204" pitchFamily="49" charset="0"/>
              </a:rPr>
            </a:br>
            <a:r>
              <a:rPr lang="en-US" dirty="0">
                <a:latin typeface="Consolas" panose="020B0609020204030204" pitchFamily="49" charset="0"/>
              </a:rPr>
              <a:t>for(</a:t>
            </a:r>
            <a:r>
              <a:rPr lang="en-US" dirty="0" err="1">
                <a:latin typeface="Consolas" panose="020B0609020204030204" pitchFamily="49" charset="0"/>
              </a:rPr>
              <a:t>BigClass</a:t>
            </a:r>
            <a:r>
              <a:rPr lang="en-US" dirty="0">
                <a:latin typeface="Consolas" panose="020B0609020204030204" pitchFamily="49" charset="0"/>
              </a:rPr>
              <a:t>&amp; </a:t>
            </a:r>
            <a:r>
              <a:rPr lang="en-US" dirty="0" err="1">
                <a:latin typeface="Consolas" panose="020B0609020204030204" pitchFamily="49" charset="0"/>
              </a:rPr>
              <a:t>bc</a:t>
            </a:r>
            <a:r>
              <a:rPr lang="en-US" dirty="0">
                <a:latin typeface="Consolas" panose="020B0609020204030204" pitchFamily="49" charset="0"/>
              </a:rPr>
              <a:t> : s) </a:t>
            </a:r>
            <a:r>
              <a:rPr lang="en-US" dirty="0" err="1">
                <a:latin typeface="Consolas" panose="020B0609020204030204" pitchFamily="49" charset="0"/>
              </a:rPr>
              <a:t>bc.modify</a:t>
            </a: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773227702"/>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F0A5F-FCFA-4BA0-B338-D06947681035}"/>
              </a:ext>
            </a:extLst>
          </p:cNvPr>
          <p:cNvSpPr>
            <a:spLocks noGrp="1"/>
          </p:cNvSpPr>
          <p:nvPr>
            <p:ph type="title"/>
          </p:nvPr>
        </p:nvSpPr>
        <p:spPr/>
        <p:txBody>
          <a:bodyPr/>
          <a:lstStyle/>
          <a:p>
            <a:r>
              <a:rPr lang="ru-RU" dirty="0"/>
              <a:t>Лекция 06.04</a:t>
            </a:r>
          </a:p>
        </p:txBody>
      </p:sp>
      <p:sp>
        <p:nvSpPr>
          <p:cNvPr id="5" name="Text Placeholder 4">
            <a:extLst>
              <a:ext uri="{FF2B5EF4-FFF2-40B4-BE49-F238E27FC236}">
                <a16:creationId xmlns:a16="http://schemas.microsoft.com/office/drawing/2014/main" id="{55512BAF-A454-4C95-845C-E0290ADA63D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12832655"/>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C864-2019-4FFE-B64C-9A74A913BB2B}"/>
              </a:ext>
            </a:extLst>
          </p:cNvPr>
          <p:cNvSpPr>
            <a:spLocks noGrp="1"/>
          </p:cNvSpPr>
          <p:nvPr>
            <p:ph type="title"/>
          </p:nvPr>
        </p:nvSpPr>
        <p:spPr/>
        <p:txBody>
          <a:bodyPr/>
          <a:lstStyle/>
          <a:p>
            <a:r>
              <a:rPr lang="ru-RU" dirty="0"/>
              <a:t>Сложность вычислений</a:t>
            </a:r>
          </a:p>
        </p:txBody>
      </p:sp>
      <p:sp>
        <p:nvSpPr>
          <p:cNvPr id="3" name="Content Placeholder 2">
            <a:extLst>
              <a:ext uri="{FF2B5EF4-FFF2-40B4-BE49-F238E27FC236}">
                <a16:creationId xmlns:a16="http://schemas.microsoft.com/office/drawing/2014/main" id="{9682AA54-3459-4873-97DB-591A986730A7}"/>
              </a:ext>
            </a:extLst>
          </p:cNvPr>
          <p:cNvSpPr>
            <a:spLocks noGrp="1"/>
          </p:cNvSpPr>
          <p:nvPr>
            <p:ph idx="1"/>
          </p:nvPr>
        </p:nvSpPr>
        <p:spPr/>
        <p:txBody>
          <a:bodyPr/>
          <a:lstStyle/>
          <a:p>
            <a:r>
              <a:rPr lang="ru-RU" dirty="0"/>
              <a:t>Основные ресурсы – процессорное время и память.</a:t>
            </a:r>
          </a:p>
          <a:p>
            <a:r>
              <a:rPr lang="ru-RU" dirty="0"/>
              <a:t>Конкретные единицы – такты, секунды, байты  и др. – не используются, т.к. привязаны к конкретной реализации и аппаратуре, а не алгоритмам, которые нужно сравнить.</a:t>
            </a:r>
          </a:p>
          <a:p>
            <a:r>
              <a:rPr lang="ru-RU" dirty="0"/>
              <a:t>Точное число шагов/ресурсов может быть сложно или вообще не вычислимым (недетерминированные алгоритмы).</a:t>
            </a:r>
          </a:p>
          <a:p>
            <a:r>
              <a:rPr lang="ru-RU" dirty="0"/>
              <a:t>Рассматривают </a:t>
            </a:r>
            <a:r>
              <a:rPr lang="ru-RU" dirty="0" err="1"/>
              <a:t>асимптотичсакое</a:t>
            </a:r>
            <a:r>
              <a:rPr lang="ru-RU" dirty="0"/>
              <a:t> поведение алгоритмов при увеличении сложности (обычно, объёма входных данных) задачи.</a:t>
            </a:r>
          </a:p>
        </p:txBody>
      </p:sp>
    </p:spTree>
    <p:extLst>
      <p:ext uri="{BB962C8B-B14F-4D97-AF65-F5344CB8AC3E}">
        <p14:creationId xmlns:p14="http://schemas.microsoft.com/office/powerpoint/2010/main" val="2257421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0C46EC-D93B-44DB-891F-6E16B4F1F877}"/>
              </a:ext>
            </a:extLst>
          </p:cNvPr>
          <p:cNvSpPr>
            <a:spLocks noGrp="1"/>
          </p:cNvSpPr>
          <p:nvPr>
            <p:ph type="title"/>
          </p:nvPr>
        </p:nvSpPr>
        <p:spPr/>
        <p:txBody>
          <a:bodyPr/>
          <a:lstStyle/>
          <a:p>
            <a:r>
              <a:rPr lang="ru-RU" dirty="0"/>
              <a:t>Лекция 4</a:t>
            </a:r>
          </a:p>
        </p:txBody>
      </p:sp>
    </p:spTree>
    <p:extLst>
      <p:ext uri="{BB962C8B-B14F-4D97-AF65-F5344CB8AC3E}">
        <p14:creationId xmlns:p14="http://schemas.microsoft.com/office/powerpoint/2010/main" val="4071630594"/>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15B0-7E8C-4F1F-96D8-B54E43639AFD}"/>
              </a:ext>
            </a:extLst>
          </p:cNvPr>
          <p:cNvSpPr>
            <a:spLocks noGrp="1"/>
          </p:cNvSpPr>
          <p:nvPr>
            <p:ph type="title"/>
          </p:nvPr>
        </p:nvSpPr>
        <p:spPr/>
        <p:txBody>
          <a:bodyPr/>
          <a:lstStyle/>
          <a:p>
            <a:r>
              <a:rPr lang="ru-RU" dirty="0"/>
              <a:t>Асимптотическая граница сверху</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67EC33-BDE2-41D9-AF97-0CBFD357B792}"/>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 </a:t>
                </a:r>
                <a:r>
                  <a:rPr lang="ru-RU" dirty="0"/>
                  <a:t>ресурсоёмкость алгоритма при сложности задачи </a:t>
                </a:r>
                <a14:m>
                  <m:oMath xmlns:m="http://schemas.openxmlformats.org/officeDocument/2006/math">
                    <m:r>
                      <a:rPr lang="en-US" b="0" i="1" smtClean="0">
                        <a:latin typeface="Cambria Math" panose="02040503050406030204" pitchFamily="18" charset="0"/>
                      </a:rPr>
                      <m:t>𝑛</m:t>
                    </m:r>
                  </m:oMath>
                </a14:m>
                <a:r>
                  <a:rPr lang="en-US" dirty="0"/>
                  <a:t>;</a:t>
                </a:r>
                <a:br>
                  <a:rPr lang="en-US" dirty="0"/>
                </a:b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ℕ</m:t>
                    </m:r>
                  </m:oMath>
                </a14:m>
                <a:endParaRPr lang="en-US" dirty="0"/>
              </a:p>
              <a:p>
                <a:r>
                  <a:rPr lang="ru-RU" dirty="0"/>
                  <a:t>«</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t>
                </a:r>
                <a:r>
                  <a:rPr lang="ru-RU" dirty="0"/>
                  <a:t>есть </a:t>
                </a:r>
                <a14:m>
                  <m:oMath xmlns:m="http://schemas.openxmlformats.org/officeDocument/2006/math">
                    <m:r>
                      <a:rPr lang="en-US" b="0" i="1" smtClean="0">
                        <a:latin typeface="Cambria Math" panose="02040503050406030204" pitchFamily="18" charset="0"/>
                      </a:rPr>
                      <m:t>𝑂</m:t>
                    </m:r>
                  </m:oMath>
                </a14:m>
                <a:r>
                  <a:rPr lang="en-US" dirty="0"/>
                  <a:t> (“</a:t>
                </a:r>
                <a:r>
                  <a:rPr lang="ru-RU" dirty="0"/>
                  <a:t>о большое</a:t>
                </a:r>
                <a:r>
                  <a:rPr lang="en-US" dirty="0"/>
                  <a:t>”)</a:t>
                </a:r>
                <a:r>
                  <a:rPr lang="ru-RU" dirty="0"/>
                  <a:t> от </a:t>
                </a:r>
                <a14:m>
                  <m:oMath xmlns:m="http://schemas.openxmlformats.org/officeDocument/2006/math">
                    <m:r>
                      <m:rPr>
                        <m:sty m:val="p"/>
                      </m:rPr>
                      <a:rPr lang="en-US" b="0" i="0" smtClean="0">
                        <a:latin typeface="Cambria Math" panose="02040503050406030204" pitchFamily="18" charset="0"/>
                      </a:rPr>
                      <m:t>g</m:t>
                    </m:r>
                    <m:r>
                      <a:rPr lang="en-US" b="0" i="0" smtClean="0">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m:t>
                    </m:r>
                  </m:oMath>
                </a14:m>
                <a:r>
                  <a:rPr lang="en-US" dirty="0"/>
                  <a:t> </a:t>
                </a:r>
                <a:r>
                  <a:rPr lang="ru-RU" dirty="0"/>
                  <a:t>тогда и только тогда, когда </a:t>
                </a:r>
                <a14:m>
                  <m:oMath xmlns:m="http://schemas.openxmlformats.org/officeDocument/2006/math">
                    <m:r>
                      <m:rPr>
                        <m:sty m:val="p"/>
                      </m:rPr>
                      <a:rPr lang="en-US">
                        <a:latin typeface="Cambria Math" panose="02040503050406030204" pitchFamily="18" charset="0"/>
                      </a:rPr>
                      <m:t>g</m:t>
                    </m:r>
                    <m:r>
                      <a:rPr lang="en-US">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ru-RU" dirty="0"/>
                  <a:t>является </a:t>
                </a:r>
                <a:r>
                  <a:rPr lang="ru-RU" i="1" dirty="0"/>
                  <a:t>асимптотической границей сверху</a:t>
                </a:r>
                <a:r>
                  <a:rPr lang="ru-RU" dirty="0"/>
                  <a:t> для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ru-RU" dirty="0"/>
                  <a:t>»:</a:t>
                </a:r>
                <a:endParaRPr lang="en-US" dirty="0"/>
              </a:p>
              <a:p>
                <a:pPr marL="0" indent="0" algn="ctr">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&gt;0,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&gt;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oMath>
                    <m:oMath xmlns:m="http://schemas.openxmlformats.org/officeDocument/2006/math">
                      <m:r>
                        <a:rPr lang="en-US" b="0" i="1" smtClean="0">
                          <a:latin typeface="Cambria Math" panose="02040503050406030204" pitchFamily="18" charset="0"/>
                          <a:ea typeface="Cambria Math" panose="02040503050406030204" pitchFamily="18" charset="0"/>
                        </a:rPr>
                        <m:t>0&lt;</m:t>
                      </m:r>
                      <m:acc>
                        <m:accPr>
                          <m:chr m:val="̅"/>
                          <m:ctrlPr>
                            <a:rPr lang="en-US" b="0" i="1" smtClean="0">
                              <a:latin typeface="Cambria Math" panose="02040503050406030204" pitchFamily="18" charset="0"/>
                              <a:ea typeface="Cambria Math" panose="02040503050406030204" pitchFamily="18" charset="0"/>
                            </a:rPr>
                          </m:ctrlPr>
                        </m:accPr>
                        <m:e>
                          <m:func>
                            <m:funcPr>
                              <m:ctrlPr>
                                <a:rPr lang="en-US" b="0" i="1" smtClean="0">
                                  <a:latin typeface="Cambria Math" panose="02040503050406030204" pitchFamily="18" charset="0"/>
                                  <a:ea typeface="Cambria Math" panose="02040503050406030204" pitchFamily="18" charset="0"/>
                                </a:rPr>
                              </m:ctrlPr>
                            </m:funcPr>
                            <m:fName>
                              <m:limLow>
                                <m:limLowPr>
                                  <m:ctrlPr>
                                    <a:rPr lang="en-US" b="0" i="1" smtClean="0">
                                      <a:latin typeface="Cambria Math" panose="02040503050406030204" pitchFamily="18" charset="0"/>
                                      <a:ea typeface="Cambria Math" panose="02040503050406030204" pitchFamily="18" charset="0"/>
                                    </a:rPr>
                                  </m:ctrlPr>
                                </m:limLowPr>
                                <m:e>
                                  <m:r>
                                    <m:rPr>
                                      <m:sty m:val="p"/>
                                    </m:rPr>
                                    <a:rPr lang="en-US" b="0" i="0" smtClean="0">
                                      <a:latin typeface="Cambria Math" panose="02040503050406030204" pitchFamily="18" charset="0"/>
                                      <a:ea typeface="Cambria Math" panose="02040503050406030204" pitchFamily="18" charset="0"/>
                                    </a:rPr>
                                    <m:t>lim</m:t>
                                  </m:r>
                                </m:e>
                                <m:lim>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lim>
                              </m:limLow>
                            </m:fName>
                            <m:e>
                              <m:r>
                                <a:rPr lang="en-US" b="0" i="1" smtClean="0">
                                  <a:latin typeface="Cambria Math" panose="02040503050406030204" pitchFamily="18" charset="0"/>
                                  <a:ea typeface="Cambria Math" panose="02040503050406030204" pitchFamily="18" charset="0"/>
                                </a:rPr>
                                <m:t> </m:t>
                              </m:r>
                            </m:e>
                          </m:func>
                        </m:e>
                      </m:acc>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&lt;∞</m:t>
                      </m:r>
                    </m:oMath>
                  </m:oMathPara>
                </a14:m>
                <a:br>
                  <a:rPr lang="en-US" dirty="0">
                    <a:ea typeface="Cambria Math" panose="02040503050406030204" pitchFamily="18" charset="0"/>
                  </a:rPr>
                </a:br>
                <a:endParaRPr lang="ru-RU" dirty="0"/>
              </a:p>
            </p:txBody>
          </p:sp>
        </mc:Choice>
        <mc:Fallback xmlns="">
          <p:sp>
            <p:nvSpPr>
              <p:cNvPr id="3" name="Content Placeholder 2">
                <a:extLst>
                  <a:ext uri="{FF2B5EF4-FFF2-40B4-BE49-F238E27FC236}">
                    <a16:creationId xmlns:a16="http://schemas.microsoft.com/office/drawing/2014/main" id="{7C67EC33-BDE2-41D9-AF97-0CBFD357B792}"/>
                  </a:ext>
                </a:extLst>
              </p:cNvPr>
              <p:cNvSpPr>
                <a:spLocks noGrp="1" noRot="1" noChangeAspect="1" noMove="1" noResize="1" noEditPoints="1" noAdjustHandles="1" noChangeArrowheads="1" noChangeShapeType="1" noTextEdit="1"/>
              </p:cNvSpPr>
              <p:nvPr>
                <p:ph idx="1"/>
              </p:nvPr>
            </p:nvSpPr>
            <p:spPr>
              <a:blipFill>
                <a:blip r:embed="rId2"/>
                <a:stretch>
                  <a:fillRect l="-1043" t="-2081" r="-1913"/>
                </a:stretch>
              </a:blipFill>
            </p:spPr>
            <p:txBody>
              <a:bodyPr/>
              <a:lstStyle/>
              <a:p>
                <a:r>
                  <a:rPr lang="ru-RU">
                    <a:noFill/>
                  </a:rPr>
                  <a:t> </a:t>
                </a:r>
              </a:p>
            </p:txBody>
          </p:sp>
        </mc:Fallback>
      </mc:AlternateContent>
    </p:spTree>
    <p:extLst>
      <p:ext uri="{BB962C8B-B14F-4D97-AF65-F5344CB8AC3E}">
        <p14:creationId xmlns:p14="http://schemas.microsoft.com/office/powerpoint/2010/main" val="2840390118"/>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5B53-474C-4FA5-BDAC-25FC9C9E1799}"/>
              </a:ext>
            </a:extLst>
          </p:cNvPr>
          <p:cNvSpPr>
            <a:spLocks noGrp="1"/>
          </p:cNvSpPr>
          <p:nvPr>
            <p:ph type="title"/>
          </p:nvPr>
        </p:nvSpPr>
        <p:spPr/>
        <p:txBody>
          <a:bodyPr/>
          <a:lstStyle/>
          <a:p>
            <a:r>
              <a:rPr lang="ru-RU" dirty="0"/>
              <a:t>Асимптотическая граница снизу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A2A3D7-B0E2-4164-8239-1128860F73AB}"/>
                  </a:ext>
                </a:extLst>
              </p:cNvPr>
              <p:cNvSpPr>
                <a:spLocks noGrp="1"/>
              </p:cNvSpPr>
              <p:nvPr>
                <p:ph idx="1"/>
              </p:nvPr>
            </p:nvSpPr>
            <p:spPr/>
            <p:txBody>
              <a:bodyPr>
                <a:normAutofit/>
              </a:bodyPr>
              <a:lstStyle/>
              <a:p>
                <a:r>
                  <a:rPr lang="ru-RU" dirty="0"/>
                  <a:t>«</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ru-RU" dirty="0"/>
                  <a:t>есть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r>
                  <a:rPr lang="en-US" dirty="0"/>
                  <a:t> (“</a:t>
                </a:r>
                <a:r>
                  <a:rPr lang="ru-RU" dirty="0"/>
                  <a:t>омега большое</a:t>
                </a:r>
                <a:r>
                  <a:rPr lang="en-US" dirty="0"/>
                  <a:t>”)</a:t>
                </a:r>
                <a:r>
                  <a:rPr lang="ru-RU" dirty="0"/>
                  <a:t> от </a:t>
                </a:r>
                <a14:m>
                  <m:oMath xmlns:m="http://schemas.openxmlformats.org/officeDocument/2006/math">
                    <m:r>
                      <m:rPr>
                        <m:sty m:val="p"/>
                      </m:rPr>
                      <a:rPr lang="en-US">
                        <a:latin typeface="Cambria Math" panose="02040503050406030204" pitchFamily="18" charset="0"/>
                      </a:rPr>
                      <m:t>g</m:t>
                    </m:r>
                    <m:r>
                      <a:rPr lang="en-US">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ru-RU" dirty="0"/>
                  <a:t>тогда и только тогда, когда </a:t>
                </a:r>
                <a14:m>
                  <m:oMath xmlns:m="http://schemas.openxmlformats.org/officeDocument/2006/math">
                    <m:r>
                      <m:rPr>
                        <m:sty m:val="p"/>
                      </m:rPr>
                      <a:rPr lang="en-US">
                        <a:latin typeface="Cambria Math" panose="02040503050406030204" pitchFamily="18" charset="0"/>
                      </a:rPr>
                      <m:t>g</m:t>
                    </m:r>
                    <m:r>
                      <a:rPr lang="en-US">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ru-RU" dirty="0"/>
                  <a:t>является </a:t>
                </a:r>
                <a:r>
                  <a:rPr lang="ru-RU" i="1" dirty="0"/>
                  <a:t>асимптотической границей снизу</a:t>
                </a:r>
                <a:r>
                  <a:rPr lang="ru-RU" dirty="0"/>
                  <a:t> для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ru-RU" dirty="0"/>
                  <a:t>»:</a:t>
                </a:r>
                <a:endParaRPr lang="en-US" dirty="0"/>
              </a:p>
              <a:p>
                <a:pPr marL="0" indent="0" algn="ctr">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Ω</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𝑔</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e>
                          </m:d>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&gt;0,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&gt;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𝑓</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𝑐𝑔</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oMath>
                    <m:oMath xmlns:m="http://schemas.openxmlformats.org/officeDocument/2006/math">
                      <m:r>
                        <a:rPr lang="en-US" i="1">
                          <a:latin typeface="Cambria Math" panose="02040503050406030204" pitchFamily="18" charset="0"/>
                          <a:ea typeface="Cambria Math" panose="02040503050406030204" pitchFamily="18" charset="0"/>
                        </a:rPr>
                        <m:t>0&lt;</m:t>
                      </m:r>
                      <m:acc>
                        <m:accPr>
                          <m:chr m:val="̅"/>
                          <m:ctrlPr>
                            <a:rPr lang="en-US" i="1">
                              <a:latin typeface="Cambria Math" panose="02040503050406030204" pitchFamily="18" charset="0"/>
                              <a:ea typeface="Cambria Math" panose="02040503050406030204" pitchFamily="18" charset="0"/>
                            </a:rPr>
                          </m:ctrlPr>
                        </m:accPr>
                        <m:e>
                          <m:func>
                            <m:funcPr>
                              <m:ctrlPr>
                                <a:rPr lang="en-US" i="1">
                                  <a:latin typeface="Cambria Math" panose="02040503050406030204" pitchFamily="18" charset="0"/>
                                  <a:ea typeface="Cambria Math" panose="02040503050406030204" pitchFamily="18" charset="0"/>
                                </a:rPr>
                              </m:ctrlPr>
                            </m:funcPr>
                            <m:fName>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lim</m:t>
                                  </m:r>
                                </m:e>
                                <m:lim>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lim>
                              </m:limLow>
                            </m:fName>
                            <m:e>
                              <m:r>
                                <a:rPr lang="en-US" i="1">
                                  <a:latin typeface="Cambria Math" panose="02040503050406030204" pitchFamily="18" charset="0"/>
                                  <a:ea typeface="Cambria Math" panose="02040503050406030204" pitchFamily="18" charset="0"/>
                                </a:rPr>
                                <m:t> </m:t>
                              </m:r>
                            </m:e>
                          </m:func>
                        </m:e>
                      </m:acc>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𝑔</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&lt;∞</m:t>
                      </m:r>
                    </m:oMath>
                  </m:oMathPara>
                </a14:m>
                <a:br>
                  <a:rPr lang="en-US" dirty="0">
                    <a:ea typeface="Cambria Math" panose="02040503050406030204" pitchFamily="18" charset="0"/>
                  </a:rPr>
                </a:br>
                <a:endParaRPr lang="ru-RU" dirty="0"/>
              </a:p>
              <a:p>
                <a:r>
                  <a:rPr lang="ru-RU" dirty="0"/>
                  <a:t>Если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𝑔</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e>
                        </m:d>
                      </m:e>
                    </m:d>
                  </m:oMath>
                </a14:m>
                <a:r>
                  <a:rPr lang="ru-RU" dirty="0"/>
                  <a:t> и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Ω</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𝑔</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e>
                        </m:d>
                      </m:e>
                    </m:d>
                  </m:oMath>
                </a14:m>
                <a:r>
                  <a:rPr lang="ru-RU" dirty="0"/>
                  <a:t> одновременно, то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ru-RU" dirty="0"/>
                  <a:t>есть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oMath>
                </a14:m>
                <a:r>
                  <a:rPr lang="en-US" dirty="0"/>
                  <a:t> (“</a:t>
                </a:r>
                <a:r>
                  <a:rPr lang="ru-RU" dirty="0"/>
                  <a:t>тэта большое</a:t>
                </a:r>
                <a:r>
                  <a:rPr lang="en-US" dirty="0"/>
                  <a:t>”)</a:t>
                </a:r>
                <a:r>
                  <a:rPr lang="ru-RU" dirty="0"/>
                  <a:t> от </a:t>
                </a:r>
                <a14:m>
                  <m:oMath xmlns:m="http://schemas.openxmlformats.org/officeDocument/2006/math">
                    <m:r>
                      <m:rPr>
                        <m:sty m:val="p"/>
                      </m:rPr>
                      <a:rPr lang="en-US">
                        <a:latin typeface="Cambria Math" panose="02040503050406030204" pitchFamily="18" charset="0"/>
                      </a:rPr>
                      <m:t>g</m:t>
                    </m:r>
                    <m:r>
                      <a:rPr lang="en-US">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ru-RU" dirty="0"/>
                  <a:t>»:</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𝑔</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e>
                          </m:d>
                        </m:e>
                      </m:d>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с</m:t>
                          </m:r>
                        </m:e>
                        <m:sub>
                          <m:r>
                            <a:rPr lang="ru-RU"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&gt;0,</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&gt;0,</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&gt;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0</m:t>
                          </m:r>
                        </m:sub>
                      </m:sSub>
                    </m:oMath>
                  </m:oMathPara>
                </a14:m>
                <a:endParaRPr lang="en-US" i="1"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с</m:t>
                          </m:r>
                        </m:e>
                        <m:sub>
                          <m:r>
                            <a:rPr lang="ru-RU"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𝑔</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br>
                  <a:rPr lang="en-US" i="1" dirty="0">
                    <a:latin typeface="Cambria Math" panose="02040503050406030204" pitchFamily="18" charset="0"/>
                    <a:ea typeface="Cambria Math" panose="02040503050406030204" pitchFamily="18" charset="0"/>
                  </a:rPr>
                </a:br>
                <a:endParaRPr lang="ru-RU" dirty="0"/>
              </a:p>
            </p:txBody>
          </p:sp>
        </mc:Choice>
        <mc:Fallback xmlns="">
          <p:sp>
            <p:nvSpPr>
              <p:cNvPr id="3" name="Content Placeholder 2">
                <a:extLst>
                  <a:ext uri="{FF2B5EF4-FFF2-40B4-BE49-F238E27FC236}">
                    <a16:creationId xmlns:a16="http://schemas.microsoft.com/office/drawing/2014/main" id="{E3A2A3D7-B0E2-4164-8239-1128860F73AB}"/>
                  </a:ext>
                </a:extLst>
              </p:cNvPr>
              <p:cNvSpPr>
                <a:spLocks noGrp="1" noRot="1" noChangeAspect="1" noMove="1" noResize="1" noEditPoints="1" noAdjustHandles="1" noChangeArrowheads="1" noChangeShapeType="1" noTextEdit="1"/>
              </p:cNvSpPr>
              <p:nvPr>
                <p:ph idx="1"/>
              </p:nvPr>
            </p:nvSpPr>
            <p:spPr>
              <a:blipFill>
                <a:blip r:embed="rId2"/>
                <a:stretch>
                  <a:fillRect l="-1043" t="-2081"/>
                </a:stretch>
              </a:blipFill>
            </p:spPr>
            <p:txBody>
              <a:bodyPr/>
              <a:lstStyle/>
              <a:p>
                <a:r>
                  <a:rPr lang="ru-RU">
                    <a:noFill/>
                  </a:rPr>
                  <a:t> </a:t>
                </a:r>
              </a:p>
            </p:txBody>
          </p:sp>
        </mc:Fallback>
      </mc:AlternateContent>
    </p:spTree>
    <p:extLst>
      <p:ext uri="{BB962C8B-B14F-4D97-AF65-F5344CB8AC3E}">
        <p14:creationId xmlns:p14="http://schemas.microsoft.com/office/powerpoint/2010/main" val="371077330"/>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55C7-BB12-4C9F-84F1-ED67F160F48B}"/>
              </a:ext>
            </a:extLst>
          </p:cNvPr>
          <p:cNvSpPr>
            <a:spLocks noGrp="1"/>
          </p:cNvSpPr>
          <p:nvPr>
            <p:ph type="title"/>
          </p:nvPr>
        </p:nvSpPr>
        <p:spPr/>
        <p:txBody>
          <a:bodyPr/>
          <a:lstStyle/>
          <a:p>
            <a:r>
              <a:rPr lang="ru-RU" dirty="0"/>
              <a:t>Канонические представители классов алгоритмической сложности</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A645EE-380E-4753-87A0-7C09E32BDE61}"/>
                  </a:ext>
                </a:extLst>
              </p:cNvPr>
              <p:cNvSpPr>
                <a:spLocks noGrp="1"/>
              </p:cNvSpPr>
              <p:nvPr>
                <p:ph idx="1"/>
              </p:nvPr>
            </p:nvSpPr>
            <p:spPr/>
            <p:txBody>
              <a:bodyPr/>
              <a:lstStyle/>
              <a:p>
                <a:r>
                  <a:rPr lang="ru-RU" b="0" dirty="0"/>
                  <a:t>Хотя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=3</m:t>
                    </m:r>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(5</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r>
                  <a:rPr lang="en-US" dirty="0"/>
                  <a:t>,</a:t>
                </a:r>
                <a:r>
                  <a:rPr lang="ru-RU" dirty="0"/>
                  <a:t> для асимптотической нотации выбирают представителя с коэффициентом 1: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=3</m:t>
                    </m:r>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𝑂</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oMath>
                </a14:m>
                <a:endParaRPr lang="ru-RU" dirty="0"/>
              </a:p>
              <a:p>
                <a:r>
                  <a:rPr lang="ru-RU" dirty="0"/>
                  <a:t>По этой причине в асимптотической нотации не указывают основания логарифмов, т.к. это разница с точностью до константного множителя.</a:t>
                </a:r>
              </a:p>
            </p:txBody>
          </p:sp>
        </mc:Choice>
        <mc:Fallback xmlns="">
          <p:sp>
            <p:nvSpPr>
              <p:cNvPr id="3" name="Content Placeholder 2">
                <a:extLst>
                  <a:ext uri="{FF2B5EF4-FFF2-40B4-BE49-F238E27FC236}">
                    <a16:creationId xmlns:a16="http://schemas.microsoft.com/office/drawing/2014/main" id="{01A645EE-380E-4753-87A0-7C09E32BDE61}"/>
                  </a:ext>
                </a:extLst>
              </p:cNvPr>
              <p:cNvSpPr>
                <a:spLocks noGrp="1" noRot="1" noChangeAspect="1" noMove="1" noResize="1" noEditPoints="1" noAdjustHandles="1" noChangeArrowheads="1" noChangeShapeType="1" noTextEdit="1"/>
              </p:cNvSpPr>
              <p:nvPr>
                <p:ph idx="1"/>
              </p:nvPr>
            </p:nvSpPr>
            <p:spPr>
              <a:blipFill>
                <a:blip r:embed="rId2"/>
                <a:stretch>
                  <a:fillRect l="-1043" t="-2081"/>
                </a:stretch>
              </a:blipFill>
            </p:spPr>
            <p:txBody>
              <a:bodyPr/>
              <a:lstStyle/>
              <a:p>
                <a:r>
                  <a:rPr lang="ru-RU">
                    <a:noFill/>
                  </a:rPr>
                  <a:t> </a:t>
                </a:r>
              </a:p>
            </p:txBody>
          </p:sp>
        </mc:Fallback>
      </mc:AlternateContent>
    </p:spTree>
    <p:extLst>
      <p:ext uri="{BB962C8B-B14F-4D97-AF65-F5344CB8AC3E}">
        <p14:creationId xmlns:p14="http://schemas.microsoft.com/office/powerpoint/2010/main" val="3072408675"/>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5F929-A167-4959-AF56-0BA7155EE6F7}"/>
              </a:ext>
            </a:extLst>
          </p:cNvPr>
          <p:cNvSpPr>
            <a:spLocks noGrp="1"/>
          </p:cNvSpPr>
          <p:nvPr>
            <p:ph type="title"/>
          </p:nvPr>
        </p:nvSpPr>
        <p:spPr/>
        <p:txBody>
          <a:bodyPr/>
          <a:lstStyle/>
          <a:p>
            <a:r>
              <a:rPr lang="ru-RU" dirty="0"/>
              <a:t>Основные классы асимптотической сложности</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C45533-FE9C-4CC6-9BEC-1CCF56D6D310}"/>
                  </a:ext>
                </a:extLst>
              </p:cNvPr>
              <p:cNvSpPr>
                <a:spLocks noGrp="1"/>
              </p:cNvSpPr>
              <p:nvPr>
                <p:ph idx="1"/>
              </p:nvPr>
            </p:nvSpPr>
            <p:spPr/>
            <p:txBody>
              <a:bodyPr>
                <a:normAutofit fontScale="92500" lnSpcReduction="10000"/>
              </a:bodyPr>
              <a:lstStyle/>
              <a:p>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(1)</m:t>
                    </m:r>
                  </m:oMath>
                </a14:m>
                <a:r>
                  <a:rPr lang="en-US" dirty="0"/>
                  <a:t> – </a:t>
                </a:r>
                <a:r>
                  <a:rPr lang="ru-RU" i="1" dirty="0"/>
                  <a:t>константная</a:t>
                </a:r>
                <a:r>
                  <a:rPr lang="ru-RU" dirty="0"/>
                  <a:t> сложность (</a:t>
                </a:r>
                <a:r>
                  <a:rPr lang="en-US" dirty="0"/>
                  <a:t>ex.: </a:t>
                </a:r>
                <a:r>
                  <a:rPr lang="ru-RU" dirty="0"/>
                  <a:t>проверка делимости числа из </a:t>
                </a:r>
                <a14:m>
                  <m:oMath xmlns:m="http://schemas.openxmlformats.org/officeDocument/2006/math">
                    <m:r>
                      <a:rPr lang="en-US" b="0" i="1" smtClean="0">
                        <a:latin typeface="Cambria Math" panose="02040503050406030204" pitchFamily="18" charset="0"/>
                      </a:rPr>
                      <m:t>𝑛</m:t>
                    </m:r>
                  </m:oMath>
                </a14:m>
                <a:r>
                  <a:rPr lang="en-US" dirty="0"/>
                  <a:t> </a:t>
                </a:r>
                <a:r>
                  <a:rPr lang="ru-RU" dirty="0"/>
                  <a:t>бит на фиксированную степень двойки);</a:t>
                </a:r>
              </a:p>
              <a:p>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r>
                  <a:rPr lang="en-US" dirty="0"/>
                  <a:t> – </a:t>
                </a:r>
                <a:r>
                  <a:rPr lang="ru-RU" i="1" dirty="0"/>
                  <a:t>логарифмическая</a:t>
                </a:r>
                <a:r>
                  <a:rPr lang="ru-RU" dirty="0"/>
                  <a:t> сложность (</a:t>
                </a:r>
                <a:r>
                  <a:rPr lang="en-US" dirty="0"/>
                  <a:t>ex.: </a:t>
                </a:r>
                <a:r>
                  <a:rPr lang="ru-RU" dirty="0"/>
                  <a:t>нахождение элемента в отсортированном массиве</a:t>
                </a:r>
                <a:r>
                  <a:rPr lang="en-US" dirty="0"/>
                  <a:t>);</a:t>
                </a:r>
                <a:endParaRPr lang="ru-RU" dirty="0"/>
              </a:p>
              <a:p>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b="0" i="1" smtClean="0">
                        <a:latin typeface="Cambria Math" panose="02040503050406030204" pitchFamily="18" charset="0"/>
                      </a:rPr>
                      <m:t>𝑛</m:t>
                    </m:r>
                    <m:r>
                      <a:rPr lang="en-US" i="1">
                        <a:latin typeface="Cambria Math" panose="02040503050406030204" pitchFamily="18" charset="0"/>
                      </a:rPr>
                      <m:t>)</m:t>
                    </m:r>
                  </m:oMath>
                </a14:m>
                <a:r>
                  <a:rPr lang="en-US" dirty="0"/>
                  <a:t> – </a:t>
                </a:r>
                <a:r>
                  <a:rPr lang="ru-RU" i="1" dirty="0"/>
                  <a:t>линейная</a:t>
                </a:r>
                <a:r>
                  <a:rPr lang="ru-RU" dirty="0"/>
                  <a:t> сложность (сложность полного перебора, </a:t>
                </a:r>
                <a:r>
                  <a:rPr lang="en-US" dirty="0"/>
                  <a:t>ex.: </a:t>
                </a:r>
                <a:r>
                  <a:rPr lang="ru-RU" dirty="0"/>
                  <a:t>нахождение минимального элемента в массиве);</a:t>
                </a:r>
              </a:p>
              <a:p>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b="0" i="1" smtClean="0">
                        <a:latin typeface="Cambria Math" panose="02040503050406030204" pitchFamily="18" charset="0"/>
                      </a:rPr>
                      <m:t>𝑛</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𝑛</m:t>
                        </m:r>
                      </m:e>
                    </m:func>
                    <m:r>
                      <a:rPr lang="en-US" i="1">
                        <a:latin typeface="Cambria Math" panose="02040503050406030204" pitchFamily="18" charset="0"/>
                      </a:rPr>
                      <m:t>)</m:t>
                    </m:r>
                  </m:oMath>
                </a14:m>
                <a:r>
                  <a:rPr lang="en-US" dirty="0"/>
                  <a:t> (ex.: </a:t>
                </a:r>
                <a:r>
                  <a:rPr lang="ru-RU" dirty="0"/>
                  <a:t>многие алгоритмы сортировки)</a:t>
                </a:r>
              </a:p>
              <a:p>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e>
                    </m:d>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&gt;1</m:t>
                    </m:r>
                  </m:oMath>
                </a14:m>
                <a:r>
                  <a:rPr lang="en-US" dirty="0"/>
                  <a:t> – </a:t>
                </a:r>
                <a:r>
                  <a:rPr lang="ru-RU" i="1" dirty="0"/>
                  <a:t>полиномиальная</a:t>
                </a:r>
                <a:r>
                  <a:rPr lang="ru-RU" dirty="0"/>
                  <a:t> сложность (</a:t>
                </a:r>
                <a:r>
                  <a:rPr lang="en-US" dirty="0"/>
                  <a:t>ex.: </a:t>
                </a:r>
                <a:r>
                  <a:rPr lang="ru-RU" dirty="0"/>
                  <a:t>приведение матрицы к ступенчатому виду методом Гаусса);</a:t>
                </a:r>
              </a:p>
              <a:p>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𝑛</m:t>
                            </m:r>
                          </m:sup>
                        </m:sSup>
                      </m:e>
                    </m:d>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&gt;1</m:t>
                    </m:r>
                  </m:oMath>
                </a14:m>
                <a:r>
                  <a:rPr lang="en-US" dirty="0"/>
                  <a:t> – </a:t>
                </a:r>
                <a:r>
                  <a:rPr lang="ru-RU" i="1" dirty="0"/>
                  <a:t>экспоненциальная</a:t>
                </a:r>
                <a:r>
                  <a:rPr lang="ru-RU" dirty="0"/>
                  <a:t> сложность («сложные» задачи, </a:t>
                </a:r>
                <a:r>
                  <a:rPr lang="en-US" dirty="0"/>
                  <a:t>ex.: </a:t>
                </a:r>
                <a:r>
                  <a:rPr lang="ru-RU" dirty="0"/>
                  <a:t>проверка эквивалентности двух булевых функций от </a:t>
                </a:r>
                <a14:m>
                  <m:oMath xmlns:m="http://schemas.openxmlformats.org/officeDocument/2006/math">
                    <m:r>
                      <a:rPr lang="en-US" b="0" i="1" smtClean="0">
                        <a:latin typeface="Cambria Math" panose="02040503050406030204" pitchFamily="18" charset="0"/>
                      </a:rPr>
                      <m:t>𝑛</m:t>
                    </m:r>
                  </m:oMath>
                </a14:m>
                <a:r>
                  <a:rPr lang="en-US" dirty="0"/>
                  <a:t> </a:t>
                </a:r>
                <a:r>
                  <a:rPr lang="ru-RU" dirty="0"/>
                  <a:t>переменных, заданных «чёрными ящиками»).</a:t>
                </a:r>
              </a:p>
            </p:txBody>
          </p:sp>
        </mc:Choice>
        <mc:Fallback xmlns="">
          <p:sp>
            <p:nvSpPr>
              <p:cNvPr id="3" name="Content Placeholder 2">
                <a:extLst>
                  <a:ext uri="{FF2B5EF4-FFF2-40B4-BE49-F238E27FC236}">
                    <a16:creationId xmlns:a16="http://schemas.microsoft.com/office/drawing/2014/main" id="{A2C45533-FE9C-4CC6-9BEC-1CCF56D6D310}"/>
                  </a:ext>
                </a:extLst>
              </p:cNvPr>
              <p:cNvSpPr>
                <a:spLocks noGrp="1" noRot="1" noChangeAspect="1" noMove="1" noResize="1" noEditPoints="1" noAdjustHandles="1" noChangeArrowheads="1" noChangeShapeType="1" noTextEdit="1"/>
              </p:cNvSpPr>
              <p:nvPr>
                <p:ph idx="1"/>
              </p:nvPr>
            </p:nvSpPr>
            <p:spPr>
              <a:blipFill>
                <a:blip r:embed="rId2"/>
                <a:stretch>
                  <a:fillRect t="-2861" r="-290"/>
                </a:stretch>
              </a:blipFill>
            </p:spPr>
            <p:txBody>
              <a:bodyPr/>
              <a:lstStyle/>
              <a:p>
                <a:r>
                  <a:rPr lang="ru-RU">
                    <a:noFill/>
                  </a:rPr>
                  <a:t> </a:t>
                </a:r>
              </a:p>
            </p:txBody>
          </p:sp>
        </mc:Fallback>
      </mc:AlternateContent>
    </p:spTree>
    <p:extLst>
      <p:ext uri="{BB962C8B-B14F-4D97-AF65-F5344CB8AC3E}">
        <p14:creationId xmlns:p14="http://schemas.microsoft.com/office/powerpoint/2010/main" val="1527781695"/>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2D29-D7A3-4F23-A2F3-412DAFE1AA32}"/>
              </a:ext>
            </a:extLst>
          </p:cNvPr>
          <p:cNvSpPr>
            <a:spLocks noGrp="1"/>
          </p:cNvSpPr>
          <p:nvPr>
            <p:ph type="title"/>
          </p:nvPr>
        </p:nvSpPr>
        <p:spPr/>
        <p:txBody>
          <a:bodyPr/>
          <a:lstStyle/>
          <a:p>
            <a:r>
              <a:rPr lang="ru-RU" dirty="0"/>
              <a:t>Применимость асимптотической нотации</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E08609-67C0-480E-8533-4C7D53A63E13}"/>
                  </a:ext>
                </a:extLst>
              </p:cNvPr>
              <p:cNvSpPr>
                <a:spLocks noGrp="1"/>
              </p:cNvSpPr>
              <p:nvPr>
                <p:ph idx="1"/>
              </p:nvPr>
            </p:nvSpPr>
            <p:spPr/>
            <p:txBody>
              <a:bodyPr>
                <a:normAutofit fontScale="70000" lnSpcReduction="20000"/>
              </a:bodyPr>
              <a:lstStyle/>
              <a:p>
                <a:r>
                  <a:rPr lang="ru-RU" dirty="0"/>
                  <a:t>Асимптотическая нотация показывает лишь </a:t>
                </a:r>
                <a:r>
                  <a:rPr lang="ru-RU" i="1" dirty="0"/>
                  <a:t>теоретическую</a:t>
                </a:r>
                <a:r>
                  <a:rPr lang="ru-RU" dirty="0"/>
                  <a:t> оценку ресурсоёмкости на задаче </a:t>
                </a:r>
                <a:r>
                  <a:rPr lang="ru-RU" i="1" dirty="0"/>
                  <a:t>бесконечной</a:t>
                </a:r>
                <a:r>
                  <a:rPr lang="ru-RU" dirty="0"/>
                  <a:t> сложности, и потому должна использоваться не всегда и не обязательно в первую очередь!</a:t>
                </a:r>
              </a:p>
              <a:p>
                <a:r>
                  <a:rPr lang="ru-RU" dirty="0"/>
                  <a:t>При абстрактном обсуждении алгоритмов и структур данных она применима полностью, поскольку в этом случае речь и идёт о задачах максимальной сложности.</a:t>
                </a:r>
              </a:p>
              <a:p>
                <a:r>
                  <a:rPr lang="ru-RU" dirty="0"/>
                  <a:t>На практике, она не учитывает коэффициентов, которые могут быть любыми и зависеть от программной реализации и аппаратной среды выполнения, например, алгоритм ресурсоёмкости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a:t>
                </a:r>
                <a:r>
                  <a:rPr lang="ru-RU" dirty="0"/>
                  <a:t>асимптотически хуже алгоритма сложности </a:t>
                </a:r>
                <a14:m>
                  <m:oMath xmlns:m="http://schemas.openxmlformats.org/officeDocument/2006/math">
                    <m:r>
                      <a:rPr lang="en-US" b="0" i="1" smtClean="0">
                        <a:latin typeface="Cambria Math" panose="02040503050406030204" pitchFamily="18" charset="0"/>
                      </a:rPr>
                      <m:t>1000</m:t>
                    </m:r>
                    <m:r>
                      <a:rPr lang="en-US" b="0" i="1" smtClean="0">
                        <a:latin typeface="Cambria Math" panose="02040503050406030204" pitchFamily="18" charset="0"/>
                      </a:rPr>
                      <m:t>𝑛</m:t>
                    </m:r>
                  </m:oMath>
                </a14:m>
                <a:r>
                  <a:rPr lang="ru-RU" dirty="0"/>
                  <a:t>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ru-RU" dirty="0"/>
                  <a:t> против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ru-RU" dirty="0"/>
                  <a:t>)</a:t>
                </a:r>
                <a:r>
                  <a:rPr lang="en-US" dirty="0"/>
                  <a:t>, </a:t>
                </a:r>
                <a:r>
                  <a:rPr lang="ru-RU" dirty="0"/>
                  <a:t>но на практике это проявляется</a:t>
                </a:r>
                <a:r>
                  <a:rPr lang="en-US" dirty="0"/>
                  <a:t> </a:t>
                </a:r>
                <a:r>
                  <a:rPr lang="ru-RU" dirty="0"/>
                  <a:t>только для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&gt;1000</m:t>
                    </m:r>
                  </m:oMath>
                </a14:m>
                <a:r>
                  <a:rPr lang="en-US" dirty="0"/>
                  <a:t>. </a:t>
                </a:r>
                <a:r>
                  <a:rPr lang="ru-RU" dirty="0"/>
                  <a:t>Если известно, что в реальных условиях программе не будет требоваться работа с такими объёмами данных, следует выбрать первый алгоритм – скорее всего, он также проще в реализации и отладке!</a:t>
                </a:r>
              </a:p>
              <a:p>
                <a:r>
                  <a:rPr lang="ru-RU" dirty="0"/>
                  <a:t>Во многих случаях, когда производительность имеет значение (0.001 против 0.002 секунд один раз при запуске программы, запускаемой раз в день не существенно), для выяснения всех реальных свойств конкретной реализации в конкретной среде потребуются измерения, предсказать все комбинации эффектов в нетривиальных случаях практически невозможно.</a:t>
                </a:r>
              </a:p>
            </p:txBody>
          </p:sp>
        </mc:Choice>
        <mc:Fallback xmlns="">
          <p:sp>
            <p:nvSpPr>
              <p:cNvPr id="3" name="Content Placeholder 2">
                <a:extLst>
                  <a:ext uri="{FF2B5EF4-FFF2-40B4-BE49-F238E27FC236}">
                    <a16:creationId xmlns:a16="http://schemas.microsoft.com/office/drawing/2014/main" id="{B0E08609-67C0-480E-8533-4C7D53A63E13}"/>
                  </a:ext>
                </a:extLst>
              </p:cNvPr>
              <p:cNvSpPr>
                <a:spLocks noGrp="1" noRot="1" noChangeAspect="1" noMove="1" noResize="1" noEditPoints="1" noAdjustHandles="1" noChangeArrowheads="1" noChangeShapeType="1" noTextEdit="1"/>
              </p:cNvSpPr>
              <p:nvPr>
                <p:ph idx="1"/>
              </p:nvPr>
            </p:nvSpPr>
            <p:spPr>
              <a:blipFill>
                <a:blip r:embed="rId2"/>
                <a:stretch>
                  <a:fillRect l="-522" t="-2601" r="-928"/>
                </a:stretch>
              </a:blipFill>
            </p:spPr>
            <p:txBody>
              <a:bodyPr/>
              <a:lstStyle/>
              <a:p>
                <a:r>
                  <a:rPr lang="ru-RU">
                    <a:noFill/>
                  </a:rPr>
                  <a:t> </a:t>
                </a:r>
              </a:p>
            </p:txBody>
          </p:sp>
        </mc:Fallback>
      </mc:AlternateContent>
    </p:spTree>
    <p:extLst>
      <p:ext uri="{BB962C8B-B14F-4D97-AF65-F5344CB8AC3E}">
        <p14:creationId xmlns:p14="http://schemas.microsoft.com/office/powerpoint/2010/main" val="1557396058"/>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044BE6-351A-4575-8784-CCEBD4C59B27}"/>
              </a:ext>
            </a:extLst>
          </p:cNvPr>
          <p:cNvSpPr>
            <a:spLocks noGrp="1"/>
          </p:cNvSpPr>
          <p:nvPr>
            <p:ph type="title"/>
          </p:nvPr>
        </p:nvSpPr>
        <p:spPr/>
        <p:txBody>
          <a:bodyPr/>
          <a:lstStyle/>
          <a:p>
            <a:r>
              <a:rPr lang="ru-RU" dirty="0"/>
              <a:t>Лекция 13.04</a:t>
            </a:r>
          </a:p>
        </p:txBody>
      </p:sp>
      <p:sp>
        <p:nvSpPr>
          <p:cNvPr id="5" name="Text Placeholder 4">
            <a:extLst>
              <a:ext uri="{FF2B5EF4-FFF2-40B4-BE49-F238E27FC236}">
                <a16:creationId xmlns:a16="http://schemas.microsoft.com/office/drawing/2014/main" id="{147A3A3C-E447-4BD1-BDE3-0A1E0FA6A2B1}"/>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434170851"/>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E86A-BD75-40EF-86D1-F92E08CB68F4}"/>
              </a:ext>
            </a:extLst>
          </p:cNvPr>
          <p:cNvSpPr>
            <a:spLocks noGrp="1"/>
          </p:cNvSpPr>
          <p:nvPr>
            <p:ph type="title"/>
          </p:nvPr>
        </p:nvSpPr>
        <p:spPr>
          <a:xfrm>
            <a:off x="448322" y="365125"/>
            <a:ext cx="11416684" cy="1325563"/>
          </a:xfrm>
        </p:spPr>
        <p:txBody>
          <a:bodyPr>
            <a:normAutofit fontScale="90000"/>
          </a:bodyPr>
          <a:lstStyle/>
          <a:p>
            <a:r>
              <a:rPr lang="ru-RU" dirty="0"/>
              <a:t>Структуры данных на базе последовательности элементов в памяти: стек</a:t>
            </a:r>
          </a:p>
        </p:txBody>
      </p:sp>
      <p:sp>
        <p:nvSpPr>
          <p:cNvPr id="3" name="Content Placeholder 2">
            <a:extLst>
              <a:ext uri="{FF2B5EF4-FFF2-40B4-BE49-F238E27FC236}">
                <a16:creationId xmlns:a16="http://schemas.microsoft.com/office/drawing/2014/main" id="{85926226-D54D-45E5-A882-0DA1607E2644}"/>
              </a:ext>
            </a:extLst>
          </p:cNvPr>
          <p:cNvSpPr>
            <a:spLocks noGrp="1"/>
          </p:cNvSpPr>
          <p:nvPr>
            <p:ph idx="1"/>
          </p:nvPr>
        </p:nvSpPr>
        <p:spPr/>
        <p:txBody>
          <a:bodyPr/>
          <a:lstStyle/>
          <a:p>
            <a:r>
              <a:rPr lang="ru-RU" dirty="0"/>
              <a:t>Требования: </a:t>
            </a:r>
            <a:r>
              <a:rPr lang="en-US" dirty="0"/>
              <a:t>push</a:t>
            </a:r>
            <a:r>
              <a:rPr lang="ru-RU" dirty="0"/>
              <a:t> и</a:t>
            </a:r>
            <a:r>
              <a:rPr lang="en-US" dirty="0"/>
              <a:t> pop</a:t>
            </a:r>
            <a:r>
              <a:rPr lang="ru-RU" dirty="0"/>
              <a:t> по принципу </a:t>
            </a:r>
            <a:r>
              <a:rPr lang="en-US" dirty="0"/>
              <a:t>FILO, empty </a:t>
            </a:r>
            <a:r>
              <a:rPr lang="ru-RU" dirty="0"/>
              <a:t>за </a:t>
            </a:r>
            <a:r>
              <a:rPr lang="en-US" dirty="0"/>
              <a:t>O(1).</a:t>
            </a:r>
          </a:p>
          <a:p>
            <a:r>
              <a:rPr lang="ru-RU" dirty="0"/>
              <a:t>Реализация: последовательность (размер задаёт максимальную ёмкость) + индекс/указатель вершины.</a:t>
            </a:r>
          </a:p>
          <a:p>
            <a:r>
              <a:rPr lang="ru-RU" dirty="0"/>
              <a:t>См. аппаратный стек: область памяти, выделенная ОС + регистр указателя стека.</a:t>
            </a:r>
            <a:endParaRPr lang="en-US" dirty="0"/>
          </a:p>
          <a:p>
            <a:r>
              <a:rPr lang="ru-RU" dirty="0"/>
              <a:t>Указывать на последний элемент или первое свободное место (</a:t>
            </a:r>
            <a:r>
              <a:rPr lang="en-US" dirty="0"/>
              <a:t>+/- 1) – </a:t>
            </a:r>
            <a:r>
              <a:rPr lang="ru-RU" dirty="0"/>
              <a:t>деталь реализации.</a:t>
            </a:r>
          </a:p>
        </p:txBody>
      </p:sp>
    </p:spTree>
    <p:extLst>
      <p:ext uri="{BB962C8B-B14F-4D97-AF65-F5344CB8AC3E}">
        <p14:creationId xmlns:p14="http://schemas.microsoft.com/office/powerpoint/2010/main" val="490082068"/>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F599-29EC-44F8-B31F-C32F6EBB58ED}"/>
              </a:ext>
            </a:extLst>
          </p:cNvPr>
          <p:cNvSpPr>
            <a:spLocks noGrp="1"/>
          </p:cNvSpPr>
          <p:nvPr>
            <p:ph type="title"/>
          </p:nvPr>
        </p:nvSpPr>
        <p:spPr/>
        <p:txBody>
          <a:bodyPr/>
          <a:lstStyle/>
          <a:p>
            <a:r>
              <a:rPr lang="ru-RU" dirty="0"/>
              <a:t>Очередь на базе массива</a:t>
            </a:r>
          </a:p>
        </p:txBody>
      </p:sp>
      <p:sp>
        <p:nvSpPr>
          <p:cNvPr id="3" name="Content Placeholder 2">
            <a:extLst>
              <a:ext uri="{FF2B5EF4-FFF2-40B4-BE49-F238E27FC236}">
                <a16:creationId xmlns:a16="http://schemas.microsoft.com/office/drawing/2014/main" id="{794BC111-4A8A-47D3-A3DE-A53DF770A010}"/>
              </a:ext>
            </a:extLst>
          </p:cNvPr>
          <p:cNvSpPr>
            <a:spLocks noGrp="1"/>
          </p:cNvSpPr>
          <p:nvPr>
            <p:ph idx="1"/>
          </p:nvPr>
        </p:nvSpPr>
        <p:spPr/>
        <p:txBody>
          <a:bodyPr/>
          <a:lstStyle/>
          <a:p>
            <a:r>
              <a:rPr lang="ru-RU" dirty="0"/>
              <a:t>Требования</a:t>
            </a:r>
            <a:r>
              <a:rPr lang="en-US" dirty="0"/>
              <a:t>: push </a:t>
            </a:r>
            <a:r>
              <a:rPr lang="ru-RU" dirty="0"/>
              <a:t>и </a:t>
            </a:r>
            <a:r>
              <a:rPr lang="en-US" dirty="0"/>
              <a:t>pop </a:t>
            </a:r>
            <a:r>
              <a:rPr lang="ru-RU" dirty="0"/>
              <a:t>по принципу </a:t>
            </a:r>
            <a:r>
              <a:rPr lang="en-US" dirty="0"/>
              <a:t>FIFO, empty </a:t>
            </a:r>
            <a:r>
              <a:rPr lang="ru-RU" dirty="0"/>
              <a:t>за </a:t>
            </a:r>
            <a:r>
              <a:rPr lang="en-US" dirty="0"/>
              <a:t>O(1).</a:t>
            </a:r>
          </a:p>
          <a:p>
            <a:r>
              <a:rPr lang="ru-RU" dirty="0"/>
              <a:t>Чтобы не перемещать элементы, будем отслеживать отдельно начало и конец, перемещая их по кругу: если один из указателей/индексов нужно сместить за край последовательности, он переносится на противоположный край.</a:t>
            </a:r>
          </a:p>
          <a:p>
            <a:r>
              <a:rPr lang="ru-RU" dirty="0"/>
              <a:t>Такая реализация очереди с использованием фиксированного объёма памяти (максимального числа элементов) называется кольцевым буфером (</a:t>
            </a:r>
            <a:r>
              <a:rPr lang="en-US" dirty="0"/>
              <a:t>ring buffer).</a:t>
            </a:r>
            <a:endParaRPr lang="ru-RU" dirty="0"/>
          </a:p>
        </p:txBody>
      </p:sp>
    </p:spTree>
    <p:extLst>
      <p:ext uri="{BB962C8B-B14F-4D97-AF65-F5344CB8AC3E}">
        <p14:creationId xmlns:p14="http://schemas.microsoft.com/office/powerpoint/2010/main" val="1886570628"/>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535F-5975-4D81-885C-920699F81173}"/>
              </a:ext>
            </a:extLst>
          </p:cNvPr>
          <p:cNvSpPr>
            <a:spLocks noGrp="1"/>
          </p:cNvSpPr>
          <p:nvPr>
            <p:ph type="title"/>
          </p:nvPr>
        </p:nvSpPr>
        <p:spPr/>
        <p:txBody>
          <a:bodyPr/>
          <a:lstStyle/>
          <a:p>
            <a:r>
              <a:rPr lang="ru-RU" dirty="0"/>
              <a:t>Дек на базе массива</a:t>
            </a:r>
          </a:p>
        </p:txBody>
      </p:sp>
      <p:sp>
        <p:nvSpPr>
          <p:cNvPr id="3" name="Content Placeholder 2">
            <a:extLst>
              <a:ext uri="{FF2B5EF4-FFF2-40B4-BE49-F238E27FC236}">
                <a16:creationId xmlns:a16="http://schemas.microsoft.com/office/drawing/2014/main" id="{8A31E245-E802-426F-8B8A-2B2BC5894A88}"/>
              </a:ext>
            </a:extLst>
          </p:cNvPr>
          <p:cNvSpPr>
            <a:spLocks noGrp="1"/>
          </p:cNvSpPr>
          <p:nvPr>
            <p:ph idx="1"/>
          </p:nvPr>
        </p:nvSpPr>
        <p:spPr/>
        <p:txBody>
          <a:bodyPr/>
          <a:lstStyle/>
          <a:p>
            <a:r>
              <a:rPr lang="ru-RU" dirty="0"/>
              <a:t>Дек (</a:t>
            </a:r>
            <a:r>
              <a:rPr lang="en-US" dirty="0"/>
              <a:t>deque, double-ended queue, </a:t>
            </a:r>
            <a:r>
              <a:rPr lang="ru-RU" dirty="0"/>
              <a:t>двусторонняя очередь) требует </a:t>
            </a:r>
            <a:r>
              <a:rPr lang="en-US" dirty="0" err="1"/>
              <a:t>push_back</a:t>
            </a:r>
            <a:r>
              <a:rPr lang="en-US" dirty="0"/>
              <a:t>, </a:t>
            </a:r>
            <a:r>
              <a:rPr lang="en-US" dirty="0" err="1"/>
              <a:t>pop_back</a:t>
            </a:r>
            <a:r>
              <a:rPr lang="en-US" dirty="0"/>
              <a:t>, </a:t>
            </a:r>
            <a:r>
              <a:rPr lang="en-US" dirty="0" err="1"/>
              <a:t>push_front</a:t>
            </a:r>
            <a:r>
              <a:rPr lang="en-US" dirty="0"/>
              <a:t>, </a:t>
            </a:r>
            <a:r>
              <a:rPr lang="en-US" dirty="0" err="1"/>
              <a:t>pop_front</a:t>
            </a:r>
            <a:r>
              <a:rPr lang="en-US" dirty="0"/>
              <a:t> (</a:t>
            </a:r>
            <a:r>
              <a:rPr lang="ru-RU" dirty="0"/>
              <a:t>вставка/удаление с обоих концов) и </a:t>
            </a:r>
            <a:r>
              <a:rPr lang="en-US" dirty="0"/>
              <a:t>empty </a:t>
            </a:r>
            <a:r>
              <a:rPr lang="ru-RU" dirty="0"/>
              <a:t>за </a:t>
            </a:r>
            <a:r>
              <a:rPr lang="en-US" dirty="0"/>
              <a:t>O(1).</a:t>
            </a:r>
          </a:p>
          <a:p>
            <a:r>
              <a:rPr lang="ru-RU" dirty="0"/>
              <a:t>Реализация аналогична очереди.</a:t>
            </a:r>
          </a:p>
        </p:txBody>
      </p:sp>
    </p:spTree>
    <p:extLst>
      <p:ext uri="{BB962C8B-B14F-4D97-AF65-F5344CB8AC3E}">
        <p14:creationId xmlns:p14="http://schemas.microsoft.com/office/powerpoint/2010/main" val="1038241757"/>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20EC-7010-4F40-91CB-F8C73EEDD7B5}"/>
              </a:ext>
            </a:extLst>
          </p:cNvPr>
          <p:cNvSpPr>
            <a:spLocks noGrp="1"/>
          </p:cNvSpPr>
          <p:nvPr>
            <p:ph type="title"/>
          </p:nvPr>
        </p:nvSpPr>
        <p:spPr/>
        <p:txBody>
          <a:bodyPr/>
          <a:lstStyle/>
          <a:p>
            <a:r>
              <a:rPr lang="ru-RU" dirty="0"/>
              <a:t>Буферное окно на базе массива</a:t>
            </a:r>
          </a:p>
        </p:txBody>
      </p:sp>
      <p:sp>
        <p:nvSpPr>
          <p:cNvPr id="3" name="Content Placeholder 2">
            <a:extLst>
              <a:ext uri="{FF2B5EF4-FFF2-40B4-BE49-F238E27FC236}">
                <a16:creationId xmlns:a16="http://schemas.microsoft.com/office/drawing/2014/main" id="{D76A405D-FDB9-4785-A2A6-F7154011F323}"/>
              </a:ext>
            </a:extLst>
          </p:cNvPr>
          <p:cNvSpPr>
            <a:spLocks noGrp="1"/>
          </p:cNvSpPr>
          <p:nvPr>
            <p:ph idx="1"/>
          </p:nvPr>
        </p:nvSpPr>
        <p:spPr/>
        <p:txBody>
          <a:bodyPr>
            <a:normAutofit lnSpcReduction="10000"/>
          </a:bodyPr>
          <a:lstStyle/>
          <a:p>
            <a:r>
              <a:rPr lang="ru-RU" dirty="0"/>
              <a:t>Операции аналогичны обычной реализации последовательности на базе массива (доступ к элементам по индексам, меньшим числу хранимых элементов, вставка и удаление элементов в указанные места), но сложность </a:t>
            </a:r>
            <a:r>
              <a:rPr lang="en-US" dirty="0"/>
              <a:t>O(1) </a:t>
            </a:r>
            <a:r>
              <a:rPr lang="ru-RU" dirty="0"/>
              <a:t>вместо </a:t>
            </a:r>
            <a:r>
              <a:rPr lang="en-US" dirty="0"/>
              <a:t>O(n) </a:t>
            </a:r>
            <a:r>
              <a:rPr lang="ru-RU" dirty="0"/>
              <a:t>имеют вставки и удаления не в конец, а в место предыдущей вставки или удаления.</a:t>
            </a:r>
          </a:p>
          <a:p>
            <a:r>
              <a:rPr lang="ru-RU" dirty="0"/>
              <a:t>Реализация: подпоследовательность не используемой ёмкости не всегда в конце последовательности, а в любом её месте. Перед каждой операции вставки удаления элементы смещаются так, чтобы «дырка» оказалась в позиции операции, после чего сама операция занимает </a:t>
            </a:r>
            <a:r>
              <a:rPr lang="en-US" dirty="0"/>
              <a:t>O(1).</a:t>
            </a:r>
            <a:endParaRPr lang="ru-RU" dirty="0"/>
          </a:p>
        </p:txBody>
      </p:sp>
    </p:spTree>
    <p:extLst>
      <p:ext uri="{BB962C8B-B14F-4D97-AF65-F5344CB8AC3E}">
        <p14:creationId xmlns:p14="http://schemas.microsoft.com/office/powerpoint/2010/main" val="934545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B454D0F-4361-4980-A412-EF304734613F}"/>
              </a:ext>
            </a:extLst>
          </p:cNvPr>
          <p:cNvSpPr/>
          <p:nvPr/>
        </p:nvSpPr>
        <p:spPr>
          <a:xfrm>
            <a:off x="2211859" y="2984157"/>
            <a:ext cx="8742407" cy="1439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itle 3">
            <a:extLst>
              <a:ext uri="{FF2B5EF4-FFF2-40B4-BE49-F238E27FC236}">
                <a16:creationId xmlns:a16="http://schemas.microsoft.com/office/drawing/2014/main" id="{A8F5A4F1-0041-48EA-BD38-382146668D86}"/>
              </a:ext>
            </a:extLst>
          </p:cNvPr>
          <p:cNvSpPr>
            <a:spLocks noGrp="1"/>
          </p:cNvSpPr>
          <p:nvPr>
            <p:ph type="title"/>
          </p:nvPr>
        </p:nvSpPr>
        <p:spPr/>
        <p:txBody>
          <a:bodyPr/>
          <a:lstStyle/>
          <a:p>
            <a:r>
              <a:rPr lang="ru-RU" dirty="0"/>
              <a:t>Формат целочисленного литерала</a:t>
            </a:r>
          </a:p>
        </p:txBody>
      </p:sp>
      <p:sp>
        <p:nvSpPr>
          <p:cNvPr id="6" name="TextBox 5">
            <a:extLst>
              <a:ext uri="{FF2B5EF4-FFF2-40B4-BE49-F238E27FC236}">
                <a16:creationId xmlns:a16="http://schemas.microsoft.com/office/drawing/2014/main" id="{CDE607FE-287F-4EFA-8764-5EA67CD918B0}"/>
              </a:ext>
            </a:extLst>
          </p:cNvPr>
          <p:cNvSpPr txBox="1"/>
          <p:nvPr/>
        </p:nvSpPr>
        <p:spPr>
          <a:xfrm>
            <a:off x="2255108" y="3089190"/>
            <a:ext cx="1834978" cy="1477328"/>
          </a:xfrm>
          <a:prstGeom prst="rect">
            <a:avLst/>
          </a:prstGeom>
          <a:noFill/>
        </p:spPr>
        <p:txBody>
          <a:bodyPr wrap="square" rtlCol="0">
            <a:spAutoFit/>
          </a:bodyPr>
          <a:lstStyle/>
          <a:p>
            <a:r>
              <a:rPr lang="en-US" dirty="0"/>
              <a:t>0b/0B</a:t>
            </a:r>
          </a:p>
          <a:p>
            <a:r>
              <a:rPr lang="en-US" dirty="0"/>
              <a:t>0</a:t>
            </a:r>
          </a:p>
          <a:p>
            <a:r>
              <a:rPr lang="ru-RU" dirty="0"/>
              <a:t>(без префикса)</a:t>
            </a:r>
          </a:p>
          <a:p>
            <a:r>
              <a:rPr lang="en-US" dirty="0"/>
              <a:t>0x/0X</a:t>
            </a:r>
          </a:p>
          <a:p>
            <a:endParaRPr lang="ru-RU" dirty="0"/>
          </a:p>
        </p:txBody>
      </p:sp>
      <p:sp>
        <p:nvSpPr>
          <p:cNvPr id="8" name="Right Brace 7">
            <a:extLst>
              <a:ext uri="{FF2B5EF4-FFF2-40B4-BE49-F238E27FC236}">
                <a16:creationId xmlns:a16="http://schemas.microsoft.com/office/drawing/2014/main" id="{9BD4A160-0B9E-467E-A35B-B289D608E5D1}"/>
              </a:ext>
            </a:extLst>
          </p:cNvPr>
          <p:cNvSpPr/>
          <p:nvPr/>
        </p:nvSpPr>
        <p:spPr>
          <a:xfrm>
            <a:off x="4090086" y="3083011"/>
            <a:ext cx="234779" cy="1037967"/>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9" name="TextBox 8">
            <a:extLst>
              <a:ext uri="{FF2B5EF4-FFF2-40B4-BE49-F238E27FC236}">
                <a16:creationId xmlns:a16="http://schemas.microsoft.com/office/drawing/2014/main" id="{4A8E0F92-8CAE-4960-877D-F27B5E37B7E6}"/>
              </a:ext>
            </a:extLst>
          </p:cNvPr>
          <p:cNvSpPr txBox="1"/>
          <p:nvPr/>
        </p:nvSpPr>
        <p:spPr>
          <a:xfrm>
            <a:off x="710514" y="3083011"/>
            <a:ext cx="432486" cy="1477328"/>
          </a:xfrm>
          <a:prstGeom prst="rect">
            <a:avLst/>
          </a:prstGeom>
          <a:noFill/>
        </p:spPr>
        <p:txBody>
          <a:bodyPr wrap="square" rtlCol="0">
            <a:spAutoFit/>
          </a:bodyPr>
          <a:lstStyle/>
          <a:p>
            <a:r>
              <a:rPr lang="en-US" dirty="0"/>
              <a:t>2</a:t>
            </a:r>
            <a:endParaRPr lang="ru-RU" dirty="0"/>
          </a:p>
          <a:p>
            <a:r>
              <a:rPr lang="en-US" dirty="0"/>
              <a:t>8</a:t>
            </a:r>
          </a:p>
          <a:p>
            <a:r>
              <a:rPr lang="en-US" dirty="0"/>
              <a:t>10</a:t>
            </a:r>
          </a:p>
          <a:p>
            <a:r>
              <a:rPr lang="en-US" dirty="0"/>
              <a:t>16</a:t>
            </a:r>
          </a:p>
          <a:p>
            <a:endParaRPr lang="ru-RU" dirty="0"/>
          </a:p>
        </p:txBody>
      </p:sp>
      <p:cxnSp>
        <p:nvCxnSpPr>
          <p:cNvPr id="11" name="Straight Arrow Connector 10">
            <a:extLst>
              <a:ext uri="{FF2B5EF4-FFF2-40B4-BE49-F238E27FC236}">
                <a16:creationId xmlns:a16="http://schemas.microsoft.com/office/drawing/2014/main" id="{2BBCFEBF-8F7E-4CA6-BFA0-DBD2182765A9}"/>
              </a:ext>
            </a:extLst>
          </p:cNvPr>
          <p:cNvCxnSpPr>
            <a:cxnSpLocks/>
            <a:stCxn id="9" idx="3"/>
            <a:endCxn id="6" idx="1"/>
          </p:cNvCxnSpPr>
          <p:nvPr/>
        </p:nvCxnSpPr>
        <p:spPr>
          <a:xfrm>
            <a:off x="1143000" y="3821675"/>
            <a:ext cx="1112108" cy="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5FFEC67-253C-4259-A756-7CC3E721185A}"/>
              </a:ext>
            </a:extLst>
          </p:cNvPr>
          <p:cNvSpPr txBox="1"/>
          <p:nvPr/>
        </p:nvSpPr>
        <p:spPr>
          <a:xfrm>
            <a:off x="4324865" y="3417328"/>
            <a:ext cx="2384854" cy="369332"/>
          </a:xfrm>
          <a:prstGeom prst="rect">
            <a:avLst/>
          </a:prstGeom>
          <a:noFill/>
        </p:spPr>
        <p:txBody>
          <a:bodyPr wrap="square" rtlCol="0">
            <a:spAutoFit/>
          </a:bodyPr>
          <a:lstStyle/>
          <a:p>
            <a:r>
              <a:rPr lang="en-US" dirty="0"/>
              <a:t>123’456’789’abc’DEF</a:t>
            </a:r>
          </a:p>
        </p:txBody>
      </p:sp>
      <p:sp>
        <p:nvSpPr>
          <p:cNvPr id="14" name="TextBox 13">
            <a:extLst>
              <a:ext uri="{FF2B5EF4-FFF2-40B4-BE49-F238E27FC236}">
                <a16:creationId xmlns:a16="http://schemas.microsoft.com/office/drawing/2014/main" id="{514FAF78-18D2-4679-B56A-348A18A284C2}"/>
              </a:ext>
            </a:extLst>
          </p:cNvPr>
          <p:cNvSpPr txBox="1"/>
          <p:nvPr/>
        </p:nvSpPr>
        <p:spPr>
          <a:xfrm>
            <a:off x="6944498" y="3278828"/>
            <a:ext cx="1847335" cy="646331"/>
          </a:xfrm>
          <a:prstGeom prst="rect">
            <a:avLst/>
          </a:prstGeom>
          <a:noFill/>
        </p:spPr>
        <p:txBody>
          <a:bodyPr wrap="square" rtlCol="0">
            <a:spAutoFit/>
          </a:bodyPr>
          <a:lstStyle/>
          <a:p>
            <a:r>
              <a:rPr lang="en-US" dirty="0"/>
              <a:t>(</a:t>
            </a:r>
            <a:r>
              <a:rPr lang="ru-RU" dirty="0"/>
              <a:t>нет суффикса)</a:t>
            </a:r>
          </a:p>
          <a:p>
            <a:r>
              <a:rPr lang="en-US" dirty="0"/>
              <a:t>u/U</a:t>
            </a:r>
          </a:p>
        </p:txBody>
      </p:sp>
      <p:sp>
        <p:nvSpPr>
          <p:cNvPr id="15" name="Left Brace 14">
            <a:extLst>
              <a:ext uri="{FF2B5EF4-FFF2-40B4-BE49-F238E27FC236}">
                <a16:creationId xmlns:a16="http://schemas.microsoft.com/office/drawing/2014/main" id="{5A832C3B-6C73-4CFA-A0A9-362532E78266}"/>
              </a:ext>
            </a:extLst>
          </p:cNvPr>
          <p:cNvSpPr/>
          <p:nvPr/>
        </p:nvSpPr>
        <p:spPr>
          <a:xfrm>
            <a:off x="6629400" y="3417328"/>
            <a:ext cx="315098" cy="404347"/>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18" name="Right Brace 17">
            <a:extLst>
              <a:ext uri="{FF2B5EF4-FFF2-40B4-BE49-F238E27FC236}">
                <a16:creationId xmlns:a16="http://schemas.microsoft.com/office/drawing/2014/main" id="{63C37A22-C7B2-4B1A-A34A-7CF7C2231E28}"/>
              </a:ext>
            </a:extLst>
          </p:cNvPr>
          <p:cNvSpPr/>
          <p:nvPr/>
        </p:nvSpPr>
        <p:spPr>
          <a:xfrm>
            <a:off x="8779475" y="3417327"/>
            <a:ext cx="234779" cy="404348"/>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19" name="TextBox 18">
            <a:extLst>
              <a:ext uri="{FF2B5EF4-FFF2-40B4-BE49-F238E27FC236}">
                <a16:creationId xmlns:a16="http://schemas.microsoft.com/office/drawing/2014/main" id="{2564198A-AA5D-4A62-91C1-5B51D7E3635E}"/>
              </a:ext>
            </a:extLst>
          </p:cNvPr>
          <p:cNvSpPr txBox="1"/>
          <p:nvPr/>
        </p:nvSpPr>
        <p:spPr>
          <a:xfrm>
            <a:off x="9106931" y="3157836"/>
            <a:ext cx="1847335" cy="923330"/>
          </a:xfrm>
          <a:prstGeom prst="rect">
            <a:avLst/>
          </a:prstGeom>
          <a:noFill/>
        </p:spPr>
        <p:txBody>
          <a:bodyPr wrap="square" rtlCol="0">
            <a:spAutoFit/>
          </a:bodyPr>
          <a:lstStyle/>
          <a:p>
            <a:r>
              <a:rPr lang="en-US" dirty="0"/>
              <a:t>(</a:t>
            </a:r>
            <a:r>
              <a:rPr lang="ru-RU" dirty="0"/>
              <a:t>нет суффикса)</a:t>
            </a:r>
            <a:endParaRPr lang="en-US" dirty="0"/>
          </a:p>
          <a:p>
            <a:r>
              <a:rPr lang="en-US" dirty="0"/>
              <a:t>l/L</a:t>
            </a:r>
          </a:p>
          <a:p>
            <a:r>
              <a:rPr lang="en-US" dirty="0" err="1"/>
              <a:t>ll</a:t>
            </a:r>
            <a:r>
              <a:rPr lang="en-US" dirty="0"/>
              <a:t>/LL</a:t>
            </a:r>
            <a:endParaRPr lang="ru-RU" dirty="0"/>
          </a:p>
        </p:txBody>
      </p:sp>
      <p:cxnSp>
        <p:nvCxnSpPr>
          <p:cNvPr id="21" name="Connector: Curved 20">
            <a:extLst>
              <a:ext uri="{FF2B5EF4-FFF2-40B4-BE49-F238E27FC236}">
                <a16:creationId xmlns:a16="http://schemas.microsoft.com/office/drawing/2014/main" id="{F0D709D6-9ACA-43EA-BE07-2F6BFD28A6B8}"/>
              </a:ext>
            </a:extLst>
          </p:cNvPr>
          <p:cNvCxnSpPr>
            <a:stCxn id="14" idx="2"/>
            <a:endCxn id="19" idx="2"/>
          </p:cNvCxnSpPr>
          <p:nvPr/>
        </p:nvCxnSpPr>
        <p:spPr>
          <a:xfrm rot="16200000" flipH="1">
            <a:off x="8871379" y="2921945"/>
            <a:ext cx="156007" cy="2162433"/>
          </a:xfrm>
          <a:prstGeom prst="curvedConnector3">
            <a:avLst>
              <a:gd name="adj1" fmla="val 246532"/>
            </a:avLst>
          </a:prstGeom>
          <a:ln>
            <a:headEnd type="triangle"/>
            <a:tailEnd type="triangle"/>
          </a:ln>
        </p:spPr>
        <p:style>
          <a:lnRef idx="1">
            <a:schemeClr val="accent5"/>
          </a:lnRef>
          <a:fillRef idx="0">
            <a:schemeClr val="accent5"/>
          </a:fillRef>
          <a:effectRef idx="0">
            <a:schemeClr val="accent5"/>
          </a:effectRef>
          <a:fontRef idx="minor">
            <a:schemeClr val="tx1"/>
          </a:fontRef>
        </p:style>
      </p:cxnSp>
      <p:sp>
        <p:nvSpPr>
          <p:cNvPr id="23" name="TextBox 22">
            <a:extLst>
              <a:ext uri="{FF2B5EF4-FFF2-40B4-BE49-F238E27FC236}">
                <a16:creationId xmlns:a16="http://schemas.microsoft.com/office/drawing/2014/main" id="{F2005205-BD61-4566-82E7-5D2BD5AF9A36}"/>
              </a:ext>
            </a:extLst>
          </p:cNvPr>
          <p:cNvSpPr txBox="1"/>
          <p:nvPr/>
        </p:nvSpPr>
        <p:spPr>
          <a:xfrm>
            <a:off x="168876" y="2252014"/>
            <a:ext cx="1453979" cy="1200329"/>
          </a:xfrm>
          <a:prstGeom prst="rect">
            <a:avLst/>
          </a:prstGeom>
          <a:noFill/>
        </p:spPr>
        <p:txBody>
          <a:bodyPr wrap="square" rtlCol="0">
            <a:spAutoFit/>
          </a:bodyPr>
          <a:lstStyle/>
          <a:p>
            <a:pPr algn="ctr"/>
            <a:r>
              <a:rPr lang="ru-RU" dirty="0"/>
              <a:t>Основание системы счисления</a:t>
            </a:r>
            <a:r>
              <a:rPr lang="en-US" dirty="0"/>
              <a:t>:</a:t>
            </a:r>
          </a:p>
          <a:p>
            <a:endParaRPr lang="ru-RU" dirty="0"/>
          </a:p>
        </p:txBody>
      </p:sp>
      <p:sp>
        <p:nvSpPr>
          <p:cNvPr id="24" name="TextBox 23">
            <a:extLst>
              <a:ext uri="{FF2B5EF4-FFF2-40B4-BE49-F238E27FC236}">
                <a16:creationId xmlns:a16="http://schemas.microsoft.com/office/drawing/2014/main" id="{98BDF9E2-B171-4C89-B104-DBC9AD9BBF14}"/>
              </a:ext>
            </a:extLst>
          </p:cNvPr>
          <p:cNvSpPr txBox="1"/>
          <p:nvPr/>
        </p:nvSpPr>
        <p:spPr>
          <a:xfrm>
            <a:off x="4894304" y="2478425"/>
            <a:ext cx="1165656" cy="646331"/>
          </a:xfrm>
          <a:prstGeom prst="rect">
            <a:avLst/>
          </a:prstGeom>
          <a:noFill/>
        </p:spPr>
        <p:txBody>
          <a:bodyPr wrap="square" rtlCol="0">
            <a:spAutoFit/>
          </a:bodyPr>
          <a:lstStyle/>
          <a:p>
            <a:pPr algn="ctr"/>
            <a:r>
              <a:rPr lang="ru-RU" dirty="0"/>
              <a:t>Цифры</a:t>
            </a:r>
            <a:r>
              <a:rPr lang="en-US" dirty="0"/>
              <a:t>:</a:t>
            </a:r>
          </a:p>
          <a:p>
            <a:endParaRPr lang="ru-RU" dirty="0"/>
          </a:p>
        </p:txBody>
      </p:sp>
      <p:sp>
        <p:nvSpPr>
          <p:cNvPr id="25" name="TextBox 24">
            <a:extLst>
              <a:ext uri="{FF2B5EF4-FFF2-40B4-BE49-F238E27FC236}">
                <a16:creationId xmlns:a16="http://schemas.microsoft.com/office/drawing/2014/main" id="{BEAB57AD-670E-40FB-85CD-1F6D9636BC36}"/>
              </a:ext>
            </a:extLst>
          </p:cNvPr>
          <p:cNvSpPr txBox="1"/>
          <p:nvPr/>
        </p:nvSpPr>
        <p:spPr>
          <a:xfrm>
            <a:off x="6715897" y="2198973"/>
            <a:ext cx="2075936" cy="923330"/>
          </a:xfrm>
          <a:prstGeom prst="rect">
            <a:avLst/>
          </a:prstGeom>
          <a:noFill/>
        </p:spPr>
        <p:txBody>
          <a:bodyPr wrap="square" rtlCol="0">
            <a:spAutoFit/>
          </a:bodyPr>
          <a:lstStyle/>
          <a:p>
            <a:pPr algn="ctr"/>
            <a:r>
              <a:rPr lang="en-US" dirty="0"/>
              <a:t>C</a:t>
            </a:r>
            <a:r>
              <a:rPr lang="ru-RU" dirty="0" err="1"/>
              <a:t>уффикс</a:t>
            </a:r>
            <a:r>
              <a:rPr lang="en-US" dirty="0"/>
              <a:t> ”</a:t>
            </a:r>
            <a:r>
              <a:rPr lang="ru-RU" dirty="0" err="1"/>
              <a:t>беззнаковости</a:t>
            </a:r>
            <a:r>
              <a:rPr lang="en-US" dirty="0"/>
              <a:t>”:</a:t>
            </a:r>
          </a:p>
          <a:p>
            <a:endParaRPr lang="ru-RU" dirty="0"/>
          </a:p>
        </p:txBody>
      </p:sp>
      <p:sp>
        <p:nvSpPr>
          <p:cNvPr id="26" name="TextBox 25">
            <a:extLst>
              <a:ext uri="{FF2B5EF4-FFF2-40B4-BE49-F238E27FC236}">
                <a16:creationId xmlns:a16="http://schemas.microsoft.com/office/drawing/2014/main" id="{9205CFB6-4AE7-4ACC-B907-B87451CF4807}"/>
              </a:ext>
            </a:extLst>
          </p:cNvPr>
          <p:cNvSpPr txBox="1"/>
          <p:nvPr/>
        </p:nvSpPr>
        <p:spPr>
          <a:xfrm>
            <a:off x="8878330" y="1994986"/>
            <a:ext cx="2075936" cy="1200329"/>
          </a:xfrm>
          <a:prstGeom prst="rect">
            <a:avLst/>
          </a:prstGeom>
          <a:noFill/>
        </p:spPr>
        <p:txBody>
          <a:bodyPr wrap="square" rtlCol="0">
            <a:spAutoFit/>
          </a:bodyPr>
          <a:lstStyle/>
          <a:p>
            <a:pPr algn="ctr"/>
            <a:r>
              <a:rPr lang="en-US" dirty="0"/>
              <a:t>C</a:t>
            </a:r>
            <a:r>
              <a:rPr lang="ru-RU" dirty="0" err="1"/>
              <a:t>уффикс</a:t>
            </a:r>
            <a:r>
              <a:rPr lang="en-US" dirty="0"/>
              <a:t> </a:t>
            </a:r>
            <a:r>
              <a:rPr lang="ru-RU" dirty="0"/>
              <a:t>минимальной ширины:</a:t>
            </a:r>
            <a:endParaRPr lang="en-US" dirty="0"/>
          </a:p>
          <a:p>
            <a:endParaRPr lang="ru-RU" dirty="0"/>
          </a:p>
        </p:txBody>
      </p:sp>
      <p:sp>
        <p:nvSpPr>
          <p:cNvPr id="27" name="TextBox 26">
            <a:extLst>
              <a:ext uri="{FF2B5EF4-FFF2-40B4-BE49-F238E27FC236}">
                <a16:creationId xmlns:a16="http://schemas.microsoft.com/office/drawing/2014/main" id="{E044290C-B6EF-4957-BC99-3C385BB8C95D}"/>
              </a:ext>
            </a:extLst>
          </p:cNvPr>
          <p:cNvSpPr txBox="1"/>
          <p:nvPr/>
        </p:nvSpPr>
        <p:spPr>
          <a:xfrm>
            <a:off x="4264109" y="4467786"/>
            <a:ext cx="2324102" cy="923330"/>
          </a:xfrm>
          <a:prstGeom prst="rect">
            <a:avLst/>
          </a:prstGeom>
          <a:noFill/>
        </p:spPr>
        <p:txBody>
          <a:bodyPr wrap="square" rtlCol="0">
            <a:spAutoFit/>
          </a:bodyPr>
          <a:lstStyle/>
          <a:p>
            <a:pPr algn="ctr"/>
            <a:r>
              <a:rPr lang="ru-RU" dirty="0"/>
              <a:t>(</a:t>
            </a:r>
            <a:r>
              <a:rPr lang="en-US" dirty="0"/>
              <a:t>‘ – </a:t>
            </a:r>
            <a:r>
              <a:rPr lang="ru-RU" dirty="0"/>
              <a:t>разделитель для читаемости)</a:t>
            </a:r>
            <a:endParaRPr lang="en-US" dirty="0"/>
          </a:p>
          <a:p>
            <a:endParaRPr lang="ru-RU" dirty="0"/>
          </a:p>
        </p:txBody>
      </p:sp>
      <p:sp>
        <p:nvSpPr>
          <p:cNvPr id="28" name="TextBox 27">
            <a:extLst>
              <a:ext uri="{FF2B5EF4-FFF2-40B4-BE49-F238E27FC236}">
                <a16:creationId xmlns:a16="http://schemas.microsoft.com/office/drawing/2014/main" id="{86F50BF4-4E27-46EB-8E46-601B195CE258}"/>
              </a:ext>
            </a:extLst>
          </p:cNvPr>
          <p:cNvSpPr txBox="1"/>
          <p:nvPr/>
        </p:nvSpPr>
        <p:spPr>
          <a:xfrm>
            <a:off x="7787331" y="4467786"/>
            <a:ext cx="2324102" cy="923330"/>
          </a:xfrm>
          <a:prstGeom prst="rect">
            <a:avLst/>
          </a:prstGeom>
          <a:noFill/>
        </p:spPr>
        <p:txBody>
          <a:bodyPr wrap="square" rtlCol="0">
            <a:spAutoFit/>
          </a:bodyPr>
          <a:lstStyle/>
          <a:p>
            <a:pPr algn="ctr"/>
            <a:r>
              <a:rPr lang="ru-RU" dirty="0"/>
              <a:t>(суффиксы в любом порядке)</a:t>
            </a:r>
            <a:endParaRPr lang="en-US" dirty="0"/>
          </a:p>
          <a:p>
            <a:endParaRPr lang="ru-RU" dirty="0"/>
          </a:p>
        </p:txBody>
      </p:sp>
    </p:spTree>
    <p:extLst>
      <p:ext uri="{BB962C8B-B14F-4D97-AF65-F5344CB8AC3E}">
        <p14:creationId xmlns:p14="http://schemas.microsoft.com/office/powerpoint/2010/main" val="3758824121"/>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FE85-31C0-4056-BB20-1EA51DEBFCA3}"/>
              </a:ext>
            </a:extLst>
          </p:cNvPr>
          <p:cNvSpPr>
            <a:spLocks noGrp="1"/>
          </p:cNvSpPr>
          <p:nvPr>
            <p:ph type="title"/>
          </p:nvPr>
        </p:nvSpPr>
        <p:spPr/>
        <p:txBody>
          <a:bodyPr/>
          <a:lstStyle/>
          <a:p>
            <a:r>
              <a:rPr lang="ru-RU" dirty="0"/>
              <a:t>Сортировка последовательности</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FEDD2B-C26A-4120-BBA1-9641AC54E9AA}"/>
                  </a:ext>
                </a:extLst>
              </p:cNvPr>
              <p:cNvSpPr>
                <a:spLocks noGrp="1"/>
              </p:cNvSpPr>
              <p:nvPr>
                <p:ph idx="1"/>
              </p:nvPr>
            </p:nvSpPr>
            <p:spPr>
              <a:xfrm>
                <a:off x="838200" y="1393794"/>
                <a:ext cx="10515600" cy="5113797"/>
              </a:xfrm>
            </p:spPr>
            <p:txBody>
              <a:bodyPr>
                <a:normAutofit fontScale="85000" lnSpcReduction="20000"/>
              </a:bodyPr>
              <a:lstStyle/>
              <a:p>
                <a:r>
                  <a:rPr lang="ru-RU" dirty="0"/>
                  <a:t>Результат сортировки – последовательность из исходных элементов, где каждая смежная пара удовлетворяет заданному отношению строгого слабого порядка </a:t>
                </a:r>
                <a:r>
                  <a:rPr lang="en-US" dirty="0"/>
                  <a:t>(</a:t>
                </a:r>
                <a:r>
                  <a:rPr lang="ru-RU" dirty="0" err="1"/>
                  <a:t>иррефлексивность</a:t>
                </a:r>
                <a:r>
                  <a:rPr lang="ru-RU" dirty="0"/>
                  <a:t>, антисимметричность, транзитивность отношения и его отсутствия).</a:t>
                </a:r>
                <a:endParaRPr lang="en-US" dirty="0"/>
              </a:p>
              <a:p>
                <a:pPr lvl="1"/>
                <a:r>
                  <a:rPr lang="ru-RU" dirty="0"/>
                  <a:t>Концепция </a:t>
                </a:r>
                <a:r>
                  <a:rPr lang="en-US" dirty="0" err="1">
                    <a:latin typeface="Consolas" panose="020B0609020204030204" pitchFamily="49" charset="0"/>
                  </a:rPr>
                  <a:t>LessThenComparable</a:t>
                </a:r>
                <a:r>
                  <a:rPr lang="en-US" dirty="0"/>
                  <a:t> </a:t>
                </a:r>
                <a:r>
                  <a:rPr lang="ru-RU" dirty="0"/>
                  <a:t>выражает отношение порядка через операцию </a:t>
                </a:r>
                <a:r>
                  <a:rPr lang="en-US" dirty="0">
                    <a:latin typeface="Consolas" panose="020B0609020204030204" pitchFamily="49" charset="0"/>
                  </a:rPr>
                  <a:t>&lt;</a:t>
                </a:r>
                <a:r>
                  <a:rPr lang="en-US" dirty="0"/>
                  <a:t>.</a:t>
                </a:r>
                <a:endParaRPr lang="ru-RU" dirty="0"/>
              </a:p>
              <a:p>
                <a:pPr lvl="1"/>
                <a:r>
                  <a:rPr lang="ru-RU" dirty="0"/>
                  <a:t>Если </a:t>
                </a:r>
                <a:r>
                  <a:rPr lang="en-US" dirty="0"/>
                  <a:t>!(a&lt;b)&amp;&amp;!(b&lt;a), </a:t>
                </a:r>
                <a:r>
                  <a:rPr lang="ru-RU" dirty="0"/>
                  <a:t>то </a:t>
                </a:r>
                <a:r>
                  <a:rPr lang="en-US" dirty="0"/>
                  <a:t>a </a:t>
                </a:r>
                <a:r>
                  <a:rPr lang="ru-RU" dirty="0"/>
                  <a:t>и </a:t>
                </a:r>
                <a:r>
                  <a:rPr lang="en-US" dirty="0"/>
                  <a:t>b – </a:t>
                </a:r>
                <a:r>
                  <a:rPr lang="ru-RU" dirty="0"/>
                  <a:t>эквивалентные или не сравнимые. Не то же самое, что равные – см. -3 и 3 в порядке «по возрастанию абсолютных значений».</a:t>
                </a:r>
              </a:p>
              <a:p>
                <a:r>
                  <a:rPr lang="ru-RU" dirty="0"/>
                  <a:t>Есть задачи, где сортировать нужно данные, не помещающиеся в ОЗУ целиком (СУБД,…) – отдельный класс алгоритмов.</a:t>
                </a:r>
              </a:p>
              <a:p>
                <a:r>
                  <a:rPr lang="ru-RU" dirty="0"/>
                  <a:t>Классические алгоритмы задаются через попарные сравнения и обмены элементов, для них доказана сложность в среднем лучше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d>
                      <m:dPr>
                        <m:ctrlPr>
                          <a:rPr lang="ru-RU"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𝑛</m:t>
                            </m:r>
                          </m:e>
                        </m:func>
                      </m:e>
                    </m:d>
                  </m:oMath>
                </a14:m>
                <a:r>
                  <a:rPr lang="en-US" dirty="0"/>
                  <a:t>.</a:t>
                </a:r>
              </a:p>
              <a:p>
                <a:r>
                  <a:rPr lang="ru-RU" dirty="0"/>
                  <a:t>Сортировка может производиться на месте (</a:t>
                </a:r>
                <a:r>
                  <a:rPr lang="en-US" dirty="0"/>
                  <a:t>in-place) </a:t>
                </a:r>
                <a:r>
                  <a:rPr lang="ru-RU" dirty="0"/>
                  <a:t>или формировать копию исходной последовательности (в трудоёмкости не учитывается).</a:t>
                </a:r>
              </a:p>
            </p:txBody>
          </p:sp>
        </mc:Choice>
        <mc:Fallback xmlns="">
          <p:sp>
            <p:nvSpPr>
              <p:cNvPr id="3" name="Content Placeholder 2">
                <a:extLst>
                  <a:ext uri="{FF2B5EF4-FFF2-40B4-BE49-F238E27FC236}">
                    <a16:creationId xmlns:a16="http://schemas.microsoft.com/office/drawing/2014/main" id="{C9FEDD2B-C26A-4120-BBA1-9641AC54E9AA}"/>
                  </a:ext>
                </a:extLst>
              </p:cNvPr>
              <p:cNvSpPr>
                <a:spLocks noGrp="1" noRot="1" noChangeAspect="1" noMove="1" noResize="1" noEditPoints="1" noAdjustHandles="1" noChangeArrowheads="1" noChangeShapeType="1" noTextEdit="1"/>
              </p:cNvSpPr>
              <p:nvPr>
                <p:ph idx="1"/>
              </p:nvPr>
            </p:nvSpPr>
            <p:spPr>
              <a:xfrm>
                <a:off x="838200" y="1393794"/>
                <a:ext cx="10515600" cy="5113797"/>
              </a:xfrm>
              <a:blipFill>
                <a:blip r:embed="rId2"/>
                <a:stretch>
                  <a:fillRect l="-812" t="-2980" r="-870"/>
                </a:stretch>
              </a:blipFill>
            </p:spPr>
            <p:txBody>
              <a:bodyPr/>
              <a:lstStyle/>
              <a:p>
                <a:r>
                  <a:rPr lang="ru-RU">
                    <a:noFill/>
                  </a:rPr>
                  <a:t> </a:t>
                </a:r>
              </a:p>
            </p:txBody>
          </p:sp>
        </mc:Fallback>
      </mc:AlternateContent>
    </p:spTree>
    <p:extLst>
      <p:ext uri="{BB962C8B-B14F-4D97-AF65-F5344CB8AC3E}">
        <p14:creationId xmlns:p14="http://schemas.microsoft.com/office/powerpoint/2010/main" val="1580017959"/>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8564-9A63-4A69-9329-4999F4029308}"/>
              </a:ext>
            </a:extLst>
          </p:cNvPr>
          <p:cNvSpPr>
            <a:spLocks noGrp="1"/>
          </p:cNvSpPr>
          <p:nvPr>
            <p:ph type="title"/>
          </p:nvPr>
        </p:nvSpPr>
        <p:spPr/>
        <p:txBody>
          <a:bodyPr/>
          <a:lstStyle/>
          <a:p>
            <a:r>
              <a:rPr lang="ru-RU" dirty="0"/>
              <a:t>Свойства алгоритмов сортировки</a:t>
            </a:r>
          </a:p>
        </p:txBody>
      </p:sp>
      <p:sp>
        <p:nvSpPr>
          <p:cNvPr id="3" name="Content Placeholder 2">
            <a:extLst>
              <a:ext uri="{FF2B5EF4-FFF2-40B4-BE49-F238E27FC236}">
                <a16:creationId xmlns:a16="http://schemas.microsoft.com/office/drawing/2014/main" id="{3EF003B0-3715-4E17-8A8D-B0340CDAD615}"/>
              </a:ext>
            </a:extLst>
          </p:cNvPr>
          <p:cNvSpPr>
            <a:spLocks noGrp="1"/>
          </p:cNvSpPr>
          <p:nvPr>
            <p:ph idx="1"/>
          </p:nvPr>
        </p:nvSpPr>
        <p:spPr/>
        <p:txBody>
          <a:bodyPr/>
          <a:lstStyle/>
          <a:p>
            <a:r>
              <a:rPr lang="ru-RU" dirty="0"/>
              <a:t>Устойчивый (</a:t>
            </a:r>
            <a:r>
              <a:rPr lang="en-US" dirty="0"/>
              <a:t>stable) </a:t>
            </a:r>
            <a:r>
              <a:rPr lang="ru-RU" dirty="0"/>
              <a:t>алгоритм сортировки сохраняет относительный порядок эквивалентных элементов.</a:t>
            </a:r>
          </a:p>
          <a:p>
            <a:r>
              <a:rPr lang="ru-RU" dirty="0"/>
              <a:t>Адаптивный (</a:t>
            </a:r>
            <a:r>
              <a:rPr lang="en-US" dirty="0"/>
              <a:t>adaptive, </a:t>
            </a:r>
            <a:r>
              <a:rPr lang="ru-RU" dirty="0"/>
              <a:t>с естественным поведением) алгоритм работает эффективнее, если исходная последовательность близка к отсортированной.</a:t>
            </a:r>
          </a:p>
        </p:txBody>
      </p:sp>
    </p:spTree>
    <p:extLst>
      <p:ext uri="{BB962C8B-B14F-4D97-AF65-F5344CB8AC3E}">
        <p14:creationId xmlns:p14="http://schemas.microsoft.com/office/powerpoint/2010/main" val="137557694"/>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DBA41-8B24-4267-80F2-CE690B90B7A4}"/>
              </a:ext>
            </a:extLst>
          </p:cNvPr>
          <p:cNvSpPr>
            <a:spLocks noGrp="1"/>
          </p:cNvSpPr>
          <p:nvPr>
            <p:ph type="title"/>
          </p:nvPr>
        </p:nvSpPr>
        <p:spPr/>
        <p:txBody>
          <a:bodyPr/>
          <a:lstStyle/>
          <a:p>
            <a:r>
              <a:rPr lang="ru-RU" dirty="0"/>
              <a:t>Сортировка вставками (</a:t>
            </a:r>
            <a:r>
              <a:rPr lang="en-US" dirty="0"/>
              <a:t>insert sort)</a:t>
            </a:r>
            <a:endParaRPr lang="ru-RU" dirty="0"/>
          </a:p>
        </p:txBody>
      </p:sp>
      <p:sp>
        <p:nvSpPr>
          <p:cNvPr id="4" name="Content Placeholder 3">
            <a:extLst>
              <a:ext uri="{FF2B5EF4-FFF2-40B4-BE49-F238E27FC236}">
                <a16:creationId xmlns:a16="http://schemas.microsoft.com/office/drawing/2014/main" id="{5087E535-2792-46F7-AB9E-C390FA5C7C8C}"/>
              </a:ext>
            </a:extLst>
          </p:cNvPr>
          <p:cNvSpPr>
            <a:spLocks noGrp="1"/>
          </p:cNvSpPr>
          <p:nvPr>
            <p:ph sz="half" idx="1"/>
          </p:nvPr>
        </p:nvSpPr>
        <p:spPr>
          <a:xfrm>
            <a:off x="838200" y="1825625"/>
            <a:ext cx="5700204" cy="4621896"/>
          </a:xfrm>
        </p:spPr>
        <p:txBody>
          <a:bodyPr>
            <a:normAutofit fontScale="700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a:t>
            </a:r>
            <a:r>
              <a:rPr lang="en-US" dirty="0" err="1">
                <a:latin typeface="Consolas" panose="020B0609020204030204" pitchFamily="49" charset="0"/>
              </a:rPr>
              <a:t>insert_sort</a:t>
            </a:r>
            <a:r>
              <a:rPr lang="en-US" dirty="0">
                <a:latin typeface="Consolas" panose="020B0609020204030204" pitchFamily="49" charset="0"/>
              </a:rPr>
              <a:t>(</a:t>
            </a:r>
            <a:r>
              <a:rPr lang="en-US" dirty="0" err="1">
                <a:latin typeface="Consolas" panose="020B0609020204030204" pitchFamily="49" charset="0"/>
              </a:rPr>
              <a:t>gsl</a:t>
            </a:r>
            <a:r>
              <a:rPr lang="en-US" dirty="0">
                <a:latin typeface="Consolas" panose="020B0609020204030204" pitchFamily="49" charset="0"/>
              </a:rPr>
              <a:t>::span&lt;T&gt; s) {</a:t>
            </a:r>
          </a:p>
          <a:p>
            <a:pPr marL="0" indent="0">
              <a:buNone/>
            </a:pPr>
            <a:r>
              <a:rPr lang="en-US" dirty="0">
                <a:latin typeface="Consolas" panose="020B0609020204030204" pitchFamily="49" charset="0"/>
              </a:rPr>
              <a:t>  for(</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=1;i&lt;</a:t>
            </a:r>
            <a:r>
              <a:rPr lang="en-US" dirty="0" err="1">
                <a:latin typeface="Consolas" panose="020B0609020204030204" pitchFamily="49" charset="0"/>
              </a:rPr>
              <a:t>s.size</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if(s[</a:t>
            </a:r>
            <a:r>
              <a:rPr lang="en-US" dirty="0" err="1">
                <a:latin typeface="Consolas" panose="020B0609020204030204" pitchFamily="49" charset="0"/>
              </a:rPr>
              <a:t>i</a:t>
            </a:r>
            <a:r>
              <a:rPr lang="en-US" dirty="0">
                <a:latin typeface="Consolas" panose="020B0609020204030204" pitchFamily="49" charset="0"/>
              </a:rPr>
              <a:t>]&lt;s[i-1]){</a:t>
            </a:r>
          </a:p>
          <a:p>
            <a:pPr marL="0" indent="0">
              <a:buNone/>
            </a:pPr>
            <a:r>
              <a:rPr lang="en-US" dirty="0">
                <a:latin typeface="Consolas" panose="020B0609020204030204" pitchFamily="49" charset="0"/>
              </a:rPr>
              <a:t>      T </a:t>
            </a:r>
            <a:r>
              <a:rPr lang="en-US" dirty="0" err="1">
                <a:latin typeface="Consolas" panose="020B0609020204030204" pitchFamily="49" charset="0"/>
              </a:rPr>
              <a:t>t</a:t>
            </a:r>
            <a:r>
              <a:rPr lang="en-US" dirty="0">
                <a:latin typeface="Consolas" panose="020B0609020204030204" pitchFamily="49" charset="0"/>
              </a:rPr>
              <a:t> = s[</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j = i-1;</a:t>
            </a:r>
          </a:p>
          <a:p>
            <a:pPr marL="0" indent="0">
              <a:buNone/>
            </a:pPr>
            <a:r>
              <a:rPr lang="en-US" dirty="0">
                <a:latin typeface="Consolas" panose="020B0609020204030204" pitchFamily="49" charset="0"/>
              </a:rPr>
              <a:t>      while(j&amp;&amp;t&lt;s[j-1])</a:t>
            </a:r>
          </a:p>
          <a:p>
            <a:pPr marL="0" indent="0">
              <a:buNone/>
            </a:pPr>
            <a:r>
              <a:rPr lang="en-US" dirty="0">
                <a:latin typeface="Consolas" panose="020B0609020204030204" pitchFamily="49" charset="0"/>
              </a:rPr>
              <a:t>        --j;</a:t>
            </a:r>
          </a:p>
          <a:p>
            <a:pPr marL="0" indent="0">
              <a:buNone/>
            </a:pPr>
            <a:r>
              <a:rPr lang="en-US" dirty="0">
                <a:latin typeface="Consolas" panose="020B0609020204030204" pitchFamily="49" charset="0"/>
              </a:rPr>
              <a:t>      for(</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k=</a:t>
            </a:r>
            <a:r>
              <a:rPr lang="en-US" dirty="0" err="1">
                <a:latin typeface="Consolas" panose="020B0609020204030204" pitchFamily="49" charset="0"/>
              </a:rPr>
              <a:t>i;k</a:t>
            </a:r>
            <a:r>
              <a:rPr lang="en-US" dirty="0">
                <a:latin typeface="Consolas" panose="020B0609020204030204" pitchFamily="49" charset="0"/>
              </a:rPr>
              <a:t>&gt;j;--k)</a:t>
            </a:r>
          </a:p>
          <a:p>
            <a:pPr marL="0" indent="0">
              <a:buNone/>
            </a:pPr>
            <a:r>
              <a:rPr lang="en-US" dirty="0">
                <a:latin typeface="Consolas" panose="020B0609020204030204" pitchFamily="49" charset="0"/>
              </a:rPr>
              <a:t>        s[k] = s[k-1];</a:t>
            </a:r>
          </a:p>
          <a:p>
            <a:pPr marL="0" indent="0">
              <a:buNone/>
            </a:pPr>
            <a:r>
              <a:rPr lang="en-US" dirty="0">
                <a:latin typeface="Consolas" panose="020B0609020204030204" pitchFamily="49" charset="0"/>
              </a:rPr>
              <a:t>      s[j] = 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pic>
        <p:nvPicPr>
          <p:cNvPr id="6" name="Content Placeholder 5">
            <a:extLst>
              <a:ext uri="{FF2B5EF4-FFF2-40B4-BE49-F238E27FC236}">
                <a16:creationId xmlns:a16="http://schemas.microsoft.com/office/drawing/2014/main" id="{C8591032-5145-4533-BA5F-857226E27866}"/>
              </a:ext>
            </a:extLst>
          </p:cNvPr>
          <p:cNvPicPr>
            <a:picLocks noGrp="1" noChangeAspect="1"/>
          </p:cNvPicPr>
          <p:nvPr>
            <p:ph sz="half" idx="2"/>
          </p:nvPr>
        </p:nvPicPr>
        <p:blipFill>
          <a:blip r:embed="rId2"/>
          <a:stretch>
            <a:fillRect/>
          </a:stretch>
        </p:blipFill>
        <p:spPr>
          <a:xfrm>
            <a:off x="6943989" y="1402216"/>
            <a:ext cx="3877891" cy="5149504"/>
          </a:xfrm>
          <a:prstGeom prst="rect">
            <a:avLst/>
          </a:prstGeom>
        </p:spPr>
      </p:pic>
    </p:spTree>
    <p:extLst>
      <p:ext uri="{BB962C8B-B14F-4D97-AF65-F5344CB8AC3E}">
        <p14:creationId xmlns:p14="http://schemas.microsoft.com/office/powerpoint/2010/main" val="841058159"/>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45DC-D6CD-449F-A94C-1BEF1ECA766C}"/>
              </a:ext>
            </a:extLst>
          </p:cNvPr>
          <p:cNvSpPr>
            <a:spLocks noGrp="1"/>
          </p:cNvSpPr>
          <p:nvPr>
            <p:ph type="title"/>
          </p:nvPr>
        </p:nvSpPr>
        <p:spPr/>
        <p:txBody>
          <a:bodyPr/>
          <a:lstStyle/>
          <a:p>
            <a:r>
              <a:rPr lang="ru-RU" dirty="0"/>
              <a:t>Концепция </a:t>
            </a:r>
            <a:r>
              <a:rPr lang="en-US" dirty="0"/>
              <a:t>Swappable</a:t>
            </a:r>
            <a:endParaRPr lang="ru-RU" dirty="0"/>
          </a:p>
        </p:txBody>
      </p:sp>
      <p:sp>
        <p:nvSpPr>
          <p:cNvPr id="5" name="Content Placeholder 4">
            <a:extLst>
              <a:ext uri="{FF2B5EF4-FFF2-40B4-BE49-F238E27FC236}">
                <a16:creationId xmlns:a16="http://schemas.microsoft.com/office/drawing/2014/main" id="{015B1266-62B6-41C3-B2EC-9EAD2AFB0895}"/>
              </a:ext>
            </a:extLst>
          </p:cNvPr>
          <p:cNvSpPr>
            <a:spLocks noGrp="1"/>
          </p:cNvSpPr>
          <p:nvPr>
            <p:ph idx="1"/>
          </p:nvPr>
        </p:nvSpPr>
        <p:spPr/>
        <p:txBody>
          <a:bodyPr>
            <a:normAutofit fontScale="92500" lnSpcReduction="20000"/>
          </a:bodyPr>
          <a:lstStyle/>
          <a:p>
            <a:r>
              <a:rPr lang="ru-RU" dirty="0"/>
              <a:t>Обмен элементов за </a:t>
            </a:r>
            <a:r>
              <a:rPr lang="en-US" dirty="0"/>
              <a:t>O(1).</a:t>
            </a:r>
          </a:p>
          <a:p>
            <a:r>
              <a:rPr lang="ru-RU" dirty="0"/>
              <a:t>Протокол использования: включить </a:t>
            </a:r>
            <a:r>
              <a:rPr lang="en-US" dirty="0"/>
              <a:t>&lt;utility&gt;, </a:t>
            </a:r>
            <a:r>
              <a:rPr lang="ru-RU" dirty="0"/>
              <a:t>описать </a:t>
            </a:r>
            <a:r>
              <a:rPr lang="en-US" dirty="0" err="1"/>
              <a:t>std</a:t>
            </a:r>
            <a:r>
              <a:rPr lang="en-US" dirty="0"/>
              <a:t>::swap </a:t>
            </a:r>
            <a:r>
              <a:rPr lang="ru-RU" dirty="0"/>
              <a:t>в текущей </a:t>
            </a:r>
            <a:r>
              <a:rPr lang="ru-RU" dirty="0" err="1"/>
              <a:t>обласи</a:t>
            </a:r>
            <a:r>
              <a:rPr lang="ru-RU" dirty="0"/>
              <a:t> видимости и вызвать неквалифицированным именем:</a:t>
            </a:r>
            <a:br>
              <a:rPr lang="ru-RU" dirty="0"/>
            </a:br>
            <a:r>
              <a:rPr lang="en-US" dirty="0">
                <a:latin typeface="Consolas" panose="020B0609020204030204" pitchFamily="49" charset="0"/>
              </a:rPr>
              <a:t>void f() {</a:t>
            </a:r>
            <a:br>
              <a:rPr lang="en-US" dirty="0">
                <a:latin typeface="Consolas" panose="020B0609020204030204" pitchFamily="49" charset="0"/>
              </a:rPr>
            </a:br>
            <a:r>
              <a:rPr lang="en-US" dirty="0">
                <a:latin typeface="Consolas" panose="020B0609020204030204" pitchFamily="49" charset="0"/>
              </a:rPr>
              <a:t>    T </a:t>
            </a:r>
            <a:r>
              <a:rPr lang="en-US" dirty="0" err="1">
                <a:latin typeface="Consolas" panose="020B0609020204030204" pitchFamily="49" charset="0"/>
              </a:rPr>
              <a:t>a,b</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using </a:t>
            </a:r>
            <a:r>
              <a:rPr lang="en-US" dirty="0" err="1">
                <a:latin typeface="Consolas" panose="020B0609020204030204" pitchFamily="49" charset="0"/>
              </a:rPr>
              <a:t>std</a:t>
            </a:r>
            <a:r>
              <a:rPr lang="en-US" dirty="0">
                <a:latin typeface="Consolas" panose="020B0609020204030204" pitchFamily="49" charset="0"/>
              </a:rPr>
              <a:t>::swap;</a:t>
            </a:r>
            <a:br>
              <a:rPr lang="en-US" dirty="0">
                <a:latin typeface="Consolas" panose="020B0609020204030204" pitchFamily="49" charset="0"/>
              </a:rPr>
            </a:br>
            <a:r>
              <a:rPr lang="en-US" dirty="0">
                <a:latin typeface="Consolas" panose="020B0609020204030204" pitchFamily="49" charset="0"/>
              </a:rPr>
              <a:t>    swap(</a:t>
            </a:r>
            <a:r>
              <a:rPr lang="en-US" dirty="0" err="1">
                <a:latin typeface="Consolas" panose="020B0609020204030204" pitchFamily="49" charset="0"/>
              </a:rPr>
              <a:t>a,b</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a:t>
            </a:r>
            <a:endParaRPr lang="ru-RU" dirty="0"/>
          </a:p>
          <a:p>
            <a:r>
              <a:rPr lang="ru-RU" dirty="0"/>
              <a:t>Библиотечные описания</a:t>
            </a:r>
            <a:r>
              <a:rPr lang="en-US" dirty="0"/>
              <a:t>:</a:t>
            </a:r>
            <a:br>
              <a:rPr lang="en-US" dirty="0"/>
            </a:b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br>
              <a:rPr lang="en-US" dirty="0">
                <a:latin typeface="Consolas" panose="020B0609020204030204" pitchFamily="49" charset="0"/>
              </a:rPr>
            </a:br>
            <a:r>
              <a:rPr lang="en-US" dirty="0">
                <a:latin typeface="Consolas" panose="020B0609020204030204" pitchFamily="49" charset="0"/>
              </a:rPr>
              <a:t>void swap(T&amp; </a:t>
            </a:r>
            <a:r>
              <a:rPr lang="en-US" dirty="0" err="1">
                <a:latin typeface="Consolas" panose="020B0609020204030204" pitchFamily="49" charset="0"/>
              </a:rPr>
              <a:t>a,T</a:t>
            </a:r>
            <a:r>
              <a:rPr lang="en-US" dirty="0">
                <a:latin typeface="Consolas" panose="020B0609020204030204" pitchFamily="49" charset="0"/>
              </a:rPr>
              <a:t>&amp; b);</a:t>
            </a:r>
            <a:br>
              <a:rPr lang="en-US" dirty="0">
                <a:latin typeface="Consolas" panose="020B0609020204030204" pitchFamily="49" charset="0"/>
              </a:rPr>
            </a:b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N&gt;</a:t>
            </a:r>
            <a:br>
              <a:rPr lang="en-US" dirty="0">
                <a:latin typeface="Consolas" panose="020B0609020204030204" pitchFamily="49" charset="0"/>
              </a:rPr>
            </a:br>
            <a:r>
              <a:rPr lang="en-US" dirty="0">
                <a:latin typeface="Consolas" panose="020B0609020204030204" pitchFamily="49" charset="0"/>
              </a:rPr>
              <a:t>void swap(T (&amp;a)[N],T (&amp;b)[N]);</a:t>
            </a:r>
            <a:endParaRPr lang="ru-RU" dirty="0"/>
          </a:p>
        </p:txBody>
      </p:sp>
    </p:spTree>
    <p:extLst>
      <p:ext uri="{BB962C8B-B14F-4D97-AF65-F5344CB8AC3E}">
        <p14:creationId xmlns:p14="http://schemas.microsoft.com/office/powerpoint/2010/main" val="2888911955"/>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D058-8693-44EA-9E83-8BF7AFE6F0D7}"/>
              </a:ext>
            </a:extLst>
          </p:cNvPr>
          <p:cNvSpPr>
            <a:spLocks noGrp="1"/>
          </p:cNvSpPr>
          <p:nvPr>
            <p:ph type="title"/>
          </p:nvPr>
        </p:nvSpPr>
        <p:spPr/>
        <p:txBody>
          <a:bodyPr/>
          <a:lstStyle/>
          <a:p>
            <a:r>
              <a:rPr lang="ru-RU" dirty="0"/>
              <a:t>Быстрая сортировка (</a:t>
            </a:r>
            <a:r>
              <a:rPr lang="en-US" dirty="0"/>
              <a:t>quicksort)</a:t>
            </a:r>
            <a:endParaRPr lang="ru-RU" dirty="0"/>
          </a:p>
        </p:txBody>
      </p:sp>
      <p:sp>
        <p:nvSpPr>
          <p:cNvPr id="3" name="Content Placeholder 2">
            <a:extLst>
              <a:ext uri="{FF2B5EF4-FFF2-40B4-BE49-F238E27FC236}">
                <a16:creationId xmlns:a16="http://schemas.microsoft.com/office/drawing/2014/main" id="{ED83371D-3449-4E8F-8D78-9D5298C7FE32}"/>
              </a:ext>
            </a:extLst>
          </p:cNvPr>
          <p:cNvSpPr>
            <a:spLocks noGrp="1"/>
          </p:cNvSpPr>
          <p:nvPr>
            <p:ph idx="1"/>
          </p:nvPr>
        </p:nvSpPr>
        <p:spPr>
          <a:xfrm>
            <a:off x="838200" y="1442620"/>
            <a:ext cx="10515600" cy="5202315"/>
          </a:xfrm>
        </p:spPr>
        <p:txBody>
          <a:bodyPr>
            <a:normAutofit fontScale="55000" lnSpcReduction="20000"/>
          </a:bodyPr>
          <a:lstStyle/>
          <a:p>
            <a:pPr marL="0" indent="0">
              <a:buNone/>
            </a:pP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partition(</a:t>
            </a:r>
            <a:r>
              <a:rPr lang="en-US" dirty="0" err="1">
                <a:latin typeface="Consolas" panose="020B0609020204030204" pitchFamily="49" charset="0"/>
              </a:rPr>
              <a:t>gsl</a:t>
            </a:r>
            <a:r>
              <a:rPr lang="en-US" dirty="0">
                <a:latin typeface="Consolas" panose="020B0609020204030204" pitchFamily="49" charset="0"/>
              </a:rPr>
              <a:t>::span&lt;T&gt; s) </a:t>
            </a:r>
            <a:r>
              <a:rPr lang="ru-RU" dirty="0">
                <a:latin typeface="Consolas" panose="020B0609020204030204" pitchFamily="49" charset="0"/>
              </a:rPr>
              <a:t>{</a:t>
            </a:r>
          </a:p>
          <a:p>
            <a:pPr marL="0" indent="0">
              <a:buNone/>
            </a:pPr>
            <a:r>
              <a:rPr lang="en-US" dirty="0">
                <a:latin typeface="Consolas" panose="020B0609020204030204" pitchFamily="49" charset="0"/>
              </a:rPr>
              <a:t>    using </a:t>
            </a:r>
            <a:r>
              <a:rPr lang="en-US" dirty="0" err="1">
                <a:latin typeface="Consolas" panose="020B0609020204030204" pitchFamily="49" charset="0"/>
              </a:rPr>
              <a:t>std</a:t>
            </a:r>
            <a:r>
              <a:rPr lang="en-US" dirty="0">
                <a:latin typeface="Consolas" panose="020B0609020204030204" pitchFamily="49" charset="0"/>
              </a:rPr>
              <a:t>::swap;</a:t>
            </a:r>
          </a:p>
          <a:p>
            <a:pPr marL="0" indent="0">
              <a:buNone/>
            </a:pPr>
            <a:r>
              <a:rPr lang="en-US" dirty="0">
                <a:latin typeface="Consolas" panose="020B0609020204030204" pitchFamily="49" charset="0"/>
              </a:rPr>
              <a:t>    T pivot = s[0];</a:t>
            </a:r>
          </a:p>
          <a:p>
            <a:pPr marL="0" indent="0">
              <a:buNone/>
            </a:pPr>
            <a:r>
              <a:rPr lang="de-DE" dirty="0">
                <a:latin typeface="Consolas" panose="020B0609020204030204" pitchFamily="49" charset="0"/>
              </a:rPr>
              <a:t>    </a:t>
            </a:r>
            <a:r>
              <a:rPr lang="de-DE" dirty="0" err="1">
                <a:latin typeface="Consolas" panose="020B0609020204030204" pitchFamily="49" charset="0"/>
              </a:rPr>
              <a:t>std</a:t>
            </a:r>
            <a:r>
              <a:rPr lang="de-DE" dirty="0">
                <a:latin typeface="Consolas" panose="020B0609020204030204" pitchFamily="49" charset="0"/>
              </a:rPr>
              <a:t>::</a:t>
            </a:r>
            <a:r>
              <a:rPr lang="de-DE" dirty="0" err="1">
                <a:latin typeface="Consolas" panose="020B0609020204030204" pitchFamily="49" charset="0"/>
              </a:rPr>
              <a:t>size_t</a:t>
            </a:r>
            <a:r>
              <a:rPr lang="de-DE" dirty="0">
                <a:latin typeface="Consolas" panose="020B0609020204030204" pitchFamily="49" charset="0"/>
              </a:rPr>
              <a:t> </a:t>
            </a:r>
            <a:r>
              <a:rPr lang="de-DE" dirty="0" err="1">
                <a:latin typeface="Consolas" panose="020B0609020204030204" pitchFamily="49" charset="0"/>
              </a:rPr>
              <a:t>border</a:t>
            </a:r>
            <a:r>
              <a:rPr lang="de-DE" dirty="0">
                <a:latin typeface="Consolas" panose="020B0609020204030204" pitchFamily="49" charset="0"/>
              </a:rPr>
              <a:t> = 0;</a:t>
            </a:r>
          </a:p>
          <a:p>
            <a:pPr marL="0" indent="0">
              <a:buNone/>
            </a:pPr>
            <a:r>
              <a:rPr lang="en-US" dirty="0">
                <a:latin typeface="Consolas" panose="020B0609020204030204" pitchFamily="49" charset="0"/>
              </a:rPr>
              <a:t>    for(</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=0;i&lt;</a:t>
            </a:r>
            <a:r>
              <a:rPr lang="en-US" dirty="0" err="1">
                <a:latin typeface="Consolas" panose="020B0609020204030204" pitchFamily="49" charset="0"/>
              </a:rPr>
              <a:t>s.size</a:t>
            </a:r>
            <a:r>
              <a:rPr lang="en-US" dirty="0">
                <a:latin typeface="Consolas" panose="020B0609020204030204" pitchFamily="49" charset="0"/>
              </a:rPr>
              <a:t>()-1;++</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if(s[</a:t>
            </a:r>
            <a:r>
              <a:rPr lang="en-US" dirty="0" err="1">
                <a:latin typeface="Consolas" panose="020B0609020204030204" pitchFamily="49" charset="0"/>
              </a:rPr>
              <a:t>i</a:t>
            </a:r>
            <a:r>
              <a:rPr lang="en-US" dirty="0">
                <a:latin typeface="Consolas" panose="020B0609020204030204" pitchFamily="49" charset="0"/>
              </a:rPr>
              <a:t>]&lt;pivot)</a:t>
            </a:r>
          </a:p>
          <a:p>
            <a:pPr marL="0" indent="0">
              <a:buNone/>
            </a:pPr>
            <a:r>
              <a:rPr lang="en-US" dirty="0">
                <a:latin typeface="Consolas" panose="020B0609020204030204" pitchFamily="49" charset="0"/>
              </a:rPr>
              <a:t>            swap(s[border++],s[</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swap(s[border],s[</a:t>
            </a:r>
            <a:r>
              <a:rPr lang="en-US" dirty="0" err="1">
                <a:latin typeface="Consolas" panose="020B0609020204030204" pitchFamily="49" charset="0"/>
              </a:rPr>
              <a:t>s.size</a:t>
            </a:r>
            <a:r>
              <a:rPr lang="en-US" dirty="0">
                <a:latin typeface="Consolas" panose="020B0609020204030204" pitchFamily="49" charset="0"/>
              </a:rPr>
              <a:t>()-1]);</a:t>
            </a:r>
          </a:p>
          <a:p>
            <a:pPr marL="0" indent="0">
              <a:buNone/>
            </a:pPr>
            <a:r>
              <a:rPr lang="en-US" dirty="0">
                <a:latin typeface="Consolas" panose="020B0609020204030204" pitchFamily="49" charset="0"/>
              </a:rPr>
              <a:t>    return border;</a:t>
            </a:r>
          </a:p>
          <a:p>
            <a:pPr marL="0" indent="0">
              <a:buNone/>
            </a:pPr>
            <a:r>
              <a:rPr lang="ru-RU" dirty="0">
                <a:latin typeface="Consolas" panose="020B0609020204030204" pitchFamily="49" charset="0"/>
              </a:rPr>
              <a:t>}</a:t>
            </a: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void </a:t>
            </a:r>
            <a:r>
              <a:rPr lang="en-US" dirty="0" err="1">
                <a:latin typeface="Consolas" panose="020B0609020204030204" pitchFamily="49" charset="0"/>
              </a:rPr>
              <a:t>quick_sort</a:t>
            </a:r>
            <a:r>
              <a:rPr lang="en-US" dirty="0">
                <a:latin typeface="Consolas" panose="020B0609020204030204" pitchFamily="49" charset="0"/>
              </a:rPr>
              <a:t>(</a:t>
            </a:r>
            <a:r>
              <a:rPr lang="en-US" dirty="0" err="1">
                <a:latin typeface="Consolas" panose="020B0609020204030204" pitchFamily="49" charset="0"/>
              </a:rPr>
              <a:t>gsl</a:t>
            </a:r>
            <a:r>
              <a:rPr lang="en-US" dirty="0">
                <a:latin typeface="Consolas" panose="020B0609020204030204" pitchFamily="49" charset="0"/>
              </a:rPr>
              <a:t>::span&lt;T&gt; s) </a:t>
            </a:r>
            <a:r>
              <a:rPr lang="ru-RU" dirty="0">
                <a:latin typeface="Consolas" panose="020B0609020204030204" pitchFamily="49" charset="0"/>
              </a:rPr>
              <a:t>{</a:t>
            </a:r>
          </a:p>
          <a:p>
            <a:pPr marL="0" indent="0">
              <a:buNone/>
            </a:pPr>
            <a:r>
              <a:rPr lang="en-US" dirty="0">
                <a:latin typeface="Consolas" panose="020B0609020204030204" pitchFamily="49" charset="0"/>
              </a:rPr>
              <a:t>    if(</a:t>
            </a:r>
            <a:r>
              <a:rPr lang="en-US" dirty="0" err="1">
                <a:latin typeface="Consolas" panose="020B0609020204030204" pitchFamily="49" charset="0"/>
              </a:rPr>
              <a:t>s.size</a:t>
            </a:r>
            <a:r>
              <a:rPr lang="en-US" dirty="0">
                <a:latin typeface="Consolas" panose="020B0609020204030204" pitchFamily="49" charset="0"/>
              </a:rPr>
              <a:t>()&lt;2)</a:t>
            </a:r>
          </a:p>
          <a:p>
            <a:pPr marL="0" indent="0">
              <a:buNone/>
            </a:pPr>
            <a:r>
              <a:rPr lang="en-US" dirty="0">
                <a:latin typeface="Consolas" panose="020B0609020204030204" pitchFamily="49" charset="0"/>
              </a:rPr>
              <a:t>        return;</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p = partition(s);</a:t>
            </a:r>
          </a:p>
          <a:p>
            <a:pPr marL="0" indent="0">
              <a:buNone/>
            </a:pPr>
            <a:r>
              <a:rPr lang="en-US" dirty="0">
                <a:latin typeface="Consolas" panose="020B0609020204030204" pitchFamily="49" charset="0"/>
              </a:rPr>
              <a:t>    </a:t>
            </a:r>
            <a:r>
              <a:rPr lang="en-US" dirty="0" err="1">
                <a:latin typeface="Consolas" panose="020B0609020204030204" pitchFamily="49" charset="0"/>
              </a:rPr>
              <a:t>quick_sort</a:t>
            </a:r>
            <a:r>
              <a:rPr lang="en-US" dirty="0">
                <a:latin typeface="Consolas" panose="020B0609020204030204" pitchFamily="49" charset="0"/>
              </a:rPr>
              <a:t>(</a:t>
            </a:r>
            <a:r>
              <a:rPr lang="en-US" dirty="0" err="1">
                <a:latin typeface="Consolas" panose="020B0609020204030204" pitchFamily="49" charset="0"/>
              </a:rPr>
              <a:t>s.first</a:t>
            </a:r>
            <a:r>
              <a:rPr lang="en-US" dirty="0">
                <a:latin typeface="Consolas" panose="020B0609020204030204" pitchFamily="49" charset="0"/>
              </a:rPr>
              <a:t>(p));</a:t>
            </a:r>
          </a:p>
          <a:p>
            <a:pPr marL="0" indent="0">
              <a:buNone/>
            </a:pPr>
            <a:r>
              <a:rPr lang="en-US" dirty="0">
                <a:latin typeface="Consolas" panose="020B0609020204030204" pitchFamily="49" charset="0"/>
              </a:rPr>
              <a:t>    </a:t>
            </a:r>
            <a:r>
              <a:rPr lang="en-US" dirty="0" err="1">
                <a:latin typeface="Consolas" panose="020B0609020204030204" pitchFamily="49" charset="0"/>
              </a:rPr>
              <a:t>quick_sort</a:t>
            </a:r>
            <a:r>
              <a:rPr lang="en-US" dirty="0">
                <a:latin typeface="Consolas" panose="020B0609020204030204" pitchFamily="49" charset="0"/>
              </a:rPr>
              <a:t>(</a:t>
            </a:r>
            <a:r>
              <a:rPr lang="en-US" dirty="0" err="1">
                <a:latin typeface="Consolas" panose="020B0609020204030204" pitchFamily="49" charset="0"/>
              </a:rPr>
              <a:t>s.subspan</a:t>
            </a:r>
            <a:r>
              <a:rPr lang="en-US" dirty="0">
                <a:latin typeface="Consolas" panose="020B0609020204030204" pitchFamily="49" charset="0"/>
              </a:rPr>
              <a:t>(p+1);</a:t>
            </a:r>
          </a:p>
          <a:p>
            <a:pPr marL="0" indent="0">
              <a:buNone/>
            </a:pPr>
            <a:r>
              <a:rPr lang="ru-RU" dirty="0">
                <a:latin typeface="Consolas" panose="020B0609020204030204" pitchFamily="49" charset="0"/>
              </a:rPr>
              <a:t>}</a:t>
            </a:r>
          </a:p>
        </p:txBody>
      </p:sp>
    </p:spTree>
    <p:extLst>
      <p:ext uri="{BB962C8B-B14F-4D97-AF65-F5344CB8AC3E}">
        <p14:creationId xmlns:p14="http://schemas.microsoft.com/office/powerpoint/2010/main" val="483837910"/>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B2C2-9321-487E-831A-6410BDF00356}"/>
              </a:ext>
            </a:extLst>
          </p:cNvPr>
          <p:cNvSpPr>
            <a:spLocks noGrp="1"/>
          </p:cNvSpPr>
          <p:nvPr>
            <p:ph type="title"/>
          </p:nvPr>
        </p:nvSpPr>
        <p:spPr/>
        <p:txBody>
          <a:bodyPr/>
          <a:lstStyle/>
          <a:p>
            <a:r>
              <a:rPr lang="ru-RU" dirty="0"/>
              <a:t>Эквивалентность рекурсии и циклов</a:t>
            </a:r>
          </a:p>
        </p:txBody>
      </p:sp>
      <p:sp>
        <p:nvSpPr>
          <p:cNvPr id="3" name="Content Placeholder 2">
            <a:extLst>
              <a:ext uri="{FF2B5EF4-FFF2-40B4-BE49-F238E27FC236}">
                <a16:creationId xmlns:a16="http://schemas.microsoft.com/office/drawing/2014/main" id="{B853118B-8C50-4658-B429-52EEA50CEC96}"/>
              </a:ext>
            </a:extLst>
          </p:cNvPr>
          <p:cNvSpPr>
            <a:spLocks noGrp="1"/>
          </p:cNvSpPr>
          <p:nvPr>
            <p:ph idx="1"/>
          </p:nvPr>
        </p:nvSpPr>
        <p:spPr>
          <a:xfrm>
            <a:off x="838200" y="1825625"/>
            <a:ext cx="6707819" cy="4681966"/>
          </a:xfrm>
        </p:spPr>
        <p:txBody>
          <a:bodyPr>
            <a:normAutofit fontScale="77500" lnSpcReduction="20000"/>
          </a:bodyPr>
          <a:lstStyle/>
          <a:p>
            <a:r>
              <a:rPr lang="ru-RU" dirty="0"/>
              <a:t>Свести к циклу с предусловием, далее:</a:t>
            </a:r>
            <a:br>
              <a:rPr lang="en-US" dirty="0"/>
            </a:br>
            <a:r>
              <a:rPr lang="en-US" dirty="0">
                <a:latin typeface="Consolas" panose="020B0609020204030204" pitchFamily="49" charset="0"/>
              </a:rPr>
              <a:t>void f() {</a:t>
            </a:r>
            <a:br>
              <a:rPr lang="en-US" dirty="0">
                <a:latin typeface="Consolas" panose="020B0609020204030204" pitchFamily="49" charset="0"/>
              </a:rPr>
            </a:br>
            <a:r>
              <a:rPr lang="en-US" dirty="0">
                <a:latin typeface="Consolas" panose="020B0609020204030204" pitchFamily="49" charset="0"/>
              </a:rPr>
              <a:t>    while(</a:t>
            </a:r>
            <a:r>
              <a:rPr lang="en-US" dirty="0" err="1">
                <a:latin typeface="Consolas" panose="020B0609020204030204" pitchFamily="49" charset="0"/>
              </a:rPr>
              <a:t>cond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statement;</a:t>
            </a:r>
            <a:br>
              <a:rPr lang="en-US" dirty="0">
                <a:latin typeface="Consolas" panose="020B0609020204030204" pitchFamily="49" charset="0"/>
              </a:rPr>
            </a:br>
            <a:r>
              <a:rPr lang="en-US" dirty="0">
                <a:latin typeface="Consolas" panose="020B0609020204030204" pitchFamily="49" charset="0"/>
              </a:rPr>
              <a:t>}</a:t>
            </a:r>
            <a:br>
              <a:rPr lang="ru-RU" dirty="0"/>
            </a:br>
            <a:r>
              <a:rPr lang="ru-RU" dirty="0"/>
              <a:t>Нужно для функциональных языков,</a:t>
            </a:r>
            <a:r>
              <a:rPr lang="en-US" dirty="0"/>
              <a:t> </a:t>
            </a:r>
            <a:r>
              <a:rPr lang="ru-RU" dirty="0"/>
              <a:t>но не процедурных!</a:t>
            </a:r>
          </a:p>
          <a:p>
            <a:r>
              <a:rPr lang="ru-RU" dirty="0"/>
              <a:t>Хвостовая рекурсия (</a:t>
            </a:r>
            <a:r>
              <a:rPr lang="en-US" dirty="0"/>
              <a:t>tail recursion) – </a:t>
            </a:r>
            <a:r>
              <a:rPr lang="ru-RU" dirty="0"/>
              <a:t>опциональный вызов последним действием</a:t>
            </a:r>
            <a:r>
              <a:rPr lang="en-US" dirty="0"/>
              <a:t>:</a:t>
            </a:r>
            <a:br>
              <a:rPr lang="en-US" dirty="0"/>
            </a:br>
            <a:r>
              <a:rPr lang="en-US" dirty="0">
                <a:latin typeface="Consolas" panose="020B0609020204030204" pitchFamily="49" charset="0"/>
              </a:rPr>
              <a:t>void f(T </a:t>
            </a:r>
            <a:r>
              <a:rPr lang="en-US" dirty="0" err="1">
                <a:latin typeface="Consolas" panose="020B0609020204030204" pitchFamily="49" charset="0"/>
              </a:rPr>
              <a:t>x,U</a:t>
            </a:r>
            <a:r>
              <a:rPr lang="en-US" dirty="0">
                <a:latin typeface="Consolas" panose="020B0609020204030204" pitchFamily="49" charset="0"/>
              </a:rPr>
              <a:t> y,...){</a:t>
            </a:r>
            <a:br>
              <a:rPr lang="en-US" dirty="0">
                <a:latin typeface="Consolas" panose="020B0609020204030204" pitchFamily="49" charset="0"/>
              </a:rPr>
            </a:br>
            <a:r>
              <a:rPr lang="en-US"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if(</a:t>
            </a:r>
            <a:r>
              <a:rPr lang="en-US" dirty="0" err="1">
                <a:latin typeface="Consolas" panose="020B0609020204030204" pitchFamily="49" charset="0"/>
              </a:rPr>
              <a:t>cond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f(</a:t>
            </a:r>
            <a:r>
              <a:rPr lang="en-US" dirty="0" err="1">
                <a:latin typeface="Consolas" panose="020B0609020204030204" pitchFamily="49" charset="0"/>
              </a:rPr>
              <a:t>a,b</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a:t>
            </a:r>
          </a:p>
          <a:p>
            <a:r>
              <a:rPr lang="ru-RU" dirty="0"/>
              <a:t>Прочие виды рекурсии потребуют</a:t>
            </a:r>
            <a:r>
              <a:rPr lang="en-US" dirty="0"/>
              <a:t> </a:t>
            </a:r>
            <a:r>
              <a:rPr lang="ru-RU" dirty="0"/>
              <a:t>стековой памяти.</a:t>
            </a:r>
          </a:p>
        </p:txBody>
      </p:sp>
      <p:sp>
        <p:nvSpPr>
          <p:cNvPr id="4" name="TextBox 3">
            <a:extLst>
              <a:ext uri="{FF2B5EF4-FFF2-40B4-BE49-F238E27FC236}">
                <a16:creationId xmlns:a16="http://schemas.microsoft.com/office/drawing/2014/main" id="{B040D67F-6EA0-4852-BC4B-795A7B51A322}"/>
              </a:ext>
            </a:extLst>
          </p:cNvPr>
          <p:cNvSpPr txBox="1"/>
          <p:nvPr/>
        </p:nvSpPr>
        <p:spPr>
          <a:xfrm>
            <a:off x="8136385" y="1690688"/>
            <a:ext cx="3108515" cy="1938992"/>
          </a:xfrm>
          <a:prstGeom prst="rect">
            <a:avLst/>
          </a:prstGeom>
          <a:noFill/>
        </p:spPr>
        <p:txBody>
          <a:bodyPr wrap="square" rtlCol="0">
            <a:spAutoFit/>
          </a:bodyPr>
          <a:lstStyle/>
          <a:p>
            <a:r>
              <a:rPr lang="en-US" sz="2000" dirty="0">
                <a:latin typeface="Consolas" panose="020B0609020204030204" pitchFamily="49" charset="0"/>
              </a:rPr>
              <a:t>void f() {</a:t>
            </a:r>
            <a:br>
              <a:rPr lang="en-US" sz="2000" dirty="0">
                <a:latin typeface="Consolas" panose="020B0609020204030204" pitchFamily="49" charset="0"/>
              </a:rPr>
            </a:br>
            <a:r>
              <a:rPr lang="en-US" sz="2000" dirty="0">
                <a:latin typeface="Consolas" panose="020B0609020204030204" pitchFamily="49" charset="0"/>
              </a:rPr>
              <a:t>    if(</a:t>
            </a:r>
            <a:r>
              <a:rPr lang="en-US" sz="2000" dirty="0" err="1">
                <a:latin typeface="Consolas" panose="020B0609020204030204" pitchFamily="49" charset="0"/>
              </a:rPr>
              <a:t>cond</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statement;</a:t>
            </a:r>
            <a:br>
              <a:rPr lang="en-US" sz="2000" dirty="0">
                <a:latin typeface="Consolas" panose="020B0609020204030204" pitchFamily="49" charset="0"/>
              </a:rPr>
            </a:br>
            <a:r>
              <a:rPr lang="en-US" sz="2000" dirty="0">
                <a:latin typeface="Consolas" panose="020B0609020204030204" pitchFamily="49" charset="0"/>
              </a:rPr>
              <a:t>        f();</a:t>
            </a:r>
            <a:br>
              <a:rPr lang="en-US" sz="2000" dirty="0">
                <a:latin typeface="Consolas" panose="020B0609020204030204" pitchFamily="49" charset="0"/>
              </a:rPr>
            </a:b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a:t>
            </a:r>
            <a:endParaRPr lang="ru-RU" sz="2000" dirty="0">
              <a:latin typeface="Consolas" panose="020B0609020204030204" pitchFamily="49" charset="0"/>
            </a:endParaRPr>
          </a:p>
        </p:txBody>
      </p:sp>
      <p:sp>
        <p:nvSpPr>
          <p:cNvPr id="5" name="TextBox 4">
            <a:extLst>
              <a:ext uri="{FF2B5EF4-FFF2-40B4-BE49-F238E27FC236}">
                <a16:creationId xmlns:a16="http://schemas.microsoft.com/office/drawing/2014/main" id="{87C31363-45A7-4C36-B7FA-D63482D6EB78}"/>
              </a:ext>
            </a:extLst>
          </p:cNvPr>
          <p:cNvSpPr txBox="1"/>
          <p:nvPr/>
        </p:nvSpPr>
        <p:spPr>
          <a:xfrm>
            <a:off x="8136385" y="3844031"/>
            <a:ext cx="4563123" cy="2554545"/>
          </a:xfrm>
          <a:prstGeom prst="rect">
            <a:avLst/>
          </a:prstGeom>
          <a:noFill/>
        </p:spPr>
        <p:txBody>
          <a:bodyPr wrap="square" rtlCol="0">
            <a:spAutoFit/>
          </a:bodyPr>
          <a:lstStyle/>
          <a:p>
            <a:r>
              <a:rPr lang="en-US" sz="2000" dirty="0">
                <a:latin typeface="Consolas" panose="020B0609020204030204" pitchFamily="49" charset="0"/>
              </a:rPr>
              <a:t>void f(T </a:t>
            </a:r>
            <a:r>
              <a:rPr lang="en-US" sz="2000" dirty="0" err="1">
                <a:latin typeface="Consolas" panose="020B0609020204030204" pitchFamily="49" charset="0"/>
              </a:rPr>
              <a:t>x,T</a:t>
            </a:r>
            <a:r>
              <a:rPr lang="en-US" sz="2000" dirty="0">
                <a:latin typeface="Consolas" panose="020B0609020204030204" pitchFamily="49" charset="0"/>
              </a:rPr>
              <a:t> y,...) {</a:t>
            </a:r>
            <a:br>
              <a:rPr lang="en-US" sz="2000" dirty="0">
                <a:latin typeface="Consolas" panose="020B0609020204030204" pitchFamily="49" charset="0"/>
              </a:rPr>
            </a:br>
            <a:r>
              <a:rPr lang="en-US" sz="2000" dirty="0">
                <a:latin typeface="Consolas" panose="020B0609020204030204" pitchFamily="49" charset="0"/>
              </a:rPr>
              <a:t>start:</a:t>
            </a:r>
            <a:br>
              <a:rPr lang="en-US" sz="2000" dirty="0">
                <a:latin typeface="Consolas" panose="020B0609020204030204" pitchFamily="49" charset="0"/>
              </a:rPr>
            </a:b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    if(</a:t>
            </a:r>
            <a:r>
              <a:rPr lang="en-US" sz="2000" dirty="0" err="1">
                <a:latin typeface="Consolas" panose="020B0609020204030204" pitchFamily="49" charset="0"/>
              </a:rPr>
              <a:t>cond</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x = </a:t>
            </a:r>
            <a:r>
              <a:rPr lang="en-US" sz="2000" dirty="0" err="1">
                <a:latin typeface="Consolas" panose="020B0609020204030204" pitchFamily="49" charset="0"/>
              </a:rPr>
              <a:t>a,y</a:t>
            </a:r>
            <a:r>
              <a:rPr lang="en-US" sz="2000" dirty="0">
                <a:latin typeface="Consolas" panose="020B0609020204030204" pitchFamily="49" charset="0"/>
              </a:rPr>
              <a:t> = b,...;</a:t>
            </a:r>
            <a:br>
              <a:rPr lang="en-US" sz="2000" dirty="0">
                <a:latin typeface="Consolas" panose="020B0609020204030204" pitchFamily="49" charset="0"/>
              </a:rPr>
            </a:br>
            <a:r>
              <a:rPr lang="en-US" sz="2000" dirty="0">
                <a:latin typeface="Consolas" panose="020B0609020204030204" pitchFamily="49" charset="0"/>
              </a:rPr>
              <a:t>        </a:t>
            </a:r>
            <a:r>
              <a:rPr lang="en-US" sz="2000" dirty="0" err="1">
                <a:latin typeface="Consolas" panose="020B0609020204030204" pitchFamily="49" charset="0"/>
              </a:rPr>
              <a:t>goto</a:t>
            </a:r>
            <a:r>
              <a:rPr lang="en-US" sz="2000" dirty="0">
                <a:latin typeface="Consolas" panose="020B0609020204030204" pitchFamily="49" charset="0"/>
              </a:rPr>
              <a:t> start;</a:t>
            </a:r>
            <a:br>
              <a:rPr lang="en-US" sz="2000" dirty="0">
                <a:latin typeface="Consolas" panose="020B0609020204030204" pitchFamily="49" charset="0"/>
              </a:rPr>
            </a:b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a:t>
            </a:r>
            <a:endParaRPr lang="ru-RU" sz="2000" dirty="0">
              <a:latin typeface="Consolas" panose="020B0609020204030204" pitchFamily="49" charset="0"/>
            </a:endParaRPr>
          </a:p>
        </p:txBody>
      </p:sp>
      <p:sp>
        <p:nvSpPr>
          <p:cNvPr id="6" name="Arrow: Right 5">
            <a:extLst>
              <a:ext uri="{FF2B5EF4-FFF2-40B4-BE49-F238E27FC236}">
                <a16:creationId xmlns:a16="http://schemas.microsoft.com/office/drawing/2014/main" id="{EFA46D55-FE78-4DFD-8A38-341163E5ED3F}"/>
              </a:ext>
            </a:extLst>
          </p:cNvPr>
          <p:cNvSpPr/>
          <p:nvPr/>
        </p:nvSpPr>
        <p:spPr>
          <a:xfrm>
            <a:off x="5473083" y="2317072"/>
            <a:ext cx="2663302" cy="550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Arrow: Right 6">
            <a:extLst>
              <a:ext uri="{FF2B5EF4-FFF2-40B4-BE49-F238E27FC236}">
                <a16:creationId xmlns:a16="http://schemas.microsoft.com/office/drawing/2014/main" id="{15FD2E0C-7B47-4B72-B033-6883C13D2042}"/>
              </a:ext>
            </a:extLst>
          </p:cNvPr>
          <p:cNvSpPr/>
          <p:nvPr/>
        </p:nvSpPr>
        <p:spPr>
          <a:xfrm>
            <a:off x="5473084" y="4429957"/>
            <a:ext cx="2663302" cy="550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48496689"/>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3A8E-BDDE-49E8-817C-F8102501333C}"/>
              </a:ext>
            </a:extLst>
          </p:cNvPr>
          <p:cNvSpPr>
            <a:spLocks noGrp="1"/>
          </p:cNvSpPr>
          <p:nvPr>
            <p:ph type="title"/>
          </p:nvPr>
        </p:nvSpPr>
        <p:spPr/>
        <p:txBody>
          <a:bodyPr/>
          <a:lstStyle/>
          <a:p>
            <a:r>
              <a:rPr lang="ru-RU" dirty="0"/>
              <a:t>Быстрая сортировка без рекурсии</a:t>
            </a:r>
          </a:p>
        </p:txBody>
      </p:sp>
      <p:sp>
        <p:nvSpPr>
          <p:cNvPr id="3" name="Content Placeholder 2">
            <a:extLst>
              <a:ext uri="{FF2B5EF4-FFF2-40B4-BE49-F238E27FC236}">
                <a16:creationId xmlns:a16="http://schemas.microsoft.com/office/drawing/2014/main" id="{7740F48E-DE01-40CD-ABB0-8FB09E6F918B}"/>
              </a:ext>
            </a:extLst>
          </p:cNvPr>
          <p:cNvSpPr>
            <a:spLocks noGrp="1"/>
          </p:cNvSpPr>
          <p:nvPr>
            <p:ph idx="1"/>
          </p:nvPr>
        </p:nvSpPr>
        <p:spPr>
          <a:xfrm>
            <a:off x="838199" y="1825625"/>
            <a:ext cx="11204359" cy="4681966"/>
          </a:xfrm>
        </p:spPr>
        <p:txBody>
          <a:bodyPr>
            <a:normAutofit fontScale="70000" lnSpcReduction="20000"/>
          </a:bodyPr>
          <a:lstStyle/>
          <a:p>
            <a:pPr marL="0" indent="0">
              <a:buNone/>
            </a:pPr>
            <a:r>
              <a:rPr lang="en-US" dirty="0">
                <a:latin typeface="Consolas" panose="020B0609020204030204" pitchFamily="49" charset="0"/>
              </a:rPr>
              <a:t>void </a:t>
            </a:r>
            <a:r>
              <a:rPr lang="en-US" dirty="0" err="1">
                <a:latin typeface="Consolas" panose="020B0609020204030204" pitchFamily="49" charset="0"/>
              </a:rPr>
              <a:t>quick_sort_no_recursive</a:t>
            </a:r>
            <a:r>
              <a:rPr lang="en-US" dirty="0">
                <a:latin typeface="Consolas" panose="020B0609020204030204" pitchFamily="49" charset="0"/>
              </a:rPr>
              <a:t>(</a:t>
            </a:r>
            <a:r>
              <a:rPr lang="en-US" dirty="0" err="1">
                <a:latin typeface="Consolas" panose="020B0609020204030204" pitchFamily="49" charset="0"/>
              </a:rPr>
              <a:t>gsl</a:t>
            </a:r>
            <a:r>
              <a:rPr lang="en-US" dirty="0">
                <a:latin typeface="Consolas" panose="020B0609020204030204" pitchFamily="49" charset="0"/>
              </a:rPr>
              <a:t>::span&lt;T&gt; </a:t>
            </a:r>
            <a:r>
              <a:rPr lang="en-US" dirty="0" err="1">
                <a:latin typeface="Consolas" panose="020B0609020204030204" pitchFamily="49" charset="0"/>
              </a:rPr>
              <a:t>s,gsl</a:t>
            </a:r>
            <a:r>
              <a:rPr lang="en-US" dirty="0">
                <a:latin typeface="Consolas" panose="020B0609020204030204" pitchFamily="49" charset="0"/>
              </a:rPr>
              <a:t>::span&lt;</a:t>
            </a:r>
            <a:r>
              <a:rPr lang="en-US" dirty="0" err="1">
                <a:latin typeface="Consolas" panose="020B0609020204030204" pitchFamily="49" charset="0"/>
              </a:rPr>
              <a:t>gsl</a:t>
            </a:r>
            <a:r>
              <a:rPr lang="en-US" dirty="0">
                <a:latin typeface="Consolas" panose="020B0609020204030204" pitchFamily="49" charset="0"/>
              </a:rPr>
              <a:t>::span&lt;T&gt;&gt; stack) {</a:t>
            </a:r>
          </a:p>
          <a:p>
            <a:pPr marL="0" indent="0">
              <a:buNone/>
            </a:pPr>
            <a:r>
              <a:rPr lang="en-US" dirty="0">
                <a:latin typeface="Consolas" panose="020B0609020204030204" pitchFamily="49" charset="0"/>
              </a:rPr>
              <a:t>    assert(</a:t>
            </a:r>
            <a:r>
              <a:rPr lang="en-US" dirty="0" err="1">
                <a:latin typeface="Consolas" panose="020B0609020204030204" pitchFamily="49" charset="0"/>
              </a:rPr>
              <a:t>stack.size</a:t>
            </a:r>
            <a:r>
              <a:rPr lang="en-US" dirty="0">
                <a:latin typeface="Consolas" panose="020B0609020204030204" pitchFamily="49" charset="0"/>
              </a:rPr>
              <a:t>()+1&gt;=</a:t>
            </a:r>
            <a:r>
              <a:rPr lang="en-US" dirty="0" err="1">
                <a:latin typeface="Consolas" panose="020B0609020204030204" pitchFamily="49" charset="0"/>
              </a:rPr>
              <a:t>s.size</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top = 1;</a:t>
            </a:r>
          </a:p>
          <a:p>
            <a:pPr marL="0" indent="0">
              <a:buNone/>
            </a:pPr>
            <a:r>
              <a:rPr lang="en-US" dirty="0">
                <a:latin typeface="Consolas" panose="020B0609020204030204" pitchFamily="49" charset="0"/>
              </a:rPr>
              <a:t>    </a:t>
            </a:r>
            <a:r>
              <a:rPr lang="en-US" dirty="0" err="1">
                <a:latin typeface="Consolas" panose="020B0609020204030204" pitchFamily="49" charset="0"/>
              </a:rPr>
              <a:t>stack.front</a:t>
            </a:r>
            <a:r>
              <a:rPr lang="en-US" dirty="0">
                <a:latin typeface="Consolas" panose="020B0609020204030204" pitchFamily="49" charset="0"/>
              </a:rPr>
              <a:t>() = s;</a:t>
            </a:r>
          </a:p>
          <a:p>
            <a:pPr marL="0" indent="0">
              <a:buNone/>
            </a:pPr>
            <a:r>
              <a:rPr lang="en-US" dirty="0">
                <a:latin typeface="Consolas" panose="020B0609020204030204" pitchFamily="49" charset="0"/>
              </a:rPr>
              <a:t>    while(top){</a:t>
            </a:r>
          </a:p>
          <a:p>
            <a:pPr marL="0" indent="0">
              <a:buNone/>
            </a:pPr>
            <a:r>
              <a:rPr lang="en-US" dirty="0">
                <a:latin typeface="Consolas" panose="020B0609020204030204" pitchFamily="49" charset="0"/>
              </a:rPr>
              <a:t>       </a:t>
            </a:r>
            <a:r>
              <a:rPr lang="en-US" dirty="0" err="1">
                <a:latin typeface="Consolas" panose="020B0609020204030204" pitchFamily="49" charset="0"/>
              </a:rPr>
              <a:t>gsl</a:t>
            </a:r>
            <a:r>
              <a:rPr lang="en-US" dirty="0">
                <a:latin typeface="Consolas" panose="020B0609020204030204" pitchFamily="49" charset="0"/>
              </a:rPr>
              <a:t>::span&lt;T&gt;&amp; span = stack[--top];</a:t>
            </a:r>
          </a:p>
          <a:p>
            <a:pPr marL="0" indent="0">
              <a:buNone/>
            </a:pPr>
            <a:r>
              <a:rPr lang="en-US" dirty="0">
                <a:latin typeface="Consolas" panose="020B0609020204030204" pitchFamily="49" charset="0"/>
              </a:rPr>
              <a:t>       if(</a:t>
            </a:r>
            <a:r>
              <a:rPr lang="en-US" dirty="0" err="1">
                <a:latin typeface="Consolas" panose="020B0609020204030204" pitchFamily="49" charset="0"/>
              </a:rPr>
              <a:t>span.size</a:t>
            </a:r>
            <a:r>
              <a:rPr lang="en-US" dirty="0">
                <a:latin typeface="Consolas" panose="020B0609020204030204" pitchFamily="49" charset="0"/>
              </a:rPr>
              <a:t>()&lt;2)</a:t>
            </a:r>
          </a:p>
          <a:p>
            <a:pPr marL="0" indent="0">
              <a:buNone/>
            </a:pPr>
            <a:r>
              <a:rPr lang="en-US" dirty="0">
                <a:latin typeface="Consolas" panose="020B0609020204030204" pitchFamily="49" charset="0"/>
              </a:rPr>
              <a:t>           continue;</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p = partition(span);</a:t>
            </a:r>
          </a:p>
          <a:p>
            <a:pPr marL="0" indent="0">
              <a:buNone/>
            </a:pPr>
            <a:r>
              <a:rPr lang="en-US" dirty="0">
                <a:latin typeface="Consolas" panose="020B0609020204030204" pitchFamily="49" charset="0"/>
              </a:rPr>
              <a:t>       stack[top++] = </a:t>
            </a:r>
            <a:r>
              <a:rPr lang="en-US" dirty="0" err="1">
                <a:latin typeface="Consolas" panose="020B0609020204030204" pitchFamily="49" charset="0"/>
              </a:rPr>
              <a:t>span.first</a:t>
            </a:r>
            <a:r>
              <a:rPr lang="en-US" dirty="0">
                <a:latin typeface="Consolas" panose="020B0609020204030204" pitchFamily="49" charset="0"/>
              </a:rPr>
              <a:t>(p);</a:t>
            </a:r>
          </a:p>
          <a:p>
            <a:pPr marL="0" indent="0">
              <a:buNone/>
            </a:pPr>
            <a:r>
              <a:rPr lang="en-US" dirty="0">
                <a:latin typeface="Consolas" panose="020B0609020204030204" pitchFamily="49" charset="0"/>
              </a:rPr>
              <a:t>       stack[top++] = </a:t>
            </a:r>
            <a:r>
              <a:rPr lang="en-US" dirty="0" err="1">
                <a:latin typeface="Consolas" panose="020B0609020204030204" pitchFamily="49" charset="0"/>
              </a:rPr>
              <a:t>span.subspan</a:t>
            </a:r>
            <a:r>
              <a:rPr lang="en-US" dirty="0">
                <a:latin typeface="Consolas" panose="020B0609020204030204" pitchFamily="49" charset="0"/>
              </a:rPr>
              <a:t>(p+1);</a:t>
            </a:r>
          </a:p>
          <a:p>
            <a:pPr marL="0" indent="0">
              <a:buNone/>
            </a:pPr>
            <a:r>
              <a:rPr lang="ru-RU" dirty="0">
                <a:latin typeface="Consolas" panose="020B0609020204030204" pitchFamily="49" charset="0"/>
              </a:rPr>
              <a:t>    }</a:t>
            </a:r>
          </a:p>
          <a:p>
            <a:pPr marL="0" indent="0">
              <a:buNone/>
            </a:pPr>
            <a:r>
              <a:rPr lang="ru-RU" dirty="0">
                <a:latin typeface="Consolas" panose="020B0609020204030204" pitchFamily="49" charset="0"/>
              </a:rPr>
              <a:t>}</a:t>
            </a:r>
          </a:p>
        </p:txBody>
      </p:sp>
    </p:spTree>
    <p:extLst>
      <p:ext uri="{BB962C8B-B14F-4D97-AF65-F5344CB8AC3E}">
        <p14:creationId xmlns:p14="http://schemas.microsoft.com/office/powerpoint/2010/main" val="1511515657"/>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09CA0-755C-4CBF-889E-FB72F07BCD6F}"/>
              </a:ext>
            </a:extLst>
          </p:cNvPr>
          <p:cNvSpPr>
            <a:spLocks noGrp="1"/>
          </p:cNvSpPr>
          <p:nvPr>
            <p:ph type="title"/>
          </p:nvPr>
        </p:nvSpPr>
        <p:spPr/>
        <p:txBody>
          <a:bodyPr/>
          <a:lstStyle/>
          <a:p>
            <a:r>
              <a:rPr lang="ru-RU" dirty="0"/>
              <a:t>Двоичный поиск</a:t>
            </a:r>
          </a:p>
        </p:txBody>
      </p:sp>
      <p:sp>
        <p:nvSpPr>
          <p:cNvPr id="4" name="Content Placeholder 3">
            <a:extLst>
              <a:ext uri="{FF2B5EF4-FFF2-40B4-BE49-F238E27FC236}">
                <a16:creationId xmlns:a16="http://schemas.microsoft.com/office/drawing/2014/main" id="{DC47B6E6-2EC0-43D5-A002-76E20EB7B263}"/>
              </a:ext>
            </a:extLst>
          </p:cNvPr>
          <p:cNvSpPr>
            <a:spLocks noGrp="1"/>
          </p:cNvSpPr>
          <p:nvPr>
            <p:ph sz="half" idx="1"/>
          </p:nvPr>
        </p:nvSpPr>
        <p:spPr/>
        <p:txBody>
          <a:bodyPr>
            <a:normAutofit fontScale="55000" lnSpcReduction="20000"/>
          </a:bodyPr>
          <a:lstStyle/>
          <a:p>
            <a:pPr marL="0" indent="0">
              <a:buNone/>
            </a:pPr>
            <a:r>
              <a:rPr lang="en-US" dirty="0">
                <a:latin typeface="Consolas" panose="020B0609020204030204" pitchFamily="49" charset="0"/>
              </a:rPr>
              <a:t>// </a:t>
            </a:r>
            <a:r>
              <a:rPr lang="ru-RU" dirty="0">
                <a:latin typeface="Consolas" panose="020B0609020204030204" pitchFamily="49" charset="0"/>
              </a:rPr>
              <a:t>Первый элемент, не меньший искомого.</a:t>
            </a: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err="1">
                <a:latin typeface="Consolas" panose="020B0609020204030204" pitchFamily="49" charset="0"/>
              </a:rPr>
              <a:t>lower_bound</a:t>
            </a:r>
            <a:r>
              <a:rPr lang="en-US" dirty="0">
                <a:latin typeface="Consolas" panose="020B0609020204030204" pitchFamily="49" charset="0"/>
              </a:rPr>
              <a:t>(</a:t>
            </a:r>
            <a:r>
              <a:rPr lang="en-US" dirty="0" err="1">
                <a:latin typeface="Consolas" panose="020B0609020204030204" pitchFamily="49" charset="0"/>
              </a:rPr>
              <a:t>gsl</a:t>
            </a:r>
            <a:r>
              <a:rPr lang="en-US" dirty="0">
                <a:latin typeface="Consolas" panose="020B0609020204030204" pitchFamily="49" charset="0"/>
              </a:rPr>
              <a:t>::span&lt;</a:t>
            </a:r>
            <a:r>
              <a:rPr lang="en-US" dirty="0" err="1">
                <a:latin typeface="Consolas" panose="020B0609020204030204" pitchFamily="49" charset="0"/>
              </a:rPr>
              <a:t>const</a:t>
            </a:r>
            <a:r>
              <a:rPr lang="en-US" dirty="0">
                <a:latin typeface="Consolas" panose="020B0609020204030204" pitchFamily="49" charset="0"/>
              </a:rPr>
              <a:t> T&gt; s,</a:t>
            </a:r>
          </a:p>
          <a:p>
            <a:pPr marL="0" indent="0">
              <a:buNone/>
            </a:pP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T&amp; x)</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begin = 0,end = </a:t>
            </a:r>
            <a:r>
              <a:rPr lang="en-US" dirty="0" err="1">
                <a:latin typeface="Consolas" panose="020B0609020204030204" pitchFamily="49" charset="0"/>
              </a:rPr>
              <a:t>s.size</a:t>
            </a:r>
            <a:r>
              <a:rPr lang="en-US" dirty="0">
                <a:latin typeface="Consolas" panose="020B0609020204030204" pitchFamily="49" charset="0"/>
              </a:rPr>
              <a:t>();</a:t>
            </a:r>
          </a:p>
          <a:p>
            <a:pPr marL="0" indent="0">
              <a:buNone/>
            </a:pPr>
            <a:r>
              <a:rPr lang="en-US" dirty="0">
                <a:latin typeface="Consolas" panose="020B0609020204030204" pitchFamily="49" charset="0"/>
              </a:rPr>
              <a:t>  while(begin!=end){</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 begin+(end-begin)/2;</a:t>
            </a:r>
          </a:p>
          <a:p>
            <a:pPr marL="0" indent="0">
              <a:buNone/>
            </a:pPr>
            <a:r>
              <a:rPr lang="en-US" dirty="0">
                <a:latin typeface="Consolas" panose="020B0609020204030204" pitchFamily="49" charset="0"/>
              </a:rPr>
              <a:t>    if(s[</a:t>
            </a:r>
            <a:r>
              <a:rPr lang="en-US" dirty="0" err="1">
                <a:latin typeface="Consolas" panose="020B0609020204030204" pitchFamily="49" charset="0"/>
              </a:rPr>
              <a:t>i</a:t>
            </a:r>
            <a:r>
              <a:rPr lang="en-US" dirty="0">
                <a:latin typeface="Consolas" panose="020B0609020204030204" pitchFamily="49" charset="0"/>
              </a:rPr>
              <a:t>]&lt;x)</a:t>
            </a:r>
          </a:p>
          <a:p>
            <a:pPr marL="0" indent="0">
              <a:buNone/>
            </a:pPr>
            <a:r>
              <a:rPr lang="en-US" dirty="0">
                <a:latin typeface="Consolas" panose="020B0609020204030204" pitchFamily="49" charset="0"/>
              </a:rPr>
              <a:t>      begin = i+1;</a:t>
            </a:r>
          </a:p>
          <a:p>
            <a:pPr marL="0" indent="0">
              <a:buNone/>
            </a:pPr>
            <a:r>
              <a:rPr lang="en-US" dirty="0">
                <a:latin typeface="Consolas" panose="020B0609020204030204" pitchFamily="49" charset="0"/>
              </a:rPr>
              <a:t>    else</a:t>
            </a:r>
          </a:p>
          <a:p>
            <a:pPr marL="0" indent="0">
              <a:buNone/>
            </a:pPr>
            <a:r>
              <a:rPr lang="en-US" dirty="0">
                <a:latin typeface="Consolas" panose="020B0609020204030204" pitchFamily="49" charset="0"/>
              </a:rPr>
              <a:t>      end = </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begin;</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pic>
        <p:nvPicPr>
          <p:cNvPr id="6" name="Content Placeholder 5">
            <a:extLst>
              <a:ext uri="{FF2B5EF4-FFF2-40B4-BE49-F238E27FC236}">
                <a16:creationId xmlns:a16="http://schemas.microsoft.com/office/drawing/2014/main" id="{ED4B86A4-1619-4B8E-8530-B68C2AA82FFE}"/>
              </a:ext>
            </a:extLst>
          </p:cNvPr>
          <p:cNvPicPr>
            <a:picLocks noGrp="1" noChangeAspect="1"/>
          </p:cNvPicPr>
          <p:nvPr>
            <p:ph sz="half" idx="2"/>
          </p:nvPr>
        </p:nvPicPr>
        <p:blipFill>
          <a:blip r:embed="rId2"/>
          <a:stretch>
            <a:fillRect/>
          </a:stretch>
        </p:blipFill>
        <p:spPr>
          <a:xfrm>
            <a:off x="5835081" y="1753340"/>
            <a:ext cx="5946539" cy="4694181"/>
          </a:xfrm>
          <a:prstGeom prst="rect">
            <a:avLst/>
          </a:prstGeom>
        </p:spPr>
      </p:pic>
    </p:spTree>
    <p:extLst>
      <p:ext uri="{BB962C8B-B14F-4D97-AF65-F5344CB8AC3E}">
        <p14:creationId xmlns:p14="http://schemas.microsoft.com/office/powerpoint/2010/main" val="767101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B2CE6-2E1F-4C3C-BB23-646C19780942}"/>
              </a:ext>
            </a:extLst>
          </p:cNvPr>
          <p:cNvSpPr>
            <a:spLocks noGrp="1"/>
          </p:cNvSpPr>
          <p:nvPr>
            <p:ph type="title"/>
          </p:nvPr>
        </p:nvSpPr>
        <p:spPr/>
        <p:txBody>
          <a:bodyPr/>
          <a:lstStyle/>
          <a:p>
            <a:r>
              <a:rPr lang="en-US" dirty="0"/>
              <a:t>Integer conversion rank</a:t>
            </a:r>
            <a:endParaRPr lang="ru-RU"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4AC750A-319A-4458-9983-ACDDB64AF6A4}"/>
                  </a:ext>
                </a:extLst>
              </p:cNvPr>
              <p:cNvSpPr>
                <a:spLocks noGrp="1"/>
              </p:cNvSpPr>
              <p:nvPr>
                <p:ph idx="1"/>
              </p:nvPr>
            </p:nvSpPr>
            <p:spPr/>
            <p:txBody>
              <a:bodyPr/>
              <a:lstStyle/>
              <a:p>
                <a:pPr marL="0" indent="0" algn="ctr">
                  <a:buNone/>
                </a:pPr>
                <a14:m>
                  <m:oMathPara xmlns:m="http://schemas.openxmlformats.org/officeDocument/2006/math">
                    <m:oMathParaPr>
                      <m:jc m:val="centerGroup"/>
                    </m:oMathParaPr>
                    <m:oMath xmlns:m="http://schemas.openxmlformats.org/officeDocument/2006/math">
                      <m:r>
                        <m:rPr>
                          <m:sty m:val="p"/>
                        </m:rPr>
                        <a:rPr lang="en-US" b="0" i="1" smtClean="0">
                          <a:latin typeface="Cambria Math" panose="02040503050406030204" pitchFamily="18" charset="0"/>
                        </a:rPr>
                        <m:t>rank</m:t>
                      </m:r>
                      <m:d>
                        <m:dPr>
                          <m:ctrlPr>
                            <a:rPr lang="en-US" b="0" i="1" smtClean="0">
                              <a:latin typeface="Cambria Math" panose="02040503050406030204" pitchFamily="18" charset="0"/>
                            </a:rPr>
                          </m:ctrlPr>
                        </m:dPr>
                        <m:e>
                          <m:r>
                            <a:rPr lang="en-US" b="0" i="1" smtClean="0">
                              <a:latin typeface="Cambria Math" panose="02040503050406030204" pitchFamily="18" charset="0"/>
                            </a:rPr>
                            <m:t>𝑏𝑜𝑜𝑙</m:t>
                          </m:r>
                        </m:e>
                      </m:d>
                      <m:r>
                        <a:rPr lang="en-US" b="0" i="1" smtClean="0">
                          <a:latin typeface="Cambria Math" panose="02040503050406030204" pitchFamily="18" charset="0"/>
                        </a:rPr>
                        <m:t>&lt;</m:t>
                      </m:r>
                    </m:oMath>
                    <m:oMath xmlns:m="http://schemas.openxmlformats.org/officeDocument/2006/math">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𝑐h𝑎𝑟</m:t>
                          </m:r>
                        </m:e>
                      </m:d>
                      <m:r>
                        <a:rPr lang="en-US" b="0" i="1" smtClean="0">
                          <a:latin typeface="Cambria Math" panose="02040503050406030204" pitchFamily="18" charset="0"/>
                        </a:rPr>
                        <m:t>=</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𝑠𝑖𝑔𝑛𝑒𝑑</m:t>
                          </m:r>
                          <m:r>
                            <a:rPr lang="en-US" b="0" i="1" smtClean="0">
                              <a:latin typeface="Cambria Math" panose="02040503050406030204" pitchFamily="18" charset="0"/>
                            </a:rPr>
                            <m:t> </m:t>
                          </m:r>
                          <m:r>
                            <a:rPr lang="en-US" b="0" i="1" smtClean="0">
                              <a:latin typeface="Cambria Math" panose="02040503050406030204" pitchFamily="18" charset="0"/>
                            </a:rPr>
                            <m:t>𝑐h𝑎𝑟</m:t>
                          </m:r>
                        </m:e>
                      </m:d>
                      <m:r>
                        <a:rPr lang="en-US" b="0" i="1" smtClean="0">
                          <a:latin typeface="Cambria Math" panose="02040503050406030204" pitchFamily="18" charset="0"/>
                        </a:rPr>
                        <m:t>=</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𝑢𝑛𝑠𝑖𝑔𝑛𝑒𝑑</m:t>
                          </m:r>
                          <m:r>
                            <a:rPr lang="en-US" b="0" i="1" smtClean="0">
                              <a:latin typeface="Cambria Math" panose="02040503050406030204" pitchFamily="18" charset="0"/>
                            </a:rPr>
                            <m:t> </m:t>
                          </m:r>
                          <m:r>
                            <a:rPr lang="en-US" b="0" i="1" smtClean="0">
                              <a:latin typeface="Cambria Math" panose="02040503050406030204" pitchFamily="18" charset="0"/>
                            </a:rPr>
                            <m:t>𝑐h𝑎𝑟</m:t>
                          </m:r>
                        </m:e>
                      </m:d>
                      <m:r>
                        <a:rPr lang="en-US" b="0" i="1" smtClean="0">
                          <a:latin typeface="Cambria Math" panose="02040503050406030204" pitchFamily="18" charset="0"/>
                        </a:rPr>
                        <m:t>&lt;</m:t>
                      </m:r>
                    </m:oMath>
                    <m:oMath xmlns:m="http://schemas.openxmlformats.org/officeDocument/2006/math">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𝑠h𝑜𝑟𝑡</m:t>
                          </m:r>
                        </m:e>
                      </m:d>
                      <m:r>
                        <a:rPr lang="en-US" b="0" i="1" smtClean="0">
                          <a:latin typeface="Cambria Math" panose="02040503050406030204" pitchFamily="18" charset="0"/>
                        </a:rPr>
                        <m:t>=</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𝑢𝑛𝑠𝑖𝑔𝑛𝑒𝑑</m:t>
                          </m:r>
                          <m:r>
                            <a:rPr lang="en-US" b="0" i="1" smtClean="0">
                              <a:latin typeface="Cambria Math" panose="02040503050406030204" pitchFamily="18" charset="0"/>
                            </a:rPr>
                            <m:t> </m:t>
                          </m:r>
                          <m:r>
                            <a:rPr lang="en-US" b="0" i="1" smtClean="0">
                              <a:latin typeface="Cambria Math" panose="02040503050406030204" pitchFamily="18" charset="0"/>
                            </a:rPr>
                            <m:t>𝑠h𝑜𝑟𝑡</m:t>
                          </m:r>
                        </m:e>
                      </m:d>
                      <m:r>
                        <a:rPr lang="en-US" b="0" i="1" smtClean="0">
                          <a:latin typeface="Cambria Math" panose="02040503050406030204" pitchFamily="18" charset="0"/>
                        </a:rPr>
                        <m:t>&lt;</m:t>
                      </m:r>
                    </m:oMath>
                    <m:oMath xmlns:m="http://schemas.openxmlformats.org/officeDocument/2006/math">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𝑖𝑛𝑡</m:t>
                          </m:r>
                        </m:e>
                      </m:d>
                      <m:r>
                        <a:rPr lang="en-US" b="0" i="1" smtClean="0">
                          <a:latin typeface="Cambria Math" panose="02040503050406030204" pitchFamily="18" charset="0"/>
                        </a:rPr>
                        <m:t>=</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𝑢𝑛𝑠𝑖𝑔𝑛𝑒𝑑</m:t>
                          </m:r>
                          <m:r>
                            <a:rPr lang="en-US" b="0" i="1" smtClean="0">
                              <a:latin typeface="Cambria Math" panose="02040503050406030204" pitchFamily="18" charset="0"/>
                            </a:rPr>
                            <m:t> </m:t>
                          </m:r>
                          <m:r>
                            <a:rPr lang="en-US" b="0" i="1" smtClean="0">
                              <a:latin typeface="Cambria Math" panose="02040503050406030204" pitchFamily="18" charset="0"/>
                            </a:rPr>
                            <m:t>𝑖𝑛𝑡</m:t>
                          </m:r>
                        </m:e>
                      </m:d>
                      <m:r>
                        <a:rPr lang="en-US" b="0" i="1" smtClean="0">
                          <a:latin typeface="Cambria Math" panose="02040503050406030204" pitchFamily="18" charset="0"/>
                        </a:rPr>
                        <m:t>&lt;</m:t>
                      </m:r>
                    </m:oMath>
                    <m:oMath xmlns:m="http://schemas.openxmlformats.org/officeDocument/2006/math">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𝑙𝑜𝑛𝑔</m:t>
                          </m:r>
                        </m:e>
                      </m:d>
                      <m:r>
                        <a:rPr lang="en-US" b="0" i="1" smtClean="0">
                          <a:latin typeface="Cambria Math" panose="02040503050406030204" pitchFamily="18" charset="0"/>
                        </a:rPr>
                        <m:t>=</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𝑢𝑛𝑠𝑖𝑔𝑛𝑒𝑑</m:t>
                          </m:r>
                          <m:r>
                            <a:rPr lang="en-US" b="0" i="1" smtClean="0">
                              <a:latin typeface="Cambria Math" panose="02040503050406030204" pitchFamily="18" charset="0"/>
                            </a:rPr>
                            <m:t> </m:t>
                          </m:r>
                          <m:r>
                            <a:rPr lang="en-US" b="0" i="1" smtClean="0">
                              <a:latin typeface="Cambria Math" panose="02040503050406030204" pitchFamily="18" charset="0"/>
                            </a:rPr>
                            <m:t>𝑙𝑜𝑛𝑔</m:t>
                          </m:r>
                        </m:e>
                      </m:d>
                      <m:r>
                        <a:rPr lang="en-US" b="0" i="1" smtClean="0">
                          <a:latin typeface="Cambria Math" panose="02040503050406030204" pitchFamily="18" charset="0"/>
                        </a:rPr>
                        <m:t>&lt;</m:t>
                      </m:r>
                    </m:oMath>
                    <m:oMath xmlns:m="http://schemas.openxmlformats.org/officeDocument/2006/math">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𝑙𝑜𝑛𝑔</m:t>
                          </m:r>
                          <m:r>
                            <a:rPr lang="en-US" b="0" i="1" smtClean="0">
                              <a:latin typeface="Cambria Math" panose="02040503050406030204" pitchFamily="18" charset="0"/>
                            </a:rPr>
                            <m:t> </m:t>
                          </m:r>
                          <m:r>
                            <a:rPr lang="en-US" b="0" i="1" smtClean="0">
                              <a:latin typeface="Cambria Math" panose="02040503050406030204" pitchFamily="18" charset="0"/>
                            </a:rPr>
                            <m:t>𝑙𝑜𝑛𝑔</m:t>
                          </m:r>
                        </m:e>
                      </m:d>
                      <m:r>
                        <a:rPr lang="en-US" b="0" i="1" smtClean="0">
                          <a:latin typeface="Cambria Math" panose="02040503050406030204" pitchFamily="18" charset="0"/>
                        </a:rPr>
                        <m:t>=</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𝑢𝑛𝑠𝑖𝑔𝑛𝑒𝑑</m:t>
                          </m:r>
                          <m:r>
                            <a:rPr lang="en-US" b="0" i="1" smtClean="0">
                              <a:latin typeface="Cambria Math" panose="02040503050406030204" pitchFamily="18" charset="0"/>
                            </a:rPr>
                            <m:t> </m:t>
                          </m:r>
                          <m:r>
                            <a:rPr lang="en-US" b="0" i="1" smtClean="0">
                              <a:latin typeface="Cambria Math" panose="02040503050406030204" pitchFamily="18" charset="0"/>
                            </a:rPr>
                            <m:t>𝑙𝑜𝑛𝑔</m:t>
                          </m:r>
                          <m:r>
                            <a:rPr lang="en-US" b="0" i="1" smtClean="0">
                              <a:latin typeface="Cambria Math" panose="02040503050406030204" pitchFamily="18" charset="0"/>
                            </a:rPr>
                            <m:t> </m:t>
                          </m:r>
                          <m:r>
                            <a:rPr lang="en-US" b="0" i="1" smtClean="0">
                              <a:latin typeface="Cambria Math" panose="02040503050406030204" pitchFamily="18" charset="0"/>
                            </a:rPr>
                            <m:t>𝑙𝑜𝑛𝑔</m:t>
                          </m:r>
                        </m:e>
                      </m:d>
                      <m:r>
                        <a:rPr lang="en-US" b="0" i="1" smtClean="0">
                          <a:latin typeface="Cambria Math" panose="02040503050406030204" pitchFamily="18" charset="0"/>
                        </a:rPr>
                        <m:t>&lt;…</m:t>
                      </m:r>
                    </m:oMath>
                  </m:oMathPara>
                </a14:m>
                <a:endParaRPr lang="en-US" b="0" dirty="0"/>
              </a:p>
              <a:p>
                <a:pPr marL="0" indent="0" algn="ctr">
                  <a:buNone/>
                </a:pPr>
                <a:endParaRPr lang="en-US" b="0" dirty="0"/>
              </a:p>
              <a:p>
                <a:pPr marL="0" indent="0" algn="ctr">
                  <a:buNone/>
                </a:pPr>
                <a:r>
                  <a:rPr lang="ru-RU" dirty="0"/>
                  <a:t>Ранги разные, даже если представление совпадает!</a:t>
                </a:r>
                <a:endParaRPr lang="en-US" b="0" dirty="0"/>
              </a:p>
              <a:p>
                <a:pPr marL="0" indent="0" algn="ctr">
                  <a:buNone/>
                </a:pPr>
                <a:endParaRPr lang="ru-RU" dirty="0"/>
              </a:p>
            </p:txBody>
          </p:sp>
        </mc:Choice>
        <mc:Fallback xmlns="">
          <p:sp>
            <p:nvSpPr>
              <p:cNvPr id="5" name="Content Placeholder 4">
                <a:extLst>
                  <a:ext uri="{FF2B5EF4-FFF2-40B4-BE49-F238E27FC236}">
                    <a16:creationId xmlns:a16="http://schemas.microsoft.com/office/drawing/2014/main" id="{24AC750A-319A-4458-9983-ACDDB64AF6A4}"/>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45359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B738-E4F1-4048-A681-8C5001B6255A}"/>
              </a:ext>
            </a:extLst>
          </p:cNvPr>
          <p:cNvSpPr>
            <a:spLocks noGrp="1"/>
          </p:cNvSpPr>
          <p:nvPr>
            <p:ph type="title"/>
          </p:nvPr>
        </p:nvSpPr>
        <p:spPr/>
        <p:txBody>
          <a:bodyPr/>
          <a:lstStyle/>
          <a:p>
            <a:r>
              <a:rPr lang="ru-RU" dirty="0"/>
              <a:t>Тип целочисленного литерала</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308B0E-0D54-43E9-923D-B89B6D77CD7C}"/>
                  </a:ext>
                </a:extLst>
              </p:cNvPr>
              <p:cNvSpPr>
                <a:spLocks noGrp="1"/>
              </p:cNvSpPr>
              <p:nvPr>
                <p:ph idx="1"/>
              </p:nvPr>
            </p:nvSpPr>
            <p:spPr/>
            <p:txBody>
              <a:bodyPr/>
              <a:lstStyle/>
              <a:p>
                <a:r>
                  <a:rPr lang="ru-RU" dirty="0"/>
                  <a:t>Минимальный ранг = </a:t>
                </a:r>
                <a:r>
                  <a:rPr lang="en-US" dirty="0"/>
                  <a:t>rank(</a:t>
                </a:r>
                <a:r>
                  <a:rPr lang="en-US" dirty="0" err="1"/>
                  <a:t>int</a:t>
                </a:r>
                <a:r>
                  <a:rPr lang="en-US" dirty="0"/>
                  <a:t>) (</a:t>
                </a:r>
                <a:r>
                  <a:rPr lang="ru-RU" dirty="0"/>
                  <a:t>нет суффикса длины),</a:t>
                </a:r>
                <a:br>
                  <a:rPr lang="ru-RU" dirty="0"/>
                </a:br>
                <a:r>
                  <a:rPr lang="ru-RU" dirty="0"/>
                  <a:t>                                 </a:t>
                </a:r>
                <a:r>
                  <a:rPr lang="en-US" dirty="0"/>
                  <a:t> rank(long) (</a:t>
                </a:r>
                <a:r>
                  <a:rPr lang="ru-RU" dirty="0"/>
                  <a:t>суффикс длины </a:t>
                </a:r>
                <a:r>
                  <a:rPr lang="en-US" dirty="0"/>
                  <a:t>L),</a:t>
                </a:r>
                <a:br>
                  <a:rPr lang="en-US" dirty="0"/>
                </a:br>
                <a:r>
                  <a:rPr lang="en-US" dirty="0"/>
                  <a:t>                                  rank(long long) (</a:t>
                </a:r>
                <a:r>
                  <a:rPr lang="ru-RU" dirty="0"/>
                  <a:t>суффикс длины </a:t>
                </a:r>
                <a:r>
                  <a:rPr lang="en-US" dirty="0"/>
                  <a:t>LL)</a:t>
                </a:r>
              </a:p>
              <a:p>
                <a:r>
                  <a:rPr lang="ru-RU" dirty="0"/>
                  <a:t>Рассмотреть беззнаковые, если суффикс </a:t>
                </a:r>
                <a:r>
                  <a:rPr lang="en-US" dirty="0"/>
                  <a:t>U </a:t>
                </a:r>
                <a:r>
                  <a:rPr lang="ru-RU" dirty="0"/>
                  <a:t>или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base</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m:t>
                    </m:r>
                  </m:oMath>
                </a14:m>
                <a:r>
                  <a:rPr lang="en-US" dirty="0"/>
                  <a:t>,</a:t>
                </a:r>
                <a:br>
                  <a:rPr lang="en-US" dirty="0"/>
                </a:br>
                <a:r>
                  <a:rPr lang="ru-RU" dirty="0"/>
                  <a:t>рассмотреть знаковые, если нет суффикса </a:t>
                </a:r>
                <a:r>
                  <a:rPr lang="en-US" dirty="0"/>
                  <a:t>U.</a:t>
                </a:r>
              </a:p>
              <a:p>
                <a:r>
                  <a:rPr lang="ru-RU" dirty="0"/>
                  <a:t>Просматривать по возрастанию ранга, внутри ранга сначала знаковые.</a:t>
                </a:r>
              </a:p>
              <a:p>
                <a:endParaRPr lang="ru-RU" dirty="0"/>
              </a:p>
              <a:p>
                <a:pPr marL="0" indent="0" algn="ctr">
                  <a:buNone/>
                </a:pPr>
                <a:r>
                  <a:rPr lang="ru-RU" dirty="0"/>
                  <a:t>Результат – первые по порядку рассмотрения тип,</a:t>
                </a:r>
                <a:br>
                  <a:rPr lang="ru-RU" dirty="0"/>
                </a:br>
                <a:r>
                  <a:rPr lang="ru-RU" dirty="0"/>
                  <a:t>в котором значение представимо.</a:t>
                </a:r>
                <a:endParaRPr lang="en-US" dirty="0"/>
              </a:p>
            </p:txBody>
          </p:sp>
        </mc:Choice>
        <mc:Fallback xmlns="">
          <p:sp>
            <p:nvSpPr>
              <p:cNvPr id="3" name="Content Placeholder 2">
                <a:extLst>
                  <a:ext uri="{FF2B5EF4-FFF2-40B4-BE49-F238E27FC236}">
                    <a16:creationId xmlns:a16="http://schemas.microsoft.com/office/drawing/2014/main" id="{45308B0E-0D54-43E9-923D-B89B6D77CD7C}"/>
                  </a:ext>
                </a:extLst>
              </p:cNvPr>
              <p:cNvSpPr>
                <a:spLocks noGrp="1" noRot="1" noChangeAspect="1" noMove="1" noResize="1" noEditPoints="1" noAdjustHandles="1" noChangeArrowheads="1" noChangeShapeType="1" noTextEdit="1"/>
              </p:cNvSpPr>
              <p:nvPr>
                <p:ph idx="1"/>
              </p:nvPr>
            </p:nvSpPr>
            <p:spPr>
              <a:blipFill>
                <a:blip r:embed="rId2"/>
                <a:stretch>
                  <a:fillRect l="-1043" t="-2081" r="-1217"/>
                </a:stretch>
              </a:blipFill>
            </p:spPr>
            <p:txBody>
              <a:bodyPr/>
              <a:lstStyle/>
              <a:p>
                <a:r>
                  <a:rPr lang="ru-RU">
                    <a:noFill/>
                  </a:rPr>
                  <a:t> </a:t>
                </a:r>
              </a:p>
            </p:txBody>
          </p:sp>
        </mc:Fallback>
      </mc:AlternateContent>
    </p:spTree>
    <p:extLst>
      <p:ext uri="{BB962C8B-B14F-4D97-AF65-F5344CB8AC3E}">
        <p14:creationId xmlns:p14="http://schemas.microsoft.com/office/powerpoint/2010/main" val="1867958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555D-BE61-40E9-9445-89DE86140380}"/>
              </a:ext>
            </a:extLst>
          </p:cNvPr>
          <p:cNvSpPr>
            <a:spLocks noGrp="1"/>
          </p:cNvSpPr>
          <p:nvPr>
            <p:ph type="title"/>
          </p:nvPr>
        </p:nvSpPr>
        <p:spPr/>
        <p:txBody>
          <a:bodyPr/>
          <a:lstStyle/>
          <a:p>
            <a:r>
              <a:rPr lang="ru-RU" dirty="0"/>
              <a:t>Тип </a:t>
            </a:r>
            <a:r>
              <a:rPr lang="en-US" dirty="0"/>
              <a:t>bool</a:t>
            </a:r>
            <a:endParaRPr lang="ru-RU" dirty="0"/>
          </a:p>
        </p:txBody>
      </p:sp>
      <p:sp>
        <p:nvSpPr>
          <p:cNvPr id="3" name="Content Placeholder 2">
            <a:extLst>
              <a:ext uri="{FF2B5EF4-FFF2-40B4-BE49-F238E27FC236}">
                <a16:creationId xmlns:a16="http://schemas.microsoft.com/office/drawing/2014/main" id="{D86E7583-12A6-4089-A79D-F81BCA58F1C1}"/>
              </a:ext>
            </a:extLst>
          </p:cNvPr>
          <p:cNvSpPr>
            <a:spLocks noGrp="1"/>
          </p:cNvSpPr>
          <p:nvPr>
            <p:ph idx="1"/>
          </p:nvPr>
        </p:nvSpPr>
        <p:spPr/>
        <p:txBody>
          <a:bodyPr/>
          <a:lstStyle/>
          <a:p>
            <a:r>
              <a:rPr lang="ru-RU" dirty="0"/>
              <a:t>Значения «истина» и «ложь» записываются литерами</a:t>
            </a:r>
            <a:br>
              <a:rPr lang="ru-RU" dirty="0"/>
            </a:br>
            <a:r>
              <a:rPr lang="en-US" dirty="0"/>
              <a:t>true </a:t>
            </a:r>
            <a:r>
              <a:rPr lang="ru-RU" dirty="0"/>
              <a:t>и </a:t>
            </a:r>
            <a:r>
              <a:rPr lang="en-US" dirty="0"/>
              <a:t>false.</a:t>
            </a:r>
            <a:endParaRPr lang="ru-RU" dirty="0"/>
          </a:p>
        </p:txBody>
      </p:sp>
    </p:spTree>
    <p:extLst>
      <p:ext uri="{BB962C8B-B14F-4D97-AF65-F5344CB8AC3E}">
        <p14:creationId xmlns:p14="http://schemas.microsoft.com/office/powerpoint/2010/main" val="400826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292D-F249-48F5-A096-4C7A5F98ECD0}"/>
              </a:ext>
            </a:extLst>
          </p:cNvPr>
          <p:cNvSpPr>
            <a:spLocks noGrp="1"/>
          </p:cNvSpPr>
          <p:nvPr>
            <p:ph type="title"/>
          </p:nvPr>
        </p:nvSpPr>
        <p:spPr/>
        <p:txBody>
          <a:bodyPr/>
          <a:lstStyle/>
          <a:p>
            <a:r>
              <a:rPr lang="ru-RU" dirty="0"/>
              <a:t>Символьные и строковые литералы</a:t>
            </a:r>
          </a:p>
        </p:txBody>
      </p:sp>
      <p:sp>
        <p:nvSpPr>
          <p:cNvPr id="3" name="Content Placeholder 2">
            <a:extLst>
              <a:ext uri="{FF2B5EF4-FFF2-40B4-BE49-F238E27FC236}">
                <a16:creationId xmlns:a16="http://schemas.microsoft.com/office/drawing/2014/main" id="{5DD123C6-4EE5-4CCF-9842-C4626B345E68}"/>
              </a:ext>
            </a:extLst>
          </p:cNvPr>
          <p:cNvSpPr>
            <a:spLocks noGrp="1"/>
          </p:cNvSpPr>
          <p:nvPr>
            <p:ph idx="1"/>
          </p:nvPr>
        </p:nvSpPr>
        <p:spPr>
          <a:xfrm>
            <a:off x="838199" y="1825625"/>
            <a:ext cx="10900719" cy="4681966"/>
          </a:xfrm>
        </p:spPr>
        <p:txBody>
          <a:bodyPr/>
          <a:lstStyle/>
          <a:p>
            <a:r>
              <a:rPr lang="ru-RU" dirty="0"/>
              <a:t>Синтаксис: </a:t>
            </a:r>
            <a:r>
              <a:rPr lang="en-US" dirty="0"/>
              <a:t>‘X’ – </a:t>
            </a:r>
            <a:r>
              <a:rPr lang="ru-RU" dirty="0"/>
              <a:t>один символ в одиночных кавычках</a:t>
            </a:r>
            <a:r>
              <a:rPr lang="en-US" dirty="0"/>
              <a:t>, </a:t>
            </a:r>
            <a:r>
              <a:rPr lang="ru-RU" dirty="0"/>
              <a:t>тип </a:t>
            </a:r>
            <a:r>
              <a:rPr lang="en-US" dirty="0"/>
              <a:t>char.</a:t>
            </a:r>
            <a:endParaRPr lang="ru-RU" dirty="0"/>
          </a:p>
          <a:p>
            <a:r>
              <a:rPr lang="en-US" dirty="0"/>
              <a:t>Escape-</a:t>
            </a:r>
            <a:r>
              <a:rPr lang="ru-RU" dirty="0"/>
              <a:t>последовательности:</a:t>
            </a:r>
            <a:endParaRPr lang="en-US" dirty="0"/>
          </a:p>
          <a:p>
            <a:endParaRPr lang="en-US" dirty="0"/>
          </a:p>
          <a:p>
            <a:endParaRPr lang="en-US" dirty="0"/>
          </a:p>
          <a:p>
            <a:endParaRPr lang="en-US" dirty="0"/>
          </a:p>
          <a:p>
            <a:endParaRPr lang="en-US" dirty="0"/>
          </a:p>
          <a:p>
            <a:endParaRPr lang="en-US" dirty="0"/>
          </a:p>
          <a:p>
            <a:r>
              <a:rPr lang="ru-RU" dirty="0"/>
              <a:t>Строковые литералы – </a:t>
            </a:r>
            <a:r>
              <a:rPr lang="en-US" dirty="0"/>
              <a:t>“</a:t>
            </a:r>
            <a:r>
              <a:rPr lang="en-US" dirty="0" err="1"/>
              <a:t>abc</a:t>
            </a:r>
            <a:r>
              <a:rPr lang="en-US" dirty="0"/>
              <a:t>” – </a:t>
            </a:r>
            <a:r>
              <a:rPr lang="ru-RU" dirty="0"/>
              <a:t>последовательность символов в двойных кавычках (тип - ?)</a:t>
            </a:r>
          </a:p>
        </p:txBody>
      </p:sp>
      <p:graphicFrame>
        <p:nvGraphicFramePr>
          <p:cNvPr id="6" name="Table 5">
            <a:extLst>
              <a:ext uri="{FF2B5EF4-FFF2-40B4-BE49-F238E27FC236}">
                <a16:creationId xmlns:a16="http://schemas.microsoft.com/office/drawing/2014/main" id="{5F618831-D545-4CD0-A236-379DE3C1D3AD}"/>
              </a:ext>
            </a:extLst>
          </p:cNvPr>
          <p:cNvGraphicFramePr>
            <a:graphicFrameLocks noGrp="1"/>
          </p:cNvGraphicFramePr>
          <p:nvPr>
            <p:extLst>
              <p:ext uri="{D42A27DB-BD31-4B8C-83A1-F6EECF244321}">
                <p14:modId xmlns:p14="http://schemas.microsoft.com/office/powerpoint/2010/main" val="3523801178"/>
              </p:ext>
            </p:extLst>
          </p:nvPr>
        </p:nvGraphicFramePr>
        <p:xfrm>
          <a:off x="1572396" y="2786448"/>
          <a:ext cx="4393514" cy="2562140"/>
        </p:xfrm>
        <a:graphic>
          <a:graphicData uri="http://schemas.openxmlformats.org/drawingml/2006/table">
            <a:tbl>
              <a:tblPr firstRow="1" bandRow="1">
                <a:tableStyleId>{5C22544A-7EE6-4342-B048-85BDC9FD1C3A}</a:tableStyleId>
              </a:tblPr>
              <a:tblGrid>
                <a:gridCol w="2669746">
                  <a:extLst>
                    <a:ext uri="{9D8B030D-6E8A-4147-A177-3AD203B41FA5}">
                      <a16:colId xmlns:a16="http://schemas.microsoft.com/office/drawing/2014/main" val="3212492755"/>
                    </a:ext>
                  </a:extLst>
                </a:gridCol>
                <a:gridCol w="1723768">
                  <a:extLst>
                    <a:ext uri="{9D8B030D-6E8A-4147-A177-3AD203B41FA5}">
                      <a16:colId xmlns:a16="http://schemas.microsoft.com/office/drawing/2014/main" val="1143489187"/>
                    </a:ext>
                  </a:extLst>
                </a:gridCol>
              </a:tblGrid>
              <a:tr h="366020">
                <a:tc>
                  <a:txBody>
                    <a:bodyPr/>
                    <a:lstStyle/>
                    <a:p>
                      <a:r>
                        <a:rPr lang="ru-RU" dirty="0"/>
                        <a:t>Последовательность</a:t>
                      </a:r>
                    </a:p>
                  </a:txBody>
                  <a:tcPr/>
                </a:tc>
                <a:tc>
                  <a:txBody>
                    <a:bodyPr/>
                    <a:lstStyle/>
                    <a:p>
                      <a:r>
                        <a:rPr lang="ru-RU" dirty="0"/>
                        <a:t>Значение</a:t>
                      </a:r>
                    </a:p>
                  </a:txBody>
                  <a:tcPr/>
                </a:tc>
                <a:extLst>
                  <a:ext uri="{0D108BD9-81ED-4DB2-BD59-A6C34878D82A}">
                    <a16:rowId xmlns:a16="http://schemas.microsoft.com/office/drawing/2014/main" val="217191212"/>
                  </a:ext>
                </a:extLst>
              </a:tr>
              <a:tr h="366020">
                <a:tc>
                  <a:txBody>
                    <a:bodyPr/>
                    <a:lstStyle/>
                    <a:p>
                      <a:r>
                        <a:rPr lang="en-US" dirty="0"/>
                        <a:t>\’</a:t>
                      </a:r>
                      <a:endParaRPr lang="ru-RU" dirty="0"/>
                    </a:p>
                  </a:txBody>
                  <a:tcPr/>
                </a:tc>
                <a:tc>
                  <a:txBody>
                    <a:bodyPr/>
                    <a:lstStyle/>
                    <a:p>
                      <a:r>
                        <a:rPr lang="en-US" dirty="0"/>
                        <a:t>‘</a:t>
                      </a:r>
                      <a:endParaRPr lang="ru-RU" dirty="0"/>
                    </a:p>
                  </a:txBody>
                  <a:tcPr/>
                </a:tc>
                <a:extLst>
                  <a:ext uri="{0D108BD9-81ED-4DB2-BD59-A6C34878D82A}">
                    <a16:rowId xmlns:a16="http://schemas.microsoft.com/office/drawing/2014/main" val="2220533138"/>
                  </a:ext>
                </a:extLst>
              </a:tr>
              <a:tr h="366020">
                <a:tc>
                  <a:txBody>
                    <a:bodyPr/>
                    <a:lstStyle/>
                    <a:p>
                      <a:r>
                        <a:rPr lang="en-US" dirty="0"/>
                        <a:t>\”</a:t>
                      </a:r>
                      <a:endParaRPr lang="ru-RU" dirty="0"/>
                    </a:p>
                  </a:txBody>
                  <a:tcPr/>
                </a:tc>
                <a:tc>
                  <a:txBody>
                    <a:bodyPr/>
                    <a:lstStyle/>
                    <a:p>
                      <a:r>
                        <a:rPr lang="en-US" dirty="0"/>
                        <a:t>“</a:t>
                      </a:r>
                      <a:endParaRPr lang="ru-RU" dirty="0"/>
                    </a:p>
                  </a:txBody>
                  <a:tcPr/>
                </a:tc>
                <a:extLst>
                  <a:ext uri="{0D108BD9-81ED-4DB2-BD59-A6C34878D82A}">
                    <a16:rowId xmlns:a16="http://schemas.microsoft.com/office/drawing/2014/main" val="1536854266"/>
                  </a:ext>
                </a:extLst>
              </a:tr>
              <a:tr h="366020">
                <a:tc>
                  <a:txBody>
                    <a:bodyPr/>
                    <a:lstStyle/>
                    <a:p>
                      <a:r>
                        <a:rPr lang="en-US" dirty="0"/>
                        <a:t>\?</a:t>
                      </a:r>
                      <a:endParaRPr lang="ru-RU" dirty="0"/>
                    </a:p>
                  </a:txBody>
                  <a:tcPr/>
                </a:tc>
                <a:tc>
                  <a:txBody>
                    <a:bodyPr/>
                    <a:lstStyle/>
                    <a:p>
                      <a:r>
                        <a:rPr lang="en-US" dirty="0"/>
                        <a:t>?</a:t>
                      </a:r>
                      <a:endParaRPr lang="ru-RU" dirty="0"/>
                    </a:p>
                  </a:txBody>
                  <a:tcPr/>
                </a:tc>
                <a:extLst>
                  <a:ext uri="{0D108BD9-81ED-4DB2-BD59-A6C34878D82A}">
                    <a16:rowId xmlns:a16="http://schemas.microsoft.com/office/drawing/2014/main" val="1779528226"/>
                  </a:ext>
                </a:extLst>
              </a:tr>
              <a:tr h="366020">
                <a:tc>
                  <a:txBody>
                    <a:bodyPr/>
                    <a:lstStyle/>
                    <a:p>
                      <a:r>
                        <a:rPr lang="en-US" dirty="0"/>
                        <a:t>\\</a:t>
                      </a:r>
                      <a:endParaRPr lang="ru-RU" dirty="0"/>
                    </a:p>
                  </a:txBody>
                  <a:tcPr/>
                </a:tc>
                <a:tc>
                  <a:txBody>
                    <a:bodyPr/>
                    <a:lstStyle/>
                    <a:p>
                      <a:r>
                        <a:rPr lang="en-US" dirty="0"/>
                        <a:t>\</a:t>
                      </a:r>
                      <a:endParaRPr lang="ru-RU" dirty="0"/>
                    </a:p>
                  </a:txBody>
                  <a:tcPr/>
                </a:tc>
                <a:extLst>
                  <a:ext uri="{0D108BD9-81ED-4DB2-BD59-A6C34878D82A}">
                    <a16:rowId xmlns:a16="http://schemas.microsoft.com/office/drawing/2014/main" val="2737321518"/>
                  </a:ext>
                </a:extLst>
              </a:tr>
              <a:tr h="366020">
                <a:tc>
                  <a:txBody>
                    <a:bodyPr/>
                    <a:lstStyle/>
                    <a:p>
                      <a:r>
                        <a:rPr lang="en-US" dirty="0"/>
                        <a:t>\a</a:t>
                      </a:r>
                      <a:endParaRPr lang="ru-RU" dirty="0"/>
                    </a:p>
                  </a:txBody>
                  <a:tcPr/>
                </a:tc>
                <a:tc>
                  <a:txBody>
                    <a:bodyPr/>
                    <a:lstStyle/>
                    <a:p>
                      <a:r>
                        <a:rPr lang="en-US" dirty="0"/>
                        <a:t>Alert</a:t>
                      </a:r>
                      <a:endParaRPr lang="ru-RU" dirty="0"/>
                    </a:p>
                  </a:txBody>
                  <a:tcPr/>
                </a:tc>
                <a:extLst>
                  <a:ext uri="{0D108BD9-81ED-4DB2-BD59-A6C34878D82A}">
                    <a16:rowId xmlns:a16="http://schemas.microsoft.com/office/drawing/2014/main" val="621052156"/>
                  </a:ext>
                </a:extLst>
              </a:tr>
              <a:tr h="366020">
                <a:tc>
                  <a:txBody>
                    <a:bodyPr/>
                    <a:lstStyle/>
                    <a:p>
                      <a:r>
                        <a:rPr lang="ru-RU" dirty="0"/>
                        <a:t>\</a:t>
                      </a:r>
                      <a:r>
                        <a:rPr lang="en-US" dirty="0"/>
                        <a:t>b</a:t>
                      </a:r>
                      <a:endParaRPr lang="ru-RU" dirty="0"/>
                    </a:p>
                  </a:txBody>
                  <a:tcPr/>
                </a:tc>
                <a:tc>
                  <a:txBody>
                    <a:bodyPr/>
                    <a:lstStyle/>
                    <a:p>
                      <a:r>
                        <a:rPr lang="en-US" dirty="0"/>
                        <a:t>Backspace</a:t>
                      </a:r>
                      <a:endParaRPr lang="ru-RU" dirty="0"/>
                    </a:p>
                  </a:txBody>
                  <a:tcPr/>
                </a:tc>
                <a:extLst>
                  <a:ext uri="{0D108BD9-81ED-4DB2-BD59-A6C34878D82A}">
                    <a16:rowId xmlns:a16="http://schemas.microsoft.com/office/drawing/2014/main" val="3566216715"/>
                  </a:ext>
                </a:extLst>
              </a:tr>
            </a:tbl>
          </a:graphicData>
        </a:graphic>
      </p:graphicFrame>
      <p:graphicFrame>
        <p:nvGraphicFramePr>
          <p:cNvPr id="7" name="Table 6">
            <a:extLst>
              <a:ext uri="{FF2B5EF4-FFF2-40B4-BE49-F238E27FC236}">
                <a16:creationId xmlns:a16="http://schemas.microsoft.com/office/drawing/2014/main" id="{377CDDE6-15DA-48D7-9B7D-C55996BDFF13}"/>
              </a:ext>
            </a:extLst>
          </p:cNvPr>
          <p:cNvGraphicFramePr>
            <a:graphicFrameLocks noGrp="1"/>
          </p:cNvGraphicFramePr>
          <p:nvPr>
            <p:extLst>
              <p:ext uri="{D42A27DB-BD31-4B8C-83A1-F6EECF244321}">
                <p14:modId xmlns:p14="http://schemas.microsoft.com/office/powerpoint/2010/main" val="3038190596"/>
              </p:ext>
            </p:extLst>
          </p:nvPr>
        </p:nvGraphicFramePr>
        <p:xfrm>
          <a:off x="6366473" y="2786448"/>
          <a:ext cx="5051169" cy="2562140"/>
        </p:xfrm>
        <a:graphic>
          <a:graphicData uri="http://schemas.openxmlformats.org/drawingml/2006/table">
            <a:tbl>
              <a:tblPr firstRow="1" bandRow="1">
                <a:tableStyleId>{5C22544A-7EE6-4342-B048-85BDC9FD1C3A}</a:tableStyleId>
              </a:tblPr>
              <a:tblGrid>
                <a:gridCol w="2739162">
                  <a:extLst>
                    <a:ext uri="{9D8B030D-6E8A-4147-A177-3AD203B41FA5}">
                      <a16:colId xmlns:a16="http://schemas.microsoft.com/office/drawing/2014/main" val="3212492755"/>
                    </a:ext>
                  </a:extLst>
                </a:gridCol>
                <a:gridCol w="2312007">
                  <a:extLst>
                    <a:ext uri="{9D8B030D-6E8A-4147-A177-3AD203B41FA5}">
                      <a16:colId xmlns:a16="http://schemas.microsoft.com/office/drawing/2014/main" val="1143489187"/>
                    </a:ext>
                  </a:extLst>
                </a:gridCol>
              </a:tblGrid>
              <a:tr h="366020">
                <a:tc>
                  <a:txBody>
                    <a:bodyPr/>
                    <a:lstStyle/>
                    <a:p>
                      <a:r>
                        <a:rPr lang="ru-RU" dirty="0"/>
                        <a:t>Последовательность</a:t>
                      </a:r>
                    </a:p>
                  </a:txBody>
                  <a:tcPr/>
                </a:tc>
                <a:tc>
                  <a:txBody>
                    <a:bodyPr/>
                    <a:lstStyle/>
                    <a:p>
                      <a:r>
                        <a:rPr lang="ru-RU" dirty="0"/>
                        <a:t>Значение</a:t>
                      </a:r>
                    </a:p>
                  </a:txBody>
                  <a:tcPr/>
                </a:tc>
                <a:extLst>
                  <a:ext uri="{0D108BD9-81ED-4DB2-BD59-A6C34878D82A}">
                    <a16:rowId xmlns:a16="http://schemas.microsoft.com/office/drawing/2014/main" val="217191212"/>
                  </a:ext>
                </a:extLst>
              </a:tr>
              <a:tr h="366020">
                <a:tc>
                  <a:txBody>
                    <a:bodyPr/>
                    <a:lstStyle/>
                    <a:p>
                      <a:r>
                        <a:rPr lang="en-US" dirty="0"/>
                        <a:t>\f</a:t>
                      </a:r>
                      <a:endParaRPr lang="ru-RU" dirty="0"/>
                    </a:p>
                  </a:txBody>
                  <a:tcPr/>
                </a:tc>
                <a:tc>
                  <a:txBody>
                    <a:bodyPr/>
                    <a:lstStyle/>
                    <a:p>
                      <a:r>
                        <a:rPr lang="en-US" dirty="0"/>
                        <a:t>Form feed</a:t>
                      </a:r>
                      <a:endParaRPr lang="ru-RU" dirty="0"/>
                    </a:p>
                  </a:txBody>
                  <a:tcPr/>
                </a:tc>
                <a:extLst>
                  <a:ext uri="{0D108BD9-81ED-4DB2-BD59-A6C34878D82A}">
                    <a16:rowId xmlns:a16="http://schemas.microsoft.com/office/drawing/2014/main" val="1536854266"/>
                  </a:ext>
                </a:extLst>
              </a:tr>
              <a:tr h="366020">
                <a:tc>
                  <a:txBody>
                    <a:bodyPr/>
                    <a:lstStyle/>
                    <a:p>
                      <a:r>
                        <a:rPr lang="en-US" dirty="0"/>
                        <a:t>\n</a:t>
                      </a:r>
                      <a:endParaRPr lang="ru-RU" dirty="0"/>
                    </a:p>
                  </a:txBody>
                  <a:tcPr/>
                </a:tc>
                <a:tc>
                  <a:txBody>
                    <a:bodyPr/>
                    <a:lstStyle/>
                    <a:p>
                      <a:r>
                        <a:rPr lang="en-US" dirty="0"/>
                        <a:t>New line</a:t>
                      </a:r>
                      <a:endParaRPr lang="ru-RU" dirty="0"/>
                    </a:p>
                  </a:txBody>
                  <a:tcPr/>
                </a:tc>
                <a:extLst>
                  <a:ext uri="{0D108BD9-81ED-4DB2-BD59-A6C34878D82A}">
                    <a16:rowId xmlns:a16="http://schemas.microsoft.com/office/drawing/2014/main" val="1779528226"/>
                  </a:ext>
                </a:extLst>
              </a:tr>
              <a:tr h="366020">
                <a:tc>
                  <a:txBody>
                    <a:bodyPr/>
                    <a:lstStyle/>
                    <a:p>
                      <a:r>
                        <a:rPr lang="en-US" dirty="0"/>
                        <a:t>\r</a:t>
                      </a:r>
                      <a:endParaRPr lang="ru-RU" dirty="0"/>
                    </a:p>
                  </a:txBody>
                  <a:tcPr/>
                </a:tc>
                <a:tc>
                  <a:txBody>
                    <a:bodyPr/>
                    <a:lstStyle/>
                    <a:p>
                      <a:r>
                        <a:rPr lang="en-US" dirty="0"/>
                        <a:t>carriage Return</a:t>
                      </a:r>
                      <a:endParaRPr lang="ru-RU" dirty="0"/>
                    </a:p>
                  </a:txBody>
                  <a:tcPr/>
                </a:tc>
                <a:extLst>
                  <a:ext uri="{0D108BD9-81ED-4DB2-BD59-A6C34878D82A}">
                    <a16:rowId xmlns:a16="http://schemas.microsoft.com/office/drawing/2014/main" val="2737321518"/>
                  </a:ext>
                </a:extLst>
              </a:tr>
              <a:tr h="366020">
                <a:tc>
                  <a:txBody>
                    <a:bodyPr/>
                    <a:lstStyle/>
                    <a:p>
                      <a:r>
                        <a:rPr lang="en-US" dirty="0"/>
                        <a:t>\t</a:t>
                      </a:r>
                      <a:endParaRPr lang="ru-RU" dirty="0"/>
                    </a:p>
                  </a:txBody>
                  <a:tcPr/>
                </a:tc>
                <a:tc>
                  <a:txBody>
                    <a:bodyPr/>
                    <a:lstStyle/>
                    <a:p>
                      <a:r>
                        <a:rPr lang="en-US" dirty="0"/>
                        <a:t>horizontal Tab</a:t>
                      </a:r>
                      <a:endParaRPr lang="ru-RU" dirty="0"/>
                    </a:p>
                  </a:txBody>
                  <a:tcPr/>
                </a:tc>
                <a:extLst>
                  <a:ext uri="{0D108BD9-81ED-4DB2-BD59-A6C34878D82A}">
                    <a16:rowId xmlns:a16="http://schemas.microsoft.com/office/drawing/2014/main" val="621052156"/>
                  </a:ext>
                </a:extLst>
              </a:tr>
              <a:tr h="366020">
                <a:tc>
                  <a:txBody>
                    <a:bodyPr/>
                    <a:lstStyle/>
                    <a:p>
                      <a:r>
                        <a:rPr lang="en-US" dirty="0"/>
                        <a:t>\v</a:t>
                      </a:r>
                      <a:endParaRPr lang="ru-RU" dirty="0"/>
                    </a:p>
                  </a:txBody>
                  <a:tcPr/>
                </a:tc>
                <a:tc>
                  <a:txBody>
                    <a:bodyPr/>
                    <a:lstStyle/>
                    <a:p>
                      <a:r>
                        <a:rPr lang="en-US" dirty="0"/>
                        <a:t>Vertical tab</a:t>
                      </a:r>
                      <a:endParaRPr lang="ru-RU" dirty="0"/>
                    </a:p>
                  </a:txBody>
                  <a:tcPr/>
                </a:tc>
                <a:extLst>
                  <a:ext uri="{0D108BD9-81ED-4DB2-BD59-A6C34878D82A}">
                    <a16:rowId xmlns:a16="http://schemas.microsoft.com/office/drawing/2014/main" val="1835854889"/>
                  </a:ext>
                </a:extLst>
              </a:tr>
              <a:tr h="366020">
                <a:tc>
                  <a:txBody>
                    <a:bodyPr/>
                    <a:lstStyle/>
                    <a:p>
                      <a:r>
                        <a:rPr lang="en-US" dirty="0"/>
                        <a:t>\OOO, \</a:t>
                      </a:r>
                      <a:r>
                        <a:rPr lang="en-US" dirty="0" err="1"/>
                        <a:t>xXXXX</a:t>
                      </a:r>
                      <a:endParaRPr lang="ru-RU" dirty="0"/>
                    </a:p>
                  </a:txBody>
                  <a:tcPr/>
                </a:tc>
                <a:tc>
                  <a:txBody>
                    <a:bodyPr/>
                    <a:lstStyle/>
                    <a:p>
                      <a:r>
                        <a:rPr lang="ru-RU" dirty="0"/>
                        <a:t>Произвольный код</a:t>
                      </a:r>
                    </a:p>
                  </a:txBody>
                  <a:tcPr/>
                </a:tc>
                <a:extLst>
                  <a:ext uri="{0D108BD9-81ED-4DB2-BD59-A6C34878D82A}">
                    <a16:rowId xmlns:a16="http://schemas.microsoft.com/office/drawing/2014/main" val="1912939079"/>
                  </a:ext>
                </a:extLst>
              </a:tr>
            </a:tbl>
          </a:graphicData>
        </a:graphic>
      </p:graphicFrame>
    </p:spTree>
    <p:extLst>
      <p:ext uri="{BB962C8B-B14F-4D97-AF65-F5344CB8AC3E}">
        <p14:creationId xmlns:p14="http://schemas.microsoft.com/office/powerpoint/2010/main" val="2284607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b="1" dirty="0"/>
              <a:t>формальная</a:t>
            </a:r>
            <a:r>
              <a:rPr lang="ru-RU" dirty="0">
                <a:solidFill>
                  <a:schemeClr val="bg1">
                    <a:lumMod val="50000"/>
                  </a:schemeClr>
                </a:solidFill>
              </a:rPr>
              <a:t> знаковая система для планирования поведения компьютеров</a:t>
            </a:r>
          </a:p>
          <a:p>
            <a:pPr marL="3600000" indent="0">
              <a:buNone/>
            </a:pPr>
            <a:endParaRPr lang="ru-RU" dirty="0">
              <a:solidFill>
                <a:schemeClr val="bg1">
                  <a:lumMod val="50000"/>
                </a:schemeClr>
              </a:solidFill>
            </a:endParaRPr>
          </a:p>
          <a:p>
            <a:pPr marL="0" indent="0">
              <a:buNone/>
            </a:pPr>
            <a:r>
              <a:rPr lang="ru-RU" i="1" dirty="0"/>
              <a:t>Формальный язык (</a:t>
            </a:r>
            <a:r>
              <a:rPr lang="en-US" i="1" dirty="0"/>
              <a:t>formal language)</a:t>
            </a:r>
            <a:r>
              <a:rPr lang="en-US" dirty="0"/>
              <a:t> –</a:t>
            </a:r>
            <a:endParaRPr lang="ru-RU" dirty="0"/>
          </a:p>
          <a:p>
            <a:pPr marL="3600000" indent="0">
              <a:buNone/>
            </a:pPr>
            <a:r>
              <a:rPr lang="ru-RU" dirty="0"/>
              <a:t>множество конечных строк над конечным алфавитом</a:t>
            </a:r>
          </a:p>
        </p:txBody>
      </p:sp>
    </p:spTree>
    <p:extLst>
      <p:ext uri="{BB962C8B-B14F-4D97-AF65-F5344CB8AC3E}">
        <p14:creationId xmlns:p14="http://schemas.microsoft.com/office/powerpoint/2010/main" val="1136358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67FB76D-2BB0-4230-B2E6-48E0ADA4F031}"/>
              </a:ext>
            </a:extLst>
          </p:cNvPr>
          <p:cNvSpPr/>
          <p:nvPr/>
        </p:nvSpPr>
        <p:spPr>
          <a:xfrm>
            <a:off x="1495168" y="3761582"/>
            <a:ext cx="4961237" cy="1261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a:extLst>
              <a:ext uri="{FF2B5EF4-FFF2-40B4-BE49-F238E27FC236}">
                <a16:creationId xmlns:a16="http://schemas.microsoft.com/office/drawing/2014/main" id="{62336BBB-0DF5-4964-9923-B8496C06FB0D}"/>
              </a:ext>
            </a:extLst>
          </p:cNvPr>
          <p:cNvSpPr>
            <a:spLocks noGrp="1"/>
          </p:cNvSpPr>
          <p:nvPr>
            <p:ph type="title"/>
          </p:nvPr>
        </p:nvSpPr>
        <p:spPr/>
        <p:txBody>
          <a:bodyPr/>
          <a:lstStyle/>
          <a:p>
            <a:r>
              <a:rPr lang="ru-RU" dirty="0"/>
              <a:t>Типы с плавающей точкой</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87C0C7-BDDA-432B-8556-666296E9C253}"/>
                  </a:ext>
                </a:extLst>
              </p:cNvPr>
              <p:cNvSpPr>
                <a:spLocks noGrp="1"/>
              </p:cNvSpPr>
              <p:nvPr>
                <p:ph idx="1"/>
              </p:nvPr>
            </p:nvSpPr>
            <p:spPr>
              <a:xfrm>
                <a:off x="838200" y="1825625"/>
                <a:ext cx="10515600" cy="4681966"/>
              </a:xfrm>
            </p:spPr>
            <p:txBody>
              <a:bodyPr/>
              <a:lstStyle/>
              <a:p>
                <a:r>
                  <a:rPr lang="en-US" dirty="0"/>
                  <a:t>float, double, long double</a:t>
                </a:r>
              </a:p>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𝑚𝑎𝑛𝑡𝑖𝑠𝑠𝑎</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𝑏𝑎𝑠𝑒</m:t>
                        </m:r>
                      </m:e>
                      <m:sup>
                        <m:r>
                          <a:rPr lang="en-US" b="0" i="1" smtClean="0">
                            <a:latin typeface="Cambria Math" panose="02040503050406030204" pitchFamily="18" charset="0"/>
                            <a:ea typeface="Cambria Math" panose="02040503050406030204" pitchFamily="18" charset="0"/>
                          </a:rPr>
                          <m:t>𝑒𝑥𝑝𝑜𝑛𝑒𝑛𝑡</m:t>
                        </m:r>
                      </m:sup>
                    </m:sSup>
                  </m:oMath>
                </a14:m>
                <a:endParaRPr lang="en-US" dirty="0"/>
              </a:p>
              <a:p>
                <a:r>
                  <a:rPr lang="ru-RU" dirty="0"/>
                  <a:t>Синтаксис</a:t>
                </a:r>
                <a:r>
                  <a:rPr lang="en-US" dirty="0"/>
                  <a:t>:</a:t>
                </a:r>
                <a:endParaRPr lang="ru-RU" dirty="0"/>
              </a:p>
              <a:p>
                <a:endParaRPr lang="ru-RU" dirty="0"/>
              </a:p>
              <a:p>
                <a:endParaRPr lang="ru-RU" dirty="0"/>
              </a:p>
              <a:p>
                <a:endParaRPr lang="ru-RU" dirty="0"/>
              </a:p>
              <a:p>
                <a:endParaRPr lang="ru-RU" dirty="0"/>
              </a:p>
              <a:p>
                <a:endParaRPr lang="ru-RU" dirty="0"/>
              </a:p>
              <a:p>
                <a:r>
                  <a:rPr lang="ru-RU" dirty="0"/>
                  <a:t>(16-ричная форма с суффиксом </a:t>
                </a:r>
                <a:r>
                  <a:rPr lang="en-US" dirty="0"/>
                  <a:t>0x </a:t>
                </a:r>
                <a:r>
                  <a:rPr lang="ru-RU" dirty="0"/>
                  <a:t>и </a:t>
                </a:r>
                <a:r>
                  <a:rPr lang="ru-RU" dirty="0" err="1"/>
                  <a:t>зазделителем</a:t>
                </a:r>
                <a:r>
                  <a:rPr lang="ru-RU" dirty="0"/>
                  <a:t> </a:t>
                </a:r>
                <a:r>
                  <a:rPr lang="en-US" dirty="0"/>
                  <a:t>p/P)</a:t>
                </a:r>
                <a:endParaRPr lang="ru-RU" dirty="0"/>
              </a:p>
            </p:txBody>
          </p:sp>
        </mc:Choice>
        <mc:Fallback xmlns="">
          <p:sp>
            <p:nvSpPr>
              <p:cNvPr id="3" name="Content Placeholder 2">
                <a:extLst>
                  <a:ext uri="{FF2B5EF4-FFF2-40B4-BE49-F238E27FC236}">
                    <a16:creationId xmlns:a16="http://schemas.microsoft.com/office/drawing/2014/main" id="{C887C0C7-BDDA-432B-8556-666296E9C253}"/>
                  </a:ext>
                </a:extLst>
              </p:cNvPr>
              <p:cNvSpPr>
                <a:spLocks noGrp="1" noRot="1" noChangeAspect="1" noMove="1" noResize="1" noEditPoints="1" noAdjustHandles="1" noChangeArrowheads="1" noChangeShapeType="1" noTextEdit="1"/>
              </p:cNvSpPr>
              <p:nvPr>
                <p:ph idx="1"/>
              </p:nvPr>
            </p:nvSpPr>
            <p:spPr>
              <a:xfrm>
                <a:off x="838200" y="1825625"/>
                <a:ext cx="10515600" cy="4681966"/>
              </a:xfrm>
              <a:blipFill>
                <a:blip r:embed="rId2"/>
                <a:stretch>
                  <a:fillRect l="-1043" t="-2081" b="-1040"/>
                </a:stretch>
              </a:blipFill>
            </p:spPr>
            <p:txBody>
              <a:bodyPr/>
              <a:lstStyle/>
              <a:p>
                <a:r>
                  <a:rPr lang="ru-RU">
                    <a:noFill/>
                  </a:rPr>
                  <a:t> </a:t>
                </a:r>
              </a:p>
            </p:txBody>
          </p:sp>
        </mc:Fallback>
      </mc:AlternateContent>
      <p:sp>
        <p:nvSpPr>
          <p:cNvPr id="4" name="TextBox 3">
            <a:extLst>
              <a:ext uri="{FF2B5EF4-FFF2-40B4-BE49-F238E27FC236}">
                <a16:creationId xmlns:a16="http://schemas.microsoft.com/office/drawing/2014/main" id="{FEFA414D-330D-47C6-8D3D-0B79A3E1565B}"/>
              </a:ext>
            </a:extLst>
          </p:cNvPr>
          <p:cNvSpPr txBox="1"/>
          <p:nvPr/>
        </p:nvSpPr>
        <p:spPr>
          <a:xfrm>
            <a:off x="1859692" y="4166608"/>
            <a:ext cx="1451919" cy="369332"/>
          </a:xfrm>
          <a:prstGeom prst="rect">
            <a:avLst/>
          </a:prstGeom>
          <a:noFill/>
        </p:spPr>
        <p:txBody>
          <a:bodyPr wrap="square" rtlCol="0">
            <a:spAutoFit/>
          </a:bodyPr>
          <a:lstStyle/>
          <a:p>
            <a:r>
              <a:rPr lang="en-US" dirty="0"/>
              <a:t>123’456.789</a:t>
            </a:r>
            <a:endParaRPr lang="ru-RU" dirty="0"/>
          </a:p>
        </p:txBody>
      </p:sp>
      <p:sp>
        <p:nvSpPr>
          <p:cNvPr id="5" name="TextBox 4">
            <a:extLst>
              <a:ext uri="{FF2B5EF4-FFF2-40B4-BE49-F238E27FC236}">
                <a16:creationId xmlns:a16="http://schemas.microsoft.com/office/drawing/2014/main" id="{29C778E3-A099-445A-8DAB-990161AEB8C4}"/>
              </a:ext>
            </a:extLst>
          </p:cNvPr>
          <p:cNvSpPr txBox="1"/>
          <p:nvPr/>
        </p:nvSpPr>
        <p:spPr>
          <a:xfrm>
            <a:off x="3436209" y="4135513"/>
            <a:ext cx="617838" cy="369332"/>
          </a:xfrm>
          <a:prstGeom prst="rect">
            <a:avLst/>
          </a:prstGeom>
          <a:noFill/>
        </p:spPr>
        <p:txBody>
          <a:bodyPr wrap="square" rtlCol="0">
            <a:spAutoFit/>
          </a:bodyPr>
          <a:lstStyle/>
          <a:p>
            <a:r>
              <a:rPr lang="en-US" dirty="0"/>
              <a:t>e/E</a:t>
            </a:r>
            <a:endParaRPr lang="ru-RU" dirty="0"/>
          </a:p>
        </p:txBody>
      </p:sp>
      <p:sp>
        <p:nvSpPr>
          <p:cNvPr id="6" name="TextBox 5">
            <a:extLst>
              <a:ext uri="{FF2B5EF4-FFF2-40B4-BE49-F238E27FC236}">
                <a16:creationId xmlns:a16="http://schemas.microsoft.com/office/drawing/2014/main" id="{80231A15-D5B9-40AC-A99E-88AA9DBB7AED}"/>
              </a:ext>
            </a:extLst>
          </p:cNvPr>
          <p:cNvSpPr txBox="1"/>
          <p:nvPr/>
        </p:nvSpPr>
        <p:spPr>
          <a:xfrm>
            <a:off x="4275439" y="3889609"/>
            <a:ext cx="1365421" cy="923330"/>
          </a:xfrm>
          <a:prstGeom prst="rect">
            <a:avLst/>
          </a:prstGeom>
          <a:noFill/>
        </p:spPr>
        <p:txBody>
          <a:bodyPr wrap="square" rtlCol="0">
            <a:spAutoFit/>
          </a:bodyPr>
          <a:lstStyle/>
          <a:p>
            <a:r>
              <a:rPr lang="en-US" dirty="0"/>
              <a:t>(</a:t>
            </a:r>
            <a:r>
              <a:rPr lang="ru-RU" dirty="0"/>
              <a:t>без знака)</a:t>
            </a:r>
          </a:p>
          <a:p>
            <a:pPr algn="ctr"/>
            <a:r>
              <a:rPr lang="ru-RU" dirty="0"/>
              <a:t>+</a:t>
            </a:r>
          </a:p>
          <a:p>
            <a:pPr algn="ctr"/>
            <a:r>
              <a:rPr lang="ru-RU" dirty="0"/>
              <a:t>-</a:t>
            </a:r>
          </a:p>
        </p:txBody>
      </p:sp>
      <p:sp>
        <p:nvSpPr>
          <p:cNvPr id="7" name="TextBox 6">
            <a:extLst>
              <a:ext uri="{FF2B5EF4-FFF2-40B4-BE49-F238E27FC236}">
                <a16:creationId xmlns:a16="http://schemas.microsoft.com/office/drawing/2014/main" id="{E0275AF7-0E22-47C1-8158-3EA47167F336}"/>
              </a:ext>
            </a:extLst>
          </p:cNvPr>
          <p:cNvSpPr txBox="1"/>
          <p:nvPr/>
        </p:nvSpPr>
        <p:spPr>
          <a:xfrm>
            <a:off x="5787081" y="4166608"/>
            <a:ext cx="582827" cy="369332"/>
          </a:xfrm>
          <a:prstGeom prst="rect">
            <a:avLst/>
          </a:prstGeom>
          <a:noFill/>
        </p:spPr>
        <p:txBody>
          <a:bodyPr wrap="square" rtlCol="0">
            <a:spAutoFit/>
          </a:bodyPr>
          <a:lstStyle/>
          <a:p>
            <a:r>
              <a:rPr lang="ru-RU" dirty="0"/>
              <a:t>123</a:t>
            </a:r>
          </a:p>
        </p:txBody>
      </p:sp>
      <p:sp>
        <p:nvSpPr>
          <p:cNvPr id="8" name="Right Brace 7">
            <a:extLst>
              <a:ext uri="{FF2B5EF4-FFF2-40B4-BE49-F238E27FC236}">
                <a16:creationId xmlns:a16="http://schemas.microsoft.com/office/drawing/2014/main" id="{84F7859B-1C0F-44BA-B42C-5FBAE8EEF80D}"/>
              </a:ext>
            </a:extLst>
          </p:cNvPr>
          <p:cNvSpPr/>
          <p:nvPr/>
        </p:nvSpPr>
        <p:spPr>
          <a:xfrm>
            <a:off x="3207609" y="4133132"/>
            <a:ext cx="228600" cy="436284"/>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9" name="Left Brace 8">
            <a:extLst>
              <a:ext uri="{FF2B5EF4-FFF2-40B4-BE49-F238E27FC236}">
                <a16:creationId xmlns:a16="http://schemas.microsoft.com/office/drawing/2014/main" id="{B537F7FC-598F-46E3-9B54-8A89AB9077B5}"/>
              </a:ext>
            </a:extLst>
          </p:cNvPr>
          <p:cNvSpPr/>
          <p:nvPr/>
        </p:nvSpPr>
        <p:spPr>
          <a:xfrm>
            <a:off x="4129218" y="3889609"/>
            <a:ext cx="203885" cy="923330"/>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10" name="Right Brace 9">
            <a:extLst>
              <a:ext uri="{FF2B5EF4-FFF2-40B4-BE49-F238E27FC236}">
                <a16:creationId xmlns:a16="http://schemas.microsoft.com/office/drawing/2014/main" id="{C513B454-E4D8-494B-9E38-8BA8B78648EB}"/>
              </a:ext>
            </a:extLst>
          </p:cNvPr>
          <p:cNvSpPr/>
          <p:nvPr/>
        </p:nvSpPr>
        <p:spPr>
          <a:xfrm>
            <a:off x="5640860" y="3889609"/>
            <a:ext cx="164758" cy="923330"/>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11" name="TextBox 10">
            <a:extLst>
              <a:ext uri="{FF2B5EF4-FFF2-40B4-BE49-F238E27FC236}">
                <a16:creationId xmlns:a16="http://schemas.microsoft.com/office/drawing/2014/main" id="{F248A245-0DEA-48A5-B755-E698D32BE446}"/>
              </a:ext>
            </a:extLst>
          </p:cNvPr>
          <p:cNvSpPr txBox="1"/>
          <p:nvPr/>
        </p:nvSpPr>
        <p:spPr>
          <a:xfrm>
            <a:off x="1869990" y="3392251"/>
            <a:ext cx="1451919" cy="369332"/>
          </a:xfrm>
          <a:prstGeom prst="rect">
            <a:avLst/>
          </a:prstGeom>
          <a:noFill/>
        </p:spPr>
        <p:txBody>
          <a:bodyPr wrap="square" rtlCol="0">
            <a:spAutoFit/>
          </a:bodyPr>
          <a:lstStyle/>
          <a:p>
            <a:pPr algn="ctr"/>
            <a:r>
              <a:rPr lang="ru-RU" dirty="0"/>
              <a:t>Мантисса</a:t>
            </a:r>
          </a:p>
        </p:txBody>
      </p:sp>
      <p:sp>
        <p:nvSpPr>
          <p:cNvPr id="12" name="TextBox 11">
            <a:extLst>
              <a:ext uri="{FF2B5EF4-FFF2-40B4-BE49-F238E27FC236}">
                <a16:creationId xmlns:a16="http://schemas.microsoft.com/office/drawing/2014/main" id="{EF6DE0BA-F8AD-4DE0-BFDF-F2B88A582960}"/>
              </a:ext>
            </a:extLst>
          </p:cNvPr>
          <p:cNvSpPr txBox="1"/>
          <p:nvPr/>
        </p:nvSpPr>
        <p:spPr>
          <a:xfrm>
            <a:off x="4561703" y="3385340"/>
            <a:ext cx="1451919" cy="369332"/>
          </a:xfrm>
          <a:prstGeom prst="rect">
            <a:avLst/>
          </a:prstGeom>
          <a:noFill/>
        </p:spPr>
        <p:txBody>
          <a:bodyPr wrap="square" rtlCol="0">
            <a:spAutoFit/>
          </a:bodyPr>
          <a:lstStyle/>
          <a:p>
            <a:pPr algn="ctr"/>
            <a:r>
              <a:rPr lang="ru-RU" dirty="0"/>
              <a:t>Экспонента</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CD17721-B605-4FFA-AA28-75B1192EDD1A}"/>
                  </a:ext>
                </a:extLst>
              </p:cNvPr>
              <p:cNvSpPr txBox="1"/>
              <p:nvPr/>
            </p:nvSpPr>
            <p:spPr>
              <a:xfrm>
                <a:off x="6602626" y="4135513"/>
                <a:ext cx="3369277"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ru-RU" b="0" i="1" smtClean="0">
                          <a:latin typeface="Cambria Math" panose="02040503050406030204" pitchFamily="18" charset="0"/>
                        </a:rPr>
                        <m:t>=123456.789</m:t>
                      </m:r>
                      <m:r>
                        <a:rPr lang="ru-RU" b="0" i="1" smtClean="0">
                          <a:latin typeface="Cambria Math" panose="02040503050406030204" pitchFamily="18" charset="0"/>
                          <a:ea typeface="Cambria Math" panose="02040503050406030204" pitchFamily="18" charset="0"/>
                        </a:rPr>
                        <m:t>×</m:t>
                      </m:r>
                      <m:sSup>
                        <m:sSupPr>
                          <m:ctrlPr>
                            <a:rPr lang="ru-RU" b="0" i="1" smtClean="0">
                              <a:latin typeface="Cambria Math" panose="02040503050406030204" pitchFamily="18" charset="0"/>
                              <a:ea typeface="Cambria Math" panose="02040503050406030204" pitchFamily="18" charset="0"/>
                            </a:rPr>
                          </m:ctrlPr>
                        </m:sSupPr>
                        <m:e>
                          <m:r>
                            <a:rPr lang="ru-RU" b="0" i="1" smtClean="0">
                              <a:latin typeface="Cambria Math" panose="02040503050406030204" pitchFamily="18" charset="0"/>
                              <a:ea typeface="Cambria Math" panose="02040503050406030204" pitchFamily="18" charset="0"/>
                            </a:rPr>
                            <m:t>10</m:t>
                          </m:r>
                        </m:e>
                        <m:sup>
                          <m:r>
                            <a:rPr lang="ru-RU" b="0" i="1" smtClean="0">
                              <a:latin typeface="Cambria Math" panose="02040503050406030204" pitchFamily="18" charset="0"/>
                              <a:ea typeface="Cambria Math" panose="02040503050406030204" pitchFamily="18" charset="0"/>
                            </a:rPr>
                            <m:t>123</m:t>
                          </m:r>
                        </m:sup>
                      </m:sSup>
                    </m:oMath>
                  </m:oMathPara>
                </a14:m>
                <a:endParaRPr lang="ru-RU" dirty="0"/>
              </a:p>
            </p:txBody>
          </p:sp>
        </mc:Choice>
        <mc:Fallback xmlns="">
          <p:sp>
            <p:nvSpPr>
              <p:cNvPr id="15" name="TextBox 14">
                <a:extLst>
                  <a:ext uri="{FF2B5EF4-FFF2-40B4-BE49-F238E27FC236}">
                    <a16:creationId xmlns:a16="http://schemas.microsoft.com/office/drawing/2014/main" id="{ACD17721-B605-4FFA-AA28-75B1192EDD1A}"/>
                  </a:ext>
                </a:extLst>
              </p:cNvPr>
              <p:cNvSpPr txBox="1">
                <a:spLocks noRot="1" noChangeAspect="1" noMove="1" noResize="1" noEditPoints="1" noAdjustHandles="1" noChangeArrowheads="1" noChangeShapeType="1" noTextEdit="1"/>
              </p:cNvSpPr>
              <p:nvPr/>
            </p:nvSpPr>
            <p:spPr>
              <a:xfrm>
                <a:off x="6602626" y="4135513"/>
                <a:ext cx="3369277" cy="369332"/>
              </a:xfrm>
              <a:prstGeom prst="rect">
                <a:avLst/>
              </a:prstGeom>
              <a:blipFill>
                <a:blip r:embed="rId3"/>
                <a:stretch>
                  <a:fillRect/>
                </a:stretch>
              </a:blipFill>
            </p:spPr>
            <p:txBody>
              <a:bodyPr/>
              <a:lstStyle/>
              <a:p>
                <a:r>
                  <a:rPr lang="ru-RU">
                    <a:noFill/>
                  </a:rPr>
                  <a:t> </a:t>
                </a:r>
              </a:p>
            </p:txBody>
          </p:sp>
        </mc:Fallback>
      </mc:AlternateContent>
      <p:sp>
        <p:nvSpPr>
          <p:cNvPr id="16" name="TextBox 15">
            <a:extLst>
              <a:ext uri="{FF2B5EF4-FFF2-40B4-BE49-F238E27FC236}">
                <a16:creationId xmlns:a16="http://schemas.microsoft.com/office/drawing/2014/main" id="{E511726A-0045-411F-9023-962909A54F73}"/>
              </a:ext>
            </a:extLst>
          </p:cNvPr>
          <p:cNvSpPr txBox="1"/>
          <p:nvPr/>
        </p:nvSpPr>
        <p:spPr>
          <a:xfrm>
            <a:off x="1829830" y="5056497"/>
            <a:ext cx="4448433" cy="369332"/>
          </a:xfrm>
          <a:prstGeom prst="rect">
            <a:avLst/>
          </a:prstGeom>
          <a:noFill/>
        </p:spPr>
        <p:txBody>
          <a:bodyPr wrap="square" rtlCol="0">
            <a:spAutoFit/>
          </a:bodyPr>
          <a:lstStyle/>
          <a:p>
            <a:pPr algn="ctr"/>
            <a:r>
              <a:rPr lang="ru-RU" dirty="0"/>
              <a:t>(либо точка, либо Е опциональны)</a:t>
            </a:r>
          </a:p>
        </p:txBody>
      </p:sp>
    </p:spTree>
    <p:extLst>
      <p:ext uri="{BB962C8B-B14F-4D97-AF65-F5344CB8AC3E}">
        <p14:creationId xmlns:p14="http://schemas.microsoft.com/office/powerpoint/2010/main" val="2002169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D86DD-9215-408B-8CB8-85DC23FAD477}"/>
              </a:ext>
            </a:extLst>
          </p:cNvPr>
          <p:cNvSpPr>
            <a:spLocks noGrp="1"/>
          </p:cNvSpPr>
          <p:nvPr>
            <p:ph type="title"/>
          </p:nvPr>
        </p:nvSpPr>
        <p:spPr/>
        <p:txBody>
          <a:bodyPr/>
          <a:lstStyle/>
          <a:p>
            <a:r>
              <a:rPr lang="en-US" dirty="0"/>
              <a:t> ISO/IEC/IEEE 60559:2011 (IEEE 754)</a:t>
            </a:r>
            <a:endParaRPr lang="ru-R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FE25BA-F549-4646-9D8D-A34C4E0A0D00}"/>
                  </a:ext>
                </a:extLst>
              </p:cNvPr>
              <p:cNvSpPr>
                <a:spLocks noGrp="1"/>
              </p:cNvSpPr>
              <p:nvPr>
                <p:ph idx="1"/>
              </p:nvPr>
            </p:nvSpPr>
            <p:spPr/>
            <p:txBody>
              <a:bodyPr/>
              <a:lstStyle/>
              <a:p>
                <a:r>
                  <a:rPr lang="en-US" dirty="0"/>
                  <a:t>64-</a:t>
                </a:r>
                <a:r>
                  <a:rPr lang="ru-RU" dirty="0"/>
                  <a:t>битное значение:</a:t>
                </a:r>
              </a:p>
              <a:p>
                <a:pPr lvl="1"/>
                <a:r>
                  <a:rPr lang="ru-RU" dirty="0"/>
                  <a:t>Бит знака</a:t>
                </a:r>
              </a:p>
              <a:p>
                <a:pPr lvl="1"/>
                <a:r>
                  <a:rPr lang="ru-RU" dirty="0"/>
                  <a:t>11 бит – смещённая экспонента</a:t>
                </a:r>
              </a:p>
              <a:p>
                <a:pPr lvl="1"/>
                <a:r>
                  <a:rPr lang="ru-RU" dirty="0"/>
                  <a:t>52 бита мантисса (+1 подразумеваемый)</a:t>
                </a:r>
              </a:p>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𝑠𝑖𝑔𝑛</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𝑒𝑥𝑝𝑜𝑛𝑒𝑛𝑡</m:t>
                        </m:r>
                        <m:r>
                          <a:rPr lang="en-US" b="0" i="1" smtClean="0">
                            <a:latin typeface="Cambria Math" panose="02040503050406030204" pitchFamily="18" charset="0"/>
                            <a:ea typeface="Cambria Math" panose="02040503050406030204" pitchFamily="18" charset="0"/>
                          </a:rPr>
                          <m:t>−1023</m:t>
                        </m:r>
                      </m:sup>
                    </m:sSup>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𝑚𝑎𝑛𝑡𝑖𝑠𝑠𝑎</m:t>
                    </m:r>
                  </m:oMath>
                </a14:m>
                <a:endParaRPr lang="en-US" b="0" dirty="0">
                  <a:ea typeface="Cambria Math" panose="02040503050406030204" pitchFamily="18" charset="0"/>
                </a:endParaRPr>
              </a:p>
              <a:p>
                <a:r>
                  <a:rPr lang="ru-RU" dirty="0"/>
                  <a:t>Например</a:t>
                </a:r>
                <a:r>
                  <a:rPr lang="en-US" dirty="0"/>
                  <a:t>,</a:t>
                </a:r>
                <a:r>
                  <a:rPr lang="ru-RU" dirty="0"/>
                  <a:t> </a:t>
                </a:r>
                <a:r>
                  <a:rPr lang="en-US" dirty="0"/>
                  <a:t>binary64: 00 00 00 00 00 00 e4 3f</a:t>
                </a:r>
              </a:p>
              <a:p>
                <a:pPr lvl="1"/>
                <a14:m>
                  <m:oMath xmlns:m="http://schemas.openxmlformats.org/officeDocument/2006/math">
                    <m:r>
                      <a:rPr lang="en-US" b="0" i="1" smtClean="0">
                        <a:latin typeface="Cambria Math" panose="02040503050406030204" pitchFamily="18" charset="0"/>
                      </a:rPr>
                      <m:t>𝑠𝑖𝑔𝑛</m:t>
                    </m:r>
                    <m:r>
                      <a:rPr lang="en-US" b="0" i="1" smtClean="0">
                        <a:latin typeface="Cambria Math" panose="02040503050406030204" pitchFamily="18" charset="0"/>
                      </a:rPr>
                      <m:t>=0</m:t>
                    </m:r>
                  </m:oMath>
                </a14:m>
                <a:endParaRPr lang="en-US" dirty="0"/>
              </a:p>
              <a:p>
                <a:pPr lvl="1"/>
                <a14:m>
                  <m:oMath xmlns:m="http://schemas.openxmlformats.org/officeDocument/2006/math">
                    <m:r>
                      <a:rPr lang="en-US" b="0" i="1" smtClean="0">
                        <a:latin typeface="Cambria Math" panose="02040503050406030204" pitchFamily="18" charset="0"/>
                      </a:rPr>
                      <m:t>𝑒𝑥𝑝𝑜𝑛𝑒𝑛𝑡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r>
                          <a:rPr lang="en-US" b="0" i="1" smtClean="0">
                            <a:latin typeface="Cambria Math" panose="02040503050406030204" pitchFamily="18" charset="0"/>
                          </a:rPr>
                          <m:t>𝐹𝐸</m:t>
                        </m:r>
                      </m:e>
                      <m:sub>
                        <m:r>
                          <a:rPr lang="en-US" b="0" i="1" smtClean="0">
                            <a:latin typeface="Cambria Math" panose="02040503050406030204" pitchFamily="18" charset="0"/>
                          </a:rPr>
                          <m:t>(16)</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1022</m:t>
                        </m:r>
                      </m:e>
                      <m:sub>
                        <m:r>
                          <a:rPr lang="en-US" b="0" i="1" smtClean="0">
                            <a:latin typeface="Cambria Math" panose="02040503050406030204" pitchFamily="18" charset="0"/>
                          </a:rPr>
                          <m:t>(10)</m:t>
                        </m:r>
                      </m:sub>
                    </m:sSub>
                  </m:oMath>
                </a14:m>
                <a:endParaRPr lang="en-US" b="0" dirty="0"/>
              </a:p>
              <a:p>
                <a:pPr lvl="1"/>
                <a14:m>
                  <m:oMath xmlns:m="http://schemas.openxmlformats.org/officeDocument/2006/math">
                    <m:r>
                      <a:rPr lang="en-US" b="0" i="1" smtClean="0">
                        <a:latin typeface="Cambria Math" panose="02040503050406030204" pitchFamily="18" charset="0"/>
                      </a:rPr>
                      <m:t>𝑚𝑎𝑛𝑡𝑖𝑠𝑠𝑎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010…0</m:t>
                        </m:r>
                      </m:e>
                      <m:sub>
                        <m:r>
                          <a:rPr lang="en-US" b="0" i="1" smtClean="0">
                            <a:latin typeface="Cambria Math" panose="02040503050406030204" pitchFamily="18" charset="0"/>
                          </a:rPr>
                          <m:t>(2)</m:t>
                        </m:r>
                      </m:sub>
                    </m:sSub>
                  </m:oMath>
                </a14:m>
                <a:endParaRPr lang="en-US" dirty="0"/>
              </a:p>
              <a:p>
                <a:pPr lvl="1"/>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0</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1022−1023</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1.01</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0.625</m:t>
                        </m:r>
                      </m:e>
                      <m:sub>
                        <m:r>
                          <a:rPr lang="en-US" b="0" i="1" smtClean="0">
                            <a:latin typeface="Cambria Math" panose="02040503050406030204" pitchFamily="18" charset="0"/>
                            <a:ea typeface="Cambria Math" panose="02040503050406030204" pitchFamily="18" charset="0"/>
                          </a:rPr>
                          <m:t>(10)</m:t>
                        </m:r>
                      </m:sub>
                    </m:sSub>
                  </m:oMath>
                </a14:m>
                <a:endParaRPr lang="ru-RU" dirty="0"/>
              </a:p>
            </p:txBody>
          </p:sp>
        </mc:Choice>
        <mc:Fallback xmlns="">
          <p:sp>
            <p:nvSpPr>
              <p:cNvPr id="3" name="Content Placeholder 2">
                <a:extLst>
                  <a:ext uri="{FF2B5EF4-FFF2-40B4-BE49-F238E27FC236}">
                    <a16:creationId xmlns:a16="http://schemas.microsoft.com/office/drawing/2014/main" id="{28FE25BA-F549-4646-9D8D-A34C4E0A0D00}"/>
                  </a:ext>
                </a:extLst>
              </p:cNvPr>
              <p:cNvSpPr>
                <a:spLocks noGrp="1" noRot="1" noChangeAspect="1" noMove="1" noResize="1" noEditPoints="1" noAdjustHandles="1" noChangeArrowheads="1" noChangeShapeType="1" noTextEdit="1"/>
              </p:cNvSpPr>
              <p:nvPr>
                <p:ph idx="1"/>
              </p:nvPr>
            </p:nvSpPr>
            <p:spPr>
              <a:blipFill>
                <a:blip r:embed="rId2"/>
                <a:stretch>
                  <a:fillRect l="-1043" t="-2081"/>
                </a:stretch>
              </a:blipFill>
            </p:spPr>
            <p:txBody>
              <a:bodyPr/>
              <a:lstStyle/>
              <a:p>
                <a:r>
                  <a:rPr lang="ru-RU">
                    <a:noFill/>
                  </a:rPr>
                  <a:t> </a:t>
                </a:r>
              </a:p>
            </p:txBody>
          </p:sp>
        </mc:Fallback>
      </mc:AlternateContent>
    </p:spTree>
    <p:extLst>
      <p:ext uri="{BB962C8B-B14F-4D97-AF65-F5344CB8AC3E}">
        <p14:creationId xmlns:p14="http://schemas.microsoft.com/office/powerpoint/2010/main" val="3113672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15FE-CB04-4EC2-B373-04FFD1648461}"/>
              </a:ext>
            </a:extLst>
          </p:cNvPr>
          <p:cNvSpPr>
            <a:spLocks noGrp="1"/>
          </p:cNvSpPr>
          <p:nvPr>
            <p:ph type="title"/>
          </p:nvPr>
        </p:nvSpPr>
        <p:spPr/>
        <p:txBody>
          <a:bodyPr/>
          <a:lstStyle/>
          <a:p>
            <a:r>
              <a:rPr lang="ru-RU" dirty="0"/>
              <a:t>Преобразования типов</a:t>
            </a:r>
          </a:p>
        </p:txBody>
      </p:sp>
      <p:sp>
        <p:nvSpPr>
          <p:cNvPr id="3" name="Content Placeholder 2">
            <a:extLst>
              <a:ext uri="{FF2B5EF4-FFF2-40B4-BE49-F238E27FC236}">
                <a16:creationId xmlns:a16="http://schemas.microsoft.com/office/drawing/2014/main" id="{7F7D6A20-815D-4450-B8DA-28B0C37DCBFC}"/>
              </a:ext>
            </a:extLst>
          </p:cNvPr>
          <p:cNvSpPr>
            <a:spLocks noGrp="1"/>
          </p:cNvSpPr>
          <p:nvPr>
            <p:ph idx="1"/>
          </p:nvPr>
        </p:nvSpPr>
        <p:spPr/>
        <p:txBody>
          <a:bodyPr/>
          <a:lstStyle/>
          <a:p>
            <a:r>
              <a:rPr lang="ru-RU" dirty="0"/>
              <a:t>Приведение типов (</a:t>
            </a:r>
            <a:r>
              <a:rPr lang="en-US" dirty="0"/>
              <a:t>type cast) – </a:t>
            </a:r>
            <a:r>
              <a:rPr lang="ru-RU" dirty="0"/>
              <a:t>изменение типа значения с максимально возможным сохранением смысла.</a:t>
            </a:r>
          </a:p>
          <a:p>
            <a:r>
              <a:rPr lang="ru-RU" dirty="0"/>
              <a:t>Явные (</a:t>
            </a:r>
            <a:r>
              <a:rPr lang="en-US" dirty="0"/>
              <a:t>explicit) – </a:t>
            </a:r>
            <a:r>
              <a:rPr lang="ru-RU" dirty="0"/>
              <a:t>по запросу программиста (операциями),</a:t>
            </a:r>
            <a:br>
              <a:rPr lang="ru-RU" dirty="0"/>
            </a:br>
            <a:r>
              <a:rPr lang="ru-RU" dirty="0"/>
              <a:t>неявные (</a:t>
            </a:r>
            <a:r>
              <a:rPr lang="en-US" dirty="0"/>
              <a:t>implicit) – </a:t>
            </a:r>
            <a:r>
              <a:rPr lang="ru-RU" dirty="0"/>
              <a:t>автоматически, по факту несовпадения требуемого и имеющегося типа.</a:t>
            </a:r>
          </a:p>
          <a:p>
            <a:r>
              <a:rPr lang="ru-RU" dirty="0"/>
              <a:t>Стандартные – встроенные в язык,</a:t>
            </a:r>
            <a:br>
              <a:rPr lang="ru-RU" dirty="0"/>
            </a:br>
            <a:r>
              <a:rPr lang="ru-RU" dirty="0"/>
              <a:t>Пользовательские – описанные программистом.</a:t>
            </a:r>
          </a:p>
        </p:txBody>
      </p:sp>
    </p:spTree>
    <p:extLst>
      <p:ext uri="{BB962C8B-B14F-4D97-AF65-F5344CB8AC3E}">
        <p14:creationId xmlns:p14="http://schemas.microsoft.com/office/powerpoint/2010/main" val="2587142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77EBAA6-F496-4B5E-9322-5A7F3D5BC047}"/>
              </a:ext>
            </a:extLst>
          </p:cNvPr>
          <p:cNvSpPr txBox="1"/>
          <p:nvPr/>
        </p:nvSpPr>
        <p:spPr>
          <a:xfrm>
            <a:off x="3120080" y="4304611"/>
            <a:ext cx="663145" cy="369332"/>
          </a:xfrm>
          <a:prstGeom prst="rect">
            <a:avLst/>
          </a:prstGeom>
          <a:solidFill>
            <a:srgbClr val="F58220"/>
          </a:solidFill>
        </p:spPr>
        <p:txBody>
          <a:bodyPr wrap="square" rtlCol="0">
            <a:spAutoFit/>
          </a:bodyPr>
          <a:lstStyle/>
          <a:p>
            <a:r>
              <a:rPr lang="en-US" dirty="0"/>
              <a:t>bool</a:t>
            </a:r>
            <a:endParaRPr lang="ru-RU" dirty="0"/>
          </a:p>
        </p:txBody>
      </p:sp>
      <p:sp>
        <p:nvSpPr>
          <p:cNvPr id="2" name="Title 1">
            <a:extLst>
              <a:ext uri="{FF2B5EF4-FFF2-40B4-BE49-F238E27FC236}">
                <a16:creationId xmlns:a16="http://schemas.microsoft.com/office/drawing/2014/main" id="{2789EAB6-2371-450A-893A-DA662D37BA45}"/>
              </a:ext>
            </a:extLst>
          </p:cNvPr>
          <p:cNvSpPr>
            <a:spLocks noGrp="1"/>
          </p:cNvSpPr>
          <p:nvPr>
            <p:ph type="title"/>
          </p:nvPr>
        </p:nvSpPr>
        <p:spPr/>
        <p:txBody>
          <a:bodyPr/>
          <a:lstStyle/>
          <a:p>
            <a:r>
              <a:rPr lang="ru-RU" dirty="0" err="1"/>
              <a:t>Стандарные</a:t>
            </a:r>
            <a:r>
              <a:rPr lang="ru-RU" dirty="0"/>
              <a:t> преобразования арифметические типов</a:t>
            </a:r>
          </a:p>
        </p:txBody>
      </p:sp>
      <p:sp>
        <p:nvSpPr>
          <p:cNvPr id="4" name="TextBox 3">
            <a:extLst>
              <a:ext uri="{FF2B5EF4-FFF2-40B4-BE49-F238E27FC236}">
                <a16:creationId xmlns:a16="http://schemas.microsoft.com/office/drawing/2014/main" id="{97797252-DA86-4558-94CA-EF96ABD1E21C}"/>
              </a:ext>
            </a:extLst>
          </p:cNvPr>
          <p:cNvSpPr txBox="1"/>
          <p:nvPr/>
        </p:nvSpPr>
        <p:spPr>
          <a:xfrm>
            <a:off x="2656703" y="3997411"/>
            <a:ext cx="926757" cy="369332"/>
          </a:xfrm>
          <a:prstGeom prst="rect">
            <a:avLst/>
          </a:prstGeom>
          <a:solidFill>
            <a:srgbClr val="FAA61A"/>
          </a:solidFill>
        </p:spPr>
        <p:txBody>
          <a:bodyPr wrap="square" rtlCol="0">
            <a:spAutoFit/>
          </a:bodyPr>
          <a:lstStyle/>
          <a:p>
            <a:r>
              <a:rPr lang="en-US" dirty="0"/>
              <a:t>integer</a:t>
            </a:r>
            <a:endParaRPr lang="ru-RU" dirty="0"/>
          </a:p>
        </p:txBody>
      </p:sp>
      <p:sp>
        <p:nvSpPr>
          <p:cNvPr id="5" name="TextBox 4">
            <a:extLst>
              <a:ext uri="{FF2B5EF4-FFF2-40B4-BE49-F238E27FC236}">
                <a16:creationId xmlns:a16="http://schemas.microsoft.com/office/drawing/2014/main" id="{4B19FC10-9D3B-4043-9D2A-F2FC12975704}"/>
              </a:ext>
            </a:extLst>
          </p:cNvPr>
          <p:cNvSpPr txBox="1"/>
          <p:nvPr/>
        </p:nvSpPr>
        <p:spPr>
          <a:xfrm>
            <a:off x="7195752" y="3997411"/>
            <a:ext cx="1589902" cy="369332"/>
          </a:xfrm>
          <a:prstGeom prst="rect">
            <a:avLst/>
          </a:prstGeom>
          <a:solidFill>
            <a:srgbClr val="F15922"/>
          </a:solidFill>
        </p:spPr>
        <p:txBody>
          <a:bodyPr wrap="square" rtlCol="0">
            <a:spAutoFit/>
          </a:bodyPr>
          <a:lstStyle/>
          <a:p>
            <a:r>
              <a:rPr lang="en-US" dirty="0"/>
              <a:t>floating point</a:t>
            </a:r>
            <a:endParaRPr lang="ru-RU" dirty="0"/>
          </a:p>
        </p:txBody>
      </p:sp>
      <p:sp>
        <p:nvSpPr>
          <p:cNvPr id="6" name="Arrow: Circular 5">
            <a:extLst>
              <a:ext uri="{FF2B5EF4-FFF2-40B4-BE49-F238E27FC236}">
                <a16:creationId xmlns:a16="http://schemas.microsoft.com/office/drawing/2014/main" id="{FEA7F28E-A59F-475E-A418-D5D4FC00CCA4}"/>
              </a:ext>
            </a:extLst>
          </p:cNvPr>
          <p:cNvSpPr/>
          <p:nvPr/>
        </p:nvSpPr>
        <p:spPr>
          <a:xfrm>
            <a:off x="2656702" y="3546389"/>
            <a:ext cx="926757" cy="902043"/>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7" name="Arrow: Circular 6">
            <a:extLst>
              <a:ext uri="{FF2B5EF4-FFF2-40B4-BE49-F238E27FC236}">
                <a16:creationId xmlns:a16="http://schemas.microsoft.com/office/drawing/2014/main" id="{B219EECE-6E70-4B3A-9B3F-0D1D64E15AE8}"/>
              </a:ext>
            </a:extLst>
          </p:cNvPr>
          <p:cNvSpPr/>
          <p:nvPr/>
        </p:nvSpPr>
        <p:spPr>
          <a:xfrm>
            <a:off x="7527324" y="3546388"/>
            <a:ext cx="926757" cy="902043"/>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0" name="TextBox 9">
            <a:extLst>
              <a:ext uri="{FF2B5EF4-FFF2-40B4-BE49-F238E27FC236}">
                <a16:creationId xmlns:a16="http://schemas.microsoft.com/office/drawing/2014/main" id="{126249A8-3938-4685-85F3-04A691035D17}"/>
              </a:ext>
            </a:extLst>
          </p:cNvPr>
          <p:cNvSpPr txBox="1"/>
          <p:nvPr/>
        </p:nvSpPr>
        <p:spPr>
          <a:xfrm>
            <a:off x="4549471" y="3696040"/>
            <a:ext cx="1806905" cy="369332"/>
          </a:xfrm>
          <a:prstGeom prst="rect">
            <a:avLst/>
          </a:prstGeom>
          <a:noFill/>
        </p:spPr>
        <p:txBody>
          <a:bodyPr wrap="none" rtlCol="0">
            <a:spAutoFit/>
          </a:bodyPr>
          <a:lstStyle/>
          <a:p>
            <a:r>
              <a:rPr lang="en-US" dirty="0"/>
              <a:t>integer-floating</a:t>
            </a:r>
            <a:endParaRPr lang="ru-RU" dirty="0"/>
          </a:p>
        </p:txBody>
      </p:sp>
      <p:sp>
        <p:nvSpPr>
          <p:cNvPr id="11" name="Arrow: Left-Right 10">
            <a:extLst>
              <a:ext uri="{FF2B5EF4-FFF2-40B4-BE49-F238E27FC236}">
                <a16:creationId xmlns:a16="http://schemas.microsoft.com/office/drawing/2014/main" id="{229F9187-A294-41C8-B29F-632B977707B9}"/>
              </a:ext>
            </a:extLst>
          </p:cNvPr>
          <p:cNvSpPr/>
          <p:nvPr/>
        </p:nvSpPr>
        <p:spPr>
          <a:xfrm>
            <a:off x="3583459" y="4065372"/>
            <a:ext cx="3612293" cy="22860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a:extLst>
              <a:ext uri="{FF2B5EF4-FFF2-40B4-BE49-F238E27FC236}">
                <a16:creationId xmlns:a16="http://schemas.microsoft.com/office/drawing/2014/main" id="{A8B55BC7-1FFB-4FC3-B563-BA239D5725B2}"/>
              </a:ext>
            </a:extLst>
          </p:cNvPr>
          <p:cNvSpPr txBox="1"/>
          <p:nvPr/>
        </p:nvSpPr>
        <p:spPr>
          <a:xfrm>
            <a:off x="6572252" y="2993934"/>
            <a:ext cx="2836899" cy="646331"/>
          </a:xfrm>
          <a:prstGeom prst="rect">
            <a:avLst/>
          </a:prstGeom>
          <a:noFill/>
        </p:spPr>
        <p:txBody>
          <a:bodyPr wrap="square" rtlCol="0">
            <a:spAutoFit/>
          </a:bodyPr>
          <a:lstStyle/>
          <a:p>
            <a:pPr algn="ctr"/>
            <a:r>
              <a:rPr lang="en-US" dirty="0"/>
              <a:t>floating point</a:t>
            </a:r>
            <a:br>
              <a:rPr lang="en-US" dirty="0"/>
            </a:br>
            <a:r>
              <a:rPr lang="en-US" dirty="0"/>
              <a:t>conversions/promotions</a:t>
            </a:r>
            <a:endParaRPr lang="ru-RU" dirty="0"/>
          </a:p>
        </p:txBody>
      </p:sp>
      <p:sp>
        <p:nvSpPr>
          <p:cNvPr id="13" name="TextBox 12">
            <a:extLst>
              <a:ext uri="{FF2B5EF4-FFF2-40B4-BE49-F238E27FC236}">
                <a16:creationId xmlns:a16="http://schemas.microsoft.com/office/drawing/2014/main" id="{0FA61B4B-E0E1-49E6-8087-32AC651F15D0}"/>
              </a:ext>
            </a:extLst>
          </p:cNvPr>
          <p:cNvSpPr txBox="1"/>
          <p:nvPr/>
        </p:nvSpPr>
        <p:spPr>
          <a:xfrm>
            <a:off x="1615133" y="2836384"/>
            <a:ext cx="2836899" cy="646331"/>
          </a:xfrm>
          <a:prstGeom prst="rect">
            <a:avLst/>
          </a:prstGeom>
          <a:noFill/>
        </p:spPr>
        <p:txBody>
          <a:bodyPr wrap="square" rtlCol="0">
            <a:spAutoFit/>
          </a:bodyPr>
          <a:lstStyle/>
          <a:p>
            <a:pPr algn="ctr"/>
            <a:r>
              <a:rPr lang="en-US" dirty="0"/>
              <a:t>integral</a:t>
            </a:r>
            <a:br>
              <a:rPr lang="en-US" dirty="0"/>
            </a:br>
            <a:r>
              <a:rPr lang="en-US" dirty="0"/>
              <a:t>conversions/promotions</a:t>
            </a:r>
            <a:endParaRPr lang="ru-RU" dirty="0"/>
          </a:p>
        </p:txBody>
      </p:sp>
      <p:sp>
        <p:nvSpPr>
          <p:cNvPr id="16" name="TextBox 15">
            <a:extLst>
              <a:ext uri="{FF2B5EF4-FFF2-40B4-BE49-F238E27FC236}">
                <a16:creationId xmlns:a16="http://schemas.microsoft.com/office/drawing/2014/main" id="{C483BA69-338E-4171-B5A8-F6D5E0839EA2}"/>
              </a:ext>
            </a:extLst>
          </p:cNvPr>
          <p:cNvSpPr txBox="1"/>
          <p:nvPr/>
        </p:nvSpPr>
        <p:spPr>
          <a:xfrm>
            <a:off x="2950553" y="4707923"/>
            <a:ext cx="1002197" cy="646331"/>
          </a:xfrm>
          <a:prstGeom prst="rect">
            <a:avLst/>
          </a:prstGeom>
          <a:noFill/>
        </p:spPr>
        <p:txBody>
          <a:bodyPr wrap="none" rtlCol="0">
            <a:spAutoFit/>
          </a:bodyPr>
          <a:lstStyle/>
          <a:p>
            <a:r>
              <a:rPr lang="en-US" dirty="0" err="1"/>
              <a:t>boolean</a:t>
            </a:r>
            <a:br>
              <a:rPr lang="en-US" dirty="0"/>
            </a:br>
            <a:r>
              <a:rPr lang="en-US" dirty="0"/>
              <a:t>(</a:t>
            </a:r>
            <a:r>
              <a:rPr lang="ru-RU" dirty="0"/>
              <a:t>в </a:t>
            </a:r>
            <a:r>
              <a:rPr lang="en-US" dirty="0"/>
              <a:t>bool)</a:t>
            </a:r>
            <a:endParaRPr lang="ru-RU" dirty="0"/>
          </a:p>
        </p:txBody>
      </p:sp>
    </p:spTree>
    <p:extLst>
      <p:ext uri="{BB962C8B-B14F-4D97-AF65-F5344CB8AC3E}">
        <p14:creationId xmlns:p14="http://schemas.microsoft.com/office/powerpoint/2010/main" val="390552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AEB6-6ACA-4B0B-B4AE-54C3BAAD0EC1}"/>
              </a:ext>
            </a:extLst>
          </p:cNvPr>
          <p:cNvSpPr>
            <a:spLocks noGrp="1"/>
          </p:cNvSpPr>
          <p:nvPr>
            <p:ph type="title"/>
          </p:nvPr>
        </p:nvSpPr>
        <p:spPr/>
        <p:txBody>
          <a:bodyPr/>
          <a:lstStyle/>
          <a:p>
            <a:r>
              <a:rPr lang="en-US" dirty="0"/>
              <a:t>Integral conversions</a:t>
            </a:r>
            <a:endParaRPr lang="ru-R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6794B5-DD9F-445F-BF53-A39CCCDF06E1}"/>
                  </a:ext>
                </a:extLst>
              </p:cNvPr>
              <p:cNvSpPr>
                <a:spLocks noGrp="1"/>
              </p:cNvSpPr>
              <p:nvPr>
                <p:ph idx="1"/>
              </p:nvPr>
            </p:nvSpPr>
            <p:spPr/>
            <p:txBody>
              <a:bodyPr/>
              <a:lstStyle/>
              <a:p>
                <a:r>
                  <a:rPr lang="en-US" dirty="0"/>
                  <a:t>Integral promotions: </a:t>
                </a:r>
                <a:r>
                  <a:rPr lang="ru-RU" dirty="0"/>
                  <a:t>для </a:t>
                </a:r>
                <a14:m>
                  <m:oMath xmlns:m="http://schemas.openxmlformats.org/officeDocument/2006/math">
                    <m:r>
                      <a:rPr lang="en-US" b="0" i="1" smtClean="0">
                        <a:latin typeface="Cambria Math" panose="02040503050406030204" pitchFamily="18" charset="0"/>
                      </a:rPr>
                      <m:t>𝑟𝑎𝑛𝑘</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)&lt;</m:t>
                    </m:r>
                    <m:r>
                      <a:rPr lang="en-US" b="0" i="1" smtClean="0">
                        <a:latin typeface="Cambria Math" panose="02040503050406030204" pitchFamily="18" charset="0"/>
                      </a:rPr>
                      <m:t>𝑟𝑎𝑛𝑘</m:t>
                    </m:r>
                    <m:r>
                      <a:rPr lang="en-US" b="0" i="1" smtClean="0">
                        <a:latin typeface="Cambria Math" panose="02040503050406030204" pitchFamily="18" charset="0"/>
                      </a:rPr>
                      <m:t>(</m:t>
                    </m:r>
                    <m:r>
                      <a:rPr lang="en-US" b="0" i="1" smtClean="0">
                        <a:latin typeface="Cambria Math" panose="02040503050406030204" pitchFamily="18" charset="0"/>
                      </a:rPr>
                      <m:t>𝑖𝑛𝑡</m:t>
                    </m:r>
                    <m:r>
                      <a:rPr lang="en-US" b="0" i="1" smtClean="0">
                        <a:latin typeface="Cambria Math" panose="02040503050406030204" pitchFamily="18" charset="0"/>
                      </a:rPr>
                      <m:t>)</m:t>
                    </m:r>
                  </m:oMath>
                </a14:m>
                <a:r>
                  <a:rPr lang="en-US" dirty="0"/>
                  <a:t>, </a:t>
                </a:r>
                <a:r>
                  <a:rPr lang="ru-RU" dirty="0"/>
                  <a:t>преобразование в </a:t>
                </a:r>
                <a:r>
                  <a:rPr lang="en-US" dirty="0" err="1"/>
                  <a:t>int</a:t>
                </a:r>
                <a:r>
                  <a:rPr lang="en-US" dirty="0"/>
                  <a:t>, </a:t>
                </a:r>
                <a:r>
                  <a:rPr lang="ru-RU" dirty="0"/>
                  <a:t>если все значения исходного типа представимы в </a:t>
                </a:r>
                <a:r>
                  <a:rPr lang="en-US" dirty="0" err="1"/>
                  <a:t>int</a:t>
                </a:r>
                <a:r>
                  <a:rPr lang="en-US" dirty="0"/>
                  <a:t>, </a:t>
                </a:r>
                <a:r>
                  <a:rPr lang="ru-RU" dirty="0"/>
                  <a:t>иначе к </a:t>
                </a:r>
                <a:r>
                  <a:rPr lang="en-US" dirty="0"/>
                  <a:t>unsigned (</a:t>
                </a:r>
                <a:r>
                  <a:rPr lang="ru-RU" dirty="0"/>
                  <a:t>влезет точно);</a:t>
                </a:r>
                <a:br>
                  <a:rPr lang="ru-RU" dirty="0"/>
                </a:br>
                <a:r>
                  <a:rPr lang="en-US" dirty="0"/>
                  <a:t>false </a:t>
                </a:r>
                <a:r>
                  <a:rPr lang="en-US" dirty="0">
                    <a:latin typeface="Calibri" panose="020F0502020204030204" pitchFamily="34" charset="0"/>
                    <a:cs typeface="Calibri" panose="020F0502020204030204" pitchFamily="34" charset="0"/>
                  </a:rPr>
                  <a:t>→ 0, true → 1.</a:t>
                </a:r>
              </a:p>
              <a:p>
                <a:r>
                  <a:rPr lang="en-US" dirty="0">
                    <a:latin typeface="Calibri" panose="020F0502020204030204" pitchFamily="34" charset="0"/>
                    <a:cs typeface="Calibri" panose="020F0502020204030204" pitchFamily="34" charset="0"/>
                  </a:rPr>
                  <a:t>Integral conversions: </a:t>
                </a:r>
                <a:r>
                  <a:rPr lang="ru-RU" dirty="0">
                    <a:latin typeface="Calibri" panose="020F0502020204030204" pitchFamily="34" charset="0"/>
                    <a:cs typeface="Calibri" panose="020F0502020204030204" pitchFamily="34" charset="0"/>
                  </a:rPr>
                  <a:t>прочие преобразования между целочисленными типами (кроме преобразований к </a:t>
                </a:r>
                <a:r>
                  <a:rPr lang="en-US" dirty="0">
                    <a:latin typeface="Calibri" panose="020F0502020204030204" pitchFamily="34" charset="0"/>
                    <a:cs typeface="Calibri" panose="020F0502020204030204" pitchFamily="34" charset="0"/>
                  </a:rPr>
                  <a:t>bool).</a:t>
                </a:r>
                <a:br>
                  <a:rPr lang="en-US" dirty="0">
                    <a:latin typeface="Calibri" panose="020F0502020204030204" pitchFamily="34" charset="0"/>
                    <a:cs typeface="Calibri" panose="020F0502020204030204" pitchFamily="34" charset="0"/>
                  </a:rPr>
                </a:br>
                <a:r>
                  <a:rPr lang="ru-RU" dirty="0">
                    <a:latin typeface="Calibri" panose="020F0502020204030204" pitchFamily="34" charset="0"/>
                    <a:cs typeface="Calibri" panose="020F0502020204030204" pitchFamily="34" charset="0"/>
                  </a:rPr>
                  <a:t>Для беззнакового </a:t>
                </a:r>
                <a:r>
                  <a:rPr lang="ru-RU" dirty="0" err="1">
                    <a:latin typeface="Calibri" panose="020F0502020204030204" pitchFamily="34" charset="0"/>
                    <a:cs typeface="Calibri" panose="020F0502020204030204" pitchFamily="34" charset="0"/>
                  </a:rPr>
                  <a:t>целеового</a:t>
                </a:r>
                <a:r>
                  <a:rPr lang="ru-RU" dirty="0">
                    <a:latin typeface="Calibri" panose="020F0502020204030204" pitchFamily="34" charset="0"/>
                    <a:cs typeface="Calibri" panose="020F0502020204030204" pitchFamily="34" charset="0"/>
                  </a:rPr>
                  <a:t> типа: арифметика по модулю </a:t>
                </a:r>
                <a14:m>
                  <m:oMath xmlns:m="http://schemas.openxmlformats.org/officeDocument/2006/math">
                    <m:sSup>
                      <m:sSupPr>
                        <m:ctrlPr>
                          <a:rPr lang="ru-RU"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2</m:t>
                        </m:r>
                      </m:e>
                      <m:sup>
                        <m:r>
                          <a:rPr lang="en-US" b="0" i="1" smtClean="0">
                            <a:latin typeface="Cambria Math" panose="02040503050406030204" pitchFamily="18" charset="0"/>
                            <a:cs typeface="Calibri" panose="020F0502020204030204" pitchFamily="34" charset="0"/>
                          </a:rPr>
                          <m:t>𝑤</m:t>
                        </m:r>
                      </m:sup>
                    </m:sSup>
                  </m:oMath>
                </a14:m>
                <a:r>
                  <a:rPr lang="en-US" dirty="0"/>
                  <a:t>,</a:t>
                </a:r>
                <a:br>
                  <a:rPr lang="en-US" dirty="0"/>
                </a:br>
                <a:r>
                  <a:rPr lang="ru-RU" dirty="0"/>
                  <a:t>для беззнакового – сохраняется, если представимо,</a:t>
                </a:r>
                <a:br>
                  <a:rPr lang="ru-RU" dirty="0"/>
                </a:br>
                <a:r>
                  <a:rPr lang="ru-RU" dirty="0"/>
                  <a:t>иначе – </a:t>
                </a:r>
                <a:r>
                  <a:rPr lang="en-US" dirty="0"/>
                  <a:t>IDB.</a:t>
                </a:r>
                <a:endParaRPr lang="ru-RU" dirty="0"/>
              </a:p>
            </p:txBody>
          </p:sp>
        </mc:Choice>
        <mc:Fallback xmlns="">
          <p:sp>
            <p:nvSpPr>
              <p:cNvPr id="3" name="Content Placeholder 2">
                <a:extLst>
                  <a:ext uri="{FF2B5EF4-FFF2-40B4-BE49-F238E27FC236}">
                    <a16:creationId xmlns:a16="http://schemas.microsoft.com/office/drawing/2014/main" id="{C36794B5-DD9F-445F-BF53-A39CCCDF06E1}"/>
                  </a:ext>
                </a:extLst>
              </p:cNvPr>
              <p:cNvSpPr>
                <a:spLocks noGrp="1" noRot="1" noChangeAspect="1" noMove="1" noResize="1" noEditPoints="1" noAdjustHandles="1" noChangeArrowheads="1" noChangeShapeType="1" noTextEdit="1"/>
              </p:cNvSpPr>
              <p:nvPr>
                <p:ph idx="1"/>
              </p:nvPr>
            </p:nvSpPr>
            <p:spPr>
              <a:blipFill>
                <a:blip r:embed="rId2"/>
                <a:stretch>
                  <a:fillRect l="-1043" t="-2081"/>
                </a:stretch>
              </a:blipFill>
            </p:spPr>
            <p:txBody>
              <a:bodyPr/>
              <a:lstStyle/>
              <a:p>
                <a:r>
                  <a:rPr lang="ru-RU">
                    <a:noFill/>
                  </a:rPr>
                  <a:t> </a:t>
                </a:r>
              </a:p>
            </p:txBody>
          </p:sp>
        </mc:Fallback>
      </mc:AlternateContent>
    </p:spTree>
    <p:extLst>
      <p:ext uri="{BB962C8B-B14F-4D97-AF65-F5344CB8AC3E}">
        <p14:creationId xmlns:p14="http://schemas.microsoft.com/office/powerpoint/2010/main" val="1483339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A3E0-4473-4F52-B4FB-3F2EB84DC714}"/>
              </a:ext>
            </a:extLst>
          </p:cNvPr>
          <p:cNvSpPr>
            <a:spLocks noGrp="1"/>
          </p:cNvSpPr>
          <p:nvPr>
            <p:ph type="title"/>
          </p:nvPr>
        </p:nvSpPr>
        <p:spPr/>
        <p:txBody>
          <a:bodyPr/>
          <a:lstStyle/>
          <a:p>
            <a:r>
              <a:rPr lang="en-US" dirty="0"/>
              <a:t>Floating-point conversions</a:t>
            </a:r>
            <a:endParaRPr lang="ru-R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CC9E14-9F96-4999-B4C4-8714589D3EEA}"/>
                  </a:ext>
                </a:extLst>
              </p:cNvPr>
              <p:cNvSpPr>
                <a:spLocks noGrp="1"/>
              </p:cNvSpPr>
              <p:nvPr>
                <p:ph idx="1"/>
              </p:nvPr>
            </p:nvSpPr>
            <p:spPr/>
            <p:txBody>
              <a:bodyPr/>
              <a:lstStyle/>
              <a:p>
                <a:r>
                  <a:rPr lang="en-US" dirty="0"/>
                  <a:t>Floating-point promotions: float </a:t>
                </a:r>
                <a:r>
                  <a:rPr lang="en-US" dirty="0">
                    <a:latin typeface="Calibri" panose="020F0502020204030204" pitchFamily="34" charset="0"/>
                    <a:cs typeface="Calibri" panose="020F0502020204030204" pitchFamily="34" charset="0"/>
                  </a:rPr>
                  <a:t>→ </a:t>
                </a:r>
                <a:r>
                  <a:rPr lang="en-US" dirty="0"/>
                  <a:t>double</a:t>
                </a:r>
              </a:p>
              <a:p>
                <a:r>
                  <a:rPr lang="en-US" dirty="0"/>
                  <a:t>Floating-point conversions: </a:t>
                </a:r>
                <a:r>
                  <a:rPr lang="ru-RU" dirty="0"/>
                  <a:t>прочие преобразования между двумя типами с плавающей точкой.</a:t>
                </a:r>
                <a:br>
                  <a:rPr lang="ru-RU" dirty="0"/>
                </a:br>
                <a:r>
                  <a:rPr lang="ru-RU" dirty="0"/>
                  <a:t>Либо представимо, либо </a:t>
                </a:r>
                <a:r>
                  <a:rPr lang="en-US" dirty="0"/>
                  <a:t>UB.</a:t>
                </a:r>
                <a:br>
                  <a:rPr lang="en-US" dirty="0"/>
                </a:br>
                <a:r>
                  <a:rPr lang="en-US" dirty="0"/>
                  <a:t>(</a:t>
                </a:r>
                <a:r>
                  <a:rPr lang="ru-RU" dirty="0"/>
                  <a:t>проявляется редко, если </a:t>
                </a:r>
                <a14:m>
                  <m:oMath xmlns:m="http://schemas.openxmlformats.org/officeDocument/2006/math">
                    <m:r>
                      <a:rPr lang="ru-RU" i="1" smtClean="0">
                        <a:latin typeface="Cambria Math" panose="02040503050406030204" pitchFamily="18" charset="0"/>
                        <a:ea typeface="Cambria Math" panose="02040503050406030204" pitchFamily="18" charset="0"/>
                      </a:rPr>
                      <m:t>±∞</m:t>
                    </m:r>
                  </m:oMath>
                </a14:m>
                <a:r>
                  <a:rPr lang="en-US" dirty="0"/>
                  <a:t> </a:t>
                </a:r>
                <a:r>
                  <a:rPr lang="ru-RU" dirty="0"/>
                  <a:t>представима)</a:t>
                </a:r>
                <a:endParaRPr lang="en-US" dirty="0"/>
              </a:p>
            </p:txBody>
          </p:sp>
        </mc:Choice>
        <mc:Fallback xmlns="">
          <p:sp>
            <p:nvSpPr>
              <p:cNvPr id="3" name="Content Placeholder 2">
                <a:extLst>
                  <a:ext uri="{FF2B5EF4-FFF2-40B4-BE49-F238E27FC236}">
                    <a16:creationId xmlns:a16="http://schemas.microsoft.com/office/drawing/2014/main" id="{EECC9E14-9F96-4999-B4C4-8714589D3EEA}"/>
                  </a:ext>
                </a:extLst>
              </p:cNvPr>
              <p:cNvSpPr>
                <a:spLocks noGrp="1" noRot="1" noChangeAspect="1" noMove="1" noResize="1" noEditPoints="1" noAdjustHandles="1" noChangeArrowheads="1" noChangeShapeType="1" noTextEdit="1"/>
              </p:cNvSpPr>
              <p:nvPr>
                <p:ph idx="1"/>
              </p:nvPr>
            </p:nvSpPr>
            <p:spPr>
              <a:blipFill>
                <a:blip r:embed="rId2"/>
                <a:stretch>
                  <a:fillRect l="-1043" t="-2341"/>
                </a:stretch>
              </a:blipFill>
            </p:spPr>
            <p:txBody>
              <a:bodyPr/>
              <a:lstStyle/>
              <a:p>
                <a:r>
                  <a:rPr lang="ru-RU">
                    <a:noFill/>
                  </a:rPr>
                  <a:t> </a:t>
                </a:r>
              </a:p>
            </p:txBody>
          </p:sp>
        </mc:Fallback>
      </mc:AlternateContent>
    </p:spTree>
    <p:extLst>
      <p:ext uri="{BB962C8B-B14F-4D97-AF65-F5344CB8AC3E}">
        <p14:creationId xmlns:p14="http://schemas.microsoft.com/office/powerpoint/2010/main" val="958430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65B3-6D77-4BE4-A31F-2FDD1CC43DBE}"/>
              </a:ext>
            </a:extLst>
          </p:cNvPr>
          <p:cNvSpPr>
            <a:spLocks noGrp="1"/>
          </p:cNvSpPr>
          <p:nvPr>
            <p:ph type="title"/>
          </p:nvPr>
        </p:nvSpPr>
        <p:spPr/>
        <p:txBody>
          <a:bodyPr/>
          <a:lstStyle/>
          <a:p>
            <a:r>
              <a:rPr lang="en-US" dirty="0"/>
              <a:t>Boolean conversions</a:t>
            </a:r>
            <a:endParaRPr lang="ru-RU" dirty="0"/>
          </a:p>
        </p:txBody>
      </p:sp>
      <p:sp>
        <p:nvSpPr>
          <p:cNvPr id="3" name="Content Placeholder 2">
            <a:extLst>
              <a:ext uri="{FF2B5EF4-FFF2-40B4-BE49-F238E27FC236}">
                <a16:creationId xmlns:a16="http://schemas.microsoft.com/office/drawing/2014/main" id="{4B381D00-F7ED-4C79-9F5C-7A4DD8D794EE}"/>
              </a:ext>
            </a:extLst>
          </p:cNvPr>
          <p:cNvSpPr>
            <a:spLocks noGrp="1"/>
          </p:cNvSpPr>
          <p:nvPr>
            <p:ph idx="1"/>
          </p:nvPr>
        </p:nvSpPr>
        <p:spPr/>
        <p:txBody>
          <a:bodyPr/>
          <a:lstStyle/>
          <a:p>
            <a:r>
              <a:rPr lang="ru-RU" dirty="0"/>
              <a:t>Из других арифметически типов в </a:t>
            </a:r>
            <a:r>
              <a:rPr lang="en-US" dirty="0"/>
              <a:t>bool.</a:t>
            </a:r>
          </a:p>
          <a:p>
            <a:r>
              <a:rPr lang="en-US" dirty="0"/>
              <a:t>0 </a:t>
            </a:r>
            <a:r>
              <a:rPr lang="en-US" dirty="0">
                <a:latin typeface="Calibri" panose="020F0502020204030204" pitchFamily="34" charset="0"/>
                <a:cs typeface="Calibri" panose="020F0502020204030204" pitchFamily="34" charset="0"/>
              </a:rPr>
              <a:t>→  </a:t>
            </a:r>
            <a:r>
              <a:rPr lang="en-US" dirty="0"/>
              <a:t>false, </a:t>
            </a:r>
            <a:r>
              <a:rPr lang="ru-RU" dirty="0"/>
              <a:t>всё остальное – </a:t>
            </a:r>
            <a:r>
              <a:rPr lang="en-US" dirty="0"/>
              <a:t>true.</a:t>
            </a:r>
            <a:endParaRPr lang="ru-RU" dirty="0"/>
          </a:p>
        </p:txBody>
      </p:sp>
    </p:spTree>
    <p:extLst>
      <p:ext uri="{BB962C8B-B14F-4D97-AF65-F5344CB8AC3E}">
        <p14:creationId xmlns:p14="http://schemas.microsoft.com/office/powerpoint/2010/main" val="3248383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DF9B-0DFB-40A1-B3D3-3D9D5A4E973A}"/>
              </a:ext>
            </a:extLst>
          </p:cNvPr>
          <p:cNvSpPr>
            <a:spLocks noGrp="1"/>
          </p:cNvSpPr>
          <p:nvPr>
            <p:ph type="title"/>
          </p:nvPr>
        </p:nvSpPr>
        <p:spPr/>
        <p:txBody>
          <a:bodyPr/>
          <a:lstStyle/>
          <a:p>
            <a:r>
              <a:rPr lang="ru-RU" dirty="0"/>
              <a:t>Операция приведения типов</a:t>
            </a:r>
          </a:p>
        </p:txBody>
      </p:sp>
      <p:sp>
        <p:nvSpPr>
          <p:cNvPr id="3" name="Content Placeholder 2">
            <a:extLst>
              <a:ext uri="{FF2B5EF4-FFF2-40B4-BE49-F238E27FC236}">
                <a16:creationId xmlns:a16="http://schemas.microsoft.com/office/drawing/2014/main" id="{1BF2683C-C345-45C5-AE6B-FDFEDDFE7285}"/>
              </a:ext>
            </a:extLst>
          </p:cNvPr>
          <p:cNvSpPr>
            <a:spLocks noGrp="1"/>
          </p:cNvSpPr>
          <p:nvPr>
            <p:ph idx="1"/>
          </p:nvPr>
        </p:nvSpPr>
        <p:spPr/>
        <p:txBody>
          <a:bodyPr/>
          <a:lstStyle/>
          <a:p>
            <a:r>
              <a:rPr lang="en-US" dirty="0" err="1"/>
              <a:t>static_cast</a:t>
            </a:r>
            <a:r>
              <a:rPr lang="en-US" dirty="0"/>
              <a:t>&lt;</a:t>
            </a:r>
            <a:r>
              <a:rPr lang="en-US" i="1" dirty="0"/>
              <a:t>type-id</a:t>
            </a:r>
            <a:r>
              <a:rPr lang="en-US" dirty="0"/>
              <a:t>&gt;(</a:t>
            </a:r>
            <a:r>
              <a:rPr lang="en-US" i="1" dirty="0"/>
              <a:t>expression</a:t>
            </a:r>
            <a:r>
              <a:rPr lang="en-US" dirty="0"/>
              <a:t>)</a:t>
            </a:r>
          </a:p>
          <a:p>
            <a:r>
              <a:rPr lang="ru-RU" dirty="0"/>
              <a:t>Может выполнить явно любое неявное преобразование с тем же эффектом.</a:t>
            </a:r>
          </a:p>
        </p:txBody>
      </p:sp>
    </p:spTree>
    <p:extLst>
      <p:ext uri="{BB962C8B-B14F-4D97-AF65-F5344CB8AC3E}">
        <p14:creationId xmlns:p14="http://schemas.microsoft.com/office/powerpoint/2010/main" val="419583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1FFA32-9B42-4DF8-A732-6F73DBA972B1}"/>
              </a:ext>
            </a:extLst>
          </p:cNvPr>
          <p:cNvSpPr>
            <a:spLocks noGrp="1"/>
          </p:cNvSpPr>
          <p:nvPr>
            <p:ph type="ctrTitle"/>
          </p:nvPr>
        </p:nvSpPr>
        <p:spPr/>
        <p:txBody>
          <a:bodyPr/>
          <a:lstStyle/>
          <a:p>
            <a:r>
              <a:rPr lang="ru-RU" dirty="0"/>
              <a:t>Практика 4</a:t>
            </a:r>
          </a:p>
        </p:txBody>
      </p:sp>
    </p:spTree>
    <p:extLst>
      <p:ext uri="{BB962C8B-B14F-4D97-AF65-F5344CB8AC3E}">
        <p14:creationId xmlns:p14="http://schemas.microsoft.com/office/powerpoint/2010/main" val="1712462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976F-5F56-4775-94BC-A36992731154}"/>
              </a:ext>
            </a:extLst>
          </p:cNvPr>
          <p:cNvSpPr>
            <a:spLocks noGrp="1"/>
          </p:cNvSpPr>
          <p:nvPr>
            <p:ph type="title"/>
          </p:nvPr>
        </p:nvSpPr>
        <p:spPr/>
        <p:txBody>
          <a:bodyPr/>
          <a:lstStyle/>
          <a:p>
            <a:r>
              <a:rPr lang="ru-RU" dirty="0"/>
              <a:t>Арифметические операции</a:t>
            </a:r>
          </a:p>
        </p:txBody>
      </p:sp>
      <p:sp>
        <p:nvSpPr>
          <p:cNvPr id="3" name="Content Placeholder 2">
            <a:extLst>
              <a:ext uri="{FF2B5EF4-FFF2-40B4-BE49-F238E27FC236}">
                <a16:creationId xmlns:a16="http://schemas.microsoft.com/office/drawing/2014/main" id="{15E10562-4642-4A56-A34F-876637D8F7BE}"/>
              </a:ext>
            </a:extLst>
          </p:cNvPr>
          <p:cNvSpPr>
            <a:spLocks noGrp="1"/>
          </p:cNvSpPr>
          <p:nvPr>
            <p:ph idx="1"/>
          </p:nvPr>
        </p:nvSpPr>
        <p:spPr/>
        <p:txBody>
          <a:bodyPr/>
          <a:lstStyle/>
          <a:p>
            <a:r>
              <a:rPr lang="ru-RU" dirty="0"/>
              <a:t>В общем случае, если результат не представим в типе, в котором совершается операция, - </a:t>
            </a:r>
            <a:r>
              <a:rPr lang="en-US" dirty="0"/>
              <a:t>UB! (</a:t>
            </a:r>
            <a:r>
              <a:rPr lang="ru-RU" dirty="0"/>
              <a:t>но см. арифметику по модулю для беззнаковых целых типов).</a:t>
            </a:r>
          </a:p>
          <a:p>
            <a:r>
              <a:rPr lang="ru-RU" dirty="0"/>
              <a:t>Унарные: сохранение знака +, смена знака –.</a:t>
            </a:r>
            <a:br>
              <a:rPr lang="ru-RU" dirty="0"/>
            </a:br>
            <a:r>
              <a:rPr lang="ru-RU" dirty="0"/>
              <a:t>Совершают целочисленное повышение над операндом.</a:t>
            </a:r>
          </a:p>
          <a:p>
            <a:r>
              <a:rPr lang="ru-RU" dirty="0"/>
              <a:t>Бинарные: сложение +, вычитание –, умножение *,</a:t>
            </a:r>
            <a:br>
              <a:rPr lang="ru-RU" dirty="0"/>
            </a:br>
            <a:r>
              <a:rPr lang="ru-RU" dirty="0"/>
              <a:t>деление /, взятие остатка от деления %.</a:t>
            </a:r>
            <a:br>
              <a:rPr lang="ru-RU" dirty="0"/>
            </a:br>
            <a:r>
              <a:rPr lang="ru-RU" dirty="0"/>
              <a:t>Вычисления </a:t>
            </a:r>
            <a:r>
              <a:rPr lang="ru-RU" dirty="0" err="1"/>
              <a:t>ведуться</a:t>
            </a:r>
            <a:r>
              <a:rPr lang="ru-RU" dirty="0"/>
              <a:t> в общем типе </a:t>
            </a:r>
            <a:r>
              <a:rPr lang="en-US" dirty="0"/>
              <a:t>(common type), </a:t>
            </a:r>
            <a:r>
              <a:rPr lang="ru-RU" dirty="0"/>
              <a:t>вычисляемым для арифметических типов обычными арифметическими </a:t>
            </a:r>
            <a:r>
              <a:rPr lang="ru-RU" dirty="0" err="1"/>
              <a:t>преобразованияим</a:t>
            </a:r>
            <a:r>
              <a:rPr lang="ru-RU" dirty="0"/>
              <a:t> (</a:t>
            </a:r>
            <a:r>
              <a:rPr lang="en-US" dirty="0"/>
              <a:t>usual arithmetic conversions):…</a:t>
            </a:r>
            <a:endParaRPr lang="ru-RU" dirty="0"/>
          </a:p>
        </p:txBody>
      </p:sp>
    </p:spTree>
    <p:extLst>
      <p:ext uri="{BB962C8B-B14F-4D97-AF65-F5344CB8AC3E}">
        <p14:creationId xmlns:p14="http://schemas.microsoft.com/office/powerpoint/2010/main" val="1033015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b="1" dirty="0"/>
              <a:t>формальная</a:t>
            </a:r>
            <a:r>
              <a:rPr lang="ru-RU" dirty="0">
                <a:solidFill>
                  <a:schemeClr val="bg1">
                    <a:lumMod val="50000"/>
                  </a:schemeClr>
                </a:solidFill>
              </a:rPr>
              <a:t> знаковая система для планирования поведения компьютеров</a:t>
            </a:r>
          </a:p>
          <a:p>
            <a:pPr marL="3600000" indent="0">
              <a:buNone/>
            </a:pPr>
            <a:endParaRPr lang="ru-RU" dirty="0">
              <a:solidFill>
                <a:schemeClr val="bg1">
                  <a:lumMod val="50000"/>
                </a:schemeClr>
              </a:solidFill>
            </a:endParaRPr>
          </a:p>
          <a:p>
            <a:pPr marL="0" indent="0">
              <a:buNone/>
            </a:pPr>
            <a:r>
              <a:rPr lang="ru-RU" i="1" dirty="0">
                <a:solidFill>
                  <a:schemeClr val="bg1">
                    <a:lumMod val="50000"/>
                  </a:schemeClr>
                </a:solidFill>
              </a:rPr>
              <a:t>Формальный язык (</a:t>
            </a:r>
            <a:r>
              <a:rPr lang="en-US" i="1" dirty="0">
                <a:solidFill>
                  <a:schemeClr val="bg1">
                    <a:lumMod val="50000"/>
                  </a:schemeClr>
                </a:solidFill>
              </a:rPr>
              <a:t>formal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множество</a:t>
            </a:r>
            <a:r>
              <a:rPr lang="ru-RU" dirty="0"/>
              <a:t> конечных строк над конечным алфавитом</a:t>
            </a:r>
          </a:p>
          <a:p>
            <a:pPr marL="3600000" indent="0">
              <a:buNone/>
            </a:pPr>
            <a:endParaRPr lang="ru-RU" dirty="0"/>
          </a:p>
          <a:p>
            <a:pPr marL="0" indent="0" algn="ctr">
              <a:buNone/>
            </a:pPr>
            <a:r>
              <a:rPr lang="ru-RU" i="1" dirty="0"/>
              <a:t>Программа (</a:t>
            </a:r>
            <a:r>
              <a:rPr lang="en-US" i="1" dirty="0"/>
              <a:t>program)</a:t>
            </a:r>
            <a:endParaRPr lang="ru-RU" i="1" dirty="0"/>
          </a:p>
        </p:txBody>
      </p:sp>
      <p:sp>
        <p:nvSpPr>
          <p:cNvPr id="4" name="Arrow: Down 3">
            <a:extLst>
              <a:ext uri="{FF2B5EF4-FFF2-40B4-BE49-F238E27FC236}">
                <a16:creationId xmlns:a16="http://schemas.microsoft.com/office/drawing/2014/main" id="{CE5A3390-761C-46C6-8D6B-38920EE25C8C}"/>
              </a:ext>
            </a:extLst>
          </p:cNvPr>
          <p:cNvSpPr/>
          <p:nvPr/>
        </p:nvSpPr>
        <p:spPr>
          <a:xfrm>
            <a:off x="5812972" y="5254832"/>
            <a:ext cx="421574" cy="332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0593907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2D18-3255-4278-AC42-25424B656D9F}"/>
              </a:ext>
            </a:extLst>
          </p:cNvPr>
          <p:cNvSpPr>
            <a:spLocks noGrp="1"/>
          </p:cNvSpPr>
          <p:nvPr>
            <p:ph type="title"/>
          </p:nvPr>
        </p:nvSpPr>
        <p:spPr/>
        <p:txBody>
          <a:bodyPr/>
          <a:lstStyle/>
          <a:p>
            <a:r>
              <a:rPr lang="ru-RU" dirty="0"/>
              <a:t>Обычные арифметические преобразования</a:t>
            </a:r>
          </a:p>
        </p:txBody>
      </p:sp>
      <p:sp>
        <p:nvSpPr>
          <p:cNvPr id="3" name="Content Placeholder 2">
            <a:extLst>
              <a:ext uri="{FF2B5EF4-FFF2-40B4-BE49-F238E27FC236}">
                <a16:creationId xmlns:a16="http://schemas.microsoft.com/office/drawing/2014/main" id="{AA9AB96F-89D0-4918-B06A-5755256A275C}"/>
              </a:ext>
            </a:extLst>
          </p:cNvPr>
          <p:cNvSpPr>
            <a:spLocks noGrp="1"/>
          </p:cNvSpPr>
          <p:nvPr>
            <p:ph idx="1"/>
          </p:nvPr>
        </p:nvSpPr>
        <p:spPr/>
        <p:txBody>
          <a:bodyPr>
            <a:normAutofit lnSpcReduction="10000"/>
          </a:bodyPr>
          <a:lstStyle/>
          <a:p>
            <a:pPr marL="514350" indent="-514350">
              <a:buFont typeface="+mj-lt"/>
              <a:buAutoNum type="arabicPeriod"/>
            </a:pPr>
            <a:r>
              <a:rPr lang="ru-RU" dirty="0"/>
              <a:t>Если один из операндов имеет тип с плавающей точкой, побеждает он (для обоих – большей ширины).</a:t>
            </a:r>
          </a:p>
          <a:p>
            <a:pPr marL="514350" indent="-514350">
              <a:buFont typeface="+mj-lt"/>
              <a:buAutoNum type="arabicPeriod"/>
            </a:pPr>
            <a:r>
              <a:rPr lang="ru-RU" dirty="0"/>
              <a:t>Иначе </a:t>
            </a:r>
            <a:r>
              <a:rPr lang="ru-RU" dirty="0" err="1"/>
              <a:t>целочисленно</a:t>
            </a:r>
            <a:r>
              <a:rPr lang="ru-RU" dirty="0"/>
              <a:t> повысить оба. Если одинаковые – это результат.</a:t>
            </a:r>
          </a:p>
          <a:p>
            <a:pPr marL="514350" indent="-514350">
              <a:buFont typeface="+mj-lt"/>
              <a:buAutoNum type="arabicPeriod"/>
            </a:pPr>
            <a:r>
              <a:rPr lang="ru-RU" dirty="0"/>
              <a:t>Если знаковость одинаковая, результат – тот, что шире.</a:t>
            </a:r>
          </a:p>
          <a:p>
            <a:pPr marL="514350" indent="-514350">
              <a:buFont typeface="+mj-lt"/>
              <a:buAutoNum type="arabicPeriod"/>
            </a:pPr>
            <a:r>
              <a:rPr lang="ru-RU" dirty="0"/>
              <a:t>Если ранг беззнакового не меньше ранга знакового, побеждает беззнаковый.</a:t>
            </a:r>
          </a:p>
          <a:p>
            <a:pPr marL="514350" indent="-514350">
              <a:buFont typeface="+mj-lt"/>
              <a:buAutoNum type="arabicPeriod"/>
            </a:pPr>
            <a:r>
              <a:rPr lang="ru-RU" dirty="0"/>
              <a:t>Если знаковый может представить все значения беззнакового, побеждает знаковый.</a:t>
            </a:r>
          </a:p>
          <a:p>
            <a:pPr marL="514350" indent="-514350">
              <a:buFont typeface="+mj-lt"/>
              <a:buAutoNum type="arabicPeriod"/>
            </a:pPr>
            <a:r>
              <a:rPr lang="ru-RU" dirty="0"/>
              <a:t>Иначе результат – беззнаковый тип того же ранга, что и знаковый тип.</a:t>
            </a:r>
          </a:p>
        </p:txBody>
      </p:sp>
    </p:spTree>
    <p:extLst>
      <p:ext uri="{BB962C8B-B14F-4D97-AF65-F5344CB8AC3E}">
        <p14:creationId xmlns:p14="http://schemas.microsoft.com/office/powerpoint/2010/main" val="37665343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E60B-D520-46BF-BD90-B84FF0400B72}"/>
              </a:ext>
            </a:extLst>
          </p:cNvPr>
          <p:cNvSpPr>
            <a:spLocks noGrp="1"/>
          </p:cNvSpPr>
          <p:nvPr>
            <p:ph type="title"/>
          </p:nvPr>
        </p:nvSpPr>
        <p:spPr/>
        <p:txBody>
          <a:bodyPr/>
          <a:lstStyle/>
          <a:p>
            <a:r>
              <a:rPr lang="ru-RU" dirty="0"/>
              <a:t>Операции с логическими значениями</a:t>
            </a:r>
          </a:p>
        </p:txBody>
      </p:sp>
      <p:sp>
        <p:nvSpPr>
          <p:cNvPr id="3" name="Content Placeholder 2">
            <a:extLst>
              <a:ext uri="{FF2B5EF4-FFF2-40B4-BE49-F238E27FC236}">
                <a16:creationId xmlns:a16="http://schemas.microsoft.com/office/drawing/2014/main" id="{D22E49CB-83B6-43B8-ABC8-8BBBCB5EF071}"/>
              </a:ext>
            </a:extLst>
          </p:cNvPr>
          <p:cNvSpPr>
            <a:spLocks noGrp="1"/>
          </p:cNvSpPr>
          <p:nvPr>
            <p:ph idx="1"/>
          </p:nvPr>
        </p:nvSpPr>
        <p:spPr/>
        <p:txBody>
          <a:bodyPr/>
          <a:lstStyle/>
          <a:p>
            <a:r>
              <a:rPr lang="ru-RU" dirty="0"/>
              <a:t>Сравнения </a:t>
            </a:r>
            <a:r>
              <a:rPr lang="en-US" dirty="0"/>
              <a:t>== (</a:t>
            </a:r>
            <a:r>
              <a:rPr lang="ru-RU" dirty="0"/>
              <a:t>равно), != (не равно), отношения </a:t>
            </a:r>
            <a:r>
              <a:rPr lang="en-US" dirty="0"/>
              <a:t>&lt;, &lt;=, &gt;, &gt;=.</a:t>
            </a:r>
            <a:endParaRPr lang="ru-RU" dirty="0"/>
          </a:p>
          <a:p>
            <a:r>
              <a:rPr lang="ru-RU" dirty="0"/>
              <a:t>Логические операции отрицание !, логическое И </a:t>
            </a:r>
            <a:r>
              <a:rPr lang="en-US" dirty="0"/>
              <a:t>&amp;&amp;,</a:t>
            </a:r>
            <a:br>
              <a:rPr lang="ru-RU" dirty="0"/>
            </a:br>
            <a:r>
              <a:rPr lang="ru-RU" dirty="0"/>
              <a:t>логическое или </a:t>
            </a:r>
            <a:r>
              <a:rPr lang="en-US" dirty="0"/>
              <a:t>||.</a:t>
            </a:r>
            <a:br>
              <a:rPr lang="en-US" dirty="0"/>
            </a:br>
            <a:r>
              <a:rPr lang="ru-RU" dirty="0"/>
              <a:t>Вычисляются по короткой схеме.</a:t>
            </a:r>
          </a:p>
        </p:txBody>
      </p:sp>
    </p:spTree>
    <p:extLst>
      <p:ext uri="{BB962C8B-B14F-4D97-AF65-F5344CB8AC3E}">
        <p14:creationId xmlns:p14="http://schemas.microsoft.com/office/powerpoint/2010/main" val="20352548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0DDA6-5467-408A-937A-2F90B3CB54AD}"/>
              </a:ext>
            </a:extLst>
          </p:cNvPr>
          <p:cNvSpPr>
            <a:spLocks noGrp="1"/>
          </p:cNvSpPr>
          <p:nvPr>
            <p:ph type="title"/>
          </p:nvPr>
        </p:nvSpPr>
        <p:spPr/>
        <p:txBody>
          <a:bodyPr/>
          <a:lstStyle/>
          <a:p>
            <a:r>
              <a:rPr lang="ru-RU" dirty="0"/>
              <a:t>Порядок вычисления операций в выражениях</a:t>
            </a:r>
          </a:p>
        </p:txBody>
      </p:sp>
      <p:sp>
        <p:nvSpPr>
          <p:cNvPr id="3" name="Content Placeholder 2">
            <a:extLst>
              <a:ext uri="{FF2B5EF4-FFF2-40B4-BE49-F238E27FC236}">
                <a16:creationId xmlns:a16="http://schemas.microsoft.com/office/drawing/2014/main" id="{D2386341-2894-46DE-A1AD-BFF254EE7437}"/>
              </a:ext>
            </a:extLst>
          </p:cNvPr>
          <p:cNvSpPr>
            <a:spLocks noGrp="1"/>
          </p:cNvSpPr>
          <p:nvPr>
            <p:ph idx="1"/>
          </p:nvPr>
        </p:nvSpPr>
        <p:spPr/>
        <p:txBody>
          <a:bodyPr/>
          <a:lstStyle/>
          <a:p>
            <a:r>
              <a:rPr lang="ru-RU" dirty="0"/>
              <a:t>См. стандарт.</a:t>
            </a:r>
          </a:p>
        </p:txBody>
      </p:sp>
    </p:spTree>
    <p:extLst>
      <p:ext uri="{BB962C8B-B14F-4D97-AF65-F5344CB8AC3E}">
        <p14:creationId xmlns:p14="http://schemas.microsoft.com/office/powerpoint/2010/main" val="29626264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E907F-4A43-481E-8BB1-C9850BD00568}"/>
              </a:ext>
            </a:extLst>
          </p:cNvPr>
          <p:cNvSpPr>
            <a:spLocks noGrp="1"/>
          </p:cNvSpPr>
          <p:nvPr>
            <p:ph type="title"/>
          </p:nvPr>
        </p:nvSpPr>
        <p:spPr/>
        <p:txBody>
          <a:bodyPr/>
          <a:lstStyle/>
          <a:p>
            <a:r>
              <a:rPr lang="ru-RU" dirty="0"/>
              <a:t>Описание стандартной формы</a:t>
            </a:r>
          </a:p>
        </p:txBody>
      </p:sp>
      <p:sp>
        <p:nvSpPr>
          <p:cNvPr id="3" name="Content Placeholder 2">
            <a:extLst>
              <a:ext uri="{FF2B5EF4-FFF2-40B4-BE49-F238E27FC236}">
                <a16:creationId xmlns:a16="http://schemas.microsoft.com/office/drawing/2014/main" id="{A9A6C8FA-BFDD-4098-A2EA-AFBFA577ECAE}"/>
              </a:ext>
            </a:extLst>
          </p:cNvPr>
          <p:cNvSpPr>
            <a:spLocks noGrp="1"/>
          </p:cNvSpPr>
          <p:nvPr>
            <p:ph idx="1"/>
          </p:nvPr>
        </p:nvSpPr>
        <p:spPr/>
        <p:txBody>
          <a:bodyPr>
            <a:normAutofit lnSpcReduction="10000"/>
          </a:bodyPr>
          <a:lstStyle/>
          <a:p>
            <a:r>
              <a:rPr lang="ru-RU" dirty="0"/>
              <a:t>Последовательность спецификаторов описания (</a:t>
            </a:r>
            <a:r>
              <a:rPr lang="en-US" dirty="0"/>
              <a:t>declaration specifier) </a:t>
            </a:r>
            <a:r>
              <a:rPr lang="ru-RU" dirty="0"/>
              <a:t>в любом порядке, включая спецификатор типа </a:t>
            </a:r>
            <a:r>
              <a:rPr lang="en-US" dirty="0"/>
              <a:t>(type specifier) – </a:t>
            </a:r>
            <a:r>
              <a:rPr lang="ru-RU" dirty="0"/>
              <a:t>базовые характеристики описываемых сущностей.</a:t>
            </a:r>
            <a:endParaRPr lang="en-US" dirty="0"/>
          </a:p>
          <a:p>
            <a:r>
              <a:rPr lang="ru-RU" dirty="0"/>
              <a:t>Последовательность описателей (</a:t>
            </a:r>
            <a:r>
              <a:rPr lang="en-US" dirty="0"/>
              <a:t>declarator)</a:t>
            </a:r>
            <a:r>
              <a:rPr lang="ru-RU" dirty="0"/>
              <a:t>, разделённых запятыми, – имена сущностей и конструкции создания производных типов, применяемые к ним относительно типа, заданного спецификатором типа описания.</a:t>
            </a:r>
          </a:p>
          <a:p>
            <a:r>
              <a:rPr lang="ru-RU" dirty="0"/>
              <a:t>Точка с запятой.</a:t>
            </a:r>
          </a:p>
          <a:p>
            <a:endParaRPr lang="ru-RU" dirty="0"/>
          </a:p>
          <a:p>
            <a:pPr marL="0" indent="0" algn="ctr">
              <a:buNone/>
            </a:pPr>
            <a:r>
              <a:rPr lang="en-US" dirty="0" err="1"/>
              <a:t>int</a:t>
            </a:r>
            <a:r>
              <a:rPr lang="en-US" dirty="0"/>
              <a:t> </a:t>
            </a:r>
            <a:r>
              <a:rPr lang="en-US" dirty="0" err="1"/>
              <a:t>x,y</a:t>
            </a:r>
            <a:r>
              <a:rPr lang="en-US" dirty="0"/>
              <a:t>;</a:t>
            </a:r>
            <a:endParaRPr lang="ru-RU" dirty="0"/>
          </a:p>
        </p:txBody>
      </p:sp>
    </p:spTree>
    <p:extLst>
      <p:ext uri="{BB962C8B-B14F-4D97-AF65-F5344CB8AC3E}">
        <p14:creationId xmlns:p14="http://schemas.microsoft.com/office/powerpoint/2010/main" val="1862283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A5C1-263A-4881-8B0A-D690E218F131}"/>
              </a:ext>
            </a:extLst>
          </p:cNvPr>
          <p:cNvSpPr>
            <a:spLocks noGrp="1"/>
          </p:cNvSpPr>
          <p:nvPr>
            <p:ph type="title"/>
          </p:nvPr>
        </p:nvSpPr>
        <p:spPr/>
        <p:txBody>
          <a:bodyPr/>
          <a:lstStyle/>
          <a:p>
            <a:r>
              <a:rPr lang="ru-RU" dirty="0"/>
              <a:t>Категория значения</a:t>
            </a:r>
          </a:p>
        </p:txBody>
      </p:sp>
      <p:sp>
        <p:nvSpPr>
          <p:cNvPr id="3" name="Content Placeholder 2">
            <a:extLst>
              <a:ext uri="{FF2B5EF4-FFF2-40B4-BE49-F238E27FC236}">
                <a16:creationId xmlns:a16="http://schemas.microsoft.com/office/drawing/2014/main" id="{107AF7D9-3DA0-49CB-BCDA-7BBF612766F7}"/>
              </a:ext>
            </a:extLst>
          </p:cNvPr>
          <p:cNvSpPr>
            <a:spLocks noGrp="1"/>
          </p:cNvSpPr>
          <p:nvPr>
            <p:ph idx="1"/>
          </p:nvPr>
        </p:nvSpPr>
        <p:spPr/>
        <p:txBody>
          <a:bodyPr>
            <a:normAutofit fontScale="92500" lnSpcReduction="10000"/>
          </a:bodyPr>
          <a:lstStyle/>
          <a:p>
            <a:r>
              <a:rPr lang="en-US" dirty="0" err="1"/>
              <a:t>glvalue</a:t>
            </a:r>
            <a:r>
              <a:rPr lang="en-US" dirty="0"/>
              <a:t> (</a:t>
            </a:r>
            <a:r>
              <a:rPr lang="ru-RU" dirty="0"/>
              <a:t>обобщённое </a:t>
            </a:r>
            <a:r>
              <a:rPr lang="ru-RU" dirty="0" err="1"/>
              <a:t>леводопустимое</a:t>
            </a:r>
            <a:r>
              <a:rPr lang="ru-RU" dirty="0"/>
              <a:t>) – идентифицирует объект или функцию.</a:t>
            </a:r>
            <a:br>
              <a:rPr lang="ru-RU" dirty="0"/>
            </a:br>
            <a:r>
              <a:rPr lang="ru-RU" dirty="0"/>
              <a:t>Например, имя объекта.</a:t>
            </a:r>
            <a:br>
              <a:rPr lang="en-US" dirty="0"/>
            </a:br>
            <a:r>
              <a:rPr lang="ru-RU" dirty="0"/>
              <a:t>Результат (</a:t>
            </a:r>
            <a:r>
              <a:rPr lang="en-US" dirty="0"/>
              <a:t>result) </a:t>
            </a:r>
            <a:r>
              <a:rPr lang="ru-RU" dirty="0"/>
              <a:t>такого выражения – идентифицируемая сущность.</a:t>
            </a:r>
            <a:endParaRPr lang="en-US" dirty="0"/>
          </a:p>
          <a:p>
            <a:r>
              <a:rPr lang="en-US" dirty="0" err="1"/>
              <a:t>prvalue</a:t>
            </a:r>
            <a:r>
              <a:rPr lang="en-US" dirty="0"/>
              <a:t> (</a:t>
            </a:r>
            <a:r>
              <a:rPr lang="ru-RU" dirty="0"/>
              <a:t>чисто </a:t>
            </a:r>
            <a:r>
              <a:rPr lang="ru-RU" dirty="0" err="1"/>
              <a:t>праводопустимые</a:t>
            </a:r>
            <a:r>
              <a:rPr lang="ru-RU" dirty="0"/>
              <a:t>) – предназначены для задания начальных значений объектов или для использования в качестве операндов выражений.</a:t>
            </a:r>
            <a:br>
              <a:rPr lang="ru-RU" dirty="0"/>
            </a:br>
            <a:r>
              <a:rPr lang="ru-RU" dirty="0"/>
              <a:t>Например, литералы (кроме строкового), результаты всех рассмотренных арифметических и логических операций, </a:t>
            </a:r>
            <a:r>
              <a:rPr lang="en-US" dirty="0" err="1"/>
              <a:t>static_cast</a:t>
            </a:r>
            <a:r>
              <a:rPr lang="ru-RU" dirty="0"/>
              <a:t>.</a:t>
            </a:r>
            <a:br>
              <a:rPr lang="ru-RU" dirty="0"/>
            </a:br>
            <a:r>
              <a:rPr lang="ru-RU" dirty="0"/>
              <a:t>Результирующий объект (</a:t>
            </a:r>
            <a:r>
              <a:rPr lang="en-US" dirty="0"/>
              <a:t>result object) </a:t>
            </a:r>
            <a:r>
              <a:rPr lang="ru-RU" dirty="0"/>
              <a:t>такого выражения – тот, начальное значение которого им задаётся. Если используется как операнд, то его нет.</a:t>
            </a:r>
          </a:p>
        </p:txBody>
      </p:sp>
    </p:spTree>
    <p:extLst>
      <p:ext uri="{BB962C8B-B14F-4D97-AF65-F5344CB8AC3E}">
        <p14:creationId xmlns:p14="http://schemas.microsoft.com/office/powerpoint/2010/main" val="32133644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ACBE-188A-4E1E-A537-3324A67A3E90}"/>
              </a:ext>
            </a:extLst>
          </p:cNvPr>
          <p:cNvSpPr>
            <a:spLocks noGrp="1"/>
          </p:cNvSpPr>
          <p:nvPr>
            <p:ph type="title"/>
          </p:nvPr>
        </p:nvSpPr>
        <p:spPr/>
        <p:txBody>
          <a:bodyPr/>
          <a:lstStyle/>
          <a:p>
            <a:r>
              <a:rPr lang="ru-RU" dirty="0"/>
              <a:t>Чтение и запись объектов</a:t>
            </a:r>
          </a:p>
        </p:txBody>
      </p:sp>
      <p:sp>
        <p:nvSpPr>
          <p:cNvPr id="3" name="Content Placeholder 2">
            <a:extLst>
              <a:ext uri="{FF2B5EF4-FFF2-40B4-BE49-F238E27FC236}">
                <a16:creationId xmlns:a16="http://schemas.microsoft.com/office/drawing/2014/main" id="{8B6F2FBC-AA4D-48C9-96C9-34C469B2938E}"/>
              </a:ext>
            </a:extLst>
          </p:cNvPr>
          <p:cNvSpPr>
            <a:spLocks noGrp="1"/>
          </p:cNvSpPr>
          <p:nvPr>
            <p:ph idx="1"/>
          </p:nvPr>
        </p:nvSpPr>
        <p:spPr/>
        <p:txBody>
          <a:bodyPr/>
          <a:lstStyle/>
          <a:p>
            <a:r>
              <a:rPr lang="ru-RU" dirty="0"/>
              <a:t>Чтение при использовании </a:t>
            </a:r>
            <a:r>
              <a:rPr lang="en-US" dirty="0" err="1"/>
              <a:t>glvalue</a:t>
            </a:r>
            <a:r>
              <a:rPr lang="en-US" dirty="0"/>
              <a:t> </a:t>
            </a:r>
            <a:r>
              <a:rPr lang="ru-RU" dirty="0"/>
              <a:t>в контексте</a:t>
            </a:r>
            <a:r>
              <a:rPr lang="en-US" dirty="0"/>
              <a:t>, </a:t>
            </a:r>
            <a:r>
              <a:rPr lang="ru-RU" dirty="0"/>
              <a:t>где требуется </a:t>
            </a:r>
            <a:r>
              <a:rPr lang="en-US" dirty="0" err="1"/>
              <a:t>prvalue</a:t>
            </a:r>
            <a:r>
              <a:rPr lang="en-US" dirty="0"/>
              <a:t>: </a:t>
            </a:r>
            <a:r>
              <a:rPr lang="en-US" dirty="0" err="1"/>
              <a:t>lvalue</a:t>
            </a:r>
            <a:r>
              <a:rPr lang="en-US" dirty="0"/>
              <a:t>-to-</a:t>
            </a:r>
            <a:r>
              <a:rPr lang="en-US" dirty="0" err="1"/>
              <a:t>rvalue</a:t>
            </a:r>
            <a:r>
              <a:rPr lang="en-US" dirty="0"/>
              <a:t> conversion.</a:t>
            </a:r>
            <a:endParaRPr lang="ru-RU" dirty="0"/>
          </a:p>
          <a:p>
            <a:r>
              <a:rPr lang="ru-RU" dirty="0"/>
              <a:t>Запись: операция простого присваивания.</a:t>
            </a:r>
            <a:br>
              <a:rPr lang="ru-RU" dirty="0"/>
            </a:br>
            <a:r>
              <a:rPr lang="ru-RU" dirty="0"/>
              <a:t>Левый операнд должен быть </a:t>
            </a:r>
            <a:r>
              <a:rPr lang="ru-RU" dirty="0" err="1"/>
              <a:t>леводопустимым</a:t>
            </a:r>
            <a:r>
              <a:rPr lang="ru-RU" dirty="0"/>
              <a:t> модифицируемым значением.</a:t>
            </a:r>
            <a:br>
              <a:rPr lang="ru-RU" dirty="0"/>
            </a:br>
            <a:r>
              <a:rPr lang="ru-RU" dirty="0"/>
              <a:t>Значение справа приводится к типу операнда слева.</a:t>
            </a:r>
            <a:br>
              <a:rPr lang="ru-RU" dirty="0"/>
            </a:br>
            <a:r>
              <a:rPr lang="ru-RU" dirty="0"/>
              <a:t>Побочный эффект – запись правого значения в объект, идентифицируемый левым.</a:t>
            </a:r>
            <a:br>
              <a:rPr lang="ru-RU" dirty="0"/>
            </a:br>
            <a:r>
              <a:rPr lang="ru-RU" dirty="0"/>
              <a:t>Результат – левый операнд.</a:t>
            </a:r>
          </a:p>
        </p:txBody>
      </p:sp>
    </p:spTree>
    <p:extLst>
      <p:ext uri="{BB962C8B-B14F-4D97-AF65-F5344CB8AC3E}">
        <p14:creationId xmlns:p14="http://schemas.microsoft.com/office/powerpoint/2010/main" val="33533888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6740-C82A-479C-9D4A-C79480225BE5}"/>
              </a:ext>
            </a:extLst>
          </p:cNvPr>
          <p:cNvSpPr>
            <a:spLocks noGrp="1"/>
          </p:cNvSpPr>
          <p:nvPr>
            <p:ph type="title"/>
          </p:nvPr>
        </p:nvSpPr>
        <p:spPr/>
        <p:txBody>
          <a:bodyPr/>
          <a:lstStyle/>
          <a:p>
            <a:r>
              <a:rPr lang="ru-RU" dirty="0"/>
              <a:t>Оператор-выражение</a:t>
            </a:r>
          </a:p>
        </p:txBody>
      </p:sp>
      <p:sp>
        <p:nvSpPr>
          <p:cNvPr id="3" name="Content Placeholder 2">
            <a:extLst>
              <a:ext uri="{FF2B5EF4-FFF2-40B4-BE49-F238E27FC236}">
                <a16:creationId xmlns:a16="http://schemas.microsoft.com/office/drawing/2014/main" id="{EF6872DA-FC7E-46BE-AB3A-59CBF3BBD02B}"/>
              </a:ext>
            </a:extLst>
          </p:cNvPr>
          <p:cNvSpPr>
            <a:spLocks noGrp="1"/>
          </p:cNvSpPr>
          <p:nvPr>
            <p:ph idx="1"/>
          </p:nvPr>
        </p:nvSpPr>
        <p:spPr/>
        <p:txBody>
          <a:bodyPr>
            <a:normAutofit lnSpcReduction="10000"/>
          </a:bodyPr>
          <a:lstStyle/>
          <a:p>
            <a:r>
              <a:rPr lang="ru-RU" dirty="0"/>
              <a:t>Оператор-выражение (</a:t>
            </a:r>
            <a:r>
              <a:rPr lang="en-US" dirty="0"/>
              <a:t>expression statement) </a:t>
            </a:r>
            <a:r>
              <a:rPr lang="ru-RU" dirty="0"/>
              <a:t>предписывает вычислить выражение, в нём содержащееся, и отбросить результат.</a:t>
            </a:r>
          </a:p>
          <a:p>
            <a:pPr marL="0" indent="0">
              <a:buNone/>
            </a:pPr>
            <a:r>
              <a:rPr lang="en-US" dirty="0" err="1"/>
              <a:t>int</a:t>
            </a:r>
            <a:r>
              <a:rPr lang="en-US" dirty="0"/>
              <a:t> </a:t>
            </a:r>
            <a:r>
              <a:rPr lang="en-US" dirty="0" err="1"/>
              <a:t>a,b,c</a:t>
            </a:r>
            <a:r>
              <a:rPr lang="en-US" dirty="0"/>
              <a:t>;</a:t>
            </a:r>
          </a:p>
          <a:p>
            <a:pPr marL="0" indent="0">
              <a:buNone/>
            </a:pPr>
            <a:r>
              <a:rPr lang="en-US" dirty="0"/>
              <a:t>double </a:t>
            </a:r>
            <a:r>
              <a:rPr lang="en-US" dirty="0" err="1"/>
              <a:t>d,e</a:t>
            </a:r>
            <a:r>
              <a:rPr lang="en-US" dirty="0"/>
              <a:t>;</a:t>
            </a:r>
          </a:p>
          <a:p>
            <a:pPr marL="0" indent="0">
              <a:buNone/>
            </a:pPr>
            <a:endParaRPr lang="en-US" dirty="0"/>
          </a:p>
          <a:p>
            <a:pPr marL="0" indent="0">
              <a:buNone/>
            </a:pPr>
            <a:r>
              <a:rPr lang="en-US" dirty="0"/>
              <a:t>a = 0;</a:t>
            </a:r>
          </a:p>
          <a:p>
            <a:pPr marL="0" indent="0">
              <a:buNone/>
            </a:pPr>
            <a:r>
              <a:rPr lang="en-US" dirty="0"/>
              <a:t>b = c = 1;</a:t>
            </a:r>
            <a:endParaRPr lang="ru-RU" dirty="0"/>
          </a:p>
          <a:p>
            <a:pPr marL="0" indent="0">
              <a:buNone/>
            </a:pPr>
            <a:r>
              <a:rPr lang="en-US" dirty="0"/>
              <a:t>e = a = d = 3.7;</a:t>
            </a:r>
          </a:p>
          <a:p>
            <a:pPr marL="0" indent="0">
              <a:buNone/>
            </a:pPr>
            <a:r>
              <a:rPr lang="en-US" dirty="0"/>
              <a:t>c = </a:t>
            </a:r>
            <a:r>
              <a:rPr lang="en-US" dirty="0" err="1"/>
              <a:t>a+b</a:t>
            </a:r>
            <a:r>
              <a:rPr lang="en-US" dirty="0"/>
              <a:t>;</a:t>
            </a:r>
            <a:endParaRPr lang="ru-RU" dirty="0"/>
          </a:p>
        </p:txBody>
      </p:sp>
    </p:spTree>
    <p:extLst>
      <p:ext uri="{BB962C8B-B14F-4D97-AF65-F5344CB8AC3E}">
        <p14:creationId xmlns:p14="http://schemas.microsoft.com/office/powerpoint/2010/main" val="41403431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6B00-8368-444D-902B-6186F888D451}"/>
              </a:ext>
            </a:extLst>
          </p:cNvPr>
          <p:cNvSpPr>
            <a:spLocks noGrp="1"/>
          </p:cNvSpPr>
          <p:nvPr>
            <p:ph type="title"/>
          </p:nvPr>
        </p:nvSpPr>
        <p:spPr/>
        <p:txBody>
          <a:bodyPr/>
          <a:lstStyle/>
          <a:p>
            <a:r>
              <a:rPr lang="ru-RU" dirty="0"/>
              <a:t>Составной оператор</a:t>
            </a:r>
          </a:p>
        </p:txBody>
      </p:sp>
      <p:sp>
        <p:nvSpPr>
          <p:cNvPr id="3" name="Content Placeholder 2">
            <a:extLst>
              <a:ext uri="{FF2B5EF4-FFF2-40B4-BE49-F238E27FC236}">
                <a16:creationId xmlns:a16="http://schemas.microsoft.com/office/drawing/2014/main" id="{FFD12D07-A8D4-4967-AB54-70317A1A51E5}"/>
              </a:ext>
            </a:extLst>
          </p:cNvPr>
          <p:cNvSpPr>
            <a:spLocks noGrp="1"/>
          </p:cNvSpPr>
          <p:nvPr>
            <p:ph idx="1"/>
          </p:nvPr>
        </p:nvSpPr>
        <p:spPr/>
        <p:txBody>
          <a:bodyPr>
            <a:normAutofit lnSpcReduction="10000"/>
          </a:bodyPr>
          <a:lstStyle/>
          <a:p>
            <a:r>
              <a:rPr lang="ru-RU" dirty="0"/>
              <a:t>Составной оператор (блок) </a:t>
            </a:r>
            <a:r>
              <a:rPr lang="en-US" dirty="0"/>
              <a:t>{ } </a:t>
            </a:r>
            <a:r>
              <a:rPr lang="ru-RU" dirty="0"/>
              <a:t>соответствует последовательности структурного программирования.</a:t>
            </a:r>
            <a:endParaRPr lang="en-US" dirty="0"/>
          </a:p>
          <a:p>
            <a:pPr marL="0" indent="0">
              <a:buNone/>
            </a:pPr>
            <a:r>
              <a:rPr lang="en-US" dirty="0"/>
              <a:t>{</a:t>
            </a:r>
          </a:p>
          <a:p>
            <a:pPr marL="0" indent="0">
              <a:buNone/>
            </a:pPr>
            <a:r>
              <a:rPr lang="en-US" dirty="0"/>
              <a:t>    double z;</a:t>
            </a:r>
          </a:p>
          <a:p>
            <a:pPr marL="0" indent="0">
              <a:buNone/>
            </a:pPr>
            <a:r>
              <a:rPr lang="en-US" dirty="0"/>
              <a:t>    {</a:t>
            </a:r>
          </a:p>
          <a:p>
            <a:pPr marL="0" indent="0">
              <a:buNone/>
            </a:pPr>
            <a:r>
              <a:rPr lang="en-US" dirty="0"/>
              <a:t>        z = 1;</a:t>
            </a:r>
          </a:p>
          <a:p>
            <a:pPr marL="0" indent="0">
              <a:buNone/>
            </a:pPr>
            <a:r>
              <a:rPr lang="en-US" dirty="0"/>
              <a:t>        z = 2;</a:t>
            </a:r>
          </a:p>
          <a:p>
            <a:pPr marL="0" indent="0">
              <a:buNone/>
            </a:pPr>
            <a:r>
              <a:rPr lang="en-US" dirty="0"/>
              <a:t>    }</a:t>
            </a:r>
          </a:p>
          <a:p>
            <a:pPr marL="0" indent="0">
              <a:buNone/>
            </a:pPr>
            <a:r>
              <a:rPr lang="en-US" dirty="0"/>
              <a:t>    z = 3;</a:t>
            </a:r>
          </a:p>
          <a:p>
            <a:pPr marL="0" indent="0">
              <a:buNone/>
            </a:pPr>
            <a:r>
              <a:rPr lang="en-US" dirty="0"/>
              <a:t>}</a:t>
            </a:r>
            <a:endParaRPr lang="ru-RU" dirty="0"/>
          </a:p>
        </p:txBody>
      </p:sp>
    </p:spTree>
    <p:extLst>
      <p:ext uri="{BB962C8B-B14F-4D97-AF65-F5344CB8AC3E}">
        <p14:creationId xmlns:p14="http://schemas.microsoft.com/office/powerpoint/2010/main" val="25410661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0821-2401-489A-902E-28D8328EC1CE}"/>
              </a:ext>
            </a:extLst>
          </p:cNvPr>
          <p:cNvSpPr>
            <a:spLocks noGrp="1"/>
          </p:cNvSpPr>
          <p:nvPr>
            <p:ph type="title"/>
          </p:nvPr>
        </p:nvSpPr>
        <p:spPr/>
        <p:txBody>
          <a:bodyPr/>
          <a:lstStyle/>
          <a:p>
            <a:r>
              <a:rPr lang="ru-RU" dirty="0"/>
              <a:t>Характеристики сущностей в описании</a:t>
            </a:r>
          </a:p>
        </p:txBody>
      </p:sp>
      <p:sp>
        <p:nvSpPr>
          <p:cNvPr id="3" name="Content Placeholder 2">
            <a:extLst>
              <a:ext uri="{FF2B5EF4-FFF2-40B4-BE49-F238E27FC236}">
                <a16:creationId xmlns:a16="http://schemas.microsoft.com/office/drawing/2014/main" id="{02E3338C-F3FD-45CB-BBA7-63447657C3CC}"/>
              </a:ext>
            </a:extLst>
          </p:cNvPr>
          <p:cNvSpPr>
            <a:spLocks noGrp="1"/>
          </p:cNvSpPr>
          <p:nvPr>
            <p:ph idx="1"/>
          </p:nvPr>
        </p:nvSpPr>
        <p:spPr/>
        <p:txBody>
          <a:bodyPr/>
          <a:lstStyle/>
          <a:p>
            <a:r>
              <a:rPr lang="ru-RU" dirty="0"/>
              <a:t>Область видимости </a:t>
            </a:r>
            <a:r>
              <a:rPr lang="en-US" dirty="0"/>
              <a:t>(scope)</a:t>
            </a:r>
            <a:br>
              <a:rPr lang="en-US" dirty="0"/>
            </a:br>
            <a:r>
              <a:rPr lang="ru-RU" dirty="0"/>
              <a:t>Блочная </a:t>
            </a:r>
            <a:r>
              <a:rPr lang="en-US" dirty="0"/>
              <a:t>(block) </a:t>
            </a:r>
            <a:r>
              <a:rPr lang="ru-RU" dirty="0"/>
              <a:t>для</a:t>
            </a:r>
            <a:r>
              <a:rPr lang="en-US" dirty="0"/>
              <a:t> </a:t>
            </a:r>
            <a:r>
              <a:rPr lang="ru-RU" dirty="0"/>
              <a:t>обычного описания в блоке.</a:t>
            </a:r>
          </a:p>
          <a:p>
            <a:r>
              <a:rPr lang="ru-RU" dirty="0"/>
              <a:t>Связанность (</a:t>
            </a:r>
            <a:r>
              <a:rPr lang="en-US" dirty="0"/>
              <a:t>linkage)</a:t>
            </a:r>
            <a:br>
              <a:rPr lang="en-US" dirty="0"/>
            </a:br>
            <a:r>
              <a:rPr lang="ru-RU" dirty="0"/>
              <a:t>Для обычного описания в блоке отсутствует.</a:t>
            </a:r>
          </a:p>
          <a:p>
            <a:r>
              <a:rPr lang="ru-RU" dirty="0"/>
              <a:t>Время хранения (</a:t>
            </a:r>
            <a:r>
              <a:rPr lang="en-US" dirty="0"/>
              <a:t>storage duration)</a:t>
            </a:r>
            <a:br>
              <a:rPr lang="en-US" dirty="0"/>
            </a:br>
            <a:r>
              <a:rPr lang="ru-RU" dirty="0"/>
              <a:t>Для обычного описания объекта в блоке – автоматическое </a:t>
            </a:r>
            <a:r>
              <a:rPr lang="en-US" dirty="0"/>
              <a:t>(automatic)</a:t>
            </a:r>
          </a:p>
        </p:txBody>
      </p:sp>
    </p:spTree>
    <p:extLst>
      <p:ext uri="{BB962C8B-B14F-4D97-AF65-F5344CB8AC3E}">
        <p14:creationId xmlns:p14="http://schemas.microsoft.com/office/powerpoint/2010/main" val="2744844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333C-508D-4F1D-B539-3A268194837C}"/>
              </a:ext>
            </a:extLst>
          </p:cNvPr>
          <p:cNvSpPr>
            <a:spLocks noGrp="1"/>
          </p:cNvSpPr>
          <p:nvPr>
            <p:ph type="title"/>
          </p:nvPr>
        </p:nvSpPr>
        <p:spPr/>
        <p:txBody>
          <a:bodyPr/>
          <a:lstStyle/>
          <a:p>
            <a:r>
              <a:rPr lang="ru-RU" dirty="0"/>
              <a:t>Поиск имён в блоках. Скрытие имён.</a:t>
            </a:r>
          </a:p>
        </p:txBody>
      </p:sp>
      <p:sp>
        <p:nvSpPr>
          <p:cNvPr id="3" name="Content Placeholder 2">
            <a:extLst>
              <a:ext uri="{FF2B5EF4-FFF2-40B4-BE49-F238E27FC236}">
                <a16:creationId xmlns:a16="http://schemas.microsoft.com/office/drawing/2014/main" id="{FF153720-1D9A-4E8D-8933-D36EBF3BC8A8}"/>
              </a:ext>
            </a:extLst>
          </p:cNvPr>
          <p:cNvSpPr>
            <a:spLocks noGrp="1"/>
          </p:cNvSpPr>
          <p:nvPr>
            <p:ph idx="1"/>
          </p:nvPr>
        </p:nvSpPr>
        <p:spPr/>
        <p:txBody>
          <a:bodyPr>
            <a:normAutofit fontScale="77500" lnSpcReduction="20000"/>
          </a:bodyPr>
          <a:lstStyle/>
          <a:p>
            <a:pPr marL="0" indent="0">
              <a:buNone/>
            </a:pPr>
            <a:r>
              <a:rPr lang="en-US" dirty="0"/>
              <a:t>{</a:t>
            </a:r>
          </a:p>
          <a:p>
            <a:pPr marL="0" indent="0">
              <a:buNone/>
            </a:pPr>
            <a:r>
              <a:rPr lang="en-US" dirty="0"/>
              <a:t>    </a:t>
            </a:r>
            <a:r>
              <a:rPr lang="en-US" dirty="0" err="1"/>
              <a:t>int</a:t>
            </a:r>
            <a:r>
              <a:rPr lang="en-US" dirty="0"/>
              <a:t> </a:t>
            </a:r>
            <a:r>
              <a:rPr lang="en-US" dirty="0" err="1"/>
              <a:t>a,b</a:t>
            </a:r>
            <a:r>
              <a:rPr lang="en-US" dirty="0"/>
              <a:t>;</a:t>
            </a:r>
          </a:p>
          <a:p>
            <a:pPr marL="0" indent="0">
              <a:buNone/>
            </a:pPr>
            <a:r>
              <a:rPr lang="en-US" dirty="0"/>
              <a:t>    a = 3;</a:t>
            </a:r>
          </a:p>
          <a:p>
            <a:pPr marL="0" indent="0">
              <a:buNone/>
            </a:pPr>
            <a:r>
              <a:rPr lang="en-US" dirty="0"/>
              <a:t>    {</a:t>
            </a:r>
          </a:p>
          <a:p>
            <a:pPr marL="0" indent="0">
              <a:buNone/>
            </a:pPr>
            <a:r>
              <a:rPr lang="en-US" dirty="0"/>
              <a:t>        a = 5;</a:t>
            </a:r>
          </a:p>
          <a:p>
            <a:pPr marL="0" indent="0">
              <a:buNone/>
            </a:pPr>
            <a:r>
              <a:rPr lang="en-US" dirty="0"/>
              <a:t>        </a:t>
            </a:r>
            <a:r>
              <a:rPr lang="en-US" dirty="0" err="1"/>
              <a:t>int</a:t>
            </a:r>
            <a:r>
              <a:rPr lang="en-US" dirty="0"/>
              <a:t> b;</a:t>
            </a:r>
          </a:p>
          <a:p>
            <a:pPr marL="0" indent="0">
              <a:buNone/>
            </a:pPr>
            <a:r>
              <a:rPr lang="en-US" dirty="0"/>
              <a:t>        b = 4;</a:t>
            </a:r>
          </a:p>
          <a:p>
            <a:pPr marL="0" indent="0">
              <a:buNone/>
            </a:pPr>
            <a:r>
              <a:rPr lang="en-US" dirty="0"/>
              <a:t>    }</a:t>
            </a:r>
          </a:p>
          <a:p>
            <a:pPr marL="0" indent="0">
              <a:buNone/>
            </a:pPr>
            <a:r>
              <a:rPr lang="en-US" dirty="0"/>
              <a:t>    b = 7;</a:t>
            </a:r>
          </a:p>
          <a:p>
            <a:pPr marL="0" indent="0">
              <a:buNone/>
            </a:pPr>
            <a:r>
              <a:rPr lang="en-US" dirty="0"/>
              <a:t>    c = 9.; // !</a:t>
            </a:r>
          </a:p>
          <a:p>
            <a:pPr marL="0" indent="0">
              <a:buNone/>
            </a:pPr>
            <a:r>
              <a:rPr lang="en-US" dirty="0"/>
              <a:t>    double c;</a:t>
            </a:r>
          </a:p>
          <a:p>
            <a:pPr marL="0" indent="0">
              <a:buNone/>
            </a:pPr>
            <a:r>
              <a:rPr lang="en-US" dirty="0"/>
              <a:t>    a = c;  // !</a:t>
            </a:r>
          </a:p>
          <a:p>
            <a:pPr marL="0" indent="0">
              <a:buNone/>
            </a:pPr>
            <a:r>
              <a:rPr lang="en-US" dirty="0"/>
              <a:t>}</a:t>
            </a:r>
            <a:endParaRPr lang="ru-RU" dirty="0"/>
          </a:p>
        </p:txBody>
      </p:sp>
    </p:spTree>
    <p:extLst>
      <p:ext uri="{BB962C8B-B14F-4D97-AF65-F5344CB8AC3E}">
        <p14:creationId xmlns:p14="http://schemas.microsoft.com/office/powerpoint/2010/main" val="15967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normAutofit lnSpcReduction="10000"/>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b="1" dirty="0"/>
              <a:t>формальная</a:t>
            </a:r>
            <a:r>
              <a:rPr lang="ru-RU" dirty="0">
                <a:solidFill>
                  <a:schemeClr val="bg1">
                    <a:lumMod val="50000"/>
                  </a:schemeClr>
                </a:solidFill>
              </a:rPr>
              <a:t> знаковая система для планирования поведения компьютеров</a:t>
            </a:r>
          </a:p>
          <a:p>
            <a:pPr marL="3600000" indent="0">
              <a:buNone/>
            </a:pPr>
            <a:endParaRPr lang="ru-RU" dirty="0">
              <a:solidFill>
                <a:schemeClr val="bg1">
                  <a:lumMod val="50000"/>
                </a:schemeClr>
              </a:solidFill>
            </a:endParaRPr>
          </a:p>
          <a:p>
            <a:pPr marL="0" indent="0">
              <a:buNone/>
            </a:pPr>
            <a:r>
              <a:rPr lang="ru-RU" i="1" dirty="0">
                <a:solidFill>
                  <a:schemeClr val="bg1">
                    <a:lumMod val="50000"/>
                  </a:schemeClr>
                </a:solidFill>
              </a:rPr>
              <a:t>Формальный язык (</a:t>
            </a:r>
            <a:r>
              <a:rPr lang="en-US" i="1" dirty="0">
                <a:solidFill>
                  <a:schemeClr val="bg1">
                    <a:lumMod val="50000"/>
                  </a:schemeClr>
                </a:solidFill>
              </a:rPr>
              <a:t>formal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множество</a:t>
            </a:r>
            <a:r>
              <a:rPr lang="ru-RU" dirty="0"/>
              <a:t> конечных строк над конечным алфавитом</a:t>
            </a:r>
          </a:p>
          <a:p>
            <a:pPr marL="3600000" indent="0">
              <a:buNone/>
            </a:pPr>
            <a:endParaRPr lang="ru-RU" dirty="0"/>
          </a:p>
          <a:p>
            <a:pPr marL="0" indent="0" algn="ctr">
              <a:buNone/>
            </a:pPr>
            <a:r>
              <a:rPr lang="ru-RU" dirty="0"/>
              <a:t>Программа (</a:t>
            </a:r>
            <a:r>
              <a:rPr lang="en-US" dirty="0"/>
              <a:t>program) – </a:t>
            </a:r>
            <a:r>
              <a:rPr lang="ru-RU" i="1" dirty="0"/>
              <a:t>согласованная </a:t>
            </a:r>
            <a:r>
              <a:rPr lang="en-US" i="1" dirty="0"/>
              <a:t>(well-formed)</a:t>
            </a:r>
            <a:r>
              <a:rPr lang="en-US" dirty="0"/>
              <a:t> </a:t>
            </a:r>
            <a:r>
              <a:rPr lang="ru-RU" dirty="0"/>
              <a:t>по правилам синтаксиса </a:t>
            </a:r>
            <a:r>
              <a:rPr lang="en-US" dirty="0"/>
              <a:t>(syntax)</a:t>
            </a:r>
            <a:r>
              <a:rPr lang="ru-RU" dirty="0"/>
              <a:t> строка из алфавита языка программирования </a:t>
            </a:r>
          </a:p>
        </p:txBody>
      </p:sp>
      <p:sp>
        <p:nvSpPr>
          <p:cNvPr id="4" name="Arrow: Down 3">
            <a:extLst>
              <a:ext uri="{FF2B5EF4-FFF2-40B4-BE49-F238E27FC236}">
                <a16:creationId xmlns:a16="http://schemas.microsoft.com/office/drawing/2014/main" id="{CE5A3390-761C-46C6-8D6B-38920EE25C8C}"/>
              </a:ext>
            </a:extLst>
          </p:cNvPr>
          <p:cNvSpPr/>
          <p:nvPr/>
        </p:nvSpPr>
        <p:spPr>
          <a:xfrm>
            <a:off x="5885213" y="4928261"/>
            <a:ext cx="421574" cy="332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377437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E9B3-7E47-4C74-829B-AD694116B9CE}"/>
              </a:ext>
            </a:extLst>
          </p:cNvPr>
          <p:cNvSpPr>
            <a:spLocks noGrp="1"/>
          </p:cNvSpPr>
          <p:nvPr>
            <p:ph type="title"/>
          </p:nvPr>
        </p:nvSpPr>
        <p:spPr/>
        <p:txBody>
          <a:bodyPr/>
          <a:lstStyle/>
          <a:p>
            <a:r>
              <a:rPr lang="ru-RU" dirty="0"/>
              <a:t>Инициализация</a:t>
            </a:r>
          </a:p>
        </p:txBody>
      </p:sp>
      <p:sp>
        <p:nvSpPr>
          <p:cNvPr id="3" name="Content Placeholder 2">
            <a:extLst>
              <a:ext uri="{FF2B5EF4-FFF2-40B4-BE49-F238E27FC236}">
                <a16:creationId xmlns:a16="http://schemas.microsoft.com/office/drawing/2014/main" id="{03C586FC-F3C2-4424-BCD7-FF00DF004007}"/>
              </a:ext>
            </a:extLst>
          </p:cNvPr>
          <p:cNvSpPr>
            <a:spLocks noGrp="1"/>
          </p:cNvSpPr>
          <p:nvPr>
            <p:ph idx="1"/>
          </p:nvPr>
        </p:nvSpPr>
        <p:spPr/>
        <p:txBody>
          <a:bodyPr/>
          <a:lstStyle/>
          <a:p>
            <a:r>
              <a:rPr lang="ru-RU" dirty="0"/>
              <a:t>Инициализация копированием </a:t>
            </a:r>
            <a:r>
              <a:rPr lang="en-US" dirty="0"/>
              <a:t>(copy initialization)</a:t>
            </a:r>
            <a:r>
              <a:rPr lang="ru-RU" dirty="0"/>
              <a:t> в определении с помощью инициализатора (</a:t>
            </a:r>
            <a:r>
              <a:rPr lang="en-US" dirty="0"/>
              <a:t>initializer):</a:t>
            </a:r>
            <a:br>
              <a:rPr lang="en-US" dirty="0"/>
            </a:br>
            <a:endParaRPr lang="ru-RU" dirty="0"/>
          </a:p>
          <a:p>
            <a:pPr marL="0" indent="0">
              <a:buNone/>
            </a:pPr>
            <a:r>
              <a:rPr lang="en-US" dirty="0" err="1"/>
              <a:t>int</a:t>
            </a:r>
            <a:r>
              <a:rPr lang="en-US" dirty="0"/>
              <a:t> x = -3,y;</a:t>
            </a:r>
            <a:br>
              <a:rPr lang="en-US" dirty="0"/>
            </a:br>
            <a:r>
              <a:rPr lang="en-US" dirty="0"/>
              <a:t>y = x+7; // </a:t>
            </a:r>
            <a:r>
              <a:rPr lang="ru-RU" dirty="0"/>
              <a:t>можно сразу читать</a:t>
            </a:r>
            <a:endParaRPr lang="en-US" dirty="0"/>
          </a:p>
          <a:p>
            <a:pPr marL="0" indent="0">
              <a:buNone/>
            </a:pPr>
            <a:endParaRPr lang="en-US" dirty="0"/>
          </a:p>
          <a:p>
            <a:r>
              <a:rPr lang="ru-RU" dirty="0"/>
              <a:t>Если инициализатор не указан, производится инициализация по умолчанию (</a:t>
            </a:r>
            <a:r>
              <a:rPr lang="en-US" dirty="0"/>
              <a:t>default initialization), </a:t>
            </a:r>
            <a:r>
              <a:rPr lang="ru-RU" dirty="0"/>
              <a:t>для встроенных типов не делающая ничего.</a:t>
            </a:r>
            <a:br>
              <a:rPr lang="ru-RU" dirty="0"/>
            </a:br>
            <a:r>
              <a:rPr lang="ru-RU" dirty="0"/>
              <a:t>Подобные значения в большинстве случаев читать нельзя.</a:t>
            </a:r>
          </a:p>
        </p:txBody>
      </p:sp>
    </p:spTree>
    <p:extLst>
      <p:ext uri="{BB962C8B-B14F-4D97-AF65-F5344CB8AC3E}">
        <p14:creationId xmlns:p14="http://schemas.microsoft.com/office/powerpoint/2010/main" val="29789911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7FC5B-87EF-4496-95F2-5EAEB04F072D}"/>
              </a:ext>
            </a:extLst>
          </p:cNvPr>
          <p:cNvSpPr>
            <a:spLocks noGrp="1"/>
          </p:cNvSpPr>
          <p:nvPr>
            <p:ph type="title"/>
          </p:nvPr>
        </p:nvSpPr>
        <p:spPr/>
        <p:txBody>
          <a:bodyPr/>
          <a:lstStyle/>
          <a:p>
            <a:r>
              <a:rPr lang="ru-RU" dirty="0"/>
              <a:t>Операции составного присваивания</a:t>
            </a:r>
          </a:p>
        </p:txBody>
      </p:sp>
      <p:sp>
        <p:nvSpPr>
          <p:cNvPr id="3" name="Content Placeholder 2">
            <a:extLst>
              <a:ext uri="{FF2B5EF4-FFF2-40B4-BE49-F238E27FC236}">
                <a16:creationId xmlns:a16="http://schemas.microsoft.com/office/drawing/2014/main" id="{A64BE37D-0A11-4C2B-ABFB-BBEFC6018046}"/>
              </a:ext>
            </a:extLst>
          </p:cNvPr>
          <p:cNvSpPr>
            <a:spLocks noGrp="1"/>
          </p:cNvSpPr>
          <p:nvPr>
            <p:ph idx="1"/>
          </p:nvPr>
        </p:nvSpPr>
        <p:spPr/>
        <p:txBody>
          <a:bodyPr/>
          <a:lstStyle/>
          <a:p>
            <a:r>
              <a:rPr lang="ru-RU" dirty="0"/>
              <a:t>Для большинства бинарных операций</a:t>
            </a:r>
            <a:br>
              <a:rPr lang="ru-RU" dirty="0"/>
            </a:br>
            <a:r>
              <a:rPr lang="en-US" dirty="0"/>
              <a:t>a = a </a:t>
            </a:r>
            <a:r>
              <a:rPr lang="ru-RU" dirty="0"/>
              <a:t>ОП </a:t>
            </a:r>
            <a:r>
              <a:rPr lang="en-US" dirty="0"/>
              <a:t>b</a:t>
            </a:r>
            <a:br>
              <a:rPr lang="en-US" dirty="0"/>
            </a:br>
            <a:r>
              <a:rPr lang="ru-RU" dirty="0"/>
              <a:t>эквивалентно</a:t>
            </a:r>
            <a:br>
              <a:rPr lang="ru-RU" dirty="0"/>
            </a:br>
            <a:r>
              <a:rPr lang="en-US" dirty="0"/>
              <a:t>a </a:t>
            </a:r>
            <a:r>
              <a:rPr lang="ru-RU" dirty="0"/>
              <a:t>ОП= </a:t>
            </a:r>
            <a:r>
              <a:rPr lang="en-US" dirty="0"/>
              <a:t>b</a:t>
            </a:r>
            <a:br>
              <a:rPr lang="en-US" dirty="0"/>
            </a:br>
            <a:r>
              <a:rPr lang="ru-RU" dirty="0"/>
              <a:t>например</a:t>
            </a:r>
            <a:r>
              <a:rPr lang="en-US" dirty="0"/>
              <a:t>:</a:t>
            </a:r>
            <a:br>
              <a:rPr lang="en-US" dirty="0"/>
            </a:br>
            <a:r>
              <a:rPr lang="en-US" dirty="0"/>
              <a:t>x += 7; // x = x+7;</a:t>
            </a:r>
          </a:p>
          <a:p>
            <a:r>
              <a:rPr lang="en-US" dirty="0"/>
              <a:t>x += 1 </a:t>
            </a:r>
            <a:r>
              <a:rPr lang="ru-RU" dirty="0"/>
              <a:t>эквивалентно </a:t>
            </a:r>
            <a:r>
              <a:rPr lang="en-US" dirty="0"/>
              <a:t>++x, x -= 1 </a:t>
            </a:r>
            <a:r>
              <a:rPr lang="ru-RU" dirty="0"/>
              <a:t>эквивалентно </a:t>
            </a:r>
            <a:r>
              <a:rPr lang="en-US" dirty="0"/>
              <a:t>--x</a:t>
            </a:r>
          </a:p>
          <a:p>
            <a:r>
              <a:rPr lang="en-US" dirty="0"/>
              <a:t>x++, y-- </a:t>
            </a:r>
            <a:r>
              <a:rPr lang="ru-RU" dirty="0"/>
              <a:t>аналогичны по побочному эффекту, но возвращают старое значение как </a:t>
            </a:r>
            <a:r>
              <a:rPr lang="en-US" dirty="0" err="1"/>
              <a:t>prvalue</a:t>
            </a:r>
            <a:r>
              <a:rPr lang="en-US" dirty="0"/>
              <a:t>.`</a:t>
            </a:r>
          </a:p>
        </p:txBody>
      </p:sp>
    </p:spTree>
    <p:extLst>
      <p:ext uri="{BB962C8B-B14F-4D97-AF65-F5344CB8AC3E}">
        <p14:creationId xmlns:p14="http://schemas.microsoft.com/office/powerpoint/2010/main" val="38474160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C08D-2914-4B52-98E3-8D10FCF2593F}"/>
              </a:ext>
            </a:extLst>
          </p:cNvPr>
          <p:cNvSpPr>
            <a:spLocks noGrp="1"/>
          </p:cNvSpPr>
          <p:nvPr>
            <p:ph type="title"/>
          </p:nvPr>
        </p:nvSpPr>
        <p:spPr/>
        <p:txBody>
          <a:bodyPr/>
          <a:lstStyle/>
          <a:p>
            <a:endParaRPr lang="ru-RU"/>
          </a:p>
        </p:txBody>
      </p:sp>
      <p:sp>
        <p:nvSpPr>
          <p:cNvPr id="3" name="Content Placeholder 2">
            <a:extLst>
              <a:ext uri="{FF2B5EF4-FFF2-40B4-BE49-F238E27FC236}">
                <a16:creationId xmlns:a16="http://schemas.microsoft.com/office/drawing/2014/main" id="{0BAA87E8-769B-406F-8698-BE2ED396C231}"/>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34542183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E6E1-BE3D-48BE-AA36-91DA58DBB21E}"/>
              </a:ext>
            </a:extLst>
          </p:cNvPr>
          <p:cNvSpPr>
            <a:spLocks noGrp="1"/>
          </p:cNvSpPr>
          <p:nvPr>
            <p:ph type="title"/>
          </p:nvPr>
        </p:nvSpPr>
        <p:spPr/>
        <p:txBody>
          <a:bodyPr/>
          <a:lstStyle/>
          <a:p>
            <a:r>
              <a:rPr lang="ru-RU" dirty="0"/>
              <a:t>Пример компиляции выражения</a:t>
            </a:r>
          </a:p>
        </p:txBody>
      </p:sp>
      <p:sp>
        <p:nvSpPr>
          <p:cNvPr id="3" name="Content Placeholder 2">
            <a:extLst>
              <a:ext uri="{FF2B5EF4-FFF2-40B4-BE49-F238E27FC236}">
                <a16:creationId xmlns:a16="http://schemas.microsoft.com/office/drawing/2014/main" id="{F1690E26-04F9-4E36-8BBB-77973EE98580}"/>
              </a:ext>
            </a:extLst>
          </p:cNvPr>
          <p:cNvSpPr>
            <a:spLocks noGrp="1"/>
          </p:cNvSpPr>
          <p:nvPr>
            <p:ph idx="1"/>
          </p:nvPr>
        </p:nvSpPr>
        <p:spPr/>
        <p:txBody>
          <a:bodyPr>
            <a:normAutofit lnSpcReduction="10000"/>
          </a:bodyPr>
          <a:lstStyle/>
          <a:p>
            <a:pPr marL="0" indent="0">
              <a:buNone/>
            </a:pPr>
            <a:r>
              <a:rPr lang="en-US" dirty="0"/>
              <a:t>unsigned </a:t>
            </a:r>
            <a:r>
              <a:rPr lang="en-US" dirty="0" err="1"/>
              <a:t>x,y,z</a:t>
            </a:r>
            <a:r>
              <a:rPr lang="en-US" dirty="0"/>
              <a:t>; </a:t>
            </a:r>
            <a:r>
              <a:rPr lang="ru-RU" dirty="0"/>
              <a:t>     </a:t>
            </a:r>
            <a:r>
              <a:rPr lang="en-US" dirty="0"/>
              <a:t>/* … */ </a:t>
            </a:r>
            <a:r>
              <a:rPr lang="ru-RU" dirty="0"/>
              <a:t>     </a:t>
            </a:r>
            <a:r>
              <a:rPr lang="en-US" dirty="0"/>
              <a:t>z = </a:t>
            </a:r>
            <a:r>
              <a:rPr lang="en-US" dirty="0" err="1"/>
              <a:t>x+y</a:t>
            </a:r>
            <a:r>
              <a:rPr lang="en-US" dirty="0"/>
              <a:t>;</a:t>
            </a:r>
          </a:p>
          <a:p>
            <a:endParaRPr lang="en-US" dirty="0"/>
          </a:p>
          <a:p>
            <a:pPr marL="0" indent="0">
              <a:buNone/>
            </a:pPr>
            <a:r>
              <a:rPr lang="en-US" dirty="0">
                <a:latin typeface="Consolas" panose="020B0609020204030204" pitchFamily="49" charset="0"/>
              </a:rPr>
              <a:t>10000: a1 00 30 00 00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eax</a:t>
            </a:r>
            <a:r>
              <a:rPr lang="en-US" dirty="0">
                <a:latin typeface="Consolas" panose="020B0609020204030204" pitchFamily="49" charset="0"/>
              </a:rPr>
              <a:t>,[0x3000]</a:t>
            </a:r>
          </a:p>
          <a:p>
            <a:pPr marL="0" indent="0">
              <a:buNone/>
            </a:pPr>
            <a:r>
              <a:rPr lang="en-US" dirty="0">
                <a:latin typeface="Consolas" panose="020B0609020204030204" pitchFamily="49" charset="0"/>
              </a:rPr>
              <a:t>10005: 8b 1d 04 30 00 00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ebx</a:t>
            </a:r>
            <a:r>
              <a:rPr lang="en-US" dirty="0">
                <a:latin typeface="Consolas" panose="020B0609020204030204" pitchFamily="49" charset="0"/>
              </a:rPr>
              <a:t>,[0x3004]</a:t>
            </a:r>
          </a:p>
          <a:p>
            <a:pPr marL="0" indent="0">
              <a:buNone/>
            </a:pPr>
            <a:r>
              <a:rPr lang="en-US" dirty="0">
                <a:latin typeface="Consolas" panose="020B0609020204030204" pitchFamily="49" charset="0"/>
              </a:rPr>
              <a:t>1000b: 01 d8               add </a:t>
            </a:r>
            <a:r>
              <a:rPr lang="en-US" dirty="0" err="1">
                <a:latin typeface="Consolas" panose="020B0609020204030204" pitchFamily="49" charset="0"/>
              </a:rPr>
              <a:t>eax,ebx</a:t>
            </a:r>
            <a:endParaRPr lang="en-US" dirty="0">
              <a:latin typeface="Consolas" panose="020B0609020204030204" pitchFamily="49" charset="0"/>
            </a:endParaRPr>
          </a:p>
          <a:p>
            <a:pPr marL="0" indent="0">
              <a:buNone/>
            </a:pPr>
            <a:r>
              <a:rPr lang="en-US" dirty="0">
                <a:latin typeface="Consolas" panose="020B0609020204030204" pitchFamily="49" charset="0"/>
              </a:rPr>
              <a:t>1000d: a3 08 30 00 00      </a:t>
            </a:r>
            <a:r>
              <a:rPr lang="en-US" dirty="0" err="1">
                <a:latin typeface="Consolas" panose="020B0609020204030204" pitchFamily="49" charset="0"/>
              </a:rPr>
              <a:t>mov</a:t>
            </a:r>
            <a:r>
              <a:rPr lang="en-US" dirty="0">
                <a:latin typeface="Consolas" panose="020B0609020204030204" pitchFamily="49" charset="0"/>
              </a:rPr>
              <a:t> [0x3008],</a:t>
            </a:r>
            <a:r>
              <a:rPr lang="en-US" dirty="0" err="1">
                <a:latin typeface="Consolas" panose="020B0609020204030204" pitchFamily="49" charset="0"/>
              </a:rPr>
              <a:t>eax</a:t>
            </a:r>
            <a:endParaRPr lang="en-US" dirty="0">
              <a:latin typeface="Consolas" panose="020B0609020204030204" pitchFamily="49" charset="0"/>
            </a:endParaRPr>
          </a:p>
          <a:p>
            <a:pPr marL="0" indent="0">
              <a:buNone/>
            </a:pPr>
            <a:r>
              <a:rPr lang="ru-RU" dirty="0">
                <a:latin typeface="Consolas" panose="020B0609020204030204" pitchFamily="49" charset="0"/>
              </a:rPr>
              <a:t>или</a:t>
            </a:r>
          </a:p>
          <a:p>
            <a:pPr marL="0" indent="0">
              <a:buNone/>
            </a:pPr>
            <a:r>
              <a:rPr lang="en-US" dirty="0">
                <a:latin typeface="Consolas" panose="020B0609020204030204" pitchFamily="49" charset="0"/>
              </a:rPr>
              <a:t>10000: a1 00 30 00 00 </a:t>
            </a:r>
            <a:r>
              <a:rPr lang="ru-RU"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eax</a:t>
            </a:r>
            <a:r>
              <a:rPr lang="en-US" dirty="0">
                <a:latin typeface="Consolas" panose="020B0609020204030204" pitchFamily="49" charset="0"/>
              </a:rPr>
              <a:t>,[0x3000]</a:t>
            </a:r>
          </a:p>
          <a:p>
            <a:pPr marL="0" indent="0">
              <a:buNone/>
            </a:pPr>
            <a:r>
              <a:rPr lang="en-US" dirty="0">
                <a:latin typeface="Consolas" panose="020B0609020204030204" pitchFamily="49" charset="0"/>
              </a:rPr>
              <a:t>10005: 03 05 04 30 00 00 </a:t>
            </a:r>
            <a:r>
              <a:rPr lang="ru-RU" dirty="0">
                <a:latin typeface="Consolas" panose="020B0609020204030204" pitchFamily="49" charset="0"/>
              </a:rPr>
              <a:t>  </a:t>
            </a:r>
            <a:r>
              <a:rPr lang="en-US" dirty="0">
                <a:latin typeface="Consolas" panose="020B0609020204030204" pitchFamily="49" charset="0"/>
              </a:rPr>
              <a:t>add </a:t>
            </a:r>
            <a:r>
              <a:rPr lang="en-US" dirty="0" err="1">
                <a:latin typeface="Consolas" panose="020B0609020204030204" pitchFamily="49" charset="0"/>
              </a:rPr>
              <a:t>eax</a:t>
            </a:r>
            <a:r>
              <a:rPr lang="en-US" dirty="0">
                <a:latin typeface="Consolas" panose="020B0609020204030204" pitchFamily="49" charset="0"/>
              </a:rPr>
              <a:t>,[0x3004]</a:t>
            </a:r>
          </a:p>
          <a:p>
            <a:pPr marL="0" indent="0">
              <a:buNone/>
            </a:pPr>
            <a:r>
              <a:rPr lang="en-US" dirty="0">
                <a:latin typeface="Consolas" panose="020B0609020204030204" pitchFamily="49" charset="0"/>
              </a:rPr>
              <a:t>1000b: a3 08 30 00 00 </a:t>
            </a:r>
            <a:r>
              <a:rPr lang="ru-RU"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[0x3008],</a:t>
            </a:r>
            <a:r>
              <a:rPr lang="en-US" dirty="0" err="1">
                <a:latin typeface="Consolas" panose="020B0609020204030204" pitchFamily="49" charset="0"/>
              </a:rPr>
              <a:t>eax</a:t>
            </a:r>
            <a:endParaRPr lang="ru-RU" dirty="0">
              <a:latin typeface="Consolas" panose="020B0609020204030204" pitchFamily="49" charset="0"/>
            </a:endParaRPr>
          </a:p>
        </p:txBody>
      </p:sp>
    </p:spTree>
    <p:extLst>
      <p:ext uri="{BB962C8B-B14F-4D97-AF65-F5344CB8AC3E}">
        <p14:creationId xmlns:p14="http://schemas.microsoft.com/office/powerpoint/2010/main" val="24361534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E9984-3617-4000-BE1F-EB185F7144EF}"/>
              </a:ext>
            </a:extLst>
          </p:cNvPr>
          <p:cNvSpPr>
            <a:spLocks noGrp="1"/>
          </p:cNvSpPr>
          <p:nvPr>
            <p:ph type="title"/>
          </p:nvPr>
        </p:nvSpPr>
        <p:spPr/>
        <p:txBody>
          <a:bodyPr/>
          <a:lstStyle/>
          <a:p>
            <a:r>
              <a:rPr lang="ru-RU" dirty="0"/>
              <a:t>Функции</a:t>
            </a:r>
          </a:p>
        </p:txBody>
      </p:sp>
      <p:sp>
        <p:nvSpPr>
          <p:cNvPr id="3" name="Content Placeholder 2">
            <a:extLst>
              <a:ext uri="{FF2B5EF4-FFF2-40B4-BE49-F238E27FC236}">
                <a16:creationId xmlns:a16="http://schemas.microsoft.com/office/drawing/2014/main" id="{61FD7BAB-F531-4EF9-AAD6-6C5168105533}"/>
              </a:ext>
            </a:extLst>
          </p:cNvPr>
          <p:cNvSpPr>
            <a:spLocks noGrp="1"/>
          </p:cNvSpPr>
          <p:nvPr>
            <p:ph idx="1"/>
          </p:nvPr>
        </p:nvSpPr>
        <p:spPr/>
        <p:txBody>
          <a:bodyPr/>
          <a:lstStyle/>
          <a:p>
            <a:r>
              <a:rPr lang="ru-RU" dirty="0"/>
              <a:t>Имя отражает прагматический аспект.</a:t>
            </a:r>
          </a:p>
          <a:p>
            <a:r>
              <a:rPr lang="ru-RU" dirty="0"/>
              <a:t>Устраняют дублирование кода, включая параметризованное.</a:t>
            </a:r>
          </a:p>
          <a:p>
            <a:r>
              <a:rPr lang="ru-RU" dirty="0"/>
              <a:t>Могут быть объединены в библиотеки.</a:t>
            </a:r>
          </a:p>
        </p:txBody>
      </p:sp>
    </p:spTree>
    <p:extLst>
      <p:ext uri="{BB962C8B-B14F-4D97-AF65-F5344CB8AC3E}">
        <p14:creationId xmlns:p14="http://schemas.microsoft.com/office/powerpoint/2010/main" val="1694233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22B3-A490-4328-87F7-2E2AB9FAD2E9}"/>
              </a:ext>
            </a:extLst>
          </p:cNvPr>
          <p:cNvSpPr>
            <a:spLocks noGrp="1"/>
          </p:cNvSpPr>
          <p:nvPr>
            <p:ph type="title"/>
          </p:nvPr>
        </p:nvSpPr>
        <p:spPr/>
        <p:txBody>
          <a:bodyPr/>
          <a:lstStyle/>
          <a:p>
            <a:r>
              <a:rPr lang="ru-RU" dirty="0"/>
              <a:t>Пример функции</a:t>
            </a:r>
          </a:p>
        </p:txBody>
      </p:sp>
      <p:sp>
        <p:nvSpPr>
          <p:cNvPr id="3" name="Content Placeholder 2">
            <a:extLst>
              <a:ext uri="{FF2B5EF4-FFF2-40B4-BE49-F238E27FC236}">
                <a16:creationId xmlns:a16="http://schemas.microsoft.com/office/drawing/2014/main" id="{446CC2B9-FC63-4B9F-8215-F49DF7878BD5}"/>
              </a:ext>
            </a:extLst>
          </p:cNvPr>
          <p:cNvSpPr>
            <a:spLocks noGrp="1"/>
          </p:cNvSpPr>
          <p:nvPr>
            <p:ph idx="1"/>
          </p:nvPr>
        </p:nvSpPr>
        <p:spPr/>
        <p:txBody>
          <a:bodyPr>
            <a:normAutofit lnSpcReduction="10000"/>
          </a:bodyPr>
          <a:lstStyle/>
          <a:p>
            <a:pPr marL="0" indent="0">
              <a:buNone/>
            </a:pPr>
            <a:r>
              <a:rPr lang="en-US" dirty="0">
                <a:latin typeface="Consolas" panose="020B0609020204030204" pitchFamily="49" charset="0"/>
              </a:rPr>
              <a:t>double </a:t>
            </a:r>
            <a:r>
              <a:rPr lang="en-US" dirty="0" err="1">
                <a:latin typeface="Consolas" panose="020B0609020204030204" pitchFamily="49" charset="0"/>
              </a:rPr>
              <a:t>part_volume</a:t>
            </a:r>
            <a:r>
              <a:rPr lang="en-US" dirty="0">
                <a:latin typeface="Consolas" panose="020B0609020204030204" pitchFamily="49" charset="0"/>
              </a:rPr>
              <a:t>(double size,</a:t>
            </a:r>
          </a:p>
          <a:p>
            <a:pPr marL="0" indent="0">
              <a:buNone/>
            </a:pPr>
            <a:r>
              <a:rPr lang="ru-RU" dirty="0">
                <a:latin typeface="Consolas" panose="020B0609020204030204" pitchFamily="49" charset="0"/>
              </a:rPr>
              <a:t>                   </a:t>
            </a:r>
            <a:r>
              <a:rPr lang="en-US" dirty="0">
                <a:latin typeface="Consolas" panose="020B0609020204030204" pitchFamily="49" charset="0"/>
              </a:rPr>
              <a:t>double </a:t>
            </a:r>
            <a:r>
              <a:rPr lang="en-US" dirty="0" err="1">
                <a:latin typeface="Consolas" panose="020B0609020204030204" pitchFamily="49" charset="0"/>
              </a:rPr>
              <a:t>hole_radius</a:t>
            </a: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a:latin typeface="Consolas" panose="020B0609020204030204" pitchFamily="49" charset="0"/>
              </a:rPr>
              <a:t>double thickness)</a:t>
            </a:r>
          </a:p>
          <a:p>
            <a:pPr marL="0" indent="0">
              <a:buNone/>
            </a:pP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a:latin typeface="Consolas" panose="020B0609020204030204" pitchFamily="49" charset="0"/>
              </a:rPr>
              <a:t>double </a:t>
            </a:r>
            <a:r>
              <a:rPr lang="en-US" dirty="0" err="1">
                <a:latin typeface="Consolas" panose="020B0609020204030204" pitchFamily="49" charset="0"/>
              </a:rPr>
              <a:t>part_surface,hole_surface</a:t>
            </a: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err="1">
                <a:latin typeface="Consolas" panose="020B0609020204030204" pitchFamily="49" charset="0"/>
              </a:rPr>
              <a:t>part_surface</a:t>
            </a:r>
            <a:r>
              <a:rPr lang="en-US" dirty="0">
                <a:latin typeface="Consolas" panose="020B0609020204030204" pitchFamily="49" charset="0"/>
              </a:rPr>
              <a:t> = size*size;</a:t>
            </a:r>
          </a:p>
          <a:p>
            <a:pPr marL="0" indent="0">
              <a:buNone/>
            </a:pPr>
            <a:r>
              <a:rPr lang="ru-RU" dirty="0">
                <a:latin typeface="Consolas" panose="020B0609020204030204" pitchFamily="49" charset="0"/>
              </a:rPr>
              <a:t>   </a:t>
            </a:r>
            <a:r>
              <a:rPr lang="en-US" dirty="0">
                <a:latin typeface="Consolas" panose="020B0609020204030204" pitchFamily="49" charset="0"/>
              </a:rPr>
              <a:t> </a:t>
            </a:r>
            <a:r>
              <a:rPr lang="en-US" dirty="0" err="1">
                <a:latin typeface="Consolas" panose="020B0609020204030204" pitchFamily="49" charset="0"/>
              </a:rPr>
              <a:t>hole_surface</a:t>
            </a:r>
            <a:r>
              <a:rPr lang="en-US" dirty="0">
                <a:latin typeface="Consolas" panose="020B0609020204030204" pitchFamily="49" charset="0"/>
              </a:rPr>
              <a:t> = 3.1415926*</a:t>
            </a:r>
            <a:br>
              <a:rPr lang="ru-RU" dirty="0">
                <a:latin typeface="Consolas" panose="020B0609020204030204" pitchFamily="49" charset="0"/>
              </a:rPr>
            </a:br>
            <a:r>
              <a:rPr lang="ru-RU" dirty="0">
                <a:latin typeface="Consolas" panose="020B0609020204030204" pitchFamily="49" charset="0"/>
              </a:rPr>
              <a:t>                   </a:t>
            </a:r>
            <a:r>
              <a:rPr lang="en-US" dirty="0" err="1">
                <a:latin typeface="Consolas" panose="020B0609020204030204" pitchFamily="49" charset="0"/>
              </a:rPr>
              <a:t>hole_radius</a:t>
            </a:r>
            <a:r>
              <a:rPr lang="en-US" dirty="0">
                <a:latin typeface="Consolas" panose="020B0609020204030204" pitchFamily="49" charset="0"/>
              </a:rPr>
              <a:t>*</a:t>
            </a:r>
            <a:r>
              <a:rPr lang="en-US" dirty="0" err="1">
                <a:latin typeface="Consolas" panose="020B0609020204030204" pitchFamily="49" charset="0"/>
              </a:rPr>
              <a:t>hole_radius</a:t>
            </a: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a:latin typeface="Consolas" panose="020B0609020204030204" pitchFamily="49" charset="0"/>
              </a:rPr>
              <a:t>return (</a:t>
            </a:r>
            <a:r>
              <a:rPr lang="en-US" dirty="0" err="1">
                <a:latin typeface="Consolas" panose="020B0609020204030204" pitchFamily="49" charset="0"/>
              </a:rPr>
              <a:t>part_surface-hole_surface</a:t>
            </a:r>
            <a:r>
              <a:rPr lang="en-US" dirty="0">
                <a:latin typeface="Consolas" panose="020B0609020204030204" pitchFamily="49" charset="0"/>
              </a:rPr>
              <a:t>)*thickness;</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7794548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1C38-F37C-43C1-B7B9-0EBB7F143601}"/>
              </a:ext>
            </a:extLst>
          </p:cNvPr>
          <p:cNvSpPr>
            <a:spLocks noGrp="1"/>
          </p:cNvSpPr>
          <p:nvPr>
            <p:ph type="title"/>
          </p:nvPr>
        </p:nvSpPr>
        <p:spPr/>
        <p:txBody>
          <a:bodyPr/>
          <a:lstStyle/>
          <a:p>
            <a:r>
              <a:rPr lang="ru-RU" dirty="0"/>
              <a:t>Структура единицы трансляции</a:t>
            </a:r>
          </a:p>
        </p:txBody>
      </p:sp>
      <p:sp>
        <p:nvSpPr>
          <p:cNvPr id="3" name="Content Placeholder 2">
            <a:extLst>
              <a:ext uri="{FF2B5EF4-FFF2-40B4-BE49-F238E27FC236}">
                <a16:creationId xmlns:a16="http://schemas.microsoft.com/office/drawing/2014/main" id="{7FEFFC0D-D93B-4AFD-99D5-9E8C1B71359D}"/>
              </a:ext>
            </a:extLst>
          </p:cNvPr>
          <p:cNvSpPr>
            <a:spLocks noGrp="1"/>
          </p:cNvSpPr>
          <p:nvPr>
            <p:ph idx="1"/>
          </p:nvPr>
        </p:nvSpPr>
        <p:spPr/>
        <p:txBody>
          <a:bodyPr>
            <a:normAutofit fontScale="62500" lnSpcReduction="20000"/>
          </a:bodyPr>
          <a:lstStyle/>
          <a:p>
            <a:r>
              <a:rPr lang="ru-RU" dirty="0"/>
              <a:t>Состоит из описаний в глобальном пространстве имён (</a:t>
            </a:r>
            <a:r>
              <a:rPr lang="en-US" dirty="0"/>
              <a:t>global namespace).</a:t>
            </a:r>
          </a:p>
          <a:p>
            <a:r>
              <a:rPr lang="ru-RU" dirty="0"/>
              <a:t>Поиск имён в блоках после выхода из тел функции просматривает его как окружающее.</a:t>
            </a:r>
          </a:p>
          <a:p>
            <a:pPr marL="0" indent="0">
              <a:buNone/>
            </a:pPr>
            <a:endParaRPr lang="ru-RU" dirty="0"/>
          </a:p>
          <a:p>
            <a:pPr marL="0" indent="0">
              <a:buNone/>
            </a:pPr>
            <a:r>
              <a:rPr lang="en-US" dirty="0" err="1"/>
              <a:t>int</a:t>
            </a:r>
            <a:r>
              <a:rPr lang="en-US" dirty="0"/>
              <a:t> f()</a:t>
            </a:r>
          </a:p>
          <a:p>
            <a:pPr marL="0" indent="0">
              <a:buNone/>
            </a:pPr>
            <a:r>
              <a:rPr lang="en-US" dirty="0"/>
              <a:t>{</a:t>
            </a:r>
          </a:p>
          <a:p>
            <a:pPr marL="0" indent="0">
              <a:buNone/>
            </a:pPr>
            <a:r>
              <a:rPr lang="en-US" dirty="0"/>
              <a:t>    </a:t>
            </a:r>
            <a:r>
              <a:rPr lang="en-US" dirty="0" err="1"/>
              <a:t>int</a:t>
            </a:r>
            <a:r>
              <a:rPr lang="en-US" dirty="0"/>
              <a:t> f;</a:t>
            </a:r>
          </a:p>
          <a:p>
            <a:pPr marL="0" indent="0">
              <a:buNone/>
            </a:pPr>
            <a:r>
              <a:rPr lang="en-US" dirty="0"/>
              <a:t>    return 0;</a:t>
            </a:r>
          </a:p>
          <a:p>
            <a:pPr marL="0" indent="0">
              <a:buNone/>
            </a:pPr>
            <a:r>
              <a:rPr lang="en-US" dirty="0"/>
              <a:t>}</a:t>
            </a:r>
          </a:p>
          <a:p>
            <a:pPr marL="0" indent="0">
              <a:buNone/>
            </a:pPr>
            <a:endParaRPr lang="en-US" dirty="0"/>
          </a:p>
          <a:p>
            <a:pPr marL="0" indent="0">
              <a:buNone/>
            </a:pPr>
            <a:r>
              <a:rPr lang="en-US" dirty="0" err="1"/>
              <a:t>int</a:t>
            </a:r>
            <a:r>
              <a:rPr lang="en-US" dirty="0"/>
              <a:t> g()</a:t>
            </a:r>
          </a:p>
          <a:p>
            <a:pPr marL="0" indent="0">
              <a:buNone/>
            </a:pPr>
            <a:r>
              <a:rPr lang="en-US" dirty="0"/>
              <a:t>{</a:t>
            </a:r>
          </a:p>
          <a:p>
            <a:pPr marL="0" indent="0">
              <a:buNone/>
            </a:pPr>
            <a:r>
              <a:rPr lang="en-US" dirty="0"/>
              <a:t>    f;  // </a:t>
            </a:r>
            <a:r>
              <a:rPr lang="ru-RU" dirty="0"/>
              <a:t>соответствует </a:t>
            </a:r>
            <a:r>
              <a:rPr lang="en-US" dirty="0" err="1"/>
              <a:t>int</a:t>
            </a:r>
            <a:r>
              <a:rPr lang="en-US" dirty="0"/>
              <a:t> f()</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11134070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2C8B-D5C5-4C55-8CF9-02507B761C9A}"/>
              </a:ext>
            </a:extLst>
          </p:cNvPr>
          <p:cNvSpPr>
            <a:spLocks noGrp="1"/>
          </p:cNvSpPr>
          <p:nvPr>
            <p:ph type="title"/>
          </p:nvPr>
        </p:nvSpPr>
        <p:spPr/>
        <p:txBody>
          <a:bodyPr/>
          <a:lstStyle/>
          <a:p>
            <a:r>
              <a:rPr lang="ru-RU" dirty="0"/>
              <a:t>Операция вызова функции</a:t>
            </a:r>
          </a:p>
        </p:txBody>
      </p:sp>
      <p:sp>
        <p:nvSpPr>
          <p:cNvPr id="3" name="Content Placeholder 2">
            <a:extLst>
              <a:ext uri="{FF2B5EF4-FFF2-40B4-BE49-F238E27FC236}">
                <a16:creationId xmlns:a16="http://schemas.microsoft.com/office/drawing/2014/main" id="{C5DBD00E-5857-4E50-BA19-F5E12DAD5521}"/>
              </a:ext>
            </a:extLst>
          </p:cNvPr>
          <p:cNvSpPr>
            <a:spLocks noGrp="1"/>
          </p:cNvSpPr>
          <p:nvPr>
            <p:ph idx="1"/>
          </p:nvPr>
        </p:nvSpPr>
        <p:spPr/>
        <p:txBody>
          <a:bodyPr/>
          <a:lstStyle/>
          <a:p>
            <a:pPr marL="0" indent="0">
              <a:buNone/>
            </a:pPr>
            <a:r>
              <a:rPr lang="en-US" dirty="0">
                <a:latin typeface="Consolas" panose="020B0609020204030204" pitchFamily="49" charset="0"/>
              </a:rPr>
              <a:t>double </a:t>
            </a:r>
            <a:r>
              <a:rPr lang="en-US" dirty="0" err="1">
                <a:latin typeface="Consolas" panose="020B0609020204030204" pitchFamily="49" charset="0"/>
              </a:rPr>
              <a:t>weight_diff_factor</a:t>
            </a:r>
            <a:r>
              <a:rPr lang="en-US" dirty="0">
                <a:latin typeface="Consolas" panose="020B0609020204030204" pitchFamily="49" charset="0"/>
              </a:rPr>
              <a:t>(double size,</a:t>
            </a:r>
          </a:p>
          <a:p>
            <a:pPr marL="0" indent="0">
              <a:buNone/>
            </a:pPr>
            <a:r>
              <a:rPr lang="ru-RU" dirty="0">
                <a:latin typeface="Consolas" panose="020B0609020204030204" pitchFamily="49" charset="0"/>
              </a:rPr>
              <a:t>                          </a:t>
            </a:r>
            <a:r>
              <a:rPr lang="en-US" dirty="0">
                <a:latin typeface="Consolas" panose="020B0609020204030204" pitchFamily="49" charset="0"/>
              </a:rPr>
              <a:t>double </a:t>
            </a:r>
            <a:r>
              <a:rPr lang="en-US" dirty="0" err="1">
                <a:latin typeface="Consolas" panose="020B0609020204030204" pitchFamily="49" charset="0"/>
              </a:rPr>
              <a:t>old_radius</a:t>
            </a: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a:latin typeface="Consolas" panose="020B0609020204030204" pitchFamily="49" charset="0"/>
              </a:rPr>
              <a:t>double </a:t>
            </a:r>
            <a:r>
              <a:rPr lang="en-US" dirty="0" err="1">
                <a:latin typeface="Consolas" panose="020B0609020204030204" pitchFamily="49" charset="0"/>
              </a:rPr>
              <a:t>new_radius</a:t>
            </a: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a:latin typeface="Consolas" panose="020B0609020204030204" pitchFamily="49" charset="0"/>
              </a:rPr>
              <a:t>double thickness)</a:t>
            </a:r>
          </a:p>
          <a:p>
            <a:pPr marL="0" indent="0">
              <a:buNone/>
            </a:pP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a:latin typeface="Consolas" panose="020B0609020204030204" pitchFamily="49" charset="0"/>
              </a:rPr>
              <a:t>return </a:t>
            </a:r>
            <a:r>
              <a:rPr lang="en-US" dirty="0" err="1">
                <a:latin typeface="Consolas" panose="020B0609020204030204" pitchFamily="49" charset="0"/>
              </a:rPr>
              <a:t>part_volume</a:t>
            </a:r>
            <a:r>
              <a:rPr lang="en-US" dirty="0">
                <a:latin typeface="Consolas" panose="020B0609020204030204" pitchFamily="49" charset="0"/>
              </a:rPr>
              <a:t>(</a:t>
            </a:r>
            <a:r>
              <a:rPr lang="en-US" dirty="0" err="1">
                <a:latin typeface="Consolas" panose="020B0609020204030204" pitchFamily="49" charset="0"/>
              </a:rPr>
              <a:t>size,new_radius,thickness</a:t>
            </a: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err="1">
                <a:latin typeface="Consolas" panose="020B0609020204030204" pitchFamily="49" charset="0"/>
              </a:rPr>
              <a:t>part_volume</a:t>
            </a:r>
            <a:r>
              <a:rPr lang="en-US" dirty="0">
                <a:latin typeface="Consolas" panose="020B0609020204030204" pitchFamily="49" charset="0"/>
              </a:rPr>
              <a:t>(</a:t>
            </a:r>
            <a:r>
              <a:rPr lang="en-US" dirty="0" err="1">
                <a:latin typeface="Consolas" panose="020B0609020204030204" pitchFamily="49" charset="0"/>
              </a:rPr>
              <a:t>size,old_radius,thickness</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5200886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087EB-13C8-462D-B1BF-197DBD5DF607}"/>
              </a:ext>
            </a:extLst>
          </p:cNvPr>
          <p:cNvSpPr>
            <a:spLocks noGrp="1"/>
          </p:cNvSpPr>
          <p:nvPr>
            <p:ph type="title"/>
          </p:nvPr>
        </p:nvSpPr>
        <p:spPr/>
        <p:txBody>
          <a:bodyPr/>
          <a:lstStyle/>
          <a:p>
            <a:r>
              <a:rPr lang="ru-RU" dirty="0"/>
              <a:t>Аппаратный стек и автоматическое время хранения</a:t>
            </a:r>
          </a:p>
        </p:txBody>
      </p:sp>
      <p:sp>
        <p:nvSpPr>
          <p:cNvPr id="3" name="Content Placeholder 2">
            <a:extLst>
              <a:ext uri="{FF2B5EF4-FFF2-40B4-BE49-F238E27FC236}">
                <a16:creationId xmlns:a16="http://schemas.microsoft.com/office/drawing/2014/main" id="{DE812C9C-B8E1-475F-A219-77239B827E2C}"/>
              </a:ext>
            </a:extLst>
          </p:cNvPr>
          <p:cNvSpPr>
            <a:spLocks noGrp="1"/>
          </p:cNvSpPr>
          <p:nvPr>
            <p:ph idx="1"/>
          </p:nvPr>
        </p:nvSpPr>
        <p:spPr/>
        <p:txBody>
          <a:bodyPr>
            <a:normAutofit fontScale="85000" lnSpcReduction="20000"/>
          </a:bodyPr>
          <a:lstStyle/>
          <a:p>
            <a:pPr marL="0" indent="0">
              <a:buNone/>
            </a:pPr>
            <a:r>
              <a:rPr lang="en-US" dirty="0">
                <a:latin typeface="Consolas" panose="020B0609020204030204" pitchFamily="49" charset="0"/>
              </a:rPr>
              <a:t>long f(long </a:t>
            </a:r>
            <a:r>
              <a:rPr lang="en-US" dirty="0" err="1">
                <a:latin typeface="Consolas" panose="020B0609020204030204" pitchFamily="49" charset="0"/>
              </a:rPr>
              <a:t>a,long</a:t>
            </a:r>
            <a:r>
              <a:rPr lang="en-US" dirty="0">
                <a:latin typeface="Consolas" panose="020B0609020204030204" pitchFamily="49" charset="0"/>
              </a:rPr>
              <a:t> </a:t>
            </a:r>
            <a:r>
              <a:rPr lang="en-US" dirty="0" err="1">
                <a:latin typeface="Consolas" panose="020B0609020204030204" pitchFamily="49" charset="0"/>
              </a:rPr>
              <a:t>b,long</a:t>
            </a:r>
            <a:r>
              <a:rPr lang="en-US" dirty="0">
                <a:latin typeface="Consolas" panose="020B0609020204030204" pitchFamily="49" charset="0"/>
              </a:rPr>
              <a:t> </a:t>
            </a:r>
            <a:r>
              <a:rPr lang="en-US" dirty="0" err="1">
                <a:latin typeface="Consolas" panose="020B0609020204030204" pitchFamily="49" charset="0"/>
              </a:rPr>
              <a:t>c,long</a:t>
            </a:r>
            <a:r>
              <a:rPr lang="en-US" dirty="0">
                <a:latin typeface="Consolas" panose="020B0609020204030204" pitchFamily="49" charset="0"/>
              </a:rPr>
              <a:t> d,</a:t>
            </a:r>
          </a:p>
          <a:p>
            <a:pPr marL="0" indent="0">
              <a:buNone/>
            </a:pPr>
            <a:r>
              <a:rPr lang="en-US" dirty="0">
                <a:latin typeface="Consolas" panose="020B0609020204030204" pitchFamily="49" charset="0"/>
              </a:rPr>
              <a:t>       long </a:t>
            </a:r>
            <a:r>
              <a:rPr lang="en-US" dirty="0" err="1">
                <a:latin typeface="Consolas" panose="020B0609020204030204" pitchFamily="49" charset="0"/>
              </a:rPr>
              <a:t>e,long</a:t>
            </a:r>
            <a:r>
              <a:rPr lang="en-US" dirty="0">
                <a:latin typeface="Consolas" panose="020B0609020204030204" pitchFamily="49" charset="0"/>
              </a:rPr>
              <a:t> </a:t>
            </a:r>
            <a:r>
              <a:rPr lang="en-US" dirty="0" err="1">
                <a:latin typeface="Consolas" panose="020B0609020204030204" pitchFamily="49" charset="0"/>
              </a:rPr>
              <a:t>f,long</a:t>
            </a:r>
            <a:r>
              <a:rPr lang="en-US" dirty="0">
                <a:latin typeface="Consolas" panose="020B0609020204030204" pitchFamily="49" charset="0"/>
              </a:rPr>
              <a:t> </a:t>
            </a:r>
            <a:r>
              <a:rPr lang="en-US" dirty="0" err="1">
                <a:latin typeface="Consolas" panose="020B0609020204030204" pitchFamily="49" charset="0"/>
              </a:rPr>
              <a:t>g,long</a:t>
            </a:r>
            <a:r>
              <a:rPr lang="en-US" dirty="0">
                <a:latin typeface="Consolas" panose="020B0609020204030204" pitchFamily="49" charset="0"/>
              </a:rPr>
              <a:t> </a:t>
            </a:r>
            <a:r>
              <a:rPr lang="en-US" dirty="0" err="1">
                <a:latin typeface="Consolas" panose="020B0609020204030204" pitchFamily="49" charset="0"/>
              </a:rPr>
              <a:t>h,long</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long t = </a:t>
            </a:r>
            <a:r>
              <a:rPr lang="en-US" dirty="0" err="1">
                <a:latin typeface="Consolas" panose="020B0609020204030204" pitchFamily="49" charset="0"/>
              </a:rPr>
              <a:t>a+b</a:t>
            </a:r>
            <a:r>
              <a:rPr lang="en-US" dirty="0">
                <a:latin typeface="Consolas" panose="020B0609020204030204" pitchFamily="49" charset="0"/>
              </a:rPr>
              <a:t>;</a:t>
            </a:r>
          </a:p>
          <a:p>
            <a:pPr marL="0" indent="0">
              <a:buNone/>
            </a:pPr>
            <a:r>
              <a:rPr lang="en-US" dirty="0">
                <a:latin typeface="Consolas" panose="020B0609020204030204" pitchFamily="49" charset="0"/>
              </a:rPr>
              <a:t>    long t2 = </a:t>
            </a:r>
            <a:r>
              <a:rPr lang="en-US" dirty="0" err="1">
                <a:latin typeface="Consolas" panose="020B0609020204030204" pitchFamily="49" charset="0"/>
              </a:rPr>
              <a:t>c+d</a:t>
            </a:r>
            <a:r>
              <a:rPr lang="en-US" dirty="0">
                <a:latin typeface="Consolas" panose="020B0609020204030204" pitchFamily="49" charset="0"/>
              </a:rPr>
              <a:t>;</a:t>
            </a:r>
          </a:p>
          <a:p>
            <a:pPr marL="0" indent="0">
              <a:buNone/>
            </a:pPr>
            <a:r>
              <a:rPr lang="en-US" dirty="0">
                <a:latin typeface="Consolas" panose="020B0609020204030204" pitchFamily="49" charset="0"/>
              </a:rPr>
              <a:t>    return t+t2+e+f+g+h+i;</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main()</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f(1,2,3,4,5,6,7,8,9);</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8385844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96A85-942E-4DAE-A3D1-73C88E04060C}"/>
              </a:ext>
            </a:extLst>
          </p:cNvPr>
          <p:cNvSpPr>
            <a:spLocks noGrp="1"/>
          </p:cNvSpPr>
          <p:nvPr>
            <p:ph idx="1"/>
          </p:nvPr>
        </p:nvSpPr>
        <p:spPr>
          <a:xfrm>
            <a:off x="838200" y="457200"/>
            <a:ext cx="10515600" cy="6050391"/>
          </a:xfrm>
        </p:spPr>
        <p:txBody>
          <a:bodyPr>
            <a:normAutofit fontScale="77500" lnSpcReduction="20000"/>
          </a:bodyPr>
          <a:lstStyle/>
          <a:p>
            <a:pPr marL="0" indent="0">
              <a:buNone/>
            </a:pPr>
            <a:r>
              <a:rPr lang="en-US" dirty="0">
                <a:latin typeface="Consolas" panose="020B0609020204030204" pitchFamily="49" charset="0"/>
              </a:rPr>
              <a:t>main:</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rdi,1</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rsi,2</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rdx,3</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rcx,4</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r8,5</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r9,6</a:t>
            </a:r>
          </a:p>
          <a:p>
            <a:pPr marL="0" indent="0">
              <a:buNone/>
            </a:pPr>
            <a:r>
              <a:rPr lang="en-US" dirty="0">
                <a:latin typeface="Consolas" panose="020B0609020204030204" pitchFamily="49" charset="0"/>
              </a:rPr>
              <a:t>    push 9</a:t>
            </a:r>
          </a:p>
          <a:p>
            <a:pPr marL="0" indent="0">
              <a:buNone/>
            </a:pPr>
            <a:r>
              <a:rPr lang="en-US" dirty="0">
                <a:latin typeface="Consolas" panose="020B0609020204030204" pitchFamily="49" charset="0"/>
              </a:rPr>
              <a:t>    push 8</a:t>
            </a:r>
          </a:p>
          <a:p>
            <a:pPr marL="0" indent="0">
              <a:buNone/>
            </a:pPr>
            <a:r>
              <a:rPr lang="en-US" dirty="0">
                <a:latin typeface="Consolas" panose="020B0609020204030204" pitchFamily="49" charset="0"/>
              </a:rPr>
              <a:t>    push 7</a:t>
            </a:r>
          </a:p>
          <a:p>
            <a:pPr marL="0" indent="0">
              <a:buNone/>
            </a:pPr>
            <a:r>
              <a:rPr lang="en-US" dirty="0">
                <a:latin typeface="Consolas" panose="020B0609020204030204" pitchFamily="49" charset="0"/>
              </a:rPr>
              <a:t>    sub rsp,8</a:t>
            </a:r>
          </a:p>
          <a:p>
            <a:pPr marL="0" indent="0">
              <a:buNone/>
            </a:pPr>
            <a:r>
              <a:rPr lang="en-US" dirty="0">
                <a:latin typeface="Consolas" panose="020B0609020204030204" pitchFamily="49" charset="0"/>
              </a:rPr>
              <a:t>    call f</a:t>
            </a:r>
          </a:p>
          <a:p>
            <a:pPr marL="0" indent="0">
              <a:buNone/>
            </a:pPr>
            <a:r>
              <a:rPr lang="en-US" dirty="0">
                <a:latin typeface="Consolas" panose="020B0609020204030204" pitchFamily="49" charset="0"/>
              </a:rPr>
              <a:t>    add rsp,32</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a:t>
            </a:r>
            <a:endParaRPr lang="ru-RU" dirty="0">
              <a:latin typeface="Consolas" panose="020B0609020204030204" pitchFamily="49" charset="0"/>
            </a:endParaRPr>
          </a:p>
        </p:txBody>
      </p:sp>
    </p:spTree>
    <p:extLst>
      <p:ext uri="{BB962C8B-B14F-4D97-AF65-F5344CB8AC3E}">
        <p14:creationId xmlns:p14="http://schemas.microsoft.com/office/powerpoint/2010/main" val="635038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normAutofit lnSpcReduction="10000"/>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b="1" dirty="0"/>
              <a:t>формальная</a:t>
            </a:r>
            <a:r>
              <a:rPr lang="ru-RU" dirty="0">
                <a:solidFill>
                  <a:schemeClr val="bg1">
                    <a:lumMod val="50000"/>
                  </a:schemeClr>
                </a:solidFill>
              </a:rPr>
              <a:t> знаковая система для планирования поведения компьютеров</a:t>
            </a:r>
          </a:p>
          <a:p>
            <a:pPr marL="3600000" indent="0">
              <a:buNone/>
            </a:pPr>
            <a:endParaRPr lang="ru-RU" dirty="0">
              <a:solidFill>
                <a:schemeClr val="bg1">
                  <a:lumMod val="50000"/>
                </a:schemeClr>
              </a:solidFill>
            </a:endParaRPr>
          </a:p>
          <a:p>
            <a:pPr marL="0" indent="0">
              <a:buNone/>
            </a:pPr>
            <a:r>
              <a:rPr lang="ru-RU" i="1" dirty="0">
                <a:solidFill>
                  <a:schemeClr val="bg1">
                    <a:lumMod val="50000"/>
                  </a:schemeClr>
                </a:solidFill>
              </a:rPr>
              <a:t>Формальный язык (</a:t>
            </a:r>
            <a:r>
              <a:rPr lang="en-US" i="1" dirty="0">
                <a:solidFill>
                  <a:schemeClr val="bg1">
                    <a:lumMod val="50000"/>
                  </a:schemeClr>
                </a:solidFill>
              </a:rPr>
              <a:t>formal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множество</a:t>
            </a:r>
            <a:r>
              <a:rPr lang="ru-RU" dirty="0"/>
              <a:t> конечных строк над конечным алфавитом</a:t>
            </a:r>
          </a:p>
          <a:p>
            <a:pPr marL="3600000" indent="0">
              <a:buNone/>
            </a:pPr>
            <a:endParaRPr lang="ru-RU" dirty="0"/>
          </a:p>
          <a:p>
            <a:pPr marL="0" indent="0" algn="ctr">
              <a:buNone/>
            </a:pPr>
            <a:r>
              <a:rPr lang="ru-RU" dirty="0">
                <a:solidFill>
                  <a:schemeClr val="bg1">
                    <a:lumMod val="50000"/>
                  </a:schemeClr>
                </a:solidFill>
              </a:rPr>
              <a:t>Программа (</a:t>
            </a:r>
            <a:r>
              <a:rPr lang="en-US" dirty="0">
                <a:solidFill>
                  <a:schemeClr val="bg1">
                    <a:lumMod val="50000"/>
                  </a:schemeClr>
                </a:solidFill>
              </a:rPr>
              <a:t>program) – </a:t>
            </a:r>
            <a:r>
              <a:rPr lang="ru-RU" i="1" dirty="0">
                <a:solidFill>
                  <a:schemeClr val="bg1">
                    <a:lumMod val="50000"/>
                  </a:schemeClr>
                </a:solidFill>
              </a:rPr>
              <a:t>согласованная </a:t>
            </a:r>
            <a:r>
              <a:rPr lang="en-US" i="1" dirty="0">
                <a:solidFill>
                  <a:schemeClr val="bg1">
                    <a:lumMod val="50000"/>
                  </a:schemeClr>
                </a:solidFill>
              </a:rPr>
              <a:t>(well-formed)</a:t>
            </a:r>
            <a:r>
              <a:rPr lang="en-US" dirty="0">
                <a:solidFill>
                  <a:schemeClr val="bg1">
                    <a:lumMod val="50000"/>
                  </a:schemeClr>
                </a:solidFill>
              </a:rPr>
              <a:t> </a:t>
            </a:r>
            <a:r>
              <a:rPr lang="ru-RU" dirty="0">
                <a:solidFill>
                  <a:schemeClr val="bg1">
                    <a:lumMod val="50000"/>
                  </a:schemeClr>
                </a:solidFill>
              </a:rPr>
              <a:t>по правилам </a:t>
            </a:r>
            <a:r>
              <a:rPr lang="ru-RU" dirty="0"/>
              <a:t>синтаксиса </a:t>
            </a:r>
            <a:r>
              <a:rPr lang="en-US" dirty="0"/>
              <a:t>(syntax)</a:t>
            </a:r>
            <a:r>
              <a:rPr lang="ru-RU" dirty="0">
                <a:solidFill>
                  <a:schemeClr val="bg1">
                    <a:lumMod val="50000"/>
                  </a:schemeClr>
                </a:solidFill>
              </a:rPr>
              <a:t> строка из алфавита языка программирования </a:t>
            </a:r>
          </a:p>
        </p:txBody>
      </p:sp>
      <p:sp>
        <p:nvSpPr>
          <p:cNvPr id="4" name="Arrow: Down 3">
            <a:extLst>
              <a:ext uri="{FF2B5EF4-FFF2-40B4-BE49-F238E27FC236}">
                <a16:creationId xmlns:a16="http://schemas.microsoft.com/office/drawing/2014/main" id="{CE5A3390-761C-46C6-8D6B-38920EE25C8C}"/>
              </a:ext>
            </a:extLst>
          </p:cNvPr>
          <p:cNvSpPr/>
          <p:nvPr/>
        </p:nvSpPr>
        <p:spPr>
          <a:xfrm>
            <a:off x="5885213" y="4928261"/>
            <a:ext cx="421574" cy="332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F0DCF0DE-1A1B-486A-87A4-704F04DDD35A}"/>
              </a:ext>
            </a:extLst>
          </p:cNvPr>
          <p:cNvSpPr txBox="1"/>
          <p:nvPr/>
        </p:nvSpPr>
        <p:spPr>
          <a:xfrm>
            <a:off x="3663537" y="5997039"/>
            <a:ext cx="552203" cy="584775"/>
          </a:xfrm>
          <a:prstGeom prst="rect">
            <a:avLst/>
          </a:prstGeom>
          <a:noFill/>
        </p:spPr>
        <p:txBody>
          <a:bodyPr wrap="square" rtlCol="0">
            <a:spAutoFit/>
          </a:bodyPr>
          <a:lstStyle/>
          <a:p>
            <a:r>
              <a:rPr lang="en-US" sz="3200" dirty="0">
                <a:solidFill>
                  <a:schemeClr val="accent5"/>
                </a:solidFill>
              </a:rPr>
              <a:t>1</a:t>
            </a:r>
            <a:endParaRPr lang="ru-RU" sz="3200" dirty="0">
              <a:solidFill>
                <a:schemeClr val="accent5"/>
              </a:solidFill>
            </a:endParaRPr>
          </a:p>
        </p:txBody>
      </p:sp>
    </p:spTree>
    <p:extLst>
      <p:ext uri="{BB962C8B-B14F-4D97-AF65-F5344CB8AC3E}">
        <p14:creationId xmlns:p14="http://schemas.microsoft.com/office/powerpoint/2010/main" val="36020543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F32B9C-1E7B-4B12-91BE-78C6369E38D5}"/>
              </a:ext>
            </a:extLst>
          </p:cNvPr>
          <p:cNvSpPr>
            <a:spLocks noGrp="1"/>
          </p:cNvSpPr>
          <p:nvPr>
            <p:ph idx="1"/>
          </p:nvPr>
        </p:nvSpPr>
        <p:spPr>
          <a:xfrm>
            <a:off x="838200" y="240957"/>
            <a:ext cx="10515600" cy="6376086"/>
          </a:xfrm>
        </p:spPr>
        <p:txBody>
          <a:bodyPr>
            <a:normAutofit fontScale="62500" lnSpcReduction="20000"/>
          </a:bodyPr>
          <a:lstStyle/>
          <a:p>
            <a:pPr marL="0" indent="0">
              <a:buNone/>
            </a:pPr>
            <a:r>
              <a:rPr lang="en-US" dirty="0">
                <a:latin typeface="Consolas" panose="020B0609020204030204" pitchFamily="49" charset="0"/>
              </a:rPr>
              <a:t>f:</a:t>
            </a:r>
          </a:p>
          <a:p>
            <a:pPr marL="0" indent="0">
              <a:buNone/>
            </a:pPr>
            <a:r>
              <a:rPr lang="en-US" dirty="0">
                <a:latin typeface="Consolas" panose="020B0609020204030204" pitchFamily="49" charset="0"/>
              </a:rPr>
              <a:t>    push </a:t>
            </a:r>
            <a:r>
              <a:rPr lang="en-US" dirty="0" err="1">
                <a:latin typeface="Consolas" panose="020B0609020204030204" pitchFamily="49" charset="0"/>
              </a:rPr>
              <a:t>rbp</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rbp,rsp</a:t>
            </a:r>
            <a:r>
              <a:rPr lang="en-US" dirty="0">
                <a:latin typeface="Consolas" panose="020B0609020204030204" pitchFamily="49" charset="0"/>
              </a:rPr>
              <a:t>                     ; </a:t>
            </a:r>
            <a:r>
              <a:rPr lang="ru-RU" dirty="0">
                <a:latin typeface="Consolas" panose="020B0609020204030204" pitchFamily="49" charset="0"/>
              </a:rPr>
              <a:t>Пролог</a:t>
            </a:r>
            <a:endParaRPr lang="en-US" dirty="0">
              <a:latin typeface="Consolas" panose="020B0609020204030204" pitchFamily="49" charset="0"/>
            </a:endParaRPr>
          </a:p>
          <a:p>
            <a:pPr marL="0" indent="0">
              <a:buNone/>
            </a:pPr>
            <a:r>
              <a:rPr lang="en-US" dirty="0">
                <a:latin typeface="Consolas" panose="020B0609020204030204" pitchFamily="49" charset="0"/>
              </a:rPr>
              <a:t>    sub rsp,16</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rax,rdi</a:t>
            </a:r>
            <a:endParaRPr lang="en-US" dirty="0">
              <a:latin typeface="Consolas" panose="020B0609020204030204" pitchFamily="49" charset="0"/>
            </a:endParaRPr>
          </a:p>
          <a:p>
            <a:pPr marL="0" indent="0">
              <a:buNone/>
            </a:pPr>
            <a:r>
              <a:rPr lang="en-US" dirty="0">
                <a:latin typeface="Consolas" panose="020B0609020204030204" pitchFamily="49" charset="0"/>
              </a:rPr>
              <a:t>    add </a:t>
            </a:r>
            <a:r>
              <a:rPr lang="en-US" dirty="0" err="1">
                <a:latin typeface="Consolas" panose="020B0609020204030204" pitchFamily="49" charset="0"/>
              </a:rPr>
              <a:t>rax,rsi</a:t>
            </a:r>
            <a:r>
              <a:rPr lang="ru-RU" dirty="0">
                <a:latin typeface="Consolas" panose="020B0609020204030204" pitchFamily="49" charset="0"/>
              </a:rPr>
              <a:t>                     </a:t>
            </a:r>
            <a:r>
              <a:rPr lang="en-US" dirty="0">
                <a:latin typeface="Consolas" panose="020B0609020204030204" pitchFamily="49" charset="0"/>
              </a:rPr>
              <a:t>; t = </a:t>
            </a:r>
            <a:r>
              <a:rPr lang="en-US" dirty="0" err="1">
                <a:latin typeface="Consolas" panose="020B0609020204030204" pitchFamily="49" charset="0"/>
              </a:rPr>
              <a:t>a+b</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[rbp-8],</a:t>
            </a:r>
            <a:r>
              <a:rPr lang="en-US" dirty="0" err="1">
                <a:latin typeface="Consolas" panose="020B0609020204030204" pitchFamily="49" charset="0"/>
              </a:rPr>
              <a:t>rax</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rax,rdx</a:t>
            </a:r>
            <a:endParaRPr lang="en-US" dirty="0">
              <a:latin typeface="Consolas" panose="020B0609020204030204" pitchFamily="49" charset="0"/>
            </a:endParaRPr>
          </a:p>
          <a:p>
            <a:pPr marL="0" indent="0">
              <a:buNone/>
            </a:pPr>
            <a:r>
              <a:rPr lang="en-US" dirty="0">
                <a:latin typeface="Consolas" panose="020B0609020204030204" pitchFamily="49" charset="0"/>
              </a:rPr>
              <a:t>    add </a:t>
            </a:r>
            <a:r>
              <a:rPr lang="en-US" dirty="0" err="1">
                <a:latin typeface="Consolas" panose="020B0609020204030204" pitchFamily="49" charset="0"/>
              </a:rPr>
              <a:t>rax,rcx</a:t>
            </a:r>
            <a:r>
              <a:rPr lang="en-US" dirty="0">
                <a:latin typeface="Consolas" panose="020B0609020204030204" pitchFamily="49" charset="0"/>
              </a:rPr>
              <a:t>                     ; t2 = </a:t>
            </a:r>
            <a:r>
              <a:rPr lang="en-US" dirty="0" err="1">
                <a:latin typeface="Consolas" panose="020B0609020204030204" pitchFamily="49" charset="0"/>
              </a:rPr>
              <a:t>c+d</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[rbp-16],</a:t>
            </a:r>
            <a:r>
              <a:rPr lang="en-US" dirty="0" err="1">
                <a:latin typeface="Consolas" panose="020B0609020204030204" pitchFamily="49" charset="0"/>
              </a:rPr>
              <a:t>rax</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rax</a:t>
            </a:r>
            <a:r>
              <a:rPr lang="en-US" dirty="0">
                <a:latin typeface="Consolas" panose="020B0609020204030204" pitchFamily="49" charset="0"/>
              </a:rPr>
              <a:t>,[rbp-8]</a:t>
            </a:r>
          </a:p>
          <a:p>
            <a:pPr marL="0" indent="0">
              <a:buNone/>
            </a:pPr>
            <a:r>
              <a:rPr lang="en-US" dirty="0">
                <a:latin typeface="Consolas" panose="020B0609020204030204" pitchFamily="49" charset="0"/>
              </a:rPr>
              <a:t>    add </a:t>
            </a:r>
            <a:r>
              <a:rPr lang="en-US" dirty="0" err="1">
                <a:latin typeface="Consolas" panose="020B0609020204030204" pitchFamily="49" charset="0"/>
              </a:rPr>
              <a:t>rax</a:t>
            </a:r>
            <a:r>
              <a:rPr lang="en-US" dirty="0">
                <a:latin typeface="Consolas" panose="020B0609020204030204" pitchFamily="49" charset="0"/>
              </a:rPr>
              <a:t>,[rbp-16]</a:t>
            </a:r>
          </a:p>
          <a:p>
            <a:pPr marL="0" indent="0">
              <a:buNone/>
            </a:pPr>
            <a:r>
              <a:rPr lang="en-US" dirty="0">
                <a:latin typeface="Consolas" panose="020B0609020204030204" pitchFamily="49" charset="0"/>
              </a:rPr>
              <a:t>    add rax,r8</a:t>
            </a:r>
          </a:p>
          <a:p>
            <a:pPr marL="0" indent="0">
              <a:buNone/>
            </a:pPr>
            <a:r>
              <a:rPr lang="en-US" dirty="0">
                <a:latin typeface="Consolas" panose="020B0609020204030204" pitchFamily="49" charset="0"/>
              </a:rPr>
              <a:t>    add rax,r9                      ; return t+t2+e+f+g+h+i;</a:t>
            </a:r>
          </a:p>
          <a:p>
            <a:pPr marL="0" indent="0">
              <a:buNone/>
            </a:pPr>
            <a:r>
              <a:rPr lang="en-US" dirty="0">
                <a:latin typeface="Consolas" panose="020B0609020204030204" pitchFamily="49" charset="0"/>
              </a:rPr>
              <a:t>    add </a:t>
            </a:r>
            <a:r>
              <a:rPr lang="en-US" dirty="0" err="1">
                <a:latin typeface="Consolas" panose="020B0609020204030204" pitchFamily="49" charset="0"/>
              </a:rPr>
              <a:t>rax</a:t>
            </a:r>
            <a:r>
              <a:rPr lang="en-US" dirty="0">
                <a:latin typeface="Consolas" panose="020B0609020204030204" pitchFamily="49" charset="0"/>
              </a:rPr>
              <a:t>,[rbp+24]</a:t>
            </a:r>
          </a:p>
          <a:p>
            <a:pPr marL="0" indent="0">
              <a:buNone/>
            </a:pPr>
            <a:r>
              <a:rPr lang="en-US" dirty="0">
                <a:latin typeface="Consolas" panose="020B0609020204030204" pitchFamily="49" charset="0"/>
              </a:rPr>
              <a:t>    add </a:t>
            </a:r>
            <a:r>
              <a:rPr lang="en-US" dirty="0" err="1">
                <a:latin typeface="Consolas" panose="020B0609020204030204" pitchFamily="49" charset="0"/>
              </a:rPr>
              <a:t>rax</a:t>
            </a:r>
            <a:r>
              <a:rPr lang="en-US" dirty="0">
                <a:latin typeface="Consolas" panose="020B0609020204030204" pitchFamily="49" charset="0"/>
              </a:rPr>
              <a:t>,[rbp+32]</a:t>
            </a:r>
          </a:p>
          <a:p>
            <a:pPr marL="0" indent="0">
              <a:buNone/>
            </a:pPr>
            <a:r>
              <a:rPr lang="en-US" dirty="0">
                <a:latin typeface="Consolas" panose="020B0609020204030204" pitchFamily="49" charset="0"/>
              </a:rPr>
              <a:t>    add </a:t>
            </a:r>
            <a:r>
              <a:rPr lang="en-US" dirty="0" err="1">
                <a:latin typeface="Consolas" panose="020B0609020204030204" pitchFamily="49" charset="0"/>
              </a:rPr>
              <a:t>rax</a:t>
            </a:r>
            <a:r>
              <a:rPr lang="en-US" dirty="0">
                <a:latin typeface="Consolas" panose="020B0609020204030204" pitchFamily="49" charset="0"/>
              </a:rPr>
              <a:t>,[rbp+40]</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rsp,rbp</a:t>
            </a:r>
            <a:endParaRPr lang="en-US" dirty="0">
              <a:latin typeface="Consolas" panose="020B0609020204030204" pitchFamily="49" charset="0"/>
            </a:endParaRPr>
          </a:p>
          <a:p>
            <a:pPr marL="0" indent="0">
              <a:buNone/>
            </a:pPr>
            <a:r>
              <a:rPr lang="en-US" dirty="0">
                <a:latin typeface="Consolas" panose="020B0609020204030204" pitchFamily="49" charset="0"/>
              </a:rPr>
              <a:t>    pop </a:t>
            </a:r>
            <a:r>
              <a:rPr lang="en-US" dirty="0" err="1">
                <a:latin typeface="Consolas" panose="020B0609020204030204" pitchFamily="49" charset="0"/>
              </a:rPr>
              <a:t>rbp</a:t>
            </a:r>
            <a:r>
              <a:rPr lang="en-US" dirty="0">
                <a:latin typeface="Consolas" panose="020B0609020204030204" pitchFamily="49" charset="0"/>
              </a:rPr>
              <a:t>                         ; </a:t>
            </a:r>
            <a:r>
              <a:rPr lang="ru-RU" dirty="0">
                <a:latin typeface="Consolas" panose="020B0609020204030204" pitchFamily="49" charset="0"/>
              </a:rPr>
              <a:t>Эпилог</a:t>
            </a:r>
            <a:endParaRPr lang="en-US" dirty="0">
              <a:latin typeface="Consolas" panose="020B0609020204030204" pitchFamily="49" charset="0"/>
            </a:endParaRPr>
          </a:p>
          <a:p>
            <a:pPr marL="0" indent="0">
              <a:buNone/>
            </a:pPr>
            <a:r>
              <a:rPr lang="en-US" dirty="0">
                <a:latin typeface="Consolas" panose="020B0609020204030204" pitchFamily="49" charset="0"/>
              </a:rPr>
              <a:t>    ret</a:t>
            </a:r>
          </a:p>
          <a:p>
            <a:pPr marL="0" indent="0">
              <a:buNone/>
            </a:pPr>
            <a:endParaRPr lang="ru-RU" dirty="0">
              <a:latin typeface="Consolas" panose="020B0609020204030204" pitchFamily="49" charset="0"/>
            </a:endParaRPr>
          </a:p>
        </p:txBody>
      </p:sp>
      <p:sp>
        <p:nvSpPr>
          <p:cNvPr id="4" name="Right Brace 3">
            <a:extLst>
              <a:ext uri="{FF2B5EF4-FFF2-40B4-BE49-F238E27FC236}">
                <a16:creationId xmlns:a16="http://schemas.microsoft.com/office/drawing/2014/main" id="{8D5DD0EA-E934-406F-A0E2-1F66DC7F40D1}"/>
              </a:ext>
            </a:extLst>
          </p:cNvPr>
          <p:cNvSpPr/>
          <p:nvPr/>
        </p:nvSpPr>
        <p:spPr>
          <a:xfrm>
            <a:off x="4244545" y="605481"/>
            <a:ext cx="210065" cy="858795"/>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6" name="Right Brace 5">
            <a:extLst>
              <a:ext uri="{FF2B5EF4-FFF2-40B4-BE49-F238E27FC236}">
                <a16:creationId xmlns:a16="http://schemas.microsoft.com/office/drawing/2014/main" id="{257D7516-D497-44A9-AAE8-D439A2D066F0}"/>
              </a:ext>
            </a:extLst>
          </p:cNvPr>
          <p:cNvSpPr/>
          <p:nvPr/>
        </p:nvSpPr>
        <p:spPr>
          <a:xfrm>
            <a:off x="4244546" y="2526957"/>
            <a:ext cx="296562" cy="920578"/>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7" name="Right Brace 6">
            <a:extLst>
              <a:ext uri="{FF2B5EF4-FFF2-40B4-BE49-F238E27FC236}">
                <a16:creationId xmlns:a16="http://schemas.microsoft.com/office/drawing/2014/main" id="{5E2C98AA-F189-4E8A-BF0E-BF6F19E8146F}"/>
              </a:ext>
            </a:extLst>
          </p:cNvPr>
          <p:cNvSpPr/>
          <p:nvPr/>
        </p:nvSpPr>
        <p:spPr>
          <a:xfrm>
            <a:off x="4244546" y="3447535"/>
            <a:ext cx="321276" cy="2316892"/>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8" name="Right Brace 7">
            <a:extLst>
              <a:ext uri="{FF2B5EF4-FFF2-40B4-BE49-F238E27FC236}">
                <a16:creationId xmlns:a16="http://schemas.microsoft.com/office/drawing/2014/main" id="{9549BC5D-9653-4D5D-9164-0F6CE13D354B}"/>
              </a:ext>
            </a:extLst>
          </p:cNvPr>
          <p:cNvSpPr/>
          <p:nvPr/>
        </p:nvSpPr>
        <p:spPr>
          <a:xfrm>
            <a:off x="4244546" y="5813854"/>
            <a:ext cx="234778" cy="747584"/>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9" name="Right Brace 8">
            <a:extLst>
              <a:ext uri="{FF2B5EF4-FFF2-40B4-BE49-F238E27FC236}">
                <a16:creationId xmlns:a16="http://schemas.microsoft.com/office/drawing/2014/main" id="{2F2DFD59-CD98-4EC6-A735-73A20C8BF106}"/>
              </a:ext>
            </a:extLst>
          </p:cNvPr>
          <p:cNvSpPr/>
          <p:nvPr/>
        </p:nvSpPr>
        <p:spPr>
          <a:xfrm>
            <a:off x="4244545" y="1526060"/>
            <a:ext cx="296563" cy="1000897"/>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38006598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Curved Right 8">
            <a:extLst>
              <a:ext uri="{FF2B5EF4-FFF2-40B4-BE49-F238E27FC236}">
                <a16:creationId xmlns:a16="http://schemas.microsoft.com/office/drawing/2014/main" id="{B0E526A3-12C1-4BC4-8F84-1028358441E4}"/>
              </a:ext>
            </a:extLst>
          </p:cNvPr>
          <p:cNvSpPr/>
          <p:nvPr/>
        </p:nvSpPr>
        <p:spPr>
          <a:xfrm rot="10800000">
            <a:off x="8656595" y="1779372"/>
            <a:ext cx="592435" cy="222676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 name="Title 1">
            <a:extLst>
              <a:ext uri="{FF2B5EF4-FFF2-40B4-BE49-F238E27FC236}">
                <a16:creationId xmlns:a16="http://schemas.microsoft.com/office/drawing/2014/main" id="{618E6DB9-7A2B-4BF2-88AB-463D91DAD23C}"/>
              </a:ext>
            </a:extLst>
          </p:cNvPr>
          <p:cNvSpPr>
            <a:spLocks noGrp="1"/>
          </p:cNvSpPr>
          <p:nvPr>
            <p:ph type="title"/>
          </p:nvPr>
        </p:nvSpPr>
        <p:spPr/>
        <p:txBody>
          <a:bodyPr/>
          <a:lstStyle/>
          <a:p>
            <a:r>
              <a:rPr lang="ru-RU" dirty="0"/>
              <a:t>Кадр стека</a:t>
            </a:r>
          </a:p>
        </p:txBody>
      </p:sp>
      <p:graphicFrame>
        <p:nvGraphicFramePr>
          <p:cNvPr id="5" name="Table 4">
            <a:extLst>
              <a:ext uri="{FF2B5EF4-FFF2-40B4-BE49-F238E27FC236}">
                <a16:creationId xmlns:a16="http://schemas.microsoft.com/office/drawing/2014/main" id="{9D6190A6-773B-41BD-A451-28A299F0B51A}"/>
              </a:ext>
            </a:extLst>
          </p:cNvPr>
          <p:cNvGraphicFramePr>
            <a:graphicFrameLocks noGrp="1"/>
          </p:cNvGraphicFramePr>
          <p:nvPr>
            <p:extLst>
              <p:ext uri="{D42A27DB-BD31-4B8C-83A1-F6EECF244321}">
                <p14:modId xmlns:p14="http://schemas.microsoft.com/office/powerpoint/2010/main" val="33502084"/>
              </p:ext>
            </p:extLst>
          </p:nvPr>
        </p:nvGraphicFramePr>
        <p:xfrm>
          <a:off x="3083011" y="2279822"/>
          <a:ext cx="5573586" cy="2966720"/>
        </p:xfrm>
        <a:graphic>
          <a:graphicData uri="http://schemas.openxmlformats.org/drawingml/2006/table">
            <a:tbl>
              <a:tblPr bandRow="1">
                <a:tableStyleId>{5C22544A-7EE6-4342-B048-85BDC9FD1C3A}</a:tableStyleId>
              </a:tblPr>
              <a:tblGrid>
                <a:gridCol w="1508213">
                  <a:extLst>
                    <a:ext uri="{9D8B030D-6E8A-4147-A177-3AD203B41FA5}">
                      <a16:colId xmlns:a16="http://schemas.microsoft.com/office/drawing/2014/main" val="479764636"/>
                    </a:ext>
                  </a:extLst>
                </a:gridCol>
                <a:gridCol w="4065373">
                  <a:extLst>
                    <a:ext uri="{9D8B030D-6E8A-4147-A177-3AD203B41FA5}">
                      <a16:colId xmlns:a16="http://schemas.microsoft.com/office/drawing/2014/main" val="3159701791"/>
                    </a:ext>
                  </a:extLst>
                </a:gridCol>
              </a:tblGrid>
              <a:tr h="370840">
                <a:tc>
                  <a:txBody>
                    <a:bodyPr/>
                    <a:lstStyle/>
                    <a:p>
                      <a:r>
                        <a:rPr lang="en-US" dirty="0" err="1"/>
                        <a:t>rbp</a:t>
                      </a:r>
                      <a:r>
                        <a:rPr lang="en-US" dirty="0"/>
                        <a:t>+(n-5)*8</a:t>
                      </a:r>
                      <a:endParaRPr lang="ru-RU" dirty="0"/>
                    </a:p>
                  </a:txBody>
                  <a:tcPr/>
                </a:tc>
                <a:tc>
                  <a:txBody>
                    <a:bodyPr/>
                    <a:lstStyle/>
                    <a:p>
                      <a:r>
                        <a:rPr lang="en-US" dirty="0"/>
                        <a:t>n-</a:t>
                      </a:r>
                      <a:r>
                        <a:rPr lang="ru-RU" dirty="0" err="1"/>
                        <a:t>ый</a:t>
                      </a:r>
                      <a:r>
                        <a:rPr lang="ru-RU" dirty="0"/>
                        <a:t> параметр</a:t>
                      </a:r>
                    </a:p>
                  </a:txBody>
                  <a:tcPr/>
                </a:tc>
                <a:extLst>
                  <a:ext uri="{0D108BD9-81ED-4DB2-BD59-A6C34878D82A}">
                    <a16:rowId xmlns:a16="http://schemas.microsoft.com/office/drawing/2014/main" val="3932045258"/>
                  </a:ext>
                </a:extLst>
              </a:tr>
              <a:tr h="370840">
                <a:tc>
                  <a:txBody>
                    <a:bodyPr/>
                    <a:lstStyle/>
                    <a:p>
                      <a:r>
                        <a:rPr lang="ru-RU" dirty="0"/>
                        <a:t>…</a:t>
                      </a:r>
                    </a:p>
                  </a:txBody>
                  <a:tcPr/>
                </a:tc>
                <a:tc>
                  <a:txBody>
                    <a:bodyPr/>
                    <a:lstStyle/>
                    <a:p>
                      <a:endParaRPr lang="ru-RU"/>
                    </a:p>
                  </a:txBody>
                  <a:tcPr/>
                </a:tc>
                <a:extLst>
                  <a:ext uri="{0D108BD9-81ED-4DB2-BD59-A6C34878D82A}">
                    <a16:rowId xmlns:a16="http://schemas.microsoft.com/office/drawing/2014/main" val="2389875900"/>
                  </a:ext>
                </a:extLst>
              </a:tr>
              <a:tr h="370840">
                <a:tc>
                  <a:txBody>
                    <a:bodyPr/>
                    <a:lstStyle/>
                    <a:p>
                      <a:r>
                        <a:rPr lang="en-US" dirty="0"/>
                        <a:t>rbp+16</a:t>
                      </a:r>
                      <a:endParaRPr lang="ru-RU" dirty="0"/>
                    </a:p>
                  </a:txBody>
                  <a:tcPr/>
                </a:tc>
                <a:tc>
                  <a:txBody>
                    <a:bodyPr/>
                    <a:lstStyle/>
                    <a:p>
                      <a:r>
                        <a:rPr lang="ru-RU" dirty="0"/>
                        <a:t>7-ой параметр</a:t>
                      </a:r>
                    </a:p>
                  </a:txBody>
                  <a:tcPr/>
                </a:tc>
                <a:extLst>
                  <a:ext uri="{0D108BD9-81ED-4DB2-BD59-A6C34878D82A}">
                    <a16:rowId xmlns:a16="http://schemas.microsoft.com/office/drawing/2014/main" val="2716430986"/>
                  </a:ext>
                </a:extLst>
              </a:tr>
              <a:tr h="370840">
                <a:tc>
                  <a:txBody>
                    <a:bodyPr/>
                    <a:lstStyle/>
                    <a:p>
                      <a:r>
                        <a:rPr lang="en-US" dirty="0"/>
                        <a:t>rbp+8</a:t>
                      </a:r>
                      <a:endParaRPr lang="ru-RU" dirty="0"/>
                    </a:p>
                  </a:txBody>
                  <a:tcPr/>
                </a:tc>
                <a:tc>
                  <a:txBody>
                    <a:bodyPr/>
                    <a:lstStyle/>
                    <a:p>
                      <a:r>
                        <a:rPr lang="ru-RU" dirty="0"/>
                        <a:t>Адрес возврата</a:t>
                      </a:r>
                    </a:p>
                  </a:txBody>
                  <a:tcPr/>
                </a:tc>
                <a:extLst>
                  <a:ext uri="{0D108BD9-81ED-4DB2-BD59-A6C34878D82A}">
                    <a16:rowId xmlns:a16="http://schemas.microsoft.com/office/drawing/2014/main" val="1209973190"/>
                  </a:ext>
                </a:extLst>
              </a:tr>
              <a:tr h="370840">
                <a:tc>
                  <a:txBody>
                    <a:bodyPr/>
                    <a:lstStyle/>
                    <a:p>
                      <a:r>
                        <a:rPr lang="en-US" dirty="0" err="1"/>
                        <a:t>rbp</a:t>
                      </a:r>
                      <a:endParaRPr lang="ru-RU" dirty="0"/>
                    </a:p>
                  </a:txBody>
                  <a:tcPr/>
                </a:tc>
                <a:tc>
                  <a:txBody>
                    <a:bodyPr/>
                    <a:lstStyle/>
                    <a:p>
                      <a:r>
                        <a:rPr lang="en-US" dirty="0" err="1"/>
                        <a:t>rbp</a:t>
                      </a:r>
                      <a:r>
                        <a:rPr lang="en-US" dirty="0"/>
                        <a:t> </a:t>
                      </a:r>
                      <a:r>
                        <a:rPr lang="ru-RU" dirty="0"/>
                        <a:t>вызывающей функции</a:t>
                      </a:r>
                    </a:p>
                  </a:txBody>
                  <a:tcPr/>
                </a:tc>
                <a:extLst>
                  <a:ext uri="{0D108BD9-81ED-4DB2-BD59-A6C34878D82A}">
                    <a16:rowId xmlns:a16="http://schemas.microsoft.com/office/drawing/2014/main" val="265820612"/>
                  </a:ext>
                </a:extLst>
              </a:tr>
              <a:tr h="370840">
                <a:tc>
                  <a:txBody>
                    <a:bodyPr/>
                    <a:lstStyle/>
                    <a:p>
                      <a:r>
                        <a:rPr lang="en-US" dirty="0"/>
                        <a:t>rbp-8</a:t>
                      </a:r>
                      <a:endParaRPr lang="ru-RU" dirty="0"/>
                    </a:p>
                  </a:txBody>
                  <a:tcPr/>
                </a:tc>
                <a:tc>
                  <a:txBody>
                    <a:bodyPr/>
                    <a:lstStyle/>
                    <a:p>
                      <a:r>
                        <a:rPr lang="ru-RU" dirty="0"/>
                        <a:t>Первый автоматический объект</a:t>
                      </a:r>
                    </a:p>
                  </a:txBody>
                  <a:tcPr/>
                </a:tc>
                <a:extLst>
                  <a:ext uri="{0D108BD9-81ED-4DB2-BD59-A6C34878D82A}">
                    <a16:rowId xmlns:a16="http://schemas.microsoft.com/office/drawing/2014/main" val="1969659059"/>
                  </a:ext>
                </a:extLst>
              </a:tr>
              <a:tr h="370840">
                <a:tc>
                  <a:txBody>
                    <a:bodyPr/>
                    <a:lstStyle/>
                    <a:p>
                      <a:r>
                        <a:rPr lang="ru-RU" dirty="0"/>
                        <a:t>…</a:t>
                      </a:r>
                    </a:p>
                  </a:txBody>
                  <a:tcPr/>
                </a:tc>
                <a:tc>
                  <a:txBody>
                    <a:bodyPr/>
                    <a:lstStyle/>
                    <a:p>
                      <a:r>
                        <a:rPr lang="ru-RU" dirty="0"/>
                        <a:t>…</a:t>
                      </a:r>
                    </a:p>
                  </a:txBody>
                  <a:tcPr/>
                </a:tc>
                <a:extLst>
                  <a:ext uri="{0D108BD9-81ED-4DB2-BD59-A6C34878D82A}">
                    <a16:rowId xmlns:a16="http://schemas.microsoft.com/office/drawing/2014/main" val="4094879693"/>
                  </a:ext>
                </a:extLst>
              </a:tr>
              <a:tr h="370840">
                <a:tc>
                  <a:txBody>
                    <a:bodyPr/>
                    <a:lstStyle/>
                    <a:p>
                      <a:r>
                        <a:rPr lang="en-US" dirty="0"/>
                        <a:t>rbp-8*n</a:t>
                      </a:r>
                      <a:endParaRPr lang="ru-RU" dirty="0"/>
                    </a:p>
                  </a:txBody>
                  <a:tcPr/>
                </a:tc>
                <a:tc>
                  <a:txBody>
                    <a:bodyPr/>
                    <a:lstStyle/>
                    <a:p>
                      <a:r>
                        <a:rPr lang="en-US" dirty="0"/>
                        <a:t>n-</a:t>
                      </a:r>
                      <a:r>
                        <a:rPr lang="ru-RU" dirty="0" err="1"/>
                        <a:t>ый</a:t>
                      </a:r>
                      <a:r>
                        <a:rPr lang="ru-RU" dirty="0"/>
                        <a:t> автоматический объект</a:t>
                      </a:r>
                    </a:p>
                  </a:txBody>
                  <a:tcPr/>
                </a:tc>
                <a:extLst>
                  <a:ext uri="{0D108BD9-81ED-4DB2-BD59-A6C34878D82A}">
                    <a16:rowId xmlns:a16="http://schemas.microsoft.com/office/drawing/2014/main" val="2432899591"/>
                  </a:ext>
                </a:extLst>
              </a:tr>
            </a:tbl>
          </a:graphicData>
        </a:graphic>
      </p:graphicFrame>
      <p:sp>
        <p:nvSpPr>
          <p:cNvPr id="6" name="Rectangle 5">
            <a:extLst>
              <a:ext uri="{FF2B5EF4-FFF2-40B4-BE49-F238E27FC236}">
                <a16:creationId xmlns:a16="http://schemas.microsoft.com/office/drawing/2014/main" id="{B411034E-2825-4475-9E7B-D7AFAE2031FB}"/>
              </a:ext>
            </a:extLst>
          </p:cNvPr>
          <p:cNvSpPr/>
          <p:nvPr/>
        </p:nvSpPr>
        <p:spPr>
          <a:xfrm>
            <a:off x="3083012" y="1624914"/>
            <a:ext cx="5573586" cy="65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a:extLst>
              <a:ext uri="{FF2B5EF4-FFF2-40B4-BE49-F238E27FC236}">
                <a16:creationId xmlns:a16="http://schemas.microsoft.com/office/drawing/2014/main" id="{DC5E94C9-C663-4F5A-901B-40F21FE97750}"/>
              </a:ext>
            </a:extLst>
          </p:cNvPr>
          <p:cNvSpPr/>
          <p:nvPr/>
        </p:nvSpPr>
        <p:spPr>
          <a:xfrm>
            <a:off x="3083011" y="5246542"/>
            <a:ext cx="5573586" cy="65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Arrow: Curved Right 7">
            <a:extLst>
              <a:ext uri="{FF2B5EF4-FFF2-40B4-BE49-F238E27FC236}">
                <a16:creationId xmlns:a16="http://schemas.microsoft.com/office/drawing/2014/main" id="{36FF238B-DD38-43AB-97B4-EFAEA907314B}"/>
              </a:ext>
            </a:extLst>
          </p:cNvPr>
          <p:cNvSpPr/>
          <p:nvPr/>
        </p:nvSpPr>
        <p:spPr>
          <a:xfrm rot="10800000">
            <a:off x="8656596" y="3812058"/>
            <a:ext cx="592435" cy="17619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16642859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3E2A-4DC7-4998-9F90-E0D64AC55B6C}"/>
              </a:ext>
            </a:extLst>
          </p:cNvPr>
          <p:cNvSpPr>
            <a:spLocks noGrp="1"/>
          </p:cNvSpPr>
          <p:nvPr>
            <p:ph type="title"/>
          </p:nvPr>
        </p:nvSpPr>
        <p:spPr/>
        <p:txBody>
          <a:bodyPr/>
          <a:lstStyle/>
          <a:p>
            <a:r>
              <a:rPr lang="en-US" dirty="0"/>
              <a:t>System V ABI calling conventions</a:t>
            </a:r>
            <a:endParaRPr lang="ru-RU" dirty="0"/>
          </a:p>
        </p:txBody>
      </p:sp>
      <p:sp>
        <p:nvSpPr>
          <p:cNvPr id="3" name="Content Placeholder 2">
            <a:extLst>
              <a:ext uri="{FF2B5EF4-FFF2-40B4-BE49-F238E27FC236}">
                <a16:creationId xmlns:a16="http://schemas.microsoft.com/office/drawing/2014/main" id="{F67DE7DF-BD2F-431C-B68F-11A9CE9D7930}"/>
              </a:ext>
            </a:extLst>
          </p:cNvPr>
          <p:cNvSpPr>
            <a:spLocks noGrp="1"/>
          </p:cNvSpPr>
          <p:nvPr>
            <p:ph idx="1"/>
          </p:nvPr>
        </p:nvSpPr>
        <p:spPr/>
        <p:txBody>
          <a:bodyPr>
            <a:normAutofit lnSpcReduction="10000"/>
          </a:bodyPr>
          <a:lstStyle/>
          <a:p>
            <a:r>
              <a:rPr lang="en-US" dirty="0"/>
              <a:t>Arguments are passed in rdi,rsi,rdx,rcx,r8,r9, then on stack in reverse order (floating point parameters use vector registers).</a:t>
            </a:r>
          </a:p>
          <a:p>
            <a:r>
              <a:rPr lang="en-US" dirty="0"/>
              <a:t>Results are returned in </a:t>
            </a:r>
            <a:r>
              <a:rPr lang="en-US" dirty="0" err="1"/>
              <a:t>rax</a:t>
            </a:r>
            <a:r>
              <a:rPr lang="en-US" dirty="0"/>
              <a:t>.</a:t>
            </a:r>
          </a:p>
          <a:p>
            <a:r>
              <a:rPr lang="en-US" dirty="0" err="1"/>
              <a:t>rsp</a:t>
            </a:r>
            <a:r>
              <a:rPr lang="en-US" dirty="0"/>
              <a:t> is stack pointer.</a:t>
            </a:r>
          </a:p>
          <a:p>
            <a:r>
              <a:rPr lang="en-US" dirty="0" err="1"/>
              <a:t>rbp</a:t>
            </a:r>
            <a:r>
              <a:rPr lang="en-US" dirty="0"/>
              <a:t> (optionally as frame pointer), </a:t>
            </a:r>
            <a:r>
              <a:rPr lang="en-US" dirty="0" err="1"/>
              <a:t>rbx</a:t>
            </a:r>
            <a:r>
              <a:rPr lang="en-US" dirty="0"/>
              <a:t>, r12-r15 are </a:t>
            </a:r>
            <a:r>
              <a:rPr lang="en-US" dirty="0" err="1"/>
              <a:t>callee</a:t>
            </a:r>
            <a:r>
              <a:rPr lang="en-US" dirty="0"/>
              <a:t>-saved.</a:t>
            </a:r>
          </a:p>
          <a:p>
            <a:r>
              <a:rPr lang="en-US" dirty="0"/>
              <a:t>r10-r11 are temporary.</a:t>
            </a:r>
          </a:p>
          <a:p>
            <a:r>
              <a:rPr lang="en-US" dirty="0"/>
              <a:t>Stack must be 16 byte-aligned after pushing arguments.</a:t>
            </a:r>
          </a:p>
          <a:p>
            <a:r>
              <a:rPr lang="en-US" dirty="0"/>
              <a:t>Leaf functions may use 128-byte red zone below </a:t>
            </a:r>
            <a:r>
              <a:rPr lang="en-US" dirty="0" err="1"/>
              <a:t>rsp</a:t>
            </a:r>
            <a:r>
              <a:rPr lang="en-US" dirty="0"/>
              <a:t>.</a:t>
            </a:r>
          </a:p>
          <a:p>
            <a:r>
              <a:rPr lang="en-US" dirty="0"/>
              <a:t>Arguments are removed from stack by caller.</a:t>
            </a:r>
            <a:endParaRPr lang="ru-RU" dirty="0"/>
          </a:p>
        </p:txBody>
      </p:sp>
    </p:spTree>
    <p:extLst>
      <p:ext uri="{BB962C8B-B14F-4D97-AF65-F5344CB8AC3E}">
        <p14:creationId xmlns:p14="http://schemas.microsoft.com/office/powerpoint/2010/main" val="24499024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F654-8BD2-42E2-B6C6-0F272DB9768D}"/>
              </a:ext>
            </a:extLst>
          </p:cNvPr>
          <p:cNvSpPr>
            <a:spLocks noGrp="1"/>
          </p:cNvSpPr>
          <p:nvPr>
            <p:ph type="title"/>
          </p:nvPr>
        </p:nvSpPr>
        <p:spPr/>
        <p:txBody>
          <a:bodyPr/>
          <a:lstStyle/>
          <a:p>
            <a:r>
              <a:rPr lang="ru-RU" dirty="0"/>
              <a:t>Условный оператор </a:t>
            </a:r>
            <a:r>
              <a:rPr lang="en-US" dirty="0"/>
              <a:t>if</a:t>
            </a:r>
            <a:endParaRPr lang="ru-RU" dirty="0"/>
          </a:p>
        </p:txBody>
      </p:sp>
      <p:sp>
        <p:nvSpPr>
          <p:cNvPr id="3" name="Content Placeholder 2">
            <a:extLst>
              <a:ext uri="{FF2B5EF4-FFF2-40B4-BE49-F238E27FC236}">
                <a16:creationId xmlns:a16="http://schemas.microsoft.com/office/drawing/2014/main" id="{4A1C5C27-AC4F-4F8B-BC87-20DC16310488}"/>
              </a:ext>
            </a:extLst>
          </p:cNvPr>
          <p:cNvSpPr>
            <a:spLocks noGrp="1"/>
          </p:cNvSpPr>
          <p:nvPr>
            <p:ph idx="1"/>
          </p:nvPr>
        </p:nvSpPr>
        <p:spPr/>
        <p:txBody>
          <a:bodyPr/>
          <a:lstStyle/>
          <a:p>
            <a:r>
              <a:rPr lang="en-US" dirty="0">
                <a:latin typeface="Consolas" panose="020B0609020204030204" pitchFamily="49" charset="0"/>
              </a:rPr>
              <a:t>if (</a:t>
            </a:r>
            <a:r>
              <a:rPr lang="en-US" dirty="0"/>
              <a:t> </a:t>
            </a:r>
            <a:r>
              <a:rPr lang="en-US" i="1" dirty="0"/>
              <a:t>expression</a:t>
            </a:r>
            <a:r>
              <a:rPr lang="en-US" dirty="0"/>
              <a:t> </a:t>
            </a:r>
            <a:r>
              <a:rPr lang="en-US" dirty="0">
                <a:latin typeface="Consolas" panose="020B0609020204030204" pitchFamily="49" charset="0"/>
              </a:rPr>
              <a:t>)</a:t>
            </a:r>
            <a:r>
              <a:rPr lang="en-US" dirty="0"/>
              <a:t> </a:t>
            </a:r>
            <a:r>
              <a:rPr lang="en-US" i="1" dirty="0"/>
              <a:t>statement</a:t>
            </a:r>
          </a:p>
          <a:p>
            <a:r>
              <a:rPr lang="en-US" dirty="0">
                <a:latin typeface="Consolas" panose="020B0609020204030204" pitchFamily="49" charset="0"/>
              </a:rPr>
              <a:t>if (</a:t>
            </a:r>
            <a:r>
              <a:rPr lang="en-US" dirty="0"/>
              <a:t> </a:t>
            </a:r>
            <a:r>
              <a:rPr lang="en-US" i="1" dirty="0"/>
              <a:t>expression</a:t>
            </a:r>
            <a:r>
              <a:rPr lang="en-US" dirty="0"/>
              <a:t> </a:t>
            </a:r>
            <a:r>
              <a:rPr lang="en-US" dirty="0">
                <a:latin typeface="Consolas" panose="020B0609020204030204" pitchFamily="49" charset="0"/>
              </a:rPr>
              <a:t>)</a:t>
            </a:r>
            <a:r>
              <a:rPr lang="en-US" dirty="0"/>
              <a:t> </a:t>
            </a:r>
            <a:r>
              <a:rPr lang="en-US" i="1" dirty="0"/>
              <a:t>statement-1</a:t>
            </a:r>
            <a:r>
              <a:rPr lang="en-US" dirty="0"/>
              <a:t> </a:t>
            </a:r>
            <a:r>
              <a:rPr lang="en-US" dirty="0">
                <a:latin typeface="Consolas" panose="020B0609020204030204" pitchFamily="49" charset="0"/>
              </a:rPr>
              <a:t>else</a:t>
            </a:r>
            <a:r>
              <a:rPr lang="en-US" dirty="0"/>
              <a:t> </a:t>
            </a:r>
            <a:r>
              <a:rPr lang="en-US" i="1" dirty="0"/>
              <a:t>statement-2</a:t>
            </a:r>
          </a:p>
          <a:p>
            <a:endParaRPr lang="en-US" dirty="0"/>
          </a:p>
          <a:p>
            <a:pPr marL="0" indent="0">
              <a:buNone/>
            </a:pPr>
            <a:r>
              <a:rPr lang="en-US" dirty="0">
                <a:latin typeface="Consolas" panose="020B0609020204030204" pitchFamily="49" charset="0"/>
              </a:rPr>
              <a:t>double abs(double x)</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if(x&lt;0)</a:t>
            </a:r>
          </a:p>
          <a:p>
            <a:pPr marL="0" indent="0">
              <a:buNone/>
            </a:pPr>
            <a:r>
              <a:rPr lang="en-US" dirty="0">
                <a:latin typeface="Consolas" panose="020B0609020204030204" pitchFamily="49" charset="0"/>
              </a:rPr>
              <a:t>        x = -x;</a:t>
            </a:r>
          </a:p>
          <a:p>
            <a:pPr marL="0" indent="0">
              <a:buNone/>
            </a:pPr>
            <a:r>
              <a:rPr lang="en-US" dirty="0">
                <a:latin typeface="Consolas" panose="020B0609020204030204" pitchFamily="49" charset="0"/>
              </a:rPr>
              <a:t>    return x;</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3561971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667D6-1962-410F-8219-5281050DFA2C}"/>
              </a:ext>
            </a:extLst>
          </p:cNvPr>
          <p:cNvSpPr>
            <a:spLocks noGrp="1"/>
          </p:cNvSpPr>
          <p:nvPr>
            <p:ph type="title"/>
          </p:nvPr>
        </p:nvSpPr>
        <p:spPr/>
        <p:txBody>
          <a:bodyPr/>
          <a:lstStyle/>
          <a:p>
            <a:r>
              <a:rPr lang="ru-RU" dirty="0"/>
              <a:t>Условный оператор </a:t>
            </a:r>
            <a:r>
              <a:rPr lang="en-US" dirty="0"/>
              <a:t>if (2)</a:t>
            </a:r>
            <a:endParaRPr lang="ru-RU" dirty="0"/>
          </a:p>
        </p:txBody>
      </p:sp>
      <p:sp>
        <p:nvSpPr>
          <p:cNvPr id="3" name="Content Placeholder 2">
            <a:extLst>
              <a:ext uri="{FF2B5EF4-FFF2-40B4-BE49-F238E27FC236}">
                <a16:creationId xmlns:a16="http://schemas.microsoft.com/office/drawing/2014/main" id="{36A59EF4-49F3-49C5-9959-9FCA5C6D2B68}"/>
              </a:ext>
            </a:extLst>
          </p:cNvPr>
          <p:cNvSpPr>
            <a:spLocks noGrp="1"/>
          </p:cNvSpPr>
          <p:nvPr>
            <p:ph idx="1"/>
          </p:nvPr>
        </p:nvSpPr>
        <p:spPr/>
        <p:txBody>
          <a:bodyPr>
            <a:normAutofit lnSpcReduction="10000"/>
          </a:bodyPr>
          <a:lstStyle/>
          <a:p>
            <a:pPr marL="0" indent="0">
              <a:buNone/>
            </a:pPr>
            <a:r>
              <a:rPr lang="en-US" dirty="0" err="1"/>
              <a:t>int</a:t>
            </a:r>
            <a:r>
              <a:rPr lang="en-US" dirty="0"/>
              <a:t> sign(</a:t>
            </a:r>
            <a:r>
              <a:rPr lang="en-US" dirty="0" err="1"/>
              <a:t>int</a:t>
            </a:r>
            <a:r>
              <a:rPr lang="en-US" dirty="0"/>
              <a:t> x)</a:t>
            </a:r>
          </a:p>
          <a:p>
            <a:pPr marL="0" indent="0">
              <a:buNone/>
            </a:pPr>
            <a:r>
              <a:rPr lang="en-US" dirty="0"/>
              <a:t>{</a:t>
            </a:r>
          </a:p>
          <a:p>
            <a:pPr marL="0" indent="0">
              <a:buNone/>
            </a:pPr>
            <a:r>
              <a:rPr lang="en-US" dirty="0"/>
              <a:t>    if(x&lt;0)</a:t>
            </a:r>
          </a:p>
          <a:p>
            <a:pPr marL="0" indent="0">
              <a:buNone/>
            </a:pPr>
            <a:r>
              <a:rPr lang="en-US" dirty="0"/>
              <a:t>        return -1;</a:t>
            </a:r>
          </a:p>
          <a:p>
            <a:pPr marL="0" indent="0">
              <a:buNone/>
            </a:pPr>
            <a:r>
              <a:rPr lang="en-US" dirty="0"/>
              <a:t>    else</a:t>
            </a:r>
          </a:p>
          <a:p>
            <a:pPr marL="0" indent="0">
              <a:buNone/>
            </a:pPr>
            <a:r>
              <a:rPr lang="en-US" dirty="0"/>
              <a:t>        if(x&gt;0)</a:t>
            </a:r>
          </a:p>
          <a:p>
            <a:pPr marL="0" indent="0">
              <a:buNone/>
            </a:pPr>
            <a:r>
              <a:rPr lang="en-US" dirty="0"/>
              <a:t>            return 1;</a:t>
            </a:r>
          </a:p>
          <a:p>
            <a:pPr marL="0" indent="0">
              <a:buNone/>
            </a:pPr>
            <a:r>
              <a:rPr lang="en-US" dirty="0"/>
              <a:t>        else</a:t>
            </a:r>
          </a:p>
          <a:p>
            <a:pPr marL="0" indent="0">
              <a:buNone/>
            </a:pPr>
            <a:r>
              <a:rPr lang="en-US" dirty="0"/>
              <a:t>            return 0;</a:t>
            </a:r>
          </a:p>
          <a:p>
            <a:pPr marL="0" indent="0">
              <a:buNone/>
            </a:pPr>
            <a:r>
              <a:rPr lang="en-US" dirty="0"/>
              <a:t>}</a:t>
            </a:r>
            <a:endParaRPr lang="ru-RU" dirty="0"/>
          </a:p>
        </p:txBody>
      </p:sp>
    </p:spTree>
    <p:extLst>
      <p:ext uri="{BB962C8B-B14F-4D97-AF65-F5344CB8AC3E}">
        <p14:creationId xmlns:p14="http://schemas.microsoft.com/office/powerpoint/2010/main" val="21169945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6E32-FA0D-4B25-B4CA-B53BAA301DEC}"/>
              </a:ext>
            </a:extLst>
          </p:cNvPr>
          <p:cNvSpPr>
            <a:spLocks noGrp="1"/>
          </p:cNvSpPr>
          <p:nvPr>
            <p:ph type="title"/>
          </p:nvPr>
        </p:nvSpPr>
        <p:spPr/>
        <p:txBody>
          <a:bodyPr/>
          <a:lstStyle/>
          <a:p>
            <a:r>
              <a:rPr lang="ru-RU" dirty="0"/>
              <a:t>Условная (тернарная) операция</a:t>
            </a:r>
          </a:p>
        </p:txBody>
      </p:sp>
      <p:sp>
        <p:nvSpPr>
          <p:cNvPr id="3" name="Content Placeholder 2">
            <a:extLst>
              <a:ext uri="{FF2B5EF4-FFF2-40B4-BE49-F238E27FC236}">
                <a16:creationId xmlns:a16="http://schemas.microsoft.com/office/drawing/2014/main" id="{0A2FF6BE-90C8-4E59-9F9C-683DC940F8EC}"/>
              </a:ext>
            </a:extLst>
          </p:cNvPr>
          <p:cNvSpPr>
            <a:spLocks noGrp="1"/>
          </p:cNvSpPr>
          <p:nvPr>
            <p:ph idx="1"/>
          </p:nvPr>
        </p:nvSpPr>
        <p:spPr/>
        <p:txBody>
          <a:bodyPr/>
          <a:lstStyle/>
          <a:p>
            <a:r>
              <a:rPr lang="en-US" dirty="0"/>
              <a:t>op1 ? op2 : op 3</a:t>
            </a:r>
            <a:br>
              <a:rPr lang="en-US" dirty="0"/>
            </a:br>
            <a:r>
              <a:rPr lang="ru-RU" dirty="0"/>
              <a:t>Вычисляет только либо </a:t>
            </a:r>
            <a:r>
              <a:rPr lang="en-US" dirty="0"/>
              <a:t>op2, </a:t>
            </a:r>
            <a:r>
              <a:rPr lang="ru-RU" dirty="0"/>
              <a:t>либо </a:t>
            </a:r>
            <a:r>
              <a:rPr lang="en-US" dirty="0"/>
              <a:t>op3, </a:t>
            </a:r>
            <a:r>
              <a:rPr lang="ru-RU" dirty="0"/>
              <a:t>в зависимости от </a:t>
            </a:r>
            <a:r>
              <a:rPr lang="en-US" dirty="0"/>
              <a:t>op1</a:t>
            </a:r>
          </a:p>
          <a:p>
            <a:endParaRPr lang="en-US" dirty="0"/>
          </a:p>
          <a:p>
            <a:pPr marL="0" indent="0">
              <a:buNone/>
            </a:pPr>
            <a:r>
              <a:rPr lang="en-US" dirty="0" err="1">
                <a:latin typeface="Consolas" panose="020B0609020204030204" pitchFamily="49" charset="0"/>
              </a:rPr>
              <a:t>int</a:t>
            </a:r>
            <a:r>
              <a:rPr lang="en-US" dirty="0">
                <a:latin typeface="Consolas" panose="020B0609020204030204" pitchFamily="49" charset="0"/>
              </a:rPr>
              <a:t> sign(</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return x&lt;0?-1:!!x;</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0200094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A707-8E21-4DC6-B35C-3DE9DB1CCD0A}"/>
              </a:ext>
            </a:extLst>
          </p:cNvPr>
          <p:cNvSpPr>
            <a:spLocks noGrp="1"/>
          </p:cNvSpPr>
          <p:nvPr>
            <p:ph type="title"/>
          </p:nvPr>
        </p:nvSpPr>
        <p:spPr/>
        <p:txBody>
          <a:bodyPr/>
          <a:lstStyle/>
          <a:p>
            <a:r>
              <a:rPr lang="ru-RU" dirty="0"/>
              <a:t>Условный оператор и блоки</a:t>
            </a:r>
          </a:p>
        </p:txBody>
      </p:sp>
      <p:sp>
        <p:nvSpPr>
          <p:cNvPr id="3" name="Content Placeholder 2">
            <a:extLst>
              <a:ext uri="{FF2B5EF4-FFF2-40B4-BE49-F238E27FC236}">
                <a16:creationId xmlns:a16="http://schemas.microsoft.com/office/drawing/2014/main" id="{3089B8C1-BF7F-456F-AF87-ED1A5F88B35D}"/>
              </a:ext>
            </a:extLst>
          </p:cNvPr>
          <p:cNvSpPr>
            <a:spLocks noGrp="1"/>
          </p:cNvSpPr>
          <p:nvPr>
            <p:ph idx="1"/>
          </p:nvPr>
        </p:nvSpPr>
        <p:spPr/>
        <p:txBody>
          <a:bodyPr>
            <a:normAutofit/>
          </a:bodyPr>
          <a:lstStyle/>
          <a:p>
            <a:pPr marL="0" indent="0">
              <a:buNone/>
            </a:pPr>
            <a:r>
              <a:rPr lang="ru-RU" dirty="0" err="1"/>
              <a:t>double</a:t>
            </a:r>
            <a:r>
              <a:rPr lang="ru-RU" dirty="0"/>
              <a:t> f(</a:t>
            </a:r>
            <a:r>
              <a:rPr lang="ru-RU" dirty="0" err="1"/>
              <a:t>double</a:t>
            </a:r>
            <a:r>
              <a:rPr lang="ru-RU" dirty="0"/>
              <a:t> </a:t>
            </a:r>
            <a:r>
              <a:rPr lang="ru-RU" dirty="0" err="1"/>
              <a:t>a,double</a:t>
            </a:r>
            <a:r>
              <a:rPr lang="ru-RU" dirty="0"/>
              <a:t> b)</a:t>
            </a:r>
          </a:p>
          <a:p>
            <a:pPr marL="0" indent="0">
              <a:buNone/>
            </a:pPr>
            <a:r>
              <a:rPr lang="ru-RU" dirty="0"/>
              <a:t>{</a:t>
            </a:r>
          </a:p>
          <a:p>
            <a:pPr marL="0" indent="0">
              <a:buNone/>
            </a:pPr>
            <a:r>
              <a:rPr lang="en-US" dirty="0"/>
              <a:t>    </a:t>
            </a:r>
            <a:r>
              <a:rPr lang="ru-RU" dirty="0" err="1"/>
              <a:t>if</a:t>
            </a:r>
            <a:r>
              <a:rPr lang="ru-RU" dirty="0"/>
              <a:t>(b&lt;a){</a:t>
            </a:r>
          </a:p>
          <a:p>
            <a:pPr marL="0" indent="0">
              <a:buNone/>
            </a:pPr>
            <a:r>
              <a:rPr lang="ru-RU" dirty="0"/>
              <a:t>    </a:t>
            </a:r>
            <a:r>
              <a:rPr lang="en-US" dirty="0"/>
              <a:t>    </a:t>
            </a:r>
            <a:r>
              <a:rPr lang="ru-RU" dirty="0" err="1"/>
              <a:t>double</a:t>
            </a:r>
            <a:r>
              <a:rPr lang="ru-RU" dirty="0"/>
              <a:t> t = </a:t>
            </a:r>
            <a:r>
              <a:rPr lang="en-US" dirty="0"/>
              <a:t>a;</a:t>
            </a:r>
            <a:endParaRPr lang="ru-RU" dirty="0"/>
          </a:p>
          <a:p>
            <a:pPr marL="0" indent="0">
              <a:buNone/>
            </a:pPr>
            <a:r>
              <a:rPr lang="en-US" dirty="0"/>
              <a:t>        </a:t>
            </a:r>
            <a:r>
              <a:rPr lang="ru-RU" dirty="0"/>
              <a:t>a = b;</a:t>
            </a:r>
          </a:p>
          <a:p>
            <a:pPr marL="0" indent="0">
              <a:buNone/>
            </a:pPr>
            <a:r>
              <a:rPr lang="en-US" dirty="0"/>
              <a:t>        </a:t>
            </a:r>
            <a:r>
              <a:rPr lang="ru-RU" dirty="0"/>
              <a:t>b = t;</a:t>
            </a:r>
          </a:p>
          <a:p>
            <a:pPr marL="0" indent="0">
              <a:buNone/>
            </a:pPr>
            <a:r>
              <a:rPr lang="en-US" dirty="0"/>
              <a:t>    }</a:t>
            </a:r>
            <a:endParaRPr lang="ru-RU" dirty="0"/>
          </a:p>
          <a:p>
            <a:pPr marL="0" indent="0">
              <a:buNone/>
            </a:pPr>
            <a:r>
              <a:rPr lang="en-US" dirty="0"/>
              <a:t>    </a:t>
            </a:r>
            <a:r>
              <a:rPr lang="ru-RU" dirty="0"/>
              <a:t>// ...</a:t>
            </a:r>
          </a:p>
          <a:p>
            <a:pPr marL="0" indent="0">
              <a:buNone/>
            </a:pPr>
            <a:r>
              <a:rPr lang="ru-RU" dirty="0"/>
              <a:t>}</a:t>
            </a:r>
          </a:p>
        </p:txBody>
      </p:sp>
    </p:spTree>
    <p:extLst>
      <p:ext uri="{BB962C8B-B14F-4D97-AF65-F5344CB8AC3E}">
        <p14:creationId xmlns:p14="http://schemas.microsoft.com/office/powerpoint/2010/main" val="4773371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1EBA-92E5-4754-B6B9-F187CF758151}"/>
              </a:ext>
            </a:extLst>
          </p:cNvPr>
          <p:cNvSpPr>
            <a:spLocks noGrp="1"/>
          </p:cNvSpPr>
          <p:nvPr>
            <p:ph type="title"/>
          </p:nvPr>
        </p:nvSpPr>
        <p:spPr/>
        <p:txBody>
          <a:bodyPr/>
          <a:lstStyle/>
          <a:p>
            <a:r>
              <a:rPr lang="ru-RU" dirty="0"/>
              <a:t>Оператор </a:t>
            </a:r>
            <a:r>
              <a:rPr lang="en-US" dirty="0"/>
              <a:t>if: </a:t>
            </a:r>
            <a:r>
              <a:rPr lang="ru-RU" dirty="0"/>
              <a:t>вложения</a:t>
            </a:r>
          </a:p>
        </p:txBody>
      </p:sp>
      <p:sp>
        <p:nvSpPr>
          <p:cNvPr id="3" name="Content Placeholder 2">
            <a:extLst>
              <a:ext uri="{FF2B5EF4-FFF2-40B4-BE49-F238E27FC236}">
                <a16:creationId xmlns:a16="http://schemas.microsoft.com/office/drawing/2014/main" id="{D2D80A2E-E0FE-401C-BF1F-A05781457150}"/>
              </a:ext>
            </a:extLst>
          </p:cNvPr>
          <p:cNvSpPr>
            <a:spLocks noGrp="1"/>
          </p:cNvSpPr>
          <p:nvPr>
            <p:ph idx="1"/>
          </p:nvPr>
        </p:nvSpPr>
        <p:spPr/>
        <p:txBody>
          <a:bodyPr/>
          <a:lstStyle/>
          <a:p>
            <a:pPr marL="0" indent="0">
              <a:buNone/>
            </a:pPr>
            <a:r>
              <a:rPr lang="en-US" dirty="0">
                <a:latin typeface="Consolas" panose="020B0609020204030204" pitchFamily="49" charset="0"/>
              </a:rPr>
              <a:t>bool </a:t>
            </a:r>
            <a:r>
              <a:rPr lang="en-US" dirty="0" err="1">
                <a:latin typeface="Consolas" panose="020B0609020204030204" pitchFamily="49" charset="0"/>
              </a:rPr>
              <a:t>a,b</a:t>
            </a:r>
            <a:r>
              <a:rPr lang="en-US" dirty="0">
                <a:latin typeface="Consolas" panose="020B0609020204030204" pitchFamily="49" charset="0"/>
              </a:rPr>
              <a:t>;</a:t>
            </a:r>
          </a:p>
          <a:p>
            <a:pPr marL="0" indent="0">
              <a:buNone/>
            </a:pPr>
            <a:r>
              <a:rPr lang="en-US" dirty="0" err="1">
                <a:latin typeface="Consolas" panose="020B0609020204030204" pitchFamily="49" charset="0"/>
              </a:rPr>
              <a:t>int</a:t>
            </a:r>
            <a:r>
              <a:rPr lang="en-US" dirty="0">
                <a:latin typeface="Consolas" panose="020B0609020204030204" pitchFamily="49" charset="0"/>
              </a:rPr>
              <a:t> c;</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if(a)</a:t>
            </a:r>
          </a:p>
          <a:p>
            <a:pPr marL="0" indent="0">
              <a:buNone/>
            </a:pPr>
            <a:r>
              <a:rPr lang="ru-RU" dirty="0">
                <a:latin typeface="Consolas" panose="020B0609020204030204" pitchFamily="49" charset="0"/>
              </a:rPr>
              <a:t>    </a:t>
            </a:r>
            <a:r>
              <a:rPr lang="en-US" dirty="0">
                <a:latin typeface="Consolas" panose="020B0609020204030204" pitchFamily="49" charset="0"/>
              </a:rPr>
              <a:t>if(b)</a:t>
            </a:r>
          </a:p>
          <a:p>
            <a:pPr marL="0" indent="0">
              <a:buNone/>
            </a:pPr>
            <a:r>
              <a:rPr lang="ru-RU" dirty="0">
                <a:latin typeface="Consolas" panose="020B0609020204030204" pitchFamily="49" charset="0"/>
              </a:rPr>
              <a:t>        </a:t>
            </a:r>
            <a:r>
              <a:rPr lang="en-US" dirty="0">
                <a:latin typeface="Consolas" panose="020B0609020204030204" pitchFamily="49" charset="0"/>
              </a:rPr>
              <a:t>c = 1;</a:t>
            </a:r>
          </a:p>
          <a:p>
            <a:pPr marL="0" indent="0">
              <a:buNone/>
            </a:pPr>
            <a:r>
              <a:rPr lang="en-US" dirty="0">
                <a:latin typeface="Consolas" panose="020B0609020204030204" pitchFamily="49" charset="0"/>
              </a:rPr>
              <a:t>else</a:t>
            </a:r>
            <a:r>
              <a:rPr lang="ru-RU" dirty="0">
                <a:latin typeface="Consolas" panose="020B0609020204030204" pitchFamily="49" charset="0"/>
              </a:rPr>
              <a:t> </a:t>
            </a:r>
            <a:r>
              <a:rPr lang="en-US" dirty="0">
                <a:solidFill>
                  <a:srgbClr val="FF0000"/>
                </a:solidFill>
                <a:latin typeface="Consolas" panose="020B0609020204030204" pitchFamily="49" charset="0"/>
              </a:rPr>
              <a:t>// ?</a:t>
            </a:r>
          </a:p>
          <a:p>
            <a:pPr marL="0" indent="0">
              <a:buNone/>
            </a:pPr>
            <a:r>
              <a:rPr lang="ru-RU" dirty="0">
                <a:latin typeface="Consolas" panose="020B0609020204030204" pitchFamily="49" charset="0"/>
              </a:rPr>
              <a:t>    </a:t>
            </a:r>
            <a:r>
              <a:rPr lang="en-US" dirty="0">
                <a:latin typeface="Consolas" panose="020B0609020204030204" pitchFamily="49" charset="0"/>
              </a:rPr>
              <a:t>c = 2;</a:t>
            </a:r>
            <a:endParaRPr lang="ru-RU" dirty="0">
              <a:latin typeface="Consolas" panose="020B0609020204030204" pitchFamily="49" charset="0"/>
            </a:endParaRPr>
          </a:p>
        </p:txBody>
      </p:sp>
    </p:spTree>
    <p:extLst>
      <p:ext uri="{BB962C8B-B14F-4D97-AF65-F5344CB8AC3E}">
        <p14:creationId xmlns:p14="http://schemas.microsoft.com/office/powerpoint/2010/main" val="34528209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1EBA-92E5-4754-B6B9-F187CF758151}"/>
              </a:ext>
            </a:extLst>
          </p:cNvPr>
          <p:cNvSpPr>
            <a:spLocks noGrp="1"/>
          </p:cNvSpPr>
          <p:nvPr>
            <p:ph type="title"/>
          </p:nvPr>
        </p:nvSpPr>
        <p:spPr/>
        <p:txBody>
          <a:bodyPr/>
          <a:lstStyle/>
          <a:p>
            <a:r>
              <a:rPr lang="ru-RU" dirty="0"/>
              <a:t>Оператор </a:t>
            </a:r>
            <a:r>
              <a:rPr lang="en-US" dirty="0"/>
              <a:t>if: </a:t>
            </a:r>
            <a:r>
              <a:rPr lang="ru-RU" dirty="0"/>
              <a:t>вложения</a:t>
            </a:r>
            <a:r>
              <a:rPr lang="en-US" dirty="0"/>
              <a:t> (2)</a:t>
            </a:r>
            <a:endParaRPr lang="ru-RU" dirty="0"/>
          </a:p>
        </p:txBody>
      </p:sp>
      <p:sp>
        <p:nvSpPr>
          <p:cNvPr id="3" name="Content Placeholder 2">
            <a:extLst>
              <a:ext uri="{FF2B5EF4-FFF2-40B4-BE49-F238E27FC236}">
                <a16:creationId xmlns:a16="http://schemas.microsoft.com/office/drawing/2014/main" id="{D2D80A2E-E0FE-401C-BF1F-A05781457150}"/>
              </a:ext>
            </a:extLst>
          </p:cNvPr>
          <p:cNvSpPr>
            <a:spLocks noGrp="1"/>
          </p:cNvSpPr>
          <p:nvPr>
            <p:ph idx="1"/>
          </p:nvPr>
        </p:nvSpPr>
        <p:spPr/>
        <p:txBody>
          <a:bodyPr/>
          <a:lstStyle/>
          <a:p>
            <a:pPr marL="0" indent="0">
              <a:buNone/>
            </a:pPr>
            <a:r>
              <a:rPr lang="en-US" dirty="0">
                <a:latin typeface="Consolas" panose="020B0609020204030204" pitchFamily="49" charset="0"/>
              </a:rPr>
              <a:t>bool </a:t>
            </a:r>
            <a:r>
              <a:rPr lang="en-US" dirty="0" err="1">
                <a:latin typeface="Consolas" panose="020B0609020204030204" pitchFamily="49" charset="0"/>
              </a:rPr>
              <a:t>a,b</a:t>
            </a:r>
            <a:r>
              <a:rPr lang="en-US" dirty="0">
                <a:latin typeface="Consolas" panose="020B0609020204030204" pitchFamily="49" charset="0"/>
              </a:rPr>
              <a:t>;</a:t>
            </a:r>
          </a:p>
          <a:p>
            <a:pPr marL="0" indent="0">
              <a:buNone/>
            </a:pPr>
            <a:r>
              <a:rPr lang="en-US" dirty="0" err="1">
                <a:latin typeface="Consolas" panose="020B0609020204030204" pitchFamily="49" charset="0"/>
              </a:rPr>
              <a:t>int</a:t>
            </a:r>
            <a:r>
              <a:rPr lang="en-US" dirty="0">
                <a:latin typeface="Consolas" panose="020B0609020204030204" pitchFamily="49" charset="0"/>
              </a:rPr>
              <a:t> c;</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if(a)</a:t>
            </a:r>
          </a:p>
          <a:p>
            <a:pPr marL="0" indent="0">
              <a:buNone/>
            </a:pPr>
            <a:r>
              <a:rPr lang="ru-RU" dirty="0">
                <a:latin typeface="Consolas" panose="020B0609020204030204" pitchFamily="49" charset="0"/>
              </a:rPr>
              <a:t>    </a:t>
            </a:r>
            <a:r>
              <a:rPr lang="en-US" dirty="0">
                <a:latin typeface="Consolas" panose="020B0609020204030204" pitchFamily="49" charset="0"/>
              </a:rPr>
              <a:t>if(b)</a:t>
            </a:r>
          </a:p>
          <a:p>
            <a:pPr marL="0" indent="0">
              <a:buNone/>
            </a:pPr>
            <a:r>
              <a:rPr lang="ru-RU" dirty="0">
                <a:latin typeface="Consolas" panose="020B0609020204030204" pitchFamily="49" charset="0"/>
              </a:rPr>
              <a:t>        </a:t>
            </a:r>
            <a:r>
              <a:rPr lang="en-US" dirty="0">
                <a:latin typeface="Consolas" panose="020B0609020204030204" pitchFamily="49" charset="0"/>
              </a:rPr>
              <a:t>c = 1;</a:t>
            </a:r>
          </a:p>
          <a:p>
            <a:pPr marL="0" indent="0">
              <a:buNone/>
            </a:pPr>
            <a:r>
              <a:rPr lang="en-US" dirty="0">
                <a:latin typeface="Consolas" panose="020B0609020204030204" pitchFamily="49" charset="0"/>
              </a:rPr>
              <a:t>    else</a:t>
            </a:r>
            <a:r>
              <a:rPr lang="ru-RU" dirty="0">
                <a:latin typeface="Consolas" panose="020B0609020204030204" pitchFamily="49" charset="0"/>
              </a:rPr>
              <a:t> </a:t>
            </a:r>
            <a:r>
              <a:rPr lang="en-US" dirty="0">
                <a:solidFill>
                  <a:srgbClr val="FF0000"/>
                </a:solidFill>
                <a:latin typeface="Consolas" panose="020B0609020204030204" pitchFamily="49" charset="0"/>
              </a:rPr>
              <a:t>// !</a:t>
            </a:r>
          </a:p>
          <a:p>
            <a:pPr marL="0" indent="0">
              <a:buNone/>
            </a:pPr>
            <a:r>
              <a:rPr lang="ru-RU" dirty="0">
                <a:latin typeface="Consolas" panose="020B0609020204030204" pitchFamily="49" charset="0"/>
              </a:rPr>
              <a:t>    </a:t>
            </a:r>
            <a:r>
              <a:rPr lang="en-US" dirty="0">
                <a:latin typeface="Consolas" panose="020B0609020204030204" pitchFamily="49" charset="0"/>
              </a:rPr>
              <a:t>    c = 2;</a:t>
            </a:r>
            <a:endParaRPr lang="ru-RU" dirty="0">
              <a:latin typeface="Consolas" panose="020B0609020204030204" pitchFamily="49" charset="0"/>
            </a:endParaRPr>
          </a:p>
        </p:txBody>
      </p:sp>
    </p:spTree>
    <p:extLst>
      <p:ext uri="{BB962C8B-B14F-4D97-AF65-F5344CB8AC3E}">
        <p14:creationId xmlns:p14="http://schemas.microsoft.com/office/powerpoint/2010/main" val="38978977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1EBA-92E5-4754-B6B9-F187CF758151}"/>
              </a:ext>
            </a:extLst>
          </p:cNvPr>
          <p:cNvSpPr>
            <a:spLocks noGrp="1"/>
          </p:cNvSpPr>
          <p:nvPr>
            <p:ph type="title"/>
          </p:nvPr>
        </p:nvSpPr>
        <p:spPr/>
        <p:txBody>
          <a:bodyPr/>
          <a:lstStyle/>
          <a:p>
            <a:r>
              <a:rPr lang="ru-RU" dirty="0"/>
              <a:t>Оператор </a:t>
            </a:r>
            <a:r>
              <a:rPr lang="en-US" dirty="0"/>
              <a:t>if: </a:t>
            </a:r>
            <a:r>
              <a:rPr lang="ru-RU" dirty="0"/>
              <a:t>вложения</a:t>
            </a:r>
            <a:r>
              <a:rPr lang="en-US" dirty="0"/>
              <a:t> (3)</a:t>
            </a:r>
            <a:endParaRPr lang="ru-RU" dirty="0"/>
          </a:p>
        </p:txBody>
      </p:sp>
      <p:sp>
        <p:nvSpPr>
          <p:cNvPr id="3" name="Content Placeholder 2">
            <a:extLst>
              <a:ext uri="{FF2B5EF4-FFF2-40B4-BE49-F238E27FC236}">
                <a16:creationId xmlns:a16="http://schemas.microsoft.com/office/drawing/2014/main" id="{D2D80A2E-E0FE-401C-BF1F-A05781457150}"/>
              </a:ext>
            </a:extLst>
          </p:cNvPr>
          <p:cNvSpPr>
            <a:spLocks noGrp="1"/>
          </p:cNvSpPr>
          <p:nvPr>
            <p:ph idx="1"/>
          </p:nvPr>
        </p:nvSpPr>
        <p:spPr/>
        <p:txBody>
          <a:bodyPr/>
          <a:lstStyle/>
          <a:p>
            <a:pPr marL="0" indent="0">
              <a:buNone/>
            </a:pPr>
            <a:r>
              <a:rPr lang="en-US" dirty="0">
                <a:latin typeface="Consolas" panose="020B0609020204030204" pitchFamily="49" charset="0"/>
              </a:rPr>
              <a:t>bool </a:t>
            </a:r>
            <a:r>
              <a:rPr lang="en-US" dirty="0" err="1">
                <a:latin typeface="Consolas" panose="020B0609020204030204" pitchFamily="49" charset="0"/>
              </a:rPr>
              <a:t>a,b</a:t>
            </a:r>
            <a:r>
              <a:rPr lang="en-US" dirty="0">
                <a:latin typeface="Consolas" panose="020B0609020204030204" pitchFamily="49" charset="0"/>
              </a:rPr>
              <a:t>;</a:t>
            </a:r>
          </a:p>
          <a:p>
            <a:pPr marL="0" indent="0">
              <a:buNone/>
            </a:pPr>
            <a:r>
              <a:rPr lang="en-US" dirty="0" err="1">
                <a:latin typeface="Consolas" panose="020B0609020204030204" pitchFamily="49" charset="0"/>
              </a:rPr>
              <a:t>int</a:t>
            </a:r>
            <a:r>
              <a:rPr lang="en-US" dirty="0">
                <a:latin typeface="Consolas" panose="020B0609020204030204" pitchFamily="49" charset="0"/>
              </a:rPr>
              <a:t> c;</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if(a){</a:t>
            </a:r>
          </a:p>
          <a:p>
            <a:pPr marL="0" indent="0">
              <a:buNone/>
            </a:pPr>
            <a:r>
              <a:rPr lang="ru-RU" dirty="0">
                <a:latin typeface="Consolas" panose="020B0609020204030204" pitchFamily="49" charset="0"/>
              </a:rPr>
              <a:t>    </a:t>
            </a:r>
            <a:r>
              <a:rPr lang="en-US" dirty="0">
                <a:latin typeface="Consolas" panose="020B0609020204030204" pitchFamily="49" charset="0"/>
              </a:rPr>
              <a:t>if(b)</a:t>
            </a:r>
          </a:p>
          <a:p>
            <a:pPr marL="0" indent="0">
              <a:buNone/>
            </a:pPr>
            <a:r>
              <a:rPr lang="ru-RU" dirty="0">
                <a:latin typeface="Consolas" panose="020B0609020204030204" pitchFamily="49" charset="0"/>
              </a:rPr>
              <a:t>        </a:t>
            </a:r>
            <a:r>
              <a:rPr lang="en-US" dirty="0">
                <a:latin typeface="Consolas" panose="020B0609020204030204" pitchFamily="49" charset="0"/>
              </a:rPr>
              <a:t>c = 1;</a:t>
            </a:r>
          </a:p>
          <a:p>
            <a:pPr marL="0" indent="0">
              <a:buNone/>
            </a:pPr>
            <a:r>
              <a:rPr lang="en-US" dirty="0">
                <a:latin typeface="Consolas" panose="020B0609020204030204" pitchFamily="49" charset="0"/>
              </a:rPr>
              <a:t>}else</a:t>
            </a:r>
            <a:r>
              <a:rPr lang="ru-RU" dirty="0">
                <a:latin typeface="Consolas" panose="020B0609020204030204" pitchFamily="49" charset="0"/>
              </a:rPr>
              <a:t> </a:t>
            </a:r>
            <a:r>
              <a:rPr lang="en-US" dirty="0">
                <a:solidFill>
                  <a:srgbClr val="FF0000"/>
                </a:solidFill>
                <a:latin typeface="Consolas" panose="020B0609020204030204" pitchFamily="49" charset="0"/>
              </a:rPr>
              <a:t>// !</a:t>
            </a:r>
          </a:p>
          <a:p>
            <a:pPr marL="0" indent="0">
              <a:buNone/>
            </a:pPr>
            <a:r>
              <a:rPr lang="en-US" dirty="0">
                <a:latin typeface="Consolas" panose="020B0609020204030204" pitchFamily="49" charset="0"/>
              </a:rPr>
              <a:t>    c = 2;</a:t>
            </a:r>
            <a:endParaRPr lang="ru-RU" dirty="0">
              <a:latin typeface="Consolas" panose="020B0609020204030204" pitchFamily="49" charset="0"/>
            </a:endParaRPr>
          </a:p>
        </p:txBody>
      </p:sp>
    </p:spTree>
    <p:extLst>
      <p:ext uri="{BB962C8B-B14F-4D97-AF65-F5344CB8AC3E}">
        <p14:creationId xmlns:p14="http://schemas.microsoft.com/office/powerpoint/2010/main" val="92197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normAutofit lnSpcReduction="10000"/>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формальная </a:t>
            </a:r>
            <a:r>
              <a:rPr lang="ru-RU" b="1" dirty="0"/>
              <a:t>знаковая система</a:t>
            </a:r>
            <a:r>
              <a:rPr lang="ru-RU" dirty="0">
                <a:solidFill>
                  <a:schemeClr val="bg1">
                    <a:lumMod val="50000"/>
                  </a:schemeClr>
                </a:solidFill>
              </a:rPr>
              <a:t> для планирования поведения компьютеров</a:t>
            </a:r>
          </a:p>
          <a:p>
            <a:pPr marL="3600000" indent="0">
              <a:buNone/>
            </a:pPr>
            <a:endParaRPr lang="ru-RU" dirty="0">
              <a:solidFill>
                <a:schemeClr val="bg1">
                  <a:lumMod val="50000"/>
                </a:schemeClr>
              </a:solidFill>
            </a:endParaRPr>
          </a:p>
          <a:p>
            <a:pPr marL="0" indent="0">
              <a:buNone/>
            </a:pPr>
            <a:r>
              <a:rPr lang="ru-RU" i="1" dirty="0">
                <a:solidFill>
                  <a:schemeClr val="bg1">
                    <a:lumMod val="50000"/>
                  </a:schemeClr>
                </a:solidFill>
              </a:rPr>
              <a:t>Знаковая система </a:t>
            </a:r>
            <a:r>
              <a:rPr lang="en-US" i="1" dirty="0">
                <a:solidFill>
                  <a:schemeClr val="bg1">
                    <a:lumMod val="50000"/>
                  </a:schemeClr>
                </a:solidFill>
              </a:rPr>
              <a:t>(notation) </a:t>
            </a:r>
            <a:r>
              <a:rPr lang="en-US" dirty="0">
                <a:solidFill>
                  <a:schemeClr val="bg1">
                    <a:lumMod val="50000"/>
                  </a:schemeClr>
                </a:solidFill>
              </a:rPr>
              <a:t>–</a:t>
            </a:r>
            <a:endParaRPr lang="ru-RU" dirty="0">
              <a:solidFill>
                <a:schemeClr val="bg1">
                  <a:lumMod val="50000"/>
                </a:schemeClr>
              </a:solidFill>
            </a:endParaRPr>
          </a:p>
          <a:p>
            <a:pPr marL="3600000" indent="0">
              <a:buNone/>
            </a:pPr>
            <a:r>
              <a:rPr lang="ru-RU" dirty="0">
                <a:solidFill>
                  <a:schemeClr val="bg1">
                    <a:lumMod val="50000"/>
                  </a:schemeClr>
                </a:solidFill>
              </a:rPr>
              <a:t>система элементов с закреплёнными за ними значениями</a:t>
            </a:r>
            <a:endParaRPr lang="en-US" dirty="0">
              <a:solidFill>
                <a:schemeClr val="bg1">
                  <a:lumMod val="50000"/>
                </a:schemeClr>
              </a:solidFill>
            </a:endParaRPr>
          </a:p>
          <a:p>
            <a:pPr marL="3600000" indent="0">
              <a:buNone/>
            </a:pPr>
            <a:endParaRPr lang="en-US" dirty="0"/>
          </a:p>
          <a:p>
            <a:pPr marL="0" indent="0">
              <a:buNone/>
            </a:pPr>
            <a:r>
              <a:rPr lang="ru-RU" i="1" dirty="0"/>
              <a:t>Семантика (</a:t>
            </a:r>
            <a:r>
              <a:rPr lang="en-US" i="1" dirty="0"/>
              <a:t>semantics) </a:t>
            </a:r>
            <a:r>
              <a:rPr lang="en-US" dirty="0"/>
              <a:t>– </a:t>
            </a:r>
            <a:r>
              <a:rPr lang="ru-RU" dirty="0"/>
              <a:t>правила, задающие связь между синтаксическими элементами и их значениями</a:t>
            </a:r>
          </a:p>
        </p:txBody>
      </p:sp>
      <p:sp>
        <p:nvSpPr>
          <p:cNvPr id="4" name="Arrow: Down 3">
            <a:extLst>
              <a:ext uri="{FF2B5EF4-FFF2-40B4-BE49-F238E27FC236}">
                <a16:creationId xmlns:a16="http://schemas.microsoft.com/office/drawing/2014/main" id="{09A2CA57-8602-40E8-86BE-099212EC2F73}"/>
              </a:ext>
            </a:extLst>
          </p:cNvPr>
          <p:cNvSpPr/>
          <p:nvPr/>
        </p:nvSpPr>
        <p:spPr>
          <a:xfrm>
            <a:off x="5527964" y="4833257"/>
            <a:ext cx="534389" cy="3800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9065241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B2347-609F-48AC-8610-5C5EF4898D80}"/>
              </a:ext>
            </a:extLst>
          </p:cNvPr>
          <p:cNvSpPr>
            <a:spLocks noGrp="1"/>
          </p:cNvSpPr>
          <p:nvPr>
            <p:ph type="title"/>
          </p:nvPr>
        </p:nvSpPr>
        <p:spPr/>
        <p:txBody>
          <a:bodyPr/>
          <a:lstStyle/>
          <a:p>
            <a:r>
              <a:rPr lang="ru-RU" dirty="0"/>
              <a:t>Условные переходы в машинном коде</a:t>
            </a:r>
          </a:p>
        </p:txBody>
      </p:sp>
      <p:sp>
        <p:nvSpPr>
          <p:cNvPr id="3" name="Content Placeholder 2">
            <a:extLst>
              <a:ext uri="{FF2B5EF4-FFF2-40B4-BE49-F238E27FC236}">
                <a16:creationId xmlns:a16="http://schemas.microsoft.com/office/drawing/2014/main" id="{2BE48E5A-B394-482E-BBE8-793CFA1D0E17}"/>
              </a:ext>
            </a:extLst>
          </p:cNvPr>
          <p:cNvSpPr>
            <a:spLocks noGrp="1"/>
          </p:cNvSpPr>
          <p:nvPr>
            <p:ph idx="1"/>
          </p:nvPr>
        </p:nvSpPr>
        <p:spPr>
          <a:xfrm>
            <a:off x="838200" y="1825625"/>
            <a:ext cx="3350741" cy="4681966"/>
          </a:xfrm>
        </p:spPr>
        <p:txBody>
          <a:bodyPr/>
          <a:lstStyle/>
          <a:p>
            <a:pPr marL="0" indent="0">
              <a:buNone/>
            </a:pPr>
            <a:r>
              <a:rPr lang="en-US" dirty="0"/>
              <a:t> </a:t>
            </a:r>
            <a:r>
              <a:rPr lang="en-US" dirty="0">
                <a:latin typeface="Consolas" panose="020B0609020204030204" pitchFamily="49" charset="0"/>
              </a:rPr>
              <a:t>unsigned </a:t>
            </a:r>
            <a:r>
              <a:rPr lang="en-US" dirty="0" err="1">
                <a:latin typeface="Consolas" panose="020B0609020204030204" pitchFamily="49" charset="0"/>
              </a:rPr>
              <a:t>a,b,c</a:t>
            </a:r>
            <a:r>
              <a:rPr lang="en-US" dirty="0">
                <a:latin typeface="Consolas" panose="020B0609020204030204" pitchFamily="49" charset="0"/>
              </a:rPr>
              <a:t>;</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if(a==2)</a:t>
            </a:r>
          </a:p>
          <a:p>
            <a:pPr marL="0" indent="0">
              <a:buNone/>
            </a:pPr>
            <a:r>
              <a:rPr lang="en-US" dirty="0">
                <a:latin typeface="Consolas" panose="020B0609020204030204" pitchFamily="49" charset="0"/>
              </a:rPr>
              <a:t>        b = -b;</a:t>
            </a:r>
          </a:p>
          <a:p>
            <a:pPr marL="0" indent="0">
              <a:buNone/>
            </a:pPr>
            <a:r>
              <a:rPr lang="en-US" dirty="0">
                <a:latin typeface="Consolas" panose="020B0609020204030204" pitchFamily="49" charset="0"/>
              </a:rPr>
              <a:t>    else</a:t>
            </a:r>
          </a:p>
          <a:p>
            <a:pPr marL="0" indent="0">
              <a:buNone/>
            </a:pPr>
            <a:r>
              <a:rPr lang="en-US" dirty="0">
                <a:latin typeface="Consolas" panose="020B0609020204030204" pitchFamily="49" charset="0"/>
              </a:rPr>
              <a:t>        b -= 5;</a:t>
            </a:r>
          </a:p>
          <a:p>
            <a:pPr marL="0" indent="0">
              <a:buNone/>
            </a:pPr>
            <a:r>
              <a:rPr lang="en-US" dirty="0">
                <a:latin typeface="Consolas" panose="020B0609020204030204" pitchFamily="49" charset="0"/>
              </a:rPr>
              <a:t>    c = 4;</a:t>
            </a:r>
            <a:endParaRPr lang="ru-RU" dirty="0">
              <a:latin typeface="Consolas" panose="020B0609020204030204" pitchFamily="49" charset="0"/>
            </a:endParaRPr>
          </a:p>
        </p:txBody>
      </p:sp>
      <p:sp>
        <p:nvSpPr>
          <p:cNvPr id="4" name="Content Placeholder 2">
            <a:extLst>
              <a:ext uri="{FF2B5EF4-FFF2-40B4-BE49-F238E27FC236}">
                <a16:creationId xmlns:a16="http://schemas.microsoft.com/office/drawing/2014/main" id="{B4B6ED0A-4CFE-45A5-B024-5B21DC1E107A}"/>
              </a:ext>
            </a:extLst>
          </p:cNvPr>
          <p:cNvSpPr txBox="1">
            <a:spLocks/>
          </p:cNvSpPr>
          <p:nvPr/>
        </p:nvSpPr>
        <p:spPr>
          <a:xfrm>
            <a:off x="4948881" y="2718485"/>
            <a:ext cx="6468762" cy="21500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Consolas" panose="020B0609020204030204" pitchFamily="49" charset="0"/>
              </a:rPr>
              <a:t>  1000: 83 3d 00 30 00 00 02 	 </a:t>
            </a:r>
            <a:r>
              <a:rPr lang="en-US" sz="1600" dirty="0" err="1">
                <a:latin typeface="Consolas" panose="020B0609020204030204" pitchFamily="49" charset="0"/>
              </a:rPr>
              <a:t>cmp</a:t>
            </a:r>
            <a:r>
              <a:rPr lang="en-US" sz="1600" dirty="0">
                <a:latin typeface="Consolas" panose="020B0609020204030204" pitchFamily="49" charset="0"/>
              </a:rPr>
              <a:t> </a:t>
            </a:r>
            <a:r>
              <a:rPr lang="en-US" sz="1600" dirty="0" err="1">
                <a:latin typeface="Consolas" panose="020B0609020204030204" pitchFamily="49" charset="0"/>
              </a:rPr>
              <a:t>dword</a:t>
            </a:r>
            <a:r>
              <a:rPr lang="en-US" sz="1600" dirty="0">
                <a:latin typeface="Consolas" panose="020B0609020204030204" pitchFamily="49" charset="0"/>
              </a:rPr>
              <a:t> [0x3000],0x2</a:t>
            </a:r>
          </a:p>
          <a:p>
            <a:pPr marL="0" indent="0">
              <a:buNone/>
            </a:pPr>
            <a:r>
              <a:rPr lang="en-US" sz="1600" dirty="0">
                <a:latin typeface="Consolas" panose="020B0609020204030204" pitchFamily="49" charset="0"/>
              </a:rPr>
              <a:t>  1007: 75 08                	 </a:t>
            </a:r>
            <a:r>
              <a:rPr lang="en-US" sz="1600" dirty="0" err="1">
                <a:latin typeface="Consolas" panose="020B0609020204030204" pitchFamily="49" charset="0"/>
              </a:rPr>
              <a:t>jne</a:t>
            </a:r>
            <a:r>
              <a:rPr lang="en-US" sz="1600" dirty="0">
                <a:latin typeface="Consolas" panose="020B0609020204030204" pitchFamily="49" charset="0"/>
              </a:rPr>
              <a:t> 0x1011</a:t>
            </a:r>
          </a:p>
          <a:p>
            <a:pPr marL="0" indent="0">
              <a:buNone/>
            </a:pPr>
            <a:r>
              <a:rPr lang="en-US" sz="1600" dirty="0">
                <a:latin typeface="Consolas" panose="020B0609020204030204" pitchFamily="49" charset="0"/>
              </a:rPr>
              <a:t>  1009: f7 1d 04 30 00 00    	 neg </a:t>
            </a:r>
            <a:r>
              <a:rPr lang="en-US" sz="1600" dirty="0" err="1">
                <a:latin typeface="Consolas" panose="020B0609020204030204" pitchFamily="49" charset="0"/>
              </a:rPr>
              <a:t>dword</a:t>
            </a:r>
            <a:r>
              <a:rPr lang="en-US" sz="1600" dirty="0">
                <a:latin typeface="Consolas" panose="020B0609020204030204" pitchFamily="49" charset="0"/>
              </a:rPr>
              <a:t> [0x3004]</a:t>
            </a:r>
          </a:p>
          <a:p>
            <a:pPr marL="0" indent="0">
              <a:buNone/>
            </a:pPr>
            <a:r>
              <a:rPr lang="en-US" sz="1600" dirty="0">
                <a:latin typeface="Consolas" panose="020B0609020204030204" pitchFamily="49" charset="0"/>
              </a:rPr>
              <a:t>  100f: </a:t>
            </a:r>
            <a:r>
              <a:rPr lang="en-US" sz="1600" dirty="0" err="1">
                <a:latin typeface="Consolas" panose="020B0609020204030204" pitchFamily="49" charset="0"/>
              </a:rPr>
              <a:t>eb</a:t>
            </a:r>
            <a:r>
              <a:rPr lang="en-US" sz="1600" dirty="0">
                <a:latin typeface="Consolas" panose="020B0609020204030204" pitchFamily="49" charset="0"/>
              </a:rPr>
              <a:t> 07                	 </a:t>
            </a:r>
            <a:r>
              <a:rPr lang="en-US" sz="1600" dirty="0" err="1">
                <a:latin typeface="Consolas" panose="020B0609020204030204" pitchFamily="49" charset="0"/>
              </a:rPr>
              <a:t>jmp</a:t>
            </a:r>
            <a:r>
              <a:rPr lang="en-US" sz="1600" dirty="0">
                <a:latin typeface="Consolas" panose="020B0609020204030204" pitchFamily="49" charset="0"/>
              </a:rPr>
              <a:t> 0x1018</a:t>
            </a:r>
          </a:p>
          <a:p>
            <a:pPr marL="0" indent="0">
              <a:buNone/>
            </a:pPr>
            <a:r>
              <a:rPr lang="en-US" sz="1600" dirty="0">
                <a:latin typeface="Consolas" panose="020B0609020204030204" pitchFamily="49" charset="0"/>
              </a:rPr>
              <a:t>  1011: 83 2d 04 30 00 00 05 	 sub </a:t>
            </a:r>
            <a:r>
              <a:rPr lang="en-US" sz="1600" dirty="0" err="1">
                <a:latin typeface="Consolas" panose="020B0609020204030204" pitchFamily="49" charset="0"/>
              </a:rPr>
              <a:t>dword</a:t>
            </a:r>
            <a:r>
              <a:rPr lang="en-US" sz="1600" dirty="0">
                <a:latin typeface="Consolas" panose="020B0609020204030204" pitchFamily="49" charset="0"/>
              </a:rPr>
              <a:t> [0x3004],0x5</a:t>
            </a:r>
          </a:p>
          <a:p>
            <a:pPr marL="0" indent="0">
              <a:buNone/>
            </a:pPr>
            <a:r>
              <a:rPr lang="en-US" sz="1600" dirty="0">
                <a:latin typeface="Consolas" panose="020B0609020204030204" pitchFamily="49" charset="0"/>
              </a:rPr>
              <a:t>  1018: c7 05 08 30 00 00 2a 	 </a:t>
            </a:r>
            <a:r>
              <a:rPr lang="en-US" sz="1600" dirty="0" err="1">
                <a:latin typeface="Consolas" panose="020B0609020204030204" pitchFamily="49" charset="0"/>
              </a:rPr>
              <a:t>mov</a:t>
            </a:r>
            <a:r>
              <a:rPr lang="en-US" sz="1600" dirty="0">
                <a:latin typeface="Consolas" panose="020B0609020204030204" pitchFamily="49" charset="0"/>
              </a:rPr>
              <a:t> </a:t>
            </a:r>
            <a:r>
              <a:rPr lang="en-US" sz="1600" dirty="0" err="1">
                <a:latin typeface="Consolas" panose="020B0609020204030204" pitchFamily="49" charset="0"/>
              </a:rPr>
              <a:t>dword</a:t>
            </a:r>
            <a:r>
              <a:rPr lang="en-US" sz="1600" dirty="0">
                <a:latin typeface="Consolas" panose="020B0609020204030204" pitchFamily="49" charset="0"/>
              </a:rPr>
              <a:t> [0x3008],0x4</a:t>
            </a:r>
            <a:endParaRPr lang="ru-RU" sz="1600" dirty="0">
              <a:latin typeface="Consolas" panose="020B0609020204030204" pitchFamily="49" charset="0"/>
            </a:endParaRPr>
          </a:p>
        </p:txBody>
      </p:sp>
    </p:spTree>
    <p:extLst>
      <p:ext uri="{BB962C8B-B14F-4D97-AF65-F5344CB8AC3E}">
        <p14:creationId xmlns:p14="http://schemas.microsoft.com/office/powerpoint/2010/main" val="21246077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AC4E11-2CD0-4226-82D1-F03642DB2241}"/>
              </a:ext>
            </a:extLst>
          </p:cNvPr>
          <p:cNvSpPr>
            <a:spLocks noGrp="1"/>
          </p:cNvSpPr>
          <p:nvPr>
            <p:ph type="title"/>
          </p:nvPr>
        </p:nvSpPr>
        <p:spPr/>
        <p:txBody>
          <a:bodyPr/>
          <a:lstStyle/>
          <a:p>
            <a:r>
              <a:rPr lang="ru-RU" dirty="0"/>
              <a:t>Лекция </a:t>
            </a:r>
            <a:r>
              <a:rPr lang="en-US" dirty="0"/>
              <a:t>12.10.2017</a:t>
            </a:r>
            <a:endParaRPr lang="ru-RU" dirty="0"/>
          </a:p>
        </p:txBody>
      </p:sp>
      <p:sp>
        <p:nvSpPr>
          <p:cNvPr id="5" name="Text Placeholder 4">
            <a:extLst>
              <a:ext uri="{FF2B5EF4-FFF2-40B4-BE49-F238E27FC236}">
                <a16:creationId xmlns:a16="http://schemas.microsoft.com/office/drawing/2014/main" id="{C591399A-1ECA-4CA7-85E6-BC430A7EEF2D}"/>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7596472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0751-D5CC-45A6-AFF5-40EC0567A51D}"/>
              </a:ext>
            </a:extLst>
          </p:cNvPr>
          <p:cNvSpPr>
            <a:spLocks noGrp="1"/>
          </p:cNvSpPr>
          <p:nvPr>
            <p:ph type="title"/>
          </p:nvPr>
        </p:nvSpPr>
        <p:spPr/>
        <p:txBody>
          <a:bodyPr/>
          <a:lstStyle/>
          <a:p>
            <a:r>
              <a:rPr lang="ru-RU" dirty="0"/>
              <a:t>Пространства имён</a:t>
            </a:r>
          </a:p>
        </p:txBody>
      </p:sp>
      <p:sp>
        <p:nvSpPr>
          <p:cNvPr id="3" name="Content Placeholder 2">
            <a:extLst>
              <a:ext uri="{FF2B5EF4-FFF2-40B4-BE49-F238E27FC236}">
                <a16:creationId xmlns:a16="http://schemas.microsoft.com/office/drawing/2014/main" id="{2FD1D7AE-3505-47BE-8CA1-9421D3AFE32A}"/>
              </a:ext>
            </a:extLst>
          </p:cNvPr>
          <p:cNvSpPr>
            <a:spLocks noGrp="1"/>
          </p:cNvSpPr>
          <p:nvPr>
            <p:ph idx="1"/>
          </p:nvPr>
        </p:nvSpPr>
        <p:spPr/>
        <p:txBody>
          <a:bodyPr>
            <a:normAutofit fontScale="55000" lnSpcReduction="20000"/>
          </a:bodyPr>
          <a:lstStyle/>
          <a:p>
            <a:pPr marL="0" indent="0">
              <a:buNone/>
            </a:pPr>
            <a:r>
              <a:rPr lang="en-US" dirty="0">
                <a:latin typeface="Consolas" panose="020B0609020204030204" pitchFamily="49" charset="0"/>
              </a:rPr>
              <a:t>namespace A</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f()</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1;</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namespace B</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f()</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A::f();</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20075572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B74F-1F95-4730-A664-8DBF5FA66744}"/>
              </a:ext>
            </a:extLst>
          </p:cNvPr>
          <p:cNvSpPr>
            <a:spLocks noGrp="1"/>
          </p:cNvSpPr>
          <p:nvPr>
            <p:ph type="title"/>
          </p:nvPr>
        </p:nvSpPr>
        <p:spPr/>
        <p:txBody>
          <a:bodyPr/>
          <a:lstStyle/>
          <a:p>
            <a:r>
              <a:rPr lang="ru-RU" dirty="0"/>
              <a:t>Пространства имён</a:t>
            </a:r>
            <a:r>
              <a:rPr lang="en-US" dirty="0"/>
              <a:t>: </a:t>
            </a:r>
            <a:r>
              <a:rPr lang="ru-RU" dirty="0"/>
              <a:t>расширения</a:t>
            </a:r>
          </a:p>
        </p:txBody>
      </p:sp>
      <p:sp>
        <p:nvSpPr>
          <p:cNvPr id="3" name="Content Placeholder 2">
            <a:extLst>
              <a:ext uri="{FF2B5EF4-FFF2-40B4-BE49-F238E27FC236}">
                <a16:creationId xmlns:a16="http://schemas.microsoft.com/office/drawing/2014/main" id="{DCB88F18-6482-4C2E-A679-F890B20B6B2D}"/>
              </a:ext>
            </a:extLst>
          </p:cNvPr>
          <p:cNvSpPr>
            <a:spLocks noGrp="1"/>
          </p:cNvSpPr>
          <p:nvPr>
            <p:ph idx="1"/>
          </p:nvPr>
        </p:nvSpPr>
        <p:spPr/>
        <p:txBody>
          <a:bodyPr>
            <a:normAutofit fontScale="77500" lnSpcReduction="20000"/>
          </a:bodyPr>
          <a:lstStyle/>
          <a:p>
            <a:pPr marL="0" indent="0">
              <a:buNone/>
            </a:pPr>
            <a:r>
              <a:rPr lang="en-US" dirty="0">
                <a:latin typeface="Consolas" panose="020B0609020204030204" pitchFamily="49" charset="0"/>
              </a:rPr>
              <a:t>namespace A { namespace B { </a:t>
            </a:r>
            <a:r>
              <a:rPr lang="en-US" dirty="0" err="1">
                <a:latin typeface="Consolas" panose="020B0609020204030204" pitchFamily="49" charset="0"/>
              </a:rPr>
              <a:t>int</a:t>
            </a:r>
            <a:r>
              <a:rPr lang="en-US" dirty="0">
                <a:latin typeface="Consolas" panose="020B0609020204030204" pitchFamily="49" charset="0"/>
              </a:rPr>
              <a:t> f() { return 1;} } }</a:t>
            </a:r>
          </a:p>
          <a:p>
            <a:pPr marL="0" indent="0">
              <a:buNone/>
            </a:pPr>
            <a:r>
              <a:rPr lang="en-US" dirty="0">
                <a:latin typeface="Consolas" panose="020B0609020204030204" pitchFamily="49" charset="0"/>
              </a:rPr>
              <a:t>namespace A::B</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g()</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2;</a:t>
            </a:r>
          </a:p>
          <a:p>
            <a:pPr marL="0" inden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h()</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f()+g();</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35387107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AF4C-5839-48AD-B3D2-9437137F1B98}"/>
              </a:ext>
            </a:extLst>
          </p:cNvPr>
          <p:cNvSpPr>
            <a:spLocks noGrp="1"/>
          </p:cNvSpPr>
          <p:nvPr>
            <p:ph type="title"/>
          </p:nvPr>
        </p:nvSpPr>
        <p:spPr/>
        <p:txBody>
          <a:bodyPr/>
          <a:lstStyle/>
          <a:p>
            <a:r>
              <a:rPr lang="ru-RU" dirty="0"/>
              <a:t>Директивы препроцессора</a:t>
            </a:r>
          </a:p>
        </p:txBody>
      </p:sp>
      <p:sp>
        <p:nvSpPr>
          <p:cNvPr id="3" name="Content Placeholder 2">
            <a:extLst>
              <a:ext uri="{FF2B5EF4-FFF2-40B4-BE49-F238E27FC236}">
                <a16:creationId xmlns:a16="http://schemas.microsoft.com/office/drawing/2014/main" id="{7BEFF7D6-70B9-4670-BB9E-36569C4DF579}"/>
              </a:ext>
            </a:extLst>
          </p:cNvPr>
          <p:cNvSpPr>
            <a:spLocks noGrp="1"/>
          </p:cNvSpPr>
          <p:nvPr>
            <p:ph idx="1"/>
          </p:nvPr>
        </p:nvSpPr>
        <p:spPr/>
        <p:txBody>
          <a:bodyPr/>
          <a:lstStyle/>
          <a:p>
            <a:r>
              <a:rPr lang="ru-RU" dirty="0"/>
              <a:t>Директивы препроцессора (</a:t>
            </a:r>
            <a:r>
              <a:rPr lang="en-US" dirty="0"/>
              <a:t>preprocessing directive) </a:t>
            </a:r>
            <a:r>
              <a:rPr lang="ru-RU" dirty="0"/>
              <a:t>– строки, первый </a:t>
            </a:r>
            <a:r>
              <a:rPr lang="ru-RU" dirty="0" err="1"/>
              <a:t>непробельный</a:t>
            </a:r>
            <a:r>
              <a:rPr lang="ru-RU" dirty="0"/>
              <a:t> символ которых - </a:t>
            </a:r>
            <a:r>
              <a:rPr lang="en-US" dirty="0">
                <a:latin typeface="Consolas" panose="020B0609020204030204" pitchFamily="49" charset="0"/>
              </a:rPr>
              <a:t>#</a:t>
            </a:r>
            <a:r>
              <a:rPr lang="en-US" dirty="0"/>
              <a:t>.</a:t>
            </a:r>
          </a:p>
          <a:p>
            <a:r>
              <a:rPr lang="ru-RU" dirty="0"/>
              <a:t>Общий синтаксис: </a:t>
            </a:r>
            <a:r>
              <a:rPr lang="en-US" dirty="0">
                <a:latin typeface="Consolas" panose="020B0609020204030204" pitchFamily="49" charset="0"/>
              </a:rPr>
              <a:t># </a:t>
            </a:r>
            <a:r>
              <a:rPr lang="ru-RU" dirty="0" err="1">
                <a:latin typeface="Consolas" panose="020B0609020204030204" pitchFamily="49" charset="0"/>
              </a:rPr>
              <a:t>имя_директивы</a:t>
            </a:r>
            <a:r>
              <a:rPr lang="ru-RU" dirty="0">
                <a:latin typeface="Consolas" panose="020B0609020204030204" pitchFamily="49" charset="0"/>
              </a:rPr>
              <a:t> аргументы…</a:t>
            </a:r>
          </a:p>
          <a:p>
            <a:r>
              <a:rPr lang="ru-RU" dirty="0"/>
              <a:t>Заголовочный файл </a:t>
            </a:r>
            <a:r>
              <a:rPr lang="en-US" dirty="0"/>
              <a:t>(header file) – </a:t>
            </a:r>
            <a:r>
              <a:rPr lang="ru-RU" dirty="0"/>
              <a:t>файл с описанием интерфейса единицы трансляции, защищённый от повторного включения.</a:t>
            </a:r>
          </a:p>
          <a:p>
            <a:r>
              <a:rPr lang="en-US" dirty="0">
                <a:latin typeface="Consolas" panose="020B0609020204030204" pitchFamily="49" charset="0"/>
              </a:rPr>
              <a:t>#include &lt;</a:t>
            </a:r>
            <a:r>
              <a:rPr lang="ru-RU" dirty="0">
                <a:latin typeface="Consolas" panose="020B0609020204030204" pitchFamily="49" charset="0"/>
              </a:rPr>
              <a:t>имя-заголовочного-файла</a:t>
            </a:r>
            <a:r>
              <a:rPr lang="en-US" dirty="0">
                <a:latin typeface="Consolas" panose="020B0609020204030204" pitchFamily="49" charset="0"/>
              </a:rPr>
              <a:t>&gt;</a:t>
            </a:r>
            <a:br>
              <a:rPr lang="en-US" dirty="0">
                <a:latin typeface="Consolas" panose="020B0609020204030204" pitchFamily="49" charset="0"/>
              </a:rPr>
            </a:br>
            <a:r>
              <a:rPr lang="ru-RU" dirty="0"/>
              <a:t>Текстовое включение указанного заголовочного файла</a:t>
            </a:r>
            <a:r>
              <a:rPr lang="en-US" dirty="0"/>
              <a:t>, </a:t>
            </a:r>
            <a:r>
              <a:rPr lang="ru-RU" dirty="0"/>
              <a:t>поиск которого осуществляется в последовательности каталогов поиска заголовочных файлов.</a:t>
            </a:r>
          </a:p>
        </p:txBody>
      </p:sp>
    </p:spTree>
    <p:extLst>
      <p:ext uri="{BB962C8B-B14F-4D97-AF65-F5344CB8AC3E}">
        <p14:creationId xmlns:p14="http://schemas.microsoft.com/office/powerpoint/2010/main" val="27665936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289-A1EC-4C91-8690-EFB46CC70083}"/>
              </a:ext>
            </a:extLst>
          </p:cNvPr>
          <p:cNvSpPr>
            <a:spLocks noGrp="1"/>
          </p:cNvSpPr>
          <p:nvPr>
            <p:ph type="title"/>
          </p:nvPr>
        </p:nvSpPr>
        <p:spPr/>
        <p:txBody>
          <a:bodyPr/>
          <a:lstStyle/>
          <a:p>
            <a:r>
              <a:rPr lang="ru-RU" dirty="0"/>
              <a:t>Форматированный вывод</a:t>
            </a:r>
          </a:p>
        </p:txBody>
      </p:sp>
      <p:sp>
        <p:nvSpPr>
          <p:cNvPr id="3" name="Content Placeholder 2">
            <a:extLst>
              <a:ext uri="{FF2B5EF4-FFF2-40B4-BE49-F238E27FC236}">
                <a16:creationId xmlns:a16="http://schemas.microsoft.com/office/drawing/2014/main" id="{A9680A0C-55FA-41B9-AB6B-17402B0BE22A}"/>
              </a:ext>
            </a:extLst>
          </p:cNvPr>
          <p:cNvSpPr>
            <a:spLocks noGrp="1"/>
          </p:cNvSpPr>
          <p:nvPr>
            <p:ph idx="1"/>
          </p:nvPr>
        </p:nvSpPr>
        <p:spPr/>
        <p:txBody>
          <a:bodyPr>
            <a:normAutofit lnSpcReduction="10000"/>
          </a:bodyPr>
          <a:lstStyle/>
          <a:p>
            <a:r>
              <a:rPr lang="ru-RU" dirty="0"/>
              <a:t>Включить заголовок </a:t>
            </a:r>
            <a:r>
              <a:rPr lang="en-US" dirty="0"/>
              <a:t>&lt;iostream&gt;.</a:t>
            </a:r>
          </a:p>
          <a:p>
            <a:r>
              <a:rPr lang="ru-RU" dirty="0"/>
              <a:t>Побочный эффект от применения бинарной инфиксной операции </a:t>
            </a:r>
            <a:r>
              <a:rPr lang="en-US" dirty="0"/>
              <a:t>&lt;&lt; </a:t>
            </a:r>
            <a:r>
              <a:rPr lang="ru-RU" dirty="0"/>
              <a:t>к </a:t>
            </a:r>
            <a:r>
              <a:rPr lang="en-US" dirty="0" err="1"/>
              <a:t>std</a:t>
            </a:r>
            <a:r>
              <a:rPr lang="en-US" dirty="0"/>
              <a:t>::</a:t>
            </a:r>
            <a:r>
              <a:rPr lang="en-US" dirty="0" err="1"/>
              <a:t>cout</a:t>
            </a:r>
            <a:r>
              <a:rPr lang="en-US" dirty="0"/>
              <a:t> </a:t>
            </a:r>
            <a:r>
              <a:rPr lang="ru-RU" dirty="0"/>
              <a:t>и арифметическим типам/строковым литералам – вывод их представления в стандартный файл (поток) вывода.</a:t>
            </a:r>
            <a:br>
              <a:rPr lang="ru-RU" dirty="0"/>
            </a:br>
            <a:r>
              <a:rPr lang="ru-RU" dirty="0"/>
              <a:t>Результат – левый операнд (ассоциативность слева направо).</a:t>
            </a:r>
          </a:p>
          <a:p>
            <a:r>
              <a:rPr lang="ru-RU" dirty="0"/>
              <a:t>То же для </a:t>
            </a:r>
            <a:r>
              <a:rPr lang="en-US" dirty="0" err="1"/>
              <a:t>std</a:t>
            </a:r>
            <a:r>
              <a:rPr lang="en-US" dirty="0"/>
              <a:t>::</a:t>
            </a:r>
            <a:r>
              <a:rPr lang="en-US" dirty="0" err="1"/>
              <a:t>cerr</a:t>
            </a:r>
            <a:r>
              <a:rPr lang="en-US" dirty="0"/>
              <a:t> </a:t>
            </a:r>
            <a:r>
              <a:rPr lang="ru-RU" dirty="0"/>
              <a:t>для стандартного файла вывода ошибок.</a:t>
            </a:r>
          </a:p>
          <a:p>
            <a:r>
              <a:rPr lang="en-US" dirty="0"/>
              <a:t>bool </a:t>
            </a:r>
            <a:r>
              <a:rPr lang="ru-RU" dirty="0"/>
              <a:t>выводится как 0/1, узкие символьные типы как символы с соответствующими кодами.</a:t>
            </a:r>
          </a:p>
          <a:p>
            <a:r>
              <a:rPr lang="ru-RU" dirty="0"/>
              <a:t>При работе с терминалом буферизация построчно.</a:t>
            </a:r>
          </a:p>
        </p:txBody>
      </p:sp>
    </p:spTree>
    <p:extLst>
      <p:ext uri="{BB962C8B-B14F-4D97-AF65-F5344CB8AC3E}">
        <p14:creationId xmlns:p14="http://schemas.microsoft.com/office/powerpoint/2010/main" val="32552662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9072-1192-4FC3-93B2-9C945FFC7D99}"/>
              </a:ext>
            </a:extLst>
          </p:cNvPr>
          <p:cNvSpPr>
            <a:spLocks noGrp="1"/>
          </p:cNvSpPr>
          <p:nvPr>
            <p:ph type="title"/>
          </p:nvPr>
        </p:nvSpPr>
        <p:spPr/>
        <p:txBody>
          <a:bodyPr/>
          <a:lstStyle/>
          <a:p>
            <a:r>
              <a:rPr lang="ru-RU" dirty="0"/>
              <a:t>Функция </a:t>
            </a:r>
            <a:r>
              <a:rPr lang="en-US" dirty="0"/>
              <a:t>main</a:t>
            </a:r>
            <a:endParaRPr lang="ru-RU" dirty="0"/>
          </a:p>
        </p:txBody>
      </p:sp>
      <p:sp>
        <p:nvSpPr>
          <p:cNvPr id="3" name="Content Placeholder 2">
            <a:extLst>
              <a:ext uri="{FF2B5EF4-FFF2-40B4-BE49-F238E27FC236}">
                <a16:creationId xmlns:a16="http://schemas.microsoft.com/office/drawing/2014/main" id="{76C0A048-F5BC-4B99-81BA-43E29358A266}"/>
              </a:ext>
            </a:extLst>
          </p:cNvPr>
          <p:cNvSpPr>
            <a:spLocks noGrp="1"/>
          </p:cNvSpPr>
          <p:nvPr>
            <p:ph idx="1"/>
          </p:nvPr>
        </p:nvSpPr>
        <p:spPr/>
        <p:txBody>
          <a:bodyPr/>
          <a:lstStyle/>
          <a:p>
            <a:r>
              <a:rPr lang="en-US" dirty="0" err="1"/>
              <a:t>int</a:t>
            </a:r>
            <a:r>
              <a:rPr lang="en-US" dirty="0"/>
              <a:t> main()</a:t>
            </a:r>
          </a:p>
          <a:p>
            <a:r>
              <a:rPr lang="ru-RU" dirty="0"/>
              <a:t>Вызывается как часть начала выполнения программы, завершает выполнение программы при выходе из неё.</a:t>
            </a:r>
          </a:p>
          <a:p>
            <a:r>
              <a:rPr lang="ru-RU" dirty="0"/>
              <a:t>Не может быть вызвана самой программой.</a:t>
            </a:r>
          </a:p>
          <a:p>
            <a:r>
              <a:rPr lang="ru-RU" dirty="0"/>
              <a:t>Опущенный </a:t>
            </a:r>
            <a:r>
              <a:rPr lang="en-US" dirty="0"/>
              <a:t>return </a:t>
            </a:r>
            <a:r>
              <a:rPr lang="ru-RU" dirty="0"/>
              <a:t>эквивалентен </a:t>
            </a:r>
            <a:r>
              <a:rPr lang="en-US" dirty="0"/>
              <a:t>return 0;</a:t>
            </a:r>
            <a:endParaRPr lang="ru-RU" dirty="0"/>
          </a:p>
        </p:txBody>
      </p:sp>
    </p:spTree>
    <p:extLst>
      <p:ext uri="{BB962C8B-B14F-4D97-AF65-F5344CB8AC3E}">
        <p14:creationId xmlns:p14="http://schemas.microsoft.com/office/powerpoint/2010/main" val="42810244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7018-B41B-4FCA-A4CD-DC290CE65548}"/>
              </a:ext>
            </a:extLst>
          </p:cNvPr>
          <p:cNvSpPr>
            <a:spLocks noGrp="1"/>
          </p:cNvSpPr>
          <p:nvPr>
            <p:ph type="title"/>
          </p:nvPr>
        </p:nvSpPr>
        <p:spPr/>
        <p:txBody>
          <a:bodyPr/>
          <a:lstStyle/>
          <a:p>
            <a:r>
              <a:rPr lang="ru-RU" dirty="0"/>
              <a:t>Как мне надоело писать этот пример</a:t>
            </a:r>
          </a:p>
        </p:txBody>
      </p:sp>
      <p:sp>
        <p:nvSpPr>
          <p:cNvPr id="3" name="Content Placeholder 2">
            <a:extLst>
              <a:ext uri="{FF2B5EF4-FFF2-40B4-BE49-F238E27FC236}">
                <a16:creationId xmlns:a16="http://schemas.microsoft.com/office/drawing/2014/main" id="{3CBAC06F-73E7-46FF-9D13-186F7266D7D3}"/>
              </a:ext>
            </a:extLst>
          </p:cNvPr>
          <p:cNvSpPr>
            <a:spLocks noGrp="1"/>
          </p:cNvSpPr>
          <p:nvPr>
            <p:ph idx="1"/>
          </p:nvPr>
        </p:nvSpPr>
        <p:spPr/>
        <p:txBody>
          <a:bodyPr>
            <a:normAutofit/>
          </a:bodyPr>
          <a:lstStyle/>
          <a:p>
            <a:pPr marL="0" indent="0">
              <a:buNone/>
            </a:pPr>
            <a:r>
              <a:rPr lang="en-US" sz="1800" dirty="0">
                <a:latin typeface="Consolas" panose="020B0609020204030204" pitchFamily="49" charset="0"/>
              </a:rPr>
              <a:t>#include &lt;iostream&gt;</a:t>
            </a:r>
          </a:p>
          <a:p>
            <a:pPr marL="0" indent="0">
              <a:buNone/>
            </a:pPr>
            <a:endParaRPr lang="en-US" sz="1800" dirty="0">
              <a:latin typeface="Consolas" panose="020B0609020204030204" pitchFamily="49" charset="0"/>
            </a:endParaRPr>
          </a:p>
          <a:p>
            <a:pPr marL="0" indent="0">
              <a:buNone/>
            </a:pPr>
            <a:r>
              <a:rPr lang="en-US" sz="1800" dirty="0" err="1">
                <a:latin typeface="Consolas" panose="020B0609020204030204" pitchFamily="49" charset="0"/>
              </a:rPr>
              <a:t>int</a:t>
            </a:r>
            <a:r>
              <a:rPr lang="en-US" sz="1800" dirty="0">
                <a:latin typeface="Consolas" panose="020B0609020204030204" pitchFamily="49" charset="0"/>
              </a:rPr>
              <a:t> main()</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std</a:t>
            </a:r>
            <a:r>
              <a:rPr lang="en-US" sz="1800" dirty="0">
                <a:latin typeface="Consolas" panose="020B0609020204030204" pitchFamily="49" charset="0"/>
              </a:rPr>
              <a:t>::</a:t>
            </a:r>
            <a:r>
              <a:rPr lang="en-US" sz="1800" dirty="0" err="1">
                <a:latin typeface="Consolas" panose="020B0609020204030204" pitchFamily="49" charset="0"/>
              </a:rPr>
              <a:t>cout</a:t>
            </a:r>
            <a:r>
              <a:rPr lang="en-US" sz="1800" dirty="0">
                <a:latin typeface="Consolas" panose="020B0609020204030204" pitchFamily="49" charset="0"/>
              </a:rPr>
              <a:t> &lt;&lt; “I’m so tired of saying hello --- World.\n”;</a:t>
            </a:r>
          </a:p>
          <a:p>
            <a:pPr marL="0" indent="0">
              <a:buNone/>
            </a:pPr>
            <a:r>
              <a:rPr lang="en-US" sz="1800" dirty="0">
                <a:latin typeface="Consolas" panose="020B0609020204030204" pitchFamily="49" charset="0"/>
              </a:rPr>
              <a:t>}</a:t>
            </a:r>
            <a:endParaRPr lang="ru-RU" sz="1800" dirty="0">
              <a:latin typeface="Consolas" panose="020B0609020204030204" pitchFamily="49" charset="0"/>
            </a:endParaRPr>
          </a:p>
        </p:txBody>
      </p:sp>
    </p:spTree>
    <p:extLst>
      <p:ext uri="{BB962C8B-B14F-4D97-AF65-F5344CB8AC3E}">
        <p14:creationId xmlns:p14="http://schemas.microsoft.com/office/powerpoint/2010/main" val="1845049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902A-EC6A-4BA1-A347-B8CBC6AD0767}"/>
              </a:ext>
            </a:extLst>
          </p:cNvPr>
          <p:cNvSpPr>
            <a:spLocks noGrp="1"/>
          </p:cNvSpPr>
          <p:nvPr>
            <p:ph type="title"/>
          </p:nvPr>
        </p:nvSpPr>
        <p:spPr/>
        <p:txBody>
          <a:bodyPr/>
          <a:lstStyle/>
          <a:p>
            <a:r>
              <a:rPr lang="ru-RU" dirty="0"/>
              <a:t>Форматированный ввод</a:t>
            </a:r>
          </a:p>
        </p:txBody>
      </p:sp>
      <p:sp>
        <p:nvSpPr>
          <p:cNvPr id="3" name="Content Placeholder 2">
            <a:extLst>
              <a:ext uri="{FF2B5EF4-FFF2-40B4-BE49-F238E27FC236}">
                <a16:creationId xmlns:a16="http://schemas.microsoft.com/office/drawing/2014/main" id="{D0915925-FD2F-4C34-AE8D-160F9799A458}"/>
              </a:ext>
            </a:extLst>
          </p:cNvPr>
          <p:cNvSpPr>
            <a:spLocks noGrp="1"/>
          </p:cNvSpPr>
          <p:nvPr>
            <p:ph idx="1"/>
          </p:nvPr>
        </p:nvSpPr>
        <p:spPr/>
        <p:txBody>
          <a:bodyPr>
            <a:normAutofit fontScale="70000" lnSpcReduction="20000"/>
          </a:bodyPr>
          <a:lstStyle/>
          <a:p>
            <a:r>
              <a:rPr lang="ru-RU" dirty="0"/>
              <a:t>Аналогично вводу, для </a:t>
            </a:r>
            <a:r>
              <a:rPr lang="en-US" dirty="0" err="1"/>
              <a:t>std</a:t>
            </a:r>
            <a:r>
              <a:rPr lang="en-US" dirty="0"/>
              <a:t>::</a:t>
            </a:r>
            <a:r>
              <a:rPr lang="en-US" dirty="0" err="1"/>
              <a:t>cin</a:t>
            </a:r>
            <a:r>
              <a:rPr lang="ru-RU" dirty="0"/>
              <a:t>, операции </a:t>
            </a:r>
            <a:r>
              <a:rPr lang="en-US" dirty="0"/>
              <a:t>&gt;&gt; </a:t>
            </a:r>
            <a:r>
              <a:rPr lang="ru-RU" dirty="0"/>
              <a:t>и </a:t>
            </a:r>
            <a:r>
              <a:rPr lang="ru-RU" dirty="0" err="1"/>
              <a:t>леводопустимого</a:t>
            </a:r>
            <a:r>
              <a:rPr lang="ru-RU" dirty="0"/>
              <a:t> правого операнда.</a:t>
            </a:r>
          </a:p>
          <a:p>
            <a:pPr marL="514350" indent="-514350">
              <a:buFont typeface="+mj-lt"/>
              <a:buAutoNum type="arabicPeriod"/>
            </a:pPr>
            <a:r>
              <a:rPr lang="ru-RU" dirty="0"/>
              <a:t>Проверить флаг ошибки. Если стоит – ничего не делать.</a:t>
            </a:r>
          </a:p>
          <a:p>
            <a:pPr marL="514350" indent="-514350">
              <a:buFont typeface="+mj-lt"/>
              <a:buAutoNum type="arabicPeriod"/>
            </a:pPr>
            <a:r>
              <a:rPr lang="ru-RU" dirty="0"/>
              <a:t>Пропустить все пробельные символы.</a:t>
            </a:r>
          </a:p>
          <a:p>
            <a:pPr marL="514350" indent="-514350">
              <a:buFont typeface="+mj-lt"/>
              <a:buAutoNum type="arabicPeriod"/>
            </a:pPr>
            <a:r>
              <a:rPr lang="ru-RU" dirty="0"/>
              <a:t>Вводить символы, пока накопленные есть корректное представление требуемого типа, аналогичное литералам, кроме:</a:t>
            </a:r>
          </a:p>
          <a:p>
            <a:pPr lvl="1"/>
            <a:r>
              <a:rPr lang="ru-RU" dirty="0"/>
              <a:t>Нет префиксов систем счисления (всегда 10) и суффиксов ширин/знаковости.</a:t>
            </a:r>
          </a:p>
          <a:p>
            <a:pPr lvl="1"/>
            <a:r>
              <a:rPr lang="ru-RU" dirty="0"/>
              <a:t>Целочисленные по форме литералы подходят и плавающей точке.</a:t>
            </a:r>
          </a:p>
          <a:p>
            <a:pPr lvl="1"/>
            <a:r>
              <a:rPr lang="ru-RU" dirty="0"/>
              <a:t>Допускается знак величины перед ней.</a:t>
            </a:r>
          </a:p>
          <a:p>
            <a:pPr lvl="1"/>
            <a:r>
              <a:rPr lang="ru-RU" dirty="0"/>
              <a:t>Булевские значения ожидают 0/1.</a:t>
            </a:r>
          </a:p>
          <a:p>
            <a:pPr lvl="1"/>
            <a:r>
              <a:rPr lang="ru-RU" dirty="0"/>
              <a:t>Узкие символьные типы вводят один символ как его код.</a:t>
            </a:r>
          </a:p>
          <a:p>
            <a:pPr marL="457200" lvl="1" indent="0">
              <a:buNone/>
            </a:pPr>
            <a:r>
              <a:rPr lang="ru-RU" dirty="0"/>
              <a:t>Первый неподходящий символ остаётся не считанным.</a:t>
            </a:r>
          </a:p>
          <a:p>
            <a:pPr marL="514350" indent="-514350">
              <a:buFont typeface="+mj-lt"/>
              <a:buAutoNum type="arabicPeriod"/>
            </a:pPr>
            <a:r>
              <a:rPr lang="ru-RU" dirty="0"/>
              <a:t>Если считано хотя бы что-то, производится попытка преобразовать последовательность символов в значение требуемого типа.</a:t>
            </a:r>
          </a:p>
          <a:p>
            <a:pPr lvl="1"/>
            <a:r>
              <a:rPr lang="ru-RU" dirty="0"/>
              <a:t>Удалось (в рамках значений типа) – побочный эффект: запись в правый операнд этого значения.</a:t>
            </a:r>
          </a:p>
          <a:p>
            <a:pPr lvl="1"/>
            <a:r>
              <a:rPr lang="ru-RU" dirty="0"/>
              <a:t>Не удалось: выставления флага ошибки на потоке.</a:t>
            </a:r>
          </a:p>
          <a:p>
            <a:r>
              <a:rPr lang="en-US" dirty="0" err="1"/>
              <a:t>std</a:t>
            </a:r>
            <a:r>
              <a:rPr lang="en-US" dirty="0"/>
              <a:t>::</a:t>
            </a:r>
            <a:r>
              <a:rPr lang="en-US" dirty="0" err="1"/>
              <a:t>cin</a:t>
            </a:r>
            <a:r>
              <a:rPr lang="en-US" dirty="0"/>
              <a:t> </a:t>
            </a:r>
            <a:r>
              <a:rPr lang="ru-RU" dirty="0"/>
              <a:t>контекстно преобразуем к </a:t>
            </a:r>
            <a:r>
              <a:rPr lang="en-US" dirty="0"/>
              <a:t>bool </a:t>
            </a:r>
            <a:r>
              <a:rPr lang="ru-RU" dirty="0"/>
              <a:t>со значением отсутствия флага ошибки.</a:t>
            </a:r>
          </a:p>
        </p:txBody>
      </p:sp>
    </p:spTree>
    <p:extLst>
      <p:ext uri="{BB962C8B-B14F-4D97-AF65-F5344CB8AC3E}">
        <p14:creationId xmlns:p14="http://schemas.microsoft.com/office/powerpoint/2010/main" val="33474365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C8F2F2-056F-46F1-A5C1-4ECBCDD2AAF4}"/>
              </a:ext>
            </a:extLst>
          </p:cNvPr>
          <p:cNvSpPr>
            <a:spLocks noGrp="1"/>
          </p:cNvSpPr>
          <p:nvPr>
            <p:ph idx="1"/>
          </p:nvPr>
        </p:nvSpPr>
        <p:spPr>
          <a:xfrm>
            <a:off x="838200" y="528221"/>
            <a:ext cx="10515600" cy="5979370"/>
          </a:xfrm>
        </p:spPr>
        <p:txBody>
          <a:bodyPr>
            <a:normAutofit/>
          </a:bodyPr>
          <a:lstStyle/>
          <a:p>
            <a:pPr marL="0" indent="0">
              <a:buNone/>
            </a:pPr>
            <a:r>
              <a:rPr lang="en-US" sz="2400" dirty="0">
                <a:latin typeface="Consolas" panose="020B0609020204030204" pitchFamily="49" charset="0"/>
              </a:rPr>
              <a:t>#include &lt;iostream&gt;</a:t>
            </a:r>
          </a:p>
          <a:p>
            <a:pPr marL="0" indent="0">
              <a:buNone/>
            </a:pPr>
            <a:endParaRPr lang="en-US" sz="2400" dirty="0">
              <a:latin typeface="Consolas" panose="020B0609020204030204" pitchFamily="49" charset="0"/>
            </a:endParaRPr>
          </a:p>
          <a:p>
            <a:pPr marL="0" indent="0">
              <a:buNone/>
            </a:pPr>
            <a:r>
              <a:rPr lang="en-US" sz="2400" dirty="0" err="1">
                <a:latin typeface="Consolas" panose="020B0609020204030204" pitchFamily="49" charset="0"/>
              </a:rPr>
              <a:t>int</a:t>
            </a:r>
            <a:r>
              <a:rPr lang="en-US" sz="2400" dirty="0">
                <a:latin typeface="Consolas" panose="020B0609020204030204" pitchFamily="49" charset="0"/>
              </a:rPr>
              <a:t> main()</a:t>
            </a:r>
          </a:p>
          <a:p>
            <a:pPr marL="0" indent="0">
              <a:buNone/>
            </a:pPr>
            <a:r>
              <a:rPr lang="en-US" sz="2400" dirty="0">
                <a:latin typeface="Consolas" panose="020B0609020204030204" pitchFamily="49" charset="0"/>
              </a:rPr>
              <a:t>{</a:t>
            </a:r>
          </a:p>
          <a:p>
            <a:pPr marL="0" indent="0">
              <a:buNone/>
            </a:pPr>
            <a:r>
              <a:rPr lang="en-US" sz="2400" dirty="0">
                <a:latin typeface="Consolas" panose="020B0609020204030204" pitchFamily="49" charset="0"/>
              </a:rPr>
              <a:t>    unsigned </a:t>
            </a:r>
            <a:r>
              <a:rPr lang="en-US" sz="2400" dirty="0" err="1">
                <a:latin typeface="Consolas" panose="020B0609020204030204" pitchFamily="49" charset="0"/>
              </a:rPr>
              <a:t>x,y</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std</a:t>
            </a:r>
            <a:r>
              <a:rPr lang="en-US" sz="2400" dirty="0">
                <a:latin typeface="Consolas" panose="020B0609020204030204" pitchFamily="49" charset="0"/>
              </a:rPr>
              <a:t>::</a:t>
            </a:r>
            <a:r>
              <a:rPr lang="en-US" sz="2400" dirty="0" err="1">
                <a:latin typeface="Consolas" panose="020B0609020204030204" pitchFamily="49" charset="0"/>
              </a:rPr>
              <a:t>cout</a:t>
            </a:r>
            <a:r>
              <a:rPr lang="en-US" sz="2400" dirty="0">
                <a:latin typeface="Consolas" panose="020B0609020204030204" pitchFamily="49" charset="0"/>
              </a:rPr>
              <a:t> &lt;&lt; “Input two unsigned integers: “;</a:t>
            </a:r>
          </a:p>
          <a:p>
            <a:pPr marL="0" indent="0">
              <a:buNone/>
            </a:pPr>
            <a:r>
              <a:rPr lang="en-US" sz="2400" dirty="0">
                <a:latin typeface="Consolas" panose="020B0609020204030204" pitchFamily="49" charset="0"/>
              </a:rPr>
              <a:t>    if(!(</a:t>
            </a:r>
            <a:r>
              <a:rPr lang="en-US" sz="2400" dirty="0" err="1">
                <a:latin typeface="Consolas" panose="020B0609020204030204" pitchFamily="49" charset="0"/>
              </a:rPr>
              <a:t>std</a:t>
            </a:r>
            <a:r>
              <a:rPr lang="en-US" sz="2400" dirty="0">
                <a:latin typeface="Consolas" panose="020B0609020204030204" pitchFamily="49" charset="0"/>
              </a:rPr>
              <a:t>::</a:t>
            </a:r>
            <a:r>
              <a:rPr lang="en-US" sz="2400" dirty="0" err="1">
                <a:latin typeface="Consolas" panose="020B0609020204030204" pitchFamily="49" charset="0"/>
              </a:rPr>
              <a:t>cin</a:t>
            </a:r>
            <a:r>
              <a:rPr lang="en-US" sz="2400" dirty="0">
                <a:latin typeface="Consolas" panose="020B0609020204030204" pitchFamily="49" charset="0"/>
              </a:rPr>
              <a:t>&gt;&gt;x&gt;&gt;y)){</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std</a:t>
            </a:r>
            <a:r>
              <a:rPr lang="en-US" sz="2400" dirty="0">
                <a:latin typeface="Consolas" panose="020B0609020204030204" pitchFamily="49" charset="0"/>
              </a:rPr>
              <a:t>::</a:t>
            </a:r>
            <a:r>
              <a:rPr lang="en-US" sz="2400" dirty="0" err="1">
                <a:latin typeface="Consolas" panose="020B0609020204030204" pitchFamily="49" charset="0"/>
              </a:rPr>
              <a:t>cerr</a:t>
            </a:r>
            <a:r>
              <a:rPr lang="en-US" sz="2400" dirty="0">
                <a:latin typeface="Consolas" panose="020B0609020204030204" pitchFamily="49" charset="0"/>
              </a:rPr>
              <a:t> &lt;&lt; “Input failed!\n”;</a:t>
            </a:r>
          </a:p>
          <a:p>
            <a:pPr marL="0" indent="0">
              <a:buNone/>
            </a:pPr>
            <a:r>
              <a:rPr lang="en-US" sz="2400" dirty="0">
                <a:latin typeface="Consolas" panose="020B0609020204030204" pitchFamily="49" charset="0"/>
              </a:rPr>
              <a:t>        return 1;</a:t>
            </a:r>
          </a:p>
          <a:p>
            <a:pPr marL="0" indent="0">
              <a:buNone/>
            </a:pPr>
            <a:r>
              <a:rPr lang="en-US" sz="2400" dirty="0">
                <a:latin typeface="Consolas" panose="020B0609020204030204" pitchFamily="49" charset="0"/>
              </a:rPr>
              <a:t>    }</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std</a:t>
            </a:r>
            <a:r>
              <a:rPr lang="en-US" sz="2400" dirty="0">
                <a:latin typeface="Consolas" panose="020B0609020204030204" pitchFamily="49" charset="0"/>
              </a:rPr>
              <a:t>::</a:t>
            </a:r>
            <a:r>
              <a:rPr lang="en-US" sz="2400" dirty="0" err="1">
                <a:latin typeface="Consolas" panose="020B0609020204030204" pitchFamily="49" charset="0"/>
              </a:rPr>
              <a:t>cout</a:t>
            </a:r>
            <a:r>
              <a:rPr lang="en-US" sz="2400" dirty="0">
                <a:latin typeface="Consolas" panose="020B0609020204030204" pitchFamily="49" charset="0"/>
              </a:rPr>
              <a:t> &lt;&lt; x &lt;&lt; “ + “ &lt;&lt; y &lt;&lt; “ = “ &lt;&lt; </a:t>
            </a:r>
            <a:r>
              <a:rPr lang="en-US" sz="2400" dirty="0" err="1">
                <a:latin typeface="Consolas" panose="020B0609020204030204" pitchFamily="49" charset="0"/>
              </a:rPr>
              <a:t>x+y</a:t>
            </a:r>
            <a:r>
              <a:rPr lang="en-US" sz="2400" dirty="0">
                <a:latin typeface="Consolas" panose="020B0609020204030204" pitchFamily="49" charset="0"/>
              </a:rPr>
              <a:t> &lt;&lt; ‘\n’;</a:t>
            </a:r>
          </a:p>
          <a:p>
            <a:pPr marL="0" indent="0">
              <a:buNone/>
            </a:pPr>
            <a:r>
              <a:rPr lang="en-US" sz="2400" dirty="0">
                <a:latin typeface="Consolas" panose="020B0609020204030204" pitchFamily="49" charset="0"/>
              </a:rPr>
              <a:t>}</a:t>
            </a:r>
            <a:endParaRPr lang="ru-RU" sz="2400" dirty="0">
              <a:latin typeface="Consolas" panose="020B0609020204030204" pitchFamily="49" charset="0"/>
            </a:endParaRPr>
          </a:p>
        </p:txBody>
      </p:sp>
    </p:spTree>
    <p:extLst>
      <p:ext uri="{BB962C8B-B14F-4D97-AF65-F5344CB8AC3E}">
        <p14:creationId xmlns:p14="http://schemas.microsoft.com/office/powerpoint/2010/main" val="2150910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normAutofit lnSpcReduction="10000"/>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формальная </a:t>
            </a:r>
            <a:r>
              <a:rPr lang="ru-RU" b="1" dirty="0"/>
              <a:t>знаковая система</a:t>
            </a:r>
            <a:r>
              <a:rPr lang="ru-RU" dirty="0">
                <a:solidFill>
                  <a:schemeClr val="bg1">
                    <a:lumMod val="50000"/>
                  </a:schemeClr>
                </a:solidFill>
              </a:rPr>
              <a:t> для планирования поведения компьютеров</a:t>
            </a:r>
          </a:p>
          <a:p>
            <a:pPr marL="3600000" indent="0">
              <a:buNone/>
            </a:pPr>
            <a:endParaRPr lang="ru-RU" dirty="0">
              <a:solidFill>
                <a:schemeClr val="bg1">
                  <a:lumMod val="50000"/>
                </a:schemeClr>
              </a:solidFill>
            </a:endParaRPr>
          </a:p>
          <a:p>
            <a:pPr marL="0" indent="0">
              <a:buNone/>
            </a:pPr>
            <a:r>
              <a:rPr lang="ru-RU" i="1" dirty="0">
                <a:solidFill>
                  <a:schemeClr val="bg1">
                    <a:lumMod val="50000"/>
                  </a:schemeClr>
                </a:solidFill>
              </a:rPr>
              <a:t>Знаковая система </a:t>
            </a:r>
            <a:r>
              <a:rPr lang="en-US" i="1" dirty="0">
                <a:solidFill>
                  <a:schemeClr val="bg1">
                    <a:lumMod val="50000"/>
                  </a:schemeClr>
                </a:solidFill>
              </a:rPr>
              <a:t>(notation) </a:t>
            </a:r>
            <a:r>
              <a:rPr lang="en-US" dirty="0">
                <a:solidFill>
                  <a:schemeClr val="bg1">
                    <a:lumMod val="50000"/>
                  </a:schemeClr>
                </a:solidFill>
              </a:rPr>
              <a:t>–</a:t>
            </a:r>
            <a:endParaRPr lang="ru-RU" dirty="0">
              <a:solidFill>
                <a:schemeClr val="bg1">
                  <a:lumMod val="50000"/>
                </a:schemeClr>
              </a:solidFill>
            </a:endParaRPr>
          </a:p>
          <a:p>
            <a:pPr marL="3600000" indent="0">
              <a:buNone/>
            </a:pPr>
            <a:r>
              <a:rPr lang="ru-RU" dirty="0">
                <a:solidFill>
                  <a:schemeClr val="bg1">
                    <a:lumMod val="50000"/>
                  </a:schemeClr>
                </a:solidFill>
              </a:rPr>
              <a:t>система элементов с закреплёнными за ними значениями</a:t>
            </a:r>
            <a:endParaRPr lang="en-US" dirty="0">
              <a:solidFill>
                <a:schemeClr val="bg1">
                  <a:lumMod val="50000"/>
                </a:schemeClr>
              </a:solidFill>
            </a:endParaRPr>
          </a:p>
          <a:p>
            <a:pPr marL="3600000" indent="0">
              <a:buNone/>
            </a:pPr>
            <a:endParaRPr lang="en-US" dirty="0"/>
          </a:p>
          <a:p>
            <a:pPr marL="0" indent="0">
              <a:buNone/>
            </a:pPr>
            <a:r>
              <a:rPr lang="ru-RU" i="1" dirty="0"/>
              <a:t>Семантика (</a:t>
            </a:r>
            <a:r>
              <a:rPr lang="en-US" i="1" dirty="0"/>
              <a:t>semantics) </a:t>
            </a:r>
            <a:r>
              <a:rPr lang="en-US" dirty="0">
                <a:solidFill>
                  <a:schemeClr val="bg1">
                    <a:lumMod val="50000"/>
                  </a:schemeClr>
                </a:solidFill>
              </a:rPr>
              <a:t>– </a:t>
            </a:r>
            <a:r>
              <a:rPr lang="ru-RU" dirty="0">
                <a:solidFill>
                  <a:schemeClr val="bg1">
                    <a:lumMod val="50000"/>
                  </a:schemeClr>
                </a:solidFill>
              </a:rPr>
              <a:t>правила, задающие связь между синтаксическими элементами и их значениями</a:t>
            </a:r>
          </a:p>
        </p:txBody>
      </p:sp>
      <p:sp>
        <p:nvSpPr>
          <p:cNvPr id="4" name="Arrow: Down 3">
            <a:extLst>
              <a:ext uri="{FF2B5EF4-FFF2-40B4-BE49-F238E27FC236}">
                <a16:creationId xmlns:a16="http://schemas.microsoft.com/office/drawing/2014/main" id="{09A2CA57-8602-40E8-86BE-099212EC2F73}"/>
              </a:ext>
            </a:extLst>
          </p:cNvPr>
          <p:cNvSpPr/>
          <p:nvPr/>
        </p:nvSpPr>
        <p:spPr>
          <a:xfrm>
            <a:off x="5527964" y="4833257"/>
            <a:ext cx="534389" cy="3800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11E2D610-4619-44AF-8D80-9AA1FB65EA4B}"/>
              </a:ext>
            </a:extLst>
          </p:cNvPr>
          <p:cNvSpPr txBox="1"/>
          <p:nvPr/>
        </p:nvSpPr>
        <p:spPr>
          <a:xfrm>
            <a:off x="2137558" y="4628493"/>
            <a:ext cx="552203" cy="584775"/>
          </a:xfrm>
          <a:prstGeom prst="rect">
            <a:avLst/>
          </a:prstGeom>
          <a:noFill/>
        </p:spPr>
        <p:txBody>
          <a:bodyPr wrap="square" rtlCol="0">
            <a:spAutoFit/>
          </a:bodyPr>
          <a:lstStyle/>
          <a:p>
            <a:r>
              <a:rPr lang="ru-RU" sz="3200" dirty="0">
                <a:solidFill>
                  <a:schemeClr val="accent5"/>
                </a:solidFill>
              </a:rPr>
              <a:t>2</a:t>
            </a:r>
          </a:p>
        </p:txBody>
      </p:sp>
    </p:spTree>
    <p:extLst>
      <p:ext uri="{BB962C8B-B14F-4D97-AF65-F5344CB8AC3E}">
        <p14:creationId xmlns:p14="http://schemas.microsoft.com/office/powerpoint/2010/main" val="19822856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ACA3-0B6C-4DCF-922C-9608CEA6D6E1}"/>
              </a:ext>
            </a:extLst>
          </p:cNvPr>
          <p:cNvSpPr>
            <a:spLocks noGrp="1"/>
          </p:cNvSpPr>
          <p:nvPr>
            <p:ph type="title"/>
          </p:nvPr>
        </p:nvSpPr>
        <p:spPr/>
        <p:txBody>
          <a:bodyPr/>
          <a:lstStyle/>
          <a:p>
            <a:r>
              <a:rPr lang="ru-RU" dirty="0"/>
              <a:t>Цикл с предусловием</a:t>
            </a:r>
          </a:p>
        </p:txBody>
      </p:sp>
      <p:sp>
        <p:nvSpPr>
          <p:cNvPr id="3" name="Content Placeholder 2">
            <a:extLst>
              <a:ext uri="{FF2B5EF4-FFF2-40B4-BE49-F238E27FC236}">
                <a16:creationId xmlns:a16="http://schemas.microsoft.com/office/drawing/2014/main" id="{8D1C198D-3526-4330-9502-8B02AF460DAC}"/>
              </a:ext>
            </a:extLst>
          </p:cNvPr>
          <p:cNvSpPr>
            <a:spLocks noGrp="1"/>
          </p:cNvSpPr>
          <p:nvPr>
            <p:ph idx="1"/>
          </p:nvPr>
        </p:nvSpPr>
        <p:spPr/>
        <p:txBody>
          <a:bodyPr/>
          <a:lstStyle/>
          <a:p>
            <a:r>
              <a:rPr lang="en-US" dirty="0">
                <a:latin typeface="Consolas" panose="020B0609020204030204" pitchFamily="49" charset="0"/>
              </a:rPr>
              <a:t>while (</a:t>
            </a:r>
            <a:r>
              <a:rPr lang="ru-RU" dirty="0"/>
              <a:t> </a:t>
            </a:r>
            <a:r>
              <a:rPr lang="en-US" i="1" dirty="0"/>
              <a:t>expression</a:t>
            </a:r>
            <a:r>
              <a:rPr lang="en-US" dirty="0"/>
              <a:t> </a:t>
            </a:r>
            <a:r>
              <a:rPr lang="en-US" dirty="0">
                <a:latin typeface="Consolas" panose="020B0609020204030204" pitchFamily="49" charset="0"/>
              </a:rPr>
              <a:t>)</a:t>
            </a:r>
            <a:r>
              <a:rPr lang="ru-RU" dirty="0"/>
              <a:t> </a:t>
            </a:r>
            <a:r>
              <a:rPr lang="en-US" i="1" dirty="0"/>
              <a:t>statement</a:t>
            </a:r>
            <a:endParaRPr lang="ru-RU" i="1" dirty="0"/>
          </a:p>
          <a:p>
            <a:pPr marL="0" indent="0">
              <a:buNone/>
            </a:pPr>
            <a:endParaRPr lang="en-US" i="1" dirty="0"/>
          </a:p>
          <a:p>
            <a:pPr marL="0" indent="0">
              <a:buNone/>
            </a:pPr>
            <a:r>
              <a:rPr lang="en-US" dirty="0"/>
              <a:t>double x;</a:t>
            </a:r>
            <a:endParaRPr lang="ru-RU" dirty="0"/>
          </a:p>
          <a:p>
            <a:pPr marL="0" indent="0">
              <a:buNone/>
            </a:pPr>
            <a:r>
              <a:rPr lang="en-US" dirty="0">
                <a:latin typeface="Consolas" panose="020B0609020204030204" pitchFamily="49" charset="0"/>
              </a:rPr>
              <a:t>while(</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cin</a:t>
            </a:r>
            <a:r>
              <a:rPr lang="en-US" dirty="0">
                <a:latin typeface="Consolas" panose="020B0609020204030204" pitchFamily="49" charset="0"/>
              </a:rPr>
              <a:t>&gt;&gt;x)</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&lt;&lt; “^2 = “ &lt;&lt; x*x &lt;&lt; ‘\n’;</a:t>
            </a:r>
            <a:endParaRPr lang="ru-RU" dirty="0">
              <a:latin typeface="Consolas" panose="020B0609020204030204" pitchFamily="49" charset="0"/>
            </a:endParaRPr>
          </a:p>
        </p:txBody>
      </p:sp>
    </p:spTree>
    <p:extLst>
      <p:ext uri="{BB962C8B-B14F-4D97-AF65-F5344CB8AC3E}">
        <p14:creationId xmlns:p14="http://schemas.microsoft.com/office/powerpoint/2010/main" val="37308695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ACA3-0B6C-4DCF-922C-9608CEA6D6E1}"/>
              </a:ext>
            </a:extLst>
          </p:cNvPr>
          <p:cNvSpPr>
            <a:spLocks noGrp="1"/>
          </p:cNvSpPr>
          <p:nvPr>
            <p:ph type="title"/>
          </p:nvPr>
        </p:nvSpPr>
        <p:spPr/>
        <p:txBody>
          <a:bodyPr/>
          <a:lstStyle/>
          <a:p>
            <a:r>
              <a:rPr lang="ru-RU" dirty="0"/>
              <a:t>Операция «запятая»</a:t>
            </a:r>
          </a:p>
        </p:txBody>
      </p:sp>
      <p:sp>
        <p:nvSpPr>
          <p:cNvPr id="3" name="Content Placeholder 2">
            <a:extLst>
              <a:ext uri="{FF2B5EF4-FFF2-40B4-BE49-F238E27FC236}">
                <a16:creationId xmlns:a16="http://schemas.microsoft.com/office/drawing/2014/main" id="{8D1C198D-3526-4330-9502-8B02AF460DAC}"/>
              </a:ext>
            </a:extLst>
          </p:cNvPr>
          <p:cNvSpPr>
            <a:spLocks noGrp="1"/>
          </p:cNvSpPr>
          <p:nvPr>
            <p:ph idx="1"/>
          </p:nvPr>
        </p:nvSpPr>
        <p:spPr/>
        <p:txBody>
          <a:bodyPr/>
          <a:lstStyle/>
          <a:p>
            <a:r>
              <a:rPr lang="ru-RU" dirty="0"/>
              <a:t>Вычисляет оба операнда по порядку, результат – второй.</a:t>
            </a:r>
          </a:p>
          <a:p>
            <a:pPr marL="0" indent="0">
              <a:buNone/>
            </a:pPr>
            <a:endParaRPr lang="en-US" i="1" dirty="0"/>
          </a:p>
          <a:p>
            <a:pPr marL="0" indent="0">
              <a:buNone/>
            </a:pPr>
            <a:r>
              <a:rPr lang="en-US" dirty="0"/>
              <a:t>double x;</a:t>
            </a:r>
            <a:endParaRPr lang="ru-RU" dirty="0"/>
          </a:p>
          <a:p>
            <a:pPr marL="0" indent="0">
              <a:buNone/>
            </a:pPr>
            <a:r>
              <a:rPr lang="en-US" dirty="0">
                <a:latin typeface="Consolas" panose="020B0609020204030204" pitchFamily="49" charset="0"/>
              </a:rPr>
              <a:t>while(</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“Input a number: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cin</a:t>
            </a:r>
            <a:r>
              <a:rPr lang="en-US" dirty="0">
                <a:latin typeface="Consolas" panose="020B0609020204030204" pitchFamily="49" charset="0"/>
              </a:rPr>
              <a:t>&gt;&gt;x)</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&lt;&lt; “^2 = “ &lt;&lt; x*x &lt;&lt; ‘\n’;</a:t>
            </a:r>
            <a:endParaRPr lang="ru-RU" dirty="0">
              <a:latin typeface="Consolas" panose="020B0609020204030204" pitchFamily="49" charset="0"/>
            </a:endParaRPr>
          </a:p>
        </p:txBody>
      </p:sp>
    </p:spTree>
    <p:extLst>
      <p:ext uri="{BB962C8B-B14F-4D97-AF65-F5344CB8AC3E}">
        <p14:creationId xmlns:p14="http://schemas.microsoft.com/office/powerpoint/2010/main" val="30533956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A1F0-C35B-4E0C-95A7-D6174011006F}"/>
              </a:ext>
            </a:extLst>
          </p:cNvPr>
          <p:cNvSpPr>
            <a:spLocks noGrp="1"/>
          </p:cNvSpPr>
          <p:nvPr>
            <p:ph type="title"/>
          </p:nvPr>
        </p:nvSpPr>
        <p:spPr/>
        <p:txBody>
          <a:bodyPr/>
          <a:lstStyle/>
          <a:p>
            <a:r>
              <a:rPr lang="ru-RU" dirty="0"/>
              <a:t>Цикл с постусловием </a:t>
            </a:r>
            <a:r>
              <a:rPr lang="en-US" dirty="0"/>
              <a:t>do…while</a:t>
            </a:r>
            <a:endParaRPr lang="ru-RU" dirty="0"/>
          </a:p>
        </p:txBody>
      </p:sp>
      <p:sp>
        <p:nvSpPr>
          <p:cNvPr id="3" name="Content Placeholder 2">
            <a:extLst>
              <a:ext uri="{FF2B5EF4-FFF2-40B4-BE49-F238E27FC236}">
                <a16:creationId xmlns:a16="http://schemas.microsoft.com/office/drawing/2014/main" id="{34AFFD0B-885A-49AE-9B83-570A66E6C1BC}"/>
              </a:ext>
            </a:extLst>
          </p:cNvPr>
          <p:cNvSpPr>
            <a:spLocks noGrp="1"/>
          </p:cNvSpPr>
          <p:nvPr>
            <p:ph idx="1"/>
          </p:nvPr>
        </p:nvSpPr>
        <p:spPr/>
        <p:txBody>
          <a:bodyPr>
            <a:normAutofit fontScale="62500" lnSpcReduction="20000"/>
          </a:bodyPr>
          <a:lstStyle/>
          <a:p>
            <a:r>
              <a:rPr lang="en-US" dirty="0">
                <a:latin typeface="Consolas" panose="020B0609020204030204" pitchFamily="49" charset="0"/>
              </a:rPr>
              <a:t>do</a:t>
            </a:r>
            <a:r>
              <a:rPr lang="en-US" dirty="0"/>
              <a:t> </a:t>
            </a:r>
            <a:r>
              <a:rPr lang="en-US" i="1" dirty="0"/>
              <a:t>statement</a:t>
            </a:r>
            <a:r>
              <a:rPr lang="en-US" dirty="0"/>
              <a:t> </a:t>
            </a:r>
            <a:r>
              <a:rPr lang="en-US" dirty="0">
                <a:latin typeface="Consolas" panose="020B0609020204030204" pitchFamily="49" charset="0"/>
              </a:rPr>
              <a:t>while (</a:t>
            </a:r>
            <a:r>
              <a:rPr lang="en-US" dirty="0"/>
              <a:t> </a:t>
            </a:r>
            <a:r>
              <a:rPr lang="en-US" i="1" dirty="0"/>
              <a:t>expression</a:t>
            </a:r>
            <a:r>
              <a:rPr lang="en-US" dirty="0"/>
              <a:t> </a:t>
            </a:r>
            <a:r>
              <a:rPr lang="en-US" dirty="0">
                <a:latin typeface="Consolas" panose="020B0609020204030204" pitchFamily="49" charset="0"/>
              </a:rPr>
              <a:t>) ;</a:t>
            </a:r>
          </a:p>
          <a:p>
            <a:endParaRPr lang="en-US" dirty="0">
              <a:latin typeface="Consolas" panose="020B0609020204030204" pitchFamily="49" charset="0"/>
            </a:endParaRPr>
          </a:p>
          <a:p>
            <a:pPr marL="0" indent="0">
              <a:buNone/>
            </a:pPr>
            <a:r>
              <a:rPr lang="en-US" dirty="0">
                <a:latin typeface="Consolas" panose="020B0609020204030204" pitchFamily="49" charset="0"/>
              </a:rPr>
              <a:t>#include &lt;iostream&gt;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main()</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double sum = 0,term,x = 0;</a:t>
            </a:r>
          </a:p>
          <a:p>
            <a:pPr marL="0" indent="0">
              <a:buNone/>
            </a:pPr>
            <a:r>
              <a:rPr lang="en-US" dirty="0">
                <a:latin typeface="Consolas" panose="020B0609020204030204" pitchFamily="49" charset="0"/>
              </a:rPr>
              <a:t>    do{</a:t>
            </a:r>
          </a:p>
          <a:p>
            <a:pPr marL="0" indent="0">
              <a:buNone/>
            </a:pPr>
            <a:r>
              <a:rPr lang="en-US" dirty="0">
                <a:latin typeface="Consolas" panose="020B0609020204030204" pitchFamily="49" charset="0"/>
              </a:rPr>
              <a:t>        ++x;</a:t>
            </a:r>
          </a:p>
          <a:p>
            <a:pPr marL="0" indent="0">
              <a:buNone/>
            </a:pPr>
            <a:r>
              <a:rPr lang="en-US" dirty="0">
                <a:latin typeface="Consolas" panose="020B0609020204030204" pitchFamily="49" charset="0"/>
              </a:rPr>
              <a:t>        term = 6./(x*x);</a:t>
            </a:r>
          </a:p>
          <a:p>
            <a:pPr marL="0" indent="0">
              <a:buNone/>
            </a:pPr>
            <a:r>
              <a:rPr lang="en-US" dirty="0">
                <a:latin typeface="Consolas" panose="020B0609020204030204" pitchFamily="49" charset="0"/>
              </a:rPr>
              <a:t>        sum += term;</a:t>
            </a:r>
          </a:p>
          <a:p>
            <a:pPr marL="0" indent="0">
              <a:buNone/>
            </a:pPr>
            <a:r>
              <a:rPr lang="en-US" dirty="0">
                <a:latin typeface="Consolas" panose="020B0609020204030204" pitchFamily="49" charset="0"/>
              </a:rPr>
              <a:t>    }while(sum/term&lt;1e10);</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"pi^2 = " &lt;&lt; sum &lt;&lt; " (" &lt;&lt; x &lt;&lt; " iterations used)\n";</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6603041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E2BB1A-8B1F-4547-9032-BC583FF77BD5}"/>
              </a:ext>
            </a:extLst>
          </p:cNvPr>
          <p:cNvSpPr>
            <a:spLocks noGrp="1"/>
          </p:cNvSpPr>
          <p:nvPr>
            <p:ph type="title"/>
          </p:nvPr>
        </p:nvSpPr>
        <p:spPr/>
        <p:txBody>
          <a:bodyPr/>
          <a:lstStyle/>
          <a:p>
            <a:r>
              <a:rPr lang="ru-RU" dirty="0"/>
              <a:t>Практика 12-18.10.2017 </a:t>
            </a:r>
          </a:p>
        </p:txBody>
      </p:sp>
      <p:sp>
        <p:nvSpPr>
          <p:cNvPr id="5" name="Text Placeholder 4">
            <a:extLst>
              <a:ext uri="{FF2B5EF4-FFF2-40B4-BE49-F238E27FC236}">
                <a16:creationId xmlns:a16="http://schemas.microsoft.com/office/drawing/2014/main" id="{9850C118-E543-4480-AB7C-8BBF91A4BCC8}"/>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8805903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3CD5-3F91-4FE5-9BB4-6FB8B8722CB7}"/>
              </a:ext>
            </a:extLst>
          </p:cNvPr>
          <p:cNvSpPr>
            <a:spLocks noGrp="1"/>
          </p:cNvSpPr>
          <p:nvPr>
            <p:ph type="title"/>
          </p:nvPr>
        </p:nvSpPr>
        <p:spPr/>
        <p:txBody>
          <a:bodyPr/>
          <a:lstStyle/>
          <a:p>
            <a:r>
              <a:rPr lang="ru-RU" dirty="0"/>
              <a:t>Оператор </a:t>
            </a:r>
            <a:r>
              <a:rPr lang="en-US" dirty="0"/>
              <a:t>for</a:t>
            </a:r>
            <a:endParaRPr lang="ru-RU" dirty="0"/>
          </a:p>
        </p:txBody>
      </p:sp>
      <p:sp>
        <p:nvSpPr>
          <p:cNvPr id="3" name="Content Placeholder 2">
            <a:extLst>
              <a:ext uri="{FF2B5EF4-FFF2-40B4-BE49-F238E27FC236}">
                <a16:creationId xmlns:a16="http://schemas.microsoft.com/office/drawing/2014/main" id="{50C48DEF-693E-40E9-9328-A868A238287B}"/>
              </a:ext>
            </a:extLst>
          </p:cNvPr>
          <p:cNvSpPr>
            <a:spLocks noGrp="1"/>
          </p:cNvSpPr>
          <p:nvPr>
            <p:ph idx="1"/>
          </p:nvPr>
        </p:nvSpPr>
        <p:spPr/>
        <p:txBody>
          <a:bodyPr>
            <a:normAutofit fontScale="77500" lnSpcReduction="20000"/>
          </a:bodyPr>
          <a:lstStyle/>
          <a:p>
            <a:r>
              <a:rPr lang="en-US" dirty="0">
                <a:latin typeface="Consolas" panose="020B0609020204030204" pitchFamily="49" charset="0"/>
              </a:rPr>
              <a:t>for (</a:t>
            </a:r>
            <a:r>
              <a:rPr lang="en-US" dirty="0"/>
              <a:t> </a:t>
            </a:r>
            <a:r>
              <a:rPr lang="en-US" i="1" dirty="0"/>
              <a:t>expr1</a:t>
            </a:r>
            <a:r>
              <a:rPr lang="en-US" i="1" baseline="-25000" dirty="0"/>
              <a:t>opt</a:t>
            </a:r>
            <a:r>
              <a:rPr lang="en-US" dirty="0"/>
              <a:t> </a:t>
            </a:r>
            <a:r>
              <a:rPr lang="en-US" dirty="0">
                <a:latin typeface="Consolas" panose="020B0609020204030204" pitchFamily="49" charset="0"/>
              </a:rPr>
              <a:t>;</a:t>
            </a:r>
            <a:r>
              <a:rPr lang="en-US" dirty="0"/>
              <a:t> </a:t>
            </a:r>
            <a:r>
              <a:rPr lang="en-US" i="1" dirty="0"/>
              <a:t>expr2</a:t>
            </a:r>
            <a:r>
              <a:rPr lang="en-US" i="1" baseline="-25000" dirty="0"/>
              <a:t>opt</a:t>
            </a:r>
            <a:r>
              <a:rPr lang="en-US" dirty="0"/>
              <a:t> </a:t>
            </a:r>
            <a:r>
              <a:rPr lang="en-US" dirty="0">
                <a:latin typeface="Consolas" panose="020B0609020204030204" pitchFamily="49" charset="0"/>
              </a:rPr>
              <a:t>;</a:t>
            </a:r>
            <a:r>
              <a:rPr lang="en-US" dirty="0"/>
              <a:t> </a:t>
            </a:r>
            <a:r>
              <a:rPr lang="en-US" i="1" dirty="0"/>
              <a:t>expr3</a:t>
            </a:r>
            <a:r>
              <a:rPr lang="en-US" i="1" baseline="-25000" dirty="0"/>
              <a:t>opt</a:t>
            </a:r>
            <a:r>
              <a:rPr lang="en-US" dirty="0"/>
              <a:t> </a:t>
            </a:r>
            <a:r>
              <a:rPr lang="en-US" dirty="0">
                <a:latin typeface="Consolas" panose="020B0609020204030204" pitchFamily="49" charset="0"/>
              </a:rPr>
              <a:t>)</a:t>
            </a:r>
            <a:r>
              <a:rPr lang="en-US" dirty="0"/>
              <a:t> statement</a:t>
            </a:r>
          </a:p>
          <a:p>
            <a:pPr marL="0" indent="0">
              <a:buNone/>
            </a:pPr>
            <a:endParaRPr lang="en-US" dirty="0"/>
          </a:p>
          <a:p>
            <a:pPr marL="0" indent="0">
              <a:buNone/>
            </a:pPr>
            <a:r>
              <a:rPr lang="en-US" dirty="0"/>
              <a:t>{</a:t>
            </a:r>
          </a:p>
          <a:p>
            <a:pPr marL="0" indent="0">
              <a:buNone/>
            </a:pPr>
            <a:r>
              <a:rPr lang="en-US" dirty="0"/>
              <a:t>    expr1;</a:t>
            </a:r>
          </a:p>
          <a:p>
            <a:pPr marL="0" indent="0">
              <a:buNone/>
            </a:pPr>
            <a:r>
              <a:rPr lang="en-US" dirty="0"/>
              <a:t>    while(expr2){</a:t>
            </a:r>
          </a:p>
          <a:p>
            <a:pPr marL="0" indent="0">
              <a:buNone/>
            </a:pPr>
            <a:r>
              <a:rPr lang="en-US" dirty="0"/>
              <a:t>        statement;</a:t>
            </a:r>
          </a:p>
          <a:p>
            <a:pPr marL="0" indent="0">
              <a:buNone/>
            </a:pPr>
            <a:r>
              <a:rPr lang="en-US" dirty="0"/>
              <a:t>        expr3;</a:t>
            </a:r>
          </a:p>
          <a:p>
            <a:pPr marL="0" indent="0">
              <a:buNone/>
            </a:pPr>
            <a:r>
              <a:rPr lang="en-US" dirty="0"/>
              <a:t>    }</a:t>
            </a:r>
          </a:p>
          <a:p>
            <a:pPr marL="0" indent="0">
              <a:buNone/>
            </a:pPr>
            <a:r>
              <a:rPr lang="en-US" dirty="0"/>
              <a:t>}</a:t>
            </a:r>
          </a:p>
          <a:p>
            <a:pPr marL="0" indent="0">
              <a:buNone/>
            </a:pPr>
            <a:endParaRPr lang="en-US" dirty="0"/>
          </a:p>
          <a:p>
            <a:pPr marL="0" indent="0">
              <a:buNone/>
            </a:pPr>
            <a:r>
              <a:rPr lang="en-US" dirty="0" err="1"/>
              <a:t>int</a:t>
            </a:r>
            <a:r>
              <a:rPr lang="en-US" dirty="0"/>
              <a:t> </a:t>
            </a:r>
            <a:r>
              <a:rPr lang="en-US" dirty="0" err="1"/>
              <a:t>i</a:t>
            </a:r>
            <a:r>
              <a:rPr lang="en-US" dirty="0"/>
              <a:t>;</a:t>
            </a:r>
          </a:p>
          <a:p>
            <a:pPr marL="0" indent="0">
              <a:buNone/>
            </a:pPr>
            <a:r>
              <a:rPr lang="en-US" dirty="0"/>
              <a:t>for(</a:t>
            </a:r>
            <a:r>
              <a:rPr lang="en-US" dirty="0" err="1"/>
              <a:t>i</a:t>
            </a:r>
            <a:r>
              <a:rPr lang="en-US" dirty="0"/>
              <a:t>=0;i&lt;100;++</a:t>
            </a:r>
            <a:r>
              <a:rPr lang="en-US" dirty="0" err="1"/>
              <a:t>i</a:t>
            </a:r>
            <a:r>
              <a:rPr lang="en-US" dirty="0"/>
              <a:t>)</a:t>
            </a:r>
          </a:p>
          <a:p>
            <a:pPr marL="0" indent="0">
              <a:buNone/>
            </a:pPr>
            <a:r>
              <a:rPr lang="en-US" dirty="0"/>
              <a:t>    </a:t>
            </a:r>
            <a:r>
              <a:rPr lang="en-US" dirty="0" err="1"/>
              <a:t>std</a:t>
            </a:r>
            <a:r>
              <a:rPr lang="en-US" dirty="0"/>
              <a:t>::</a:t>
            </a:r>
            <a:r>
              <a:rPr lang="en-US" dirty="0" err="1"/>
              <a:t>cout</a:t>
            </a:r>
            <a:r>
              <a:rPr lang="en-US" dirty="0"/>
              <a:t> &lt;&lt; </a:t>
            </a:r>
            <a:r>
              <a:rPr lang="en-US" dirty="0" err="1"/>
              <a:t>i</a:t>
            </a:r>
            <a:r>
              <a:rPr lang="en-US" dirty="0"/>
              <a:t> &lt;&lt; ‘\n’;</a:t>
            </a:r>
          </a:p>
        </p:txBody>
      </p:sp>
    </p:spTree>
    <p:extLst>
      <p:ext uri="{BB962C8B-B14F-4D97-AF65-F5344CB8AC3E}">
        <p14:creationId xmlns:p14="http://schemas.microsoft.com/office/powerpoint/2010/main" val="41234379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FBCF4-E440-45F1-9CD1-43D723237A01}"/>
              </a:ext>
            </a:extLst>
          </p:cNvPr>
          <p:cNvSpPr>
            <a:spLocks noGrp="1"/>
          </p:cNvSpPr>
          <p:nvPr>
            <p:ph idx="1"/>
          </p:nvPr>
        </p:nvSpPr>
        <p:spPr>
          <a:xfrm>
            <a:off x="838200" y="383059"/>
            <a:ext cx="6520249" cy="6124532"/>
          </a:xfrm>
        </p:spPr>
        <p:txBody>
          <a:bodyPr>
            <a:normAutofit fontScale="77500" lnSpcReduction="20000"/>
          </a:bodyPr>
          <a:lstStyle/>
          <a:p>
            <a:pPr marL="0" indent="0">
              <a:buNone/>
            </a:pP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i,j</a:t>
            </a:r>
            <a:r>
              <a:rPr lang="en-US" dirty="0">
                <a:latin typeface="Consolas" panose="020B0609020204030204" pitchFamily="49" charset="0"/>
              </a:rPr>
              <a:t>;</a:t>
            </a:r>
          </a:p>
          <a:p>
            <a:pPr marL="0" indent="0">
              <a:buNone/>
            </a:pPr>
            <a:r>
              <a:rPr lang="en-US" dirty="0">
                <a:latin typeface="Consolas" panose="020B0609020204030204" pitchFamily="49" charset="0"/>
              </a:rPr>
              <a:t>// </a:t>
            </a:r>
            <a:r>
              <a:rPr lang="ru-RU" dirty="0">
                <a:latin typeface="Consolas" panose="020B0609020204030204" pitchFamily="49" charset="0"/>
              </a:rPr>
              <a:t>от 100 до 2 с шагом в -2</a:t>
            </a:r>
          </a:p>
          <a:p>
            <a:pPr marL="0" inden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=100;i&gt;=2;i-</a:t>
            </a:r>
            <a:r>
              <a:rPr lang="ru-RU" dirty="0">
                <a:latin typeface="Consolas" panose="020B0609020204030204" pitchFamily="49" charset="0"/>
              </a:rPr>
              <a:t>=</a:t>
            </a:r>
            <a:r>
              <a:rPr lang="en-US" dirty="0">
                <a:latin typeface="Consolas" panose="020B0609020204030204" pitchFamily="49" charset="0"/>
              </a:rPr>
              <a:t>2)</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None/>
            </a:pPr>
            <a:r>
              <a:rPr lang="en-US" dirty="0">
                <a:latin typeface="Consolas" panose="020B0609020204030204" pitchFamily="49" charset="0"/>
              </a:rPr>
              <a:t>// </a:t>
            </a:r>
            <a:r>
              <a:rPr lang="ru-RU" dirty="0">
                <a:latin typeface="Consolas" panose="020B0609020204030204" pitchFamily="49" charset="0"/>
              </a:rPr>
              <a:t>Степени числа 2 до 1024</a:t>
            </a:r>
          </a:p>
          <a:p>
            <a:pPr marL="0" inden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=1;i&lt;=1024;i*</a:t>
            </a:r>
            <a:r>
              <a:rPr lang="ru-RU" dirty="0">
                <a:latin typeface="Consolas" panose="020B0609020204030204" pitchFamily="49" charset="0"/>
              </a:rPr>
              <a:t>=</a:t>
            </a:r>
            <a:r>
              <a:rPr lang="en-US" dirty="0">
                <a:latin typeface="Consolas" panose="020B0609020204030204" pitchFamily="49" charset="0"/>
              </a:rPr>
              <a:t>2)</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None/>
            </a:pPr>
            <a:r>
              <a:rPr lang="en-US" dirty="0">
                <a:latin typeface="Consolas" panose="020B0609020204030204" pitchFamily="49" charset="0"/>
              </a:rPr>
              <a:t>// </a:t>
            </a:r>
            <a:r>
              <a:rPr lang="ru-RU" dirty="0">
                <a:latin typeface="Consolas" panose="020B0609020204030204" pitchFamily="49" charset="0"/>
              </a:rPr>
              <a:t>Два счётчика сразу:</a:t>
            </a:r>
          </a:p>
          <a:p>
            <a:pPr marL="0" inden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=0,j=1;i&lt;10;</a:t>
            </a:r>
            <a:r>
              <a:rPr lang="ru-RU" dirty="0">
                <a:latin typeface="Consolas" panose="020B0609020204030204" pitchFamily="49" charset="0"/>
              </a:rPr>
              <a:t>++</a:t>
            </a:r>
            <a:r>
              <a:rPr lang="en-US" dirty="0" err="1">
                <a:latin typeface="Consolas" panose="020B0609020204030204" pitchFamily="49" charset="0"/>
              </a:rPr>
              <a:t>i,j</a:t>
            </a:r>
            <a:r>
              <a:rPr lang="en-US" dirty="0">
                <a:latin typeface="Consolas" panose="020B0609020204030204" pitchFamily="49" charset="0"/>
              </a:rPr>
              <a:t>*</a:t>
            </a:r>
            <a:r>
              <a:rPr lang="ru-RU" dirty="0">
                <a:latin typeface="Consolas" panose="020B0609020204030204" pitchFamily="49" charset="0"/>
              </a:rPr>
              <a:t>=</a:t>
            </a:r>
            <a:r>
              <a:rPr lang="en-US" dirty="0">
                <a:latin typeface="Consolas" panose="020B0609020204030204" pitchFamily="49" charset="0"/>
              </a:rPr>
              <a:t>3)</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 - " &lt;&lt; j &lt;&lt; '\n';</a:t>
            </a:r>
          </a:p>
          <a:p>
            <a:pPr marL="0" indent="0">
              <a:buNone/>
            </a:pPr>
            <a:r>
              <a:rPr lang="en-US" dirty="0">
                <a:latin typeface="Consolas" panose="020B0609020204030204" pitchFamily="49" charset="0"/>
              </a:rPr>
              <a:t>// </a:t>
            </a:r>
            <a:r>
              <a:rPr lang="ru-RU" dirty="0">
                <a:latin typeface="Consolas" panose="020B0609020204030204" pitchFamily="49" charset="0"/>
              </a:rPr>
              <a:t>Вводить числа, пока ввод успешен</a:t>
            </a:r>
            <a:br>
              <a:rPr lang="en-US" dirty="0">
                <a:latin typeface="Consolas" panose="020B0609020204030204" pitchFamily="49" charset="0"/>
              </a:rPr>
            </a:br>
            <a:r>
              <a:rPr lang="en-US" dirty="0">
                <a:latin typeface="Consolas" panose="020B0609020204030204" pitchFamily="49" charset="0"/>
              </a:rPr>
              <a:t>//</a:t>
            </a:r>
            <a:r>
              <a:rPr lang="ru-RU" dirty="0">
                <a:latin typeface="Consolas" panose="020B0609020204030204" pitchFamily="49" charset="0"/>
              </a:rPr>
              <a:t> вывести число введённых чисел по</a:t>
            </a:r>
            <a:br>
              <a:rPr lang="en-US" dirty="0">
                <a:latin typeface="Consolas" panose="020B0609020204030204" pitchFamily="49" charset="0"/>
              </a:rPr>
            </a:br>
            <a:r>
              <a:rPr lang="en-US" dirty="0">
                <a:latin typeface="Consolas" panose="020B0609020204030204" pitchFamily="49" charset="0"/>
              </a:rPr>
              <a:t>// </a:t>
            </a:r>
            <a:r>
              <a:rPr lang="ru-RU" dirty="0">
                <a:latin typeface="Consolas" panose="020B0609020204030204" pitchFamily="49" charset="0"/>
              </a:rPr>
              <a:t>окончании.</a:t>
            </a:r>
          </a:p>
          <a:p>
            <a:pPr marL="0" inden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=0;std::</a:t>
            </a:r>
            <a:r>
              <a:rPr lang="en-US" dirty="0" err="1">
                <a:latin typeface="Consolas" panose="020B0609020204030204" pitchFamily="49" charset="0"/>
              </a:rPr>
              <a:t>cin</a:t>
            </a:r>
            <a:r>
              <a:rPr lang="en-US" dirty="0">
                <a:latin typeface="Consolas" panose="020B0609020204030204" pitchFamily="49" charset="0"/>
              </a:rPr>
              <a:t> &gt;&gt; j;++</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j &lt;&lt; '\n';</a:t>
            </a:r>
          </a:p>
          <a:p>
            <a:pPr marL="0" indent="0">
              <a:buNone/>
            </a:pP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"Total inputs: &lt;&lt;</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None/>
            </a:pPr>
            <a:endParaRPr lang="ru-RU" dirty="0">
              <a:latin typeface="Consolas" panose="020B0609020204030204" pitchFamily="49" charset="0"/>
            </a:endParaRPr>
          </a:p>
        </p:txBody>
      </p:sp>
      <p:sp>
        <p:nvSpPr>
          <p:cNvPr id="4" name="Content Placeholder 2">
            <a:extLst>
              <a:ext uri="{FF2B5EF4-FFF2-40B4-BE49-F238E27FC236}">
                <a16:creationId xmlns:a16="http://schemas.microsoft.com/office/drawing/2014/main" id="{D3D9719A-F062-4D3B-A9CE-7C3BBC7F6D70}"/>
              </a:ext>
            </a:extLst>
          </p:cNvPr>
          <p:cNvSpPr txBox="1">
            <a:spLocks/>
          </p:cNvSpPr>
          <p:nvPr/>
        </p:nvSpPr>
        <p:spPr>
          <a:xfrm>
            <a:off x="7712675" y="504568"/>
            <a:ext cx="4246605" cy="612453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onsolas" panose="020B0609020204030204" pitchFamily="49" charset="0"/>
              </a:rPr>
              <a:t>// [0;9]:</a:t>
            </a:r>
          </a:p>
          <a:p>
            <a:pPr marL="0" indent="0">
              <a:buFont typeface="Arial" panose="020B0604020202020204" pitchFamily="34" charse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=0;i&lt;=9;++</a:t>
            </a:r>
            <a:r>
              <a:rPr lang="en-US" dirty="0" err="1">
                <a:latin typeface="Consolas" panose="020B0609020204030204" pitchFamily="49" charset="0"/>
              </a:rPr>
              <a:t>i</a:t>
            </a:r>
            <a:r>
              <a:rPr lang="en-US" dirty="0">
                <a:latin typeface="Consolas" panose="020B0609020204030204" pitchFamily="49" charset="0"/>
              </a:rPr>
              <a:t>)</a:t>
            </a:r>
          </a:p>
          <a:p>
            <a:pPr marL="0" indent="0">
              <a:buFont typeface="Arial" panose="020B0604020202020204" pitchFamily="34" charse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Font typeface="Arial" panose="020B0604020202020204" pitchFamily="34" charset="0"/>
              <a:buNone/>
            </a:pPr>
            <a:r>
              <a:rPr lang="en-US" dirty="0">
                <a:latin typeface="Consolas" panose="020B0609020204030204" pitchFamily="49" charset="0"/>
              </a:rPr>
              <a:t>// [0;10), </a:t>
            </a:r>
            <a:r>
              <a:rPr lang="ru-RU" dirty="0">
                <a:latin typeface="Consolas" panose="020B0609020204030204" pitchFamily="49" charset="0"/>
              </a:rPr>
              <a:t>что то же самое:</a:t>
            </a:r>
          </a:p>
          <a:p>
            <a:pPr marL="0" indent="0">
              <a:buFont typeface="Arial" panose="020B0604020202020204" pitchFamily="34" charse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=0;i&lt;10;++</a:t>
            </a:r>
            <a:r>
              <a:rPr lang="en-US" dirty="0" err="1">
                <a:latin typeface="Consolas" panose="020B0609020204030204" pitchFamily="49" charset="0"/>
              </a:rPr>
              <a:t>i</a:t>
            </a:r>
            <a:r>
              <a:rPr lang="en-US" dirty="0">
                <a:latin typeface="Consolas" panose="020B0609020204030204" pitchFamily="49" charset="0"/>
              </a:rPr>
              <a:t>)</a:t>
            </a:r>
          </a:p>
          <a:p>
            <a:pPr marL="0" indent="0">
              <a:buFont typeface="Arial" panose="020B0604020202020204" pitchFamily="34" charse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Font typeface="Arial" panose="020B0604020202020204" pitchFamily="34" charset="0"/>
              <a:buNone/>
            </a:pPr>
            <a:r>
              <a:rPr lang="en-US" dirty="0">
                <a:latin typeface="Consolas" panose="020B0609020204030204" pitchFamily="49" charset="0"/>
              </a:rPr>
              <a:t>// [0;10] - </a:t>
            </a:r>
            <a:r>
              <a:rPr lang="ru-RU" dirty="0">
                <a:latin typeface="Consolas" panose="020B0609020204030204" pitchFamily="49" charset="0"/>
              </a:rPr>
              <a:t>другой интервал,</a:t>
            </a:r>
            <a:br>
              <a:rPr lang="en-US" dirty="0">
                <a:latin typeface="Consolas" panose="020B0609020204030204" pitchFamily="49" charset="0"/>
              </a:rPr>
            </a:br>
            <a:r>
              <a:rPr lang="en-US" dirty="0">
                <a:latin typeface="Consolas" panose="020B0609020204030204" pitchFamily="49" charset="0"/>
              </a:rPr>
              <a:t>//</a:t>
            </a:r>
            <a:r>
              <a:rPr lang="ru-RU" dirty="0">
                <a:latin typeface="Consolas" panose="020B0609020204030204" pitchFamily="49" charset="0"/>
              </a:rPr>
              <a:t> в который также входит</a:t>
            </a: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r>
              <a:rPr lang="ru-RU" dirty="0">
                <a:latin typeface="Consolas" panose="020B0609020204030204" pitchFamily="49" charset="0"/>
              </a:rPr>
              <a:t>число 10:</a:t>
            </a:r>
          </a:p>
          <a:p>
            <a:pPr marL="0" indent="0">
              <a:buFont typeface="Arial" panose="020B0604020202020204" pitchFamily="34" charse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=0;i&lt;=10;++</a:t>
            </a:r>
            <a:r>
              <a:rPr lang="en-US" dirty="0" err="1">
                <a:latin typeface="Consolas" panose="020B0609020204030204" pitchFamily="49" charset="0"/>
              </a:rPr>
              <a:t>i</a:t>
            </a:r>
            <a:r>
              <a:rPr lang="en-US" dirty="0">
                <a:latin typeface="Consolas" panose="020B0609020204030204" pitchFamily="49" charset="0"/>
              </a:rPr>
              <a:t>)</a:t>
            </a:r>
          </a:p>
          <a:p>
            <a:pPr marL="0" indent="0">
              <a:buFont typeface="Arial" panose="020B0604020202020204" pitchFamily="34" charse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Font typeface="Arial" panose="020B0604020202020204" pitchFamily="34" charset="0"/>
              <a:buNone/>
            </a:pPr>
            <a:r>
              <a:rPr lang="en-US" dirty="0">
                <a:latin typeface="Consolas" panose="020B0609020204030204" pitchFamily="49" charset="0"/>
              </a:rPr>
              <a:t>// </a:t>
            </a:r>
            <a:r>
              <a:rPr lang="ru-RU" dirty="0">
                <a:latin typeface="Consolas" panose="020B0609020204030204" pitchFamily="49" charset="0"/>
              </a:rPr>
              <a:t>От 10 до 0:</a:t>
            </a:r>
          </a:p>
          <a:p>
            <a:pPr marL="0" indent="0">
              <a:buFont typeface="Arial" panose="020B0604020202020204" pitchFamily="34" charse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=10;i&gt;=0;--</a:t>
            </a:r>
            <a:r>
              <a:rPr lang="en-US" dirty="0" err="1">
                <a:latin typeface="Consolas" panose="020B0609020204030204" pitchFamily="49" charset="0"/>
              </a:rPr>
              <a:t>i</a:t>
            </a:r>
            <a:r>
              <a:rPr lang="en-US" dirty="0">
                <a:latin typeface="Consolas" panose="020B0609020204030204" pitchFamily="49" charset="0"/>
              </a:rPr>
              <a:t>)</a:t>
            </a:r>
          </a:p>
          <a:p>
            <a:pPr marL="0" indent="0">
              <a:buFont typeface="Arial" panose="020B0604020202020204" pitchFamily="34" charse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Font typeface="Arial" panose="020B0604020202020204" pitchFamily="34" charset="0"/>
              <a:buNone/>
            </a:pPr>
            <a:r>
              <a:rPr lang="en-US" dirty="0">
                <a:latin typeface="Consolas" panose="020B0609020204030204" pitchFamily="49" charset="0"/>
              </a:rPr>
              <a:t>// </a:t>
            </a:r>
            <a:r>
              <a:rPr lang="ru-RU" dirty="0">
                <a:latin typeface="Consolas" panose="020B0609020204030204" pitchFamily="49" charset="0"/>
              </a:rPr>
              <a:t>Вечный цикл!</a:t>
            </a: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unsigned k;</a:t>
            </a:r>
          </a:p>
          <a:p>
            <a:pPr marL="0" indent="0">
              <a:buFont typeface="Arial" panose="020B0604020202020204" pitchFamily="34" charset="0"/>
              <a:buNone/>
            </a:pPr>
            <a:r>
              <a:rPr lang="en-US" dirty="0">
                <a:latin typeface="Consolas" panose="020B0609020204030204" pitchFamily="49" charset="0"/>
              </a:rPr>
              <a:t>for(k=10;k&gt;=0;--k)</a:t>
            </a:r>
          </a:p>
          <a:p>
            <a:pPr marL="0" indent="0">
              <a:buFont typeface="Arial" panose="020B0604020202020204" pitchFamily="34" charse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k &lt;&lt; '\n';</a:t>
            </a:r>
            <a:endParaRPr lang="ru-RU" dirty="0">
              <a:latin typeface="Consolas" panose="020B0609020204030204" pitchFamily="49" charset="0"/>
            </a:endParaRPr>
          </a:p>
        </p:txBody>
      </p:sp>
      <p:cxnSp>
        <p:nvCxnSpPr>
          <p:cNvPr id="6" name="Straight Connector 5">
            <a:extLst>
              <a:ext uri="{FF2B5EF4-FFF2-40B4-BE49-F238E27FC236}">
                <a16:creationId xmlns:a16="http://schemas.microsoft.com/office/drawing/2014/main" id="{C6B1D77E-FEB0-4AFE-8BB9-C6CF288547E2}"/>
              </a:ext>
            </a:extLst>
          </p:cNvPr>
          <p:cNvCxnSpPr/>
          <p:nvPr/>
        </p:nvCxnSpPr>
        <p:spPr>
          <a:xfrm>
            <a:off x="7451124" y="383059"/>
            <a:ext cx="0" cy="6233984"/>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6223883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5AAC-EE71-46C1-BFBE-CF0E7A05B789}"/>
              </a:ext>
            </a:extLst>
          </p:cNvPr>
          <p:cNvSpPr>
            <a:spLocks noGrp="1"/>
          </p:cNvSpPr>
          <p:nvPr>
            <p:ph type="title"/>
          </p:nvPr>
        </p:nvSpPr>
        <p:spPr/>
        <p:txBody>
          <a:bodyPr/>
          <a:lstStyle/>
          <a:p>
            <a:r>
              <a:rPr lang="ru-RU" dirty="0"/>
              <a:t>Операторы перехода</a:t>
            </a:r>
          </a:p>
        </p:txBody>
      </p:sp>
      <p:sp>
        <p:nvSpPr>
          <p:cNvPr id="3" name="Content Placeholder 2">
            <a:extLst>
              <a:ext uri="{FF2B5EF4-FFF2-40B4-BE49-F238E27FC236}">
                <a16:creationId xmlns:a16="http://schemas.microsoft.com/office/drawing/2014/main" id="{88E0851E-9AA1-4F74-BE08-2428B7D26A4E}"/>
              </a:ext>
            </a:extLst>
          </p:cNvPr>
          <p:cNvSpPr>
            <a:spLocks noGrp="1"/>
          </p:cNvSpPr>
          <p:nvPr>
            <p:ph idx="1"/>
          </p:nvPr>
        </p:nvSpPr>
        <p:spPr/>
        <p:txBody>
          <a:bodyPr>
            <a:normAutofit fontScale="85000" lnSpcReduction="20000"/>
          </a:bodyPr>
          <a:lstStyle/>
          <a:p>
            <a:pPr marL="0" indent="0">
              <a:buNone/>
            </a:pP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=0;i&lt;100;++</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if(bad(</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break;             // </a:t>
            </a:r>
            <a:r>
              <a:rPr lang="en-US" dirty="0" err="1">
                <a:latin typeface="Consolas" panose="020B0609020204030204" pitchFamily="49" charset="0"/>
              </a:rPr>
              <a:t>goto</a:t>
            </a:r>
            <a:r>
              <a:rPr lang="en-US" dirty="0">
                <a:latin typeface="Consolas" panose="020B0609020204030204" pitchFamily="49" charset="0"/>
              </a:rPr>
              <a:t> </a:t>
            </a:r>
            <a:r>
              <a:rPr lang="en-US" dirty="0" err="1">
                <a:latin typeface="Consolas" panose="020B0609020204030204" pitchFamily="49" charset="0"/>
              </a:rPr>
              <a:t>after_loop</a:t>
            </a:r>
            <a:r>
              <a:rPr lang="en-US" dirty="0">
                <a:latin typeface="Consolas" panose="020B0609020204030204" pitchFamily="49" charset="0"/>
              </a:rPr>
              <a:t>;</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if(</a:t>
            </a:r>
            <a:r>
              <a:rPr lang="en-US" dirty="0" err="1">
                <a:latin typeface="Consolas" panose="020B0609020204030204" pitchFamily="49" charset="0"/>
              </a:rPr>
              <a:t>slightly_bad</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continue;          // </a:t>
            </a:r>
            <a:r>
              <a:rPr lang="en-US" dirty="0" err="1">
                <a:latin typeface="Consolas" panose="020B0609020204030204" pitchFamily="49" charset="0"/>
              </a:rPr>
              <a:t>goto</a:t>
            </a:r>
            <a:r>
              <a:rPr lang="en-US" dirty="0">
                <a:latin typeface="Consolas" panose="020B0609020204030204" pitchFamily="49" charset="0"/>
              </a:rPr>
              <a:t> </a:t>
            </a:r>
            <a:r>
              <a:rPr lang="en-US" dirty="0" err="1">
                <a:latin typeface="Consolas" panose="020B0609020204030204" pitchFamily="49" charset="0"/>
              </a:rPr>
              <a:t>end_of_iteration</a:t>
            </a:r>
            <a:r>
              <a:rPr lang="en-US" dirty="0">
                <a:latin typeface="Consolas" panose="020B0609020204030204" pitchFamily="49" charset="0"/>
              </a:rPr>
              <a:t>;</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a:t>
            </a:r>
            <a:r>
              <a:rPr lang="en-US" dirty="0" err="1">
                <a:latin typeface="Consolas" panose="020B0609020204030204" pitchFamily="49" charset="0"/>
              </a:rPr>
              <a:t>end_of_iteration</a:t>
            </a: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r>
              <a:rPr lang="en-US" dirty="0" err="1">
                <a:latin typeface="Consolas" panose="020B0609020204030204" pitchFamily="49" charset="0"/>
              </a:rPr>
              <a:t>after_loop</a:t>
            </a:r>
            <a:r>
              <a:rPr lang="en-US" dirty="0">
                <a:latin typeface="Consolas" panose="020B0609020204030204" pitchFamily="49" charset="0"/>
              </a:rPr>
              <a:t>: ;</a:t>
            </a:r>
            <a:endParaRPr lang="ru-RU" dirty="0">
              <a:latin typeface="Consolas" panose="020B0609020204030204" pitchFamily="49" charset="0"/>
            </a:endParaRPr>
          </a:p>
        </p:txBody>
      </p:sp>
    </p:spTree>
    <p:extLst>
      <p:ext uri="{BB962C8B-B14F-4D97-AF65-F5344CB8AC3E}">
        <p14:creationId xmlns:p14="http://schemas.microsoft.com/office/powerpoint/2010/main" val="16116392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051ED9-9E10-4385-8AEB-E9C58A7E0B3B}"/>
              </a:ext>
            </a:extLst>
          </p:cNvPr>
          <p:cNvSpPr>
            <a:spLocks noGrp="1"/>
          </p:cNvSpPr>
          <p:nvPr>
            <p:ph idx="1"/>
          </p:nvPr>
        </p:nvSpPr>
        <p:spPr>
          <a:xfrm>
            <a:off x="838200" y="420130"/>
            <a:ext cx="10515600" cy="6087461"/>
          </a:xfrm>
        </p:spPr>
        <p:txBody>
          <a:bodyPr>
            <a:normAutofit fontScale="55000" lnSpcReduction="20000"/>
          </a:bodyPr>
          <a:lstStyle/>
          <a:p>
            <a:pPr marL="0" indent="0">
              <a:buNone/>
            </a:pPr>
            <a:r>
              <a:rPr lang="en-US" dirty="0">
                <a:latin typeface="Consolas" panose="020B0609020204030204" pitchFamily="49" charset="0"/>
              </a:rPr>
              <a:t>#include &lt;iostream&gt;</a:t>
            </a:r>
          </a:p>
          <a:p>
            <a:pPr marL="0" indent="0">
              <a:buNone/>
            </a:pPr>
            <a:r>
              <a:rPr lang="en-US" dirty="0" err="1">
                <a:latin typeface="Consolas" panose="020B0609020204030204" pitchFamily="49" charset="0"/>
              </a:rPr>
              <a:t>int</a:t>
            </a:r>
            <a:r>
              <a:rPr lang="en-US" dirty="0">
                <a:latin typeface="Consolas" panose="020B0609020204030204" pitchFamily="49" charset="0"/>
              </a:rPr>
              <a:t> main()</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unsigned n;</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"How many numbers? ";</a:t>
            </a:r>
          </a:p>
          <a:p>
            <a:pPr marL="0" indent="0">
              <a:buNone/>
            </a:pPr>
            <a:r>
              <a:rPr lang="en-US" dirty="0">
                <a:latin typeface="Consolas" panose="020B0609020204030204" pitchFamily="49" charset="0"/>
              </a:rPr>
              <a:t>    if(!(</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cin</a:t>
            </a:r>
            <a:r>
              <a:rPr lang="en-US" dirty="0">
                <a:latin typeface="Consolas" panose="020B0609020204030204" pitchFamily="49" charset="0"/>
              </a:rPr>
              <a:t> &gt;&gt; n)){</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cerr</a:t>
            </a:r>
            <a:r>
              <a:rPr lang="en-US" dirty="0">
                <a:latin typeface="Consolas" panose="020B0609020204030204" pitchFamily="49" charset="0"/>
              </a:rPr>
              <a:t> &lt;&lt; "Input failed or invalid count.\n";</a:t>
            </a:r>
          </a:p>
          <a:p>
            <a:pPr marL="0" indent="0">
              <a:buNone/>
            </a:pPr>
            <a:r>
              <a:rPr lang="en-US" dirty="0">
                <a:latin typeface="Consolas" panose="020B0609020204030204" pitchFamily="49" charset="0"/>
              </a:rPr>
              <a:t>        return 1;</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double sum = 0.;</a:t>
            </a:r>
          </a:p>
          <a:p>
            <a:pPr marL="0" indent="0">
              <a:buNone/>
            </a:pPr>
            <a:r>
              <a:rPr lang="en-US" dirty="0">
                <a:latin typeface="Consolas" panose="020B0609020204030204" pitchFamily="49" charset="0"/>
              </a:rPr>
              <a:t>    while(n){</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"Input a number: ";</a:t>
            </a:r>
          </a:p>
          <a:p>
            <a:pPr marL="0" indent="0">
              <a:buNone/>
            </a:pPr>
            <a:r>
              <a:rPr lang="en-US" dirty="0">
                <a:latin typeface="Consolas" panose="020B0609020204030204" pitchFamily="49" charset="0"/>
              </a:rPr>
              <a:t>        double x;</a:t>
            </a:r>
          </a:p>
          <a:p>
            <a:pPr marL="0" indent="0">
              <a:buNone/>
            </a:pPr>
            <a:r>
              <a:rPr lang="en-US" dirty="0">
                <a:latin typeface="Consolas" panose="020B0609020204030204" pitchFamily="49" charset="0"/>
              </a:rPr>
              <a:t>        if(!(</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cin</a:t>
            </a:r>
            <a:r>
              <a:rPr lang="en-US" dirty="0">
                <a:latin typeface="Consolas" panose="020B0609020204030204" pitchFamily="49" charset="0"/>
              </a:rPr>
              <a:t> &gt;&gt; x))</a:t>
            </a:r>
          </a:p>
          <a:p>
            <a:pPr marL="0" indent="0">
              <a:buNone/>
            </a:pPr>
            <a:r>
              <a:rPr lang="en-US" dirty="0">
                <a:latin typeface="Consolas" panose="020B0609020204030204" pitchFamily="49" charset="0"/>
              </a:rPr>
              <a:t>            break;</a:t>
            </a:r>
          </a:p>
          <a:p>
            <a:pPr marL="0" indent="0">
              <a:buNone/>
            </a:pPr>
            <a:r>
              <a:rPr lang="en-US" dirty="0">
                <a:latin typeface="Consolas" panose="020B0609020204030204" pitchFamily="49" charset="0"/>
              </a:rPr>
              <a:t>        sum += x;</a:t>
            </a:r>
          </a:p>
          <a:p>
            <a:pPr marL="0" indent="0">
              <a:buNone/>
            </a:pPr>
            <a:r>
              <a:rPr lang="en-US" dirty="0">
                <a:latin typeface="Consolas" panose="020B0609020204030204" pitchFamily="49" charset="0"/>
              </a:rPr>
              <a:t>        --n;</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"Sum of numbers: " &lt;&lt; sum &lt;&lt; "\n"</a:t>
            </a:r>
          </a:p>
          <a:p>
            <a:pPr marL="0" indent="0">
              <a:buNone/>
            </a:pPr>
            <a:r>
              <a:rPr lang="en-US" dirty="0">
                <a:latin typeface="Consolas" panose="020B0609020204030204" pitchFamily="49" charset="0"/>
              </a:rPr>
              <a:t>                 "You failed to input " &lt;&lt; n &lt;&lt; " numbers.\n";</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0971724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C2FC5F-551C-4B37-B12F-500C178A2D7F}"/>
              </a:ext>
            </a:extLst>
          </p:cNvPr>
          <p:cNvSpPr>
            <a:spLocks noGrp="1"/>
          </p:cNvSpPr>
          <p:nvPr>
            <p:ph idx="1"/>
          </p:nvPr>
        </p:nvSpPr>
        <p:spPr>
          <a:xfrm>
            <a:off x="838200" y="481914"/>
            <a:ext cx="2430162" cy="6025677"/>
          </a:xfrm>
        </p:spPr>
        <p:txBody>
          <a:bodyPr>
            <a:noAutofit/>
          </a:bodyPr>
          <a:lstStyle/>
          <a:p>
            <a:pPr marL="0" indent="0">
              <a:buNone/>
            </a:pPr>
            <a:r>
              <a:rPr lang="en-US" sz="1000" dirty="0">
                <a:latin typeface="Consolas" panose="020B0609020204030204" pitchFamily="49" charset="0"/>
              </a:rPr>
              <a:t>while(</a:t>
            </a:r>
            <a:r>
              <a:rPr lang="en-US" sz="1000" dirty="0" err="1">
                <a:latin typeface="Consolas" panose="020B0609020204030204" pitchFamily="49" charset="0"/>
              </a:rPr>
              <a:t>loop_condition</a:t>
            </a:r>
            <a:r>
              <a:rPr lang="en-US" sz="1000" dirty="0">
                <a:latin typeface="Consolas" panose="020B0609020204030204" pitchFamily="49" charset="0"/>
              </a:rPr>
              <a:t>){</a:t>
            </a:r>
          </a:p>
          <a:p>
            <a:pPr marL="0" indent="0">
              <a:buNone/>
            </a:pPr>
            <a:r>
              <a:rPr lang="en-US" sz="1000" dirty="0">
                <a:latin typeface="Consolas" panose="020B0609020204030204" pitchFamily="49" charset="0"/>
              </a:rPr>
              <a:t>    if(condition1){</a:t>
            </a:r>
          </a:p>
          <a:p>
            <a:pPr marL="0" indent="0">
              <a:buNone/>
            </a:pPr>
            <a:r>
              <a:rPr lang="en-US" sz="1000" dirty="0">
                <a:latin typeface="Consolas" panose="020B0609020204030204" pitchFamily="49" charset="0"/>
              </a:rPr>
              <a:t>        // ...</a:t>
            </a:r>
          </a:p>
          <a:p>
            <a:pPr marL="0" indent="0">
              <a:buNone/>
            </a:pPr>
            <a:r>
              <a:rPr lang="en-US" sz="1000" dirty="0">
                <a:latin typeface="Consolas" panose="020B0609020204030204" pitchFamily="49" charset="0"/>
              </a:rPr>
              <a:t>        if(condition2){</a:t>
            </a:r>
          </a:p>
          <a:p>
            <a:pPr marL="0" indent="0">
              <a:buNone/>
            </a:pPr>
            <a:r>
              <a:rPr lang="en-US" sz="1000" dirty="0">
                <a:latin typeface="Consolas" panose="020B0609020204030204" pitchFamily="49" charset="0"/>
              </a:rPr>
              <a:t>            // ...</a:t>
            </a:r>
          </a:p>
          <a:p>
            <a:pPr marL="0" indent="0">
              <a:buNone/>
            </a:pPr>
            <a:r>
              <a:rPr lang="en-US" sz="1000" dirty="0">
                <a:latin typeface="Consolas" panose="020B0609020204030204" pitchFamily="49" charset="0"/>
              </a:rPr>
              <a:t>            if(condition3){</a:t>
            </a:r>
          </a:p>
          <a:p>
            <a:pPr marL="0" indent="0">
              <a:buNone/>
            </a:pPr>
            <a:r>
              <a:rPr lang="en-US" sz="1000" dirty="0">
                <a:latin typeface="Consolas" panose="020B0609020204030204" pitchFamily="49" charset="0"/>
              </a:rPr>
              <a:t>                // ...</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while(</a:t>
            </a:r>
            <a:r>
              <a:rPr lang="en-US" sz="1000" dirty="0" err="1">
                <a:latin typeface="Consolas" panose="020B0609020204030204" pitchFamily="49" charset="0"/>
              </a:rPr>
              <a:t>loop_condition</a:t>
            </a:r>
            <a:r>
              <a:rPr lang="en-US" sz="1000" dirty="0">
                <a:latin typeface="Consolas" panose="020B0609020204030204" pitchFamily="49" charset="0"/>
              </a:rPr>
              <a:t>){</a:t>
            </a:r>
          </a:p>
          <a:p>
            <a:pPr marL="0" indent="0">
              <a:buNone/>
            </a:pPr>
            <a:r>
              <a:rPr lang="en-US" sz="1000" dirty="0">
                <a:latin typeface="Consolas" panose="020B0609020204030204" pitchFamily="49" charset="0"/>
              </a:rPr>
              <a:t>    if(!condition1)</a:t>
            </a:r>
          </a:p>
          <a:p>
            <a:pPr marL="0" indent="0">
              <a:buNone/>
            </a:pPr>
            <a:r>
              <a:rPr lang="en-US" sz="1000" dirty="0">
                <a:latin typeface="Consolas" panose="020B0609020204030204" pitchFamily="49" charset="0"/>
              </a:rPr>
              <a:t>        continue;</a:t>
            </a:r>
          </a:p>
          <a:p>
            <a:pPr marL="0" indent="0">
              <a:buNone/>
            </a:pPr>
            <a:r>
              <a:rPr lang="en-US" sz="1000" dirty="0">
                <a:latin typeface="Consolas" panose="020B0609020204030204" pitchFamily="49" charset="0"/>
              </a:rPr>
              <a:t>    // ...</a:t>
            </a:r>
          </a:p>
          <a:p>
            <a:pPr marL="0" indent="0">
              <a:buNone/>
            </a:pPr>
            <a:r>
              <a:rPr lang="en-US" sz="1000" dirty="0">
                <a:latin typeface="Consolas" panose="020B0609020204030204" pitchFamily="49" charset="0"/>
              </a:rPr>
              <a:t>    if(!condition2)</a:t>
            </a:r>
          </a:p>
          <a:p>
            <a:pPr marL="0" indent="0">
              <a:buNone/>
            </a:pPr>
            <a:r>
              <a:rPr lang="en-US" sz="1000" dirty="0">
                <a:latin typeface="Consolas" panose="020B0609020204030204" pitchFamily="49" charset="0"/>
              </a:rPr>
              <a:t>        continue;</a:t>
            </a:r>
          </a:p>
          <a:p>
            <a:pPr marL="0" indent="0">
              <a:buNone/>
            </a:pPr>
            <a:r>
              <a:rPr lang="en-US" sz="1000" dirty="0">
                <a:latin typeface="Consolas" panose="020B0609020204030204" pitchFamily="49" charset="0"/>
              </a:rPr>
              <a:t>    // ...</a:t>
            </a:r>
          </a:p>
          <a:p>
            <a:pPr marL="0" indent="0">
              <a:buNone/>
            </a:pPr>
            <a:r>
              <a:rPr lang="en-US" sz="1000" dirty="0">
                <a:latin typeface="Consolas" panose="020B0609020204030204" pitchFamily="49" charset="0"/>
              </a:rPr>
              <a:t>    if(!condition3)</a:t>
            </a:r>
          </a:p>
          <a:p>
            <a:pPr marL="0" indent="0">
              <a:buNone/>
            </a:pPr>
            <a:r>
              <a:rPr lang="en-US" sz="1000" dirty="0">
                <a:latin typeface="Consolas" panose="020B0609020204030204" pitchFamily="49" charset="0"/>
              </a:rPr>
              <a:t>        continue;</a:t>
            </a:r>
          </a:p>
          <a:p>
            <a:pPr marL="0" indent="0">
              <a:buNone/>
            </a:pPr>
            <a:r>
              <a:rPr lang="en-US" sz="1000" dirty="0">
                <a:latin typeface="Consolas" panose="020B0609020204030204" pitchFamily="49" charset="0"/>
              </a:rPr>
              <a:t>    // ...</a:t>
            </a:r>
          </a:p>
          <a:p>
            <a:pPr marL="0" indent="0">
              <a:buNone/>
            </a:pPr>
            <a:r>
              <a:rPr lang="en-US" sz="1000" dirty="0">
                <a:latin typeface="Consolas" panose="020B0609020204030204" pitchFamily="49" charset="0"/>
              </a:rPr>
              <a:t>}</a:t>
            </a:r>
            <a:endParaRPr lang="ru-RU" sz="1000" dirty="0">
              <a:latin typeface="Consolas" panose="020B0609020204030204" pitchFamily="49" charset="0"/>
            </a:endParaRPr>
          </a:p>
        </p:txBody>
      </p:sp>
      <p:sp>
        <p:nvSpPr>
          <p:cNvPr id="4" name="Content Placeholder 2">
            <a:extLst>
              <a:ext uri="{FF2B5EF4-FFF2-40B4-BE49-F238E27FC236}">
                <a16:creationId xmlns:a16="http://schemas.microsoft.com/office/drawing/2014/main" id="{4D4A66D3-E42D-4277-B23B-882E28DA629E}"/>
              </a:ext>
            </a:extLst>
          </p:cNvPr>
          <p:cNvSpPr txBox="1">
            <a:spLocks/>
          </p:cNvSpPr>
          <p:nvPr/>
        </p:nvSpPr>
        <p:spPr>
          <a:xfrm>
            <a:off x="4351637" y="481914"/>
            <a:ext cx="3760573" cy="6025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ru-RU" dirty="0">
              <a:latin typeface="Consolas" panose="020B0609020204030204" pitchFamily="49" charset="0"/>
            </a:endParaRPr>
          </a:p>
        </p:txBody>
      </p:sp>
      <p:sp>
        <p:nvSpPr>
          <p:cNvPr id="5" name="TextBox 4">
            <a:extLst>
              <a:ext uri="{FF2B5EF4-FFF2-40B4-BE49-F238E27FC236}">
                <a16:creationId xmlns:a16="http://schemas.microsoft.com/office/drawing/2014/main" id="{96DC4C09-1782-4956-AD9A-A174762BEFFC}"/>
              </a:ext>
            </a:extLst>
          </p:cNvPr>
          <p:cNvSpPr txBox="1"/>
          <p:nvPr/>
        </p:nvSpPr>
        <p:spPr>
          <a:xfrm>
            <a:off x="6345195" y="481914"/>
            <a:ext cx="5424616" cy="6186309"/>
          </a:xfrm>
          <a:prstGeom prst="rect">
            <a:avLst/>
          </a:prstGeom>
          <a:noFill/>
        </p:spPr>
        <p:txBody>
          <a:bodyPr wrap="square" rtlCol="0">
            <a:spAutoFit/>
          </a:bodyPr>
          <a:lstStyle/>
          <a:p>
            <a:r>
              <a:rPr lang="ru-RU" dirty="0" err="1">
                <a:latin typeface="Consolas" panose="020B0609020204030204" pitchFamily="49" charset="0"/>
              </a:rPr>
              <a:t>unsigned</a:t>
            </a:r>
            <a:r>
              <a:rPr lang="ru-RU" dirty="0">
                <a:latin typeface="Consolas" panose="020B0609020204030204" pitchFamily="49" charset="0"/>
              </a:rPr>
              <a:t> i;</a:t>
            </a:r>
          </a:p>
          <a:p>
            <a:r>
              <a:rPr lang="ru-RU" dirty="0" err="1">
                <a:latin typeface="Consolas" panose="020B0609020204030204" pitchFamily="49" charset="0"/>
              </a:rPr>
              <a:t>for</a:t>
            </a:r>
            <a:r>
              <a:rPr lang="ru-RU" dirty="0">
                <a:latin typeface="Consolas" panose="020B0609020204030204" pitchFamily="49" charset="0"/>
              </a:rPr>
              <a:t>(i=10;;--i){</a:t>
            </a:r>
          </a:p>
          <a:p>
            <a:r>
              <a:rPr lang="en-US" dirty="0">
                <a:latin typeface="Consolas" panose="020B0609020204030204" pitchFamily="49" charset="0"/>
              </a:rPr>
              <a:t>    </a:t>
            </a:r>
            <a:r>
              <a:rPr lang="ru-RU" dirty="0" err="1">
                <a:latin typeface="Consolas" panose="020B0609020204030204" pitchFamily="49" charset="0"/>
              </a:rPr>
              <a:t>std</a:t>
            </a:r>
            <a:r>
              <a:rPr lang="ru-RU" dirty="0">
                <a:latin typeface="Consolas" panose="020B0609020204030204" pitchFamily="49" charset="0"/>
              </a:rPr>
              <a:t>::</a:t>
            </a:r>
            <a:r>
              <a:rPr lang="ru-RU" dirty="0" err="1">
                <a:latin typeface="Consolas" panose="020B0609020204030204" pitchFamily="49" charset="0"/>
              </a:rPr>
              <a:t>cout</a:t>
            </a:r>
            <a:r>
              <a:rPr lang="ru-RU" dirty="0">
                <a:latin typeface="Consolas" panose="020B0609020204030204" pitchFamily="49" charset="0"/>
              </a:rPr>
              <a:t> &lt;&lt; i &lt;&lt; '\n’;</a:t>
            </a:r>
          </a:p>
          <a:p>
            <a:r>
              <a:rPr lang="en-US" dirty="0">
                <a:latin typeface="Consolas" panose="020B0609020204030204" pitchFamily="49" charset="0"/>
              </a:rPr>
              <a:t>    </a:t>
            </a:r>
            <a:r>
              <a:rPr lang="ru-RU" dirty="0" err="1">
                <a:latin typeface="Consolas" panose="020B0609020204030204" pitchFamily="49" charset="0"/>
              </a:rPr>
              <a:t>if</a:t>
            </a:r>
            <a:r>
              <a:rPr lang="ru-RU" dirty="0">
                <a:latin typeface="Consolas" panose="020B0609020204030204" pitchFamily="49" charset="0"/>
              </a:rPr>
              <a:t>(!i)</a:t>
            </a:r>
          </a:p>
          <a:p>
            <a:r>
              <a:rPr lang="en-US" dirty="0">
                <a:latin typeface="Consolas" panose="020B0609020204030204" pitchFamily="49" charset="0"/>
              </a:rPr>
              <a:t>        </a:t>
            </a:r>
            <a:r>
              <a:rPr lang="ru-RU" dirty="0" err="1">
                <a:latin typeface="Consolas" panose="020B0609020204030204" pitchFamily="49" charset="0"/>
              </a:rPr>
              <a:t>break</a:t>
            </a:r>
            <a:r>
              <a:rPr lang="ru-RU" dirty="0">
                <a:latin typeface="Consolas" panose="020B0609020204030204" pitchFamily="49" charset="0"/>
              </a:rPr>
              <a:t>;</a:t>
            </a:r>
          </a:p>
          <a:p>
            <a:r>
              <a:rPr lang="ru-RU" dirty="0">
                <a:latin typeface="Consolas" panose="020B0609020204030204" pitchFamily="49" charset="0"/>
              </a:rPr>
              <a:t>}</a:t>
            </a:r>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while(condition1){</a:t>
            </a:r>
          </a:p>
          <a:p>
            <a:r>
              <a:rPr lang="en-US" dirty="0">
                <a:latin typeface="Consolas" panose="020B0609020204030204" pitchFamily="49" charset="0"/>
              </a:rPr>
              <a:t>    // ...</a:t>
            </a:r>
          </a:p>
          <a:p>
            <a:r>
              <a:rPr lang="en-US" dirty="0">
                <a:latin typeface="Consolas" panose="020B0609020204030204" pitchFamily="49" charset="0"/>
              </a:rPr>
              <a:t>    while(condition2){</a:t>
            </a:r>
          </a:p>
          <a:p>
            <a:r>
              <a:rPr lang="en-US" dirty="0">
                <a:latin typeface="Consolas" panose="020B0609020204030204" pitchFamily="49" charset="0"/>
              </a:rPr>
              <a:t>        // ...</a:t>
            </a:r>
          </a:p>
          <a:p>
            <a:r>
              <a:rPr lang="en-US" dirty="0">
                <a:latin typeface="Consolas" panose="020B0609020204030204" pitchFamily="49" charset="0"/>
              </a:rPr>
              <a:t>        while(condition3){</a:t>
            </a:r>
          </a:p>
          <a:p>
            <a:r>
              <a:rPr lang="en-US" dirty="0">
                <a:latin typeface="Consolas" panose="020B0609020204030204" pitchFamily="49" charset="0"/>
              </a:rPr>
              <a:t>            // ...</a:t>
            </a:r>
          </a:p>
          <a:p>
            <a:r>
              <a:rPr lang="en-US" dirty="0">
                <a:latin typeface="Consolas" panose="020B0609020204030204" pitchFamily="49" charset="0"/>
              </a:rPr>
              <a:t>            if(condition4)</a:t>
            </a:r>
          </a:p>
          <a:p>
            <a:r>
              <a:rPr lang="en-US" dirty="0">
                <a:latin typeface="Consolas" panose="020B0609020204030204" pitchFamily="49" charset="0"/>
              </a:rPr>
              <a:t>                </a:t>
            </a:r>
            <a:r>
              <a:rPr lang="en-US" dirty="0" err="1">
                <a:latin typeface="Consolas" panose="020B0609020204030204" pitchFamily="49" charset="0"/>
              </a:rPr>
              <a:t>goto</a:t>
            </a:r>
            <a:r>
              <a:rPr lang="en-US" dirty="0">
                <a:latin typeface="Consolas" panose="020B0609020204030204" pitchFamily="49" charset="0"/>
              </a:rPr>
              <a:t> </a:t>
            </a:r>
            <a:r>
              <a:rPr lang="en-US" dirty="0" err="1">
                <a:latin typeface="Consolas" panose="020B0609020204030204" pitchFamily="49" charset="0"/>
              </a:rPr>
              <a:t>end_of_loops</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 ...</a:t>
            </a:r>
          </a:p>
          <a:p>
            <a:r>
              <a:rPr lang="en-US" dirty="0">
                <a:latin typeface="Consolas" panose="020B0609020204030204" pitchFamily="49" charset="0"/>
              </a:rPr>
              <a:t>    }</a:t>
            </a:r>
          </a:p>
          <a:p>
            <a:r>
              <a:rPr lang="en-US" dirty="0">
                <a:latin typeface="Consolas" panose="020B0609020204030204" pitchFamily="49" charset="0"/>
              </a:rPr>
              <a:t>    // ...</a:t>
            </a:r>
          </a:p>
          <a:p>
            <a:r>
              <a:rPr lang="en-US" dirty="0">
                <a:latin typeface="Consolas" panose="020B0609020204030204" pitchFamily="49" charset="0"/>
              </a:rPr>
              <a:t>}</a:t>
            </a:r>
          </a:p>
          <a:p>
            <a:r>
              <a:rPr lang="en-US" dirty="0" err="1">
                <a:latin typeface="Consolas" panose="020B0609020204030204" pitchFamily="49" charset="0"/>
              </a:rPr>
              <a:t>end_of_loops</a:t>
            </a:r>
            <a:r>
              <a:rPr lang="en-US" dirty="0">
                <a:latin typeface="Consolas" panose="020B0609020204030204" pitchFamily="49" charset="0"/>
              </a:rPr>
              <a:t>:</a:t>
            </a:r>
          </a:p>
          <a:p>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"Loops done\n";</a:t>
            </a:r>
            <a:endParaRPr lang="ru-RU" dirty="0">
              <a:latin typeface="Consolas" panose="020B0609020204030204" pitchFamily="49" charset="0"/>
            </a:endParaRPr>
          </a:p>
        </p:txBody>
      </p:sp>
      <p:cxnSp>
        <p:nvCxnSpPr>
          <p:cNvPr id="7" name="Straight Connector 6">
            <a:extLst>
              <a:ext uri="{FF2B5EF4-FFF2-40B4-BE49-F238E27FC236}">
                <a16:creationId xmlns:a16="http://schemas.microsoft.com/office/drawing/2014/main" id="{05A06C3D-EDA8-4EC6-8AD5-153B827011B7}"/>
              </a:ext>
            </a:extLst>
          </p:cNvPr>
          <p:cNvCxnSpPr/>
          <p:nvPr/>
        </p:nvCxnSpPr>
        <p:spPr>
          <a:xfrm>
            <a:off x="5029200" y="562232"/>
            <a:ext cx="0" cy="6005384"/>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162033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3782-9BD5-46F2-BFC5-E9B2C240CF08}"/>
              </a:ext>
            </a:extLst>
          </p:cNvPr>
          <p:cNvSpPr>
            <a:spLocks noGrp="1"/>
          </p:cNvSpPr>
          <p:nvPr>
            <p:ph type="title"/>
          </p:nvPr>
        </p:nvSpPr>
        <p:spPr/>
        <p:txBody>
          <a:bodyPr/>
          <a:lstStyle/>
          <a:p>
            <a:r>
              <a:rPr lang="ru-RU" dirty="0"/>
              <a:t>Определения в операторах</a:t>
            </a:r>
          </a:p>
        </p:txBody>
      </p:sp>
      <p:sp>
        <p:nvSpPr>
          <p:cNvPr id="3" name="Content Placeholder 2">
            <a:extLst>
              <a:ext uri="{FF2B5EF4-FFF2-40B4-BE49-F238E27FC236}">
                <a16:creationId xmlns:a16="http://schemas.microsoft.com/office/drawing/2014/main" id="{38E57D9C-E3FB-40F6-8EE2-9FFCCAA63DC5}"/>
              </a:ext>
            </a:extLst>
          </p:cNvPr>
          <p:cNvSpPr>
            <a:spLocks noGrp="1"/>
          </p:cNvSpPr>
          <p:nvPr>
            <p:ph idx="1"/>
          </p:nvPr>
        </p:nvSpPr>
        <p:spPr/>
        <p:txBody>
          <a:bodyPr>
            <a:normAutofit lnSpcReduction="10000"/>
          </a:bodyPr>
          <a:lstStyle/>
          <a:p>
            <a:r>
              <a:rPr lang="ru-RU" dirty="0"/>
              <a:t>Цель: минимизация видимости и времени хранения</a:t>
            </a:r>
          </a:p>
          <a:p>
            <a:r>
              <a:rPr lang="en-US" dirty="0"/>
              <a:t>if </a:t>
            </a:r>
            <a:r>
              <a:rPr lang="ru-RU" dirty="0"/>
              <a:t>и </a:t>
            </a:r>
            <a:r>
              <a:rPr lang="en-US" dirty="0"/>
              <a:t>while </a:t>
            </a:r>
            <a:r>
              <a:rPr lang="ru-RU" dirty="0"/>
              <a:t>допускают определения с одним описателем в качестве контролирующего выражения, </a:t>
            </a:r>
            <a:r>
              <a:rPr lang="en-US" dirty="0"/>
              <a:t>for – </a:t>
            </a:r>
            <a:r>
              <a:rPr lang="ru-RU" dirty="0"/>
              <a:t>вместо первого.</a:t>
            </a:r>
            <a:r>
              <a:rPr lang="en-US" dirty="0"/>
              <a:t> </a:t>
            </a:r>
            <a:r>
              <a:rPr lang="ru-RU" dirty="0"/>
              <a:t>Начальное значение объекта трактуется как контролирующее выражение.</a:t>
            </a:r>
            <a:endParaRPr lang="en-US" dirty="0"/>
          </a:p>
          <a:p>
            <a:pPr lvl="1"/>
            <a:r>
              <a:rPr lang="ru-RU" dirty="0"/>
              <a:t>Для </a:t>
            </a:r>
            <a:r>
              <a:rPr lang="en-US" dirty="0"/>
              <a:t>if </a:t>
            </a:r>
            <a:r>
              <a:rPr lang="ru-RU" dirty="0"/>
              <a:t>область видимость такого определения (и время хранения) – весь оператор, включая обе ветви.</a:t>
            </a:r>
          </a:p>
          <a:p>
            <a:pPr lvl="1"/>
            <a:r>
              <a:rPr lang="ru-RU" dirty="0"/>
              <a:t>Для </a:t>
            </a:r>
            <a:r>
              <a:rPr lang="en-US" dirty="0"/>
              <a:t>while </a:t>
            </a:r>
            <a:r>
              <a:rPr lang="ru-RU" dirty="0"/>
              <a:t>объект видим на одной итерации, и пересоздаётся на каждой.</a:t>
            </a:r>
          </a:p>
          <a:p>
            <a:pPr lvl="1"/>
            <a:r>
              <a:rPr lang="ru-RU" dirty="0"/>
              <a:t>Для </a:t>
            </a:r>
            <a:r>
              <a:rPr lang="en-US" dirty="0"/>
              <a:t>for </a:t>
            </a:r>
            <a:r>
              <a:rPr lang="ru-RU" dirty="0"/>
              <a:t>просто видим во всём цикле.</a:t>
            </a:r>
          </a:p>
          <a:p>
            <a:r>
              <a:rPr lang="en-US" dirty="0"/>
              <a:t>if </a:t>
            </a:r>
            <a:r>
              <a:rPr lang="ru-RU" dirty="0"/>
              <a:t>и </a:t>
            </a:r>
            <a:r>
              <a:rPr lang="en-US" dirty="0"/>
              <a:t>while </a:t>
            </a:r>
            <a:r>
              <a:rPr lang="ru-RU" dirty="0"/>
              <a:t>позволяют дать определение и условие одновременно, разделяя точкой с запятой.</a:t>
            </a:r>
          </a:p>
        </p:txBody>
      </p:sp>
    </p:spTree>
    <p:extLst>
      <p:ext uri="{BB962C8B-B14F-4D97-AF65-F5344CB8AC3E}">
        <p14:creationId xmlns:p14="http://schemas.microsoft.com/office/powerpoint/2010/main" val="3723785727"/>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48618</TotalTime>
  <Words>25786</Words>
  <Application>Microsoft Office PowerPoint</Application>
  <PresentationFormat>Широкоэкранный</PresentationFormat>
  <Paragraphs>3172</Paragraphs>
  <Slides>357</Slides>
  <Notes>7</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357</vt:i4>
      </vt:variant>
    </vt:vector>
  </HeadingPairs>
  <TitlesOfParts>
    <vt:vector size="365" baseType="lpstr">
      <vt:lpstr>Arial</vt:lpstr>
      <vt:lpstr>Calibri</vt:lpstr>
      <vt:lpstr>Cambria Math</vt:lpstr>
      <vt:lpstr>Consolas</vt:lpstr>
      <vt:lpstr>Courier New</vt:lpstr>
      <vt:lpstr>Trebuchet MS</vt:lpstr>
      <vt:lpstr>Wingdings</vt:lpstr>
      <vt:lpstr>Office Theme</vt:lpstr>
      <vt:lpstr>Языки программирования</vt:lpstr>
      <vt:lpstr>Лекция 1</vt:lpstr>
      <vt:lpstr>Предмет изучения</vt:lpstr>
      <vt:lpstr>Предмет изучения</vt:lpstr>
      <vt:lpstr>Предмет изучения</vt:lpstr>
      <vt:lpstr>Предмет изучения</vt:lpstr>
      <vt:lpstr>Предмет изучения</vt:lpstr>
      <vt:lpstr>Предмет изучения</vt:lpstr>
      <vt:lpstr>Предмет изучения</vt:lpstr>
      <vt:lpstr>Предмет изучения</vt:lpstr>
      <vt:lpstr>Предмет изучения</vt:lpstr>
      <vt:lpstr>Предмет изучения</vt:lpstr>
      <vt:lpstr>Поколения языков программирования</vt:lpstr>
      <vt:lpstr>Поколения языков программирования</vt:lpstr>
      <vt:lpstr>Поколения языков программирования</vt:lpstr>
      <vt:lpstr>Поколения языков программирования</vt:lpstr>
      <vt:lpstr>Поколения языков программирования</vt:lpstr>
      <vt:lpstr>Парадигмы программирования</vt:lpstr>
      <vt:lpstr>Парадигмы программирования</vt:lpstr>
      <vt:lpstr>Парадигмы программирования</vt:lpstr>
      <vt:lpstr>Система типов</vt:lpstr>
      <vt:lpstr>Инструментальные средства</vt:lpstr>
      <vt:lpstr>Инструментальные средства</vt:lpstr>
      <vt:lpstr>Инструментальные средства</vt:lpstr>
      <vt:lpstr>Инструментальные средства</vt:lpstr>
      <vt:lpstr>Инструментальные средства</vt:lpstr>
      <vt:lpstr>Инструментальные средства</vt:lpstr>
      <vt:lpstr>Инструментальные средства</vt:lpstr>
      <vt:lpstr>Инструментальные средства</vt:lpstr>
      <vt:lpstr>Инструментальные средства</vt:lpstr>
      <vt:lpstr>Инструментальные средства</vt:lpstr>
      <vt:lpstr>Лекция 2 - пропущено</vt:lpstr>
      <vt:lpstr>Лекция 3 – нет материала</vt:lpstr>
      <vt:lpstr>Лекция 4</vt:lpstr>
      <vt:lpstr>Формат целочисленного литерала</vt:lpstr>
      <vt:lpstr>Integer conversion rank</vt:lpstr>
      <vt:lpstr>Тип целочисленного литерала</vt:lpstr>
      <vt:lpstr>Тип bool</vt:lpstr>
      <vt:lpstr>Символьные и строковые литералы</vt:lpstr>
      <vt:lpstr>Типы с плавающей точкой</vt:lpstr>
      <vt:lpstr> ISO/IEC/IEEE 60559:2011 (IEEE 754)</vt:lpstr>
      <vt:lpstr>Преобразования типов</vt:lpstr>
      <vt:lpstr>Стандарные преобразования арифметические типов</vt:lpstr>
      <vt:lpstr>Integral conversions</vt:lpstr>
      <vt:lpstr>Floating-point conversions</vt:lpstr>
      <vt:lpstr>Boolean conversions</vt:lpstr>
      <vt:lpstr>Операция приведения типов</vt:lpstr>
      <vt:lpstr>Практика 4</vt:lpstr>
      <vt:lpstr>Арифметические операции</vt:lpstr>
      <vt:lpstr>Обычные арифметические преобразования</vt:lpstr>
      <vt:lpstr>Операции с логическими значениями</vt:lpstr>
      <vt:lpstr>Порядок вычисления операций в выражениях</vt:lpstr>
      <vt:lpstr>Описание стандартной формы</vt:lpstr>
      <vt:lpstr>Категория значения</vt:lpstr>
      <vt:lpstr>Чтение и запись объектов</vt:lpstr>
      <vt:lpstr>Оператор-выражение</vt:lpstr>
      <vt:lpstr>Составной оператор</vt:lpstr>
      <vt:lpstr>Характеристики сущностей в описании</vt:lpstr>
      <vt:lpstr>Поиск имён в блоках. Скрытие имён.</vt:lpstr>
      <vt:lpstr>Инициализация</vt:lpstr>
      <vt:lpstr>Операции составного присваивания</vt:lpstr>
      <vt:lpstr>Презентация PowerPoint</vt:lpstr>
      <vt:lpstr>Пример компиляции выражения</vt:lpstr>
      <vt:lpstr>Функции</vt:lpstr>
      <vt:lpstr>Пример функции</vt:lpstr>
      <vt:lpstr>Структура единицы трансляции</vt:lpstr>
      <vt:lpstr>Операция вызова функции</vt:lpstr>
      <vt:lpstr>Аппаратный стек и автоматическое время хранения</vt:lpstr>
      <vt:lpstr>Презентация PowerPoint</vt:lpstr>
      <vt:lpstr>Презентация PowerPoint</vt:lpstr>
      <vt:lpstr>Кадр стека</vt:lpstr>
      <vt:lpstr>System V ABI calling conventions</vt:lpstr>
      <vt:lpstr>Условный оператор if</vt:lpstr>
      <vt:lpstr>Условный оператор if (2)</vt:lpstr>
      <vt:lpstr>Условная (тернарная) операция</vt:lpstr>
      <vt:lpstr>Условный оператор и блоки</vt:lpstr>
      <vt:lpstr>Оператор if: вложения</vt:lpstr>
      <vt:lpstr>Оператор if: вложения (2)</vt:lpstr>
      <vt:lpstr>Оператор if: вложения (3)</vt:lpstr>
      <vt:lpstr>Условные переходы в машинном коде</vt:lpstr>
      <vt:lpstr>Лекция 12.10.2017</vt:lpstr>
      <vt:lpstr>Пространства имён</vt:lpstr>
      <vt:lpstr>Пространства имён: расширения</vt:lpstr>
      <vt:lpstr>Директивы препроцессора</vt:lpstr>
      <vt:lpstr>Форматированный вывод</vt:lpstr>
      <vt:lpstr>Функция main</vt:lpstr>
      <vt:lpstr>Как мне надоело писать этот пример</vt:lpstr>
      <vt:lpstr>Форматированный ввод</vt:lpstr>
      <vt:lpstr>Презентация PowerPoint</vt:lpstr>
      <vt:lpstr>Цикл с предусловием</vt:lpstr>
      <vt:lpstr>Операция «запятая»</vt:lpstr>
      <vt:lpstr>Цикл с постусловием do…while</vt:lpstr>
      <vt:lpstr>Практика 12-18.10.2017 </vt:lpstr>
      <vt:lpstr>Оператор for</vt:lpstr>
      <vt:lpstr>Презентация PowerPoint</vt:lpstr>
      <vt:lpstr>Операторы перехода</vt:lpstr>
      <vt:lpstr>Презентация PowerPoint</vt:lpstr>
      <vt:lpstr>Презентация PowerPoint</vt:lpstr>
      <vt:lpstr>Определения в операторах</vt:lpstr>
      <vt:lpstr>Определения в операторах (2)</vt:lpstr>
      <vt:lpstr>Перегрузка функций</vt:lpstr>
      <vt:lpstr>Разрешение перегрузок (overload resolution)</vt:lpstr>
      <vt:lpstr>Псевдонимы типов</vt:lpstr>
      <vt:lpstr>Типы фиксированной ширины</vt:lpstr>
      <vt:lpstr>Лекция 19.10.2017</vt:lpstr>
      <vt:lpstr>Compiler driver</vt:lpstr>
      <vt:lpstr>Этапы трансляции драйвером компилятора</vt:lpstr>
      <vt:lpstr>Рекомендуемые опции</vt:lpstr>
      <vt:lpstr>Система сборки CMake</vt:lpstr>
      <vt:lpstr>Система сборки CMake (2)</vt:lpstr>
      <vt:lpstr>Система сборки CMake (3)</vt:lpstr>
      <vt:lpstr>Простой проект</vt:lpstr>
      <vt:lpstr>Команды простого проекта</vt:lpstr>
      <vt:lpstr>Команды простого проекта (2)</vt:lpstr>
      <vt:lpstr>Опции cmake</vt:lpstr>
      <vt:lpstr>Лекция 09.11</vt:lpstr>
      <vt:lpstr>Оператор switch</vt:lpstr>
      <vt:lpstr>Пример использования switch (1)</vt:lpstr>
      <vt:lpstr>Пример использования switch</vt:lpstr>
      <vt:lpstr>Пример использования switch (3)</vt:lpstr>
      <vt:lpstr>Пример использования switch (4)</vt:lpstr>
      <vt:lpstr>Константные выражения</vt:lpstr>
      <vt:lpstr>Константные выражения (2)</vt:lpstr>
      <vt:lpstr>Константные выражения (3)</vt:lpstr>
      <vt:lpstr>Презентация PowerPoint</vt:lpstr>
      <vt:lpstr>Константные выражения (5)</vt:lpstr>
      <vt:lpstr>Статическое время хранения</vt:lpstr>
      <vt:lpstr>Статическое время хранения (2)</vt:lpstr>
      <vt:lpstr>Статическое время хранения (3)</vt:lpstr>
      <vt:lpstr>Статическое время хранения (4)</vt:lpstr>
      <vt:lpstr>Связанность</vt:lpstr>
      <vt:lpstr>Связанность (2)</vt:lpstr>
      <vt:lpstr>Презентация PowerPoint</vt:lpstr>
      <vt:lpstr>Презентация PowerPoint</vt:lpstr>
      <vt:lpstr>Анонимные пространства имён</vt:lpstr>
      <vt:lpstr>Лекция 16.11</vt:lpstr>
      <vt:lpstr>objdump -xds</vt:lpstr>
      <vt:lpstr>Макроподстановки</vt:lpstr>
      <vt:lpstr>Макроподстановки (2)</vt:lpstr>
      <vt:lpstr>Спецификатор inline (встраиваемый)</vt:lpstr>
      <vt:lpstr>Условное включение</vt:lpstr>
      <vt:lpstr>Заголовочные файлы</vt:lpstr>
      <vt:lpstr>Лекция 23.11</vt:lpstr>
      <vt:lpstr>Презентация PowerPoint</vt:lpstr>
      <vt:lpstr>Определения псевдонимов пространств имён</vt:lpstr>
      <vt:lpstr>Описания using</vt:lpstr>
      <vt:lpstr>Директива using</vt:lpstr>
      <vt:lpstr>Аргументы по умолчанию</vt:lpstr>
      <vt:lpstr>Леводопустимые ссылки</vt:lpstr>
      <vt:lpstr>Леводопустимые ссылки (2)</vt:lpstr>
      <vt:lpstr>Дополнительные выходные параметры функций</vt:lpstr>
      <vt:lpstr>Практика 27.11-01.12</vt:lpstr>
      <vt:lpstr>Побитовые операции</vt:lpstr>
      <vt:lpstr>Примеры побитовых операций</vt:lpstr>
      <vt:lpstr>Побитовые операции (2)</vt:lpstr>
      <vt:lpstr>Примеры побитовых операций (2)</vt:lpstr>
      <vt:lpstr>Примеры побитовых операций (3)</vt:lpstr>
      <vt:lpstr>Примеры побитовых операций (4)</vt:lpstr>
      <vt:lpstr>Примеры побитовых операций (5)</vt:lpstr>
      <vt:lpstr>Примеры побитовых операций (6)</vt:lpstr>
      <vt:lpstr>Примеры побитовых операций (7)</vt:lpstr>
      <vt:lpstr>Примеры побитовых операций</vt:lpstr>
      <vt:lpstr>Примеры побитовых операций</vt:lpstr>
      <vt:lpstr>Использование расширенных инструкций архитектуры</vt:lpstr>
      <vt:lpstr>intrinsic-функции</vt:lpstr>
      <vt:lpstr>Проверка доступности с использованием CMake</vt:lpstr>
      <vt:lpstr>Шаблон заголовочного файла</vt:lpstr>
      <vt:lpstr>Обработка шаблона и его использование</vt:lpstr>
      <vt:lpstr>Условная компиляция с результатами проверок</vt:lpstr>
      <vt:lpstr>Лекция 30.11</vt:lpstr>
      <vt:lpstr>Классы</vt:lpstr>
      <vt:lpstr>Нестатические члены данных</vt:lpstr>
      <vt:lpstr>Размер и выравнивание типов</vt:lpstr>
      <vt:lpstr>Представление классовых типов</vt:lpstr>
      <vt:lpstr>Доступ к подобъектам классов</vt:lpstr>
      <vt:lpstr>Нестатические функции-члены классов</vt:lpstr>
      <vt:lpstr>Неявный параметр-объект</vt:lpstr>
      <vt:lpstr>Поиск имён в классах</vt:lpstr>
      <vt:lpstr>Поиск имён в классах (2)</vt:lpstr>
      <vt:lpstr>Поиск имён в классах (3)</vt:lpstr>
      <vt:lpstr>Observers and mutators</vt:lpstr>
      <vt:lpstr>Observers and mutators (2)</vt:lpstr>
      <vt:lpstr>Инициализация классов</vt:lpstr>
      <vt:lpstr>Использование простых классов</vt:lpstr>
      <vt:lpstr>Передача классов между функциями</vt:lpstr>
      <vt:lpstr>Практика 4-8.12</vt:lpstr>
      <vt:lpstr>Перечисления</vt:lpstr>
      <vt:lpstr>Пример использования перечисления</vt:lpstr>
      <vt:lpstr>Представление перечислений</vt:lpstr>
      <vt:lpstr>Пример использования перечисления (2)</vt:lpstr>
      <vt:lpstr>Дополнительное использование перечислений.</vt:lpstr>
      <vt:lpstr>Перечисления без области видимости</vt:lpstr>
      <vt:lpstr>Презентация PowerPoint</vt:lpstr>
      <vt:lpstr>Предусловия и постусловия</vt:lpstr>
      <vt:lpstr>Проверка предусловий</vt:lpstr>
      <vt:lpstr>Ширина контракта</vt:lpstr>
      <vt:lpstr>Утверждения</vt:lpstr>
      <vt:lpstr>Утверждения времени выполнения</vt:lpstr>
      <vt:lpstr>Пример использования утверждений</vt:lpstr>
      <vt:lpstr>Использование утверждений</vt:lpstr>
      <vt:lpstr>Лекция 07.12</vt:lpstr>
      <vt:lpstr> Инициализация классов (2)</vt:lpstr>
      <vt:lpstr>Инициализация классов (3): конструкторы</vt:lpstr>
      <vt:lpstr>Пример использования конструкторов</vt:lpstr>
      <vt:lpstr>Инкапсуляция</vt:lpstr>
      <vt:lpstr>Уровни доступа к членам класса</vt:lpstr>
      <vt:lpstr>Уровни доступа к членам класса</vt:lpstr>
      <vt:lpstr>Тривиальные акцессоры</vt:lpstr>
      <vt:lpstr>Преобразования классовых типов</vt:lpstr>
      <vt:lpstr>Преобразования классовых типов (2)</vt:lpstr>
      <vt:lpstr>Пример преобразований классовых типов</vt:lpstr>
      <vt:lpstr>Перегрузка операций</vt:lpstr>
      <vt:lpstr>prvalue классовых типов </vt:lpstr>
      <vt:lpstr>prvalue классовых типов (2)</vt:lpstr>
      <vt:lpstr>Практика 11-15.12</vt:lpstr>
      <vt:lpstr>Непрямая привязка ссылок</vt:lpstr>
      <vt:lpstr>Списки инициализации и функции</vt:lpstr>
      <vt:lpstr>Пример перегрузки операций</vt:lpstr>
      <vt:lpstr>Пример использования перегрузок операций</vt:lpstr>
      <vt:lpstr>ADL</vt:lpstr>
      <vt:lpstr>Друзья классов</vt:lpstr>
      <vt:lpstr>Классы и заголовочные файлы</vt:lpstr>
      <vt:lpstr>Лекция 14.12</vt:lpstr>
      <vt:lpstr>Unit-тестирование</vt:lpstr>
      <vt:lpstr>Анализ покрытия с помощью LLVM/Clang</vt:lpstr>
      <vt:lpstr>Лекция 15.12</vt:lpstr>
      <vt:lpstr>Описания</vt:lpstr>
      <vt:lpstr>Спецификаторы описания</vt:lpstr>
      <vt:lpstr>Типы</vt:lpstr>
      <vt:lpstr>Описатели</vt:lpstr>
      <vt:lpstr>Области видимости</vt:lpstr>
      <vt:lpstr>Поиск имён</vt:lpstr>
      <vt:lpstr>Связанность</vt:lpstr>
      <vt:lpstr>Время хранения</vt:lpstr>
      <vt:lpstr>Описания и определения</vt:lpstr>
      <vt:lpstr>Инициализация</vt:lpstr>
      <vt:lpstr>Категории значений</vt:lpstr>
      <vt:lpstr>Члены класса</vt:lpstr>
      <vt:lpstr>Операторы</vt:lpstr>
      <vt:lpstr>clang++ –Xclang –ast-dump</vt:lpstr>
      <vt:lpstr>Лекция 19.01</vt:lpstr>
      <vt:lpstr>Делегирование конструкторов</vt:lpstr>
      <vt:lpstr>Статические члены класса</vt:lpstr>
      <vt:lpstr>Статические члены данных класса</vt:lpstr>
      <vt:lpstr>Статические члены данных класса (2)</vt:lpstr>
      <vt:lpstr>Статические функции-члены класса</vt:lpstr>
      <vt:lpstr>Статические функции-члены класса (2)</vt:lpstr>
      <vt:lpstr>Локальные классы</vt:lpstr>
      <vt:lpstr>Неполные типы</vt:lpstr>
      <vt:lpstr>Вложенные классы</vt:lpstr>
      <vt:lpstr>Лекция 02.02</vt:lpstr>
      <vt:lpstr>Обобщённое программирование</vt:lpstr>
      <vt:lpstr>Обобщённое Программирование (2)</vt:lpstr>
      <vt:lpstr>Концепции</vt:lpstr>
      <vt:lpstr>Обобщённое Программирование (3)</vt:lpstr>
      <vt:lpstr>Шаблоны</vt:lpstr>
      <vt:lpstr>Виды параметров шаблонов</vt:lpstr>
      <vt:lpstr>Инстанциация и специализации шаблонов</vt:lpstr>
      <vt:lpstr>Лекция 06.02</vt:lpstr>
      <vt:lpstr>Шаблоны функций и разрешение перегрузок</vt:lpstr>
      <vt:lpstr>Список аргументов шаблона</vt:lpstr>
      <vt:lpstr>Дедукция</vt:lpstr>
      <vt:lpstr>Дедукция (2)</vt:lpstr>
      <vt:lpstr>Значения параметров шаблонов по умолчанию</vt:lpstr>
      <vt:lpstr>Шаблоны функций и разрешение перегрузок (2)</vt:lpstr>
      <vt:lpstr>Шаблоны функций и разрешение перегрузок (3)</vt:lpstr>
      <vt:lpstr>Дополнительные правила разрешения перегрузок с шаблонами</vt:lpstr>
      <vt:lpstr>Шаблоны функций и разрешение перегрузок (4)</vt:lpstr>
      <vt:lpstr>Шаблоны функций и разрешение перегрузок (5)</vt:lpstr>
      <vt:lpstr>Шаблоны функций и разрешение перегрузок (6)</vt:lpstr>
      <vt:lpstr>Частные случаи значений параметров шаблонов функций</vt:lpstr>
      <vt:lpstr>Поиск имён в шаблонах</vt:lpstr>
      <vt:lpstr>Поиск имён в шаблонах (2)</vt:lpstr>
      <vt:lpstr>Поиск имён в шаблонах (3)</vt:lpstr>
      <vt:lpstr>Шаблоны в интерфейсах единиц трансляции</vt:lpstr>
      <vt:lpstr>Лекция 08.02</vt:lpstr>
      <vt:lpstr>Шаблоны классов</vt:lpstr>
      <vt:lpstr>Шаблоны классов (2)</vt:lpstr>
      <vt:lpstr>Шаблоны классов (3)</vt:lpstr>
      <vt:lpstr>Шаблоны классов (4)</vt:lpstr>
      <vt:lpstr>Определение значений параметров шаблонов классов</vt:lpstr>
      <vt:lpstr>Определение значений параметров шаблонов классов (2)</vt:lpstr>
      <vt:lpstr>Внедрённое имя класса</vt:lpstr>
      <vt:lpstr>Друзья классов и шаблоны</vt:lpstr>
      <vt:lpstr>Явная специализация шаблонов классов</vt:lpstr>
      <vt:lpstr>Частичная специализация шаблонов классов</vt:lpstr>
      <vt:lpstr>Частичная специализация шаблонов классов (2)</vt:lpstr>
      <vt:lpstr>Явная и неявная инстанциация шаблонов</vt:lpstr>
      <vt:lpstr>Явная и неявная инстанциация шаблонов (2)</vt:lpstr>
      <vt:lpstr>Лекция 16.02</vt:lpstr>
      <vt:lpstr>Примеры</vt:lpstr>
      <vt:lpstr>Указатели</vt:lpstr>
      <vt:lpstr>Указатели (2)</vt:lpstr>
      <vt:lpstr>Нулевые указатели</vt:lpstr>
      <vt:lpstr>Нулевые указатели (2)</vt:lpstr>
      <vt:lpstr>Указатели и const</vt:lpstr>
      <vt:lpstr>Многоуровневые указатели</vt:lpstr>
      <vt:lpstr>Лекция 02.03</vt:lpstr>
      <vt:lpstr>Указатели и ссылки</vt:lpstr>
      <vt:lpstr>operator-&gt;</vt:lpstr>
      <vt:lpstr>this</vt:lpstr>
      <vt:lpstr>Массивы</vt:lpstr>
      <vt:lpstr>Арифметика указателей</vt:lpstr>
      <vt:lpstr>Массивы и функции</vt:lpstr>
      <vt:lpstr>Массивы без указания размера</vt:lpstr>
      <vt:lpstr>Комбинирование конструкций создания производных типов</vt:lpstr>
      <vt:lpstr>Массивы массивов</vt:lpstr>
      <vt:lpstr>Строковые литералы</vt:lpstr>
      <vt:lpstr>std::array</vt:lpstr>
      <vt:lpstr>Задания контрольной работы</vt:lpstr>
      <vt:lpstr>Контрольная работа: определения и классификации</vt:lpstr>
      <vt:lpstr>Контрольная работа: разбор описаний</vt:lpstr>
      <vt:lpstr>Контрольная работа: восстановление описания C++ по словесному описанию</vt:lpstr>
      <vt:lpstr>Контрольная работа: разбор выражения</vt:lpstr>
      <vt:lpstr>Контрольная работа: работа с машинным кодом и памятью</vt:lpstr>
      <vt:lpstr>Контрольная работа: оценка решения и доработка</vt:lpstr>
      <vt:lpstr>Контрольная работа: дополнительный вопрос</vt:lpstr>
      <vt:lpstr>Практика 04/06.04</vt:lpstr>
      <vt:lpstr>Библиотеки</vt:lpstr>
      <vt:lpstr>Использование библиотек с драйвером компилятора</vt:lpstr>
      <vt:lpstr>Статические библиотеки</vt:lpstr>
      <vt:lpstr>Динамические библиотеки</vt:lpstr>
      <vt:lpstr>Зависимости динамических библиотек</vt:lpstr>
      <vt:lpstr>Сравнение статических и динамических библиотек</vt:lpstr>
      <vt:lpstr>Примеры использование библиотек с драйвером компилятора</vt:lpstr>
      <vt:lpstr>Свойства целей</vt:lpstr>
      <vt:lpstr>Типы библиотек в CMake</vt:lpstr>
      <vt:lpstr>Использование внешних библиотек в CMake</vt:lpstr>
      <vt:lpstr>find_package</vt:lpstr>
      <vt:lpstr>pkg-config</vt:lpstr>
      <vt:lpstr>Ручное создание целей для внешних зависимостей</vt:lpstr>
      <vt:lpstr>Пакеты в Gentoo-производных дистрибутивах</vt:lpstr>
      <vt:lpstr>Пример для SparsePP (header-only библиотека)</vt:lpstr>
      <vt:lpstr>Пример для libunrar (полноценная библиотека)</vt:lpstr>
      <vt:lpstr>Примеры использования внешних библиотек</vt:lpstr>
      <vt:lpstr>span: C++20(p0122r6)/MS-GSL</vt:lpstr>
      <vt:lpstr>Цикл for для диапазона</vt:lpstr>
      <vt:lpstr>Лекция 06.04</vt:lpstr>
      <vt:lpstr>Сложность вычислений</vt:lpstr>
      <vt:lpstr>Асимптотическая граница сверху</vt:lpstr>
      <vt:lpstr>Асимптотическая граница снизу </vt:lpstr>
      <vt:lpstr>Канонические представители классов алгоритмической сложности</vt:lpstr>
      <vt:lpstr>Основные классы асимптотической сложности</vt:lpstr>
      <vt:lpstr>Применимость асимптотической нотации</vt:lpstr>
      <vt:lpstr>Лекция 13.04</vt:lpstr>
      <vt:lpstr>Структуры данных на базе последовательности элементов в памяти: стек</vt:lpstr>
      <vt:lpstr>Очередь на базе массива</vt:lpstr>
      <vt:lpstr>Дек на базе массива</vt:lpstr>
      <vt:lpstr>Буферное окно на базе массива</vt:lpstr>
      <vt:lpstr>Сортировка последовательности</vt:lpstr>
      <vt:lpstr>Свойства алгоритмов сортировки</vt:lpstr>
      <vt:lpstr>Сортировка вставками (insert sort)</vt:lpstr>
      <vt:lpstr>Концепция Swappable</vt:lpstr>
      <vt:lpstr>Быстрая сортировка (quicksort)</vt:lpstr>
      <vt:lpstr>Эквивалентность рекурсии и циклов</vt:lpstr>
      <vt:lpstr>Быстрая сортировка без рекурсии</vt:lpstr>
      <vt:lpstr>Двоичный поиск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Cygnus</dc:creator>
  <cp:lastModifiedBy>Астраханцев Роман Геннадьевич</cp:lastModifiedBy>
  <cp:revision>376</cp:revision>
  <dcterms:created xsi:type="dcterms:W3CDTF">2017-09-07T05:11:18Z</dcterms:created>
  <dcterms:modified xsi:type="dcterms:W3CDTF">2018-04-20T13:01:34Z</dcterms:modified>
</cp:coreProperties>
</file>