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6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5104-E691-40BE-8616-922585ACD949}" type="datetimeFigureOut">
              <a:rPr lang="ru-RU" smtClean="0"/>
              <a:pPr/>
              <a:t>28.01.2019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6B0C-72B4-44D0-A9E9-27BA782E714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5104-E691-40BE-8616-922585ACD949}" type="datetimeFigureOut">
              <a:rPr lang="ru-RU" smtClean="0"/>
              <a:pPr/>
              <a:t>28.01.2019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6B0C-72B4-44D0-A9E9-27BA782E714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5104-E691-40BE-8616-922585ACD949}" type="datetimeFigureOut">
              <a:rPr lang="ru-RU" smtClean="0"/>
              <a:pPr/>
              <a:t>28.01.2019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6B0C-72B4-44D0-A9E9-27BA782E714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5104-E691-40BE-8616-922585ACD949}" type="datetimeFigureOut">
              <a:rPr lang="ru-RU" smtClean="0"/>
              <a:pPr/>
              <a:t>28.01.2019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6B0C-72B4-44D0-A9E9-27BA782E714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5104-E691-40BE-8616-922585ACD949}" type="datetimeFigureOut">
              <a:rPr lang="ru-RU" smtClean="0"/>
              <a:pPr/>
              <a:t>28.01.2019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6B0C-72B4-44D0-A9E9-27BA782E714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5104-E691-40BE-8616-922585ACD949}" type="datetimeFigureOut">
              <a:rPr lang="ru-RU" smtClean="0"/>
              <a:pPr/>
              <a:t>28.01.2019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6B0C-72B4-44D0-A9E9-27BA782E714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5104-E691-40BE-8616-922585ACD949}" type="datetimeFigureOut">
              <a:rPr lang="ru-RU" smtClean="0"/>
              <a:pPr/>
              <a:t>28.01.2019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6B0C-72B4-44D0-A9E9-27BA782E714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5104-E691-40BE-8616-922585ACD949}" type="datetimeFigureOut">
              <a:rPr lang="ru-RU" smtClean="0"/>
              <a:pPr/>
              <a:t>28.01.2019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6B0C-72B4-44D0-A9E9-27BA782E714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5104-E691-40BE-8616-922585ACD949}" type="datetimeFigureOut">
              <a:rPr lang="ru-RU" smtClean="0"/>
              <a:pPr/>
              <a:t>28.01.2019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6B0C-72B4-44D0-A9E9-27BA782E714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5104-E691-40BE-8616-922585ACD949}" type="datetimeFigureOut">
              <a:rPr lang="ru-RU" smtClean="0"/>
              <a:pPr/>
              <a:t>28.01.2019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6B0C-72B4-44D0-A9E9-27BA782E714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5104-E691-40BE-8616-922585ACD949}" type="datetimeFigureOut">
              <a:rPr lang="ru-RU" smtClean="0"/>
              <a:pPr/>
              <a:t>28.01.2019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6B0C-72B4-44D0-A9E9-27BA782E714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E5104-E691-40BE-8616-922585ACD949}" type="datetimeFigureOut">
              <a:rPr lang="ru-RU" smtClean="0"/>
              <a:pPr/>
              <a:t>28.01.2019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56B0C-72B4-44D0-A9E9-27BA782E714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427984" y="2204864"/>
            <a:ext cx="504056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omic Sans MS" pitchFamily="66" charset="0"/>
              </a:rPr>
              <a:t>N</a:t>
            </a:r>
            <a:endParaRPr lang="ru-RU" sz="3200" dirty="0">
              <a:solidFill>
                <a:schemeClr val="bg1">
                  <a:lumMod val="10000"/>
                  <a:lumOff val="9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483768" y="2204864"/>
            <a:ext cx="504056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omic Sans MS" pitchFamily="66" charset="0"/>
              </a:rPr>
              <a:t>A</a:t>
            </a:r>
            <a:endParaRPr lang="ru-RU" sz="3200" dirty="0">
              <a:solidFill>
                <a:schemeClr val="bg1">
                  <a:lumMod val="10000"/>
                  <a:lumOff val="9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131840" y="2204864"/>
            <a:ext cx="504056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omic Sans MS" pitchFamily="66" charset="0"/>
              </a:rPr>
              <a:t>D</a:t>
            </a:r>
            <a:endParaRPr lang="ru-RU" sz="3200" dirty="0">
              <a:solidFill>
                <a:schemeClr val="bg1">
                  <a:lumMod val="10000"/>
                  <a:lumOff val="9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779912" y="2204864"/>
            <a:ext cx="504056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omic Sans MS" pitchFamily="66" charset="0"/>
              </a:rPr>
              <a:t>I</a:t>
            </a:r>
            <a:endParaRPr lang="ru-RU" sz="3200" dirty="0">
              <a:solidFill>
                <a:schemeClr val="bg1">
                  <a:lumMod val="10000"/>
                  <a:lumOff val="9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76056" y="2204864"/>
            <a:ext cx="504056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omic Sans MS" pitchFamily="66" charset="0"/>
              </a:rPr>
              <a:t>G</a:t>
            </a:r>
            <a:endParaRPr lang="ru-RU" sz="3200" dirty="0">
              <a:solidFill>
                <a:schemeClr val="bg1">
                  <a:lumMod val="10000"/>
                  <a:lumOff val="9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835696" y="2204864"/>
            <a:ext cx="504056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omic Sans MS" pitchFamily="66" charset="0"/>
              </a:rPr>
              <a:t>O</a:t>
            </a:r>
            <a:endParaRPr lang="ru-RU" sz="3200" dirty="0">
              <a:solidFill>
                <a:schemeClr val="bg1">
                  <a:lumMod val="10000"/>
                  <a:lumOff val="9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876256" y="2204864"/>
            <a:ext cx="504056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omic Sans MS" pitchFamily="66" charset="0"/>
              </a:rPr>
              <a:t>O</a:t>
            </a:r>
            <a:endParaRPr lang="ru-RU" sz="3200" dirty="0">
              <a:solidFill>
                <a:schemeClr val="bg1">
                  <a:lumMod val="10000"/>
                  <a:lumOff val="9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524328" y="2204864"/>
            <a:ext cx="504056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omic Sans MS" pitchFamily="66" charset="0"/>
              </a:rPr>
              <a:t>F</a:t>
            </a:r>
            <a:endParaRPr lang="ru-RU" sz="3200" dirty="0">
              <a:solidFill>
                <a:schemeClr val="bg1">
                  <a:lumMod val="10000"/>
                  <a:lumOff val="9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187624" y="2204864"/>
            <a:ext cx="504056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omic Sans MS" pitchFamily="66" charset="0"/>
              </a:rPr>
              <a:t>L</a:t>
            </a:r>
            <a:endParaRPr lang="ru-RU" sz="3200" dirty="0">
              <a:solidFill>
                <a:schemeClr val="bg1">
                  <a:lumMod val="10000"/>
                  <a:lumOff val="9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23528" y="3501008"/>
            <a:ext cx="504056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omic Sans MS" pitchFamily="66" charset="0"/>
              </a:rPr>
              <a:t>C</a:t>
            </a:r>
            <a:endParaRPr lang="ru-RU" sz="3200" dirty="0">
              <a:solidFill>
                <a:schemeClr val="bg1">
                  <a:lumMod val="10000"/>
                  <a:lumOff val="9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971600" y="3501008"/>
            <a:ext cx="504056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omic Sans MS" pitchFamily="66" charset="0"/>
              </a:rPr>
              <a:t>O</a:t>
            </a:r>
            <a:endParaRPr lang="ru-RU" sz="3200" dirty="0">
              <a:solidFill>
                <a:schemeClr val="bg1">
                  <a:lumMod val="10000"/>
                  <a:lumOff val="9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619672" y="3501008"/>
            <a:ext cx="504056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omic Sans MS" pitchFamily="66" charset="0"/>
              </a:rPr>
              <a:t>N</a:t>
            </a:r>
            <a:endParaRPr lang="ru-RU" sz="3200" dirty="0">
              <a:solidFill>
                <a:schemeClr val="bg1">
                  <a:lumMod val="10000"/>
                  <a:lumOff val="9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267744" y="3501008"/>
            <a:ext cx="504056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omic Sans MS" pitchFamily="66" charset="0"/>
              </a:rPr>
              <a:t>S</a:t>
            </a:r>
            <a:endParaRPr lang="ru-RU" sz="3200" dirty="0">
              <a:solidFill>
                <a:schemeClr val="bg1">
                  <a:lumMod val="10000"/>
                  <a:lumOff val="9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915816" y="3501008"/>
            <a:ext cx="504056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 smtClean="0">
                <a:solidFill>
                  <a:srgbClr val="212123">
                    <a:lumMod val="10000"/>
                    <a:lumOff val="90000"/>
                  </a:srgbClr>
                </a:solidFill>
                <a:latin typeface="Comic Sans MS" pitchFamily="66" charset="0"/>
              </a:rPr>
              <a:t>C</a:t>
            </a:r>
            <a:endParaRPr lang="ru-RU" sz="3200" dirty="0">
              <a:solidFill>
                <a:srgbClr val="212123">
                  <a:lumMod val="10000"/>
                  <a:lumOff val="90000"/>
                </a:srgbClr>
              </a:solidFill>
              <a:latin typeface="Comic Sans MS" pitchFamily="66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563888" y="3501008"/>
            <a:ext cx="504056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 smtClean="0">
                <a:solidFill>
                  <a:srgbClr val="212123">
                    <a:lumMod val="10000"/>
                    <a:lumOff val="90000"/>
                  </a:srgbClr>
                </a:solidFill>
                <a:latin typeface="Comic Sans MS" pitchFamily="66" charset="0"/>
              </a:rPr>
              <a:t>I</a:t>
            </a:r>
            <a:endParaRPr lang="ru-RU" sz="3200" dirty="0">
              <a:solidFill>
                <a:srgbClr val="212123">
                  <a:lumMod val="10000"/>
                  <a:lumOff val="90000"/>
                </a:srgbClr>
              </a:solidFill>
              <a:latin typeface="Comic Sans MS" pitchFamily="66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211960" y="3501008"/>
            <a:ext cx="504056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omic Sans MS" pitchFamily="66" charset="0"/>
              </a:rPr>
              <a:t>O</a:t>
            </a:r>
            <a:endParaRPr lang="ru-RU" sz="3200" dirty="0">
              <a:solidFill>
                <a:schemeClr val="bg1">
                  <a:lumMod val="10000"/>
                  <a:lumOff val="9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4860032" y="3501008"/>
            <a:ext cx="504056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 smtClean="0">
                <a:solidFill>
                  <a:srgbClr val="212123">
                    <a:lumMod val="10000"/>
                    <a:lumOff val="90000"/>
                  </a:srgbClr>
                </a:solidFill>
                <a:latin typeface="Comic Sans MS" pitchFamily="66" charset="0"/>
              </a:rPr>
              <a:t>U</a:t>
            </a:r>
            <a:endParaRPr lang="ru-RU" sz="3200" dirty="0">
              <a:solidFill>
                <a:srgbClr val="212123">
                  <a:lumMod val="10000"/>
                  <a:lumOff val="90000"/>
                </a:srgbClr>
              </a:solidFill>
              <a:latin typeface="Comic Sans MS" pitchFamily="66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508104" y="3501008"/>
            <a:ext cx="504056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 smtClean="0">
                <a:solidFill>
                  <a:srgbClr val="212123">
                    <a:lumMod val="10000"/>
                    <a:lumOff val="90000"/>
                  </a:srgbClr>
                </a:solidFill>
                <a:latin typeface="Comic Sans MS" pitchFamily="66" charset="0"/>
              </a:rPr>
              <a:t>S</a:t>
            </a:r>
            <a:endParaRPr lang="ru-RU" sz="3200" dirty="0">
              <a:solidFill>
                <a:srgbClr val="212123">
                  <a:lumMod val="10000"/>
                  <a:lumOff val="90000"/>
                </a:srgbClr>
              </a:solidFill>
              <a:latin typeface="Comic Sans MS" pitchFamily="66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6156176" y="3501008"/>
            <a:ext cx="504056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 smtClean="0">
                <a:solidFill>
                  <a:srgbClr val="212123">
                    <a:lumMod val="10000"/>
                    <a:lumOff val="90000"/>
                  </a:srgbClr>
                </a:solidFill>
                <a:latin typeface="Comic Sans MS" pitchFamily="66" charset="0"/>
              </a:rPr>
              <a:t>N</a:t>
            </a:r>
            <a:endParaRPr lang="ru-RU" sz="3200" dirty="0">
              <a:solidFill>
                <a:srgbClr val="212123">
                  <a:lumMod val="10000"/>
                  <a:lumOff val="90000"/>
                </a:srgbClr>
              </a:solidFill>
              <a:latin typeface="Comic Sans MS" pitchFamily="66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804248" y="3501008"/>
            <a:ext cx="504056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 smtClean="0">
                <a:solidFill>
                  <a:srgbClr val="212123">
                    <a:lumMod val="10000"/>
                    <a:lumOff val="90000"/>
                  </a:srgbClr>
                </a:solidFill>
                <a:latin typeface="Comic Sans MS" pitchFamily="66" charset="0"/>
              </a:rPr>
              <a:t>E</a:t>
            </a:r>
            <a:endParaRPr lang="ru-RU" sz="3200" dirty="0">
              <a:solidFill>
                <a:srgbClr val="212123">
                  <a:lumMod val="10000"/>
                  <a:lumOff val="90000"/>
                </a:srgbClr>
              </a:solidFill>
              <a:latin typeface="Comic Sans MS" pitchFamily="66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7452320" y="3501008"/>
            <a:ext cx="504056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 smtClean="0">
                <a:solidFill>
                  <a:srgbClr val="212123">
                    <a:lumMod val="10000"/>
                    <a:lumOff val="90000"/>
                  </a:srgbClr>
                </a:solidFill>
                <a:latin typeface="Comic Sans MS" pitchFamily="66" charset="0"/>
              </a:rPr>
              <a:t>S</a:t>
            </a:r>
            <a:endParaRPr lang="ru-RU" sz="3200" dirty="0">
              <a:solidFill>
                <a:srgbClr val="212123">
                  <a:lumMod val="10000"/>
                  <a:lumOff val="90000"/>
                </a:srgbClr>
              </a:solidFill>
              <a:latin typeface="Comic Sans MS" pitchFamily="66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8100392" y="3501008"/>
            <a:ext cx="504056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 smtClean="0">
                <a:solidFill>
                  <a:srgbClr val="212123">
                    <a:lumMod val="10000"/>
                    <a:lumOff val="90000"/>
                  </a:srgbClr>
                </a:solidFill>
                <a:latin typeface="Comic Sans MS" pitchFamily="66" charset="0"/>
              </a:rPr>
              <a:t>S</a:t>
            </a:r>
            <a:endParaRPr lang="ru-RU" sz="3200" dirty="0">
              <a:solidFill>
                <a:srgbClr val="212123">
                  <a:lumMod val="10000"/>
                  <a:lumOff val="90000"/>
                </a:srgbClr>
              </a:solidFill>
              <a:latin typeface="Comic Sans MS" pitchFamily="66" charset="0"/>
            </a:endParaRPr>
          </a:p>
        </p:txBody>
      </p:sp>
      <p:pic>
        <p:nvPicPr>
          <p:cNvPr id="1026" name="Picture 2" descr="C:\Users\User\Desktop\It Problem\loading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0392" y="3356992"/>
            <a:ext cx="1478657" cy="1478657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2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2852936"/>
            <a:ext cx="6407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Comic Sans MS" pitchFamily="66" charset="0"/>
              </a:rPr>
              <a:t>Thank you for your attention</a:t>
            </a:r>
            <a:endParaRPr lang="ru-RU" sz="3600" dirty="0">
              <a:solidFill>
                <a:schemeClr val="tx2">
                  <a:lumMod val="10000"/>
                  <a:lumOff val="9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advClick="0" advTm="20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It Problem\1467119079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0"/>
            <a:ext cx="5004048" cy="6858000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107504" y="2348880"/>
            <a:ext cx="3888432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bg1">
                    <a:lumMod val="10000"/>
                    <a:lumOff val="90000"/>
                  </a:schemeClr>
                </a:solidFill>
                <a:latin typeface="Comic Sans MS" pitchFamily="66" charset="0"/>
              </a:rPr>
              <a:t>Stanislav</a:t>
            </a:r>
            <a:r>
              <a:rPr lang="en-US" sz="36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bg1">
                    <a:lumMod val="10000"/>
                    <a:lumOff val="90000"/>
                  </a:schemeClr>
                </a:solidFill>
                <a:latin typeface="Comic Sans MS" pitchFamily="66" charset="0"/>
              </a:rPr>
              <a:t>Lem</a:t>
            </a:r>
            <a:r>
              <a:rPr lang="en-US" sz="36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omic Sans MS" pitchFamily="66" charset="0"/>
              </a:rPr>
              <a:t> </a:t>
            </a:r>
            <a:endParaRPr lang="ru-RU" sz="3600" dirty="0">
              <a:solidFill>
                <a:schemeClr val="bg1">
                  <a:lumMod val="10000"/>
                  <a:lumOff val="9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 advClick="0" advTm="20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2708920"/>
            <a:ext cx="7920880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omic Sans MS" pitchFamily="66" charset="0"/>
              </a:rPr>
              <a:t>What is the consciousness</a:t>
            </a:r>
            <a:r>
              <a:rPr lang="ru-RU" sz="4400" dirty="0">
                <a:solidFill>
                  <a:schemeClr val="bg1">
                    <a:lumMod val="10000"/>
                    <a:lumOff val="90000"/>
                  </a:schemeClr>
                </a:solidFill>
                <a:latin typeface="Comic Sans MS" pitchFamily="66" charset="0"/>
              </a:rPr>
              <a:t>?</a:t>
            </a:r>
          </a:p>
        </p:txBody>
      </p:sp>
    </p:spTree>
  </p:cSld>
  <p:clrMapOvr>
    <a:masterClrMapping/>
  </p:clrMapOvr>
  <p:transition advClick="0" advTm="2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It Problem\1-61-620x34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7803275" cy="4392488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683568" y="404664"/>
            <a:ext cx="7776864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omic Sans MS" pitchFamily="66" charset="0"/>
              </a:rPr>
              <a:t>Neurons and their connections</a:t>
            </a:r>
            <a:endParaRPr lang="ru-RU" sz="3600" dirty="0">
              <a:solidFill>
                <a:schemeClr val="bg1">
                  <a:lumMod val="10000"/>
                  <a:lumOff val="90000"/>
                </a:schemeClr>
              </a:solidFill>
              <a:latin typeface="Comic Sans MS" pitchFamily="66" charset="0"/>
            </a:endParaRPr>
          </a:p>
        </p:txBody>
      </p:sp>
      <p:pic>
        <p:nvPicPr>
          <p:cNvPr id="2052" name="Picture 4" descr="C:\Users\User\Desktop\It Problem\83387_origin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021"/>
            <a:ext cx="9144000" cy="6852979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2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476672"/>
            <a:ext cx="777686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omic Sans MS" pitchFamily="66" charset="0"/>
              </a:rPr>
              <a:t>First steps for our immortality. </a:t>
            </a:r>
            <a:endParaRPr lang="ru-RU" sz="3600" dirty="0">
              <a:solidFill>
                <a:schemeClr val="bg1">
                  <a:lumMod val="10000"/>
                  <a:lumOff val="90000"/>
                </a:schemeClr>
              </a:solidFill>
              <a:latin typeface="Comic Sans MS" pitchFamily="66" charset="0"/>
            </a:endParaRPr>
          </a:p>
        </p:txBody>
      </p:sp>
      <p:pic>
        <p:nvPicPr>
          <p:cNvPr id="2050" name="Picture 2" descr="C:\Users\User\Desktop\It Problem\C.elegans-brain-networ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72816"/>
            <a:ext cx="6780245" cy="5085184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2000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11560" y="2276872"/>
            <a:ext cx="8136904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omic Sans MS" pitchFamily="66" charset="0"/>
              </a:rPr>
              <a:t>Blue Brain Project</a:t>
            </a:r>
            <a:endParaRPr lang="ru-RU" sz="3200" dirty="0">
              <a:solidFill>
                <a:schemeClr val="bg1">
                  <a:lumMod val="10000"/>
                  <a:lumOff val="9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4221088"/>
            <a:ext cx="8136904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Comic Sans MS" pitchFamily="66" charset="0"/>
              </a:rPr>
              <a:t>Human Brain Project</a:t>
            </a:r>
            <a:endParaRPr lang="ru-RU" sz="3200" dirty="0">
              <a:solidFill>
                <a:schemeClr val="tx2">
                  <a:lumMod val="10000"/>
                  <a:lumOff val="9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476672"/>
            <a:ext cx="777686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omic Sans MS" pitchFamily="66" charset="0"/>
              </a:rPr>
              <a:t>First steps for our immortality. </a:t>
            </a:r>
            <a:endParaRPr lang="ru-RU" sz="3600" dirty="0">
              <a:solidFill>
                <a:schemeClr val="bg1">
                  <a:lumMod val="10000"/>
                  <a:lumOff val="9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advClick="0" advTm="2000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476672"/>
            <a:ext cx="777686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omic Sans MS" pitchFamily="66" charset="0"/>
              </a:rPr>
              <a:t>First steps for our immortality. </a:t>
            </a:r>
            <a:endParaRPr lang="ru-RU" sz="3600" dirty="0">
              <a:solidFill>
                <a:schemeClr val="bg1">
                  <a:lumMod val="10000"/>
                  <a:lumOff val="90000"/>
                </a:schemeClr>
              </a:solidFill>
              <a:latin typeface="Comic Sans MS" pitchFamily="66" charset="0"/>
            </a:endParaRPr>
          </a:p>
        </p:txBody>
      </p:sp>
      <p:pic>
        <p:nvPicPr>
          <p:cNvPr id="4098" name="Picture 2" descr="C:\Users\User\Desktop\It Problem\ArtificialNeuronModel_engli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2856"/>
            <a:ext cx="9144000" cy="4248472"/>
          </a:xfrm>
          <a:prstGeom prst="rect">
            <a:avLst/>
          </a:prstGeom>
          <a:noFill/>
        </p:spPr>
      </p:pic>
    </p:spTree>
  </p:cSld>
  <p:clrMapOvr>
    <a:masterClrMapping/>
  </p:clrMapOvr>
  <p:transition advTm="2000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560" y="2420888"/>
            <a:ext cx="7992888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omic Sans MS" pitchFamily="66" charset="0"/>
              </a:rPr>
              <a:t>So, is it real</a:t>
            </a:r>
            <a:r>
              <a:rPr lang="ru-RU" sz="40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omic Sans MS" pitchFamily="66" charset="0"/>
              </a:rPr>
              <a:t>?</a:t>
            </a:r>
            <a:endParaRPr lang="ru-RU" sz="4000" dirty="0">
              <a:solidFill>
                <a:schemeClr val="bg1">
                  <a:lumMod val="10000"/>
                  <a:lumOff val="90000"/>
                </a:schemeClr>
              </a:solidFill>
              <a:latin typeface="Comic Sans MS" pitchFamily="66" charset="0"/>
            </a:endParaRPr>
          </a:p>
        </p:txBody>
      </p:sp>
      <p:pic>
        <p:nvPicPr>
          <p:cNvPr id="1027" name="Picture 3" descr="C:\Users\User\Desktop\It Problem\Estimations_of_Human_Brain_Emulation_Required_Performance.sv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8352928" cy="621069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2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2852936"/>
            <a:ext cx="6386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Comic Sans MS" pitchFamily="66" charset="0"/>
              </a:rPr>
              <a:t>Can we say that it is ethical</a:t>
            </a:r>
            <a:r>
              <a:rPr lang="ru-RU" sz="3600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Comic Sans MS" pitchFamily="66" charset="0"/>
              </a:rPr>
              <a:t>?</a:t>
            </a:r>
            <a:endParaRPr lang="ru-RU" sz="3600" dirty="0">
              <a:solidFill>
                <a:schemeClr val="tx2">
                  <a:lumMod val="10000"/>
                  <a:lumOff val="9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2">
      <a:dk1>
        <a:sysClr val="windowText" lastClr="000000"/>
      </a:dk1>
      <a:lt1>
        <a:srgbClr val="212123"/>
      </a:lt1>
      <a:dk2>
        <a:srgbClr val="212123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76</Words>
  <Application>Microsoft Office PowerPoint</Application>
  <PresentationFormat>Экран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 Windows</dc:creator>
  <cp:lastModifiedBy>Пользователь Windows</cp:lastModifiedBy>
  <cp:revision>15</cp:revision>
  <dcterms:created xsi:type="dcterms:W3CDTF">2019-01-28T18:01:07Z</dcterms:created>
  <dcterms:modified xsi:type="dcterms:W3CDTF">2019-01-28T21:26:38Z</dcterms:modified>
</cp:coreProperties>
</file>