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7FE9-4519-4FF2-8AD4-0D7B3AF3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BF9B90-EF8E-4383-8B10-F3E1AFD5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AA56E-A673-4A71-A873-A37D579E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23247-2F59-4B24-9010-E71AAB6F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2C3E3-323E-4DFD-A52E-555A5CCD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A54B3-6CB2-44CB-9EF8-0879C703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2C6903-0323-4290-A71F-8909BAD4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994D0-81AC-4B19-B493-8FE85DCC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9B50-A40F-4DBB-8471-3222578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E5835-08D4-405C-9971-5AED3F56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C0CBD4-41E6-489A-A775-5D4F28855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F1DC17-45BD-4DD3-8B35-6FA1C37A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DB9C6-1E5B-42E3-AAF5-85595E1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9E572-0D9D-4B23-AC52-3F24265E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B9145-4B1E-4C02-9894-62B3CB0A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5B952-A9B6-4246-93A5-4A95E812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D8E38-8B6A-4BA5-A767-68F7BE0F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88ACC-73A1-4584-8C0E-6D2E685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903CB-46DC-410B-AB40-C540F761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73A23-0820-4A5C-97B2-2B7537D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B417-45EB-4E10-8396-6211824B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04849B-1406-4835-B046-29FB117A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86C8-74AF-41E3-BA4D-E5E67395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1E4FF5-C576-4AEA-8491-0D4AB679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8FAD6-35F9-4F68-9B2B-97F11239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5CE9C-8C0E-4A31-8326-92FA861D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7BBE8-1C20-4DDF-9A24-37A2CD05E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4740E4-BB7E-4624-8C3B-E7DFF9F2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473FF0-23B9-4B91-984F-80B04D6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B4871-F9A5-4A45-8F0D-4006AF8C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AB07B-59CB-4A21-B23E-6305EA5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6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5EA0B-4634-45AC-9AA7-FB6A073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42DED-63CB-4D90-AB67-2453D86E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F9DDF-884B-4762-A4C3-6BB372FC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39E6E4-EF0B-4D60-BB22-CA5E08092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41079-A661-4E66-98F2-8D90D4954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A18485-15B6-4C91-BF98-B99B0FF9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6986B-5AF0-48D8-9685-C93A652E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A3F8AD-9259-483B-9B33-8767411F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2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F835A-026F-4B6B-A295-E84268DB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2F36F1-8795-453B-96AC-E96004F0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5E8B5D-26D8-4F02-A698-4EECABD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C1BDE4-B3C5-411A-A765-96B48080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3E9E77-C09A-46D7-B36A-E6031D10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8AC248-D861-40F1-BD20-3FFEEE9C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F1962-0E39-4068-9351-21775D1D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80FB1-6E8C-4D49-B25D-480C60CB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0BC56-32EE-4098-9C7F-BB2A4D39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E5DFBB-20CB-4105-BA41-E7F677FC2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A9C4C-7073-4FA2-9573-70B5F78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26049-3964-4933-B923-AAE47908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98243-7031-46E4-B395-F140B176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57874-34C4-4B34-B7A9-7407EC5F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FAA63A-CEB3-49C6-BB35-E08882F8D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45F5DC-5BBF-4A39-A713-B038F94B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59C6A-80FA-4862-B810-66F09D60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AC115D-3E82-46F9-8781-D441619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6D0CD-BD8F-4DEF-9C34-F3605FC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7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4F285-3D13-40E3-ACE3-65DB0B82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E6AE00-120E-4352-8D43-33781739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E61EE-651B-4D4D-A8B5-3DD03C09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143B-2373-4094-9D8A-53536E43271C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03708-5C99-4FB4-B22B-C17F1290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D6E16-B56D-4C19-B428-043A0F95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97D3-E511-4A66-98D5-C3A66D7CC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ss.ru/obschestvo/7078413" TargetMode="External"/><Relationship Id="rId2" Type="http://schemas.openxmlformats.org/officeDocument/2006/relationships/hyperlink" Target="https://www.crn.ru/numbers/reg-numbers/detail.php?ID=9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tc.gov/news-events/blogs/business-blog/2015/06/dont-let-natural-disaster-become-data-security-calamity" TargetMode="External"/><Relationship Id="rId4" Type="http://schemas.openxmlformats.org/officeDocument/2006/relationships/hyperlink" Target="http://www.iksmedia.ru/articles/5573627-Colocation-IILI-bezopasnos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19319-E860-4C6F-A253-C38E10E16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Мировая практика защиты от стихийных угроз безопасности информации и действий в Ч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D6536E-B128-48F9-A317-419848081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013"/>
            <a:ext cx="9144000" cy="1655762"/>
          </a:xfrm>
        </p:spPr>
        <p:txBody>
          <a:bodyPr/>
          <a:lstStyle/>
          <a:p>
            <a:r>
              <a:rPr lang="ru-RU" dirty="0"/>
              <a:t>Астраханце Роман, Никитина Елизавета. СКБ-171</a:t>
            </a:r>
          </a:p>
        </p:txBody>
      </p:sp>
    </p:spTree>
    <p:extLst>
      <p:ext uri="{BB962C8B-B14F-4D97-AF65-F5344CB8AC3E}">
        <p14:creationId xmlns:p14="http://schemas.microsoft.com/office/powerpoint/2010/main" val="285578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D69A98-2DCE-40AF-860A-F9CA6E30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09" y="167371"/>
            <a:ext cx="2574717" cy="17210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рекомендации законодательства РФ.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A217DA8-444B-4ABA-A2B2-A6BEF72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8" y="1832731"/>
            <a:ext cx="9714067" cy="485789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Настоятельная рекомендация осуществлять </a:t>
            </a:r>
            <a:r>
              <a:rPr lang="ru-RU" b="1" dirty="0"/>
              <a:t>оценку</a:t>
            </a:r>
            <a:r>
              <a:rPr lang="ru-RU" dirty="0"/>
              <a:t> и обработку </a:t>
            </a:r>
            <a:r>
              <a:rPr lang="ru-RU" b="1" dirty="0"/>
              <a:t>рисков</a:t>
            </a:r>
            <a:r>
              <a:rPr lang="ru-RU" dirty="0"/>
              <a:t> и </a:t>
            </a:r>
            <a:r>
              <a:rPr lang="ru-RU" b="1" dirty="0"/>
              <a:t>сформировать</a:t>
            </a:r>
            <a:r>
              <a:rPr lang="ru-RU" dirty="0"/>
              <a:t> (разработать) планы и </a:t>
            </a:r>
            <a:r>
              <a:rPr lang="ru-RU" b="1" dirty="0"/>
              <a:t>регламенты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Защита</a:t>
            </a:r>
            <a:r>
              <a:rPr lang="ru-RU" dirty="0"/>
              <a:t> критичных информационных активов организации (системы пожаротушения, сигнализации и т.д.)</a:t>
            </a:r>
          </a:p>
          <a:p>
            <a:endParaRPr lang="ru-RU" dirty="0"/>
          </a:p>
          <a:p>
            <a:r>
              <a:rPr lang="ru-RU" dirty="0"/>
              <a:t>Проектирования резервного </a:t>
            </a:r>
            <a:r>
              <a:rPr lang="ru-RU" b="1" dirty="0"/>
              <a:t>источника энергоснабжения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Использование технологии безопасного </a:t>
            </a:r>
            <a:r>
              <a:rPr lang="ru-RU" b="1" dirty="0"/>
              <a:t>резервирования</a:t>
            </a:r>
            <a:r>
              <a:rPr lang="ru-RU" dirty="0"/>
              <a:t> и восстановления</a:t>
            </a:r>
          </a:p>
          <a:p>
            <a:endParaRPr lang="ru-RU" dirty="0"/>
          </a:p>
          <a:p>
            <a:r>
              <a:rPr lang="ru-RU" dirty="0"/>
              <a:t>Проведение </a:t>
            </a:r>
            <a:r>
              <a:rPr lang="ru-RU" b="1" dirty="0"/>
              <a:t>учебных мероприятий </a:t>
            </a:r>
            <a:r>
              <a:rPr lang="ru-RU" dirty="0"/>
              <a:t>для подготовки готовности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13873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</a:t>
            </a:r>
            <a:r>
              <a:rPr lang="en-US" dirty="0"/>
              <a:t>FTC USA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A217DA8-444B-4ABA-A2B2-A6BEF72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8" y="1832731"/>
            <a:ext cx="8187109" cy="4869910"/>
          </a:xfrm>
        </p:spPr>
        <p:txBody>
          <a:bodyPr>
            <a:normAutofit/>
          </a:bodyPr>
          <a:lstStyle/>
          <a:p>
            <a:r>
              <a:rPr lang="ru-RU" b="1" dirty="0"/>
              <a:t>Вести учёт </a:t>
            </a:r>
            <a:r>
              <a:rPr lang="ru-RU" dirty="0"/>
              <a:t>имеющейся информации.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Собирать только </a:t>
            </a:r>
            <a:r>
              <a:rPr lang="ru-RU" b="1" dirty="0"/>
              <a:t>необходимую</a:t>
            </a:r>
            <a:r>
              <a:rPr lang="ru-RU" dirty="0"/>
              <a:t> информацию.</a:t>
            </a:r>
          </a:p>
          <a:p>
            <a:endParaRPr lang="ru-RU" dirty="0"/>
          </a:p>
          <a:p>
            <a:r>
              <a:rPr lang="ru-RU" dirty="0"/>
              <a:t>Хранить информацию в самой </a:t>
            </a:r>
            <a:r>
              <a:rPr lang="ru-RU" b="1" dirty="0"/>
              <a:t>безопасной части здания.</a:t>
            </a:r>
          </a:p>
          <a:p>
            <a:endParaRPr lang="ru-RU" dirty="0"/>
          </a:p>
          <a:p>
            <a:r>
              <a:rPr lang="ru-RU" dirty="0"/>
              <a:t>Вовремя </a:t>
            </a:r>
            <a:r>
              <a:rPr lang="ru-RU" b="1" dirty="0"/>
              <a:t>утилизировать</a:t>
            </a:r>
            <a:r>
              <a:rPr lang="ru-RU" dirty="0"/>
              <a:t> ненужную накопленную информацию.</a:t>
            </a:r>
          </a:p>
          <a:p>
            <a:endParaRPr lang="ru-RU" dirty="0"/>
          </a:p>
        </p:txBody>
      </p:sp>
      <p:pic>
        <p:nvPicPr>
          <p:cNvPr id="3074" name="Picture 2" descr="Картинки по запросу federal trade commission">
            <a:extLst>
              <a:ext uri="{FF2B5EF4-FFF2-40B4-BE49-F238E27FC236}">
                <a16:creationId xmlns:a16="http://schemas.microsoft.com/office/drawing/2014/main" id="{539957B3-BA4B-460B-A95F-5C0D68B2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17" y="1206623"/>
            <a:ext cx="3263283" cy="32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4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71063-55CC-40A1-AB1A-38D53A87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482571"/>
            <a:ext cx="10883283" cy="469439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«Кто предупрежден, тот вооружен» - Портал </a:t>
            </a:r>
            <a:r>
              <a:rPr lang="en-US" dirty="0"/>
              <a:t>CRN</a:t>
            </a:r>
            <a:r>
              <a:rPr lang="ru-RU" dirty="0"/>
              <a:t>, 2003 </a:t>
            </a:r>
            <a:r>
              <a:rPr lang="en-US" dirty="0"/>
              <a:t>– </a:t>
            </a:r>
            <a:r>
              <a:rPr lang="ru-RU" dirty="0"/>
              <a:t>Дата обращения: 28.01.2020.</a:t>
            </a:r>
            <a:r>
              <a:rPr lang="en-US" dirty="0"/>
              <a:t> URL: </a:t>
            </a:r>
            <a:r>
              <a:rPr lang="en-US" dirty="0">
                <a:hlinkClick r:id="rId2"/>
              </a:rPr>
              <a:t>https://www.crn.ru/numbers/reg-numbers/detail.php?ID=9286</a:t>
            </a:r>
            <a:endParaRPr lang="ru-RU" dirty="0"/>
          </a:p>
          <a:p>
            <a:r>
              <a:rPr lang="ru-RU" dirty="0"/>
              <a:t>«Сбой в работе "</a:t>
            </a:r>
            <a:r>
              <a:rPr lang="ru-RU" dirty="0" err="1"/>
              <a:t>ВКонтакте</a:t>
            </a:r>
            <a:r>
              <a:rPr lang="ru-RU" dirty="0"/>
              <a:t>" возник из-за пожара в дата-центре» - Информационное агентство ТАСС, </a:t>
            </a:r>
            <a:r>
              <a:rPr lang="ru-RU" cap="all" dirty="0"/>
              <a:t>2019</a:t>
            </a:r>
            <a:r>
              <a:rPr lang="en-US" cap="all" dirty="0"/>
              <a:t> – </a:t>
            </a:r>
            <a:r>
              <a:rPr lang="ru-RU" cap="all" dirty="0"/>
              <a:t>Д</a:t>
            </a:r>
            <a:r>
              <a:rPr lang="ru-RU" dirty="0"/>
              <a:t>ата обращения: 28.01.2020. </a:t>
            </a:r>
            <a:r>
              <a:rPr lang="en-US" dirty="0"/>
              <a:t>URL: </a:t>
            </a:r>
            <a:r>
              <a:rPr lang="en-US" dirty="0">
                <a:hlinkClick r:id="rId3"/>
              </a:rPr>
              <a:t>https://tass.ru/obschestvo/7078413</a:t>
            </a:r>
            <a:endParaRPr lang="ru-RU" dirty="0"/>
          </a:p>
          <a:p>
            <a:r>
              <a:rPr lang="ru-RU" dirty="0"/>
              <a:t>«</a:t>
            </a:r>
            <a:r>
              <a:rPr lang="en-US" dirty="0"/>
              <a:t>Colocation </a:t>
            </a:r>
            <a:r>
              <a:rPr lang="ru-RU" dirty="0"/>
              <a:t>И/ИЛИ безопасность» - Михаил Золотарев, начальник отдела управления проектами, </a:t>
            </a:r>
            <a:r>
              <a:rPr lang="ru-RU" dirty="0" err="1"/>
              <a:t>Xelent</a:t>
            </a:r>
            <a:r>
              <a:rPr lang="ru-RU" dirty="0"/>
              <a:t>. Портал ИКС Медиа, 2019. – Дата обращения: 28.01.2020.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http://www.iksmedia.ru/articles/5573627-Colocation-IILI-bezopasnost.html</a:t>
            </a:r>
            <a:endParaRPr lang="ru-RU" dirty="0"/>
          </a:p>
          <a:p>
            <a:r>
              <a:rPr lang="ru-RU" dirty="0"/>
              <a:t>ГОСТ Р 53131-2008. Защита информации. Рекомендации по услугам восстановления после чрезвычайных ситуаций функций и механизмов безопасности информационных и телекоммуникационных технологий. Общие положения.</a:t>
            </a:r>
          </a:p>
          <a:p>
            <a:r>
              <a:rPr lang="ru-RU" dirty="0"/>
              <a:t>«</a:t>
            </a:r>
            <a:r>
              <a:rPr lang="en-US" dirty="0"/>
              <a:t>Don’t let a natural disaster become a data security calamity</a:t>
            </a:r>
            <a:r>
              <a:rPr lang="ru-RU" dirty="0"/>
              <a:t>» - Федеральная торговая комиссия</a:t>
            </a:r>
            <a:r>
              <a:rPr lang="en-US" dirty="0"/>
              <a:t> </a:t>
            </a:r>
            <a:r>
              <a:rPr lang="ru-RU" dirty="0"/>
              <a:t>США, 2015. – Дата обращения: 28.01.2020. </a:t>
            </a:r>
            <a:r>
              <a:rPr lang="en-US" dirty="0"/>
              <a:t>URL: </a:t>
            </a:r>
            <a:r>
              <a:rPr lang="en-US" dirty="0">
                <a:hlinkClick r:id="rId5"/>
              </a:rPr>
              <a:t>https://www.ftc.gov/news-events/blogs/business-blog/2015/06/dont-let-natural-disaster-become-data-security-calamity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2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ABEE-4EDD-4336-9860-D766C67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1325563"/>
          </a:xfrm>
        </p:spPr>
        <p:txBody>
          <a:bodyPr/>
          <a:lstStyle/>
          <a:p>
            <a:r>
              <a:rPr lang="ru-RU" dirty="0"/>
              <a:t>Вопрос к аудитории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ED7D8D1-7869-4008-9453-EAED3F5DD773}"/>
              </a:ext>
            </a:extLst>
          </p:cNvPr>
          <p:cNvSpPr/>
          <p:nvPr/>
        </p:nvSpPr>
        <p:spPr>
          <a:xfrm>
            <a:off x="3559947" y="1690689"/>
            <a:ext cx="4394447" cy="24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Источники угроз </a:t>
            </a:r>
          </a:p>
          <a:p>
            <a:pPr algn="ctr"/>
            <a:r>
              <a:rPr lang="ru-RU" sz="3200" dirty="0"/>
              <a:t>безопасности информации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55E7B6-278C-4C01-AF6C-B0C742B3EA5A}"/>
              </a:ext>
            </a:extLst>
          </p:cNvPr>
          <p:cNvCxnSpPr>
            <a:cxnSpLocks/>
          </p:cNvCxnSpPr>
          <p:nvPr/>
        </p:nvCxnSpPr>
        <p:spPr>
          <a:xfrm flipV="1">
            <a:off x="7439487" y="2077376"/>
            <a:ext cx="1482571" cy="33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BF08EE4-4ED7-4E68-9124-0DD2335647CA}"/>
              </a:ext>
            </a:extLst>
          </p:cNvPr>
          <p:cNvCxnSpPr>
            <a:cxnSpLocks/>
          </p:cNvCxnSpPr>
          <p:nvPr/>
        </p:nvCxnSpPr>
        <p:spPr>
          <a:xfrm flipH="1" flipV="1">
            <a:off x="2725445" y="2667740"/>
            <a:ext cx="1526961" cy="239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9099C71-689E-4810-8C24-B8D1DC915EF6}"/>
              </a:ext>
            </a:extLst>
          </p:cNvPr>
          <p:cNvCxnSpPr>
            <a:cxnSpLocks/>
          </p:cNvCxnSpPr>
          <p:nvPr/>
        </p:nvCxnSpPr>
        <p:spPr>
          <a:xfrm flipH="1">
            <a:off x="5273336" y="3543904"/>
            <a:ext cx="654071" cy="128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F6524A-C512-40D9-9D47-FC01C284A85A}"/>
              </a:ext>
            </a:extLst>
          </p:cNvPr>
          <p:cNvSpPr txBox="1"/>
          <p:nvPr/>
        </p:nvSpPr>
        <p:spPr>
          <a:xfrm>
            <a:off x="1850995" y="1935332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A6711-3C3B-48EC-9964-69213900040B}"/>
              </a:ext>
            </a:extLst>
          </p:cNvPr>
          <p:cNvSpPr txBox="1"/>
          <p:nvPr/>
        </p:nvSpPr>
        <p:spPr>
          <a:xfrm>
            <a:off x="4842769" y="4826726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A55F38-80E4-4F5D-87F6-52FF5A14C5F4}"/>
              </a:ext>
            </a:extLst>
          </p:cNvPr>
          <p:cNvSpPr txBox="1"/>
          <p:nvPr/>
        </p:nvSpPr>
        <p:spPr>
          <a:xfrm>
            <a:off x="9176552" y="1477211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841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ABEE-4EDD-4336-9860-D766C67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1325563"/>
          </a:xfrm>
        </p:spPr>
        <p:txBody>
          <a:bodyPr/>
          <a:lstStyle/>
          <a:p>
            <a:r>
              <a:rPr lang="ru-RU" dirty="0"/>
              <a:t>Вопрос к аудитории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ED7D8D1-7869-4008-9453-EAED3F5DD773}"/>
              </a:ext>
            </a:extLst>
          </p:cNvPr>
          <p:cNvSpPr/>
          <p:nvPr/>
        </p:nvSpPr>
        <p:spPr>
          <a:xfrm>
            <a:off x="3559947" y="1690689"/>
            <a:ext cx="4394447" cy="24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Источники угроз </a:t>
            </a:r>
          </a:p>
          <a:p>
            <a:pPr algn="ctr"/>
            <a:r>
              <a:rPr lang="ru-RU" sz="3200" dirty="0"/>
              <a:t>безопасности информации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55E7B6-278C-4C01-AF6C-B0C742B3EA5A}"/>
              </a:ext>
            </a:extLst>
          </p:cNvPr>
          <p:cNvCxnSpPr>
            <a:cxnSpLocks/>
          </p:cNvCxnSpPr>
          <p:nvPr/>
        </p:nvCxnSpPr>
        <p:spPr>
          <a:xfrm flipV="1">
            <a:off x="7439487" y="2077376"/>
            <a:ext cx="1482571" cy="33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BF08EE4-4ED7-4E68-9124-0DD2335647CA}"/>
              </a:ext>
            </a:extLst>
          </p:cNvPr>
          <p:cNvCxnSpPr>
            <a:cxnSpLocks/>
          </p:cNvCxnSpPr>
          <p:nvPr/>
        </p:nvCxnSpPr>
        <p:spPr>
          <a:xfrm flipH="1" flipV="1">
            <a:off x="2725445" y="2667740"/>
            <a:ext cx="1526961" cy="239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9099C71-689E-4810-8C24-B8D1DC915EF6}"/>
              </a:ext>
            </a:extLst>
          </p:cNvPr>
          <p:cNvCxnSpPr>
            <a:cxnSpLocks/>
          </p:cNvCxnSpPr>
          <p:nvPr/>
        </p:nvCxnSpPr>
        <p:spPr>
          <a:xfrm flipH="1">
            <a:off x="5273337" y="3915052"/>
            <a:ext cx="417249" cy="911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5D828D2-2837-421A-A2B2-3DEF120D8746}"/>
              </a:ext>
            </a:extLst>
          </p:cNvPr>
          <p:cNvSpPr/>
          <p:nvPr/>
        </p:nvSpPr>
        <p:spPr>
          <a:xfrm>
            <a:off x="497150" y="2192784"/>
            <a:ext cx="209513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Антропогенные источники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549871-0D8E-4C21-9AA2-2E323274EC56}"/>
              </a:ext>
            </a:extLst>
          </p:cNvPr>
          <p:cNvSpPr/>
          <p:nvPr/>
        </p:nvSpPr>
        <p:spPr>
          <a:xfrm>
            <a:off x="4067453" y="4831166"/>
            <a:ext cx="209513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Техногенные источники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B82723C-A5B7-4647-A76C-F945AB5BDE73}"/>
              </a:ext>
            </a:extLst>
          </p:cNvPr>
          <p:cNvSpPr/>
          <p:nvPr/>
        </p:nvSpPr>
        <p:spPr>
          <a:xfrm>
            <a:off x="8922058" y="1495888"/>
            <a:ext cx="209513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Стихийные  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31128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ABEE-4EDD-4336-9860-D766C67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1325563"/>
          </a:xfrm>
        </p:spPr>
        <p:txBody>
          <a:bodyPr/>
          <a:lstStyle/>
          <a:p>
            <a:r>
              <a:rPr lang="ru-RU" dirty="0"/>
              <a:t>Ещё вопрос к аудитории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ED7D8D1-7869-4008-9453-EAED3F5DD773}"/>
              </a:ext>
            </a:extLst>
          </p:cNvPr>
          <p:cNvSpPr/>
          <p:nvPr/>
        </p:nvSpPr>
        <p:spPr>
          <a:xfrm>
            <a:off x="3559947" y="1690689"/>
            <a:ext cx="4394447" cy="24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Виды угроз стихийных источников по </a:t>
            </a:r>
            <a:r>
              <a:rPr lang="ru-RU" sz="3200" i="1" u="sng" dirty="0"/>
              <a:t>аспекту</a:t>
            </a:r>
            <a:r>
              <a:rPr lang="ru-RU" sz="3200" dirty="0"/>
              <a:t> ИБ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55E7B6-278C-4C01-AF6C-B0C742B3EA5A}"/>
              </a:ext>
            </a:extLst>
          </p:cNvPr>
          <p:cNvCxnSpPr>
            <a:cxnSpLocks/>
          </p:cNvCxnSpPr>
          <p:nvPr/>
        </p:nvCxnSpPr>
        <p:spPr>
          <a:xfrm>
            <a:off x="7332957" y="2924684"/>
            <a:ext cx="14825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BF08EE4-4ED7-4E68-9124-0DD2335647CA}"/>
              </a:ext>
            </a:extLst>
          </p:cNvPr>
          <p:cNvCxnSpPr>
            <a:cxnSpLocks/>
          </p:cNvCxnSpPr>
          <p:nvPr/>
        </p:nvCxnSpPr>
        <p:spPr>
          <a:xfrm flipH="1">
            <a:off x="2610038" y="2924683"/>
            <a:ext cx="1420426" cy="8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492AD72-E7D7-4DAF-87B3-3B818B823BD3}"/>
              </a:ext>
            </a:extLst>
          </p:cNvPr>
          <p:cNvCxnSpPr>
            <a:cxnSpLocks/>
          </p:cNvCxnSpPr>
          <p:nvPr/>
        </p:nvCxnSpPr>
        <p:spPr>
          <a:xfrm flipH="1">
            <a:off x="5757170" y="3897297"/>
            <a:ext cx="1" cy="994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4CCCF2-AD78-4929-8A39-7BD92E083CB2}"/>
              </a:ext>
            </a:extLst>
          </p:cNvPr>
          <p:cNvSpPr txBox="1"/>
          <p:nvPr/>
        </p:nvSpPr>
        <p:spPr>
          <a:xfrm>
            <a:off x="1837679" y="2292938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499E6-B2DC-404B-8886-1AF51B5BE0A8}"/>
              </a:ext>
            </a:extLst>
          </p:cNvPr>
          <p:cNvSpPr txBox="1"/>
          <p:nvPr/>
        </p:nvSpPr>
        <p:spPr>
          <a:xfrm>
            <a:off x="5446451" y="4891596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A39AA-DD30-4F15-8586-B51BBBA04182}"/>
              </a:ext>
            </a:extLst>
          </p:cNvPr>
          <p:cNvSpPr txBox="1"/>
          <p:nvPr/>
        </p:nvSpPr>
        <p:spPr>
          <a:xfrm>
            <a:off x="9240174" y="2324519"/>
            <a:ext cx="86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>
                <a:solidFill>
                  <a:srgbClr val="4472C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478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ABEE-4EDD-4336-9860-D766C67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7"/>
            <a:ext cx="10515600" cy="1325563"/>
          </a:xfrm>
        </p:spPr>
        <p:txBody>
          <a:bodyPr/>
          <a:lstStyle/>
          <a:p>
            <a:r>
              <a:rPr lang="ru-RU" dirty="0"/>
              <a:t>Ещё вопрос к аудитории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ED7D8D1-7869-4008-9453-EAED3F5DD773}"/>
              </a:ext>
            </a:extLst>
          </p:cNvPr>
          <p:cNvSpPr/>
          <p:nvPr/>
        </p:nvSpPr>
        <p:spPr>
          <a:xfrm>
            <a:off x="3559947" y="1690689"/>
            <a:ext cx="4394447" cy="245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Виды угроз стихийных источников по </a:t>
            </a:r>
            <a:r>
              <a:rPr lang="ru-RU" sz="3200" i="1" u="sng" dirty="0"/>
              <a:t>аспекту</a:t>
            </a:r>
            <a:r>
              <a:rPr lang="ru-RU" sz="3200" dirty="0"/>
              <a:t> ИБ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55E7B6-278C-4C01-AF6C-B0C742B3EA5A}"/>
              </a:ext>
            </a:extLst>
          </p:cNvPr>
          <p:cNvCxnSpPr>
            <a:cxnSpLocks/>
          </p:cNvCxnSpPr>
          <p:nvPr/>
        </p:nvCxnSpPr>
        <p:spPr>
          <a:xfrm>
            <a:off x="7332957" y="2924684"/>
            <a:ext cx="14825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BF08EE4-4ED7-4E68-9124-0DD2335647CA}"/>
              </a:ext>
            </a:extLst>
          </p:cNvPr>
          <p:cNvCxnSpPr>
            <a:cxnSpLocks/>
          </p:cNvCxnSpPr>
          <p:nvPr/>
        </p:nvCxnSpPr>
        <p:spPr>
          <a:xfrm flipH="1">
            <a:off x="2610038" y="2924683"/>
            <a:ext cx="1420426" cy="8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492AD72-E7D7-4DAF-87B3-3B818B823BD3}"/>
              </a:ext>
            </a:extLst>
          </p:cNvPr>
          <p:cNvCxnSpPr>
            <a:cxnSpLocks/>
          </p:cNvCxnSpPr>
          <p:nvPr/>
        </p:nvCxnSpPr>
        <p:spPr>
          <a:xfrm flipH="1">
            <a:off x="5757170" y="3897297"/>
            <a:ext cx="1" cy="994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AD2DA02-D8D8-47BB-B93D-74CEBD8F2495}"/>
              </a:ext>
            </a:extLst>
          </p:cNvPr>
          <p:cNvSpPr/>
          <p:nvPr/>
        </p:nvSpPr>
        <p:spPr>
          <a:xfrm>
            <a:off x="168677" y="2352072"/>
            <a:ext cx="2441362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Угроза конфиденциальности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7C57BA2-7A80-431B-A50D-4A880DEF5643}"/>
              </a:ext>
            </a:extLst>
          </p:cNvPr>
          <p:cNvSpPr/>
          <p:nvPr/>
        </p:nvSpPr>
        <p:spPr>
          <a:xfrm>
            <a:off x="4709603" y="4891596"/>
            <a:ext cx="209513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Угроза целостности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9BF7457-9785-4E10-80A5-19ED8BEB6C9A}"/>
              </a:ext>
            </a:extLst>
          </p:cNvPr>
          <p:cNvSpPr/>
          <p:nvPr/>
        </p:nvSpPr>
        <p:spPr>
          <a:xfrm>
            <a:off x="8815528" y="2352072"/>
            <a:ext cx="2095133" cy="116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Угроза доступности</a:t>
            </a:r>
          </a:p>
        </p:txBody>
      </p:sp>
    </p:spTree>
    <p:extLst>
      <p:ext uri="{BB962C8B-B14F-4D97-AF65-F5344CB8AC3E}">
        <p14:creationId xmlns:p14="http://schemas.microsoft.com/office/powerpoint/2010/main" val="140250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71063-55CC-40A1-AB1A-38D53A87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035"/>
            <a:ext cx="1097206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Стихийные происшествия связанные с угрозой доступности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Стихийные происшествия связанные с угрозой целостности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Стихийные происшествия связанные с угрозой конфиденциальности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Рекомендации Российского законодательства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Рекомендации зарубежного законодательства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Угроза доступности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A217DA8-444B-4ABA-A2B2-A6BEF72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Пожар 2003 г. компании «</a:t>
            </a:r>
            <a:r>
              <a:rPr lang="ru-RU" dirty="0" err="1"/>
              <a:t>Инфосистемы</a:t>
            </a:r>
            <a:r>
              <a:rPr lang="ru-RU" dirty="0"/>
              <a:t> Джет»</a:t>
            </a:r>
          </a:p>
          <a:p>
            <a:endParaRPr lang="ru-RU" dirty="0"/>
          </a:p>
          <a:p>
            <a:r>
              <a:rPr lang="ru-RU" dirty="0"/>
              <a:t>Возгорание произошло на крыше.</a:t>
            </a:r>
          </a:p>
          <a:p>
            <a:endParaRPr lang="ru-RU" dirty="0"/>
          </a:p>
          <a:p>
            <a:r>
              <a:rPr lang="ru-RU" dirty="0"/>
              <a:t>Удалось сохранить центральные сервера и БД.</a:t>
            </a:r>
          </a:p>
          <a:p>
            <a:endParaRPr lang="ru-RU" dirty="0"/>
          </a:p>
          <a:p>
            <a:r>
              <a:rPr lang="ru-RU" dirty="0"/>
              <a:t>Повреждены телефонные и Интернет кабели. </a:t>
            </a:r>
          </a:p>
          <a:p>
            <a:endParaRPr lang="ru-RU" dirty="0"/>
          </a:p>
          <a:p>
            <a:r>
              <a:rPr lang="ru-RU" dirty="0"/>
              <a:t>Восстановление полного функционирования за 3 дня.</a:t>
            </a:r>
          </a:p>
        </p:txBody>
      </p:sp>
      <p:pic>
        <p:nvPicPr>
          <p:cNvPr id="1026" name="Picture 2" descr="Картинки по запросу Инфосистемы джет">
            <a:extLst>
              <a:ext uri="{FF2B5EF4-FFF2-40B4-BE49-F238E27FC236}">
                <a16:creationId xmlns:a16="http://schemas.microsoft.com/office/drawing/2014/main" id="{3EC040B2-CABB-45A1-900A-8D3A0D59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52" y="125785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Угроза целостности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A217DA8-444B-4ABA-A2B2-A6BEF72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9" y="1690688"/>
            <a:ext cx="819039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Пожар 2019 г. в дата-центре «</a:t>
            </a:r>
            <a:r>
              <a:rPr lang="ru-RU" dirty="0" err="1"/>
              <a:t>ВКонтакте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У некоторых пользователей были удалены </a:t>
            </a:r>
            <a:r>
              <a:rPr lang="ru-RU" dirty="0" err="1"/>
              <a:t>фотргафии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Повреждены сервера, отвечающие за работу мессенджера и ленты новостей. </a:t>
            </a:r>
          </a:p>
          <a:p>
            <a:endParaRPr lang="ru-RU" dirty="0"/>
          </a:p>
          <a:p>
            <a:r>
              <a:rPr lang="ru-RU" dirty="0"/>
              <a:t>Восстановление полного функционирования менее чем за сутки.</a:t>
            </a:r>
          </a:p>
        </p:txBody>
      </p:sp>
      <p:pic>
        <p:nvPicPr>
          <p:cNvPr id="2050" name="Picture 2" descr="Фотографии в аккаунтах удалены">
            <a:extLst>
              <a:ext uri="{FF2B5EF4-FFF2-40B4-BE49-F238E27FC236}">
                <a16:creationId xmlns:a16="http://schemas.microsoft.com/office/drawing/2014/main" id="{A336270F-1F34-4DA8-A99F-BF1FEF16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86" y="1287264"/>
            <a:ext cx="3153717" cy="48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2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33B2-AABD-4C77-9C16-33BA32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Угроза конфиденциальности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A217DA8-444B-4ABA-A2B2-A6BEF72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9" y="1690688"/>
            <a:ext cx="8190390" cy="4351338"/>
          </a:xfrm>
        </p:spPr>
        <p:txBody>
          <a:bodyPr>
            <a:normAutofit/>
          </a:bodyPr>
          <a:lstStyle/>
          <a:p>
            <a:r>
              <a:rPr lang="ru-RU" dirty="0"/>
              <a:t>Мысленный эксперимент</a:t>
            </a:r>
          </a:p>
          <a:p>
            <a:r>
              <a:rPr lang="ru-RU" dirty="0"/>
              <a:t>Нет данных о кражах конфиденциальной информации во время ЧС</a:t>
            </a:r>
          </a:p>
        </p:txBody>
      </p:sp>
      <p:pic>
        <p:nvPicPr>
          <p:cNvPr id="5122" name="Picture 2" descr="Картинки по запросу пожар">
            <a:extLst>
              <a:ext uri="{FF2B5EF4-FFF2-40B4-BE49-F238E27FC236}">
                <a16:creationId xmlns:a16="http://schemas.microsoft.com/office/drawing/2014/main" id="{7AF4BD15-AF37-4853-B438-A689ED3F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79" y="3357979"/>
            <a:ext cx="1927688" cy="10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ураган">
            <a:extLst>
              <a:ext uri="{FF2B5EF4-FFF2-40B4-BE49-F238E27FC236}">
                <a16:creationId xmlns:a16="http://schemas.microsoft.com/office/drawing/2014/main" id="{2CD6FBE1-838A-4D7B-AC34-4137314D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81" y="3357979"/>
            <a:ext cx="1742269" cy="224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землетрясение">
            <a:extLst>
              <a:ext uri="{FF2B5EF4-FFF2-40B4-BE49-F238E27FC236}">
                <a16:creationId xmlns:a16="http://schemas.microsoft.com/office/drawing/2014/main" id="{1D454C94-ED64-459F-9AB4-4F578E58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79" y="4522305"/>
            <a:ext cx="1927688" cy="10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4A6FD-7D0A-4634-96F3-952D370F8BB0}"/>
              </a:ext>
            </a:extLst>
          </p:cNvPr>
          <p:cNvSpPr txBox="1"/>
          <p:nvPr/>
        </p:nvSpPr>
        <p:spPr>
          <a:xfrm>
            <a:off x="1974665" y="5711091"/>
            <a:ext cx="24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Стихийное бедствие</a:t>
            </a:r>
          </a:p>
        </p:txBody>
      </p:sp>
      <p:sp>
        <p:nvSpPr>
          <p:cNvPr id="6" name="Крест 5">
            <a:extLst>
              <a:ext uri="{FF2B5EF4-FFF2-40B4-BE49-F238E27FC236}">
                <a16:creationId xmlns:a16="http://schemas.microsoft.com/office/drawing/2014/main" id="{E96BC909-42A6-45D2-A55F-F958D3BFBB1B}"/>
              </a:ext>
            </a:extLst>
          </p:cNvPr>
          <p:cNvSpPr/>
          <p:nvPr/>
        </p:nvSpPr>
        <p:spPr>
          <a:xfrm>
            <a:off x="5346367" y="3772672"/>
            <a:ext cx="1499265" cy="1499265"/>
          </a:xfrm>
          <a:prstGeom prst="plus">
            <a:avLst>
              <a:gd name="adj" fmla="val 4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8" name="Picture 8" descr="Картинки по запросу сотрудник - вор">
            <a:extLst>
              <a:ext uri="{FF2B5EF4-FFF2-40B4-BE49-F238E27FC236}">
                <a16:creationId xmlns:a16="http://schemas.microsoft.com/office/drawing/2014/main" id="{17C68EA4-D3E7-4728-BE74-CFC06300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84" y="3350056"/>
            <a:ext cx="3479983" cy="22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FB9631-0675-4CE6-8C1D-1321785DF26C}"/>
              </a:ext>
            </a:extLst>
          </p:cNvPr>
          <p:cNvSpPr txBox="1"/>
          <p:nvPr/>
        </p:nvSpPr>
        <p:spPr>
          <a:xfrm>
            <a:off x="7386284" y="5711091"/>
            <a:ext cx="3551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Заинтересованный в наживе</a:t>
            </a:r>
          </a:p>
        </p:txBody>
      </p:sp>
    </p:spTree>
    <p:extLst>
      <p:ext uri="{BB962C8B-B14F-4D97-AF65-F5344CB8AC3E}">
        <p14:creationId xmlns:p14="http://schemas.microsoft.com/office/powerpoint/2010/main" val="1712999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463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Мировая практика защиты от стихийных угроз безопасности информации и действий в Ч/С</vt:lpstr>
      <vt:lpstr>Вопрос к аудитории</vt:lpstr>
      <vt:lpstr>Вопрос к аудитории</vt:lpstr>
      <vt:lpstr>Ещё вопрос к аудитории</vt:lpstr>
      <vt:lpstr>Ещё вопрос к аудитории</vt:lpstr>
      <vt:lpstr>План</vt:lpstr>
      <vt:lpstr>Угроза доступности</vt:lpstr>
      <vt:lpstr>Угроза целостности</vt:lpstr>
      <vt:lpstr>Угроза конфиденциальности</vt:lpstr>
      <vt:lpstr>Основные рекомендации законодательства РФ.</vt:lpstr>
      <vt:lpstr>Рекомендации FTC USA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Астраханцев</dc:creator>
  <cp:lastModifiedBy>Роман Астраханцев</cp:lastModifiedBy>
  <cp:revision>34</cp:revision>
  <dcterms:created xsi:type="dcterms:W3CDTF">2020-01-29T23:21:47Z</dcterms:created>
  <dcterms:modified xsi:type="dcterms:W3CDTF">2020-01-30T02:13:26Z</dcterms:modified>
</cp:coreProperties>
</file>