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13" r:id="rId4"/>
    <p:sldId id="323" r:id="rId5"/>
    <p:sldId id="314" r:id="rId6"/>
    <p:sldId id="315" r:id="rId7"/>
    <p:sldId id="312" r:id="rId8"/>
    <p:sldId id="316" r:id="rId9"/>
    <p:sldId id="295" r:id="rId10"/>
    <p:sldId id="324" r:id="rId11"/>
    <p:sldId id="325" r:id="rId12"/>
    <p:sldId id="318" r:id="rId13"/>
    <p:sldId id="319" r:id="rId14"/>
    <p:sldId id="336" r:id="rId15"/>
    <p:sldId id="291" r:id="rId16"/>
    <p:sldId id="331" r:id="rId17"/>
    <p:sldId id="307" r:id="rId18"/>
    <p:sldId id="337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1" autoAdjust="0"/>
    <p:restoredTop sz="78698" autoAdjust="0"/>
  </p:normalViewPr>
  <p:slideViewPr>
    <p:cSldViewPr snapToGrid="0">
      <p:cViewPr varScale="1">
        <p:scale>
          <a:sx n="67" d="100"/>
          <a:sy n="67" d="100"/>
        </p:scale>
        <p:origin x="18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2C50-1D39-4FDF-9144-D0F655308756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B20D6-BD7E-46A0-869D-69638594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5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7185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слайде представлены результаты нашей работы. Нам необходимо было получить формулу расчета теплоемкости для случаев двух взаимодействующих спинов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3/2, 5/2, 7/2</a:t>
                </a:r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требовалось провести расчеты для получения энергетических уровней.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использовались методы матричной квантовой механики.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был представлен гамильтониан для взаимодействия двух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второе</a:t>
                </a:r>
                <a:r>
                  <a:rPr lang="ru-RU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слагаемое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 Мы рассматривали только случай, когда поле параллельно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кристаллографическое направление – ось 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a)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определения энергетического спектра было решено уравнение Шредингера для случая двух взаимодействующих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ферронов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со спином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=3/2. </a:t>
                </a:r>
                <a:r>
                  <a:rPr lang="ru-RU" sz="12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rPr>
                  <a:t>Б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ыли получены следующие эн. уровни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отсутствие поля. Используя эти данные, стандартными методами термодинамики в дальнейшем были получены выражения для магнитной восприимчивости и теплоемкости.  Теоретические расчеты проводились с помощью программы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Wolfram Mathematica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анизотропия не учитывалась.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Самостоятельные исследования в рамках данной работы.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Гамильтониан … можно представить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</a:t>
                </a:r>
                <a:r>
                  <a:rPr lang="ru-RU" b="1" i="0">
                    <a:latin typeface="Cambria Math" panose="02040503050406030204" pitchFamily="18" charset="0"/>
                  </a:rPr>
                  <a:t>𝝁_𝑩 𝒈𝑯〖𝒊𝒔 ̂〗_𝒊 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:r>
                  <a:rPr lang="ru-RU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𝒔 ̂_</a:t>
                </a:r>
                <a:r>
                  <a:rPr lang="en-US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𝒊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x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y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В ходе решения уравнения Шредингера с помощью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Wolfram Mathematica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были получены следующие </a:t>
                </a:r>
                <a:r>
                  <a:rPr lang="ru-RU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эн.уровни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отсутствии поля.</a:t>
                </a:r>
              </a:p>
              <a:p>
                <a:endParaRPr lang="ru-RU" dirty="0"/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5857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Сказать, что некоторые уровни в отсутствии поля являются вырожденными.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Перераспределение электронов по расщепленным энергетическим уровням приводят к появлению аномалии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Шоттки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(широкого максимума)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теплоемкости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Теплоемкость рас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читана по формуле (см. верхнюю формулу),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стат. вес.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Учитывая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полученный энергетический спектр 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отсутствие магнитного поля, были получены формулы для взаимодействующих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спинами.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обнаружено, что для каждого из этих спинов максимум теплоемкости смещается в сторону более высоких температур, если увеличивать значение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𝚫.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изменения знака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𝚫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противоположный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</a:t>
            </a:r>
            <a:r>
              <a:rPr lang="ru-R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ферромагнитный обмен между </a:t>
            </a:r>
            <a:r>
              <a:rPr lang="ru-RU" sz="120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ферронами</a:t>
            </a:r>
            <a:r>
              <a:rPr lang="ru-R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остается тем же.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H=0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18038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Перераспределение электронов по расщепленным энергетическим уровням приводят к появлению аномалии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Шоттки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(широкого максимума)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теплоемкости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Теплоемкость рас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читана по формуле (см. верхнюю формулу),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стат. вес.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Учитывая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полученный энергетический спектр 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отсутствие магнитного поля, были получены формулы для взаимодействующих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спинами.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обнаружено, что для каждого из этих спинов максимум теплоемкости смещается в сторону более высоких температур, если увеличивать значение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𝚫.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изменения знака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𝚫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противоположный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</a:t>
            </a:r>
            <a:r>
              <a:rPr lang="ru-R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ферромагнитный обмен между </a:t>
            </a:r>
            <a:r>
              <a:rPr lang="ru-RU" sz="120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ферронами</a:t>
            </a:r>
            <a:r>
              <a:rPr lang="ru-RU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остается тем 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084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Результаты с Неодимом похожи на Кальций.</a:t>
                </a:r>
                <a:endParaRPr lang="en-US" dirty="0"/>
              </a:p>
              <a:p>
                <a:r>
                  <a:rPr lang="ru-RU" dirty="0"/>
                  <a:t>Верхний левый – чисто эксперимент.</a:t>
                </a:r>
              </a:p>
              <a:p>
                <a:r>
                  <a:rPr lang="ru-RU" dirty="0"/>
                  <a:t>Верхний правый -  Синий (эксперимент без </a:t>
                </a:r>
                <a:r>
                  <a:rPr lang="ru-RU" dirty="0" err="1"/>
                  <a:t>вкалада</a:t>
                </a:r>
                <a:r>
                  <a:rPr lang="ru-RU" dirty="0"/>
                  <a:t> решётки), Красный (Вклад неодима), Зелёный (Вклад разрывов цепочки), коричневый (</a:t>
                </a:r>
                <a:r>
                  <a:rPr lang="ru-RU" dirty="0" err="1"/>
                  <a:t>Ферроны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Нижний – это эксперимент, где остались только </a:t>
                </a:r>
                <a:r>
                  <a:rPr lang="ru-RU" dirty="0" err="1"/>
                  <a:t>ферроны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На нижнем вторая </a:t>
                </a:r>
                <a:r>
                  <a:rPr lang="ru-RU" dirty="0" err="1"/>
                  <a:t>аномания</a:t>
                </a:r>
                <a:r>
                  <a:rPr lang="ru-RU" dirty="0"/>
                  <a:t> – это </a:t>
                </a:r>
                <a:r>
                  <a:rPr lang="ru-RU" dirty="0" err="1"/>
                  <a:t>антиферомагнитный</a:t>
                </a:r>
                <a:r>
                  <a:rPr lang="ru-RU" dirty="0"/>
                  <a:t> переход.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подрядка 5 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Результаты с Неодимом похожи на Кальций.</a:t>
                </a:r>
                <a:endParaRPr lang="en-US" dirty="0"/>
              </a:p>
              <a:p>
                <a:r>
                  <a:rPr lang="ru-RU" dirty="0"/>
                  <a:t>Верхний левый – чисто эксперимент.</a:t>
                </a:r>
              </a:p>
              <a:p>
                <a:r>
                  <a:rPr lang="ru-RU" dirty="0"/>
                  <a:t>Верхний правый -  Синий (эксперимент без </a:t>
                </a:r>
                <a:r>
                  <a:rPr lang="ru-RU" dirty="0" err="1"/>
                  <a:t>вкалада</a:t>
                </a:r>
                <a:r>
                  <a:rPr lang="ru-RU" dirty="0"/>
                  <a:t> решётки), Красный (Вклад неодима), Зелёный (Вклад разрывов цепочки), коричневый (</a:t>
                </a:r>
                <a:r>
                  <a:rPr lang="ru-RU" dirty="0" err="1"/>
                  <a:t>Ферроны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Нижний – это эксперимент, где остались только </a:t>
                </a:r>
                <a:r>
                  <a:rPr lang="ru-RU" dirty="0" err="1"/>
                  <a:t>ферроны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На нижнем вторая </a:t>
                </a:r>
                <a:r>
                  <a:rPr lang="ru-RU" dirty="0" err="1"/>
                  <a:t>аномания</a:t>
                </a:r>
                <a:r>
                  <a:rPr lang="ru-RU" dirty="0"/>
                  <a:t> – это </a:t>
                </a:r>
                <a:r>
                  <a:rPr lang="ru-RU" dirty="0" err="1"/>
                  <a:t>антиферомагнитный</a:t>
                </a:r>
                <a:r>
                  <a:rPr lang="ru-RU" dirty="0"/>
                  <a:t> переход.</a:t>
                </a:r>
                <a:endParaRPr lang="en-US" dirty="0"/>
              </a:p>
              <a:p>
                <a:pPr/>
                <a:r>
                  <a:rPr lang="ru-RU" i="0">
                    <a:latin typeface="Cambria Math" panose="02040503050406030204" pitchFamily="18" charset="0"/>
                  </a:rPr>
                  <a:t>∆_0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ru-RU" b="0" i="0">
                    <a:latin typeface="Cambria Math" panose="02040503050406030204" pitchFamily="18" charset="0"/>
                  </a:rPr>
                  <a:t>подрядка 5 К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1503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Все поставленные задачи в ходе выполнения проекта выполнены. По результатам сделаны следующие выводы: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области низких температур отдельные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вносят вклад в магнитную восприимчивость и теплоемкость. В этой области температур вклад вносят взаимодействующие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При сопоставлении результатов расчета с экспериментальными данными были проведены оценки энергий взаимодействия двух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случае соединений (Y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1−x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BaNiO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установлено, что взаимодействие двух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зависит от температуры.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стоит отметить, что основной целью проекта было получение результатов, представляющих чисто научный интерес. Мы хотели сделать посильный вклад в </a:t>
            </a:r>
            <a:r>
              <a:rPr lang="ru-RU" b="1" dirty="0"/>
              <a:t>развитие фундаментальной науки</a:t>
            </a:r>
            <a:r>
              <a:rPr lang="ru-RU" dirty="0"/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построив теоретические модели, объясняющие некоторые экспериментальные данные в низкоразмерных магнитных системах.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802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007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43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89681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953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1733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33446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83607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6517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13486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044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685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на слайде, но пояснить, что сейчас делали без анизотропии для упрощения расчетов, поэтому наша модель еще требует уточнения.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487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532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83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+mn-lt"/>
                <a:ea typeface="Calibri"/>
                <a:cs typeface="Times New Roman"/>
              </a:rPr>
              <a:t>В соединениях, содержащих спиновые цепочки, реализуются квантовые неупорядоченные состояния, не имеющие аналогов в классической физике. 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Y</a:t>
            </a:r>
            <a:r>
              <a:rPr kumimoji="0" lang="en-US" sz="1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2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BaNiO</a:t>
            </a:r>
            <a:r>
              <a:rPr kumimoji="0" lang="en-US" sz="1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5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является примером</a:t>
            </a:r>
            <a:r>
              <a:rPr kumimoji="0" lang="ru-RU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такого соединения. Магнитная структура представлена ионами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Ni2+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 спином 1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которые находятся в октаэдрическом окружении ионов кислорода. . Кристаллическая структура содержит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цепочки октаэдров NiO6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соединенных апикальными вершинами, направленных вдоль оси </a:t>
            </a: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кристалла. Цепочки не имеют общих ионов кислорода, и разделены немагнитными ионами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Y3+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Ba2+.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(для понимания: взаимодействие между магнитными ионами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Ni2+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осуществляется только через ионы кислорода)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26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Примесь</a:t>
            </a:r>
            <a:r>
              <a:rPr lang="ru-RU" baseline="0" dirty="0"/>
              <a:t> кальция существенным образом влияет на характер температурной зависимости теплоемкости. В отсутствие примеси в низкотемпературной области на теплоемкости никаких аномалий не обнаружено (пунктирная линия на графике) и теплоемкость стремится к 0 при Т стремящемся к нулю. Примесь кальция приводит к появлению на теплоемкости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(широкий максимум), которая смещается в сторону высоких температур с увеличением магнитного поля. Причем смещение практически не зависит от направления приложенного магнитного поля, т.е. </a:t>
            </a:r>
            <a:r>
              <a:rPr lang="ru-RU" b="1" baseline="0" dirty="0"/>
              <a:t>изотропно</a:t>
            </a:r>
            <a:r>
              <a:rPr lang="ru-RU" baseline="0" dirty="0"/>
              <a:t>. Аномалия </a:t>
            </a:r>
            <a:r>
              <a:rPr lang="ru-RU" baseline="0" dirty="0" err="1"/>
              <a:t>Шоттки</a:t>
            </a:r>
            <a:r>
              <a:rPr lang="ru-RU" baseline="0" dirty="0"/>
              <a:t> возникает из-за перераспределения электронов с изменением температуры по уровням энергетического спектра. 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/>
              <a:t>Объяснить аномалии можно на модели </a:t>
            </a:r>
            <a:r>
              <a:rPr lang="ru-RU" strike="noStrike" baseline="0" dirty="0" err="1"/>
              <a:t>ферронов</a:t>
            </a:r>
            <a:endParaRPr lang="ru-RU" strike="noStrik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393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Рассматриваем правый рисунок: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двух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dz^2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dx^2-y^2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орбиталях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никеля находится по одному электрону с одинаковым направлением спина (правило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Хунда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образуя результирующий спин 1. На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орбитали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кислорода (О первый),  связывающего два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соседних</a:t>
            </a:r>
            <a:r>
              <a:rPr lang="ru-RU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никеля.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обменного взаимодействия возникает антиферромагнитный обмен между двумя соседними никелями.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ведение кальция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места, занимаемые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приводят к тому, что на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орбитали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кислорода не хватает одного электрона., т.е. возникает 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дырка с эффективным спином S=1/2. Такая дырка с 2p</a:t>
            </a:r>
            <a:r>
              <a:rPr lang="ru-RU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орбитали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перепрыгивает на место дырки на d</a:t>
            </a:r>
            <a:r>
              <a:rPr lang="ru-RU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z2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орбиталь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(без переворота спина). На освободившее место иона кислорода происходит перескок дырки с другого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виртуальный обмен дырками приводит к ферромагнитному взаимодействию между двумя ближайшими ионами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Возникает кластер со спином S = 3/2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могут взаимодействовать друг с другом через спиновые флуктуации внутри никелевой цепочки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рассказать про возможные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s=5/2, s=7/2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литературе представлены модели для образования одиночных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их энергетические спектры не изменяются с полем.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Аномалия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Шоттки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них появляется при высоких температурах, если учитывать только одиночные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ферроны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эксперименте же она была при низких температурах).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рассматриваем именно взаимодействующие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ферронов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981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слайде представлены результаты нашей работы. Нам необходимо было получить формулу расчета теплоемкости для случаев двух взаимодействующих спинов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3/2, 5/2, 7/2</a:t>
                </a:r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требовалось провести расчеты для получения энергетических уровней.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использовались методы матричной квантовой механики.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был представлен гамильтониан для взаимодействия двух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второе</a:t>
                </a:r>
                <a:r>
                  <a:rPr lang="ru-RU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слагаемое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 Мы рассматривали только случай, когда поле параллельно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кристаллографическое направление – ось 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a)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определения энергетического спектра было решено уравнение Шредингера для случая двух взаимодействующих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ферронов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со спином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=3/2. </a:t>
                </a:r>
                <a:r>
                  <a:rPr lang="ru-RU" sz="12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rPr>
                  <a:t>Б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ыли получены следующие эн. уровни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отсутствие поля. Используя эти данные, стандартными методами термодинамики в дальнейшем были получены выражения для магнитной восприимчивости и теплоемкости.  Теоретические расчеты проводились с помощью программы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Wolfram Mathematica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анизотропия не учитывалась.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Самостоятельные исследования в рамках данной работы.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Гамильтониан … можно представить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</a:t>
                </a:r>
                <a:r>
                  <a:rPr lang="ru-RU" b="1" i="0">
                    <a:latin typeface="Cambria Math" panose="02040503050406030204" pitchFamily="18" charset="0"/>
                  </a:rPr>
                  <a:t>𝝁_𝑩 𝒈𝑯〖𝒊𝒔 ̂〗_𝒊 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:r>
                  <a:rPr lang="ru-RU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𝒔 ̂_</a:t>
                </a:r>
                <a:r>
                  <a:rPr lang="en-US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𝒊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x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y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В ходе решения уравнения Шредингера с помощью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Wolfram Mathematica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были получены следующие </a:t>
                </a:r>
                <a:r>
                  <a:rPr lang="ru-RU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эн.уровни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отсутствии поля.</a:t>
                </a:r>
              </a:p>
              <a:p>
                <a:endParaRPr lang="ru-RU" dirty="0"/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984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слайде представлены результаты нашей работы. Нам необходимо было получить формулу расчета теплоемкости для случаев двух взаимодействующих спинов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3/2, 5/2, 7/2</a:t>
                </a:r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требовалось провести расчеты для получения энергетических уровней.</a:t>
                </a:r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использовались методы матричной квантовой механики.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был представлен гамильтониан для взаимодействия двух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второе</a:t>
                </a:r>
                <a:r>
                  <a:rPr lang="ru-RU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слагаемое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 Мы рассматривали только случай, когда поле параллельно оси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кристаллографическое направление – ось </a:t>
                </a:r>
                <a:r>
                  <a:rPr lang="en-US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a)</a:t>
                </a:r>
                <a:r>
                  <a:rPr lang="ru-RU" sz="120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определения энергетического спектра было решено уравнение Шредингера для случая двух взаимодействующих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ферронов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со спином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=3/2. </a:t>
                </a:r>
                <a:r>
                  <a:rPr lang="ru-RU" sz="12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rPr>
                  <a:t>Б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ыли получены следующие эн. уровни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отсутствие поля. Используя эти данные, стандартными методами термодинамики в дальнейшем были получены выражения для магнитной восприимчивости и теплоемкости.  Теоретические расчеты проводились с помощью программы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Wolfram Mathematica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 расчетах анизотропия не учитывалась.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Самостоятельные исследования в рамках данной работы.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Гамильтониан … можно представить в виде…. ,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ru-RU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– константа обменного взаимодействия спинов, </a:t>
                </a:r>
                <a:r>
                  <a:rPr lang="ru-RU" b="1" i="0">
                    <a:latin typeface="Cambria Math" panose="02040503050406030204" pitchFamily="18" charset="0"/>
                  </a:rPr>
                  <a:t>𝝁_𝑩 𝒈𝑯〖𝒊𝒔 ̂〗_𝒊  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–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зеемановская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энергия во внешнем магнитном поле H,</a:t>
                </a:r>
                <a:r>
                  <a:rPr lang="ru-RU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𝒔 ̂_</a:t>
                </a:r>
                <a:r>
                  <a:rPr lang="en-US" sz="1200" b="1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𝒊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 компонента полного спина системы вдоль оси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x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y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В ходе решения уравнения Шредингера с помощью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Wolfram Mathematica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были получены следующие </a:t>
                </a:r>
                <a:r>
                  <a:rPr lang="ru-RU" sz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эн.уровни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для спинов 3/2.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𝜇 – магнетон Бора, 𝛥=2J – расстояние между синглетом и триплетом в отсутствии поля.</a:t>
                </a:r>
              </a:p>
              <a:p>
                <a:endParaRPr lang="ru-RU" dirty="0"/>
              </a:p>
              <a:p>
                <a:endParaRPr lang="ru-RU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BD2E7-9B78-4B9B-9A8E-08B7D75A07E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636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8A330-1C84-4DDC-9565-9399B430C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445C8B-829F-469C-B3DE-36560FCA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21D90-0DA9-4B09-95FB-C1A86ADC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F6CA9-5C7B-42C7-836D-829064C4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8816A-C749-4FAD-8BD9-A5A86C6F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2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8696-ECFA-4485-AFEE-C8C1C102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1CBDAD-DCDD-4839-A69F-499146D1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7443B-2695-4E28-BF5F-7230B4C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A65B2-D7E6-4E9E-A203-48EB88C4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A5461-5DDF-4332-A533-3D265D1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2E737F-EBB3-4E21-8E5E-143A749F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A169C-0561-4C88-B038-27B41FA7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22D55-CAFE-430A-8DAB-30A3404C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3B3D9-CBA2-4C1B-ADF9-E807535E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4428C-40A2-4F24-BE90-E5EB99C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6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8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85A4F-9779-4845-95AE-E0B2DA6C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3DD18-6A95-4333-AECD-731EEE6F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FD3DA-AAE7-4ED6-B76B-B50B9151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51BA7-D375-464A-BF14-7D3D0485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CEDED-A4A5-4D30-9F3B-8349CA4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5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A15C4-A488-4040-A4D2-055E3780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34673-FDE9-4CA1-91C3-FDC6EF58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941C2-0CE7-4405-99D4-901F69F7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8155A-A0E2-49C4-B92B-FC0BAE9C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84987D-E96D-47B0-A161-76E2CB5E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34D5-9ABF-494D-9856-449380FA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1DF13-9591-4261-9E25-E22C71C4A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4BFAF-AE4D-4654-BDA9-6D08AC83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E39D1C-08A5-46CC-97D9-E275AE89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146D1D-10D9-4190-BE52-9D5C34EE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D9D4A-D34A-4344-AC67-1F5116B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29C8-302A-4752-8529-F57065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4D275-9CDC-44F1-BE28-61BDAA19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62C5DA-ADB3-4303-AA1B-4BE8816C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557C04-4F1B-4DB9-8A6C-7C4480DFA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D73882-9428-4084-8F81-256B7FE3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DDF5F8-D179-441F-A0F2-8A3F5FCD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2CDCA9-0874-4B18-9DD6-B3EFF729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99232D-1FFC-4DF0-B18B-CE509E43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2EB74-FC26-40ED-B50D-497D71C7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384A3E-C8EC-4D10-9062-C2E3F423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472D03-33D0-4B98-81A3-B4BAEA28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363391-ADCB-45D4-A928-C7B925B8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307AC4-E5E1-41BB-809E-7785172D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45004C-4D3E-4B9A-BE93-2E49EADC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FCFCBE-5F55-4859-97FB-5FED547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92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5C39-1BCB-475D-9D6F-8F798163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A0779-1254-4040-B769-3A967F20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66C026-C318-4CC1-A8FD-A153DEAE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120C2-F6B6-4E29-82BB-A9EE1E38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26F44-53A6-4033-9257-56176BC9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9CAD9-601F-4C9A-8ECF-816659A7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97B7-6006-4B24-9E15-BD83C782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D6ADD1-2C04-4FC7-8570-D516FEC43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DA82A4-9F0C-461C-8368-09CA995C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004317-ACB7-42C2-B17D-D6E02C4E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F20AE-22EE-48F5-B44A-48328FF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CD1A7-29EC-422C-B4F1-A8006C1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D3BF1-E294-4643-A02B-D3E75993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D4D473-B66F-424A-B418-9C54BAA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9799C-F65D-4257-8BCE-9EF3D8DB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64F8-A949-4773-A5FF-D544826CB0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54C8F-B26D-4424-845F-21663B8E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F79DC-E56A-4FF5-A951-F7363E797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FF53-673D-42EB-B4D0-76FC80E5E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5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611900"/>
            <a:ext cx="7772400" cy="2128857"/>
          </a:xfrm>
        </p:spPr>
        <p:txBody>
          <a:bodyPr/>
          <a:lstStyle/>
          <a:p>
            <a:pPr eaLnBrk="1" hangingPunct="1"/>
            <a:r>
              <a:rPr lang="ru-RU" sz="3200" b="1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Вклад различных подсистем в теплоемкость антиферромагнетика</a:t>
            </a:r>
            <a:endParaRPr lang="en-US" sz="3200" b="1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5434734"/>
            <a:ext cx="6400800" cy="908050"/>
          </a:xfrm>
        </p:spPr>
        <p:txBody>
          <a:bodyPr anchor="ctr"/>
          <a:lstStyle/>
          <a:p>
            <a:pPr eaLnBrk="1" hangingPunct="1"/>
            <a:r>
              <a:rPr lang="ru-RU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Проектная группа : </a:t>
            </a:r>
            <a:r>
              <a:rPr lang="en-US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r>
              <a:rPr lang="ru-RU" sz="1100" u="sng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Попов Юрий </a:t>
            </a:r>
            <a:r>
              <a:rPr lang="ru-RU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(СКБ-171)</a:t>
            </a:r>
            <a:r>
              <a:rPr lang="en-US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, </a:t>
            </a:r>
            <a:r>
              <a:rPr lang="ru-RU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Астраханцев Роман (СКБ-171)</a:t>
            </a:r>
          </a:p>
          <a:p>
            <a:pPr eaLnBrk="1" hangingPunct="1"/>
            <a:r>
              <a:rPr lang="ru-RU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Попова Елена Арнольдовна, доцент, канд.</a:t>
            </a:r>
            <a:r>
              <a:rPr lang="ru-RU" sz="11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физ</a:t>
            </a:r>
            <a:r>
              <a:rPr lang="ru-RU" sz="11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.-</a:t>
            </a:r>
            <a:r>
              <a:rPr lang="ru-RU" sz="11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мат.н</a:t>
            </a:r>
            <a:endParaRPr lang="ru-RU" sz="11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www.hse.ru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 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867689-DD1D-48F6-99A7-B2A2DC1FA0F4}"/>
              </a:ext>
            </a:extLst>
          </p:cNvPr>
          <p:cNvSpPr txBox="1">
            <a:spLocks/>
          </p:cNvSpPr>
          <p:nvPr/>
        </p:nvSpPr>
        <p:spPr bwMode="auto">
          <a:xfrm>
            <a:off x="2119746" y="2035549"/>
            <a:ext cx="4904508" cy="7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Исследовательский проект</a:t>
            </a:r>
            <a:endParaRPr lang="en-US" sz="2000" b="1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89455" y="642637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2013217" y="196849"/>
            <a:ext cx="6075706" cy="8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Этап 2. Расчеты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FB296-B111-44F5-98E6-0C13393227B9}"/>
              </a:ext>
            </a:extLst>
          </p:cNvPr>
          <p:cNvSpPr txBox="1"/>
          <p:nvPr/>
        </p:nvSpPr>
        <p:spPr>
          <a:xfrm>
            <a:off x="495339" y="1438677"/>
            <a:ext cx="66369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Уровни энергии для спинов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=S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=7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/2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/>
              <p:nvPr/>
            </p:nvSpPr>
            <p:spPr>
              <a:xfrm>
                <a:off x="1361434" y="2356948"/>
                <a:ext cx="493649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0;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6∆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15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0,1,2,3,4,5)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21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0,1,2,3,4,5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,6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0,1,2,3,4,5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,6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,7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34" y="2356948"/>
                <a:ext cx="4936496" cy="2554545"/>
              </a:xfrm>
              <a:prstGeom prst="rect">
                <a:avLst/>
              </a:prstGeom>
              <a:blipFill>
                <a:blip r:embed="rId4"/>
                <a:stretch>
                  <a:fillRect b="-11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103B7AF3-6551-47FB-B8A9-C773F061F45A}"/>
                  </a:ext>
                </a:extLst>
              </p:cNvPr>
              <p:cNvSpPr/>
              <p:nvPr/>
            </p:nvSpPr>
            <p:spPr>
              <a:xfrm>
                <a:off x="6039427" y="2356948"/>
                <a:ext cx="1210588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1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2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103B7AF3-6551-47FB-B8A9-C773F061F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27" y="2356948"/>
                <a:ext cx="1210588" cy="255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565709-D76A-49AF-BF3F-CC0E53E4A039}"/>
              </a:ext>
            </a:extLst>
          </p:cNvPr>
          <p:cNvSpPr txBox="1"/>
          <p:nvPr/>
        </p:nvSpPr>
        <p:spPr>
          <a:xfrm>
            <a:off x="2950478" y="5309527"/>
            <a:ext cx="3553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7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Всего 64 подуровня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5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8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-201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9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 учебный год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8D4AD2-0B76-46B6-BB3D-2C6D02739CDB}"/>
              </a:ext>
            </a:extLst>
          </p:cNvPr>
          <p:cNvSpPr txBox="1">
            <a:spLocks/>
          </p:cNvSpPr>
          <p:nvPr/>
        </p:nvSpPr>
        <p:spPr bwMode="auto">
          <a:xfrm>
            <a:off x="2013217" y="196849"/>
            <a:ext cx="6075706" cy="8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Этап 2. Расчеты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61EFD12-88C3-42EF-AB2A-1EF910340C02}"/>
                  </a:ext>
                </a:extLst>
              </p:cNvPr>
              <p:cNvSpPr/>
              <p:nvPr/>
            </p:nvSpPr>
            <p:spPr>
              <a:xfrm>
                <a:off x="417874" y="5119588"/>
                <a:ext cx="3818802" cy="102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С=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num>
                        <m:den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32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61EFD12-88C3-42EF-AB2A-1EF91034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4" y="5119588"/>
                <a:ext cx="3818802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D2BE1C2-7538-45D1-9222-20D7A3919E54}"/>
                  </a:ext>
                </a:extLst>
              </p:cNvPr>
              <p:cNvSpPr/>
              <p:nvPr/>
            </p:nvSpPr>
            <p:spPr>
              <a:xfrm>
                <a:off x="5559894" y="5235773"/>
                <a:ext cx="2255426" cy="912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i="1" kern="5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r>
                  <a:rPr lang="ru-RU" sz="3600" kern="5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600" i="1" kern="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3600" i="1" kern="5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3600" i="1" kern="5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sSup>
                          <m:sSupPr>
                            <m:ctrlPr>
                              <a:rPr lang="ru-RU" sz="3600" i="1" kern="5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3600" i="1" kern="5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3600" i="1" kern="5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3600" i="1" kern="5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3600" i="1" kern="5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600" i="1" kern="5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ru-RU" sz="3600" i="1" kern="5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3600" i="1" kern="5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lang="ru-RU" sz="2000" kern="5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D2BE1C2-7538-45D1-9222-20D7A3919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94" y="5235773"/>
                <a:ext cx="2255426" cy="912558"/>
              </a:xfrm>
              <a:prstGeom prst="rect">
                <a:avLst/>
              </a:prstGeom>
              <a:blipFill>
                <a:blip r:embed="rId5"/>
                <a:stretch>
                  <a:fillRect l="-8108" b="-2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79C98B-0646-4B89-9025-03A89E725F12}"/>
              </a:ext>
            </a:extLst>
          </p:cNvPr>
          <p:cNvSpPr txBox="1"/>
          <p:nvPr/>
        </p:nvSpPr>
        <p:spPr>
          <a:xfrm>
            <a:off x="6039540" y="2651842"/>
            <a:ext cx="21268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kumimoji="0" lang="ru-RU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3/2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F35F13-7579-46E6-96E2-7BED738E4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88" y="1410980"/>
            <a:ext cx="4354500" cy="33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8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-201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9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 учебный год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8D4AD2-0B76-46B6-BB3D-2C6D02739CDB}"/>
              </a:ext>
            </a:extLst>
          </p:cNvPr>
          <p:cNvSpPr txBox="1">
            <a:spLocks/>
          </p:cNvSpPr>
          <p:nvPr/>
        </p:nvSpPr>
        <p:spPr bwMode="auto">
          <a:xfrm>
            <a:off x="2013217" y="196849"/>
            <a:ext cx="6075706" cy="8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Этап 2. Расчеты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9D97217-F0DF-4C8A-9C6C-76AA2059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C0C123B-1DDB-4749-BC9C-1736878D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FD55515-B6D9-44BF-A0D6-69B3A7E6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033B5-0F8A-43DE-A494-D815B77CEB13}"/>
              </a:ext>
            </a:extLst>
          </p:cNvPr>
          <p:cNvSpPr txBox="1"/>
          <p:nvPr/>
        </p:nvSpPr>
        <p:spPr>
          <a:xfrm>
            <a:off x="4925240" y="2491834"/>
            <a:ext cx="185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3/2: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4DF895B-0BCA-4BC8-9307-BB8F03F07347}"/>
                  </a:ext>
                </a:extLst>
              </p:cNvPr>
              <p:cNvSpPr/>
              <p:nvPr/>
            </p:nvSpPr>
            <p:spPr>
              <a:xfrm>
                <a:off x="5322079" y="1510294"/>
                <a:ext cx="2934329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4DF895B-0BCA-4BC8-9307-BB8F03F07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79" y="1510294"/>
                <a:ext cx="2934329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DE44176-AB42-4420-BB40-BD6EAF53F8E0}"/>
                  </a:ext>
                </a:extLst>
              </p:cNvPr>
              <p:cNvSpPr/>
              <p:nvPr/>
            </p:nvSpPr>
            <p:spPr>
              <a:xfrm>
                <a:off x="4925241" y="2955137"/>
                <a:ext cx="3728007" cy="542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=1+3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5ⅇ</m:t>
                          </m:r>
                        </m:e>
                        <m: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ru-RU" sz="2000" i="0"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DE44176-AB42-4420-BB40-BD6EAF53F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41" y="2955137"/>
                <a:ext cx="3728007" cy="542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56E3353-0060-48DD-AD69-9589DE3A5356}"/>
              </a:ext>
            </a:extLst>
          </p:cNvPr>
          <p:cNvSpPr txBox="1"/>
          <p:nvPr/>
        </p:nvSpPr>
        <p:spPr>
          <a:xfrm>
            <a:off x="4925241" y="3573346"/>
            <a:ext cx="169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=5/2: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39785A3-D1F2-4757-B672-85D2F13FD513}"/>
                  </a:ext>
                </a:extLst>
              </p:cNvPr>
              <p:cNvSpPr/>
              <p:nvPr/>
            </p:nvSpPr>
            <p:spPr>
              <a:xfrm>
                <a:off x="4925239" y="3949029"/>
                <a:ext cx="3728007" cy="1032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+11⁢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15⁢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+9⁢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10⁢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+7⁢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6⁢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5⁢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3⁢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+3⁢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39785A3-D1F2-4757-B672-85D2F13FD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39" y="3949029"/>
                <a:ext cx="3728007" cy="1032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51D266A-40EB-4B53-BB54-EC7817BF47F4}"/>
              </a:ext>
            </a:extLst>
          </p:cNvPr>
          <p:cNvSpPr txBox="1"/>
          <p:nvPr/>
        </p:nvSpPr>
        <p:spPr>
          <a:xfrm>
            <a:off x="4925240" y="4870166"/>
            <a:ext cx="169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=7/2: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0351DC3-889A-40C1-9A8B-2C7924EBF1FE}"/>
                  </a:ext>
                </a:extLst>
              </p:cNvPr>
              <p:cNvSpPr/>
              <p:nvPr/>
            </p:nvSpPr>
            <p:spPr>
              <a:xfrm>
                <a:off x="4799731" y="5206346"/>
                <a:ext cx="4187639" cy="1032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+15⁢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28⁢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13⁢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21⁢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+11⁢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15⁢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>
                        <a:latin typeface="Cambria Math" panose="02040503050406030204" pitchFamily="18" charset="0"/>
                      </a:rPr>
                      <m:t>9⁢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10⁢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+7⁢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6⁢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5⁢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3⁢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ru-RU" i="0">
                        <a:latin typeface="Cambria Math" panose="02040503050406030204" pitchFamily="18" charset="0"/>
                      </a:rPr>
                      <m:t>+3⁢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⁢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0351DC3-889A-40C1-9A8B-2C7924EBF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731" y="5206346"/>
                <a:ext cx="4187639" cy="1032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https://psv4.userapi.com/c848216/u20039533/docs/d12/98eb06ec3d77/CT_delta__const__5.jpg?extra=7C0feF5KphqcfKF_Wg_UD1F7CIaG8KKOsNqanfypjA8wMbrhTOGjYdCshHQCKBFMJTyVuz6Rj7aUmOtLDf_abSDg7ClvXnNfqK-3SuUizLBOsxRbzWmX9psbMrbztYZ7EnX56i4Y2aEkWcRx9-PmKa0">
            <a:extLst>
              <a:ext uri="{FF2B5EF4-FFF2-40B4-BE49-F238E27FC236}">
                <a16:creationId xmlns:a16="http://schemas.microsoft.com/office/drawing/2014/main" id="{A12B5205-FC42-42DB-BBC7-B972AEB48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11640"/>
          <a:stretch/>
        </p:blipFill>
        <p:spPr bwMode="auto">
          <a:xfrm>
            <a:off x="0" y="1728550"/>
            <a:ext cx="4915621" cy="42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>
            <a:extLst>
              <a:ext uri="{FF2B5EF4-FFF2-40B4-BE49-F238E27FC236}">
                <a16:creationId xmlns:a16="http://schemas.microsoft.com/office/drawing/2014/main" id="{3EE5452A-6D4D-4C20-AC15-1246BC5C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/>
          <a:stretch/>
        </p:blipFill>
        <p:spPr>
          <a:xfrm>
            <a:off x="953763" y="1339249"/>
            <a:ext cx="7490635" cy="5034795"/>
          </a:xfrm>
        </p:spPr>
      </p:pic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D488A3D-E8E7-4AE1-BCD8-7FA8B5248FE3}"/>
                  </a:ext>
                </a:extLst>
              </p:cNvPr>
              <p:cNvSpPr/>
              <p:nvPr/>
            </p:nvSpPr>
            <p:spPr>
              <a:xfrm>
                <a:off x="276177" y="5908448"/>
                <a:ext cx="3025187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D488A3D-E8E7-4AE1-BCD8-7FA8B5248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7" y="5908448"/>
                <a:ext cx="3025187" cy="422360"/>
              </a:xfrm>
              <a:prstGeom prst="rect">
                <a:avLst/>
              </a:prstGeom>
              <a:blipFill>
                <a:blip r:embed="rId5"/>
                <a:stretch>
                  <a:fillRect t="-142857" r="-20724" b="-21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0">
            <a:extLst>
              <a:ext uri="{FF2B5EF4-FFF2-40B4-BE49-F238E27FC236}">
                <a16:creationId xmlns:a16="http://schemas.microsoft.com/office/drawing/2014/main" id="{D136974D-0B70-4ADE-AF55-973730FB0F2D}"/>
              </a:ext>
            </a:extLst>
          </p:cNvPr>
          <p:cNvSpPr/>
          <p:nvPr/>
        </p:nvSpPr>
        <p:spPr>
          <a:xfrm>
            <a:off x="1788771" y="137224"/>
            <a:ext cx="6779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Этап 3. Сопоставление с экспериментальными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57579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Итоги проекта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5117AB-ADB5-4504-9F08-41411BBFCF23}"/>
              </a:ext>
            </a:extLst>
          </p:cNvPr>
          <p:cNvSpPr/>
          <p:nvPr/>
        </p:nvSpPr>
        <p:spPr>
          <a:xfrm>
            <a:off x="348544" y="1682627"/>
            <a:ext cx="8446912" cy="30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проекта было установлено, что в области низких температур отдельные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вносят вклад в и теплоемкость как в отсутствии поля, так и в присутствии внешнего магнитного поля. В этой области температур вклад вносят взаимодействующие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сопоставлении результатов расчета с экспериментальными данными были проведены оценки энергий взаимодействия двух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Наилучшее согласие с экспериментом наблюдается для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ферронов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малым спином.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913D31-CBAD-4C83-B9FC-34D3ADC95E38}"/>
              </a:ext>
            </a:extLst>
          </p:cNvPr>
          <p:cNvSpPr/>
          <p:nvPr/>
        </p:nvSpPr>
        <p:spPr>
          <a:xfrm>
            <a:off x="194310" y="1496702"/>
            <a:ext cx="82638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С.И.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Гаварина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Ю.Л. Попов // Влияние спина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взаимодействущих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ферронов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на температурную зависимость теплоемкости и магнитной восприимчивости в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холдейновском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магнетике // Межвузовская научно-техническая конференция студентов, аспирантов и молодых специалистов имени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Е.В.Арменского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 18-28 февраля 2019, Москва, МИЭМ НИУ ВШЭ, с 7-8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Р.Г. Астраханцев, Т.В.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Бень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// Влияние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ферронов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со спином S=3/2 на термодинамические характеристики одномерных цепочек со спином S=1 // Межвузовская научно-техническая конференция студентов, аспирантов и молодых специалистов имени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Е.В.Арменского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 18-28 февраля 2019, Москва, МИЭМ НИУ ВШЭ, с 51-52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Е.А. Попова, Р.Г. Астраханцев, Т.В.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Бень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С.И.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Гаварина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//Влияние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ферронов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на термодинамические свойства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халдейновского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магнетика (Y1−xAx)2BaNiO5 (A=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)// XVII Конференция «Сильно коррелированные электронные системы и квантовые критические явления», 6 июня 2019 года Институте физики высоких давлений РАН (г. Москва, г. Троицк)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Астраханцев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Роман выступал на семинаре НУГ «Низкоразмерные квантовые системы»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70E91B36-8A63-4A43-929B-BAD14C6BFCC1}"/>
              </a:ext>
            </a:extLst>
          </p:cNvPr>
          <p:cNvSpPr/>
          <p:nvPr/>
        </p:nvSpPr>
        <p:spPr>
          <a:xfrm>
            <a:off x="2364503" y="21375"/>
            <a:ext cx="5167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200" b="1" kern="100" dirty="0">
                <a:solidFill>
                  <a:prstClr val="white"/>
                </a:solidFill>
                <a:latin typeface="Times New Roman"/>
                <a:ea typeface="SimSun"/>
                <a:cs typeface="Tahoma"/>
              </a:rPr>
              <a:t>Итоги проекта.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Апробация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4338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Дальнейшие перспективы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4D4ED819-3848-4538-BA2E-B6D94128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20" y="1559387"/>
            <a:ext cx="7416879" cy="44016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изучение литературы по теме.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матриц для определения энергии двух взаимодействующих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ферронов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S=3/2, S=5/2, S=7/2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учётом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одноионной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анизотропии при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H||x, H||y, H||z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теплоемкости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присутсвии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отсутсвии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H||x, H||y, H||z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учётом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одноионной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анизотропии</a:t>
            </a:r>
          </a:p>
        </p:txBody>
      </p:sp>
    </p:spTree>
    <p:extLst>
      <p:ext uri="{BB962C8B-B14F-4D97-AF65-F5344CB8AC3E}">
        <p14:creationId xmlns:p14="http://schemas.microsoft.com/office/powerpoint/2010/main" val="370755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1F535-9D65-4B36-A707-654C4412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31" y="3154838"/>
            <a:ext cx="8229600" cy="982663"/>
          </a:xfrm>
        </p:spPr>
        <p:txBody>
          <a:bodyPr/>
          <a:lstStyle/>
          <a:p>
            <a:pPr marL="0" indent="0">
              <a:buNone/>
            </a:pPr>
            <a:r>
              <a:rPr lang="ru-RU" sz="6000" dirty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74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6529B-B980-4E2B-B01A-6D0871BD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66" y="2453496"/>
            <a:ext cx="3724275" cy="781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77AC9-0AEB-4DBD-8FEC-9E258CCD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66" y="4016692"/>
            <a:ext cx="7639050" cy="1476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017EB-4C02-418A-934E-6D89E6212BDD}"/>
              </a:ext>
            </a:extLst>
          </p:cNvPr>
          <p:cNvSpPr txBox="1"/>
          <p:nvPr/>
        </p:nvSpPr>
        <p:spPr>
          <a:xfrm>
            <a:off x="704836" y="172756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530E6-C343-46DB-AE01-9E9363885DB2}"/>
              </a:ext>
            </a:extLst>
          </p:cNvPr>
          <p:cNvSpPr txBox="1"/>
          <p:nvPr/>
        </p:nvSpPr>
        <p:spPr>
          <a:xfrm>
            <a:off x="704836" y="3512098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082C-C296-44D6-8751-D92A14BC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6708"/>
            <a:ext cx="9144000" cy="16122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216096-DC62-4172-81BD-B6DBA996E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4445"/>
            <a:ext cx="9144000" cy="1551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E7230-14AC-4B9B-8BAD-A629BF142767}"/>
              </a:ext>
            </a:extLst>
          </p:cNvPr>
          <p:cNvSpPr txBox="1"/>
          <p:nvPr/>
        </p:nvSpPr>
        <p:spPr>
          <a:xfrm>
            <a:off x="292816" y="135504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9352A-AF1B-4997-9A11-F3891E86F705}"/>
              </a:ext>
            </a:extLst>
          </p:cNvPr>
          <p:cNvSpPr txBox="1"/>
          <p:nvPr/>
        </p:nvSpPr>
        <p:spPr>
          <a:xfrm>
            <a:off x="292816" y="3673032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289322" y="270939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Исследовательская группа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48891DC-091B-47A5-9424-6EDC9A6F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45" y="2147887"/>
            <a:ext cx="2057400" cy="25622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4702C57-2F83-4CA2-B901-C4ED5612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97" y="2147888"/>
            <a:ext cx="2319648" cy="2562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517051-1929-459C-A982-FA47DD05EFE9}"/>
              </a:ext>
            </a:extLst>
          </p:cNvPr>
          <p:cNvSpPr txBox="1"/>
          <p:nvPr/>
        </p:nvSpPr>
        <p:spPr>
          <a:xfrm>
            <a:off x="4710516" y="4716214"/>
            <a:ext cx="343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Астраханцев Роман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rgastrakhanstev@edu.hse.ru</a:t>
            </a:r>
            <a:endParaRPr lang="ru-RU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5D101-9187-477F-8C34-C9838C299836}"/>
              </a:ext>
            </a:extLst>
          </p:cNvPr>
          <p:cNvSpPr txBox="1"/>
          <p:nvPr/>
        </p:nvSpPr>
        <p:spPr>
          <a:xfrm>
            <a:off x="778243" y="4715865"/>
            <a:ext cx="302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Юрий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yulpopov@edu.hse.ru</a:t>
            </a:r>
            <a:endParaRPr lang="ru-RU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68A3F5-DFD7-4115-B851-34FD5C79A0E9}"/>
              </a:ext>
            </a:extLst>
          </p:cNvPr>
          <p:cNvSpPr/>
          <p:nvPr/>
        </p:nvSpPr>
        <p:spPr>
          <a:xfrm>
            <a:off x="1300041" y="6014128"/>
            <a:ext cx="654391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ОП «Компьютерная безопасность» 2 курс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 группа</a:t>
            </a:r>
          </a:p>
        </p:txBody>
      </p:sp>
    </p:spTree>
    <p:extLst>
      <p:ext uri="{BB962C8B-B14F-4D97-AF65-F5344CB8AC3E}">
        <p14:creationId xmlns:p14="http://schemas.microsoft.com/office/powerpoint/2010/main" val="379772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F6AA9-9581-4EAC-A19F-1FF1CD9F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7267"/>
            <a:ext cx="9144000" cy="15230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82DC0-E317-479D-9554-5D51FE10C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4445"/>
            <a:ext cx="9144000" cy="1372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0FDAF9-0806-4CAD-A2C6-5F7F2BC5AB48}"/>
              </a:ext>
            </a:extLst>
          </p:cNvPr>
          <p:cNvSpPr txBox="1"/>
          <p:nvPr/>
        </p:nvSpPr>
        <p:spPr>
          <a:xfrm>
            <a:off x="133336" y="135504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F283B-7C51-4AF6-9A52-865326E57BF2}"/>
              </a:ext>
            </a:extLst>
          </p:cNvPr>
          <p:cNvSpPr txBox="1"/>
          <p:nvPr/>
        </p:nvSpPr>
        <p:spPr>
          <a:xfrm>
            <a:off x="133336" y="382399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1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1605B1-C505-411E-9022-A65EC68F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1956"/>
            <a:ext cx="9144000" cy="1387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F4614-B3B8-4339-A24C-DDA810145A12}"/>
              </a:ext>
            </a:extLst>
          </p:cNvPr>
          <p:cNvSpPr txBox="1"/>
          <p:nvPr/>
        </p:nvSpPr>
        <p:spPr>
          <a:xfrm>
            <a:off x="133336" y="135504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6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95BF7E-979E-4D63-B6A6-616F340F3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77" y="1303952"/>
            <a:ext cx="7532227" cy="50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4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5C781A-731A-450F-87AD-6F4B18E3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6" y="1475449"/>
            <a:ext cx="6686550" cy="48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0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11C45A-EB18-416D-AC7D-23DA55B1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5071"/>
            <a:ext cx="9144000" cy="2379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27A0C-C8A9-419C-8595-C336230D1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9144000" cy="29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6" y="6417280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42E88F-3495-415B-B1A1-02654F720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1" y="1357567"/>
            <a:ext cx="7840980" cy="4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289322" y="270939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Персональный вклад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17051-1929-459C-A982-FA47DD05EFE9}"/>
              </a:ext>
            </a:extLst>
          </p:cNvPr>
          <p:cNvSpPr txBox="1"/>
          <p:nvPr/>
        </p:nvSpPr>
        <p:spPr>
          <a:xfrm>
            <a:off x="4861753" y="1866230"/>
            <a:ext cx="343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Астраханцев Роман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5D101-9187-477F-8C34-C9838C299836}"/>
              </a:ext>
            </a:extLst>
          </p:cNvPr>
          <p:cNvSpPr txBox="1"/>
          <p:nvPr/>
        </p:nvSpPr>
        <p:spPr>
          <a:xfrm>
            <a:off x="841995" y="1866230"/>
            <a:ext cx="302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Юрий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00A4BE-4D35-4987-A185-8DCE618E5615}"/>
              </a:ext>
            </a:extLst>
          </p:cNvPr>
          <p:cNvSpPr/>
          <p:nvPr/>
        </p:nvSpPr>
        <p:spPr>
          <a:xfrm>
            <a:off x="1300041" y="1309777"/>
            <a:ext cx="689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энергетического спектра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ферронов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проводился параллельно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7FFDC2-F6CE-497F-9786-15095FE3948E}"/>
              </a:ext>
            </a:extLst>
          </p:cNvPr>
          <p:cNvSpPr/>
          <p:nvPr/>
        </p:nvSpPr>
        <p:spPr>
          <a:xfrm>
            <a:off x="67073" y="2267744"/>
            <a:ext cx="4369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присутствии внешнего магнитного поля для случаев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невзаимодействующих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ферронов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спинами S=3/2, 5/2, 7/2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случая двух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ферронов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спинами S= 5/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сопоставление результатов расчета с экспериментальными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полученных результатов для представления на Межвузовскую научно-техническую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студентов, аспирантов и молодых специалистов имени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Е.В.Арменского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EBB012-F56F-4637-8559-85702CE31C39}"/>
              </a:ext>
            </a:extLst>
          </p:cNvPr>
          <p:cNvSpPr/>
          <p:nvPr/>
        </p:nvSpPr>
        <p:spPr>
          <a:xfrm>
            <a:off x="4293582" y="226774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присутствии внешнего магнитного поля для случаев двух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спинов со спинами S=3/2, 7/2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сопоставление результатов расчета с экспериментальными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полученных результатов для представления на двух конференциях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см.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материалов для выступления на научном семинаре НУГ «Низкоразмерные квантовые магнитные системы»</a:t>
            </a:r>
          </a:p>
        </p:txBody>
      </p:sp>
    </p:spTree>
    <p:extLst>
      <p:ext uri="{BB962C8B-B14F-4D97-AF65-F5344CB8AC3E}">
        <p14:creationId xmlns:p14="http://schemas.microsoft.com/office/powerpoint/2010/main" val="24645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364504" y="238666"/>
            <a:ext cx="516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Задачи и этапы проекта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AF32C5E-C07F-43B9-8849-867049BD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698"/>
              </p:ext>
            </p:extLst>
          </p:nvPr>
        </p:nvGraphicFramePr>
        <p:xfrm>
          <a:off x="776177" y="1396999"/>
          <a:ext cx="6843823" cy="448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46">
                  <a:extLst>
                    <a:ext uri="{9D8B030D-6E8A-4147-A177-3AD203B41FA5}">
                      <a16:colId xmlns:a16="http://schemas.microsoft.com/office/drawing/2014/main" val="1616065599"/>
                    </a:ext>
                  </a:extLst>
                </a:gridCol>
                <a:gridCol w="6110177">
                  <a:extLst>
                    <a:ext uri="{9D8B030D-6E8A-4147-A177-3AD203B41FA5}">
                      <a16:colId xmlns:a16="http://schemas.microsoft.com/office/drawing/2014/main" val="1017792706"/>
                    </a:ext>
                  </a:extLst>
                </a:gridCol>
              </a:tblGrid>
              <a:tr h="79236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11770"/>
                  </a:ext>
                </a:extLst>
              </a:tr>
              <a:tr h="814573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методов квантово-механического описания низкоразмерных магнитных систем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литературы по теме проекта.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57741"/>
                  </a:ext>
                </a:extLst>
              </a:tr>
              <a:tr h="792362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Расчет энергетического спектра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ферронов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со спином S=3/2, 5/2, 7/2 с учетом их взаимодействия друг с другом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вклада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ферронов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теплоемкость при разных значениях внешнего магнитного поля.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39813"/>
                  </a:ext>
                </a:extLst>
              </a:tr>
              <a:tr h="792362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Сопоставление результатов расчетов с экспериментальными данными и оценка параметров взаимодействия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ферронов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0675"/>
                  </a:ext>
                </a:extLst>
              </a:tr>
              <a:tr h="792362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материалов к представлению результатов на конференциях.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1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E5392AD-3CEC-436A-931E-E8941652EF28}"/>
              </a:ext>
            </a:extLst>
          </p:cNvPr>
          <p:cNvSpPr/>
          <p:nvPr/>
        </p:nvSpPr>
        <p:spPr>
          <a:xfrm>
            <a:off x="1807535" y="323726"/>
            <a:ext cx="6400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Этап 1. Теоретическое введение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BB94DBF-BAB7-479F-ABEB-883450A42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7" y="1619377"/>
            <a:ext cx="5761219" cy="44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1CE4398-BCC2-427E-9C8D-6BE809B5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68" y="3003693"/>
            <a:ext cx="242915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C9950CD-F8EB-4E4E-A03C-45C5383E90BA}"/>
                  </a:ext>
                </a:extLst>
              </p:cNvPr>
              <p:cNvSpPr/>
              <p:nvPr/>
            </p:nvSpPr>
            <p:spPr>
              <a:xfrm>
                <a:off x="6412919" y="1884164"/>
                <a:ext cx="19744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BaNi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C9950CD-F8EB-4E4E-A03C-45C5383E9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19" y="1884164"/>
                <a:ext cx="197445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5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ABA02E-3982-4D3A-B625-F85D84D7B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6" y="1421587"/>
            <a:ext cx="3786178" cy="4771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D032B-51BB-42D6-ACED-4BBE6BA434FC}"/>
                  </a:ext>
                </a:extLst>
              </p:cNvPr>
              <p:cNvSpPr txBox="1"/>
              <p:nvPr/>
            </p:nvSpPr>
            <p:spPr>
              <a:xfrm>
                <a:off x="4572000" y="2607143"/>
                <a:ext cx="40278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допирования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соединения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BaNi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кальцием на теплоемкость.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D032B-51BB-42D6-ACED-4BBE6BA43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07143"/>
                <a:ext cx="4027838" cy="1200329"/>
              </a:xfrm>
              <a:prstGeom prst="rect">
                <a:avLst/>
              </a:prstGeom>
              <a:blipFill>
                <a:blip r:embed="rId5"/>
                <a:stretch>
                  <a:fillRect l="-2269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0">
            <a:extLst>
              <a:ext uri="{FF2B5EF4-FFF2-40B4-BE49-F238E27FC236}">
                <a16:creationId xmlns:a16="http://schemas.microsoft.com/office/drawing/2014/main" id="{5F9343CD-9223-475A-871C-6F588540E428}"/>
              </a:ext>
            </a:extLst>
          </p:cNvPr>
          <p:cNvSpPr/>
          <p:nvPr/>
        </p:nvSpPr>
        <p:spPr>
          <a:xfrm>
            <a:off x="1807535" y="323726"/>
            <a:ext cx="6400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Этап 1. Теоретическое введение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74301-50E8-469D-B723-E13DA8C0DC6F}"/>
              </a:ext>
            </a:extLst>
          </p:cNvPr>
          <p:cNvSpPr txBox="1"/>
          <p:nvPr/>
        </p:nvSpPr>
        <p:spPr>
          <a:xfrm>
            <a:off x="1072042" y="6123526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tiquaPSCyr-Regular"/>
              </a:rPr>
              <a:t>2003 Elsevier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Science B.V.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92817" y="641914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5F9343CD-9223-475A-871C-6F588540E428}"/>
              </a:ext>
            </a:extLst>
          </p:cNvPr>
          <p:cNvSpPr/>
          <p:nvPr/>
        </p:nvSpPr>
        <p:spPr>
          <a:xfrm>
            <a:off x="1807535" y="323726"/>
            <a:ext cx="6400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SimSun"/>
                <a:cs typeface="Tahoma"/>
              </a:rPr>
              <a:t>Этап 1. Теоретическое введение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91A8D-2651-4883-99EB-AC7A0854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pic>
        <p:nvPicPr>
          <p:cNvPr id="12" name="Рисунок 5">
            <a:extLst>
              <a:ext uri="{FF2B5EF4-FFF2-40B4-BE49-F238E27FC236}">
                <a16:creationId xmlns:a16="http://schemas.microsoft.com/office/drawing/2014/main" id="{5E109F21-DAEE-4ED9-A1F3-0028B187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6" y="1486800"/>
            <a:ext cx="1691148" cy="953981"/>
          </a:xfrm>
          <a:prstGeom prst="rect">
            <a:avLst/>
          </a:prstGeom>
        </p:spPr>
      </p:pic>
      <p:pic>
        <p:nvPicPr>
          <p:cNvPr id="13" name="Рисунок 2">
            <a:extLst>
              <a:ext uri="{FF2B5EF4-FFF2-40B4-BE49-F238E27FC236}">
                <a16:creationId xmlns:a16="http://schemas.microsoft.com/office/drawing/2014/main" id="{FB47CF4D-20AC-4D51-A220-693DE8F61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1" y="2393330"/>
            <a:ext cx="2895896" cy="1769714"/>
          </a:xfrm>
          <a:prstGeom prst="rect">
            <a:avLst/>
          </a:prstGeom>
        </p:spPr>
      </p:pic>
      <p:pic>
        <p:nvPicPr>
          <p:cNvPr id="14" name="Рисунок 7">
            <a:extLst>
              <a:ext uri="{FF2B5EF4-FFF2-40B4-BE49-F238E27FC236}">
                <a16:creationId xmlns:a16="http://schemas.microsoft.com/office/drawing/2014/main" id="{A289CDBF-FBA7-4994-B1F4-8778D8582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8" y="4288910"/>
            <a:ext cx="3256514" cy="886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E38FE-6C53-4A5F-8C89-EA5D947E78B7}"/>
              </a:ext>
            </a:extLst>
          </p:cNvPr>
          <p:cNvSpPr txBox="1"/>
          <p:nvPr/>
        </p:nvSpPr>
        <p:spPr>
          <a:xfrm>
            <a:off x="255588" y="5486400"/>
            <a:ext cx="31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Система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ферронов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250544-E523-4BD0-9C12-ECD2775EDC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3087" b="26436"/>
          <a:stretch/>
        </p:blipFill>
        <p:spPr>
          <a:xfrm>
            <a:off x="4745038" y="3237260"/>
            <a:ext cx="2358128" cy="13058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373D54-8C82-49A4-A7E5-99130B6CA7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430" r="22287" b="62680"/>
          <a:stretch/>
        </p:blipFill>
        <p:spPr>
          <a:xfrm flipV="1">
            <a:off x="7274409" y="3169987"/>
            <a:ext cx="674686" cy="6624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019E3A5-4B8E-44C3-8E21-7858A56665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3155"/>
          <a:stretch/>
        </p:blipFill>
        <p:spPr>
          <a:xfrm>
            <a:off x="4745037" y="4557116"/>
            <a:ext cx="4143375" cy="47654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CCAC5F-1C64-486D-9ACD-448B91E261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430" r="22287" b="62680"/>
          <a:stretch/>
        </p:blipFill>
        <p:spPr>
          <a:xfrm flipV="1">
            <a:off x="8073027" y="3177215"/>
            <a:ext cx="674686" cy="6624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48FD109-7BD4-443A-82C1-09333EA19F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430" r="22287" b="62680"/>
          <a:stretch/>
        </p:blipFill>
        <p:spPr>
          <a:xfrm flipV="1">
            <a:off x="8068267" y="3880638"/>
            <a:ext cx="674686" cy="66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9CA8D1-A989-4505-B0CA-A5C802DF3328}"/>
                  </a:ext>
                </a:extLst>
              </p:cNvPr>
              <p:cNvSpPr txBox="1"/>
              <p:nvPr/>
            </p:nvSpPr>
            <p:spPr>
              <a:xfrm>
                <a:off x="3898722" y="4211883"/>
                <a:ext cx="973793" cy="41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kumimoji="0" lang="ru-R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ru-R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ru-R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ru-R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ru-R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ru-R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ru-R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9CA8D1-A989-4505-B0CA-A5C802DF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22" y="4211883"/>
                <a:ext cx="973793" cy="415307"/>
              </a:xfrm>
              <a:prstGeom prst="rect">
                <a:avLst/>
              </a:prstGeom>
              <a:blipFill>
                <a:blip r:embed="rId8"/>
                <a:stretch>
                  <a:fillRect l="-6289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4236C7-D926-438F-98AF-38CADCCC25CC}"/>
                  </a:ext>
                </a:extLst>
              </p:cNvPr>
              <p:cNvSpPr txBox="1"/>
              <p:nvPr/>
            </p:nvSpPr>
            <p:spPr>
              <a:xfrm>
                <a:off x="4218804" y="3374070"/>
                <a:ext cx="526234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kumimoji="0" lang="ru-R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ru-R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4236C7-D926-438F-98AF-38CADCCC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04" y="3374070"/>
                <a:ext cx="526234" cy="372090"/>
              </a:xfrm>
              <a:prstGeom prst="rect">
                <a:avLst/>
              </a:prstGeom>
              <a:blipFill>
                <a:blip r:embed="rId9"/>
                <a:stretch>
                  <a:fillRect l="-12791"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70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89455" y="642637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2013217" y="196849"/>
            <a:ext cx="6075706" cy="8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Этап 2. Расчеты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A2DF6-9A9B-4BF2-86BE-C3C925EC746E}"/>
              </a:ext>
            </a:extLst>
          </p:cNvPr>
          <p:cNvSpPr txBox="1"/>
          <p:nvPr/>
        </p:nvSpPr>
        <p:spPr>
          <a:xfrm>
            <a:off x="622871" y="1610895"/>
            <a:ext cx="8016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Гамильтониан двух взаимодействующих </a:t>
            </a:r>
            <a:r>
              <a:rPr kumimoji="0" lang="ru-RU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ферронов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E2160BC2-4F2C-411B-A44D-BB672796BB58}"/>
                  </a:ext>
                </a:extLst>
              </p:cNvPr>
              <p:cNvSpPr/>
              <p:nvPr/>
            </p:nvSpPr>
            <p:spPr>
              <a:xfrm>
                <a:off x="2082078" y="2263285"/>
                <a:ext cx="4828245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ru-R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0" lang="ru-RU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ru-RU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ru-RU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ru-RU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ru-RU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ru-RU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ru-RU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ru-RU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ru-RU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ru-RU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ru-RU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ru-RU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kumimoji="0" lang="ru-RU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ru-R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kumimoji="0" lang="ru-RU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ru-RU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E2160BC2-4F2C-411B-A44D-BB67279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78" y="2263285"/>
                <a:ext cx="4828245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0D7B135-A965-4794-8769-99F80AF28255}"/>
                  </a:ext>
                </a:extLst>
              </p:cNvPr>
              <p:cNvSpPr/>
              <p:nvPr/>
            </p:nvSpPr>
            <p:spPr>
              <a:xfrm>
                <a:off x="4791371" y="3030176"/>
                <a:ext cx="1607364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ru-RU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ru-RU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0" lang="ru-R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𝛹</a:t>
                </a:r>
                <a:r>
                  <a:rPr kumimoji="0" lang="ru-R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kumimoji="0" lang="ru-R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𝐸𝛹</a:t>
                </a:r>
                <a:endParaRPr kumimoji="0" lang="ru-RU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0D7B135-A965-4794-8769-99F80AF28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71" y="3030176"/>
                <a:ext cx="1607364" cy="598177"/>
              </a:xfrm>
              <a:prstGeom prst="rect">
                <a:avLst/>
              </a:prstGeom>
              <a:blipFill>
                <a:blip r:embed="rId5"/>
                <a:stretch>
                  <a:fillRect t="-11224" r="-9470" b="-32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E94190-A729-4144-8B38-E4B652EC070E}"/>
              </a:ext>
            </a:extLst>
          </p:cNvPr>
          <p:cNvSpPr txBox="1"/>
          <p:nvPr/>
        </p:nvSpPr>
        <p:spPr>
          <a:xfrm>
            <a:off x="563920" y="3120522"/>
            <a:ext cx="3788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Уравнение Шредингера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FB296-B111-44F5-98E6-0C13393227B9}"/>
              </a:ext>
            </a:extLst>
          </p:cNvPr>
          <p:cNvSpPr txBox="1"/>
          <p:nvPr/>
        </p:nvSpPr>
        <p:spPr>
          <a:xfrm>
            <a:off x="563919" y="3713247"/>
            <a:ext cx="69570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Уровни энергии для спинов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=S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3/2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/>
              <p:nvPr/>
            </p:nvSpPr>
            <p:spPr>
              <a:xfrm>
                <a:off x="654072" y="4510213"/>
                <a:ext cx="3414140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0;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6∆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72" y="4510213"/>
                <a:ext cx="3414140" cy="1323439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D20E4C8-A3A5-4CB6-8E0E-C192D7A8AD81}"/>
                  </a:ext>
                </a:extLst>
              </p:cNvPr>
              <p:cNvSpPr/>
              <p:nvPr/>
            </p:nvSpPr>
            <p:spPr>
              <a:xfrm>
                <a:off x="4224116" y="4492160"/>
                <a:ext cx="114646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0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для</a:t>
                </a:r>
                <a:r>
                  <a:rPr lang="ru-RU" sz="2000" noProof="0" dirty="0">
                    <a:solidFill>
                      <a:prstClr val="black"/>
                    </a:solidFill>
                    <a:ea typeface="ＭＳ Ｐゴシック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kumimoji="0" lang="ru-RU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endParaRPr kumimoji="0" lang="ru-RU" sz="20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для</a:t>
                </a:r>
                <a:r>
                  <a:rPr lang="ru-RU" sz="2000" dirty="0">
                    <a:solidFill>
                      <a:prstClr val="black"/>
                    </a:solidFill>
                    <a:ea typeface="ＭＳ Ｐゴシック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ru-RU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ru-RU" sz="2000" b="0" i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для</a:t>
                </a:r>
                <a:r>
                  <a:rPr lang="ru-RU" sz="2000" dirty="0">
                    <a:solidFill>
                      <a:prstClr val="black"/>
                    </a:solidFill>
                    <a:ea typeface="ＭＳ Ｐゴシック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ru-RU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ru-RU" sz="2000" b="0" i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для</a:t>
                </a:r>
                <a:r>
                  <a:rPr lang="ru-RU" sz="2000" dirty="0">
                    <a:solidFill>
                      <a:prstClr val="black"/>
                    </a:solidFill>
                    <a:ea typeface="ＭＳ Ｐゴシック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ru-RU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ru-RU" sz="2000" b="0" i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ＭＳ Ｐゴシック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D20E4C8-A3A5-4CB6-8E0E-C192D7A8A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16" y="4492160"/>
                <a:ext cx="1146468" cy="1323439"/>
              </a:xfrm>
              <a:prstGeom prst="rect">
                <a:avLst/>
              </a:prstGeom>
              <a:blipFill>
                <a:blip r:embed="rId7"/>
                <a:stretch>
                  <a:fillRect l="-5851" t="-3226" b="-6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086A5EA-EB9D-4FB2-9630-3901195226C5}"/>
              </a:ext>
            </a:extLst>
          </p:cNvPr>
          <p:cNvSpPr txBox="1"/>
          <p:nvPr/>
        </p:nvSpPr>
        <p:spPr>
          <a:xfrm>
            <a:off x="6406648" y="4561184"/>
            <a:ext cx="264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7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Всего 16 подуровней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89455" y="642637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2018-2019 учебный год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2013217" y="196849"/>
            <a:ext cx="6075706" cy="8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Этап 2. Расчеты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FB296-B111-44F5-98E6-0C13393227B9}"/>
              </a:ext>
            </a:extLst>
          </p:cNvPr>
          <p:cNvSpPr txBox="1"/>
          <p:nvPr/>
        </p:nvSpPr>
        <p:spPr>
          <a:xfrm>
            <a:off x="495339" y="1438677"/>
            <a:ext cx="736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Уровни энергии для </a:t>
            </a:r>
            <a:r>
              <a:rPr kumimoji="0" lang="ru-RU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двух взаимодейстующи </a:t>
            </a:r>
            <a:r>
              <a:rPr kumimoji="0" lang="ru-RU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ферронов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со спинами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kumimoji="0" lang="ru-RU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1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lang="en-US" sz="27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=</a:t>
            </a:r>
            <a:r>
              <a:rPr lang="ru-RU" sz="27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5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/2</a:t>
            </a:r>
            <a:r>
              <a: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/>
              <p:nvPr/>
            </p:nvSpPr>
            <p:spPr>
              <a:xfrm>
                <a:off x="1537271" y="2441760"/>
                <a:ext cx="3999236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0;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6∆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0,1,2,3,4)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15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g</m:t>
                      </m:r>
                      <m:sSub>
                        <m:sSubPr>
                          <m:ctrlPr>
                            <a:rPr kumimoji="0" lang="ru-R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ru-RU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ＭＳ Ｐゴシック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ru-R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0,1,2,3,4,5) </m:t>
                      </m:r>
                    </m:oMath>
                  </m:oMathPara>
                </a14:m>
                <a:endPara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62FB04E-82AD-4667-A040-9F43DE0C3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71" y="2441760"/>
                <a:ext cx="3999236" cy="1938992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C236ECE-52DE-464C-8CED-2B94735915B7}"/>
                  </a:ext>
                </a:extLst>
              </p:cNvPr>
              <p:cNvSpPr/>
              <p:nvPr/>
            </p:nvSpPr>
            <p:spPr>
              <a:xfrm>
                <a:off x="5536507" y="2441760"/>
                <a:ext cx="1210588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0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1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2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lvl="0"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3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just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для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prstClr val="black"/>
                          </a:solidFill>
                          <a:ea typeface="ＭＳ Ｐゴシック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ru-RU" sz="2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ＭＳ Ｐゴシック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C236ECE-52DE-464C-8CED-2B9473591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07" y="2441760"/>
                <a:ext cx="1210588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4CAC6DA-C49C-4CBD-94E5-CFADCDF5072C}"/>
              </a:ext>
            </a:extLst>
          </p:cNvPr>
          <p:cNvSpPr txBox="1"/>
          <p:nvPr/>
        </p:nvSpPr>
        <p:spPr>
          <a:xfrm>
            <a:off x="3019058" y="4738973"/>
            <a:ext cx="3553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7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Всего 36 подуровней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88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2988</Words>
  <Application>Microsoft Office PowerPoint</Application>
  <PresentationFormat>Экран (4:3)</PresentationFormat>
  <Paragraphs>266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AntiquaPSCyr-Regular</vt:lpstr>
      <vt:lpstr>Arial</vt:lpstr>
      <vt:lpstr>Calibri</vt:lpstr>
      <vt:lpstr>Calibri Light</vt:lpstr>
      <vt:lpstr>Cambria Math</vt:lpstr>
      <vt:lpstr>Myriad Pro</vt:lpstr>
      <vt:lpstr>Myriad Pro Semibold</vt:lpstr>
      <vt:lpstr>Times New Roman</vt:lpstr>
      <vt:lpstr>Wingdings</vt:lpstr>
      <vt:lpstr>Тема Office</vt:lpstr>
      <vt:lpstr>Office Theme</vt:lpstr>
      <vt:lpstr>Вклад различных подсистем в теплоемкость антиферромагнетика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экспериментальных данных при исследовании термодинамических свойств магнитных систем</dc:title>
  <dc:creator>Дарья Пименова</dc:creator>
  <cp:lastModifiedBy>Роман Астраханцев</cp:lastModifiedBy>
  <cp:revision>101</cp:revision>
  <dcterms:created xsi:type="dcterms:W3CDTF">2019-05-18T08:41:37Z</dcterms:created>
  <dcterms:modified xsi:type="dcterms:W3CDTF">2019-05-21T14:26:56Z</dcterms:modified>
</cp:coreProperties>
</file>