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0" r:id="rId3"/>
    <p:sldId id="295" r:id="rId4"/>
    <p:sldId id="286" r:id="rId5"/>
    <p:sldId id="269" r:id="rId6"/>
    <p:sldId id="292" r:id="rId7"/>
    <p:sldId id="288" r:id="rId8"/>
    <p:sldId id="270" r:id="rId9"/>
    <p:sldId id="293" r:id="rId10"/>
    <p:sldId id="296" r:id="rId11"/>
    <p:sldId id="297" r:id="rId12"/>
    <p:sldId id="298" r:id="rId13"/>
    <p:sldId id="258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48" autoAdjust="0"/>
  </p:normalViewPr>
  <p:slideViewPr>
    <p:cSldViewPr snapToGrid="0" snapToObjects="1">
      <p:cViewPr varScale="1">
        <p:scale>
          <a:sx n="67" d="100"/>
          <a:sy n="67" d="100"/>
        </p:scale>
        <p:origin x="19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CDE2F-DA4F-46DC-8927-3AD0E7B46B8D}" type="datetimeFigureOut">
              <a:rPr lang="ru-RU" smtClean="0"/>
              <a:pPr/>
              <a:t>07.12.2018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BD2E7-9B78-4B9B-9A8E-08B7D75A07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57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-5334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Кристаллическая структура </a:t>
            </a:r>
            <a:r>
              <a:rPr kumimoji="0" lang="en-US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Y2BaNiO5 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содержит цепочки сильно сплюснутых октаэдров </a:t>
            </a:r>
            <a:r>
              <a:rPr kumimoji="0" lang="en-US" altLang="ru-R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NiO</a:t>
            </a:r>
            <a:r>
              <a:rPr kumimoji="0" lang="ru-RU" altLang="ru-RU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соединенных апикальными кислородами.  Цепочки ионов </a:t>
            </a:r>
            <a:r>
              <a:rPr kumimoji="0" lang="en-US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Ni</a:t>
            </a:r>
            <a:r>
              <a:rPr kumimoji="0" lang="ru-RU" altLang="ru-RU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2+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спинов </a:t>
            </a:r>
            <a:r>
              <a:rPr kumimoji="0" lang="en-US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=1 вытянут</a:t>
            </a:r>
            <a:r>
              <a:rPr kumimoji="0" lang="en-US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вдоль оси </a:t>
            </a:r>
            <a:r>
              <a:rPr kumimoji="0" lang="ru-RU" altLang="ru-RU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а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кристалла и разделены в плоскости </a:t>
            </a:r>
            <a:r>
              <a:rPr kumimoji="0" lang="ru-RU" altLang="ru-RU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bc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ионами </a:t>
            </a:r>
            <a:r>
              <a:rPr kumimoji="0" lang="en-US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</a:t>
            </a:r>
            <a:r>
              <a:rPr kumimoji="0" lang="ru-RU" altLang="ru-RU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3+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и Ba</a:t>
            </a:r>
            <a:r>
              <a:rPr kumimoji="0" lang="ru-RU" altLang="ru-RU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2+</a:t>
            </a:r>
            <a:r>
              <a:rPr kumimoji="0" lang="ru-RU" alt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0" marR="0" lvl="0" indent="-5334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Соединение Y2BaNiO5 является типичным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халдейновским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магнетиком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который не упорядочивается вплоть до 0.01 К, имеет щель в спектре магнитных возбуждений </a:t>
            </a:r>
            <a:r>
              <a:rPr kumimoji="0" lang="ru-RU" alt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</a:t>
            </a:r>
            <a:r>
              <a:rPr kumimoji="0" lang="ru-RU" alt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ru-RU" alt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</a:t>
            </a:r>
            <a:r>
              <a:rPr kumimoji="0" lang="ru-RU" alt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10</a:t>
            </a:r>
            <a:r>
              <a:rPr kumimoji="0" lang="en-US" alt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 K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И длина корреляции внутри цепочки составляет </a:t>
            </a:r>
            <a:r>
              <a:rPr kumimoji="0" lang="el-GR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ξ</a:t>
            </a: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</a:t>
            </a: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7</a:t>
            </a:r>
            <a:r>
              <a:rPr kumimoji="0" lang="ru-RU" altLang="ru-RU" sz="14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а</a:t>
            </a:r>
            <a:r>
              <a:rPr kumimoji="0" lang="ru-RU" alt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добавлении в соединение немагнитных примесей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Zn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ионы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2+ и Mg2+замещают ионы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Ni3+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что приводит к разрыву цепочки.</a:t>
            </a:r>
            <a:endParaRPr kumimoji="0" lang="en-US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D2E7-9B78-4B9B-9A8E-08B7D75A07E9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24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замене иттрия на </a:t>
            </a:r>
            <a:r>
              <a:rPr lang="en-US" dirty="0"/>
              <a:t>Nd</a:t>
            </a:r>
            <a:r>
              <a:rPr lang="ru-RU" dirty="0"/>
              <a:t> в системе возникает антиферромагнитный порядок,</a:t>
            </a:r>
            <a:r>
              <a:rPr lang="ru-RU" baseline="0" dirty="0"/>
              <a:t> на что указывает </a:t>
            </a:r>
            <a:r>
              <a:rPr lang="ru-RU" baseline="0" dirty="0" err="1"/>
              <a:t>лябда</a:t>
            </a:r>
            <a:r>
              <a:rPr lang="ru-RU" baseline="0" dirty="0"/>
              <a:t> аномалия на </a:t>
            </a:r>
            <a:r>
              <a:rPr lang="ru-RU" baseline="0" dirty="0" err="1"/>
              <a:t>темпертарной</a:t>
            </a:r>
            <a:r>
              <a:rPr lang="ru-RU" baseline="0" dirty="0"/>
              <a:t> зависимости теплоемкости. Широкий </a:t>
            </a:r>
            <a:r>
              <a:rPr lang="ru-RU" baseline="0" dirty="0" err="1"/>
              <a:t>максимут</a:t>
            </a:r>
            <a:r>
              <a:rPr lang="ru-RU" baseline="0" dirty="0"/>
              <a:t> ниже температуры антиферромагнитного перехода - аномалии </a:t>
            </a:r>
            <a:r>
              <a:rPr lang="ru-RU" baseline="0" dirty="0" err="1"/>
              <a:t>Шоттки</a:t>
            </a:r>
            <a:r>
              <a:rPr lang="ru-RU" baseline="0" dirty="0"/>
              <a:t> – вклад неодима, которые показан сплошной линией. </a:t>
            </a:r>
            <a:r>
              <a:rPr lang="ru-RU" b="1" baseline="0" dirty="0"/>
              <a:t>Вклад неодима не </a:t>
            </a:r>
            <a:r>
              <a:rPr lang="ru-RU" b="1" baseline="0" dirty="0" err="1"/>
              <a:t>описывет</a:t>
            </a:r>
            <a:r>
              <a:rPr lang="ru-RU" b="1" baseline="0" dirty="0"/>
              <a:t> аномалии на теплоемкости</a:t>
            </a:r>
            <a:r>
              <a:rPr lang="ru-RU" baseline="0" dirty="0"/>
              <a:t>, </a:t>
            </a:r>
            <a:r>
              <a:rPr lang="ru-RU" b="1" baseline="0" dirty="0"/>
              <a:t>которая появляется после вычитания вклада </a:t>
            </a:r>
            <a:r>
              <a:rPr lang="en-US" b="1" baseline="0" dirty="0"/>
              <a:t>Nd </a:t>
            </a:r>
            <a:r>
              <a:rPr lang="ru-RU" baseline="0" dirty="0"/>
              <a:t>(вставка на правой панели). Предполагается, что эта аномалия связана с разрывами цепочек, вызванными неконтролируемыми немагнитными примесями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188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замене иттрия на </a:t>
            </a:r>
            <a:r>
              <a:rPr lang="en-US" dirty="0"/>
              <a:t>Nd</a:t>
            </a:r>
            <a:r>
              <a:rPr lang="ru-RU" dirty="0"/>
              <a:t> в системе возникает антиферромагнитный порядок,</a:t>
            </a:r>
            <a:r>
              <a:rPr lang="ru-RU" baseline="0" dirty="0"/>
              <a:t> на что указывает </a:t>
            </a:r>
            <a:r>
              <a:rPr lang="ru-RU" baseline="0" dirty="0" err="1"/>
              <a:t>лябда</a:t>
            </a:r>
            <a:r>
              <a:rPr lang="ru-RU" baseline="0" dirty="0"/>
              <a:t> аномалия на </a:t>
            </a:r>
            <a:r>
              <a:rPr lang="ru-RU" baseline="0" dirty="0" err="1"/>
              <a:t>темпертарной</a:t>
            </a:r>
            <a:r>
              <a:rPr lang="ru-RU" baseline="0" dirty="0"/>
              <a:t> зависимости теплоемкости. Широкий </a:t>
            </a:r>
            <a:r>
              <a:rPr lang="ru-RU" baseline="0" dirty="0" err="1"/>
              <a:t>максимут</a:t>
            </a:r>
            <a:r>
              <a:rPr lang="ru-RU" baseline="0" dirty="0"/>
              <a:t> ниже температуры антиферромагнитного перехода - аномалии </a:t>
            </a:r>
            <a:r>
              <a:rPr lang="ru-RU" baseline="0" dirty="0" err="1"/>
              <a:t>Шоттки</a:t>
            </a:r>
            <a:r>
              <a:rPr lang="ru-RU" baseline="0" dirty="0"/>
              <a:t> – вклад неодима, которые показан сплошной линией. </a:t>
            </a:r>
            <a:r>
              <a:rPr lang="ru-RU" b="1" baseline="0" dirty="0"/>
              <a:t>Вклад неодима не </a:t>
            </a:r>
            <a:r>
              <a:rPr lang="ru-RU" b="1" baseline="0" dirty="0" err="1"/>
              <a:t>описывет</a:t>
            </a:r>
            <a:r>
              <a:rPr lang="ru-RU" b="1" baseline="0" dirty="0"/>
              <a:t> аномалии на теплоемкости</a:t>
            </a:r>
            <a:r>
              <a:rPr lang="ru-RU" baseline="0" dirty="0"/>
              <a:t>, </a:t>
            </a:r>
            <a:r>
              <a:rPr lang="ru-RU" b="1" baseline="0" dirty="0"/>
              <a:t>которая появляется после вычитания вклада </a:t>
            </a:r>
            <a:r>
              <a:rPr lang="en-US" b="1" baseline="0" dirty="0"/>
              <a:t>Nd </a:t>
            </a:r>
            <a:r>
              <a:rPr lang="ru-RU" baseline="0" dirty="0"/>
              <a:t>(вставка на правой панели). Предполагается, что эта аномалия связана с разрывами цепочек, вызванными неконтролируемыми немагнитными примесями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4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Неупругое рассеяние нейтронов показывает, что спектр спиновых вождений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Y2BaniO5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не меняется при внесении немагнитных примесей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Zn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D2E7-9B78-4B9B-9A8E-08B7D75A07E9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5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Немагнитная примесь существенным образом влияет на характер температурной зависимости теплоемкости. В отсутствие примеси в низкотемпературной области на теплоемкости никаких аномалий не обнаружено (пунктирная линия на графике) и теплоемкость стремится к 0 при Т стремящемся к нулю. Примесь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приводит к появлению на теплоемкости аномалии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Шоттки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(широкий максимум), которая смещается в сторону высоких температур с увеличением магнитного поля. Причем смещение значительнее, если поле направлено вдоль оси а кристалла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что говорит об анизотропном эффекте.</a:t>
            </a:r>
          </a:p>
          <a:p>
            <a:endParaRPr lang="ru-RU" dirty="0"/>
          </a:p>
          <a:p>
            <a:r>
              <a:rPr lang="ru-RU" dirty="0"/>
              <a:t>частичная замена Ni2+ на Mg2+ приводит к появлению аномалии </a:t>
            </a:r>
            <a:r>
              <a:rPr lang="ru-RU" dirty="0" err="1"/>
              <a:t>Шоттки</a:t>
            </a:r>
            <a:r>
              <a:rPr lang="ru-RU" dirty="0"/>
              <a:t> на зависимости C(T), что сигнализирует о влиянии примеси на спиновую степень свободы. С усилением магнитного поля, пик смещается в сторону больших температур, подтверждая наличие аномалии </a:t>
            </a:r>
            <a:r>
              <a:rPr lang="ru-RU" dirty="0" err="1"/>
              <a:t>Шоттки</a:t>
            </a:r>
            <a:r>
              <a:rPr lang="ru-RU" dirty="0"/>
              <a:t>. Смещение пика, т.е. энергии возбуждении, является проявлением анизотропии, что близко к результатам ЭПР исследования [6].  Данный эксперимент может быть объяснён анизотропным ферромагнитным обменным взаимодействием ~10 K между двумя краевыми спинами смежными к одному атому </a:t>
            </a:r>
            <a:r>
              <a:rPr lang="ru-RU" dirty="0" err="1"/>
              <a:t>Mg</a:t>
            </a:r>
            <a:r>
              <a:rPr lang="ru-RU" dirty="0"/>
              <a:t>. </a:t>
            </a:r>
          </a:p>
          <a:p>
            <a:r>
              <a:rPr lang="ru-RU" dirty="0"/>
              <a:t>В работе [16] была представлена рабочая модель </a:t>
            </a:r>
            <a:r>
              <a:rPr lang="ru-RU" dirty="0" err="1"/>
              <a:t>межцепочного</a:t>
            </a:r>
            <a:r>
              <a:rPr lang="ru-RU" dirty="0"/>
              <a:t> взаимодействия внутри соединения Y2BaNi1-xZnxO5, которая согласовалась со многими другими экспериментами. Замечательным в этой работе является отличное согласование теории VBS о представлении S=1 в виде двух невзаимодействующих частиц с S=1/2 с экспериментальными данными.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32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 рис. представлена температурная зависимость магнитной восприимчивости для соединений с разной концентрацией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При отсутствии примеси (нижняя зависимость (кружочками)) Х(Т) имеет характерный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низкоразмерный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максимум в области Т порядка 300 К. (Это не  обязательно говорит: Положение максимума согласуется с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величиниой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халдейновской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щели порядка 100 К). Низкотемпературный хвост связан с наличием примесей.  При увеличении концентрации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 области низких температур восприимчивость возрастает. После вычитания из экспериментальной зависимости вклада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Халдейновской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системы, зависимость описывается законом Кюри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Вейса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Увеличение параметра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свидетельствует о наличии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соединении примесей со спином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S=1/2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 об увеличении их </a:t>
            </a:r>
            <a:r>
              <a:rPr kumimoji="0" lang="ru-RU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концентарации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 ростом концентрации немагнитного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Константа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Вейса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растет с увеличением концентрации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что говорит об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усилении магнитного взаимодействия между спинами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S=1/2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lang="ru-R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583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 рис. для соединения с концентрацией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= 0.08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представлена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температурная зависимость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магнитной восприимчивости, измеренная при частотах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Максимум, обнаруженный в области низких температур не смещается по температуре при изменении частоты. Кроме того, не обнаружено различие магнитной восприимчивости при измерениях в режимах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ZFC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FC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Все это говорит свидетельствует об </a:t>
            </a:r>
            <a:r>
              <a:rPr kumimoji="0" lang="ru-RU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отсутсвии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спин-стекольного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состояния при внесении немагнитных примесей в соединение.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583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 представлены данные  ЕПР  для соединения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ru-RU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BaNi</a:t>
            </a:r>
            <a:r>
              <a:rPr lang="ru-RU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ru-RU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различными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концентрациями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Основная линия спектра ЭПР соответствует наличию в соединении спинов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S=1/2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их взаимодействием. Дополнительные спектральные линии указывают на влияние анизотропии при взаимодействии спинов. Пунктирные линии – экспериментальные данные, сплошная линия – результаты расчета.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выяснилось, что без учёта этого параметра второстепенные пики ин-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тенсивности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расходятся с экспериментальными данными на одинаковую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-личину. Это свидетельствует о появлении на концах цепочек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непар-ных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спинов S=1/2.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31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Согласно модели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(Простая валентная связь) каждый спин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 в антиферромагнитной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гейзенберговской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цепочке можно представить в виде двух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псевдочастиц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спином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=1/2, связанных антиферромагнитным взаимодействием с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псевдочастицей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соседнего иона. В результате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однородной бесконечной цепочке возникает синглетное основное состояние. Немагнитная примесь внутри цепочки приводит к разрыву цепочки, 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концах сегмента появляются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нескомпенированные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спины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=1/2. Если расстояние между спинами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S=1/2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больше корреляционной длины никелевой цепочки, то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S=1/2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взаимодействуют. Если расстояние между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S=1/2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меньше корреляционной длины, то происходит взаимодействие.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34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940425" algn="l"/>
              </a:tabLst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Гамильтониан системы взаимодействующих спинов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S=1/2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имеет вид …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где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J</a:t>
            </a:r>
            <a:r>
              <a:rPr kumimoji="0" lang="en-US" sz="1200" b="0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eff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– параметр эффективного обменного взаимодействия спинов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, возникающих на концах фрагментов цепочки,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D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– параметр </a:t>
            </a:r>
            <a:r>
              <a:rPr kumimoji="0" lang="ru-RU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одноионной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анизотропии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. Последнее слагаемое –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зеемановская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энергия во внешнем магнитном поле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H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, - оси, относительно которых направлено поле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H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.</a:t>
            </a:r>
            <a:endParaRPr kumimoji="0" lang="ru-RU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Calibri"/>
              <a:cs typeface="Times New Roman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Нижний энергетический уровень сегмента цепочки четырехкратно вырожден.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Взаимодействие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нескомпенсированных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спинов S=1/2 ведет к расщеплению четырех-кратно вырожденного уровня на синглетное и триплетное состояние, разделенных энергетической щелью  Δ, причем такое состояние (синглет или триплет) является основным и зависит от того четное или нечетное число магнитных ионов содержит сегмент цепочки.  Величина указанного расщепления может зависеть, в частности, от длины сегмента цепочки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dirty="0">
                <a:solidFill>
                  <a:srgbClr val="FF0000"/>
                </a:solidFill>
                <a:effectLst/>
                <a:latin typeface="Times New Roman"/>
                <a:ea typeface="Times New Roman"/>
                <a:cs typeface="Times New Roman"/>
              </a:rPr>
              <a:t> Расщепление триплета  </a:t>
            </a:r>
            <a:r>
              <a:rPr lang="ru-RU" sz="1200" baseline="-25000" dirty="0">
                <a:solidFill>
                  <a:srgbClr val="FF0000"/>
                </a:solidFill>
                <a:effectLst/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1200" dirty="0">
                <a:solidFill>
                  <a:srgbClr val="FF0000"/>
                </a:solidFill>
                <a:effectLst/>
                <a:latin typeface="Times New Roman"/>
                <a:ea typeface="Times New Roman"/>
                <a:cs typeface="Times New Roman"/>
              </a:rPr>
              <a:t>на два подуровня  для состояний с проекцией спина  обусловлено </a:t>
            </a:r>
            <a:r>
              <a:rPr lang="ru-RU" sz="1200" b="1" dirty="0">
                <a:solidFill>
                  <a:srgbClr val="FF0000"/>
                </a:solidFill>
                <a:effectLst/>
                <a:latin typeface="Times New Roman"/>
                <a:ea typeface="Times New Roman"/>
                <a:cs typeface="Times New Roman"/>
              </a:rPr>
              <a:t>анизотропией магнитного иона внутри цепочки</a:t>
            </a:r>
            <a:r>
              <a:rPr lang="ru-RU" sz="1200" dirty="0">
                <a:solidFill>
                  <a:srgbClr val="FF0000"/>
                </a:solidFill>
                <a:effectLst/>
                <a:latin typeface="Times New Roman"/>
                <a:ea typeface="Times New Roman"/>
                <a:cs typeface="Times New Roman"/>
              </a:rPr>
              <a:t>.</a:t>
            </a:r>
          </a:p>
          <a:p>
            <a:r>
              <a:rPr lang="ru-RU" sz="1200" kern="1200" dirty="0">
                <a:solidFill>
                  <a:srgbClr val="FF0000"/>
                </a:solidFill>
                <a:effectLst/>
                <a:latin typeface="Times New Roman"/>
                <a:ea typeface="+mn-ea"/>
                <a:cs typeface="Times New Roman"/>
              </a:rPr>
              <a:t> Такая модель описывает данные ЭПР, появление аномалии </a:t>
            </a:r>
            <a:r>
              <a:rPr lang="ru-RU" sz="1200" kern="1200" dirty="0" err="1">
                <a:solidFill>
                  <a:srgbClr val="FF0000"/>
                </a:solidFill>
                <a:effectLst/>
                <a:latin typeface="Times New Roman"/>
                <a:ea typeface="+mn-ea"/>
                <a:cs typeface="Times New Roman"/>
              </a:rPr>
              <a:t>Шоттки</a:t>
            </a:r>
            <a:r>
              <a:rPr lang="ru-RU" sz="1200" kern="1200" dirty="0">
                <a:solidFill>
                  <a:srgbClr val="FF0000"/>
                </a:solidFill>
                <a:effectLst/>
                <a:latin typeface="Times New Roman"/>
                <a:ea typeface="+mn-ea"/>
                <a:cs typeface="Times New Roman"/>
              </a:rPr>
              <a:t> на теплоемкости, поведение магнитной восприимчивости.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344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замене иттрия на </a:t>
            </a:r>
            <a:r>
              <a:rPr lang="en-US" dirty="0"/>
              <a:t>Nd</a:t>
            </a:r>
            <a:r>
              <a:rPr lang="ru-RU" dirty="0"/>
              <a:t> в системе возникает антиферромагнитный порядок,</a:t>
            </a:r>
            <a:r>
              <a:rPr lang="ru-RU" baseline="0" dirty="0"/>
              <a:t> на что указывает </a:t>
            </a:r>
            <a:r>
              <a:rPr lang="ru-RU" baseline="0" dirty="0" err="1"/>
              <a:t>лябда</a:t>
            </a:r>
            <a:r>
              <a:rPr lang="ru-RU" baseline="0" dirty="0"/>
              <a:t> аномалия на </a:t>
            </a:r>
            <a:r>
              <a:rPr lang="ru-RU" baseline="0" dirty="0" err="1"/>
              <a:t>темпертарной</a:t>
            </a:r>
            <a:r>
              <a:rPr lang="ru-RU" baseline="0" dirty="0"/>
              <a:t> зависимости теплоемкости. Широкий </a:t>
            </a:r>
            <a:r>
              <a:rPr lang="ru-RU" baseline="0" dirty="0" err="1"/>
              <a:t>максимут</a:t>
            </a:r>
            <a:r>
              <a:rPr lang="ru-RU" baseline="0" dirty="0"/>
              <a:t> ниже температуры антиферромагнитного перехода - аномалии </a:t>
            </a:r>
            <a:r>
              <a:rPr lang="ru-RU" baseline="0" dirty="0" err="1"/>
              <a:t>Шоттки</a:t>
            </a:r>
            <a:r>
              <a:rPr lang="ru-RU" baseline="0" dirty="0"/>
              <a:t> – вклад неодима, которые показан сплошной линией. </a:t>
            </a:r>
            <a:r>
              <a:rPr lang="ru-RU" b="1" baseline="0" dirty="0"/>
              <a:t>Вклад неодима не описывает аномалии на теплоемкости</a:t>
            </a:r>
            <a:r>
              <a:rPr lang="ru-RU" baseline="0" dirty="0"/>
              <a:t>, </a:t>
            </a:r>
            <a:r>
              <a:rPr lang="ru-RU" b="1" baseline="0" dirty="0"/>
              <a:t>которая появляется после вычитания вклада </a:t>
            </a:r>
            <a:r>
              <a:rPr lang="en-US" b="1" baseline="0" dirty="0"/>
              <a:t>Nd </a:t>
            </a:r>
            <a:r>
              <a:rPr lang="ru-RU" baseline="0" dirty="0"/>
              <a:t>(вставка на правой панели). Предполагается, что эта аномалия связана с разрывами цепочек, вызванными неконтролируемыми немагнитными примесями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81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12/7/2018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12/7/2018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12/7/2018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12/7/2018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12/7/2018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12/7/2018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2.jpe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0" y="2622253"/>
            <a:ext cx="9144000" cy="1634590"/>
          </a:xfrm>
        </p:spPr>
        <p:txBody>
          <a:bodyPr/>
          <a:lstStyle/>
          <a:p>
            <a:pPr eaLnBrk="1" hangingPunct="1"/>
            <a:r>
              <a:rPr lang="ru-RU" sz="3200" b="1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Анализ литературных данных по расчету вклада от разрыва цепочек в теплоемкость, магнитную восприимчивость, намагниченность.</a:t>
            </a:r>
            <a:endParaRPr lang="en-US" sz="3200" b="1" dirty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371600" y="5559425"/>
            <a:ext cx="6400800" cy="908050"/>
          </a:xfrm>
        </p:spPr>
        <p:txBody>
          <a:bodyPr anchor="ctr"/>
          <a:lstStyle/>
          <a:p>
            <a:pPr eaLnBrk="1" hangingPunct="1"/>
            <a:r>
              <a:rPr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Выполнил: Астраханцев Роман</a:t>
            </a:r>
          </a:p>
          <a:p>
            <a:pPr eaLnBrk="1" hangingPunct="1"/>
            <a:r>
              <a:rPr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 Попова Елена Арнольдовна</a:t>
            </a: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учебный год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66183" y="6428669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учебный год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35395" y="307244"/>
            <a:ext cx="7208873" cy="60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600" b="1" dirty="0">
                <a:solidFill>
                  <a:schemeClr val="bg1"/>
                </a:solidFill>
              </a:rPr>
              <a:t>Аномалии в (</a:t>
            </a:r>
            <a:r>
              <a:rPr lang="en-US" sz="3600" b="1" dirty="0">
                <a:solidFill>
                  <a:schemeClr val="bg1"/>
                </a:solidFill>
              </a:rPr>
              <a:t>Y1-xNdx)2BaNiO5 </a:t>
            </a:r>
            <a:endParaRPr lang="en-US" sz="36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B2B120B-67E1-4D5D-BA7C-D213FC11A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66" y="2051727"/>
            <a:ext cx="8037268" cy="333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79D2BA-0667-46C1-90F7-70D2A3593869}"/>
              </a:ext>
            </a:extLst>
          </p:cNvPr>
          <p:cNvSpPr/>
          <p:nvPr/>
        </p:nvSpPr>
        <p:spPr>
          <a:xfrm>
            <a:off x="499732" y="5538521"/>
            <a:ext cx="8090902" cy="475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E.A. Popova, S.A.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Klimin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M.N. Popova, R.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Klingeler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N. Tristan, B. Buchner, A.N.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Vasiliev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Magnetic properties of quasi-one-dimensional antiferromagnets (Y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1–</a:t>
            </a:r>
            <a:r>
              <a:rPr lang="en-US" sz="12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2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BaNiO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(x=1, 0.15).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2012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Elsevier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B.V.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0304-8853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3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66183" y="6428669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учебный год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35395" y="307244"/>
            <a:ext cx="7208873" cy="60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600" b="1" dirty="0">
                <a:solidFill>
                  <a:schemeClr val="bg1"/>
                </a:solidFill>
                <a:latin typeface="Myriad Pro"/>
              </a:rPr>
              <a:t>Выводы</a:t>
            </a:r>
            <a:endParaRPr lang="en-US" sz="36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85982-2FED-41E6-BF7E-CF453976B697}"/>
              </a:ext>
            </a:extLst>
          </p:cNvPr>
          <p:cNvSpPr txBox="1"/>
          <p:nvPr/>
        </p:nvSpPr>
        <p:spPr>
          <a:xfrm>
            <a:off x="443348" y="1749442"/>
            <a:ext cx="79324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Сдвиг аномалии </a:t>
            </a:r>
            <a:r>
              <a:rPr lang="ru-RU" dirty="0" err="1"/>
              <a:t>Шоттки</a:t>
            </a:r>
            <a:r>
              <a:rPr lang="ru-RU" dirty="0"/>
              <a:t> является проявлением анизотропии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Магнитные примеси усиливают магнитные взаимодействия между спинами S=1/2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Отсутствии спин-стекольного состояния при внесении немагнитных примесей в соединение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ЭПР исследование указывает на влияние анизотропии при взаимодействии спинов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Согласно модели VBS каждый спин S=1 в антиферромагнитной </a:t>
            </a:r>
            <a:r>
              <a:rPr lang="ru-RU" dirty="0" err="1"/>
              <a:t>гейзенберговской</a:t>
            </a:r>
            <a:r>
              <a:rPr lang="ru-RU" dirty="0"/>
              <a:t> цепочке можно представить в виде двух </a:t>
            </a:r>
            <a:r>
              <a:rPr lang="ru-RU" dirty="0" err="1"/>
              <a:t>псевдочастиц</a:t>
            </a:r>
            <a:r>
              <a:rPr lang="ru-RU" dirty="0"/>
              <a:t> со спином S=1/2.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Расщепление триплета    на два подуровня  для состояний с проекцией спина  обусловлено анизотропией магнитного иона внутри цепочки.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Вклад неодима не описывает аномалии на теплоемкости, которая появляется после вычитания вклада </a:t>
            </a:r>
            <a:r>
              <a:rPr lang="ru-RU" dirty="0" err="1"/>
              <a:t>Nd</a:t>
            </a:r>
            <a:r>
              <a:rPr lang="en-US" dirty="0"/>
              <a:t> </a:t>
            </a:r>
            <a:r>
              <a:rPr lang="ru-RU" dirty="0"/>
              <a:t>в исследуемом соединении.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31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66183" y="6428669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учебный год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35395" y="307244"/>
            <a:ext cx="7208873" cy="60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600" b="1" dirty="0">
                <a:solidFill>
                  <a:schemeClr val="bg1"/>
                </a:solidFill>
                <a:latin typeface="Myriad Pro"/>
              </a:rPr>
              <a:t>Литература</a:t>
            </a:r>
            <a:endParaRPr lang="en-US" sz="36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85982-2FED-41E6-BF7E-CF453976B697}"/>
              </a:ext>
            </a:extLst>
          </p:cNvPr>
          <p:cNvSpPr txBox="1"/>
          <p:nvPr/>
        </p:nvSpPr>
        <p:spPr>
          <a:xfrm>
            <a:off x="91440" y="1335673"/>
            <a:ext cx="8961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Darriet</a:t>
            </a:r>
            <a:r>
              <a:rPr lang="en-US" sz="1200" dirty="0"/>
              <a:t> J., </a:t>
            </a:r>
            <a:r>
              <a:rPr lang="en-US" sz="1200" dirty="0" err="1"/>
              <a:t>Regnault</a:t>
            </a:r>
            <a:r>
              <a:rPr lang="en-US" sz="1200" dirty="0"/>
              <a:t> L. P. The compound Y2BaNiO5: A new example of a Haldane gap in a S= 1 magnetic chain //Solid State Communications. 1993. v. 86. №. 7. p. 409-412. </a:t>
            </a:r>
            <a:r>
              <a:rPr lang="en-US" sz="1200" dirty="0" err="1"/>
              <a:t>doi</a:t>
            </a:r>
            <a:r>
              <a:rPr lang="en-US" sz="1200" dirty="0"/>
              <a:t>: 10.1016/0038-1098(93)90455-V.</a:t>
            </a:r>
          </a:p>
          <a:p>
            <a:r>
              <a:rPr lang="en-US" sz="1200" dirty="0"/>
              <a:t>[2] J. Das, A. V. Mahajan, J. </a:t>
            </a:r>
            <a:r>
              <a:rPr lang="en-US" sz="1200" dirty="0" err="1"/>
              <a:t>Bobroff</a:t>
            </a:r>
            <a:r>
              <a:rPr lang="en-US" sz="1200" dirty="0"/>
              <a:t>, H. </a:t>
            </a:r>
            <a:r>
              <a:rPr lang="en-US" sz="1200" dirty="0" err="1"/>
              <a:t>Alloul</a:t>
            </a:r>
            <a:r>
              <a:rPr lang="en-US" sz="1200" dirty="0"/>
              <a:t>, F. </a:t>
            </a:r>
            <a:r>
              <a:rPr lang="en-US" sz="1200" dirty="0" err="1"/>
              <a:t>Alet</a:t>
            </a:r>
            <a:r>
              <a:rPr lang="en-US" sz="1200" dirty="0"/>
              <a:t>, and E. S. </a:t>
            </a:r>
            <a:r>
              <a:rPr lang="en-US" sz="1200" dirty="0" err="1"/>
              <a:t>Sørensen</a:t>
            </a:r>
            <a:r>
              <a:rPr lang="en-US" sz="1200" dirty="0"/>
              <a:t>, Phys. Rev. B 69, 144404 (2004).</a:t>
            </a:r>
          </a:p>
          <a:p>
            <a:r>
              <a:rPr lang="en-US" sz="1200" dirty="0"/>
              <a:t>[3] C. D. Batista, K. Hallberg, and A. A. </a:t>
            </a:r>
            <a:r>
              <a:rPr lang="en-US" sz="1200" dirty="0" err="1"/>
              <a:t>Aligia</a:t>
            </a:r>
            <a:r>
              <a:rPr lang="en-US" sz="1200" dirty="0"/>
              <a:t>, Phys. </a:t>
            </a:r>
            <a:r>
              <a:rPr lang="en-US" sz="1200" dirty="0" err="1"/>
              <a:t>Rev.B</a:t>
            </a:r>
            <a:r>
              <a:rPr lang="en-US" sz="1200" dirty="0"/>
              <a:t> 60, R12 553 (1999).</a:t>
            </a:r>
          </a:p>
          <a:p>
            <a:r>
              <a:rPr lang="en-US" sz="1200" dirty="0"/>
              <a:t>[4] F. </a:t>
            </a:r>
            <a:r>
              <a:rPr lang="en-US" sz="1200" dirty="0" err="1"/>
              <a:t>Tedoldi</a:t>
            </a:r>
            <a:r>
              <a:rPr lang="en-US" sz="1200" dirty="0"/>
              <a:t>, R. </a:t>
            </a:r>
            <a:r>
              <a:rPr lang="en-US" sz="1200" dirty="0" err="1"/>
              <a:t>Santachiara</a:t>
            </a:r>
            <a:r>
              <a:rPr lang="en-US" sz="1200" dirty="0"/>
              <a:t>, and M. </a:t>
            </a:r>
            <a:r>
              <a:rPr lang="en-US" sz="1200" dirty="0" err="1"/>
              <a:t>Horvatić</a:t>
            </a:r>
            <a:r>
              <a:rPr lang="en-US" sz="1200" dirty="0"/>
              <a:t>, Phys. Rev. Lett. 83, 412 (1999).</a:t>
            </a:r>
          </a:p>
          <a:p>
            <a:r>
              <a:rPr lang="en-US" sz="1200" dirty="0"/>
              <a:t>[5] </a:t>
            </a:r>
            <a:r>
              <a:rPr lang="en-US" sz="1200" dirty="0" err="1"/>
              <a:t>Toshimitsu</a:t>
            </a:r>
            <a:r>
              <a:rPr lang="en-US" sz="1200" dirty="0"/>
              <a:t> </a:t>
            </a:r>
            <a:r>
              <a:rPr lang="en-US" sz="1200" dirty="0" err="1"/>
              <a:t>Itoa</a:t>
            </a:r>
            <a:r>
              <a:rPr lang="en-US" sz="1200" dirty="0"/>
              <a:t>, </a:t>
            </a:r>
            <a:r>
              <a:rPr lang="en-US" sz="1200" dirty="0" err="1"/>
              <a:t>Hidenori</a:t>
            </a:r>
            <a:r>
              <a:rPr lang="en-US" sz="1200" dirty="0"/>
              <a:t> Takagi. Contrast between static- and mobile-impurity effects on</a:t>
            </a:r>
          </a:p>
          <a:p>
            <a:r>
              <a:rPr lang="en-US" sz="1200" dirty="0"/>
              <a:t>Haldane-gap system Y2BaNiO5studied by specific heat. 2003 Elsevier Science B.V.  doi:10.1016/S0921-4526(02)02569-3</a:t>
            </a:r>
          </a:p>
          <a:p>
            <a:r>
              <a:rPr lang="en-US" sz="1200" dirty="0"/>
              <a:t>[6] M. Hagiwara, et al., Phys. Rev. Lett. 65 (1990) 3181.</a:t>
            </a:r>
          </a:p>
          <a:p>
            <a:r>
              <a:rPr lang="en-US" sz="1200" dirty="0"/>
              <a:t>[7] F. </a:t>
            </a:r>
            <a:r>
              <a:rPr lang="en-US" sz="1200" dirty="0" err="1"/>
              <a:t>Tedoldi</a:t>
            </a:r>
            <a:r>
              <a:rPr lang="en-US" sz="1200" dirty="0"/>
              <a:t>, R. </a:t>
            </a:r>
            <a:r>
              <a:rPr lang="en-US" sz="1200" dirty="0" err="1"/>
              <a:t>Santachiara</a:t>
            </a:r>
            <a:r>
              <a:rPr lang="en-US" sz="1200" dirty="0"/>
              <a:t>. 89Y NMR Imaging of the Staggered Magnetization in the Doped Haldane Chain Y2BaNi1-xMgxO5. 1999. The American Physical Society. 0031-9007/99/83(2)/412(4).</a:t>
            </a:r>
          </a:p>
          <a:p>
            <a:r>
              <a:rPr lang="en-US" sz="1200" dirty="0"/>
              <a:t>[8] C. </a:t>
            </a:r>
            <a:r>
              <a:rPr lang="en-US" sz="1200" dirty="0" err="1"/>
              <a:t>Payen</a:t>
            </a:r>
            <a:r>
              <a:rPr lang="en-US" sz="1200" dirty="0"/>
              <a:t>, E. </a:t>
            </a:r>
            <a:r>
              <a:rPr lang="en-US" sz="1200" dirty="0" err="1"/>
              <a:t>Janod</a:t>
            </a:r>
            <a:r>
              <a:rPr lang="en-US" sz="1200" dirty="0"/>
              <a:t>, and K. </a:t>
            </a:r>
            <a:r>
              <a:rPr lang="en-US" sz="1200" dirty="0" err="1"/>
              <a:t>Schoumacker</a:t>
            </a:r>
            <a:r>
              <a:rPr lang="en-US" sz="1200" dirty="0"/>
              <a:t>. Evidence of quantum criticality in the doped Hal-</a:t>
            </a:r>
            <a:r>
              <a:rPr lang="en-US" sz="1200" dirty="0" err="1"/>
              <a:t>dane</a:t>
            </a:r>
            <a:r>
              <a:rPr lang="en-US" sz="1200" dirty="0"/>
              <a:t> system Y2BaNiO5. 2000. The American Physical Society. 0163-1829/2000/62(5)/2998(4)/$15.00.</a:t>
            </a:r>
          </a:p>
          <a:p>
            <a:r>
              <a:rPr lang="en-US" sz="1200" dirty="0"/>
              <a:t>[9] V. </a:t>
            </a:r>
            <a:r>
              <a:rPr lang="en-US" sz="1200" dirty="0" err="1"/>
              <a:t>Villar</a:t>
            </a:r>
            <a:r>
              <a:rPr lang="en-US" sz="1200" dirty="0"/>
              <a:t>, R. </a:t>
            </a:r>
            <a:r>
              <a:rPr lang="en-US" sz="1200" dirty="0" err="1"/>
              <a:t>Melin</a:t>
            </a:r>
            <a:r>
              <a:rPr lang="en-US" sz="1200" dirty="0"/>
              <a:t>, C. Paulsen, J. </a:t>
            </a:r>
            <a:r>
              <a:rPr lang="en-US" sz="1200" dirty="0" err="1"/>
              <a:t>Souletie</a:t>
            </a:r>
            <a:r>
              <a:rPr lang="en-US" sz="1200" dirty="0"/>
              <a:t>, E. </a:t>
            </a:r>
            <a:r>
              <a:rPr lang="en-US" sz="1200" dirty="0" err="1"/>
              <a:t>Janod</a:t>
            </a:r>
            <a:r>
              <a:rPr lang="en-US" sz="1200" dirty="0"/>
              <a:t>, and C. </a:t>
            </a:r>
            <a:r>
              <a:rPr lang="en-US" sz="1200" dirty="0" err="1"/>
              <a:t>Payen</a:t>
            </a:r>
            <a:r>
              <a:rPr lang="en-US" sz="1200" dirty="0"/>
              <a:t>. Unconventional </a:t>
            </a:r>
            <a:r>
              <a:rPr lang="en-US" sz="1200" dirty="0" err="1"/>
              <a:t>antifer-romagnetic</a:t>
            </a:r>
            <a:r>
              <a:rPr lang="en-US" sz="1200" dirty="0"/>
              <a:t> correlations of the doped Haldane </a:t>
            </a:r>
            <a:r>
              <a:rPr lang="en-US" sz="1200" dirty="0" err="1"/>
              <a:t>gapsystem</a:t>
            </a:r>
            <a:r>
              <a:rPr lang="en-US" sz="1200" dirty="0"/>
              <a:t> Y2BaNi1−xZnxO5. Eur. Phys. J. B 25, 39–51 (2002) DOI: 10.1140/e10051-002-0006-x.</a:t>
            </a:r>
          </a:p>
          <a:p>
            <a:r>
              <a:rPr lang="en-US" sz="1200" dirty="0"/>
              <a:t>[10] T. Kennedy, J. Phys. Cond. Matt. 2, 5737 (1990).</a:t>
            </a:r>
          </a:p>
          <a:p>
            <a:r>
              <a:rPr lang="en-US" sz="1200" dirty="0"/>
              <a:t>[11] M. Hagiwara, K. Katsumata, I. Affleck, B.I. Halperin, J.P. Renard, Phys. Rev. Lett. 65, 3181 (1990).</a:t>
            </a:r>
          </a:p>
          <a:p>
            <a:r>
              <a:rPr lang="en-US" sz="1200" dirty="0"/>
              <a:t>[12] E. S. </a:t>
            </a:r>
            <a:r>
              <a:rPr lang="en-US" sz="1200" dirty="0" err="1"/>
              <a:t>Sørensen</a:t>
            </a:r>
            <a:r>
              <a:rPr lang="en-US" sz="1200" dirty="0"/>
              <a:t>, I. Affleck, Phys. Rev. B 51, 16115 (1995).</a:t>
            </a:r>
          </a:p>
          <a:p>
            <a:r>
              <a:rPr lang="en-US" sz="1200" dirty="0"/>
              <a:t>[13] S. Yamamoto, S. Miyashita, Phys. Rev. 50, 6277 (1994).</a:t>
            </a:r>
          </a:p>
          <a:p>
            <a:r>
              <a:rPr lang="en-US" sz="1200" dirty="0"/>
              <a:t>[14] M. Fabrizio, R. </a:t>
            </a:r>
            <a:r>
              <a:rPr lang="en-US" sz="1200" dirty="0" err="1"/>
              <a:t>M´elin</a:t>
            </a:r>
            <a:r>
              <a:rPr lang="en-US" sz="1200" dirty="0"/>
              <a:t>, Phys. Rev. Lett. 78, 3382 (1997); M. Fabrizio, R. </a:t>
            </a:r>
            <a:r>
              <a:rPr lang="en-US" sz="1200" dirty="0" err="1"/>
              <a:t>M´elin</a:t>
            </a:r>
            <a:r>
              <a:rPr lang="en-US" sz="1200" dirty="0"/>
              <a:t>, Phys. Rev. B 56, 5996 (1997); M. Fabrizio, R. </a:t>
            </a:r>
            <a:r>
              <a:rPr lang="en-US" sz="1200" dirty="0" err="1"/>
              <a:t>M´elin</a:t>
            </a:r>
            <a:r>
              <a:rPr lang="en-US" sz="1200" dirty="0"/>
              <a:t>, J. </a:t>
            </a:r>
            <a:r>
              <a:rPr lang="en-US" sz="1200" dirty="0" err="1"/>
              <a:t>Souletie</a:t>
            </a:r>
            <a:r>
              <a:rPr lang="en-US" sz="1200" dirty="0"/>
              <a:t>, Eur. Phys. J. B 10, 607 (1999); R. </a:t>
            </a:r>
            <a:r>
              <a:rPr lang="en-US" sz="1200" dirty="0" err="1"/>
              <a:t>M´elin</a:t>
            </a:r>
            <a:r>
              <a:rPr lang="en-US" sz="1200" dirty="0"/>
              <a:t>, Eur. Phys. J. B 16, 261 (2000);</a:t>
            </a:r>
          </a:p>
          <a:p>
            <a:r>
              <a:rPr lang="en-US" sz="1200" dirty="0"/>
              <a:t>[15] Affleck I., Kennedy T., </a:t>
            </a:r>
            <a:r>
              <a:rPr lang="en-US" sz="1200" dirty="0" err="1"/>
              <a:t>Lieb</a:t>
            </a:r>
            <a:r>
              <a:rPr lang="en-US" sz="1200" dirty="0"/>
              <a:t> E.H., Tasaki H. // Phys. Rev. Lett. 1987. Vol. 59. N 7. P. 799–802.</a:t>
            </a:r>
          </a:p>
          <a:p>
            <a:r>
              <a:rPr lang="en-US" sz="1200" dirty="0"/>
              <a:t>[16] K. Hallberg, C.D. Batista, A.A. </a:t>
            </a:r>
            <a:r>
              <a:rPr lang="en-US" sz="1200" dirty="0" err="1"/>
              <a:t>Aligia</a:t>
            </a:r>
            <a:r>
              <a:rPr lang="en-US" sz="1200" dirty="0"/>
              <a:t>. Specific heat of defects in the S=1 chain system Y2BaNiO5. </a:t>
            </a:r>
            <a:r>
              <a:rPr lang="en-US" sz="1200" dirty="0" err="1"/>
              <a:t>Physica</a:t>
            </a:r>
            <a:r>
              <a:rPr lang="en-US" sz="1200" dirty="0"/>
              <a:t> B 259—261 (1999) 1017—1018</a:t>
            </a:r>
          </a:p>
          <a:p>
            <a:r>
              <a:rPr lang="en-US" sz="1200" dirty="0"/>
              <a:t>[17] E.A. Popova, S.A. </a:t>
            </a:r>
            <a:r>
              <a:rPr lang="en-US" sz="1200" dirty="0" err="1"/>
              <a:t>Klimin</a:t>
            </a:r>
            <a:r>
              <a:rPr lang="en-US" sz="1200" dirty="0"/>
              <a:t>, M.N. Popova, R. </a:t>
            </a:r>
            <a:r>
              <a:rPr lang="en-US" sz="1200" dirty="0" err="1"/>
              <a:t>Klingeler</a:t>
            </a:r>
            <a:r>
              <a:rPr lang="en-US" sz="1200" dirty="0"/>
              <a:t>, N. Tristan, B. Buchner, A.N. </a:t>
            </a:r>
            <a:r>
              <a:rPr lang="en-US" sz="1200" dirty="0" err="1"/>
              <a:t>Vasi-liev</a:t>
            </a:r>
            <a:r>
              <a:rPr lang="en-US" sz="1200" dirty="0"/>
              <a:t>. Magnetic properties of quasi-one-dimensional antiferromagnets (Y1–</a:t>
            </a:r>
            <a:r>
              <a:rPr lang="en-US" sz="1200" dirty="0" err="1"/>
              <a:t>xNdx</a:t>
            </a:r>
            <a:r>
              <a:rPr lang="en-US" sz="1200" dirty="0"/>
              <a:t>)2BaNiO5 (x=1, 0.15). 2012 Elsevier B.V. 0304-8853.</a:t>
            </a:r>
          </a:p>
          <a:p>
            <a:r>
              <a:rPr lang="en-US" sz="1200" dirty="0"/>
              <a:t>[18] V. </a:t>
            </a:r>
            <a:r>
              <a:rPr lang="en-US" sz="1200" dirty="0" err="1"/>
              <a:t>Villar</a:t>
            </a:r>
            <a:r>
              <a:rPr lang="en-US" sz="1200" dirty="0"/>
              <a:t>, R. </a:t>
            </a:r>
            <a:r>
              <a:rPr lang="en-US" sz="1200" dirty="0" err="1"/>
              <a:t>M´elin</a:t>
            </a:r>
            <a:r>
              <a:rPr lang="en-US" sz="1200" dirty="0"/>
              <a:t>, C. Paulsen, J. </a:t>
            </a:r>
            <a:r>
              <a:rPr lang="en-US" sz="1200" dirty="0" err="1"/>
              <a:t>Souletie</a:t>
            </a:r>
            <a:r>
              <a:rPr lang="en-US" sz="1200" dirty="0"/>
              <a:t>, E. </a:t>
            </a:r>
            <a:r>
              <a:rPr lang="en-US" sz="1200" dirty="0" err="1"/>
              <a:t>Janod</a:t>
            </a:r>
            <a:r>
              <a:rPr lang="en-US" sz="1200" dirty="0"/>
              <a:t>, and C. </a:t>
            </a:r>
            <a:r>
              <a:rPr lang="en-US" sz="1200" dirty="0" err="1"/>
              <a:t>Payen</a:t>
            </a:r>
            <a:r>
              <a:rPr lang="en-US" sz="1200" dirty="0"/>
              <a:t>. Eur. Unconventional antiferromagnetic correlations of the doped Haldane </a:t>
            </a:r>
            <a:r>
              <a:rPr lang="en-US" sz="1200" dirty="0" err="1"/>
              <a:t>gapsystem</a:t>
            </a:r>
            <a:r>
              <a:rPr lang="en-US" sz="1200" dirty="0"/>
              <a:t> Y2BaNi1−xZnxO5.  Phys. J. B 25, 39–51 (2002).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898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7305" y="6423687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2018-2019 учебный год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1164273" y="5960507"/>
            <a:ext cx="66881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Немагнитные примеси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</a:t>
            </a:r>
            <a:r>
              <a:rPr lang="ru-RU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ru-RU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приводят к разрыву цепочек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9" y="1647612"/>
            <a:ext cx="5314773" cy="412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74" y="1496535"/>
            <a:ext cx="1656066" cy="172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881528" y="3219798"/>
            <a:ext cx="3227928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BaNiO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b="1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9144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cs typeface="+mn-cs"/>
              </a:rPr>
              <a:t>немагнитное основное состояние</a:t>
            </a:r>
          </a:p>
          <a:p>
            <a:pPr marL="285750" indent="-285750" algn="just" defTabSz="9144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ru-RU" b="1" kern="0" dirty="0">
                <a:solidFill>
                  <a:srgbClr val="0033CC"/>
                </a:solidFill>
                <a:latin typeface="Times New Roman" pitchFamily="18" charset="0"/>
                <a:cs typeface="+mn-cs"/>
              </a:rPr>
              <a:t> 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cs typeface="+mn-cs"/>
              </a:rPr>
              <a:t>спиновая щель 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cs typeface="+mn-cs"/>
                <a:sym typeface="Symbol" pitchFamily="18" charset="2"/>
              </a:rPr>
              <a:t>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cs typeface="+mn-cs"/>
              </a:rPr>
              <a:t> 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cs typeface="+mn-cs"/>
                <a:sym typeface="Symbol" pitchFamily="18" charset="2"/>
              </a:rPr>
              <a:t>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cs typeface="+mn-cs"/>
              </a:rPr>
              <a:t> 10</a:t>
            </a:r>
            <a:r>
              <a:rPr lang="en-US" altLang="ru-RU" b="1" kern="0" dirty="0">
                <a:solidFill>
                  <a:srgbClr val="0033CC"/>
                </a:solidFill>
                <a:latin typeface="Times New Roman" pitchFamily="18" charset="0"/>
                <a:cs typeface="+mn-cs"/>
              </a:rPr>
              <a:t>0 K</a:t>
            </a:r>
            <a:endParaRPr lang="ru-RU" altLang="ru-RU" b="1" kern="0" dirty="0">
              <a:solidFill>
                <a:srgbClr val="0033CC"/>
              </a:solidFill>
              <a:latin typeface="Times New Roman" pitchFamily="18" charset="0"/>
              <a:cs typeface="+mn-cs"/>
            </a:endParaRPr>
          </a:p>
          <a:p>
            <a:pPr marL="285750" indent="-285750" algn="just" defTabSz="9144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cs typeface="+mn-cs"/>
              </a:rPr>
              <a:t>длина корреляции </a:t>
            </a:r>
            <a:r>
              <a:rPr lang="el-GR" altLang="ru-RU" b="1" kern="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cs typeface="+mn-cs"/>
              </a:rPr>
              <a:t> 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cs typeface="+mn-cs"/>
                <a:sym typeface="Symbol" pitchFamily="18" charset="2"/>
              </a:rPr>
              <a:t>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cs typeface="+mn-cs"/>
              </a:rPr>
              <a:t> 7</a:t>
            </a:r>
            <a:r>
              <a:rPr lang="ru-RU" altLang="ru-RU" b="1" i="1" kern="0" dirty="0">
                <a:solidFill>
                  <a:srgbClr val="0033CC"/>
                </a:solidFill>
                <a:latin typeface="Times New Roman" pitchFamily="18" charset="0"/>
                <a:cs typeface="+mn-cs"/>
              </a:rPr>
              <a:t>а</a:t>
            </a:r>
            <a:r>
              <a:rPr lang="ru-RU" altLang="ru-RU" b="1" kern="0" dirty="0">
                <a:solidFill>
                  <a:srgbClr val="0033CC"/>
                </a:solidFill>
                <a:latin typeface="Times New Roman" pitchFamily="18" charset="0"/>
                <a:cs typeface="+mn-cs"/>
              </a:rPr>
              <a:t>.</a:t>
            </a:r>
            <a:endParaRPr lang="en-US" altLang="ru-RU" b="1" kern="0" dirty="0">
              <a:solidFill>
                <a:srgbClr val="0033CC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35608" y="368248"/>
            <a:ext cx="7470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Кристаллическая структура </a:t>
            </a:r>
            <a:r>
              <a:rPr lang="en-US" sz="3200" b="1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r>
              <a:rPr lang="en-US" sz="3200" b="1" baseline="-25000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3200" b="1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BaNiO</a:t>
            </a:r>
            <a:r>
              <a:rPr lang="en-US" sz="3200" b="1" baseline="-25000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ru-RU" sz="3200" b="1" baseline="-25000" dirty="0">
              <a:solidFill>
                <a:prstClr val="whit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7305" y="6423687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prstClr val="white"/>
                </a:solidFill>
              </a:rPr>
              <a:t>Высшая школа экономики, Москва, 2018-2019 учебный год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35608" y="368248"/>
            <a:ext cx="7470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Спектр спиновых возбуждений в Y2BaNi O5</a:t>
            </a:r>
            <a:endParaRPr lang="ru-RU" sz="3200" b="1" baseline="-25000" dirty="0">
              <a:solidFill>
                <a:prstClr val="whit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B500C4D-6106-4A57-8ADC-9EA160D50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33" y="1393825"/>
            <a:ext cx="3303587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FBD0740-DF88-4B73-B374-B0D328EC18E4}"/>
              </a:ext>
            </a:extLst>
          </p:cNvPr>
          <p:cNvSpPr/>
          <p:nvPr/>
        </p:nvSpPr>
        <p:spPr>
          <a:xfrm>
            <a:off x="1713230" y="5686425"/>
            <a:ext cx="5151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Guangyong</a:t>
            </a:r>
            <a:r>
              <a:rPr lang="en-US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Xu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G.Aeppli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M.E.Bisher</a:t>
            </a:r>
            <a:r>
              <a:rPr lang="en-US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 C</a:t>
            </a:r>
            <a:r>
              <a:rPr lang="en-US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Broholm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J.F.DiTusa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, C</a:t>
            </a:r>
            <a:r>
              <a:rPr lang="en-US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D.Frost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T.Ito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</a:p>
          <a:p>
            <a:pPr lvl="0" algn="just" defTabSz="914400" fontAlgn="auto">
              <a:spcBef>
                <a:spcPts val="0"/>
              </a:spcBef>
              <a:spcAft>
                <a:spcPts val="0"/>
              </a:spcAft>
            </a:pP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K.Oka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R.L.Paul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US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H.Takagi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ru-RU" altLang="ru-RU" sz="12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M.M.J.Treacy</a:t>
            </a:r>
            <a:r>
              <a:rPr lang="en-US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,   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S</a:t>
            </a:r>
            <a:r>
              <a:rPr lang="en-US" altLang="ru-RU" sz="1200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cience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altLang="ru-RU" sz="12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289</a:t>
            </a:r>
            <a:r>
              <a:rPr lang="en-US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, 419 (</a:t>
            </a:r>
            <a:r>
              <a:rPr lang="ru-RU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2000</a:t>
            </a:r>
            <a:r>
              <a:rPr lang="en-US" altLang="ru-RU" sz="1200" dirty="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  <a:endParaRPr lang="en-US" altLang="ru-RU" sz="1200" b="1" dirty="0">
              <a:solidFill>
                <a:prstClr val="black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11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1452880" y="284648"/>
            <a:ext cx="75847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kern="100" dirty="0">
                <a:solidFill>
                  <a:prstClr val="white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Влияние</a:t>
            </a:r>
            <a:r>
              <a:rPr lang="en-US" sz="2800" b="1" kern="100" dirty="0">
                <a:solidFill>
                  <a:prstClr val="white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ru-RU" sz="2800" b="1" kern="100" dirty="0">
                <a:solidFill>
                  <a:prstClr val="white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немагнитных примесей на теплоемкость</a:t>
            </a:r>
            <a:endParaRPr lang="ru-RU" sz="28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5E8739B-6858-4E86-88F9-C07D678EAF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86207" y="1442805"/>
            <a:ext cx="4348273" cy="4812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D911A-D406-4258-953A-379E3D5F0B75}"/>
              </a:ext>
            </a:extLst>
          </p:cNvPr>
          <p:cNvSpPr txBox="1"/>
          <p:nvPr/>
        </p:nvSpPr>
        <p:spPr>
          <a:xfrm>
            <a:off x="3286007" y="6081044"/>
            <a:ext cx="257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tiquaPSCyr-Regular"/>
              </a:rPr>
              <a:t>2003 Elsevier</a:t>
            </a:r>
            <a:r>
              <a:rPr lang="ru-RU" dirty="0">
                <a:latin typeface="AntiquaPSCyr-Regular"/>
              </a:rPr>
              <a:t> </a:t>
            </a:r>
            <a:r>
              <a:rPr lang="en-US" dirty="0">
                <a:latin typeface="AntiquaPSCyr-Regular"/>
              </a:rPr>
              <a:t>Science B.V.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84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64466" y="6423966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 учебный год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8D4C65BF-3D69-499E-BC61-D2D2C51A7926}"/>
              </a:ext>
            </a:extLst>
          </p:cNvPr>
          <p:cNvSpPr/>
          <p:nvPr/>
        </p:nvSpPr>
        <p:spPr>
          <a:xfrm>
            <a:off x="1463040" y="0"/>
            <a:ext cx="61752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kern="100" dirty="0">
                <a:solidFill>
                  <a:prstClr val="white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Влияние немагнитных примесей на магнитную восприимчивость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" y="1407160"/>
            <a:ext cx="4189095" cy="367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3058"/>
            <a:ext cx="2545247" cy="229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65" y="5082716"/>
            <a:ext cx="17811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292" y="4408488"/>
            <a:ext cx="41433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43" y="1603058"/>
            <a:ext cx="1984057" cy="223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9F9EA34-AEA1-4616-98E7-EABAD7B7BA22}"/>
              </a:ext>
            </a:extLst>
          </p:cNvPr>
          <p:cNvSpPr/>
          <p:nvPr/>
        </p:nvSpPr>
        <p:spPr>
          <a:xfrm>
            <a:off x="354330" y="5757643"/>
            <a:ext cx="8629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V. </a:t>
            </a:r>
            <a:r>
              <a:rPr lang="en-US" sz="1400" dirty="0" err="1"/>
              <a:t>Villar</a:t>
            </a:r>
            <a:r>
              <a:rPr lang="en-US" sz="1400" dirty="0"/>
              <a:t>, R. </a:t>
            </a:r>
            <a:r>
              <a:rPr lang="en-US" sz="1400" dirty="0" err="1"/>
              <a:t>M´elin</a:t>
            </a:r>
            <a:r>
              <a:rPr lang="en-US" sz="1400" dirty="0"/>
              <a:t>, C. Paulsen, J. </a:t>
            </a:r>
            <a:r>
              <a:rPr lang="en-US" sz="1400" dirty="0" err="1"/>
              <a:t>Souletie</a:t>
            </a:r>
            <a:r>
              <a:rPr lang="en-US" sz="1400" dirty="0"/>
              <a:t>, E. </a:t>
            </a:r>
            <a:r>
              <a:rPr lang="en-US" sz="1400" dirty="0" err="1"/>
              <a:t>Janod</a:t>
            </a:r>
            <a:r>
              <a:rPr lang="en-US" sz="1400" dirty="0"/>
              <a:t>, and C. </a:t>
            </a:r>
            <a:r>
              <a:rPr lang="en-US" sz="1400" dirty="0" err="1"/>
              <a:t>Payen</a:t>
            </a:r>
            <a:r>
              <a:rPr lang="en-US" sz="1400" dirty="0"/>
              <a:t>. </a:t>
            </a:r>
            <a:r>
              <a:rPr lang="fr-FR" sz="1400" dirty="0"/>
              <a:t>Eur.</a:t>
            </a:r>
            <a:r>
              <a:rPr lang="en-US" sz="1400" dirty="0"/>
              <a:t> Unconventional antiferromagnetic correlations of the doped Haldane </a:t>
            </a:r>
            <a:r>
              <a:rPr lang="en-US" sz="1400" dirty="0" err="1"/>
              <a:t>gapsystem</a:t>
            </a:r>
            <a:r>
              <a:rPr lang="en-US" sz="1400" dirty="0"/>
              <a:t> Y</a:t>
            </a:r>
            <a:r>
              <a:rPr lang="en-US" sz="1400" baseline="-25000" dirty="0"/>
              <a:t>2</a:t>
            </a:r>
            <a:r>
              <a:rPr lang="en-US" sz="1400" dirty="0"/>
              <a:t>BaNi</a:t>
            </a:r>
            <a:r>
              <a:rPr lang="en-US" sz="1400" baseline="-25000" dirty="0"/>
              <a:t>1−x</a:t>
            </a:r>
            <a:r>
              <a:rPr lang="en-US" sz="1400" dirty="0"/>
              <a:t>Zn</a:t>
            </a:r>
            <a:r>
              <a:rPr lang="en-US" sz="1400" baseline="-25000" dirty="0"/>
              <a:t>x</a:t>
            </a:r>
            <a:r>
              <a:rPr lang="en-US" sz="1400" dirty="0"/>
              <a:t>O</a:t>
            </a:r>
            <a:r>
              <a:rPr lang="en-US" sz="1400" baseline="-25000" dirty="0"/>
              <a:t>5</a:t>
            </a:r>
            <a:r>
              <a:rPr lang="en-US" sz="1400" dirty="0"/>
              <a:t>.</a:t>
            </a:r>
            <a:r>
              <a:rPr lang="fr-FR" sz="1400" dirty="0"/>
              <a:t>  Phys. J. B 25, 39–51 (2002)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8966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64466" y="6423966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 учебный год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8D4C65BF-3D69-499E-BC61-D2D2C51A7926}"/>
              </a:ext>
            </a:extLst>
          </p:cNvPr>
          <p:cNvSpPr/>
          <p:nvPr/>
        </p:nvSpPr>
        <p:spPr>
          <a:xfrm>
            <a:off x="1463040" y="0"/>
            <a:ext cx="61752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kern="100" dirty="0">
                <a:solidFill>
                  <a:prstClr val="white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Влияние немагнитных примесей на магнитную восприимчивость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94" y="1782763"/>
            <a:ext cx="6387562" cy="399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256" y="2800826"/>
            <a:ext cx="1146535" cy="51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B44ACE-7E4F-4A23-9F80-FE6A85EF8487}"/>
              </a:ext>
            </a:extLst>
          </p:cNvPr>
          <p:cNvSpPr/>
          <p:nvPr/>
        </p:nvSpPr>
        <p:spPr>
          <a:xfrm>
            <a:off x="354330" y="5757643"/>
            <a:ext cx="8629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V. </a:t>
            </a:r>
            <a:r>
              <a:rPr lang="en-US" sz="1400" dirty="0" err="1"/>
              <a:t>Villar</a:t>
            </a:r>
            <a:r>
              <a:rPr lang="en-US" sz="1400" dirty="0"/>
              <a:t>, R. </a:t>
            </a:r>
            <a:r>
              <a:rPr lang="en-US" sz="1400" dirty="0" err="1"/>
              <a:t>M´elin</a:t>
            </a:r>
            <a:r>
              <a:rPr lang="en-US" sz="1400" dirty="0"/>
              <a:t>, C. Paulsen, J. </a:t>
            </a:r>
            <a:r>
              <a:rPr lang="en-US" sz="1400" dirty="0" err="1"/>
              <a:t>Souletie</a:t>
            </a:r>
            <a:r>
              <a:rPr lang="en-US" sz="1400" dirty="0"/>
              <a:t>, E. </a:t>
            </a:r>
            <a:r>
              <a:rPr lang="en-US" sz="1400" dirty="0" err="1"/>
              <a:t>Janod</a:t>
            </a:r>
            <a:r>
              <a:rPr lang="en-US" sz="1400" dirty="0"/>
              <a:t>, and C. </a:t>
            </a:r>
            <a:r>
              <a:rPr lang="en-US" sz="1400" dirty="0" err="1"/>
              <a:t>Payen</a:t>
            </a:r>
            <a:r>
              <a:rPr lang="en-US" sz="1400" dirty="0"/>
              <a:t>. </a:t>
            </a:r>
            <a:r>
              <a:rPr lang="fr-FR" sz="1400" dirty="0"/>
              <a:t>Eur.</a:t>
            </a:r>
            <a:r>
              <a:rPr lang="en-US" sz="1400" dirty="0"/>
              <a:t> Unconventional antiferromagnetic correlations of the doped Haldane </a:t>
            </a:r>
            <a:r>
              <a:rPr lang="en-US" sz="1400" dirty="0" err="1"/>
              <a:t>gapsystem</a:t>
            </a:r>
            <a:r>
              <a:rPr lang="en-US" sz="1400" dirty="0"/>
              <a:t> Y</a:t>
            </a:r>
            <a:r>
              <a:rPr lang="en-US" sz="1400" baseline="-25000" dirty="0"/>
              <a:t>2</a:t>
            </a:r>
            <a:r>
              <a:rPr lang="en-US" sz="1400" dirty="0"/>
              <a:t>BaNi</a:t>
            </a:r>
            <a:r>
              <a:rPr lang="en-US" sz="1400" baseline="-25000" dirty="0"/>
              <a:t>1−x</a:t>
            </a:r>
            <a:r>
              <a:rPr lang="en-US" sz="1400" dirty="0"/>
              <a:t>Zn</a:t>
            </a:r>
            <a:r>
              <a:rPr lang="en-US" sz="1400" baseline="-25000" dirty="0"/>
              <a:t>x</a:t>
            </a:r>
            <a:r>
              <a:rPr lang="en-US" sz="1400" dirty="0"/>
              <a:t>O</a:t>
            </a:r>
            <a:r>
              <a:rPr lang="en-US" sz="1400" baseline="-25000" dirty="0"/>
              <a:t>5</a:t>
            </a:r>
            <a:r>
              <a:rPr lang="en-US" sz="1400" dirty="0"/>
              <a:t>.</a:t>
            </a:r>
            <a:r>
              <a:rPr lang="fr-FR" sz="1400" dirty="0"/>
              <a:t>  Phys. J. B 25, 39–51 (2002)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699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7305" y="6423687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учебный год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1837513" y="273312"/>
            <a:ext cx="5889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kern="100" dirty="0">
                <a:solidFill>
                  <a:schemeClr val="bg1"/>
                </a:solidFill>
                <a:latin typeface="Times New Roman"/>
                <a:ea typeface="SimSun"/>
                <a:cs typeface="Tahoma"/>
              </a:rPr>
              <a:t>ЭПР исследование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B4A4F1-9800-466C-87E0-164AC0DE0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99" y="1290609"/>
            <a:ext cx="7372621" cy="4773639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79CD3B-5CAD-43DA-AF46-8A51E4F454FC}"/>
              </a:ext>
            </a:extLst>
          </p:cNvPr>
          <p:cNvSpPr/>
          <p:nvPr/>
        </p:nvSpPr>
        <p:spPr>
          <a:xfrm>
            <a:off x="1188719" y="5980952"/>
            <a:ext cx="72294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C. D. Batista, K. Hallberg, and A. A. </a:t>
            </a:r>
            <a:r>
              <a:rPr lang="en-US" sz="1400" dirty="0" err="1"/>
              <a:t>Aligia</a:t>
            </a:r>
            <a:r>
              <a:rPr lang="en-US" sz="1400" dirty="0"/>
              <a:t>, Phys. </a:t>
            </a:r>
            <a:r>
              <a:rPr lang="en-US" sz="1400" dirty="0" err="1"/>
              <a:t>Rev.B</a:t>
            </a:r>
            <a:r>
              <a:rPr lang="en-US" sz="1400" dirty="0"/>
              <a:t> 60, R12 553 (1999).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9024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66183" y="6428669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учебный год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35395" y="307244"/>
            <a:ext cx="7208873" cy="60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600" b="1" dirty="0">
                <a:solidFill>
                  <a:schemeClr val="bg1"/>
                </a:solidFill>
              </a:rPr>
              <a:t>Модель.</a:t>
            </a:r>
            <a:endParaRPr lang="en-US" sz="36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4" name="Рисунок 4">
            <a:extLst>
              <a:ext uri="{FF2B5EF4-FFF2-40B4-BE49-F238E27FC236}">
                <a16:creationId xmlns:a16="http://schemas.microsoft.com/office/drawing/2014/main" id="{708DD21B-8D2D-47F4-962C-1190076061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4"/>
          <a:stretch/>
        </p:blipFill>
        <p:spPr>
          <a:xfrm>
            <a:off x="4868592" y="1550620"/>
            <a:ext cx="3775676" cy="4152950"/>
          </a:xfrm>
          <a:prstGeom prst="rect">
            <a:avLst/>
          </a:prstGeom>
        </p:spPr>
      </p:pic>
      <p:pic>
        <p:nvPicPr>
          <p:cNvPr id="8" name="Рисунок 4">
            <a:extLst>
              <a:ext uri="{FF2B5EF4-FFF2-40B4-BE49-F238E27FC236}">
                <a16:creationId xmlns:a16="http://schemas.microsoft.com/office/drawing/2014/main" id="{634AB3CB-E029-4102-A556-26F29850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95"/>
          <a:stretch/>
        </p:blipFill>
        <p:spPr>
          <a:xfrm>
            <a:off x="515134" y="2509361"/>
            <a:ext cx="3894424" cy="24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2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66183" y="6428669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учебный год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35395" y="307244"/>
            <a:ext cx="7208873" cy="60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3600" b="1" dirty="0">
                <a:solidFill>
                  <a:schemeClr val="bg1"/>
                </a:solidFill>
              </a:rPr>
              <a:t>Модель.</a:t>
            </a:r>
            <a:endParaRPr lang="en-US" sz="36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036" y="1673923"/>
            <a:ext cx="4271644" cy="285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36" y="4659954"/>
            <a:ext cx="4347559" cy="1476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08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</TotalTime>
  <Words>2444</Words>
  <Application>Microsoft Office PowerPoint</Application>
  <PresentationFormat>Экран (4:3)</PresentationFormat>
  <Paragraphs>117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AntiquaPSCyr-Regular</vt:lpstr>
      <vt:lpstr>Arial</vt:lpstr>
      <vt:lpstr>Calibri</vt:lpstr>
      <vt:lpstr>Calibri Light</vt:lpstr>
      <vt:lpstr>Myriad Pro</vt:lpstr>
      <vt:lpstr>Myriad Pro Semibold</vt:lpstr>
      <vt:lpstr>Times New Roman</vt:lpstr>
      <vt:lpstr>Wingdings</vt:lpstr>
      <vt:lpstr>Office Theme</vt:lpstr>
      <vt:lpstr>Анализ литературных данных по расчету вклада от разрыва цепочек в теплоемкость, магнитную восприимчивость, намагниченность.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Роман Астраханцев</cp:lastModifiedBy>
  <cp:revision>240</cp:revision>
  <dcterms:created xsi:type="dcterms:W3CDTF">2010-09-30T06:45:29Z</dcterms:created>
  <dcterms:modified xsi:type="dcterms:W3CDTF">2018-12-07T08:20:37Z</dcterms:modified>
</cp:coreProperties>
</file>