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9765963" cy="30279975"/>
  <p:notesSz cx="6858000" cy="9144000"/>
  <p:defaultTextStyle>
    <a:defPPr>
      <a:defRPr lang="ru-RU"/>
    </a:defPPr>
    <a:lvl1pPr marL="0" algn="l" defTabSz="2859749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1429875" algn="l" defTabSz="2859749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2859749" algn="l" defTabSz="2859749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4289624" algn="l" defTabSz="2859749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5719499" algn="l" defTabSz="2859749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7149374" algn="l" defTabSz="2859749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8579248" algn="l" defTabSz="2859749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10009123" algn="l" defTabSz="2859749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1438998" algn="l" defTabSz="2859749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8" autoAdjust="0"/>
  </p:normalViewPr>
  <p:slideViewPr>
    <p:cSldViewPr>
      <p:cViewPr>
        <p:scale>
          <a:sx n="80" d="100"/>
          <a:sy n="80" d="100"/>
        </p:scale>
        <p:origin x="804" y="5304"/>
      </p:cViewPr>
      <p:guideLst>
        <p:guide orient="horz" pos="9537"/>
        <p:guide pos="6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2447" y="9406425"/>
            <a:ext cx="16801069" cy="64905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64895" y="17158652"/>
            <a:ext cx="13836174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29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9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8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19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49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79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09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3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7020-461C-4C8D-B832-15DF83356AC9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8BB-2F8A-4316-AC5C-D2EDC4B94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7020-461C-4C8D-B832-15DF83356AC9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8BB-2F8A-4316-AC5C-D2EDC4B94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6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747743" y="1619140"/>
            <a:ext cx="3335507" cy="3444347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41226" y="1619140"/>
            <a:ext cx="9677087" cy="3444347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7020-461C-4C8D-B832-15DF83356AC9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8BB-2F8A-4316-AC5C-D2EDC4B94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62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7020-461C-4C8D-B832-15DF83356AC9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8BB-2F8A-4316-AC5C-D2EDC4B94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11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1375" y="19457689"/>
            <a:ext cx="16801069" cy="6013939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61375" y="12833951"/>
            <a:ext cx="16801069" cy="662374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29875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859749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3pPr>
            <a:lvl4pPr marL="428962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7194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1493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57924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00912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4389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7020-461C-4C8D-B832-15DF83356AC9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8BB-2F8A-4316-AC5C-D2EDC4B94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33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41227" y="9420440"/>
            <a:ext cx="6506296" cy="26642175"/>
          </a:xfrm>
        </p:spPr>
        <p:txBody>
          <a:bodyPr/>
          <a:lstStyle>
            <a:lvl1pPr>
              <a:defRPr sz="8700"/>
            </a:lvl1pPr>
            <a:lvl2pPr>
              <a:defRPr sz="7600"/>
            </a:lvl2pPr>
            <a:lvl3pPr>
              <a:defRPr sz="63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576956" y="9420440"/>
            <a:ext cx="6506296" cy="26642175"/>
          </a:xfrm>
        </p:spPr>
        <p:txBody>
          <a:bodyPr/>
          <a:lstStyle>
            <a:lvl1pPr>
              <a:defRPr sz="8700"/>
            </a:lvl1pPr>
            <a:lvl2pPr>
              <a:defRPr sz="7600"/>
            </a:lvl2pPr>
            <a:lvl3pPr>
              <a:defRPr sz="63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7020-461C-4C8D-B832-15DF83356AC9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8BB-2F8A-4316-AC5C-D2EDC4B94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94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298" y="1212604"/>
            <a:ext cx="17789367" cy="5046663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88301" y="6777950"/>
            <a:ext cx="8733399" cy="2824726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29875" indent="0">
              <a:buNone/>
              <a:defRPr sz="6300" b="1"/>
            </a:lvl2pPr>
            <a:lvl3pPr marL="2859749" indent="0">
              <a:buNone/>
              <a:defRPr sz="5600" b="1"/>
            </a:lvl3pPr>
            <a:lvl4pPr marL="4289624" indent="0">
              <a:buNone/>
              <a:defRPr sz="4900" b="1"/>
            </a:lvl4pPr>
            <a:lvl5pPr marL="5719499" indent="0">
              <a:buNone/>
              <a:defRPr sz="4900" b="1"/>
            </a:lvl5pPr>
            <a:lvl6pPr marL="7149374" indent="0">
              <a:buNone/>
              <a:defRPr sz="4900" b="1"/>
            </a:lvl6pPr>
            <a:lvl7pPr marL="8579248" indent="0">
              <a:buNone/>
              <a:defRPr sz="4900" b="1"/>
            </a:lvl7pPr>
            <a:lvl8pPr marL="10009123" indent="0">
              <a:buNone/>
              <a:defRPr sz="4900" b="1"/>
            </a:lvl8pPr>
            <a:lvl9pPr marL="11438998" indent="0">
              <a:buNone/>
              <a:defRPr sz="4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88301" y="9602676"/>
            <a:ext cx="8733399" cy="17446035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6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040839" y="6777950"/>
            <a:ext cx="8736829" cy="2824726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29875" indent="0">
              <a:buNone/>
              <a:defRPr sz="6300" b="1"/>
            </a:lvl2pPr>
            <a:lvl3pPr marL="2859749" indent="0">
              <a:buNone/>
              <a:defRPr sz="5600" b="1"/>
            </a:lvl3pPr>
            <a:lvl4pPr marL="4289624" indent="0">
              <a:buNone/>
              <a:defRPr sz="4900" b="1"/>
            </a:lvl4pPr>
            <a:lvl5pPr marL="5719499" indent="0">
              <a:buNone/>
              <a:defRPr sz="4900" b="1"/>
            </a:lvl5pPr>
            <a:lvl6pPr marL="7149374" indent="0">
              <a:buNone/>
              <a:defRPr sz="4900" b="1"/>
            </a:lvl6pPr>
            <a:lvl7pPr marL="8579248" indent="0">
              <a:buNone/>
              <a:defRPr sz="4900" b="1"/>
            </a:lvl7pPr>
            <a:lvl8pPr marL="10009123" indent="0">
              <a:buNone/>
              <a:defRPr sz="4900" b="1"/>
            </a:lvl8pPr>
            <a:lvl9pPr marL="11438998" indent="0">
              <a:buNone/>
              <a:defRPr sz="4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040839" y="9602676"/>
            <a:ext cx="8736829" cy="17446035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6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7020-461C-4C8D-B832-15DF83356AC9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8BB-2F8A-4316-AC5C-D2EDC4B94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7020-461C-4C8D-B832-15DF83356AC9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8BB-2F8A-4316-AC5C-D2EDC4B94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1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7020-461C-4C8D-B832-15DF83356AC9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8BB-2F8A-4316-AC5C-D2EDC4B94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9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301" y="1205593"/>
            <a:ext cx="6502866" cy="5130774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7944" y="1205597"/>
            <a:ext cx="11049723" cy="25843120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6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88301" y="6336370"/>
            <a:ext cx="6502866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29875" indent="0">
              <a:buNone/>
              <a:defRPr sz="3800"/>
            </a:lvl2pPr>
            <a:lvl3pPr marL="2859749" indent="0">
              <a:buNone/>
              <a:defRPr sz="3100"/>
            </a:lvl3pPr>
            <a:lvl4pPr marL="4289624" indent="0">
              <a:buNone/>
              <a:defRPr sz="2900"/>
            </a:lvl4pPr>
            <a:lvl5pPr marL="5719499" indent="0">
              <a:buNone/>
              <a:defRPr sz="2900"/>
            </a:lvl5pPr>
            <a:lvl6pPr marL="7149374" indent="0">
              <a:buNone/>
              <a:defRPr sz="2900"/>
            </a:lvl6pPr>
            <a:lvl7pPr marL="8579248" indent="0">
              <a:buNone/>
              <a:defRPr sz="2900"/>
            </a:lvl7pPr>
            <a:lvl8pPr marL="10009123" indent="0">
              <a:buNone/>
              <a:defRPr sz="2900"/>
            </a:lvl8pPr>
            <a:lvl9pPr marL="11438998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7020-461C-4C8D-B832-15DF83356AC9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8BB-2F8A-4316-AC5C-D2EDC4B94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31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4266" y="21195986"/>
            <a:ext cx="11859578" cy="2502306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74266" y="2705570"/>
            <a:ext cx="11859578" cy="18167985"/>
          </a:xfrm>
        </p:spPr>
        <p:txBody>
          <a:bodyPr/>
          <a:lstStyle>
            <a:lvl1pPr marL="0" indent="0">
              <a:buNone/>
              <a:defRPr sz="10100"/>
            </a:lvl1pPr>
            <a:lvl2pPr marL="1429875" indent="0">
              <a:buNone/>
              <a:defRPr sz="8700"/>
            </a:lvl2pPr>
            <a:lvl3pPr marL="2859749" indent="0">
              <a:buNone/>
              <a:defRPr sz="7600"/>
            </a:lvl3pPr>
            <a:lvl4pPr marL="4289624" indent="0">
              <a:buNone/>
              <a:defRPr sz="6300"/>
            </a:lvl4pPr>
            <a:lvl5pPr marL="5719499" indent="0">
              <a:buNone/>
              <a:defRPr sz="6300"/>
            </a:lvl5pPr>
            <a:lvl6pPr marL="7149374" indent="0">
              <a:buNone/>
              <a:defRPr sz="6300"/>
            </a:lvl6pPr>
            <a:lvl7pPr marL="8579248" indent="0">
              <a:buNone/>
              <a:defRPr sz="6300"/>
            </a:lvl7pPr>
            <a:lvl8pPr marL="10009123" indent="0">
              <a:buNone/>
              <a:defRPr sz="6300"/>
            </a:lvl8pPr>
            <a:lvl9pPr marL="11438998" indent="0">
              <a:buNone/>
              <a:defRPr sz="63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74266" y="23698292"/>
            <a:ext cx="11859578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29875" indent="0">
              <a:buNone/>
              <a:defRPr sz="3800"/>
            </a:lvl2pPr>
            <a:lvl3pPr marL="2859749" indent="0">
              <a:buNone/>
              <a:defRPr sz="3100"/>
            </a:lvl3pPr>
            <a:lvl4pPr marL="4289624" indent="0">
              <a:buNone/>
              <a:defRPr sz="2900"/>
            </a:lvl4pPr>
            <a:lvl5pPr marL="5719499" indent="0">
              <a:buNone/>
              <a:defRPr sz="2900"/>
            </a:lvl5pPr>
            <a:lvl6pPr marL="7149374" indent="0">
              <a:buNone/>
              <a:defRPr sz="2900"/>
            </a:lvl6pPr>
            <a:lvl7pPr marL="8579248" indent="0">
              <a:buNone/>
              <a:defRPr sz="2900"/>
            </a:lvl7pPr>
            <a:lvl8pPr marL="10009123" indent="0">
              <a:buNone/>
              <a:defRPr sz="2900"/>
            </a:lvl8pPr>
            <a:lvl9pPr marL="11438998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7020-461C-4C8D-B832-15DF83356AC9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8BB-2F8A-4316-AC5C-D2EDC4B94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8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298" y="1212604"/>
            <a:ext cx="17789367" cy="5046663"/>
          </a:xfrm>
          <a:prstGeom prst="rect">
            <a:avLst/>
          </a:prstGeom>
        </p:spPr>
        <p:txBody>
          <a:bodyPr vert="horz" lIns="285975" tIns="142987" rIns="285975" bIns="14298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88298" y="7065332"/>
            <a:ext cx="17789367" cy="19983383"/>
          </a:xfrm>
          <a:prstGeom prst="rect">
            <a:avLst/>
          </a:prstGeom>
        </p:spPr>
        <p:txBody>
          <a:bodyPr vert="horz" lIns="285975" tIns="142987" rIns="285975" bIns="14298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88298" y="28065054"/>
            <a:ext cx="4612058" cy="1612127"/>
          </a:xfrm>
          <a:prstGeom prst="rect">
            <a:avLst/>
          </a:prstGeom>
        </p:spPr>
        <p:txBody>
          <a:bodyPr vert="horz" lIns="285975" tIns="142987" rIns="285975" bIns="14298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7020-461C-4C8D-B832-15DF83356AC9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53371" y="28065054"/>
            <a:ext cx="6259222" cy="1612127"/>
          </a:xfrm>
          <a:prstGeom prst="rect">
            <a:avLst/>
          </a:prstGeom>
        </p:spPr>
        <p:txBody>
          <a:bodyPr vert="horz" lIns="285975" tIns="142987" rIns="285975" bIns="14298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4165607" y="28065054"/>
            <a:ext cx="4612058" cy="1612127"/>
          </a:xfrm>
          <a:prstGeom prst="rect">
            <a:avLst/>
          </a:prstGeom>
        </p:spPr>
        <p:txBody>
          <a:bodyPr vert="horz" lIns="285975" tIns="142987" rIns="285975" bIns="14298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398BB-2F8A-4316-AC5C-D2EDC4B94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9749" rtl="0" eaLnBrk="1" latinLnBrk="0" hangingPunct="1"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2406" indent="-1072406" algn="l" defTabSz="2859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23546" indent="-893672" algn="l" defTabSz="2859749" rtl="0" eaLnBrk="1" latinLnBrk="0" hangingPunct="1">
        <a:spcBef>
          <a:spcPct val="20000"/>
        </a:spcBef>
        <a:buFont typeface="Arial" panose="020B0604020202020204" pitchFamily="34" charset="0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3574687" indent="-714937" algn="l" defTabSz="2859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004561" indent="-714937" algn="l" defTabSz="2859749" rtl="0" eaLnBrk="1" latinLnBrk="0" hangingPunct="1">
        <a:spcBef>
          <a:spcPct val="20000"/>
        </a:spcBef>
        <a:buFont typeface="Arial" panose="020B0604020202020204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34436" indent="-714937" algn="l" defTabSz="2859749" rtl="0" eaLnBrk="1" latinLnBrk="0" hangingPunct="1">
        <a:spcBef>
          <a:spcPct val="20000"/>
        </a:spcBef>
        <a:buFont typeface="Arial" panose="020B0604020202020204" pitchFamily="34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864311" indent="-714937" algn="l" defTabSz="2859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294186" indent="-714937" algn="l" defTabSz="2859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24060" indent="-714937" algn="l" defTabSz="2859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153935" indent="-714937" algn="l" defTabSz="2859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859749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429875" algn="l" defTabSz="2859749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9749" algn="l" defTabSz="2859749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289624" algn="l" defTabSz="2859749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719499" algn="l" defTabSz="2859749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7149374" algn="l" defTabSz="2859749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579248" algn="l" defTabSz="2859749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10009123" algn="l" defTabSz="2859749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38998" algn="l" defTabSz="2859749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24" Type="http://schemas.openxmlformats.org/officeDocument/2006/relationships/image" Target="../media/image23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8085" y="810396"/>
            <a:ext cx="16801069" cy="165618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4800" b="1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Влияние </a:t>
            </a:r>
            <a:r>
              <a:rPr lang="ru-RU" sz="4800" b="1" dirty="0" err="1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ферронов</a:t>
            </a:r>
            <a:r>
              <a:rPr lang="ru-RU" sz="4800" b="1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 на термодинамические свойства </a:t>
            </a:r>
            <a:r>
              <a:rPr lang="en-US" sz="4800" b="1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/>
            </a:r>
            <a:br>
              <a:rPr lang="en-US" sz="4800" b="1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</a:br>
            <a:r>
              <a:rPr lang="ru-RU" sz="4800" b="1" dirty="0" err="1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халдейновского</a:t>
            </a:r>
            <a:r>
              <a:rPr lang="ru-RU" sz="4800" b="1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 магнетика</a:t>
            </a:r>
            <a:r>
              <a:rPr lang="ru-RU" sz="4800" b="1" dirty="0" smtClean="0">
                <a:solidFill>
                  <a:srgbClr val="0070C0"/>
                </a:solidFill>
                <a:effectLst/>
                <a:latin typeface="Calibri Light"/>
                <a:ea typeface="Calibri"/>
                <a:cs typeface="Times New Roman"/>
              </a:rPr>
              <a:t> </a:t>
            </a:r>
            <a:r>
              <a:rPr lang="ru-RU" sz="4800" b="1" dirty="0" smtClean="0">
                <a:solidFill>
                  <a:srgbClr val="0070C0"/>
                </a:solidFill>
                <a:effectLst/>
                <a:latin typeface="Times New Roman"/>
                <a:ea typeface="Calibri"/>
                <a:cs typeface="Times New Roman"/>
              </a:rPr>
              <a:t>(Y</a:t>
            </a:r>
            <a:r>
              <a:rPr lang="ru-RU" sz="4800" b="1" baseline="-25000" dirty="0" smtClean="0">
                <a:solidFill>
                  <a:srgbClr val="0070C0"/>
                </a:solidFill>
                <a:effectLst/>
                <a:latin typeface="Times New Roman"/>
                <a:ea typeface="Calibri"/>
                <a:cs typeface="Times New Roman"/>
              </a:rPr>
              <a:t>1−x</a:t>
            </a:r>
            <a:r>
              <a:rPr lang="en-US" sz="4800" b="1" dirty="0" smtClean="0">
                <a:solidFill>
                  <a:srgbClr val="0070C0"/>
                </a:solidFill>
                <a:effectLst/>
                <a:latin typeface="Times New Roman"/>
                <a:ea typeface="Calibri"/>
                <a:cs typeface="Times New Roman"/>
              </a:rPr>
              <a:t>A</a:t>
            </a:r>
            <a:r>
              <a:rPr lang="ru-RU" sz="4800" b="1" baseline="-25000" dirty="0" smtClean="0">
                <a:solidFill>
                  <a:srgbClr val="0070C0"/>
                </a:solidFill>
                <a:effectLst/>
                <a:latin typeface="Times New Roman"/>
                <a:ea typeface="Calibri"/>
                <a:cs typeface="Times New Roman"/>
              </a:rPr>
              <a:t>x</a:t>
            </a:r>
            <a:r>
              <a:rPr lang="ru-RU" sz="4800" b="1" dirty="0" smtClean="0">
                <a:solidFill>
                  <a:srgbClr val="0070C0"/>
                </a:solidFill>
                <a:effectLst/>
                <a:latin typeface="Times New Roman"/>
                <a:ea typeface="Calibri"/>
                <a:cs typeface="Times New Roman"/>
              </a:rPr>
              <a:t>)</a:t>
            </a:r>
            <a:r>
              <a:rPr lang="ru-RU" sz="4800" b="1" baseline="-25000" dirty="0" smtClean="0">
                <a:solidFill>
                  <a:srgbClr val="0070C0"/>
                </a:solidFill>
                <a:effectLst/>
                <a:latin typeface="Times New Roman"/>
                <a:ea typeface="Calibri"/>
                <a:cs typeface="Times New Roman"/>
              </a:rPr>
              <a:t>2</a:t>
            </a:r>
            <a:r>
              <a:rPr lang="ru-RU" sz="4800" b="1" dirty="0" smtClean="0">
                <a:solidFill>
                  <a:srgbClr val="0070C0"/>
                </a:solidFill>
                <a:effectLst/>
                <a:latin typeface="Times New Roman"/>
                <a:ea typeface="Calibri"/>
                <a:cs typeface="Times New Roman"/>
              </a:rPr>
              <a:t>BaNiO</a:t>
            </a:r>
            <a:r>
              <a:rPr lang="ru-RU" sz="4800" b="1" baseline="-25000" dirty="0" smtClean="0">
                <a:solidFill>
                  <a:srgbClr val="0070C0"/>
                </a:solidFill>
                <a:effectLst/>
                <a:latin typeface="Times New Roman"/>
                <a:ea typeface="Calibri"/>
                <a:cs typeface="Times New Roman"/>
              </a:rPr>
              <a:t>5 </a:t>
            </a:r>
            <a:r>
              <a:rPr lang="ru-RU" sz="4800" b="1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4800" b="1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A</a:t>
            </a:r>
            <a:r>
              <a:rPr lang="ru-RU" sz="4800" b="1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=</a:t>
            </a:r>
            <a:r>
              <a:rPr lang="en-US" sz="4800" b="1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Ca</a:t>
            </a:r>
            <a:r>
              <a:rPr lang="ru-RU" sz="4800" b="1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800" b="1" dirty="0" err="1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Nd</a:t>
            </a:r>
            <a:r>
              <a:rPr lang="ru-RU" sz="4800" b="1" dirty="0" smtClean="0">
                <a:solidFill>
                  <a:srgbClr val="0070C0"/>
                </a:solidFill>
                <a:effectLst/>
                <a:latin typeface="Times New Roman"/>
                <a:ea typeface="Times New Roman"/>
                <a:cs typeface="Times New Roman"/>
              </a:rPr>
              <a:t>).</a:t>
            </a:r>
            <a:r>
              <a:rPr lang="ru-RU" sz="4800" b="1" dirty="0">
                <a:solidFill>
                  <a:srgbClr val="0070C0"/>
                </a:solidFill>
                <a:ea typeface="Calibri"/>
                <a:cs typeface="Times New Roman"/>
              </a:rPr>
              <a:t/>
            </a:r>
            <a:br>
              <a:rPr lang="ru-RU" sz="4800" b="1" dirty="0">
                <a:solidFill>
                  <a:srgbClr val="0070C0"/>
                </a:solidFill>
                <a:ea typeface="Calibri"/>
                <a:cs typeface="Times New Roman"/>
              </a:rPr>
            </a:br>
            <a:endParaRPr lang="ru-RU" sz="4800" b="1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25997" y="2682603"/>
            <a:ext cx="17929992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solidFill>
                  <a:srgbClr val="C00000"/>
                </a:solidFill>
                <a:effectLst/>
                <a:latin typeface="Times New Roman"/>
                <a:ea typeface="Calibri"/>
                <a:cs typeface="Times New Roman"/>
              </a:rPr>
              <a:t>Е.А. Попова, </a:t>
            </a:r>
            <a:r>
              <a:rPr lang="ru-RU" sz="4000" u="sng" dirty="0" smtClean="0">
                <a:solidFill>
                  <a:srgbClr val="C00000"/>
                </a:solidFill>
                <a:effectLst/>
                <a:latin typeface="Times New Roman"/>
                <a:ea typeface="Calibri"/>
                <a:cs typeface="Times New Roman"/>
              </a:rPr>
              <a:t>Р.Г. Астраханцев</a:t>
            </a:r>
            <a:r>
              <a:rPr lang="ru-RU" sz="4000" dirty="0" smtClean="0">
                <a:solidFill>
                  <a:srgbClr val="C00000"/>
                </a:solidFill>
                <a:effectLst/>
                <a:latin typeface="Times New Roman"/>
                <a:ea typeface="Calibri"/>
                <a:cs typeface="Times New Roman"/>
              </a:rPr>
              <a:t>, Т.В. </a:t>
            </a:r>
            <a:r>
              <a:rPr lang="ru-RU" sz="4000" dirty="0" err="1" smtClean="0">
                <a:solidFill>
                  <a:srgbClr val="C00000"/>
                </a:solidFill>
                <a:effectLst/>
                <a:latin typeface="Times New Roman"/>
                <a:ea typeface="Calibri"/>
                <a:cs typeface="Times New Roman"/>
              </a:rPr>
              <a:t>Бень</a:t>
            </a:r>
            <a:r>
              <a:rPr lang="ru-RU" sz="4000" dirty="0" smtClean="0">
                <a:solidFill>
                  <a:srgbClr val="C00000"/>
                </a:solidFill>
                <a:effectLst/>
                <a:latin typeface="Times New Roman"/>
                <a:ea typeface="Calibri"/>
                <a:cs typeface="Times New Roman"/>
              </a:rPr>
              <a:t>, С.И. </a:t>
            </a:r>
            <a:r>
              <a:rPr lang="ru-RU" sz="4000" dirty="0" err="1" smtClean="0">
                <a:solidFill>
                  <a:srgbClr val="C00000"/>
                </a:solidFill>
                <a:effectLst/>
                <a:latin typeface="Times New Roman"/>
                <a:ea typeface="Calibri"/>
                <a:cs typeface="Times New Roman"/>
              </a:rPr>
              <a:t>Гаварина</a:t>
            </a:r>
            <a:endParaRPr lang="en-US" sz="4000" dirty="0" smtClean="0">
              <a:solidFill>
                <a:srgbClr val="C00000"/>
              </a:solidFill>
              <a:effectLst/>
              <a:latin typeface="Times New Roman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ru-RU" sz="4000" dirty="0">
              <a:solidFill>
                <a:srgbClr val="C00000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3200" i="1" dirty="0" smtClean="0">
                <a:solidFill>
                  <a:srgbClr val="00B050"/>
                </a:solidFill>
                <a:effectLst/>
                <a:latin typeface="Times New Roman"/>
                <a:ea typeface="Times New Roman"/>
                <a:cs typeface="Times New Roman"/>
              </a:rPr>
              <a:t>Национальный исследовательский университет «Высшая школа </a:t>
            </a:r>
            <a:r>
              <a:rPr lang="en-US" sz="3200" i="1" dirty="0" smtClean="0">
                <a:solidFill>
                  <a:srgbClr val="00B050"/>
                </a:solidFill>
                <a:effectLst/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3200" i="1" dirty="0" smtClean="0">
                <a:solidFill>
                  <a:srgbClr val="00B050"/>
                </a:solidFill>
                <a:effectLst/>
                <a:latin typeface="Times New Roman"/>
                <a:ea typeface="Times New Roman"/>
                <a:cs typeface="Times New Roman"/>
              </a:rPr>
              <a:t>экономики» </a:t>
            </a:r>
            <a:endParaRPr lang="ru-RU" sz="3200" dirty="0">
              <a:solidFill>
                <a:srgbClr val="00B050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3200" i="1" dirty="0" smtClean="0">
                <a:solidFill>
                  <a:srgbClr val="00B050"/>
                </a:solidFill>
                <a:effectLst/>
                <a:latin typeface="Times New Roman"/>
                <a:ea typeface="Times New Roman"/>
                <a:cs typeface="Times New Roman"/>
              </a:rPr>
              <a:t>101000, г. Москва, ул. Мясницкая, д. 20</a:t>
            </a:r>
            <a:endParaRPr lang="ru-RU" sz="3200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83942" y="29397571"/>
            <a:ext cx="14014101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ru-RU" sz="1400" dirty="0" smtClean="0">
                <a:effectLst/>
                <a:latin typeface="Times New Roman"/>
                <a:ea typeface="MS Mincho"/>
                <a:cs typeface="Times New Roman"/>
              </a:rPr>
              <a:t>Работа выполнена в ходе проведения исследования (проект №19-04-030) в рамках Программы «Научный фонд Национального исследовательского университета „Высшая школа экономики“ (НИУ ВШЭ)» в 2018-2019 гг. и в рамках государственной поддержки ведущих университетов Российской Федерации «5-100».</a:t>
            </a:r>
            <a:endParaRPr lang="ru-RU" sz="1400" dirty="0">
              <a:ea typeface="Calibri"/>
              <a:cs typeface="Times New Roman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1D5BC80F-177A-40A1-869B-17444FFC1793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84" y="6787059"/>
            <a:ext cx="4927574" cy="382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047436" y="5805949"/>
            <a:ext cx="35022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ru-RU" sz="2000" b="1" kern="100" dirty="0" smtClean="0">
                <a:solidFill>
                  <a:srgbClr val="0070C0"/>
                </a:solidFill>
                <a:latin typeface="Times New Roman"/>
                <a:ea typeface="SimSun"/>
                <a:cs typeface="Tahoma"/>
              </a:rPr>
              <a:t>Кристаллическая структура</a:t>
            </a:r>
            <a:endParaRPr kumimoji="0" lang="en-US" sz="2000" b="1" i="0" u="none" strike="noStrike" kern="1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/>
              <a:ea typeface="SimSun"/>
              <a:cs typeface="Tahoma"/>
            </a:endParaRPr>
          </a:p>
          <a:p>
            <a:pPr lvl="0" algn="ctr" defTabSz="914400"/>
            <a:r>
              <a:rPr kumimoji="0" 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(Y</a:t>
            </a:r>
            <a:r>
              <a:rPr kumimoji="0" lang="en-US" sz="2000" b="1" i="0" u="none" strike="noStrike" kern="1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1-x</a:t>
            </a:r>
            <a:r>
              <a:rPr kumimoji="0" 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A</a:t>
            </a:r>
            <a:r>
              <a:rPr kumimoji="0" lang="en-US" sz="2000" b="1" i="0" u="none" strike="noStrike" kern="1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x</a:t>
            </a:r>
            <a:r>
              <a:rPr kumimoji="0" 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)</a:t>
            </a:r>
            <a:r>
              <a:rPr kumimoji="0" lang="en-US" sz="2000" b="1" i="0" u="none" strike="noStrike" kern="1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2</a:t>
            </a:r>
            <a:r>
              <a:rPr kumimoji="0" 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BaNiO</a:t>
            </a:r>
            <a:r>
              <a:rPr kumimoji="0" lang="en-US" sz="2000" b="1" i="0" u="none" strike="noStrike" kern="1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5</a:t>
            </a:r>
            <a:r>
              <a:rPr kumimoji="0" 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 </a:t>
            </a:r>
            <a:r>
              <a:rPr kumimoji="0" lang="ru-RU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(</a:t>
            </a:r>
            <a:r>
              <a:rPr kumimoji="0" 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A=</a:t>
            </a:r>
            <a:r>
              <a:rPr kumimoji="0" lang="en-US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Nd</a:t>
            </a:r>
            <a:r>
              <a:rPr kumimoji="0" 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,</a:t>
            </a:r>
            <a:r>
              <a:rPr kumimoji="0" lang="en-US" sz="2000" b="1" i="0" u="none" strike="noStrike" kern="1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 Ca)</a:t>
            </a:r>
            <a:endParaRPr lang="ru-RU" sz="20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549" y="6210995"/>
            <a:ext cx="2636552" cy="180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182271" y="8371235"/>
            <a:ext cx="27439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/>
                <a:ea typeface="Times New Roman"/>
              </a:rPr>
              <a:t>В кристаллической структуре содержатся цепочки октаэдров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</a:rPr>
              <a:t>NiO</a:t>
            </a:r>
            <a:r>
              <a:rPr lang="ru-RU" sz="1600" baseline="-2500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  <a:r>
              <a:rPr lang="ru-RU" sz="1600" dirty="0">
                <a:solidFill>
                  <a:srgbClr val="000000"/>
                </a:solidFill>
                <a:latin typeface="Times New Roman"/>
                <a:ea typeface="Times New Roman"/>
              </a:rPr>
              <a:t>, соединенных вершинами.  Цепочки, направленные вдоль оси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ru-RU" sz="1600" dirty="0">
                <a:solidFill>
                  <a:srgbClr val="000000"/>
                </a:solidFill>
                <a:latin typeface="Times New Roman"/>
                <a:ea typeface="Times New Roman"/>
              </a:rPr>
              <a:t>, связаны между собой ионами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</a:rPr>
              <a:t>Nd</a:t>
            </a:r>
            <a:r>
              <a:rPr lang="ru-RU" sz="1600" baseline="30000" dirty="0">
                <a:solidFill>
                  <a:srgbClr val="000000"/>
                </a:solidFill>
                <a:latin typeface="Times New Roman"/>
                <a:ea typeface="Times New Roman"/>
              </a:rPr>
              <a:t>3+</a:t>
            </a:r>
            <a:r>
              <a:rPr lang="ru-RU" sz="16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16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38984" y="10614403"/>
            <a:ext cx="78799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ru-RU" sz="1600" dirty="0" smtClean="0">
                <a:effectLst/>
                <a:latin typeface="Times New Roman"/>
                <a:ea typeface="Times New Roman"/>
              </a:rPr>
              <a:t>В соединении Y</a:t>
            </a:r>
            <a:r>
              <a:rPr lang="ru-RU" sz="1600" baseline="-25000" dirty="0" smtClean="0">
                <a:effectLst/>
                <a:latin typeface="Times New Roman"/>
                <a:ea typeface="Times New Roman"/>
              </a:rPr>
              <a:t>2</a:t>
            </a:r>
            <a:r>
              <a:rPr lang="ru-RU" sz="1600" dirty="0" smtClean="0">
                <a:effectLst/>
                <a:latin typeface="Times New Roman"/>
                <a:ea typeface="Times New Roman"/>
              </a:rPr>
              <a:t>BaNiO</a:t>
            </a:r>
            <a:r>
              <a:rPr lang="ru-RU" sz="1600" baseline="-25000" dirty="0" smtClean="0">
                <a:effectLst/>
                <a:latin typeface="Times New Roman"/>
                <a:ea typeface="Times New Roman"/>
              </a:rPr>
              <a:t>5</a:t>
            </a:r>
            <a:r>
              <a:rPr lang="ru-RU" sz="1600" dirty="0" smtClean="0">
                <a:effectLst/>
                <a:latin typeface="Times New Roman"/>
                <a:ea typeface="Times New Roman"/>
              </a:rPr>
              <a:t>, содержащем цепочки магнитных ионов со спином </a:t>
            </a:r>
            <a:r>
              <a:rPr lang="en-US" sz="1600" dirty="0" smtClean="0">
                <a:effectLst/>
                <a:latin typeface="Times New Roman"/>
                <a:ea typeface="Times New Roman"/>
              </a:rPr>
              <a:t>S</a:t>
            </a:r>
            <a:r>
              <a:rPr lang="ru-RU" sz="1600" dirty="0" smtClean="0">
                <a:effectLst/>
                <a:latin typeface="Times New Roman"/>
                <a:ea typeface="Times New Roman"/>
              </a:rPr>
              <a:t> = 1 (</a:t>
            </a:r>
            <a:r>
              <a:rPr lang="ru-RU" sz="1600" dirty="0" err="1" smtClean="0">
                <a:effectLst/>
                <a:latin typeface="Times New Roman"/>
                <a:ea typeface="Times New Roman"/>
              </a:rPr>
              <a:t>халдейновские</a:t>
            </a:r>
            <a:r>
              <a:rPr lang="ru-RU" sz="1600" dirty="0" smtClean="0">
                <a:effectLst/>
                <a:latin typeface="Times New Roman"/>
                <a:ea typeface="Times New Roman"/>
              </a:rPr>
              <a:t> цепочки), реализуется неупорядоченное основное состояние со спиновой щелью 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∆ = 100 K</a:t>
            </a:r>
            <a:r>
              <a:rPr lang="ru-RU" sz="1600" dirty="0" smtClean="0">
                <a:effectLst/>
                <a:latin typeface="Times New Roman"/>
                <a:ea typeface="Times New Roman"/>
              </a:rPr>
              <a:t> в спектре магнитных возбуждений и с </a:t>
            </a:r>
            <a:r>
              <a:rPr lang="ru-RU" sz="1600" dirty="0" smtClean="0">
                <a:effectLst/>
                <a:latin typeface="Times New Roman"/>
                <a:ea typeface="Calibri"/>
              </a:rPr>
              <a:t>длиной корреляции внутри цепочки ξ ≈ 7a</a:t>
            </a:r>
            <a:r>
              <a:rPr lang="ru-RU" sz="1600" dirty="0" smtClean="0">
                <a:effectLst/>
                <a:latin typeface="Times New Roman"/>
                <a:ea typeface="Times New Roman"/>
              </a:rPr>
              <a:t>. 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ru-RU" sz="1400" dirty="0" smtClean="0">
              <a:effectLst/>
              <a:latin typeface="Times New Roman"/>
              <a:ea typeface="Times New Roman"/>
            </a:endParaRPr>
          </a:p>
          <a:p>
            <a:pPr algn="just" fontAlgn="base">
              <a:spcAft>
                <a:spcPts val="0"/>
              </a:spcAft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соединениях </a:t>
            </a:r>
            <a:r>
              <a:rPr kumimoji="0" lang="en-US" sz="1600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(Y</a:t>
            </a:r>
            <a:r>
              <a:rPr kumimoji="0" lang="en-US" sz="1600" i="0" u="none" strike="noStrike" kern="1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1-x</a:t>
            </a:r>
            <a:r>
              <a:rPr kumimoji="0" lang="en-US" sz="1600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A</a:t>
            </a:r>
            <a:r>
              <a:rPr kumimoji="0" lang="en-US" sz="1600" i="0" u="none" strike="noStrike" kern="1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x</a:t>
            </a:r>
            <a:r>
              <a:rPr kumimoji="0" lang="en-US" sz="1600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)</a:t>
            </a:r>
            <a:r>
              <a:rPr kumimoji="0" lang="en-US" sz="1600" i="0" u="none" strike="noStrike" kern="1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2</a:t>
            </a:r>
            <a:r>
              <a:rPr kumimoji="0" lang="en-US" sz="1600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BaNiO</a:t>
            </a:r>
            <a:r>
              <a:rPr kumimoji="0" lang="en-US" sz="1600" i="0" u="none" strike="noStrike" kern="1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5</a:t>
            </a:r>
            <a:r>
              <a:rPr kumimoji="0" lang="en-US" sz="1600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ионы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Ca</a:t>
            </a:r>
            <a:r>
              <a:rPr lang="ru-RU" sz="1600" baseline="30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lang="ru-RU" sz="1600" baseline="30000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</a:rPr>
              <a:t>Nd</a:t>
            </a:r>
            <a:r>
              <a:rPr lang="ru-RU" sz="1600" baseline="30000" dirty="0">
                <a:solidFill>
                  <a:srgbClr val="000000"/>
                </a:solidFill>
                <a:latin typeface="Times New Roman"/>
                <a:ea typeface="Times New Roman"/>
              </a:rPr>
              <a:t>3+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встают на место иттрия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При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замене иона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Y</a:t>
            </a:r>
            <a:r>
              <a:rPr lang="ru-RU" sz="16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3+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на редкоземельный ион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</a:t>
            </a:r>
            <a:r>
              <a:rPr lang="ru-RU" sz="16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3+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в системе возникает антиферромагнитное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упорядочение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endParaRPr lang="ru-RU" sz="16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2EABA02E-3982-4D3A-B625-F85D84D7B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9976" y="6594980"/>
            <a:ext cx="3786178" cy="477176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469" y="6920042"/>
            <a:ext cx="37147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0226605" y="6010940"/>
            <a:ext cx="67714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</a:t>
            </a:r>
            <a:r>
              <a:rPr kumimoji="0" lang="ru-R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допирования</a:t>
            </a: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кальцием на теплоемкость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kumimoji="0" lang="ru-RU" sz="20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магнитную восприимчивость</a:t>
            </a:r>
            <a:endParaRPr kumimoji="0" lang="ru-RU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152221" y="11899627"/>
            <a:ext cx="8962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допировании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кальцием на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теплоемкости появляется аномалия </a:t>
            </a:r>
            <a:r>
              <a:rPr lang="ru-RU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Шоттки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на восприимчивости </a:t>
            </a:r>
          </a:p>
          <a:p>
            <a:pPr algn="just"/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ниже 3 К наблюдается изменение в поведении восприимчивости, измеренной в режимах ZFC и FC, </a:t>
            </a:r>
            <a:endParaRPr lang="ru-RU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характерное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спин-стекольного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884877" y="10412528"/>
            <a:ext cx="5184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Janod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Payen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F.-X.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Lannuzel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Schoumacker</a:t>
            </a:r>
            <a:r>
              <a:rPr lang="en-US" sz="18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Rev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212406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(2001)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114710" y="11476177"/>
            <a:ext cx="4412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T.Ito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H.Takagi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329–333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890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(2003)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1611173" y="13036038"/>
            <a:ext cx="55685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Вклад взаимодействующих </a:t>
            </a:r>
            <a:r>
              <a:rPr lang="ru-RU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ферронов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в</a:t>
            </a:r>
          </a:p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теплоемкость и магнитную восприимчивость</a:t>
            </a:r>
            <a:endParaRPr lang="ru-RU" sz="2000" b="1" dirty="0">
              <a:solidFill>
                <a:srgbClr val="0070C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  <p:pic>
        <p:nvPicPr>
          <p:cNvPr id="19" name="Рисунок 2">
            <a:extLst>
              <a:ext uri="{FF2B5EF4-FFF2-40B4-BE49-F238E27FC236}">
                <a16:creationId xmlns="" xmlns:a16="http://schemas.microsoft.com/office/drawing/2014/main" id="{D4960F14-E5C3-48B5-93D2-6B5C241C3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5" y="14419907"/>
            <a:ext cx="2895896" cy="1769714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420" y="14436259"/>
            <a:ext cx="4322694" cy="173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Рисунок 5">
            <a:extLst>
              <a:ext uri="{FF2B5EF4-FFF2-40B4-BE49-F238E27FC236}">
                <a16:creationId xmlns="" xmlns:a16="http://schemas.microsoft.com/office/drawing/2014/main" id="{21B047C7-8B94-41E3-8FCE-A72233306E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62" y="13455633"/>
            <a:ext cx="1691148" cy="953981"/>
          </a:xfrm>
          <a:prstGeom prst="rect">
            <a:avLst/>
          </a:prstGeom>
        </p:spPr>
      </p:pic>
      <p:pic>
        <p:nvPicPr>
          <p:cNvPr id="22" name="Рисунок 7">
            <a:extLst>
              <a:ext uri="{FF2B5EF4-FFF2-40B4-BE49-F238E27FC236}">
                <a16:creationId xmlns="" xmlns:a16="http://schemas.microsoft.com/office/drawing/2014/main" id="{CFB1BB53-560D-43DC-9A10-392B24A01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63" y="16364123"/>
            <a:ext cx="3256514" cy="886726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234110" y="17516251"/>
            <a:ext cx="86921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err="1" smtClean="0">
                <a:latin typeface="Times New Roman"/>
                <a:ea typeface="Calibri"/>
              </a:rPr>
              <a:t>Допирование</a:t>
            </a:r>
            <a:r>
              <a:rPr lang="ru-RU" sz="1600" dirty="0" smtClean="0">
                <a:latin typeface="Times New Roman"/>
                <a:ea typeface="Calibri"/>
              </a:rPr>
              <a:t> </a:t>
            </a:r>
            <a:r>
              <a:rPr lang="ru-RU" sz="1600" dirty="0">
                <a:latin typeface="Times New Roman"/>
                <a:ea typeface="Calibri"/>
              </a:rPr>
              <a:t>кальцием приводит к появлению дырки на апикальном ионе кислорода, связывающем два соседних иона никеля внутри цепочки. Дырка со спином S = 1/2 с 2p</a:t>
            </a:r>
            <a:r>
              <a:rPr lang="ru-RU" sz="1600" baseline="-25000" dirty="0">
                <a:latin typeface="Times New Roman"/>
                <a:ea typeface="Calibri"/>
              </a:rPr>
              <a:t>z</a:t>
            </a:r>
            <a:r>
              <a:rPr lang="ru-RU" sz="1600" dirty="0">
                <a:latin typeface="Times New Roman"/>
                <a:ea typeface="Calibri"/>
              </a:rPr>
              <a:t> </a:t>
            </a:r>
            <a:r>
              <a:rPr lang="ru-RU" sz="1600" dirty="0" err="1">
                <a:latin typeface="Times New Roman"/>
                <a:ea typeface="Calibri"/>
              </a:rPr>
              <a:t>орбитали</a:t>
            </a:r>
            <a:r>
              <a:rPr lang="ru-RU" sz="1600" dirty="0">
                <a:latin typeface="Times New Roman"/>
                <a:ea typeface="Calibri"/>
              </a:rPr>
              <a:t> O перепрыгивает на место дырки на d</a:t>
            </a:r>
            <a:r>
              <a:rPr lang="ru-RU" sz="1600" baseline="-25000" dirty="0">
                <a:latin typeface="Times New Roman"/>
                <a:ea typeface="Calibri"/>
              </a:rPr>
              <a:t>z</a:t>
            </a:r>
            <a:r>
              <a:rPr lang="ru-RU" sz="1600" baseline="30000" dirty="0">
                <a:latin typeface="Times New Roman"/>
                <a:ea typeface="Calibri"/>
              </a:rPr>
              <a:t>2</a:t>
            </a:r>
            <a:r>
              <a:rPr lang="ru-RU" sz="1600" dirty="0">
                <a:latin typeface="Times New Roman"/>
                <a:ea typeface="Calibri"/>
              </a:rPr>
              <a:t> </a:t>
            </a:r>
            <a:r>
              <a:rPr lang="ru-RU" sz="1600" dirty="0" err="1">
                <a:latin typeface="Times New Roman"/>
                <a:ea typeface="Calibri"/>
              </a:rPr>
              <a:t>орбиталь</a:t>
            </a:r>
            <a:r>
              <a:rPr lang="ru-RU" sz="1600" dirty="0">
                <a:latin typeface="Times New Roman"/>
                <a:ea typeface="Calibri"/>
              </a:rPr>
              <a:t> </a:t>
            </a:r>
            <a:r>
              <a:rPr lang="ru-RU" sz="1600" dirty="0" err="1">
                <a:latin typeface="Times New Roman"/>
                <a:ea typeface="Calibri"/>
              </a:rPr>
              <a:t>Ni</a:t>
            </a:r>
            <a:r>
              <a:rPr lang="ru-RU" sz="1600" dirty="0">
                <a:latin typeface="Times New Roman"/>
                <a:ea typeface="Calibri"/>
              </a:rPr>
              <a:t>. На освободившее место иона кислорода происходит перескок дырки с другого </a:t>
            </a:r>
            <a:r>
              <a:rPr lang="ru-RU" sz="1600" dirty="0" err="1">
                <a:latin typeface="Times New Roman"/>
                <a:ea typeface="Calibri"/>
              </a:rPr>
              <a:t>Ni</a:t>
            </a:r>
            <a:r>
              <a:rPr lang="ru-RU" sz="1600" dirty="0">
                <a:latin typeface="Times New Roman"/>
                <a:ea typeface="Calibri"/>
              </a:rPr>
              <a:t>. Этот виртуальный обмен дырками приводит к </a:t>
            </a:r>
            <a:r>
              <a:rPr lang="ru-RU" sz="1600" dirty="0" err="1">
                <a:latin typeface="Times New Roman"/>
                <a:ea typeface="Calibri"/>
              </a:rPr>
              <a:t>ферромагнитному</a:t>
            </a:r>
            <a:r>
              <a:rPr lang="ru-RU" sz="1600" dirty="0">
                <a:latin typeface="Times New Roman"/>
                <a:ea typeface="Calibri"/>
              </a:rPr>
              <a:t> взаимодействию между двумя ближайшими ионами </a:t>
            </a:r>
            <a:r>
              <a:rPr lang="ru-RU" sz="1600" dirty="0" err="1">
                <a:latin typeface="Times New Roman"/>
                <a:ea typeface="Calibri"/>
              </a:rPr>
              <a:t>Ni</a:t>
            </a:r>
            <a:r>
              <a:rPr lang="ru-RU" sz="1600" dirty="0">
                <a:latin typeface="Times New Roman"/>
                <a:ea typeface="Calibri"/>
              </a:rPr>
              <a:t>. Возникает кластер со спином S = 3/2 — </a:t>
            </a:r>
            <a:r>
              <a:rPr lang="ru-RU" sz="1600" dirty="0" err="1">
                <a:latin typeface="Times New Roman"/>
                <a:ea typeface="Calibri"/>
              </a:rPr>
              <a:t>феррон</a:t>
            </a:r>
            <a:r>
              <a:rPr lang="ru-RU" sz="1600" dirty="0">
                <a:latin typeface="Times New Roman"/>
                <a:ea typeface="Calibri"/>
              </a:rPr>
              <a:t>. </a:t>
            </a:r>
            <a:endParaRPr lang="ru-RU" sz="1600" dirty="0" smtClean="0">
              <a:latin typeface="Times New Roman"/>
              <a:ea typeface="Calibri"/>
            </a:endParaRPr>
          </a:p>
          <a:p>
            <a:pPr algn="just"/>
            <a:r>
              <a:rPr lang="ru-RU" sz="1600" dirty="0" smtClean="0">
                <a:latin typeface="Times New Roman"/>
                <a:ea typeface="Calibri"/>
              </a:rPr>
              <a:t>Взаимодействие </a:t>
            </a:r>
            <a:r>
              <a:rPr lang="ru-RU" sz="1600" dirty="0">
                <a:latin typeface="Times New Roman"/>
                <a:ea typeface="Calibri"/>
              </a:rPr>
              <a:t>между </a:t>
            </a:r>
            <a:r>
              <a:rPr lang="ru-RU" sz="1600" dirty="0" err="1">
                <a:latin typeface="Times New Roman"/>
                <a:ea typeface="Calibri"/>
              </a:rPr>
              <a:t>ферронами</a:t>
            </a:r>
            <a:r>
              <a:rPr lang="ru-RU" sz="1600" dirty="0">
                <a:latin typeface="Times New Roman"/>
                <a:ea typeface="Calibri"/>
              </a:rPr>
              <a:t> может осуществляться через спиновые флуктуации внутри никелевой цепочки, когда расстояние между </a:t>
            </a:r>
            <a:r>
              <a:rPr lang="ru-RU" sz="1600" dirty="0" err="1">
                <a:latin typeface="Times New Roman"/>
                <a:ea typeface="Calibri"/>
              </a:rPr>
              <a:t>ферронами</a:t>
            </a:r>
            <a:r>
              <a:rPr lang="ru-RU" sz="1600" dirty="0">
                <a:latin typeface="Times New Roman"/>
                <a:ea typeface="Calibri"/>
              </a:rPr>
              <a:t> меньше длины корреляции </a:t>
            </a:r>
            <a:r>
              <a:rPr lang="ru-RU" sz="1600" dirty="0" err="1">
                <a:latin typeface="Times New Roman"/>
                <a:ea typeface="Calibri"/>
              </a:rPr>
              <a:t>халдейновской</a:t>
            </a:r>
            <a:r>
              <a:rPr lang="ru-RU" sz="1600" dirty="0">
                <a:latin typeface="Times New Roman"/>
                <a:ea typeface="Calibri"/>
              </a:rPr>
              <a:t> цепочки</a:t>
            </a:r>
            <a:endParaRPr lang="ru-RU" sz="16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304703" y="13036038"/>
            <a:ext cx="2244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Модель </a:t>
            </a:r>
            <a:r>
              <a:rPr lang="ru-RU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ферронов</a:t>
            </a:r>
            <a:endParaRPr lang="ru-RU" sz="2000" b="1" dirty="0">
              <a:solidFill>
                <a:srgbClr val="0070C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/>
              <p:cNvSpPr/>
              <p:nvPr/>
            </p:nvSpPr>
            <p:spPr>
              <a:xfrm>
                <a:off x="11094221" y="14080770"/>
                <a:ext cx="3005182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ru-RU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accPr>
                        <m:e>
                          <m:r>
                            <a:rPr kumimoji="0" lang="ru-RU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0" lang="ru-RU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0" lang="ru-RU" sz="2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0" lang="ru-RU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ru-RU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ru-RU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kumimoji="0" lang="ru-RU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ru-RU" sz="20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ru-RU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ru-RU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kumimoji="0" lang="ru-RU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ru-RU" sz="20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ru-RU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ru-RU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u-RU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ru-RU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0" lang="ru-RU" sz="2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kumimoji="0" lang="ru-RU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ru-RU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kumimoji="0" lang="ru-RU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0" lang="ru-R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221" y="14080770"/>
                <a:ext cx="3005182" cy="439736"/>
              </a:xfrm>
              <a:prstGeom prst="rect">
                <a:avLst/>
              </a:prstGeom>
              <a:blipFill rotWithShape="1">
                <a:blip r:embed="rId10"/>
                <a:stretch>
                  <a:fillRect t="-5556" r="-2637" b="-69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9"/>
              <p:cNvSpPr/>
              <p:nvPr/>
            </p:nvSpPr>
            <p:spPr>
              <a:xfrm>
                <a:off x="11182258" y="14831267"/>
                <a:ext cx="2277144" cy="946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144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ru-RU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ru-RU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ru-RU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ru-RU" sz="18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ru-RU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ru-RU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ru-RU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ru-RU" sz="18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=</a:t>
                </a:r>
                <a:r>
                  <a:rPr kumimoji="0" lang="ru-R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3/2,   </a:t>
                </a:r>
              </a:p>
              <a:p>
                <a:pPr lvl="0" algn="ctr" defTabSz="914400"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 S – </a:t>
                </a:r>
                <a:r>
                  <a:rPr kumimoji="0" lang="ru-RU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полный</a:t>
                </a:r>
                <a:r>
                  <a:rPr kumimoji="0" lang="ru-RU" sz="18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 спин, </a:t>
                </a:r>
                <a:endParaRPr kumimoji="0" 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lvl="0" algn="ctr" defTabSz="914400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ＭＳ Ｐゴシック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kumimoji="0" lang="ru-RU" sz="18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 = 2</a:t>
                </a:r>
                <a:r>
                  <a:rPr kumimoji="0" lang="en-US" sz="18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J</a:t>
                </a:r>
                <a:r>
                  <a:rPr kumimoji="0" lang="ru-RU" sz="18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 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258" y="14831267"/>
                <a:ext cx="2277144" cy="946991"/>
              </a:xfrm>
              <a:prstGeom prst="rect">
                <a:avLst/>
              </a:prstGeom>
              <a:blipFill rotWithShape="1">
                <a:blip r:embed="rId11"/>
                <a:stretch>
                  <a:fillRect t="-3226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ямоугольник 23"/>
              <p:cNvSpPr/>
              <p:nvPr/>
            </p:nvSpPr>
            <p:spPr>
              <a:xfrm>
                <a:off x="10867999" y="15833538"/>
                <a:ext cx="3335575" cy="1417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0;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lvl="0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∆ 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sz="200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0,1)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lvl="0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3∆ 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sz="200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0,1,2)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lvl="0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6∆ 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sz="200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0,1,2,3)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99" y="15833538"/>
                <a:ext cx="3335575" cy="1417311"/>
              </a:xfrm>
              <a:prstGeom prst="rect">
                <a:avLst/>
              </a:prstGeom>
              <a:blipFill rotWithShape="1">
                <a:blip r:embed="rId12"/>
                <a:stretch>
                  <a:fillRect r="-183" b="-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3" t="7122" r="8225" b="6208"/>
          <a:stretch/>
        </p:blipFill>
        <p:spPr>
          <a:xfrm>
            <a:off x="460988" y="20468579"/>
            <a:ext cx="5315567" cy="37355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1" t="6843" r="10047" b="4862"/>
          <a:stretch/>
        </p:blipFill>
        <p:spPr>
          <a:xfrm>
            <a:off x="460988" y="24697233"/>
            <a:ext cx="5580622" cy="410748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t="6384" r="10170" b="5598"/>
          <a:stretch/>
        </p:blipFill>
        <p:spPr>
          <a:xfrm>
            <a:off x="6149045" y="24722841"/>
            <a:ext cx="5314680" cy="38301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/>
              <p:cNvSpPr/>
              <p:nvPr/>
            </p:nvSpPr>
            <p:spPr>
              <a:xfrm>
                <a:off x="10615079" y="17589730"/>
                <a:ext cx="2233560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С=</m:t>
                      </m:r>
                      <m:r>
                        <a:rPr lang="ru-RU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ru-RU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1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ru-RU" sz="1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ru-RU" sz="1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ru-RU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ru-RU" sz="1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ru-RU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1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ru-RU" sz="1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ru-RU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func>
                        </m:num>
                        <m:den>
                          <m:r>
                            <a:rPr lang="ru-RU" sz="1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ru-RU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ru-RU" sz="1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079" y="17589730"/>
                <a:ext cx="2233560" cy="61901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Прямоугольник 26"/>
              <p:cNvSpPr/>
              <p:nvPr/>
            </p:nvSpPr>
            <p:spPr>
              <a:xfrm>
                <a:off x="12989461" y="17767345"/>
                <a:ext cx="1245726" cy="502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5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</a:rPr>
                  <a:t>z</a:t>
                </a:r>
                <a:r>
                  <a:rPr kumimoji="0" lang="ru-RU" sz="1800" b="0" i="0" u="none" strike="noStrike" kern="5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kumimoji="0" lang="ru-RU" sz="1800" b="0" i="1" u="none" strike="noStrike" kern="5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kumimoji="0" lang="ru-RU" sz="1800" b="0" i="1" u="none" strike="noStrike" kern="5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kumimoji="0" lang="ru-RU" sz="1800" b="0" i="1" u="none" strike="noStrike" kern="5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sSup>
                          <m:sSupPr>
                            <m:ctrlPr>
                              <a:rPr kumimoji="0" lang="ru-RU" sz="1800" b="0" i="1" u="none" strike="noStrike" kern="5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ru-RU" sz="1800" b="0" i="1" u="none" strike="noStrike" kern="5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0" lang="ru-RU" sz="1800" b="0" i="1" u="none" strike="noStrike" kern="5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ru-RU" sz="1800" b="0" i="1" u="none" strike="noStrike" kern="5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ru-RU" sz="1800" b="0" i="1" u="none" strike="noStrike" kern="5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u-RU" sz="1800" b="0" i="1" u="none" strike="noStrike" kern="5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ru-RU" sz="1800" b="0" i="1" u="none" strike="noStrike" kern="5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ru-RU" sz="1800" b="0" i="1" u="none" strike="noStrike" kern="5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𝑘𝑇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r>
                  <a:rPr kumimoji="0" lang="ru-RU" sz="2000" b="0" i="0" u="none" strike="noStrike" kern="5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461" y="17767345"/>
                <a:ext cx="1245726" cy="502189"/>
              </a:xfrm>
              <a:prstGeom prst="rect">
                <a:avLst/>
              </a:prstGeom>
              <a:blipFill rotWithShape="1">
                <a:blip r:embed="rId17"/>
                <a:stretch>
                  <a:fillRect l="-4412" b="-170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t="8765" r="11350" b="5910"/>
          <a:stretch/>
        </p:blipFill>
        <p:spPr>
          <a:xfrm>
            <a:off x="6357998" y="20527769"/>
            <a:ext cx="4896774" cy="361719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015" y="19243354"/>
            <a:ext cx="5171014" cy="669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17587156" y="21620707"/>
            <a:ext cx="1877437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(</a:t>
            </a:r>
            <a:r>
              <a:rPr lang="ru-RU" sz="1800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Y</a:t>
            </a:r>
            <a:r>
              <a:rPr lang="ru-RU" sz="1800" baseline="-25000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1-x</a:t>
            </a:r>
            <a:r>
              <a:rPr lang="ru-RU" sz="1800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Nd</a:t>
            </a:r>
            <a:r>
              <a:rPr lang="ru-RU" sz="1800" baseline="-25000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ru-RU" sz="1800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)</a:t>
            </a:r>
            <a:r>
              <a:rPr lang="ru-RU" sz="1800" baseline="-25000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2</a:t>
            </a:r>
            <a:r>
              <a:rPr lang="ru-RU" sz="1800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BaNiO</a:t>
            </a:r>
            <a:r>
              <a:rPr lang="ru-RU" sz="1800" baseline="-25000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5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042810" y="19856900"/>
            <a:ext cx="1954381" cy="390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(Y</a:t>
            </a:r>
            <a:r>
              <a:rPr lang="ru-RU" sz="1800" b="1" baseline="-25000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1-x</a:t>
            </a:r>
            <a:r>
              <a:rPr lang="ru-RU" sz="1800" b="1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Nd</a:t>
            </a:r>
            <a:r>
              <a:rPr lang="ru-RU" sz="1800" b="1" baseline="-25000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ru-RU" sz="1800" b="1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)</a:t>
            </a:r>
            <a:r>
              <a:rPr lang="ru-RU" sz="1800" b="1" baseline="-25000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2</a:t>
            </a:r>
            <a:r>
              <a:rPr lang="ru-RU" sz="1800" b="1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BaNiO</a:t>
            </a:r>
            <a:r>
              <a:rPr lang="ru-RU" sz="1800" b="1" baseline="-25000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5 </a:t>
            </a:r>
            <a:endParaRPr lang="ru-RU" sz="1800" b="1" dirty="0">
              <a:solidFill>
                <a:srgbClr val="0070C0"/>
              </a:solidFill>
              <a:ea typeface="Calibri"/>
              <a:cs typeface="Times New Roman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64828" y="19824575"/>
            <a:ext cx="1941557" cy="390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(</a:t>
            </a:r>
            <a:r>
              <a:rPr lang="ru-RU" sz="1800" b="1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Y</a:t>
            </a:r>
            <a:r>
              <a:rPr lang="ru-RU" sz="1800" b="1" baseline="-25000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1-x</a:t>
            </a:r>
            <a:r>
              <a:rPr lang="en-US" sz="1800" b="1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Ca</a:t>
            </a:r>
            <a:r>
              <a:rPr lang="ru-RU" sz="1800" b="1" baseline="-25000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ru-RU" sz="1800" b="1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)</a:t>
            </a:r>
            <a:r>
              <a:rPr lang="ru-RU" sz="1800" b="1" baseline="-25000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2</a:t>
            </a:r>
            <a:r>
              <a:rPr lang="ru-RU" sz="1800" b="1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BaNiO</a:t>
            </a:r>
            <a:r>
              <a:rPr lang="ru-RU" sz="1800" b="1" baseline="-25000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5 </a:t>
            </a:r>
            <a:endParaRPr lang="ru-RU" sz="1800" b="1" dirty="0">
              <a:solidFill>
                <a:srgbClr val="0070C0"/>
              </a:solidFill>
              <a:ea typeface="Calibri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168683" y="19824575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и</m:t>
                      </m:r>
                    </m:oMath>
                  </m:oMathPara>
                </a14:m>
                <a:endParaRPr lang="ru-RU" sz="1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683" y="19824575"/>
                <a:ext cx="37862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Прямоугольник 34"/>
              <p:cNvSpPr/>
              <p:nvPr/>
            </p:nvSpPr>
            <p:spPr>
              <a:xfrm>
                <a:off x="18031088" y="22535175"/>
                <a:ext cx="10871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smtClean="0">
                          <a:solidFill>
                            <a:srgbClr val="00B050"/>
                          </a:solidFill>
                          <a:latin typeface="Cambria Math"/>
                          <a:ea typeface="ＭＳ Ｐゴシック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ru-RU" sz="2000" b="0" i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ru-RU" sz="2000" b="0" i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04</m:t>
                      </m:r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1088" y="22535175"/>
                <a:ext cx="1087157" cy="4001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Прямоугольник 37"/>
              <p:cNvSpPr/>
              <p:nvPr/>
            </p:nvSpPr>
            <p:spPr>
              <a:xfrm>
                <a:off x="10719810" y="18341405"/>
                <a:ext cx="3407407" cy="921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kumimoji="0" lang="ru-RU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ru-RU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0" lang="ru-RU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kumimoji="0" lang="ru-RU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0" lang="ru-RU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14+5</m:t>
                              </m:r>
                              <m:sSup>
                                <m:sSupPr>
                                  <m:ctrlPr>
                                    <a:rPr kumimoji="0" lang="ru-RU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0" lang="ru-RU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</m:num>
                                    <m:den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kumimoji="0" lang="ru-RU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ru-RU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0" lang="ru-RU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</m:num>
                                    <m:den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kumimoji="0" lang="ru-RU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0" lang="ru-RU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0" lang="ru-RU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ru-RU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0" lang="ru-RU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kumimoji="0" lang="ru-RU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kumimoji="0" lang="ru-RU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0" lang="ru-RU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7+5</m:t>
                              </m:r>
                              <m:sSup>
                                <m:sSupPr>
                                  <m:ctrlPr>
                                    <a:rPr kumimoji="0" lang="ru-RU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0" lang="ru-RU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</m:num>
                                    <m:den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kumimoji="0" lang="ru-RU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kumimoji="0" lang="ru-RU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0" lang="ru-RU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</m:num>
                                    <m:den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kumimoji="0" lang="ru-RU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ru-RU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0" lang="ru-RU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</m:num>
                                    <m:den>
                                      <m:r>
                                        <a:rPr kumimoji="0" lang="ru-RU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r>
                            <a:rPr kumimoji="0" lang="ru-RU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𝑘𝑇</m:t>
                          </m:r>
                        </m:den>
                      </m:f>
                    </m:oMath>
                  </m:oMathPara>
                </a14:m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810" y="18341405"/>
                <a:ext cx="3407407" cy="92179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A99939FC-B00D-4FDA-B642-F93F8C1B2F40}"/>
              </a:ext>
            </a:extLst>
          </p:cNvPr>
          <p:cNvPicPr/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" r="48057" b="50201"/>
          <a:stretch/>
        </p:blipFill>
        <p:spPr bwMode="auto">
          <a:xfrm>
            <a:off x="12900516" y="25941187"/>
            <a:ext cx="4537690" cy="32530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Рисунок 38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5" t="5488" r="11049" b="4658"/>
          <a:stretch/>
        </p:blipFill>
        <p:spPr>
          <a:xfrm>
            <a:off x="14505625" y="13895301"/>
            <a:ext cx="3484594" cy="2718702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5" t="5487" r="11049" b="7368"/>
          <a:stretch/>
        </p:blipFill>
        <p:spPr>
          <a:xfrm>
            <a:off x="14661439" y="16492485"/>
            <a:ext cx="3369649" cy="2549720"/>
          </a:xfrm>
          <a:prstGeom prst="rect">
            <a:avLst/>
          </a:prstGeom>
        </p:spPr>
      </p:pic>
      <p:sp>
        <p:nvSpPr>
          <p:cNvPr id="41" name="Прямоугольник 40"/>
          <p:cNvSpPr/>
          <p:nvPr/>
        </p:nvSpPr>
        <p:spPr>
          <a:xfrm>
            <a:off x="10202765" y="15901769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S=0</a:t>
            </a: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0230548" y="16189621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S=1</a:t>
            </a: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186989" y="16492485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S=2</a:t>
            </a: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18541" y="16827603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S=3</a:t>
            </a: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68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549</Words>
  <Application>Microsoft Office PowerPoint</Application>
  <PresentationFormat>Произвольный</PresentationFormat>
  <Paragraphs>43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Влияние ферронов на термодинамические свойства  халдейновского магнетика (Y1−xAx)2BaNiO5  (A=Ca, Nd).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Lena</dc:creator>
  <cp:lastModifiedBy>Lena</cp:lastModifiedBy>
  <cp:revision>19</cp:revision>
  <dcterms:created xsi:type="dcterms:W3CDTF">2019-06-03T16:22:33Z</dcterms:created>
  <dcterms:modified xsi:type="dcterms:W3CDTF">2019-06-04T22:59:39Z</dcterms:modified>
</cp:coreProperties>
</file>