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1" r:id="rId4"/>
    <p:sldId id="272" r:id="rId5"/>
    <p:sldId id="270" r:id="rId6"/>
    <p:sldId id="266" r:id="rId7"/>
    <p:sldId id="273" r:id="rId8"/>
    <p:sldId id="269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  <a:srgbClr val="D4DEEC"/>
    <a:srgbClr val="AEC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70" autoAdjust="0"/>
  </p:normalViewPr>
  <p:slideViewPr>
    <p:cSldViewPr>
      <p:cViewPr varScale="1">
        <p:scale>
          <a:sx n="62" d="100"/>
          <a:sy n="62" d="100"/>
        </p:scale>
        <p:origin x="1614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57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заключалась задача</a:t>
            </a:r>
          </a:p>
        </p:txBody>
      </p:sp>
    </p:spTree>
    <p:extLst>
      <p:ext uri="{BB962C8B-B14F-4D97-AF65-F5344CB8AC3E}">
        <p14:creationId xmlns:p14="http://schemas.microsoft.com/office/powerpoint/2010/main" val="123059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заключалась задача</a:t>
            </a:r>
          </a:p>
        </p:txBody>
      </p:sp>
    </p:spTree>
    <p:extLst>
      <p:ext uri="{BB962C8B-B14F-4D97-AF65-F5344CB8AC3E}">
        <p14:creationId xmlns:p14="http://schemas.microsoft.com/office/powerpoint/2010/main" val="50013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заключалась задача</a:t>
            </a:r>
          </a:p>
        </p:txBody>
      </p:sp>
    </p:spTree>
    <p:extLst>
      <p:ext uri="{BB962C8B-B14F-4D97-AF65-F5344CB8AC3E}">
        <p14:creationId xmlns:p14="http://schemas.microsoft.com/office/powerpoint/2010/main" val="183698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заключалась задача</a:t>
            </a:r>
          </a:p>
        </p:txBody>
      </p:sp>
    </p:spTree>
    <p:extLst>
      <p:ext uri="{BB962C8B-B14F-4D97-AF65-F5344CB8AC3E}">
        <p14:creationId xmlns:p14="http://schemas.microsoft.com/office/powerpoint/2010/main" val="144505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состоит работа аналитика</a:t>
            </a:r>
            <a:endParaRPr lang="en-US" dirty="0"/>
          </a:p>
          <a:p>
            <a:r>
              <a:rPr lang="en-US" dirty="0"/>
              <a:t>Jira, Confluence </a:t>
            </a:r>
            <a:r>
              <a:rPr lang="ru-RU" dirty="0"/>
              <a:t>и здравый смысл.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9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чем состоит работа аналитика</a:t>
            </a:r>
            <a:endParaRPr lang="en-US" dirty="0"/>
          </a:p>
          <a:p>
            <a:r>
              <a:rPr lang="en-US" dirty="0"/>
              <a:t>Jira, Confluence </a:t>
            </a:r>
            <a:r>
              <a:rPr lang="ru-RU" dirty="0"/>
              <a:t>и здравый смысл.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7116915" y="3011338"/>
            <a:ext cx="12059862" cy="3472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/>
              <a:t>Отчет о прохождении производственной практики</a:t>
            </a: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7116915" y="6819890"/>
            <a:ext cx="15084198" cy="5647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b="1" dirty="0"/>
              <a:t>Студент СКБ-171: </a:t>
            </a:r>
            <a:r>
              <a:rPr lang="ru-RU" dirty="0"/>
              <a:t> Р.Г. Астраханцев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Руководитель практики: </a:t>
            </a:r>
            <a:r>
              <a:rPr lang="ru-RU" dirty="0"/>
              <a:t>А.Ю. Нестеренко</a:t>
            </a:r>
            <a:endParaRPr lang="ru-RU" u="sng" dirty="0"/>
          </a:p>
          <a:p>
            <a:r>
              <a:rPr lang="ru-RU" b="1" dirty="0"/>
              <a:t>Руководитель от НИУ ВШЭ:  </a:t>
            </a:r>
            <a:r>
              <a:rPr lang="ru-RU" dirty="0"/>
              <a:t>А.Б. Лось</a:t>
            </a:r>
          </a:p>
          <a:p>
            <a:endParaRPr lang="ru-RU" dirty="0"/>
          </a:p>
          <a:p>
            <a:r>
              <a:rPr lang="ru-RU" b="1" dirty="0"/>
              <a:t>Место проведения:  </a:t>
            </a:r>
            <a:r>
              <a:rPr lang="ru-RU" dirty="0"/>
              <a:t>Кафедра КБ, НИУ ВШЭ</a:t>
            </a:r>
          </a:p>
          <a:p>
            <a:r>
              <a:rPr lang="ru-RU" b="1" dirty="0"/>
              <a:t>Даты проведения: </a:t>
            </a:r>
            <a:r>
              <a:rPr lang="ru-RU" dirty="0"/>
              <a:t>01.07.21-31.07.21</a:t>
            </a:r>
            <a:endParaRPr lang="ru-RU" b="1" dirty="0"/>
          </a:p>
          <a:p>
            <a:endParaRPr lang="ru-RU" dirty="0"/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7116915" y="1524282"/>
            <a:ext cx="9443423" cy="14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/>
              <a:t>Московский институт электроники и математики им. А. Н. Тихонова</a:t>
            </a:r>
            <a:endParaRPr dirty="0"/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2467672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dirty="0" err="1"/>
              <a:t>Москва</a:t>
            </a:r>
            <a:r>
              <a:rPr dirty="0"/>
              <a:t>, 20</a:t>
            </a:r>
            <a:r>
              <a:rPr lang="ru-RU" dirty="0"/>
              <a:t>21</a:t>
            </a:r>
            <a:endParaRPr dirty="0"/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2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3476106" cy="256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Индивидуальное задание</a:t>
            </a: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3270D89-CCAF-43B2-9AED-4E6B6EC7D871}"/>
              </a:ext>
            </a:extLst>
          </p:cNvPr>
          <p:cNvSpPr txBox="1"/>
          <p:nvPr/>
        </p:nvSpPr>
        <p:spPr>
          <a:xfrm>
            <a:off x="2542928" y="3401616"/>
            <a:ext cx="12073668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Постановка задачи и актуальность</a:t>
            </a:r>
          </a:p>
        </p:txBody>
      </p:sp>
      <p:pic>
        <p:nvPicPr>
          <p:cNvPr id="103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EA85F794-60E5-4A06-9B99-1ADD69BE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63" y="669325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B3C6684E-B933-48AC-847F-C57AD59A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23" y="6478155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F968972D-CBDA-4366-A4AC-01874EE9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72" y="4567991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0E7337E8-A36C-4A7D-9F7F-D4D56DC8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14" y="9026997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8ADD0841-1B01-4FE7-B337-DA57B911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65" y="901824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онверт – Бесплатные иконки: мультимедиа">
            <a:extLst>
              <a:ext uri="{FF2B5EF4-FFF2-40B4-BE49-F238E27FC236}">
                <a16:creationId xmlns:a16="http://schemas.microsoft.com/office/drawing/2014/main" id="{3574CFCB-CB0F-419D-9DE6-A91941E0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526" y="5859078"/>
            <a:ext cx="5221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3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3476106" cy="256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Индивидуальное задание</a:t>
            </a: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3270D89-CCAF-43B2-9AED-4E6B6EC7D871}"/>
              </a:ext>
            </a:extLst>
          </p:cNvPr>
          <p:cNvSpPr txBox="1"/>
          <p:nvPr/>
        </p:nvSpPr>
        <p:spPr>
          <a:xfrm>
            <a:off x="2542928" y="3401616"/>
            <a:ext cx="12073668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Постановка задачи и актуальность</a:t>
            </a:r>
          </a:p>
        </p:txBody>
      </p:sp>
      <p:pic>
        <p:nvPicPr>
          <p:cNvPr id="103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EA85F794-60E5-4A06-9B99-1ADD69BE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63" y="669325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B3C6684E-B933-48AC-847F-C57AD59A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23" y="6478155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F968972D-CBDA-4366-A4AC-01874EE9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72" y="4567991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0E7337E8-A36C-4A7D-9F7F-D4D56DC8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14" y="9026997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8ADD0841-1B01-4FE7-B337-DA57B911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65" y="901824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онверт – Бесплатные иконки: мультимедиа">
            <a:extLst>
              <a:ext uri="{FF2B5EF4-FFF2-40B4-BE49-F238E27FC236}">
                <a16:creationId xmlns:a16="http://schemas.microsoft.com/office/drawing/2014/main" id="{3574CFCB-CB0F-419D-9DE6-A91941E0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526" y="5859078"/>
            <a:ext cx="5221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9A9E9579-1D7F-4D7A-8666-50006938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85" y="8124962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3A7358B0-9A2B-4B4F-ADE0-C48D84AB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110" y="10472832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F1408BF8-E769-45B2-956F-D4EE5495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98" y="10562251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39C31BD6-D8DB-458F-B93E-3B33483B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17" y="6022850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Галочка | Бесплатно значок">
            <a:extLst>
              <a:ext uri="{FF2B5EF4-FFF2-40B4-BE49-F238E27FC236}">
                <a16:creationId xmlns:a16="http://schemas.microsoft.com/office/drawing/2014/main" id="{519F86EB-3D38-42F1-852A-4DD122E9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96" y="9018240"/>
            <a:ext cx="717341" cy="7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Галочка | Бесплатно значок">
            <a:extLst>
              <a:ext uri="{FF2B5EF4-FFF2-40B4-BE49-F238E27FC236}">
                <a16:creationId xmlns:a16="http://schemas.microsoft.com/office/drawing/2014/main" id="{792D358D-14E7-4209-A156-C5D653AA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79" y="9018239"/>
            <a:ext cx="717341" cy="7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Галочка | Бесплатно значок">
            <a:extLst>
              <a:ext uri="{FF2B5EF4-FFF2-40B4-BE49-F238E27FC236}">
                <a16:creationId xmlns:a16="http://schemas.microsoft.com/office/drawing/2014/main" id="{972DAE2A-E8C2-4A7D-8BCE-4000B187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762" y="9026997"/>
            <a:ext cx="717341" cy="7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Галочка | Бесплатно значок">
            <a:extLst>
              <a:ext uri="{FF2B5EF4-FFF2-40B4-BE49-F238E27FC236}">
                <a16:creationId xmlns:a16="http://schemas.microsoft.com/office/drawing/2014/main" id="{042CA187-ABC0-40E0-ABE5-D79B1F95F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527" y="9026997"/>
            <a:ext cx="717341" cy="7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6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4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3476106" cy="256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Индивидуальное задание</a:t>
            </a: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3270D89-CCAF-43B2-9AED-4E6B6EC7D871}"/>
              </a:ext>
            </a:extLst>
          </p:cNvPr>
          <p:cNvSpPr txBox="1"/>
          <p:nvPr/>
        </p:nvSpPr>
        <p:spPr>
          <a:xfrm>
            <a:off x="2542928" y="3401616"/>
            <a:ext cx="12073668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Постановка задачи и актуальность</a:t>
            </a:r>
          </a:p>
        </p:txBody>
      </p:sp>
      <p:pic>
        <p:nvPicPr>
          <p:cNvPr id="103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EA85F794-60E5-4A06-9B99-1ADD69BE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63" y="669325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B3C6684E-B933-48AC-847F-C57AD59A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23" y="6478155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F968972D-CBDA-4366-A4AC-01874EE9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72" y="4567991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0E7337E8-A36C-4A7D-9F7F-D4D56DC8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54" y="959492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8ADD0841-1B01-4FE7-B337-DA57B911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32" y="9175789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онверт – Бесплатные иконки: мультимедиа">
            <a:extLst>
              <a:ext uri="{FF2B5EF4-FFF2-40B4-BE49-F238E27FC236}">
                <a16:creationId xmlns:a16="http://schemas.microsoft.com/office/drawing/2014/main" id="{3574CFCB-CB0F-419D-9DE6-A91941E0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452" y="6176057"/>
            <a:ext cx="5221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Галочка | Бесплатно значок">
            <a:extLst>
              <a:ext uri="{FF2B5EF4-FFF2-40B4-BE49-F238E27FC236}">
                <a16:creationId xmlns:a16="http://schemas.microsoft.com/office/drawing/2014/main" id="{519F86EB-3D38-42F1-852A-4DD122E9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522" y="8546553"/>
            <a:ext cx="1506008" cy="1506008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C51AAF-98B2-4448-9E4E-FDA7C317C6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  <a14:imgEffect>
                      <a14:artisticGlass/>
                    </a14:imgEffect>
                  </a14:imgLayer>
                </a14:imgProps>
              </a:ext>
            </a:extLst>
          </a:blip>
          <a:srcRect t="25161" b="19329"/>
          <a:stretch/>
        </p:blipFill>
        <p:spPr>
          <a:xfrm>
            <a:off x="11245601" y="4558907"/>
            <a:ext cx="5448300" cy="3024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69F0AAA-D567-43E2-9C2E-5FA9081D277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</a14:imgLayer>
                </a14:imgProps>
              </a:ext>
            </a:extLst>
          </a:blip>
          <a:srcRect l="3492" t="38378" r="81282" b="32909"/>
          <a:stretch/>
        </p:blipFill>
        <p:spPr>
          <a:xfrm>
            <a:off x="10297757" y="6985077"/>
            <a:ext cx="829550" cy="156437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5614688-9925-49BB-ABB4-0B29ACF62A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</a14:imgLayer>
                </a14:imgProps>
              </a:ext>
            </a:extLst>
          </a:blip>
          <a:srcRect l="18759" t="42343" r="66015" b="28961"/>
          <a:stretch/>
        </p:blipFill>
        <p:spPr>
          <a:xfrm>
            <a:off x="7704655" y="4887416"/>
            <a:ext cx="829550" cy="156344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CC3F40A-4C9A-422F-99CD-5FFB19D1A53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</a14:imgLayer>
                </a14:imgProps>
              </a:ext>
            </a:extLst>
          </a:blip>
          <a:srcRect l="33944" t="42343" r="48531" b="32909"/>
          <a:stretch/>
        </p:blipFill>
        <p:spPr>
          <a:xfrm>
            <a:off x="5323832" y="7475614"/>
            <a:ext cx="954836" cy="13483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DF23D5A-A282-4DDE-A329-F77924711C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</a14:imgLayer>
                </a14:imgProps>
              </a:ext>
            </a:extLst>
          </a:blip>
          <a:srcRect l="51451" t="25161" r="29282" b="19329"/>
          <a:stretch/>
        </p:blipFill>
        <p:spPr>
          <a:xfrm>
            <a:off x="5520650" y="10797927"/>
            <a:ext cx="1049695" cy="302433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BD32668-7528-4B37-8006-6C6320AB5F3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0" b="89685" l="6294" r="90210">
                        <a14:foregroundMark x1="6294" y1="50175" x2="6294" y2="50175"/>
                        <a14:foregroundMark x1="90210" y1="50699" x2="90210" y2="50699"/>
                      </a14:backgroundRemoval>
                    </a14:imgEffect>
                  </a14:imgLayer>
                </a14:imgProps>
              </a:ext>
            </a:extLst>
          </a:blip>
          <a:srcRect l="70736" t="25161" b="19329"/>
          <a:stretch/>
        </p:blipFill>
        <p:spPr>
          <a:xfrm>
            <a:off x="9402006" y="10602465"/>
            <a:ext cx="1594414" cy="3024337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CFECDD7-854F-40B7-BD4E-29A5B356C899}"/>
              </a:ext>
            </a:extLst>
          </p:cNvPr>
          <p:cNvGrpSpPr/>
          <p:nvPr/>
        </p:nvGrpSpPr>
        <p:grpSpPr>
          <a:xfrm>
            <a:off x="11222619" y="8891037"/>
            <a:ext cx="5448300" cy="3024338"/>
            <a:chOff x="11399877" y="9325126"/>
            <a:chExt cx="5448300" cy="3024338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213D6995-3591-43A4-9AF0-53D08C07B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90" b="89685" l="6294" r="90210">
                          <a14:foregroundMark x1="6294" y1="50175" x2="6294" y2="50175"/>
                          <a14:foregroundMark x1="90210" y1="50699" x2="90210" y2="50699"/>
                        </a14:backgroundRemoval>
                      </a14:imgEffect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t="25161" b="19329"/>
            <a:stretch/>
          </p:blipFill>
          <p:spPr>
            <a:xfrm>
              <a:off x="11399877" y="9325126"/>
              <a:ext cx="5448300" cy="3024337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EEAF37DB-58AC-4D96-AB3B-90F01DEA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90" b="89685" l="6294" r="90210">
                          <a14:foregroundMark x1="6294" y1="50175" x2="6294" y2="50175"/>
                          <a14:foregroundMark x1="90210" y1="50699" x2="90210" y2="50699"/>
                        </a14:backgroundRemoval>
                      </a14:imgEffect>
                    </a14:imgLayer>
                  </a14:imgProps>
                </a:ext>
              </a:extLst>
            </a:blip>
            <a:srcRect l="3492" t="38378" r="81282" b="32909"/>
            <a:stretch/>
          </p:blipFill>
          <p:spPr>
            <a:xfrm>
              <a:off x="11587013" y="10055111"/>
              <a:ext cx="829550" cy="1564372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8ADD1066-7B9D-4937-935E-E9B485EDC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90" b="89685" l="6294" r="90210">
                          <a14:foregroundMark x1="6294" y1="50175" x2="6294" y2="50175"/>
                          <a14:foregroundMark x1="90210" y1="50699" x2="90210" y2="50699"/>
                        </a14:backgroundRemoval>
                      </a14:imgEffect>
                    </a14:imgLayer>
                  </a14:imgProps>
                </a:ext>
              </a:extLst>
            </a:blip>
            <a:srcRect l="18759" t="42343" r="66015" b="28961"/>
            <a:stretch/>
          </p:blipFill>
          <p:spPr>
            <a:xfrm>
              <a:off x="12416563" y="10271136"/>
              <a:ext cx="829550" cy="1563442"/>
            </a:xfrm>
            <a:prstGeom prst="rect">
              <a:avLst/>
            </a:prstGeom>
          </p:spPr>
        </p:pic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CB44F4A0-ED80-43BB-8582-B75A428F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90" b="89685" l="6294" r="90210">
                          <a14:foregroundMark x1="6294" y1="50175" x2="6294" y2="50175"/>
                          <a14:foregroundMark x1="90210" y1="50699" x2="90210" y2="50699"/>
                        </a14:backgroundRemoval>
                      </a14:imgEffect>
                    </a14:imgLayer>
                  </a14:imgProps>
                </a:ext>
              </a:extLst>
            </a:blip>
            <a:srcRect l="70736" t="25161" b="19329"/>
            <a:stretch/>
          </p:blipFill>
          <p:spPr>
            <a:xfrm>
              <a:off x="15250642" y="9325127"/>
              <a:ext cx="1594414" cy="3024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5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3476106" cy="256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Индивидуальное задание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3E28-85D1-4303-B992-7BB896E4820D}"/>
              </a:ext>
            </a:extLst>
          </p:cNvPr>
          <p:cNvSpPr txBox="1"/>
          <p:nvPr/>
        </p:nvSpPr>
        <p:spPr>
          <a:xfrm>
            <a:off x="2323966" y="4963022"/>
            <a:ext cx="9498085" cy="4914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Построение алгоритма распределённой генерации ключа</a:t>
            </a:r>
            <a:endParaRPr lang="en-US" sz="4000" i="0" dirty="0">
              <a:effectLst/>
              <a:latin typeface="Segoe UI" panose="020B0502040204020203" pitchFamily="34" charset="0"/>
            </a:endParaRP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Построение распределённого алгоритма выработки подписи</a:t>
            </a:r>
            <a:endParaRPr lang="en-US" sz="4000" i="0" dirty="0">
              <a:effectLst/>
              <a:latin typeface="Segoe UI" panose="020B0502040204020203" pitchFamily="34" charset="0"/>
            </a:endParaRP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Модификация полученных алгоритмов в схему с нулевым доверием</a:t>
            </a: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3270D89-CCAF-43B2-9AED-4E6B6EC7D871}"/>
              </a:ext>
            </a:extLst>
          </p:cNvPr>
          <p:cNvSpPr txBox="1"/>
          <p:nvPr/>
        </p:nvSpPr>
        <p:spPr>
          <a:xfrm>
            <a:off x="4732256" y="3877410"/>
            <a:ext cx="5371511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Задачи</a:t>
            </a:r>
            <a:r>
              <a:rPr lang="en-US" sz="4800" dirty="0"/>
              <a:t> </a:t>
            </a:r>
            <a:r>
              <a:rPr lang="ru-RU" sz="4800" dirty="0"/>
              <a:t>практики</a:t>
            </a:r>
          </a:p>
        </p:txBody>
      </p:sp>
      <p:sp>
        <p:nvSpPr>
          <p:cNvPr id="12" name="Очень крутой заголовок…">
            <a:extLst>
              <a:ext uri="{FF2B5EF4-FFF2-40B4-BE49-F238E27FC236}">
                <a16:creationId xmlns:a16="http://schemas.microsoft.com/office/drawing/2014/main" id="{576D82F8-C982-48DA-8558-5B46F51A8A6A}"/>
              </a:ext>
            </a:extLst>
          </p:cNvPr>
          <p:cNvSpPr txBox="1"/>
          <p:nvPr/>
        </p:nvSpPr>
        <p:spPr>
          <a:xfrm>
            <a:off x="14855285" y="3874196"/>
            <a:ext cx="7488831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Содержание</a:t>
            </a:r>
            <a:r>
              <a:rPr lang="en-US" sz="4800" dirty="0"/>
              <a:t> </a:t>
            </a:r>
            <a:r>
              <a:rPr lang="ru-RU" sz="4800" dirty="0"/>
              <a:t>практики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1E303-BD9C-4A91-9D3C-C2F5EF0AC105}"/>
              </a:ext>
            </a:extLst>
          </p:cNvPr>
          <p:cNvSpPr txBox="1"/>
          <p:nvPr/>
        </p:nvSpPr>
        <p:spPr>
          <a:xfrm>
            <a:off x="12837134" y="5270798"/>
            <a:ext cx="10516106" cy="5222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Схемы разделения секрета (Шамира, VSS и др.)</a:t>
            </a: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Схема подписи Эль-</a:t>
            </a:r>
            <a:r>
              <a:rPr lang="ru-RU" sz="4000" i="0" dirty="0" err="1">
                <a:effectLst/>
                <a:latin typeface="Segoe UI" panose="020B0502040204020203" pitchFamily="34" charset="0"/>
              </a:rPr>
              <a:t>Гамаля</a:t>
            </a:r>
            <a:endParaRPr lang="ru-RU" sz="4000" i="0" dirty="0">
              <a:effectLst/>
              <a:latin typeface="Segoe UI" panose="020B0502040204020203" pitchFamily="34" charset="0"/>
            </a:endParaRP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Вычисление произведений секретов на основе их долей</a:t>
            </a: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>
                <a:effectLst/>
                <a:latin typeface="Segoe UI" panose="020B0502040204020203" pitchFamily="34" charset="0"/>
              </a:rPr>
              <a:t>Инверсия секретов на основе их долей</a:t>
            </a:r>
          </a:p>
          <a:p>
            <a:pPr marL="742950" indent="-7429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000" i="0" dirty="0" err="1">
                <a:effectLst/>
                <a:latin typeface="Segoe UI" panose="020B0502040204020203" pitchFamily="34" charset="0"/>
              </a:rPr>
              <a:t>Мультиподпись</a:t>
            </a:r>
            <a:r>
              <a:rPr lang="ru-RU" sz="4000" i="0" dirty="0">
                <a:effectLst/>
                <a:latin typeface="Segoe UI" panose="020B0502040204020203" pitchFamily="34" charset="0"/>
              </a:rPr>
              <a:t> блокчейна</a:t>
            </a:r>
          </a:p>
        </p:txBody>
      </p:sp>
    </p:spTree>
    <p:extLst>
      <p:ext uri="{BB962C8B-B14F-4D97-AF65-F5344CB8AC3E}">
        <p14:creationId xmlns:p14="http://schemas.microsoft.com/office/powerpoint/2010/main" val="24100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6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7137904" cy="1235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Процесс выполнения задания</a:t>
            </a:r>
          </a:p>
        </p:txBody>
      </p:sp>
      <p:sp>
        <p:nvSpPr>
          <p:cNvPr id="15" name="Очень крутой заголовок…">
            <a:extLst>
              <a:ext uri="{FF2B5EF4-FFF2-40B4-BE49-F238E27FC236}">
                <a16:creationId xmlns:a16="http://schemas.microsoft.com/office/drawing/2014/main" id="{D6DAFDE2-6DE1-4F03-B0B0-85C5C079570B}"/>
              </a:ext>
            </a:extLst>
          </p:cNvPr>
          <p:cNvSpPr txBox="1"/>
          <p:nvPr/>
        </p:nvSpPr>
        <p:spPr>
          <a:xfrm>
            <a:off x="2542927" y="3401616"/>
            <a:ext cx="17541103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Схема Эль </a:t>
            </a:r>
            <a:r>
              <a:rPr lang="ru-RU" sz="4800" dirty="0" err="1"/>
              <a:t>Гамаля</a:t>
            </a:r>
            <a:r>
              <a:rPr lang="ru-RU" sz="4800" dirty="0"/>
              <a:t>. Генерация ключа с нулевым доверием  </a:t>
            </a:r>
          </a:p>
        </p:txBody>
      </p:sp>
      <p:pic>
        <p:nvPicPr>
          <p:cNvPr id="16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6D4DBC87-5D0D-4C4E-B975-F64ABFB7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63" y="669325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E3958162-E868-409C-B940-9DA19C5C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77" y="427329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Форма человека – Бесплатные иконки: люди">
            <a:extLst>
              <a:ext uri="{FF2B5EF4-FFF2-40B4-BE49-F238E27FC236}">
                <a16:creationId xmlns:a16="http://schemas.microsoft.com/office/drawing/2014/main" id="{653726A6-AF43-4229-A44F-809B6A85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06" y="957938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16D459F0-D31F-4DFA-A9C0-9A777E76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30" y="10674424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F485CF0F-9B44-454D-BA7B-49B4CF8A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25" y="5245404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BCE3D935-A920-404E-8EE6-8237D9A0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26" y="7898448"/>
            <a:ext cx="1025007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46C4B3C1-EF98-42D0-96E0-6DF6577C5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5"/>
          <a:stretch/>
        </p:blipFill>
        <p:spPr bwMode="auto">
          <a:xfrm>
            <a:off x="6902959" y="5245404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54498170-433C-4072-8E32-EA02DDAC9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r="30435"/>
          <a:stretch/>
        </p:blipFill>
        <p:spPr bwMode="auto">
          <a:xfrm>
            <a:off x="8189659" y="5245404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21BA7391-F0D4-4869-B27E-1769094DC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1"/>
          <a:stretch/>
        </p:blipFill>
        <p:spPr bwMode="auto">
          <a:xfrm>
            <a:off x="9599712" y="5245404"/>
            <a:ext cx="314152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75AFE402-DC50-4032-98D1-E66607E94724}"/>
              </a:ext>
            </a:extLst>
          </p:cNvPr>
          <p:cNvSpPr/>
          <p:nvPr/>
        </p:nvSpPr>
        <p:spPr>
          <a:xfrm>
            <a:off x="6228041" y="5515591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80A72A2-B7AE-4F32-9D0E-C0DF7B17C1ED}"/>
              </a:ext>
            </a:extLst>
          </p:cNvPr>
          <p:cNvSpPr/>
          <p:nvPr/>
        </p:nvSpPr>
        <p:spPr>
          <a:xfrm>
            <a:off x="6228040" y="7926319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61E78CC9-890B-40D3-BB10-07B14DCCE832}"/>
              </a:ext>
            </a:extLst>
          </p:cNvPr>
          <p:cNvSpPr/>
          <p:nvPr/>
        </p:nvSpPr>
        <p:spPr>
          <a:xfrm>
            <a:off x="6119319" y="10944611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1BAFCFDD-4C90-44AF-A263-DF69175CB41B}"/>
              </a:ext>
            </a:extLst>
          </p:cNvPr>
          <p:cNvSpPr/>
          <p:nvPr/>
        </p:nvSpPr>
        <p:spPr>
          <a:xfrm>
            <a:off x="10487524" y="5515591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18DA52B1-46B5-4086-8084-54CE93410FAB}"/>
              </a:ext>
            </a:extLst>
          </p:cNvPr>
          <p:cNvSpPr/>
          <p:nvPr/>
        </p:nvSpPr>
        <p:spPr>
          <a:xfrm>
            <a:off x="10487523" y="7898448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778B9D64-0017-4762-B784-3488D6319E44}"/>
              </a:ext>
            </a:extLst>
          </p:cNvPr>
          <p:cNvSpPr/>
          <p:nvPr/>
        </p:nvSpPr>
        <p:spPr>
          <a:xfrm>
            <a:off x="10511807" y="11057872"/>
            <a:ext cx="600073" cy="484632"/>
          </a:xfrm>
          <a:prstGeom prst="rightArrow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6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DBF53650-F86A-4895-8765-DA8C290AF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5"/>
          <a:stretch/>
        </p:blipFill>
        <p:spPr bwMode="auto">
          <a:xfrm>
            <a:off x="6828415" y="7667532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2C7BF91E-7560-4764-BA61-7DF181F49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r="30435"/>
          <a:stretch/>
        </p:blipFill>
        <p:spPr bwMode="auto">
          <a:xfrm>
            <a:off x="8115115" y="7667532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7176C2E7-70B9-47D3-8B8F-19DD058F9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1"/>
          <a:stretch/>
        </p:blipFill>
        <p:spPr bwMode="auto">
          <a:xfrm>
            <a:off x="9525168" y="7667532"/>
            <a:ext cx="314152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BF5FD331-581B-46C1-B117-D550E47A2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5"/>
          <a:stretch/>
        </p:blipFill>
        <p:spPr bwMode="auto">
          <a:xfrm>
            <a:off x="6752782" y="10674424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210D2636-39FE-466F-AD75-E33D43B95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r="30435"/>
          <a:stretch/>
        </p:blipFill>
        <p:spPr bwMode="auto">
          <a:xfrm>
            <a:off x="8039482" y="10674424"/>
            <a:ext cx="431373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Ключ формы диагонали инструмент | Бесплатно значок">
            <a:extLst>
              <a:ext uri="{FF2B5EF4-FFF2-40B4-BE49-F238E27FC236}">
                <a16:creationId xmlns:a16="http://schemas.microsoft.com/office/drawing/2014/main" id="{2B6F3286-5856-490C-BC65-FAED1F525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1"/>
          <a:stretch/>
        </p:blipFill>
        <p:spPr bwMode="auto">
          <a:xfrm>
            <a:off x="9449535" y="10674424"/>
            <a:ext cx="314152" cy="10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E7F7998-7E6C-4606-B22D-281E208F3142}"/>
              </a:ext>
            </a:extLst>
          </p:cNvPr>
          <p:cNvGrpSpPr/>
          <p:nvPr/>
        </p:nvGrpSpPr>
        <p:grpSpPr>
          <a:xfrm>
            <a:off x="11312295" y="10483821"/>
            <a:ext cx="1020746" cy="1026124"/>
            <a:chOff x="11312295" y="10483821"/>
            <a:chExt cx="1020746" cy="1026124"/>
          </a:xfrm>
        </p:grpSpPr>
        <p:pic>
          <p:nvPicPr>
            <p:cNvPr id="44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CA80CC54-D326-4D9B-8A3C-813DB3632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51"/>
            <a:stretch/>
          </p:blipFill>
          <p:spPr bwMode="auto">
            <a:xfrm>
              <a:off x="12018889" y="10483821"/>
              <a:ext cx="314152" cy="1025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06C6662D-91AD-4D8A-8225-EEB2A155C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r="30435"/>
            <a:stretch/>
          </p:blipFill>
          <p:spPr bwMode="auto">
            <a:xfrm>
              <a:off x="11587361" y="10484938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D3DD3601-C896-4E54-8ACA-006D257C7B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15"/>
            <a:stretch/>
          </p:blipFill>
          <p:spPr bwMode="auto">
            <a:xfrm>
              <a:off x="11312295" y="10483822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B109D2F-0D26-472A-9ADC-193A09051ACC}"/>
              </a:ext>
            </a:extLst>
          </p:cNvPr>
          <p:cNvGrpSpPr/>
          <p:nvPr/>
        </p:nvGrpSpPr>
        <p:grpSpPr>
          <a:xfrm>
            <a:off x="11462472" y="5054372"/>
            <a:ext cx="1026721" cy="1026123"/>
            <a:chOff x="11462472" y="5054372"/>
            <a:chExt cx="1026721" cy="1026123"/>
          </a:xfrm>
        </p:grpSpPr>
        <p:pic>
          <p:nvPicPr>
            <p:cNvPr id="42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EDC55903-0932-47E0-9BE8-C83E1D90C3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15"/>
            <a:stretch/>
          </p:blipFill>
          <p:spPr bwMode="auto">
            <a:xfrm>
              <a:off x="11462472" y="5054802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2117FDC9-15E1-4AC7-949D-AA198AE5E7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51"/>
            <a:stretch/>
          </p:blipFill>
          <p:spPr bwMode="auto">
            <a:xfrm>
              <a:off x="12175041" y="5054372"/>
              <a:ext cx="314152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794DC2B6-4E84-44DD-BEA9-2FACBCA92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r="30435"/>
            <a:stretch/>
          </p:blipFill>
          <p:spPr bwMode="auto">
            <a:xfrm>
              <a:off x="11743668" y="5055488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A02ED2D-0D7B-4B64-AF5E-F461652263E3}"/>
              </a:ext>
            </a:extLst>
          </p:cNvPr>
          <p:cNvGrpSpPr/>
          <p:nvPr/>
        </p:nvGrpSpPr>
        <p:grpSpPr>
          <a:xfrm>
            <a:off x="11387928" y="7478625"/>
            <a:ext cx="1023216" cy="1025693"/>
            <a:chOff x="11387928" y="7478625"/>
            <a:chExt cx="1023216" cy="1025693"/>
          </a:xfrm>
        </p:grpSpPr>
        <p:pic>
          <p:nvPicPr>
            <p:cNvPr id="43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719D4187-DDA0-4015-BD3C-A618FB8E5D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r="30435"/>
            <a:stretch/>
          </p:blipFill>
          <p:spPr bwMode="auto">
            <a:xfrm>
              <a:off x="11665996" y="7478625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F1627A9C-A713-4710-81D0-14560B0B2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15"/>
            <a:stretch/>
          </p:blipFill>
          <p:spPr bwMode="auto">
            <a:xfrm>
              <a:off x="11387928" y="7479311"/>
              <a:ext cx="431373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Ключ формы диагонали инструмент | Бесплатно значок">
              <a:extLst>
                <a:ext uri="{FF2B5EF4-FFF2-40B4-BE49-F238E27FC236}">
                  <a16:creationId xmlns:a16="http://schemas.microsoft.com/office/drawing/2014/main" id="{47020E6E-662C-4F13-B9EC-11A57DF41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51"/>
            <a:stretch/>
          </p:blipFill>
          <p:spPr bwMode="auto">
            <a:xfrm>
              <a:off x="12096992" y="7478625"/>
              <a:ext cx="314152" cy="102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C4E4B-362C-4C72-8353-ABDF0A9786A1}"/>
                  </a:ext>
                </a:extLst>
              </p:cNvPr>
              <p:cNvSpPr txBox="1"/>
              <p:nvPr/>
            </p:nvSpPr>
            <p:spPr>
              <a:xfrm>
                <a:off x="12926673" y="6719441"/>
                <a:ext cx="4410774" cy="78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Light"/>
                        </a:rPr>
                        <m:t>𝑆𝐼𝐺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Light"/>
                        </a:rPr>
                        <m:t>1=</m:t>
                      </m:r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𝑔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𝑀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 ∗ 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𝑠𝑘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C4E4B-362C-4C72-8353-ABDF0A97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673" y="6719441"/>
                <a:ext cx="4410774" cy="783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E0DFE6-F3DF-484F-B20D-57CCDBD53406}"/>
                  </a:ext>
                </a:extLst>
              </p:cNvPr>
              <p:cNvSpPr txBox="1"/>
              <p:nvPr/>
            </p:nvSpPr>
            <p:spPr>
              <a:xfrm>
                <a:off x="17031094" y="6797154"/>
                <a:ext cx="6854704" cy="677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r>
                  <a:rPr lang="ru-RU" sz="4400" dirty="0"/>
                  <a:t>проверка:</a:t>
                </a:r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0" lang="ru-RU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r>
                      <a:rPr kumimoji="0" lang="en-US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𝑆𝐼𝐺</m:t>
                    </m:r>
                    <m:r>
                      <a:rPr kumimoji="0" lang="en-US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1 </m:t>
                    </m:r>
                  </m:oMath>
                </a14:m>
                <a:r>
                  <a:rPr kumimoji="0" lang="ru-RU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E0DFE6-F3DF-484F-B20D-57CCDBD5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094" y="6797154"/>
                <a:ext cx="6854704" cy="677108"/>
              </a:xfrm>
              <a:prstGeom prst="rect">
                <a:avLst/>
              </a:prstGeom>
              <a:blipFill>
                <a:blip r:embed="rId8"/>
                <a:stretch>
                  <a:fillRect t="-24324" b="-495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5BD60AE-EB5C-45F9-9F0E-FC8D1D156CFB}"/>
                  </a:ext>
                </a:extLst>
              </p:cNvPr>
              <p:cNvSpPr txBox="1"/>
              <p:nvPr/>
            </p:nvSpPr>
            <p:spPr>
              <a:xfrm>
                <a:off x="12926673" y="7952547"/>
                <a:ext cx="4410774" cy="78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Light"/>
                        </a:rPr>
                        <m:t>𝑆𝐼𝐺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Light"/>
                        </a:rPr>
                        <m:t>2=</m:t>
                      </m:r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𝑔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𝑀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 ∗ 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𝑠𝑘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5BD60AE-EB5C-45F9-9F0E-FC8D1D15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673" y="7952547"/>
                <a:ext cx="4410774" cy="783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B8FA96-9B63-42CD-AAC8-1B5FAAB1564B}"/>
                  </a:ext>
                </a:extLst>
              </p:cNvPr>
              <p:cNvSpPr txBox="1"/>
              <p:nvPr/>
            </p:nvSpPr>
            <p:spPr>
              <a:xfrm>
                <a:off x="17031094" y="8030260"/>
                <a:ext cx="6854704" cy="677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r>
                  <a:rPr lang="ru-RU" sz="4400" dirty="0"/>
                  <a:t>проверка:</a:t>
                </a:r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0" lang="ru-RU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r>
                      <a:rPr kumimoji="0" lang="en-US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𝑆𝐼𝐺</m:t>
                    </m:r>
                    <m:r>
                      <a:rPr kumimoji="0" lang="en-US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2 </m:t>
                    </m:r>
                  </m:oMath>
                </a14:m>
                <a:r>
                  <a:rPr kumimoji="0" lang="ru-RU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B8FA96-9B63-42CD-AAC8-1B5FAAB1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094" y="8030260"/>
                <a:ext cx="6854704" cy="677108"/>
              </a:xfrm>
              <a:prstGeom prst="rect">
                <a:avLst/>
              </a:prstGeom>
              <a:blipFill>
                <a:blip r:embed="rId10"/>
                <a:stretch>
                  <a:fillRect t="-24324" b="-495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394AEC-7B65-40ED-B9A3-64F1BC4FA101}"/>
                  </a:ext>
                </a:extLst>
              </p:cNvPr>
              <p:cNvSpPr txBox="1"/>
              <p:nvPr/>
            </p:nvSpPr>
            <p:spPr>
              <a:xfrm>
                <a:off x="12733950" y="9449863"/>
                <a:ext cx="11349136" cy="78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𝑆𝐼𝐺</m:t>
                    </m:r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=</m:t>
                    </m:r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𝑆𝐼𝐺</m:t>
                    </m:r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1 ∗</m:t>
                    </m:r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𝑆𝐼𝐺</m:t>
                    </m:r>
                    <m:r>
                      <a:rPr kumimoji="0" 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 Light"/>
                      </a:rPr>
                      <m:t>2=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394AEC-7B65-40ED-B9A3-64F1BC4F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950" y="9449863"/>
                <a:ext cx="11349136" cy="783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1F054E8-FB98-48FF-AC3C-CEB64EEC1BAA}"/>
                  </a:ext>
                </a:extLst>
              </p:cNvPr>
              <p:cNvSpPr txBox="1"/>
              <p:nvPr/>
            </p:nvSpPr>
            <p:spPr>
              <a:xfrm>
                <a:off x="12721150" y="10543860"/>
                <a:ext cx="11349136" cy="801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sup>
                    </m:sSup>
                  </m:oMath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1F054E8-FB98-48FF-AC3C-CEB64EEC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150" y="10543860"/>
                <a:ext cx="11349136" cy="8015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467254-DB9C-4684-8781-39B7786340A5}"/>
                  </a:ext>
                </a:extLst>
              </p:cNvPr>
              <p:cNvSpPr txBox="1"/>
              <p:nvPr/>
            </p:nvSpPr>
            <p:spPr>
              <a:xfrm>
                <a:off x="12303811" y="11941363"/>
                <a:ext cx="6854704" cy="677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r>
                  <a:rPr lang="ru-RU" sz="4400" dirty="0"/>
                  <a:t>проверка:</a:t>
                </a:r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0" lang="ru-RU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</m:t>
                    </m:r>
                    <m:r>
                      <a:rPr kumimoji="0" lang="en-US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𝑆𝐼𝐺</m:t>
                    </m:r>
                  </m:oMath>
                </a14:m>
                <a:endParaRPr kumimoji="0" lang="ru-RU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467254-DB9C-4684-8781-39B77863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811" y="11941363"/>
                <a:ext cx="6854704" cy="677108"/>
              </a:xfrm>
              <a:prstGeom prst="rect">
                <a:avLst/>
              </a:prstGeom>
              <a:blipFill>
                <a:blip r:embed="rId13"/>
                <a:stretch>
                  <a:fillRect t="-25225" b="-495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ACAD9D9-904D-4AA0-9928-AB86A18E4540}"/>
                  </a:ext>
                </a:extLst>
              </p:cNvPr>
              <p:cNvSpPr txBox="1"/>
              <p:nvPr/>
            </p:nvSpPr>
            <p:spPr>
              <a:xfrm>
                <a:off x="12721150" y="4422916"/>
                <a:ext cx="2987122" cy="78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ACAD9D9-904D-4AA0-9928-AB86A18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150" y="4422916"/>
                <a:ext cx="2987122" cy="7831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A335359-4833-4A07-A835-81A88EC590E3}"/>
                  </a:ext>
                </a:extLst>
              </p:cNvPr>
              <p:cNvSpPr txBox="1"/>
              <p:nvPr/>
            </p:nvSpPr>
            <p:spPr>
              <a:xfrm>
                <a:off x="12680308" y="5307789"/>
                <a:ext cx="2987122" cy="78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A335359-4833-4A07-A835-81A88EC59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08" y="5307789"/>
                <a:ext cx="2987122" cy="7831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78EF55-65B7-409F-92FB-D56A79F0ED8D}"/>
                  </a:ext>
                </a:extLst>
              </p:cNvPr>
              <p:cNvSpPr txBox="1"/>
              <p:nvPr/>
            </p:nvSpPr>
            <p:spPr>
              <a:xfrm>
                <a:off x="15776157" y="5130870"/>
                <a:ext cx="4416600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478EF55-65B7-409F-92FB-D56A79F0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6157" y="5130870"/>
                <a:ext cx="4416600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5F4636-DF7A-41E1-84C4-028C0D17AE6D}"/>
                  </a:ext>
                </a:extLst>
              </p:cNvPr>
              <p:cNvSpPr txBox="1"/>
              <p:nvPr/>
            </p:nvSpPr>
            <p:spPr>
              <a:xfrm>
                <a:off x="19460043" y="4305609"/>
                <a:ext cx="4416600" cy="769441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5F4636-DF7A-41E1-84C4-028C0D17A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043" y="4305609"/>
                <a:ext cx="4416600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>
                <a:solidFill>
                  <a:schemeClr val="tx1"/>
                </a:solidFill>
                <a:prstDash val="dashDot"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7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17137904" cy="1235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Процесс выполнения задания</a:t>
            </a:r>
          </a:p>
        </p:txBody>
      </p:sp>
      <p:sp>
        <p:nvSpPr>
          <p:cNvPr id="15" name="Очень крутой заголовок…">
            <a:extLst>
              <a:ext uri="{FF2B5EF4-FFF2-40B4-BE49-F238E27FC236}">
                <a16:creationId xmlns:a16="http://schemas.microsoft.com/office/drawing/2014/main" id="{D6DAFDE2-6DE1-4F03-B0B0-85C5C079570B}"/>
              </a:ext>
            </a:extLst>
          </p:cNvPr>
          <p:cNvSpPr txBox="1"/>
          <p:nvPr/>
        </p:nvSpPr>
        <p:spPr>
          <a:xfrm>
            <a:off x="2542927" y="3401616"/>
            <a:ext cx="18307790" cy="98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/>
              <a:t>Схема Эль </a:t>
            </a:r>
            <a:r>
              <a:rPr lang="ru-RU" sz="4800" dirty="0" err="1"/>
              <a:t>Гамаля</a:t>
            </a:r>
            <a:r>
              <a:rPr lang="ru-RU" sz="4800" dirty="0"/>
              <a:t>. Выработка подписи с нулевым доверием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403C2-355D-426E-9F9A-91B4F9D7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0" y="4553744"/>
            <a:ext cx="6480720" cy="85696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2540C7-7D10-4D54-A8FE-BB102C44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6096" y="5298438"/>
            <a:ext cx="8833019" cy="369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3A3E8D-509D-4921-9DAB-F7C647A04D60}"/>
              </a:ext>
            </a:extLst>
          </p:cNvPr>
          <p:cNvSpPr txBox="1"/>
          <p:nvPr/>
        </p:nvSpPr>
        <p:spPr>
          <a:xfrm>
            <a:off x="12667412" y="9174751"/>
            <a:ext cx="9498085" cy="14061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600" i="0" dirty="0">
                <a:effectLst/>
                <a:latin typeface="Segoe UI" panose="020B0502040204020203" pitchFamily="34" charset="0"/>
              </a:rPr>
              <a:t>Умножение основано на генерации мультипликативной тройки </a:t>
            </a:r>
            <a:r>
              <a:rPr lang="ru-RU" sz="3600" i="0" dirty="0" err="1">
                <a:effectLst/>
                <a:latin typeface="Segoe UI" panose="020B0502040204020203" pitchFamily="34" charset="0"/>
              </a:rPr>
              <a:t>Бивера</a:t>
            </a:r>
            <a:endParaRPr lang="en-US" sz="360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D18303-0034-4ACA-9D82-E38D3A8069BE}"/>
              </a:ext>
            </a:extLst>
          </p:cNvPr>
          <p:cNvSpPr/>
          <p:nvPr/>
        </p:nvSpPr>
        <p:spPr>
          <a:xfrm>
            <a:off x="0" y="0"/>
            <a:ext cx="1647737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3" name="Изображение" descr="Изображение">
            <a:extLst>
              <a:ext uri="{FF2B5EF4-FFF2-40B4-BE49-F238E27FC236}">
                <a16:creationId xmlns:a16="http://schemas.microsoft.com/office/drawing/2014/main" id="{88E9F12D-F551-4500-B28C-2F6DF3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0" y="417166"/>
            <a:ext cx="1952943" cy="195294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EB04AB-73EF-472A-9A95-35F6BFFC1F5B}"/>
              </a:ext>
            </a:extLst>
          </p:cNvPr>
          <p:cNvCxnSpPr>
            <a:cxnSpLocks/>
          </p:cNvCxnSpPr>
          <p:nvPr/>
        </p:nvCxnSpPr>
        <p:spPr>
          <a:xfrm>
            <a:off x="1030760" y="7583244"/>
            <a:ext cx="0" cy="45891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B23FCB-183D-41C0-8E83-3D239563BAD3}"/>
              </a:ext>
            </a:extLst>
          </p:cNvPr>
          <p:cNvSpPr txBox="1"/>
          <p:nvPr/>
        </p:nvSpPr>
        <p:spPr>
          <a:xfrm rot="16200000">
            <a:off x="-1233267" y="4538268"/>
            <a:ext cx="451726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МИЭМ им. </a:t>
            </a:r>
            <a:r>
              <a:rPr kumimoji="0" lang="ru-RU" sz="3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А.Н.Тихонова</a:t>
            </a:r>
            <a:endParaRPr kumimoji="0" lang="ru-RU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F6DC743D-3826-453B-B592-ADC7A13D6245}"/>
              </a:ext>
            </a:extLst>
          </p:cNvPr>
          <p:cNvSpPr txBox="1">
            <a:spLocks/>
          </p:cNvSpPr>
          <p:nvPr/>
        </p:nvSpPr>
        <p:spPr>
          <a:xfrm>
            <a:off x="874887" y="12690648"/>
            <a:ext cx="371897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fld id="{86CB4B4D-7CA3-9044-876B-883B54F8677D}" type="slidenum">
              <a:rPr lang="ru-RU" sz="3200" smtClean="0"/>
              <a:pPr/>
              <a:t>8</a:t>
            </a:fld>
            <a:endParaRPr lang="ru-RU" sz="3200" dirty="0"/>
          </a:p>
        </p:txBody>
      </p:sp>
      <p:sp>
        <p:nvSpPr>
          <p:cNvPr id="23" name="Очень крутой заголовок…">
            <a:extLst>
              <a:ext uri="{FF2B5EF4-FFF2-40B4-BE49-F238E27FC236}">
                <a16:creationId xmlns:a16="http://schemas.microsoft.com/office/drawing/2014/main" id="{68D16EFE-AE1D-4AF5-89C3-08CB7C31DD8C}"/>
              </a:ext>
            </a:extLst>
          </p:cNvPr>
          <p:cNvSpPr txBox="1"/>
          <p:nvPr/>
        </p:nvSpPr>
        <p:spPr>
          <a:xfrm>
            <a:off x="2542928" y="1559144"/>
            <a:ext cx="8712968" cy="1235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8000" dirty="0"/>
              <a:t>Результаты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AC2E5-A465-4ED1-8D26-BF2716D56F82}"/>
              </a:ext>
            </a:extLst>
          </p:cNvPr>
          <p:cNvSpPr txBox="1"/>
          <p:nvPr/>
        </p:nvSpPr>
        <p:spPr>
          <a:xfrm>
            <a:off x="2094494" y="3631155"/>
            <a:ext cx="15864442" cy="6453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0" i="0" dirty="0">
              <a:effectLst/>
              <a:latin typeface="Segoe UI" panose="020B0502040204020203" pitchFamily="34" charset="0"/>
            </a:endParaRPr>
          </a:p>
          <a:p>
            <a:pPr marL="571500" indent="-5715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Segoe UI" panose="020B0502040204020203" pitchFamily="34" charset="0"/>
              </a:rPr>
              <a:t>Изучены схемы разделения секрета (Шамира, </a:t>
            </a:r>
            <a:r>
              <a:rPr lang="en-US" sz="4000" dirty="0">
                <a:latin typeface="Segoe UI" panose="020B0502040204020203" pitchFamily="34" charset="0"/>
              </a:rPr>
              <a:t>VSS,</a:t>
            </a:r>
            <a:r>
              <a:rPr lang="ru-RU" sz="4000" dirty="0">
                <a:latin typeface="Segoe UI" panose="020B0502040204020203" pitchFamily="34" charset="0"/>
              </a:rPr>
              <a:t> и др.)</a:t>
            </a:r>
          </a:p>
          <a:p>
            <a:pPr marL="571500" indent="-5715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Segoe UI" panose="020B0502040204020203" pitchFamily="34" charset="0"/>
              </a:rPr>
              <a:t>Построены наивные алгоритмы генерации частей закрытых ключей и выработки подписи</a:t>
            </a:r>
          </a:p>
          <a:p>
            <a:pPr marL="571500" indent="-5715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Segoe UI" panose="020B0502040204020203" pitchFamily="34" charset="0"/>
              </a:rPr>
              <a:t>Изучен принципиальный алгоритм работы схемы Эль-</a:t>
            </a:r>
            <a:r>
              <a:rPr lang="ru-RU" sz="4000" dirty="0" err="1">
                <a:latin typeface="Segoe UI" panose="020B0502040204020203" pitchFamily="34" charset="0"/>
              </a:rPr>
              <a:t>Гамаля</a:t>
            </a:r>
            <a:endParaRPr lang="ru-RU" sz="4000" dirty="0">
              <a:latin typeface="Segoe UI" panose="020B0502040204020203" pitchFamily="34" charset="0"/>
            </a:endParaRPr>
          </a:p>
          <a:p>
            <a:pPr marL="571500" indent="-5715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Segoe UI" panose="020B0502040204020203" pitchFamily="34" charset="0"/>
              </a:rPr>
              <a:t>Изучены алгоритмы получения произведения секретов на основе их долей</a:t>
            </a:r>
          </a:p>
          <a:p>
            <a:pPr marL="571500" indent="-5715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Segoe UI" panose="020B0502040204020203" pitchFamily="34" charset="0"/>
              </a:rPr>
              <a:t>Наивные алгоритмы м</a:t>
            </a:r>
            <a:r>
              <a:rPr lang="ru-RU" sz="4000" i="0" dirty="0">
                <a:effectLst/>
                <a:latin typeface="Segoe UI" panose="020B0502040204020203" pitchFamily="34" charset="0"/>
              </a:rPr>
              <a:t>одифицированы </a:t>
            </a:r>
            <a:r>
              <a:rPr lang="ru-RU" sz="4000" dirty="0">
                <a:latin typeface="Segoe UI" panose="020B0502040204020203" pitchFamily="34" charset="0"/>
              </a:rPr>
              <a:t>с учётом нулевого доверия между участниками </a:t>
            </a:r>
          </a:p>
        </p:txBody>
      </p:sp>
    </p:spTree>
    <p:extLst>
      <p:ext uri="{BB962C8B-B14F-4D97-AF65-F5344CB8AC3E}">
        <p14:creationId xmlns:p14="http://schemas.microsoft.com/office/powerpoint/2010/main" val="29259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75" y="4920064"/>
            <a:ext cx="3195850" cy="3090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377</Words>
  <Application>Microsoft Office PowerPoint</Application>
  <PresentationFormat>Произвольный</PresentationFormat>
  <Paragraphs>71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Cambria Math</vt:lpstr>
      <vt:lpstr>Helvetica</vt:lpstr>
      <vt:lpstr>Helvetica Light</vt:lpstr>
      <vt:lpstr>Helvetica Neue</vt:lpstr>
      <vt:lpstr>Segoe UI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Роман Астраханцев</cp:lastModifiedBy>
  <cp:revision>73</cp:revision>
  <dcterms:modified xsi:type="dcterms:W3CDTF">2021-09-08T19:54:46Z</dcterms:modified>
</cp:coreProperties>
</file>