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affa Arkanant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28T11:02:05.431">
    <p:pos x="1446" y="729"/>
    <p:text>Most Active probably useful when placing marketing ads in places people passed by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f19070fa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f19070fa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f19070fa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f19070fa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f19070fa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f19070fa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31c0c9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31c0c9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31c0c9b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31c0c9b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264e72b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264e72b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f19070fa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f19070fa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19070fa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19070fa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f19070fa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f19070fa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f19070fa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f19070fa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19070fa2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19070fa2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19070fa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19070fa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f19070fa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f19070fa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19070fa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9f19070fa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23400" y="1450025"/>
            <a:ext cx="8520600" cy="93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User Habit Unveiled</a:t>
            </a:r>
            <a:endParaRPr b="1">
              <a:solidFill>
                <a:srgbClr val="F78E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23400" y="3324725"/>
            <a:ext cx="8520600" cy="5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580">
                <a:latin typeface="Montserrat"/>
                <a:ea typeface="Montserrat"/>
                <a:cs typeface="Montserrat"/>
                <a:sym typeface="Montserrat"/>
              </a:rPr>
              <a:t>Presented by :</a:t>
            </a:r>
            <a:r>
              <a:rPr lang="en-GB" sz="1580">
                <a:latin typeface="Montserrat"/>
                <a:ea typeface="Montserrat"/>
                <a:cs typeface="Montserrat"/>
                <a:sym typeface="Montserrat"/>
              </a:rPr>
              <a:t> Daffa Arkananta</a:t>
            </a:r>
            <a:endParaRPr sz="158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-GB" sz="1580">
                <a:latin typeface="Montserrat"/>
                <a:ea typeface="Montserrat"/>
                <a:cs typeface="Montserrat"/>
                <a:sym typeface="Montserrat"/>
              </a:rPr>
              <a:t>Last updated :</a:t>
            </a:r>
            <a:r>
              <a:rPr lang="en-GB" sz="1580">
                <a:latin typeface="Montserrat"/>
                <a:ea typeface="Montserrat"/>
                <a:cs typeface="Montserrat"/>
                <a:sym typeface="Montserrat"/>
              </a:rPr>
              <a:t> December 12th,, 2023</a:t>
            </a:r>
            <a:endParaRPr sz="158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150"/>
            <a:ext cx="2451575" cy="7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-177825" y="1450025"/>
            <a:ext cx="311700" cy="2448600"/>
          </a:xfrm>
          <a:prstGeom prst="roundRect">
            <a:avLst>
              <a:gd fmla="val 16667" name="adj"/>
            </a:avLst>
          </a:prstGeom>
          <a:solidFill>
            <a:srgbClr val="F78E75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623400" y="2207675"/>
            <a:ext cx="85206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Marketing insights for strategic growth</a:t>
            </a:r>
            <a:endParaRPr sz="3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1392125" y="1407150"/>
            <a:ext cx="1164600" cy="11646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3989700" y="1407150"/>
            <a:ext cx="1164600" cy="11646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587275" y="1407150"/>
            <a:ext cx="1164600" cy="11646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939725" y="2784225"/>
            <a:ext cx="20694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User’s daily activities are dominated by being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inactive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sitting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or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staying still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3537300" y="2784225"/>
            <a:ext cx="20694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Saturday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the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most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active day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Sunday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is the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least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active day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134875" y="2784225"/>
            <a:ext cx="20694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User’s tend to be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more active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5 to 7 PM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rest or sleep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from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10 PM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6 AM</a:t>
            </a:r>
            <a:endParaRPr b="1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939725" y="-214375"/>
            <a:ext cx="7264500" cy="788400"/>
          </a:xfrm>
          <a:prstGeom prst="roundRect">
            <a:avLst>
              <a:gd fmla="val 16667" name="adj"/>
            </a:avLst>
          </a:prstGeom>
          <a:solidFill>
            <a:srgbClr val="E15759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1295700" y="2037225"/>
            <a:ext cx="6552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1" sz="3800">
              <a:solidFill>
                <a:srgbClr val="F78E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2689800" y="1575525"/>
            <a:ext cx="3764400" cy="66600"/>
          </a:xfrm>
          <a:prstGeom prst="roundRect">
            <a:avLst>
              <a:gd fmla="val 16667" name="adj"/>
            </a:avLst>
          </a:prstGeom>
          <a:solidFill>
            <a:srgbClr val="F78E75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0" y="3888925"/>
            <a:ext cx="9144000" cy="1254600"/>
          </a:xfrm>
          <a:prstGeom prst="rect">
            <a:avLst/>
          </a:prstGeom>
          <a:solidFill>
            <a:srgbClr val="F78E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939725" y="1093425"/>
            <a:ext cx="1014000" cy="10341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939725" y="2408400"/>
            <a:ext cx="1014000" cy="10341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939725" y="3634250"/>
            <a:ext cx="1014000" cy="10341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2295750" y="1158675"/>
            <a:ext cx="59085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Categorizing user’s active rate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from very active, active, moderately active, lightly active, and sedentary in order to make a more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personalized app and ads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from each user’s device 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2295750" y="2444850"/>
            <a:ext cx="59085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marketing ads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on mobile phone at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3 PM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where people are mostly on a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break from work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Other options are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leisure time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at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9 PM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2295750" y="3634250"/>
            <a:ext cx="59085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marketing ads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on busy streets at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6 to 8 AM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5 to 7 PM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when people are mostly moving to and/or from work with an ads frequency increase in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Friday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prepare for Saturday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activities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939725" y="-214375"/>
            <a:ext cx="7264500" cy="788400"/>
          </a:xfrm>
          <a:prstGeom prst="roundRect">
            <a:avLst>
              <a:gd fmla="val 16667" name="adj"/>
            </a:avLst>
          </a:prstGeom>
          <a:solidFill>
            <a:srgbClr val="E15759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Recommendations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1295700" y="2037225"/>
            <a:ext cx="6552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Steps to be taken</a:t>
            </a:r>
            <a:endParaRPr b="1" sz="3800">
              <a:solidFill>
                <a:srgbClr val="F78E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2689800" y="1575525"/>
            <a:ext cx="3764400" cy="66600"/>
          </a:xfrm>
          <a:prstGeom prst="roundRect">
            <a:avLst>
              <a:gd fmla="val 16667" name="adj"/>
            </a:avLst>
          </a:prstGeom>
          <a:solidFill>
            <a:srgbClr val="F78E75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0" y="3888925"/>
            <a:ext cx="9144000" cy="1254600"/>
          </a:xfrm>
          <a:prstGeom prst="rect">
            <a:avLst/>
          </a:prstGeom>
          <a:solidFill>
            <a:srgbClr val="F78E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939725" y="1093425"/>
            <a:ext cx="1014000" cy="10341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939725" y="2408400"/>
            <a:ext cx="1014000" cy="10341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939725" y="3634250"/>
            <a:ext cx="1014000" cy="1034100"/>
          </a:xfrm>
          <a:prstGeom prst="ellipse">
            <a:avLst/>
          </a:prstGeom>
          <a:noFill/>
          <a:ln cap="flat" cmpd="sng" w="9525">
            <a:solidFill>
              <a:srgbClr val="E157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3000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2295750" y="1158675"/>
            <a:ext cx="59085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Collect more data about regions and locations to estimate the busiest location in order to maximize marketing ads.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2295750" y="2444850"/>
            <a:ext cx="59085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Build an AI model based on personalized user habit in order to make a more personalized app and make customer feel more engaged.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295750" y="3634250"/>
            <a:ext cx="59085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Adding more features for the app to better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understand user activities, such as running, cycling, walking, or even swimming. The input could be manual by user or automated by detecting heartrate, movements, phone’s gyro  sensor and GPS. 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939725" y="-214375"/>
            <a:ext cx="7264500" cy="788400"/>
          </a:xfrm>
          <a:prstGeom prst="roundRect">
            <a:avLst>
              <a:gd fmla="val 16667" name="adj"/>
            </a:avLst>
          </a:prstGeom>
          <a:solidFill>
            <a:srgbClr val="E15759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Next Steps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13675" y="13675"/>
            <a:ext cx="9144000" cy="5143500"/>
          </a:xfrm>
          <a:prstGeom prst="rect">
            <a:avLst/>
          </a:prstGeom>
          <a:solidFill>
            <a:srgbClr val="F78E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1190100" y="2025025"/>
            <a:ext cx="67638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4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2689800" y="1575525"/>
            <a:ext cx="3764400" cy="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703475" y="3301075"/>
            <a:ext cx="3764400" cy="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387" y="4703625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23400" y="45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23400" y="1713400"/>
            <a:ext cx="85206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-GB" sz="2300">
                <a:latin typeface="Montserrat"/>
                <a:ea typeface="Montserrat"/>
                <a:cs typeface="Montserrat"/>
                <a:sym typeface="Montserrat"/>
              </a:rPr>
              <a:t> Habit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Montserrat Medium"/>
              <a:buChar char="➔"/>
            </a:pPr>
            <a:r>
              <a:rPr lang="en-GB" sz="2000">
                <a:latin typeface="Montserrat Medium"/>
                <a:ea typeface="Montserrat Medium"/>
                <a:cs typeface="Montserrat Medium"/>
                <a:sym typeface="Montserrat Medium"/>
              </a:rPr>
              <a:t>Business Goals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➔"/>
            </a:pPr>
            <a:r>
              <a:rPr lang="en-GB" sz="2000">
                <a:latin typeface="Montserrat Medium"/>
                <a:ea typeface="Montserrat Medium"/>
                <a:cs typeface="Montserrat Medium"/>
                <a:sym typeface="Montserrat Medium"/>
              </a:rPr>
              <a:t>The Story behind Bellabeat’s Data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➔"/>
            </a:pPr>
            <a:r>
              <a:rPr lang="en-GB" sz="2000">
                <a:latin typeface="Montserrat Medium"/>
                <a:ea typeface="Montserrat Medium"/>
                <a:cs typeface="Montserrat Medium"/>
                <a:sym typeface="Montserrat Medium"/>
              </a:rPr>
              <a:t>Conclusion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 Medium"/>
              <a:buChar char="➔"/>
            </a:pPr>
            <a:r>
              <a:rPr lang="en-GB" sz="2000">
                <a:latin typeface="Montserrat Medium"/>
                <a:ea typeface="Montserrat Medium"/>
                <a:cs typeface="Montserrat Medium"/>
                <a:sym typeface="Montserrat Medium"/>
              </a:rPr>
              <a:t>Recommendations</a:t>
            </a:r>
            <a:endParaRPr sz="2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454500" y="153275"/>
            <a:ext cx="766200" cy="1178100"/>
          </a:xfrm>
          <a:prstGeom prst="roundRect">
            <a:avLst>
              <a:gd fmla="val 16667" name="adj"/>
            </a:avLst>
          </a:prstGeom>
          <a:solidFill>
            <a:srgbClr val="E15759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3675" y="13675"/>
            <a:ext cx="9144000" cy="3994500"/>
          </a:xfrm>
          <a:prstGeom prst="rect">
            <a:avLst/>
          </a:prstGeom>
          <a:solidFill>
            <a:srgbClr val="F78E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153350" y="1846725"/>
            <a:ext cx="68373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is our goal?</a:t>
            </a:r>
            <a:endParaRPr b="1" sz="5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689800" y="1575525"/>
            <a:ext cx="3764400" cy="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78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070150"/>
            <a:ext cx="66189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dentify </a:t>
            </a:r>
            <a:r>
              <a:rPr b="1" lang="en-GB" sz="2200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1" lang="en-GB" sz="2200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ser’s</a:t>
            </a:r>
            <a:r>
              <a:rPr b="1" lang="en-GB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activities throughout </a:t>
            </a:r>
            <a:r>
              <a:rPr b="1" lang="en-GB" sz="2200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smart devices</a:t>
            </a:r>
            <a:r>
              <a:rPr b="1" lang="en-GB" sz="2200">
                <a:latin typeface="Montserrat"/>
                <a:ea typeface="Montserrat"/>
                <a:cs typeface="Montserrat"/>
                <a:sym typeface="Montserrat"/>
              </a:rPr>
              <a:t> to provide new </a:t>
            </a:r>
            <a:r>
              <a:rPr b="1" lang="en-GB" sz="2200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marketing strateg</a:t>
            </a:r>
            <a:r>
              <a:rPr b="1" lang="en-GB" sz="2200">
                <a:solidFill>
                  <a:srgbClr val="F78E75"/>
                </a:solidFill>
              </a:rPr>
              <a:t>y</a:t>
            </a:r>
            <a:r>
              <a:rPr b="1" lang="en-GB" sz="2200">
                <a:solidFill>
                  <a:schemeClr val="dk1"/>
                </a:solidFill>
              </a:rPr>
              <a:t>.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-429425" y="780900"/>
            <a:ext cx="554700" cy="3581700"/>
          </a:xfrm>
          <a:prstGeom prst="roundRect">
            <a:avLst>
              <a:gd fmla="val 16667" name="adj"/>
            </a:avLst>
          </a:prstGeom>
          <a:solidFill>
            <a:srgbClr val="E15759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6930600" y="4149875"/>
            <a:ext cx="2843400" cy="28800"/>
          </a:xfrm>
          <a:prstGeom prst="roundRect">
            <a:avLst>
              <a:gd fmla="val 50000" name="adj"/>
            </a:avLst>
          </a:prstGeom>
          <a:solidFill>
            <a:srgbClr val="E15759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3675" y="13675"/>
            <a:ext cx="9144000" cy="3994500"/>
          </a:xfrm>
          <a:prstGeom prst="rect">
            <a:avLst/>
          </a:prstGeom>
          <a:solidFill>
            <a:srgbClr val="F78E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190100" y="2025025"/>
            <a:ext cx="67638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story behind the data</a:t>
            </a:r>
            <a:endParaRPr b="1" sz="3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2689800" y="1575525"/>
            <a:ext cx="3764400" cy="6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User Activities</a:t>
            </a:r>
            <a:endParaRPr b="1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389600"/>
            <a:ext cx="3653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User’s are using smart devices to track activities, such as sitting,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walking,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exercising, and sleeping.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On a daily average :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809999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ser spend around </a:t>
            </a:r>
            <a:r>
              <a:rPr b="1" lang="en-GB">
                <a:solidFill>
                  <a:srgbClr val="4E79A7"/>
                </a:solidFill>
                <a:latin typeface="Montserrat"/>
                <a:ea typeface="Montserrat"/>
                <a:cs typeface="Montserrat"/>
                <a:sym typeface="Montserrat"/>
              </a:rPr>
              <a:t>11 hours (46.91%)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 of their time </a:t>
            </a:r>
            <a:r>
              <a:rPr b="1" lang="en-GB">
                <a:solidFill>
                  <a:srgbClr val="4E79A7"/>
                </a:solidFill>
                <a:latin typeface="Montserrat"/>
                <a:ea typeface="Montserrat"/>
                <a:cs typeface="Montserrat"/>
                <a:sym typeface="Montserrat"/>
              </a:rPr>
              <a:t>sitting 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-GB">
                <a:solidFill>
                  <a:srgbClr val="4E79A7"/>
                </a:solidFill>
                <a:latin typeface="Montserrat"/>
                <a:ea typeface="Montserrat"/>
                <a:cs typeface="Montserrat"/>
                <a:sym typeface="Montserrat"/>
              </a:rPr>
              <a:t>being inactive.</a:t>
            </a:r>
            <a:endParaRPr b="1">
              <a:solidFill>
                <a:srgbClr val="4E79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809999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User spend around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4 and a half hours (18.67%)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 daily to </a:t>
            </a: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exercise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809999" rtl="0" algn="just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The remaining time, </a:t>
            </a:r>
            <a:r>
              <a:rPr b="1" lang="en-GB">
                <a:solidFill>
                  <a:srgbClr val="76B7B2"/>
                </a:solidFill>
                <a:latin typeface="Montserrat"/>
                <a:ea typeface="Montserrat"/>
                <a:cs typeface="Montserrat"/>
                <a:sym typeface="Montserrat"/>
              </a:rPr>
              <a:t>8 and a half </a:t>
            </a:r>
            <a:r>
              <a:rPr b="1" lang="en-GB">
                <a:solidFill>
                  <a:srgbClr val="76B7B2"/>
                </a:solidFill>
                <a:latin typeface="Montserrat"/>
                <a:ea typeface="Montserrat"/>
                <a:cs typeface="Montserrat"/>
                <a:sym typeface="Montserrat"/>
              </a:rPr>
              <a:t>hours (34.42%)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, is spent for </a:t>
            </a:r>
            <a:r>
              <a:rPr b="1" lang="en-GB">
                <a:solidFill>
                  <a:srgbClr val="76B7B2"/>
                </a:solidFill>
                <a:latin typeface="Montserrat"/>
                <a:ea typeface="Montserrat"/>
                <a:cs typeface="Montserrat"/>
                <a:sym typeface="Montserrat"/>
              </a:rPr>
              <a:t>sleeping</a:t>
            </a:r>
            <a:r>
              <a:rPr b="1" lang="en-GB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-429425" y="780900"/>
            <a:ext cx="554700" cy="3581700"/>
          </a:xfrm>
          <a:prstGeom prst="roundRect">
            <a:avLst>
              <a:gd fmla="val 16667" name="adj"/>
            </a:avLst>
          </a:prstGeom>
          <a:solidFill>
            <a:srgbClr val="E15759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51338"/>
            <a:ext cx="4099284" cy="34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832588" y="4292175"/>
            <a:ext cx="3578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average user activities in a 1 day period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-429425" y="780900"/>
            <a:ext cx="554700" cy="3581700"/>
          </a:xfrm>
          <a:prstGeom prst="roundRect">
            <a:avLst>
              <a:gd fmla="val 16667" name="adj"/>
            </a:avLst>
          </a:prstGeom>
          <a:solidFill>
            <a:srgbClr val="F78E75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51825"/>
            <a:ext cx="4260300" cy="85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Active Day of Week</a:t>
            </a:r>
            <a:endParaRPr b="1">
              <a:solidFill>
                <a:srgbClr val="F78E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12876" t="0"/>
          <a:stretch/>
        </p:blipFill>
        <p:spPr>
          <a:xfrm>
            <a:off x="4507575" y="1385550"/>
            <a:ext cx="4260299" cy="251876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636350"/>
            <a:ext cx="3653100" cy="21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-GB" sz="1900">
                <a:latin typeface="Montserrat"/>
                <a:ea typeface="Montserrat"/>
                <a:cs typeface="Montserrat"/>
                <a:sym typeface="Montserrat"/>
              </a:rPr>
              <a:t>Saturday &amp; Friday </a:t>
            </a:r>
            <a:r>
              <a:rPr lang="en-GB" sz="1900">
                <a:latin typeface="Montserrat"/>
                <a:ea typeface="Montserrat"/>
                <a:cs typeface="Montserrat"/>
                <a:sym typeface="Montserrat"/>
              </a:rPr>
              <a:t>are the </a:t>
            </a:r>
            <a:r>
              <a:rPr b="1" lang="en-GB" sz="1900">
                <a:latin typeface="Montserrat"/>
                <a:ea typeface="Montserrat"/>
                <a:cs typeface="Montserrat"/>
                <a:sym typeface="Montserrat"/>
              </a:rPr>
              <a:t>most active</a:t>
            </a:r>
            <a:r>
              <a:rPr lang="en-GB" sz="1900">
                <a:latin typeface="Montserrat"/>
                <a:ea typeface="Montserrat"/>
                <a:cs typeface="Montserrat"/>
                <a:sym typeface="Montserrat"/>
              </a:rPr>
              <a:t> day of week.</a:t>
            </a:r>
            <a:endParaRPr sz="1900">
              <a:latin typeface="Montserrat"/>
              <a:ea typeface="Montserrat"/>
              <a:cs typeface="Montserrat"/>
              <a:sym typeface="Montserrat"/>
            </a:endParaRPr>
          </a:p>
          <a:p>
            <a:pPr indent="-349250" lvl="0" marL="457200" rtl="0" algn="just">
              <a:spcBef>
                <a:spcPts val="0"/>
              </a:spcBef>
              <a:spcAft>
                <a:spcPts val="0"/>
              </a:spcAft>
              <a:buSzPts val="1900"/>
              <a:buFont typeface="Montserrat"/>
              <a:buChar char="●"/>
            </a:pPr>
            <a:r>
              <a:rPr b="1" lang="en-GB" sz="1900">
                <a:latin typeface="Montserrat"/>
                <a:ea typeface="Montserrat"/>
                <a:cs typeface="Montserrat"/>
                <a:sym typeface="Montserrat"/>
              </a:rPr>
              <a:t>Sunday &amp; Thursday</a:t>
            </a:r>
            <a:r>
              <a:rPr lang="en-GB" sz="1900">
                <a:latin typeface="Montserrat"/>
                <a:ea typeface="Montserrat"/>
                <a:cs typeface="Montserrat"/>
                <a:sym typeface="Montserrat"/>
              </a:rPr>
              <a:t> are the </a:t>
            </a:r>
            <a:r>
              <a:rPr b="1" lang="en-GB" sz="1900">
                <a:latin typeface="Montserrat"/>
                <a:ea typeface="Montserrat"/>
                <a:cs typeface="Montserrat"/>
                <a:sym typeface="Montserrat"/>
              </a:rPr>
              <a:t>least active</a:t>
            </a:r>
            <a:r>
              <a:rPr lang="en-GB" sz="1900">
                <a:latin typeface="Montserrat"/>
                <a:ea typeface="Montserrat"/>
                <a:cs typeface="Montserrat"/>
                <a:sym typeface="Montserrat"/>
              </a:rPr>
              <a:t> day of week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848663" y="4069500"/>
            <a:ext cx="3578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verage Active Duration by Day of Week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31375"/>
            <a:ext cx="4115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E15759"/>
                </a:solidFill>
                <a:latin typeface="Montserrat"/>
                <a:ea typeface="Montserrat"/>
                <a:cs typeface="Montserrat"/>
                <a:sym typeface="Montserrat"/>
              </a:rPr>
              <a:t>Active Time of Day</a:t>
            </a:r>
            <a:endParaRPr b="1">
              <a:solidFill>
                <a:srgbClr val="E157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834450"/>
            <a:ext cx="73815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5 PM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7 PM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is when user’s are the most active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User’s are inactive or sleeping starting from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10 PM</a:t>
            </a: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 to </a:t>
            </a:r>
            <a:r>
              <a:rPr b="1" lang="en-GB" sz="1600">
                <a:latin typeface="Montserrat"/>
                <a:ea typeface="Montserrat"/>
                <a:cs typeface="Montserrat"/>
                <a:sym typeface="Montserrat"/>
              </a:rPr>
              <a:t>6 AM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11700" y="-561750"/>
            <a:ext cx="2777700" cy="659400"/>
          </a:xfrm>
          <a:prstGeom prst="roundRect">
            <a:avLst>
              <a:gd fmla="val 16667" name="adj"/>
            </a:avLst>
          </a:prstGeom>
          <a:solidFill>
            <a:srgbClr val="E15759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2782938" y="4701450"/>
            <a:ext cx="35781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b="0" l="0" r="16450" t="0"/>
          <a:stretch/>
        </p:blipFill>
        <p:spPr>
          <a:xfrm>
            <a:off x="2008150" y="2123550"/>
            <a:ext cx="5127699" cy="257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0"/>
          <p:cNvCxnSpPr/>
          <p:nvPr/>
        </p:nvCxnSpPr>
        <p:spPr>
          <a:xfrm flipH="1">
            <a:off x="5462975" y="2088175"/>
            <a:ext cx="78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0"/>
          <p:cNvSpPr txBox="1"/>
          <p:nvPr/>
        </p:nvSpPr>
        <p:spPr>
          <a:xfrm>
            <a:off x="4850225" y="1758450"/>
            <a:ext cx="12333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Work Break</a:t>
            </a:r>
            <a:endParaRPr b="1"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20"/>
          <p:cNvCxnSpPr/>
          <p:nvPr/>
        </p:nvCxnSpPr>
        <p:spPr>
          <a:xfrm flipH="1" rot="10800000">
            <a:off x="4029800" y="2113775"/>
            <a:ext cx="82050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0"/>
          <p:cNvSpPr txBox="1"/>
          <p:nvPr/>
        </p:nvSpPr>
        <p:spPr>
          <a:xfrm rot="-2532479">
            <a:off x="3645977" y="2156764"/>
            <a:ext cx="1284712" cy="2563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</a:rPr>
              <a:t>Morning Activities</a:t>
            </a:r>
            <a:endParaRPr b="1" sz="1000">
              <a:solidFill>
                <a:schemeClr val="dk2"/>
              </a:solidFill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>
            <a:off x="6458750" y="2811450"/>
            <a:ext cx="5262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20"/>
          <p:cNvSpPr txBox="1"/>
          <p:nvPr/>
        </p:nvSpPr>
        <p:spPr>
          <a:xfrm rot="2826047">
            <a:off x="6347559" y="2970197"/>
            <a:ext cx="1284687" cy="256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</a:rPr>
              <a:t>Leisure Time</a:t>
            </a:r>
            <a:endParaRPr b="1" sz="1000">
              <a:solidFill>
                <a:schemeClr val="dk2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295700" y="2037225"/>
            <a:ext cx="65526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78E75"/>
                </a:solidFill>
                <a:latin typeface="Montserrat"/>
                <a:ea typeface="Montserrat"/>
                <a:cs typeface="Montserrat"/>
                <a:sym typeface="Montserrat"/>
              </a:rPr>
              <a:t>Conclusions</a:t>
            </a:r>
            <a:endParaRPr b="1" sz="3800">
              <a:solidFill>
                <a:srgbClr val="F78E7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2689800" y="1575525"/>
            <a:ext cx="3764400" cy="66600"/>
          </a:xfrm>
          <a:prstGeom prst="roundRect">
            <a:avLst>
              <a:gd fmla="val 16667" name="adj"/>
            </a:avLst>
          </a:prstGeom>
          <a:solidFill>
            <a:srgbClr val="F78E75"/>
          </a:solidFill>
          <a:ln cap="flat" cmpd="sng" w="9525">
            <a:solidFill>
              <a:srgbClr val="F78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0" y="3888925"/>
            <a:ext cx="9144000" cy="1254600"/>
          </a:xfrm>
          <a:prstGeom prst="rect">
            <a:avLst/>
          </a:prstGeom>
          <a:solidFill>
            <a:srgbClr val="F78E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775" y="4670200"/>
            <a:ext cx="1579225" cy="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