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8288000" cy="10287000"/>
  <p:notesSz cx="18288000" cy="10287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F4D1E0-529B-4AEE-AF12-A1C635104941}" v="4" dt="2023-04-03T17:33:34.186"/>
    <p1510:client id="{A2035D65-F3BD-C469-87A0-7206DB5E0DEB}" v="80" dt="2023-04-03T18:32:20.504"/>
    <p1510:client id="{BD990E8A-3EA3-46D4-8B28-71E8D255B9E0}" v="298" vWet="300" dt="2023-04-03T18:28:30.272"/>
    <p1510:client id="{D00D5D57-FBC0-6F69-44D3-8935F5C7EA0E}" v="499" dt="2023-04-03T16:58:24.646"/>
    <p1510:client id="{F7DA2E4B-94F3-321C-6AA1-D2FABF938303}" v="142" dt="2023-04-04T15:59:04.86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7943" y="1061148"/>
            <a:ext cx="16252113" cy="9886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47879" y="2187892"/>
            <a:ext cx="4746625" cy="5888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"/>
            <a:ext cx="18287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170669" y="2722327"/>
            <a:ext cx="8117183" cy="7564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"/>
            <a:ext cx="18287999" cy="10286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7879" y="781730"/>
            <a:ext cx="12439650" cy="989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1553255"/>
            <a:ext cx="14579600" cy="6767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6974" y="0"/>
            <a:ext cx="10500631" cy="4792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57744" y="3796490"/>
            <a:ext cx="11630025" cy="405892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algn="ctr">
              <a:lnSpc>
                <a:spcPts val="12980"/>
              </a:lnSpc>
              <a:spcBef>
                <a:spcPts val="565"/>
              </a:spcBef>
            </a:pPr>
            <a:r>
              <a:rPr sz="10850" spc="114"/>
              <a:t>Testovací</a:t>
            </a:r>
            <a:r>
              <a:rPr sz="10850" spc="-550"/>
              <a:t> </a:t>
            </a:r>
            <a:r>
              <a:rPr sz="10850" spc="210"/>
              <a:t>projekt  </a:t>
            </a:r>
            <a:r>
              <a:rPr sz="10850" spc="365"/>
              <a:t>aplikace</a:t>
            </a:r>
            <a:r>
              <a:rPr sz="10850" spc="-555"/>
              <a:t> </a:t>
            </a:r>
            <a:r>
              <a:rPr sz="10850" spc="245"/>
              <a:t>Stream</a:t>
            </a:r>
            <a:endParaRPr sz="10850"/>
          </a:p>
          <a:p>
            <a:pPr algn="ctr">
              <a:lnSpc>
                <a:spcPct val="100000"/>
              </a:lnSpc>
              <a:spcBef>
                <a:spcPts val="1485"/>
              </a:spcBef>
            </a:pPr>
            <a:r>
              <a:rPr sz="3200" b="0" spc="170">
                <a:latin typeface="Arial"/>
                <a:cs typeface="Arial"/>
              </a:rPr>
              <a:t>Alina</a:t>
            </a:r>
            <a:r>
              <a:rPr sz="3200" b="0" spc="-155">
                <a:latin typeface="Arial"/>
                <a:cs typeface="Arial"/>
              </a:rPr>
              <a:t> </a:t>
            </a:r>
            <a:r>
              <a:rPr sz="3200" b="0" spc="114">
                <a:latin typeface="Arial"/>
                <a:cs typeface="Arial"/>
              </a:rPr>
              <a:t>Iliasova,</a:t>
            </a:r>
            <a:r>
              <a:rPr sz="3200" b="0" spc="-150">
                <a:latin typeface="Arial"/>
                <a:cs typeface="Arial"/>
              </a:rPr>
              <a:t> </a:t>
            </a:r>
            <a:r>
              <a:rPr sz="3200" b="0" spc="130">
                <a:latin typeface="Arial"/>
                <a:cs typeface="Arial"/>
              </a:rPr>
              <a:t>Maksim</a:t>
            </a:r>
            <a:r>
              <a:rPr sz="3200" b="0" spc="-150">
                <a:latin typeface="Arial"/>
                <a:cs typeface="Arial"/>
              </a:rPr>
              <a:t> </a:t>
            </a:r>
            <a:r>
              <a:rPr sz="3200" b="0" spc="145">
                <a:latin typeface="Arial"/>
                <a:cs typeface="Arial"/>
              </a:rPr>
              <a:t>Litvinov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759497" y="1028700"/>
            <a:ext cx="2495549" cy="9334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70669" y="2722327"/>
            <a:ext cx="8117183" cy="75645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7879" y="781729"/>
            <a:ext cx="2173605" cy="9893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75"/>
              <a:t>G</a:t>
            </a:r>
            <a:r>
              <a:rPr spc="65"/>
              <a:t>r</a:t>
            </a:r>
            <a:r>
              <a:rPr spc="385"/>
              <a:t>a</a:t>
            </a:r>
            <a:r>
              <a:rPr spc="395"/>
              <a:t>f</a:t>
            </a:r>
            <a:r>
              <a:rPr spc="-45"/>
              <a:t>y</a:t>
            </a:r>
          </a:p>
        </p:txBody>
      </p:sp>
      <p:sp>
        <p:nvSpPr>
          <p:cNvPr id="4" name="object 4"/>
          <p:cNvSpPr/>
          <p:nvPr/>
        </p:nvSpPr>
        <p:spPr>
          <a:xfrm>
            <a:off x="14759497" y="1028703"/>
            <a:ext cx="2495549" cy="933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214" y="2324576"/>
            <a:ext cx="8848724" cy="5562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73731" y="2324576"/>
            <a:ext cx="8858250" cy="5562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70665" y="2722321"/>
            <a:ext cx="8117187" cy="7564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7879" y="781730"/>
            <a:ext cx="2173605" cy="9893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75"/>
              <a:t>G</a:t>
            </a:r>
            <a:r>
              <a:rPr spc="65"/>
              <a:t>r</a:t>
            </a:r>
            <a:r>
              <a:rPr spc="385"/>
              <a:t>a</a:t>
            </a:r>
            <a:r>
              <a:rPr spc="395"/>
              <a:t>f</a:t>
            </a:r>
            <a:r>
              <a:rPr spc="-45"/>
              <a:t>y</a:t>
            </a:r>
          </a:p>
        </p:txBody>
      </p:sp>
      <p:sp>
        <p:nvSpPr>
          <p:cNvPr id="4" name="object 4"/>
          <p:cNvSpPr/>
          <p:nvPr/>
        </p:nvSpPr>
        <p:spPr>
          <a:xfrm>
            <a:off x="14759497" y="1028700"/>
            <a:ext cx="2495549" cy="933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668" y="2368587"/>
            <a:ext cx="8829674" cy="55530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0" y="2392391"/>
            <a:ext cx="9039224" cy="55054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70666" y="2722321"/>
            <a:ext cx="8117187" cy="7564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7879" y="781731"/>
            <a:ext cx="6776720" cy="9893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"/>
              <a:t>Pokročilé</a:t>
            </a:r>
            <a:r>
              <a:rPr spc="-355"/>
              <a:t> </a:t>
            </a:r>
            <a:r>
              <a:rPr spc="110"/>
              <a:t>metody</a:t>
            </a:r>
          </a:p>
        </p:txBody>
      </p:sp>
      <p:sp>
        <p:nvSpPr>
          <p:cNvPr id="5" name="object 5"/>
          <p:cNvSpPr/>
          <p:nvPr/>
        </p:nvSpPr>
        <p:spPr>
          <a:xfrm>
            <a:off x="14759497" y="1028700"/>
            <a:ext cx="2495549" cy="9334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3004" y="3562667"/>
            <a:ext cx="180974" cy="180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13004" y="4153217"/>
            <a:ext cx="180974" cy="180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13004" y="4743767"/>
            <a:ext cx="180974" cy="180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13004" y="5334317"/>
            <a:ext cx="180974" cy="180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13004" y="5924867"/>
            <a:ext cx="180974" cy="180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13004" y="6515417"/>
            <a:ext cx="180974" cy="180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13004" y="7105967"/>
            <a:ext cx="180974" cy="180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13004" y="7696517"/>
            <a:ext cx="180974" cy="1809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/>
              <a:t>Rozhodovací</a:t>
            </a:r>
            <a:r>
              <a:rPr spc="-220"/>
              <a:t> </a:t>
            </a:r>
            <a:r>
              <a:rPr spc="210"/>
              <a:t>tabulka: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00"/>
          </a:p>
          <a:p>
            <a:pPr marL="789305">
              <a:lnSpc>
                <a:spcPct val="100000"/>
              </a:lnSpc>
            </a:pPr>
            <a:r>
              <a:rPr spc="185"/>
              <a:t>[TC:3285]</a:t>
            </a:r>
          </a:p>
          <a:p>
            <a:pPr marL="789305">
              <a:lnSpc>
                <a:spcPct val="100000"/>
              </a:lnSpc>
              <a:spcBef>
                <a:spcPts val="330"/>
              </a:spcBef>
            </a:pPr>
            <a:r>
              <a:rPr spc="180"/>
              <a:t>[TC:3286]</a:t>
            </a:r>
          </a:p>
          <a:p>
            <a:pPr marL="789305">
              <a:lnSpc>
                <a:spcPct val="100000"/>
              </a:lnSpc>
              <a:spcBef>
                <a:spcPts val="330"/>
              </a:spcBef>
            </a:pPr>
            <a:r>
              <a:rPr spc="150"/>
              <a:t>[TC:3287]</a:t>
            </a:r>
          </a:p>
          <a:p>
            <a:pPr marL="789305">
              <a:lnSpc>
                <a:spcPct val="100000"/>
              </a:lnSpc>
              <a:spcBef>
                <a:spcPts val="330"/>
              </a:spcBef>
            </a:pPr>
            <a:r>
              <a:rPr spc="190"/>
              <a:t>[TC:3288]</a:t>
            </a:r>
          </a:p>
          <a:p>
            <a:pPr marL="789305">
              <a:lnSpc>
                <a:spcPct val="100000"/>
              </a:lnSpc>
              <a:spcBef>
                <a:spcPts val="330"/>
              </a:spcBef>
            </a:pPr>
            <a:r>
              <a:rPr spc="180"/>
              <a:t>[TC:3289]</a:t>
            </a:r>
          </a:p>
          <a:p>
            <a:pPr marL="789305">
              <a:lnSpc>
                <a:spcPct val="100000"/>
              </a:lnSpc>
              <a:spcBef>
                <a:spcPts val="330"/>
              </a:spcBef>
            </a:pPr>
            <a:r>
              <a:rPr spc="175"/>
              <a:t>[TC:3290]</a:t>
            </a:r>
          </a:p>
          <a:p>
            <a:pPr marL="789305">
              <a:lnSpc>
                <a:spcPct val="100000"/>
              </a:lnSpc>
              <a:spcBef>
                <a:spcPts val="330"/>
              </a:spcBef>
            </a:pPr>
            <a:r>
              <a:rPr spc="130"/>
              <a:t>[TC:3291]</a:t>
            </a:r>
          </a:p>
          <a:p>
            <a:pPr marL="789305">
              <a:lnSpc>
                <a:spcPct val="100000"/>
              </a:lnSpc>
              <a:spcBef>
                <a:spcPts val="330"/>
              </a:spcBef>
            </a:pPr>
            <a:r>
              <a:rPr spc="170"/>
              <a:t>[TC:3292]</a:t>
            </a:r>
          </a:p>
        </p:txBody>
      </p:sp>
      <p:sp>
        <p:nvSpPr>
          <p:cNvPr id="15" name="object 15"/>
          <p:cNvSpPr/>
          <p:nvPr/>
        </p:nvSpPr>
        <p:spPr>
          <a:xfrm>
            <a:off x="7409043" y="3562667"/>
            <a:ext cx="180974" cy="180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09043" y="4153217"/>
            <a:ext cx="180974" cy="180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09043" y="4743767"/>
            <a:ext cx="180974" cy="180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09043" y="5334317"/>
            <a:ext cx="180974" cy="180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43918" y="2187892"/>
            <a:ext cx="3811904" cy="352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err="1">
                <a:solidFill>
                  <a:srgbClr val="FFFFFF"/>
                </a:solidFill>
                <a:latin typeface="Arial"/>
                <a:cs typeface="Arial"/>
              </a:rPr>
              <a:t>Třídy</a:t>
            </a:r>
            <a:r>
              <a:rPr sz="3600" spc="-2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40" err="1">
                <a:solidFill>
                  <a:srgbClr val="FFFFFF"/>
                </a:solidFill>
                <a:latin typeface="Arial"/>
                <a:cs typeface="Arial"/>
              </a:rPr>
              <a:t>ekvivalencí</a:t>
            </a:r>
            <a:r>
              <a:rPr sz="3600" spc="14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00">
              <a:latin typeface="Arial"/>
              <a:cs typeface="Arial"/>
            </a:endParaRPr>
          </a:p>
          <a:p>
            <a:pPr marL="789305">
              <a:lnSpc>
                <a:spcPct val="100000"/>
              </a:lnSpc>
            </a:pPr>
            <a:r>
              <a:rPr sz="3600" spc="175">
                <a:solidFill>
                  <a:srgbClr val="FFFFFF"/>
                </a:solidFill>
                <a:latin typeface="Arial"/>
                <a:cs typeface="Arial"/>
              </a:rPr>
              <a:t>[TC:3264]</a:t>
            </a:r>
            <a:endParaRPr sz="3600">
              <a:latin typeface="Arial"/>
              <a:cs typeface="Arial"/>
            </a:endParaRPr>
          </a:p>
          <a:p>
            <a:pPr marL="789305">
              <a:lnSpc>
                <a:spcPct val="100000"/>
              </a:lnSpc>
              <a:spcBef>
                <a:spcPts val="330"/>
              </a:spcBef>
            </a:pPr>
            <a:r>
              <a:rPr sz="3600" spc="175">
                <a:solidFill>
                  <a:srgbClr val="FFFFFF"/>
                </a:solidFill>
                <a:latin typeface="Arial"/>
                <a:cs typeface="Arial"/>
              </a:rPr>
              <a:t>[TC:3265]</a:t>
            </a:r>
            <a:endParaRPr sz="3600">
              <a:latin typeface="Arial"/>
              <a:cs typeface="Arial"/>
            </a:endParaRPr>
          </a:p>
          <a:p>
            <a:pPr marL="789305">
              <a:lnSpc>
                <a:spcPct val="100000"/>
              </a:lnSpc>
              <a:spcBef>
                <a:spcPts val="330"/>
              </a:spcBef>
            </a:pPr>
            <a:r>
              <a:rPr sz="3600" spc="170">
                <a:solidFill>
                  <a:srgbClr val="FFFFFF"/>
                </a:solidFill>
                <a:latin typeface="Arial"/>
                <a:cs typeface="Arial"/>
              </a:rPr>
              <a:t>[TC:3266]</a:t>
            </a:r>
            <a:endParaRPr sz="3600">
              <a:latin typeface="Arial"/>
              <a:cs typeface="Arial"/>
            </a:endParaRPr>
          </a:p>
          <a:p>
            <a:pPr marL="789305">
              <a:lnSpc>
                <a:spcPct val="100000"/>
              </a:lnSpc>
              <a:spcBef>
                <a:spcPts val="330"/>
              </a:spcBef>
            </a:pPr>
            <a:r>
              <a:rPr sz="3600" spc="140">
                <a:solidFill>
                  <a:srgbClr val="FFFFFF"/>
                </a:solidFill>
                <a:latin typeface="Arial"/>
                <a:cs typeface="Arial"/>
              </a:rPr>
              <a:t>[TC:3267]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70666" y="2722322"/>
            <a:ext cx="8117186" cy="7564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7879" y="781732"/>
            <a:ext cx="4436110" cy="9893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5"/>
              <a:t>Doporučení</a:t>
            </a:r>
          </a:p>
        </p:txBody>
      </p:sp>
      <p:sp>
        <p:nvSpPr>
          <p:cNvPr id="4" name="object 4"/>
          <p:cNvSpPr/>
          <p:nvPr/>
        </p:nvSpPr>
        <p:spPr>
          <a:xfrm>
            <a:off x="14759497" y="1028701"/>
            <a:ext cx="2495549" cy="933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4165" y="5803095"/>
            <a:ext cx="180974" cy="180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4165" y="6393645"/>
            <a:ext cx="180974" cy="180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4165" y="6984195"/>
            <a:ext cx="180974" cy="180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9041" y="3837770"/>
            <a:ext cx="10457815" cy="352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0">
                <a:solidFill>
                  <a:srgbClr val="FFFFFF"/>
                </a:solidFill>
                <a:latin typeface="Arial"/>
                <a:cs typeface="Arial"/>
              </a:rPr>
              <a:t>Doporučujeme</a:t>
            </a:r>
            <a:r>
              <a:rPr sz="3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50">
                <a:solidFill>
                  <a:srgbClr val="FFFFFF"/>
                </a:solidFill>
                <a:latin typeface="Arial"/>
                <a:cs typeface="Arial"/>
              </a:rPr>
              <a:t>uvolnění</a:t>
            </a:r>
            <a:r>
              <a:rPr sz="36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90">
                <a:solidFill>
                  <a:srgbClr val="FFFFFF"/>
                </a:solidFill>
                <a:latin typeface="Arial"/>
                <a:cs typeface="Arial"/>
              </a:rPr>
              <a:t>aplikace</a:t>
            </a:r>
            <a:r>
              <a:rPr sz="3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8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36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35">
                <a:solidFill>
                  <a:srgbClr val="FFFFFF"/>
                </a:solidFill>
                <a:latin typeface="Arial"/>
                <a:cs typeface="Arial"/>
              </a:rPr>
              <a:t>produkce.</a:t>
            </a:r>
            <a:endParaRPr sz="3600">
              <a:latin typeface="Arial"/>
              <a:cs typeface="Arial"/>
            </a:endParaRPr>
          </a:p>
          <a:p>
            <a:pPr marL="789305" marR="3237865" indent="-777240">
              <a:lnSpc>
                <a:spcPct val="107600"/>
              </a:lnSpc>
              <a:spcBef>
                <a:spcPts val="4650"/>
              </a:spcBef>
            </a:pPr>
            <a:r>
              <a:rPr sz="3600" spc="95">
                <a:solidFill>
                  <a:srgbClr val="FFFFFF"/>
                </a:solidFill>
                <a:latin typeface="Arial"/>
                <a:cs typeface="Arial"/>
              </a:rPr>
              <a:t>Má</a:t>
            </a:r>
            <a:r>
              <a:rPr sz="3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215">
                <a:solidFill>
                  <a:srgbClr val="FFFFFF"/>
                </a:solidFill>
                <a:latin typeface="Arial"/>
                <a:cs typeface="Arial"/>
              </a:rPr>
              <a:t>ale</a:t>
            </a:r>
            <a:r>
              <a:rPr sz="3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65">
                <a:solidFill>
                  <a:srgbClr val="FFFFFF"/>
                </a:solidFill>
                <a:latin typeface="Arial"/>
                <a:cs typeface="Arial"/>
              </a:rPr>
              <a:t>značné</a:t>
            </a:r>
            <a:r>
              <a:rPr sz="36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65">
                <a:solidFill>
                  <a:srgbClr val="FFFFFF"/>
                </a:solidFill>
                <a:latin typeface="Arial"/>
                <a:cs typeface="Arial"/>
              </a:rPr>
              <a:t>nevýhody</a:t>
            </a:r>
            <a:r>
              <a:rPr sz="3600" spc="-1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215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36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80">
                <a:solidFill>
                  <a:srgbClr val="FFFFFF"/>
                </a:solidFill>
                <a:latin typeface="Arial"/>
                <a:cs typeface="Arial"/>
              </a:rPr>
              <a:t>trhu:  Zastaralý</a:t>
            </a:r>
            <a:r>
              <a:rPr sz="3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14">
                <a:solidFill>
                  <a:srgbClr val="FFFFFF"/>
                </a:solidFill>
                <a:latin typeface="Arial"/>
                <a:cs typeface="Arial"/>
              </a:rPr>
              <a:t>design.</a:t>
            </a:r>
            <a:endParaRPr sz="3600">
              <a:latin typeface="Arial"/>
              <a:cs typeface="Arial"/>
            </a:endParaRPr>
          </a:p>
          <a:p>
            <a:pPr marL="789305">
              <a:lnSpc>
                <a:spcPct val="100000"/>
              </a:lnSpc>
              <a:spcBef>
                <a:spcPts val="330"/>
              </a:spcBef>
            </a:pPr>
            <a:r>
              <a:rPr sz="3600" spc="130">
                <a:solidFill>
                  <a:srgbClr val="FFFFFF"/>
                </a:solidFill>
                <a:latin typeface="Arial"/>
                <a:cs typeface="Arial"/>
              </a:rPr>
              <a:t>Omezená</a:t>
            </a:r>
            <a:r>
              <a:rPr sz="3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95">
                <a:solidFill>
                  <a:srgbClr val="FFFFFF"/>
                </a:solidFill>
                <a:latin typeface="Arial"/>
                <a:cs typeface="Arial"/>
              </a:rPr>
              <a:t>funkcionalita.</a:t>
            </a:r>
            <a:endParaRPr sz="3600">
              <a:latin typeface="Arial"/>
              <a:cs typeface="Arial"/>
            </a:endParaRPr>
          </a:p>
          <a:p>
            <a:pPr marL="789305">
              <a:lnSpc>
                <a:spcPct val="100000"/>
              </a:lnSpc>
              <a:spcBef>
                <a:spcPts val="330"/>
              </a:spcBef>
            </a:pPr>
            <a:r>
              <a:rPr sz="3600" spc="60">
                <a:solidFill>
                  <a:srgbClr val="FFFFFF"/>
                </a:solidFill>
                <a:latin typeface="Arial"/>
                <a:cs typeface="Arial"/>
              </a:rPr>
              <a:t>Silnější</a:t>
            </a:r>
            <a:r>
              <a:rPr sz="36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50">
                <a:solidFill>
                  <a:srgbClr val="FFFFFF"/>
                </a:solidFill>
                <a:latin typeface="Arial"/>
                <a:cs typeface="Arial"/>
              </a:rPr>
              <a:t>konkurenti</a:t>
            </a:r>
            <a:r>
              <a:rPr sz="3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70">
                <a:solidFill>
                  <a:srgbClr val="FFFFFF"/>
                </a:solidFill>
                <a:latin typeface="Arial"/>
                <a:cs typeface="Arial"/>
              </a:rPr>
              <a:t>kvalitnějším</a:t>
            </a:r>
            <a:r>
              <a:rPr sz="3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80">
                <a:solidFill>
                  <a:srgbClr val="FFFFFF"/>
                </a:solidFill>
                <a:latin typeface="Arial"/>
                <a:cs typeface="Arial"/>
              </a:rPr>
              <a:t>produktem.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23309D7A-FC82-98CE-2C30-CEB3D85D77C9}"/>
              </a:ext>
            </a:extLst>
          </p:cNvPr>
          <p:cNvSpPr/>
          <p:nvPr/>
        </p:nvSpPr>
        <p:spPr>
          <a:xfrm>
            <a:off x="10170666" y="2722322"/>
            <a:ext cx="8117186" cy="3164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33600" y="732340"/>
            <a:ext cx="9760585" cy="98869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300" b="1" spc="70">
                <a:solidFill>
                  <a:srgbClr val="FFFFFF"/>
                </a:solidFill>
                <a:latin typeface="Arial"/>
                <a:cs typeface="Arial"/>
              </a:rPr>
              <a:t>Vyjádření </a:t>
            </a:r>
            <a:r>
              <a:rPr sz="6300" b="1" spc="135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300" b="1" spc="-7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300" b="1" spc="65">
                <a:solidFill>
                  <a:srgbClr val="FFFFFF"/>
                </a:solidFill>
                <a:latin typeface="Arial"/>
                <a:cs typeface="Arial"/>
              </a:rPr>
              <a:t>oponenturám</a:t>
            </a:r>
            <a:endParaRPr sz="6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759497" y="1028700"/>
            <a:ext cx="2495549" cy="9334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65205" y="3001387"/>
            <a:ext cx="7334057" cy="251998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lang="en-US" sz="3000" spc="155">
                <a:solidFill>
                  <a:srgbClr val="FFFFFF"/>
                </a:solidFill>
                <a:latin typeface="Arial"/>
                <a:cs typeface="Arial"/>
              </a:rPr>
              <a:t>Test Cases:</a:t>
            </a:r>
          </a:p>
          <a:p>
            <a:pPr marL="12700" marR="5080">
              <a:lnSpc>
                <a:spcPct val="107600"/>
              </a:lnSpc>
              <a:spcBef>
                <a:spcPts val="100"/>
              </a:spcBef>
            </a:pPr>
            <a:endParaRPr lang="en-US" sz="3000" spc="155">
              <a:solidFill>
                <a:srgbClr val="FFFFFF"/>
              </a:solidFill>
              <a:latin typeface="Arial"/>
              <a:cs typeface="Arial"/>
            </a:endParaRPr>
          </a:p>
          <a:p>
            <a:pPr marL="584200" marR="5080" indent="-571500">
              <a:lnSpc>
                <a:spcPct val="1076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000" spc="155" err="1">
                <a:solidFill>
                  <a:srgbClr val="FFFFFF"/>
                </a:solidFill>
                <a:latin typeface="Arial"/>
                <a:cs typeface="Arial"/>
              </a:rPr>
              <a:t>Špatně</a:t>
            </a:r>
            <a:r>
              <a:rPr sz="3000" spc="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50" err="1">
                <a:solidFill>
                  <a:srgbClr val="FFFFFF"/>
                </a:solidFill>
                <a:latin typeface="Arial"/>
                <a:cs typeface="Arial"/>
              </a:rPr>
              <a:t>uveden</a:t>
            </a:r>
            <a:r>
              <a:rPr lang="en-US" sz="3000" spc="150" err="1">
                <a:solidFill>
                  <a:srgbClr val="FFFFFF"/>
                </a:solidFill>
                <a:latin typeface="Arial"/>
                <a:cs typeface="Arial"/>
              </a:rPr>
              <a:t>á</a:t>
            </a:r>
            <a:r>
              <a:rPr sz="300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80">
                <a:solidFill>
                  <a:srgbClr val="FFFFFF"/>
                </a:solidFill>
                <a:latin typeface="Arial"/>
                <a:cs typeface="Arial"/>
              </a:rPr>
              <a:t>Sample </a:t>
            </a:r>
            <a:r>
              <a:rPr sz="3000" spc="145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lang="en-US" sz="3000" spc="145">
              <a:solidFill>
                <a:srgbClr val="FFFFFF"/>
              </a:solidFill>
              <a:latin typeface="Arial"/>
              <a:cs typeface="Arial"/>
            </a:endParaRPr>
          </a:p>
          <a:p>
            <a:pPr marL="584200" marR="5080" indent="-571500">
              <a:lnSpc>
                <a:spcPct val="1076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000" spc="120" err="1">
                <a:solidFill>
                  <a:srgbClr val="FFFFFF"/>
                </a:solidFill>
                <a:latin typeface="Arial"/>
                <a:cs typeface="Arial"/>
              </a:rPr>
              <a:t>Graficky</a:t>
            </a:r>
            <a:r>
              <a:rPr sz="30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50" err="1">
                <a:solidFill>
                  <a:srgbClr val="FFFFFF"/>
                </a:solidFill>
                <a:latin typeface="Arial"/>
                <a:cs typeface="Arial"/>
              </a:rPr>
              <a:t>znázornit</a:t>
            </a:r>
            <a:r>
              <a:rPr sz="30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45" err="1">
                <a:solidFill>
                  <a:srgbClr val="FFFFFF"/>
                </a:solidFill>
                <a:latin typeface="Arial"/>
                <a:cs typeface="Arial"/>
              </a:rPr>
              <a:t>některé</a:t>
            </a:r>
            <a:r>
              <a:rPr sz="30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70" err="1">
                <a:solidFill>
                  <a:srgbClr val="FFFFFF"/>
                </a:solidFill>
                <a:latin typeface="Arial"/>
                <a:cs typeface="Arial"/>
              </a:rPr>
              <a:t>kroky</a:t>
            </a:r>
            <a:r>
              <a:rPr sz="3000" spc="7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en-US" sz="3000" spc="70">
              <a:solidFill>
                <a:srgbClr val="FFFFFF"/>
              </a:solidFill>
              <a:latin typeface="Arial"/>
              <a:cs typeface="Arial"/>
            </a:endParaRPr>
          </a:p>
          <a:p>
            <a:pPr marL="584200" marR="5080" indent="-571500">
              <a:lnSpc>
                <a:spcPct val="1076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000" spc="110" err="1">
                <a:solidFill>
                  <a:srgbClr val="FFFFFF"/>
                </a:solidFill>
                <a:latin typeface="Arial"/>
                <a:cs typeface="Arial"/>
              </a:rPr>
              <a:t>Některé</a:t>
            </a:r>
            <a:r>
              <a:rPr sz="30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90" err="1">
                <a:solidFill>
                  <a:srgbClr val="FFFFFF"/>
                </a:solidFill>
                <a:latin typeface="Arial"/>
                <a:cs typeface="Arial"/>
              </a:rPr>
              <a:t>kroky</a:t>
            </a:r>
            <a:r>
              <a:rPr sz="30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00" err="1">
                <a:solidFill>
                  <a:srgbClr val="FFFFFF"/>
                </a:solidFill>
                <a:latin typeface="Arial"/>
                <a:cs typeface="Arial"/>
              </a:rPr>
              <a:t>jsou</a:t>
            </a:r>
            <a:r>
              <a:rPr sz="30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00" err="1">
                <a:solidFill>
                  <a:srgbClr val="FFFFFF"/>
                </a:solidFill>
                <a:latin typeface="Arial"/>
                <a:cs typeface="Arial"/>
              </a:rPr>
              <a:t>příliš</a:t>
            </a:r>
            <a:r>
              <a:rPr sz="30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30" err="1">
                <a:solidFill>
                  <a:srgbClr val="FFFFFF"/>
                </a:solidFill>
                <a:latin typeface="Arial"/>
                <a:cs typeface="Arial"/>
              </a:rPr>
              <a:t>krátké</a:t>
            </a:r>
            <a:r>
              <a:rPr sz="3000" spc="13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3BE9583B-081C-4D90-B1B2-90E408FD906A}"/>
              </a:ext>
            </a:extLst>
          </p:cNvPr>
          <p:cNvSpPr txBox="1"/>
          <p:nvPr/>
        </p:nvSpPr>
        <p:spPr>
          <a:xfrm>
            <a:off x="599959" y="2997822"/>
            <a:ext cx="9170260" cy="59400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>
                <a:solidFill>
                  <a:schemeClr val="bg1"/>
                </a:solidFill>
                <a:latin typeface="Arial"/>
                <a:cs typeface="Arial"/>
              </a:rPr>
              <a:t>User Stories:</a:t>
            </a:r>
          </a:p>
          <a:p>
            <a:endParaRPr lang="en-US" sz="3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sz="3000" b="0" i="1">
                <a:solidFill>
                  <a:schemeClr val="bg1"/>
                </a:solidFill>
                <a:effectLst/>
                <a:latin typeface="Arial"/>
                <a:cs typeface="Arial"/>
              </a:rPr>
              <a:t>AS Jaroslav</a:t>
            </a:r>
            <a:r>
              <a:rPr lang="en-US" sz="3000" b="0" i="1">
                <a:solidFill>
                  <a:schemeClr val="bg1"/>
                </a:solidFill>
                <a:effectLst/>
                <a:latin typeface="Arial"/>
                <a:cs typeface="Arial"/>
              </a:rPr>
              <a:t> </a:t>
            </a:r>
            <a:r>
              <a:rPr lang="cs-CZ" sz="3000" b="0" i="1">
                <a:solidFill>
                  <a:schemeClr val="bg1"/>
                </a:solidFill>
                <a:effectLst/>
                <a:latin typeface="Arial"/>
                <a:cs typeface="Arial"/>
              </a:rPr>
              <a:t>I</a:t>
            </a:r>
            <a:r>
              <a:rPr lang="en-US" sz="3000" i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cs-CZ" sz="3000" b="0" i="1">
                <a:solidFill>
                  <a:schemeClr val="bg1"/>
                </a:solidFill>
                <a:effectLst/>
                <a:latin typeface="Arial"/>
                <a:cs typeface="Arial"/>
              </a:rPr>
              <a:t>WANT Obnovit</a:t>
            </a:r>
            <a:r>
              <a:rPr lang="en-US" sz="3000" b="0" i="1">
                <a:solidFill>
                  <a:schemeClr val="bg1"/>
                </a:solidFill>
                <a:effectLst/>
                <a:latin typeface="Arial"/>
                <a:cs typeface="Arial"/>
              </a:rPr>
              <a:t> </a:t>
            </a:r>
            <a:r>
              <a:rPr lang="cs-CZ" sz="3000" b="0" i="1">
                <a:solidFill>
                  <a:schemeClr val="bg1"/>
                </a:solidFill>
                <a:effectLst/>
                <a:latin typeface="Arial"/>
                <a:cs typeface="Arial"/>
              </a:rPr>
              <a:t>heslo svého profilu v aplikaci</a:t>
            </a:r>
            <a:r>
              <a:rPr lang="en-US" sz="3000" b="0" i="1">
                <a:solidFill>
                  <a:schemeClr val="bg1"/>
                </a:solidFill>
                <a:effectLst/>
                <a:latin typeface="Arial"/>
                <a:cs typeface="Arial"/>
              </a:rPr>
              <a:t> </a:t>
            </a:r>
            <a:r>
              <a:rPr lang="cs-CZ" sz="3000" b="0" i="1">
                <a:solidFill>
                  <a:schemeClr val="bg1"/>
                </a:solidFill>
                <a:effectLst/>
                <a:latin typeface="Arial"/>
                <a:cs typeface="Arial"/>
              </a:rPr>
              <a:t>SO THAT Mohu</a:t>
            </a:r>
            <a:r>
              <a:rPr lang="en-US" sz="3000" b="0" i="1">
                <a:solidFill>
                  <a:schemeClr val="bg1"/>
                </a:solidFill>
                <a:effectLst/>
                <a:latin typeface="Arial"/>
                <a:cs typeface="Arial"/>
              </a:rPr>
              <a:t> </a:t>
            </a:r>
            <a:r>
              <a:rPr lang="cs-CZ" sz="3000" b="0" i="1">
                <a:solidFill>
                  <a:schemeClr val="bg1"/>
                </a:solidFill>
                <a:effectLst/>
                <a:latin typeface="Arial"/>
                <a:cs typeface="Arial"/>
              </a:rPr>
              <a:t>zvýšit bezpečnost svého profile</a:t>
            </a:r>
            <a:r>
              <a:rPr lang="en-US" sz="3000" b="0" i="1">
                <a:solidFill>
                  <a:schemeClr val="bg1"/>
                </a:solidFill>
                <a:effectLst/>
                <a:latin typeface="Arial"/>
                <a:cs typeface="Arial"/>
              </a:rPr>
              <a:t> </a:t>
            </a:r>
            <a:r>
              <a:rPr lang="cs-CZ" sz="3000" b="0" i="1">
                <a:solidFill>
                  <a:schemeClr val="bg1"/>
                </a:solidFill>
                <a:effectLst/>
                <a:latin typeface="Arial"/>
                <a:cs typeface="Arial"/>
              </a:rPr>
              <a:t>a usnadnit zapamatování hesla</a:t>
            </a:r>
            <a:endParaRPr lang="en-US" sz="3000" b="0" i="1">
              <a:solidFill>
                <a:schemeClr val="bg1"/>
              </a:solidFill>
              <a:effectLst/>
              <a:latin typeface="Arial"/>
              <a:cs typeface="Arial"/>
            </a:endParaRPr>
          </a:p>
          <a:p>
            <a:pPr algn="just">
              <a:spcBef>
                <a:spcPts val="1200"/>
              </a:spcBef>
            </a:pPr>
            <a:r>
              <a:rPr lang="en-US" sz="3000" err="1">
                <a:solidFill>
                  <a:schemeClr val="bg1"/>
                </a:solidFill>
                <a:latin typeface="Arial"/>
                <a:cs typeface="Arial"/>
              </a:rPr>
              <a:t>Uživatelé</a:t>
            </a:r>
            <a:r>
              <a:rPr lang="en-US" sz="3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000" err="1">
                <a:solidFill>
                  <a:schemeClr val="bg1"/>
                </a:solidFill>
                <a:latin typeface="Arial"/>
                <a:cs typeface="Arial"/>
              </a:rPr>
              <a:t>mění</a:t>
            </a:r>
            <a:r>
              <a:rPr lang="en-US" sz="3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000" err="1">
                <a:solidFill>
                  <a:schemeClr val="bg1"/>
                </a:solidFill>
                <a:latin typeface="Arial"/>
                <a:cs typeface="Arial"/>
              </a:rPr>
              <a:t>hesla</a:t>
            </a:r>
            <a:r>
              <a:rPr lang="en-US" sz="3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000" err="1">
                <a:solidFill>
                  <a:schemeClr val="bg1"/>
                </a:solidFill>
                <a:latin typeface="Arial"/>
                <a:cs typeface="Arial"/>
              </a:rPr>
              <a:t>špíše</a:t>
            </a:r>
            <a:r>
              <a:rPr lang="en-US" sz="3000">
                <a:solidFill>
                  <a:schemeClr val="bg1"/>
                </a:solidFill>
                <a:latin typeface="Arial"/>
                <a:cs typeface="Arial"/>
              </a:rPr>
              <a:t> proto, </a:t>
            </a:r>
            <a:r>
              <a:rPr lang="en-US" sz="3000" err="1">
                <a:solidFill>
                  <a:schemeClr val="bg1"/>
                </a:solidFill>
                <a:latin typeface="Arial"/>
                <a:cs typeface="Arial"/>
              </a:rPr>
              <a:t>že</a:t>
            </a:r>
            <a:r>
              <a:rPr lang="en-US" sz="3000">
                <a:solidFill>
                  <a:schemeClr val="bg1"/>
                </a:solidFill>
                <a:latin typeface="Arial"/>
                <a:cs typeface="Arial"/>
              </a:rPr>
              <a:t> to </a:t>
            </a:r>
            <a:r>
              <a:rPr lang="en-US" sz="3000" err="1">
                <a:solidFill>
                  <a:schemeClr val="bg1"/>
                </a:solidFill>
                <a:latin typeface="Arial"/>
                <a:cs typeface="Arial"/>
              </a:rPr>
              <a:t>původní</a:t>
            </a:r>
            <a:r>
              <a:rPr lang="en-US" sz="3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000" err="1">
                <a:solidFill>
                  <a:schemeClr val="bg1"/>
                </a:solidFill>
                <a:latin typeface="Arial"/>
                <a:cs typeface="Arial"/>
              </a:rPr>
              <a:t>bylo</a:t>
            </a:r>
            <a:r>
              <a:rPr lang="en-US" sz="3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000" err="1">
                <a:solidFill>
                  <a:schemeClr val="bg1"/>
                </a:solidFill>
                <a:latin typeface="Arial"/>
                <a:cs typeface="Arial"/>
              </a:rPr>
              <a:t>zapomenuto</a:t>
            </a:r>
            <a:r>
              <a:rPr lang="en-US" sz="300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  <a:p>
            <a:endParaRPr lang="en-US" sz="3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i="1">
                <a:solidFill>
                  <a:schemeClr val="bg1"/>
                </a:solidFill>
                <a:latin typeface="Arial"/>
                <a:cs typeface="Arial"/>
              </a:rPr>
              <a:t>AS Veronika I WANT </a:t>
            </a:r>
            <a:r>
              <a:rPr lang="en-US" sz="3000" i="1" err="1">
                <a:solidFill>
                  <a:schemeClr val="bg1"/>
                </a:solidFill>
                <a:latin typeface="Arial"/>
                <a:cs typeface="Arial"/>
              </a:rPr>
              <a:t>Získat</a:t>
            </a:r>
            <a:r>
              <a:rPr lang="en-US" sz="3000" i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000" i="1" err="1">
                <a:solidFill>
                  <a:schemeClr val="bg1"/>
                </a:solidFill>
                <a:latin typeface="Arial"/>
                <a:cs typeface="Arial"/>
              </a:rPr>
              <a:t>předplatné</a:t>
            </a:r>
            <a:r>
              <a:rPr lang="en-US" sz="3000" i="1">
                <a:solidFill>
                  <a:schemeClr val="bg1"/>
                </a:solidFill>
                <a:latin typeface="Arial"/>
                <a:cs typeface="Arial"/>
              </a:rPr>
              <a:t> SO THAT </a:t>
            </a:r>
            <a:r>
              <a:rPr lang="en-US" sz="3000" i="1" err="1">
                <a:solidFill>
                  <a:schemeClr val="bg1"/>
                </a:solidFill>
                <a:latin typeface="Arial"/>
                <a:cs typeface="Arial"/>
              </a:rPr>
              <a:t>Mohu</a:t>
            </a:r>
            <a:r>
              <a:rPr lang="en-US" sz="3000" i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000" i="1" err="1">
                <a:solidFill>
                  <a:schemeClr val="bg1"/>
                </a:solidFill>
                <a:latin typeface="Arial"/>
                <a:cs typeface="Arial"/>
              </a:rPr>
              <a:t>sledovat</a:t>
            </a:r>
            <a:r>
              <a:rPr lang="en-US" sz="3000" i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000" i="1" err="1">
                <a:solidFill>
                  <a:schemeClr val="bg1"/>
                </a:solidFill>
                <a:latin typeface="Arial"/>
                <a:cs typeface="Arial"/>
              </a:rPr>
              <a:t>videa</a:t>
            </a:r>
            <a:r>
              <a:rPr lang="en-US" sz="3000" i="1">
                <a:solidFill>
                  <a:schemeClr val="bg1"/>
                </a:solidFill>
                <a:latin typeface="Arial"/>
                <a:cs typeface="Arial"/>
              </a:rPr>
              <a:t> bez </a:t>
            </a:r>
            <a:r>
              <a:rPr lang="en-US" sz="3000" i="1" err="1">
                <a:solidFill>
                  <a:schemeClr val="bg1"/>
                </a:solidFill>
                <a:latin typeface="Arial"/>
                <a:cs typeface="Arial"/>
              </a:rPr>
              <a:t>reklam</a:t>
            </a:r>
            <a:endParaRPr lang="en-US" sz="3000" i="1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spcBef>
                <a:spcPts val="1200"/>
              </a:spcBef>
            </a:pPr>
            <a:r>
              <a:rPr lang="en-US" sz="3000" err="1">
                <a:solidFill>
                  <a:schemeClr val="bg1"/>
                </a:solidFill>
                <a:latin typeface="Arial"/>
                <a:cs typeface="Arial"/>
              </a:rPr>
              <a:t>Místo</a:t>
            </a:r>
            <a:r>
              <a:rPr lang="en-US" sz="3000">
                <a:solidFill>
                  <a:schemeClr val="bg1"/>
                </a:solidFill>
                <a:latin typeface="Arial"/>
                <a:cs typeface="Arial"/>
              </a:rPr>
              <a:t> “</a:t>
            </a:r>
            <a:r>
              <a:rPr lang="en-US" sz="3000" err="1">
                <a:solidFill>
                  <a:schemeClr val="bg1"/>
                </a:solidFill>
                <a:latin typeface="Arial"/>
                <a:cs typeface="Arial"/>
              </a:rPr>
              <a:t>Získat</a:t>
            </a:r>
            <a:r>
              <a:rPr lang="en-US" sz="3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000" err="1">
                <a:solidFill>
                  <a:schemeClr val="bg1"/>
                </a:solidFill>
                <a:latin typeface="Arial"/>
                <a:cs typeface="Arial"/>
              </a:rPr>
              <a:t>předplatné</a:t>
            </a:r>
            <a:r>
              <a:rPr lang="en-US" sz="3000">
                <a:solidFill>
                  <a:schemeClr val="bg1"/>
                </a:solidFill>
                <a:latin typeface="Arial"/>
                <a:cs typeface="Arial"/>
              </a:rPr>
              <a:t>” by se </a:t>
            </a:r>
            <a:r>
              <a:rPr lang="en-US" sz="3000" err="1">
                <a:solidFill>
                  <a:schemeClr val="bg1"/>
                </a:solidFill>
                <a:latin typeface="Arial"/>
                <a:cs typeface="Arial"/>
              </a:rPr>
              <a:t>spíš</a:t>
            </a:r>
            <a:r>
              <a:rPr lang="en-US" sz="3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000" err="1">
                <a:solidFill>
                  <a:schemeClr val="bg1"/>
                </a:solidFill>
                <a:latin typeface="Arial"/>
                <a:cs typeface="Arial"/>
              </a:rPr>
              <a:t>hodilo</a:t>
            </a:r>
            <a:r>
              <a:rPr lang="en-US" sz="3000">
                <a:solidFill>
                  <a:schemeClr val="bg1"/>
                </a:solidFill>
                <a:latin typeface="Arial"/>
                <a:cs typeface="Arial"/>
              </a:rPr>
              <a:t> </a:t>
            </a:r>
            <a:endParaRPr lang="en-US" sz="3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>
                <a:solidFill>
                  <a:schemeClr val="bg1"/>
                </a:solidFill>
                <a:latin typeface="Arial"/>
                <a:cs typeface="Arial"/>
              </a:rPr>
              <a:t>“</a:t>
            </a:r>
            <a:r>
              <a:rPr lang="en-US" sz="3000" err="1">
                <a:solidFill>
                  <a:schemeClr val="bg1"/>
                </a:solidFill>
                <a:latin typeface="Arial"/>
                <a:cs typeface="Arial"/>
              </a:rPr>
              <a:t>Koupit</a:t>
            </a:r>
            <a:r>
              <a:rPr lang="en-US" sz="3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000" err="1">
                <a:solidFill>
                  <a:schemeClr val="bg1"/>
                </a:solidFill>
                <a:latin typeface="Arial"/>
                <a:cs typeface="Arial"/>
              </a:rPr>
              <a:t>předplatné</a:t>
            </a:r>
            <a:r>
              <a:rPr lang="en-US" sz="3000">
                <a:solidFill>
                  <a:schemeClr val="bg1"/>
                </a:solidFill>
                <a:latin typeface="Arial"/>
                <a:cs typeface="Arial"/>
              </a:rPr>
              <a:t>”</a:t>
            </a:r>
            <a:endParaRPr lang="cs-CZ" sz="30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2940129"/>
            <a:ext cx="8197850" cy="3361054"/>
          </a:xfrm>
          <a:prstGeom prst="rect">
            <a:avLst/>
          </a:prstGeom>
        </p:spPr>
        <p:txBody>
          <a:bodyPr vert="horz" wrap="square" lIns="0" tIns="361315" rIns="0" bIns="0" rtlCol="0">
            <a:spAutoFit/>
          </a:bodyPr>
          <a:lstStyle/>
          <a:p>
            <a:pPr marL="12700" marR="5080">
              <a:lnSpc>
                <a:spcPts val="11720"/>
              </a:lnSpc>
              <a:spcBef>
                <a:spcPts val="2845"/>
              </a:spcBef>
            </a:pPr>
            <a:r>
              <a:rPr sz="12100" b="1" spc="-135">
                <a:solidFill>
                  <a:srgbClr val="FFFFFF"/>
                </a:solidFill>
                <a:latin typeface="Arial"/>
                <a:cs typeface="Arial"/>
              </a:rPr>
              <a:t>Prostor</a:t>
            </a:r>
            <a:r>
              <a:rPr sz="12100" b="1" spc="-6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100" b="1" spc="-25">
                <a:solidFill>
                  <a:srgbClr val="FFFFFF"/>
                </a:solidFill>
                <a:latin typeface="Arial"/>
                <a:cs typeface="Arial"/>
              </a:rPr>
              <a:t>pro  </a:t>
            </a:r>
            <a:r>
              <a:rPr sz="12100" b="1" spc="240">
                <a:solidFill>
                  <a:srgbClr val="FFFFFF"/>
                </a:solidFill>
                <a:latin typeface="Arial"/>
                <a:cs typeface="Arial"/>
              </a:rPr>
              <a:t>dotazy</a:t>
            </a:r>
            <a:endParaRPr sz="12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759497" y="1028703"/>
            <a:ext cx="2495549" cy="933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22225" y="4771964"/>
            <a:ext cx="5065664" cy="5515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9388" y="37"/>
            <a:ext cx="8791793" cy="61157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69323" y="1720279"/>
            <a:ext cx="459740" cy="675005"/>
          </a:xfrm>
          <a:prstGeom prst="rect">
            <a:avLst/>
          </a:prstGeom>
          <a:ln w="30472">
            <a:solidFill>
              <a:srgbClr val="E3859C"/>
            </a:solidFill>
          </a:ln>
        </p:spPr>
        <p:txBody>
          <a:bodyPr vert="horz" wrap="square" lIns="0" tIns="223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0"/>
              </a:spcBef>
            </a:pPr>
            <a:r>
              <a:rPr sz="1600" b="1" spc="-4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9323" y="2577490"/>
            <a:ext cx="459740" cy="675005"/>
          </a:xfrm>
          <a:prstGeom prst="rect">
            <a:avLst/>
          </a:prstGeom>
          <a:ln w="30472">
            <a:solidFill>
              <a:srgbClr val="E3859C"/>
            </a:solidFill>
          </a:ln>
        </p:spPr>
        <p:txBody>
          <a:bodyPr vert="horz" wrap="square" lIns="0" tIns="223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0"/>
              </a:spcBef>
            </a:pPr>
            <a:r>
              <a:rPr sz="1600" spc="45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9323" y="3434701"/>
            <a:ext cx="459740" cy="675005"/>
          </a:xfrm>
          <a:prstGeom prst="rect">
            <a:avLst/>
          </a:prstGeom>
          <a:ln w="30472">
            <a:solidFill>
              <a:srgbClr val="E3859C"/>
            </a:solidFill>
          </a:ln>
        </p:spPr>
        <p:txBody>
          <a:bodyPr vert="horz" wrap="square" lIns="0" tIns="223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0"/>
              </a:spcBef>
            </a:pPr>
            <a:r>
              <a:rPr sz="1600" spc="5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69323" y="4291913"/>
            <a:ext cx="459740" cy="675005"/>
          </a:xfrm>
          <a:prstGeom prst="rect">
            <a:avLst/>
          </a:prstGeom>
          <a:ln w="30472">
            <a:solidFill>
              <a:srgbClr val="E3859C"/>
            </a:solidFill>
          </a:ln>
        </p:spPr>
        <p:txBody>
          <a:bodyPr vert="horz" wrap="square" lIns="0" tIns="223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0"/>
              </a:spcBef>
            </a:pPr>
            <a:r>
              <a:rPr sz="1600" spc="7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69323" y="5149124"/>
            <a:ext cx="459740" cy="675005"/>
          </a:xfrm>
          <a:prstGeom prst="rect">
            <a:avLst/>
          </a:prstGeom>
          <a:ln w="30472">
            <a:solidFill>
              <a:srgbClr val="E3859C"/>
            </a:solidFill>
          </a:ln>
        </p:spPr>
        <p:txBody>
          <a:bodyPr vert="horz" wrap="square" lIns="0" tIns="223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0"/>
              </a:spcBef>
            </a:pPr>
            <a:r>
              <a:rPr sz="1600" spc="75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9323" y="6006335"/>
            <a:ext cx="459740" cy="675005"/>
          </a:xfrm>
          <a:prstGeom prst="rect">
            <a:avLst/>
          </a:prstGeom>
          <a:ln w="30472">
            <a:solidFill>
              <a:srgbClr val="E3859C"/>
            </a:solidFill>
          </a:ln>
        </p:spPr>
        <p:txBody>
          <a:bodyPr vert="horz" wrap="square" lIns="0" tIns="223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0"/>
              </a:spcBef>
            </a:pPr>
            <a:r>
              <a:rPr sz="1600" spc="5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69323" y="6863547"/>
            <a:ext cx="459740" cy="675005"/>
          </a:xfrm>
          <a:prstGeom prst="rect">
            <a:avLst/>
          </a:prstGeom>
          <a:ln w="30472">
            <a:solidFill>
              <a:srgbClr val="E3859C"/>
            </a:solidFill>
          </a:ln>
        </p:spPr>
        <p:txBody>
          <a:bodyPr vert="horz" wrap="square" lIns="0" tIns="223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0"/>
              </a:spcBef>
            </a:pPr>
            <a:r>
              <a:rPr sz="1600" spc="-75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69323" y="7720758"/>
            <a:ext cx="459740" cy="675005"/>
          </a:xfrm>
          <a:prstGeom prst="rect">
            <a:avLst/>
          </a:prstGeom>
          <a:ln w="30472">
            <a:solidFill>
              <a:srgbClr val="E3859C"/>
            </a:solidFill>
          </a:ln>
        </p:spPr>
        <p:txBody>
          <a:bodyPr vert="horz" wrap="square" lIns="0" tIns="223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0"/>
              </a:spcBef>
            </a:pPr>
            <a:r>
              <a:rPr sz="1600" spc="85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69323" y="8577970"/>
            <a:ext cx="459740" cy="675005"/>
          </a:xfrm>
          <a:prstGeom prst="rect">
            <a:avLst/>
          </a:prstGeom>
          <a:ln w="30472">
            <a:solidFill>
              <a:srgbClr val="E3859C"/>
            </a:solidFill>
          </a:ln>
        </p:spPr>
        <p:txBody>
          <a:bodyPr vert="horz" wrap="square" lIns="0" tIns="223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0"/>
              </a:spcBef>
            </a:pPr>
            <a:r>
              <a:rPr sz="1600" spc="5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11568" y="3434701"/>
            <a:ext cx="7916545" cy="675005"/>
          </a:xfrm>
          <a:prstGeom prst="rect">
            <a:avLst/>
          </a:prstGeom>
          <a:ln w="30472">
            <a:solidFill>
              <a:srgbClr val="E3859C"/>
            </a:solidFill>
          </a:ln>
        </p:spPr>
        <p:txBody>
          <a:bodyPr vert="horz" wrap="square" lIns="0" tIns="186055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1465"/>
              </a:spcBef>
            </a:pPr>
            <a:r>
              <a:rPr sz="2400" spc="65">
                <a:solidFill>
                  <a:srgbClr val="FFFFFF"/>
                </a:solidFill>
                <a:latin typeface="Arial"/>
                <a:cs typeface="Arial"/>
              </a:rPr>
              <a:t>Shrnutí </a:t>
            </a:r>
            <a:r>
              <a:rPr sz="2400" spc="95">
                <a:solidFill>
                  <a:srgbClr val="FFFFFF"/>
                </a:solidFill>
                <a:latin typeface="Arial"/>
                <a:cs typeface="Arial"/>
              </a:rPr>
              <a:t>přístupu</a:t>
            </a:r>
            <a:r>
              <a:rPr sz="2400" spc="-3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4">
                <a:solidFill>
                  <a:srgbClr val="FFFFFF"/>
                </a:solidFill>
                <a:latin typeface="Arial"/>
                <a:cs typeface="Arial"/>
              </a:rPr>
              <a:t>testování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11568" y="4291913"/>
            <a:ext cx="7916545" cy="675005"/>
          </a:xfrm>
          <a:prstGeom prst="rect">
            <a:avLst/>
          </a:prstGeom>
          <a:ln w="30472">
            <a:solidFill>
              <a:srgbClr val="E3859C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1495"/>
              </a:spcBef>
            </a:pPr>
            <a:r>
              <a:rPr sz="2400" spc="95">
                <a:solidFill>
                  <a:srgbClr val="FFFFFF"/>
                </a:solidFill>
                <a:latin typeface="Arial"/>
                <a:cs typeface="Arial"/>
              </a:rPr>
              <a:t>Struktura</a:t>
            </a:r>
            <a:r>
              <a:rPr sz="24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75">
                <a:solidFill>
                  <a:srgbClr val="FFFFFF"/>
                </a:solidFill>
                <a:latin typeface="Arial"/>
                <a:cs typeface="Arial"/>
              </a:rPr>
              <a:t>zacílení</a:t>
            </a:r>
            <a:r>
              <a:rPr sz="24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>
                <a:solidFill>
                  <a:srgbClr val="FFFFFF"/>
                </a:solidFill>
                <a:latin typeface="Arial"/>
                <a:cs typeface="Arial"/>
              </a:rPr>
              <a:t>testovacích</a:t>
            </a:r>
            <a:r>
              <a:rPr sz="24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0">
                <a:solidFill>
                  <a:srgbClr val="FFFFFF"/>
                </a:solidFill>
                <a:latin typeface="Arial"/>
                <a:cs typeface="Arial"/>
              </a:rPr>
              <a:t>případů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11568" y="5149124"/>
            <a:ext cx="7916545" cy="675005"/>
          </a:xfrm>
          <a:prstGeom prst="rect">
            <a:avLst/>
          </a:prstGeom>
          <a:ln w="30472">
            <a:solidFill>
              <a:srgbClr val="E3859C"/>
            </a:solidFill>
          </a:ln>
        </p:spPr>
        <p:txBody>
          <a:bodyPr vert="horz" wrap="square" lIns="0" tIns="193675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1525"/>
              </a:spcBef>
            </a:pPr>
            <a:r>
              <a:rPr sz="2400" spc="80">
                <a:solidFill>
                  <a:srgbClr val="FFFFFF"/>
                </a:solidFill>
                <a:latin typeface="Arial"/>
                <a:cs typeface="Arial"/>
              </a:rPr>
              <a:t>Nalezené</a:t>
            </a:r>
            <a:r>
              <a:rPr sz="24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0">
                <a:solidFill>
                  <a:srgbClr val="FFFFFF"/>
                </a:solidFill>
                <a:latin typeface="Arial"/>
                <a:cs typeface="Arial"/>
              </a:rPr>
              <a:t>defekty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11568" y="6006335"/>
            <a:ext cx="7916545" cy="675005"/>
          </a:xfrm>
          <a:prstGeom prst="rect">
            <a:avLst/>
          </a:prstGeom>
          <a:ln w="30472">
            <a:solidFill>
              <a:srgbClr val="E3859C"/>
            </a:solidFill>
          </a:ln>
        </p:spPr>
        <p:txBody>
          <a:bodyPr vert="horz" wrap="square" lIns="0" tIns="197485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1555"/>
              </a:spcBef>
            </a:pPr>
            <a:r>
              <a:rPr sz="2400" spc="70">
                <a:solidFill>
                  <a:srgbClr val="FFFFFF"/>
                </a:solidFill>
                <a:latin typeface="Arial"/>
                <a:cs typeface="Arial"/>
              </a:rPr>
              <a:t>Grafy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398142" y="503746"/>
            <a:ext cx="2901315" cy="1160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450" spc="-425"/>
              <a:t>O</a:t>
            </a:r>
            <a:r>
              <a:rPr sz="7450"/>
              <a:t>b</a:t>
            </a:r>
            <a:r>
              <a:rPr sz="7450" spc="-480"/>
              <a:t>s</a:t>
            </a:r>
            <a:r>
              <a:rPr sz="7450" spc="434"/>
              <a:t>a</a:t>
            </a:r>
            <a:r>
              <a:rPr sz="7450" spc="-100"/>
              <a:t>h</a:t>
            </a:r>
            <a:endParaRPr sz="7450"/>
          </a:p>
        </p:txBody>
      </p:sp>
      <p:sp>
        <p:nvSpPr>
          <p:cNvPr id="19" name="object 19"/>
          <p:cNvSpPr txBox="1"/>
          <p:nvPr/>
        </p:nvSpPr>
        <p:spPr>
          <a:xfrm>
            <a:off x="5211568" y="1720279"/>
            <a:ext cx="7916545" cy="675005"/>
          </a:xfrm>
          <a:prstGeom prst="rect">
            <a:avLst/>
          </a:prstGeom>
          <a:ln w="30472">
            <a:solidFill>
              <a:srgbClr val="E3859C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1405"/>
              </a:spcBef>
            </a:pPr>
            <a:r>
              <a:rPr sz="2400" spc="120">
                <a:solidFill>
                  <a:srgbClr val="FFFFFF"/>
                </a:solidFill>
                <a:latin typeface="Arial"/>
                <a:cs typeface="Arial"/>
              </a:rPr>
              <a:t>Informace</a:t>
            </a:r>
            <a:r>
              <a:rPr sz="24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0">
                <a:solidFill>
                  <a:srgbClr val="FFFFFF"/>
                </a:solidFill>
                <a:latin typeface="Arial"/>
                <a:cs typeface="Arial"/>
              </a:rPr>
              <a:t>testované</a:t>
            </a:r>
            <a:r>
              <a:rPr sz="24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5">
                <a:solidFill>
                  <a:srgbClr val="FFFFFF"/>
                </a:solidFill>
                <a:latin typeface="Arial"/>
                <a:cs typeface="Arial"/>
              </a:rPr>
              <a:t>aplikaci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11568" y="2577490"/>
            <a:ext cx="7916545" cy="675005"/>
          </a:xfrm>
          <a:prstGeom prst="rect">
            <a:avLst/>
          </a:prstGeom>
          <a:ln w="30472">
            <a:solidFill>
              <a:srgbClr val="E3859C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1435"/>
              </a:spcBef>
            </a:pPr>
            <a:r>
              <a:rPr sz="240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2400" spc="75">
                <a:solidFill>
                  <a:srgbClr val="FFFFFF"/>
                </a:solidFill>
                <a:latin typeface="Arial"/>
                <a:cs typeface="Arial"/>
              </a:rPr>
              <a:t>stories </a:t>
            </a:r>
            <a:r>
              <a:rPr sz="2400" spc="15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4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5">
                <a:solidFill>
                  <a:srgbClr val="FFFFFF"/>
                </a:solidFill>
                <a:latin typeface="Arial"/>
                <a:cs typeface="Arial"/>
              </a:rPr>
              <a:t>"personas"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11568" y="7720758"/>
            <a:ext cx="7916545" cy="675005"/>
          </a:xfrm>
          <a:prstGeom prst="rect">
            <a:avLst/>
          </a:prstGeom>
          <a:ln w="30472">
            <a:solidFill>
              <a:srgbClr val="E3859C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1585"/>
              </a:spcBef>
            </a:pPr>
            <a:r>
              <a:rPr sz="2400" spc="70">
                <a:solidFill>
                  <a:srgbClr val="FFFFFF"/>
                </a:solidFill>
                <a:latin typeface="Arial"/>
                <a:cs typeface="Arial"/>
              </a:rPr>
              <a:t>Doporučení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11568" y="8577970"/>
            <a:ext cx="7916545" cy="675005"/>
          </a:xfrm>
          <a:prstGeom prst="rect">
            <a:avLst/>
          </a:prstGeom>
          <a:ln w="30472">
            <a:solidFill>
              <a:srgbClr val="E3859C"/>
            </a:solidFill>
          </a:ln>
        </p:spPr>
        <p:txBody>
          <a:bodyPr vert="horz" wrap="square" lIns="0" tIns="204470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1610"/>
              </a:spcBef>
            </a:pPr>
            <a:r>
              <a:rPr sz="2400" spc="60">
                <a:solidFill>
                  <a:srgbClr val="FFFFFF"/>
                </a:solidFill>
                <a:latin typeface="Arial"/>
                <a:cs typeface="Arial"/>
              </a:rPr>
              <a:t>Vyjádření </a:t>
            </a:r>
            <a:r>
              <a:rPr sz="2400" spc="35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400" spc="-2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0">
                <a:solidFill>
                  <a:srgbClr val="FFFFFF"/>
                </a:solidFill>
                <a:latin typeface="Arial"/>
                <a:cs typeface="Arial"/>
              </a:rPr>
              <a:t>oponenturám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759497" y="1028700"/>
            <a:ext cx="2495549" cy="9334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211568" y="6863547"/>
            <a:ext cx="7916545" cy="675005"/>
          </a:xfrm>
          <a:prstGeom prst="rect">
            <a:avLst/>
          </a:prstGeom>
          <a:ln w="30472">
            <a:solidFill>
              <a:srgbClr val="E3859C"/>
            </a:solidFill>
          </a:ln>
        </p:spPr>
        <p:txBody>
          <a:bodyPr vert="horz" wrap="square" lIns="0" tIns="189865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1495"/>
              </a:spcBef>
            </a:pPr>
            <a:r>
              <a:rPr sz="2400" spc="60">
                <a:solidFill>
                  <a:srgbClr val="FFFFFF"/>
                </a:solidFill>
                <a:latin typeface="Arial"/>
                <a:cs typeface="Arial"/>
              </a:rPr>
              <a:t>Pokročilé</a:t>
            </a:r>
            <a:r>
              <a:rPr sz="24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5">
                <a:solidFill>
                  <a:srgbClr val="FFFFFF"/>
                </a:solidFill>
                <a:latin typeface="Arial"/>
                <a:cs typeface="Arial"/>
              </a:rPr>
              <a:t>metody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7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" y="51"/>
            <a:ext cx="11094572" cy="50109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59497" y="1028701"/>
            <a:ext cx="2495549" cy="9334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39982" y="440647"/>
            <a:ext cx="4514849" cy="94011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2752790"/>
            <a:ext cx="919734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0" spc="120"/>
              <a:t>Informace </a:t>
            </a:r>
            <a:r>
              <a:rPr sz="8000" spc="-215"/>
              <a:t>o  </a:t>
            </a:r>
            <a:r>
              <a:rPr sz="8000" spc="160"/>
              <a:t>testované</a:t>
            </a:r>
            <a:r>
              <a:rPr sz="8000" spc="-434"/>
              <a:t> </a:t>
            </a:r>
            <a:r>
              <a:rPr sz="8000" spc="265"/>
              <a:t>aplikaci</a:t>
            </a:r>
            <a:endParaRPr sz="8000"/>
          </a:p>
        </p:txBody>
      </p:sp>
      <p:sp>
        <p:nvSpPr>
          <p:cNvPr id="7" name="object 7"/>
          <p:cNvSpPr/>
          <p:nvPr/>
        </p:nvSpPr>
        <p:spPr>
          <a:xfrm>
            <a:off x="1304924" y="6893562"/>
            <a:ext cx="152400" cy="152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4924" y="7379337"/>
            <a:ext cx="152400" cy="152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4924" y="7865112"/>
            <a:ext cx="152400" cy="152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4924" y="8350887"/>
            <a:ext cx="152400" cy="152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04924" y="8836662"/>
            <a:ext cx="152400" cy="152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16000" y="5757007"/>
            <a:ext cx="10951210" cy="339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5">
                <a:solidFill>
                  <a:srgbClr val="FFFFFF"/>
                </a:solidFill>
                <a:latin typeface="Arial"/>
                <a:cs typeface="Arial"/>
              </a:rPr>
              <a:t>Mobilní</a:t>
            </a:r>
            <a:r>
              <a:rPr sz="30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55">
                <a:solidFill>
                  <a:srgbClr val="FFFFFF"/>
                </a:solidFill>
                <a:latin typeface="Arial"/>
                <a:cs typeface="Arial"/>
              </a:rPr>
              <a:t>aplikace</a:t>
            </a:r>
            <a:r>
              <a:rPr sz="30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235">
                <a:solidFill>
                  <a:srgbClr val="FFFFFF"/>
                </a:solidFill>
                <a:latin typeface="Arial"/>
                <a:cs typeface="Arial"/>
              </a:rPr>
              <a:t>„Stream“</a:t>
            </a:r>
            <a:r>
              <a:rPr sz="30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70">
                <a:solidFill>
                  <a:srgbClr val="FFFFFF"/>
                </a:solidFill>
                <a:latin typeface="Arial"/>
                <a:cs typeface="Arial"/>
              </a:rPr>
              <a:t>verze</a:t>
            </a:r>
            <a:r>
              <a:rPr sz="30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70">
                <a:solidFill>
                  <a:srgbClr val="FFFFFF"/>
                </a:solidFill>
                <a:latin typeface="Arial"/>
                <a:cs typeface="Arial"/>
              </a:rPr>
              <a:t>6.8.0</a:t>
            </a:r>
            <a:r>
              <a:rPr sz="30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20">
                <a:solidFill>
                  <a:srgbClr val="FFFFFF"/>
                </a:solidFill>
                <a:latin typeface="Arial"/>
                <a:cs typeface="Arial"/>
              </a:rPr>
              <a:t>pro</a:t>
            </a:r>
            <a:r>
              <a:rPr sz="30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14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Arial"/>
              <a:cs typeface="Arial"/>
            </a:endParaRPr>
          </a:p>
          <a:p>
            <a:pPr marL="659765">
              <a:lnSpc>
                <a:spcPct val="100000"/>
              </a:lnSpc>
              <a:spcBef>
                <a:spcPts val="5"/>
              </a:spcBef>
            </a:pPr>
            <a:r>
              <a:rPr sz="3000" spc="90">
                <a:solidFill>
                  <a:srgbClr val="FFFFFF"/>
                </a:solidFill>
                <a:latin typeface="Arial"/>
                <a:cs typeface="Arial"/>
              </a:rPr>
              <a:t>Hodnocení</a:t>
            </a:r>
            <a:r>
              <a:rPr sz="30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5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0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75">
                <a:solidFill>
                  <a:srgbClr val="FFFFFF"/>
                </a:solidFill>
                <a:latin typeface="Arial"/>
                <a:cs typeface="Arial"/>
              </a:rPr>
              <a:t>Play</a:t>
            </a:r>
            <a:r>
              <a:rPr sz="30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75">
                <a:solidFill>
                  <a:srgbClr val="FFFFFF"/>
                </a:solidFill>
                <a:latin typeface="Arial"/>
                <a:cs typeface="Arial"/>
              </a:rPr>
              <a:t>Store</a:t>
            </a:r>
            <a:r>
              <a:rPr sz="30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25">
                <a:solidFill>
                  <a:srgbClr val="FFFFFF"/>
                </a:solidFill>
                <a:latin typeface="Arial"/>
                <a:cs typeface="Arial"/>
              </a:rPr>
              <a:t>2.7.</a:t>
            </a:r>
            <a:endParaRPr sz="3000">
              <a:latin typeface="Arial"/>
              <a:cs typeface="Arial"/>
            </a:endParaRPr>
          </a:p>
          <a:p>
            <a:pPr marL="659765" marR="1078865">
              <a:lnSpc>
                <a:spcPts val="3829"/>
              </a:lnSpc>
              <a:spcBef>
                <a:spcPts val="160"/>
              </a:spcBef>
            </a:pPr>
            <a:r>
              <a:rPr sz="3000" spc="135">
                <a:solidFill>
                  <a:srgbClr val="FFFFFF"/>
                </a:solidFill>
                <a:latin typeface="Arial"/>
                <a:cs typeface="Arial"/>
              </a:rPr>
              <a:t>Sledovat</a:t>
            </a:r>
            <a:r>
              <a:rPr sz="30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20">
                <a:solidFill>
                  <a:srgbClr val="FFFFFF"/>
                </a:solidFill>
                <a:latin typeface="Arial"/>
                <a:cs typeface="Arial"/>
              </a:rPr>
              <a:t>video</a:t>
            </a:r>
            <a:r>
              <a:rPr sz="30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9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0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20">
                <a:solidFill>
                  <a:srgbClr val="FFFFFF"/>
                </a:solidFill>
                <a:latin typeface="Arial"/>
                <a:cs typeface="Arial"/>
              </a:rPr>
              <a:t>prohlížet</a:t>
            </a:r>
            <a:r>
              <a:rPr sz="30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3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30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05">
                <a:solidFill>
                  <a:srgbClr val="FFFFFF"/>
                </a:solidFill>
                <a:latin typeface="Arial"/>
                <a:cs typeface="Arial"/>
              </a:rPr>
              <a:t>další</a:t>
            </a:r>
            <a:r>
              <a:rPr sz="30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25">
                <a:solidFill>
                  <a:srgbClr val="FFFFFF"/>
                </a:solidFill>
                <a:latin typeface="Arial"/>
                <a:cs typeface="Arial"/>
              </a:rPr>
              <a:t>obsah</a:t>
            </a:r>
            <a:r>
              <a:rPr sz="30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90">
                <a:solidFill>
                  <a:srgbClr val="FFFFFF"/>
                </a:solidFill>
                <a:latin typeface="Arial"/>
                <a:cs typeface="Arial"/>
              </a:rPr>
              <a:t>současně.  </a:t>
            </a:r>
            <a:r>
              <a:rPr sz="3000" spc="110">
                <a:solidFill>
                  <a:srgbClr val="FFFFFF"/>
                </a:solidFill>
                <a:latin typeface="Arial"/>
                <a:cs typeface="Arial"/>
              </a:rPr>
              <a:t>Uložit</a:t>
            </a:r>
            <a:r>
              <a:rPr sz="30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3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30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20">
                <a:solidFill>
                  <a:srgbClr val="FFFFFF"/>
                </a:solidFill>
                <a:latin typeface="Arial"/>
                <a:cs typeface="Arial"/>
              </a:rPr>
              <a:t>video</a:t>
            </a:r>
            <a:r>
              <a:rPr sz="30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75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30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00">
                <a:solidFill>
                  <a:srgbClr val="FFFFFF"/>
                </a:solidFill>
                <a:latin typeface="Arial"/>
                <a:cs typeface="Arial"/>
              </a:rPr>
              <a:t>později</a:t>
            </a:r>
            <a:r>
              <a:rPr sz="30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9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0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55">
                <a:solidFill>
                  <a:srgbClr val="FFFFFF"/>
                </a:solidFill>
                <a:latin typeface="Arial"/>
                <a:cs typeface="Arial"/>
              </a:rPr>
              <a:t>podívat</a:t>
            </a:r>
            <a:r>
              <a:rPr sz="30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3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30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75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30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75">
                <a:solidFill>
                  <a:srgbClr val="FFFFFF"/>
                </a:solidFill>
                <a:latin typeface="Arial"/>
                <a:cs typeface="Arial"/>
              </a:rPr>
              <a:t>něj.</a:t>
            </a:r>
            <a:endParaRPr sz="3000">
              <a:latin typeface="Arial"/>
              <a:cs typeface="Arial"/>
            </a:endParaRPr>
          </a:p>
          <a:p>
            <a:pPr marL="659765">
              <a:lnSpc>
                <a:spcPct val="100000"/>
              </a:lnSpc>
              <a:spcBef>
                <a:spcPts val="55"/>
              </a:spcBef>
            </a:pPr>
            <a:r>
              <a:rPr sz="3000" spc="150">
                <a:solidFill>
                  <a:srgbClr val="FFFFFF"/>
                </a:solidFill>
                <a:latin typeface="Arial"/>
                <a:cs typeface="Arial"/>
              </a:rPr>
              <a:t>Stáhnout</a:t>
            </a:r>
            <a:r>
              <a:rPr sz="30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3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30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35">
                <a:solidFill>
                  <a:srgbClr val="FFFFFF"/>
                </a:solidFill>
                <a:latin typeface="Arial"/>
                <a:cs typeface="Arial"/>
              </a:rPr>
              <a:t>videa</a:t>
            </a:r>
            <a:r>
              <a:rPr sz="30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9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0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60">
                <a:solidFill>
                  <a:srgbClr val="FFFFFF"/>
                </a:solidFill>
                <a:latin typeface="Arial"/>
                <a:cs typeface="Arial"/>
              </a:rPr>
              <a:t>sledovat</a:t>
            </a:r>
            <a:r>
              <a:rPr sz="30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80">
                <a:solidFill>
                  <a:srgbClr val="FFFFFF"/>
                </a:solidFill>
                <a:latin typeface="Arial"/>
                <a:cs typeface="Arial"/>
              </a:rPr>
              <a:t>je</a:t>
            </a:r>
            <a:r>
              <a:rPr sz="30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8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0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80">
                <a:solidFill>
                  <a:srgbClr val="FFFFFF"/>
                </a:solidFill>
                <a:latin typeface="Arial"/>
                <a:cs typeface="Arial"/>
              </a:rPr>
              <a:t>bez</a:t>
            </a:r>
            <a:r>
              <a:rPr sz="30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95">
                <a:solidFill>
                  <a:srgbClr val="FFFFFF"/>
                </a:solidFill>
                <a:latin typeface="Arial"/>
                <a:cs typeface="Arial"/>
              </a:rPr>
              <a:t>připojení</a:t>
            </a:r>
            <a:r>
              <a:rPr sz="30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45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30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40">
                <a:solidFill>
                  <a:srgbClr val="FFFFFF"/>
                </a:solidFill>
                <a:latin typeface="Arial"/>
                <a:cs typeface="Arial"/>
              </a:rPr>
              <a:t>internetu.</a:t>
            </a:r>
            <a:endParaRPr sz="3000">
              <a:latin typeface="Arial"/>
              <a:cs typeface="Arial"/>
            </a:endParaRPr>
          </a:p>
          <a:p>
            <a:pPr marL="659765">
              <a:lnSpc>
                <a:spcPct val="100000"/>
              </a:lnSpc>
              <a:spcBef>
                <a:spcPts val="225"/>
              </a:spcBef>
            </a:pPr>
            <a:r>
              <a:rPr sz="3000" spc="100">
                <a:solidFill>
                  <a:srgbClr val="FFFFFF"/>
                </a:solidFill>
                <a:latin typeface="Arial"/>
                <a:cs typeface="Arial"/>
              </a:rPr>
              <a:t>Odebírat</a:t>
            </a:r>
            <a:r>
              <a:rPr sz="30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20">
                <a:solidFill>
                  <a:srgbClr val="FFFFFF"/>
                </a:solidFill>
                <a:latin typeface="Arial"/>
                <a:cs typeface="Arial"/>
              </a:rPr>
              <a:t>oblíbené</a:t>
            </a:r>
            <a:r>
              <a:rPr sz="30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20">
                <a:solidFill>
                  <a:srgbClr val="FFFFFF"/>
                </a:solidFill>
                <a:latin typeface="Arial"/>
                <a:cs typeface="Arial"/>
              </a:rPr>
              <a:t>pořady,</a:t>
            </a:r>
            <a:r>
              <a:rPr sz="30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55">
                <a:solidFill>
                  <a:srgbClr val="FFFFFF"/>
                </a:solidFill>
                <a:latin typeface="Arial"/>
                <a:cs typeface="Arial"/>
              </a:rPr>
              <a:t>aby</a:t>
            </a:r>
            <a:r>
              <a:rPr sz="30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45">
                <a:solidFill>
                  <a:srgbClr val="FFFFFF"/>
                </a:solidFill>
                <a:latin typeface="Arial"/>
                <a:cs typeface="Arial"/>
              </a:rPr>
              <a:t>neutekli</a:t>
            </a:r>
            <a:r>
              <a:rPr sz="30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125">
                <a:solidFill>
                  <a:srgbClr val="FFFFFF"/>
                </a:solidFill>
                <a:latin typeface="Arial"/>
                <a:cs typeface="Arial"/>
              </a:rPr>
              <a:t>nové</a:t>
            </a:r>
            <a:r>
              <a:rPr sz="300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90">
                <a:solidFill>
                  <a:srgbClr val="FFFFFF"/>
                </a:solidFill>
                <a:latin typeface="Arial"/>
                <a:cs typeface="Arial"/>
              </a:rPr>
              <a:t>díly.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92153" y="7506334"/>
            <a:ext cx="8907073" cy="2780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59497" y="1028700"/>
            <a:ext cx="2495549" cy="9334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00" y="2979928"/>
            <a:ext cx="2076449" cy="1619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8700" y="7309511"/>
            <a:ext cx="2076449" cy="16192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8700" y="5145940"/>
            <a:ext cx="2073023" cy="16192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05649" y="2979928"/>
            <a:ext cx="4929505" cy="1615440"/>
          </a:xfrm>
          <a:prstGeom prst="rect">
            <a:avLst/>
          </a:prstGeom>
          <a:solidFill>
            <a:srgbClr val="673C46"/>
          </a:solidFill>
        </p:spPr>
        <p:txBody>
          <a:bodyPr vert="horz" wrap="square" lIns="0" tIns="196850" rIns="0" bIns="0" rtlCol="0">
            <a:spAutoFit/>
          </a:bodyPr>
          <a:lstStyle/>
          <a:p>
            <a:pPr marL="325755">
              <a:lnSpc>
                <a:spcPct val="100000"/>
              </a:lnSpc>
              <a:spcBef>
                <a:spcPts val="1550"/>
              </a:spcBef>
            </a:pPr>
            <a:r>
              <a:rPr sz="2750" spc="130">
                <a:solidFill>
                  <a:srgbClr val="FFFFFF"/>
                </a:solidFill>
                <a:latin typeface="Arial"/>
                <a:cs typeface="Arial"/>
              </a:rPr>
              <a:t>Student</a:t>
            </a:r>
            <a:r>
              <a:rPr sz="275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130">
                <a:solidFill>
                  <a:srgbClr val="FFFFFF"/>
                </a:solidFill>
                <a:latin typeface="Arial"/>
                <a:cs typeface="Arial"/>
              </a:rPr>
              <a:t>Michal</a:t>
            </a:r>
            <a:endParaRPr sz="2750">
              <a:latin typeface="Arial"/>
              <a:cs typeface="Arial"/>
            </a:endParaRPr>
          </a:p>
          <a:p>
            <a:pPr marL="325755" marR="385445">
              <a:lnSpc>
                <a:spcPct val="114599"/>
              </a:lnSpc>
              <a:spcBef>
                <a:spcPts val="459"/>
              </a:spcBef>
            </a:pPr>
            <a:r>
              <a:rPr sz="1800" spc="55">
                <a:solidFill>
                  <a:srgbClr val="FFFFFF"/>
                </a:solidFill>
                <a:latin typeface="Arial"/>
                <a:cs typeface="Arial"/>
              </a:rPr>
              <a:t>Sledování </a:t>
            </a:r>
            <a:r>
              <a:rPr sz="1800" spc="105">
                <a:solidFill>
                  <a:srgbClr val="FFFFFF"/>
                </a:solidFill>
                <a:latin typeface="Arial"/>
                <a:cs typeface="Arial"/>
              </a:rPr>
              <a:t>vědecko-populárních</a:t>
            </a:r>
            <a:r>
              <a:rPr sz="1800" spc="-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65">
                <a:solidFill>
                  <a:srgbClr val="FFFFFF"/>
                </a:solidFill>
                <a:latin typeface="Arial"/>
                <a:cs typeface="Arial"/>
              </a:rPr>
              <a:t>show,  </a:t>
            </a:r>
            <a:r>
              <a:rPr sz="1800" spc="80">
                <a:solidFill>
                  <a:srgbClr val="FFFFFF"/>
                </a:solidFill>
                <a:latin typeface="Arial"/>
                <a:cs typeface="Arial"/>
              </a:rPr>
              <a:t>blogerů,</a:t>
            </a:r>
            <a:r>
              <a:rPr sz="18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0">
                <a:solidFill>
                  <a:srgbClr val="FFFFFF"/>
                </a:solidFill>
                <a:latin typeface="Arial"/>
                <a:cs typeface="Arial"/>
              </a:rPr>
              <a:t>videí</a:t>
            </a:r>
            <a:r>
              <a:rPr sz="18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20">
                <a:solidFill>
                  <a:srgbClr val="FFFFFF"/>
                </a:solidFill>
                <a:latin typeface="Arial"/>
                <a:cs typeface="Arial"/>
              </a:rPr>
              <a:t>ze</a:t>
            </a:r>
            <a:r>
              <a:rPr sz="1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60">
                <a:solidFill>
                  <a:srgbClr val="FFFFFF"/>
                </a:solidFill>
                <a:latin typeface="Arial"/>
                <a:cs typeface="Arial"/>
              </a:rPr>
              <a:t>svého</a:t>
            </a:r>
            <a:r>
              <a:rPr sz="18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60">
                <a:solidFill>
                  <a:srgbClr val="FFFFFF"/>
                </a:solidFill>
                <a:latin typeface="Arial"/>
                <a:cs typeface="Arial"/>
              </a:rPr>
              <a:t>oboru.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4399" y="5145940"/>
            <a:ext cx="4929505" cy="1615440"/>
          </a:xfrm>
          <a:prstGeom prst="rect">
            <a:avLst/>
          </a:prstGeom>
          <a:solidFill>
            <a:srgbClr val="AA6474"/>
          </a:solidFill>
        </p:spPr>
        <p:txBody>
          <a:bodyPr vert="horz" wrap="square" lIns="0" tIns="198755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1565"/>
              </a:spcBef>
            </a:pPr>
            <a:r>
              <a:rPr sz="2750" spc="110">
                <a:solidFill>
                  <a:srgbClr val="FFFFFF"/>
                </a:solidFill>
                <a:latin typeface="Arial"/>
                <a:cs typeface="Arial"/>
              </a:rPr>
              <a:t>Důchodce</a:t>
            </a:r>
            <a:r>
              <a:rPr sz="275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50">
                <a:solidFill>
                  <a:srgbClr val="FFFFFF"/>
                </a:solidFill>
                <a:latin typeface="Arial"/>
                <a:cs typeface="Arial"/>
              </a:rPr>
              <a:t>Jaroslav</a:t>
            </a:r>
            <a:endParaRPr sz="2750">
              <a:latin typeface="Arial"/>
              <a:cs typeface="Arial"/>
            </a:endParaRPr>
          </a:p>
          <a:p>
            <a:pPr marL="327025" marR="636270">
              <a:lnSpc>
                <a:spcPct val="114599"/>
              </a:lnSpc>
              <a:spcBef>
                <a:spcPts val="455"/>
              </a:spcBef>
            </a:pPr>
            <a:r>
              <a:rPr sz="1800" spc="55">
                <a:solidFill>
                  <a:srgbClr val="FFFFFF"/>
                </a:solidFill>
                <a:latin typeface="Arial"/>
                <a:cs typeface="Arial"/>
              </a:rPr>
              <a:t>Sledování</a:t>
            </a:r>
            <a:r>
              <a:rPr sz="1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90">
                <a:solidFill>
                  <a:srgbClr val="FFFFFF"/>
                </a:solidFill>
                <a:latin typeface="Arial"/>
                <a:cs typeface="Arial"/>
              </a:rPr>
              <a:t>zábavných</a:t>
            </a:r>
            <a:r>
              <a:rPr sz="18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75">
                <a:solidFill>
                  <a:srgbClr val="FFFFFF"/>
                </a:solidFill>
                <a:latin typeface="Arial"/>
                <a:cs typeface="Arial"/>
              </a:rPr>
              <a:t>pořadů,</a:t>
            </a:r>
            <a:r>
              <a:rPr sz="18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60">
                <a:solidFill>
                  <a:srgbClr val="FFFFFF"/>
                </a:solidFill>
                <a:latin typeface="Arial"/>
                <a:cs typeface="Arial"/>
              </a:rPr>
              <a:t>zpráv,  seriálů.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05649" y="7309511"/>
            <a:ext cx="4929505" cy="1615440"/>
          </a:xfrm>
          <a:prstGeom prst="rect">
            <a:avLst/>
          </a:prstGeom>
          <a:solidFill>
            <a:srgbClr val="673C46"/>
          </a:solidFill>
        </p:spPr>
        <p:txBody>
          <a:bodyPr vert="horz" wrap="square" lIns="0" tIns="189865" rIns="0" bIns="0" rtlCol="0">
            <a:spAutoFit/>
          </a:bodyPr>
          <a:lstStyle/>
          <a:p>
            <a:pPr marL="139065">
              <a:lnSpc>
                <a:spcPts val="3275"/>
              </a:lnSpc>
              <a:spcBef>
                <a:spcPts val="1495"/>
              </a:spcBef>
            </a:pPr>
            <a:r>
              <a:rPr sz="2750" spc="130">
                <a:solidFill>
                  <a:srgbClr val="FFFFFF"/>
                </a:solidFill>
                <a:latin typeface="Arial"/>
                <a:cs typeface="Arial"/>
              </a:rPr>
              <a:t>Matka</a:t>
            </a:r>
            <a:r>
              <a:rPr sz="275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16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275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125">
                <a:solidFill>
                  <a:srgbClr val="FFFFFF"/>
                </a:solidFill>
                <a:latin typeface="Arial"/>
                <a:cs typeface="Arial"/>
              </a:rPr>
              <a:t>mateřské</a:t>
            </a:r>
            <a:r>
              <a:rPr sz="2750" spc="-1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50" spc="65">
                <a:solidFill>
                  <a:srgbClr val="FFFFFF"/>
                </a:solidFill>
                <a:latin typeface="Arial"/>
                <a:cs typeface="Arial"/>
              </a:rPr>
              <a:t>Veronika</a:t>
            </a:r>
            <a:endParaRPr sz="2750">
              <a:latin typeface="Arial"/>
              <a:cs typeface="Arial"/>
            </a:endParaRPr>
          </a:p>
          <a:p>
            <a:pPr marL="325755">
              <a:lnSpc>
                <a:spcPts val="2135"/>
              </a:lnSpc>
            </a:pPr>
            <a:r>
              <a:rPr sz="1800" spc="55">
                <a:solidFill>
                  <a:srgbClr val="FFFFFF"/>
                </a:solidFill>
                <a:latin typeface="Arial"/>
                <a:cs typeface="Arial"/>
              </a:rPr>
              <a:t>Sledování</a:t>
            </a:r>
            <a:r>
              <a:rPr sz="1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60">
                <a:solidFill>
                  <a:srgbClr val="FFFFFF"/>
                </a:solidFill>
                <a:latin typeface="Arial"/>
                <a:cs typeface="Arial"/>
              </a:rPr>
              <a:t>seriálů,</a:t>
            </a:r>
            <a:r>
              <a:rPr sz="1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90">
                <a:solidFill>
                  <a:srgbClr val="FFFFFF"/>
                </a:solidFill>
                <a:latin typeface="Arial"/>
                <a:cs typeface="Arial"/>
              </a:rPr>
              <a:t>zábavných</a:t>
            </a:r>
            <a:r>
              <a:rPr sz="1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75">
                <a:solidFill>
                  <a:srgbClr val="FFFFFF"/>
                </a:solidFill>
                <a:latin typeface="Arial"/>
                <a:cs typeface="Arial"/>
              </a:rPr>
              <a:t>pořadů,</a:t>
            </a:r>
            <a:endParaRPr sz="1800">
              <a:latin typeface="Arial"/>
              <a:cs typeface="Arial"/>
            </a:endParaRPr>
          </a:p>
          <a:p>
            <a:pPr marL="325755" marR="512445">
              <a:lnSpc>
                <a:spcPct val="114599"/>
              </a:lnSpc>
            </a:pPr>
            <a:r>
              <a:rPr sz="1800" spc="80">
                <a:solidFill>
                  <a:srgbClr val="FFFFFF"/>
                </a:solidFill>
                <a:latin typeface="Arial"/>
                <a:cs typeface="Arial"/>
              </a:rPr>
              <a:t>receptů.</a:t>
            </a:r>
            <a:r>
              <a:rPr sz="18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25">
                <a:solidFill>
                  <a:srgbClr val="FFFFFF"/>
                </a:solidFill>
                <a:latin typeface="Arial"/>
                <a:cs typeface="Arial"/>
              </a:rPr>
              <a:t>Může</a:t>
            </a:r>
            <a:r>
              <a:rPr sz="1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14">
                <a:solidFill>
                  <a:srgbClr val="FFFFFF"/>
                </a:solidFill>
                <a:latin typeface="Arial"/>
                <a:cs typeface="Arial"/>
              </a:rPr>
              <a:t>nechat</a:t>
            </a:r>
            <a:r>
              <a:rPr sz="18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0">
                <a:solidFill>
                  <a:srgbClr val="FFFFFF"/>
                </a:solidFill>
                <a:latin typeface="Arial"/>
                <a:cs typeface="Arial"/>
              </a:rPr>
              <a:t>děti</a:t>
            </a:r>
            <a:r>
              <a:rPr sz="1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95">
                <a:solidFill>
                  <a:srgbClr val="FFFFFF"/>
                </a:solidFill>
                <a:latin typeface="Arial"/>
                <a:cs typeface="Arial"/>
              </a:rPr>
              <a:t>dívat</a:t>
            </a:r>
            <a:r>
              <a:rPr sz="1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2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18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5">
                <a:solidFill>
                  <a:srgbClr val="FFFFFF"/>
                </a:solidFill>
                <a:latin typeface="Arial"/>
                <a:cs typeface="Arial"/>
              </a:rPr>
              <a:t>na  </a:t>
            </a:r>
            <a:r>
              <a:rPr sz="1800" spc="75">
                <a:solidFill>
                  <a:srgbClr val="FFFFFF"/>
                </a:solidFill>
                <a:latin typeface="Arial"/>
                <a:cs typeface="Arial"/>
              </a:rPr>
              <a:t>pohádky.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26128" y="2931656"/>
            <a:ext cx="8570595" cy="6321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2900">
              <a:lnSpc>
                <a:spcPct val="113999"/>
              </a:lnSpc>
              <a:spcBef>
                <a:spcPts val="100"/>
              </a:spcBef>
              <a:buChar char="•"/>
              <a:tabLst>
                <a:tab pos="147320" algn="l"/>
              </a:tabLst>
            </a:pPr>
            <a:r>
              <a:rPr lang="en-US" sz="17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00">
                <a:solidFill>
                  <a:srgbClr val="FFFFFF"/>
                </a:solidFill>
                <a:latin typeface="Arial"/>
                <a:cs typeface="Arial"/>
              </a:rPr>
              <a:t>JAKO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80">
                <a:solidFill>
                  <a:srgbClr val="FFFFFF"/>
                </a:solidFill>
                <a:latin typeface="Arial"/>
                <a:cs typeface="Arial"/>
              </a:rPr>
              <a:t>Michal</a:t>
            </a:r>
            <a:r>
              <a:rPr sz="17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0">
                <a:solidFill>
                  <a:srgbClr val="FFFFFF"/>
                </a:solidFill>
                <a:latin typeface="Arial"/>
                <a:cs typeface="Arial"/>
              </a:rPr>
              <a:t>CHCI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15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17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80">
                <a:solidFill>
                  <a:srgbClr val="FFFFFF"/>
                </a:solidFill>
                <a:latin typeface="Arial"/>
                <a:cs typeface="Arial"/>
              </a:rPr>
              <a:t>přihlásit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8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7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50">
                <a:solidFill>
                  <a:srgbClr val="FFFFFF"/>
                </a:solidFill>
                <a:latin typeface="Arial"/>
                <a:cs typeface="Arial"/>
              </a:rPr>
              <a:t>svého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85">
                <a:solidFill>
                  <a:srgbClr val="FFFFFF"/>
                </a:solidFill>
                <a:latin typeface="Arial"/>
                <a:cs typeface="Arial"/>
              </a:rPr>
              <a:t>profilu</a:t>
            </a:r>
            <a:r>
              <a:rPr sz="17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9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85">
                <a:solidFill>
                  <a:srgbClr val="FFFFFF"/>
                </a:solidFill>
                <a:latin typeface="Arial"/>
                <a:cs typeface="Arial"/>
              </a:rPr>
              <a:t>aplikaci</a:t>
            </a:r>
            <a:r>
              <a:rPr sz="17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5">
                <a:solidFill>
                  <a:srgbClr val="FFFFFF"/>
                </a:solidFill>
                <a:latin typeface="Arial"/>
                <a:cs typeface="Arial"/>
              </a:rPr>
              <a:t>ABYCH</a:t>
            </a:r>
            <a:r>
              <a:rPr sz="17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125">
                <a:solidFill>
                  <a:srgbClr val="FFFFFF"/>
                </a:solidFill>
                <a:latin typeface="Arial"/>
                <a:cs typeface="Arial"/>
              </a:rPr>
              <a:t>mohl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80">
                <a:solidFill>
                  <a:srgbClr val="FFFFFF"/>
                </a:solidFill>
                <a:latin typeface="Arial"/>
                <a:cs typeface="Arial"/>
              </a:rPr>
              <a:t>sledovat,  </a:t>
            </a:r>
            <a:r>
              <a:rPr sz="1700" spc="105">
                <a:solidFill>
                  <a:srgbClr val="FFFFFF"/>
                </a:solidFill>
                <a:latin typeface="Arial"/>
                <a:cs typeface="Arial"/>
              </a:rPr>
              <a:t>komentovat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60">
                <a:solidFill>
                  <a:srgbClr val="FFFFFF"/>
                </a:solidFill>
                <a:latin typeface="Arial"/>
                <a:cs typeface="Arial"/>
              </a:rPr>
              <a:t>videa,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70">
                <a:solidFill>
                  <a:srgbClr val="FFFFFF"/>
                </a:solidFill>
                <a:latin typeface="Arial"/>
                <a:cs typeface="Arial"/>
              </a:rPr>
              <a:t>odebírat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75">
                <a:solidFill>
                  <a:srgbClr val="FFFFFF"/>
                </a:solidFill>
                <a:latin typeface="Arial"/>
                <a:cs typeface="Arial"/>
              </a:rPr>
              <a:t>kanály,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85">
                <a:solidFill>
                  <a:srgbClr val="FFFFFF"/>
                </a:solidFill>
                <a:latin typeface="Arial"/>
                <a:cs typeface="Arial"/>
              </a:rPr>
              <a:t>přehrávat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75">
                <a:solidFill>
                  <a:srgbClr val="FFFFFF"/>
                </a:solidFill>
                <a:latin typeface="Arial"/>
                <a:cs typeface="Arial"/>
              </a:rPr>
              <a:t>videa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55">
                <a:solidFill>
                  <a:srgbClr val="FFFFFF"/>
                </a:solidFill>
                <a:latin typeface="Arial"/>
                <a:cs typeface="Arial"/>
              </a:rPr>
              <a:t>později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2700" marR="75565">
              <a:lnSpc>
                <a:spcPct val="113999"/>
              </a:lnSpc>
              <a:spcBef>
                <a:spcPts val="5"/>
              </a:spcBef>
              <a:buChar char="•"/>
              <a:tabLst>
                <a:tab pos="147320" algn="l"/>
              </a:tabLst>
            </a:pPr>
            <a:r>
              <a:rPr lang="en-US" sz="17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00">
                <a:solidFill>
                  <a:srgbClr val="FFFFFF"/>
                </a:solidFill>
                <a:latin typeface="Arial"/>
                <a:cs typeface="Arial"/>
              </a:rPr>
              <a:t>JAKO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80">
                <a:solidFill>
                  <a:srgbClr val="FFFFFF"/>
                </a:solidFill>
                <a:latin typeface="Arial"/>
                <a:cs typeface="Arial"/>
              </a:rPr>
              <a:t>Michal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0">
                <a:solidFill>
                  <a:srgbClr val="FFFFFF"/>
                </a:solidFill>
                <a:latin typeface="Arial"/>
                <a:cs typeface="Arial"/>
              </a:rPr>
              <a:t>CHCI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100">
                <a:solidFill>
                  <a:srgbClr val="FFFFFF"/>
                </a:solidFill>
                <a:latin typeface="Arial"/>
                <a:cs typeface="Arial"/>
              </a:rPr>
              <a:t>vyhledat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55">
                <a:solidFill>
                  <a:srgbClr val="FFFFFF"/>
                </a:solidFill>
                <a:latin typeface="Arial"/>
                <a:cs typeface="Arial"/>
              </a:rPr>
              <a:t>konkrétní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65">
                <a:solidFill>
                  <a:srgbClr val="FFFFFF"/>
                </a:solidFill>
                <a:latin typeface="Arial"/>
                <a:cs typeface="Arial"/>
              </a:rPr>
              <a:t>video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5">
                <a:solidFill>
                  <a:srgbClr val="FFFFFF"/>
                </a:solidFill>
                <a:latin typeface="Arial"/>
                <a:cs typeface="Arial"/>
              </a:rPr>
              <a:t>ABYCH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125">
                <a:solidFill>
                  <a:srgbClr val="FFFFFF"/>
                </a:solidFill>
                <a:latin typeface="Arial"/>
                <a:cs typeface="Arial"/>
              </a:rPr>
              <a:t>mohl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85">
                <a:solidFill>
                  <a:srgbClr val="FFFFFF"/>
                </a:solidFill>
                <a:latin typeface="Arial"/>
                <a:cs typeface="Arial"/>
              </a:rPr>
              <a:t>přehrát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55">
                <a:solidFill>
                  <a:srgbClr val="FFFFFF"/>
                </a:solidFill>
                <a:latin typeface="Arial"/>
                <a:cs typeface="Arial"/>
              </a:rPr>
              <a:t>video,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65">
                <a:solidFill>
                  <a:srgbClr val="FFFFFF"/>
                </a:solidFill>
                <a:latin typeface="Arial"/>
                <a:cs typeface="Arial"/>
              </a:rPr>
              <a:t>které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70">
                <a:solidFill>
                  <a:srgbClr val="FFFFFF"/>
                </a:solidFill>
                <a:latin typeface="Arial"/>
                <a:cs typeface="Arial"/>
              </a:rPr>
              <a:t>jsem  </a:t>
            </a:r>
            <a:r>
              <a:rPr sz="1700" spc="120">
                <a:solidFill>
                  <a:srgbClr val="FFFFFF"/>
                </a:solidFill>
                <a:latin typeface="Arial"/>
                <a:cs typeface="Arial"/>
              </a:rPr>
              <a:t>chtěl</a:t>
            </a:r>
            <a:r>
              <a:rPr sz="17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75">
                <a:solidFill>
                  <a:srgbClr val="FFFFFF"/>
                </a:solidFill>
                <a:latin typeface="Arial"/>
                <a:cs typeface="Arial"/>
              </a:rPr>
              <a:t>najít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2700" marR="1083310">
              <a:lnSpc>
                <a:spcPct val="113999"/>
              </a:lnSpc>
              <a:buChar char="•"/>
              <a:tabLst>
                <a:tab pos="147320" algn="l"/>
              </a:tabLst>
            </a:pPr>
            <a:r>
              <a:rPr lang="en-US" sz="17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00">
                <a:solidFill>
                  <a:srgbClr val="FFFFFF"/>
                </a:solidFill>
                <a:latin typeface="Arial"/>
                <a:cs typeface="Arial"/>
              </a:rPr>
              <a:t>JAKO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30">
                <a:solidFill>
                  <a:srgbClr val="FFFFFF"/>
                </a:solidFill>
                <a:latin typeface="Arial"/>
                <a:cs typeface="Arial"/>
              </a:rPr>
              <a:t>Jaroslav</a:t>
            </a:r>
            <a:r>
              <a:rPr sz="17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0">
                <a:solidFill>
                  <a:srgbClr val="FFFFFF"/>
                </a:solidFill>
                <a:latin typeface="Arial"/>
                <a:cs typeface="Arial"/>
              </a:rPr>
              <a:t>CHCI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90">
                <a:solidFill>
                  <a:srgbClr val="FFFFFF"/>
                </a:solidFill>
                <a:latin typeface="Arial"/>
                <a:cs typeface="Arial"/>
              </a:rPr>
              <a:t>sledovat</a:t>
            </a:r>
            <a:r>
              <a:rPr sz="17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75">
                <a:solidFill>
                  <a:srgbClr val="FFFFFF"/>
                </a:solidFill>
                <a:latin typeface="Arial"/>
                <a:cs typeface="Arial"/>
              </a:rPr>
              <a:t>videa</a:t>
            </a:r>
            <a:r>
              <a:rPr sz="17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85">
                <a:solidFill>
                  <a:srgbClr val="FFFFFF"/>
                </a:solidFill>
                <a:latin typeface="Arial"/>
                <a:cs typeface="Arial"/>
              </a:rPr>
              <a:t>offline,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5">
                <a:solidFill>
                  <a:srgbClr val="FFFFFF"/>
                </a:solidFill>
                <a:latin typeface="Arial"/>
                <a:cs typeface="Arial"/>
              </a:rPr>
              <a:t>ABYCH</a:t>
            </a:r>
            <a:r>
              <a:rPr sz="17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65">
                <a:solidFill>
                  <a:srgbClr val="FFFFFF"/>
                </a:solidFill>
                <a:latin typeface="Arial"/>
                <a:cs typeface="Arial"/>
              </a:rPr>
              <a:t>uspokojoval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95">
                <a:solidFill>
                  <a:srgbClr val="FFFFFF"/>
                </a:solidFill>
                <a:latin typeface="Arial"/>
                <a:cs typeface="Arial"/>
              </a:rPr>
              <a:t>touhu</a:t>
            </a:r>
            <a:r>
              <a:rPr sz="17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85">
                <a:solidFill>
                  <a:srgbClr val="FFFFFF"/>
                </a:solidFill>
                <a:latin typeface="Arial"/>
                <a:cs typeface="Arial"/>
              </a:rPr>
              <a:t>po  </a:t>
            </a:r>
            <a:r>
              <a:rPr sz="1700" spc="80">
                <a:solidFill>
                  <a:srgbClr val="FFFFFF"/>
                </a:solidFill>
                <a:latin typeface="Arial"/>
                <a:cs typeface="Arial"/>
              </a:rPr>
              <a:t>informacích,</a:t>
            </a:r>
            <a:r>
              <a:rPr sz="17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45">
                <a:solidFill>
                  <a:srgbClr val="FFFFFF"/>
                </a:solidFill>
                <a:latin typeface="Arial"/>
                <a:cs typeface="Arial"/>
              </a:rPr>
              <a:t>když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130">
                <a:solidFill>
                  <a:srgbClr val="FFFFFF"/>
                </a:solidFill>
                <a:latin typeface="Arial"/>
                <a:cs typeface="Arial"/>
              </a:rPr>
              <a:t>nemám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80">
                <a:solidFill>
                  <a:srgbClr val="FFFFFF"/>
                </a:solidFill>
                <a:latin typeface="Arial"/>
                <a:cs typeface="Arial"/>
              </a:rPr>
              <a:t>internetové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50">
                <a:solidFill>
                  <a:srgbClr val="FFFFFF"/>
                </a:solidFill>
                <a:latin typeface="Arial"/>
                <a:cs typeface="Arial"/>
              </a:rPr>
              <a:t>připojení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2700" marR="154940">
              <a:lnSpc>
                <a:spcPct val="113999"/>
              </a:lnSpc>
              <a:buChar char="•"/>
              <a:tabLst>
                <a:tab pos="147320" algn="l"/>
              </a:tabLst>
            </a:pPr>
            <a:r>
              <a:rPr lang="en-US" sz="17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00">
                <a:solidFill>
                  <a:srgbClr val="FFFFFF"/>
                </a:solidFill>
                <a:latin typeface="Arial"/>
                <a:cs typeface="Arial"/>
              </a:rPr>
              <a:t>JAKO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30">
                <a:solidFill>
                  <a:srgbClr val="FFFFFF"/>
                </a:solidFill>
                <a:latin typeface="Arial"/>
                <a:cs typeface="Arial"/>
              </a:rPr>
              <a:t>Jaroslav</a:t>
            </a:r>
            <a:r>
              <a:rPr sz="17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0">
                <a:solidFill>
                  <a:srgbClr val="FFFFFF"/>
                </a:solidFill>
                <a:latin typeface="Arial"/>
                <a:cs typeface="Arial"/>
              </a:rPr>
              <a:t>CHCI</a:t>
            </a:r>
            <a:r>
              <a:rPr sz="17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95">
                <a:solidFill>
                  <a:srgbClr val="FFFFFF"/>
                </a:solidFill>
                <a:latin typeface="Arial"/>
                <a:cs typeface="Arial"/>
              </a:rPr>
              <a:t>přidávat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60">
                <a:solidFill>
                  <a:srgbClr val="FFFFFF"/>
                </a:solidFill>
                <a:latin typeface="Arial"/>
                <a:cs typeface="Arial"/>
              </a:rPr>
              <a:t>videa,</a:t>
            </a:r>
            <a:r>
              <a:rPr sz="17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75">
                <a:solidFill>
                  <a:srgbClr val="FFFFFF"/>
                </a:solidFill>
                <a:latin typeface="Arial"/>
                <a:cs typeface="Arial"/>
              </a:rPr>
              <a:t>která</a:t>
            </a:r>
            <a:r>
              <a:rPr sz="17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55">
                <a:solidFill>
                  <a:srgbClr val="FFFFFF"/>
                </a:solidFill>
                <a:latin typeface="Arial"/>
                <a:cs typeface="Arial"/>
              </a:rPr>
              <a:t>odpovídají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155">
                <a:solidFill>
                  <a:srgbClr val="FFFFFF"/>
                </a:solidFill>
                <a:latin typeface="Arial"/>
                <a:cs typeface="Arial"/>
              </a:rPr>
              <a:t>mým</a:t>
            </a:r>
            <a:r>
              <a:rPr sz="17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90">
                <a:solidFill>
                  <a:srgbClr val="FFFFFF"/>
                </a:solidFill>
                <a:latin typeface="Arial"/>
                <a:cs typeface="Arial"/>
              </a:rPr>
              <a:t>zájmům,</a:t>
            </a:r>
            <a:r>
              <a:rPr sz="17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8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40">
                <a:solidFill>
                  <a:srgbClr val="FFFFFF"/>
                </a:solidFill>
                <a:latin typeface="Arial"/>
                <a:cs typeface="Arial"/>
              </a:rPr>
              <a:t>pozdějšího  </a:t>
            </a:r>
            <a:r>
              <a:rPr sz="1700" spc="55">
                <a:solidFill>
                  <a:srgbClr val="FFFFFF"/>
                </a:solidFill>
                <a:latin typeface="Arial"/>
                <a:cs typeface="Arial"/>
              </a:rPr>
              <a:t>přehrání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95">
                <a:solidFill>
                  <a:srgbClr val="FFFFFF"/>
                </a:solidFill>
                <a:latin typeface="Arial"/>
                <a:cs typeface="Arial"/>
              </a:rPr>
              <a:t>abych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125">
                <a:solidFill>
                  <a:srgbClr val="FFFFFF"/>
                </a:solidFill>
                <a:latin typeface="Arial"/>
                <a:cs typeface="Arial"/>
              </a:rPr>
              <a:t>mohl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15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95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80">
                <a:solidFill>
                  <a:srgbClr val="FFFFFF"/>
                </a:solidFill>
                <a:latin typeface="Arial"/>
                <a:cs typeface="Arial"/>
              </a:rPr>
              <a:t>přidaná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75">
                <a:solidFill>
                  <a:srgbClr val="FFFFFF"/>
                </a:solidFill>
                <a:latin typeface="Arial"/>
                <a:cs typeface="Arial"/>
              </a:rPr>
              <a:t>videa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85">
                <a:solidFill>
                  <a:srgbClr val="FFFFFF"/>
                </a:solidFill>
                <a:latin typeface="Arial"/>
                <a:cs typeface="Arial"/>
              </a:rPr>
              <a:t>podívat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55">
                <a:solidFill>
                  <a:srgbClr val="FFFFFF"/>
                </a:solidFill>
                <a:latin typeface="Arial"/>
                <a:cs typeface="Arial"/>
              </a:rPr>
              <a:t>později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10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70">
                <a:solidFill>
                  <a:srgbClr val="FFFFFF"/>
                </a:solidFill>
                <a:latin typeface="Arial"/>
                <a:cs typeface="Arial"/>
              </a:rPr>
              <a:t>ušetřil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70">
                <a:solidFill>
                  <a:srgbClr val="FFFFFF"/>
                </a:solidFill>
                <a:latin typeface="Arial"/>
                <a:cs typeface="Arial"/>
              </a:rPr>
              <a:t>čas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60">
                <a:solidFill>
                  <a:srgbClr val="FFFFFF"/>
                </a:solidFill>
                <a:latin typeface="Arial"/>
                <a:cs typeface="Arial"/>
              </a:rPr>
              <a:t>při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75">
                <a:solidFill>
                  <a:srgbClr val="FFFFFF"/>
                </a:solidFill>
                <a:latin typeface="Arial"/>
                <a:cs typeface="Arial"/>
              </a:rPr>
              <a:t>hledání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2250">
              <a:latin typeface="Arial"/>
              <a:cs typeface="Arial"/>
            </a:endParaRPr>
          </a:p>
          <a:p>
            <a:pPr marL="146685" indent="-134620">
              <a:lnSpc>
                <a:spcPct val="100000"/>
              </a:lnSpc>
              <a:buChar char="•"/>
              <a:tabLst>
                <a:tab pos="147320" algn="l"/>
              </a:tabLst>
            </a:pPr>
            <a:r>
              <a:rPr sz="1700" spc="-100">
                <a:solidFill>
                  <a:srgbClr val="FFFFFF"/>
                </a:solidFill>
                <a:latin typeface="Arial"/>
                <a:cs typeface="Arial"/>
              </a:rPr>
              <a:t>JAKO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30">
                <a:solidFill>
                  <a:srgbClr val="FFFFFF"/>
                </a:solidFill>
                <a:latin typeface="Arial"/>
                <a:cs typeface="Arial"/>
              </a:rPr>
              <a:t>Jaroslav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0">
                <a:solidFill>
                  <a:srgbClr val="FFFFFF"/>
                </a:solidFill>
                <a:latin typeface="Arial"/>
                <a:cs typeface="Arial"/>
              </a:rPr>
              <a:t>CHCI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130">
                <a:solidFill>
                  <a:srgbClr val="FFFFFF"/>
                </a:solidFill>
                <a:latin typeface="Arial"/>
                <a:cs typeface="Arial"/>
              </a:rPr>
              <a:t>dát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65">
                <a:solidFill>
                  <a:srgbClr val="FFFFFF"/>
                </a:solidFill>
                <a:latin typeface="Arial"/>
                <a:cs typeface="Arial"/>
              </a:rPr>
              <a:t>videu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80">
                <a:solidFill>
                  <a:srgbClr val="FFFFFF"/>
                </a:solidFill>
                <a:latin typeface="Arial"/>
                <a:cs typeface="Arial"/>
              </a:rPr>
              <a:t>zpětnou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60">
                <a:solidFill>
                  <a:srgbClr val="FFFFFF"/>
                </a:solidFill>
                <a:latin typeface="Arial"/>
                <a:cs typeface="Arial"/>
              </a:rPr>
              <a:t>vazbu,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5">
                <a:solidFill>
                  <a:srgbClr val="FFFFFF"/>
                </a:solidFill>
                <a:latin typeface="Arial"/>
                <a:cs typeface="Arial"/>
              </a:rPr>
              <a:t>ABYCH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80">
                <a:solidFill>
                  <a:srgbClr val="FFFFFF"/>
                </a:solidFill>
                <a:latin typeface="Arial"/>
                <a:cs typeface="Arial"/>
              </a:rPr>
              <a:t>podpořil</a:t>
            </a:r>
            <a:r>
              <a:rPr sz="17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90">
                <a:solidFill>
                  <a:srgbClr val="FFFFFF"/>
                </a:solidFill>
                <a:latin typeface="Arial"/>
                <a:cs typeface="Arial"/>
              </a:rPr>
              <a:t>autora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10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135">
                <a:solidFill>
                  <a:srgbClr val="FFFFFF"/>
                </a:solidFill>
                <a:latin typeface="Arial"/>
                <a:cs typeface="Arial"/>
              </a:rPr>
              <a:t>téma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75">
                <a:solidFill>
                  <a:srgbClr val="FFFFFF"/>
                </a:solidFill>
                <a:latin typeface="Arial"/>
                <a:cs typeface="Arial"/>
              </a:rPr>
              <a:t>videa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2700" marR="302260">
              <a:lnSpc>
                <a:spcPct val="113999"/>
              </a:lnSpc>
              <a:buChar char="•"/>
              <a:tabLst>
                <a:tab pos="147320" algn="l"/>
              </a:tabLst>
            </a:pPr>
            <a:r>
              <a:rPr lang="en-US" sz="17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00">
                <a:solidFill>
                  <a:srgbClr val="FFFFFF"/>
                </a:solidFill>
                <a:latin typeface="Arial"/>
                <a:cs typeface="Arial"/>
              </a:rPr>
              <a:t>JAKO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30">
                <a:solidFill>
                  <a:srgbClr val="FFFFFF"/>
                </a:solidFill>
                <a:latin typeface="Arial"/>
                <a:cs typeface="Arial"/>
              </a:rPr>
              <a:t>Jaroslav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0">
                <a:solidFill>
                  <a:srgbClr val="FFFFFF"/>
                </a:solidFill>
                <a:latin typeface="Arial"/>
                <a:cs typeface="Arial"/>
              </a:rPr>
              <a:t>CHCI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15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65">
                <a:solidFill>
                  <a:srgbClr val="FFFFFF"/>
                </a:solidFill>
                <a:latin typeface="Arial"/>
                <a:cs typeface="Arial"/>
              </a:rPr>
              <a:t>přizpůsobit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55">
                <a:solidFill>
                  <a:srgbClr val="FFFFFF"/>
                </a:solidFill>
                <a:latin typeface="Arial"/>
                <a:cs typeface="Arial"/>
              </a:rPr>
              <a:t>přehrání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75">
                <a:solidFill>
                  <a:srgbClr val="FFFFFF"/>
                </a:solidFill>
                <a:latin typeface="Arial"/>
                <a:cs typeface="Arial"/>
              </a:rPr>
              <a:t>videa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90">
                <a:solidFill>
                  <a:srgbClr val="FFFFFF"/>
                </a:solidFill>
                <a:latin typeface="Arial"/>
                <a:cs typeface="Arial"/>
              </a:rPr>
              <a:t>podle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70">
                <a:solidFill>
                  <a:srgbClr val="FFFFFF"/>
                </a:solidFill>
                <a:latin typeface="Arial"/>
                <a:cs typeface="Arial"/>
              </a:rPr>
              <a:t>svých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55">
                <a:solidFill>
                  <a:srgbClr val="FFFFFF"/>
                </a:solidFill>
                <a:latin typeface="Arial"/>
                <a:cs typeface="Arial"/>
              </a:rPr>
              <a:t>preferencí,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5">
                <a:solidFill>
                  <a:srgbClr val="FFFFFF"/>
                </a:solidFill>
                <a:latin typeface="Arial"/>
                <a:cs typeface="Arial"/>
              </a:rPr>
              <a:t>ABYCH  </a:t>
            </a:r>
            <a:r>
              <a:rPr sz="1700" spc="85">
                <a:solidFill>
                  <a:srgbClr val="FFFFFF"/>
                </a:solidFill>
                <a:latin typeface="Arial"/>
                <a:cs typeface="Arial"/>
              </a:rPr>
              <a:t>pohodlně sledoval</a:t>
            </a:r>
            <a:r>
              <a:rPr sz="1700" spc="-2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65">
                <a:solidFill>
                  <a:srgbClr val="FFFFFF"/>
                </a:solidFill>
                <a:latin typeface="Arial"/>
                <a:cs typeface="Arial"/>
              </a:rPr>
              <a:t>video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"/>
              <a:buChar char="•"/>
            </a:pPr>
            <a:endParaRPr sz="2250">
              <a:latin typeface="Arial"/>
              <a:cs typeface="Arial"/>
            </a:endParaRPr>
          </a:p>
          <a:p>
            <a:pPr marL="146685" indent="-134620">
              <a:lnSpc>
                <a:spcPct val="100000"/>
              </a:lnSpc>
              <a:buChar char="•"/>
              <a:tabLst>
                <a:tab pos="147320" algn="l"/>
              </a:tabLst>
            </a:pPr>
            <a:r>
              <a:rPr sz="1700" spc="-100">
                <a:solidFill>
                  <a:srgbClr val="FFFFFF"/>
                </a:solidFill>
                <a:latin typeface="Arial"/>
                <a:cs typeface="Arial"/>
              </a:rPr>
              <a:t>JAKO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40">
                <a:solidFill>
                  <a:srgbClr val="FFFFFF"/>
                </a:solidFill>
                <a:latin typeface="Arial"/>
                <a:cs typeface="Arial"/>
              </a:rPr>
              <a:t>Veronika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0">
                <a:solidFill>
                  <a:srgbClr val="FFFFFF"/>
                </a:solidFill>
                <a:latin typeface="Arial"/>
                <a:cs typeface="Arial"/>
              </a:rPr>
              <a:t>CHCI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40">
                <a:solidFill>
                  <a:srgbClr val="FFFFFF"/>
                </a:solidFill>
                <a:latin typeface="Arial"/>
                <a:cs typeface="Arial"/>
              </a:rPr>
              <a:t>získat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95">
                <a:solidFill>
                  <a:srgbClr val="FFFFFF"/>
                </a:solidFill>
                <a:latin typeface="Arial"/>
                <a:cs typeface="Arial"/>
              </a:rPr>
              <a:t>předplatné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5">
                <a:solidFill>
                  <a:srgbClr val="FFFFFF"/>
                </a:solidFill>
                <a:latin typeface="Arial"/>
                <a:cs typeface="Arial"/>
              </a:rPr>
              <a:t>ABYCH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120">
                <a:solidFill>
                  <a:srgbClr val="FFFFFF"/>
                </a:solidFill>
                <a:latin typeface="Arial"/>
                <a:cs typeface="Arial"/>
              </a:rPr>
              <a:t>mohla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90">
                <a:solidFill>
                  <a:srgbClr val="FFFFFF"/>
                </a:solidFill>
                <a:latin typeface="Arial"/>
                <a:cs typeface="Arial"/>
              </a:rPr>
              <a:t>sledovat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75">
                <a:solidFill>
                  <a:srgbClr val="FFFFFF"/>
                </a:solidFill>
                <a:latin typeface="Arial"/>
                <a:cs typeface="Arial"/>
              </a:rPr>
              <a:t>videa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45">
                <a:solidFill>
                  <a:srgbClr val="FFFFFF"/>
                </a:solidFill>
                <a:latin typeface="Arial"/>
                <a:cs typeface="Arial"/>
              </a:rPr>
              <a:t>bez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90">
                <a:solidFill>
                  <a:srgbClr val="FFFFFF"/>
                </a:solidFill>
                <a:latin typeface="Arial"/>
                <a:cs typeface="Arial"/>
              </a:rPr>
              <a:t>reklam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2700" marR="612775">
              <a:lnSpc>
                <a:spcPct val="113999"/>
              </a:lnSpc>
              <a:buChar char="•"/>
              <a:tabLst>
                <a:tab pos="147320" algn="l"/>
              </a:tabLst>
            </a:pPr>
            <a:r>
              <a:rPr lang="en-US" sz="17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00">
                <a:solidFill>
                  <a:srgbClr val="FFFFFF"/>
                </a:solidFill>
                <a:latin typeface="Arial"/>
                <a:cs typeface="Arial"/>
              </a:rPr>
              <a:t>JAKO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30">
                <a:solidFill>
                  <a:srgbClr val="FFFFFF"/>
                </a:solidFill>
                <a:latin typeface="Arial"/>
                <a:cs typeface="Arial"/>
              </a:rPr>
              <a:t>Jaroslav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0">
                <a:solidFill>
                  <a:srgbClr val="FFFFFF"/>
                </a:solidFill>
                <a:latin typeface="Arial"/>
                <a:cs typeface="Arial"/>
              </a:rPr>
              <a:t>CHCI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90">
                <a:solidFill>
                  <a:srgbClr val="FFFFFF"/>
                </a:solidFill>
                <a:latin typeface="Arial"/>
                <a:cs typeface="Arial"/>
              </a:rPr>
              <a:t>obnovit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65">
                <a:solidFill>
                  <a:srgbClr val="FFFFFF"/>
                </a:solidFill>
                <a:latin typeface="Arial"/>
                <a:cs typeface="Arial"/>
              </a:rPr>
              <a:t>heslo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50">
                <a:solidFill>
                  <a:srgbClr val="FFFFFF"/>
                </a:solidFill>
                <a:latin typeface="Arial"/>
                <a:cs typeface="Arial"/>
              </a:rPr>
              <a:t>svého</a:t>
            </a:r>
            <a:r>
              <a:rPr sz="17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85">
                <a:solidFill>
                  <a:srgbClr val="FFFFFF"/>
                </a:solidFill>
                <a:latin typeface="Arial"/>
                <a:cs typeface="Arial"/>
              </a:rPr>
              <a:t>profilu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9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85">
                <a:solidFill>
                  <a:srgbClr val="FFFFFF"/>
                </a:solidFill>
                <a:latin typeface="Arial"/>
                <a:cs typeface="Arial"/>
              </a:rPr>
              <a:t>aplikaci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5">
                <a:solidFill>
                  <a:srgbClr val="FFFFFF"/>
                </a:solidFill>
                <a:latin typeface="Arial"/>
                <a:cs typeface="Arial"/>
              </a:rPr>
              <a:t>ABYCH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125">
                <a:solidFill>
                  <a:srgbClr val="FFFFFF"/>
                </a:solidFill>
                <a:latin typeface="Arial"/>
                <a:cs typeface="Arial"/>
              </a:rPr>
              <a:t>mohl</a:t>
            </a:r>
            <a:r>
              <a:rPr sz="17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60">
                <a:solidFill>
                  <a:srgbClr val="FFFFFF"/>
                </a:solidFill>
                <a:latin typeface="Arial"/>
                <a:cs typeface="Arial"/>
              </a:rPr>
              <a:t>zvýšit  </a:t>
            </a:r>
            <a:r>
              <a:rPr sz="1700" spc="70">
                <a:solidFill>
                  <a:srgbClr val="FFFFFF"/>
                </a:solidFill>
                <a:latin typeface="Arial"/>
                <a:cs typeface="Arial"/>
              </a:rPr>
              <a:t>bezpečnost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50">
                <a:solidFill>
                  <a:srgbClr val="FFFFFF"/>
                </a:solidFill>
                <a:latin typeface="Arial"/>
                <a:cs typeface="Arial"/>
              </a:rPr>
              <a:t>svého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85">
                <a:solidFill>
                  <a:srgbClr val="FFFFFF"/>
                </a:solidFill>
                <a:latin typeface="Arial"/>
                <a:cs typeface="Arial"/>
              </a:rPr>
              <a:t>profilu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10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85">
                <a:solidFill>
                  <a:srgbClr val="FFFFFF"/>
                </a:solidFill>
                <a:latin typeface="Arial"/>
                <a:cs typeface="Arial"/>
              </a:rPr>
              <a:t>usnadnit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90">
                <a:solidFill>
                  <a:srgbClr val="FFFFFF"/>
                </a:solidFill>
                <a:latin typeface="Arial"/>
                <a:cs typeface="Arial"/>
              </a:rPr>
              <a:t>zapamatování</a:t>
            </a:r>
            <a:r>
              <a:rPr sz="17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75">
                <a:solidFill>
                  <a:srgbClr val="FFFFFF"/>
                </a:solidFill>
                <a:latin typeface="Arial"/>
                <a:cs typeface="Arial"/>
              </a:rPr>
              <a:t>hesla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24203" y="1014603"/>
            <a:ext cx="1164018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140"/>
              <a:t>User </a:t>
            </a:r>
            <a:r>
              <a:rPr sz="7500" spc="-15"/>
              <a:t>stories </a:t>
            </a:r>
            <a:r>
              <a:rPr sz="7500" spc="445"/>
              <a:t>a</a:t>
            </a:r>
            <a:r>
              <a:rPr sz="7500" spc="-980"/>
              <a:t> </a:t>
            </a:r>
            <a:r>
              <a:rPr sz="7500" spc="55"/>
              <a:t>"personas"</a:t>
            </a:r>
            <a:endParaRPr sz="7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70669" y="2722327"/>
            <a:ext cx="8117183" cy="75645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7879" y="782327"/>
            <a:ext cx="13506467" cy="984885"/>
          </a:xfrm>
          <a:prstGeom prst="rect">
            <a:avLst/>
          </a:prstGeom>
        </p:spPr>
        <p:txBody>
          <a:bodyPr vert="horz" wrap="square" lIns="0" tIns="15240" rIns="0" bIns="0" rtlCol="0" anchor="t">
            <a:spAutoFit/>
          </a:bodyPr>
          <a:lstStyle/>
          <a:p>
            <a:pPr marL="12700">
              <a:spcBef>
                <a:spcPts val="120"/>
              </a:spcBef>
            </a:pPr>
            <a:r>
              <a:rPr lang="af-ZA" spc="30" err="1"/>
              <a:t>Přístup</a:t>
            </a:r>
            <a:r>
              <a:rPr spc="-665"/>
              <a:t> </a:t>
            </a:r>
            <a:r>
              <a:rPr spc="135" err="1"/>
              <a:t>testování</a:t>
            </a:r>
            <a:r>
              <a:rPr lang="ru-RU" spc="135"/>
              <a:t> a </a:t>
            </a:r>
            <a:r>
              <a:rPr lang="ru-RU" spc="135" err="1"/>
              <a:t>testovací</a:t>
            </a:r>
            <a:r>
              <a:rPr lang="ru-RU" spc="135"/>
              <a:t> </a:t>
            </a:r>
            <a:r>
              <a:rPr lang="ru-RU" spc="135" err="1"/>
              <a:t>mix</a:t>
            </a:r>
          </a:p>
        </p:txBody>
      </p:sp>
      <p:sp>
        <p:nvSpPr>
          <p:cNvPr id="4" name="object 4"/>
          <p:cNvSpPr/>
          <p:nvPr/>
        </p:nvSpPr>
        <p:spPr>
          <a:xfrm>
            <a:off x="14759497" y="1028703"/>
            <a:ext cx="2495549" cy="933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1124" y="2758740"/>
            <a:ext cx="180974" cy="180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1124" y="3349290"/>
            <a:ext cx="180974" cy="180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 anchor="t"/>
          <a:lstStyle/>
          <a:p>
            <a:endParaRPr lang="ru-RU"/>
          </a:p>
        </p:txBody>
      </p:sp>
      <p:sp>
        <p:nvSpPr>
          <p:cNvPr id="7" name="object 7"/>
          <p:cNvSpPr/>
          <p:nvPr/>
        </p:nvSpPr>
        <p:spPr>
          <a:xfrm>
            <a:off x="1381124" y="4530390"/>
            <a:ext cx="180974" cy="180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81124" y="6892590"/>
            <a:ext cx="180974" cy="180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81124" y="7483140"/>
            <a:ext cx="180974" cy="1809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81124" y="8073690"/>
            <a:ext cx="180974" cy="180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81124" y="8664240"/>
            <a:ext cx="180974" cy="180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81124" y="6311174"/>
            <a:ext cx="180974" cy="180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16000" y="2010892"/>
            <a:ext cx="16235593" cy="7072577"/>
          </a:xfrm>
          <a:prstGeom prst="rect">
            <a:avLst/>
          </a:prstGeom>
        </p:spPr>
        <p:txBody>
          <a:bodyPr vert="horz" wrap="square" lIns="0" tIns="54610" rIns="0" bIns="0" rtlCol="0" anchor="t">
            <a:spAutoFit/>
          </a:bodyPr>
          <a:lstStyle/>
          <a:p>
            <a:pPr marL="12700">
              <a:spcBef>
                <a:spcPts val="430"/>
              </a:spcBef>
            </a:pPr>
            <a:r>
              <a:rPr sz="3600" spc="65">
                <a:solidFill>
                  <a:srgbClr val="FFFFFF"/>
                </a:solidFill>
                <a:latin typeface="Arial"/>
                <a:cs typeface="Arial"/>
              </a:rPr>
              <a:t>Přístup:</a:t>
            </a:r>
            <a:endParaRPr lang="ru-RU" sz="3600">
              <a:solidFill>
                <a:srgbClr val="000000"/>
              </a:solidFill>
              <a:latin typeface="Arial"/>
              <a:cs typeface="Arial"/>
            </a:endParaRPr>
          </a:p>
          <a:p>
            <a:pPr marL="789305">
              <a:spcBef>
                <a:spcPts val="330"/>
              </a:spcBef>
            </a:pPr>
            <a:r>
              <a:rPr lang="af-ZA" sz="3600" spc="204" err="1">
                <a:solidFill>
                  <a:srgbClr val="FFFFFF"/>
                </a:solidFill>
                <a:latin typeface="Arial"/>
                <a:cs typeface="Arial"/>
              </a:rPr>
              <a:t>Funkcionalita</a:t>
            </a:r>
            <a:r>
              <a:rPr sz="3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70" err="1">
                <a:solidFill>
                  <a:srgbClr val="FFFFFF"/>
                </a:solidFill>
                <a:latin typeface="Arial"/>
                <a:cs typeface="Arial"/>
              </a:rPr>
              <a:t>aplikace</a:t>
            </a:r>
            <a:r>
              <a:rPr lang="ru-RU" sz="3600" spc="170">
                <a:solidFill>
                  <a:srgbClr val="FFFFFF"/>
                </a:solidFill>
                <a:latin typeface="Arial"/>
                <a:cs typeface="Arial"/>
              </a:rPr>
              <a:t>.</a:t>
            </a:r>
          </a:p>
          <a:p>
            <a:pPr marL="789305" marR="1979930">
              <a:lnSpc>
                <a:spcPct val="107600"/>
              </a:lnSpc>
            </a:pPr>
            <a:r>
              <a:rPr lang="af-ZA" sz="3600" spc="125" err="1">
                <a:solidFill>
                  <a:srgbClr val="FFFFFF"/>
                </a:solidFill>
                <a:latin typeface="Arial"/>
                <a:cs typeface="Arial"/>
              </a:rPr>
              <a:t>Plánování</a:t>
            </a:r>
            <a:r>
              <a:rPr lang="af-ZA" sz="3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af-ZA" sz="3600" spc="22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lang="af-ZA" sz="36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af-ZA" sz="3600" spc="175" err="1">
                <a:solidFill>
                  <a:srgbClr val="FFFFFF"/>
                </a:solidFill>
                <a:latin typeface="Arial"/>
                <a:cs typeface="Arial"/>
              </a:rPr>
              <a:t>návrh</a:t>
            </a:r>
            <a:r>
              <a:rPr lang="af-ZA" sz="36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af-ZA" sz="3600" spc="180" err="1">
                <a:solidFill>
                  <a:srgbClr val="FFFFFF"/>
                </a:solidFill>
                <a:latin typeface="Arial"/>
                <a:cs typeface="Arial"/>
              </a:rPr>
              <a:t>testů</a:t>
            </a:r>
            <a:r>
              <a:rPr lang="af-ZA" sz="3600" spc="17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af-ZA" sz="3600" spc="175">
              <a:solidFill>
                <a:schemeClr val="bg1"/>
              </a:solidFill>
              <a:latin typeface="Arial"/>
              <a:cs typeface="Arial"/>
            </a:endParaRPr>
          </a:p>
          <a:p>
            <a:pPr marL="789305">
              <a:spcBef>
                <a:spcPts val="330"/>
              </a:spcBef>
            </a:pPr>
            <a:r>
              <a:rPr lang="cs-CZ" sz="3600" spc="160">
                <a:solidFill>
                  <a:schemeClr val="bg1"/>
                </a:solidFill>
                <a:latin typeface="Arial"/>
                <a:cs typeface="Arial"/>
              </a:rPr>
              <a:t>Testování pomocí softwaru </a:t>
            </a:r>
            <a:r>
              <a:rPr lang="cs-CZ" sz="3600" spc="160" err="1">
                <a:solidFill>
                  <a:schemeClr val="bg1"/>
                </a:solidFill>
                <a:latin typeface="Arial"/>
                <a:cs typeface="Arial"/>
              </a:rPr>
              <a:t>SpiraTeam</a:t>
            </a:r>
            <a:r>
              <a:rPr lang="cs-CZ" sz="3600" spc="16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lang="cs-CZ">
              <a:solidFill>
                <a:schemeClr val="bg1"/>
              </a:solidFill>
              <a:latin typeface="Calibri"/>
              <a:cs typeface="Calibri"/>
            </a:endParaRPr>
          </a:p>
          <a:p>
            <a:pPr marL="789305">
              <a:spcBef>
                <a:spcPts val="330"/>
              </a:spcBef>
            </a:pPr>
            <a:r>
              <a:rPr lang="en-US" sz="3600" spc="160" err="1">
                <a:solidFill>
                  <a:srgbClr val="FFFFFF"/>
                </a:solidFill>
                <a:latin typeface="Arial"/>
                <a:cs typeface="Arial"/>
              </a:rPr>
              <a:t>Reportování</a:t>
            </a:r>
            <a:r>
              <a:rPr lang="en-US" sz="3600" spc="160">
                <a:solidFill>
                  <a:srgbClr val="FFFFFF"/>
                </a:solidFill>
                <a:latin typeface="Arial"/>
                <a:cs typeface="Arial"/>
              </a:rPr>
              <a:t> </a:t>
            </a:r>
            <a:r>
              <a:rPr lang="en-US" sz="3600" spc="160" err="1">
                <a:solidFill>
                  <a:srgbClr val="FFFFFF"/>
                </a:solidFill>
                <a:latin typeface="Arial"/>
                <a:cs typeface="Arial"/>
              </a:rPr>
              <a:t>nalezených</a:t>
            </a:r>
            <a:r>
              <a:rPr lang="en-US" sz="3600" spc="160">
                <a:solidFill>
                  <a:srgbClr val="FFFFFF"/>
                </a:solidFill>
                <a:latin typeface="Arial"/>
                <a:cs typeface="Arial"/>
              </a:rPr>
              <a:t> </a:t>
            </a:r>
            <a:r>
              <a:rPr lang="en-US" sz="3600" spc="160" err="1">
                <a:solidFill>
                  <a:srgbClr val="FFFFFF"/>
                </a:solidFill>
                <a:latin typeface="Arial"/>
                <a:cs typeface="Arial"/>
              </a:rPr>
              <a:t>chyb</a:t>
            </a:r>
            <a:r>
              <a:rPr lang="en-US" sz="3600" spc="16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ru-RU">
              <a:solidFill>
                <a:srgbClr val="000000"/>
              </a:solidFill>
              <a:latin typeface="Calibri"/>
              <a:cs typeface="Calibri"/>
            </a:endParaRPr>
          </a:p>
          <a:p>
            <a:pPr marL="789305">
              <a:spcBef>
                <a:spcPts val="330"/>
              </a:spcBef>
            </a:pPr>
            <a:endParaRPr lang="ru-RU" sz="3600" spc="16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spc="135" err="1">
                <a:solidFill>
                  <a:srgbClr val="FFFFFF"/>
                </a:solidFill>
                <a:latin typeface="Arial"/>
                <a:cs typeface="Arial"/>
              </a:rPr>
              <a:t>Kategorie</a:t>
            </a:r>
            <a:r>
              <a:rPr sz="3600" spc="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22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-4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90" err="1">
                <a:solidFill>
                  <a:srgbClr val="FFFFFF"/>
                </a:solidFill>
                <a:latin typeface="Arial"/>
                <a:cs typeface="Arial"/>
              </a:rPr>
              <a:t>typy</a:t>
            </a:r>
            <a:r>
              <a:rPr sz="3600" spc="19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789305" marR="2732405">
              <a:lnSpc>
                <a:spcPct val="107600"/>
              </a:lnSpc>
            </a:pPr>
            <a:r>
              <a:rPr sz="3600" spc="100">
                <a:solidFill>
                  <a:srgbClr val="FFFFFF"/>
                </a:solidFill>
                <a:latin typeface="Arial"/>
                <a:cs typeface="Arial"/>
              </a:rPr>
              <a:t>Dle</a:t>
            </a:r>
            <a:r>
              <a:rPr sz="3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60">
                <a:solidFill>
                  <a:srgbClr val="FFFFFF"/>
                </a:solidFill>
                <a:latin typeface="Arial"/>
                <a:cs typeface="Arial"/>
              </a:rPr>
              <a:t>struktury</a:t>
            </a:r>
            <a:r>
              <a:rPr sz="36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96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70">
                <a:solidFill>
                  <a:srgbClr val="FFFFFF"/>
                </a:solidFill>
                <a:latin typeface="Arial"/>
                <a:cs typeface="Arial"/>
              </a:rPr>
              <a:t>testování</a:t>
            </a:r>
            <a:r>
              <a:rPr sz="36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45">
                <a:solidFill>
                  <a:srgbClr val="FFFFFF"/>
                </a:solidFill>
                <a:latin typeface="Arial"/>
                <a:cs typeface="Arial"/>
              </a:rPr>
              <a:t>černé</a:t>
            </a:r>
            <a:r>
              <a:rPr sz="3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55">
                <a:solidFill>
                  <a:srgbClr val="FFFFFF"/>
                </a:solidFill>
                <a:latin typeface="Arial"/>
                <a:cs typeface="Arial"/>
              </a:rPr>
              <a:t>skříňky(blackbox</a:t>
            </a:r>
            <a:r>
              <a:rPr sz="36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220">
                <a:solidFill>
                  <a:srgbClr val="FFFFFF"/>
                </a:solidFill>
                <a:latin typeface="Arial"/>
                <a:cs typeface="Arial"/>
              </a:rPr>
              <a:t>testing).</a:t>
            </a:r>
            <a:r>
              <a:rPr lang="ru-RU" sz="3600" spc="220">
                <a:solidFill>
                  <a:srgbClr val="FFFFFF"/>
                </a:solidFill>
                <a:latin typeface="Arial"/>
                <a:cs typeface="Arial"/>
              </a:rPr>
              <a:t>  </a:t>
            </a:r>
            <a:endParaRPr lang="ru-RU" sz="3600">
              <a:solidFill>
                <a:srgbClr val="000000"/>
              </a:solidFill>
              <a:latin typeface="Arial"/>
              <a:cs typeface="Arial"/>
            </a:endParaRPr>
          </a:p>
          <a:p>
            <a:pPr marL="789305" marR="2732405">
              <a:lnSpc>
                <a:spcPct val="107600"/>
              </a:lnSpc>
            </a:pPr>
            <a:r>
              <a:rPr sz="3600" spc="100" err="1">
                <a:solidFill>
                  <a:srgbClr val="FFFFFF"/>
                </a:solidFill>
                <a:latin typeface="Arial"/>
                <a:cs typeface="Arial"/>
              </a:rPr>
              <a:t>Dle</a:t>
            </a:r>
            <a:r>
              <a:rPr sz="3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235" err="1">
                <a:solidFill>
                  <a:srgbClr val="FFFFFF"/>
                </a:solidFill>
                <a:latin typeface="Arial"/>
                <a:cs typeface="Arial"/>
              </a:rPr>
              <a:t>typu</a:t>
            </a:r>
            <a:r>
              <a:rPr sz="3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215" err="1">
                <a:solidFill>
                  <a:srgbClr val="FFFFFF"/>
                </a:solidFill>
                <a:latin typeface="Arial"/>
                <a:cs typeface="Arial"/>
              </a:rPr>
              <a:t>testu</a:t>
            </a:r>
            <a:r>
              <a:rPr sz="3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96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204">
                <a:solidFill>
                  <a:srgbClr val="FFFFFF"/>
                </a:solidFill>
                <a:latin typeface="Arial"/>
                <a:cs typeface="Arial"/>
              </a:rPr>
              <a:t>testy</a:t>
            </a:r>
            <a:r>
              <a:rPr sz="3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204">
                <a:solidFill>
                  <a:srgbClr val="FFFFFF"/>
                </a:solidFill>
                <a:latin typeface="Arial"/>
                <a:cs typeface="Arial"/>
              </a:rPr>
              <a:t>funkcionality</a:t>
            </a:r>
            <a:r>
              <a:rPr sz="3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22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60">
                <a:solidFill>
                  <a:srgbClr val="FFFFFF"/>
                </a:solidFill>
                <a:latin typeface="Arial"/>
                <a:cs typeface="Arial"/>
              </a:rPr>
              <a:t>nefunkcionální.</a:t>
            </a:r>
            <a:endParaRPr sz="3600">
              <a:latin typeface="Arial"/>
              <a:cs typeface="Arial"/>
            </a:endParaRPr>
          </a:p>
          <a:p>
            <a:pPr marL="789305">
              <a:lnSpc>
                <a:spcPct val="100000"/>
              </a:lnSpc>
              <a:spcBef>
                <a:spcPts val="330"/>
              </a:spcBef>
            </a:pPr>
            <a:r>
              <a:rPr sz="3600" spc="100">
                <a:solidFill>
                  <a:srgbClr val="FFFFFF"/>
                </a:solidFill>
                <a:latin typeface="Arial"/>
                <a:cs typeface="Arial"/>
              </a:rPr>
              <a:t>Dle</a:t>
            </a:r>
            <a:r>
              <a:rPr sz="3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60">
                <a:solidFill>
                  <a:srgbClr val="FFFFFF"/>
                </a:solidFill>
                <a:latin typeface="Arial"/>
                <a:cs typeface="Arial"/>
              </a:rPr>
              <a:t>primárního</a:t>
            </a:r>
            <a:r>
              <a:rPr sz="3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50">
                <a:solidFill>
                  <a:srgbClr val="FFFFFF"/>
                </a:solidFill>
                <a:latin typeface="Arial"/>
                <a:cs typeface="Arial"/>
              </a:rPr>
              <a:t>cíle</a:t>
            </a:r>
            <a:r>
              <a:rPr sz="3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215">
                <a:solidFill>
                  <a:srgbClr val="FFFFFF"/>
                </a:solidFill>
                <a:latin typeface="Arial"/>
                <a:cs typeface="Arial"/>
              </a:rPr>
              <a:t>testu</a:t>
            </a:r>
            <a:r>
              <a:rPr sz="3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96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40">
                <a:solidFill>
                  <a:srgbClr val="FFFFFF"/>
                </a:solidFill>
                <a:latin typeface="Arial"/>
                <a:cs typeface="Arial"/>
              </a:rPr>
              <a:t>pozitivní</a:t>
            </a:r>
            <a:r>
              <a:rPr sz="3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22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70">
                <a:solidFill>
                  <a:srgbClr val="FFFFFF"/>
                </a:solidFill>
                <a:latin typeface="Arial"/>
                <a:cs typeface="Arial"/>
              </a:rPr>
              <a:t>negativní</a:t>
            </a:r>
            <a:r>
              <a:rPr sz="3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70">
                <a:solidFill>
                  <a:srgbClr val="FFFFFF"/>
                </a:solidFill>
                <a:latin typeface="Arial"/>
                <a:cs typeface="Arial"/>
              </a:rPr>
              <a:t>testy.</a:t>
            </a:r>
            <a:endParaRPr sz="3600">
              <a:latin typeface="Arial"/>
              <a:cs typeface="Arial"/>
            </a:endParaRPr>
          </a:p>
          <a:p>
            <a:pPr marL="789305" marR="5080">
              <a:lnSpc>
                <a:spcPct val="107600"/>
              </a:lnSpc>
              <a:spcBef>
                <a:spcPts val="5"/>
              </a:spcBef>
            </a:pPr>
            <a:r>
              <a:rPr sz="3600" spc="100">
                <a:solidFill>
                  <a:srgbClr val="FFFFFF"/>
                </a:solidFill>
                <a:latin typeface="Arial"/>
                <a:cs typeface="Arial"/>
              </a:rPr>
              <a:t>Dle</a:t>
            </a:r>
            <a:r>
              <a:rPr sz="3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80">
                <a:solidFill>
                  <a:srgbClr val="FFFFFF"/>
                </a:solidFill>
                <a:latin typeface="Arial"/>
                <a:cs typeface="Arial"/>
              </a:rPr>
              <a:t>dostupnosti</a:t>
            </a:r>
            <a:r>
              <a:rPr sz="3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22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60">
                <a:solidFill>
                  <a:srgbClr val="FFFFFF"/>
                </a:solidFill>
                <a:latin typeface="Arial"/>
                <a:cs typeface="Arial"/>
              </a:rPr>
              <a:t>vyspělosti</a:t>
            </a:r>
            <a:r>
              <a:rPr sz="3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80">
                <a:solidFill>
                  <a:srgbClr val="FFFFFF"/>
                </a:solidFill>
                <a:latin typeface="Arial"/>
                <a:cs typeface="Arial"/>
              </a:rPr>
              <a:t>testovací</a:t>
            </a:r>
            <a:r>
              <a:rPr sz="3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210">
                <a:solidFill>
                  <a:srgbClr val="FFFFFF"/>
                </a:solidFill>
                <a:latin typeface="Arial"/>
                <a:cs typeface="Arial"/>
              </a:rPr>
              <a:t>dokumentace</a:t>
            </a:r>
            <a:r>
              <a:rPr sz="3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96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6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75">
                <a:solidFill>
                  <a:srgbClr val="FFFFFF"/>
                </a:solidFill>
                <a:latin typeface="Arial"/>
                <a:cs typeface="Arial"/>
              </a:rPr>
              <a:t>formalizované.  </a:t>
            </a:r>
            <a:r>
              <a:rPr sz="3600" spc="100">
                <a:solidFill>
                  <a:srgbClr val="FFFFFF"/>
                </a:solidFill>
                <a:latin typeface="Arial"/>
                <a:cs typeface="Arial"/>
              </a:rPr>
              <a:t>Dle</a:t>
            </a:r>
            <a:r>
              <a:rPr sz="3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90">
                <a:solidFill>
                  <a:srgbClr val="FFFFFF"/>
                </a:solidFill>
                <a:latin typeface="Arial"/>
                <a:cs typeface="Arial"/>
              </a:rPr>
              <a:t>vykonavatele</a:t>
            </a:r>
            <a:r>
              <a:rPr sz="3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96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6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85">
                <a:solidFill>
                  <a:srgbClr val="FFFFFF"/>
                </a:solidFill>
                <a:latin typeface="Arial"/>
                <a:cs typeface="Arial"/>
              </a:rPr>
              <a:t>manuální.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DF36FB80-F0F9-5338-67BC-EA4EADA34EDB}"/>
              </a:ext>
            </a:extLst>
          </p:cNvPr>
          <p:cNvSpPr/>
          <p:nvPr/>
        </p:nvSpPr>
        <p:spPr>
          <a:xfrm>
            <a:off x="1381124" y="3933316"/>
            <a:ext cx="180974" cy="196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 anchor="t"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70665" y="2722321"/>
            <a:ext cx="8117187" cy="7564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759497" y="1028700"/>
            <a:ext cx="2495549" cy="933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35"/>
              <a:t>Struktura </a:t>
            </a:r>
            <a:r>
              <a:rPr spc="390"/>
              <a:t>a</a:t>
            </a:r>
            <a:r>
              <a:rPr spc="-1185"/>
              <a:t> </a:t>
            </a:r>
            <a:r>
              <a:rPr spc="150"/>
              <a:t>zacílení </a:t>
            </a:r>
            <a:r>
              <a:rPr spc="130"/>
              <a:t>testovacích</a:t>
            </a:r>
          </a:p>
        </p:txBody>
      </p:sp>
      <p:sp>
        <p:nvSpPr>
          <p:cNvPr id="5" name="object 5"/>
          <p:cNvSpPr/>
          <p:nvPr/>
        </p:nvSpPr>
        <p:spPr>
          <a:xfrm>
            <a:off x="1381124" y="3806460"/>
            <a:ext cx="180974" cy="180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 anchor="t"/>
          <a:lstStyle/>
          <a:p>
            <a:endParaRPr lang="ru-RU"/>
          </a:p>
        </p:txBody>
      </p:sp>
      <p:sp>
        <p:nvSpPr>
          <p:cNvPr id="6" name="object 6"/>
          <p:cNvSpPr/>
          <p:nvPr/>
        </p:nvSpPr>
        <p:spPr>
          <a:xfrm>
            <a:off x="1381124" y="4397010"/>
            <a:ext cx="180974" cy="180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1124" y="4987560"/>
            <a:ext cx="180974" cy="180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1124" y="5578110"/>
            <a:ext cx="180974" cy="180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 anchor="t"/>
          <a:lstStyle/>
          <a:p>
            <a:endParaRPr lang="ru-RU"/>
          </a:p>
        </p:txBody>
      </p:sp>
      <p:sp>
        <p:nvSpPr>
          <p:cNvPr id="9" name="object 9"/>
          <p:cNvSpPr/>
          <p:nvPr/>
        </p:nvSpPr>
        <p:spPr>
          <a:xfrm>
            <a:off x="1381124" y="7349760"/>
            <a:ext cx="180974" cy="180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1016000" y="1553255"/>
            <a:ext cx="16239298" cy="6813597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244475">
              <a:lnSpc>
                <a:spcPct val="100000"/>
              </a:lnSpc>
              <a:spcBef>
                <a:spcPts val="125"/>
              </a:spcBef>
            </a:pPr>
            <a:r>
              <a:rPr spc="80" dirty="0" err="1"/>
              <a:t>případů</a:t>
            </a:r>
            <a:endParaRPr lang="ru-RU" spc="80" dirty="0" err="1"/>
          </a:p>
          <a:p>
            <a:pPr marL="12700">
              <a:lnSpc>
                <a:spcPct val="100000"/>
              </a:lnSpc>
              <a:spcBef>
                <a:spcPts val="3979"/>
              </a:spcBef>
            </a:pPr>
            <a:r>
              <a:rPr sz="3600" b="0" spc="145" dirty="0" err="1">
                <a:latin typeface="Arial"/>
                <a:cs typeface="Arial"/>
              </a:rPr>
              <a:t>Struktura</a:t>
            </a:r>
            <a:r>
              <a:rPr sz="3600" b="0" spc="-180" dirty="0">
                <a:latin typeface="Arial"/>
                <a:cs typeface="Arial"/>
              </a:rPr>
              <a:t> </a:t>
            </a:r>
            <a:r>
              <a:rPr sz="3600" b="0" spc="-25" dirty="0">
                <a:latin typeface="Arial"/>
                <a:cs typeface="Arial"/>
              </a:rPr>
              <a:t>TC:</a:t>
            </a:r>
            <a:endParaRPr sz="3600" dirty="0">
              <a:latin typeface="Arial"/>
              <a:cs typeface="Arial"/>
            </a:endParaRPr>
          </a:p>
          <a:p>
            <a:pPr marL="789305" marR="7815580">
              <a:lnSpc>
                <a:spcPct val="107600"/>
              </a:lnSpc>
            </a:pPr>
            <a:r>
              <a:rPr sz="3600" b="0" spc="90" dirty="0" err="1">
                <a:latin typeface="Arial"/>
                <a:cs typeface="Arial"/>
              </a:rPr>
              <a:t>Název</a:t>
            </a:r>
            <a:r>
              <a:rPr sz="3600" b="0" spc="90" dirty="0">
                <a:latin typeface="Arial"/>
                <a:cs typeface="Arial"/>
              </a:rPr>
              <a:t> </a:t>
            </a:r>
            <a:r>
              <a:rPr sz="3600" b="0" spc="175" dirty="0" err="1">
                <a:latin typeface="Arial"/>
                <a:cs typeface="Arial"/>
              </a:rPr>
              <a:t>testovacího</a:t>
            </a:r>
            <a:r>
              <a:rPr sz="3600" b="0" spc="-509" dirty="0">
                <a:latin typeface="Arial"/>
                <a:cs typeface="Arial"/>
              </a:rPr>
              <a:t> </a:t>
            </a:r>
            <a:r>
              <a:rPr sz="3600" b="0" spc="125" dirty="0" err="1">
                <a:latin typeface="Arial"/>
                <a:cs typeface="Arial"/>
              </a:rPr>
              <a:t>případu</a:t>
            </a:r>
            <a:r>
              <a:rPr sz="3600" b="0" spc="125" dirty="0">
                <a:latin typeface="Arial"/>
                <a:cs typeface="Arial"/>
              </a:rPr>
              <a:t>.</a:t>
            </a:r>
            <a:r>
              <a:rPr lang="ru-RU" sz="3600" b="0" spc="125" dirty="0"/>
              <a:t>  </a:t>
            </a:r>
            <a:endParaRPr lang="ru-RU" sz="3600"/>
          </a:p>
          <a:p>
            <a:pPr marL="789305" marR="7815580">
              <a:lnSpc>
                <a:spcPct val="107600"/>
              </a:lnSpc>
            </a:pPr>
            <a:r>
              <a:rPr sz="3600" b="0" spc="25" dirty="0" err="1">
                <a:latin typeface="Arial"/>
                <a:cs typeface="Arial"/>
              </a:rPr>
              <a:t>Popis</a:t>
            </a:r>
            <a:r>
              <a:rPr sz="3600" b="0" spc="25" dirty="0">
                <a:latin typeface="Arial"/>
                <a:cs typeface="Arial"/>
              </a:rPr>
              <a:t> </a:t>
            </a:r>
            <a:r>
              <a:rPr sz="3600" b="0" spc="175" dirty="0" err="1">
                <a:latin typeface="Arial"/>
                <a:cs typeface="Arial"/>
              </a:rPr>
              <a:t>testovacího</a:t>
            </a:r>
            <a:r>
              <a:rPr sz="3600" b="0" spc="-405" dirty="0">
                <a:latin typeface="Arial"/>
                <a:cs typeface="Arial"/>
              </a:rPr>
              <a:t> </a:t>
            </a:r>
            <a:r>
              <a:rPr sz="3600" b="0" spc="125" dirty="0" err="1">
                <a:latin typeface="Arial"/>
                <a:cs typeface="Arial"/>
              </a:rPr>
              <a:t>případu</a:t>
            </a:r>
            <a:r>
              <a:rPr sz="3600" b="0" spc="125" dirty="0">
                <a:latin typeface="Arial"/>
                <a:cs typeface="Arial"/>
              </a:rPr>
              <a:t>.</a:t>
            </a:r>
            <a:endParaRPr sz="3600" dirty="0">
              <a:latin typeface="Arial"/>
              <a:cs typeface="Arial"/>
            </a:endParaRPr>
          </a:p>
          <a:p>
            <a:pPr marL="789305" marR="8115300">
              <a:lnSpc>
                <a:spcPct val="107600"/>
              </a:lnSpc>
              <a:spcBef>
                <a:spcPts val="5"/>
              </a:spcBef>
            </a:pPr>
            <a:r>
              <a:rPr sz="3600" b="0" spc="45" dirty="0" err="1">
                <a:latin typeface="Arial"/>
                <a:cs typeface="Arial"/>
              </a:rPr>
              <a:t>Kroky</a:t>
            </a:r>
            <a:r>
              <a:rPr sz="3600" b="0" spc="45" dirty="0">
                <a:latin typeface="Arial"/>
                <a:cs typeface="Arial"/>
              </a:rPr>
              <a:t> </a:t>
            </a:r>
            <a:r>
              <a:rPr sz="3600" b="0" spc="145" dirty="0" err="1">
                <a:latin typeface="Arial"/>
                <a:cs typeface="Arial"/>
              </a:rPr>
              <a:t>pro</a:t>
            </a:r>
            <a:r>
              <a:rPr sz="3600" b="0" spc="145" dirty="0">
                <a:latin typeface="Arial"/>
                <a:cs typeface="Arial"/>
              </a:rPr>
              <a:t> </a:t>
            </a:r>
            <a:r>
              <a:rPr sz="3600" b="0" spc="120" dirty="0" err="1">
                <a:latin typeface="Arial"/>
                <a:cs typeface="Arial"/>
              </a:rPr>
              <a:t>provedení</a:t>
            </a:r>
            <a:r>
              <a:rPr lang="ru-RU" sz="3600" b="0" spc="120" dirty="0"/>
              <a:t> </a:t>
            </a:r>
            <a:r>
              <a:rPr lang="ru-RU" sz="3600" b="0" spc="-755" dirty="0"/>
              <a:t>  </a:t>
            </a:r>
            <a:r>
              <a:rPr sz="3600" b="0" spc="170" dirty="0" err="1">
                <a:latin typeface="Arial"/>
                <a:cs typeface="Arial"/>
              </a:rPr>
              <a:t>testu</a:t>
            </a:r>
            <a:r>
              <a:rPr sz="3600" b="0" spc="170" dirty="0">
                <a:latin typeface="Arial"/>
                <a:cs typeface="Arial"/>
              </a:rPr>
              <a:t>.</a:t>
            </a:r>
            <a:r>
              <a:rPr lang="ru-RU" sz="3600" b="0" spc="170" dirty="0"/>
              <a:t>  </a:t>
            </a:r>
            <a:endParaRPr lang="ru-RU" sz="3600" dirty="0"/>
          </a:p>
          <a:p>
            <a:pPr marL="789305" marR="8115300">
              <a:lnSpc>
                <a:spcPct val="107600"/>
              </a:lnSpc>
              <a:spcBef>
                <a:spcPts val="5"/>
              </a:spcBef>
            </a:pPr>
            <a:r>
              <a:rPr sz="3600" b="0" spc="135" dirty="0" err="1">
                <a:latin typeface="Arial"/>
                <a:cs typeface="Arial"/>
              </a:rPr>
              <a:t>Očekávaný</a:t>
            </a:r>
            <a:r>
              <a:rPr sz="3600" b="0" spc="-185" dirty="0">
                <a:latin typeface="Arial"/>
                <a:cs typeface="Arial"/>
              </a:rPr>
              <a:t> </a:t>
            </a:r>
            <a:r>
              <a:rPr sz="3600" b="0" spc="114" dirty="0" err="1">
                <a:latin typeface="Arial"/>
                <a:cs typeface="Arial"/>
              </a:rPr>
              <a:t>výsledek</a:t>
            </a:r>
            <a:r>
              <a:rPr sz="3600" b="0" spc="114" dirty="0">
                <a:latin typeface="Arial"/>
                <a:cs typeface="Arial"/>
              </a:rPr>
              <a:t>.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00">
              <a:latin typeface="Arial"/>
              <a:cs typeface="Arial"/>
            </a:endParaRPr>
          </a:p>
          <a:p>
            <a:pPr marL="12700"/>
            <a:r>
              <a:rPr sz="3600" b="0" spc="110" dirty="0" err="1">
                <a:latin typeface="Arial"/>
                <a:cs typeface="Arial"/>
              </a:rPr>
              <a:t>Zacílení</a:t>
            </a:r>
            <a:r>
              <a:rPr sz="3600" b="0" spc="110" dirty="0">
                <a:latin typeface="Arial"/>
                <a:cs typeface="Arial"/>
              </a:rPr>
              <a:t> </a:t>
            </a:r>
            <a:r>
              <a:rPr sz="3600" b="0" spc="185" dirty="0" err="1">
                <a:latin typeface="Arial"/>
                <a:cs typeface="Arial"/>
              </a:rPr>
              <a:t>testovacích</a:t>
            </a:r>
            <a:r>
              <a:rPr sz="3600" b="0" spc="-465" dirty="0">
                <a:latin typeface="Arial"/>
                <a:cs typeface="Arial"/>
              </a:rPr>
              <a:t> </a:t>
            </a:r>
            <a:r>
              <a:rPr lang="af-ZA" sz="3600" b="0" spc="135" dirty="0" err="1"/>
              <a:t>případů</a:t>
            </a:r>
            <a:r>
              <a:rPr lang="af-ZA" sz="3600" b="0" spc="135" dirty="0"/>
              <a:t>:</a:t>
            </a:r>
            <a:endParaRPr lang="af-ZA" sz="3600" dirty="0"/>
          </a:p>
          <a:p>
            <a:pPr marL="12700" marR="5080" indent="776605">
              <a:lnSpc>
                <a:spcPct val="107600"/>
              </a:lnSpc>
            </a:pPr>
            <a:r>
              <a:rPr lang="af-ZA" sz="3600" b="0" spc="170" dirty="0" err="1"/>
              <a:t>Pokrytí</a:t>
            </a:r>
            <a:r>
              <a:rPr lang="en-US" sz="3600" b="0" spc="170" dirty="0"/>
              <a:t> </a:t>
            </a:r>
            <a:r>
              <a:rPr lang="en-US" sz="3600" b="0" spc="170" dirty="0" err="1"/>
              <a:t>většiny</a:t>
            </a:r>
            <a:r>
              <a:rPr lang="en-US" sz="3600" b="0" spc="170" dirty="0"/>
              <a:t> </a:t>
            </a:r>
            <a:r>
              <a:rPr lang="en-US" sz="3600" b="0" spc="170" dirty="0" err="1"/>
              <a:t>funkcionality</a:t>
            </a:r>
            <a:r>
              <a:rPr lang="en-US" sz="3600" b="0" spc="170" dirty="0"/>
              <a:t> </a:t>
            </a:r>
            <a:r>
              <a:rPr lang="en-US" sz="3600" b="0" spc="170" dirty="0" err="1"/>
              <a:t>aplikace</a:t>
            </a:r>
            <a:r>
              <a:rPr lang="en-US" sz="3600" b="0" spc="170" dirty="0"/>
              <a:t>. </a:t>
            </a:r>
            <a:endParaRPr lang="ru-RU" sz="3600" dirty="0"/>
          </a:p>
          <a:p>
            <a:pPr marL="12700" marR="5080" indent="776605">
              <a:lnSpc>
                <a:spcPct val="107600"/>
              </a:lnSpc>
            </a:pPr>
            <a:endParaRPr lang="ru-RU" sz="3600" b="0" spc="165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FEA14-78CB-5E80-E3E8-4A1C10F99FF5}"/>
              </a:ext>
            </a:extLst>
          </p:cNvPr>
          <p:cNvSpPr txBox="1"/>
          <p:nvPr/>
        </p:nvSpPr>
        <p:spPr>
          <a:xfrm>
            <a:off x="-2749463" y="36309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70666" y="2722321"/>
            <a:ext cx="8117187" cy="7564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47879" y="781731"/>
            <a:ext cx="6787515" cy="9893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00" b="1" spc="120">
                <a:solidFill>
                  <a:srgbClr val="FFFFFF"/>
                </a:solidFill>
                <a:latin typeface="Arial"/>
                <a:cs typeface="Arial"/>
              </a:rPr>
              <a:t>Nalezené</a:t>
            </a:r>
            <a:r>
              <a:rPr sz="6300" b="1" spc="-3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300" b="1" spc="190">
                <a:solidFill>
                  <a:srgbClr val="FFFFFF"/>
                </a:solidFill>
                <a:latin typeface="Arial"/>
                <a:cs typeface="Arial"/>
              </a:rPr>
              <a:t>defekty</a:t>
            </a:r>
            <a:endParaRPr sz="6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59497" y="1028700"/>
            <a:ext cx="2495549" cy="933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42060" y="333714"/>
            <a:ext cx="4619624" cy="9620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7424" y="3895860"/>
            <a:ext cx="177384" cy="1773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01052" y="3571337"/>
            <a:ext cx="10777855" cy="1370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000"/>
              </a:lnSpc>
              <a:spcBef>
                <a:spcPts val="95"/>
              </a:spcBef>
            </a:pPr>
            <a:r>
              <a:rPr sz="3500" spc="180">
                <a:solidFill>
                  <a:srgbClr val="FFFFFF"/>
                </a:solidFill>
                <a:latin typeface="Arial"/>
                <a:cs typeface="Arial"/>
              </a:rPr>
              <a:t>Aplikace </a:t>
            </a:r>
            <a:r>
              <a:rPr sz="3500" spc="55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3500" spc="135">
                <a:solidFill>
                  <a:srgbClr val="FFFFFF"/>
                </a:solidFill>
                <a:latin typeface="Arial"/>
                <a:cs typeface="Arial"/>
              </a:rPr>
              <a:t>nespouští </a:t>
            </a:r>
            <a:r>
              <a:rPr sz="3500" spc="200">
                <a:solidFill>
                  <a:srgbClr val="FFFFFF"/>
                </a:solidFill>
                <a:latin typeface="Arial"/>
                <a:cs typeface="Arial"/>
              </a:rPr>
              <a:t>v </a:t>
            </a:r>
            <a:r>
              <a:rPr sz="3500" spc="225">
                <a:solidFill>
                  <a:srgbClr val="FFFFFF"/>
                </a:solidFill>
                <a:latin typeface="Arial"/>
                <a:cs typeface="Arial"/>
              </a:rPr>
              <a:t>offline </a:t>
            </a:r>
            <a:r>
              <a:rPr sz="3500" spc="130">
                <a:solidFill>
                  <a:srgbClr val="FFFFFF"/>
                </a:solidFill>
                <a:latin typeface="Arial"/>
                <a:cs typeface="Arial"/>
              </a:rPr>
              <a:t>režimu. </a:t>
            </a:r>
            <a:r>
              <a:rPr sz="3500" spc="100">
                <a:solidFill>
                  <a:srgbClr val="FFFFFF"/>
                </a:solidFill>
                <a:latin typeface="Arial"/>
                <a:cs typeface="Arial"/>
              </a:rPr>
              <a:t>Hroutí </a:t>
            </a:r>
            <a:r>
              <a:rPr sz="3500" spc="55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35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sz="3500" spc="180">
                <a:solidFill>
                  <a:srgbClr val="FFFFFF"/>
                </a:solidFill>
                <a:latin typeface="Arial"/>
                <a:cs typeface="Arial"/>
              </a:rPr>
              <a:t>systémovou</a:t>
            </a:r>
            <a:r>
              <a:rPr sz="35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165">
                <a:solidFill>
                  <a:srgbClr val="FFFFFF"/>
                </a:solidFill>
                <a:latin typeface="Arial"/>
                <a:cs typeface="Arial"/>
              </a:rPr>
              <a:t>hláškou</a:t>
            </a:r>
            <a:r>
              <a:rPr sz="35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240">
                <a:solidFill>
                  <a:srgbClr val="FFFFFF"/>
                </a:solidFill>
                <a:latin typeface="Arial"/>
                <a:cs typeface="Arial"/>
              </a:rPr>
              <a:t>“Stream</a:t>
            </a:r>
            <a:r>
              <a:rPr sz="35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105">
                <a:solidFill>
                  <a:srgbClr val="FFFFFF"/>
                </a:solidFill>
                <a:latin typeface="Arial"/>
                <a:cs typeface="Arial"/>
              </a:rPr>
              <a:t>keeps</a:t>
            </a:r>
            <a:r>
              <a:rPr sz="35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229">
                <a:solidFill>
                  <a:srgbClr val="FFFFFF"/>
                </a:solidFill>
                <a:latin typeface="Arial"/>
                <a:cs typeface="Arial"/>
              </a:rPr>
              <a:t>stopping”.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70666" y="2722322"/>
            <a:ext cx="8117186" cy="7564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47879" y="781732"/>
            <a:ext cx="6787515" cy="9893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00" b="1" spc="120">
                <a:solidFill>
                  <a:srgbClr val="FFFFFF"/>
                </a:solidFill>
                <a:latin typeface="Arial"/>
                <a:cs typeface="Arial"/>
              </a:rPr>
              <a:t>Nalezené</a:t>
            </a:r>
            <a:r>
              <a:rPr sz="6300" b="1" spc="-3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300" b="1" spc="190">
                <a:solidFill>
                  <a:srgbClr val="FFFFFF"/>
                </a:solidFill>
                <a:latin typeface="Arial"/>
                <a:cs typeface="Arial"/>
              </a:rPr>
              <a:t>defekty</a:t>
            </a:r>
            <a:endParaRPr sz="6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59497" y="1028701"/>
            <a:ext cx="2495549" cy="933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66005" y="364224"/>
            <a:ext cx="4591049" cy="95544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4416" y="3877821"/>
            <a:ext cx="180974" cy="180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16472" y="3684145"/>
            <a:ext cx="752339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0">
                <a:solidFill>
                  <a:srgbClr val="FFFFFF"/>
                </a:solidFill>
                <a:latin typeface="Arial"/>
                <a:cs typeface="Arial"/>
              </a:rPr>
              <a:t>U </a:t>
            </a:r>
            <a:r>
              <a:rPr sz="3600" spc="165" err="1">
                <a:solidFill>
                  <a:srgbClr val="FFFFFF"/>
                </a:solidFill>
                <a:latin typeface="Arial"/>
                <a:cs typeface="Arial"/>
              </a:rPr>
              <a:t>videa</a:t>
            </a:r>
            <a:r>
              <a:rPr lang="en-US" sz="3600" spc="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7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4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3600" spc="120">
                <a:solidFill>
                  <a:srgbClr val="FFFFFF"/>
                </a:solidFill>
                <a:latin typeface="Arial"/>
                <a:cs typeface="Arial"/>
              </a:rPr>
              <a:t>nesdělují </a:t>
            </a:r>
            <a:r>
              <a:rPr sz="3600" spc="170">
                <a:solidFill>
                  <a:srgbClr val="FFFFFF"/>
                </a:solidFill>
                <a:latin typeface="Arial"/>
                <a:cs typeface="Arial"/>
              </a:rPr>
              <a:t>komentáře.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70668" y="2722323"/>
            <a:ext cx="8117185" cy="7564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47879" y="781732"/>
            <a:ext cx="6787515" cy="9893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00" b="1" spc="120">
                <a:solidFill>
                  <a:srgbClr val="FFFFFF"/>
                </a:solidFill>
                <a:latin typeface="Arial"/>
                <a:cs typeface="Arial"/>
              </a:rPr>
              <a:t>Nalezené</a:t>
            </a:r>
            <a:r>
              <a:rPr sz="6300" b="1" spc="-3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300" b="1" spc="190">
                <a:solidFill>
                  <a:srgbClr val="FFFFFF"/>
                </a:solidFill>
                <a:latin typeface="Arial"/>
                <a:cs typeface="Arial"/>
              </a:rPr>
              <a:t>defekty</a:t>
            </a:r>
            <a:endParaRPr sz="6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59497" y="1028700"/>
            <a:ext cx="2495549" cy="933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04899" y="446008"/>
            <a:ext cx="4657724" cy="9586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4416" y="3875532"/>
            <a:ext cx="180974" cy="1809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16472" y="3681857"/>
            <a:ext cx="69179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err="1">
                <a:solidFill>
                  <a:srgbClr val="FFFFFF"/>
                </a:solidFill>
                <a:latin typeface="Arial"/>
                <a:cs typeface="Arial"/>
              </a:rPr>
              <a:t>Nelze</a:t>
            </a:r>
            <a:r>
              <a:rPr sz="3600" spc="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215" err="1">
                <a:solidFill>
                  <a:srgbClr val="FFFFFF"/>
                </a:solidFill>
                <a:latin typeface="Arial"/>
                <a:cs typeface="Arial"/>
              </a:rPr>
              <a:t>smaza</a:t>
            </a:r>
            <a:r>
              <a:rPr lang="en-US" sz="3600" spc="215" err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lang="en-US" sz="3600" spc="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600" spc="-7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90" err="1">
                <a:solidFill>
                  <a:srgbClr val="FFFFFF"/>
                </a:solidFill>
                <a:latin typeface="Arial"/>
                <a:cs typeface="Arial"/>
              </a:rPr>
              <a:t>své</a:t>
            </a:r>
            <a:r>
              <a:rPr lang="en-US" sz="3600" spc="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170" err="1">
                <a:solidFill>
                  <a:srgbClr val="FFFFFF"/>
                </a:solidFill>
                <a:latin typeface="Arial"/>
                <a:cs typeface="Arial"/>
              </a:rPr>
              <a:t>komentáře</a:t>
            </a:r>
            <a:r>
              <a:rPr sz="3600" spc="17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02b_Cas xmlns="652fcb68-003a-478a-b206-911abda9945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78FF525C677EFA4A821FDF585503DC9C" ma:contentTypeVersion="4" ma:contentTypeDescription="Tạo tài liệu mới." ma:contentTypeScope="" ma:versionID="22d0dff915336918d5b33fe4ca9eb5c1">
  <xsd:schema xmlns:xsd="http://www.w3.org/2001/XMLSchema" xmlns:xs="http://www.w3.org/2001/XMLSchema" xmlns:p="http://schemas.microsoft.com/office/2006/metadata/properties" xmlns:ns2="652fcb68-003a-478a-b206-911abda9945b" targetNamespace="http://schemas.microsoft.com/office/2006/metadata/properties" ma:root="true" ma:fieldsID="e2983691492050d4db0e42b61a743134" ns2:_="">
    <xsd:import namespace="652fcb68-003a-478a-b206-911abda994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_x002b_Ca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2fcb68-003a-478a-b206-911abda994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x002b_Cas" ma:index="11" nillable="true" ma:displayName="+Cas" ma:format="DateTime" ma:internalName="_x002b_Cas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605BCE-CFC0-4BF6-9D3F-10A666F527EC}">
  <ds:schemaRefs>
    <ds:schemaRef ds:uri="652fcb68-003a-478a-b206-911abda9945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52B62A7-FF5E-4C38-87B2-83629DC8B3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9D9954-8CA1-4A00-BC11-0C3C8FAF27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2fcb68-003a-478a-b206-911abda994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Произвольный</PresentationFormat>
  <Slides>15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Office Theme</vt:lpstr>
      <vt:lpstr>Testovací projekt  aplikace Stream Alina Iliasova, Maksim Litvinov</vt:lpstr>
      <vt:lpstr>Obsah</vt:lpstr>
      <vt:lpstr>Informace o  testované aplikaci</vt:lpstr>
      <vt:lpstr>User stories a "personas"</vt:lpstr>
      <vt:lpstr>Přístup testování a testovací mix</vt:lpstr>
      <vt:lpstr>Struktura a zacílení testovacích</vt:lpstr>
      <vt:lpstr>Презентация PowerPoint</vt:lpstr>
      <vt:lpstr>Презентация PowerPoint</vt:lpstr>
      <vt:lpstr>Презентация PowerPoint</vt:lpstr>
      <vt:lpstr>Grafy</vt:lpstr>
      <vt:lpstr>Grafy</vt:lpstr>
      <vt:lpstr>Pokročilé metody</vt:lpstr>
      <vt:lpstr>Doporučení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Bold Abstract About the Team Marketing Presentation</dc:title>
  <dc:creator>Alina I</dc:creator>
  <cp:keywords>DAFetWAsjUc,BAE2_L4zODU</cp:keywords>
  <cp:revision>35</cp:revision>
  <dcterms:created xsi:type="dcterms:W3CDTF">2023-04-02T19:44:07Z</dcterms:created>
  <dcterms:modified xsi:type="dcterms:W3CDTF">2023-06-20T21:44:52Z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2023-04-02T00:00:00Z</vt:filetime>
  </property>
  <property fmtid="{D5CDD505-2E9C-101B-9397-08002B2CF9AE}" pid="3" name="Creator">
    <vt:lpwstr>Canva</vt:lpwstr>
  </property>
  <property fmtid="{D5CDD505-2E9C-101B-9397-08002B2CF9AE}" pid="4" name="LastSaved">
    <vt:filetime>2023-04-02T00:00:00Z</vt:filetime>
  </property>
  <property fmtid="{D5CDD505-2E9C-101B-9397-08002B2CF9AE}" pid="5" name="ContentTypeId">
    <vt:lpwstr>0x01010078FF525C677EFA4A821FDF585503DC9C</vt:lpwstr>
  </property>
</Properties>
</file>