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BE262C-3BD6-408D-82D1-5EAC9182751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246011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E262C-3BD6-408D-82D1-5EAC9182751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186928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E262C-3BD6-408D-82D1-5EAC9182751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167660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E262C-3BD6-408D-82D1-5EAC9182751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128872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BE262C-3BD6-408D-82D1-5EAC91827513}"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317772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BE262C-3BD6-408D-82D1-5EAC9182751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101710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BE262C-3BD6-408D-82D1-5EAC91827513}"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176145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BE262C-3BD6-408D-82D1-5EAC91827513}"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361149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E262C-3BD6-408D-82D1-5EAC91827513}"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360761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BE262C-3BD6-408D-82D1-5EAC9182751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351347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BE262C-3BD6-408D-82D1-5EAC91827513}"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87E3-6EBE-44EC-8082-AE1B63EC4394}" type="slidenum">
              <a:rPr lang="en-US" smtClean="0"/>
              <a:t>‹#›</a:t>
            </a:fld>
            <a:endParaRPr lang="en-US"/>
          </a:p>
        </p:txBody>
      </p:sp>
    </p:spTree>
    <p:extLst>
      <p:ext uri="{BB962C8B-B14F-4D97-AF65-F5344CB8AC3E}">
        <p14:creationId xmlns:p14="http://schemas.microsoft.com/office/powerpoint/2010/main" val="256579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E262C-3BD6-408D-82D1-5EAC91827513}"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B87E3-6EBE-44EC-8082-AE1B63EC4394}" type="slidenum">
              <a:rPr lang="en-US" smtClean="0"/>
              <a:t>‹#›</a:t>
            </a:fld>
            <a:endParaRPr lang="en-US"/>
          </a:p>
        </p:txBody>
      </p:sp>
    </p:spTree>
    <p:extLst>
      <p:ext uri="{BB962C8B-B14F-4D97-AF65-F5344CB8AC3E}">
        <p14:creationId xmlns:p14="http://schemas.microsoft.com/office/powerpoint/2010/main" val="158159292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ACCIDENT SEVERITY </a:t>
            </a:r>
            <a:endParaRPr lang="en-US" dirty="0"/>
          </a:p>
        </p:txBody>
      </p:sp>
      <p:sp>
        <p:nvSpPr>
          <p:cNvPr id="3" name="Subtitle 2"/>
          <p:cNvSpPr>
            <a:spLocks noGrp="1"/>
          </p:cNvSpPr>
          <p:nvPr>
            <p:ph type="subTitle" idx="1"/>
          </p:nvPr>
        </p:nvSpPr>
        <p:spPr>
          <a:xfrm>
            <a:off x="1524000" y="4558936"/>
            <a:ext cx="9144000" cy="698863"/>
          </a:xfrm>
        </p:spPr>
        <p:txBody>
          <a:bodyPr/>
          <a:lstStyle/>
          <a:p>
            <a:pPr algn="r"/>
            <a:r>
              <a:rPr lang="en-US" dirty="0" smtClean="0"/>
              <a:t>-Astrid Ferreira</a:t>
            </a:r>
            <a:endParaRPr lang="en-US" dirty="0"/>
          </a:p>
        </p:txBody>
      </p:sp>
    </p:spTree>
    <p:extLst>
      <p:ext uri="{BB962C8B-B14F-4D97-AF65-F5344CB8AC3E}">
        <p14:creationId xmlns:p14="http://schemas.microsoft.com/office/powerpoint/2010/main" val="409776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 Every year car accidents cause hundreds of thousands of deaths worldwide. Ac-cording to a research conducted by the World Health Organization (WHO) there were 1.35 million road </a:t>
            </a:r>
            <a:r>
              <a:rPr lang="en-US" dirty="0"/>
              <a:t>traffic </a:t>
            </a:r>
            <a:r>
              <a:rPr lang="en-US" dirty="0" smtClean="0"/>
              <a:t>deaths </a:t>
            </a:r>
            <a:r>
              <a:rPr lang="en-US" dirty="0"/>
              <a:t>globally in 2016, with millions more </a:t>
            </a:r>
            <a:r>
              <a:rPr lang="en-US" dirty="0" smtClean="0"/>
              <a:t>sustaining </a:t>
            </a:r>
            <a:r>
              <a:rPr lang="en-US" dirty="0"/>
              <a:t>serious injuries and living with long-term adverse health consequences. Globally, road </a:t>
            </a:r>
            <a:r>
              <a:rPr lang="en-US" dirty="0" smtClean="0"/>
              <a:t>traffic </a:t>
            </a:r>
            <a:r>
              <a:rPr lang="en-US" dirty="0"/>
              <a:t>crashes are a leading cause of death among young people, and the main cause of death among those aged 15{29 years. Road </a:t>
            </a:r>
            <a:r>
              <a:rPr lang="en-US" dirty="0"/>
              <a:t>traffic</a:t>
            </a:r>
            <a:r>
              <a:rPr lang="en-US" dirty="0" smtClean="0"/>
              <a:t> </a:t>
            </a:r>
            <a:r>
              <a:rPr lang="en-US" dirty="0"/>
              <a:t>injuries are currently estimated to be the eighth leading cause of death across all age groups globally, and are predicted to become the seventh leading cause of death by 2030[1]. </a:t>
            </a:r>
          </a:p>
          <a:p>
            <a:r>
              <a:rPr lang="en-US" dirty="0"/>
              <a:t>Leveraging the tools and all the information nowadays available, an extensive analysis to predict </a:t>
            </a:r>
            <a:r>
              <a:rPr lang="en-US" dirty="0"/>
              <a:t>traffic</a:t>
            </a:r>
            <a:r>
              <a:rPr lang="en-US" dirty="0" smtClean="0"/>
              <a:t> </a:t>
            </a:r>
            <a:r>
              <a:rPr lang="en-US" dirty="0"/>
              <a:t>accidents and its severity would make a </a:t>
            </a:r>
            <a:r>
              <a:rPr lang="en-US" dirty="0" smtClean="0"/>
              <a:t>difference </a:t>
            </a:r>
            <a:r>
              <a:rPr lang="en-US" dirty="0"/>
              <a:t>to the death toll. </a:t>
            </a:r>
            <a:r>
              <a:rPr lang="en-US" dirty="0" smtClean="0"/>
              <a:t>Analyzing </a:t>
            </a:r>
            <a:r>
              <a:rPr lang="en-US" dirty="0"/>
              <a:t>a </a:t>
            </a:r>
            <a:r>
              <a:rPr lang="en-US" dirty="0" err="1"/>
              <a:t>signi</a:t>
            </a:r>
            <a:r>
              <a:rPr lang="en-US" dirty="0"/>
              <a:t> cant range of factors, including weather </a:t>
            </a:r>
            <a:r>
              <a:rPr lang="en-US" dirty="0" smtClean="0"/>
              <a:t>conditions</a:t>
            </a:r>
            <a:r>
              <a:rPr lang="en-US" dirty="0"/>
              <a:t>, locality, type of road and lighting among others, an accurate prediction of the severity of the accidents can be performed. Thus, trends that commonly lead to severe </a:t>
            </a:r>
            <a:r>
              <a:rPr lang="en-US" dirty="0"/>
              <a:t>traffic </a:t>
            </a:r>
            <a:r>
              <a:rPr lang="en-US" dirty="0" smtClean="0"/>
              <a:t>incidents </a:t>
            </a:r>
            <a:r>
              <a:rPr lang="en-US" dirty="0"/>
              <a:t>can help </a:t>
            </a:r>
            <a:r>
              <a:rPr lang="en-US" dirty="0" smtClean="0"/>
              <a:t>identifying </a:t>
            </a:r>
            <a:r>
              <a:rPr lang="en-US" dirty="0"/>
              <a:t>the highly severe accidents. This kind of information could be used by emergency services, to send the exact required </a:t>
            </a:r>
            <a:r>
              <a:rPr lang="en-US" dirty="0" err="1"/>
              <a:t>sta</a:t>
            </a:r>
            <a:r>
              <a:rPr lang="en-US" dirty="0"/>
              <a:t> and equipment to the place of the accident, leaving more resources available for accidents occurring simultaneously. Moreover, this severe accident situation can be warned to nearby hospitals which can have all the equipment ready for a severe intervention in advance. </a:t>
            </a:r>
            <a:endParaRPr lang="en-US" dirty="0"/>
          </a:p>
        </p:txBody>
      </p:sp>
    </p:spTree>
    <p:extLst>
      <p:ext uri="{BB962C8B-B14F-4D97-AF65-F5344CB8AC3E}">
        <p14:creationId xmlns:p14="http://schemas.microsoft.com/office/powerpoint/2010/main" val="426907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OBSTACLE</a:t>
            </a:r>
            <a:endParaRPr lang="en-US" dirty="0"/>
          </a:p>
        </p:txBody>
      </p:sp>
      <p:sp>
        <p:nvSpPr>
          <p:cNvPr id="3" name="Content Placeholder 2"/>
          <p:cNvSpPr>
            <a:spLocks noGrp="1"/>
          </p:cNvSpPr>
          <p:nvPr>
            <p:ph idx="1"/>
          </p:nvPr>
        </p:nvSpPr>
        <p:spPr/>
        <p:txBody>
          <a:bodyPr/>
          <a:lstStyle/>
          <a:p>
            <a:r>
              <a:rPr lang="en-US" dirty="0"/>
              <a:t>Data that might contribute to determining the likeliness of a potential </a:t>
            </a:r>
            <a:r>
              <a:rPr lang="en-US" dirty="0" smtClean="0"/>
              <a:t>accident </a:t>
            </a:r>
            <a:r>
              <a:rPr lang="en-US" dirty="0"/>
              <a:t>occurring might include information on previous accidents such as road conditions, weather conditions, exact time and place of the accident, type of </a:t>
            </a:r>
            <a:r>
              <a:rPr lang="en-US" dirty="0" smtClean="0"/>
              <a:t>vehicles </a:t>
            </a:r>
            <a:r>
              <a:rPr lang="en-US" dirty="0"/>
              <a:t>involved in the accident, information on the users involved in the accident and o course the severity of the accident. This projects aims to forecast the severity of accidents with previous information that could be given by a witness informing the emergency services.</a:t>
            </a:r>
            <a:endParaRPr lang="en-US" dirty="0"/>
          </a:p>
        </p:txBody>
      </p:sp>
    </p:spTree>
    <p:extLst>
      <p:ext uri="{BB962C8B-B14F-4D97-AF65-F5344CB8AC3E}">
        <p14:creationId xmlns:p14="http://schemas.microsoft.com/office/powerpoint/2010/main" val="367112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INTEREST</a:t>
            </a:r>
            <a:endParaRPr lang="en-US" dirty="0"/>
          </a:p>
        </p:txBody>
      </p:sp>
      <p:sp>
        <p:nvSpPr>
          <p:cNvPr id="3" name="Content Placeholder 2"/>
          <p:cNvSpPr>
            <a:spLocks noGrp="1"/>
          </p:cNvSpPr>
          <p:nvPr>
            <p:ph idx="1"/>
          </p:nvPr>
        </p:nvSpPr>
        <p:spPr/>
        <p:txBody>
          <a:bodyPr/>
          <a:lstStyle/>
          <a:p>
            <a:r>
              <a:rPr lang="en-US" dirty="0"/>
              <a:t>Governments should be highly interested in accurate predictions of the severity of an accident, in order to reduce the time of arrival and to make a more e </a:t>
            </a:r>
            <a:r>
              <a:rPr lang="en-US" dirty="0" err="1"/>
              <a:t>cient</a:t>
            </a:r>
            <a:r>
              <a:rPr lang="en-US" dirty="0"/>
              <a:t> use of the resources, and thus save a </a:t>
            </a:r>
            <a:r>
              <a:rPr lang="en-US" dirty="0" err="1"/>
              <a:t>signi</a:t>
            </a:r>
            <a:r>
              <a:rPr lang="en-US" dirty="0"/>
              <a:t> cant amount of people each year. Others interested could be private companies investing in technologies aiming to improve road safeness.</a:t>
            </a:r>
            <a:endParaRPr lang="en-US" dirty="0"/>
          </a:p>
        </p:txBody>
      </p:sp>
    </p:spTree>
    <p:extLst>
      <p:ext uri="{BB962C8B-B14F-4D97-AF65-F5344CB8AC3E}">
        <p14:creationId xmlns:p14="http://schemas.microsoft.com/office/powerpoint/2010/main" val="13171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TOTAL ACCIDENTS PER YEAR</a:t>
            </a:r>
            <a:endParaRPr lang="en-US" dirty="0"/>
          </a:p>
        </p:txBody>
      </p:sp>
      <p:pic>
        <p:nvPicPr>
          <p:cNvPr id="8" name="Content Placeholder 7"/>
          <p:cNvPicPr>
            <a:picLocks noGrp="1" noChangeAspect="1"/>
          </p:cNvPicPr>
          <p:nvPr>
            <p:ph idx="1"/>
          </p:nvPr>
        </p:nvPicPr>
        <p:blipFill>
          <a:blip r:embed="rId2"/>
          <a:stretch>
            <a:fillRect/>
          </a:stretch>
        </p:blipFill>
        <p:spPr>
          <a:xfrm>
            <a:off x="3657600" y="2339046"/>
            <a:ext cx="4876800" cy="2514600"/>
          </a:xfrm>
          <a:prstGeom prst="rect">
            <a:avLst/>
          </a:prstGeom>
        </p:spPr>
      </p:pic>
    </p:spTree>
    <p:extLst>
      <p:ext uri="{BB962C8B-B14F-4D97-AF65-F5344CB8AC3E}">
        <p14:creationId xmlns:p14="http://schemas.microsoft.com/office/powerpoint/2010/main" val="141283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ACCIDENTS PER YEAR</a:t>
            </a:r>
            <a:endParaRPr lang="en-US" dirty="0"/>
          </a:p>
        </p:txBody>
      </p:sp>
      <p:pic>
        <p:nvPicPr>
          <p:cNvPr id="4" name="Content Placeholder 3"/>
          <p:cNvPicPr>
            <a:picLocks noGrp="1" noChangeAspect="1"/>
          </p:cNvPicPr>
          <p:nvPr>
            <p:ph idx="1"/>
          </p:nvPr>
        </p:nvPicPr>
        <p:blipFill>
          <a:blip r:embed="rId2"/>
          <a:stretch>
            <a:fillRect/>
          </a:stretch>
        </p:blipFill>
        <p:spPr>
          <a:xfrm>
            <a:off x="3348037" y="2110581"/>
            <a:ext cx="5495925" cy="3781425"/>
          </a:xfrm>
          <a:prstGeom prst="rect">
            <a:avLst/>
          </a:prstGeom>
        </p:spPr>
      </p:pic>
    </p:spTree>
    <p:extLst>
      <p:ext uri="{BB962C8B-B14F-4D97-AF65-F5344CB8AC3E}">
        <p14:creationId xmlns:p14="http://schemas.microsoft.com/office/powerpoint/2010/main" val="16959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5" name="Content Placeholder 4"/>
          <p:cNvSpPr>
            <a:spLocks noGrp="1"/>
          </p:cNvSpPr>
          <p:nvPr>
            <p:ph idx="1"/>
          </p:nvPr>
        </p:nvSpPr>
        <p:spPr/>
        <p:txBody>
          <a:bodyPr/>
          <a:lstStyle/>
          <a:p>
            <a:r>
              <a:rPr lang="en-US" dirty="0"/>
              <a:t>The metrics used to compare the accuracy of the models are the </a:t>
            </a:r>
            <a:r>
              <a:rPr lang="en-US" dirty="0" err="1"/>
              <a:t>Jaccard</a:t>
            </a:r>
            <a:r>
              <a:rPr lang="en-US" dirty="0"/>
              <a:t> Score, f1-score, Precision1 and Recall2. This table reports the results of the evaluation of each model. Algorithm 	</a:t>
            </a:r>
            <a:r>
              <a:rPr lang="en-US" dirty="0" err="1"/>
              <a:t>Jaccard</a:t>
            </a:r>
            <a:r>
              <a:rPr lang="en-US" dirty="0"/>
              <a:t> 	f1-score 	Precision 	Recall 	Time(s) 	</a:t>
            </a:r>
          </a:p>
          <a:p>
            <a:r>
              <a:rPr lang="en-US" dirty="0"/>
              <a:t>Random Forest 	</a:t>
            </a:r>
            <a:r>
              <a:rPr lang="en-US" dirty="0" smtClean="0"/>
              <a:t>           0.722 </a:t>
            </a:r>
            <a:r>
              <a:rPr lang="en-US" dirty="0"/>
              <a:t>	0.72 	0.724 	0.591 	6.588 	</a:t>
            </a:r>
          </a:p>
          <a:p>
            <a:r>
              <a:rPr lang="en-US" dirty="0"/>
              <a:t>Logistic Regression 	0.661 	0.65 	0.667 	0.456 	6.530 	</a:t>
            </a:r>
          </a:p>
          <a:p>
            <a:r>
              <a:rPr lang="nn-NO" dirty="0"/>
              <a:t>KNN 	</a:t>
            </a:r>
            <a:r>
              <a:rPr lang="nn-NO" dirty="0" smtClean="0"/>
              <a:t>                      0.664 </a:t>
            </a:r>
            <a:r>
              <a:rPr lang="nn-NO" dirty="0"/>
              <a:t>	0.66 	0.652 	0.506 	200.58 	</a:t>
            </a:r>
          </a:p>
          <a:p>
            <a:r>
              <a:rPr lang="sv-SE" dirty="0"/>
              <a:t>SVM 	</a:t>
            </a:r>
            <a:r>
              <a:rPr lang="sv-SE" dirty="0" smtClean="0"/>
              <a:t>                      0.659 </a:t>
            </a:r>
            <a:r>
              <a:rPr lang="sv-SE" dirty="0"/>
              <a:t>	0.65 	0.630 	0.528 	403.92 	</a:t>
            </a:r>
          </a:p>
          <a:p>
            <a:endParaRPr lang="en-US" dirty="0"/>
          </a:p>
        </p:txBody>
      </p:sp>
    </p:spTree>
    <p:extLst>
      <p:ext uri="{BB962C8B-B14F-4D97-AF65-F5344CB8AC3E}">
        <p14:creationId xmlns:p14="http://schemas.microsoft.com/office/powerpoint/2010/main" val="163433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study, I analyzed the relationship between severity of an accident and some characteristics which describe the situation that involved the accident. Initially I thought that features such as atmospheric conditions, the lighting or being a holiday would be the most relevant ones, yet I </a:t>
            </a:r>
            <a:r>
              <a:rPr lang="en-US" dirty="0" smtClean="0"/>
              <a:t>identified </a:t>
            </a:r>
            <a:r>
              <a:rPr lang="en-US" dirty="0"/>
              <a:t>the department, the day and time of the accident, the road category and type of collision among </a:t>
            </a:r>
            <a:r>
              <a:rPr lang="en-US" dirty="0" smtClean="0"/>
              <a:t>the </a:t>
            </a:r>
            <a:r>
              <a:rPr lang="en-US" dirty="0"/>
              <a:t>most important features that </a:t>
            </a:r>
            <a:r>
              <a:rPr lang="en-US" dirty="0" smtClean="0"/>
              <a:t>affect </a:t>
            </a:r>
            <a:r>
              <a:rPr lang="en-US" dirty="0"/>
              <a:t>to the gravity of the accident. </a:t>
            </a:r>
            <a:endParaRPr lang="en-US" dirty="0" smtClean="0"/>
          </a:p>
          <a:p>
            <a:r>
              <a:rPr lang="en-US" dirty="0" smtClean="0"/>
              <a:t>I </a:t>
            </a:r>
            <a:r>
              <a:rPr lang="en-US" dirty="0"/>
              <a:t>built and compared 4 </a:t>
            </a:r>
            <a:r>
              <a:rPr lang="en-US" dirty="0" smtClean="0"/>
              <a:t>different classification </a:t>
            </a:r>
            <a:r>
              <a:rPr lang="en-US" dirty="0"/>
              <a:t>models to predict whether an accident would have a high or low severity. These models can have multiple application in real life. For instance, imagine that emergency services have a application with some default features such as date, time and department/municipality and then with the information given by the witness calling to inform on the accident they could predict the severity of the accident before getting there and so alert nearby hospitals and prepare with the necessary equipment and </a:t>
            </a:r>
            <a:r>
              <a:rPr lang="en-US" dirty="0" smtClean="0"/>
              <a:t>staff. </a:t>
            </a:r>
          </a:p>
          <a:p>
            <a:r>
              <a:rPr lang="en-US" dirty="0" smtClean="0"/>
              <a:t>Also </a:t>
            </a:r>
            <a:r>
              <a:rPr lang="en-US" dirty="0"/>
              <a:t>by identifying the features that favor the most the gravity of an accident, these could be tackled by improving road conditions or increasing the awareness of the population.</a:t>
            </a:r>
            <a:endParaRPr lang="en-US" dirty="0"/>
          </a:p>
        </p:txBody>
      </p:sp>
    </p:spTree>
    <p:extLst>
      <p:ext uri="{BB962C8B-B14F-4D97-AF65-F5344CB8AC3E}">
        <p14:creationId xmlns:p14="http://schemas.microsoft.com/office/powerpoint/2010/main" val="3694382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TotalTime>
  <Words>724</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CAR ACCIDENT SEVERITY </vt:lpstr>
      <vt:lpstr>INTRODUCTION</vt:lpstr>
      <vt:lpstr>OBSTACLE</vt:lpstr>
      <vt:lpstr>INTEREST</vt:lpstr>
      <vt:lpstr>TOTAL ACCIDENTS PER YEAR</vt:lpstr>
      <vt:lpstr>ACCIDENTS PER YEAR</vt:lpstr>
      <vt:lpstr>RESULTS</vt:lpstr>
      <vt:lpstr>CONCLUSION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dc:title>
  <dc:creator>Ferreira, Astrid</dc:creator>
  <cp:lastModifiedBy>Ferreira, Astrid</cp:lastModifiedBy>
  <cp:revision>1</cp:revision>
  <dcterms:created xsi:type="dcterms:W3CDTF">2020-10-07T10:50:15Z</dcterms:created>
  <dcterms:modified xsi:type="dcterms:W3CDTF">2020-10-07T10:57:54Z</dcterms:modified>
</cp:coreProperties>
</file>