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257" r:id="rId6"/>
    <p:sldId id="258" r:id="rId7"/>
  </p:sldIdLst>
  <p:sldSz cx="9144000" cy="5143500"/>
  <p:notesSz cx="6858000" cy="9144000"/>
  <p:embeddedFontLst>
    <p:embeddedFont>
      <p:font typeface="SimSun" panose="02010600030101010101" pitchFamily="2" charset="-122"/>
      <p:regular r:id="rId11"/>
    </p:embeddedFont>
    <p:embeddedFont>
      <p:font typeface="Epilogue"/>
      <p:regular r:id="rId12"/>
    </p:embeddedFont>
    <p:embeddedFont>
      <p:font typeface="Lato" panose="020F0502020204030203"/>
      <p:regular r:id="rId13"/>
    </p:embeddedFont>
    <p:embeddedFont>
      <p:font typeface="Raleway"/>
      <p:regular r:id="rId14"/>
    </p:embeddedFont>
    <p:embeddedFont>
      <p:font typeface="PT Sans" panose="020B0503020203020204"/>
      <p:regular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B1AA67-9139-4531-B2B7-55AC427795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 hasCustomPrompt="1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type="subTitle" idx="1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type="subTitle" idx="1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type="subTitle" idx="2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type="subTitle" idx="3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type="subTitle" idx="4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type="subTitle" idx="5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type="subTitle" idx="6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type="subTitle" idx="7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type="subTitle" idx="8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type="subTitle" idx="9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type="subTitle" idx="13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type="subTitle" idx="14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type="subTitle" idx="15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rot="-3263452" flipH="1">
            <a:off x="7372110" y="40383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16"/>
          <p:cNvSpPr/>
          <p:nvPr/>
        </p:nvSpPr>
        <p:spPr>
          <a:xfrm rot="531647" flipH="1">
            <a:off x="-1621232" y="4095570"/>
            <a:ext cx="2581069" cy="208704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16"/>
          <p:cNvSpPr/>
          <p:nvPr/>
        </p:nvSpPr>
        <p:spPr>
          <a:xfrm rot="460658" flipH="1">
            <a:off x="7344116" y="-1448948"/>
            <a:ext cx="3053845" cy="246933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type="title" hasCustomPrompt="1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type="subTitle" idx="1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type="title" idx="2" hasCustomPrompt="1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type="subTitle" idx="3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type="title" idx="4" hasCustomPrompt="1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type="subTitle" idx="5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rot="337739" flipH="1">
            <a:off x="8212271" y="3187242"/>
            <a:ext cx="3158465" cy="3518480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rot="-3657034" flipH="1">
            <a:off x="-1404232" y="-737971"/>
            <a:ext cx="2746020" cy="16278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rot="9076707" flipH="1">
            <a:off x="7972821" y="-586852"/>
            <a:ext cx="1683799" cy="167281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rot="5400000" flipH="1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19"/>
          <p:cNvSpPr/>
          <p:nvPr/>
        </p:nvSpPr>
        <p:spPr>
          <a:xfrm rot="-5145822" flipH="1">
            <a:off x="-1235221" y="72085"/>
            <a:ext cx="2404292" cy="131859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rot="-2493044" flipH="1">
            <a:off x="-1086706" y="-570280"/>
            <a:ext cx="2902912" cy="23472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20"/>
          <p:cNvSpPr/>
          <p:nvPr/>
        </p:nvSpPr>
        <p:spPr>
          <a:xfrm rot="-5051288" flipH="1">
            <a:off x="7227752" y="3451481"/>
            <a:ext cx="2997828" cy="2576307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20"/>
          <p:cNvSpPr/>
          <p:nvPr/>
        </p:nvSpPr>
        <p:spPr>
          <a:xfrm rot="460638" flipH="1">
            <a:off x="178423" y="3742788"/>
            <a:ext cx="1359611" cy="122255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20"/>
          <p:cNvSpPr/>
          <p:nvPr/>
        </p:nvSpPr>
        <p:spPr>
          <a:xfrm rot="460623" flipH="1">
            <a:off x="6683138" y="-2074210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4014673" flipH="1">
            <a:off x="-1798429" y="-1029372"/>
            <a:ext cx="3158476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4" y="4168319"/>
            <a:ext cx="2746019" cy="19216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5" y="4385276"/>
            <a:ext cx="1514959" cy="122499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●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○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■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●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○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■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●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○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502020204030203"/>
              <a:buChar char="■"/>
              <a:defRPr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3" name="Google Shape;703;p26"/>
          <p:cNvSpPr txBox="1"/>
          <p:nvPr>
            <p:ph type="ctrTitle"/>
          </p:nvPr>
        </p:nvSpPr>
        <p:spPr>
          <a:xfrm>
            <a:off x="683260" y="1449705"/>
            <a:ext cx="4112260" cy="1758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HackCPU’s assembler</a:t>
            </a:r>
            <a:endParaRPr lang="en-US" altLang="en-GB"/>
          </a:p>
        </p:txBody>
      </p:sp>
      <p:sp>
        <p:nvSpPr>
          <p:cNvPr id="704" name="Google Shape;704;p26"/>
          <p:cNvSpPr txBox="1"/>
          <p:nvPr>
            <p:ph type="subTitle" idx="1"/>
          </p:nvPr>
        </p:nvSpPr>
        <p:spPr>
          <a:xfrm>
            <a:off x="1155065" y="3396615"/>
            <a:ext cx="3640455" cy="475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800" b="1"/>
              <a:t>凃玫妮</a:t>
            </a:r>
            <a:r>
              <a:rPr lang="en-US" altLang="zh-CN" sz="2800" b="1"/>
              <a:t> </a:t>
            </a:r>
            <a:r>
              <a:rPr lang="zh-CN" altLang="en-US" sz="2800" b="1">
                <a:ea typeface="SimSun" panose="02010600030101010101" pitchFamily="2" charset="-122"/>
              </a:rPr>
              <a:t>（</a:t>
            </a:r>
            <a:r>
              <a:rPr lang="en-US" altLang="zh-CN" sz="2800" b="1"/>
              <a:t>111110543</a:t>
            </a:r>
            <a:r>
              <a:rPr lang="zh-CN" altLang="en-US" sz="2800" b="1">
                <a:ea typeface="SimSun" panose="02010600030101010101" pitchFamily="2" charset="-122"/>
              </a:rPr>
              <a:t>）</a:t>
            </a:r>
            <a:endParaRPr lang="zh-CN" altLang="en-US" sz="2800" b="1">
              <a:ea typeface="SimSun" panose="02010600030101010101" pitchFamily="2" charset="-122"/>
            </a:endParaRPr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5165167" y="2950875"/>
            <a:ext cx="645598" cy="1166771"/>
            <a:chOff x="1024660" y="3708890"/>
            <a:chExt cx="489423" cy="884520"/>
          </a:xfrm>
        </p:grpSpPr>
        <p:grpSp>
          <p:nvGrpSpPr>
            <p:cNvPr id="786" name="Google Shape;786;p26"/>
            <p:cNvGrpSpPr/>
            <p:nvPr/>
          </p:nvGrpSpPr>
          <p:grpSpPr>
            <a:xfrm>
              <a:off x="1024660" y="3708890"/>
              <a:ext cx="489423" cy="884520"/>
              <a:chOff x="2124551" y="4954047"/>
              <a:chExt cx="587120" cy="1061085"/>
            </a:xfrm>
          </p:grpSpPr>
          <p:sp>
            <p:nvSpPr>
              <p:cNvPr id="787" name="Google Shape;787;p26"/>
              <p:cNvSpPr/>
              <p:nvPr/>
            </p:nvSpPr>
            <p:spPr>
              <a:xfrm>
                <a:off x="2124551" y="4954047"/>
                <a:ext cx="587120" cy="1061085"/>
              </a:xfrm>
              <a:custGeom>
                <a:avLst/>
                <a:gdLst/>
                <a:ahLst/>
                <a:cxnLst/>
                <a:rect l="l" t="t" r="r" b="b"/>
                <a:pathLst>
                  <a:path w="587120" h="1061085" extrusionOk="0">
                    <a:moveTo>
                      <a:pt x="91440" y="0"/>
                    </a:moveTo>
                    <a:lnTo>
                      <a:pt x="495681" y="0"/>
                    </a:lnTo>
                    <a:cubicBezTo>
                      <a:pt x="546163" y="0"/>
                      <a:pt x="587121" y="40958"/>
                      <a:pt x="587121" y="91440"/>
                    </a:cubicBezTo>
                    <a:lnTo>
                      <a:pt x="587121" y="969645"/>
                    </a:lnTo>
                    <a:cubicBezTo>
                      <a:pt x="587121" y="1020128"/>
                      <a:pt x="546163" y="1061085"/>
                      <a:pt x="495681" y="1061085"/>
                    </a:cubicBezTo>
                    <a:lnTo>
                      <a:pt x="91440" y="1061085"/>
                    </a:lnTo>
                    <a:cubicBezTo>
                      <a:pt x="40958" y="1061085"/>
                      <a:pt x="0" y="1020128"/>
                      <a:pt x="0" y="969645"/>
                    </a:cubicBezTo>
                    <a:lnTo>
                      <a:pt x="0" y="91440"/>
                    </a:lnTo>
                    <a:cubicBezTo>
                      <a:pt x="0" y="40958"/>
                      <a:pt x="40958" y="0"/>
                      <a:pt x="9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8" name="Google Shape;788;p26"/>
              <p:cNvSpPr/>
              <p:nvPr/>
            </p:nvSpPr>
            <p:spPr>
              <a:xfrm>
                <a:off x="2339530" y="4987099"/>
                <a:ext cx="157162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57162" h="25527" extrusionOk="0">
                    <a:moveTo>
                      <a:pt x="144399" y="25527"/>
                    </a:moveTo>
                    <a:lnTo>
                      <a:pt x="12764" y="25527"/>
                    </a:lnTo>
                    <a:cubicBezTo>
                      <a:pt x="5715" y="25527"/>
                      <a:pt x="0" y="19812"/>
                      <a:pt x="0" y="12764"/>
                    </a:cubicBezTo>
                    <a:lnTo>
                      <a:pt x="0" y="12764"/>
                    </a:lnTo>
                    <a:cubicBezTo>
                      <a:pt x="0" y="5715"/>
                      <a:pt x="5715" y="0"/>
                      <a:pt x="12764" y="0"/>
                    </a:cubicBezTo>
                    <a:lnTo>
                      <a:pt x="144399" y="0"/>
                    </a:lnTo>
                    <a:cubicBezTo>
                      <a:pt x="151448" y="0"/>
                      <a:pt x="157163" y="5715"/>
                      <a:pt x="157163" y="12764"/>
                    </a:cubicBezTo>
                    <a:lnTo>
                      <a:pt x="157163" y="12764"/>
                    </a:lnTo>
                    <a:cubicBezTo>
                      <a:pt x="157163" y="19812"/>
                      <a:pt x="151448" y="25527"/>
                      <a:pt x="144399" y="25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>
                <a:off x="2390298" y="5930074"/>
                <a:ext cx="5562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55625" extrusionOk="0">
                    <a:moveTo>
                      <a:pt x="55626" y="27813"/>
                    </a:moveTo>
                    <a:cubicBezTo>
                      <a:pt x="55626" y="43148"/>
                      <a:pt x="43148" y="55626"/>
                      <a:pt x="27813" y="55626"/>
                    </a:cubicBezTo>
                    <a:cubicBezTo>
                      <a:pt x="12478" y="55626"/>
                      <a:pt x="0" y="43148"/>
                      <a:pt x="0" y="27813"/>
                    </a:cubicBezTo>
                    <a:cubicBezTo>
                      <a:pt x="0" y="12478"/>
                      <a:pt x="12478" y="0"/>
                      <a:pt x="27813" y="0"/>
                    </a:cubicBezTo>
                    <a:cubicBezTo>
                      <a:pt x="43148" y="0"/>
                      <a:pt x="55626" y="12478"/>
                      <a:pt x="55626" y="27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790" name="Google Shape;790;p26"/>
            <p:cNvSpPr/>
            <p:nvPr/>
          </p:nvSpPr>
          <p:spPr>
            <a:xfrm>
              <a:off x="1059199" y="3818860"/>
              <a:ext cx="419712" cy="647607"/>
            </a:xfrm>
            <a:custGeom>
              <a:avLst/>
              <a:gdLst/>
              <a:ahLst/>
              <a:cxnLst/>
              <a:rect l="l" t="t" r="r" b="b"/>
              <a:pathLst>
                <a:path w="504158" h="777906" extrusionOk="0">
                  <a:moveTo>
                    <a:pt x="0" y="0"/>
                  </a:moveTo>
                  <a:lnTo>
                    <a:pt x="504158" y="0"/>
                  </a:lnTo>
                  <a:lnTo>
                    <a:pt x="504158" y="777907"/>
                  </a:lnTo>
                  <a:lnTo>
                    <a:pt x="0" y="7779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91" name="Google Shape;791;p26"/>
            <p:cNvGrpSpPr/>
            <p:nvPr/>
          </p:nvGrpSpPr>
          <p:grpSpPr>
            <a:xfrm>
              <a:off x="1108189" y="4182116"/>
              <a:ext cx="322524" cy="131011"/>
              <a:chOff x="2224754" y="5521737"/>
              <a:chExt cx="386905" cy="157163"/>
            </a:xfrm>
          </p:grpSpPr>
          <p:grpSp>
            <p:nvGrpSpPr>
              <p:cNvPr id="792" name="Google Shape;792;p26"/>
              <p:cNvGrpSpPr/>
              <p:nvPr/>
            </p:nvGrpSpPr>
            <p:grpSpPr>
              <a:xfrm>
                <a:off x="2224754" y="5521737"/>
                <a:ext cx="386905" cy="157163"/>
                <a:chOff x="2224754" y="5521737"/>
                <a:chExt cx="386905" cy="157163"/>
              </a:xfrm>
            </p:grpSpPr>
            <p:grpSp>
              <p:nvGrpSpPr>
                <p:cNvPr id="793" name="Google Shape;793;p26"/>
                <p:cNvGrpSpPr/>
                <p:nvPr/>
              </p:nvGrpSpPr>
              <p:grpSpPr>
                <a:xfrm>
                  <a:off x="2224754" y="5521737"/>
                  <a:ext cx="386905" cy="65532"/>
                  <a:chOff x="2224754" y="5521737"/>
                  <a:chExt cx="386905" cy="65532"/>
                </a:xfrm>
              </p:grpSpPr>
              <p:sp>
                <p:nvSpPr>
                  <p:cNvPr id="794" name="Google Shape;794;p26"/>
                  <p:cNvSpPr/>
                  <p:nvPr/>
                </p:nvSpPr>
                <p:spPr>
                  <a:xfrm>
                    <a:off x="2224754" y="5521737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795" name="Google Shape;795;p26"/>
                  <p:cNvSpPr/>
                  <p:nvPr/>
                </p:nvSpPr>
                <p:spPr>
                  <a:xfrm>
                    <a:off x="2237422" y="5534405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796" name="Google Shape;796;p26"/>
                <p:cNvGrpSpPr/>
                <p:nvPr/>
              </p:nvGrpSpPr>
              <p:grpSpPr>
                <a:xfrm>
                  <a:off x="2224754" y="5613368"/>
                  <a:ext cx="386905" cy="65532"/>
                  <a:chOff x="2224754" y="5613368"/>
                  <a:chExt cx="386905" cy="65532"/>
                </a:xfrm>
              </p:grpSpPr>
              <p:sp>
                <p:nvSpPr>
                  <p:cNvPr id="797" name="Google Shape;797;p26"/>
                  <p:cNvSpPr/>
                  <p:nvPr/>
                </p:nvSpPr>
                <p:spPr>
                  <a:xfrm>
                    <a:off x="2224754" y="5613368"/>
                    <a:ext cx="386905" cy="6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05" h="65532" extrusionOk="0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798" name="Google Shape;798;p26"/>
                  <p:cNvSpPr/>
                  <p:nvPr/>
                </p:nvSpPr>
                <p:spPr>
                  <a:xfrm>
                    <a:off x="2237422" y="5626036"/>
                    <a:ext cx="374141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141" h="52864" extrusionOk="0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799" name="Google Shape;799;p26"/>
              <p:cNvGrpSpPr/>
              <p:nvPr/>
            </p:nvGrpSpPr>
            <p:grpSpPr>
              <a:xfrm>
                <a:off x="2336863" y="5554217"/>
                <a:ext cx="177355" cy="15050"/>
                <a:chOff x="2336863" y="5554217"/>
                <a:chExt cx="177355" cy="15050"/>
              </a:xfrm>
            </p:grpSpPr>
            <p:sp>
              <p:nvSpPr>
                <p:cNvPr id="800" name="Google Shape;800;p26"/>
                <p:cNvSpPr/>
                <p:nvPr/>
              </p:nvSpPr>
              <p:spPr>
                <a:xfrm>
                  <a:off x="233686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1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2377440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2418016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2458593" y="555421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4"/>
                      </a:moveTo>
                      <a:cubicBezTo>
                        <a:pt x="15049" y="11680"/>
                        <a:pt x="11680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2499169" y="5554217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805" name="Google Shape;805;p26"/>
              <p:cNvGrpSpPr/>
              <p:nvPr/>
            </p:nvGrpSpPr>
            <p:grpSpPr>
              <a:xfrm>
                <a:off x="2336863" y="5641848"/>
                <a:ext cx="177355" cy="15049"/>
                <a:chOff x="2336863" y="5641848"/>
                <a:chExt cx="177355" cy="15049"/>
              </a:xfrm>
            </p:grpSpPr>
            <p:sp>
              <p:nvSpPr>
                <p:cNvPr id="806" name="Google Shape;806;p26"/>
                <p:cNvSpPr/>
                <p:nvPr/>
              </p:nvSpPr>
              <p:spPr>
                <a:xfrm>
                  <a:off x="2336863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2377440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2418016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2458592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2499169" y="5641848"/>
                  <a:ext cx="15049" cy="1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9" h="15049" extrusionOk="0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811" name="Google Shape;811;p26"/>
            <p:cNvGrpSpPr/>
            <p:nvPr/>
          </p:nvGrpSpPr>
          <p:grpSpPr>
            <a:xfrm>
              <a:off x="1161625" y="3903897"/>
              <a:ext cx="215413" cy="215333"/>
              <a:chOff x="2288857" y="5187981"/>
              <a:chExt cx="258413" cy="258317"/>
            </a:xfrm>
          </p:grpSpPr>
          <p:sp>
            <p:nvSpPr>
              <p:cNvPr id="812" name="Google Shape;812;p26"/>
              <p:cNvSpPr/>
              <p:nvPr/>
            </p:nvSpPr>
            <p:spPr>
              <a:xfrm>
                <a:off x="2288857" y="5187981"/>
                <a:ext cx="258413" cy="258317"/>
              </a:xfrm>
              <a:custGeom>
                <a:avLst/>
                <a:gdLst/>
                <a:ahLst/>
                <a:cxnLst/>
                <a:rect l="l" t="t" r="r" b="b"/>
                <a:pathLst>
                  <a:path w="258413" h="258317" extrusionOk="0">
                    <a:moveTo>
                      <a:pt x="258413" y="129159"/>
                    </a:moveTo>
                    <a:cubicBezTo>
                      <a:pt x="258413" y="159544"/>
                      <a:pt x="247936" y="187452"/>
                      <a:pt x="230410" y="209454"/>
                    </a:cubicBezTo>
                    <a:cubicBezTo>
                      <a:pt x="206692" y="239268"/>
                      <a:pt x="170212" y="258318"/>
                      <a:pt x="129159" y="258318"/>
                    </a:cubicBezTo>
                    <a:cubicBezTo>
                      <a:pt x="88106" y="258318"/>
                      <a:pt x="51625" y="239268"/>
                      <a:pt x="28004" y="209454"/>
                    </a:cubicBezTo>
                    <a:cubicBezTo>
                      <a:pt x="27337" y="208597"/>
                      <a:pt x="26670" y="207740"/>
                      <a:pt x="26003" y="206788"/>
                    </a:cubicBezTo>
                    <a:cubicBezTo>
                      <a:pt x="9716" y="185166"/>
                      <a:pt x="0" y="158305"/>
                      <a:pt x="0" y="129159"/>
                    </a:cubicBezTo>
                    <a:cubicBezTo>
                      <a:pt x="0" y="57817"/>
                      <a:pt x="57817" y="0"/>
                      <a:pt x="129159" y="0"/>
                    </a:cubicBezTo>
                    <a:cubicBezTo>
                      <a:pt x="176784" y="0"/>
                      <a:pt x="218313" y="25717"/>
                      <a:pt x="240697" y="64008"/>
                    </a:cubicBezTo>
                    <a:cubicBezTo>
                      <a:pt x="251936" y="83153"/>
                      <a:pt x="258318" y="105442"/>
                      <a:pt x="258318" y="1291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2316956" y="5234082"/>
                <a:ext cx="202501" cy="212216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212216" extrusionOk="0">
                    <a:moveTo>
                      <a:pt x="202406" y="163353"/>
                    </a:moveTo>
                    <a:cubicBezTo>
                      <a:pt x="178689" y="193167"/>
                      <a:pt x="142208" y="212217"/>
                      <a:pt x="101155" y="212217"/>
                    </a:cubicBezTo>
                    <a:cubicBezTo>
                      <a:pt x="60103" y="212217"/>
                      <a:pt x="23622" y="193167"/>
                      <a:pt x="0" y="163353"/>
                    </a:cubicBezTo>
                    <a:cubicBezTo>
                      <a:pt x="9525" y="122682"/>
                      <a:pt x="42958" y="91249"/>
                      <a:pt x="84677" y="84582"/>
                    </a:cubicBezTo>
                    <a:cubicBezTo>
                      <a:pt x="68675" y="78010"/>
                      <a:pt x="57341" y="62293"/>
                      <a:pt x="57341" y="43910"/>
                    </a:cubicBezTo>
                    <a:cubicBezTo>
                      <a:pt x="57341" y="19717"/>
                      <a:pt x="76962" y="0"/>
                      <a:pt x="101251" y="0"/>
                    </a:cubicBezTo>
                    <a:cubicBezTo>
                      <a:pt x="125539" y="0"/>
                      <a:pt x="145161" y="19717"/>
                      <a:pt x="145161" y="43910"/>
                    </a:cubicBezTo>
                    <a:cubicBezTo>
                      <a:pt x="145161" y="62293"/>
                      <a:pt x="133826" y="78010"/>
                      <a:pt x="117824" y="84582"/>
                    </a:cubicBezTo>
                    <a:cubicBezTo>
                      <a:pt x="159544" y="91249"/>
                      <a:pt x="192976" y="122682"/>
                      <a:pt x="202501" y="1633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14" name="Google Shape;814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815" name="Google Shape;815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817" name="Google Shape;817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818" name="Google Shape;818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821" name="Google Shape;821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827" name="Google Shape;827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828" name="Google Shape;828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30" name="Google Shape;830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33" name="Google Shape;833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34" name="Google Shape;834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839" name="Google Shape;839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840" name="Google Shape;840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41" name="Google Shape;841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42" name="Google Shape;842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3" name="Google Shape;843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4" name="Google Shape;844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846" name="Google Shape;846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47" name="Google Shape;847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48" name="Google Shape;848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49" name="Google Shape;849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50" name="Google Shape;850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851" name="Google Shape;851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52" name="Google Shape;852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53" name="Google Shape;853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854" name="Google Shape;854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55" name="Google Shape;855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56" name="Google Shape;856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57" name="Google Shape;857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</p:grpSp>
      <p:grpSp>
        <p:nvGrpSpPr>
          <p:cNvPr id="858" name="Google Shape;858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59" name="Google Shape;859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60" name="Google Shape;860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861" name="Google Shape;861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62" name="Google Shape;862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4" name="Google Shape;864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865" name="Google Shape;865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66" name="Google Shape;866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68" name="Google Shape;868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69" name="Google Shape;869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72" name="Google Shape;872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73" name="Google Shape;873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74" name="Google Shape;874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875" name="Google Shape;875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76" name="Google Shape;876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879" name="Google Shape;879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80" name="Google Shape;880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Assembler</a:t>
            </a:r>
            <a:endParaRPr lang="en-US" altLang="en-GB"/>
          </a:p>
        </p:txBody>
      </p:sp>
      <p:sp>
        <p:nvSpPr>
          <p:cNvPr id="896" name="Google Shape;896;p28"/>
          <p:cNvSpPr txBox="1"/>
          <p:nvPr>
            <p:ph type="title" idx="2"/>
          </p:nvPr>
        </p:nvSpPr>
        <p:spPr>
          <a:xfrm>
            <a:off x="1115695" y="1203325"/>
            <a:ext cx="6278880" cy="2943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Designing an assembler involves creating a program that translates assembly language instructions into machine code or binary code that a computer's CPU can execute. Here's a step-by-step guide to design a simple assembler</a:t>
            </a:r>
            <a:endParaRPr lang="en-GB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7"/>
          <p:cNvSpPr txBox="1"/>
          <p:nvPr>
            <p:ph type="title"/>
          </p:nvPr>
        </p:nvSpPr>
        <p:spPr>
          <a:xfrm>
            <a:off x="683805" y="7714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HackCPU’s Assembler</a:t>
            </a:r>
            <a:endParaRPr lang="en-US" altLang="en-GB"/>
          </a:p>
        </p:txBody>
      </p:sp>
      <p:graphicFrame>
        <p:nvGraphicFramePr>
          <p:cNvPr id="887" name="Google Shape;887;p27"/>
          <p:cNvGraphicFramePr/>
          <p:nvPr/>
        </p:nvGraphicFramePr>
        <p:xfrm>
          <a:off x="720000" y="1614825"/>
          <a:ext cx="7704000" cy="3000000"/>
        </p:xfrm>
        <a:graphic>
          <a:graphicData uri="http://schemas.openxmlformats.org/drawingml/2006/table">
            <a:tbl>
              <a:tblPr>
                <a:noFill/>
                <a:tableStyleId>{AFB1AA67-9139-4531-B2B7-55AC427795E2}</a:tableStyleId>
              </a:tblPr>
              <a:tblGrid>
                <a:gridCol w="2619875"/>
                <a:gridCol w="5084125"/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u="sng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Understand the Assembly Language</a:t>
                      </a:r>
                      <a:endParaRPr sz="1000" b="1" u="sng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首先了解要為其建立彙編程式的彙編語言。 定義語法、指令、偽指令及其對應的二進位表示形式。 例如，讓我們考慮一種簡單的彙編語言，其中包含用於移動資料、算術運算和分支的指令。</a:t>
                      </a:r>
                      <a:endParaRPr sz="10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u="sng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Lexical Analysis</a:t>
                      </a:r>
                      <a:endParaRPr sz="1000" b="1" u="sng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建立詞法分析器（也稱為標記器）以將彙編程式碼分解為標記。 令牌是指令、標籤、暫存器、常數等基本單元。使用正規表示式或其他方法來識別和分類這些令牌。</a:t>
                      </a:r>
                      <a:endParaRPr sz="10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u="sng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Parsing</a:t>
                      </a:r>
                      <a:endParaRPr sz="1000" b="1" u="sng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開發一個解析器來處理詞法分析器產生的標記。 解析器將檢查彙編程式碼的語法和結構，以確保它遵循語言規則。 它將產生一個解析樹或程式碼的中間表示。</a:t>
                      </a:r>
                      <a:endParaRPr sz="10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u="sng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Symbol Table Handling</a:t>
                      </a:r>
                      <a:endParaRPr sz="1000" b="1" u="sng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實現符號表來管理標籤及其記憶體位址。 彙編器需要在彙編過程中將標籤和符號解析到適當的記憶體位址。</a:t>
                      </a:r>
                      <a:endParaRPr sz="10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u="sng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Testing and Validation</a:t>
                      </a:r>
                      <a:endParaRPr sz="1000" b="1" u="sng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使用各種彙編程序測試您的彙編程序，涵蓋不同的指令、尋址模式和邊緣情況。 根據預期結果驗證產生的機器碼。</a:t>
                      </a:r>
                      <a:endParaRPr sz="10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Documentation</a:t>
                      </a:r>
                      <a:endParaRPr sz="1000" b="1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記錄彙編器的功能、設計選擇、支援的指令以及任何限製或已知問題。</a:t>
                      </a:r>
                      <a:endParaRPr sz="10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89" name="Google Shape;889;p27"/>
          <p:cNvSpPr txBox="1"/>
          <p:nvPr/>
        </p:nvSpPr>
        <p:spPr>
          <a:xfrm>
            <a:off x="1650113" y="413367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90" name="Google Shape;890;p27"/>
          <p:cNvSpPr txBox="1"/>
          <p:nvPr/>
        </p:nvSpPr>
        <p:spPr>
          <a:xfrm>
            <a:off x="4196575" y="4133675"/>
            <a:ext cx="359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experience of a reading a computer structure book</a:t>
            </a:r>
            <a:endParaRPr lang="en-US" altLang="en-GB"/>
          </a:p>
        </p:txBody>
      </p:sp>
      <p:sp>
        <p:nvSpPr>
          <p:cNvPr id="896" name="Google Shape;896;p28"/>
          <p:cNvSpPr txBox="1"/>
          <p:nvPr>
            <p:ph type="title" idx="2"/>
          </p:nvPr>
        </p:nvSpPr>
        <p:spPr>
          <a:xfrm>
            <a:off x="1043190" y="228414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898" name="Google Shape;898;p28"/>
          <p:cNvSpPr txBox="1"/>
          <p:nvPr>
            <p:ph type="title" idx="4"/>
          </p:nvPr>
        </p:nvSpPr>
        <p:spPr>
          <a:xfrm>
            <a:off x="1114835" y="365193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902" name="Google Shape;902;p28"/>
          <p:cNvSpPr txBox="1"/>
          <p:nvPr>
            <p:ph type="subTitle" idx="1"/>
          </p:nvPr>
        </p:nvSpPr>
        <p:spPr>
          <a:xfrm>
            <a:off x="2051685" y="3435985"/>
            <a:ext cx="5842635" cy="751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 / CUDA 等繪圖處理器相關技術</a:t>
            </a:r>
            <a:endParaRPr lang="en-GB"/>
          </a:p>
        </p:txBody>
      </p:sp>
      <p:sp>
        <p:nvSpPr>
          <p:cNvPr id="903" name="Google Shape;903;p28"/>
          <p:cNvSpPr txBox="1"/>
          <p:nvPr>
            <p:ph type="subTitle" idx="8"/>
          </p:nvPr>
        </p:nvSpPr>
        <p:spPr>
          <a:xfrm>
            <a:off x="1907540" y="2139950"/>
            <a:ext cx="6041390" cy="751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閱讀一本計算機結構書的心得 ，例如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Organization and Design RISC-V Edition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Presentation</Application>
  <PresentationFormat/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Epilogue</vt:lpstr>
      <vt:lpstr>Lato</vt:lpstr>
      <vt:lpstr>Nunito Light</vt:lpstr>
      <vt:lpstr>Segoe Print</vt:lpstr>
      <vt:lpstr>Calibri</vt:lpstr>
      <vt:lpstr>Raleway</vt:lpstr>
      <vt:lpstr>PT Sans</vt:lpstr>
      <vt:lpstr>Open Sans</vt:lpstr>
      <vt:lpstr>Microsoft YaHei</vt:lpstr>
      <vt:lpstr>Arial Unicode MS</vt:lpstr>
      <vt:lpstr>Multimedia Software Pitch Deck by Slidesgo</vt:lpstr>
      <vt:lpstr>HackCPU’s assembler</vt:lpstr>
      <vt:lpstr>Designing an assembler involves creating a program that translates assembly language instructions into machine code or binary code that a computer's CPU can execute. Here's a step-by-step guide to design a simple assembler</vt:lpstr>
      <vt:lpstr> HackCPU’s Assembler</vt:lpstr>
      <vt:lpstr>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HackCPU’s assembler</dc:title>
  <dc:creator/>
  <cp:lastModifiedBy>Senge</cp:lastModifiedBy>
  <cp:revision>2</cp:revision>
  <dcterms:created xsi:type="dcterms:W3CDTF">2024-01-04T10:10:00Z</dcterms:created>
  <dcterms:modified xsi:type="dcterms:W3CDTF">2024-01-04T15:48:33Z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DB80003E9F1D4B9D9CF634B5DAD801DE_12</vt:lpwstr>
  </property>
  <property fmtid="{D5CDD505-2E9C-101B-9397-08002B2CF9AE}" pid="3" name="KSOProductBuildVer">
    <vt:lpwstr>1033-12.2.0.13410</vt:lpwstr>
  </property>
</Properties>
</file>