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8" r:id="rId2"/>
    <p:sldId id="312" r:id="rId3"/>
    <p:sldId id="310" r:id="rId4"/>
    <p:sldId id="263" r:id="rId5"/>
    <p:sldId id="302" r:id="rId6"/>
    <p:sldId id="307" r:id="rId7"/>
    <p:sldId id="261" r:id="rId8"/>
    <p:sldId id="257" r:id="rId9"/>
    <p:sldId id="264" r:id="rId10"/>
    <p:sldId id="262" r:id="rId11"/>
    <p:sldId id="295" r:id="rId12"/>
    <p:sldId id="258" r:id="rId13"/>
    <p:sldId id="260" r:id="rId14"/>
    <p:sldId id="304" r:id="rId15"/>
    <p:sldId id="305" r:id="rId16"/>
    <p:sldId id="291" r:id="rId17"/>
    <p:sldId id="306" r:id="rId18"/>
    <p:sldId id="294" r:id="rId19"/>
    <p:sldId id="303" r:id="rId20"/>
    <p:sldId id="297" r:id="rId21"/>
    <p:sldId id="301" r:id="rId22"/>
    <p:sldId id="311" r:id="rId23"/>
    <p:sldId id="290" r:id="rId24"/>
    <p:sldId id="300" r:id="rId25"/>
    <p:sldId id="292" r:id="rId26"/>
    <p:sldId id="293" r:id="rId27"/>
    <p:sldId id="29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800"/>
    <p:restoredTop sz="94663"/>
  </p:normalViewPr>
  <p:slideViewPr>
    <p:cSldViewPr snapToGrid="0" snapToObjects="1">
      <p:cViewPr varScale="1">
        <p:scale>
          <a:sx n="91" d="100"/>
          <a:sy n="91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amian.commons.gc.cuny.edu/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://www.sparkthemagazine.com/?p=2401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damian.commons.gc.cuny.edu/" TargetMode="External"/><Relationship Id="rId1" Type="http://schemas.openxmlformats.org/officeDocument/2006/relationships/image" Target="../media/image2.jpg"/><Relationship Id="rId4" Type="http://schemas.openxmlformats.org/officeDocument/2006/relationships/hyperlink" Target="https://en.wikipedia.org/wiki/Fast_rerout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amian.commons.gc.cuny.edu/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://www.sparkthemagazine.com/?p=2401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damian.commons.gc.cuny.edu/" TargetMode="External"/><Relationship Id="rId1" Type="http://schemas.openxmlformats.org/officeDocument/2006/relationships/image" Target="../media/image2.jpg"/><Relationship Id="rId4" Type="http://schemas.openxmlformats.org/officeDocument/2006/relationships/hyperlink" Target="https://en.wikipedia.org/wiki/Fast_rerout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DB763-351E-4119-A60D-BC91354E70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F3C3A4-AC49-4FE4-A75A-44262B5A0D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Understanding current network topology</a:t>
          </a:r>
        </a:p>
      </dgm:t>
    </dgm:pt>
    <dgm:pt modelId="{E5800DF2-5510-44F3-AD7F-0258F3C47A23}" type="parTrans" cxnId="{98947D96-3A2E-4117-B308-9CDB9AA28059}">
      <dgm:prSet/>
      <dgm:spPr/>
      <dgm:t>
        <a:bodyPr/>
        <a:lstStyle/>
        <a:p>
          <a:endParaRPr lang="en-US"/>
        </a:p>
      </dgm:t>
    </dgm:pt>
    <dgm:pt modelId="{9FF90ECF-0F7F-4968-A042-07161CCBB685}" type="sibTrans" cxnId="{98947D96-3A2E-4117-B308-9CDB9AA28059}">
      <dgm:prSet/>
      <dgm:spPr/>
      <dgm:t>
        <a:bodyPr/>
        <a:lstStyle/>
        <a:p>
          <a:endParaRPr lang="en-US"/>
        </a:p>
      </dgm:t>
    </dgm:pt>
    <dgm:pt modelId="{04434A6C-3314-4B0F-A883-BADEAD32AC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How many ECMP paths does a given demand take across the network?</a:t>
          </a:r>
        </a:p>
      </dgm:t>
    </dgm:pt>
    <dgm:pt modelId="{E4691F40-BE91-4021-9AF4-4614C708C0F7}" type="parTrans" cxnId="{C7672D99-5DE4-483E-8F94-2DAFE8793AE4}">
      <dgm:prSet/>
      <dgm:spPr/>
      <dgm:t>
        <a:bodyPr/>
        <a:lstStyle/>
        <a:p>
          <a:endParaRPr lang="en-US"/>
        </a:p>
      </dgm:t>
    </dgm:pt>
    <dgm:pt modelId="{06C09444-3BE9-408A-B6D3-565A96A57436}" type="sibTrans" cxnId="{C7672D99-5DE4-483E-8F94-2DAFE8793AE4}">
      <dgm:prSet/>
      <dgm:spPr/>
      <dgm:t>
        <a:bodyPr/>
        <a:lstStyle/>
        <a:p>
          <a:endParaRPr lang="en-US"/>
        </a:p>
      </dgm:t>
    </dgm:pt>
    <dgm:pt modelId="{0C83E066-6D66-4B7D-92A2-617026E178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Understanding failover by modeling failures</a:t>
          </a:r>
        </a:p>
      </dgm:t>
    </dgm:pt>
    <dgm:pt modelId="{88429981-F178-4C19-B4C4-C7E4BBD58D65}" type="parTrans" cxnId="{7811DE33-739D-4DCA-9E2F-B97E16BDE684}">
      <dgm:prSet/>
      <dgm:spPr/>
      <dgm:t>
        <a:bodyPr/>
        <a:lstStyle/>
        <a:p>
          <a:endParaRPr lang="en-US"/>
        </a:p>
      </dgm:t>
    </dgm:pt>
    <dgm:pt modelId="{3168A8E0-D291-4385-842E-B4F2D512919A}" type="sibTrans" cxnId="{7811DE33-739D-4DCA-9E2F-B97E16BDE684}">
      <dgm:prSet/>
      <dgm:spPr/>
      <dgm:t>
        <a:bodyPr/>
        <a:lstStyle/>
        <a:p>
          <a:endParaRPr lang="en-US"/>
        </a:p>
      </dgm:t>
    </dgm:pt>
    <dgm:pt modelId="{60331708-6927-4651-9964-ED535F7FEE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Link(s)</a:t>
          </a:r>
        </a:p>
      </dgm:t>
    </dgm:pt>
    <dgm:pt modelId="{303E93A4-23AA-4D58-99F9-7DB5E9AA8186}" type="parTrans" cxnId="{F8FC7B46-2A2C-4023-9D16-037B269CD1CE}">
      <dgm:prSet/>
      <dgm:spPr/>
      <dgm:t>
        <a:bodyPr/>
        <a:lstStyle/>
        <a:p>
          <a:endParaRPr lang="en-US"/>
        </a:p>
      </dgm:t>
    </dgm:pt>
    <dgm:pt modelId="{91093ADA-E23B-45EA-B364-AA4A507E150D}" type="sibTrans" cxnId="{F8FC7B46-2A2C-4023-9D16-037B269CD1CE}">
      <dgm:prSet/>
      <dgm:spPr/>
      <dgm:t>
        <a:bodyPr/>
        <a:lstStyle/>
        <a:p>
          <a:endParaRPr lang="en-US"/>
        </a:p>
      </dgm:t>
    </dgm:pt>
    <dgm:pt modelId="{6B8C6923-D869-4E29-A38B-D0CE2DB949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Node(s)</a:t>
          </a:r>
        </a:p>
      </dgm:t>
    </dgm:pt>
    <dgm:pt modelId="{133C3A06-129F-45A1-989B-C86DC963D7A1}" type="parTrans" cxnId="{EF162B52-8CB8-43BE-BD19-B39B4C41F438}">
      <dgm:prSet/>
      <dgm:spPr/>
      <dgm:t>
        <a:bodyPr/>
        <a:lstStyle/>
        <a:p>
          <a:endParaRPr lang="en-US"/>
        </a:p>
      </dgm:t>
    </dgm:pt>
    <dgm:pt modelId="{7D291300-D39A-40B6-9637-EBB72DCDA3DA}" type="sibTrans" cxnId="{EF162B52-8CB8-43BE-BD19-B39B4C41F438}">
      <dgm:prSet/>
      <dgm:spPr/>
      <dgm:t>
        <a:bodyPr/>
        <a:lstStyle/>
        <a:p>
          <a:endParaRPr lang="en-US"/>
        </a:p>
      </dgm:t>
    </dgm:pt>
    <dgm:pt modelId="{432AB2F5-D4D2-4AAF-BDDF-3EBE150083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Shared risk link group(s) (SRLG</a:t>
          </a:r>
          <a:r>
            <a:rPr lang="en-US" sz="1500" dirty="0"/>
            <a:t>) </a:t>
          </a:r>
        </a:p>
      </dgm:t>
    </dgm:pt>
    <dgm:pt modelId="{07D27EE8-38DD-445E-9AA9-4F1EF371114F}" type="parTrans" cxnId="{DC338A0F-38C7-46F8-8F3D-53C5FBD82C12}">
      <dgm:prSet/>
      <dgm:spPr/>
      <dgm:t>
        <a:bodyPr/>
        <a:lstStyle/>
        <a:p>
          <a:endParaRPr lang="en-US"/>
        </a:p>
      </dgm:t>
    </dgm:pt>
    <dgm:pt modelId="{7723A067-A74E-45B6-BB87-275F81A1E1FB}" type="sibTrans" cxnId="{DC338A0F-38C7-46F8-8F3D-53C5FBD82C12}">
      <dgm:prSet/>
      <dgm:spPr/>
      <dgm:t>
        <a:bodyPr/>
        <a:lstStyle/>
        <a:p>
          <a:endParaRPr lang="en-US"/>
        </a:p>
      </dgm:t>
    </dgm:pt>
    <dgm:pt modelId="{A01D137E-B034-4B06-9FC6-099261E2E7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solidFill>
                <a:schemeClr val="tx1"/>
              </a:solidFill>
            </a:rPr>
            <a:t>Understanding where it makes sense to augment a network</a:t>
          </a:r>
        </a:p>
      </dgm:t>
    </dgm:pt>
    <dgm:pt modelId="{AA30A660-90D8-4531-BD24-9A853A7D9B67}" type="parTrans" cxnId="{AB0E27C2-8F3B-4E25-9EB4-773ED797FCA1}">
      <dgm:prSet/>
      <dgm:spPr/>
      <dgm:t>
        <a:bodyPr/>
        <a:lstStyle/>
        <a:p>
          <a:endParaRPr lang="en-US"/>
        </a:p>
      </dgm:t>
    </dgm:pt>
    <dgm:pt modelId="{57E54B21-610E-4DEB-812F-03847CDCE32F}" type="sibTrans" cxnId="{AB0E27C2-8F3B-4E25-9EB4-773ED797FCA1}">
      <dgm:prSet/>
      <dgm:spPr/>
      <dgm:t>
        <a:bodyPr/>
        <a:lstStyle/>
        <a:p>
          <a:endParaRPr lang="en-US"/>
        </a:p>
      </dgm:t>
    </dgm:pt>
    <dgm:pt modelId="{3D7EDF4C-590E-42A8-84BA-9AB400902F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Deploy capital where it’s most needed</a:t>
          </a:r>
          <a:endParaRPr lang="en-US" sz="1500" dirty="0"/>
        </a:p>
      </dgm:t>
    </dgm:pt>
    <dgm:pt modelId="{9FD352D9-46B9-488B-AF9D-6D95EE432A0B}" type="parTrans" cxnId="{E6A0BDD0-B3D6-42AE-960B-01057BAB4E73}">
      <dgm:prSet/>
      <dgm:spPr/>
      <dgm:t>
        <a:bodyPr/>
        <a:lstStyle/>
        <a:p>
          <a:endParaRPr lang="en-US"/>
        </a:p>
      </dgm:t>
    </dgm:pt>
    <dgm:pt modelId="{9E1CCE03-5C56-4602-94EE-7F846E2CFF63}" type="sibTrans" cxnId="{E6A0BDD0-B3D6-42AE-960B-01057BAB4E73}">
      <dgm:prSet/>
      <dgm:spPr/>
      <dgm:t>
        <a:bodyPr/>
        <a:lstStyle/>
        <a:p>
          <a:endParaRPr lang="en-US"/>
        </a:p>
      </dgm:t>
    </dgm:pt>
    <dgm:pt modelId="{E1C4037D-8C65-4F74-9DF8-359B1E3E47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Don’t strand capital</a:t>
          </a:r>
        </a:p>
      </dgm:t>
    </dgm:pt>
    <dgm:pt modelId="{F3D1FA2A-88D0-4325-ABF4-37FD7355BA2E}" type="parTrans" cxnId="{456E17F4-7E7A-4125-A958-E3312BF82129}">
      <dgm:prSet/>
      <dgm:spPr/>
      <dgm:t>
        <a:bodyPr/>
        <a:lstStyle/>
        <a:p>
          <a:endParaRPr lang="en-US"/>
        </a:p>
      </dgm:t>
    </dgm:pt>
    <dgm:pt modelId="{D7D16B0A-CCA7-4660-B874-A889951466F5}" type="sibTrans" cxnId="{456E17F4-7E7A-4125-A958-E3312BF82129}">
      <dgm:prSet/>
      <dgm:spPr/>
      <dgm:t>
        <a:bodyPr/>
        <a:lstStyle/>
        <a:p>
          <a:endParaRPr lang="en-US"/>
        </a:p>
      </dgm:t>
    </dgm:pt>
    <dgm:pt modelId="{82E0B796-3377-441B-9079-8D4A7E0C9375}" type="pres">
      <dgm:prSet presAssocID="{FA8DB763-351E-4119-A60D-BC91354E7079}" presName="root" presStyleCnt="0">
        <dgm:presLayoutVars>
          <dgm:dir/>
          <dgm:resizeHandles val="exact"/>
        </dgm:presLayoutVars>
      </dgm:prSet>
      <dgm:spPr/>
    </dgm:pt>
    <dgm:pt modelId="{2F51E704-3725-4568-A334-FF819BB1EE15}" type="pres">
      <dgm:prSet presAssocID="{FBF3C3A4-AC49-4FE4-A75A-44262B5A0D8E}" presName="compNode" presStyleCnt="0"/>
      <dgm:spPr/>
    </dgm:pt>
    <dgm:pt modelId="{15370D7D-7617-47AE-8DE4-7889653A907D}" type="pres">
      <dgm:prSet presAssocID="{FBF3C3A4-AC49-4FE4-A75A-44262B5A0D8E}" presName="bgRect" presStyleLbl="bgShp" presStyleIdx="0" presStyleCnt="3" custScaleY="146015"/>
      <dgm:spPr/>
    </dgm:pt>
    <dgm:pt modelId="{FB77932E-00E8-4005-9E23-75C9FA09BDA2}" type="pres">
      <dgm:prSet presAssocID="{FBF3C3A4-AC49-4FE4-A75A-44262B5A0D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droid | Mobility First API Workshop Experience ..."/>
        </a:ext>
      </dgm:extLst>
    </dgm:pt>
    <dgm:pt modelId="{5DAF8B81-8000-4392-96AF-7B4911279547}" type="pres">
      <dgm:prSet presAssocID="{FBF3C3A4-AC49-4FE4-A75A-44262B5A0D8E}" presName="spaceRect" presStyleCnt="0"/>
      <dgm:spPr/>
    </dgm:pt>
    <dgm:pt modelId="{12E0270E-BB12-40D0-B056-7D2E7AB1B64D}" type="pres">
      <dgm:prSet presAssocID="{FBF3C3A4-AC49-4FE4-A75A-44262B5A0D8E}" presName="parTx" presStyleLbl="revTx" presStyleIdx="0" presStyleCnt="6" custLinFactNeighborX="-11785" custLinFactNeighborY="-2951">
        <dgm:presLayoutVars>
          <dgm:chMax val="0"/>
          <dgm:chPref val="0"/>
        </dgm:presLayoutVars>
      </dgm:prSet>
      <dgm:spPr/>
    </dgm:pt>
    <dgm:pt modelId="{263D24BA-C7DE-4004-8872-20941EAA42CC}" type="pres">
      <dgm:prSet presAssocID="{FBF3C3A4-AC49-4FE4-A75A-44262B5A0D8E}" presName="desTx" presStyleLbl="revTx" presStyleIdx="1" presStyleCnt="6" custScaleX="124979" custScaleY="120886" custLinFactNeighborX="-16503" custLinFactNeighborY="-2701">
        <dgm:presLayoutVars/>
      </dgm:prSet>
      <dgm:spPr/>
    </dgm:pt>
    <dgm:pt modelId="{86A2E086-C42C-42C7-9D31-BC9B0A2E20CE}" type="pres">
      <dgm:prSet presAssocID="{9FF90ECF-0F7F-4968-A042-07161CCBB685}" presName="sibTrans" presStyleCnt="0"/>
      <dgm:spPr/>
    </dgm:pt>
    <dgm:pt modelId="{64002BD9-5EA4-4130-A9CC-09EE33CA49B9}" type="pres">
      <dgm:prSet presAssocID="{0C83E066-6D66-4B7D-92A2-617026E178B7}" presName="compNode" presStyleCnt="0"/>
      <dgm:spPr/>
    </dgm:pt>
    <dgm:pt modelId="{5C860713-C538-47C4-A056-BD51C62B98F8}" type="pres">
      <dgm:prSet presAssocID="{0C83E066-6D66-4B7D-92A2-617026E178B7}" presName="bgRect" presStyleLbl="bgShp" presStyleIdx="1" presStyleCnt="3"/>
      <dgm:spPr/>
    </dgm:pt>
    <dgm:pt modelId="{24C11059-95D0-45A1-99A2-5732B4C29DA3}" type="pres">
      <dgm:prSet presAssocID="{0C83E066-6D66-4B7D-92A2-617026E178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D1295C-254A-4D6A-8186-659BD6DEFBF7}" type="pres">
      <dgm:prSet presAssocID="{0C83E066-6D66-4B7D-92A2-617026E178B7}" presName="spaceRect" presStyleCnt="0"/>
      <dgm:spPr/>
    </dgm:pt>
    <dgm:pt modelId="{25CCC8D9-9389-4468-AE1E-4A7B0938CC02}" type="pres">
      <dgm:prSet presAssocID="{0C83E066-6D66-4B7D-92A2-617026E178B7}" presName="parTx" presStyleLbl="revTx" presStyleIdx="2" presStyleCnt="6" custLinFactNeighborX="-10164" custLinFactNeighborY="-4819">
        <dgm:presLayoutVars>
          <dgm:chMax val="0"/>
          <dgm:chPref val="0"/>
        </dgm:presLayoutVars>
      </dgm:prSet>
      <dgm:spPr/>
    </dgm:pt>
    <dgm:pt modelId="{6993F322-3959-43B4-A775-F288659C2C40}" type="pres">
      <dgm:prSet presAssocID="{0C83E066-6D66-4B7D-92A2-617026E178B7}" presName="desTx" presStyleLbl="revTx" presStyleIdx="3" presStyleCnt="6">
        <dgm:presLayoutVars/>
      </dgm:prSet>
      <dgm:spPr/>
    </dgm:pt>
    <dgm:pt modelId="{D673B8E1-D460-4B10-94E9-545E2FD395AF}" type="pres">
      <dgm:prSet presAssocID="{3168A8E0-D291-4385-842E-B4F2D512919A}" presName="sibTrans" presStyleCnt="0"/>
      <dgm:spPr/>
    </dgm:pt>
    <dgm:pt modelId="{93282E47-435E-4D48-8021-30AC6380B976}" type="pres">
      <dgm:prSet presAssocID="{A01D137E-B034-4B06-9FC6-099261E2E7DB}" presName="compNode" presStyleCnt="0"/>
      <dgm:spPr/>
    </dgm:pt>
    <dgm:pt modelId="{ACCB9E8A-BF55-4022-B7BC-802EA6D5A83A}" type="pres">
      <dgm:prSet presAssocID="{A01D137E-B034-4B06-9FC6-099261E2E7DB}" presName="bgRect" presStyleLbl="bgShp" presStyleIdx="2" presStyleCnt="3"/>
      <dgm:spPr/>
    </dgm:pt>
    <dgm:pt modelId="{32B5E318-B537-4068-86CE-DA9AEA1280E2}" type="pres">
      <dgm:prSet presAssocID="{A01D137E-B034-4B06-9FC6-099261E2E7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t’s Talk Money, Honey! | Spark"/>
        </a:ext>
      </dgm:extLst>
    </dgm:pt>
    <dgm:pt modelId="{4353E9E2-BBD4-4115-8720-B87DFB6E9E06}" type="pres">
      <dgm:prSet presAssocID="{A01D137E-B034-4B06-9FC6-099261E2E7DB}" presName="spaceRect" presStyleCnt="0"/>
      <dgm:spPr/>
    </dgm:pt>
    <dgm:pt modelId="{62B88C15-0B59-4463-9A5D-29B1E70F7AFB}" type="pres">
      <dgm:prSet presAssocID="{A01D137E-B034-4B06-9FC6-099261E2E7DB}" presName="parTx" presStyleLbl="revTx" presStyleIdx="4" presStyleCnt="6" custScaleX="101944" custLinFactNeighborX="-8411" custLinFactNeighborY="-2734">
        <dgm:presLayoutVars>
          <dgm:chMax val="0"/>
          <dgm:chPref val="0"/>
        </dgm:presLayoutVars>
      </dgm:prSet>
      <dgm:spPr/>
    </dgm:pt>
    <dgm:pt modelId="{873C8512-5F3F-4F9D-B864-3ABFC417A159}" type="pres">
      <dgm:prSet presAssocID="{A01D137E-B034-4B06-9FC6-099261E2E7DB}" presName="desTx" presStyleLbl="revTx" presStyleIdx="5" presStyleCnt="6">
        <dgm:presLayoutVars/>
      </dgm:prSet>
      <dgm:spPr/>
    </dgm:pt>
  </dgm:ptLst>
  <dgm:cxnLst>
    <dgm:cxn modelId="{DC338A0F-38C7-46F8-8F3D-53C5FBD82C12}" srcId="{0C83E066-6D66-4B7D-92A2-617026E178B7}" destId="{432AB2F5-D4D2-4AAF-BDDF-3EBE150083AE}" srcOrd="2" destOrd="0" parTransId="{07D27EE8-38DD-445E-9AA9-4F1EF371114F}" sibTransId="{7723A067-A74E-45B6-BB87-275F81A1E1FB}"/>
    <dgm:cxn modelId="{7811DE33-739D-4DCA-9E2F-B97E16BDE684}" srcId="{FA8DB763-351E-4119-A60D-BC91354E7079}" destId="{0C83E066-6D66-4B7D-92A2-617026E178B7}" srcOrd="1" destOrd="0" parTransId="{88429981-F178-4C19-B4C4-C7E4BBD58D65}" sibTransId="{3168A8E0-D291-4385-842E-B4F2D512919A}"/>
    <dgm:cxn modelId="{F8FC7B46-2A2C-4023-9D16-037B269CD1CE}" srcId="{0C83E066-6D66-4B7D-92A2-617026E178B7}" destId="{60331708-6927-4651-9964-ED535F7FEE41}" srcOrd="0" destOrd="0" parTransId="{303E93A4-23AA-4D58-99F9-7DB5E9AA8186}" sibTransId="{91093ADA-E23B-45EA-B364-AA4A507E150D}"/>
    <dgm:cxn modelId="{73DCB447-AFA0-4E31-BDE8-F6319A4F59F2}" type="presOf" srcId="{FA8DB763-351E-4119-A60D-BC91354E7079}" destId="{82E0B796-3377-441B-9079-8D4A7E0C9375}" srcOrd="0" destOrd="0" presId="urn:microsoft.com/office/officeart/2018/2/layout/IconVerticalSolidList"/>
    <dgm:cxn modelId="{EF162B52-8CB8-43BE-BD19-B39B4C41F438}" srcId="{0C83E066-6D66-4B7D-92A2-617026E178B7}" destId="{6B8C6923-D869-4E29-A38B-D0CE2DB949D2}" srcOrd="1" destOrd="0" parTransId="{133C3A06-129F-45A1-989B-C86DC963D7A1}" sibTransId="{7D291300-D39A-40B6-9637-EBB72DCDA3DA}"/>
    <dgm:cxn modelId="{9913825C-9084-4CB0-B247-4CDAF424E220}" type="presOf" srcId="{6B8C6923-D869-4E29-A38B-D0CE2DB949D2}" destId="{6993F322-3959-43B4-A775-F288659C2C40}" srcOrd="0" destOrd="1" presId="urn:microsoft.com/office/officeart/2018/2/layout/IconVerticalSolidList"/>
    <dgm:cxn modelId="{C0E0775E-F9C0-4EA3-83E1-CD451C0A274C}" type="presOf" srcId="{E1C4037D-8C65-4F74-9DF8-359B1E3E47E1}" destId="{873C8512-5F3F-4F9D-B864-3ABFC417A159}" srcOrd="0" destOrd="1" presId="urn:microsoft.com/office/officeart/2018/2/layout/IconVerticalSolidList"/>
    <dgm:cxn modelId="{BAC1A260-BEAF-44ED-9543-DCD7422CF4DF}" type="presOf" srcId="{0C83E066-6D66-4B7D-92A2-617026E178B7}" destId="{25CCC8D9-9389-4468-AE1E-4A7B0938CC02}" srcOrd="0" destOrd="0" presId="urn:microsoft.com/office/officeart/2018/2/layout/IconVerticalSolidList"/>
    <dgm:cxn modelId="{3E1A7365-F45A-462D-B536-1ABEAF8AFCF9}" type="presOf" srcId="{432AB2F5-D4D2-4AAF-BDDF-3EBE150083AE}" destId="{6993F322-3959-43B4-A775-F288659C2C40}" srcOrd="0" destOrd="2" presId="urn:microsoft.com/office/officeart/2018/2/layout/IconVerticalSolidList"/>
    <dgm:cxn modelId="{2493FB72-FD99-4B18-B66B-B3D07BE888D7}" type="presOf" srcId="{FBF3C3A4-AC49-4FE4-A75A-44262B5A0D8E}" destId="{12E0270E-BB12-40D0-B056-7D2E7AB1B64D}" srcOrd="0" destOrd="0" presId="urn:microsoft.com/office/officeart/2018/2/layout/IconVerticalSolidList"/>
    <dgm:cxn modelId="{91E6FA7A-81DF-4396-BD2E-EC6AC43463AF}" type="presOf" srcId="{60331708-6927-4651-9964-ED535F7FEE41}" destId="{6993F322-3959-43B4-A775-F288659C2C40}" srcOrd="0" destOrd="0" presId="urn:microsoft.com/office/officeart/2018/2/layout/IconVerticalSolidList"/>
    <dgm:cxn modelId="{98947D96-3A2E-4117-B308-9CDB9AA28059}" srcId="{FA8DB763-351E-4119-A60D-BC91354E7079}" destId="{FBF3C3A4-AC49-4FE4-A75A-44262B5A0D8E}" srcOrd="0" destOrd="0" parTransId="{E5800DF2-5510-44F3-AD7F-0258F3C47A23}" sibTransId="{9FF90ECF-0F7F-4968-A042-07161CCBB685}"/>
    <dgm:cxn modelId="{C7672D99-5DE4-483E-8F94-2DAFE8793AE4}" srcId="{FBF3C3A4-AC49-4FE4-A75A-44262B5A0D8E}" destId="{04434A6C-3314-4B0F-A883-BADEAD32AC71}" srcOrd="0" destOrd="0" parTransId="{E4691F40-BE91-4021-9AF4-4614C708C0F7}" sibTransId="{06C09444-3BE9-408A-B6D3-565A96A57436}"/>
    <dgm:cxn modelId="{26D2AEB6-8605-4225-8428-0C085224FE43}" type="presOf" srcId="{A01D137E-B034-4B06-9FC6-099261E2E7DB}" destId="{62B88C15-0B59-4463-9A5D-29B1E70F7AFB}" srcOrd="0" destOrd="0" presId="urn:microsoft.com/office/officeart/2018/2/layout/IconVerticalSolidList"/>
    <dgm:cxn modelId="{1AEC7CC0-4C7A-405E-B11F-67388F8F3328}" type="presOf" srcId="{04434A6C-3314-4B0F-A883-BADEAD32AC71}" destId="{263D24BA-C7DE-4004-8872-20941EAA42CC}" srcOrd="0" destOrd="0" presId="urn:microsoft.com/office/officeart/2018/2/layout/IconVerticalSolidList"/>
    <dgm:cxn modelId="{AB0E27C2-8F3B-4E25-9EB4-773ED797FCA1}" srcId="{FA8DB763-351E-4119-A60D-BC91354E7079}" destId="{A01D137E-B034-4B06-9FC6-099261E2E7DB}" srcOrd="2" destOrd="0" parTransId="{AA30A660-90D8-4531-BD24-9A853A7D9B67}" sibTransId="{57E54B21-610E-4DEB-812F-03847CDCE32F}"/>
    <dgm:cxn modelId="{E6A0BDD0-B3D6-42AE-960B-01057BAB4E73}" srcId="{A01D137E-B034-4B06-9FC6-099261E2E7DB}" destId="{3D7EDF4C-590E-42A8-84BA-9AB400902F75}" srcOrd="0" destOrd="0" parTransId="{9FD352D9-46B9-488B-AF9D-6D95EE432A0B}" sibTransId="{9E1CCE03-5C56-4602-94EE-7F846E2CFF63}"/>
    <dgm:cxn modelId="{CF4A1EDC-C372-4EEA-A62A-4A6986CD9D43}" type="presOf" srcId="{3D7EDF4C-590E-42A8-84BA-9AB400902F75}" destId="{873C8512-5F3F-4F9D-B864-3ABFC417A159}" srcOrd="0" destOrd="0" presId="urn:microsoft.com/office/officeart/2018/2/layout/IconVerticalSolidList"/>
    <dgm:cxn modelId="{456E17F4-7E7A-4125-A958-E3312BF82129}" srcId="{A01D137E-B034-4B06-9FC6-099261E2E7DB}" destId="{E1C4037D-8C65-4F74-9DF8-359B1E3E47E1}" srcOrd="1" destOrd="0" parTransId="{F3D1FA2A-88D0-4325-ABF4-37FD7355BA2E}" sibTransId="{D7D16B0A-CCA7-4660-B874-A889951466F5}"/>
    <dgm:cxn modelId="{2F28BA12-B52F-4C60-AA4E-F2C71031AF8B}" type="presParOf" srcId="{82E0B796-3377-441B-9079-8D4A7E0C9375}" destId="{2F51E704-3725-4568-A334-FF819BB1EE15}" srcOrd="0" destOrd="0" presId="urn:microsoft.com/office/officeart/2018/2/layout/IconVerticalSolidList"/>
    <dgm:cxn modelId="{FB70A9B5-4FE2-4DB1-837B-D8CDF78A68AF}" type="presParOf" srcId="{2F51E704-3725-4568-A334-FF819BB1EE15}" destId="{15370D7D-7617-47AE-8DE4-7889653A907D}" srcOrd="0" destOrd="0" presId="urn:microsoft.com/office/officeart/2018/2/layout/IconVerticalSolidList"/>
    <dgm:cxn modelId="{287B5C47-5479-4672-AA3A-5875A6DEEB81}" type="presParOf" srcId="{2F51E704-3725-4568-A334-FF819BB1EE15}" destId="{FB77932E-00E8-4005-9E23-75C9FA09BDA2}" srcOrd="1" destOrd="0" presId="urn:microsoft.com/office/officeart/2018/2/layout/IconVerticalSolidList"/>
    <dgm:cxn modelId="{26499ADB-3634-4821-A4A6-85479BD055DC}" type="presParOf" srcId="{2F51E704-3725-4568-A334-FF819BB1EE15}" destId="{5DAF8B81-8000-4392-96AF-7B4911279547}" srcOrd="2" destOrd="0" presId="urn:microsoft.com/office/officeart/2018/2/layout/IconVerticalSolidList"/>
    <dgm:cxn modelId="{3BA37044-2F1D-4353-A2FD-6903F4F85C3A}" type="presParOf" srcId="{2F51E704-3725-4568-A334-FF819BB1EE15}" destId="{12E0270E-BB12-40D0-B056-7D2E7AB1B64D}" srcOrd="3" destOrd="0" presId="urn:microsoft.com/office/officeart/2018/2/layout/IconVerticalSolidList"/>
    <dgm:cxn modelId="{2C4C3602-A52B-4443-8684-53D81C768967}" type="presParOf" srcId="{2F51E704-3725-4568-A334-FF819BB1EE15}" destId="{263D24BA-C7DE-4004-8872-20941EAA42CC}" srcOrd="4" destOrd="0" presId="urn:microsoft.com/office/officeart/2018/2/layout/IconVerticalSolidList"/>
    <dgm:cxn modelId="{6BC06647-4E88-4132-AD51-83E994E35F85}" type="presParOf" srcId="{82E0B796-3377-441B-9079-8D4A7E0C9375}" destId="{86A2E086-C42C-42C7-9D31-BC9B0A2E20CE}" srcOrd="1" destOrd="0" presId="urn:microsoft.com/office/officeart/2018/2/layout/IconVerticalSolidList"/>
    <dgm:cxn modelId="{DFA282BF-EAC4-4840-813B-B03638DF8542}" type="presParOf" srcId="{82E0B796-3377-441B-9079-8D4A7E0C9375}" destId="{64002BD9-5EA4-4130-A9CC-09EE33CA49B9}" srcOrd="2" destOrd="0" presId="urn:microsoft.com/office/officeart/2018/2/layout/IconVerticalSolidList"/>
    <dgm:cxn modelId="{C794E961-5B01-4887-83ED-BFC43ACBC4C3}" type="presParOf" srcId="{64002BD9-5EA4-4130-A9CC-09EE33CA49B9}" destId="{5C860713-C538-47C4-A056-BD51C62B98F8}" srcOrd="0" destOrd="0" presId="urn:microsoft.com/office/officeart/2018/2/layout/IconVerticalSolidList"/>
    <dgm:cxn modelId="{F3205621-E7B8-4030-A996-57C5A45E16AF}" type="presParOf" srcId="{64002BD9-5EA4-4130-A9CC-09EE33CA49B9}" destId="{24C11059-95D0-45A1-99A2-5732B4C29DA3}" srcOrd="1" destOrd="0" presId="urn:microsoft.com/office/officeart/2018/2/layout/IconVerticalSolidList"/>
    <dgm:cxn modelId="{0E5924C1-A54D-449D-BA50-044156CF44A6}" type="presParOf" srcId="{64002BD9-5EA4-4130-A9CC-09EE33CA49B9}" destId="{30D1295C-254A-4D6A-8186-659BD6DEFBF7}" srcOrd="2" destOrd="0" presId="urn:microsoft.com/office/officeart/2018/2/layout/IconVerticalSolidList"/>
    <dgm:cxn modelId="{043D95A5-0641-4E66-B01E-15467D4A823F}" type="presParOf" srcId="{64002BD9-5EA4-4130-A9CC-09EE33CA49B9}" destId="{25CCC8D9-9389-4468-AE1E-4A7B0938CC02}" srcOrd="3" destOrd="0" presId="urn:microsoft.com/office/officeart/2018/2/layout/IconVerticalSolidList"/>
    <dgm:cxn modelId="{39A36B63-BDDE-41BE-B73B-244B7FBC32D5}" type="presParOf" srcId="{64002BD9-5EA4-4130-A9CC-09EE33CA49B9}" destId="{6993F322-3959-43B4-A775-F288659C2C40}" srcOrd="4" destOrd="0" presId="urn:microsoft.com/office/officeart/2018/2/layout/IconVerticalSolidList"/>
    <dgm:cxn modelId="{467C47C8-A8FE-4E45-B99E-0F0080B08A29}" type="presParOf" srcId="{82E0B796-3377-441B-9079-8D4A7E0C9375}" destId="{D673B8E1-D460-4B10-94E9-545E2FD395AF}" srcOrd="3" destOrd="0" presId="urn:microsoft.com/office/officeart/2018/2/layout/IconVerticalSolidList"/>
    <dgm:cxn modelId="{2185AAD3-99A3-4392-93D6-41A5FAEF3407}" type="presParOf" srcId="{82E0B796-3377-441B-9079-8D4A7E0C9375}" destId="{93282E47-435E-4D48-8021-30AC6380B976}" srcOrd="4" destOrd="0" presId="urn:microsoft.com/office/officeart/2018/2/layout/IconVerticalSolidList"/>
    <dgm:cxn modelId="{B976C888-C5E1-4176-99D0-6C5A532F7DAD}" type="presParOf" srcId="{93282E47-435E-4D48-8021-30AC6380B976}" destId="{ACCB9E8A-BF55-4022-B7BC-802EA6D5A83A}" srcOrd="0" destOrd="0" presId="urn:microsoft.com/office/officeart/2018/2/layout/IconVerticalSolidList"/>
    <dgm:cxn modelId="{6F9FB9F5-5AD9-4369-8B46-32C152981272}" type="presParOf" srcId="{93282E47-435E-4D48-8021-30AC6380B976}" destId="{32B5E318-B537-4068-86CE-DA9AEA1280E2}" srcOrd="1" destOrd="0" presId="urn:microsoft.com/office/officeart/2018/2/layout/IconVerticalSolidList"/>
    <dgm:cxn modelId="{BBFCD6D6-4AE4-42F6-9727-4E26F46580FA}" type="presParOf" srcId="{93282E47-435E-4D48-8021-30AC6380B976}" destId="{4353E9E2-BBD4-4115-8720-B87DFB6E9E06}" srcOrd="2" destOrd="0" presId="urn:microsoft.com/office/officeart/2018/2/layout/IconVerticalSolidList"/>
    <dgm:cxn modelId="{9AE61961-B0EB-4E6F-A3F9-5BA198068DD1}" type="presParOf" srcId="{93282E47-435E-4D48-8021-30AC6380B976}" destId="{62B88C15-0B59-4463-9A5D-29B1E70F7AFB}" srcOrd="3" destOrd="0" presId="urn:microsoft.com/office/officeart/2018/2/layout/IconVerticalSolidList"/>
    <dgm:cxn modelId="{60954256-3B33-40D9-98CA-C367D17812AF}" type="presParOf" srcId="{93282E47-435E-4D48-8021-30AC6380B976}" destId="{873C8512-5F3F-4F9D-B864-3ABFC417A15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DB763-351E-4119-A60D-BC91354E70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F3C3A4-AC49-4FE4-A75A-44262B5A0D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Understanding how changes in the network affect traffic flow </a:t>
          </a:r>
        </a:p>
      </dgm:t>
    </dgm:pt>
    <dgm:pt modelId="{E5800DF2-5510-44F3-AD7F-0258F3C47A23}" type="parTrans" cxnId="{98947D96-3A2E-4117-B308-9CDB9AA28059}">
      <dgm:prSet/>
      <dgm:spPr/>
      <dgm:t>
        <a:bodyPr/>
        <a:lstStyle/>
        <a:p>
          <a:endParaRPr lang="en-US"/>
        </a:p>
      </dgm:t>
    </dgm:pt>
    <dgm:pt modelId="{9FF90ECF-0F7F-4968-A042-07161CCBB685}" type="sibTrans" cxnId="{98947D96-3A2E-4117-B308-9CDB9AA28059}">
      <dgm:prSet/>
      <dgm:spPr/>
      <dgm:t>
        <a:bodyPr/>
        <a:lstStyle/>
        <a:p>
          <a:endParaRPr lang="en-US"/>
        </a:p>
      </dgm:t>
    </dgm:pt>
    <dgm:pt modelId="{04434A6C-3314-4B0F-A883-BADEAD32AC7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700" dirty="0"/>
            <a:t>More/less traffic</a:t>
          </a:r>
        </a:p>
      </dgm:t>
    </dgm:pt>
    <dgm:pt modelId="{E4691F40-BE91-4021-9AF4-4614C708C0F7}" type="parTrans" cxnId="{C7672D99-5DE4-483E-8F94-2DAFE8793AE4}">
      <dgm:prSet/>
      <dgm:spPr/>
      <dgm:t>
        <a:bodyPr/>
        <a:lstStyle/>
        <a:p>
          <a:endParaRPr lang="en-US"/>
        </a:p>
      </dgm:t>
    </dgm:pt>
    <dgm:pt modelId="{06C09444-3BE9-408A-B6D3-565A96A57436}" type="sibTrans" cxnId="{C7672D99-5DE4-483E-8F94-2DAFE8793AE4}">
      <dgm:prSet/>
      <dgm:spPr/>
      <dgm:t>
        <a:bodyPr/>
        <a:lstStyle/>
        <a:p>
          <a:endParaRPr lang="en-US"/>
        </a:p>
      </dgm:t>
    </dgm:pt>
    <dgm:pt modelId="{0C83E066-6D66-4B7D-92A2-617026E17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RSVP Implementations</a:t>
          </a:r>
        </a:p>
      </dgm:t>
    </dgm:pt>
    <dgm:pt modelId="{88429981-F178-4C19-B4C4-C7E4BBD58D65}" type="parTrans" cxnId="{7811DE33-739D-4DCA-9E2F-B97E16BDE684}">
      <dgm:prSet/>
      <dgm:spPr/>
      <dgm:t>
        <a:bodyPr/>
        <a:lstStyle/>
        <a:p>
          <a:endParaRPr lang="en-US"/>
        </a:p>
      </dgm:t>
    </dgm:pt>
    <dgm:pt modelId="{3168A8E0-D291-4385-842E-B4F2D512919A}" type="sibTrans" cxnId="{7811DE33-739D-4DCA-9E2F-B97E16BDE684}">
      <dgm:prSet/>
      <dgm:spPr/>
      <dgm:t>
        <a:bodyPr/>
        <a:lstStyle/>
        <a:p>
          <a:endParaRPr lang="en-US"/>
        </a:p>
      </dgm:t>
    </dgm:pt>
    <dgm:pt modelId="{60331708-6927-4651-9964-ED535F7FEE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Adding RSVP overlay to IGP network</a:t>
          </a:r>
        </a:p>
      </dgm:t>
    </dgm:pt>
    <dgm:pt modelId="{303E93A4-23AA-4D58-99F9-7DB5E9AA8186}" type="parTrans" cxnId="{F8FC7B46-2A2C-4023-9D16-037B269CD1CE}">
      <dgm:prSet/>
      <dgm:spPr/>
      <dgm:t>
        <a:bodyPr/>
        <a:lstStyle/>
        <a:p>
          <a:endParaRPr lang="en-US"/>
        </a:p>
      </dgm:t>
    </dgm:pt>
    <dgm:pt modelId="{91093ADA-E23B-45EA-B364-AA4A507E150D}" type="sibTrans" cxnId="{F8FC7B46-2A2C-4023-9D16-037B269CD1CE}">
      <dgm:prSet/>
      <dgm:spPr/>
      <dgm:t>
        <a:bodyPr/>
        <a:lstStyle/>
        <a:p>
          <a:endParaRPr lang="en-US"/>
        </a:p>
      </dgm:t>
    </dgm:pt>
    <dgm:pt modelId="{5591C4B8-21C9-2F4C-9A89-912BE56EE67D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700" dirty="0"/>
            <a:t>Adding capacity to existing link(s)</a:t>
          </a:r>
        </a:p>
      </dgm:t>
    </dgm:pt>
    <dgm:pt modelId="{A72F3550-D168-814B-8025-4AAE5AA22446}" type="parTrans" cxnId="{9FF8F539-0E12-DB4B-9B17-0A8DD93C7E35}">
      <dgm:prSet/>
      <dgm:spPr/>
      <dgm:t>
        <a:bodyPr/>
        <a:lstStyle/>
        <a:p>
          <a:endParaRPr lang="en-US"/>
        </a:p>
      </dgm:t>
    </dgm:pt>
    <dgm:pt modelId="{606575B9-DC0D-0846-8DF2-552196819A96}" type="sibTrans" cxnId="{9FF8F539-0E12-DB4B-9B17-0A8DD93C7E35}">
      <dgm:prSet/>
      <dgm:spPr/>
      <dgm:t>
        <a:bodyPr/>
        <a:lstStyle/>
        <a:p>
          <a:endParaRPr lang="en-US"/>
        </a:p>
      </dgm:t>
    </dgm:pt>
    <dgm:pt modelId="{CAF32C11-C0E8-634B-85DB-AC7F2727518A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700" dirty="0"/>
            <a:t>New link(s)</a:t>
          </a:r>
        </a:p>
      </dgm:t>
    </dgm:pt>
    <dgm:pt modelId="{CC88E742-0AE6-9E4B-BC9C-DEBC0CF26609}" type="parTrans" cxnId="{B656645D-26B4-EA45-9DBF-0704D12BF488}">
      <dgm:prSet/>
      <dgm:spPr/>
      <dgm:t>
        <a:bodyPr/>
        <a:lstStyle/>
        <a:p>
          <a:endParaRPr lang="en-US"/>
        </a:p>
      </dgm:t>
    </dgm:pt>
    <dgm:pt modelId="{252D5BAF-B88E-D549-BB71-D6D14ABB14C6}" type="sibTrans" cxnId="{B656645D-26B4-EA45-9DBF-0704D12BF488}">
      <dgm:prSet/>
      <dgm:spPr/>
      <dgm:t>
        <a:bodyPr/>
        <a:lstStyle/>
        <a:p>
          <a:endParaRPr lang="en-US"/>
        </a:p>
      </dgm:t>
    </dgm:pt>
    <dgm:pt modelId="{B364D93A-EB39-E24A-927D-A0AC2A1F2339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700" dirty="0"/>
            <a:t>Metric changes</a:t>
          </a:r>
        </a:p>
      </dgm:t>
    </dgm:pt>
    <dgm:pt modelId="{2636B45C-FF19-3C4F-A444-5F191431F19A}" type="parTrans" cxnId="{7099B862-A799-B84C-8AF3-12BC0D91F0CC}">
      <dgm:prSet/>
      <dgm:spPr/>
      <dgm:t>
        <a:bodyPr/>
        <a:lstStyle/>
        <a:p>
          <a:endParaRPr lang="en-US"/>
        </a:p>
      </dgm:t>
    </dgm:pt>
    <dgm:pt modelId="{192124DD-610F-8A4F-B3A2-BB413E6D455D}" type="sibTrans" cxnId="{7099B862-A799-B84C-8AF3-12BC0D91F0CC}">
      <dgm:prSet/>
      <dgm:spPr/>
      <dgm:t>
        <a:bodyPr/>
        <a:lstStyle/>
        <a:p>
          <a:endParaRPr lang="en-US"/>
        </a:p>
      </dgm:t>
    </dgm:pt>
    <dgm:pt modelId="{86943EDE-E642-4341-AF76-FBCF946D8E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Adding/removing parallel LSPs</a:t>
          </a:r>
        </a:p>
        <a:p>
          <a:pPr>
            <a:lnSpc>
              <a:spcPct val="100000"/>
            </a:lnSpc>
          </a:pPr>
          <a:r>
            <a:rPr lang="en-US" sz="1700" dirty="0"/>
            <a:t>Failover</a:t>
          </a:r>
        </a:p>
      </dgm:t>
    </dgm:pt>
    <dgm:pt modelId="{3FFA9F06-2225-724E-8183-ECAB75488260}" type="parTrans" cxnId="{2AB2E400-AB11-4840-9D3F-5D5508C992EE}">
      <dgm:prSet/>
      <dgm:spPr/>
      <dgm:t>
        <a:bodyPr/>
        <a:lstStyle/>
        <a:p>
          <a:endParaRPr lang="en-US"/>
        </a:p>
      </dgm:t>
    </dgm:pt>
    <dgm:pt modelId="{D35AF54B-1F56-7641-8B1E-6C8A904B30C3}" type="sibTrans" cxnId="{2AB2E400-AB11-4840-9D3F-5D5508C992EE}">
      <dgm:prSet/>
      <dgm:spPr/>
      <dgm:t>
        <a:bodyPr/>
        <a:lstStyle/>
        <a:p>
          <a:endParaRPr lang="en-US"/>
        </a:p>
      </dgm:t>
    </dgm:pt>
    <dgm:pt modelId="{82E0B796-3377-441B-9079-8D4A7E0C9375}" type="pres">
      <dgm:prSet presAssocID="{FA8DB763-351E-4119-A60D-BC91354E7079}" presName="root" presStyleCnt="0">
        <dgm:presLayoutVars>
          <dgm:dir/>
          <dgm:resizeHandles val="exact"/>
        </dgm:presLayoutVars>
      </dgm:prSet>
      <dgm:spPr/>
    </dgm:pt>
    <dgm:pt modelId="{2F51E704-3725-4568-A334-FF819BB1EE15}" type="pres">
      <dgm:prSet presAssocID="{FBF3C3A4-AC49-4FE4-A75A-44262B5A0D8E}" presName="compNode" presStyleCnt="0"/>
      <dgm:spPr/>
    </dgm:pt>
    <dgm:pt modelId="{15370D7D-7617-47AE-8DE4-7889653A907D}" type="pres">
      <dgm:prSet presAssocID="{FBF3C3A4-AC49-4FE4-A75A-44262B5A0D8E}" presName="bgRect" presStyleLbl="bgShp" presStyleIdx="0" presStyleCnt="2"/>
      <dgm:spPr/>
    </dgm:pt>
    <dgm:pt modelId="{FB77932E-00E8-4005-9E23-75C9FA09BDA2}" type="pres">
      <dgm:prSet presAssocID="{FBF3C3A4-AC49-4FE4-A75A-44262B5A0D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droid | Mobility First API Workshop Experience ..."/>
        </a:ext>
      </dgm:extLst>
    </dgm:pt>
    <dgm:pt modelId="{5DAF8B81-8000-4392-96AF-7B4911279547}" type="pres">
      <dgm:prSet presAssocID="{FBF3C3A4-AC49-4FE4-A75A-44262B5A0D8E}" presName="spaceRect" presStyleCnt="0"/>
      <dgm:spPr/>
    </dgm:pt>
    <dgm:pt modelId="{12E0270E-BB12-40D0-B056-7D2E7AB1B64D}" type="pres">
      <dgm:prSet presAssocID="{FBF3C3A4-AC49-4FE4-A75A-44262B5A0D8E}" presName="parTx" presStyleLbl="revTx" presStyleIdx="0" presStyleCnt="4">
        <dgm:presLayoutVars>
          <dgm:chMax val="0"/>
          <dgm:chPref val="0"/>
        </dgm:presLayoutVars>
      </dgm:prSet>
      <dgm:spPr/>
    </dgm:pt>
    <dgm:pt modelId="{263D24BA-C7DE-4004-8872-20941EAA42CC}" type="pres">
      <dgm:prSet presAssocID="{FBF3C3A4-AC49-4FE4-A75A-44262B5A0D8E}" presName="desTx" presStyleLbl="revTx" presStyleIdx="1" presStyleCnt="4" custScaleX="137449">
        <dgm:presLayoutVars/>
      </dgm:prSet>
      <dgm:spPr/>
    </dgm:pt>
    <dgm:pt modelId="{86A2E086-C42C-42C7-9D31-BC9B0A2E20CE}" type="pres">
      <dgm:prSet presAssocID="{9FF90ECF-0F7F-4968-A042-07161CCBB685}" presName="sibTrans" presStyleCnt="0"/>
      <dgm:spPr/>
    </dgm:pt>
    <dgm:pt modelId="{64002BD9-5EA4-4130-A9CC-09EE33CA49B9}" type="pres">
      <dgm:prSet presAssocID="{0C83E066-6D66-4B7D-92A2-617026E178B7}" presName="compNode" presStyleCnt="0"/>
      <dgm:spPr/>
    </dgm:pt>
    <dgm:pt modelId="{5C860713-C538-47C4-A056-BD51C62B98F8}" type="pres">
      <dgm:prSet presAssocID="{0C83E066-6D66-4B7D-92A2-617026E178B7}" presName="bgRect" presStyleLbl="bgShp" presStyleIdx="1" presStyleCnt="2"/>
      <dgm:spPr/>
    </dgm:pt>
    <dgm:pt modelId="{24C11059-95D0-45A1-99A2-5732B4C29DA3}" type="pres">
      <dgm:prSet presAssocID="{0C83E066-6D66-4B7D-92A2-617026E178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51000" r="-5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st reroute - Wikipedia"/>
        </a:ext>
      </dgm:extLst>
    </dgm:pt>
    <dgm:pt modelId="{30D1295C-254A-4D6A-8186-659BD6DEFBF7}" type="pres">
      <dgm:prSet presAssocID="{0C83E066-6D66-4B7D-92A2-617026E178B7}" presName="spaceRect" presStyleCnt="0"/>
      <dgm:spPr/>
    </dgm:pt>
    <dgm:pt modelId="{25CCC8D9-9389-4468-AE1E-4A7B0938CC02}" type="pres">
      <dgm:prSet presAssocID="{0C83E066-6D66-4B7D-92A2-617026E178B7}" presName="parTx" presStyleLbl="revTx" presStyleIdx="2" presStyleCnt="4">
        <dgm:presLayoutVars>
          <dgm:chMax val="0"/>
          <dgm:chPref val="0"/>
        </dgm:presLayoutVars>
      </dgm:prSet>
      <dgm:spPr/>
    </dgm:pt>
    <dgm:pt modelId="{6993F322-3959-43B4-A775-F288659C2C40}" type="pres">
      <dgm:prSet presAssocID="{0C83E066-6D66-4B7D-92A2-617026E178B7}" presName="desTx" presStyleLbl="revTx" presStyleIdx="3" presStyleCnt="4" custScaleX="110561">
        <dgm:presLayoutVars/>
      </dgm:prSet>
      <dgm:spPr/>
    </dgm:pt>
  </dgm:ptLst>
  <dgm:cxnLst>
    <dgm:cxn modelId="{2AB2E400-AB11-4840-9D3F-5D5508C992EE}" srcId="{0C83E066-6D66-4B7D-92A2-617026E178B7}" destId="{86943EDE-E642-4341-AF76-FBCF946D8E75}" srcOrd="1" destOrd="0" parTransId="{3FFA9F06-2225-724E-8183-ECAB75488260}" sibTransId="{D35AF54B-1F56-7641-8B1E-6C8A904B30C3}"/>
    <dgm:cxn modelId="{EAEE9C2B-83E1-FC43-99A6-5795DE5B809E}" type="presOf" srcId="{5591C4B8-21C9-2F4C-9A89-912BE56EE67D}" destId="{263D24BA-C7DE-4004-8872-20941EAA42CC}" srcOrd="0" destOrd="1" presId="urn:microsoft.com/office/officeart/2018/2/layout/IconVerticalSolidList"/>
    <dgm:cxn modelId="{7811DE33-739D-4DCA-9E2F-B97E16BDE684}" srcId="{FA8DB763-351E-4119-A60D-BC91354E7079}" destId="{0C83E066-6D66-4B7D-92A2-617026E178B7}" srcOrd="1" destOrd="0" parTransId="{88429981-F178-4C19-B4C4-C7E4BBD58D65}" sibTransId="{3168A8E0-D291-4385-842E-B4F2D512919A}"/>
    <dgm:cxn modelId="{9FF8F539-0E12-DB4B-9B17-0A8DD93C7E35}" srcId="{FBF3C3A4-AC49-4FE4-A75A-44262B5A0D8E}" destId="{5591C4B8-21C9-2F4C-9A89-912BE56EE67D}" srcOrd="1" destOrd="0" parTransId="{A72F3550-D168-814B-8025-4AAE5AA22446}" sibTransId="{606575B9-DC0D-0846-8DF2-552196819A96}"/>
    <dgm:cxn modelId="{F8FC7B46-2A2C-4023-9D16-037B269CD1CE}" srcId="{0C83E066-6D66-4B7D-92A2-617026E178B7}" destId="{60331708-6927-4651-9964-ED535F7FEE41}" srcOrd="0" destOrd="0" parTransId="{303E93A4-23AA-4D58-99F9-7DB5E9AA8186}" sibTransId="{91093ADA-E23B-45EA-B364-AA4A507E150D}"/>
    <dgm:cxn modelId="{73DCB447-AFA0-4E31-BDE8-F6319A4F59F2}" type="presOf" srcId="{FA8DB763-351E-4119-A60D-BC91354E7079}" destId="{82E0B796-3377-441B-9079-8D4A7E0C9375}" srcOrd="0" destOrd="0" presId="urn:microsoft.com/office/officeart/2018/2/layout/IconVerticalSolidList"/>
    <dgm:cxn modelId="{B656645D-26B4-EA45-9DBF-0704D12BF488}" srcId="{FBF3C3A4-AC49-4FE4-A75A-44262B5A0D8E}" destId="{CAF32C11-C0E8-634B-85DB-AC7F2727518A}" srcOrd="2" destOrd="0" parTransId="{CC88E742-0AE6-9E4B-BC9C-DEBC0CF26609}" sibTransId="{252D5BAF-B88E-D549-BB71-D6D14ABB14C6}"/>
    <dgm:cxn modelId="{BAC1A260-BEAF-44ED-9543-DCD7422CF4DF}" type="presOf" srcId="{0C83E066-6D66-4B7D-92A2-617026E178B7}" destId="{25CCC8D9-9389-4468-AE1E-4A7B0938CC02}" srcOrd="0" destOrd="0" presId="urn:microsoft.com/office/officeart/2018/2/layout/IconVerticalSolidList"/>
    <dgm:cxn modelId="{7099B862-A799-B84C-8AF3-12BC0D91F0CC}" srcId="{FBF3C3A4-AC49-4FE4-A75A-44262B5A0D8E}" destId="{B364D93A-EB39-E24A-927D-A0AC2A1F2339}" srcOrd="3" destOrd="0" parTransId="{2636B45C-FF19-3C4F-A444-5F191431F19A}" sibTransId="{192124DD-610F-8A4F-B3A2-BB413E6D455D}"/>
    <dgm:cxn modelId="{2493FB72-FD99-4B18-B66B-B3D07BE888D7}" type="presOf" srcId="{FBF3C3A4-AC49-4FE4-A75A-44262B5A0D8E}" destId="{12E0270E-BB12-40D0-B056-7D2E7AB1B64D}" srcOrd="0" destOrd="0" presId="urn:microsoft.com/office/officeart/2018/2/layout/IconVerticalSolidList"/>
    <dgm:cxn modelId="{91E6FA7A-81DF-4396-BD2E-EC6AC43463AF}" type="presOf" srcId="{60331708-6927-4651-9964-ED535F7FEE41}" destId="{6993F322-3959-43B4-A775-F288659C2C40}" srcOrd="0" destOrd="0" presId="urn:microsoft.com/office/officeart/2018/2/layout/IconVerticalSolidList"/>
    <dgm:cxn modelId="{3D031588-82AC-344A-94CC-1B90897241B1}" type="presOf" srcId="{CAF32C11-C0E8-634B-85DB-AC7F2727518A}" destId="{263D24BA-C7DE-4004-8872-20941EAA42CC}" srcOrd="0" destOrd="2" presId="urn:microsoft.com/office/officeart/2018/2/layout/IconVerticalSolidList"/>
    <dgm:cxn modelId="{98947D96-3A2E-4117-B308-9CDB9AA28059}" srcId="{FA8DB763-351E-4119-A60D-BC91354E7079}" destId="{FBF3C3A4-AC49-4FE4-A75A-44262B5A0D8E}" srcOrd="0" destOrd="0" parTransId="{E5800DF2-5510-44F3-AD7F-0258F3C47A23}" sibTransId="{9FF90ECF-0F7F-4968-A042-07161CCBB685}"/>
    <dgm:cxn modelId="{C7672D99-5DE4-483E-8F94-2DAFE8793AE4}" srcId="{FBF3C3A4-AC49-4FE4-A75A-44262B5A0D8E}" destId="{04434A6C-3314-4B0F-A883-BADEAD32AC71}" srcOrd="0" destOrd="0" parTransId="{E4691F40-BE91-4021-9AF4-4614C708C0F7}" sibTransId="{06C09444-3BE9-408A-B6D3-565A96A57436}"/>
    <dgm:cxn modelId="{758436A8-19F0-5743-9E78-0B2BC0577685}" type="presOf" srcId="{86943EDE-E642-4341-AF76-FBCF946D8E75}" destId="{6993F322-3959-43B4-A775-F288659C2C40}" srcOrd="0" destOrd="1" presId="urn:microsoft.com/office/officeart/2018/2/layout/IconVerticalSolidList"/>
    <dgm:cxn modelId="{1D985EC0-323E-9740-BEEB-498EE2B6EDDC}" type="presOf" srcId="{B364D93A-EB39-E24A-927D-A0AC2A1F2339}" destId="{263D24BA-C7DE-4004-8872-20941EAA42CC}" srcOrd="0" destOrd="3" presId="urn:microsoft.com/office/officeart/2018/2/layout/IconVerticalSolidList"/>
    <dgm:cxn modelId="{1AEC7CC0-4C7A-405E-B11F-67388F8F3328}" type="presOf" srcId="{04434A6C-3314-4B0F-A883-BADEAD32AC71}" destId="{263D24BA-C7DE-4004-8872-20941EAA42CC}" srcOrd="0" destOrd="0" presId="urn:microsoft.com/office/officeart/2018/2/layout/IconVerticalSolidList"/>
    <dgm:cxn modelId="{2F28BA12-B52F-4C60-AA4E-F2C71031AF8B}" type="presParOf" srcId="{82E0B796-3377-441B-9079-8D4A7E0C9375}" destId="{2F51E704-3725-4568-A334-FF819BB1EE15}" srcOrd="0" destOrd="0" presId="urn:microsoft.com/office/officeart/2018/2/layout/IconVerticalSolidList"/>
    <dgm:cxn modelId="{FB70A9B5-4FE2-4DB1-837B-D8CDF78A68AF}" type="presParOf" srcId="{2F51E704-3725-4568-A334-FF819BB1EE15}" destId="{15370D7D-7617-47AE-8DE4-7889653A907D}" srcOrd="0" destOrd="0" presId="urn:microsoft.com/office/officeart/2018/2/layout/IconVerticalSolidList"/>
    <dgm:cxn modelId="{287B5C47-5479-4672-AA3A-5875A6DEEB81}" type="presParOf" srcId="{2F51E704-3725-4568-A334-FF819BB1EE15}" destId="{FB77932E-00E8-4005-9E23-75C9FA09BDA2}" srcOrd="1" destOrd="0" presId="urn:microsoft.com/office/officeart/2018/2/layout/IconVerticalSolidList"/>
    <dgm:cxn modelId="{26499ADB-3634-4821-A4A6-85479BD055DC}" type="presParOf" srcId="{2F51E704-3725-4568-A334-FF819BB1EE15}" destId="{5DAF8B81-8000-4392-96AF-7B4911279547}" srcOrd="2" destOrd="0" presId="urn:microsoft.com/office/officeart/2018/2/layout/IconVerticalSolidList"/>
    <dgm:cxn modelId="{3BA37044-2F1D-4353-A2FD-6903F4F85C3A}" type="presParOf" srcId="{2F51E704-3725-4568-A334-FF819BB1EE15}" destId="{12E0270E-BB12-40D0-B056-7D2E7AB1B64D}" srcOrd="3" destOrd="0" presId="urn:microsoft.com/office/officeart/2018/2/layout/IconVerticalSolidList"/>
    <dgm:cxn modelId="{2C4C3602-A52B-4443-8684-53D81C768967}" type="presParOf" srcId="{2F51E704-3725-4568-A334-FF819BB1EE15}" destId="{263D24BA-C7DE-4004-8872-20941EAA42CC}" srcOrd="4" destOrd="0" presId="urn:microsoft.com/office/officeart/2018/2/layout/IconVerticalSolidList"/>
    <dgm:cxn modelId="{6BC06647-4E88-4132-AD51-83E994E35F85}" type="presParOf" srcId="{82E0B796-3377-441B-9079-8D4A7E0C9375}" destId="{86A2E086-C42C-42C7-9D31-BC9B0A2E20CE}" srcOrd="1" destOrd="0" presId="urn:microsoft.com/office/officeart/2018/2/layout/IconVerticalSolidList"/>
    <dgm:cxn modelId="{DFA282BF-EAC4-4840-813B-B03638DF8542}" type="presParOf" srcId="{82E0B796-3377-441B-9079-8D4A7E0C9375}" destId="{64002BD9-5EA4-4130-A9CC-09EE33CA49B9}" srcOrd="2" destOrd="0" presId="urn:microsoft.com/office/officeart/2018/2/layout/IconVerticalSolidList"/>
    <dgm:cxn modelId="{C794E961-5B01-4887-83ED-BFC43ACBC4C3}" type="presParOf" srcId="{64002BD9-5EA4-4130-A9CC-09EE33CA49B9}" destId="{5C860713-C538-47C4-A056-BD51C62B98F8}" srcOrd="0" destOrd="0" presId="urn:microsoft.com/office/officeart/2018/2/layout/IconVerticalSolidList"/>
    <dgm:cxn modelId="{F3205621-E7B8-4030-A996-57C5A45E16AF}" type="presParOf" srcId="{64002BD9-5EA4-4130-A9CC-09EE33CA49B9}" destId="{24C11059-95D0-45A1-99A2-5732B4C29DA3}" srcOrd="1" destOrd="0" presId="urn:microsoft.com/office/officeart/2018/2/layout/IconVerticalSolidList"/>
    <dgm:cxn modelId="{0E5924C1-A54D-449D-BA50-044156CF44A6}" type="presParOf" srcId="{64002BD9-5EA4-4130-A9CC-09EE33CA49B9}" destId="{30D1295C-254A-4D6A-8186-659BD6DEFBF7}" srcOrd="2" destOrd="0" presId="urn:microsoft.com/office/officeart/2018/2/layout/IconVerticalSolidList"/>
    <dgm:cxn modelId="{043D95A5-0641-4E66-B01E-15467D4A823F}" type="presParOf" srcId="{64002BD9-5EA4-4130-A9CC-09EE33CA49B9}" destId="{25CCC8D9-9389-4468-AE1E-4A7B0938CC02}" srcOrd="3" destOrd="0" presId="urn:microsoft.com/office/officeart/2018/2/layout/IconVerticalSolidList"/>
    <dgm:cxn modelId="{39A36B63-BDDE-41BE-B73B-244B7FBC32D5}" type="presParOf" srcId="{64002BD9-5EA4-4130-A9CC-09EE33CA49B9}" destId="{6993F322-3959-43B4-A775-F288659C2C4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70D7D-7617-47AE-8DE4-7889653A907D}">
      <dsp:nvSpPr>
        <dsp:cNvPr id="0" name=""/>
        <dsp:cNvSpPr/>
      </dsp:nvSpPr>
      <dsp:spPr>
        <a:xfrm>
          <a:off x="-79822" y="165664"/>
          <a:ext cx="7084469" cy="19626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7932E-00E8-4005-9E23-75C9FA09BDA2}">
      <dsp:nvSpPr>
        <dsp:cNvPr id="0" name=""/>
        <dsp:cNvSpPr/>
      </dsp:nvSpPr>
      <dsp:spPr>
        <a:xfrm>
          <a:off x="326781" y="777351"/>
          <a:ext cx="740726" cy="7392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9000" r="-3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270E-BB12-40D0-B056-7D2E7AB1B64D}">
      <dsp:nvSpPr>
        <dsp:cNvPr id="0" name=""/>
        <dsp:cNvSpPr/>
      </dsp:nvSpPr>
      <dsp:spPr>
        <a:xfrm>
          <a:off x="1098405" y="429055"/>
          <a:ext cx="3188011" cy="155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83" tIns="164483" rIns="164483" bIns="16448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Understanding current network topology</a:t>
          </a:r>
        </a:p>
      </dsp:txBody>
      <dsp:txXfrm>
        <a:off x="1098405" y="429055"/>
        <a:ext cx="3188011" cy="1554169"/>
      </dsp:txXfrm>
    </dsp:sp>
    <dsp:sp modelId="{263D24BA-C7DE-4004-8872-20941EAA42CC}">
      <dsp:nvSpPr>
        <dsp:cNvPr id="0" name=""/>
        <dsp:cNvSpPr/>
      </dsp:nvSpPr>
      <dsp:spPr>
        <a:xfrm>
          <a:off x="4017227" y="298244"/>
          <a:ext cx="2779978" cy="162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55" tIns="142255" rIns="142255" bIns="1422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many ECMP paths does a given demand take across the network?</a:t>
          </a:r>
        </a:p>
      </dsp:txBody>
      <dsp:txXfrm>
        <a:off x="4017227" y="298244"/>
        <a:ext cx="2779978" cy="1624884"/>
      </dsp:txXfrm>
    </dsp:sp>
    <dsp:sp modelId="{5C860713-C538-47C4-A056-BD51C62B98F8}">
      <dsp:nvSpPr>
        <dsp:cNvPr id="0" name=""/>
        <dsp:cNvSpPr/>
      </dsp:nvSpPr>
      <dsp:spPr>
        <a:xfrm>
          <a:off x="-79822" y="2516861"/>
          <a:ext cx="7084469" cy="1344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11059-95D0-45A1-99A2-5732B4C29DA3}">
      <dsp:nvSpPr>
        <dsp:cNvPr id="0" name=""/>
        <dsp:cNvSpPr/>
      </dsp:nvSpPr>
      <dsp:spPr>
        <a:xfrm>
          <a:off x="326781" y="2819294"/>
          <a:ext cx="740726" cy="7392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CC8D9-9389-4468-AE1E-4A7B0938CC02}">
      <dsp:nvSpPr>
        <dsp:cNvPr id="0" name=""/>
        <dsp:cNvSpPr/>
      </dsp:nvSpPr>
      <dsp:spPr>
        <a:xfrm>
          <a:off x="1150083" y="2441966"/>
          <a:ext cx="3188011" cy="155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83" tIns="164483" rIns="164483" bIns="16448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Understanding failover by modeling failures</a:t>
          </a:r>
        </a:p>
      </dsp:txBody>
      <dsp:txXfrm>
        <a:off x="1150083" y="2441966"/>
        <a:ext cx="3188011" cy="1554169"/>
      </dsp:txXfrm>
    </dsp:sp>
    <dsp:sp modelId="{6993F322-3959-43B4-A775-F288659C2C40}">
      <dsp:nvSpPr>
        <dsp:cNvPr id="0" name=""/>
        <dsp:cNvSpPr/>
      </dsp:nvSpPr>
      <dsp:spPr>
        <a:xfrm>
          <a:off x="4662123" y="2516861"/>
          <a:ext cx="2224356" cy="134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55" tIns="142255" rIns="142255" bIns="1422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Link(s)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Node(s)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Shared risk link group(s) (SRLG</a:t>
          </a:r>
          <a:r>
            <a:rPr lang="en-US" sz="1500" kern="1200" dirty="0"/>
            <a:t>) </a:t>
          </a:r>
        </a:p>
      </dsp:txBody>
      <dsp:txXfrm>
        <a:off x="4662123" y="2516861"/>
        <a:ext cx="2224356" cy="1344146"/>
      </dsp:txXfrm>
    </dsp:sp>
    <dsp:sp modelId="{ACCB9E8A-BF55-4022-B7BC-802EA6D5A83A}">
      <dsp:nvSpPr>
        <dsp:cNvPr id="0" name=""/>
        <dsp:cNvSpPr/>
      </dsp:nvSpPr>
      <dsp:spPr>
        <a:xfrm>
          <a:off x="-79822" y="4459573"/>
          <a:ext cx="7084469" cy="1344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5E318-B537-4068-86CE-DA9AEA1280E2}">
      <dsp:nvSpPr>
        <dsp:cNvPr id="0" name=""/>
        <dsp:cNvSpPr/>
      </dsp:nvSpPr>
      <dsp:spPr>
        <a:xfrm>
          <a:off x="326781" y="4762006"/>
          <a:ext cx="740726" cy="7392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88C15-0B59-4463-9A5D-29B1E70F7AFB}">
      <dsp:nvSpPr>
        <dsp:cNvPr id="0" name=""/>
        <dsp:cNvSpPr/>
      </dsp:nvSpPr>
      <dsp:spPr>
        <a:xfrm>
          <a:off x="1174981" y="4417082"/>
          <a:ext cx="3249985" cy="155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83" tIns="164483" rIns="164483" bIns="16448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Understanding where it makes sense to augment a network</a:t>
          </a:r>
        </a:p>
      </dsp:txBody>
      <dsp:txXfrm>
        <a:off x="1174981" y="4417082"/>
        <a:ext cx="3249985" cy="1554169"/>
      </dsp:txXfrm>
    </dsp:sp>
    <dsp:sp modelId="{873C8512-5F3F-4F9D-B864-3ABFC417A159}">
      <dsp:nvSpPr>
        <dsp:cNvPr id="0" name=""/>
        <dsp:cNvSpPr/>
      </dsp:nvSpPr>
      <dsp:spPr>
        <a:xfrm>
          <a:off x="4662123" y="4459573"/>
          <a:ext cx="2224356" cy="134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55" tIns="142255" rIns="142255" bIns="1422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 capital where it’s most needed</a:t>
          </a:r>
          <a:endParaRPr lang="en-US" sz="15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Don’t strand capital</a:t>
          </a:r>
        </a:p>
      </dsp:txBody>
      <dsp:txXfrm>
        <a:off x="4662123" y="4459573"/>
        <a:ext cx="2224356" cy="1344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70D7D-7617-47AE-8DE4-7889653A907D}">
      <dsp:nvSpPr>
        <dsp:cNvPr id="0" name=""/>
        <dsp:cNvSpPr/>
      </dsp:nvSpPr>
      <dsp:spPr>
        <a:xfrm>
          <a:off x="-182226" y="1014674"/>
          <a:ext cx="7474100" cy="18509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7932E-00E8-4005-9E23-75C9FA09BDA2}">
      <dsp:nvSpPr>
        <dsp:cNvPr id="0" name=""/>
        <dsp:cNvSpPr/>
      </dsp:nvSpPr>
      <dsp:spPr>
        <a:xfrm>
          <a:off x="377683" y="1431136"/>
          <a:ext cx="1018019" cy="1018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9000" r="-3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270E-BB12-40D0-B056-7D2E7AB1B64D}">
      <dsp:nvSpPr>
        <dsp:cNvPr id="0" name=""/>
        <dsp:cNvSpPr/>
      </dsp:nvSpPr>
      <dsp:spPr>
        <a:xfrm>
          <a:off x="1955612" y="1014674"/>
          <a:ext cx="3363345" cy="185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92" tIns="195892" rIns="195892" bIns="19589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Understanding how changes in the network affect traffic flow </a:t>
          </a:r>
        </a:p>
      </dsp:txBody>
      <dsp:txXfrm>
        <a:off x="1955612" y="1014674"/>
        <a:ext cx="3363345" cy="1850943"/>
      </dsp:txXfrm>
    </dsp:sp>
    <dsp:sp modelId="{263D24BA-C7DE-4004-8872-20941EAA42CC}">
      <dsp:nvSpPr>
        <dsp:cNvPr id="0" name=""/>
        <dsp:cNvSpPr/>
      </dsp:nvSpPr>
      <dsp:spPr>
        <a:xfrm>
          <a:off x="4950322" y="1014674"/>
          <a:ext cx="2706004" cy="185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92" tIns="195892" rIns="195892" bIns="19589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More/less traffic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Adding capacity to existing link(s)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New link(s)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Metric changes</a:t>
          </a:r>
        </a:p>
      </dsp:txBody>
      <dsp:txXfrm>
        <a:off x="4950322" y="1014674"/>
        <a:ext cx="2706004" cy="1850943"/>
      </dsp:txXfrm>
    </dsp:sp>
    <dsp:sp modelId="{5C860713-C538-47C4-A056-BD51C62B98F8}">
      <dsp:nvSpPr>
        <dsp:cNvPr id="0" name=""/>
        <dsp:cNvSpPr/>
      </dsp:nvSpPr>
      <dsp:spPr>
        <a:xfrm>
          <a:off x="-182226" y="3328353"/>
          <a:ext cx="7474100" cy="18509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11059-95D0-45A1-99A2-5732B4C29DA3}">
      <dsp:nvSpPr>
        <dsp:cNvPr id="0" name=""/>
        <dsp:cNvSpPr/>
      </dsp:nvSpPr>
      <dsp:spPr>
        <a:xfrm>
          <a:off x="377683" y="3744816"/>
          <a:ext cx="1018019" cy="1018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51000" r="-51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CC8D9-9389-4468-AE1E-4A7B0938CC02}">
      <dsp:nvSpPr>
        <dsp:cNvPr id="0" name=""/>
        <dsp:cNvSpPr/>
      </dsp:nvSpPr>
      <dsp:spPr>
        <a:xfrm>
          <a:off x="1955612" y="3328353"/>
          <a:ext cx="3363345" cy="185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92" tIns="195892" rIns="195892" bIns="19589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RSVP Implementations</a:t>
          </a:r>
        </a:p>
      </dsp:txBody>
      <dsp:txXfrm>
        <a:off x="1955612" y="3328353"/>
        <a:ext cx="3363345" cy="1850943"/>
      </dsp:txXfrm>
    </dsp:sp>
    <dsp:sp modelId="{6993F322-3959-43B4-A775-F288659C2C40}">
      <dsp:nvSpPr>
        <dsp:cNvPr id="0" name=""/>
        <dsp:cNvSpPr/>
      </dsp:nvSpPr>
      <dsp:spPr>
        <a:xfrm>
          <a:off x="5214999" y="3328353"/>
          <a:ext cx="2176651" cy="185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92" tIns="195892" rIns="195892" bIns="19589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Adding RSVP overlay to IGP network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Adding/removing parallel LSPs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Failover</a:t>
          </a:r>
        </a:p>
      </dsp:txBody>
      <dsp:txXfrm>
        <a:off x="5214999" y="3328353"/>
        <a:ext cx="2176651" cy="185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A0EBA-3DC2-3648-A6BA-E877F637AF9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3263" y="6751320"/>
            <a:ext cx="4619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Non-Juniper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433E5-CB7E-7447-98F2-8816544CEAEF}"/>
              </a:ext>
            </a:extLst>
          </p:cNvPr>
          <p:cNvSpPr/>
          <p:nvPr userDrawn="1"/>
        </p:nvSpPr>
        <p:spPr>
          <a:xfrm>
            <a:off x="5659821" y="6751320"/>
            <a:ext cx="772510" cy="10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8805-33DD-FE4A-B974-91785E02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46043"/>
            <a:ext cx="7396904" cy="340479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pyNTM </a:t>
            </a:r>
            <a:br>
              <a:rPr lang="en-US" dirty="0"/>
            </a:br>
            <a:r>
              <a:rPr lang="en-US" dirty="0"/>
              <a:t>Training Module 1 - intro to pyNTM and modeling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910A-AD61-F140-961F-28734942B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py</a:t>
            </a:r>
            <a:r>
              <a:rPr lang="en-US" dirty="0"/>
              <a:t>thon3 </a:t>
            </a:r>
            <a:r>
              <a:rPr lang="en-US" u="sng" dirty="0"/>
              <a:t>N</a:t>
            </a:r>
            <a:r>
              <a:rPr lang="en-US" dirty="0"/>
              <a:t>etwork </a:t>
            </a:r>
            <a:r>
              <a:rPr lang="en-US" u="sng" dirty="0"/>
              <a:t>T</a:t>
            </a:r>
            <a:r>
              <a:rPr lang="en-US" dirty="0"/>
              <a:t>raffic </a:t>
            </a:r>
            <a:r>
              <a:rPr lang="en-US" u="sng" dirty="0"/>
              <a:t>M</a:t>
            </a:r>
            <a:r>
              <a:rPr lang="en-US" dirty="0"/>
              <a:t>odeler (pyNTM) </a:t>
            </a:r>
          </a:p>
          <a:p>
            <a:r>
              <a:rPr lang="en-US" dirty="0"/>
              <a:t>Tim Fiola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715DF-2CCC-0940-B30C-9B3DC852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3" y="4050833"/>
            <a:ext cx="3107930" cy="25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A984-83CC-154E-9C1C-E20DC1E6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modeling provides </a:t>
            </a:r>
            <a:r>
              <a:rPr lang="en-US" i="1" dirty="0"/>
              <a:t>simulation</a:t>
            </a:r>
            <a:r>
              <a:rPr lang="en-US" dirty="0"/>
              <a:t>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93D5-A39F-B04A-84FA-CCD6B381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331640" cy="4692822"/>
          </a:xfrm>
        </p:spPr>
        <p:txBody>
          <a:bodyPr>
            <a:normAutofit/>
          </a:bodyPr>
          <a:lstStyle/>
          <a:p>
            <a:r>
              <a:rPr lang="en-US" sz="2000" dirty="0"/>
              <a:t>Applying the traffic matrix to the topology and converging the model produces a </a:t>
            </a:r>
            <a:r>
              <a:rPr lang="en-US" sz="2000" i="1" dirty="0"/>
              <a:t>simulation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modeling engine </a:t>
            </a:r>
            <a:r>
              <a:rPr lang="en-US" sz="1800" dirty="0"/>
              <a:t>governs behaviors of demands, LSPs, etc in the model</a:t>
            </a:r>
          </a:p>
          <a:p>
            <a:pPr lvl="1"/>
            <a:r>
              <a:rPr lang="en-US" sz="1800" dirty="0"/>
              <a:t>pyNTM has a modeling engine</a:t>
            </a:r>
          </a:p>
          <a:p>
            <a:r>
              <a:rPr lang="en-US" sz="2000" dirty="0"/>
              <a:t>For a given day, you can produce a simulation for different parts of the day by creating a traffic matrix that reflects source and destination traffic entries for each part of the day</a:t>
            </a:r>
          </a:p>
          <a:p>
            <a:pPr lvl="1"/>
            <a:r>
              <a:rPr lang="en-US" sz="1800" dirty="0"/>
              <a:t>What happens during a given failure if it were to occur at different parts of the day?</a:t>
            </a:r>
          </a:p>
          <a:p>
            <a:pPr lvl="1"/>
            <a:r>
              <a:rPr lang="en-US" sz="1800" dirty="0"/>
              <a:t>What is the best time to conduct a maintenance on a given router?</a:t>
            </a:r>
          </a:p>
          <a:p>
            <a:pPr lvl="1"/>
            <a:r>
              <a:rPr lang="en-US" sz="1800" dirty="0"/>
              <a:t>Where is the best place to augment the network to best handle our holiday traffic matrices?</a:t>
            </a:r>
          </a:p>
        </p:txBody>
      </p:sp>
    </p:spTree>
    <p:extLst>
      <p:ext uri="{BB962C8B-B14F-4D97-AF65-F5344CB8AC3E}">
        <p14:creationId xmlns:p14="http://schemas.microsoft.com/office/powerpoint/2010/main" val="212300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B6439-ED5B-394E-991D-A76715C4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87" y="225015"/>
            <a:ext cx="9323916" cy="954157"/>
          </a:xfrm>
        </p:spPr>
        <p:txBody>
          <a:bodyPr>
            <a:noAutofit/>
          </a:bodyPr>
          <a:lstStyle/>
          <a:p>
            <a:r>
              <a:rPr lang="en-US" sz="3100" dirty="0"/>
              <a:t>Wide area network modeling vs legacy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2F59D-D699-4E46-933C-758233856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822" y="971942"/>
            <a:ext cx="4185623" cy="576262"/>
          </a:xfrm>
        </p:spPr>
        <p:txBody>
          <a:bodyPr/>
          <a:lstStyle/>
          <a:p>
            <a:r>
              <a:rPr lang="en-US" dirty="0"/>
              <a:t>Non-modeling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549A9-1386-FC40-AFDE-5AFE5CAD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548205"/>
            <a:ext cx="4185623" cy="4991744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Rules of thumb, such as augmenting a circuit when it reaches 50% utilization, don’t guarantee that a given circuit will be able to handle the events </a:t>
            </a:r>
            <a:r>
              <a:rPr lang="en-US" sz="3200" i="1" dirty="0"/>
              <a:t>you are interested</a:t>
            </a:r>
            <a:r>
              <a:rPr lang="en-US" sz="3200" dirty="0"/>
              <a:t> in</a:t>
            </a:r>
          </a:p>
          <a:p>
            <a:r>
              <a:rPr lang="en-US" sz="3200" dirty="0"/>
              <a:t>Planning an auto-bandwidth RSVP network adds additional complexity</a:t>
            </a:r>
          </a:p>
          <a:p>
            <a:pPr lvl="1"/>
            <a:r>
              <a:rPr lang="en-US" sz="2900" dirty="0"/>
              <a:t>The demands a link handles can change throughout the day/week/season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8F2CCF-A41F-9049-8B4D-858059C78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957541"/>
            <a:ext cx="4185618" cy="576262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63591A-85E0-164F-8748-9FA864DB2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548205"/>
            <a:ext cx="5340130" cy="4991744"/>
          </a:xfrm>
        </p:spPr>
        <p:txBody>
          <a:bodyPr>
            <a:noAutofit/>
          </a:bodyPr>
          <a:lstStyle/>
          <a:p>
            <a:r>
              <a:rPr lang="en-US" sz="2000" dirty="0"/>
              <a:t>Simulations allow for </a:t>
            </a:r>
          </a:p>
          <a:p>
            <a:pPr lvl="1"/>
            <a:r>
              <a:rPr lang="en-US" sz="1800" dirty="0"/>
              <a:t>Understanding how your network traffic will behave during a failure event</a:t>
            </a:r>
          </a:p>
          <a:p>
            <a:pPr lvl="1"/>
            <a:r>
              <a:rPr lang="en-US" sz="1800" dirty="0"/>
              <a:t>Understanding how your network will behave with additional traffic</a:t>
            </a:r>
          </a:p>
          <a:p>
            <a:pPr lvl="1"/>
            <a:r>
              <a:rPr lang="en-US" sz="1800" dirty="0"/>
              <a:t>Better understanding of how RSVP LSP meshes will behave</a:t>
            </a:r>
          </a:p>
          <a:p>
            <a:r>
              <a:rPr lang="en-US" sz="2000" dirty="0"/>
              <a:t>Understanding your network allows you to </a:t>
            </a:r>
          </a:p>
          <a:p>
            <a:pPr lvl="1"/>
            <a:r>
              <a:rPr lang="en-US" sz="1800" dirty="0"/>
              <a:t>Efficiently allocate capacity/capital where it’s really needed</a:t>
            </a:r>
          </a:p>
          <a:p>
            <a:pPr lvl="1"/>
            <a:r>
              <a:rPr lang="en-US" sz="1800" dirty="0"/>
              <a:t>Plan for and understand events you care about</a:t>
            </a:r>
          </a:p>
          <a:p>
            <a:r>
              <a:rPr lang="en-US" sz="2000" dirty="0"/>
              <a:t>At a minimum, allows you to make a more educated estimation</a:t>
            </a:r>
          </a:p>
        </p:txBody>
      </p:sp>
    </p:spTree>
    <p:extLst>
      <p:ext uri="{BB962C8B-B14F-4D97-AF65-F5344CB8AC3E}">
        <p14:creationId xmlns:p14="http://schemas.microsoft.com/office/powerpoint/2010/main" val="145787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77A9-F848-6A4A-9757-95FF5ED5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Some example use cases for network model</a:t>
            </a:r>
            <a:endParaRPr lang="en-US" sz="4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5F82C7-1562-40BA-BB2F-E46EAD4A6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673912"/>
              </p:ext>
            </p:extLst>
          </p:nvPr>
        </p:nvGraphicFramePr>
        <p:xfrm>
          <a:off x="4802730" y="281354"/>
          <a:ext cx="7084469" cy="6179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63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77A9-F848-6A4A-9757-95FF5ED5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More example use cases for network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5F82C7-1562-40BA-BB2F-E46EAD4A6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36675"/>
              </p:ext>
            </p:extLst>
          </p:nvPr>
        </p:nvGraphicFramePr>
        <p:xfrm>
          <a:off x="4378942" y="267721"/>
          <a:ext cx="7474100" cy="619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7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4DEC-04BF-4E4F-9990-524B87A4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BC93-3C44-304C-A38E-04A3AA4A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Open-source tools that allow programmatic network modeling and simulation</a:t>
            </a:r>
          </a:p>
          <a:p>
            <a:r>
              <a:rPr lang="en-US" sz="2800" dirty="0"/>
              <a:t>Specifically, there are two needed components</a:t>
            </a:r>
          </a:p>
          <a:p>
            <a:pPr lvl="1"/>
            <a:r>
              <a:rPr lang="en-US" sz="2400" dirty="0"/>
              <a:t>Open source modeling engines </a:t>
            </a:r>
          </a:p>
          <a:p>
            <a:pPr lvl="1"/>
            <a:r>
              <a:rPr lang="en-US" sz="2400" dirty="0"/>
              <a:t>Open source tools to create reasonable traffic matrices</a:t>
            </a:r>
          </a:p>
          <a:p>
            <a:r>
              <a:rPr lang="en-US" sz="2600" dirty="0"/>
              <a:t>Nice to have: open source GUI for </a:t>
            </a:r>
            <a:r>
              <a:rPr lang="en-US" sz="2600" dirty="0" err="1"/>
              <a:t>visualizaton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0228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9E5E-B9FB-1C43-B5E2-03A079DD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pyNTM?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1472-5DE4-0F47-84AC-DB852870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pyNTM is the </a:t>
            </a:r>
            <a:r>
              <a:rPr lang="en-US" sz="2400" u="sng" dirty="0"/>
              <a:t>py</a:t>
            </a:r>
            <a:r>
              <a:rPr lang="en-US" sz="2400" dirty="0"/>
              <a:t>thon3 </a:t>
            </a:r>
            <a:r>
              <a:rPr lang="en-US" sz="2400" u="sng" dirty="0"/>
              <a:t>N</a:t>
            </a:r>
            <a:r>
              <a:rPr lang="en-US" sz="2400" dirty="0"/>
              <a:t>etwork </a:t>
            </a:r>
            <a:r>
              <a:rPr lang="en-US" sz="2400" u="sng" dirty="0"/>
              <a:t>T</a:t>
            </a:r>
            <a:r>
              <a:rPr lang="en-US" sz="2400" dirty="0"/>
              <a:t>raffic </a:t>
            </a:r>
            <a:r>
              <a:rPr lang="en-US" sz="2400" u="sng" dirty="0"/>
              <a:t>M</a:t>
            </a:r>
            <a:r>
              <a:rPr lang="en-US" sz="2400" dirty="0"/>
              <a:t>odeler</a:t>
            </a:r>
          </a:p>
          <a:p>
            <a:r>
              <a:rPr lang="en-US" sz="2400" dirty="0"/>
              <a:t>pyNTM is an </a:t>
            </a:r>
            <a:r>
              <a:rPr lang="en-US" sz="2400" b="1" dirty="0"/>
              <a:t>open source </a:t>
            </a:r>
            <a:r>
              <a:rPr lang="en-US" sz="2400" dirty="0"/>
              <a:t>WAN </a:t>
            </a:r>
            <a:r>
              <a:rPr lang="en-US" sz="2400" i="1" dirty="0"/>
              <a:t>modeling engine</a:t>
            </a:r>
          </a:p>
          <a:p>
            <a:r>
              <a:rPr lang="en-US" sz="2400" dirty="0"/>
              <a:t>Applies a traffic matrix to a network topology to route traffic as the network would</a:t>
            </a:r>
          </a:p>
          <a:p>
            <a:pPr lvl="1"/>
            <a:r>
              <a:rPr lang="en-US" sz="2000" dirty="0"/>
              <a:t>Uses </a:t>
            </a:r>
            <a:r>
              <a:rPr lang="en-US" sz="2000" i="1" dirty="0"/>
              <a:t>networkx</a:t>
            </a:r>
            <a:r>
              <a:rPr lang="en-US" sz="2000" dirty="0"/>
              <a:t> module to get the topology path info</a:t>
            </a:r>
          </a:p>
          <a:p>
            <a:pPr lvl="1"/>
            <a:r>
              <a:rPr lang="en-US" sz="2000" dirty="0"/>
              <a:t>networkx is a GREAT tool to get path info in a topology</a:t>
            </a:r>
          </a:p>
          <a:p>
            <a:pPr lvl="1"/>
            <a:r>
              <a:rPr lang="en-US" sz="2000" dirty="0"/>
              <a:t>There’s more to modeling than just path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0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49B00-95EC-A140-9D57-2AD1D9B4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Why is pyNTM helpful?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5A85-A8DB-164C-A0BE-94429295A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249382"/>
            <a:ext cx="6341016" cy="64245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PyNTM leverages path information from </a:t>
            </a:r>
            <a:r>
              <a:rPr lang="en-US" sz="2000" i="1" dirty="0"/>
              <a:t>networkx</a:t>
            </a:r>
            <a:r>
              <a:rPr lang="en-US" sz="2000" dirty="0"/>
              <a:t> in a </a:t>
            </a:r>
            <a:r>
              <a:rPr lang="en-US" sz="2000" i="1" dirty="0"/>
              <a:t>network state-specific context</a:t>
            </a:r>
            <a:r>
              <a:rPr lang="en-US" sz="2000" dirty="0"/>
              <a:t>, allowing for modeling of </a:t>
            </a:r>
            <a:r>
              <a:rPr lang="en-US" sz="2000" i="1" dirty="0"/>
              <a:t>network-specific</a:t>
            </a:r>
            <a:r>
              <a:rPr lang="en-US" sz="2000" dirty="0"/>
              <a:t> state:</a:t>
            </a:r>
          </a:p>
          <a:p>
            <a:pPr lvl="1"/>
            <a:r>
              <a:rPr lang="en-US" sz="1800" dirty="0"/>
              <a:t>Modeling utilization on interfaces</a:t>
            </a:r>
          </a:p>
          <a:p>
            <a:pPr lvl="1"/>
            <a:r>
              <a:rPr lang="en-US" sz="1800" dirty="0"/>
              <a:t>Modeling traffic demands consuming interface bandwidth</a:t>
            </a:r>
          </a:p>
          <a:p>
            <a:pPr lvl="1"/>
            <a:r>
              <a:rPr lang="en-US" sz="1800" dirty="0"/>
              <a:t>Modeling RSVP LSPs consuming reservable interface bandwidth</a:t>
            </a:r>
          </a:p>
          <a:p>
            <a:pPr lvl="1"/>
            <a:r>
              <a:rPr lang="en-US" sz="1800" dirty="0"/>
              <a:t>Associating a traffic demand with the specific interfaces along the path(s)</a:t>
            </a:r>
          </a:p>
          <a:p>
            <a:pPr lvl="1"/>
            <a:r>
              <a:rPr lang="en-US" sz="1800" dirty="0"/>
              <a:t>Determining the available path(s) that have a given amount of reservable bandwidth</a:t>
            </a:r>
          </a:p>
          <a:p>
            <a:r>
              <a:rPr lang="en-US" sz="2000" dirty="0"/>
              <a:t>pyNTM APIs allow for programmatic network modeling capability</a:t>
            </a:r>
          </a:p>
          <a:p>
            <a:pPr lvl="1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908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E22C1-E004-F74E-8881-3829FBCB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777" y="575222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Why is pyNTM helpful? (continued)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22B6-9B49-BF4D-9626-F72BABBD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320634"/>
            <a:ext cx="6341016" cy="64479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pyNTM allows users to easily modify the network topology and determine alternate network state based on that change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Failing layer3 Nodes, Circuits, SRLGs, etc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Adding new Nodes, Interfaces, traffic Demands, etc to the topology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Adding new/additional auto-bandwidth LSPs to the network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pyNTM is specifically designed to easily relate the following items: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Traffic Demands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RSVP LSPs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Path info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Interfaces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Nodes</a:t>
            </a: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AD388A-9A90-894A-A177-343C0127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3" y="4013200"/>
            <a:ext cx="3107930" cy="25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0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166B-C4E0-B74E-8B8B-097872AC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0843"/>
          </a:xfrm>
        </p:spPr>
        <p:txBody>
          <a:bodyPr/>
          <a:lstStyle/>
          <a:p>
            <a:r>
              <a:rPr lang="en-US" dirty="0"/>
              <a:t>pyNTM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87E6-A127-B54F-88DE-0761515E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6868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pyNTM </a:t>
            </a:r>
            <a:r>
              <a:rPr lang="en-US" sz="2200" i="1" dirty="0"/>
              <a:t>Model</a:t>
            </a:r>
            <a:r>
              <a:rPr lang="en-US" sz="2200" dirty="0"/>
              <a:t> object describes the network topology</a:t>
            </a:r>
          </a:p>
          <a:p>
            <a:r>
              <a:rPr lang="en-US" sz="2200" dirty="0"/>
              <a:t>The Model object contains the following objects:</a:t>
            </a:r>
          </a:p>
          <a:p>
            <a:pPr lvl="1"/>
            <a:r>
              <a:rPr lang="en-US" sz="1900" dirty="0"/>
              <a:t>Interfaces/Circuits</a:t>
            </a:r>
          </a:p>
          <a:p>
            <a:pPr lvl="1"/>
            <a:r>
              <a:rPr lang="en-US" sz="1900" dirty="0"/>
              <a:t>Nodes</a:t>
            </a:r>
          </a:p>
          <a:p>
            <a:pPr lvl="1"/>
            <a:r>
              <a:rPr lang="en-US" sz="1900" dirty="0"/>
              <a:t>Demands (traffic)</a:t>
            </a:r>
          </a:p>
          <a:p>
            <a:pPr lvl="1"/>
            <a:r>
              <a:rPr lang="en-US" sz="1900" dirty="0"/>
              <a:t>RSVP LSPs</a:t>
            </a:r>
          </a:p>
          <a:p>
            <a:pPr lvl="1"/>
            <a:r>
              <a:rPr lang="en-US" sz="1900" dirty="0"/>
              <a:t>Shared Risk Link Groups</a:t>
            </a:r>
          </a:p>
          <a:p>
            <a:r>
              <a:rPr lang="en-US" sz="2100" dirty="0"/>
              <a:t>The Model object applies the traffic matrix to the topology, allowing the traffic to flow as it would in a real network</a:t>
            </a:r>
          </a:p>
          <a:p>
            <a:pPr lvl="1"/>
            <a:r>
              <a:rPr lang="en-US" sz="1900" dirty="0"/>
              <a:t>This produces a simulation</a:t>
            </a:r>
          </a:p>
          <a:p>
            <a:r>
              <a:rPr lang="en-US" sz="2100" dirty="0"/>
              <a:t>Valuable data can be mined from simulation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3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E3FC-D7A7-D249-B11A-D193960F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pyNTM features (as of 1.5)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23B1-0E8F-F945-B490-5A5EB8B4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IGP (OSPF/ISIS)</a:t>
            </a:r>
          </a:p>
          <a:p>
            <a:r>
              <a:rPr lang="en-US" dirty="0"/>
              <a:t>RSVP LSPs</a:t>
            </a:r>
          </a:p>
          <a:p>
            <a:pPr lvl="1"/>
            <a:r>
              <a:rPr lang="en-US" dirty="0"/>
              <a:t>Supports full mesh</a:t>
            </a:r>
          </a:p>
          <a:p>
            <a:pPr lvl="2"/>
            <a:r>
              <a:rPr lang="en-US" dirty="0"/>
              <a:t>IGP shortcuts is on the roadmap</a:t>
            </a:r>
          </a:p>
          <a:p>
            <a:pPr lvl="1"/>
            <a:r>
              <a:rPr lang="en-US" dirty="0"/>
              <a:t>Auto-bandwidth</a:t>
            </a:r>
          </a:p>
          <a:p>
            <a:pPr lvl="1"/>
            <a:r>
              <a:rPr lang="en-US" dirty="0"/>
              <a:t>Fixed/manually-assigned setup bandwidth</a:t>
            </a:r>
          </a:p>
          <a:p>
            <a:r>
              <a:rPr lang="en-US" dirty="0"/>
              <a:t>Shared Risk Link Groups (SRLGs)</a:t>
            </a:r>
          </a:p>
          <a:p>
            <a:r>
              <a:rPr lang="en-US" dirty="0"/>
              <a:t>Feature requests are accepted on GitHub!</a:t>
            </a:r>
          </a:p>
        </p:txBody>
      </p:sp>
    </p:spTree>
    <p:extLst>
      <p:ext uri="{BB962C8B-B14F-4D97-AF65-F5344CB8AC3E}">
        <p14:creationId xmlns:p14="http://schemas.microsoft.com/office/powerpoint/2010/main" val="16074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8805-33DD-FE4A-B974-91785E02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646043"/>
            <a:ext cx="7766935" cy="340479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NANOG Session: </a:t>
            </a:r>
            <a:r>
              <a:rPr lang="en-US" sz="4400" dirty="0"/>
              <a:t>open sourcing the network model and unlocking the value of understanding the wide area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910A-AD61-F140-961F-28734942B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py</a:t>
            </a:r>
            <a:r>
              <a:rPr lang="en-US" dirty="0"/>
              <a:t>thon3 </a:t>
            </a:r>
            <a:r>
              <a:rPr lang="en-US" u="sng" dirty="0"/>
              <a:t>N</a:t>
            </a:r>
            <a:r>
              <a:rPr lang="en-US" dirty="0"/>
              <a:t>etwork </a:t>
            </a:r>
            <a:r>
              <a:rPr lang="en-US" u="sng" dirty="0"/>
              <a:t>T</a:t>
            </a:r>
            <a:r>
              <a:rPr lang="en-US" dirty="0"/>
              <a:t>raffic </a:t>
            </a:r>
            <a:r>
              <a:rPr lang="en-US" u="sng" dirty="0"/>
              <a:t>M</a:t>
            </a:r>
            <a:r>
              <a:rPr lang="en-US" dirty="0"/>
              <a:t>odeler (pyNTM) </a:t>
            </a:r>
          </a:p>
          <a:p>
            <a:r>
              <a:rPr lang="en-US" dirty="0"/>
              <a:t>Tim Fiola – Network Modeling and Automation Enthusiast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715DF-2CCC-0940-B30C-9B3DC852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3" y="4050833"/>
            <a:ext cx="3107930" cy="25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0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0E24-2B5B-1E40-84E6-D60EED5F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modeling/simulation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6BC499-D4E5-8342-ADCA-0FD079F31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398735"/>
              </p:ext>
            </p:extLst>
          </p:nvPr>
        </p:nvGraphicFramePr>
        <p:xfrm>
          <a:off x="677334" y="1663632"/>
          <a:ext cx="9053076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6711">
                  <a:extLst>
                    <a:ext uri="{9D8B030D-6E8A-4147-A177-3AD203B41FA5}">
                      <a16:colId xmlns:a16="http://schemas.microsoft.com/office/drawing/2014/main" val="1864143653"/>
                    </a:ext>
                  </a:extLst>
                </a:gridCol>
                <a:gridCol w="2071320">
                  <a:extLst>
                    <a:ext uri="{9D8B030D-6E8A-4147-A177-3AD203B41FA5}">
                      <a16:colId xmlns:a16="http://schemas.microsoft.com/office/drawing/2014/main" val="587632831"/>
                    </a:ext>
                  </a:extLst>
                </a:gridCol>
                <a:gridCol w="2385045">
                  <a:extLst>
                    <a:ext uri="{9D8B030D-6E8A-4147-A177-3AD203B41FA5}">
                      <a16:colId xmlns:a16="http://schemas.microsoft.com/office/drawing/2014/main" val="154361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Commercial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pyNTM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7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$tens-hundreds of 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APIs for programmatic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Includes capability to create traffic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7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Sophisticated GUI for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0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9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Dependent on 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1361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778B07-EF39-1246-B16E-96C93629E335}"/>
              </a:ext>
            </a:extLst>
          </p:cNvPr>
          <p:cNvSpPr txBox="1">
            <a:spLocks/>
          </p:cNvSpPr>
          <p:nvPr/>
        </p:nvSpPr>
        <p:spPr>
          <a:xfrm>
            <a:off x="677334" y="5151299"/>
            <a:ext cx="5837766" cy="1398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Commercial option examples</a:t>
            </a:r>
          </a:p>
          <a:p>
            <a:pPr lvl="1"/>
            <a:r>
              <a:rPr lang="en-US" sz="1900" dirty="0"/>
              <a:t>Cariden MATE/Cisco Wan Automation Engine</a:t>
            </a:r>
          </a:p>
          <a:p>
            <a:pPr lvl="1"/>
            <a:r>
              <a:rPr lang="en-US" sz="1900" dirty="0"/>
              <a:t>WANDL/Juniper Northstar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84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8B96-0D58-384D-B648-9BACAC86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So who is pyNTM for?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A8DEC7DC-6F5F-4F3E-9B48-596BE1E7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0FB7-B356-444A-9D0A-73811BEC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1284515"/>
            <a:ext cx="5592469" cy="475684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/>
              <a:t>If your org/company can generate a reasonable traffic matrix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Access to data scientists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PMACCT and NetFlow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Forecasted traffic demands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your org has basic python coding skills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your org does not want to rely on and/or manage external modeling vendors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i="1" dirty="0"/>
              <a:t>pyNTM provides the open source modeling and simulation engine and can help you today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5F367B-8586-0340-869D-F1F10AF2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Recorded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390D0-8ADB-4044-BDF1-B37E87D9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Projector screen">
            <a:extLst>
              <a:ext uri="{FF2B5EF4-FFF2-40B4-BE49-F238E27FC236}">
                <a16:creationId xmlns:a16="http://schemas.microsoft.com/office/drawing/2014/main" id="{7B16D646-5A35-4E2E-B232-4A36CA40C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76ED6-D5D5-E84C-8304-9DD56B55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107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383451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6B3A-884B-6444-A313-3345CDD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B02F-A76E-D446-B8FD-8563A684F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5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B930-4DD6-FE49-A7DD-F80D4887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proposition for network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707E-02F9-CA4F-B0A1-DB9B00C8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a large, meshy network it becomes very difficult to understand what traffic flow will look like for a given failure event </a:t>
            </a:r>
          </a:p>
          <a:p>
            <a:pPr lvl="1"/>
            <a:r>
              <a:rPr lang="en-US" dirty="0"/>
              <a:t>This difficulty causes operators to augment and/or turn up additional, expensive WAN circuits in response, using general rules of thumb which don’t guarantee that a given circuit will be able to handle failure events that you are interested in</a:t>
            </a:r>
          </a:p>
          <a:p>
            <a:pPr lvl="2"/>
            <a:r>
              <a:rPr lang="en-US" dirty="0"/>
              <a:t>augmenting a circuit when it reaches 50% utilization</a:t>
            </a:r>
          </a:p>
          <a:p>
            <a:pPr lvl="1"/>
            <a:r>
              <a:rPr lang="en-US" dirty="0"/>
              <a:t>This difficulty causes network planners to spend hours/days/months understanding how their network should be planned to deal with any given event (new traffic, failures, etc.)</a:t>
            </a:r>
          </a:p>
          <a:p>
            <a:r>
              <a:rPr lang="en-US" dirty="0"/>
              <a:t>WAN capacity cannot be solved by throwing money at the problem</a:t>
            </a:r>
          </a:p>
          <a:p>
            <a:pPr lvl="1"/>
            <a:r>
              <a:rPr lang="en-US" dirty="0"/>
              <a:t>WAN circuits are expensive </a:t>
            </a:r>
          </a:p>
          <a:p>
            <a:pPr lvl="1"/>
            <a:r>
              <a:rPr lang="en-US" dirty="0"/>
              <a:t>WAN circuits are not always available</a:t>
            </a:r>
          </a:p>
          <a:p>
            <a:r>
              <a:rPr lang="en-US" dirty="0"/>
              <a:t>Simulations allow for </a:t>
            </a:r>
          </a:p>
          <a:p>
            <a:pPr lvl="1"/>
            <a:r>
              <a:rPr lang="en-US" dirty="0"/>
              <a:t>Understanding how your network traffic will behave during a failure event</a:t>
            </a:r>
          </a:p>
          <a:p>
            <a:pPr lvl="1"/>
            <a:r>
              <a:rPr lang="en-US" dirty="0"/>
              <a:t>Understanding how your network will behave with additional traffic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7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0557-50AA-784C-BB39-6D92B634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proposition for network modeling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F506-08CE-A34A-9E2B-8A93D162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your network allows you to </a:t>
            </a:r>
          </a:p>
          <a:p>
            <a:pPr lvl="1"/>
            <a:r>
              <a:rPr lang="en-US" dirty="0"/>
              <a:t>Smartly augment your network</a:t>
            </a:r>
          </a:p>
          <a:p>
            <a:pPr lvl="2"/>
            <a:r>
              <a:rPr lang="en-US" dirty="0"/>
              <a:t>Don’t augment where it’s not needed (stranding capital) for the failure scenarios you care about</a:t>
            </a:r>
          </a:p>
          <a:p>
            <a:pPr lvl="2"/>
            <a:r>
              <a:rPr lang="en-US" dirty="0"/>
              <a:t>Ensure you augment where it will be needed for the failure scenarios you care about</a:t>
            </a:r>
          </a:p>
          <a:p>
            <a:pPr lvl="1"/>
            <a:r>
              <a:rPr lang="en-US" dirty="0"/>
              <a:t>Understand how new traffic will affect the existing network in steady state and failover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74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ACF3-899C-5E4B-A227-2B103B5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D31EF-6A5B-C84B-9402-DD217F8A7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Commercial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CDE8-1C37-5947-BA43-832E6282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812642"/>
          </a:xfrm>
        </p:spPr>
        <p:txBody>
          <a:bodyPr>
            <a:normAutofit/>
          </a:bodyPr>
          <a:lstStyle/>
          <a:p>
            <a:r>
              <a:rPr lang="en-US" dirty="0"/>
              <a:t>Examples (cost$$)</a:t>
            </a:r>
          </a:p>
          <a:p>
            <a:pPr lvl="1"/>
            <a:r>
              <a:rPr lang="en-US" dirty="0"/>
              <a:t>Cariden MATE/Cisco Wan Automation Engine</a:t>
            </a:r>
          </a:p>
          <a:p>
            <a:pPr lvl="1"/>
            <a:r>
              <a:rPr lang="en-US" dirty="0"/>
              <a:t>WANDL/Juniper Northstar</a:t>
            </a:r>
          </a:p>
          <a:p>
            <a:r>
              <a:rPr lang="en-US" dirty="0"/>
              <a:t>Commercial options typically provide</a:t>
            </a:r>
          </a:p>
          <a:p>
            <a:pPr lvl="1"/>
            <a:r>
              <a:rPr lang="en-US" dirty="0"/>
              <a:t>GUI for humans</a:t>
            </a:r>
          </a:p>
          <a:p>
            <a:pPr lvl="1"/>
            <a:r>
              <a:rPr lang="en-US" dirty="0"/>
              <a:t>Capability to automatically create a traffic matrix for your network via gathering network gear stats</a:t>
            </a:r>
          </a:p>
          <a:p>
            <a:pPr lvl="1"/>
            <a:r>
              <a:rPr lang="en-US" dirty="0"/>
              <a:t>API set for programmatic modeling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401EF-4F8B-CF48-B2C1-D670B5DCF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pyNTM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1E1A4-65B5-7145-90A9-AFDDBB7DF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603920"/>
          </a:xfrm>
        </p:spPr>
        <p:txBody>
          <a:bodyPr>
            <a:normAutofit/>
          </a:bodyPr>
          <a:lstStyle/>
          <a:p>
            <a:r>
              <a:rPr lang="en-US" dirty="0"/>
              <a:t>Cost - $0</a:t>
            </a:r>
          </a:p>
          <a:p>
            <a:r>
              <a:rPr lang="en-US" dirty="0"/>
              <a:t>API set for programmatic modeling</a:t>
            </a:r>
          </a:p>
          <a:p>
            <a:r>
              <a:rPr lang="en-US" dirty="0"/>
              <a:t>With basic python skills, you can run network simulations</a:t>
            </a:r>
          </a:p>
          <a:p>
            <a:r>
              <a:rPr lang="en-US" dirty="0"/>
              <a:t>Does not create a traffic matrix</a:t>
            </a:r>
          </a:p>
        </p:txBody>
      </p:sp>
    </p:spTree>
    <p:extLst>
      <p:ext uri="{BB962C8B-B14F-4D97-AF65-F5344CB8AC3E}">
        <p14:creationId xmlns:p14="http://schemas.microsoft.com/office/powerpoint/2010/main" val="120384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68191-D6E8-9247-8E6E-303704E4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Versioning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85A0-77EE-DD42-9B6F-8057DAC4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Training v1.0</a:t>
            </a:r>
          </a:p>
          <a:p>
            <a:r>
              <a:rPr lang="en-US" sz="3200" dirty="0"/>
              <a:t>pyNTM v1.5</a:t>
            </a:r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185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CB0CDC-9DDA-FC46-BB60-322768BC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1929"/>
            <a:ext cx="8596668" cy="13208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D077C-D67B-0346-B406-7E247501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0130"/>
            <a:ext cx="6112086" cy="5406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Network modeling provides value</a:t>
            </a:r>
          </a:p>
          <a:p>
            <a:r>
              <a:rPr lang="en-US" dirty="0"/>
              <a:t>Wide area network model components</a:t>
            </a:r>
          </a:p>
          <a:p>
            <a:r>
              <a:rPr lang="en-US" dirty="0"/>
              <a:t>What roles dan leverage a wide area network model?</a:t>
            </a:r>
          </a:p>
          <a:p>
            <a:r>
              <a:rPr lang="en-US" dirty="0"/>
              <a:t>Objects in a network model</a:t>
            </a:r>
          </a:p>
          <a:p>
            <a:r>
              <a:rPr lang="en-US" dirty="0"/>
              <a:t>Simulations</a:t>
            </a:r>
          </a:p>
          <a:p>
            <a:r>
              <a:rPr lang="en-US" dirty="0"/>
              <a:t>Network modeling use cases</a:t>
            </a:r>
          </a:p>
          <a:p>
            <a:r>
              <a:rPr lang="en-US" dirty="0"/>
              <a:t>We need open source tools in this space</a:t>
            </a:r>
          </a:p>
          <a:p>
            <a:r>
              <a:rPr lang="en-US" dirty="0"/>
              <a:t>What is pyNTM?</a:t>
            </a:r>
          </a:p>
          <a:p>
            <a:r>
              <a:rPr lang="en-US" dirty="0"/>
              <a:t>Why is pyNTM helpful?</a:t>
            </a:r>
          </a:p>
          <a:p>
            <a:r>
              <a:rPr lang="en-US" dirty="0"/>
              <a:t>pyNTM mechanics</a:t>
            </a:r>
          </a:p>
          <a:p>
            <a:r>
              <a:rPr lang="en-US" dirty="0"/>
              <a:t>pyNTM features</a:t>
            </a:r>
          </a:p>
          <a:p>
            <a:r>
              <a:rPr lang="en-US" dirty="0"/>
              <a:t>Wide area network modeling options</a:t>
            </a:r>
          </a:p>
          <a:p>
            <a:r>
              <a:rPr lang="en-US" dirty="0"/>
              <a:t>Who is pyNTM for?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D3D4B-7C24-9043-892B-16EBFD78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20" y="2020176"/>
            <a:ext cx="3438791" cy="28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B033-2FCC-6348-891B-FCFCA8B5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6585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 – Understanding the wide area network during failure states and maintenances and how to grow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897C-3EE0-0A4B-905C-D8583DAC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7241"/>
            <a:ext cx="8596668" cy="3880773"/>
          </a:xfrm>
        </p:spPr>
        <p:txBody>
          <a:bodyPr/>
          <a:lstStyle/>
          <a:p>
            <a:r>
              <a:rPr lang="en-US" sz="2300" dirty="0"/>
              <a:t>In a large, meshy network, it becomes difficult to understand how a given failure will truly impact interface utilization in other parts of the network</a:t>
            </a:r>
          </a:p>
          <a:p>
            <a:pPr lvl="1"/>
            <a:r>
              <a:rPr lang="en-US" sz="2100" dirty="0"/>
              <a:t>leads to educated guessing and general </a:t>
            </a:r>
            <a:r>
              <a:rPr lang="en-US" sz="2100" i="1" dirty="0"/>
              <a:t>rules of thumb</a:t>
            </a:r>
            <a:endParaRPr lang="en-US" sz="2100" dirty="0"/>
          </a:p>
          <a:p>
            <a:r>
              <a:rPr lang="en-US" sz="2300" dirty="0"/>
              <a:t>WAN capacity cannot be solved simply throwing money at the problem</a:t>
            </a:r>
          </a:p>
          <a:p>
            <a:pPr lvl="1"/>
            <a:r>
              <a:rPr lang="en-US" sz="2000" dirty="0"/>
              <a:t>WAN circuits are expensive </a:t>
            </a:r>
          </a:p>
          <a:p>
            <a:pPr lvl="1"/>
            <a:r>
              <a:rPr lang="en-US" sz="2000" dirty="0"/>
              <a:t>WAN circuits are not always available</a:t>
            </a:r>
          </a:p>
          <a:p>
            <a:r>
              <a:rPr lang="en-US" sz="2200" dirty="0"/>
              <a:t>Capital in the WAN must be efficiently allocated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5579-6356-CE4D-86A1-19F41D9B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modeling provides strategic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E6AB-ABB4-8948-9EBE-25725E55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allows unique, data-based understanding of how network will behave during </a:t>
            </a:r>
          </a:p>
          <a:p>
            <a:pPr lvl="1"/>
            <a:r>
              <a:rPr lang="en-US" dirty="0"/>
              <a:t>Failover</a:t>
            </a:r>
          </a:p>
          <a:p>
            <a:pPr lvl="1"/>
            <a:r>
              <a:rPr lang="en-US" dirty="0"/>
              <a:t>Changes in the traffic matrix</a:t>
            </a:r>
          </a:p>
          <a:p>
            <a:pPr lvl="1"/>
            <a:r>
              <a:rPr lang="en-US" dirty="0"/>
              <a:t>Changes in topology, such as adding RSVP mesh or changing a link metric</a:t>
            </a:r>
          </a:p>
          <a:p>
            <a:r>
              <a:rPr lang="en-US" dirty="0"/>
              <a:t>This understanding prevents </a:t>
            </a:r>
          </a:p>
          <a:p>
            <a:pPr lvl="1"/>
            <a:r>
              <a:rPr lang="en-US" dirty="0"/>
              <a:t>overbuilding WAN links, which strands capital</a:t>
            </a:r>
          </a:p>
          <a:p>
            <a:pPr lvl="1"/>
            <a:r>
              <a:rPr lang="en-US" dirty="0"/>
              <a:t>Underbuilding WAN links, which increases risk</a:t>
            </a:r>
          </a:p>
        </p:txBody>
      </p:sp>
    </p:spTree>
    <p:extLst>
      <p:ext uri="{BB962C8B-B14F-4D97-AF65-F5344CB8AC3E}">
        <p14:creationId xmlns:p14="http://schemas.microsoft.com/office/powerpoint/2010/main" val="156388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0276-9344-404E-A06F-F4F3DC4B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886"/>
            <a:ext cx="8596668" cy="1538514"/>
          </a:xfrm>
        </p:spPr>
        <p:txBody>
          <a:bodyPr>
            <a:normAutofit fontScale="90000"/>
          </a:bodyPr>
          <a:lstStyle/>
          <a:p>
            <a:r>
              <a:rPr lang="en-US" dirty="0"/>
              <a:t>A network model provides value for people in the following roles (to name a few)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FE95-2786-D345-A3AB-D3035D2C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000" dirty="0"/>
              <a:t>Capacity Planner</a:t>
            </a:r>
          </a:p>
          <a:p>
            <a:pPr lvl="1"/>
            <a:r>
              <a:rPr lang="en-US" sz="1800" dirty="0"/>
              <a:t>Plan network to optimize latency, cost, simplest topology, etc</a:t>
            </a:r>
          </a:p>
          <a:p>
            <a:r>
              <a:rPr lang="en-US" sz="2000" dirty="0"/>
              <a:t>Network Engineer</a:t>
            </a:r>
          </a:p>
          <a:p>
            <a:pPr lvl="1"/>
            <a:r>
              <a:rPr lang="en-US" sz="1800" dirty="0"/>
              <a:t>Test different topologies</a:t>
            </a:r>
          </a:p>
          <a:p>
            <a:r>
              <a:rPr lang="en-US" sz="2000" dirty="0"/>
              <a:t>Anyone working a maintenance</a:t>
            </a:r>
          </a:p>
          <a:p>
            <a:pPr lvl="1"/>
            <a:r>
              <a:rPr lang="en-US" sz="1800" dirty="0"/>
              <a:t>Simulate the effects of taking down a router (Node) for a maintenance</a:t>
            </a:r>
          </a:p>
          <a:p>
            <a:r>
              <a:rPr lang="en-US" sz="2000" dirty="0"/>
              <a:t>Anyone with interest in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227862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7FB3B7-AC3E-F945-9D22-67E376B77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16204"/>
              </p:ext>
            </p:extLst>
          </p:nvPr>
        </p:nvGraphicFramePr>
        <p:xfrm>
          <a:off x="5036443" y="4061450"/>
          <a:ext cx="3753680" cy="20719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6411">
                  <a:extLst>
                    <a:ext uri="{9D8B030D-6E8A-4147-A177-3AD203B41FA5}">
                      <a16:colId xmlns:a16="http://schemas.microsoft.com/office/drawing/2014/main" val="2146386600"/>
                    </a:ext>
                  </a:extLst>
                </a:gridCol>
                <a:gridCol w="591792">
                  <a:extLst>
                    <a:ext uri="{9D8B030D-6E8A-4147-A177-3AD203B41FA5}">
                      <a16:colId xmlns:a16="http://schemas.microsoft.com/office/drawing/2014/main" val="3918233564"/>
                    </a:ext>
                  </a:extLst>
                </a:gridCol>
                <a:gridCol w="564091">
                  <a:extLst>
                    <a:ext uri="{9D8B030D-6E8A-4147-A177-3AD203B41FA5}">
                      <a16:colId xmlns:a16="http://schemas.microsoft.com/office/drawing/2014/main" val="1064443749"/>
                    </a:ext>
                  </a:extLst>
                </a:gridCol>
                <a:gridCol w="591386">
                  <a:extLst>
                    <a:ext uri="{9D8B030D-6E8A-4147-A177-3AD203B41FA5}">
                      <a16:colId xmlns:a16="http://schemas.microsoft.com/office/drawing/2014/main" val="1464316799"/>
                    </a:ext>
                  </a:extLst>
                </a:gridCol>
              </a:tblGrid>
              <a:tr h="832838">
                <a:tc>
                  <a:txBody>
                    <a:bodyPr/>
                    <a:lstStyle/>
                    <a:p>
                      <a:r>
                        <a:rPr lang="en-US" dirty="0"/>
                        <a:t>        Destination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67251"/>
                  </a:ext>
                </a:extLst>
              </a:tr>
              <a:tr h="38583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26335"/>
                  </a:ext>
                </a:extLst>
              </a:tr>
              <a:tr h="3858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05588"/>
                  </a:ext>
                </a:extLst>
              </a:tr>
              <a:tr h="385837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96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D4CF64B-715C-3146-B3F3-C98C9F47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05" y="193662"/>
            <a:ext cx="8596668" cy="1080052"/>
          </a:xfrm>
        </p:spPr>
        <p:txBody>
          <a:bodyPr>
            <a:normAutofit fontScale="90000"/>
          </a:bodyPr>
          <a:lstStyle/>
          <a:p>
            <a:r>
              <a:rPr lang="en-US" dirty="0"/>
              <a:t>A network model has two inputs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81A5-B8E4-924F-9DC5-EA4588BDC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2585" y="897782"/>
            <a:ext cx="4697103" cy="2740649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Topology</a:t>
            </a:r>
          </a:p>
          <a:p>
            <a:pPr lvl="1"/>
            <a:r>
              <a:rPr lang="en-US" sz="2200" dirty="0"/>
              <a:t>Layer 3 nodes</a:t>
            </a:r>
          </a:p>
          <a:p>
            <a:pPr lvl="1"/>
            <a:r>
              <a:rPr lang="en-US" sz="2200" dirty="0"/>
              <a:t>Circuits (comprised of 2 interfaces) between layer 3 nodes</a:t>
            </a:r>
          </a:p>
          <a:p>
            <a:pPr lvl="1"/>
            <a:r>
              <a:rPr lang="en-US" sz="2200" dirty="0"/>
              <a:t>Shared Risk Link Groups (SRLGs)</a:t>
            </a:r>
          </a:p>
          <a:p>
            <a:pPr lvl="1"/>
            <a:r>
              <a:rPr lang="en-US" sz="2200" dirty="0"/>
              <a:t>RSVP LSPs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54693E-9EB1-5A4B-84C4-D2326B4DA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12" y="990932"/>
            <a:ext cx="4401530" cy="562362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Traffic Matrix</a:t>
            </a:r>
          </a:p>
          <a:p>
            <a:pPr lvl="1"/>
            <a:r>
              <a:rPr lang="en-US" sz="2300" dirty="0"/>
              <a:t>Each entry describes a </a:t>
            </a:r>
            <a:r>
              <a:rPr lang="en-US" sz="2300" i="1" dirty="0"/>
              <a:t>demand</a:t>
            </a:r>
          </a:p>
          <a:p>
            <a:pPr lvl="1"/>
            <a:r>
              <a:rPr lang="en-US" sz="2300" dirty="0"/>
              <a:t>Each demand has</a:t>
            </a:r>
          </a:p>
          <a:p>
            <a:pPr lvl="2"/>
            <a:r>
              <a:rPr lang="en-US" sz="2100" dirty="0"/>
              <a:t> </a:t>
            </a:r>
            <a:r>
              <a:rPr lang="en-US" sz="2100" i="1" dirty="0"/>
              <a:t>magnitude</a:t>
            </a:r>
            <a:r>
              <a:rPr lang="en-US" sz="2100" dirty="0"/>
              <a:t>, which describes how much traffic is in that demand</a:t>
            </a:r>
          </a:p>
          <a:p>
            <a:pPr lvl="2"/>
            <a:r>
              <a:rPr lang="en-US" sz="2100" dirty="0"/>
              <a:t>A source and destination node</a:t>
            </a:r>
          </a:p>
          <a:p>
            <a:pPr lvl="1"/>
            <a:r>
              <a:rPr lang="en-US" sz="2300" dirty="0"/>
              <a:t>The traffic matrix for a network will vary throughout the day, month, season, etc</a:t>
            </a:r>
          </a:p>
          <a:p>
            <a:pPr lvl="1"/>
            <a:r>
              <a:rPr lang="en-US" sz="2300" dirty="0"/>
              <a:t>Getting good traffic matrices can be challenging</a:t>
            </a:r>
          </a:p>
          <a:p>
            <a:pPr lvl="2"/>
            <a:r>
              <a:rPr lang="en-US" sz="2300" dirty="0"/>
              <a:t>Understanding your network’s traffic matrices allows for truly effective engineering and planning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C6A854-8E1E-344F-82D8-99B9C22C42CC}"/>
              </a:ext>
            </a:extLst>
          </p:cNvPr>
          <p:cNvCxnSpPr>
            <a:cxnSpLocks/>
          </p:cNvCxnSpPr>
          <p:nvPr/>
        </p:nvCxnSpPr>
        <p:spPr>
          <a:xfrm>
            <a:off x="4722585" y="3974031"/>
            <a:ext cx="2331503" cy="9535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1C6A3C-B484-FB44-AE2A-3D527830E934}"/>
              </a:ext>
            </a:extLst>
          </p:cNvPr>
          <p:cNvSpPr txBox="1"/>
          <p:nvPr/>
        </p:nvSpPr>
        <p:spPr>
          <a:xfrm>
            <a:off x="5290602" y="3703409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traffic matrix (Mbps)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F7797F-F991-0C4F-8C2D-E3B130C3D681}"/>
              </a:ext>
            </a:extLst>
          </p:cNvPr>
          <p:cNvSpPr/>
          <p:nvPr/>
        </p:nvSpPr>
        <p:spPr>
          <a:xfrm>
            <a:off x="8207027" y="4959942"/>
            <a:ext cx="545453" cy="34535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D6AFA-C319-E94C-B06D-1C29EB7BDE62}"/>
              </a:ext>
            </a:extLst>
          </p:cNvPr>
          <p:cNvSpPr txBox="1"/>
          <p:nvPr/>
        </p:nvSpPr>
        <p:spPr>
          <a:xfrm>
            <a:off x="9522326" y="4429339"/>
            <a:ext cx="260458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/>
              <a:t>This example traffic matrix shows traffic sourced from Node A destined to Node C with a magnitude of 120Mbps</a:t>
            </a:r>
          </a:p>
          <a:p>
            <a:endParaRPr lang="en-US" sz="1700" dirty="0"/>
          </a:p>
          <a:p>
            <a:r>
              <a:rPr lang="en-US" sz="1700" dirty="0"/>
              <a:t>How will this traffic transit the network?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241A9-F96F-2749-A055-68FE426F7DBF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 flipV="1">
            <a:off x="8790123" y="5097405"/>
            <a:ext cx="732203" cy="424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2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015D-2ADE-954A-9232-440C9D6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3735"/>
            <a:ext cx="8596668" cy="729519"/>
          </a:xfrm>
        </p:spPr>
        <p:txBody>
          <a:bodyPr/>
          <a:lstStyle/>
          <a:p>
            <a:r>
              <a:rPr lang="en-US" dirty="0"/>
              <a:t>Objects you’ll find in a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ED35-9767-8741-A0A7-2C35CDF95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3255"/>
            <a:ext cx="8596668" cy="571553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Interface </a:t>
            </a:r>
          </a:p>
          <a:p>
            <a:pPr lvl="1"/>
            <a:r>
              <a:rPr lang="en-US" sz="1800" dirty="0"/>
              <a:t>Represents an interface on one end of a Circuit</a:t>
            </a:r>
          </a:p>
          <a:p>
            <a:r>
              <a:rPr lang="en-US" sz="2000" dirty="0"/>
              <a:t>Circuit</a:t>
            </a:r>
          </a:p>
          <a:p>
            <a:pPr lvl="1"/>
            <a:r>
              <a:rPr lang="en-US" sz="1800" dirty="0"/>
              <a:t>Two-way link between 2 Nodes</a:t>
            </a:r>
          </a:p>
          <a:p>
            <a:pPr lvl="1"/>
            <a:r>
              <a:rPr lang="en-US" sz="1800" dirty="0"/>
              <a:t>Comprised of an Interface on each side</a:t>
            </a:r>
          </a:p>
          <a:p>
            <a:pPr lvl="1"/>
            <a:r>
              <a:rPr lang="en-US" sz="1800" dirty="0"/>
              <a:t>Each component Interface sends traffic in a single direction (toward remote Node)</a:t>
            </a:r>
          </a:p>
          <a:p>
            <a:r>
              <a:rPr lang="en-US" sz="2000" dirty="0"/>
              <a:t>Node</a:t>
            </a:r>
          </a:p>
          <a:p>
            <a:pPr lvl="1"/>
            <a:r>
              <a:rPr lang="en-US" sz="1800" dirty="0"/>
              <a:t>Layer 3 device</a:t>
            </a:r>
          </a:p>
          <a:p>
            <a:r>
              <a:rPr lang="en-US" sz="2000" dirty="0"/>
              <a:t>Demand</a:t>
            </a:r>
          </a:p>
          <a:p>
            <a:pPr lvl="1"/>
            <a:r>
              <a:rPr lang="en-US" sz="1800" dirty="0"/>
              <a:t>Represents traffic load from a source Node to a destination Node</a:t>
            </a:r>
          </a:p>
          <a:p>
            <a:pPr lvl="1"/>
            <a:r>
              <a:rPr lang="en-US" sz="1800" dirty="0"/>
              <a:t>Has a magnitude that represents the amount of traffic</a:t>
            </a:r>
          </a:p>
          <a:p>
            <a:r>
              <a:rPr lang="en-US" sz="2000" dirty="0"/>
              <a:t>RSVP LSP</a:t>
            </a:r>
          </a:p>
          <a:p>
            <a:r>
              <a:rPr lang="en-US" sz="2000" dirty="0"/>
              <a:t>Shared Risk Link Group (SRLG)</a:t>
            </a:r>
          </a:p>
          <a:p>
            <a:pPr lvl="1"/>
            <a:r>
              <a:rPr lang="en-US" sz="1800" dirty="0"/>
              <a:t>A grouping of Interfaces and/or Nodes that share a similar risk</a:t>
            </a:r>
          </a:p>
          <a:p>
            <a:pPr lvl="1"/>
            <a:r>
              <a:rPr lang="en-US" sz="1800" dirty="0"/>
              <a:t>When the SRLG fails, all component objects fail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43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1725</Words>
  <Application>Microsoft Macintosh PowerPoint</Application>
  <PresentationFormat>Widescreen</PresentationFormat>
  <Paragraphs>266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 pyNTM  Training Module 1 - intro to pyNTM and modeling basics</vt:lpstr>
      <vt:lpstr> NANOG Session: open sourcing the network model and unlocking the value of understanding the wide area network</vt:lpstr>
      <vt:lpstr>Versioning</vt:lpstr>
      <vt:lpstr>Agenda</vt:lpstr>
      <vt:lpstr>Problem Statement – Understanding the wide area network during failure states and maintenances and how to grow the network</vt:lpstr>
      <vt:lpstr>Network modeling provides strategic value</vt:lpstr>
      <vt:lpstr>A network model provides value for people in the following roles (to name a few)</vt:lpstr>
      <vt:lpstr>A network model has two inputs </vt:lpstr>
      <vt:lpstr>Objects you’ll find in a network model</vt:lpstr>
      <vt:lpstr>Network modeling provides simulation capability</vt:lpstr>
      <vt:lpstr>Wide area network modeling vs legacy techniques</vt:lpstr>
      <vt:lpstr>Some example use cases for network model</vt:lpstr>
      <vt:lpstr>More example use cases for network model</vt:lpstr>
      <vt:lpstr>The need</vt:lpstr>
      <vt:lpstr>So, what is pyNTM?</vt:lpstr>
      <vt:lpstr>Why is pyNTM helpful?</vt:lpstr>
      <vt:lpstr>Why is pyNTM helpful? (continued)</vt:lpstr>
      <vt:lpstr>pyNTM Mechanics</vt:lpstr>
      <vt:lpstr>pyNTM features (as of 1.5)</vt:lpstr>
      <vt:lpstr>Options for modeling/simulation</vt:lpstr>
      <vt:lpstr>So who is pyNTM for?</vt:lpstr>
      <vt:lpstr>Recorded Demo</vt:lpstr>
      <vt:lpstr>FIN</vt:lpstr>
      <vt:lpstr>Backup slides</vt:lpstr>
      <vt:lpstr>The value proposition for network modeling</vt:lpstr>
      <vt:lpstr>The value proposition for network modeling (continued)</vt:lpstr>
      <vt:lpstr>Modeling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pyNTM  Training Module 1 - intro to pyNTM and modeling basics</dc:title>
  <dc:creator>Tim Fiola</dc:creator>
  <cp:lastModifiedBy>Tim Fiola</cp:lastModifiedBy>
  <cp:revision>7</cp:revision>
  <dcterms:created xsi:type="dcterms:W3CDTF">2019-12-10T22:54:04Z</dcterms:created>
  <dcterms:modified xsi:type="dcterms:W3CDTF">2019-12-11T04:55:36Z</dcterms:modified>
</cp:coreProperties>
</file>