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87" r:id="rId4"/>
    <p:sldId id="288" r:id="rId5"/>
    <p:sldId id="286" r:id="rId6"/>
    <p:sldId id="289" r:id="rId7"/>
    <p:sldId id="268" r:id="rId8"/>
    <p:sldId id="260" r:id="rId9"/>
    <p:sldId id="261" r:id="rId10"/>
    <p:sldId id="262" r:id="rId11"/>
    <p:sldId id="263" r:id="rId12"/>
    <p:sldId id="264" r:id="rId13"/>
    <p:sldId id="267" r:id="rId14"/>
    <p:sldId id="2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B2C1EB-EFF8-634C-B08A-5B3C0CE56FD2}">
          <p14:sldIdLst>
            <p14:sldId id="256"/>
            <p14:sldId id="257"/>
            <p14:sldId id="287"/>
            <p14:sldId id="288"/>
            <p14:sldId id="286"/>
            <p14:sldId id="289"/>
            <p14:sldId id="268"/>
            <p14:sldId id="260"/>
            <p14:sldId id="261"/>
            <p14:sldId id="262"/>
            <p14:sldId id="263"/>
            <p14:sldId id="264"/>
            <p14:sldId id="267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57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18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0117-8D5A-9041-9D45-2F027031BF4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E7A7-E5EC-FC4A-8528-F3B705B0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0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0117-8D5A-9041-9D45-2F027031BF4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E7A7-E5EC-FC4A-8528-F3B705B0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9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0117-8D5A-9041-9D45-2F027031BF4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E7A7-E5EC-FC4A-8528-F3B705B0618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429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0117-8D5A-9041-9D45-2F027031BF4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E7A7-E5EC-FC4A-8528-F3B705B0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9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0117-8D5A-9041-9D45-2F027031BF4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E7A7-E5EC-FC4A-8528-F3B705B061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568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0117-8D5A-9041-9D45-2F027031BF4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E7A7-E5EC-FC4A-8528-F3B705B0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83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0117-8D5A-9041-9D45-2F027031BF4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E7A7-E5EC-FC4A-8528-F3B705B0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87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0117-8D5A-9041-9D45-2F027031BF4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E7A7-E5EC-FC4A-8528-F3B705B0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1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0117-8D5A-9041-9D45-2F027031BF4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E7A7-E5EC-FC4A-8528-F3B705B0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7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0117-8D5A-9041-9D45-2F027031BF4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E7A7-E5EC-FC4A-8528-F3B705B0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0117-8D5A-9041-9D45-2F027031BF4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E7A7-E5EC-FC4A-8528-F3B705B0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6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0117-8D5A-9041-9D45-2F027031BF4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E7A7-E5EC-FC4A-8528-F3B705B0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9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0117-8D5A-9041-9D45-2F027031BF4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E7A7-E5EC-FC4A-8528-F3B705B0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3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0117-8D5A-9041-9D45-2F027031BF4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E7A7-E5EC-FC4A-8528-F3B705B0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0117-8D5A-9041-9D45-2F027031BF4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E7A7-E5EC-FC4A-8528-F3B705B0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0117-8D5A-9041-9D45-2F027031BF4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E7A7-E5EC-FC4A-8528-F3B705B0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9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80117-8D5A-9041-9D45-2F027031BF4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B3E7A7-E5EC-FC4A-8528-F3B705B0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6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0EAA-D1C0-294E-95D7-8823ADD2D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0149" y="260617"/>
            <a:ext cx="7766936" cy="3671141"/>
          </a:xfrm>
        </p:spPr>
        <p:txBody>
          <a:bodyPr/>
          <a:lstStyle/>
          <a:p>
            <a:r>
              <a:rPr lang="en-US" dirty="0"/>
              <a:t>pyNTM</a:t>
            </a:r>
            <a:br>
              <a:rPr lang="en-US" dirty="0"/>
            </a:br>
            <a:r>
              <a:rPr lang="en-US" dirty="0"/>
              <a:t>Training Module 3 – modifying the Model and </a:t>
            </a:r>
            <a:r>
              <a:rPr lang="en-US" i="1" dirty="0"/>
              <a:t>what if</a:t>
            </a:r>
            <a:r>
              <a:rPr lang="en-US" dirty="0"/>
              <a:t>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A6CE1-49CF-7D4B-B977-AD24A2046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261795"/>
            <a:ext cx="7766936" cy="1096899"/>
          </a:xfrm>
        </p:spPr>
        <p:txBody>
          <a:bodyPr/>
          <a:lstStyle/>
          <a:p>
            <a:r>
              <a:rPr lang="en-US" dirty="0"/>
              <a:t>Network Traffic Modeler in Python3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1B7F2-116D-264E-91DF-BAAB4A27D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52" y="4141725"/>
            <a:ext cx="2997001" cy="245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1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1E1D-5B9F-9943-9A36-C4EB99D3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09" y="250785"/>
            <a:ext cx="293051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Adding a Demand to the traffic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748F3-E5B1-A448-86C5-A1A3E6D75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09" y="1571585"/>
            <a:ext cx="4577576" cy="825679"/>
          </a:xfrm>
        </p:spPr>
        <p:txBody>
          <a:bodyPr>
            <a:normAutofit/>
          </a:bodyPr>
          <a:lstStyle/>
          <a:p>
            <a:r>
              <a:rPr lang="en-US" dirty="0"/>
              <a:t>Use the Model </a:t>
            </a:r>
            <a:r>
              <a:rPr lang="en-US" i="1" dirty="0" err="1"/>
              <a:t>add_demand</a:t>
            </a:r>
            <a:r>
              <a:rPr lang="en-US" i="1" dirty="0"/>
              <a:t> </a:t>
            </a:r>
            <a:r>
              <a:rPr lang="en-US" dirty="0"/>
              <a:t>method</a:t>
            </a:r>
          </a:p>
          <a:p>
            <a:r>
              <a:rPr lang="en-US" dirty="0"/>
              <a:t>Find new demand’s 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639A3-7B20-F744-BAA0-D15E690D9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38" y="4532290"/>
            <a:ext cx="4319514" cy="1609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889700-71E3-374E-AA52-6F9D52CCE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685" y="161425"/>
            <a:ext cx="5276538" cy="5105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D7F1BD-2218-BC4F-9EBF-24DD2906A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38" y="2506943"/>
            <a:ext cx="5588225" cy="18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70853-6E08-2047-9A68-471918E43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676" y="5447709"/>
            <a:ext cx="7564324" cy="135921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CAC5D0C-E763-DB4E-86BF-0B1050C61EDC}"/>
              </a:ext>
            </a:extLst>
          </p:cNvPr>
          <p:cNvSpPr/>
          <p:nvPr/>
        </p:nvSpPr>
        <p:spPr>
          <a:xfrm>
            <a:off x="550009" y="5002332"/>
            <a:ext cx="3811926" cy="2641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EE47931-BCFD-3642-BEBA-EC4CF598E137}"/>
              </a:ext>
            </a:extLst>
          </p:cNvPr>
          <p:cNvSpPr/>
          <p:nvPr/>
        </p:nvSpPr>
        <p:spPr>
          <a:xfrm>
            <a:off x="4867365" y="5412117"/>
            <a:ext cx="4319514" cy="1731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6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E868-C3D5-474E-B312-31913E9E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42" y="161037"/>
            <a:ext cx="4681744" cy="1320800"/>
          </a:xfrm>
        </p:spPr>
        <p:txBody>
          <a:bodyPr/>
          <a:lstStyle/>
          <a:p>
            <a:r>
              <a:rPr lang="en-US" dirty="0"/>
              <a:t>Changing Circuit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6221-A53D-F249-B23A-5988EFEE1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1837"/>
            <a:ext cx="4129162" cy="4363378"/>
          </a:xfrm>
        </p:spPr>
        <p:txBody>
          <a:bodyPr>
            <a:normAutofit/>
          </a:bodyPr>
          <a:lstStyle/>
          <a:p>
            <a:r>
              <a:rPr lang="en-US" dirty="0"/>
              <a:t>Change the capacity of the Circuit between Node(‘A’) and Node(‘B’) from 100 to 200</a:t>
            </a:r>
          </a:p>
          <a:p>
            <a:r>
              <a:rPr lang="en-US" dirty="0"/>
              <a:t>Change </a:t>
            </a:r>
            <a:r>
              <a:rPr lang="en-US" i="1" dirty="0"/>
              <a:t>capacity</a:t>
            </a:r>
            <a:r>
              <a:rPr lang="en-US" dirty="0"/>
              <a:t> attribute of each Interface in the Circuit</a:t>
            </a:r>
          </a:p>
          <a:p>
            <a:pPr lvl="1"/>
            <a:r>
              <a:rPr lang="en-US" sz="1200" i="1" dirty="0" err="1"/>
              <a:t>circuits_with_mismatched_interface_capacity</a:t>
            </a:r>
            <a:endParaRPr lang="en-US" sz="1200" i="1" dirty="0"/>
          </a:p>
          <a:p>
            <a:pPr lvl="1"/>
            <a:r>
              <a:rPr lang="en-US" dirty="0"/>
              <a:t>Capacities must match or Model will throw a </a:t>
            </a:r>
            <a:r>
              <a:rPr lang="en-US" i="1" dirty="0" err="1"/>
              <a:t>ModelException</a:t>
            </a:r>
            <a:endParaRPr lang="en-US" i="1" dirty="0"/>
          </a:p>
          <a:p>
            <a:r>
              <a:rPr lang="en-US" dirty="0"/>
              <a:t>Be sure to update the simulation after the change!</a:t>
            </a:r>
          </a:p>
          <a:p>
            <a:pPr lvl="1"/>
            <a:r>
              <a:rPr lang="en-US" dirty="0"/>
              <a:t>model1.update_simulation()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249C9-D7F8-3544-8BA8-2033CA11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381" y="279529"/>
            <a:ext cx="6079535" cy="820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DEC098-0973-634D-A7DC-4D9B1058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381" y="1312318"/>
            <a:ext cx="7224989" cy="16966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6D35AD-9F79-7D4C-8553-973D1FB7C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381" y="3155188"/>
            <a:ext cx="6934630" cy="35995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CB96C69-2675-D241-AA62-4AD78E4EB88B}"/>
              </a:ext>
            </a:extLst>
          </p:cNvPr>
          <p:cNvSpPr/>
          <p:nvPr/>
        </p:nvSpPr>
        <p:spPr>
          <a:xfrm>
            <a:off x="4409371" y="1481837"/>
            <a:ext cx="3469630" cy="2584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EF95A2A-9E0C-2A4A-8DFA-A8959DF7589F}"/>
              </a:ext>
            </a:extLst>
          </p:cNvPr>
          <p:cNvSpPr/>
          <p:nvPr/>
        </p:nvSpPr>
        <p:spPr>
          <a:xfrm>
            <a:off x="4429590" y="1736762"/>
            <a:ext cx="3469630" cy="2584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1F1C8BD-6B7D-7841-A31C-E17CAAEC7561}"/>
              </a:ext>
            </a:extLst>
          </p:cNvPr>
          <p:cNvSpPr/>
          <p:nvPr/>
        </p:nvSpPr>
        <p:spPr>
          <a:xfrm>
            <a:off x="4327149" y="3058464"/>
            <a:ext cx="1508274" cy="3008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2302EA5-7B8D-594E-9B39-BF5E723A3E79}"/>
              </a:ext>
            </a:extLst>
          </p:cNvPr>
          <p:cNvSpPr/>
          <p:nvPr/>
        </p:nvSpPr>
        <p:spPr>
          <a:xfrm>
            <a:off x="4149381" y="5253346"/>
            <a:ext cx="6833672" cy="3936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F7A76DF-5EB9-5B43-A3B3-D48D51EEA3CC}"/>
              </a:ext>
            </a:extLst>
          </p:cNvPr>
          <p:cNvSpPr/>
          <p:nvPr/>
        </p:nvSpPr>
        <p:spPr>
          <a:xfrm>
            <a:off x="4327149" y="5943600"/>
            <a:ext cx="1508274" cy="2041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B6C388-4065-EA44-A843-F1D5F9326698}"/>
              </a:ext>
            </a:extLst>
          </p:cNvPr>
          <p:cNvSpPr/>
          <p:nvPr/>
        </p:nvSpPr>
        <p:spPr>
          <a:xfrm>
            <a:off x="4327148" y="6191895"/>
            <a:ext cx="1768851" cy="2041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8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3492-DD47-174A-885B-7083B89B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Interface cost (metric):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E0CE-3F1E-7A4F-9530-2912C9633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255"/>
            <a:ext cx="8596668" cy="4351107"/>
          </a:xfrm>
        </p:spPr>
        <p:txBody>
          <a:bodyPr/>
          <a:lstStyle/>
          <a:p>
            <a:r>
              <a:rPr lang="en-US" dirty="0"/>
              <a:t>From our prior visualization, we see the Interface on Node(‘F’) facing Node(‘E’) is over 100% utilized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two demands on that Interface; below we see the path(s) for each demand</a:t>
            </a:r>
          </a:p>
          <a:p>
            <a:pPr lvl="1"/>
            <a:r>
              <a:rPr lang="en-US" dirty="0"/>
              <a:t>Notice that the demand from Node(‘F’) to Node(‘B’) splits over 2 ECMP paths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7C896-5059-294C-9FE4-DC4AE0DA4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02" y="2312555"/>
            <a:ext cx="6629400" cy="69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656759-708C-EA46-8D9A-A26B25235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91" y="4190902"/>
            <a:ext cx="7491441" cy="22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6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0B8A-110D-7644-AA19-820C3376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196" y="156238"/>
            <a:ext cx="5771788" cy="1320800"/>
          </a:xfrm>
        </p:spPr>
        <p:txBody>
          <a:bodyPr>
            <a:normAutofit/>
          </a:bodyPr>
          <a:lstStyle/>
          <a:p>
            <a:r>
              <a:rPr lang="en-US" dirty="0"/>
              <a:t>Changing Interface cost (metric)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7223B-408A-1347-B295-69874378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17" y="609600"/>
            <a:ext cx="2596281" cy="7302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BA5BA-D70E-3645-89B6-640BA117D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799" y="1509744"/>
            <a:ext cx="5771787" cy="2327965"/>
          </a:xfrm>
        </p:spPr>
        <p:txBody>
          <a:bodyPr>
            <a:normAutofit/>
          </a:bodyPr>
          <a:lstStyle/>
          <a:p>
            <a:r>
              <a:rPr lang="en-US" dirty="0"/>
              <a:t>Let’s see how changing the metric on the Interface on Node(‘F’) facing Node(‘E’) </a:t>
            </a:r>
          </a:p>
          <a:p>
            <a:r>
              <a:rPr lang="en-US" dirty="0"/>
              <a:t>Simply modify the cost attribute on the Interface and update the simulation</a:t>
            </a:r>
          </a:p>
          <a:p>
            <a:r>
              <a:rPr lang="en-US" dirty="0"/>
              <a:t>Examine the utilization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B82C3-1BA3-5047-88AC-260228FC2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17" y="1612124"/>
            <a:ext cx="4300302" cy="1816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AD5D03-BDA3-9648-A218-4474D97DE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8" y="3988576"/>
            <a:ext cx="5638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6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76ED6-D5D5-E84C-8304-9DD56B55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107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82987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A2E4-3CB6-8845-805A-0066B497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Course Topics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80705-9323-554E-9D58-D33C8940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Adding a new Node</a:t>
            </a:r>
          </a:p>
          <a:p>
            <a:r>
              <a:rPr lang="en-US">
                <a:solidFill>
                  <a:srgbClr val="FFFFFF"/>
                </a:solidFill>
              </a:rPr>
              <a:t>Adding a new link</a:t>
            </a:r>
          </a:p>
          <a:p>
            <a:r>
              <a:rPr lang="en-US">
                <a:solidFill>
                  <a:srgbClr val="FFFFFF"/>
                </a:solidFill>
              </a:rPr>
              <a:t>Adding traffic to the traffic matrix</a:t>
            </a:r>
          </a:p>
          <a:p>
            <a:r>
              <a:rPr lang="en-US">
                <a:solidFill>
                  <a:srgbClr val="FFFFFF"/>
                </a:solidFill>
              </a:rPr>
              <a:t>Changing Interface/Circuit capacity</a:t>
            </a:r>
          </a:p>
          <a:p>
            <a:r>
              <a:rPr lang="en-US">
                <a:solidFill>
                  <a:srgbClr val="FFFFFF"/>
                </a:solidFill>
              </a:rPr>
              <a:t>Changing an Interface metric</a:t>
            </a:r>
          </a:p>
          <a:p>
            <a:r>
              <a:rPr lang="en-US">
                <a:solidFill>
                  <a:srgbClr val="FFFFFF"/>
                </a:solidFill>
              </a:rPr>
              <a:t>Working with RSVP LSPs</a:t>
            </a:r>
          </a:p>
        </p:txBody>
      </p:sp>
    </p:spTree>
    <p:extLst>
      <p:ext uri="{BB962C8B-B14F-4D97-AF65-F5344CB8AC3E}">
        <p14:creationId xmlns:p14="http://schemas.microsoft.com/office/powerpoint/2010/main" val="1262911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8BDBF1-E4A9-9843-A83E-53A5B4F5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2A938-0D33-1A4B-A70A-725B62B6AA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7E61-99E0-A041-B428-CEA935C9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 dirty="0"/>
              <a:t>Copy the repository zip file to a practice directory and unzip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7D72-1F4D-8F43-B461-996C1794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339217"/>
            <a:ext cx="5424112" cy="1801089"/>
          </a:xfrm>
        </p:spPr>
        <p:txBody>
          <a:bodyPr>
            <a:normAutofit/>
          </a:bodyPr>
          <a:lstStyle/>
          <a:p>
            <a:r>
              <a:rPr lang="en-US" dirty="0"/>
              <a:t>Copying the repository will allow you to use some of the additional tools to improve your user experience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Simple user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1F5D0-4576-4A4E-A225-AAE4F5984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889" y="4048918"/>
            <a:ext cx="8080918" cy="808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A97C6F-2415-D842-8CF0-62488D4EB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02" y="2140306"/>
            <a:ext cx="8576198" cy="3079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3B600-F369-4841-860F-ADAF4D49F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802" y="5709789"/>
            <a:ext cx="6525027" cy="6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6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C84C6B-D3C3-3C41-8950-A65C4E2AC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85874" cy="3880773"/>
          </a:xfrm>
        </p:spPr>
        <p:txBody>
          <a:bodyPr/>
          <a:lstStyle/>
          <a:p>
            <a:r>
              <a:rPr lang="en-US" dirty="0"/>
              <a:t>Go into the archive directory</a:t>
            </a:r>
          </a:p>
          <a:p>
            <a:pPr lvl="1"/>
            <a:r>
              <a:rPr lang="en-US" dirty="0"/>
              <a:t>Look for </a:t>
            </a:r>
            <a:r>
              <a:rPr lang="en-US" i="1" dirty="0" err="1"/>
              <a:t>requirements.txt</a:t>
            </a:r>
            <a:endParaRPr lang="en-US" i="1" dirty="0"/>
          </a:p>
          <a:p>
            <a:r>
              <a:rPr lang="en-US" dirty="0"/>
              <a:t>Follow directions below to create the virtual environment</a:t>
            </a:r>
          </a:p>
          <a:p>
            <a:r>
              <a:rPr lang="en-US" dirty="0"/>
              <a:t>Example is to the right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3F99C1-41FA-1443-A8AC-7DDF5522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7568"/>
            <a:ext cx="3991381" cy="1550989"/>
          </a:xfrm>
        </p:spPr>
        <p:txBody>
          <a:bodyPr>
            <a:normAutofit fontScale="90000"/>
          </a:bodyPr>
          <a:lstStyle/>
          <a:p>
            <a:r>
              <a:rPr lang="en-US" dirty="0"/>
              <a:t>Set up your virtual environment (optional)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2CAF18-1E88-8F4F-89F0-A18EB95A498F}"/>
              </a:ext>
            </a:extLst>
          </p:cNvPr>
          <p:cNvGrpSpPr/>
          <p:nvPr/>
        </p:nvGrpSpPr>
        <p:grpSpPr>
          <a:xfrm>
            <a:off x="5195243" y="1450791"/>
            <a:ext cx="6376328" cy="2682881"/>
            <a:chOff x="4825072" y="2108927"/>
            <a:chExt cx="7024028" cy="28186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E2E209A-3E51-3143-A973-341202438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072" y="2108927"/>
              <a:ext cx="7024028" cy="2818674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2F7E458-569A-7142-A13F-1631EA4377EE}"/>
                </a:ext>
              </a:extLst>
            </p:cNvPr>
            <p:cNvSpPr/>
            <p:nvPr/>
          </p:nvSpPr>
          <p:spPr>
            <a:xfrm>
              <a:off x="8159262" y="2108927"/>
              <a:ext cx="3341076" cy="229827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960ABD2-ACFA-6443-8AF5-3D939197E1E4}"/>
                </a:ext>
              </a:extLst>
            </p:cNvPr>
            <p:cNvSpPr/>
            <p:nvPr/>
          </p:nvSpPr>
          <p:spPr>
            <a:xfrm>
              <a:off x="8850924" y="3729471"/>
              <a:ext cx="1464330" cy="229827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45E5EBC-0D48-534A-9103-D7E7A19CDD3F}"/>
                </a:ext>
              </a:extLst>
            </p:cNvPr>
            <p:cNvSpPr/>
            <p:nvPr/>
          </p:nvSpPr>
          <p:spPr>
            <a:xfrm>
              <a:off x="9503464" y="4697774"/>
              <a:ext cx="2345636" cy="229827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7C543C-857E-E24C-AECA-711DC06CFC72}"/>
              </a:ext>
            </a:extLst>
          </p:cNvPr>
          <p:cNvGrpSpPr/>
          <p:nvPr/>
        </p:nvGrpSpPr>
        <p:grpSpPr>
          <a:xfrm>
            <a:off x="5195243" y="4394526"/>
            <a:ext cx="6525487" cy="613757"/>
            <a:chOff x="4729483" y="5699120"/>
            <a:chExt cx="6999077" cy="6252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05B9DB-AFAC-654E-8290-7588A58D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9483" y="5758369"/>
              <a:ext cx="6999077" cy="565985"/>
            </a:xfrm>
            <a:prstGeom prst="rect">
              <a:avLst/>
            </a:prstGeom>
          </p:spPr>
        </p:pic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6F1BDA79-CF07-7748-B5CD-5C7FC0421947}"/>
                </a:ext>
              </a:extLst>
            </p:cNvPr>
            <p:cNvSpPr/>
            <p:nvPr/>
          </p:nvSpPr>
          <p:spPr>
            <a:xfrm>
              <a:off x="8891955" y="5699120"/>
              <a:ext cx="1896207" cy="229827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9FF0E0E-D9B9-8647-BDBB-E5950875B8D7}"/>
                </a:ext>
              </a:extLst>
            </p:cNvPr>
            <p:cNvSpPr/>
            <p:nvPr/>
          </p:nvSpPr>
          <p:spPr>
            <a:xfrm>
              <a:off x="9375531" y="6014668"/>
              <a:ext cx="2353029" cy="229827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DD5CB27-95C6-0D49-9333-20280D0EA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35" y="4225563"/>
            <a:ext cx="4517909" cy="2360606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Down Arrow 21">
            <a:extLst>
              <a:ext uri="{FF2B5EF4-FFF2-40B4-BE49-F238E27FC236}">
                <a16:creationId xmlns:a16="http://schemas.microsoft.com/office/drawing/2014/main" id="{6C620049-CF85-F44B-9F9D-BB3DCEA9F9A2}"/>
              </a:ext>
            </a:extLst>
          </p:cNvPr>
          <p:cNvSpPr/>
          <p:nvPr/>
        </p:nvSpPr>
        <p:spPr>
          <a:xfrm>
            <a:off x="4318477" y="3212018"/>
            <a:ext cx="235938" cy="304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CE54EE-81A1-194A-9965-3A632B881BBC}"/>
              </a:ext>
            </a:extLst>
          </p:cNvPr>
          <p:cNvSpPr txBox="1"/>
          <p:nvPr/>
        </p:nvSpPr>
        <p:spPr>
          <a:xfrm>
            <a:off x="5439509" y="439842"/>
            <a:ext cx="4167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 virtual environment provides an isolated environment and ensures no interference from existing installations and/or dependencies</a:t>
            </a:r>
          </a:p>
        </p:txBody>
      </p:sp>
    </p:spTree>
    <p:extLst>
      <p:ext uri="{BB962C8B-B14F-4D97-AF65-F5344CB8AC3E}">
        <p14:creationId xmlns:p14="http://schemas.microsoft.com/office/powerpoint/2010/main" val="93762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4EA2-6855-FF4C-852A-EA8ACBEF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147527" cy="5431762"/>
          </a:xfrm>
        </p:spPr>
        <p:txBody>
          <a:bodyPr anchor="ctr">
            <a:normAutofit/>
          </a:bodyPr>
          <a:lstStyle/>
          <a:p>
            <a:r>
              <a:rPr lang="en-US" dirty="0"/>
              <a:t>Let’s get started!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F68A6DC2-9A7E-4938-8303-F435D1551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4080" y="392117"/>
            <a:ext cx="6135958" cy="28777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Switch to the </a:t>
            </a:r>
            <a:r>
              <a:rPr lang="en-US" i="1" dirty="0"/>
              <a:t>examples</a:t>
            </a:r>
            <a:r>
              <a:rPr lang="en-US" dirty="0"/>
              <a:t> directory in the repository</a:t>
            </a:r>
          </a:p>
          <a:p>
            <a:r>
              <a:rPr lang="en-US" dirty="0"/>
              <a:t>Start python3</a:t>
            </a:r>
          </a:p>
          <a:p>
            <a:r>
              <a:rPr lang="en-US" dirty="0"/>
              <a:t>Append parent directory to your sys path</a:t>
            </a:r>
          </a:p>
          <a:p>
            <a:pPr lvl="1"/>
            <a:r>
              <a:rPr lang="en-US" dirty="0"/>
              <a:t>Allows imports from folders in the parent</a:t>
            </a:r>
          </a:p>
          <a:p>
            <a:r>
              <a:rPr lang="en-US" dirty="0"/>
              <a:t>Import the Model object</a:t>
            </a:r>
          </a:p>
          <a:p>
            <a:r>
              <a:rPr lang="en-US" dirty="0"/>
              <a:t>Load Model from data file</a:t>
            </a:r>
          </a:p>
          <a:p>
            <a:pPr lvl="1"/>
            <a:r>
              <a:rPr lang="en-US" i="1" dirty="0" err="1"/>
              <a:t>sample_network_model_file.csv</a:t>
            </a:r>
            <a:r>
              <a:rPr lang="en-US" i="1" dirty="0"/>
              <a:t> </a:t>
            </a:r>
            <a:r>
              <a:rPr lang="en-US" dirty="0"/>
              <a:t>has Interfaces, Nodes, and Demands </a:t>
            </a:r>
          </a:p>
          <a:p>
            <a:pPr lvl="1"/>
            <a:r>
              <a:rPr lang="en-US" dirty="0"/>
              <a:t>IGP only</a:t>
            </a:r>
          </a:p>
          <a:p>
            <a:pPr lvl="1"/>
            <a:r>
              <a:rPr lang="en-US" dirty="0"/>
              <a:t>no RSVP LSPs in the file</a:t>
            </a:r>
          </a:p>
          <a:p>
            <a:r>
              <a:rPr lang="en-US" dirty="0"/>
              <a:t>Observe node objects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7CEA5-1D74-174B-8904-DE1B3E953166}"/>
              </a:ext>
            </a:extLst>
          </p:cNvPr>
          <p:cNvGrpSpPr/>
          <p:nvPr/>
        </p:nvGrpSpPr>
        <p:grpSpPr>
          <a:xfrm>
            <a:off x="3081230" y="4199690"/>
            <a:ext cx="8677760" cy="780554"/>
            <a:chOff x="3021943" y="3565593"/>
            <a:chExt cx="8677760" cy="780554"/>
          </a:xfrm>
        </p:grpSpPr>
        <p:pic>
          <p:nvPicPr>
            <p:cNvPr id="6" name="Content Placeholder 5">
              <a:extLst>
                <a:ext uri="{FF2B5EF4-FFF2-40B4-BE49-F238E27FC236}">
                  <a16:creationId xmlns:a16="http://schemas.microsoft.com/office/drawing/2014/main" id="{6AF30EDE-72F0-9D43-858C-E18335805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1943" y="3565593"/>
              <a:ext cx="8677760" cy="759301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13BB450-35D6-1743-B0C3-7CA741FDE465}"/>
                </a:ext>
              </a:extLst>
            </p:cNvPr>
            <p:cNvSpPr/>
            <p:nvPr/>
          </p:nvSpPr>
          <p:spPr>
            <a:xfrm>
              <a:off x="3375174" y="3604047"/>
              <a:ext cx="2867364" cy="2733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0F0475D-463C-E649-8C01-B9B2B62FDABF}"/>
                </a:ext>
              </a:extLst>
            </p:cNvPr>
            <p:cNvSpPr/>
            <p:nvPr/>
          </p:nvSpPr>
          <p:spPr>
            <a:xfrm>
              <a:off x="3456017" y="4004950"/>
              <a:ext cx="7402483" cy="34119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A094993-91C7-094C-BC96-5BEA80601EFD}"/>
              </a:ext>
            </a:extLst>
          </p:cNvPr>
          <p:cNvGrpSpPr/>
          <p:nvPr/>
        </p:nvGrpSpPr>
        <p:grpSpPr>
          <a:xfrm>
            <a:off x="2993011" y="5190557"/>
            <a:ext cx="8854198" cy="1451395"/>
            <a:chOff x="2993011" y="5190557"/>
            <a:chExt cx="8854198" cy="14513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A44A73-0C2D-7D46-B4A7-1B11BA756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0874" y="5190557"/>
              <a:ext cx="8796335" cy="1451395"/>
            </a:xfrm>
            <a:prstGeom prst="rect">
              <a:avLst/>
            </a:prstGeom>
          </p:spPr>
        </p:pic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CD115F9-9DCA-1A41-981B-A3301E4959A9}"/>
                </a:ext>
              </a:extLst>
            </p:cNvPr>
            <p:cNvSpPr/>
            <p:nvPr/>
          </p:nvSpPr>
          <p:spPr>
            <a:xfrm>
              <a:off x="2993011" y="5190557"/>
              <a:ext cx="6135958" cy="46809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AB69002-FFC3-BE4B-8509-1D67379CC3B1}"/>
                </a:ext>
              </a:extLst>
            </p:cNvPr>
            <p:cNvSpPr/>
            <p:nvPr/>
          </p:nvSpPr>
          <p:spPr>
            <a:xfrm>
              <a:off x="3050874" y="5773317"/>
              <a:ext cx="6135958" cy="46809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A0C584D-93BB-C74F-8DA0-9C0CB7D13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230" y="3421212"/>
            <a:ext cx="3251200" cy="5588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8A3F2E5-0688-5640-A7C8-3B7093BE454D}"/>
              </a:ext>
            </a:extLst>
          </p:cNvPr>
          <p:cNvSpPr/>
          <p:nvPr/>
        </p:nvSpPr>
        <p:spPr>
          <a:xfrm>
            <a:off x="3515304" y="3444650"/>
            <a:ext cx="2713453" cy="4680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B69555-8683-A645-87F0-8C8CABE9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73" y="763643"/>
            <a:ext cx="6173409" cy="36246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Requires full repository download from </a:t>
            </a:r>
            <a:r>
              <a:rPr lang="en-US" dirty="0" err="1"/>
              <a:t>github</a:t>
            </a:r>
            <a:r>
              <a:rPr lang="en-US" dirty="0"/>
              <a:t> or extract the module</a:t>
            </a:r>
          </a:p>
          <a:p>
            <a:pPr lvl="1"/>
            <a:r>
              <a:rPr lang="en-US" dirty="0"/>
              <a:t>Easy access via the virtual environment setup from earlier in this guide</a:t>
            </a:r>
          </a:p>
          <a:p>
            <a:pPr lvl="1"/>
            <a:r>
              <a:rPr lang="en-US" dirty="0"/>
              <a:t>Reference the </a:t>
            </a:r>
            <a:r>
              <a:rPr lang="en-US" i="1" dirty="0"/>
              <a:t>Exercise setup </a:t>
            </a:r>
            <a:r>
              <a:rPr lang="en-US" dirty="0"/>
              <a:t>earlier in this presentation for full instructions to set up the environment to use the repository</a:t>
            </a:r>
          </a:p>
          <a:p>
            <a:r>
              <a:rPr lang="en-US" dirty="0"/>
              <a:t>Make sure the model is converged! </a:t>
            </a:r>
          </a:p>
          <a:p>
            <a:pPr lvl="1"/>
            <a:r>
              <a:rPr lang="en-US" i="1" dirty="0"/>
              <a:t>model1.update_simulation() 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i="1" dirty="0">
                <a:sym typeface="Wingdings" pitchFamily="2" charset="2"/>
              </a:rPr>
              <a:t>model1</a:t>
            </a:r>
            <a:r>
              <a:rPr lang="en-US" dirty="0">
                <a:sym typeface="Wingdings" pitchFamily="2" charset="2"/>
              </a:rPr>
              <a:t> is the Model object</a:t>
            </a:r>
            <a:endParaRPr lang="en-US" dirty="0"/>
          </a:p>
          <a:p>
            <a:r>
              <a:rPr lang="en-US" sz="1500" i="1" dirty="0" err="1"/>
              <a:t>graph_network_interactive.make_interactive_network_graph</a:t>
            </a:r>
            <a:r>
              <a:rPr lang="en-US" sz="1500" i="1" dirty="0"/>
              <a:t> </a:t>
            </a:r>
            <a:r>
              <a:rPr lang="en-US" sz="1500" dirty="0"/>
              <a:t>call </a:t>
            </a:r>
          </a:p>
          <a:p>
            <a:pPr lvl="1"/>
            <a:r>
              <a:rPr lang="en-US" dirty="0"/>
              <a:t>Takes Model object as argument</a:t>
            </a:r>
          </a:p>
          <a:p>
            <a:pPr lvl="1"/>
            <a:r>
              <a:rPr lang="en-US" dirty="0"/>
              <a:t>uses mpld3 python package under the covers</a:t>
            </a:r>
          </a:p>
          <a:p>
            <a:r>
              <a:rPr lang="en-US" dirty="0"/>
              <a:t>Produces interactive graph in browser with tool tips, an interactive legend, and draggable Nodes and Interface endpoints for easier viewing</a:t>
            </a:r>
          </a:p>
          <a:p>
            <a:r>
              <a:rPr lang="en-US" dirty="0"/>
              <a:t>Uses a Node’s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(y,x) attributes to position Node on layout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F0952C-3BA4-6B4E-B9C7-3ADEE852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78" y="174552"/>
            <a:ext cx="5802424" cy="1003616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 (beta) - optional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091D5F-FBE9-DE4F-882F-ABDC1B351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7" y="5363073"/>
            <a:ext cx="5474277" cy="14062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84D5FC-CBAC-2641-900E-2BB9F36E7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77" y="5088818"/>
            <a:ext cx="4551085" cy="17917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6EF3-E07E-434E-BF91-0CF667BAFE2C}"/>
              </a:ext>
            </a:extLst>
          </p:cNvPr>
          <p:cNvGrpSpPr/>
          <p:nvPr/>
        </p:nvGrpSpPr>
        <p:grpSpPr>
          <a:xfrm>
            <a:off x="6310115" y="174552"/>
            <a:ext cx="5802425" cy="6016941"/>
            <a:chOff x="6310115" y="174552"/>
            <a:chExt cx="5802425" cy="601694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D5E131-73C5-D142-AABC-41BD42136BE0}"/>
                </a:ext>
              </a:extLst>
            </p:cNvPr>
            <p:cNvGrpSpPr/>
            <p:nvPr/>
          </p:nvGrpSpPr>
          <p:grpSpPr>
            <a:xfrm>
              <a:off x="6310115" y="174552"/>
              <a:ext cx="5802424" cy="6016941"/>
              <a:chOff x="5917685" y="401444"/>
              <a:chExt cx="6144862" cy="605511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5237942-D731-6649-83D2-C1FE616E7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7685" y="401444"/>
                <a:ext cx="6144862" cy="605511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789C44-DFC9-EC44-AF5F-363F754769BC}"/>
                  </a:ext>
                </a:extLst>
              </p:cNvPr>
              <p:cNvSpPr txBox="1"/>
              <p:nvPr/>
            </p:nvSpPr>
            <p:spPr>
              <a:xfrm>
                <a:off x="6402965" y="1298290"/>
                <a:ext cx="1955352" cy="402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The Interface from B to A is 0-24% utilized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973D820-3E17-524C-B018-B3BAC3AB1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7109" y="1700938"/>
                <a:ext cx="463531" cy="709835"/>
              </a:xfrm>
              <a:prstGeom prst="straightConnector1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5714215-F42B-5449-996D-E2920CAF2ABC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flipH="1" flipV="1">
                <a:off x="8720255" y="2684527"/>
                <a:ext cx="285195" cy="2566451"/>
              </a:xfrm>
              <a:prstGeom prst="straightConnector1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34E4E6-3C06-DE46-A135-8C7A573BACA4}"/>
                </a:ext>
              </a:extLst>
            </p:cNvPr>
            <p:cNvSpPr txBox="1"/>
            <p:nvPr/>
          </p:nvSpPr>
          <p:spPr>
            <a:xfrm>
              <a:off x="8208998" y="4993741"/>
              <a:ext cx="2033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The Interface from A to B is over 100%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B682CEA-A8F8-F642-B197-D8AAEDBFDDAE}"/>
                </a:ext>
              </a:extLst>
            </p:cNvPr>
            <p:cNvSpPr/>
            <p:nvPr/>
          </p:nvSpPr>
          <p:spPr>
            <a:xfrm>
              <a:off x="11237137" y="763642"/>
              <a:ext cx="875402" cy="898104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F474D2-AFA9-E748-9DD0-A4703CBA02B4}"/>
                </a:ext>
              </a:extLst>
            </p:cNvPr>
            <p:cNvSpPr txBox="1"/>
            <p:nvPr/>
          </p:nvSpPr>
          <p:spPr>
            <a:xfrm>
              <a:off x="11237138" y="2649260"/>
              <a:ext cx="8754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Interactive legend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2EAC449-7CF1-324C-B7C6-510FCD559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15320" y="1693620"/>
              <a:ext cx="0" cy="955640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EFB13E-D44A-6045-8A33-1BBB84059B23}"/>
                </a:ext>
              </a:extLst>
            </p:cNvPr>
            <p:cNvSpPr txBox="1"/>
            <p:nvPr/>
          </p:nvSpPr>
          <p:spPr>
            <a:xfrm>
              <a:off x="11237137" y="3562071"/>
              <a:ext cx="87540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All nodes and circuit midpoints are movable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F81BF8-AC8F-6143-9B04-34CF7D16264A}"/>
                </a:ext>
              </a:extLst>
            </p:cNvPr>
            <p:cNvSpPr txBox="1"/>
            <p:nvPr/>
          </p:nvSpPr>
          <p:spPr>
            <a:xfrm>
              <a:off x="6782803" y="2905343"/>
              <a:ext cx="8754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Tooltips appear when hovering over interfaces and nodes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226E99F-38E5-B44B-AAAA-9FE48B8DB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80900" y="3400293"/>
              <a:ext cx="789983" cy="142272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F5AE0C4-4C0E-7F40-9E96-D6911C6862D9}"/>
                </a:ext>
              </a:extLst>
            </p:cNvPr>
            <p:cNvCxnSpPr>
              <a:cxnSpLocks/>
            </p:cNvCxnSpPr>
            <p:nvPr/>
          </p:nvCxnSpPr>
          <p:spPr>
            <a:xfrm>
              <a:off x="7558317" y="3118749"/>
              <a:ext cx="546858" cy="281544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D23EDB22-26F2-C544-92B3-F47D5EABA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394" y="4133385"/>
            <a:ext cx="3860811" cy="73461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1212BA-AF6B-3048-9680-F9E322F180C1}"/>
              </a:ext>
            </a:extLst>
          </p:cNvPr>
          <p:cNvSpPr/>
          <p:nvPr/>
        </p:nvSpPr>
        <p:spPr>
          <a:xfrm>
            <a:off x="504636" y="4147346"/>
            <a:ext cx="2102639" cy="2409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81A5B32-3CD0-4749-85EF-05A8AB5AF5C0}"/>
              </a:ext>
            </a:extLst>
          </p:cNvPr>
          <p:cNvSpPr/>
          <p:nvPr/>
        </p:nvSpPr>
        <p:spPr>
          <a:xfrm>
            <a:off x="595252" y="5321026"/>
            <a:ext cx="4915862" cy="1791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8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568A-31F7-024F-A9C8-C66AA51B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7C3C7-B907-3745-9B56-F549F0F38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687" y="1385085"/>
            <a:ext cx="4294635" cy="3880773"/>
          </a:xfrm>
        </p:spPr>
        <p:txBody>
          <a:bodyPr/>
          <a:lstStyle/>
          <a:p>
            <a:r>
              <a:rPr lang="en-US" dirty="0"/>
              <a:t>Import the Node object</a:t>
            </a:r>
          </a:p>
          <a:p>
            <a:r>
              <a:rPr lang="en-US" dirty="0"/>
              <a:t>Define Node(‘Z’)</a:t>
            </a:r>
          </a:p>
          <a:p>
            <a:r>
              <a:rPr lang="en-US" dirty="0"/>
              <a:t>Assign latitude/longitude (y, x) coordinates</a:t>
            </a:r>
          </a:p>
          <a:p>
            <a:r>
              <a:rPr lang="en-US" dirty="0"/>
              <a:t>Add Node(‘Z’) to the Model</a:t>
            </a:r>
          </a:p>
          <a:p>
            <a:r>
              <a:rPr lang="en-US" dirty="0"/>
              <a:t>Examine the Model</a:t>
            </a:r>
          </a:p>
          <a:p>
            <a:pPr lvl="1"/>
            <a:r>
              <a:rPr lang="en-US" dirty="0"/>
              <a:t>Now there are 9 Nodes</a:t>
            </a:r>
          </a:p>
          <a:p>
            <a:r>
              <a:rPr lang="en-US" dirty="0"/>
              <a:t>An </a:t>
            </a:r>
            <a:r>
              <a:rPr lang="en-US" i="1" dirty="0"/>
              <a:t>orphan</a:t>
            </a:r>
            <a:r>
              <a:rPr lang="en-US" dirty="0"/>
              <a:t> Node has no interfaces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D9472-74B9-7749-B274-E2B7E5063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513" y="2218481"/>
            <a:ext cx="69088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6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CE44-CFDF-B44C-9A08-E7F7DAEA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17" y="177113"/>
            <a:ext cx="293051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Add a new Circuit between Node(‘A’) and Node(‘Z’)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4CE4-841E-204E-A73E-9234AA1A8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17" y="1497913"/>
            <a:ext cx="3548680" cy="2757841"/>
          </a:xfrm>
        </p:spPr>
        <p:txBody>
          <a:bodyPr>
            <a:normAutofit/>
          </a:bodyPr>
          <a:lstStyle/>
          <a:p>
            <a:r>
              <a:rPr lang="en-US" dirty="0"/>
              <a:t>Use the Model add_circuit call</a:t>
            </a:r>
          </a:p>
          <a:p>
            <a:pPr lvl="1"/>
            <a:r>
              <a:rPr lang="en-US" dirty="0"/>
              <a:t>New circuit will have a metric of 10 on both sides and a capacity of 200</a:t>
            </a:r>
          </a:p>
          <a:p>
            <a:r>
              <a:rPr lang="en-US" dirty="0"/>
              <a:t>Update the simulation</a:t>
            </a:r>
          </a:p>
          <a:p>
            <a:r>
              <a:rPr lang="en-US" dirty="0"/>
              <a:t>Visualize topology with new Node(‘Z’) (optional)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6025C6-3075-AF43-8F60-A3022DF9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656" y="264598"/>
            <a:ext cx="7038556" cy="1601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932EA-7A1C-CA44-A138-D13148369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655" y="3162786"/>
            <a:ext cx="7513573" cy="3430616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8F54092-215C-0048-AB80-F5CBD839AD63}"/>
              </a:ext>
            </a:extLst>
          </p:cNvPr>
          <p:cNvSpPr/>
          <p:nvPr/>
        </p:nvSpPr>
        <p:spPr>
          <a:xfrm rot="18087540">
            <a:off x="7688491" y="4513315"/>
            <a:ext cx="1697775" cy="2248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465D1F-8793-9143-B6D3-F267DC426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655" y="2204064"/>
            <a:ext cx="7160155" cy="205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D3FE36-7C87-2748-B4D9-A9F2D75BC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67" y="4268832"/>
            <a:ext cx="4263303" cy="2211054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2570EFB-EEC0-594E-83CD-9E514DB48C5D}"/>
              </a:ext>
            </a:extLst>
          </p:cNvPr>
          <p:cNvSpPr/>
          <p:nvPr/>
        </p:nvSpPr>
        <p:spPr>
          <a:xfrm>
            <a:off x="4940711" y="596606"/>
            <a:ext cx="6551073" cy="2683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47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6953</TotalTime>
  <Words>657</Words>
  <Application>Microsoft Macintosh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pyNTM Training Module 3 – modifying the Model and what if simulations</vt:lpstr>
      <vt:lpstr>Course Topics</vt:lpstr>
      <vt:lpstr>Exercise setup</vt:lpstr>
      <vt:lpstr>Copy the repository zip file to a practice directory and unzip it</vt:lpstr>
      <vt:lpstr>Set up your virtual environment (optional)</vt:lpstr>
      <vt:lpstr>Let’s get started!</vt:lpstr>
      <vt:lpstr>Visualization (beta) - optional</vt:lpstr>
      <vt:lpstr>Add a new Node</vt:lpstr>
      <vt:lpstr>Add a new Circuit between Node(‘A’) and Node(‘Z’)</vt:lpstr>
      <vt:lpstr>Adding a Demand to the traffic matrix</vt:lpstr>
      <vt:lpstr>Changing Circuit Capacity</vt:lpstr>
      <vt:lpstr>Changing Interface cost (metric): Use Case</vt:lpstr>
      <vt:lpstr>Changing Interface cost (metric)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pyNTM Training Module 3 – modifying the Model, what if scenarios, and RSVP LSPs </dc:title>
  <dc:creator>Tim Fiola</dc:creator>
  <cp:lastModifiedBy>Tim Fiola</cp:lastModifiedBy>
  <cp:revision>13</cp:revision>
  <dcterms:created xsi:type="dcterms:W3CDTF">2019-11-13T18:07:05Z</dcterms:created>
  <dcterms:modified xsi:type="dcterms:W3CDTF">2019-11-18T14:00:16Z</dcterms:modified>
</cp:coreProperties>
</file>