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9" r:id="rId3"/>
    <p:sldId id="287" r:id="rId4"/>
    <p:sldId id="288" r:id="rId5"/>
    <p:sldId id="286" r:id="rId6"/>
    <p:sldId id="291" r:id="rId7"/>
    <p:sldId id="289" r:id="rId8"/>
    <p:sldId id="290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49"/>
    <p:restoredTop sz="94694"/>
  </p:normalViewPr>
  <p:slideViewPr>
    <p:cSldViewPr snapToGrid="0" snapToObjects="1">
      <p:cViewPr varScale="1">
        <p:scale>
          <a:sx n="92" d="100"/>
          <a:sy n="92" d="100"/>
        </p:scale>
        <p:origin x="17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7419-1653-F747-92C8-5F1242144321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4CBE-28BB-914A-A917-88F660CFF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3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7419-1653-F747-92C8-5F1242144321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4CBE-28BB-914A-A917-88F660CFF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1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7419-1653-F747-92C8-5F1242144321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4CBE-28BB-914A-A917-88F660CFFE6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4007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7419-1653-F747-92C8-5F1242144321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4CBE-28BB-914A-A917-88F660CFF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92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7419-1653-F747-92C8-5F1242144321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4CBE-28BB-914A-A917-88F660CFFE6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2907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7419-1653-F747-92C8-5F1242144321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4CBE-28BB-914A-A917-88F660CFF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41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7419-1653-F747-92C8-5F1242144321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4CBE-28BB-914A-A917-88F660CFF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09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7419-1653-F747-92C8-5F1242144321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4CBE-28BB-914A-A917-88F660CFF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3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7419-1653-F747-92C8-5F1242144321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4CBE-28BB-914A-A917-88F660CFF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5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7419-1653-F747-92C8-5F1242144321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4CBE-28BB-914A-A917-88F660CFF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1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7419-1653-F747-92C8-5F1242144321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4CBE-28BB-914A-A917-88F660CFF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5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7419-1653-F747-92C8-5F1242144321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4CBE-28BB-914A-A917-88F660CFF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1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7419-1653-F747-92C8-5F1242144321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4CBE-28BB-914A-A917-88F660CFF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9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7419-1653-F747-92C8-5F1242144321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4CBE-28BB-914A-A917-88F660CFF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7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7419-1653-F747-92C8-5F1242144321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4CBE-28BB-914A-A917-88F660CFF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5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7419-1653-F747-92C8-5F1242144321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4CBE-28BB-914A-A917-88F660CFF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3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97419-1653-F747-92C8-5F1242144321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D54CBE-28BB-914A-A917-88F660CFFE6A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147596-232B-9A49-AED3-6ADB1948A6CA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3263" y="6751320"/>
            <a:ext cx="461962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Non-Juniper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E84779-7983-3F4C-9CCA-8ACAC1283707}"/>
              </a:ext>
            </a:extLst>
          </p:cNvPr>
          <p:cNvSpPr/>
          <p:nvPr userDrawn="1"/>
        </p:nvSpPr>
        <p:spPr>
          <a:xfrm>
            <a:off x="5695122" y="6751320"/>
            <a:ext cx="550103" cy="106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4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92B1-1230-B24C-AA21-B968DED0B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3918" y="3429000"/>
            <a:ext cx="7612219" cy="1646302"/>
          </a:xfrm>
        </p:spPr>
        <p:txBody>
          <a:bodyPr/>
          <a:lstStyle/>
          <a:p>
            <a:r>
              <a:rPr lang="en-US" dirty="0"/>
              <a:t>pyNTM </a:t>
            </a:r>
            <a:br>
              <a:rPr lang="en-US" dirty="0"/>
            </a:br>
            <a:r>
              <a:rPr lang="en-US" dirty="0"/>
              <a:t>Training Module 4 – RSVP LSPs and Shared Risk Link Groups (SRLGs)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B0446-A82C-5447-9921-8225B5093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201" y="5434789"/>
            <a:ext cx="7766936" cy="1096899"/>
          </a:xfrm>
        </p:spPr>
        <p:txBody>
          <a:bodyPr/>
          <a:lstStyle/>
          <a:p>
            <a:r>
              <a:rPr lang="en-US" dirty="0"/>
              <a:t>Network Traffic Modeler in Python3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6EA22D-E3CA-1B43-B2B8-7746D421B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52" y="3779735"/>
            <a:ext cx="3438791" cy="281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6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A9F5-40D3-6A49-9992-5DE2DBBA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32" y="308305"/>
            <a:ext cx="577178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Working with an LSP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EB7686-DD0F-1C49-898A-F8A79A088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492" y="401864"/>
            <a:ext cx="5194672" cy="245448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EE4FD8-5FBE-534F-A006-53C5C1959C8F}"/>
              </a:ext>
            </a:extLst>
          </p:cNvPr>
          <p:cNvSpPr txBox="1">
            <a:spLocks/>
          </p:cNvSpPr>
          <p:nvPr/>
        </p:nvSpPr>
        <p:spPr>
          <a:xfrm>
            <a:off x="454214" y="1887815"/>
            <a:ext cx="577178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Show the LSP objects in the Model</a:t>
            </a:r>
          </a:p>
          <a:p>
            <a:r>
              <a:rPr lang="en-US" dirty="0"/>
              <a:t>Select an LSP for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92B2F3-800C-E049-9FF9-F0E3A853A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48289" y="3158104"/>
            <a:ext cx="6370875" cy="11626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3588C5-5E9C-3D4D-9ECA-A5D1801DE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364" y="4721434"/>
            <a:ext cx="6400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55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E4641C-7619-1B49-B50A-41F90F770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025900"/>
            <a:ext cx="7404100" cy="2222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E9814A-6D2E-474C-AFF0-CD9B8369C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1995055"/>
          </a:xfrm>
        </p:spPr>
        <p:txBody>
          <a:bodyPr anchor="ctr">
            <a:normAutofit/>
          </a:bodyPr>
          <a:lstStyle/>
          <a:p>
            <a:r>
              <a:rPr lang="en-US" dirty="0"/>
              <a:t>RSVP LSPs and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C9B13-01A5-8B43-89EB-D162B3834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0790" y="220666"/>
            <a:ext cx="4410420" cy="32083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Retrieve the LSPs reserved bandwidth</a:t>
            </a:r>
          </a:p>
          <a:p>
            <a:r>
              <a:rPr lang="en-US" dirty="0"/>
              <a:t>Retrieve the amount of traffic on the LSP</a:t>
            </a:r>
          </a:p>
          <a:p>
            <a:r>
              <a:rPr lang="en-US" dirty="0"/>
              <a:t>Retrieve the specific traffic demands on the LSP</a:t>
            </a:r>
          </a:p>
          <a:p>
            <a:r>
              <a:rPr lang="en-US" dirty="0"/>
              <a:t>What we learned:</a:t>
            </a:r>
          </a:p>
          <a:p>
            <a:pPr lvl="1"/>
            <a:r>
              <a:rPr lang="en-US" dirty="0"/>
              <a:t>This LSP has 75 units of traffic</a:t>
            </a:r>
          </a:p>
          <a:p>
            <a:pPr lvl="1"/>
            <a:r>
              <a:rPr lang="en-US" dirty="0"/>
              <a:t>This LSP has reserved 75 units of bandwidth</a:t>
            </a:r>
          </a:p>
          <a:p>
            <a:pPr lvl="1"/>
            <a:r>
              <a:rPr lang="en-US" dirty="0"/>
              <a:t>This LSP carries 2 demands</a:t>
            </a:r>
          </a:p>
          <a:p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21FFAB9-DDB2-374E-9BE9-CD29A65828BA}"/>
              </a:ext>
            </a:extLst>
          </p:cNvPr>
          <p:cNvSpPr/>
          <p:nvPr/>
        </p:nvSpPr>
        <p:spPr>
          <a:xfrm>
            <a:off x="1117647" y="3983758"/>
            <a:ext cx="2938468" cy="380424"/>
          </a:xfrm>
          <a:prstGeom prst="roundRect">
            <a:avLst/>
          </a:prstGeom>
          <a:noFill/>
          <a:ln w="38100">
            <a:solidFill>
              <a:srgbClr val="FF0000">
                <a:alpha val="8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D4C62FD-A7E8-9746-8052-4F5F01E5A77F}"/>
              </a:ext>
            </a:extLst>
          </p:cNvPr>
          <p:cNvSpPr/>
          <p:nvPr/>
        </p:nvSpPr>
        <p:spPr>
          <a:xfrm>
            <a:off x="1117646" y="4617891"/>
            <a:ext cx="3204971" cy="380424"/>
          </a:xfrm>
          <a:prstGeom prst="roundRect">
            <a:avLst/>
          </a:prstGeom>
          <a:noFill/>
          <a:ln w="38100">
            <a:solidFill>
              <a:srgbClr val="FF0000">
                <a:alpha val="8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8E7EBA7-E75B-DE4F-BDEB-E6AB9179A7C6}"/>
              </a:ext>
            </a:extLst>
          </p:cNvPr>
          <p:cNvSpPr/>
          <p:nvPr/>
        </p:nvSpPr>
        <p:spPr>
          <a:xfrm>
            <a:off x="1073745" y="5279733"/>
            <a:ext cx="3204970" cy="380424"/>
          </a:xfrm>
          <a:prstGeom prst="roundRect">
            <a:avLst/>
          </a:prstGeom>
          <a:noFill/>
          <a:ln w="38100">
            <a:solidFill>
              <a:srgbClr val="FF0000">
                <a:alpha val="8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03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2A13-6DF2-1345-BC1A-BEEC3FD7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0222"/>
            <a:ext cx="8596668" cy="1320800"/>
          </a:xfrm>
        </p:spPr>
        <p:txBody>
          <a:bodyPr/>
          <a:lstStyle/>
          <a:p>
            <a:r>
              <a:rPr lang="en-US" dirty="0"/>
              <a:t>Further RSVP LSP traffic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CFD63-DE34-9D4F-B4F2-D390C3AD5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34" y="983456"/>
            <a:ext cx="9565448" cy="2050690"/>
          </a:xfrm>
        </p:spPr>
        <p:txBody>
          <a:bodyPr/>
          <a:lstStyle/>
          <a:p>
            <a:r>
              <a:rPr lang="en-US" dirty="0"/>
              <a:t>When a Demand is carried by an RSVP LSP, that LSP will make up the Demand’s path</a:t>
            </a:r>
          </a:p>
          <a:p>
            <a:pPr lvl="1"/>
            <a:r>
              <a:rPr lang="en-US" dirty="0"/>
              <a:t>In the example shown, we look at the first demand on the list of demands carried by lsp1</a:t>
            </a:r>
          </a:p>
          <a:p>
            <a:pPr lvl="1"/>
            <a:r>
              <a:rPr lang="en-US" dirty="0"/>
              <a:t>That demand is split across two LSPs</a:t>
            </a:r>
          </a:p>
          <a:p>
            <a:r>
              <a:rPr lang="en-US" dirty="0"/>
              <a:t>When a Demand is IGP routed, its path will contain Interface objects</a:t>
            </a:r>
          </a:p>
          <a:p>
            <a:r>
              <a:rPr lang="en-US" dirty="0"/>
              <a:t>Notice that the RSVP LSPs and Demand all share the same source and destination Nodes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83A9B-1921-4E40-8F23-87EAF85EB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451478"/>
            <a:ext cx="7099300" cy="825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166A8E-0FD9-D04E-B450-FBA7172EB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674188"/>
            <a:ext cx="6553200" cy="81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59F3CB-BABC-074E-A746-630149B22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196562"/>
            <a:ext cx="74041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4128A-6744-0040-8CE4-255F5E51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7688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RSVP LSP Path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2CC4F-631B-EF49-B500-157CF2EC6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08" y="1233055"/>
            <a:ext cx="4345975" cy="50707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There is a wealth of information in the RSVP_LSP path object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Interfaces: a list of Interfaces the LSP takes, ordered from source to destination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Path cost: the cost of the LSP 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Per the RSVP protocol, this will be the IGP shortest path metric, regardless of the actual path the LSP takes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Baseline path reservable bandwidth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How much reservable bandwidth was available on the LSP’s path when it was signaled</a:t>
            </a: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80CE6-358C-B04C-BE8D-475F98D86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137" y="2159331"/>
            <a:ext cx="6916155" cy="307768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0F7EF28-5119-464A-9524-E176F49C5F4C}"/>
              </a:ext>
            </a:extLst>
          </p:cNvPr>
          <p:cNvSpPr/>
          <p:nvPr/>
        </p:nvSpPr>
        <p:spPr>
          <a:xfrm>
            <a:off x="4975668" y="2903103"/>
            <a:ext cx="1120332" cy="380424"/>
          </a:xfrm>
          <a:prstGeom prst="roundRect">
            <a:avLst/>
          </a:prstGeom>
          <a:noFill/>
          <a:ln w="38100">
            <a:solidFill>
              <a:srgbClr val="FF0000">
                <a:alpha val="8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3738C2E-0E3D-8A42-8347-EF4932695A42}"/>
              </a:ext>
            </a:extLst>
          </p:cNvPr>
          <p:cNvSpPr/>
          <p:nvPr/>
        </p:nvSpPr>
        <p:spPr>
          <a:xfrm>
            <a:off x="4975668" y="4170009"/>
            <a:ext cx="1120332" cy="380424"/>
          </a:xfrm>
          <a:prstGeom prst="roundRect">
            <a:avLst/>
          </a:prstGeom>
          <a:noFill/>
          <a:ln w="38100">
            <a:solidFill>
              <a:srgbClr val="FF0000">
                <a:alpha val="8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715C8DB-4CC4-BC43-A6B5-4C10637B21CC}"/>
              </a:ext>
            </a:extLst>
          </p:cNvPr>
          <p:cNvSpPr/>
          <p:nvPr/>
        </p:nvSpPr>
        <p:spPr>
          <a:xfrm>
            <a:off x="4987137" y="4585069"/>
            <a:ext cx="3477990" cy="380424"/>
          </a:xfrm>
          <a:prstGeom prst="roundRect">
            <a:avLst/>
          </a:prstGeom>
          <a:noFill/>
          <a:ln w="38100">
            <a:solidFill>
              <a:srgbClr val="FF0000">
                <a:alpha val="8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73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828F8F-A712-9A44-9B5F-5601D27D5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559" y="3158273"/>
            <a:ext cx="4972049" cy="35554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860B8B-31DC-E049-A42B-BAA6BCD30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9152"/>
            <a:ext cx="8596668" cy="738937"/>
          </a:xfrm>
        </p:spPr>
        <p:txBody>
          <a:bodyPr/>
          <a:lstStyle/>
          <a:p>
            <a:r>
              <a:rPr lang="en-US" dirty="0"/>
              <a:t>RSVP LSP Path Analysis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9246E-E965-E14B-AC84-998131967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60653"/>
            <a:ext cx="8596668" cy="20150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RSVP LSP has a wealth of methods and attributes</a:t>
            </a:r>
          </a:p>
          <a:p>
            <a:pPr lvl="1"/>
            <a:r>
              <a:rPr lang="en-US" dirty="0"/>
              <a:t>Easily compare the LSPs effective metric to the LSP path’s actual metric</a:t>
            </a:r>
          </a:p>
          <a:p>
            <a:pPr lvl="2"/>
            <a:r>
              <a:rPr lang="en-US" i="1" dirty="0" err="1"/>
              <a:t>effective_metric</a:t>
            </a:r>
            <a:r>
              <a:rPr lang="en-US" i="1" dirty="0"/>
              <a:t> </a:t>
            </a:r>
            <a:r>
              <a:rPr lang="en-US" dirty="0"/>
              <a:t>is the IGP shortest path cost between the source and destination nodes</a:t>
            </a:r>
          </a:p>
          <a:p>
            <a:pPr lvl="3"/>
            <a:r>
              <a:rPr lang="en-US" dirty="0"/>
              <a:t>It is equivalent to </a:t>
            </a:r>
            <a:r>
              <a:rPr lang="en-US" i="1" dirty="0" err="1"/>
              <a:t>path_cost</a:t>
            </a:r>
            <a:r>
              <a:rPr lang="en-US" i="1" dirty="0"/>
              <a:t> </a:t>
            </a:r>
            <a:r>
              <a:rPr lang="en-US" dirty="0"/>
              <a:t>in the LSPs path info</a:t>
            </a:r>
          </a:p>
          <a:p>
            <a:pPr lvl="2"/>
            <a:r>
              <a:rPr lang="en-US" i="1" dirty="0" err="1"/>
              <a:t>actual_metric</a:t>
            </a:r>
            <a:r>
              <a:rPr lang="en-US" i="1" dirty="0"/>
              <a:t> </a:t>
            </a:r>
            <a:r>
              <a:rPr lang="en-US" dirty="0"/>
              <a:t>is the path cost of the LSP’s signaled path</a:t>
            </a:r>
          </a:p>
          <a:p>
            <a:pPr lvl="1"/>
            <a:r>
              <a:rPr lang="en-US" dirty="0"/>
              <a:t>This allows you to easily analyze how many LSPs are on the shortest path and the cost differential between the shortest path and the LSP’s actual path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381304-AD04-5E40-86E8-4198ED09A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89" y="4598607"/>
            <a:ext cx="4656357" cy="8844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B1A048-7F60-DF47-82D3-70C55947E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89" y="3276012"/>
            <a:ext cx="4665518" cy="1019869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008C0EB-C9F3-9C47-A2C3-9291F9B9828C}"/>
              </a:ext>
            </a:extLst>
          </p:cNvPr>
          <p:cNvSpPr/>
          <p:nvPr/>
        </p:nvSpPr>
        <p:spPr>
          <a:xfrm>
            <a:off x="5827683" y="4651899"/>
            <a:ext cx="1425172" cy="218209"/>
          </a:xfrm>
          <a:prstGeom prst="roundRect">
            <a:avLst/>
          </a:prstGeom>
          <a:noFill/>
          <a:ln w="38100">
            <a:solidFill>
              <a:srgbClr val="FF0000">
                <a:alpha val="8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58E9A4B-3982-2F41-8B55-1A6EDBFEEAAA}"/>
              </a:ext>
            </a:extLst>
          </p:cNvPr>
          <p:cNvSpPr/>
          <p:nvPr/>
        </p:nvSpPr>
        <p:spPr>
          <a:xfrm>
            <a:off x="8079047" y="4849020"/>
            <a:ext cx="1729971" cy="218209"/>
          </a:xfrm>
          <a:prstGeom prst="roundRect">
            <a:avLst/>
          </a:prstGeom>
          <a:noFill/>
          <a:ln w="38100">
            <a:solidFill>
              <a:srgbClr val="FF0000">
                <a:alpha val="8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22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D6E11-A975-784B-9733-A384E5E2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Comparing/configuring auto-bandwidth and static-bandwidth LSPs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F395A-0A60-F24F-B05F-4544E07C4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 RSVP LSP has a value for the </a:t>
            </a:r>
            <a:r>
              <a:rPr lang="en-US" dirty="0" err="1"/>
              <a:t>configured_setup_bandwidth</a:t>
            </a:r>
            <a:r>
              <a:rPr lang="en-US" dirty="0"/>
              <a:t> attribute, it is static-bandwidth</a:t>
            </a:r>
          </a:p>
          <a:p>
            <a:r>
              <a:rPr lang="en-US" dirty="0"/>
              <a:t>If the LSP does not have a value for this attribute, it is auto-bandwidth</a:t>
            </a:r>
          </a:p>
          <a:p>
            <a:r>
              <a:rPr lang="en-US" dirty="0"/>
              <a:t>See the example on the next page</a:t>
            </a:r>
          </a:p>
        </p:txBody>
      </p:sp>
    </p:spTree>
    <p:extLst>
      <p:ext uri="{BB962C8B-B14F-4D97-AF65-F5344CB8AC3E}">
        <p14:creationId xmlns:p14="http://schemas.microsoft.com/office/powerpoint/2010/main" val="3630917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B06D-A198-414C-9909-D876E19A7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89" y="256309"/>
            <a:ext cx="5910502" cy="162444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– Turn an auto-bandwidth LSP to a fixed bandwidth LSP and back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F6DC4-D8A7-9542-B323-B51FD1DB0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089" y="1880755"/>
            <a:ext cx="4767502" cy="4871314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lsp1</a:t>
            </a:r>
            <a:r>
              <a:rPr lang="en-US" dirty="0"/>
              <a:t> starts as an auto-bandwidth LSP</a:t>
            </a:r>
          </a:p>
          <a:p>
            <a:pPr lvl="1"/>
            <a:r>
              <a:rPr lang="en-US" dirty="0"/>
              <a:t>It tries to reserve the amount of bandwidth it is carrying</a:t>
            </a:r>
          </a:p>
          <a:p>
            <a:r>
              <a:rPr lang="en-US" dirty="0"/>
              <a:t>Configure a value for </a:t>
            </a:r>
            <a:r>
              <a:rPr lang="en-US" i="1" dirty="0"/>
              <a:t>configured_setup_bandwidth </a:t>
            </a:r>
            <a:r>
              <a:rPr lang="en-US" dirty="0"/>
              <a:t>value on lsp1</a:t>
            </a:r>
          </a:p>
          <a:p>
            <a:pPr lvl="1"/>
            <a:r>
              <a:rPr lang="en-US" dirty="0"/>
              <a:t>Remember to update the simulation after making this change!</a:t>
            </a:r>
          </a:p>
          <a:p>
            <a:pPr lvl="1"/>
            <a:r>
              <a:rPr lang="en-US" dirty="0"/>
              <a:t>It still carries 75 units of traffic but only signals for the configured 20 units</a:t>
            </a:r>
          </a:p>
          <a:p>
            <a:r>
              <a:rPr lang="en-US" dirty="0"/>
              <a:t>Change </a:t>
            </a:r>
            <a:r>
              <a:rPr lang="en-US" i="1" dirty="0"/>
              <a:t>lsp1</a:t>
            </a:r>
            <a:r>
              <a:rPr lang="en-US" dirty="0"/>
              <a:t> back to auto-bandwidth mode by changing </a:t>
            </a:r>
            <a:r>
              <a:rPr lang="en-US" i="1" dirty="0"/>
              <a:t>configured_setup_bandwidth </a:t>
            </a:r>
            <a:r>
              <a:rPr lang="en-US" dirty="0"/>
              <a:t>attribute to </a:t>
            </a:r>
            <a:r>
              <a:rPr lang="en-US" i="1" u="sng" dirty="0"/>
              <a:t>None</a:t>
            </a:r>
          </a:p>
          <a:p>
            <a:pPr lvl="1"/>
            <a:r>
              <a:rPr lang="en-US" dirty="0"/>
              <a:t>The </a:t>
            </a:r>
            <a:r>
              <a:rPr lang="en-US" i="1" dirty="0" err="1"/>
              <a:t>setup_bandwidth</a:t>
            </a:r>
            <a:r>
              <a:rPr lang="en-US" i="1" dirty="0"/>
              <a:t> </a:t>
            </a:r>
            <a:r>
              <a:rPr lang="en-US" dirty="0"/>
              <a:t>reverts back to how much traffic the LSP is carrying (75 units)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7DE2C-28C5-3343-B2F2-B7CC9EAEA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966" y="4467968"/>
            <a:ext cx="5002284" cy="22841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0DBE11-B342-C74E-8B53-F0E69045C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91" y="224559"/>
            <a:ext cx="5002283" cy="4016664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D02EC00-AF2C-6049-B0D0-019F2A65FABC}"/>
              </a:ext>
            </a:extLst>
          </p:cNvPr>
          <p:cNvSpPr/>
          <p:nvPr/>
        </p:nvSpPr>
        <p:spPr>
          <a:xfrm>
            <a:off x="6545973" y="224559"/>
            <a:ext cx="2016135" cy="222250"/>
          </a:xfrm>
          <a:prstGeom prst="roundRect">
            <a:avLst/>
          </a:prstGeom>
          <a:noFill/>
          <a:ln w="38100">
            <a:solidFill>
              <a:srgbClr val="FF0000">
                <a:alpha val="8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08833CA-6A56-A245-84B0-0864BCB0C41B}"/>
              </a:ext>
            </a:extLst>
          </p:cNvPr>
          <p:cNvSpPr/>
          <p:nvPr/>
        </p:nvSpPr>
        <p:spPr>
          <a:xfrm>
            <a:off x="6545973" y="822036"/>
            <a:ext cx="3055227" cy="222250"/>
          </a:xfrm>
          <a:prstGeom prst="roundRect">
            <a:avLst/>
          </a:prstGeom>
          <a:noFill/>
          <a:ln w="38100">
            <a:solidFill>
              <a:srgbClr val="FF0000">
                <a:alpha val="8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CF66159-5E57-514D-BF65-EAF36AC77074}"/>
              </a:ext>
            </a:extLst>
          </p:cNvPr>
          <p:cNvSpPr/>
          <p:nvPr/>
        </p:nvSpPr>
        <p:spPr>
          <a:xfrm>
            <a:off x="6545973" y="1363949"/>
            <a:ext cx="3730637" cy="222250"/>
          </a:xfrm>
          <a:prstGeom prst="roundRect">
            <a:avLst/>
          </a:prstGeom>
          <a:noFill/>
          <a:ln w="38100">
            <a:solidFill>
              <a:srgbClr val="FF0000">
                <a:alpha val="8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6F74BED-506D-D54A-817C-66ED1A1A141C}"/>
              </a:ext>
            </a:extLst>
          </p:cNvPr>
          <p:cNvSpPr/>
          <p:nvPr/>
        </p:nvSpPr>
        <p:spPr>
          <a:xfrm>
            <a:off x="6545973" y="2840987"/>
            <a:ext cx="2016135" cy="299254"/>
          </a:xfrm>
          <a:prstGeom prst="roundRect">
            <a:avLst/>
          </a:prstGeom>
          <a:noFill/>
          <a:ln w="38100">
            <a:solidFill>
              <a:srgbClr val="FF0000">
                <a:alpha val="8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0E9A492-31D5-784F-A424-0427903F6FE8}"/>
              </a:ext>
            </a:extLst>
          </p:cNvPr>
          <p:cNvSpPr/>
          <p:nvPr/>
        </p:nvSpPr>
        <p:spPr>
          <a:xfrm>
            <a:off x="6581007" y="3794764"/>
            <a:ext cx="2614948" cy="299254"/>
          </a:xfrm>
          <a:prstGeom prst="roundRect">
            <a:avLst/>
          </a:prstGeom>
          <a:noFill/>
          <a:ln w="38100">
            <a:solidFill>
              <a:srgbClr val="FF0000">
                <a:alpha val="8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599283-963E-D342-B0C2-CB9969F0301B}"/>
              </a:ext>
            </a:extLst>
          </p:cNvPr>
          <p:cNvCxnSpPr/>
          <p:nvPr/>
        </p:nvCxnSpPr>
        <p:spPr>
          <a:xfrm flipV="1">
            <a:off x="4738255" y="1506682"/>
            <a:ext cx="1693718" cy="1745673"/>
          </a:xfrm>
          <a:prstGeom prst="straightConnector1">
            <a:avLst/>
          </a:prstGeom>
          <a:ln w="41275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31840-EB79-5444-8243-8261DDDD77EB}"/>
              </a:ext>
            </a:extLst>
          </p:cNvPr>
          <p:cNvCxnSpPr>
            <a:cxnSpLocks/>
          </p:cNvCxnSpPr>
          <p:nvPr/>
        </p:nvCxnSpPr>
        <p:spPr>
          <a:xfrm flipV="1">
            <a:off x="4738255" y="4695898"/>
            <a:ext cx="1444336" cy="180903"/>
          </a:xfrm>
          <a:prstGeom prst="straightConnector1">
            <a:avLst/>
          </a:prstGeom>
          <a:ln w="41275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9367375-623E-4644-A4AC-9AC81A409FE1}"/>
              </a:ext>
            </a:extLst>
          </p:cNvPr>
          <p:cNvSpPr/>
          <p:nvPr/>
        </p:nvSpPr>
        <p:spPr>
          <a:xfrm>
            <a:off x="6428904" y="4467968"/>
            <a:ext cx="3847705" cy="370731"/>
          </a:xfrm>
          <a:prstGeom prst="roundRect">
            <a:avLst/>
          </a:prstGeom>
          <a:noFill/>
          <a:ln w="38100">
            <a:solidFill>
              <a:srgbClr val="FF0000">
                <a:alpha val="8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E033158-05DB-5B40-BB0C-2C1FC96EE1E2}"/>
              </a:ext>
            </a:extLst>
          </p:cNvPr>
          <p:cNvSpPr/>
          <p:nvPr/>
        </p:nvSpPr>
        <p:spPr>
          <a:xfrm>
            <a:off x="6476699" y="6147567"/>
            <a:ext cx="2085409" cy="299254"/>
          </a:xfrm>
          <a:prstGeom prst="roundRect">
            <a:avLst/>
          </a:prstGeom>
          <a:noFill/>
          <a:ln w="38100">
            <a:solidFill>
              <a:srgbClr val="FF0000">
                <a:alpha val="8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91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4C05-2E8A-3142-9BD1-87B8EE20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Risk Link Groups (SRLGs)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0482-A461-A846-AB8D-3D5C8234E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2773"/>
            <a:ext cx="8596668" cy="4638589"/>
          </a:xfrm>
        </p:spPr>
        <p:txBody>
          <a:bodyPr/>
          <a:lstStyle/>
          <a:p>
            <a:r>
              <a:rPr lang="en-US" dirty="0"/>
              <a:t>A group of objects in the Model that all share the same risk of simultaneous failure</a:t>
            </a:r>
          </a:p>
          <a:p>
            <a:r>
              <a:rPr lang="en-US" dirty="0"/>
              <a:t>Failing an SRLG fails all the component objects</a:t>
            </a:r>
          </a:p>
          <a:p>
            <a:r>
              <a:rPr lang="en-US" dirty="0"/>
              <a:t>Unfailing an SRLG will </a:t>
            </a:r>
            <a:r>
              <a:rPr lang="en-US" dirty="0" err="1"/>
              <a:t>unfail</a:t>
            </a:r>
            <a:r>
              <a:rPr lang="en-US" dirty="0"/>
              <a:t> each component object as long as any given component object does not have another failure mode active</a:t>
            </a:r>
          </a:p>
          <a:p>
            <a:pPr lvl="1"/>
            <a:r>
              <a:rPr lang="en-US" dirty="0"/>
              <a:t>For example, if an Interface on a failed Node is also part of a failed SRLG and the SRLG </a:t>
            </a:r>
            <a:r>
              <a:rPr lang="en-US" dirty="0" err="1"/>
              <a:t>unfails</a:t>
            </a:r>
            <a:r>
              <a:rPr lang="en-US" dirty="0"/>
              <a:t>, the Interface will not restore until its host Node restores</a:t>
            </a:r>
          </a:p>
          <a:p>
            <a:r>
              <a:rPr lang="en-US" dirty="0"/>
              <a:t>SRLGs can contain Interface and Node objects</a:t>
            </a:r>
          </a:p>
        </p:txBody>
      </p:sp>
    </p:spTree>
    <p:extLst>
      <p:ext uri="{BB962C8B-B14F-4D97-AF65-F5344CB8AC3E}">
        <p14:creationId xmlns:p14="http://schemas.microsoft.com/office/powerpoint/2010/main" val="4060670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0457A-F900-7A43-BB6C-4F78E559D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Adding an SRLG to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F0753-5E36-9743-8982-5C985CF21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/>
          </a:bodyPr>
          <a:lstStyle/>
          <a:p>
            <a:r>
              <a:rPr lang="en-US" dirty="0"/>
              <a:t>Use the </a:t>
            </a:r>
            <a:r>
              <a:rPr lang="en-US" dirty="0" err="1"/>
              <a:t>add_srlg</a:t>
            </a:r>
            <a:r>
              <a:rPr lang="en-US" dirty="0"/>
              <a:t> Model method to create and SRLG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E39D4-E4E6-1F4A-AF8C-56075A916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337" y="1226052"/>
            <a:ext cx="5421162" cy="1368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CB6C8D-7ED2-6143-AB78-6A4F5BB1D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338" y="3805040"/>
            <a:ext cx="5421162" cy="18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37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825A-8E46-0C41-ADF2-D9D60BBF1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185611" cy="1320800"/>
          </a:xfrm>
        </p:spPr>
        <p:txBody>
          <a:bodyPr/>
          <a:lstStyle/>
          <a:p>
            <a:r>
              <a:rPr lang="en-US" dirty="0"/>
              <a:t>Adding objects to an SRLG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DC88E-9CF5-144F-AA2E-22E168104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17" y="1930400"/>
            <a:ext cx="3760392" cy="4618962"/>
          </a:xfrm>
        </p:spPr>
        <p:txBody>
          <a:bodyPr/>
          <a:lstStyle/>
          <a:p>
            <a:r>
              <a:rPr lang="en-US" dirty="0"/>
              <a:t>Interfaces and Nodes each have a method to add that specific object to an SRLG</a:t>
            </a:r>
          </a:p>
          <a:p>
            <a:r>
              <a:rPr lang="en-US" dirty="0"/>
              <a:t>When one Interface in a Circuit is added to an SRLG, the Circuit’s other Interface will also be added to that SRLG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5C1ACE-D737-B84B-B440-A884694FC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473" y="3576985"/>
            <a:ext cx="6425210" cy="26437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EED770-293A-8E4E-AACD-107A9CEA5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473" y="637309"/>
            <a:ext cx="6444403" cy="1975984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151A536-2FAF-1744-801C-B0CF1304BED4}"/>
              </a:ext>
            </a:extLst>
          </p:cNvPr>
          <p:cNvSpPr/>
          <p:nvPr/>
        </p:nvSpPr>
        <p:spPr>
          <a:xfrm>
            <a:off x="6339840" y="2041031"/>
            <a:ext cx="1335578" cy="231113"/>
          </a:xfrm>
          <a:prstGeom prst="roundRect">
            <a:avLst/>
          </a:prstGeom>
          <a:noFill/>
          <a:ln w="38100">
            <a:solidFill>
              <a:srgbClr val="FF0000">
                <a:alpha val="8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1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2992F0-EA9A-2D41-8F57-977F528C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712084" cy="1320800"/>
          </a:xfrm>
        </p:spPr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F8D965-2CAC-4E46-8A4D-841CDD5A57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RSVP LSP model data files</a:t>
            </a:r>
          </a:p>
          <a:p>
            <a:r>
              <a:rPr lang="en-US" dirty="0"/>
              <a:t>RSVP types and behaviors</a:t>
            </a:r>
          </a:p>
          <a:p>
            <a:pPr lvl="1"/>
            <a:r>
              <a:rPr lang="en-US" dirty="0"/>
              <a:t>Auto bandwidth</a:t>
            </a:r>
          </a:p>
          <a:p>
            <a:pPr lvl="1"/>
            <a:r>
              <a:rPr lang="en-US" dirty="0"/>
              <a:t>Fixed bandwidth</a:t>
            </a:r>
          </a:p>
          <a:p>
            <a:pPr lvl="1"/>
            <a:r>
              <a:rPr lang="en-US" dirty="0"/>
              <a:t>LSPs and Demands</a:t>
            </a:r>
          </a:p>
          <a:p>
            <a:r>
              <a:rPr lang="en-US" dirty="0"/>
              <a:t>Getting an LSP path</a:t>
            </a:r>
          </a:p>
          <a:p>
            <a:r>
              <a:rPr lang="en-US" dirty="0"/>
              <a:t>Seeing demands on an LSP</a:t>
            </a:r>
          </a:p>
          <a:p>
            <a:r>
              <a:rPr lang="en-US" dirty="0"/>
              <a:t>Demand path when demand is on LSP</a:t>
            </a:r>
          </a:p>
          <a:p>
            <a:r>
              <a:rPr lang="en-US" dirty="0"/>
              <a:t>Shared Risk Link Groups (SRLGs)</a:t>
            </a:r>
          </a:p>
          <a:p>
            <a:r>
              <a:rPr lang="en-US" dirty="0"/>
              <a:t>Adding an SRLG</a:t>
            </a:r>
          </a:p>
          <a:p>
            <a:r>
              <a:rPr lang="en-US" dirty="0"/>
              <a:t>Failing an SRLG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EEF5E9D-38DA-F64D-AF41-9CF332953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671" y="1308657"/>
            <a:ext cx="48514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07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416194F-38CA-8F4D-9EB2-DDBCC4CE4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830" y="1849369"/>
            <a:ext cx="54737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874E8-311D-6F44-B8F5-D53016A0B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2703175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Get the desired Interface and/or Node objects in the Model</a:t>
            </a:r>
          </a:p>
          <a:p>
            <a:r>
              <a:rPr lang="en-US" dirty="0"/>
              <a:t>Use the </a:t>
            </a:r>
            <a:r>
              <a:rPr lang="en-US" dirty="0" err="1"/>
              <a:t>add_to_srlg</a:t>
            </a:r>
            <a:r>
              <a:rPr lang="en-US" dirty="0"/>
              <a:t> method from each object to add each to the SRLG</a:t>
            </a:r>
          </a:p>
          <a:p>
            <a:r>
              <a:rPr lang="en-US" dirty="0"/>
              <a:t>You can programmatically verify which Nodes and Interfaces are part of a given SRLG</a:t>
            </a:r>
          </a:p>
          <a:p>
            <a:r>
              <a:rPr lang="en-US" dirty="0"/>
              <a:t>Update the simulation!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9EDD5-1F82-5041-981C-C9BB1F032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830" y="314295"/>
            <a:ext cx="6565900" cy="812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35BCD5-6523-6A4B-BFE8-90C04308E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830" y="3061985"/>
            <a:ext cx="6539418" cy="191397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5452D17-9615-3849-A463-9605B519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809066" cy="1320800"/>
          </a:xfrm>
        </p:spPr>
        <p:txBody>
          <a:bodyPr>
            <a:normAutofit/>
          </a:bodyPr>
          <a:lstStyle/>
          <a:p>
            <a:r>
              <a:rPr lang="en-US" dirty="0"/>
              <a:t>Adding objects to an SRLG (continued)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239F93-E425-2242-A00E-8A998891D986}"/>
              </a:ext>
            </a:extLst>
          </p:cNvPr>
          <p:cNvCxnSpPr>
            <a:cxnSpLocks/>
          </p:cNvCxnSpPr>
          <p:nvPr/>
        </p:nvCxnSpPr>
        <p:spPr>
          <a:xfrm flipV="1">
            <a:off x="3081867" y="1050896"/>
            <a:ext cx="2645448" cy="1274488"/>
          </a:xfrm>
          <a:prstGeom prst="straightConnector1">
            <a:avLst/>
          </a:prstGeom>
          <a:ln w="41275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648C39-08E3-6E48-B380-7A3A2059A689}"/>
              </a:ext>
            </a:extLst>
          </p:cNvPr>
          <p:cNvCxnSpPr>
            <a:cxnSpLocks/>
          </p:cNvCxnSpPr>
          <p:nvPr/>
        </p:nvCxnSpPr>
        <p:spPr>
          <a:xfrm flipV="1">
            <a:off x="3255048" y="2150251"/>
            <a:ext cx="2472267" cy="1563453"/>
          </a:xfrm>
          <a:prstGeom prst="straightConnector1">
            <a:avLst/>
          </a:prstGeom>
          <a:ln w="41275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70F6A3-3CB0-EC4F-872E-D3C1D6761835}"/>
              </a:ext>
            </a:extLst>
          </p:cNvPr>
          <p:cNvCxnSpPr>
            <a:cxnSpLocks/>
          </p:cNvCxnSpPr>
          <p:nvPr/>
        </p:nvCxnSpPr>
        <p:spPr>
          <a:xfrm flipV="1">
            <a:off x="3317779" y="3190009"/>
            <a:ext cx="1990051" cy="1797628"/>
          </a:xfrm>
          <a:prstGeom prst="straightConnector1">
            <a:avLst/>
          </a:prstGeom>
          <a:ln w="41275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64A0A4C9-0E62-EF44-9D01-7BFC732C3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7830" y="5085087"/>
            <a:ext cx="5374025" cy="136023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09BAFD-4F5B-9643-8117-20D40C0C6798}"/>
              </a:ext>
            </a:extLst>
          </p:cNvPr>
          <p:cNvCxnSpPr>
            <a:cxnSpLocks/>
          </p:cNvCxnSpPr>
          <p:nvPr/>
        </p:nvCxnSpPr>
        <p:spPr>
          <a:xfrm flipV="1">
            <a:off x="2322753" y="5191273"/>
            <a:ext cx="2985077" cy="539910"/>
          </a:xfrm>
          <a:prstGeom prst="straightConnector1">
            <a:avLst/>
          </a:prstGeom>
          <a:ln w="41275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702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FF8C-2CC5-AB4F-9A08-16F58FE34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564" y="176634"/>
            <a:ext cx="4154439" cy="1320800"/>
          </a:xfrm>
        </p:spPr>
        <p:txBody>
          <a:bodyPr/>
          <a:lstStyle/>
          <a:p>
            <a:r>
              <a:rPr lang="en-US" dirty="0"/>
              <a:t>Failing an SRLG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3D1A5-3F8B-EB41-89C0-FADD17C82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62" y="910494"/>
            <a:ext cx="5716537" cy="18901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Fail an SRLG with the Model </a:t>
            </a:r>
            <a:r>
              <a:rPr lang="en-US" dirty="0" err="1"/>
              <a:t>fail_srlg</a:t>
            </a:r>
            <a:r>
              <a:rPr lang="en-US" dirty="0"/>
              <a:t> method</a:t>
            </a:r>
          </a:p>
          <a:p>
            <a:r>
              <a:rPr lang="en-US" dirty="0"/>
              <a:t>Use Model’s </a:t>
            </a:r>
            <a:r>
              <a:rPr lang="en-US" i="1" dirty="0" err="1"/>
              <a:t>get_failed_node_objects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get_failed_interface_objects</a:t>
            </a:r>
            <a:r>
              <a:rPr lang="en-US" i="1" dirty="0"/>
              <a:t> </a:t>
            </a:r>
            <a:r>
              <a:rPr lang="en-US" dirty="0"/>
              <a:t>methods to programmatically validate failed Nodes or Interfaces</a:t>
            </a:r>
          </a:p>
          <a:p>
            <a:r>
              <a:rPr lang="en-US" dirty="0"/>
              <a:t>Update the simulation!</a:t>
            </a:r>
          </a:p>
          <a:p>
            <a:r>
              <a:rPr lang="en-US" dirty="0"/>
              <a:t>Create network visualization (optional)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5A80D-6994-E649-912A-2A055002D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64" y="5535680"/>
            <a:ext cx="5870372" cy="1197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5B44A6-8E13-0547-9D6B-A8858B8B1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936" y="398503"/>
            <a:ext cx="5862302" cy="600229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489924-96B9-9548-AB56-32DEF3A0EABF}"/>
              </a:ext>
            </a:extLst>
          </p:cNvPr>
          <p:cNvGrpSpPr/>
          <p:nvPr/>
        </p:nvGrpSpPr>
        <p:grpSpPr>
          <a:xfrm>
            <a:off x="374564" y="2923476"/>
            <a:ext cx="4588357" cy="1320800"/>
            <a:chOff x="378498" y="2686782"/>
            <a:chExt cx="4816957" cy="142573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A45A173-E801-CB4D-85AD-3DC32C911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498" y="2686782"/>
              <a:ext cx="4816957" cy="1425738"/>
            </a:xfrm>
            <a:prstGeom prst="rect">
              <a:avLst/>
            </a:prstGeom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76045EB-BE07-5041-A9BD-0E6BDDB89F52}"/>
                </a:ext>
              </a:extLst>
            </p:cNvPr>
            <p:cNvSpPr/>
            <p:nvPr/>
          </p:nvSpPr>
          <p:spPr>
            <a:xfrm>
              <a:off x="677334" y="2686782"/>
              <a:ext cx="2928313" cy="205500"/>
            </a:xfrm>
            <a:prstGeom prst="roundRect">
              <a:avLst/>
            </a:prstGeom>
            <a:noFill/>
            <a:ln w="38100">
              <a:solidFill>
                <a:srgbClr val="FF0000">
                  <a:alpha val="8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65913E-4E42-3141-93B7-0C5A7E6F4882}"/>
              </a:ext>
            </a:extLst>
          </p:cNvPr>
          <p:cNvGrpSpPr/>
          <p:nvPr/>
        </p:nvGrpSpPr>
        <p:grpSpPr>
          <a:xfrm>
            <a:off x="374564" y="4458685"/>
            <a:ext cx="4154439" cy="954184"/>
            <a:chOff x="374564" y="4242746"/>
            <a:chExt cx="4225145" cy="10612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A89245-36AD-E744-AD98-B1E58F52F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4564" y="4242746"/>
              <a:ext cx="4225145" cy="1061246"/>
            </a:xfrm>
            <a:prstGeom prst="rect">
              <a:avLst/>
            </a:prstGeom>
          </p:spPr>
        </p:pic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F96E086-C251-F24A-9A5C-80BDBD5EE954}"/>
                </a:ext>
              </a:extLst>
            </p:cNvPr>
            <p:cNvSpPr/>
            <p:nvPr/>
          </p:nvSpPr>
          <p:spPr>
            <a:xfrm>
              <a:off x="677334" y="4244963"/>
              <a:ext cx="2928313" cy="205500"/>
            </a:xfrm>
            <a:prstGeom prst="roundRect">
              <a:avLst/>
            </a:prstGeom>
            <a:noFill/>
            <a:ln w="38100">
              <a:solidFill>
                <a:srgbClr val="FF0000">
                  <a:alpha val="8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5AA5EDD-3941-3A46-8B49-CBD5A46078AC}"/>
                </a:ext>
              </a:extLst>
            </p:cNvPr>
            <p:cNvSpPr/>
            <p:nvPr/>
          </p:nvSpPr>
          <p:spPr>
            <a:xfrm>
              <a:off x="677334" y="4775586"/>
              <a:ext cx="3922375" cy="205500"/>
            </a:xfrm>
            <a:prstGeom prst="roundRect">
              <a:avLst/>
            </a:prstGeom>
            <a:noFill/>
            <a:ln w="38100">
              <a:solidFill>
                <a:srgbClr val="FF0000">
                  <a:alpha val="8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3428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6D5A-8AC2-374A-B7A2-6318A25B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564" y="233208"/>
            <a:ext cx="5086157" cy="1320800"/>
          </a:xfrm>
        </p:spPr>
        <p:txBody>
          <a:bodyPr/>
          <a:lstStyle/>
          <a:p>
            <a:r>
              <a:rPr lang="en-US" dirty="0"/>
              <a:t>Assessing the impact of the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44513-E4F0-2644-B0BE-5B5A9DE34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563" y="1527253"/>
            <a:ext cx="5086157" cy="24010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visualization show no Interface over 24% utilized</a:t>
            </a:r>
          </a:p>
          <a:p>
            <a:r>
              <a:rPr lang="en-US" dirty="0"/>
              <a:t>HOWEVER, use the </a:t>
            </a:r>
            <a:r>
              <a:rPr lang="en-US" i="1" dirty="0" err="1"/>
              <a:t>get_unrouted_demand_objects</a:t>
            </a:r>
            <a:r>
              <a:rPr lang="en-US" i="1" dirty="0"/>
              <a:t> </a:t>
            </a:r>
            <a:r>
              <a:rPr lang="en-US" dirty="0"/>
              <a:t>Model method to assess which (if any) Demands are not able to route</a:t>
            </a:r>
          </a:p>
          <a:p>
            <a:pPr lvl="1"/>
            <a:r>
              <a:rPr lang="en-US" dirty="0"/>
              <a:t>Spoiler alert: None of the 3 existing demands can route after this devastating failure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874EC-487C-0A44-B006-ED6259E23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35" y="5317478"/>
            <a:ext cx="5809165" cy="11479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AB2CB8-3EBA-394B-8469-426528889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936" y="398503"/>
            <a:ext cx="5862302" cy="6002297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D5C500D-8580-6A44-A3F6-6FB27B6700E9}"/>
              </a:ext>
            </a:extLst>
          </p:cNvPr>
          <p:cNvSpPr/>
          <p:nvPr/>
        </p:nvSpPr>
        <p:spPr>
          <a:xfrm>
            <a:off x="677333" y="5317478"/>
            <a:ext cx="3375121" cy="231267"/>
          </a:xfrm>
          <a:prstGeom prst="roundRect">
            <a:avLst/>
          </a:prstGeom>
          <a:noFill/>
          <a:ln w="38100">
            <a:solidFill>
              <a:srgbClr val="FF0000">
                <a:alpha val="8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28E14E-891C-394A-8984-2F2D0FDDA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64" y="4088036"/>
            <a:ext cx="4225145" cy="1061246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9931BC2-C556-0441-AF0B-1C734FAEC868}"/>
              </a:ext>
            </a:extLst>
          </p:cNvPr>
          <p:cNvSpPr/>
          <p:nvPr/>
        </p:nvSpPr>
        <p:spPr>
          <a:xfrm>
            <a:off x="677333" y="4099098"/>
            <a:ext cx="2928313" cy="205500"/>
          </a:xfrm>
          <a:prstGeom prst="roundRect">
            <a:avLst/>
          </a:prstGeom>
          <a:noFill/>
          <a:ln w="38100">
            <a:solidFill>
              <a:srgbClr val="FF0000">
                <a:alpha val="8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F1BBC35-1E82-7247-A56B-EA62FE2CBFD2}"/>
              </a:ext>
            </a:extLst>
          </p:cNvPr>
          <p:cNvSpPr/>
          <p:nvPr/>
        </p:nvSpPr>
        <p:spPr>
          <a:xfrm>
            <a:off x="677334" y="4618659"/>
            <a:ext cx="3922375" cy="205500"/>
          </a:xfrm>
          <a:prstGeom prst="roundRect">
            <a:avLst/>
          </a:prstGeom>
          <a:noFill/>
          <a:ln w="38100">
            <a:solidFill>
              <a:srgbClr val="FF0000">
                <a:alpha val="8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24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FF3E-D9E5-E14F-BFA1-6B6A412D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1673"/>
            <a:ext cx="6014411" cy="1055802"/>
          </a:xfrm>
        </p:spPr>
        <p:txBody>
          <a:bodyPr/>
          <a:lstStyle/>
          <a:p>
            <a:r>
              <a:rPr lang="en-US" dirty="0" err="1"/>
              <a:t>Unfail</a:t>
            </a:r>
            <a:r>
              <a:rPr lang="en-US" dirty="0"/>
              <a:t> the SRLG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4180C-64B4-D943-8004-C87DDB101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7475"/>
            <a:ext cx="5608562" cy="27853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the </a:t>
            </a:r>
            <a:r>
              <a:rPr lang="en-US" i="1" dirty="0" err="1"/>
              <a:t>unfail_srlg</a:t>
            </a:r>
            <a:r>
              <a:rPr lang="en-US" i="1" dirty="0"/>
              <a:t> </a:t>
            </a:r>
            <a:r>
              <a:rPr lang="en-US" dirty="0"/>
              <a:t>Model method to restore a failed SRLG</a:t>
            </a:r>
          </a:p>
          <a:p>
            <a:pPr lvl="1"/>
            <a:r>
              <a:rPr lang="en-US" dirty="0"/>
              <a:t>Use Model’s </a:t>
            </a:r>
            <a:r>
              <a:rPr lang="en-US" i="1" dirty="0" err="1"/>
              <a:t>get_failed_node_objects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get_failed_interface_objects</a:t>
            </a:r>
            <a:r>
              <a:rPr lang="en-US" i="1" dirty="0"/>
              <a:t> </a:t>
            </a:r>
            <a:r>
              <a:rPr lang="en-US" dirty="0"/>
              <a:t>methods to programmatically validate no failed Nodes or Interfaces</a:t>
            </a:r>
          </a:p>
          <a:p>
            <a:r>
              <a:rPr lang="en-US" dirty="0"/>
              <a:t>Update the simulation!</a:t>
            </a:r>
          </a:p>
          <a:p>
            <a:r>
              <a:rPr lang="en-US" dirty="0"/>
              <a:t>Visualize the network (optional)</a:t>
            </a:r>
          </a:p>
          <a:p>
            <a:pPr lvl="1"/>
            <a:r>
              <a:rPr lang="en-US" dirty="0"/>
              <a:t>Visualization shows network back to its pre-failed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B4B235-949F-5C4C-9BAF-A4ADBC2C1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018" y="221673"/>
            <a:ext cx="5608563" cy="57049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E77482-9BC8-A94F-B272-43181E1D3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4304155"/>
            <a:ext cx="4724400" cy="2332172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8E85F44-B1C5-0E4A-8B9F-EB119C905BE8}"/>
              </a:ext>
            </a:extLst>
          </p:cNvPr>
          <p:cNvSpPr/>
          <p:nvPr/>
        </p:nvSpPr>
        <p:spPr>
          <a:xfrm>
            <a:off x="885151" y="4304156"/>
            <a:ext cx="2928313" cy="205500"/>
          </a:xfrm>
          <a:prstGeom prst="roundRect">
            <a:avLst/>
          </a:prstGeom>
          <a:noFill/>
          <a:ln w="38100">
            <a:solidFill>
              <a:srgbClr val="FF0000">
                <a:alpha val="8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81EA9EE-88D2-F841-85A8-9044D5629BFF}"/>
              </a:ext>
            </a:extLst>
          </p:cNvPr>
          <p:cNvSpPr/>
          <p:nvPr/>
        </p:nvSpPr>
        <p:spPr>
          <a:xfrm>
            <a:off x="905933" y="5748854"/>
            <a:ext cx="3011440" cy="205500"/>
          </a:xfrm>
          <a:prstGeom prst="roundRect">
            <a:avLst/>
          </a:prstGeom>
          <a:noFill/>
          <a:ln w="38100">
            <a:solidFill>
              <a:srgbClr val="FF0000">
                <a:alpha val="8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E566FB6-19E1-E44D-8818-26A8F1EB9CF2}"/>
              </a:ext>
            </a:extLst>
          </p:cNvPr>
          <p:cNvSpPr/>
          <p:nvPr/>
        </p:nvSpPr>
        <p:spPr>
          <a:xfrm>
            <a:off x="885151" y="6089840"/>
            <a:ext cx="3499813" cy="205500"/>
          </a:xfrm>
          <a:prstGeom prst="roundRect">
            <a:avLst/>
          </a:prstGeom>
          <a:noFill/>
          <a:ln w="38100">
            <a:solidFill>
              <a:srgbClr val="FF0000">
                <a:alpha val="8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85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76ED6-D5D5-E84C-8304-9DD56B55F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107" y="27686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19815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8BDBF1-E4A9-9843-A83E-53A5B4F5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setup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2A938-0D33-1A4B-A70A-725B62B6AA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1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7E61-99E0-A041-B428-CEA935C98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5431762"/>
          </a:xfrm>
        </p:spPr>
        <p:txBody>
          <a:bodyPr anchor="ctr">
            <a:normAutofit/>
          </a:bodyPr>
          <a:lstStyle/>
          <a:p>
            <a:r>
              <a:rPr lang="en-US" dirty="0"/>
              <a:t>Copy the repository zip file to a practice directory and unzip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37D72-1F4D-8F43-B461-996C17945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889" y="339217"/>
            <a:ext cx="5424112" cy="1801089"/>
          </a:xfrm>
        </p:spPr>
        <p:txBody>
          <a:bodyPr>
            <a:normAutofit/>
          </a:bodyPr>
          <a:lstStyle/>
          <a:p>
            <a:r>
              <a:rPr lang="en-US" dirty="0"/>
              <a:t>Copying the repository will allow you to use some of the additional tools to improve your user experience</a:t>
            </a:r>
          </a:p>
          <a:p>
            <a:pPr lvl="1"/>
            <a:r>
              <a:rPr lang="en-US" dirty="0"/>
              <a:t>Visualization</a:t>
            </a:r>
          </a:p>
          <a:p>
            <a:pPr lvl="1"/>
            <a:r>
              <a:rPr lang="en-US" dirty="0"/>
              <a:t>Simple user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1F5D0-4576-4A4E-A225-AAE4F5984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889" y="4048918"/>
            <a:ext cx="8080918" cy="808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A97C6F-2415-D842-8CF0-62488D4EB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802" y="2140306"/>
            <a:ext cx="8576198" cy="30799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33B600-F369-4841-860F-ADAF4D49F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802" y="5709789"/>
            <a:ext cx="6525027" cy="66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9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C84C6B-D3C3-3C41-8950-A65C4E2AC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85874" cy="3880773"/>
          </a:xfrm>
        </p:spPr>
        <p:txBody>
          <a:bodyPr/>
          <a:lstStyle/>
          <a:p>
            <a:r>
              <a:rPr lang="en-US" dirty="0"/>
              <a:t>Go into the archive directory</a:t>
            </a:r>
          </a:p>
          <a:p>
            <a:pPr lvl="1"/>
            <a:r>
              <a:rPr lang="en-US" dirty="0"/>
              <a:t>Look for </a:t>
            </a:r>
            <a:r>
              <a:rPr lang="en-US" i="1" dirty="0" err="1"/>
              <a:t>requirements.txt</a:t>
            </a:r>
            <a:endParaRPr lang="en-US" i="1" dirty="0"/>
          </a:p>
          <a:p>
            <a:r>
              <a:rPr lang="en-US" dirty="0"/>
              <a:t>Follow directions below to create the virtual environment</a:t>
            </a:r>
          </a:p>
          <a:p>
            <a:r>
              <a:rPr lang="en-US" dirty="0"/>
              <a:t>Example is to the right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3F99C1-41FA-1443-A8AC-7DDF5522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7568"/>
            <a:ext cx="3991381" cy="1550989"/>
          </a:xfrm>
        </p:spPr>
        <p:txBody>
          <a:bodyPr>
            <a:normAutofit fontScale="90000"/>
          </a:bodyPr>
          <a:lstStyle/>
          <a:p>
            <a:r>
              <a:rPr lang="en-US" dirty="0"/>
              <a:t>Set up your virtual environment (optional)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2CAF18-1E88-8F4F-89F0-A18EB95A498F}"/>
              </a:ext>
            </a:extLst>
          </p:cNvPr>
          <p:cNvGrpSpPr/>
          <p:nvPr/>
        </p:nvGrpSpPr>
        <p:grpSpPr>
          <a:xfrm>
            <a:off x="5195243" y="1450791"/>
            <a:ext cx="6376328" cy="2682881"/>
            <a:chOff x="4825072" y="2108927"/>
            <a:chExt cx="7024028" cy="28186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E2E209A-3E51-3143-A973-341202438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5072" y="2108927"/>
              <a:ext cx="7024028" cy="2818674"/>
            </a:xfrm>
            <a:prstGeom prst="rect">
              <a:avLst/>
            </a:prstGeom>
          </p:spPr>
        </p:pic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2F7E458-569A-7142-A13F-1631EA4377EE}"/>
                </a:ext>
              </a:extLst>
            </p:cNvPr>
            <p:cNvSpPr/>
            <p:nvPr/>
          </p:nvSpPr>
          <p:spPr>
            <a:xfrm>
              <a:off x="8159262" y="2108927"/>
              <a:ext cx="3341076" cy="229827"/>
            </a:xfrm>
            <a:prstGeom prst="round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960ABD2-ACFA-6443-8AF5-3D939197E1E4}"/>
                </a:ext>
              </a:extLst>
            </p:cNvPr>
            <p:cNvSpPr/>
            <p:nvPr/>
          </p:nvSpPr>
          <p:spPr>
            <a:xfrm>
              <a:off x="8850924" y="3729471"/>
              <a:ext cx="1464330" cy="229827"/>
            </a:xfrm>
            <a:prstGeom prst="round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45E5EBC-0D48-534A-9103-D7E7A19CDD3F}"/>
                </a:ext>
              </a:extLst>
            </p:cNvPr>
            <p:cNvSpPr/>
            <p:nvPr/>
          </p:nvSpPr>
          <p:spPr>
            <a:xfrm>
              <a:off x="9503464" y="4697774"/>
              <a:ext cx="2345636" cy="229827"/>
            </a:xfrm>
            <a:prstGeom prst="round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7C543C-857E-E24C-AECA-711DC06CFC72}"/>
              </a:ext>
            </a:extLst>
          </p:cNvPr>
          <p:cNvGrpSpPr/>
          <p:nvPr/>
        </p:nvGrpSpPr>
        <p:grpSpPr>
          <a:xfrm>
            <a:off x="5195243" y="4394526"/>
            <a:ext cx="6525487" cy="613757"/>
            <a:chOff x="4729483" y="5699120"/>
            <a:chExt cx="6999077" cy="62523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005B9DB-AFAC-654E-8290-7588A58D7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9483" y="5758369"/>
              <a:ext cx="6999077" cy="565985"/>
            </a:xfrm>
            <a:prstGeom prst="rect">
              <a:avLst/>
            </a:prstGeom>
          </p:spPr>
        </p:pic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6F1BDA79-CF07-7748-B5CD-5C7FC0421947}"/>
                </a:ext>
              </a:extLst>
            </p:cNvPr>
            <p:cNvSpPr/>
            <p:nvPr/>
          </p:nvSpPr>
          <p:spPr>
            <a:xfrm>
              <a:off x="8891955" y="5699120"/>
              <a:ext cx="1896207" cy="229827"/>
            </a:xfrm>
            <a:prstGeom prst="round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D9FF0E0E-D9B9-8647-BDBB-E5950875B8D7}"/>
                </a:ext>
              </a:extLst>
            </p:cNvPr>
            <p:cNvSpPr/>
            <p:nvPr/>
          </p:nvSpPr>
          <p:spPr>
            <a:xfrm>
              <a:off x="9375531" y="6014668"/>
              <a:ext cx="2353029" cy="229827"/>
            </a:xfrm>
            <a:prstGeom prst="round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EDD5CB27-95C6-0D49-9333-20280D0EA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35" y="4225563"/>
            <a:ext cx="4517909" cy="2360606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Down Arrow 21">
            <a:extLst>
              <a:ext uri="{FF2B5EF4-FFF2-40B4-BE49-F238E27FC236}">
                <a16:creationId xmlns:a16="http://schemas.microsoft.com/office/drawing/2014/main" id="{6C620049-CF85-F44B-9F9D-BB3DCEA9F9A2}"/>
              </a:ext>
            </a:extLst>
          </p:cNvPr>
          <p:cNvSpPr/>
          <p:nvPr/>
        </p:nvSpPr>
        <p:spPr>
          <a:xfrm>
            <a:off x="4318477" y="3212018"/>
            <a:ext cx="235938" cy="304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CE54EE-81A1-194A-9965-3A632B881BBC}"/>
              </a:ext>
            </a:extLst>
          </p:cNvPr>
          <p:cNvSpPr txBox="1"/>
          <p:nvPr/>
        </p:nvSpPr>
        <p:spPr>
          <a:xfrm>
            <a:off x="5439509" y="439842"/>
            <a:ext cx="4167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 virtual environment provides an isolated environment and ensures no interference from existing installations and/or dependencies</a:t>
            </a:r>
          </a:p>
        </p:txBody>
      </p:sp>
    </p:spTree>
    <p:extLst>
      <p:ext uri="{BB962C8B-B14F-4D97-AF65-F5344CB8AC3E}">
        <p14:creationId xmlns:p14="http://schemas.microsoft.com/office/powerpoint/2010/main" val="290997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73E4C-7BDE-4149-93DC-A85C17E8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model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5B5EF-780B-FC4D-ADB3-CFEE05A6C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778884" cy="3880773"/>
          </a:xfrm>
        </p:spPr>
        <p:txBody>
          <a:bodyPr/>
          <a:lstStyle/>
          <a:p>
            <a:r>
              <a:rPr lang="en-US" dirty="0"/>
              <a:t>Tab separated</a:t>
            </a:r>
          </a:p>
          <a:p>
            <a:r>
              <a:rPr lang="en-US" dirty="0"/>
              <a:t>RSVP_LSP_TABLE has 4 columns</a:t>
            </a:r>
          </a:p>
          <a:p>
            <a:pPr lvl="1"/>
            <a:r>
              <a:rPr lang="en-US" dirty="0"/>
              <a:t>source – LSP source node</a:t>
            </a:r>
          </a:p>
          <a:p>
            <a:pPr lvl="1"/>
            <a:r>
              <a:rPr lang="en-US" dirty="0" err="1"/>
              <a:t>dest</a:t>
            </a:r>
            <a:r>
              <a:rPr lang="en-US" dirty="0"/>
              <a:t> – LSP destination node</a:t>
            </a:r>
          </a:p>
          <a:p>
            <a:pPr lvl="1"/>
            <a:r>
              <a:rPr lang="en-US" dirty="0"/>
              <a:t>name – name of LSP</a:t>
            </a:r>
          </a:p>
          <a:p>
            <a:pPr lvl="1"/>
            <a:r>
              <a:rPr lang="en-US" dirty="0" err="1"/>
              <a:t>configured_setup_bw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If fixed bandwidth reservation LSP, populate a value for the </a:t>
            </a:r>
            <a:r>
              <a:rPr lang="en-US" dirty="0" err="1"/>
              <a:t>configured_setup_bw</a:t>
            </a:r>
            <a:endParaRPr lang="en-US" dirty="0"/>
          </a:p>
          <a:p>
            <a:pPr lvl="2"/>
            <a:r>
              <a:rPr lang="en-US" dirty="0"/>
              <a:t>If auto-bandwidth LSP, leave blank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485F8-A8A8-794C-8922-7F0C4200E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820" y="290945"/>
            <a:ext cx="4650846" cy="611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0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8E92B05-04B7-CD40-AD04-CFD6778E6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230" y="4105310"/>
            <a:ext cx="7594600" cy="1816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C44EA2-6855-FF4C-852A-EA8ACBEF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147527" cy="5431762"/>
          </a:xfrm>
        </p:spPr>
        <p:txBody>
          <a:bodyPr anchor="ctr">
            <a:normAutofit/>
          </a:bodyPr>
          <a:lstStyle/>
          <a:p>
            <a:r>
              <a:rPr lang="en-US" dirty="0"/>
              <a:t>Let’s get started!</a:t>
            </a:r>
            <a:br>
              <a:rPr lang="en-US" dirty="0"/>
            </a:br>
            <a:r>
              <a:rPr lang="en-US" dirty="0"/>
              <a:t>(RSVP)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0C584D-93BB-C74F-8DA0-9C0CB7D13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230" y="3421212"/>
            <a:ext cx="3251200" cy="558800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8A3F2E5-0688-5640-A7C8-3B7093BE454D}"/>
              </a:ext>
            </a:extLst>
          </p:cNvPr>
          <p:cNvSpPr/>
          <p:nvPr/>
        </p:nvSpPr>
        <p:spPr>
          <a:xfrm>
            <a:off x="3515304" y="3444650"/>
            <a:ext cx="2713453" cy="4680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42A032-D68C-C14C-8A32-5DFD5FED3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1230" y="6013443"/>
            <a:ext cx="6781800" cy="596900"/>
          </a:xfrm>
          <a:prstGeom prst="rect">
            <a:avLst/>
          </a:prstGeom>
        </p:spPr>
      </p:pic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F68A6DC2-9A7E-4938-8303-F435D1551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4080" y="392117"/>
            <a:ext cx="6135958" cy="28777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Switch to the </a:t>
            </a:r>
            <a:r>
              <a:rPr lang="en-US" i="1" dirty="0"/>
              <a:t>examples</a:t>
            </a:r>
            <a:r>
              <a:rPr lang="en-US" dirty="0"/>
              <a:t> directory in the repository</a:t>
            </a:r>
          </a:p>
          <a:p>
            <a:r>
              <a:rPr lang="en-US" dirty="0"/>
              <a:t>Start python3</a:t>
            </a:r>
          </a:p>
          <a:p>
            <a:r>
              <a:rPr lang="en-US" dirty="0"/>
              <a:t>Append parent directory to your sys path</a:t>
            </a:r>
          </a:p>
          <a:p>
            <a:pPr lvl="1"/>
            <a:r>
              <a:rPr lang="en-US" dirty="0"/>
              <a:t>Allows imports from folders in the parent </a:t>
            </a:r>
          </a:p>
          <a:p>
            <a:pPr lvl="1"/>
            <a:r>
              <a:rPr lang="en-US" dirty="0"/>
              <a:t>Import the Model object</a:t>
            </a:r>
          </a:p>
          <a:p>
            <a:r>
              <a:rPr lang="en-US" dirty="0"/>
              <a:t>Load Model from data file</a:t>
            </a:r>
          </a:p>
          <a:p>
            <a:pPr lvl="1"/>
            <a:r>
              <a:rPr lang="en-US" i="1" dirty="0" err="1"/>
              <a:t>lsp_model_test_file.csv</a:t>
            </a:r>
            <a:r>
              <a:rPr lang="en-US" i="1" dirty="0"/>
              <a:t> </a:t>
            </a:r>
            <a:r>
              <a:rPr lang="en-US" dirty="0"/>
              <a:t>has Interfaces, Nodes, Demands, and RSVP LSPs </a:t>
            </a:r>
          </a:p>
          <a:p>
            <a:r>
              <a:rPr lang="en-US" dirty="0"/>
              <a:t>Observe model file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13BB450-35D6-1743-B0C3-7CA741FDE465}"/>
              </a:ext>
            </a:extLst>
          </p:cNvPr>
          <p:cNvSpPr/>
          <p:nvPr/>
        </p:nvSpPr>
        <p:spPr>
          <a:xfrm>
            <a:off x="3515304" y="4090449"/>
            <a:ext cx="6634458" cy="28971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0F0475D-463C-E649-8C01-B9B2B62FDABF}"/>
              </a:ext>
            </a:extLst>
          </p:cNvPr>
          <p:cNvSpPr/>
          <p:nvPr/>
        </p:nvSpPr>
        <p:spPr>
          <a:xfrm>
            <a:off x="3515304" y="4472199"/>
            <a:ext cx="3166850" cy="3411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AB69002-FFC3-BE4B-8509-1D67379CC3B1}"/>
              </a:ext>
            </a:extLst>
          </p:cNvPr>
          <p:cNvSpPr/>
          <p:nvPr/>
        </p:nvSpPr>
        <p:spPr>
          <a:xfrm>
            <a:off x="3081229" y="5985198"/>
            <a:ext cx="6613755" cy="4680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01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7B95F6-B7AA-B549-98A3-CF23D606C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300" y="255702"/>
            <a:ext cx="5757794" cy="5536554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B69555-8683-A645-87F0-8C8CABE99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73" y="763643"/>
            <a:ext cx="6173409" cy="362461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Requires full repository download from </a:t>
            </a:r>
            <a:r>
              <a:rPr lang="en-US" dirty="0" err="1"/>
              <a:t>github</a:t>
            </a:r>
            <a:r>
              <a:rPr lang="en-US" dirty="0"/>
              <a:t> or extract the module</a:t>
            </a:r>
          </a:p>
          <a:p>
            <a:pPr lvl="1"/>
            <a:r>
              <a:rPr lang="en-US" dirty="0"/>
              <a:t>Easy access via the virtual environment setup from earlier in this guide</a:t>
            </a:r>
          </a:p>
          <a:p>
            <a:pPr lvl="1"/>
            <a:r>
              <a:rPr lang="en-US" dirty="0"/>
              <a:t>Reference the </a:t>
            </a:r>
            <a:r>
              <a:rPr lang="en-US" i="1" dirty="0"/>
              <a:t>Exercise setup </a:t>
            </a:r>
            <a:r>
              <a:rPr lang="en-US" dirty="0"/>
              <a:t>earlier in this presentation for full instructions to set up the environment to use the repository</a:t>
            </a:r>
          </a:p>
          <a:p>
            <a:r>
              <a:rPr lang="en-US" dirty="0"/>
              <a:t>Make sure the model is converged! </a:t>
            </a:r>
          </a:p>
          <a:p>
            <a:pPr lvl="1"/>
            <a:r>
              <a:rPr lang="en-US" i="1" dirty="0"/>
              <a:t>model2.update_simulation()  </a:t>
            </a:r>
            <a:r>
              <a:rPr lang="en-US" dirty="0">
                <a:sym typeface="Wingdings" pitchFamily="2" charset="2"/>
              </a:rPr>
              <a:t> </a:t>
            </a:r>
            <a:r>
              <a:rPr lang="en-US" i="1" dirty="0">
                <a:sym typeface="Wingdings" pitchFamily="2" charset="2"/>
              </a:rPr>
              <a:t>model2</a:t>
            </a:r>
            <a:r>
              <a:rPr lang="en-US" dirty="0">
                <a:sym typeface="Wingdings" pitchFamily="2" charset="2"/>
              </a:rPr>
              <a:t> is the Model object</a:t>
            </a:r>
            <a:endParaRPr lang="en-US" dirty="0"/>
          </a:p>
          <a:p>
            <a:r>
              <a:rPr lang="en-US" sz="1500" i="1" dirty="0" err="1"/>
              <a:t>graph_network_interactive.make_interactive_network_graph</a:t>
            </a:r>
            <a:r>
              <a:rPr lang="en-US" sz="1500" i="1" dirty="0"/>
              <a:t> </a:t>
            </a:r>
            <a:r>
              <a:rPr lang="en-US" sz="1500" dirty="0"/>
              <a:t>call </a:t>
            </a:r>
          </a:p>
          <a:p>
            <a:pPr lvl="1"/>
            <a:r>
              <a:rPr lang="en-US" dirty="0"/>
              <a:t>Takes Model object as argument</a:t>
            </a:r>
          </a:p>
          <a:p>
            <a:pPr lvl="1"/>
            <a:r>
              <a:rPr lang="en-US" dirty="0"/>
              <a:t>uses mpld3 python package under the covers</a:t>
            </a:r>
          </a:p>
          <a:p>
            <a:r>
              <a:rPr lang="en-US" dirty="0"/>
              <a:t>Produces interactive graph in browser with tool tips, an interactive legend, and draggable Nodes and Interface endpoints for easier viewing</a:t>
            </a:r>
          </a:p>
          <a:p>
            <a:r>
              <a:rPr lang="en-US" dirty="0"/>
              <a:t>Uses a Node’s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(y,x) attributes to position Node on layout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F0952C-3BA4-6B4E-B9C7-3ADEE852B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78" y="174552"/>
            <a:ext cx="5802424" cy="1003616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Visualization (beta) - optional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84D5FC-CBAC-2641-900E-2BB9F36E7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68" y="5554923"/>
            <a:ext cx="4958221" cy="19520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3D5E131-73C5-D142-AABC-41BD42136BE0}"/>
              </a:ext>
            </a:extLst>
          </p:cNvPr>
          <p:cNvGrpSpPr/>
          <p:nvPr/>
        </p:nvGrpSpPr>
        <p:grpSpPr>
          <a:xfrm>
            <a:off x="6681939" y="2208101"/>
            <a:ext cx="1330105" cy="2959781"/>
            <a:chOff x="6311451" y="2447894"/>
            <a:chExt cx="1408603" cy="297855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789C44-DFC9-EC44-AF5F-363F754769BC}"/>
                </a:ext>
              </a:extLst>
            </p:cNvPr>
            <p:cNvSpPr txBox="1"/>
            <p:nvPr/>
          </p:nvSpPr>
          <p:spPr>
            <a:xfrm>
              <a:off x="6311451" y="4714076"/>
              <a:ext cx="1025064" cy="712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The Interface from B to A is over 100% utilized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973D820-3E17-524C-B018-B3BAC3AB1F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9080" y="3102444"/>
              <a:ext cx="436001" cy="1539434"/>
            </a:xfrm>
            <a:prstGeom prst="straightConnector1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5714215-F42B-5449-996D-E2920CAF2ABC}"/>
                </a:ext>
              </a:extLst>
            </p:cNvPr>
            <p:cNvCxnSpPr>
              <a:cxnSpLocks/>
            </p:cNvCxnSpPr>
            <p:nvPr/>
          </p:nvCxnSpPr>
          <p:spPr>
            <a:xfrm>
              <a:off x="6959209" y="2447894"/>
              <a:ext cx="760845" cy="191109"/>
            </a:xfrm>
            <a:prstGeom prst="straightConnector1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334E4E6-3C06-DE46-A135-8C7A573BACA4}"/>
              </a:ext>
            </a:extLst>
          </p:cNvPr>
          <p:cNvSpPr txBox="1"/>
          <p:nvPr/>
        </p:nvSpPr>
        <p:spPr>
          <a:xfrm>
            <a:off x="6645705" y="1423272"/>
            <a:ext cx="8234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 Interface from A to B is over 75-89% utilized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B682CEA-A8F8-F642-B197-D8AAEDBFDDAE}"/>
              </a:ext>
            </a:extLst>
          </p:cNvPr>
          <p:cNvSpPr/>
          <p:nvPr/>
        </p:nvSpPr>
        <p:spPr>
          <a:xfrm>
            <a:off x="11102692" y="780862"/>
            <a:ext cx="875402" cy="898104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74D2-AFA9-E748-9DD0-A4703CBA02B4}"/>
              </a:ext>
            </a:extLst>
          </p:cNvPr>
          <p:cNvSpPr txBox="1"/>
          <p:nvPr/>
        </p:nvSpPr>
        <p:spPr>
          <a:xfrm>
            <a:off x="11102692" y="2663914"/>
            <a:ext cx="8754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Interactive legend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EAC449-7CF1-324C-B7C6-510FCD5592CF}"/>
              </a:ext>
            </a:extLst>
          </p:cNvPr>
          <p:cNvCxnSpPr>
            <a:cxnSpLocks/>
          </p:cNvCxnSpPr>
          <p:nvPr/>
        </p:nvCxnSpPr>
        <p:spPr>
          <a:xfrm flipV="1">
            <a:off x="11615320" y="1693620"/>
            <a:ext cx="0" cy="95564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7EFB13E-D44A-6045-8A33-1BBB84059B23}"/>
              </a:ext>
            </a:extLst>
          </p:cNvPr>
          <p:cNvSpPr txBox="1"/>
          <p:nvPr/>
        </p:nvSpPr>
        <p:spPr>
          <a:xfrm>
            <a:off x="11150111" y="3528628"/>
            <a:ext cx="87540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All nodes and circuit midpoints are movable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F81BF8-AC8F-6143-9B04-34CF7D16264A}"/>
              </a:ext>
            </a:extLst>
          </p:cNvPr>
          <p:cNvSpPr txBox="1"/>
          <p:nvPr/>
        </p:nvSpPr>
        <p:spPr>
          <a:xfrm>
            <a:off x="7755107" y="965661"/>
            <a:ext cx="875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Tooltips appear when hovering over interfaces and nodes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5AE0C4-4C0E-7F40-9E96-D6911C6862D9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8192809" y="1815687"/>
            <a:ext cx="245800" cy="263208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9C8B1C5-FB4A-BC41-9082-C7DBEB419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879" y="2078895"/>
            <a:ext cx="1085859" cy="21340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1AEFF3A-8C70-0340-B48E-6C970EDEF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88" y="5825323"/>
            <a:ext cx="5986331" cy="19520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98316A0-EAEA-4C4C-8279-4A98F4198D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969" y="4148445"/>
            <a:ext cx="5166986" cy="131832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5661723-F710-1D4B-A561-E696DF8491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788" y="5969730"/>
            <a:ext cx="5452208" cy="81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57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E093-EC7C-D24F-A822-C8359C4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RSVP LSP types and behaviors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BCC91-A3CC-704F-8BC6-ECE7A0D76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pyNTM supports two RSVP LSP types</a:t>
            </a:r>
          </a:p>
          <a:p>
            <a:r>
              <a:rPr lang="en-US" dirty="0"/>
              <a:t>Auto-bandwidth</a:t>
            </a:r>
          </a:p>
          <a:p>
            <a:pPr lvl="1"/>
            <a:r>
              <a:rPr lang="en-US" dirty="0"/>
              <a:t>Attempts to adjust signaled bandwidth and path to accommodate the amount of traffic on the LSP</a:t>
            </a:r>
          </a:p>
          <a:p>
            <a:r>
              <a:rPr lang="en-US" dirty="0"/>
              <a:t>Fixed bandwidth</a:t>
            </a:r>
          </a:p>
          <a:p>
            <a:pPr lvl="1"/>
            <a:r>
              <a:rPr lang="en-US" dirty="0"/>
              <a:t>Signaled bandwidth is fixed at a configured level, regardless of how much traffic is on the LSP</a:t>
            </a:r>
          </a:p>
          <a:p>
            <a:r>
              <a:rPr lang="en-US" dirty="0">
                <a:solidFill>
                  <a:srgbClr val="FF0000"/>
                </a:solidFill>
              </a:rPr>
              <a:t>**</a:t>
            </a:r>
            <a:r>
              <a:rPr lang="en-US" dirty="0"/>
              <a:t>pyNTM will route a Demand over RSVP LSPs </a:t>
            </a:r>
            <a:r>
              <a:rPr lang="en-US" i="1" u="sng" dirty="0"/>
              <a:t>only</a:t>
            </a:r>
            <a:r>
              <a:rPr lang="en-US" dirty="0"/>
              <a:t> if the Demand and LSPs share the same source Node and destination Node</a:t>
            </a:r>
          </a:p>
        </p:txBody>
      </p:sp>
    </p:spTree>
    <p:extLst>
      <p:ext uri="{BB962C8B-B14F-4D97-AF65-F5344CB8AC3E}">
        <p14:creationId xmlns:p14="http://schemas.microsoft.com/office/powerpoint/2010/main" val="8508337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1353</Words>
  <Application>Microsoft Macintosh PowerPoint</Application>
  <PresentationFormat>Widescreen</PresentationFormat>
  <Paragraphs>141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Trebuchet MS</vt:lpstr>
      <vt:lpstr>Wingdings 3</vt:lpstr>
      <vt:lpstr>Facet</vt:lpstr>
      <vt:lpstr>pyNTM  Training Module 4 – RSVP LSPs and Shared Risk Link Groups (SRLGs)</vt:lpstr>
      <vt:lpstr>Course Topics</vt:lpstr>
      <vt:lpstr>Exercise setup</vt:lpstr>
      <vt:lpstr>Copy the repository zip file to a practice directory and unzip it</vt:lpstr>
      <vt:lpstr>Set up your virtual environment (optional)</vt:lpstr>
      <vt:lpstr>About the model file</vt:lpstr>
      <vt:lpstr>Let’s get started! (RSVP)</vt:lpstr>
      <vt:lpstr>Visualization (beta) - optional</vt:lpstr>
      <vt:lpstr>RSVP LSP types and behaviors</vt:lpstr>
      <vt:lpstr>Working with an LSP</vt:lpstr>
      <vt:lpstr>RSVP LSPs and traffic</vt:lpstr>
      <vt:lpstr>Further RSVP LSP traffic analysis</vt:lpstr>
      <vt:lpstr>RSVP LSP Path Analysis</vt:lpstr>
      <vt:lpstr>RSVP LSP Path Analysis (continued)</vt:lpstr>
      <vt:lpstr>Comparing/configuring auto-bandwidth and static-bandwidth LSPs</vt:lpstr>
      <vt:lpstr>Example – Turn an auto-bandwidth LSP to a fixed bandwidth LSP and back again</vt:lpstr>
      <vt:lpstr>Shared Risk Link Groups (SRLGs)</vt:lpstr>
      <vt:lpstr>Adding an SRLG to a Model</vt:lpstr>
      <vt:lpstr>Adding objects to an SRLG</vt:lpstr>
      <vt:lpstr>Adding objects to an SRLG (continued)</vt:lpstr>
      <vt:lpstr>Failing an SRLG</vt:lpstr>
      <vt:lpstr>Assessing the impact of the failure</vt:lpstr>
      <vt:lpstr>Unfail the SRLG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pyNTM  Training Module 4 – RSVP LSPs and Shared Risk Link Groups (SRLGs)</dc:title>
  <dc:creator>Tim Fiola</dc:creator>
  <cp:lastModifiedBy>Tim Fiola</cp:lastModifiedBy>
  <cp:revision>11</cp:revision>
  <dcterms:created xsi:type="dcterms:W3CDTF">2019-11-15T20:35:54Z</dcterms:created>
  <dcterms:modified xsi:type="dcterms:W3CDTF">2019-11-15T22:23:33Z</dcterms:modified>
</cp:coreProperties>
</file>