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3" r:id="rId4"/>
    <p:sldId id="266" r:id="rId5"/>
    <p:sldId id="267" r:id="rId6"/>
    <p:sldId id="268" r:id="rId7"/>
    <p:sldId id="258" r:id="rId8"/>
    <p:sldId id="261" r:id="rId9"/>
    <p:sldId id="259" r:id="rId10"/>
    <p:sldId id="260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 renhao" initials="yr" lastIdx="1" clrIdx="0">
    <p:extLst>
      <p:ext uri="{19B8F6BF-5375-455C-9EA6-DF929625EA0E}">
        <p15:presenceInfo xmlns:p15="http://schemas.microsoft.com/office/powerpoint/2012/main" userId="372cce16597647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2BC541B-FFDF-4BCB-B4E3-61C307EC1473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E693732-AFC4-4134-8497-30C700BB5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12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541B-FFDF-4BCB-B4E3-61C307EC1473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3732-AFC4-4134-8497-30C700BB5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8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541B-FFDF-4BCB-B4E3-61C307EC1473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3732-AFC4-4134-8497-30C700BB5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98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541B-FFDF-4BCB-B4E3-61C307EC1473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3732-AFC4-4134-8497-30C700BB5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550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541B-FFDF-4BCB-B4E3-61C307EC1473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3732-AFC4-4134-8497-30C700BB5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35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541B-FFDF-4BCB-B4E3-61C307EC1473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3732-AFC4-4134-8497-30C700BB5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434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541B-FFDF-4BCB-B4E3-61C307EC1473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3732-AFC4-4134-8497-30C700BB5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992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2BC541B-FFDF-4BCB-B4E3-61C307EC1473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3732-AFC4-4134-8497-30C700BB5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831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2BC541B-FFDF-4BCB-B4E3-61C307EC1473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3732-AFC4-4134-8497-30C700BB5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6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541B-FFDF-4BCB-B4E3-61C307EC1473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3732-AFC4-4134-8497-30C700BB5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75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541B-FFDF-4BCB-B4E3-61C307EC1473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3732-AFC4-4134-8497-30C700BB5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82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541B-FFDF-4BCB-B4E3-61C307EC1473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3732-AFC4-4134-8497-30C700BB5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0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541B-FFDF-4BCB-B4E3-61C307EC1473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3732-AFC4-4134-8497-30C700BB5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35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541B-FFDF-4BCB-B4E3-61C307EC1473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3732-AFC4-4134-8497-30C700BB5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00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541B-FFDF-4BCB-B4E3-61C307EC1473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3732-AFC4-4134-8497-30C700BB5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85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541B-FFDF-4BCB-B4E3-61C307EC1473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3732-AFC4-4134-8497-30C700BB5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1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541B-FFDF-4BCB-B4E3-61C307EC1473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3732-AFC4-4134-8497-30C700BB5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07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2BC541B-FFDF-4BCB-B4E3-61C307EC1473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E693732-AFC4-4134-8497-30C700BB5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68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7F640-D408-451B-9EF5-A56B51EE6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2021.01.20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41A960-C68C-4C22-BA86-2907B3DD4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2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22592-D977-4283-915F-C902057D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Galaxy</a:t>
            </a:r>
            <a:r>
              <a:rPr lang="zh-CN" altLang="en-US" sz="2000" dirty="0"/>
              <a:t>中星系占比和预测结果情况（</a:t>
            </a:r>
            <a:r>
              <a:rPr lang="en-US" altLang="zh-CN" sz="2000" dirty="0"/>
              <a:t>x</a:t>
            </a:r>
            <a:r>
              <a:rPr lang="zh-CN" altLang="en-US" sz="2000" dirty="0"/>
              <a:t>轴为星系占比情况，</a:t>
            </a:r>
            <a:r>
              <a:rPr lang="en-US" altLang="zh-CN" sz="2000" dirty="0"/>
              <a:t>y</a:t>
            </a:r>
            <a:r>
              <a:rPr lang="zh-CN" altLang="en-US" sz="2000" dirty="0"/>
              <a:t>轴为个数）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B37C043-BE06-4B5B-AC0B-EFD9B12A4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5" t="8984" r="6750" b="3966"/>
          <a:stretch/>
        </p:blipFill>
        <p:spPr>
          <a:xfrm>
            <a:off x="3040566" y="2368531"/>
            <a:ext cx="6110867" cy="4489469"/>
          </a:xfrm>
        </p:spPr>
      </p:pic>
    </p:spTree>
    <p:extLst>
      <p:ext uri="{BB962C8B-B14F-4D97-AF65-F5344CB8AC3E}">
        <p14:creationId xmlns:p14="http://schemas.microsoft.com/office/powerpoint/2010/main" val="307757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84159-2AE7-4E03-8CC9-83CFD914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4" name="内容占位符 14">
            <a:extLst>
              <a:ext uri="{FF2B5EF4-FFF2-40B4-BE49-F238E27FC236}">
                <a16:creationId xmlns:a16="http://schemas.microsoft.com/office/drawing/2014/main" id="{73C45936-C0AA-4A92-9E52-BB724218CDAB}"/>
              </a:ext>
            </a:extLst>
          </p:cNvPr>
          <p:cNvSpPr txBox="1">
            <a:spLocks/>
          </p:cNvSpPr>
          <p:nvPr/>
        </p:nvSpPr>
        <p:spPr>
          <a:xfrm>
            <a:off x="1154954" y="2795549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/>
              <a:t>OTSU</a:t>
            </a:r>
            <a:r>
              <a:rPr lang="zh-CN" altLang="en-US" dirty="0"/>
              <a:t>的问题是，占比太大或者占比小于星点的，效果差。还有个问题就是画面占比可能不会影响扁平状的星系，最好还需要可以测量出星系长和宽的，才更有效。</a:t>
            </a:r>
            <a:endParaRPr lang="en-US" altLang="zh-CN" dirty="0"/>
          </a:p>
          <a:p>
            <a:pPr marL="0" indent="0">
              <a:buFont typeface="Wingdings 3" charset="2"/>
              <a:buNone/>
            </a:pPr>
            <a:r>
              <a:rPr lang="zh-CN" altLang="en-US" dirty="0"/>
              <a:t>引入红移之后，实际用于</a:t>
            </a:r>
            <a:r>
              <a:rPr lang="en-US" altLang="zh-CN" dirty="0"/>
              <a:t>Alfalfa</a:t>
            </a:r>
            <a:r>
              <a:rPr lang="zh-CN" altLang="en-US" dirty="0"/>
              <a:t>的数据时，预测数量并没有显著减少，但是通过验证集准确来看，精度会有提升。</a:t>
            </a:r>
          </a:p>
        </p:txBody>
      </p:sp>
    </p:spTree>
    <p:extLst>
      <p:ext uri="{BB962C8B-B14F-4D97-AF65-F5344CB8AC3E}">
        <p14:creationId xmlns:p14="http://schemas.microsoft.com/office/powerpoint/2010/main" val="222991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8B709-5D3B-4831-A7EC-723DCB2B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</a:t>
            </a:r>
          </a:p>
        </p:txBody>
      </p:sp>
      <p:sp>
        <p:nvSpPr>
          <p:cNvPr id="4" name="内容占位符 16">
            <a:extLst>
              <a:ext uri="{FF2B5EF4-FFF2-40B4-BE49-F238E27FC236}">
                <a16:creationId xmlns:a16="http://schemas.microsoft.com/office/drawing/2014/main" id="{EE7B75FC-E406-4220-A60A-79CEBA11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603500"/>
            <a:ext cx="8824913" cy="34163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模型：</a:t>
            </a:r>
            <a:r>
              <a:rPr lang="en-US" altLang="zh-CN" dirty="0"/>
              <a:t>Rotation-invariant convolutional neural networks for galaxy morphology prediction </a:t>
            </a:r>
            <a:r>
              <a:rPr lang="zh-CN" altLang="en-US" dirty="0"/>
              <a:t>（</a:t>
            </a:r>
            <a:r>
              <a:rPr lang="en-US" altLang="zh-CN" dirty="0"/>
              <a:t>Sander Dieleman1⋆, Kyle W. Willett2⋆ and Joni Dambre1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数据来源：</a:t>
            </a:r>
            <a:r>
              <a:rPr lang="en-US" altLang="zh-CN" dirty="0"/>
              <a:t>DESI DR8</a:t>
            </a:r>
            <a:r>
              <a:rPr lang="zh-CN" altLang="en-US" dirty="0"/>
              <a:t>数据 </a:t>
            </a:r>
            <a:r>
              <a:rPr lang="en-US" altLang="zh-CN" dirty="0"/>
              <a:t>www.legacysurvey.org/dr8</a:t>
            </a:r>
          </a:p>
          <a:p>
            <a:endParaRPr lang="en-US" altLang="zh-CN" dirty="0"/>
          </a:p>
          <a:p>
            <a:r>
              <a:rPr lang="en-US" altLang="zh-CN" dirty="0"/>
              <a:t>Merger catalog</a:t>
            </a:r>
            <a:r>
              <a:rPr lang="zh-CN" altLang="en-US" dirty="0"/>
              <a:t>：</a:t>
            </a:r>
            <a:r>
              <a:rPr lang="en-US" altLang="zh-CN" dirty="0"/>
              <a:t>Galaxy Zoo data.galaxyzoo.org/data/mergers/darg_mergers.fits</a:t>
            </a:r>
          </a:p>
          <a:p>
            <a:endParaRPr lang="en-US" altLang="zh-CN" dirty="0"/>
          </a:p>
          <a:p>
            <a:r>
              <a:rPr lang="en-US" altLang="zh-CN" dirty="0"/>
              <a:t>Galaxy catalog</a:t>
            </a:r>
            <a:r>
              <a:rPr lang="zh-CN" altLang="en-US" dirty="0"/>
              <a:t>：</a:t>
            </a:r>
            <a:r>
              <a:rPr lang="en-US" altLang="zh-CN" dirty="0"/>
              <a:t>Galaxy Zoo 2 </a:t>
            </a:r>
            <a:r>
              <a:rPr lang="en-US" altLang="zh-CN" i="0" dirty="0">
                <a:effectLst/>
                <a:latin typeface="Open Sans"/>
              </a:rPr>
              <a:t>Normal-depth sample </a:t>
            </a:r>
            <a:r>
              <a:rPr lang="en-US" altLang="zh-CN" dirty="0"/>
              <a:t>gz2hart.s3.amazonaws.com/gz2_hart16.fits.gz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50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09F0C-F43A-4376-BF20-8A512264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工作总结</a:t>
            </a:r>
          </a:p>
        </p:txBody>
      </p:sp>
      <p:pic>
        <p:nvPicPr>
          <p:cNvPr id="21" name="内容占位符 20">
            <a:extLst>
              <a:ext uri="{FF2B5EF4-FFF2-40B4-BE49-F238E27FC236}">
                <a16:creationId xmlns:a16="http://schemas.microsoft.com/office/drawing/2014/main" id="{603DBABD-F166-483E-B724-985267A6A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69" b="6807"/>
          <a:stretch/>
        </p:blipFill>
        <p:spPr>
          <a:xfrm>
            <a:off x="7786739" y="2424829"/>
            <a:ext cx="3612740" cy="3914653"/>
          </a:xfrm>
        </p:spPr>
      </p:pic>
      <p:sp>
        <p:nvSpPr>
          <p:cNvPr id="24" name="内容占位符 14">
            <a:extLst>
              <a:ext uri="{FF2B5EF4-FFF2-40B4-BE49-F238E27FC236}">
                <a16:creationId xmlns:a16="http://schemas.microsoft.com/office/drawing/2014/main" id="{6348167A-12CB-4D70-ADD8-79407FD91E87}"/>
              </a:ext>
            </a:extLst>
          </p:cNvPr>
          <p:cNvSpPr txBox="1">
            <a:spLocks/>
          </p:cNvSpPr>
          <p:nvPr/>
        </p:nvSpPr>
        <p:spPr>
          <a:xfrm>
            <a:off x="1154954" y="2424829"/>
            <a:ext cx="3827799" cy="1177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/>
              <a:t>这是当前最新也是最好的训练结果：预处理：（归一化，无拉伸）</a:t>
            </a:r>
            <a:endParaRPr lang="en-US" altLang="zh-CN" dirty="0"/>
          </a:p>
          <a:p>
            <a:pPr marL="0" indent="0">
              <a:buFont typeface="Wingdings 3" charset="2"/>
              <a:buNone/>
            </a:pPr>
            <a:r>
              <a:rPr lang="zh-CN" altLang="en-US" dirty="0"/>
              <a:t>预测</a:t>
            </a:r>
            <a:r>
              <a:rPr lang="en-US" altLang="zh-CN" dirty="0"/>
              <a:t>Alfalfa</a:t>
            </a:r>
            <a:r>
              <a:rPr lang="zh-CN" altLang="en-US" dirty="0"/>
              <a:t>数据：约</a:t>
            </a:r>
            <a:r>
              <a:rPr lang="en-US" altLang="zh-CN" dirty="0"/>
              <a:t>6000</a:t>
            </a:r>
            <a:r>
              <a:rPr lang="zh-CN" altLang="en-US" dirty="0"/>
              <a:t>个</a:t>
            </a:r>
            <a:r>
              <a:rPr lang="en-US" altLang="zh-CN" dirty="0"/>
              <a:t>merger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21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06FC9-C020-451D-A914-43196CB2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初始</a:t>
            </a:r>
            <a:r>
              <a:rPr lang="en-US" altLang="zh-CN" sz="2800" dirty="0"/>
              <a:t>galaxy</a:t>
            </a:r>
            <a:r>
              <a:rPr lang="zh-CN" altLang="en-US" sz="2800" dirty="0"/>
              <a:t>星系红移情况</a:t>
            </a:r>
            <a:r>
              <a:rPr lang="en-US" altLang="zh-CN" sz="2800" dirty="0"/>
              <a:t>(x</a:t>
            </a:r>
            <a:r>
              <a:rPr lang="zh-CN" altLang="en-US" sz="2800" dirty="0"/>
              <a:t>轴：红移值，</a:t>
            </a:r>
            <a:r>
              <a:rPr lang="en-US" altLang="zh-CN" sz="2800" dirty="0"/>
              <a:t>y</a:t>
            </a:r>
            <a:r>
              <a:rPr lang="zh-CN" altLang="en-US" sz="2800" dirty="0"/>
              <a:t>轴数量）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08FE1F6-38AD-448E-9D72-085E8725F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6" t="10943" r="8962" b="7127"/>
          <a:stretch/>
        </p:blipFill>
        <p:spPr>
          <a:xfrm>
            <a:off x="1389630" y="2252546"/>
            <a:ext cx="9412740" cy="4605454"/>
          </a:xfrm>
        </p:spPr>
      </p:pic>
    </p:spTree>
    <p:extLst>
      <p:ext uri="{BB962C8B-B14F-4D97-AF65-F5344CB8AC3E}">
        <p14:creationId xmlns:p14="http://schemas.microsoft.com/office/powerpoint/2010/main" val="93056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25E27-BEA9-49BA-BE9C-B74F921C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Merger</a:t>
            </a:r>
            <a:r>
              <a:rPr lang="zh-CN" altLang="en-US" dirty="0"/>
              <a:t>红移情况</a:t>
            </a:r>
            <a:r>
              <a:rPr lang="en-US" altLang="zh-CN" dirty="0"/>
              <a:t>(x</a:t>
            </a:r>
            <a:r>
              <a:rPr lang="zh-CN" altLang="en-US" dirty="0"/>
              <a:t>轴：红移值，</a:t>
            </a:r>
            <a:r>
              <a:rPr lang="en-US" altLang="zh-CN" dirty="0"/>
              <a:t>y</a:t>
            </a:r>
            <a:r>
              <a:rPr lang="zh-CN" altLang="en-US" dirty="0"/>
              <a:t>轴数量）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4709CA2-9FCA-4EE1-92BB-2254923CB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6" t="8984" r="8962" b="7780"/>
          <a:stretch/>
        </p:blipFill>
        <p:spPr>
          <a:xfrm>
            <a:off x="1530757" y="2319454"/>
            <a:ext cx="9130486" cy="4538546"/>
          </a:xfrm>
        </p:spPr>
      </p:pic>
    </p:spTree>
    <p:extLst>
      <p:ext uri="{BB962C8B-B14F-4D97-AF65-F5344CB8AC3E}">
        <p14:creationId xmlns:p14="http://schemas.microsoft.com/office/powerpoint/2010/main" val="138896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0F6C2-D13C-47AC-AA4D-2C5930DB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考虑红移后的训练情况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0DAA2-5E28-47A3-8366-18B83B9F4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119" y="2603500"/>
            <a:ext cx="2614105" cy="3416300"/>
          </a:xfrm>
        </p:spPr>
        <p:txBody>
          <a:bodyPr/>
          <a:lstStyle/>
          <a:p>
            <a:r>
              <a:rPr lang="en-US" altLang="zh-CN" dirty="0"/>
              <a:t>F1-score</a:t>
            </a:r>
            <a:r>
              <a:rPr lang="zh-CN" altLang="en-US" dirty="0"/>
              <a:t>提升</a:t>
            </a:r>
            <a:r>
              <a:rPr lang="en-US" altLang="zh-CN" dirty="0"/>
              <a:t>5.25%</a:t>
            </a:r>
          </a:p>
          <a:p>
            <a:r>
              <a:rPr lang="en-US" altLang="zh-CN" dirty="0"/>
              <a:t>F2-score</a:t>
            </a:r>
            <a:r>
              <a:rPr lang="zh-CN" altLang="en-US" dirty="0"/>
              <a:t>提升</a:t>
            </a:r>
            <a:r>
              <a:rPr lang="en-US" altLang="zh-CN" dirty="0"/>
              <a:t>3.05%</a:t>
            </a:r>
            <a:endParaRPr lang="zh-CN" altLang="en-US" dirty="0"/>
          </a:p>
          <a:p>
            <a:r>
              <a:rPr lang="en-US" altLang="zh-CN" dirty="0"/>
              <a:t>F0.5-score</a:t>
            </a:r>
            <a:r>
              <a:rPr lang="zh-CN" altLang="en-US" dirty="0"/>
              <a:t>提升</a:t>
            </a:r>
            <a:r>
              <a:rPr lang="en-US" altLang="zh-CN" dirty="0"/>
              <a:t>7.26%</a:t>
            </a:r>
            <a:endParaRPr lang="zh-CN" altLang="en-US" dirty="0"/>
          </a:p>
        </p:txBody>
      </p:sp>
      <p:pic>
        <p:nvPicPr>
          <p:cNvPr id="4" name="内容占位符 20">
            <a:extLst>
              <a:ext uri="{FF2B5EF4-FFF2-40B4-BE49-F238E27FC236}">
                <a16:creationId xmlns:a16="http://schemas.microsoft.com/office/drawing/2014/main" id="{9E0CF0B5-4B02-427B-8D68-92A46038B3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69" b="6807"/>
          <a:stretch/>
        </p:blipFill>
        <p:spPr>
          <a:xfrm>
            <a:off x="4088862" y="2470378"/>
            <a:ext cx="3402386" cy="3686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E8B7C3-F8BE-4DA2-8BD1-76288C6DF5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12" b="8701"/>
          <a:stretch/>
        </p:blipFill>
        <p:spPr>
          <a:xfrm>
            <a:off x="8120379" y="2470378"/>
            <a:ext cx="3472944" cy="36867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9E074A6-581B-4B85-A3DA-98B001882CB7}"/>
              </a:ext>
            </a:extLst>
          </p:cNvPr>
          <p:cNvSpPr txBox="1"/>
          <p:nvPr/>
        </p:nvSpPr>
        <p:spPr>
          <a:xfrm>
            <a:off x="5111116" y="6255834"/>
            <a:ext cx="1357877" cy="36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考虑红移后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400E07-BE18-4DE3-A99F-D23AF462888E}"/>
              </a:ext>
            </a:extLst>
          </p:cNvPr>
          <p:cNvSpPr txBox="1"/>
          <p:nvPr/>
        </p:nvSpPr>
        <p:spPr>
          <a:xfrm>
            <a:off x="9237428" y="6255833"/>
            <a:ext cx="135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考虑红移前</a:t>
            </a:r>
          </a:p>
        </p:txBody>
      </p:sp>
    </p:spTree>
    <p:extLst>
      <p:ext uri="{BB962C8B-B14F-4D97-AF65-F5344CB8AC3E}">
        <p14:creationId xmlns:p14="http://schemas.microsoft.com/office/powerpoint/2010/main" val="323595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35E74-5E57-42E1-912F-C150F22A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新增加的算法：</a:t>
            </a:r>
            <a:r>
              <a:rPr lang="en-US" altLang="zh-CN" dirty="0"/>
              <a:t>OTSU+</a:t>
            </a:r>
            <a:r>
              <a:rPr lang="zh-CN" altLang="en-US" dirty="0"/>
              <a:t>二值化</a:t>
            </a:r>
            <a:r>
              <a:rPr lang="en-US" altLang="zh-CN" dirty="0"/>
              <a:t>+</a:t>
            </a:r>
            <a:r>
              <a:rPr lang="zh-CN" altLang="en-US" dirty="0"/>
              <a:t>最大连通域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D4DCA-7DC7-4819-8241-CE38B9FB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468032"/>
            <a:ext cx="6792424" cy="3416300"/>
          </a:xfrm>
        </p:spPr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Histogram</a:t>
            </a:r>
            <a:r>
              <a:rPr lang="zh-CN" altLang="en-US" dirty="0"/>
              <a:t>计算出最小方差差的灰度值，然后用那个灰度值来做简单的阈值分割</a:t>
            </a:r>
            <a:r>
              <a:rPr lang="en-US" altLang="zh-CN" dirty="0"/>
              <a:t>+</a:t>
            </a:r>
            <a:r>
              <a:rPr lang="zh-CN" altLang="en-US" dirty="0"/>
              <a:t>二值化并提取出所有目标的轮廓，然后求所有面积最大的轮廓。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7D729F-F8FF-4960-9E35-F719A3023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11" y="3620912"/>
            <a:ext cx="4286250" cy="304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7E971C-1B23-4A93-A0A2-0F7B53B39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071" y="3730252"/>
            <a:ext cx="2610214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22592-D977-4283-915F-C902057D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Merger</a:t>
            </a:r>
            <a:r>
              <a:rPr lang="zh-CN" altLang="en-US" sz="2800" dirty="0"/>
              <a:t>中星系占比情况</a:t>
            </a:r>
            <a:r>
              <a:rPr lang="en-US" altLang="zh-CN" sz="2800" dirty="0"/>
              <a:t>(x</a:t>
            </a:r>
            <a:r>
              <a:rPr lang="zh-CN" altLang="en-US" sz="2800" dirty="0"/>
              <a:t>轴：占比（</a:t>
            </a:r>
            <a:r>
              <a:rPr lang="en-US" altLang="zh-CN" sz="2800" dirty="0"/>
              <a:t>%</a:t>
            </a:r>
            <a:r>
              <a:rPr lang="zh-CN" altLang="en-US" sz="2800" dirty="0"/>
              <a:t>），</a:t>
            </a:r>
            <a:r>
              <a:rPr lang="en-US" altLang="zh-CN" sz="2800" dirty="0"/>
              <a:t>y</a:t>
            </a:r>
            <a:r>
              <a:rPr lang="zh-CN" altLang="en-US" sz="2800" dirty="0"/>
              <a:t>轴数量）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9045858-FD9C-4928-B36E-9F78EF7CF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6" t="9965" r="8153" b="6474"/>
          <a:stretch/>
        </p:blipFill>
        <p:spPr>
          <a:xfrm>
            <a:off x="1522335" y="2337312"/>
            <a:ext cx="9147329" cy="4520688"/>
          </a:xfrm>
        </p:spPr>
      </p:pic>
    </p:spTree>
    <p:extLst>
      <p:ext uri="{BB962C8B-B14F-4D97-AF65-F5344CB8AC3E}">
        <p14:creationId xmlns:p14="http://schemas.microsoft.com/office/powerpoint/2010/main" val="341343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22592-D977-4283-915F-C902057D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Merger</a:t>
            </a:r>
            <a:r>
              <a:rPr lang="zh-CN" altLang="en-US" sz="2400" dirty="0"/>
              <a:t>中验证时出错情况（</a:t>
            </a:r>
            <a:r>
              <a:rPr lang="en-US" altLang="zh-CN" sz="2400" dirty="0"/>
              <a:t>x</a:t>
            </a:r>
            <a:r>
              <a:rPr lang="zh-CN" altLang="en-US" sz="2400" dirty="0"/>
              <a:t>轴为星系占比情况，</a:t>
            </a:r>
            <a:r>
              <a:rPr lang="en-US" altLang="zh-CN" sz="2400" dirty="0"/>
              <a:t>y</a:t>
            </a:r>
            <a:r>
              <a:rPr lang="zh-CN" altLang="en-US" sz="2400" dirty="0"/>
              <a:t>轴为个数）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1626C63-087E-4897-9F91-435AFFC85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" t="8984" r="8463" b="3966"/>
          <a:stretch/>
        </p:blipFill>
        <p:spPr>
          <a:xfrm>
            <a:off x="3100432" y="2419815"/>
            <a:ext cx="5991136" cy="4438185"/>
          </a:xfrm>
        </p:spPr>
      </p:pic>
    </p:spTree>
    <p:extLst>
      <p:ext uri="{BB962C8B-B14F-4D97-AF65-F5344CB8AC3E}">
        <p14:creationId xmlns:p14="http://schemas.microsoft.com/office/powerpoint/2010/main" val="244235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22592-D977-4283-915F-C902057D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Galaxy</a:t>
            </a:r>
            <a:r>
              <a:rPr lang="zh-CN" altLang="en-US" sz="2400" dirty="0"/>
              <a:t>中星系占比和预测结果情况</a:t>
            </a:r>
            <a:r>
              <a:rPr lang="en-US" altLang="zh-CN" sz="2400" dirty="0"/>
              <a:t>(x</a:t>
            </a:r>
            <a:r>
              <a:rPr lang="zh-CN" altLang="en-US" sz="2400" dirty="0"/>
              <a:t>轴：占比（</a:t>
            </a:r>
            <a:r>
              <a:rPr lang="en-US" altLang="zh-CN" sz="2400" dirty="0"/>
              <a:t>%</a:t>
            </a:r>
            <a:r>
              <a:rPr lang="zh-CN" altLang="en-US" sz="2400" dirty="0"/>
              <a:t>），</a:t>
            </a:r>
            <a:r>
              <a:rPr lang="en-US" altLang="zh-CN" sz="2400" dirty="0"/>
              <a:t>y</a:t>
            </a:r>
            <a:r>
              <a:rPr lang="zh-CN" altLang="en-US" sz="2400" dirty="0"/>
              <a:t>轴数量）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8106AD7-FDE7-4137-95B4-F7DF52EB3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4" t="10291" r="9124" b="7453"/>
          <a:stretch/>
        </p:blipFill>
        <p:spPr>
          <a:xfrm>
            <a:off x="1215350" y="2252546"/>
            <a:ext cx="9295935" cy="4566425"/>
          </a:xfrm>
        </p:spPr>
      </p:pic>
    </p:spTree>
    <p:extLst>
      <p:ext uri="{BB962C8B-B14F-4D97-AF65-F5344CB8AC3E}">
        <p14:creationId xmlns:p14="http://schemas.microsoft.com/office/powerpoint/2010/main" val="639926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282</TotalTime>
  <Words>385</Words>
  <Application>Microsoft Office PowerPoint</Application>
  <PresentationFormat>宽屏</PresentationFormat>
  <Paragraphs>29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Open Sans</vt:lpstr>
      <vt:lpstr>Arial</vt:lpstr>
      <vt:lpstr>Century Gothic</vt:lpstr>
      <vt:lpstr>Wingdings 3</vt:lpstr>
      <vt:lpstr>离子会议室</vt:lpstr>
      <vt:lpstr>2021.01.20</vt:lpstr>
      <vt:lpstr>工作总结</vt:lpstr>
      <vt:lpstr>初始galaxy星系红移情况(x轴：红移值，y轴数量）</vt:lpstr>
      <vt:lpstr>Merger红移情况(x轴：红移值，y轴数量）</vt:lpstr>
      <vt:lpstr>考虑红移后的训练情况</vt:lpstr>
      <vt:lpstr>新增加的算法：OTSU+二值化+最大连通域</vt:lpstr>
      <vt:lpstr>Merger中星系占比情况(x轴：占比（%），y轴数量）</vt:lpstr>
      <vt:lpstr>Merger中验证时出错情况（x轴为星系占比情况，y轴为个数）</vt:lpstr>
      <vt:lpstr>Galaxy中星系占比和预测结果情况(x轴：占比（%），y轴数量）</vt:lpstr>
      <vt:lpstr>Galaxy中星系占比和预测结果情况（x轴为星系占比情况，y轴为个数）</vt:lpstr>
      <vt:lpstr>问题</vt:lpstr>
      <vt:lpstr>附录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2021.01.20</dc:title>
  <dc:creator>ye renhao</dc:creator>
  <cp:lastModifiedBy>ye renhao</cp:lastModifiedBy>
  <cp:revision>11</cp:revision>
  <dcterms:created xsi:type="dcterms:W3CDTF">2021-01-20T02:02:21Z</dcterms:created>
  <dcterms:modified xsi:type="dcterms:W3CDTF">2021-01-26T08:23:02Z</dcterms:modified>
</cp:coreProperties>
</file>