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A0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3132" y="-7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167F2B4-80BA-46EE-8BF4-DF277C5D21E1}" type="datetimeFigureOut">
              <a:rPr lang="zh-TW" altLang="en-US" smtClean="0"/>
              <a:pPr/>
              <a:t>2025/4/29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19919E1-9681-48B4-8473-CAA65764E45A}"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F2B4-80BA-46EE-8BF4-DF277C5D21E1}" type="datetimeFigureOut">
              <a:rPr lang="zh-TW" altLang="en-US" smtClean="0"/>
              <a:pPr/>
              <a:t>2025/4/29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919E1-9681-48B4-8473-CAA65764E45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35496" y="44624"/>
            <a:ext cx="4608512" cy="4968552"/>
          </a:xfrm>
          <a:prstGeom prst="rect">
            <a:avLst/>
          </a:prstGeom>
          <a:solidFill>
            <a:srgbClr val="FDCA0F">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p:nvSpPr>
        <p:spPr>
          <a:xfrm>
            <a:off x="4139952" y="5805264"/>
            <a:ext cx="1656184" cy="720080"/>
          </a:xfrm>
          <a:prstGeom prst="rect">
            <a:avLst/>
          </a:prstGeom>
          <a:ln/>
        </p:spPr>
        <p:style>
          <a:lnRef idx="2">
            <a:schemeClr val="accent5"/>
          </a:lnRef>
          <a:fillRef idx="1">
            <a:schemeClr val="lt1"/>
          </a:fillRef>
          <a:effectRef idx="0">
            <a:schemeClr val="accent5"/>
          </a:effectRef>
          <a:fontRef idx="minor">
            <a:schemeClr val="dk1"/>
          </a:fontRef>
        </p:style>
        <p:txBody>
          <a:bodyPr rtlCol="0" anchor="t" anchorCtr="0"/>
          <a:lstStyle/>
          <a:p>
            <a:endParaRPr lang="zh-TW" altLang="en-US" sz="1200" dirty="0"/>
          </a:p>
        </p:txBody>
      </p:sp>
      <p:sp>
        <p:nvSpPr>
          <p:cNvPr id="79" name="矩形 78"/>
          <p:cNvSpPr/>
          <p:nvPr/>
        </p:nvSpPr>
        <p:spPr>
          <a:xfrm>
            <a:off x="4067944" y="5733256"/>
            <a:ext cx="1656184" cy="720080"/>
          </a:xfrm>
          <a:prstGeom prst="rect">
            <a:avLst/>
          </a:prstGeom>
          <a:ln/>
        </p:spPr>
        <p:style>
          <a:lnRef idx="2">
            <a:schemeClr val="accent5"/>
          </a:lnRef>
          <a:fillRef idx="1">
            <a:schemeClr val="lt1"/>
          </a:fillRef>
          <a:effectRef idx="0">
            <a:schemeClr val="accent5"/>
          </a:effectRef>
          <a:fontRef idx="minor">
            <a:schemeClr val="dk1"/>
          </a:fontRef>
        </p:style>
        <p:txBody>
          <a:bodyPr rtlCol="0" anchor="t" anchorCtr="0"/>
          <a:lstStyle/>
          <a:p>
            <a:endParaRPr lang="zh-TW" altLang="en-US" sz="1200" dirty="0"/>
          </a:p>
        </p:txBody>
      </p:sp>
      <p:sp>
        <p:nvSpPr>
          <p:cNvPr id="4" name="矩形 3"/>
          <p:cNvSpPr/>
          <p:nvPr/>
        </p:nvSpPr>
        <p:spPr>
          <a:xfrm>
            <a:off x="6732240" y="5517232"/>
            <a:ext cx="1728192" cy="1008112"/>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t" anchorCtr="0"/>
          <a:lstStyle/>
          <a:p>
            <a:pPr algn="ctr"/>
            <a:r>
              <a:rPr lang="zh-TW" altLang="en-US" sz="1400" dirty="0" smtClean="0">
                <a:solidFill>
                  <a:schemeClr val="tx1"/>
                </a:solidFill>
              </a:rPr>
              <a:t>中央系統</a:t>
            </a:r>
            <a:r>
              <a:rPr lang="en-US" altLang="zh-TW" sz="1400" dirty="0" smtClean="0">
                <a:solidFill>
                  <a:schemeClr val="tx1"/>
                </a:solidFill>
              </a:rPr>
              <a:t/>
            </a:r>
            <a:br>
              <a:rPr lang="en-US" altLang="zh-TW" sz="1400" dirty="0" smtClean="0">
                <a:solidFill>
                  <a:schemeClr val="tx1"/>
                </a:solidFill>
              </a:rPr>
            </a:br>
            <a:r>
              <a:rPr lang="zh-TW" altLang="en-US" sz="1400" dirty="0" smtClean="0">
                <a:solidFill>
                  <a:schemeClr val="tx1"/>
                </a:solidFill>
              </a:rPr>
              <a:t>伺服器</a:t>
            </a:r>
            <a:r>
              <a:rPr lang="en-US" altLang="zh-TW" sz="1400" dirty="0" smtClean="0">
                <a:solidFill>
                  <a:schemeClr val="tx1"/>
                </a:solidFill>
              </a:rPr>
              <a:t/>
            </a:r>
            <a:br>
              <a:rPr lang="en-US" altLang="zh-TW" sz="1400" dirty="0" smtClean="0">
                <a:solidFill>
                  <a:schemeClr val="tx1"/>
                </a:solidFill>
              </a:rPr>
            </a:br>
            <a:r>
              <a:rPr lang="en-US" altLang="zh-TW" sz="1400" dirty="0" smtClean="0">
                <a:solidFill>
                  <a:schemeClr val="tx1"/>
                </a:solidFill>
              </a:rPr>
              <a:t>Services</a:t>
            </a:r>
          </a:p>
        </p:txBody>
      </p:sp>
      <p:cxnSp>
        <p:nvCxnSpPr>
          <p:cNvPr id="19" name="直線接點 18"/>
          <p:cNvCxnSpPr>
            <a:stCxn id="4" idx="0"/>
          </p:cNvCxnSpPr>
          <p:nvPr/>
        </p:nvCxnSpPr>
        <p:spPr>
          <a:xfrm flipV="1">
            <a:off x="7596336" y="3717032"/>
            <a:ext cx="0" cy="1800200"/>
          </a:xfrm>
          <a:prstGeom prst="line">
            <a:avLst/>
          </a:prstGeom>
          <a:ln w="41275">
            <a:prstDash val="sysDash"/>
            <a:headEnd type="stealth"/>
            <a:tailEnd type="none"/>
          </a:ln>
        </p:spPr>
        <p:style>
          <a:lnRef idx="1">
            <a:schemeClr val="accent1"/>
          </a:lnRef>
          <a:fillRef idx="0">
            <a:schemeClr val="accent1"/>
          </a:fillRef>
          <a:effectRef idx="0">
            <a:schemeClr val="accent1"/>
          </a:effectRef>
          <a:fontRef idx="minor">
            <a:schemeClr val="tx1"/>
          </a:fontRef>
        </p:style>
      </p:cxnSp>
      <p:pic>
        <p:nvPicPr>
          <p:cNvPr id="22" name="Picture 14"/>
          <p:cNvPicPr>
            <a:picLocks noChangeAspect="1" noChangeArrowheads="1"/>
          </p:cNvPicPr>
          <p:nvPr/>
        </p:nvPicPr>
        <p:blipFill>
          <a:blip r:embed="rId2" cstate="print"/>
          <a:srcRect/>
          <a:stretch>
            <a:fillRect/>
          </a:stretch>
        </p:blipFill>
        <p:spPr bwMode="auto">
          <a:xfrm>
            <a:off x="107504" y="1089636"/>
            <a:ext cx="1400972" cy="1044585"/>
          </a:xfrm>
          <a:prstGeom prst="rect">
            <a:avLst/>
          </a:prstGeom>
          <a:noFill/>
          <a:ln w="9525">
            <a:noFill/>
            <a:miter lim="800000"/>
            <a:headEnd/>
            <a:tailEnd/>
          </a:ln>
          <a:effectLst/>
        </p:spPr>
      </p:pic>
      <p:sp>
        <p:nvSpPr>
          <p:cNvPr id="23" name="文字方塊 22"/>
          <p:cNvSpPr txBox="1"/>
          <p:nvPr/>
        </p:nvSpPr>
        <p:spPr>
          <a:xfrm>
            <a:off x="179512" y="764704"/>
            <a:ext cx="1295400" cy="307777"/>
          </a:xfrm>
          <a:prstGeom prst="rect">
            <a:avLst/>
          </a:prstGeom>
          <a:noFill/>
        </p:spPr>
        <p:txBody>
          <a:bodyPr wrap="square" rtlCol="0">
            <a:spAutoFit/>
          </a:bodyPr>
          <a:lstStyle/>
          <a:p>
            <a:pPr algn="ctr"/>
            <a:r>
              <a:rPr lang="zh-TW" altLang="en-US" sz="1400" dirty="0" smtClean="0"/>
              <a:t>店家</a:t>
            </a:r>
            <a:r>
              <a:rPr lang="en-US" altLang="zh-TW" sz="1400" dirty="0" smtClean="0"/>
              <a:t>/Shop</a:t>
            </a:r>
            <a:endParaRPr lang="zh-TW" altLang="en-US" dirty="0"/>
          </a:p>
        </p:txBody>
      </p:sp>
      <p:sp>
        <p:nvSpPr>
          <p:cNvPr id="25" name="文字方塊 24"/>
          <p:cNvSpPr txBox="1"/>
          <p:nvPr/>
        </p:nvSpPr>
        <p:spPr>
          <a:xfrm>
            <a:off x="2627784" y="692696"/>
            <a:ext cx="2046645" cy="523220"/>
          </a:xfrm>
          <a:prstGeom prst="rect">
            <a:avLst/>
          </a:prstGeom>
          <a:noFill/>
        </p:spPr>
        <p:txBody>
          <a:bodyPr wrap="square" rtlCol="0">
            <a:spAutoFit/>
          </a:bodyPr>
          <a:lstStyle/>
          <a:p>
            <a:pPr algn="ctr"/>
            <a:r>
              <a:rPr lang="zh-TW" altLang="en-US" sz="1400" dirty="0"/>
              <a:t>數字</a:t>
            </a:r>
            <a:r>
              <a:rPr lang="zh-TW" altLang="en-US" sz="1400" dirty="0" smtClean="0"/>
              <a:t>顯示器</a:t>
            </a:r>
            <a:r>
              <a:rPr lang="en-US" altLang="zh-TW" sz="1400" dirty="0" smtClean="0"/>
              <a:t/>
            </a:r>
            <a:br>
              <a:rPr lang="en-US" altLang="zh-TW" sz="1400" dirty="0" smtClean="0"/>
            </a:br>
            <a:r>
              <a:rPr lang="en-US" altLang="zh-TW" sz="1400" dirty="0" smtClean="0"/>
              <a:t>(</a:t>
            </a:r>
            <a:r>
              <a:rPr lang="zh-TW" altLang="en-US" sz="1400" dirty="0" smtClean="0"/>
              <a:t>內含連網模組</a:t>
            </a:r>
            <a:r>
              <a:rPr lang="en-US" altLang="zh-TW" sz="1400" dirty="0" smtClean="0"/>
              <a:t>)</a:t>
            </a:r>
            <a:endParaRPr lang="zh-TW" altLang="en-US" dirty="0"/>
          </a:p>
        </p:txBody>
      </p:sp>
      <p:sp>
        <p:nvSpPr>
          <p:cNvPr id="26" name="文字方塊 25"/>
          <p:cNvSpPr txBox="1"/>
          <p:nvPr/>
        </p:nvSpPr>
        <p:spPr>
          <a:xfrm>
            <a:off x="1547664" y="332656"/>
            <a:ext cx="1337731" cy="307777"/>
          </a:xfrm>
          <a:prstGeom prst="rect">
            <a:avLst/>
          </a:prstGeom>
          <a:noFill/>
        </p:spPr>
        <p:txBody>
          <a:bodyPr wrap="square" rtlCol="0">
            <a:spAutoFit/>
          </a:bodyPr>
          <a:lstStyle/>
          <a:p>
            <a:pPr algn="ctr"/>
            <a:r>
              <a:rPr lang="zh-TW" altLang="en-US" sz="1400" dirty="0"/>
              <a:t>鍵盤</a:t>
            </a:r>
            <a:endParaRPr lang="zh-TW" altLang="en-US" dirty="0"/>
          </a:p>
        </p:txBody>
      </p:sp>
      <p:sp>
        <p:nvSpPr>
          <p:cNvPr id="55" name="矩形 54"/>
          <p:cNvSpPr/>
          <p:nvPr/>
        </p:nvSpPr>
        <p:spPr>
          <a:xfrm>
            <a:off x="3995936" y="5661248"/>
            <a:ext cx="1656184" cy="720080"/>
          </a:xfrm>
          <a:prstGeom prst="rect">
            <a:avLst/>
          </a:prstGeom>
          <a:ln/>
        </p:spPr>
        <p:style>
          <a:lnRef idx="2">
            <a:schemeClr val="accent5"/>
          </a:lnRef>
          <a:fillRef idx="1">
            <a:schemeClr val="lt1"/>
          </a:fillRef>
          <a:effectRef idx="0">
            <a:schemeClr val="accent5"/>
          </a:effectRef>
          <a:fontRef idx="minor">
            <a:schemeClr val="dk1"/>
          </a:fontRef>
        </p:style>
        <p:txBody>
          <a:bodyPr rtlCol="0" anchor="t" anchorCtr="0"/>
          <a:lstStyle/>
          <a:p>
            <a:r>
              <a:rPr lang="zh-TW" altLang="en-US" sz="1400" dirty="0">
                <a:solidFill>
                  <a:schemeClr val="tx1"/>
                </a:solidFill>
              </a:rPr>
              <a:t>即時通訊</a:t>
            </a:r>
            <a:r>
              <a:rPr lang="zh-TW" altLang="en-US" sz="1400" dirty="0" smtClean="0">
                <a:solidFill>
                  <a:schemeClr val="tx1"/>
                </a:solidFill>
              </a:rPr>
              <a:t>系統 </a:t>
            </a:r>
            <a:r>
              <a:rPr lang="en-US" altLang="zh-TW" sz="1400" dirty="0" smtClean="0">
                <a:solidFill>
                  <a:schemeClr val="tx1"/>
                </a:solidFill>
              </a:rPr>
              <a:t/>
            </a:r>
            <a:br>
              <a:rPr lang="en-US" altLang="zh-TW" sz="1400" dirty="0" smtClean="0">
                <a:solidFill>
                  <a:schemeClr val="tx1"/>
                </a:solidFill>
              </a:rPr>
            </a:br>
            <a:r>
              <a:rPr lang="en-US" altLang="zh-TW" sz="1200" dirty="0" smtClean="0">
                <a:solidFill>
                  <a:schemeClr val="tx1"/>
                </a:solidFill>
              </a:rPr>
              <a:t>(</a:t>
            </a:r>
            <a:r>
              <a:rPr lang="zh-TW" altLang="en-US" sz="1200" dirty="0" smtClean="0">
                <a:solidFill>
                  <a:schemeClr val="tx1"/>
                </a:solidFill>
              </a:rPr>
              <a:t>例如 </a:t>
            </a:r>
            <a:r>
              <a:rPr lang="en-US" altLang="zh-TW" sz="1200" dirty="0" smtClean="0">
                <a:solidFill>
                  <a:schemeClr val="tx1"/>
                </a:solidFill>
              </a:rPr>
              <a:t>Line, </a:t>
            </a:r>
            <a:r>
              <a:rPr lang="en-US" altLang="zh-TW" sz="1200" dirty="0" err="1" smtClean="0">
                <a:solidFill>
                  <a:schemeClr val="tx1"/>
                </a:solidFill>
              </a:rPr>
              <a:t>WhatsApp</a:t>
            </a:r>
            <a:r>
              <a:rPr lang="en-US" altLang="zh-TW" sz="1200" dirty="0" smtClean="0">
                <a:solidFill>
                  <a:schemeClr val="tx1"/>
                </a:solidFill>
              </a:rPr>
              <a:t>, Telegram </a:t>
            </a:r>
            <a:r>
              <a:rPr lang="zh-TW" altLang="en-US" sz="1200" dirty="0" smtClean="0">
                <a:solidFill>
                  <a:schemeClr val="tx1"/>
                </a:solidFill>
              </a:rPr>
              <a:t>等</a:t>
            </a:r>
            <a:r>
              <a:rPr lang="en-US" altLang="zh-TW" sz="1200" dirty="0" smtClean="0">
                <a:solidFill>
                  <a:schemeClr val="tx1"/>
                </a:solidFill>
              </a:rPr>
              <a:t>)</a:t>
            </a:r>
            <a:endParaRPr lang="zh-TW" altLang="en-US" sz="1100" dirty="0"/>
          </a:p>
        </p:txBody>
      </p:sp>
      <p:cxnSp>
        <p:nvCxnSpPr>
          <p:cNvPr id="71" name="直線接點 70"/>
          <p:cNvCxnSpPr>
            <a:stCxn id="55" idx="3"/>
            <a:endCxn id="4" idx="1"/>
          </p:cNvCxnSpPr>
          <p:nvPr/>
        </p:nvCxnSpPr>
        <p:spPr>
          <a:xfrm>
            <a:off x="5652120" y="6021288"/>
            <a:ext cx="1080120" cy="0"/>
          </a:xfrm>
          <a:prstGeom prst="line">
            <a:avLst/>
          </a:prstGeom>
          <a:ln w="41275">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6" name="直線接點 75"/>
          <p:cNvCxnSpPr>
            <a:endCxn id="55" idx="1"/>
          </p:cNvCxnSpPr>
          <p:nvPr/>
        </p:nvCxnSpPr>
        <p:spPr>
          <a:xfrm>
            <a:off x="1835696" y="6021288"/>
            <a:ext cx="2160240" cy="0"/>
          </a:xfrm>
          <a:prstGeom prst="line">
            <a:avLst/>
          </a:prstGeom>
          <a:ln w="41275">
            <a:prstDash val="solid"/>
            <a:headEnd type="stealth"/>
            <a:tailEnd type="stealth"/>
          </a:ln>
        </p:spPr>
        <p:style>
          <a:lnRef idx="1">
            <a:schemeClr val="accent1"/>
          </a:lnRef>
          <a:fillRef idx="0">
            <a:schemeClr val="accent1"/>
          </a:fillRef>
          <a:effectRef idx="0">
            <a:schemeClr val="accent1"/>
          </a:effectRef>
          <a:fontRef idx="minor">
            <a:schemeClr val="tx1"/>
          </a:fontRef>
        </p:style>
      </p:cxnSp>
      <p:pic>
        <p:nvPicPr>
          <p:cNvPr id="9" name="Picture 4"/>
          <p:cNvPicPr>
            <a:picLocks noChangeAspect="1" noChangeArrowheads="1"/>
          </p:cNvPicPr>
          <p:nvPr/>
        </p:nvPicPr>
        <p:blipFill>
          <a:blip r:embed="rId3" cstate="print"/>
          <a:srcRect/>
          <a:stretch>
            <a:fillRect/>
          </a:stretch>
        </p:blipFill>
        <p:spPr bwMode="auto">
          <a:xfrm>
            <a:off x="1979712" y="575665"/>
            <a:ext cx="459748" cy="677732"/>
          </a:xfrm>
          <a:prstGeom prst="rect">
            <a:avLst/>
          </a:prstGeom>
          <a:noFill/>
          <a:ln w="9525">
            <a:noFill/>
            <a:miter lim="800000"/>
            <a:headEnd/>
            <a:tailEnd/>
          </a:ln>
          <a:effectLst/>
        </p:spPr>
      </p:pic>
      <p:sp>
        <p:nvSpPr>
          <p:cNvPr id="84" name="文字方塊 83"/>
          <p:cNvSpPr txBox="1"/>
          <p:nvPr/>
        </p:nvSpPr>
        <p:spPr>
          <a:xfrm>
            <a:off x="-108520" y="5066020"/>
            <a:ext cx="1800200" cy="523220"/>
          </a:xfrm>
          <a:prstGeom prst="rect">
            <a:avLst/>
          </a:prstGeom>
          <a:noFill/>
        </p:spPr>
        <p:txBody>
          <a:bodyPr wrap="square" rtlCol="0">
            <a:spAutoFit/>
          </a:bodyPr>
          <a:lstStyle/>
          <a:p>
            <a:pPr algn="ctr"/>
            <a:r>
              <a:rPr lang="zh-TW" altLang="en-US" sz="1400" dirty="0" smtClean="0"/>
              <a:t>使用者</a:t>
            </a:r>
            <a:r>
              <a:rPr lang="en-US" altLang="zh-TW" sz="1400" dirty="0" smtClean="0"/>
              <a:t>/</a:t>
            </a:r>
            <a:br>
              <a:rPr lang="en-US" altLang="zh-TW" sz="1400" dirty="0" smtClean="0"/>
            </a:br>
            <a:r>
              <a:rPr lang="zh-TW" altLang="en-US" sz="1400" dirty="0" smtClean="0"/>
              <a:t>即時通訊客戶端</a:t>
            </a:r>
            <a:endParaRPr lang="zh-TW" altLang="en-US" dirty="0"/>
          </a:p>
        </p:txBody>
      </p:sp>
      <p:pic>
        <p:nvPicPr>
          <p:cNvPr id="31" name="圖片 30" descr="phone-as-numpad-portrait.png"/>
          <p:cNvPicPr>
            <a:picLocks noChangeAspect="1"/>
          </p:cNvPicPr>
          <p:nvPr/>
        </p:nvPicPr>
        <p:blipFill>
          <a:blip r:embed="rId4" cstate="print"/>
          <a:stretch>
            <a:fillRect/>
          </a:stretch>
        </p:blipFill>
        <p:spPr>
          <a:xfrm>
            <a:off x="1907704" y="1325404"/>
            <a:ext cx="545643" cy="1171628"/>
          </a:xfrm>
          <a:prstGeom prst="rect">
            <a:avLst/>
          </a:prstGeom>
        </p:spPr>
      </p:pic>
      <p:pic>
        <p:nvPicPr>
          <p:cNvPr id="8" name="Picture 2"/>
          <p:cNvPicPr>
            <a:picLocks noChangeAspect="1" noChangeArrowheads="1"/>
          </p:cNvPicPr>
          <p:nvPr/>
        </p:nvPicPr>
        <p:blipFill>
          <a:blip r:embed="rId5" cstate="print"/>
          <a:srcRect/>
          <a:stretch>
            <a:fillRect/>
          </a:stretch>
        </p:blipFill>
        <p:spPr bwMode="auto">
          <a:xfrm>
            <a:off x="2741379" y="1188180"/>
            <a:ext cx="1440160" cy="748397"/>
          </a:xfrm>
          <a:prstGeom prst="rect">
            <a:avLst/>
          </a:prstGeom>
          <a:noFill/>
          <a:ln w="9525">
            <a:noFill/>
            <a:miter lim="800000"/>
            <a:headEnd/>
            <a:tailEnd/>
          </a:ln>
          <a:effectLst/>
        </p:spPr>
      </p:pic>
      <p:cxnSp>
        <p:nvCxnSpPr>
          <p:cNvPr id="29" name="直線接點 28"/>
          <p:cNvCxnSpPr/>
          <p:nvPr/>
        </p:nvCxnSpPr>
        <p:spPr>
          <a:xfrm flipV="1">
            <a:off x="2453347" y="1778401"/>
            <a:ext cx="360040" cy="1416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2370173" y="2080593"/>
            <a:ext cx="1337731" cy="523220"/>
          </a:xfrm>
          <a:prstGeom prst="rect">
            <a:avLst/>
          </a:prstGeom>
          <a:noFill/>
        </p:spPr>
        <p:txBody>
          <a:bodyPr wrap="square" rtlCol="0">
            <a:spAutoFit/>
          </a:bodyPr>
          <a:lstStyle/>
          <a:p>
            <a:r>
              <a:rPr lang="zh-TW" altLang="en-US" sz="1400" dirty="0" smtClean="0"/>
              <a:t>手機當作</a:t>
            </a:r>
            <a:endParaRPr lang="en-US" altLang="zh-TW" sz="1400" dirty="0" smtClean="0"/>
          </a:p>
          <a:p>
            <a:r>
              <a:rPr lang="zh-TW" altLang="en-US" sz="1400" dirty="0" smtClean="0"/>
              <a:t>鍵盤</a:t>
            </a:r>
            <a:endParaRPr lang="zh-TW" altLang="en-US" dirty="0"/>
          </a:p>
        </p:txBody>
      </p:sp>
      <p:pic>
        <p:nvPicPr>
          <p:cNvPr id="47" name="圖片 46" descr="phone-callmeback-portrait.png"/>
          <p:cNvPicPr>
            <a:picLocks noChangeAspect="1"/>
          </p:cNvPicPr>
          <p:nvPr/>
        </p:nvPicPr>
        <p:blipFill>
          <a:blip r:embed="rId6" cstate="print"/>
          <a:stretch>
            <a:fillRect/>
          </a:stretch>
        </p:blipFill>
        <p:spPr>
          <a:xfrm>
            <a:off x="1331640" y="5589240"/>
            <a:ext cx="503027" cy="1080120"/>
          </a:xfrm>
          <a:prstGeom prst="rect">
            <a:avLst/>
          </a:prstGeom>
        </p:spPr>
      </p:pic>
      <p:cxnSp>
        <p:nvCxnSpPr>
          <p:cNvPr id="52" name="肘形接點 51"/>
          <p:cNvCxnSpPr/>
          <p:nvPr/>
        </p:nvCxnSpPr>
        <p:spPr>
          <a:xfrm>
            <a:off x="2411760" y="1072481"/>
            <a:ext cx="360040" cy="2880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pic>
        <p:nvPicPr>
          <p:cNvPr id="57" name="圖片 56" descr="shop-web-display-num-only-landscape.png"/>
          <p:cNvPicPr>
            <a:picLocks noChangeAspect="1"/>
          </p:cNvPicPr>
          <p:nvPr/>
        </p:nvPicPr>
        <p:blipFill>
          <a:blip r:embed="rId7" cstate="print"/>
          <a:stretch>
            <a:fillRect/>
          </a:stretch>
        </p:blipFill>
        <p:spPr>
          <a:xfrm>
            <a:off x="179512" y="3666424"/>
            <a:ext cx="1008112" cy="469492"/>
          </a:xfrm>
          <a:prstGeom prst="rect">
            <a:avLst/>
          </a:prstGeom>
        </p:spPr>
      </p:pic>
      <p:pic>
        <p:nvPicPr>
          <p:cNvPr id="59" name="圖片 58" descr="shop-web-numpad-portrait.png"/>
          <p:cNvPicPr>
            <a:picLocks noChangeAspect="1"/>
          </p:cNvPicPr>
          <p:nvPr/>
        </p:nvPicPr>
        <p:blipFill>
          <a:blip r:embed="rId8" cstate="print"/>
          <a:stretch>
            <a:fillRect/>
          </a:stretch>
        </p:blipFill>
        <p:spPr>
          <a:xfrm>
            <a:off x="2051720" y="3666424"/>
            <a:ext cx="560131" cy="1202736"/>
          </a:xfrm>
          <a:prstGeom prst="rect">
            <a:avLst/>
          </a:prstGeom>
        </p:spPr>
      </p:pic>
      <p:pic>
        <p:nvPicPr>
          <p:cNvPr id="61" name="圖片 60" descr="shop-web-qrcode-portrait.png"/>
          <p:cNvPicPr>
            <a:picLocks noChangeAspect="1"/>
          </p:cNvPicPr>
          <p:nvPr/>
        </p:nvPicPr>
        <p:blipFill>
          <a:blip r:embed="rId9" cstate="print"/>
          <a:stretch>
            <a:fillRect/>
          </a:stretch>
        </p:blipFill>
        <p:spPr>
          <a:xfrm>
            <a:off x="1331640" y="3666424"/>
            <a:ext cx="560131" cy="1202736"/>
          </a:xfrm>
          <a:prstGeom prst="rect">
            <a:avLst/>
          </a:prstGeom>
        </p:spPr>
      </p:pic>
      <p:pic>
        <p:nvPicPr>
          <p:cNvPr id="63" name="圖片 62" descr="People-see-phone.png"/>
          <p:cNvPicPr>
            <a:picLocks noChangeAspect="1"/>
          </p:cNvPicPr>
          <p:nvPr/>
        </p:nvPicPr>
        <p:blipFill>
          <a:blip r:embed="rId10" cstate="print"/>
          <a:stretch>
            <a:fillRect/>
          </a:stretch>
        </p:blipFill>
        <p:spPr>
          <a:xfrm>
            <a:off x="395536" y="5589240"/>
            <a:ext cx="1080120" cy="1080120"/>
          </a:xfrm>
          <a:prstGeom prst="rect">
            <a:avLst/>
          </a:prstGeom>
        </p:spPr>
      </p:pic>
      <p:cxnSp>
        <p:nvCxnSpPr>
          <p:cNvPr id="65" name="肘形接點 64"/>
          <p:cNvCxnSpPr/>
          <p:nvPr/>
        </p:nvCxnSpPr>
        <p:spPr>
          <a:xfrm flipV="1">
            <a:off x="3275856" y="3429000"/>
            <a:ext cx="3672408" cy="400604"/>
          </a:xfrm>
          <a:prstGeom prst="bentConnector3">
            <a:avLst>
              <a:gd name="adj1" fmla="val 50000"/>
            </a:avLst>
          </a:prstGeom>
          <a:ln w="41275">
            <a:prstDash val="sysDash"/>
            <a:tailEnd type="none"/>
          </a:ln>
        </p:spPr>
        <p:style>
          <a:lnRef idx="1">
            <a:schemeClr val="accent1"/>
          </a:lnRef>
          <a:fillRef idx="0">
            <a:schemeClr val="accent1"/>
          </a:fillRef>
          <a:effectRef idx="0">
            <a:schemeClr val="accent1"/>
          </a:effectRef>
          <a:fontRef idx="minor">
            <a:schemeClr val="tx1"/>
          </a:fontRef>
        </p:style>
      </p:cxnSp>
      <p:cxnSp>
        <p:nvCxnSpPr>
          <p:cNvPr id="69" name="圖案 68"/>
          <p:cNvCxnSpPr>
            <a:stCxn id="59" idx="0"/>
          </p:cNvCxnSpPr>
          <p:nvPr/>
        </p:nvCxnSpPr>
        <p:spPr>
          <a:xfrm rot="5400000" flipH="1" flipV="1">
            <a:off x="4397579" y="1259755"/>
            <a:ext cx="340876" cy="4472462"/>
          </a:xfrm>
          <a:prstGeom prst="bentConnector2">
            <a:avLst/>
          </a:prstGeom>
          <a:ln w="41275">
            <a:prstDash val="sysDash"/>
          </a:ln>
        </p:spPr>
        <p:style>
          <a:lnRef idx="1">
            <a:schemeClr val="accent1"/>
          </a:lnRef>
          <a:fillRef idx="0">
            <a:schemeClr val="accent1"/>
          </a:fillRef>
          <a:effectRef idx="0">
            <a:schemeClr val="accent1"/>
          </a:effectRef>
          <a:fontRef idx="minor">
            <a:schemeClr val="tx1"/>
          </a:fontRef>
        </p:style>
      </p:cxnSp>
      <p:cxnSp>
        <p:nvCxnSpPr>
          <p:cNvPr id="77" name="圖案 76"/>
          <p:cNvCxnSpPr>
            <a:stCxn id="61" idx="0"/>
          </p:cNvCxnSpPr>
          <p:nvPr/>
        </p:nvCxnSpPr>
        <p:spPr>
          <a:xfrm rot="5400000" flipH="1" flipV="1">
            <a:off x="3981253" y="843429"/>
            <a:ext cx="453448" cy="5192542"/>
          </a:xfrm>
          <a:prstGeom prst="bentConnector2">
            <a:avLst/>
          </a:prstGeom>
          <a:ln w="41275">
            <a:prstDash val="sysDash"/>
          </a:ln>
        </p:spPr>
        <p:style>
          <a:lnRef idx="1">
            <a:schemeClr val="accent1"/>
          </a:lnRef>
          <a:fillRef idx="0">
            <a:schemeClr val="accent1"/>
          </a:fillRef>
          <a:effectRef idx="0">
            <a:schemeClr val="accent1"/>
          </a:effectRef>
          <a:fontRef idx="minor">
            <a:schemeClr val="tx1"/>
          </a:fontRef>
        </p:style>
      </p:cxnSp>
      <p:pic>
        <p:nvPicPr>
          <p:cNvPr id="58" name="圖片 57" descr="shop-web-display-portrait.png"/>
          <p:cNvPicPr>
            <a:picLocks noChangeAspect="1"/>
          </p:cNvPicPr>
          <p:nvPr/>
        </p:nvPicPr>
        <p:blipFill>
          <a:blip r:embed="rId11" cstate="print"/>
          <a:stretch>
            <a:fillRect/>
          </a:stretch>
        </p:blipFill>
        <p:spPr>
          <a:xfrm>
            <a:off x="2771800" y="3666424"/>
            <a:ext cx="560131" cy="1202736"/>
          </a:xfrm>
          <a:prstGeom prst="rect">
            <a:avLst/>
          </a:prstGeom>
        </p:spPr>
      </p:pic>
      <p:cxnSp>
        <p:nvCxnSpPr>
          <p:cNvPr id="88" name="圖案 87"/>
          <p:cNvCxnSpPr>
            <a:stCxn id="57" idx="0"/>
          </p:cNvCxnSpPr>
          <p:nvPr/>
        </p:nvCxnSpPr>
        <p:spPr>
          <a:xfrm rot="5400000" flipH="1" flipV="1">
            <a:off x="3453963" y="334145"/>
            <a:ext cx="561884" cy="6102674"/>
          </a:xfrm>
          <a:prstGeom prst="bentConnector2">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1026" name="Cloud"/>
          <p:cNvSpPr>
            <a:spLocks noChangeAspect="1" noEditPoints="1" noChangeArrowheads="1"/>
          </p:cNvSpPr>
          <p:nvPr/>
        </p:nvSpPr>
        <p:spPr bwMode="auto">
          <a:xfrm>
            <a:off x="6732240" y="2420888"/>
            <a:ext cx="1656184" cy="15121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algn="ctr"/>
            <a:endParaRPr lang="en-US" altLang="zh-TW" sz="1400" dirty="0" smtClean="0"/>
          </a:p>
          <a:p>
            <a:pPr algn="ctr"/>
            <a:r>
              <a:rPr lang="zh-TW" altLang="en-US" sz="1400" dirty="0" smtClean="0"/>
              <a:t>網際網路</a:t>
            </a:r>
            <a:endParaRPr lang="en-US" altLang="zh-TW" sz="1400" dirty="0" smtClean="0"/>
          </a:p>
          <a:p>
            <a:pPr algn="ctr"/>
            <a:r>
              <a:rPr lang="en-US" altLang="zh-TW" sz="1400" dirty="0" smtClean="0"/>
              <a:t>INTERNET</a:t>
            </a:r>
            <a:endParaRPr lang="zh-TW" altLang="en-US" sz="1400" dirty="0"/>
          </a:p>
        </p:txBody>
      </p:sp>
      <p:cxnSp>
        <p:nvCxnSpPr>
          <p:cNvPr id="101" name="肘形接點 100"/>
          <p:cNvCxnSpPr>
            <a:endCxn id="1026" idx="3"/>
          </p:cNvCxnSpPr>
          <p:nvPr/>
        </p:nvCxnSpPr>
        <p:spPr>
          <a:xfrm>
            <a:off x="4139952" y="1628800"/>
            <a:ext cx="3420380" cy="878548"/>
          </a:xfrm>
          <a:prstGeom prst="bentConnector3">
            <a:avLst>
              <a:gd name="adj1" fmla="val 99844"/>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105" name="文字方塊 104"/>
          <p:cNvSpPr txBox="1"/>
          <p:nvPr/>
        </p:nvSpPr>
        <p:spPr>
          <a:xfrm>
            <a:off x="0" y="0"/>
            <a:ext cx="3995936" cy="307777"/>
          </a:xfrm>
          <a:prstGeom prst="rect">
            <a:avLst/>
          </a:prstGeom>
          <a:noFill/>
        </p:spPr>
        <p:txBody>
          <a:bodyPr wrap="square" rtlCol="0">
            <a:spAutoFit/>
          </a:bodyPr>
          <a:lstStyle/>
          <a:p>
            <a:r>
              <a:rPr lang="zh-TW" altLang="en-US" sz="1400" b="1" dirty="0" smtClean="0"/>
              <a:t>模式一</a:t>
            </a:r>
            <a:r>
              <a:rPr lang="en-US" altLang="zh-TW" sz="1400" b="1" dirty="0" smtClean="0"/>
              <a:t>:</a:t>
            </a:r>
            <a:r>
              <a:rPr lang="zh-TW" altLang="en-US" sz="1400" b="1" dirty="0" smtClean="0"/>
              <a:t> 透過硬體設備連接戶聯網與系統</a:t>
            </a:r>
            <a:endParaRPr lang="zh-TW" altLang="en-US" b="1" dirty="0"/>
          </a:p>
        </p:txBody>
      </p:sp>
      <p:sp>
        <p:nvSpPr>
          <p:cNvPr id="109" name="文字方塊 108"/>
          <p:cNvSpPr txBox="1"/>
          <p:nvPr/>
        </p:nvSpPr>
        <p:spPr>
          <a:xfrm>
            <a:off x="0" y="2708920"/>
            <a:ext cx="3995936" cy="307777"/>
          </a:xfrm>
          <a:prstGeom prst="rect">
            <a:avLst/>
          </a:prstGeom>
          <a:noFill/>
        </p:spPr>
        <p:txBody>
          <a:bodyPr wrap="square" rtlCol="0">
            <a:spAutoFit/>
          </a:bodyPr>
          <a:lstStyle/>
          <a:p>
            <a:r>
              <a:rPr lang="zh-TW" altLang="en-US" sz="1400" b="1" dirty="0" smtClean="0"/>
              <a:t>模式二</a:t>
            </a:r>
            <a:r>
              <a:rPr lang="en-US" altLang="zh-TW" sz="1400" b="1" dirty="0" smtClean="0"/>
              <a:t>:</a:t>
            </a:r>
            <a:r>
              <a:rPr lang="zh-TW" altLang="en-US" sz="1400" b="1" dirty="0" smtClean="0"/>
              <a:t> 透過瀏覽器連接戶聯網與系統</a:t>
            </a:r>
            <a:endParaRPr lang="zh-TW" alt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7504" y="260648"/>
            <a:ext cx="8856984" cy="6555641"/>
          </a:xfrm>
          <a:prstGeom prst="rect">
            <a:avLst/>
          </a:prstGeom>
          <a:noFill/>
        </p:spPr>
        <p:txBody>
          <a:bodyPr wrap="square" rtlCol="0">
            <a:spAutoFit/>
          </a:bodyPr>
          <a:lstStyle/>
          <a:p>
            <a:r>
              <a:rPr lang="zh-TW" altLang="en-US" sz="1600" b="1" dirty="0" smtClean="0"/>
              <a:t>系統應用架構示意圖</a:t>
            </a:r>
            <a:endParaRPr lang="en-US" altLang="zh-TW" sz="1600" b="1" dirty="0" smtClean="0"/>
          </a:p>
          <a:p>
            <a:endParaRPr lang="en-US" altLang="zh-TW" sz="1200" b="1" dirty="0" smtClean="0"/>
          </a:p>
          <a:p>
            <a:r>
              <a:rPr lang="zh-TW" altLang="en-US" sz="1200" b="1" dirty="0" smtClean="0"/>
              <a:t>模式一、透過硬體設備連接戶聯網與系統</a:t>
            </a:r>
          </a:p>
          <a:p>
            <a:endParaRPr lang="en-US" altLang="zh-TW" sz="1200" dirty="0" smtClean="0"/>
          </a:p>
          <a:p>
            <a:r>
              <a:rPr lang="zh-TW" altLang="en-US" sz="1200" dirty="0" smtClean="0"/>
              <a:t>特色是需準備一特殊「數字顯示器」硬體，以及選擇性之鍵盤硬體或手機。「數字顯示器」硬體內具有連網模組可連接互聯網進而與中央系統連線。</a:t>
            </a:r>
            <a:endParaRPr lang="en-US" altLang="zh-TW" sz="1200" dirty="0" smtClean="0"/>
          </a:p>
          <a:p>
            <a:endParaRPr lang="en-US" altLang="zh-TW" sz="1200" dirty="0" smtClean="0"/>
          </a:p>
          <a:p>
            <a:r>
              <a:rPr lang="zh-TW" altLang="en-US" sz="1200" b="1" dirty="0" smtClean="0"/>
              <a:t>模式二、透過瀏覽器連接戶聯網與系統</a:t>
            </a:r>
          </a:p>
          <a:p>
            <a:endParaRPr lang="en-US" altLang="zh-TW" sz="1200" dirty="0" smtClean="0"/>
          </a:p>
          <a:p>
            <a:r>
              <a:rPr lang="zh-TW" altLang="en-US" sz="1200" dirty="0" smtClean="0"/>
              <a:t>特色是無須特殊硬體，只需要一個或若干個帶有瀏覽器並具有連網功能的終端裝置例如手機、平板、筆記型電腦等與中央系統連線即可。同一叫號序列的各個裝置只要使用同一帳號登入系統，彼此之間的資料即能同步。</a:t>
            </a:r>
            <a:endParaRPr lang="en-US" altLang="zh-TW" sz="1200" dirty="0" smtClean="0"/>
          </a:p>
          <a:p>
            <a:endParaRPr lang="en-US" altLang="zh-TW" sz="1200" dirty="0" smtClean="0"/>
          </a:p>
          <a:p>
            <a:r>
              <a:rPr lang="zh-TW" altLang="en-US" sz="1200" dirty="0" smtClean="0"/>
              <a:t>上述兩種模式可以混用。</a:t>
            </a:r>
            <a:endParaRPr lang="en-US" altLang="zh-TW" sz="1200" dirty="0" smtClean="0"/>
          </a:p>
          <a:p>
            <a:endParaRPr lang="en-US" altLang="zh-TW" sz="1200" dirty="0" smtClean="0"/>
          </a:p>
          <a:p>
            <a:endParaRPr lang="en-US" altLang="zh-TW" sz="1200" dirty="0" smtClean="0"/>
          </a:p>
          <a:p>
            <a:r>
              <a:rPr lang="zh-TW" altLang="en-US" sz="1200" b="1" dirty="0" smtClean="0"/>
              <a:t>功能流程</a:t>
            </a:r>
            <a:r>
              <a:rPr lang="en-US" altLang="zh-TW" sz="1200" b="1" dirty="0" smtClean="0"/>
              <a:t>:</a:t>
            </a:r>
          </a:p>
          <a:p>
            <a:endParaRPr lang="en-US" altLang="zh-TW" sz="1200" dirty="0" smtClean="0"/>
          </a:p>
          <a:p>
            <a:pPr marL="228600" indent="-228600">
              <a:buAutoNum type="arabicPeriod"/>
            </a:pPr>
            <a:r>
              <a:rPr lang="zh-TW" altLang="en-US" sz="1200" dirty="0" smtClean="0"/>
              <a:t>店家輸入目前叫號</a:t>
            </a:r>
            <a:r>
              <a:rPr lang="en-US" altLang="zh-TW" sz="1200" dirty="0" smtClean="0"/>
              <a:t>:</a:t>
            </a:r>
            <a:br>
              <a:rPr lang="en-US" altLang="zh-TW" sz="1200" dirty="0" smtClean="0"/>
            </a:br>
            <a:r>
              <a:rPr lang="zh-TW" altLang="en-US" sz="1200" dirty="0" smtClean="0"/>
              <a:t>「店家」透過輸入裝置，例如鍵盤、或手機，設定「目前叫號」。該數字將立即顯示於「數字顯示器」硬體或瀏覽器內，同時透過「網際網路」即時傳遞至「中央系統」。</a:t>
            </a:r>
            <a:r>
              <a:rPr lang="en-US" altLang="zh-TW" sz="1200" dirty="0" smtClean="0"/>
              <a:t/>
            </a:r>
            <a:br>
              <a:rPr lang="en-US" altLang="zh-TW" sz="1200" dirty="0" smtClean="0"/>
            </a:br>
            <a:endParaRPr lang="en-US" altLang="zh-TW" sz="1200" dirty="0" smtClean="0"/>
          </a:p>
          <a:p>
            <a:pPr marL="228600" indent="-228600">
              <a:buAutoNum type="arabicPeriod"/>
            </a:pPr>
            <a:r>
              <a:rPr lang="zh-TW" altLang="en-US" sz="1200" dirty="0" smtClean="0"/>
              <a:t>使用者設定叫號</a:t>
            </a:r>
            <a:r>
              <a:rPr lang="en-US" altLang="zh-TW" sz="1200" dirty="0" smtClean="0"/>
              <a:t>:</a:t>
            </a:r>
            <a:br>
              <a:rPr lang="en-US" altLang="zh-TW" sz="1200" dirty="0" smtClean="0"/>
            </a:br>
            <a:r>
              <a:rPr lang="zh-TW" altLang="en-US" sz="1200" dirty="0" smtClean="0"/>
              <a:t>方式一：「使用者」已經有通知號碼。於「即時通訊客戶端」，選擇「店家」並設定「通知數字」。該店家與數字資訊將透過對應「即時通訊系統」傳遞至「中央系統」。</a:t>
            </a:r>
            <a:r>
              <a:rPr lang="en-US" altLang="zh-TW" sz="1200" dirty="0" smtClean="0"/>
              <a:t/>
            </a:r>
            <a:br>
              <a:rPr lang="en-US" altLang="zh-TW" sz="1200" dirty="0" smtClean="0"/>
            </a:br>
            <a:r>
              <a:rPr lang="zh-TW" altLang="en-US" sz="1200" dirty="0" smtClean="0"/>
              <a:t>方式二： 「使用者」之前沒有通知號碼，可使用個人手機掃描店家所提供列印出來或是顯示於瀏覽器內的條碼，自系統取號。</a:t>
            </a:r>
            <a:r>
              <a:rPr lang="en-US" altLang="zh-TW" sz="1200" dirty="0" smtClean="0"/>
              <a:t/>
            </a:r>
            <a:br>
              <a:rPr lang="en-US" altLang="zh-TW" sz="1200" dirty="0" smtClean="0"/>
            </a:br>
            <a:endParaRPr lang="en-US" altLang="zh-TW" sz="1200" dirty="0" smtClean="0"/>
          </a:p>
          <a:p>
            <a:pPr marL="228600" indent="-228600">
              <a:buAutoNum type="arabicPeriod"/>
            </a:pPr>
            <a:r>
              <a:rPr lang="zh-TW" altLang="en-US" sz="1200" dirty="0" smtClean="0"/>
              <a:t>叫號通知</a:t>
            </a:r>
            <a:r>
              <a:rPr lang="en-US" altLang="zh-TW" sz="1200" dirty="0" smtClean="0"/>
              <a:t>:</a:t>
            </a:r>
            <a:r>
              <a:rPr lang="zh-TW" altLang="en-US" sz="1200" dirty="0" smtClean="0"/>
              <a:t> </a:t>
            </a:r>
            <a:r>
              <a:rPr lang="en-US" altLang="zh-TW" sz="1200" dirty="0" smtClean="0"/>
              <a:t/>
            </a:r>
            <a:br>
              <a:rPr lang="en-US" altLang="zh-TW" sz="1200" dirty="0" smtClean="0"/>
            </a:br>
            <a:r>
              <a:rPr lang="zh-TW" altLang="en-US" sz="1200" dirty="0" smtClean="0"/>
              <a:t> 「中央系統」針對上述所蒐集資訊進行比對，若滿足特定條件例如「目前叫號」與「通知數字」接近達某程度，將透過「即時通訊系統」向對應客戶端進行通知。</a:t>
            </a:r>
            <a:r>
              <a:rPr lang="en-US" altLang="zh-TW" sz="1200" dirty="0" smtClean="0"/>
              <a:t/>
            </a:r>
            <a:br>
              <a:rPr lang="en-US" altLang="zh-TW" sz="1200" dirty="0" smtClean="0"/>
            </a:br>
            <a:endParaRPr lang="en-US" altLang="zh-TW" sz="1200" dirty="0" smtClean="0"/>
          </a:p>
          <a:p>
            <a:pPr marL="228600" indent="-228600">
              <a:buAutoNum type="arabicPeriod"/>
            </a:pPr>
            <a:r>
              <a:rPr lang="zh-TW" altLang="en-US" sz="1200" dirty="0" smtClean="0"/>
              <a:t>資訊查詢</a:t>
            </a:r>
            <a:r>
              <a:rPr lang="en-US" altLang="zh-TW" sz="1200" dirty="0" smtClean="0"/>
              <a:t>:</a:t>
            </a:r>
            <a:r>
              <a:rPr lang="zh-TW" altLang="en-US" sz="1200" dirty="0" smtClean="0"/>
              <a:t> </a:t>
            </a:r>
            <a:r>
              <a:rPr lang="en-US" altLang="zh-TW" sz="1200" dirty="0" smtClean="0"/>
              <a:t/>
            </a:r>
            <a:br>
              <a:rPr lang="en-US" altLang="zh-TW" sz="1200" dirty="0" smtClean="0"/>
            </a:br>
            <a:r>
              <a:rPr lang="zh-TW" altLang="en-US" sz="1200" dirty="0" smtClean="0"/>
              <a:t>「使用者」可於「即時通訊客戶端」向「中央系統」查詢相關資訊，例如某「店家」的「目前叫號機數字」、「 預估等待時間」等。</a:t>
            </a:r>
            <a:endParaRPr lang="en-US" altLang="zh-TW" sz="1200" dirty="0" smtClean="0"/>
          </a:p>
          <a:p>
            <a:pPr marL="228600" indent="-228600">
              <a:buAutoNum type="arabicPeriod"/>
            </a:pPr>
            <a:endParaRPr lang="en-US" altLang="zh-TW" sz="1200" dirty="0" smtClean="0"/>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180</Words>
  <Application>Microsoft Office PowerPoint</Application>
  <PresentationFormat>如螢幕大小 (4:3)</PresentationFormat>
  <Paragraphs>32</Paragraphs>
  <Slides>2</Slides>
  <Notes>0</Notes>
  <HiddenSlides>0</HiddenSlides>
  <MMClips>0</MMClips>
  <ScaleCrop>false</ScaleCrop>
  <HeadingPairs>
    <vt:vector size="4" baseType="variant">
      <vt:variant>
        <vt:lpstr>佈景主題</vt:lpstr>
      </vt:variant>
      <vt:variant>
        <vt:i4>1</vt:i4>
      </vt:variant>
      <vt:variant>
        <vt:lpstr>投影片標題</vt:lpstr>
      </vt:variant>
      <vt:variant>
        <vt:i4>2</vt:i4>
      </vt:variant>
    </vt:vector>
  </HeadingPairs>
  <TitlesOfParts>
    <vt:vector size="3" baseType="lpstr">
      <vt:lpstr>Office 佈景主題</vt:lpstr>
      <vt:lpstr>投影片 1</vt:lpstr>
      <vt:lpstr>投影片 2</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徐正欣</dc:creator>
  <cp:lastModifiedBy>徐正欣</cp:lastModifiedBy>
  <cp:revision>46</cp:revision>
  <dcterms:created xsi:type="dcterms:W3CDTF">2025-03-25T05:46:31Z</dcterms:created>
  <dcterms:modified xsi:type="dcterms:W3CDTF">2025-04-28T17:37:30Z</dcterms:modified>
</cp:coreProperties>
</file>