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84" r:id="rId3"/>
    <p:sldId id="283" r:id="rId4"/>
    <p:sldId id="262" r:id="rId5"/>
    <p:sldId id="266" r:id="rId6"/>
    <p:sldId id="267" r:id="rId7"/>
    <p:sldId id="268" r:id="rId8"/>
    <p:sldId id="269" r:id="rId9"/>
    <p:sldId id="270" r:id="rId10"/>
    <p:sldId id="271" r:id="rId11"/>
    <p:sldId id="277" r:id="rId12"/>
    <p:sldId id="280" r:id="rId13"/>
    <p:sldId id="281" r:id="rId14"/>
    <p:sldId id="278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56" autoAdjust="0"/>
    <p:restoredTop sz="95775"/>
  </p:normalViewPr>
  <p:slideViewPr>
    <p:cSldViewPr snapToGrid="0" snapToObjects="1">
      <p:cViewPr varScale="1">
        <p:scale>
          <a:sx n="82" d="100"/>
          <a:sy n="82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notesMaster" Target="notesMasters/notesMaster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D7C61-A4FD-46D6-94EC-293F7E226BB6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2CD6F8-45A5-46FB-93D8-FE76728BB5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630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 /><Relationship Id="rId3" Type="http://schemas.openxmlformats.org/officeDocument/2006/relationships/image" Target="../media/image3.jpeg" /><Relationship Id="rId7" Type="http://schemas.openxmlformats.org/officeDocument/2006/relationships/image" Target="../media/image7.png" /><Relationship Id="rId2" Type="http://schemas.openxmlformats.org/officeDocument/2006/relationships/image" Target="../media/image2.jpeg" /><Relationship Id="rId1" Type="http://schemas.openxmlformats.org/officeDocument/2006/relationships/slideMaster" Target="../slideMasters/slideMaster1.xml" /><Relationship Id="rId6" Type="http://schemas.openxmlformats.org/officeDocument/2006/relationships/image" Target="../media/image6.png" /><Relationship Id="rId11" Type="http://schemas.openxmlformats.org/officeDocument/2006/relationships/image" Target="../media/image11.jpeg" /><Relationship Id="rId5" Type="http://schemas.openxmlformats.org/officeDocument/2006/relationships/image" Target="../media/image5.jpeg" /><Relationship Id="rId10" Type="http://schemas.openxmlformats.org/officeDocument/2006/relationships/image" Target="../media/image10.jpeg" /><Relationship Id="rId4" Type="http://schemas.openxmlformats.org/officeDocument/2006/relationships/image" Target="../media/image4.jpeg" /><Relationship Id="rId9" Type="http://schemas.openxmlformats.org/officeDocument/2006/relationships/image" Target="../media/image9.jpeg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nav Rachna Vidyanatariksha - Manav Rachna Educational Institutions">
            <a:extLst>
              <a:ext uri="{FF2B5EF4-FFF2-40B4-BE49-F238E27FC236}">
                <a16:creationId xmlns:a16="http://schemas.microsoft.com/office/drawing/2014/main" id="{DA56EE78-9C3F-7845-9EF2-96EEBB8F51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29" y="4596370"/>
            <a:ext cx="3742348" cy="216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nav Rachna announces MRNAT 2021 for admission to 100+ courses - Hindustan  Times">
            <a:extLst>
              <a:ext uri="{FF2B5EF4-FFF2-40B4-BE49-F238E27FC236}">
                <a16:creationId xmlns:a16="http://schemas.microsoft.com/office/drawing/2014/main" id="{089EA624-4520-7F4B-8195-8CAA7EB4049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53" y="2389150"/>
            <a:ext cx="3505200" cy="2206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urses - Explore new edge Courses at Manav Rachna">
            <a:extLst>
              <a:ext uri="{FF2B5EF4-FFF2-40B4-BE49-F238E27FC236}">
                <a16:creationId xmlns:a16="http://schemas.microsoft.com/office/drawing/2014/main" id="{4BFE081B-4D26-1948-B598-AAC2F9BA42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2632" y="2519901"/>
            <a:ext cx="3282073" cy="217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nav Rachna International University, Aravalli Campus | Edunuts">
            <a:extLst>
              <a:ext uri="{FF2B5EF4-FFF2-40B4-BE49-F238E27FC236}">
                <a16:creationId xmlns:a16="http://schemas.microsoft.com/office/drawing/2014/main" id="{0B247C89-BA4B-9E4A-B1DE-853BEAF0EDA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108" y="100075"/>
            <a:ext cx="3332597" cy="241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Untitled design (1)">
            <a:extLst>
              <a:ext uri="{FF2B5EF4-FFF2-40B4-BE49-F238E27FC236}">
                <a16:creationId xmlns:a16="http://schemas.microsoft.com/office/drawing/2014/main" id="{C1476F4A-AE22-A04D-A3DD-89121DEAAE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648" y="100075"/>
            <a:ext cx="4217897" cy="2390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ED3E1F66-616A-654E-9B12-6C27A1F57C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0" y="3397250"/>
            <a:ext cx="63500" cy="6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1C04F10C-4F57-BD4C-90DB-FAFD2185B52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650" y="3549650"/>
            <a:ext cx="63500" cy="6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5D879326-88C5-8F43-9034-478FE581413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050" y="3702050"/>
            <a:ext cx="63500" cy="6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Manav Rachna International Institute of Research and Studies - Wikipedia">
            <a:extLst>
              <a:ext uri="{FF2B5EF4-FFF2-40B4-BE49-F238E27FC236}">
                <a16:creationId xmlns:a16="http://schemas.microsoft.com/office/drawing/2014/main" id="{1A9B9F7F-45A0-0045-A348-45989F0B080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4077" y="2499704"/>
            <a:ext cx="4405147" cy="2027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manav rachana university - Samsung Members">
            <a:extLst>
              <a:ext uri="{FF2B5EF4-FFF2-40B4-BE49-F238E27FC236}">
                <a16:creationId xmlns:a16="http://schemas.microsoft.com/office/drawing/2014/main" id="{03086A82-E0A3-5A43-84FD-FE4B653F96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5446" y="4586883"/>
            <a:ext cx="4464302" cy="216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Manav Rachna International University Faridabad - Home | Facebook">
            <a:extLst>
              <a:ext uri="{FF2B5EF4-FFF2-40B4-BE49-F238E27FC236}">
                <a16:creationId xmlns:a16="http://schemas.microsoft.com/office/drawing/2014/main" id="{DC5F85BF-9EA6-5D4D-87B0-D2E0D22AB5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53" y="106263"/>
            <a:ext cx="3505200" cy="2281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Manav Rachna University - [MRU], Faridabad - Images, Photos, Videos,  Gallery 2022-2023">
            <a:extLst>
              <a:ext uri="{FF2B5EF4-FFF2-40B4-BE49-F238E27FC236}">
                <a16:creationId xmlns:a16="http://schemas.microsoft.com/office/drawing/2014/main" id="{B6184619-859E-6D48-8A27-977A81CDB8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748" y="4595317"/>
            <a:ext cx="3682252" cy="2169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51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88D87-2398-684A-9DDE-33B6CDD159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424114"/>
            <a:ext cx="10515600" cy="74771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410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14E67BA-00B2-1C43-BC44-2F4904A88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0800000" flipV="1">
            <a:off x="-169333" y="599168"/>
            <a:ext cx="12192000" cy="1181100"/>
          </a:xfrm>
        </p:spPr>
        <p:txBody>
          <a:bodyPr>
            <a:normAutofit fontScale="90000"/>
          </a:bodyPr>
          <a:lstStyle>
            <a:lvl1pPr algn="ctr">
              <a:defRPr/>
            </a:lvl1pPr>
          </a:lstStyle>
          <a:p>
            <a:br>
              <a:rPr lang="en-US" b="1" u="sng" dirty="0">
                <a:solidFill>
                  <a:schemeClr val="tx1"/>
                </a:solidFill>
              </a:rPr>
            </a:br>
            <a:r>
              <a:rPr lang="en-US" sz="40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Internship</a:t>
            </a:r>
            <a:br>
              <a:rPr lang="en-US" sz="40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br>
              <a:rPr lang="en-US" sz="40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Project Title</a:t>
            </a:r>
            <a:endParaRPr lang="en-US" sz="2200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2F39557-113C-904F-B900-127893A3B1BB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57802228"/>
              </p:ext>
            </p:extLst>
          </p:nvPr>
        </p:nvGraphicFramePr>
        <p:xfrm>
          <a:off x="631823" y="2848502"/>
          <a:ext cx="10598151" cy="222923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32717">
                  <a:extLst>
                    <a:ext uri="{9D8B030D-6E8A-4147-A177-3AD203B41FA5}">
                      <a16:colId xmlns:a16="http://schemas.microsoft.com/office/drawing/2014/main" val="521847190"/>
                    </a:ext>
                  </a:extLst>
                </a:gridCol>
                <a:gridCol w="3532717">
                  <a:extLst>
                    <a:ext uri="{9D8B030D-6E8A-4147-A177-3AD203B41FA5}">
                      <a16:colId xmlns:a16="http://schemas.microsoft.com/office/drawing/2014/main" val="460951760"/>
                    </a:ext>
                  </a:extLst>
                </a:gridCol>
                <a:gridCol w="3532717">
                  <a:extLst>
                    <a:ext uri="{9D8B030D-6E8A-4147-A177-3AD203B41FA5}">
                      <a16:colId xmlns:a16="http://schemas.microsoft.com/office/drawing/2014/main" val="2540943373"/>
                    </a:ext>
                  </a:extLst>
                </a:gridCol>
              </a:tblGrid>
              <a:tr h="557308">
                <a:tc>
                  <a:txBody>
                    <a:bodyPr/>
                    <a:lstStyle/>
                    <a:p>
                      <a:r>
                        <a:rPr lang="en-US" dirty="0"/>
                        <a:t>Member’s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Roll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Branch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7479926"/>
                  </a:ext>
                </a:extLst>
              </a:tr>
              <a:tr h="55730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469640"/>
                  </a:ext>
                </a:extLst>
              </a:tr>
              <a:tr h="55730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199656"/>
                  </a:ext>
                </a:extLst>
              </a:tr>
              <a:tr h="55730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691392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D1A715ED-92A5-7343-AA71-4F39C7218393}"/>
              </a:ext>
            </a:extLst>
          </p:cNvPr>
          <p:cNvSpPr/>
          <p:nvPr userDrawn="1"/>
        </p:nvSpPr>
        <p:spPr>
          <a:xfrm>
            <a:off x="3048000" y="5438081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000" b="1" u="sng" dirty="0"/>
              <a:t>Under the guidance of</a:t>
            </a:r>
            <a:endParaRPr lang="en-US" sz="2000" dirty="0"/>
          </a:p>
          <a:p>
            <a:pPr algn="ctr"/>
            <a:r>
              <a:rPr lang="en-US" sz="2000" b="1" u="sng" dirty="0"/>
              <a:t>Mentor name  </a:t>
            </a:r>
            <a:endParaRPr lang="en-US" sz="2000" u="sng" dirty="0"/>
          </a:p>
        </p:txBody>
      </p:sp>
    </p:spTree>
    <p:extLst>
      <p:ext uri="{BB962C8B-B14F-4D97-AF65-F5344CB8AC3E}">
        <p14:creationId xmlns:p14="http://schemas.microsoft.com/office/powerpoint/2010/main" val="2818260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BCDAC07-011F-724B-A774-2B2E665C0FDC}"/>
              </a:ext>
            </a:extLst>
          </p:cNvPr>
          <p:cNvSpPr txBox="1">
            <a:spLocks/>
          </p:cNvSpPr>
          <p:nvPr userDrawn="1"/>
        </p:nvSpPr>
        <p:spPr>
          <a:xfrm>
            <a:off x="762000" y="4270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b="1" u="sng" dirty="0"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67A64F-2944-E640-A216-FDB826AE8CD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62000" y="1570039"/>
            <a:ext cx="6715246" cy="4708525"/>
          </a:xfrm>
        </p:spPr>
        <p:txBody>
          <a:bodyPr>
            <a:normAutofit/>
          </a:bodyPr>
          <a:lstStyle/>
          <a:p>
            <a:pPr lvl="0" algn="just">
              <a:buNone/>
            </a:pPr>
            <a:r>
              <a:rPr lang="en-GB" sz="2400" b="1"/>
              <a:t>Click to edit Master text styles</a:t>
            </a:r>
          </a:p>
          <a:p>
            <a:pPr lvl="1" algn="just">
              <a:buNone/>
            </a:pPr>
            <a:r>
              <a:rPr lang="en-GB" sz="2400" b="1"/>
              <a:t>Second level</a:t>
            </a:r>
          </a:p>
          <a:p>
            <a:pPr lvl="2" algn="just">
              <a:buNone/>
            </a:pPr>
            <a:r>
              <a:rPr lang="en-GB" sz="2400" b="1"/>
              <a:t>Third level</a:t>
            </a:r>
          </a:p>
          <a:p>
            <a:pPr lvl="3" algn="just">
              <a:buNone/>
            </a:pPr>
            <a:r>
              <a:rPr lang="en-GB" sz="2400" b="1"/>
              <a:t>Fourth level</a:t>
            </a:r>
          </a:p>
          <a:p>
            <a:pPr lvl="4" algn="just">
              <a:buNone/>
            </a:pPr>
            <a:r>
              <a:rPr lang="en-GB" sz="2400" b="1"/>
              <a:t>Fifth level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8626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52DE8-73D3-564B-8284-9A25B4D63D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GB" dirty="0"/>
              <a:t>Introduction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EBD2C4-8554-5D45-A9B6-84D62A98A810}"/>
              </a:ext>
            </a:extLst>
          </p:cNvPr>
          <p:cNvSpPr txBox="1"/>
          <p:nvPr userDrawn="1"/>
        </p:nvSpPr>
        <p:spPr>
          <a:xfrm>
            <a:off x="839788" y="2000250"/>
            <a:ext cx="10515600" cy="3757613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ot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6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8C9AF-B791-B14F-9125-E36041EE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335249" y="2765744"/>
            <a:ext cx="862293" cy="45719"/>
          </a:xfrm>
          <a:prstGeom prst="rect">
            <a:avLst/>
          </a:prstGeom>
        </p:spPr>
        <p:txBody>
          <a:bodyPr/>
          <a:lstStyle/>
          <a:p>
            <a:fld id="{E217746A-1CFF-294A-9123-DA575A527CD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8E0C9D-C90E-CB4C-87ED-15E2B1663158}"/>
              </a:ext>
            </a:extLst>
          </p:cNvPr>
          <p:cNvSpPr/>
          <p:nvPr userDrawn="1"/>
        </p:nvSpPr>
        <p:spPr>
          <a:xfrm>
            <a:off x="3157538" y="1971675"/>
            <a:ext cx="5757862" cy="16144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52F228-146A-EE4E-B878-321BCE78D83A}"/>
              </a:ext>
            </a:extLst>
          </p:cNvPr>
          <p:cNvCxnSpPr/>
          <p:nvPr userDrawn="1"/>
        </p:nvCxnSpPr>
        <p:spPr>
          <a:xfrm>
            <a:off x="71437" y="3186113"/>
            <a:ext cx="12049125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3" name="Picture 22" descr="Manav Rachna International Institute of Research and Studies - Wikipedia">
            <a:extLst>
              <a:ext uri="{FF2B5EF4-FFF2-40B4-BE49-F238E27FC236}">
                <a16:creationId xmlns:a16="http://schemas.microsoft.com/office/drawing/2014/main" id="{FE69C493-850B-9F4B-9787-86D6922824E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424" y="3386633"/>
            <a:ext cx="2681152" cy="128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195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 /><Relationship Id="rId3" Type="http://schemas.openxmlformats.org/officeDocument/2006/relationships/slideLayout" Target="../slideLayouts/slideLayout3.xml" /><Relationship Id="rId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F4CBAD-0244-F344-B900-31F08F971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0595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AD6E6-1925-0844-B4D6-C9F569EEA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pic>
        <p:nvPicPr>
          <p:cNvPr id="7" name="Picture 2" descr="Manav Rachna International Institute of Research and Studies - Home |  Facebook">
            <a:extLst>
              <a:ext uri="{FF2B5EF4-FFF2-40B4-BE49-F238E27FC236}">
                <a16:creationId xmlns:a16="http://schemas.microsoft.com/office/drawing/2014/main" id="{4E058E34-9B9B-CF45-9C8A-FE3FD7B2DF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0681" y="204787"/>
            <a:ext cx="1646238" cy="164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E98028D-2105-7649-9A51-BE6AAAB7795F}"/>
              </a:ext>
            </a:extLst>
          </p:cNvPr>
          <p:cNvSpPr/>
          <p:nvPr userDrawn="1"/>
        </p:nvSpPr>
        <p:spPr>
          <a:xfrm>
            <a:off x="0" y="0"/>
            <a:ext cx="12192000" cy="100013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53D44B-02BF-4E44-A7DF-74CEFF171A6F}"/>
              </a:ext>
            </a:extLst>
          </p:cNvPr>
          <p:cNvSpPr/>
          <p:nvPr userDrawn="1"/>
        </p:nvSpPr>
        <p:spPr>
          <a:xfrm>
            <a:off x="0" y="6754812"/>
            <a:ext cx="12192000" cy="10001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20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5" r:id="rId3"/>
    <p:sldLayoutId id="2147483654" r:id="rId4"/>
    <p:sldLayoutId id="2147483656" r:id="rId5"/>
    <p:sldLayoutId id="2147483650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4092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35F8A-BD4D-475F-B380-C99716AAB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3306"/>
            <a:ext cx="11353800" cy="709127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and Insights 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57E9F50-60AD-1201-2FE5-4A8501D9A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6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36812EF-F050-737C-318A-40A2F59E9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90304"/>
            <a:ext cx="12191999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Gained hands-on experience with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Python programming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 developing real-world security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Deepened understanding of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API integration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particularly working with RESTful APIs like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VirusTotal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threat intelligence.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Learned to design and implement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graphical user interfaces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using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customtkinter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improving usability and user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Acquired knowledge about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system process management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how to monitor background tasks with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psutil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Understood the challenges and limitations of using free-tier APIs, including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rate limits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availability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Developed skills in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error handling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building robust applications that can manage edge cases gracefully.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Improved ability to interpret and analyze JSON data to provide meaningful and actionable security reports.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Recognized the importance of cybersecurity tools in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early threat detection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their impact on user safety.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Enhanced teamwork and project management capabilities through collaborative development and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documentatio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990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4183C-5B01-0511-EEFB-9BE85CE69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0791"/>
            <a:ext cx="12192000" cy="747712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Result/Output</a:t>
            </a:r>
            <a:endParaRPr lang="en-IN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45778D-ECDC-53C4-E3EA-CEAD4362B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7" y="1754154"/>
            <a:ext cx="12169665" cy="510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454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9E0C4-0216-400F-1C65-BD24F51A4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AB9211-DF83-6166-157E-CF07730C6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" y="317240"/>
            <a:ext cx="12054841" cy="654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455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A6EBA-6A67-672C-8DD1-2461FCC95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D07400-B8FD-3AF0-65C0-7683CA7F5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6490"/>
            <a:ext cx="12192000" cy="5999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925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857FB-8C4B-366D-C224-9FF198172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9453"/>
            <a:ext cx="10515600" cy="747712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Scope</a:t>
            </a:r>
            <a:endParaRPr lang="en-IN" sz="4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9C6374-2687-13E3-5E92-71E13BA693D5}"/>
              </a:ext>
            </a:extLst>
          </p:cNvPr>
          <p:cNvSpPr txBox="1"/>
          <p:nvPr/>
        </p:nvSpPr>
        <p:spPr>
          <a:xfrm>
            <a:off x="0" y="1416336"/>
            <a:ext cx="12192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Conclusion:</a:t>
            </a:r>
          </a:p>
          <a:p>
            <a:endParaRPr lang="en-US" b="1" dirty="0"/>
          </a:p>
          <a:p>
            <a:r>
              <a:rPr lang="en-US" dirty="0"/>
              <a:t>The development of </a:t>
            </a:r>
            <a:r>
              <a:rPr lang="en-US" b="1" dirty="0" err="1"/>
              <a:t>KnoxGuard</a:t>
            </a:r>
            <a:r>
              <a:rPr lang="en-US" dirty="0"/>
              <a:t> marked a successful effort in creating a lightweight and efficient tool for detecting malicious URLs and monitoring background processes using Python and the </a:t>
            </a:r>
            <a:r>
              <a:rPr lang="en-US" dirty="0" err="1"/>
              <a:t>VirusTotal</a:t>
            </a:r>
            <a:r>
              <a:rPr lang="en-US" dirty="0"/>
              <a:t> API. The project not only enhanced awareness of real-time cybersecurity threats but also strengthened technical skills in programming, API usage, and GUI development. </a:t>
            </a:r>
            <a:r>
              <a:rPr lang="en-US" dirty="0" err="1"/>
              <a:t>KnoxGuard</a:t>
            </a:r>
            <a:r>
              <a:rPr lang="en-US" dirty="0"/>
              <a:t> offers a practical solution for basic threat detection, especially in environments lacking advanced security infrastructure.</a:t>
            </a:r>
          </a:p>
          <a:p>
            <a:r>
              <a:rPr lang="en-US" b="1" dirty="0"/>
              <a:t>Future Scope: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Real-Time Monitoring</a:t>
            </a:r>
            <a:r>
              <a:rPr lang="en-US" dirty="0"/>
              <a:t>: Extend functionality to include continuous background monitoring and real-time alerts for suspicious activity.</a:t>
            </a:r>
          </a:p>
          <a:p>
            <a:r>
              <a:rPr lang="en-US" dirty="0"/>
              <a:t> </a:t>
            </a:r>
            <a:r>
              <a:rPr lang="en-US" b="1" dirty="0"/>
              <a:t>File Scanning</a:t>
            </a:r>
            <a:r>
              <a:rPr lang="en-US" dirty="0"/>
              <a:t>: Add support for scanning local files and attachments by integrating file hash analysis.</a:t>
            </a:r>
          </a:p>
          <a:p>
            <a:r>
              <a:rPr lang="en-US" dirty="0"/>
              <a:t> </a:t>
            </a:r>
            <a:r>
              <a:rPr lang="en-US" b="1" dirty="0"/>
              <a:t>Browser Extension Integration</a:t>
            </a:r>
            <a:r>
              <a:rPr lang="en-US" dirty="0"/>
              <a:t>: Develop a companion browser extension to automatically scan URLs before access.</a:t>
            </a:r>
          </a:p>
          <a:p>
            <a:r>
              <a:rPr lang="en-US" dirty="0"/>
              <a:t> </a:t>
            </a:r>
            <a:r>
              <a:rPr lang="en-US" b="1" dirty="0"/>
              <a:t>Threat Reports</a:t>
            </a:r>
            <a:r>
              <a:rPr lang="en-US" dirty="0"/>
              <a:t>: Generate and export detailed threat reports for professional or enterprise use.</a:t>
            </a:r>
          </a:p>
          <a:p>
            <a:r>
              <a:rPr lang="en-US" dirty="0"/>
              <a:t> </a:t>
            </a:r>
            <a:r>
              <a:rPr lang="en-US" b="1" dirty="0"/>
              <a:t>Cross-Platform Support</a:t>
            </a:r>
            <a:r>
              <a:rPr lang="en-US" dirty="0"/>
              <a:t>: Package the application for Windows, Linux, and macOS as standalone executables.</a:t>
            </a:r>
          </a:p>
          <a:p>
            <a:r>
              <a:rPr lang="en-US" dirty="0"/>
              <a:t> </a:t>
            </a:r>
            <a:r>
              <a:rPr lang="en-US" b="1" dirty="0"/>
              <a:t>AI-Based Detection</a:t>
            </a:r>
            <a:r>
              <a:rPr lang="en-US" dirty="0"/>
              <a:t>: Integrate basic machine learning models to predict and classify unknown threats based on patterns.</a:t>
            </a:r>
          </a:p>
          <a:p>
            <a:endParaRPr lang="en-US" dirty="0"/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809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1885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B2D58-26B9-815D-9C46-AA660A094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306"/>
            <a:ext cx="10515600" cy="793102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CONTENTS</a:t>
            </a:r>
            <a:endParaRPr lang="en-IN" sz="4400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91F7F9-1BA5-3E92-5A6B-5E1C097E1CDD}"/>
              </a:ext>
            </a:extLst>
          </p:cNvPr>
          <p:cNvSpPr txBox="1"/>
          <p:nvPr/>
        </p:nvSpPr>
        <p:spPr>
          <a:xfrm>
            <a:off x="475861" y="1390261"/>
            <a:ext cx="98531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1.Introduction</a:t>
            </a:r>
          </a:p>
          <a:p>
            <a:pPr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2.Objectives of Internship</a:t>
            </a:r>
          </a:p>
          <a:p>
            <a:pPr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3.Project /Task  Overview/ Problem Statement</a:t>
            </a:r>
          </a:p>
          <a:p>
            <a:pPr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4.Technical Skills Acquired/ to be acquired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5.Challenges Faced</a:t>
            </a:r>
          </a:p>
          <a:p>
            <a:pPr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6.Achievements and Contributions</a:t>
            </a:r>
          </a:p>
          <a:p>
            <a:pPr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7.Learning and Insights                                                </a:t>
            </a:r>
          </a:p>
          <a:p>
            <a:pPr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8.Result/Output (till now with screenshots)</a:t>
            </a:r>
          </a:p>
          <a:p>
            <a:pPr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9.Conclusion and future scope                                                                                             </a:t>
            </a:r>
          </a:p>
          <a:p>
            <a:pPr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5453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365C8-9A8B-79F1-B94E-C2F97E363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4604"/>
            <a:ext cx="10515600" cy="1595535"/>
          </a:xfrm>
        </p:spPr>
        <p:txBody>
          <a:bodyPr>
            <a:normAutofit/>
          </a:bodyPr>
          <a:lstStyle/>
          <a:p>
            <a:r>
              <a:rPr lang="en-US" sz="3600" dirty="0"/>
              <a:t>Industrial Training </a:t>
            </a:r>
            <a:br>
              <a:rPr lang="en-US" sz="3600" dirty="0"/>
            </a:br>
            <a:r>
              <a:rPr lang="en-US" sz="3600" dirty="0"/>
              <a:t>Cyber Security </a:t>
            </a:r>
            <a:br>
              <a:rPr lang="en-US" sz="3600" dirty="0"/>
            </a:br>
            <a:endParaRPr lang="en-IN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F7BFDE-41C8-DDF5-9A31-F57B466E9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598" y="2895525"/>
            <a:ext cx="10240804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023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C2BAB-0614-E645-9D76-22521A5F5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3307"/>
            <a:ext cx="9457118" cy="1240971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</a:t>
            </a: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22767-1056-E7C3-9565-390B91F2888C}"/>
              </a:ext>
            </a:extLst>
          </p:cNvPr>
          <p:cNvSpPr txBox="1"/>
          <p:nvPr/>
        </p:nvSpPr>
        <p:spPr>
          <a:xfrm>
            <a:off x="0" y="1950099"/>
            <a:ext cx="1219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CodTech</a:t>
            </a:r>
            <a:r>
              <a:rPr lang="en-US" b="1" dirty="0"/>
              <a:t> IT Solutions Pvt. Ltd.</a:t>
            </a:r>
            <a:r>
              <a:rPr lang="en-US" dirty="0"/>
              <a:t> is a forward-thinking technology company specializing in software development, IT consulting, and digital transformation services. Headquartered in India, </a:t>
            </a:r>
            <a:r>
              <a:rPr lang="en-US" dirty="0" err="1"/>
              <a:t>CodTech</a:t>
            </a:r>
            <a:r>
              <a:rPr lang="en-US" dirty="0"/>
              <a:t> is dedicated to delivering innovative, scalable, and reliable tech solutions to clients across various industries, including education, finance, healthcare, and e-commerce.</a:t>
            </a:r>
          </a:p>
          <a:p>
            <a:r>
              <a:rPr lang="en-US" dirty="0"/>
              <a:t>With a strong emphasis on quality, customer satisfaction, and technological advancement, </a:t>
            </a:r>
            <a:r>
              <a:rPr lang="en-US" dirty="0" err="1"/>
              <a:t>CodTech</a:t>
            </a:r>
            <a:r>
              <a:rPr lang="en-US" dirty="0"/>
              <a:t> empowers businesses by offering custom software development, web and mobile app development, data analytics, and cybersecurity services. The company fosters a collaborative environment for learning and growth, making it a valuable platform for interns and professionals to gain real-world experience in emerging technologies.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3461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09E62-F080-0654-E557-ED9528416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02638"/>
            <a:ext cx="8836090" cy="671803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b="1" dirty="0"/>
              <a:t>O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bjectives of Internship </a:t>
            </a:r>
            <a:endParaRPr lang="en-IN" sz="4400" b="1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AA6F5FE-CE9A-8F23-AB27-5F8DA786C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2015259"/>
            <a:ext cx="1205515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dirty="0"/>
              <a:t>The objective of this internship was to gain practical exposure to real-world IT solutions and enhance technical proficiency through hands-on experience in cybersecurity tools. The internship aimed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Apply theoretical knowledge to real-time projects.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 the workflow and methodologies used in the IT industry.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 skills in Python programming, API integration, and system security.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Contribute to the development of innovative solutions under professional guidance.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Learn collaborative development practices in a team environment.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140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C94A8-EC8C-0949-D3AE-F7255E1A3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37" y="65314"/>
            <a:ext cx="10515600" cy="709127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9F9CC54-8CED-A716-71EE-89AD975453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79263"/>
            <a:ext cx="12192000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With the exponential growth of internet usage and digital communication, users are increasingly exposed to </a:t>
            </a:r>
            <a:r>
              <a:rPr lang="en-US" b="1" dirty="0"/>
              <a:t>malicious URLs and stealthy background processes</a:t>
            </a:r>
            <a:r>
              <a:rPr lang="en-US" dirty="0"/>
              <a:t> that pose serious threats to personal and organizational cybersecurity. Traditional antivirus software often fails to detect new or low-profile threats in real-time, especially those embedded in URLs or running silently in the background.</a:t>
            </a:r>
          </a:p>
          <a:p>
            <a:r>
              <a:rPr lang="en-US" dirty="0"/>
              <a:t>There is a need for a lightweight, real-time tool that can help users </a:t>
            </a:r>
            <a:r>
              <a:rPr lang="en-US" b="1" dirty="0"/>
              <a:t>verify the safety of suspicious URLs</a:t>
            </a:r>
            <a:r>
              <a:rPr lang="en-US" dirty="0"/>
              <a:t> and </a:t>
            </a:r>
            <a:r>
              <a:rPr lang="en-US" b="1" dirty="0"/>
              <a:t>monitor running background processes</a:t>
            </a:r>
            <a:r>
              <a:rPr lang="en-US" dirty="0"/>
              <a:t> for potential threats without requiring extensive technical knowledge.</a:t>
            </a:r>
          </a:p>
          <a:p>
            <a:r>
              <a:rPr lang="en-US" b="1" dirty="0" err="1"/>
              <a:t>KnoxGuard</a:t>
            </a:r>
            <a:r>
              <a:rPr lang="en-US" dirty="0"/>
              <a:t> aims to address this gap by developing a Python-based security utility that uses the </a:t>
            </a:r>
            <a:r>
              <a:rPr lang="en-US" b="1" dirty="0" err="1"/>
              <a:t>VirusTotal</a:t>
            </a:r>
            <a:r>
              <a:rPr lang="en-US" b="1" dirty="0"/>
              <a:t> API</a:t>
            </a:r>
            <a:r>
              <a:rPr lang="en-US" dirty="0"/>
              <a:t> to detect and report malicious URLs and potentially harmful background processes through a user-friendly interface.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7BB8D51-03DF-618A-922A-585FF7480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36" y="3092677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71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2E2D5-4091-2163-9931-ED0B196CE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3977"/>
            <a:ext cx="11353800" cy="811762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skills to be acquired 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8933D2B-F052-6790-E019-8CD05C77E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67253"/>
            <a:ext cx="12192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Arial" panose="020B0604020202020204" pitchFamily="34" charset="0"/>
              </a:rPr>
              <a:t> 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08F6E28-A9C6-70BF-D818-645476C9C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EAE239B-D1D5-35AF-7032-6A89E70C5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3976" y="2242754"/>
            <a:ext cx="1201782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89B7F57-4C9B-9C55-6835-9B556B9C3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3976" y="1444128"/>
            <a:ext cx="12275976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API Integration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Using REST APIs (specifically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VirusTotal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API) to fetch and process security-related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GUI Development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Designing interactive desktop applications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Cybersecurity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Aware</a:t>
            </a:r>
            <a:r>
              <a:rPr lang="en-US" altLang="en-US" b="1" dirty="0" err="1"/>
              <a:t>Python</a:t>
            </a:r>
            <a:r>
              <a:rPr lang="en-US" altLang="en-US" b="1" dirty="0"/>
              <a:t> Programming</a:t>
            </a:r>
            <a:r>
              <a:rPr lang="en-US" altLang="en-US" dirty="0"/>
              <a:t>: Writing modular, efficient, </a:t>
            </a:r>
            <a:r>
              <a:rPr lang="en-US" altLang="en-US" dirty="0" err="1"/>
              <a:t>andusing</a:t>
            </a:r>
            <a:r>
              <a:rPr lang="en-US" altLang="en-US" dirty="0"/>
              <a:t> </a:t>
            </a:r>
            <a:r>
              <a:rPr lang="en-US" altLang="en-US" dirty="0" err="1"/>
              <a:t>customtkinter</a:t>
            </a:r>
            <a:r>
              <a:rPr lang="en-US" altLang="en-US" dirty="0"/>
              <a:t> for improved user experience.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/>
              <a:t>Process Management</a:t>
            </a:r>
            <a:r>
              <a:rPr lang="en-US" altLang="en-US" dirty="0"/>
              <a:t>: Working with </a:t>
            </a:r>
            <a:r>
              <a:rPr lang="en-US" altLang="en-US" dirty="0" err="1"/>
              <a:t>psutil</a:t>
            </a:r>
            <a:r>
              <a:rPr lang="en-US" altLang="en-US" dirty="0"/>
              <a:t> to monitor and analyze system background processes.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/>
              <a:t> maintainable Python code for real-world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Cybersecurity Awareness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Understanding threat detection mechanisms, malware analysis basics, and safe browsing practices.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Version Control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Using Git and GitHub for code collaboration, version tracking, and project documentation.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Package Management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Managing dependencies and working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with pip and requirements.txt.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Error Handling &amp; Logging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Writing robust code with proper exception handling and logging for diagnostics.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305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91142-9594-EAD1-8C37-A09A14221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1967"/>
            <a:ext cx="11353800" cy="737119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92C21F-00E9-6911-8B44-0190AEE858E5}"/>
              </a:ext>
            </a:extLst>
          </p:cNvPr>
          <p:cNvSpPr txBox="1"/>
          <p:nvPr/>
        </p:nvSpPr>
        <p:spPr>
          <a:xfrm>
            <a:off x="1" y="183813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5D7BD4-E1FE-2588-6D17-FBE6E2AB7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15" y="1484561"/>
            <a:ext cx="12126683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API Rate Limitation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VirusTotal’s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free API plan restricted the number of requests per minute, which limited testing and batch processing during development.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Identifying Malicious Processes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Accurately determining which background processes were malicious was complex due to a lack of hash data for many running processes.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GUI Optimization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Designing a user-friendly interface with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customtkinter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required extra effort to ensure responsiveness and cross-platform compatibility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Error Handling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Managing various edge cases like invalid URLs, missing internet connection, or inaccessible processes required robust exception handling.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Interpretation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Parsing and interpreting the JSON response from the API to display meaningful results to the user took careful planning and testing.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Time Constraints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Balancing internship timelines with learning new tools and technologies presented scheduling challenges.</a:t>
            </a:r>
          </a:p>
        </p:txBody>
      </p:sp>
    </p:spTree>
    <p:extLst>
      <p:ext uri="{BB962C8B-B14F-4D97-AF65-F5344CB8AC3E}">
        <p14:creationId xmlns:p14="http://schemas.microsoft.com/office/powerpoint/2010/main" val="838179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5F4A7-B0FA-25F9-6C0D-2B9B621B9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2638"/>
            <a:ext cx="12192000" cy="671803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Achievements and Contributions 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DA68F12-EF15-DC6F-965F-8CCDFA3C4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14" y="2136338"/>
            <a:ext cx="12126686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Su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ccessfully developed a Python-based application capable of detecting malicious URLs and suspicious background processes using the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VirusTotal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API.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Implemented an intuitive and responsive GUI using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customtkinter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enhance user interaction and accessibility.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Integrated real-time threat intelligence from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VirusTotal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enabling accurate and up-to-date security assessments.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Demonstrated effective handling of system processes with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psutil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providing users visibility into running background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Overcame API rate limiting challenges by optimizing request handling and incorporating error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Enhanced practical skills in API integration, cybersecurity concepts, and Python programming.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Delivered a functional security tool that can be extended or adapted for further cybersecurity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Contributed detailed documentation and testing protocols to ensure maintainability and ease of future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developmen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7300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CCC70BB-1681-E94D-9B9C-C1BC2F73D661}" vid="{B3BEE897-5621-174F-AE85-C7C8EABE51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3806</TotalTime>
  <Words>1133</Words>
  <Application>Microsoft Office PowerPoint</Application>
  <PresentationFormat>Widescreen</PresentationFormat>
  <Paragraphs>80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CONTENTS</vt:lpstr>
      <vt:lpstr>Industrial Training  Cyber Security  </vt:lpstr>
      <vt:lpstr>Introduction   </vt:lpstr>
      <vt:lpstr>Objectives of Internship </vt:lpstr>
      <vt:lpstr>Problem Statement </vt:lpstr>
      <vt:lpstr>Technical skills to be acquired </vt:lpstr>
      <vt:lpstr>Challenges faced </vt:lpstr>
      <vt:lpstr>Achievements and Contributions </vt:lpstr>
      <vt:lpstr>Learning and Insights </vt:lpstr>
      <vt:lpstr>Result/Output</vt:lpstr>
      <vt:lpstr>PowerPoint Presentation</vt:lpstr>
      <vt:lpstr>PowerPoint Presentation</vt:lpstr>
      <vt:lpstr>Conclusion and Future Scope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Shweta Mongia</dc:creator>
  <cp:lastModifiedBy>Bunny _</cp:lastModifiedBy>
  <cp:revision>26</cp:revision>
  <dcterms:created xsi:type="dcterms:W3CDTF">2021-10-10T12:23:51Z</dcterms:created>
  <dcterms:modified xsi:type="dcterms:W3CDTF">2025-07-23T04:59:33Z</dcterms:modified>
</cp:coreProperties>
</file>