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477" r:id="rId3"/>
    <p:sldId id="618" r:id="rId4"/>
    <p:sldId id="619" r:id="rId5"/>
    <p:sldId id="495" r:id="rId6"/>
    <p:sldId id="539" r:id="rId7"/>
    <p:sldId id="620" r:id="rId8"/>
    <p:sldId id="616" r:id="rId9"/>
    <p:sldId id="540" r:id="rId10"/>
    <p:sldId id="519" r:id="rId11"/>
    <p:sldId id="621" r:id="rId12"/>
    <p:sldId id="622" r:id="rId13"/>
    <p:sldId id="520" r:id="rId14"/>
    <p:sldId id="623" r:id="rId15"/>
    <p:sldId id="624" r:id="rId16"/>
    <p:sldId id="625" r:id="rId17"/>
    <p:sldId id="626" r:id="rId18"/>
    <p:sldId id="627" r:id="rId19"/>
    <p:sldId id="628" r:id="rId20"/>
    <p:sldId id="631" r:id="rId21"/>
    <p:sldId id="632" r:id="rId22"/>
    <p:sldId id="633" r:id="rId23"/>
    <p:sldId id="634" r:id="rId24"/>
    <p:sldId id="635" r:id="rId25"/>
    <p:sldId id="636" r:id="rId26"/>
    <p:sldId id="637" r:id="rId27"/>
    <p:sldId id="638" r:id="rId28"/>
    <p:sldId id="639" r:id="rId29"/>
    <p:sldId id="640" r:id="rId30"/>
    <p:sldId id="641" r:id="rId31"/>
    <p:sldId id="642" r:id="rId32"/>
    <p:sldId id="643" r:id="rId33"/>
    <p:sldId id="644" r:id="rId34"/>
    <p:sldId id="645" r:id="rId35"/>
    <p:sldId id="646" r:id="rId36"/>
    <p:sldId id="647" r:id="rId37"/>
    <p:sldId id="312" r:id="rId38"/>
    <p:sldId id="615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2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9677D-AFDD-4D13-A50E-0F3357730A11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4C0DF-083E-486D-A298-AE3293F066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18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34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36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37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38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slstorestorage.blob.core.windows.net/wslblob/wsl_update_arm64.msi" TargetMode="External"/><Relationship Id="rId2" Type="http://schemas.openxmlformats.org/officeDocument/2006/relationships/hyperlink" Target="https://wslstorestorage.blob.core.windows.net/wslblob/wsl_update_x64.ms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seus.com/computer-instruction/install-xcode-command-line-tools-on-mac.html" TargetMode="External"/><Relationship Id="rId2" Type="http://schemas.openxmlformats.org/officeDocument/2006/relationships/hyperlink" Target="https://developer.apple.com/download/mor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1, environment configuration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</a:t>
            </a: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, </a:t>
            </a:r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王大兴</a:t>
            </a: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, </a:t>
            </a:r>
            <a:r>
              <a:rPr lang="zh-CN" altLang="en-US">
                <a:latin typeface="Franklin Gothic Medium" panose="020B0603020102020204" pitchFamily="34" charset="0"/>
                <a:sym typeface="+mn-ea"/>
              </a:rPr>
              <a:t>于仕琪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040" y="10547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1.1 Install WSL on Windows 10(cont.)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14385" y="1189175"/>
            <a:ext cx="10515600" cy="2069199"/>
          </a:xfrm>
        </p:spPr>
        <p:txBody>
          <a:bodyPr>
            <a:normAutofit fontScale="82500" lnSpcReduction="10000"/>
          </a:bodyPr>
          <a:lstStyle/>
          <a:p>
            <a:pPr algn="l"/>
            <a:r>
              <a:rPr lang="en-US" altLang="zh-CN" b="1" dirty="0">
                <a:solidFill>
                  <a:srgbClr val="00B0F0"/>
                </a:solidFill>
              </a:rPr>
              <a:t>Step two</a:t>
            </a:r>
            <a:r>
              <a:rPr lang="en-US" altLang="zh-CN" dirty="0">
                <a:solidFill>
                  <a:schemeClr val="tx1"/>
                </a:solidFill>
              </a:rPr>
              <a:t>: U</a:t>
            </a:r>
            <a:r>
              <a:rPr lang="en-US" altLang="zh-CN" dirty="0"/>
              <a:t>pdate WSL kernel </a:t>
            </a:r>
          </a:p>
          <a:p>
            <a:pPr algn="l"/>
            <a:r>
              <a:rPr lang="en-US" altLang="zh-CN" dirty="0"/>
              <a:t>Download the latest package and run the update package</a:t>
            </a:r>
          </a:p>
          <a:p>
            <a:pPr marL="0" indent="0" algn="l">
              <a:buNone/>
            </a:pPr>
            <a:r>
              <a:rPr lang="en-US" altLang="zh-CN" dirty="0">
                <a:hlinkClick r:id="rId2"/>
              </a:rPr>
              <a:t>https://wslstorestorage.blob.core.windows.net/wslblob/wsl_update_x64.msi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If you're using an ARM64 machine, please download the </a:t>
            </a:r>
            <a:r>
              <a:rPr lang="en-US" altLang="zh-CN" b="1" dirty="0"/>
              <a:t>ARM64 package</a:t>
            </a:r>
            <a:r>
              <a:rPr lang="en-US" altLang="zh-CN" dirty="0"/>
              <a:t> instead.</a:t>
            </a: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https://wslstorestorage.blob.core.windows.net/wslblob/wsl_update_arm64.msi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l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32C0C2D-3CB8-41CA-BB00-56ECDA6C2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6" y="3514124"/>
            <a:ext cx="4097808" cy="32272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FEB18A5-61EF-4526-AF13-CA7DC0406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3793" y="3544837"/>
            <a:ext cx="4032448" cy="31526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A6D47FE-D72E-43EB-99CD-745C0F987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7981" y="3745023"/>
            <a:ext cx="3725590" cy="291273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0B57EF6-E397-4C9C-87A7-C7D2BCBB045A}"/>
              </a:ext>
            </a:extLst>
          </p:cNvPr>
          <p:cNvSpPr/>
          <p:nvPr/>
        </p:nvSpPr>
        <p:spPr>
          <a:xfrm>
            <a:off x="2351584" y="5362598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4A7196-2542-466D-9FB5-1151C01038BF}"/>
              </a:ext>
            </a:extLst>
          </p:cNvPr>
          <p:cNvSpPr/>
          <p:nvPr/>
        </p:nvSpPr>
        <p:spPr>
          <a:xfrm>
            <a:off x="6761828" y="6351969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9F90CA-B4CF-47DE-85BB-03F30265ADE8}"/>
              </a:ext>
            </a:extLst>
          </p:cNvPr>
          <p:cNvSpPr/>
          <p:nvPr/>
        </p:nvSpPr>
        <p:spPr>
          <a:xfrm>
            <a:off x="10681913" y="6314171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33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357051D-3D5F-8CA9-8471-D70B4F06F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117" y="2780928"/>
            <a:ext cx="5695950" cy="3067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9404" y="63176"/>
            <a:ext cx="7979396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1.1 Install WSL on Windows 10(cont.)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86347" y="1253331"/>
            <a:ext cx="11157049" cy="4351338"/>
          </a:xfrm>
        </p:spPr>
        <p:txBody>
          <a:bodyPr>
            <a:normAutofit fontScale="97500"/>
          </a:bodyPr>
          <a:lstStyle/>
          <a:p>
            <a:pPr algn="l"/>
            <a:r>
              <a:rPr lang="en-US" altLang="zh-CN" b="1" dirty="0">
                <a:solidFill>
                  <a:srgbClr val="00B0F0"/>
                </a:solidFill>
              </a:rPr>
              <a:t>Step three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/>
              <a:t>Set WSL version as 2</a:t>
            </a:r>
          </a:p>
          <a:p>
            <a:pPr algn="l"/>
            <a:r>
              <a:rPr lang="en-US" altLang="zh-CN" dirty="0"/>
              <a:t>Open PowerShell or Windows command prompt and run this command to set WSL version as 2 : </a:t>
            </a:r>
            <a:r>
              <a:rPr lang="en-US" altLang="zh-CN" b="0" i="0" dirty="0" err="1">
                <a:solidFill>
                  <a:srgbClr val="0070C0"/>
                </a:solidFill>
                <a:effectLst/>
                <a:latin typeface="SFMono-Regular"/>
              </a:rPr>
              <a:t>wsl</a:t>
            </a:r>
            <a:r>
              <a:rPr lang="en-US" altLang="zh-CN" b="0" i="0" dirty="0">
                <a:solidFill>
                  <a:srgbClr val="0070C0"/>
                </a:solidFill>
                <a:effectLst/>
                <a:latin typeface="SFMono-Regular"/>
              </a:rPr>
              <a:t> --set-version Ubuntu-20.04 2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7B0EE4-8425-44A6-9BA1-60427095B542}"/>
              </a:ext>
            </a:extLst>
          </p:cNvPr>
          <p:cNvSpPr/>
          <p:nvPr/>
        </p:nvSpPr>
        <p:spPr>
          <a:xfrm>
            <a:off x="3369285" y="4077071"/>
            <a:ext cx="2664296" cy="221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9CAE4EC-4C40-C32A-A698-BF61A8B36E9B}"/>
              </a:ext>
            </a:extLst>
          </p:cNvPr>
          <p:cNvGrpSpPr/>
          <p:nvPr/>
        </p:nvGrpSpPr>
        <p:grpSpPr>
          <a:xfrm>
            <a:off x="3297277" y="3262388"/>
            <a:ext cx="4074817" cy="468632"/>
            <a:chOff x="1702334" y="3778861"/>
            <a:chExt cx="4074817" cy="46863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ABE554B-DB38-D64A-BE27-9FABB268FA3B}"/>
                </a:ext>
              </a:extLst>
            </p:cNvPr>
            <p:cNvSpPr/>
            <p:nvPr/>
          </p:nvSpPr>
          <p:spPr>
            <a:xfrm>
              <a:off x="1702334" y="4013177"/>
              <a:ext cx="1008112" cy="2044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对话气泡: 圆角矩形 2">
              <a:extLst>
                <a:ext uri="{FF2B5EF4-FFF2-40B4-BE49-F238E27FC236}">
                  <a16:creationId xmlns:a16="http://schemas.microsoft.com/office/drawing/2014/main" id="{147E99DA-C660-8FEF-0A22-7A26C57D6FEF}"/>
                </a:ext>
              </a:extLst>
            </p:cNvPr>
            <p:cNvSpPr/>
            <p:nvPr/>
          </p:nvSpPr>
          <p:spPr>
            <a:xfrm>
              <a:off x="3112854" y="3778861"/>
              <a:ext cx="2664297" cy="468632"/>
            </a:xfrm>
            <a:prstGeom prst="wedgeRoundRectCallout">
              <a:avLst>
                <a:gd name="adj1" fmla="val -69229"/>
                <a:gd name="adj2" fmla="val 1943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Check the version of WSL.</a:t>
              </a:r>
              <a:endParaRPr lang="zh-CN" altLang="en-US" dirty="0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144521A0-A18E-496A-5D39-3B3FEAF0154A}"/>
              </a:ext>
            </a:extLst>
          </p:cNvPr>
          <p:cNvSpPr/>
          <p:nvPr/>
        </p:nvSpPr>
        <p:spPr>
          <a:xfrm>
            <a:off x="4305389" y="5013176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11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1523" y="237618"/>
            <a:ext cx="582055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1.2 Install GCC on WSL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34578" y="1610657"/>
            <a:ext cx="8784976" cy="218383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Once you finished the installation of Ubuntu 20.04 LTS, you can find it on your start menu.</a:t>
            </a:r>
          </a:p>
          <a:p>
            <a:r>
              <a:rPr lang="en-US" altLang="zh-CN" sz="2400" dirty="0"/>
              <a:t>Open it and you will see a Terminal for Linux</a:t>
            </a:r>
          </a:p>
          <a:p>
            <a:r>
              <a:rPr lang="en-US" altLang="zh-CN" sz="2400" dirty="0"/>
              <a:t>You can set username and password for your system (Please remember this password as you need it to switch to root user later)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748" y="188640"/>
            <a:ext cx="2365375" cy="46158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984432" y="2851948"/>
            <a:ext cx="1152128" cy="28803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3A8470AE-2D9B-CD91-A3BC-5489B92D8B78}"/>
              </a:ext>
            </a:extLst>
          </p:cNvPr>
          <p:cNvSpPr txBox="1">
            <a:spLocks/>
          </p:cNvSpPr>
          <p:nvPr/>
        </p:nvSpPr>
        <p:spPr>
          <a:xfrm>
            <a:off x="264877" y="4154981"/>
            <a:ext cx="10515600" cy="2035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500" dirty="0"/>
              <a:t>Use the two commands below to install GNU: (If you are using any Linux distribution based on </a:t>
            </a:r>
            <a:r>
              <a:rPr lang="en-US" altLang="zh-CN" sz="2500" dirty="0" err="1"/>
              <a:t>debian</a:t>
            </a:r>
            <a:r>
              <a:rPr lang="en-US" altLang="zh-CN" sz="2500" dirty="0"/>
              <a:t> you can use below to install, too)</a:t>
            </a:r>
          </a:p>
          <a:p>
            <a:pPr lvl="1"/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</a:rPr>
              <a:t>sudo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 apt update       </a:t>
            </a:r>
            <a:r>
              <a:rPr lang="en-US" altLang="zh-CN" dirty="0"/>
              <a:t>this command will update your apt library (apt: Advanced   Packaging Tools)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</a:rPr>
              <a:t>sudo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 apt install g++ -y     </a:t>
            </a:r>
            <a:r>
              <a:rPr lang="en-US" altLang="zh-CN" dirty="0"/>
              <a:t>this command will install g++ and its independence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62AA69F-EB06-BF57-3B5C-D89B1EBC5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666478"/>
            <a:ext cx="10238980" cy="5354809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49EB2DB-E8E6-47D0-4AF2-57A1C68A8127}"/>
              </a:ext>
            </a:extLst>
          </p:cNvPr>
          <p:cNvGrpSpPr/>
          <p:nvPr/>
        </p:nvGrpSpPr>
        <p:grpSpPr>
          <a:xfrm>
            <a:off x="2927648" y="1988840"/>
            <a:ext cx="4536504" cy="720080"/>
            <a:chOff x="3287688" y="5048600"/>
            <a:chExt cx="4896544" cy="72008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E957C02-3AEF-437C-9DA6-236E09B38A62}"/>
                </a:ext>
              </a:extLst>
            </p:cNvPr>
            <p:cNvSpPr/>
            <p:nvPr/>
          </p:nvSpPr>
          <p:spPr>
            <a:xfrm>
              <a:off x="3287688" y="5359076"/>
              <a:ext cx="1872208" cy="4096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对话气泡: 圆角矩形 2">
              <a:extLst>
                <a:ext uri="{FF2B5EF4-FFF2-40B4-BE49-F238E27FC236}">
                  <a16:creationId xmlns:a16="http://schemas.microsoft.com/office/drawing/2014/main" id="{FDCE6DB4-B64B-41B6-B3E7-862C2CC38EA6}"/>
                </a:ext>
              </a:extLst>
            </p:cNvPr>
            <p:cNvSpPr/>
            <p:nvPr/>
          </p:nvSpPr>
          <p:spPr>
            <a:xfrm>
              <a:off x="5375920" y="5048600"/>
              <a:ext cx="2808312" cy="612648"/>
            </a:xfrm>
            <a:prstGeom prst="wedgeRoundRectCallout">
              <a:avLst>
                <a:gd name="adj1" fmla="val -65400"/>
                <a:gd name="adj2" fmla="val 4657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 </a:t>
              </a:r>
              <a:r>
                <a:rPr lang="zh-CN" altLang="en-US" dirty="0"/>
                <a:t> </a:t>
              </a:r>
              <a:r>
                <a:rPr lang="en-US" altLang="zh-CN" dirty="0"/>
                <a:t>the command and your password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152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C070337-67E7-1127-449F-16D4863EF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57150"/>
            <a:ext cx="9324975" cy="67437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1CECE287-DE66-0C9C-1861-5D6A6AFCA1B5}"/>
              </a:ext>
            </a:extLst>
          </p:cNvPr>
          <p:cNvGrpSpPr/>
          <p:nvPr/>
        </p:nvGrpSpPr>
        <p:grpSpPr>
          <a:xfrm>
            <a:off x="3065016" y="1111728"/>
            <a:ext cx="5688632" cy="630940"/>
            <a:chOff x="3287688" y="1601081"/>
            <a:chExt cx="5688632" cy="63094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4EF29F6-9C53-4CB9-B6EE-5519543CE478}"/>
                </a:ext>
              </a:extLst>
            </p:cNvPr>
            <p:cNvSpPr/>
            <p:nvPr/>
          </p:nvSpPr>
          <p:spPr>
            <a:xfrm>
              <a:off x="3287688" y="1907405"/>
              <a:ext cx="2160240" cy="3246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对话气泡: 圆角矩形 2">
              <a:extLst>
                <a:ext uri="{FF2B5EF4-FFF2-40B4-BE49-F238E27FC236}">
                  <a16:creationId xmlns:a16="http://schemas.microsoft.com/office/drawing/2014/main" id="{8D2CD285-F777-418D-9F91-058EADD5BA77}"/>
                </a:ext>
              </a:extLst>
            </p:cNvPr>
            <p:cNvSpPr/>
            <p:nvPr/>
          </p:nvSpPr>
          <p:spPr>
            <a:xfrm>
              <a:off x="5591944" y="1601081"/>
              <a:ext cx="3384376" cy="612648"/>
            </a:xfrm>
            <a:prstGeom prst="wedgeRoundRectCallout">
              <a:avLst>
                <a:gd name="adj1" fmla="val -65400"/>
                <a:gd name="adj2" fmla="val 4657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 </a:t>
              </a:r>
              <a:r>
                <a:rPr lang="zh-CN" altLang="en-US" dirty="0"/>
                <a:t> </a:t>
              </a:r>
              <a:r>
                <a:rPr lang="en-US" altLang="zh-CN" dirty="0"/>
                <a:t>the command to install g++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044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9192CFCF-CC42-8B43-386F-EAA8BB9FD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916832"/>
            <a:ext cx="9296400" cy="4352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364" y="12179"/>
            <a:ext cx="669092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1.3 Verify GCC on WSL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5440" y="987893"/>
            <a:ext cx="10873208" cy="92893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You can input command: </a:t>
            </a:r>
            <a:r>
              <a:rPr lang="en-US" altLang="zh-CN" sz="2400" dirty="0" err="1">
                <a:solidFill>
                  <a:schemeClr val="accent5">
                    <a:lumMod val="75000"/>
                  </a:schemeClr>
                </a:solidFill>
              </a:rPr>
              <a:t>gcc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 --version</a:t>
            </a:r>
            <a:r>
              <a:rPr lang="en-US" altLang="zh-CN" sz="2400" dirty="0"/>
              <a:t> or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g++ --version</a:t>
            </a:r>
            <a:r>
              <a:rPr lang="en-US" altLang="zh-CN" sz="2400" dirty="0"/>
              <a:t> to check whether the GCC is installed well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ADFF231-C2A0-5D5E-1DEF-FE891DF6D9F8}"/>
              </a:ext>
            </a:extLst>
          </p:cNvPr>
          <p:cNvGrpSpPr/>
          <p:nvPr/>
        </p:nvGrpSpPr>
        <p:grpSpPr>
          <a:xfrm>
            <a:off x="2643300" y="3693668"/>
            <a:ext cx="9281664" cy="1535532"/>
            <a:chOff x="2643300" y="3693668"/>
            <a:chExt cx="9281664" cy="153553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D028EC9-CA2E-4D5D-A4EB-97345A55F7EC}"/>
                </a:ext>
              </a:extLst>
            </p:cNvPr>
            <p:cNvSpPr/>
            <p:nvPr/>
          </p:nvSpPr>
          <p:spPr>
            <a:xfrm>
              <a:off x="2643300" y="3943692"/>
              <a:ext cx="4388804" cy="12855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对话气泡: 圆角矩形 2">
              <a:extLst>
                <a:ext uri="{FF2B5EF4-FFF2-40B4-BE49-F238E27FC236}">
                  <a16:creationId xmlns:a16="http://schemas.microsoft.com/office/drawing/2014/main" id="{787F7C30-4FC6-4553-9685-D484F9982E08}"/>
                </a:ext>
              </a:extLst>
            </p:cNvPr>
            <p:cNvSpPr/>
            <p:nvPr/>
          </p:nvSpPr>
          <p:spPr>
            <a:xfrm>
              <a:off x="7172436" y="3693668"/>
              <a:ext cx="4752528" cy="864096"/>
            </a:xfrm>
            <a:prstGeom prst="wedgeRoundRectCallout">
              <a:avLst>
                <a:gd name="adj1" fmla="val -62506"/>
                <a:gd name="adj2" fmla="val 3510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 </a:t>
              </a:r>
              <a:r>
                <a:rPr lang="en-US" altLang="zh-CN" b="1" dirty="0" err="1">
                  <a:solidFill>
                    <a:srgbClr val="FFFF00"/>
                  </a:solidFill>
                </a:rPr>
                <a:t>gcc</a:t>
              </a:r>
              <a:r>
                <a:rPr lang="en-US" altLang="zh-CN" b="1" dirty="0">
                  <a:solidFill>
                    <a:srgbClr val="FFFF00"/>
                  </a:solidFill>
                </a:rPr>
                <a:t> –version </a:t>
              </a:r>
              <a:r>
                <a:rPr lang="en-US" altLang="zh-CN" dirty="0"/>
                <a:t>or </a:t>
              </a:r>
              <a:r>
                <a:rPr lang="en-US" altLang="zh-CN" b="1" dirty="0">
                  <a:solidFill>
                    <a:srgbClr val="FFFF00"/>
                  </a:solidFill>
                </a:rPr>
                <a:t>g++ --version </a:t>
              </a:r>
              <a:r>
                <a:rPr lang="en-US" altLang="zh-CN" dirty="0"/>
                <a:t>to check if the compiler is installed successfully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3436" y="1077996"/>
            <a:ext cx="10515600" cy="9809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2.1 Install CLT (</a:t>
            </a:r>
            <a:r>
              <a:rPr lang="en-US" sz="3200" b="1" dirty="0" err="1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Xcode</a:t>
            </a:r>
            <a:r>
              <a:rPr lang="en-US" sz="32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Command Line Tool) on macOS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101792" y="2132856"/>
            <a:ext cx="9659416" cy="396044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Open the Terminal on your Mac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Input </a:t>
            </a:r>
            <a:r>
              <a:rPr lang="en-US" altLang="zh-CN" dirty="0">
                <a:solidFill>
                  <a:srgbClr val="00B0F0"/>
                </a:solidFill>
              </a:rPr>
              <a:t>g++ </a:t>
            </a:r>
            <a:r>
              <a:rPr lang="en-US" altLang="zh-CN" dirty="0">
                <a:solidFill>
                  <a:schemeClr val="tx1"/>
                </a:solidFill>
              </a:rPr>
              <a:t>to check whether the CLT or GCC is installed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If not, the system will guide you to install CLT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You can also install CLT by package provided by Apple: </a:t>
            </a:r>
            <a:r>
              <a:rPr lang="en-US" altLang="zh-CN" dirty="0">
                <a:solidFill>
                  <a:schemeClr val="tx1"/>
                </a:solidFill>
                <a:hlinkClick r:id="rId2"/>
              </a:rPr>
              <a:t>https://developer.apple.com/download/more/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/>
              <a:t>For more info regarding the CLT installation you can refer to </a:t>
            </a:r>
            <a:r>
              <a:rPr lang="en-US" altLang="zh-CN" dirty="0">
                <a:hlinkClick r:id="rId3"/>
              </a:rPr>
              <a:t>https://www.easeus.com/computer-instruction/install-xcode-command-line-tools-on-mac.html</a:t>
            </a:r>
            <a:r>
              <a:rPr lang="en-US" altLang="zh-CN" dirty="0"/>
              <a:t> 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01EEF68-5599-405E-A092-07D06564C082}"/>
              </a:ext>
            </a:extLst>
          </p:cNvPr>
          <p:cNvSpPr>
            <a:spLocks noGrp="1"/>
          </p:cNvSpPr>
          <p:nvPr/>
        </p:nvSpPr>
        <p:spPr>
          <a:xfrm>
            <a:off x="1340241" y="1019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2 Download and install LLVM on macOS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2.2 Verify LLVM on macOS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64629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The same as verifying GNU, using: </a:t>
            </a:r>
            <a:r>
              <a:rPr lang="en-US" altLang="zh-CN" dirty="0">
                <a:solidFill>
                  <a:srgbClr val="00B0F0"/>
                </a:solidFill>
              </a:rPr>
              <a:t>g++ --version</a:t>
            </a:r>
          </a:p>
        </p:txBody>
      </p:sp>
      <p:pic>
        <p:nvPicPr>
          <p:cNvPr id="3" name="图片 2" descr="{1F183B8E-16FC-3D76-4C65-3624B07A21B3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745343"/>
            <a:ext cx="8305800" cy="18357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60701" y="935415"/>
            <a:ext cx="102755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To install </a:t>
            </a:r>
            <a:r>
              <a:rPr lang="en-US" altLang="zh-CN" sz="2000" b="1" dirty="0" err="1"/>
              <a:t>VSCode</a:t>
            </a:r>
            <a:r>
              <a:rPr lang="en-US" altLang="zh-CN" sz="2000" dirty="0"/>
              <a:t>, you can visit: </a:t>
            </a:r>
            <a:r>
              <a:rPr lang="en-US" altLang="zh-CN" sz="2000" dirty="0">
                <a:hlinkClick r:id="rId3" action="ppaction://hlinkfile"/>
              </a:rPr>
              <a:t>https://code.visualstudio.com/</a:t>
            </a:r>
            <a:r>
              <a:rPr lang="en-US" altLang="zh-CN" sz="2000" dirty="0"/>
              <a:t> to download the package for your platform (Linux, Windows or macOS).</a:t>
            </a:r>
          </a:p>
          <a:p>
            <a:endParaRPr lang="en-US" altLang="zh-CN" sz="2000" dirty="0"/>
          </a:p>
          <a:p>
            <a:r>
              <a:rPr lang="en-US" altLang="zh-CN" sz="2000" dirty="0"/>
              <a:t>After you install </a:t>
            </a:r>
            <a:r>
              <a:rPr lang="en-US" altLang="zh-CN" sz="2000" dirty="0" err="1"/>
              <a:t>VSCode</a:t>
            </a:r>
            <a:r>
              <a:rPr lang="en-US" altLang="zh-CN" sz="2000" dirty="0"/>
              <a:t>, you need to install two plugins at least to support your development:</a:t>
            </a:r>
          </a:p>
          <a:p>
            <a:r>
              <a:rPr lang="en-US" altLang="zh-CN" sz="2000" dirty="0"/>
              <a:t>	1. C/C++ plugin</a:t>
            </a:r>
          </a:p>
          <a:p>
            <a:r>
              <a:rPr lang="en-US" altLang="zh-CN" sz="2000" dirty="0"/>
              <a:t>	2. WSL plugin</a:t>
            </a:r>
          </a:p>
          <a:p>
            <a:r>
              <a:rPr lang="en-US" altLang="zh-CN" sz="2000" dirty="0"/>
              <a:t>Start </a:t>
            </a:r>
            <a:r>
              <a:rPr lang="en-US" altLang="zh-CN" sz="2000" dirty="0" err="1"/>
              <a:t>VSCode</a:t>
            </a:r>
            <a:r>
              <a:rPr lang="en-US" altLang="zh-CN" sz="2000" dirty="0"/>
              <a:t>, press the “Extensions” icon on the left margin, select the two plugins or search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altLang="zh-CN" sz="2000" dirty="0"/>
              <a:t> and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wsl</a:t>
            </a:r>
            <a:r>
              <a:rPr lang="en-US" altLang="zh-CN" sz="2000" dirty="0"/>
              <a:t> key words respectively to find the two plugins.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26D805A-D075-C968-6D6C-02BDBFDCF60E}"/>
              </a:ext>
            </a:extLst>
          </p:cNvPr>
          <p:cNvGrpSpPr/>
          <p:nvPr/>
        </p:nvGrpSpPr>
        <p:grpSpPr>
          <a:xfrm>
            <a:off x="3996680" y="3555034"/>
            <a:ext cx="2819400" cy="3000375"/>
            <a:chOff x="3996680" y="3555034"/>
            <a:chExt cx="2819400" cy="300037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C4248D7-9069-4B02-F45D-4A0BCFF6D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96680" y="3555034"/>
              <a:ext cx="2819400" cy="300037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338CE77-330D-4BA0-99EB-75B7F89EA80D}"/>
                </a:ext>
              </a:extLst>
            </p:cNvPr>
            <p:cNvSpPr/>
            <p:nvPr/>
          </p:nvSpPr>
          <p:spPr>
            <a:xfrm>
              <a:off x="4546360" y="4578135"/>
              <a:ext cx="2269719" cy="6282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F0ED518-A08D-E868-DA77-2DA5D87F780C}"/>
              </a:ext>
            </a:extLst>
          </p:cNvPr>
          <p:cNvGrpSpPr/>
          <p:nvPr/>
        </p:nvGrpSpPr>
        <p:grpSpPr>
          <a:xfrm>
            <a:off x="7617023" y="3535522"/>
            <a:ext cx="2895600" cy="3038475"/>
            <a:chOff x="7617023" y="3535522"/>
            <a:chExt cx="2895600" cy="303847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BD25B514-DBE8-4E29-543D-3EAA53132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17023" y="3535522"/>
              <a:ext cx="2895600" cy="3038475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338CE77-330D-4BA0-99EB-75B7F89EA80D}"/>
                </a:ext>
              </a:extLst>
            </p:cNvPr>
            <p:cNvSpPr/>
            <p:nvPr/>
          </p:nvSpPr>
          <p:spPr>
            <a:xfrm>
              <a:off x="8197247" y="4578135"/>
              <a:ext cx="2315375" cy="6282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862A693E-DC85-4121-AD5B-EA8C07B9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710" y="-1916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64646"/>
                </a:solidFill>
              </a:rPr>
              <a:t>3.Download and install editor 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7F0F110-61D4-F05F-C71A-45261FD0180E}"/>
              </a:ext>
            </a:extLst>
          </p:cNvPr>
          <p:cNvGrpSpPr/>
          <p:nvPr/>
        </p:nvGrpSpPr>
        <p:grpSpPr>
          <a:xfrm>
            <a:off x="501275" y="3489960"/>
            <a:ext cx="2858421" cy="3086100"/>
            <a:chOff x="501275" y="3489960"/>
            <a:chExt cx="2858421" cy="30861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7A97710-8940-85C1-E37E-9C679F882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0771" y="3489960"/>
              <a:ext cx="2828925" cy="3086100"/>
            </a:xfrm>
            <a:prstGeom prst="rect">
              <a:avLst/>
            </a:prstGeom>
          </p:spPr>
        </p:pic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6FB725F-A035-CA11-F8ED-184E4A105F40}"/>
                </a:ext>
              </a:extLst>
            </p:cNvPr>
            <p:cNvSpPr/>
            <p:nvPr/>
          </p:nvSpPr>
          <p:spPr>
            <a:xfrm>
              <a:off x="501275" y="5206373"/>
              <a:ext cx="452661" cy="40893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0432E9-CFF6-2EC4-5709-48F8E732B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788913"/>
            <a:ext cx="6758783" cy="5069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6337" y="123075"/>
            <a:ext cx="10515600" cy="94753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64646"/>
                </a:solidFill>
              </a:rPr>
              <a:t>3.Download and install editor (Cont.)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218285" y="860037"/>
            <a:ext cx="9966951" cy="947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Now, you need to switch your </a:t>
            </a:r>
            <a:r>
              <a:rPr lang="en-US" altLang="zh-CN" sz="2400" dirty="0" err="1"/>
              <a:t>VSCode</a:t>
            </a:r>
            <a:r>
              <a:rPr lang="en-US" altLang="zh-CN" sz="2400" dirty="0"/>
              <a:t> to WSL system.</a:t>
            </a:r>
          </a:p>
          <a:p>
            <a:pPr marL="0" indent="0">
              <a:buNone/>
            </a:pPr>
            <a:r>
              <a:rPr lang="en-US" altLang="zh-CN" sz="2400" dirty="0"/>
              <a:t>Click the bule button on left of the bottom, and choose </a:t>
            </a:r>
            <a:r>
              <a:rPr lang="en-US" altLang="zh-CN" sz="2400" b="1" dirty="0"/>
              <a:t>“Connect to WSL” 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445793-E820-422E-8549-A03CD8863EA2}"/>
              </a:ext>
            </a:extLst>
          </p:cNvPr>
          <p:cNvSpPr/>
          <p:nvPr/>
        </p:nvSpPr>
        <p:spPr>
          <a:xfrm>
            <a:off x="1644683" y="6657983"/>
            <a:ext cx="232828" cy="2020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67D68D0-77E2-8F72-6C44-D7C9249E0E22}"/>
              </a:ext>
            </a:extLst>
          </p:cNvPr>
          <p:cNvGrpSpPr/>
          <p:nvPr/>
        </p:nvGrpSpPr>
        <p:grpSpPr>
          <a:xfrm>
            <a:off x="3090852" y="2290836"/>
            <a:ext cx="3666622" cy="390976"/>
            <a:chOff x="2871685" y="2068212"/>
            <a:chExt cx="2517036" cy="26839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EABFF95-D254-5AB0-6700-040BB430D046}"/>
                </a:ext>
              </a:extLst>
            </p:cNvPr>
            <p:cNvSpPr/>
            <p:nvPr/>
          </p:nvSpPr>
          <p:spPr>
            <a:xfrm>
              <a:off x="2871685" y="2068212"/>
              <a:ext cx="963083" cy="92165"/>
            </a:xfrm>
            <a:prstGeom prst="rect">
              <a:avLst/>
            </a:prstGeom>
            <a:noFill/>
            <a:ln w="127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2"/>
            </a:p>
          </p:txBody>
        </p:sp>
        <p:sp>
          <p:nvSpPr>
            <p:cNvPr id="10" name="对话气泡: 圆角矩形 9">
              <a:extLst>
                <a:ext uri="{FF2B5EF4-FFF2-40B4-BE49-F238E27FC236}">
                  <a16:creationId xmlns:a16="http://schemas.microsoft.com/office/drawing/2014/main" id="{00FEDBE1-172E-DDE0-9CC6-903F807ECCD2}"/>
                </a:ext>
              </a:extLst>
            </p:cNvPr>
            <p:cNvSpPr/>
            <p:nvPr/>
          </p:nvSpPr>
          <p:spPr>
            <a:xfrm>
              <a:off x="4078479" y="2109628"/>
              <a:ext cx="1310242" cy="226977"/>
            </a:xfrm>
            <a:prstGeom prst="wedgeRoundRectCallout">
              <a:avLst>
                <a:gd name="adj1" fmla="val -68459"/>
                <a:gd name="adj2" fmla="val -3314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Select the item</a:t>
              </a:r>
              <a:endParaRPr lang="zh-CN" alt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Environment Configuration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6871" y="1326995"/>
            <a:ext cx="11605207" cy="48499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Download </a:t>
            </a:r>
            <a:r>
              <a:rPr lang="en-US" altLang="zh-CN" sz="2800" dirty="0"/>
              <a:t>and install GCC on Windows 10 (Based on Windows Subsystem for Linux) 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Download and </a:t>
            </a:r>
            <a:r>
              <a:rPr lang="en-US" altLang="zh-CN" sz="2800" dirty="0"/>
              <a:t>install LLVM on macOS</a:t>
            </a:r>
            <a:endParaRPr lang="en-US" altLang="zh-CN" dirty="0">
              <a:sym typeface="+mn-ea"/>
            </a:endParaRPr>
          </a:p>
          <a:p>
            <a:pPr marL="285750" indent="-285750"/>
            <a:r>
              <a:rPr lang="en-US" altLang="zh-CN" dirty="0">
                <a:sym typeface="+mn-ea"/>
              </a:rPr>
              <a:t>Download and </a:t>
            </a:r>
            <a:r>
              <a:rPr lang="en-US" altLang="zh-CN" sz="2800" dirty="0"/>
              <a:t>install the editor (</a:t>
            </a:r>
            <a:r>
              <a:rPr lang="en-US" altLang="zh-CN" sz="2800" dirty="0" err="1"/>
              <a:t>VSCode</a:t>
            </a:r>
            <a:r>
              <a:rPr lang="en-US" altLang="zh-CN" sz="2800" dirty="0"/>
              <a:t>)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Compile, </a:t>
            </a:r>
            <a:r>
              <a:rPr lang="en-US" altLang="zh-CN" sz="2800" dirty="0"/>
              <a:t>link and run C/C++ programs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Set output format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5">
            <a:extLst>
              <a:ext uri="{FF2B5EF4-FFF2-40B4-BE49-F238E27FC236}">
                <a16:creationId xmlns:a16="http://schemas.microsoft.com/office/drawing/2014/main" id="{F514E56C-777F-968B-614D-14562957668F}"/>
              </a:ext>
            </a:extLst>
          </p:cNvPr>
          <p:cNvSpPr txBox="1">
            <a:spLocks/>
          </p:cNvSpPr>
          <p:nvPr/>
        </p:nvSpPr>
        <p:spPr>
          <a:xfrm>
            <a:off x="1681808" y="233647"/>
            <a:ext cx="9207865" cy="58180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Click “Open Folder…”in Welcome page or “Open Folder” button in Explorer or “</a:t>
            </a:r>
            <a:r>
              <a:rPr lang="en-US" altLang="zh-CN" sz="2000" dirty="0" err="1"/>
              <a:t>File”→”Open</a:t>
            </a:r>
            <a:r>
              <a:rPr lang="en-US" altLang="zh-CN" sz="2000" dirty="0"/>
              <a:t> Folder…” menu item.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0E9FF3E-0C2E-D4E6-6116-7134CD484FC4}"/>
              </a:ext>
            </a:extLst>
          </p:cNvPr>
          <p:cNvGrpSpPr/>
          <p:nvPr/>
        </p:nvGrpSpPr>
        <p:grpSpPr>
          <a:xfrm>
            <a:off x="2178072" y="1052736"/>
            <a:ext cx="7374312" cy="5528276"/>
            <a:chOff x="2178072" y="1052736"/>
            <a:chExt cx="7374312" cy="552827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FDF0B0D-2492-FDD8-4C10-BA563C986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568" y="1052736"/>
              <a:ext cx="7344816" cy="5508612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5D1632B-862B-74F3-27BC-9A9695648B51}"/>
                </a:ext>
              </a:extLst>
            </p:cNvPr>
            <p:cNvSpPr/>
            <p:nvPr/>
          </p:nvSpPr>
          <p:spPr>
            <a:xfrm>
              <a:off x="2178072" y="6378319"/>
              <a:ext cx="1109616" cy="20269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7699DF05-854F-9D0F-D8BB-E444E4595A9B}"/>
              </a:ext>
            </a:extLst>
          </p:cNvPr>
          <p:cNvSpPr/>
          <p:nvPr/>
        </p:nvSpPr>
        <p:spPr>
          <a:xfrm>
            <a:off x="4852200" y="3406877"/>
            <a:ext cx="1080120" cy="2381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4DE9C6E-ABED-0554-5182-7285DDAC025F}"/>
              </a:ext>
            </a:extLst>
          </p:cNvPr>
          <p:cNvGrpSpPr/>
          <p:nvPr/>
        </p:nvGrpSpPr>
        <p:grpSpPr>
          <a:xfrm>
            <a:off x="2178072" y="1268760"/>
            <a:ext cx="1685680" cy="977538"/>
            <a:chOff x="2178072" y="1268760"/>
            <a:chExt cx="1685680" cy="97753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2EC9D9F-6801-A28A-A236-522688E3C898}"/>
                </a:ext>
              </a:extLst>
            </p:cNvPr>
            <p:cNvSpPr/>
            <p:nvPr/>
          </p:nvSpPr>
          <p:spPr>
            <a:xfrm>
              <a:off x="3107668" y="1959344"/>
              <a:ext cx="756084" cy="28695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718A014-98FE-6BBF-BDB2-F90517294A24}"/>
                </a:ext>
              </a:extLst>
            </p:cNvPr>
            <p:cNvSpPr/>
            <p:nvPr/>
          </p:nvSpPr>
          <p:spPr>
            <a:xfrm>
              <a:off x="2178072" y="1268760"/>
              <a:ext cx="461544" cy="3600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555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3EE209E-E32A-FB8F-36A0-CCFBD84671CF}"/>
              </a:ext>
            </a:extLst>
          </p:cNvPr>
          <p:cNvGrpSpPr/>
          <p:nvPr/>
        </p:nvGrpSpPr>
        <p:grpSpPr>
          <a:xfrm>
            <a:off x="1559496" y="404664"/>
            <a:ext cx="8520946" cy="6356368"/>
            <a:chOff x="1559496" y="404664"/>
            <a:chExt cx="8520946" cy="635636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CA82DB2-FBC8-E4C0-EA49-29F667021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503" y="404664"/>
              <a:ext cx="8448939" cy="6336704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BA49911-43C8-DF3F-0DAF-85473CF89669}"/>
                </a:ext>
              </a:extLst>
            </p:cNvPr>
            <p:cNvSpPr/>
            <p:nvPr/>
          </p:nvSpPr>
          <p:spPr>
            <a:xfrm>
              <a:off x="1559496" y="6546086"/>
              <a:ext cx="1296144" cy="2149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679B2301-29AD-6761-E38D-987BEFD4FDFC}"/>
              </a:ext>
            </a:extLst>
          </p:cNvPr>
          <p:cNvSpPr/>
          <p:nvPr/>
        </p:nvSpPr>
        <p:spPr>
          <a:xfrm>
            <a:off x="7320136" y="909798"/>
            <a:ext cx="432048" cy="2869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B81DFA2-7E95-3BC7-462A-A8F0AFACECA9}"/>
              </a:ext>
            </a:extLst>
          </p:cNvPr>
          <p:cNvGrpSpPr/>
          <p:nvPr/>
        </p:nvGrpSpPr>
        <p:grpSpPr>
          <a:xfrm>
            <a:off x="3359697" y="908720"/>
            <a:ext cx="3888433" cy="792084"/>
            <a:chOff x="4067945" y="5618287"/>
            <a:chExt cx="3443169" cy="63534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576B810-628D-CE25-80A7-22F156928627}"/>
                </a:ext>
              </a:extLst>
            </p:cNvPr>
            <p:cNvSpPr/>
            <p:nvPr/>
          </p:nvSpPr>
          <p:spPr>
            <a:xfrm>
              <a:off x="4067945" y="5620678"/>
              <a:ext cx="637624" cy="2286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圆角矩形标注 3">
              <a:extLst>
                <a:ext uri="{FF2B5EF4-FFF2-40B4-BE49-F238E27FC236}">
                  <a16:creationId xmlns:a16="http://schemas.microsoft.com/office/drawing/2014/main" id="{D15407EE-0602-FA57-8B41-8E61D6CA0FFC}"/>
                </a:ext>
              </a:extLst>
            </p:cNvPr>
            <p:cNvSpPr/>
            <p:nvPr/>
          </p:nvSpPr>
          <p:spPr>
            <a:xfrm>
              <a:off x="5024382" y="5618287"/>
              <a:ext cx="2486732" cy="635342"/>
            </a:xfrm>
            <a:prstGeom prst="wedgeRoundRectCallout">
              <a:avLst>
                <a:gd name="adj1" fmla="val -68158"/>
                <a:gd name="adj2" fmla="val -3383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prstClr val="white"/>
                  </a:solidFill>
                </a:rPr>
                <a:t>Type /</a:t>
              </a:r>
              <a:r>
                <a:rPr lang="en-US" altLang="zh-CN" dirty="0" err="1">
                  <a:solidFill>
                    <a:prstClr val="white"/>
                  </a:solidFill>
                </a:rPr>
                <a:t>mnt</a:t>
              </a:r>
              <a:r>
                <a:rPr lang="en-US" altLang="zh-CN" dirty="0">
                  <a:solidFill>
                    <a:prstClr val="white"/>
                  </a:solidFill>
                </a:rPr>
                <a:t>/,you can see all drives in your computer, and select one, such as e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CF9B3E7-0B1D-136E-439C-645939D7108D}"/>
              </a:ext>
            </a:extLst>
          </p:cNvPr>
          <p:cNvGrpSpPr/>
          <p:nvPr/>
        </p:nvGrpSpPr>
        <p:grpSpPr>
          <a:xfrm>
            <a:off x="3359696" y="1559780"/>
            <a:ext cx="2952329" cy="789096"/>
            <a:chOff x="4067945" y="5620678"/>
            <a:chExt cx="2614258" cy="63294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7441D98-CDA5-47BD-3BEC-28E99145BACE}"/>
                </a:ext>
              </a:extLst>
            </p:cNvPr>
            <p:cNvSpPr/>
            <p:nvPr/>
          </p:nvSpPr>
          <p:spPr>
            <a:xfrm>
              <a:off x="4067945" y="5620678"/>
              <a:ext cx="637624" cy="2286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圆角矩形标注 3">
              <a:extLst>
                <a:ext uri="{FF2B5EF4-FFF2-40B4-BE49-F238E27FC236}">
                  <a16:creationId xmlns:a16="http://schemas.microsoft.com/office/drawing/2014/main" id="{425BEF19-E35E-125C-FB92-7212FBCAD2BB}"/>
                </a:ext>
              </a:extLst>
            </p:cNvPr>
            <p:cNvSpPr/>
            <p:nvPr/>
          </p:nvSpPr>
          <p:spPr>
            <a:xfrm>
              <a:off x="5024383" y="5849315"/>
              <a:ext cx="1657820" cy="404308"/>
            </a:xfrm>
            <a:prstGeom prst="wedgeRoundRectCallout">
              <a:avLst>
                <a:gd name="adj1" fmla="val -73760"/>
                <a:gd name="adj2" fmla="val -7639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prstClr val="white"/>
                  </a:solidFill>
                </a:rPr>
                <a:t>Select the folder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571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1AD242-A311-6E06-E4DF-5A12180D7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283341"/>
            <a:ext cx="8388424" cy="629131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ADB955D-68DA-5BE8-CBE5-003B0536DF13}"/>
              </a:ext>
            </a:extLst>
          </p:cNvPr>
          <p:cNvSpPr/>
          <p:nvPr/>
        </p:nvSpPr>
        <p:spPr>
          <a:xfrm>
            <a:off x="4295800" y="4366182"/>
            <a:ext cx="1512168" cy="2869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7E8D24-D0CF-BA20-0FB6-393C223C2EF6}"/>
              </a:ext>
            </a:extLst>
          </p:cNvPr>
          <p:cNvSpPr/>
          <p:nvPr/>
        </p:nvSpPr>
        <p:spPr>
          <a:xfrm>
            <a:off x="1366320" y="6328984"/>
            <a:ext cx="1296144" cy="2653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553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6E4EE0-BBCC-4C4A-17CD-23780547F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75329"/>
            <a:ext cx="8676456" cy="650734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CCAC31B-68CD-FD11-9A46-C68CA83131C6}"/>
              </a:ext>
            </a:extLst>
          </p:cNvPr>
          <p:cNvSpPr/>
          <p:nvPr/>
        </p:nvSpPr>
        <p:spPr>
          <a:xfrm>
            <a:off x="1559496" y="6453336"/>
            <a:ext cx="1224136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7C905A7-7FC6-5B23-F700-9D4C97B513EB}"/>
              </a:ext>
            </a:extLst>
          </p:cNvPr>
          <p:cNvGrpSpPr/>
          <p:nvPr/>
        </p:nvGrpSpPr>
        <p:grpSpPr>
          <a:xfrm>
            <a:off x="3509538" y="692694"/>
            <a:ext cx="5394774" cy="1208726"/>
            <a:chOff x="2140731" y="2591000"/>
            <a:chExt cx="3703364" cy="82975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F67FE0B-97FE-3D0A-502F-43FA96717513}"/>
                </a:ext>
              </a:extLst>
            </p:cNvPr>
            <p:cNvSpPr/>
            <p:nvPr/>
          </p:nvSpPr>
          <p:spPr>
            <a:xfrm>
              <a:off x="2140731" y="2591000"/>
              <a:ext cx="144295" cy="19772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2"/>
            </a:p>
          </p:txBody>
        </p:sp>
        <p:sp>
          <p:nvSpPr>
            <p:cNvPr id="7" name="对话气泡: 圆角矩形 6">
              <a:extLst>
                <a:ext uri="{FF2B5EF4-FFF2-40B4-BE49-F238E27FC236}">
                  <a16:creationId xmlns:a16="http://schemas.microsoft.com/office/drawing/2014/main" id="{B623FB03-353D-6FB1-5AF3-93B98DFF0ECF}"/>
                </a:ext>
              </a:extLst>
            </p:cNvPr>
            <p:cNvSpPr/>
            <p:nvPr/>
          </p:nvSpPr>
          <p:spPr>
            <a:xfrm>
              <a:off x="2437864" y="2880118"/>
              <a:ext cx="3406231" cy="540640"/>
            </a:xfrm>
            <a:prstGeom prst="wedgeRoundRectCallout">
              <a:avLst>
                <a:gd name="adj1" fmla="val -55626"/>
                <a:gd name="adj2" fmla="val -7086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935" dirty="0"/>
                <a:t>Click “New Folder” button and input a new folder name to</a:t>
              </a:r>
              <a:r>
                <a:rPr lang="zh-CN" altLang="en-US" sz="1935" dirty="0"/>
                <a:t> </a:t>
              </a:r>
              <a:r>
                <a:rPr lang="en-US" altLang="zh-CN" sz="1935" dirty="0"/>
                <a:t>create</a:t>
              </a:r>
              <a:r>
                <a:rPr lang="zh-CN" altLang="en-US" sz="1935" dirty="0"/>
                <a:t> </a:t>
              </a:r>
              <a:r>
                <a:rPr lang="en-US" altLang="zh-CN" sz="1935" dirty="0"/>
                <a:t>in the current directory. </a:t>
              </a:r>
              <a:endParaRPr lang="zh-CN" altLang="en-US" sz="1935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817206E-721F-86A1-F479-6FE1BCCDE287}"/>
              </a:ext>
            </a:extLst>
          </p:cNvPr>
          <p:cNvGrpSpPr/>
          <p:nvPr/>
        </p:nvGrpSpPr>
        <p:grpSpPr>
          <a:xfrm>
            <a:off x="216024" y="692694"/>
            <a:ext cx="4583832" cy="2371740"/>
            <a:chOff x="5553128" y="2046143"/>
            <a:chExt cx="4737224" cy="245110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DE995CB-217A-4B96-ABCE-B8C2AFBFF2E2}"/>
                </a:ext>
              </a:extLst>
            </p:cNvPr>
            <p:cNvSpPr/>
            <p:nvPr/>
          </p:nvSpPr>
          <p:spPr>
            <a:xfrm>
              <a:off x="8733600" y="2046143"/>
              <a:ext cx="217232" cy="29767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2"/>
            </a:p>
          </p:txBody>
        </p:sp>
        <p:sp>
          <p:nvSpPr>
            <p:cNvPr id="10" name="对话气泡: 圆角矩形 9">
              <a:extLst>
                <a:ext uri="{FF2B5EF4-FFF2-40B4-BE49-F238E27FC236}">
                  <a16:creationId xmlns:a16="http://schemas.microsoft.com/office/drawing/2014/main" id="{AED32693-B01F-861F-BD98-7969C8A36D79}"/>
                </a:ext>
              </a:extLst>
            </p:cNvPr>
            <p:cNvSpPr/>
            <p:nvPr/>
          </p:nvSpPr>
          <p:spPr>
            <a:xfrm>
              <a:off x="5553128" y="3683335"/>
              <a:ext cx="4737224" cy="813917"/>
            </a:xfrm>
            <a:prstGeom prst="wedgeRoundRectCallout">
              <a:avLst>
                <a:gd name="adj1" fmla="val 18380"/>
                <a:gd name="adj2" fmla="val -22250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935" dirty="0"/>
                <a:t>Click “New File” button to create a new file in the current directory. </a:t>
              </a:r>
              <a:endParaRPr lang="zh-CN" altLang="en-US" sz="1935" dirty="0"/>
            </a:p>
          </p:txBody>
        </p:sp>
      </p:grpSp>
    </p:spTree>
    <p:extLst>
      <p:ext uri="{BB962C8B-B14F-4D97-AF65-F5344CB8AC3E}">
        <p14:creationId xmlns:p14="http://schemas.microsoft.com/office/powerpoint/2010/main" val="269632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492896"/>
            <a:ext cx="8519671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8358" y="1368060"/>
            <a:ext cx="6414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4.1 The program compilation process</a:t>
            </a:r>
            <a:endParaRPr lang="zh-CN" altLang="en-US" sz="3200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2EFE19-3288-4308-8592-984F43A39EAA}"/>
              </a:ext>
            </a:extLst>
          </p:cNvPr>
          <p:cNvSpPr txBox="1">
            <a:spLocks/>
          </p:cNvSpPr>
          <p:nvPr/>
        </p:nvSpPr>
        <p:spPr>
          <a:xfrm>
            <a:off x="1338358" y="431568"/>
            <a:ext cx="8748464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/>
              <a:t>4 Compile, Link and Run C/C++ Programs</a:t>
            </a:r>
          </a:p>
        </p:txBody>
      </p:sp>
    </p:spTree>
    <p:extLst>
      <p:ext uri="{BB962C8B-B14F-4D97-AF65-F5344CB8AC3E}">
        <p14:creationId xmlns:p14="http://schemas.microsoft.com/office/powerpoint/2010/main" val="4091385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0AC9C23-5BF5-33F3-69A8-E0D5E9D9C3DA}"/>
              </a:ext>
            </a:extLst>
          </p:cNvPr>
          <p:cNvGrpSpPr/>
          <p:nvPr/>
        </p:nvGrpSpPr>
        <p:grpSpPr>
          <a:xfrm>
            <a:off x="1415480" y="1334732"/>
            <a:ext cx="7025434" cy="5344644"/>
            <a:chOff x="1415480" y="1334732"/>
            <a:chExt cx="7025434" cy="534464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26E6AFB-A1A1-999A-73DD-F92803A37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5480" y="1334732"/>
              <a:ext cx="7025434" cy="5269075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338CE77-330D-4BA0-99EB-75B7F89EA80D}"/>
                </a:ext>
              </a:extLst>
            </p:cNvPr>
            <p:cNvSpPr/>
            <p:nvPr/>
          </p:nvSpPr>
          <p:spPr>
            <a:xfrm>
              <a:off x="1415480" y="6421115"/>
              <a:ext cx="1008112" cy="2582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78369" y="129257"/>
            <a:ext cx="6699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4.2 Compile, Link and Run C programs </a:t>
            </a:r>
            <a:endParaRPr lang="zh-CN" altLang="en-US" sz="3200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3494" y="805956"/>
            <a:ext cx="7256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Compile/Link/Run a simple C program – </a:t>
            </a:r>
            <a:r>
              <a:rPr lang="en-US" altLang="zh-CN" sz="24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hello.c</a:t>
            </a:r>
            <a:endParaRPr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94CDF8F-6C4D-4331-9358-EBAB18A80099}"/>
              </a:ext>
            </a:extLst>
          </p:cNvPr>
          <p:cNvGrpSpPr/>
          <p:nvPr/>
        </p:nvGrpSpPr>
        <p:grpSpPr>
          <a:xfrm>
            <a:off x="1775521" y="1772813"/>
            <a:ext cx="7344815" cy="1512170"/>
            <a:chOff x="3203849" y="4753952"/>
            <a:chExt cx="7344815" cy="121293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03103EC-261F-4D87-9C93-42E3FC8223FF}"/>
                </a:ext>
              </a:extLst>
            </p:cNvPr>
            <p:cNvSpPr/>
            <p:nvPr/>
          </p:nvSpPr>
          <p:spPr>
            <a:xfrm>
              <a:off x="3203849" y="4753952"/>
              <a:ext cx="1224136" cy="2868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圆角矩形标注 3">
              <a:extLst>
                <a:ext uri="{FF2B5EF4-FFF2-40B4-BE49-F238E27FC236}">
                  <a16:creationId xmlns:a16="http://schemas.microsoft.com/office/drawing/2014/main" id="{0CF057B3-4BA3-4774-BDEF-6670924BE30D}"/>
                </a:ext>
              </a:extLst>
            </p:cNvPr>
            <p:cNvSpPr/>
            <p:nvPr/>
          </p:nvSpPr>
          <p:spPr>
            <a:xfrm>
              <a:off x="4242928" y="5040757"/>
              <a:ext cx="6305736" cy="926132"/>
            </a:xfrm>
            <a:prstGeom prst="wedgeRoundRectCallout">
              <a:avLst>
                <a:gd name="adj1" fmla="val -48833"/>
                <a:gd name="adj2" fmla="val -6775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Click “New File” button or select “</a:t>
              </a:r>
              <a:r>
                <a:rPr lang="en-US" altLang="zh-CN" sz="2000" dirty="0" err="1">
                  <a:solidFill>
                    <a:prstClr val="white"/>
                  </a:solidFill>
                </a:rPr>
                <a:t>File”→”New</a:t>
              </a:r>
              <a:r>
                <a:rPr lang="en-US" altLang="zh-CN" sz="2000" dirty="0">
                  <a:solidFill>
                    <a:prstClr val="white"/>
                  </a:solidFill>
                </a:rPr>
                <a:t> File” menu item and input the new file name with .c extension name. Then press “Enter” key.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90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3697B72-7327-BB70-A197-9C511CF28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229335"/>
            <a:ext cx="8532440" cy="639933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CA1125C-5AAD-DED5-13B4-AA5583461629}"/>
              </a:ext>
            </a:extLst>
          </p:cNvPr>
          <p:cNvGrpSpPr/>
          <p:nvPr/>
        </p:nvGrpSpPr>
        <p:grpSpPr>
          <a:xfrm>
            <a:off x="4313381" y="836711"/>
            <a:ext cx="6188543" cy="2230775"/>
            <a:chOff x="3941510" y="5103286"/>
            <a:chExt cx="6188543" cy="178934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FFB1071-7326-0683-F799-D909168B769D}"/>
                </a:ext>
              </a:extLst>
            </p:cNvPr>
            <p:cNvSpPr/>
            <p:nvPr/>
          </p:nvSpPr>
          <p:spPr>
            <a:xfrm>
              <a:off x="3941510" y="5103286"/>
              <a:ext cx="2430691" cy="12129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标注 3">
              <a:extLst>
                <a:ext uri="{FF2B5EF4-FFF2-40B4-BE49-F238E27FC236}">
                  <a16:creationId xmlns:a16="http://schemas.microsoft.com/office/drawing/2014/main" id="{2C949034-01A4-5D80-D6B8-C0ED3AA59027}"/>
                </a:ext>
              </a:extLst>
            </p:cNvPr>
            <p:cNvSpPr/>
            <p:nvPr/>
          </p:nvSpPr>
          <p:spPr>
            <a:xfrm>
              <a:off x="4355977" y="6431740"/>
              <a:ext cx="5774076" cy="460890"/>
            </a:xfrm>
            <a:prstGeom prst="wedgeRoundRectCallout">
              <a:avLst>
                <a:gd name="adj1" fmla="val -35860"/>
                <a:gd name="adj2" fmla="val -8418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Input your code in the new file and save it by </a:t>
              </a:r>
              <a:r>
                <a:rPr lang="en-US" altLang="zh-CN" sz="2000" dirty="0" err="1">
                  <a:solidFill>
                    <a:prstClr val="white"/>
                  </a:solidFill>
                </a:rPr>
                <a:t>Ctrl+s</a:t>
              </a:r>
              <a:r>
                <a:rPr lang="en-US" altLang="zh-CN" sz="2000" dirty="0">
                  <a:solidFill>
                    <a:prstClr val="white"/>
                  </a:solidFill>
                </a:rPr>
                <a:t> or select “</a:t>
              </a:r>
              <a:r>
                <a:rPr lang="en-US" altLang="zh-CN" sz="2000" dirty="0" err="1">
                  <a:solidFill>
                    <a:prstClr val="white"/>
                  </a:solidFill>
                </a:rPr>
                <a:t>File”→”Save</a:t>
              </a:r>
              <a:r>
                <a:rPr lang="en-US" altLang="zh-CN" sz="2000" dirty="0">
                  <a:solidFill>
                    <a:prstClr val="white"/>
                  </a:solidFill>
                </a:rPr>
                <a:t>” menu item.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椭圆 10">
            <a:extLst>
              <a:ext uri="{FF2B5EF4-FFF2-40B4-BE49-F238E27FC236}">
                <a16:creationId xmlns:a16="http://schemas.microsoft.com/office/drawing/2014/main" id="{C791E9A3-29E7-660B-8B27-2DDE87B697DC}"/>
              </a:ext>
            </a:extLst>
          </p:cNvPr>
          <p:cNvSpPr/>
          <p:nvPr/>
        </p:nvSpPr>
        <p:spPr>
          <a:xfrm>
            <a:off x="5604960" y="496336"/>
            <a:ext cx="461544" cy="2455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7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A2994B9-52B9-6A58-D919-FD598701A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66" y="432969"/>
            <a:ext cx="10698068" cy="599206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5FC33B3-11C3-8991-6BD3-79060D55810C}"/>
              </a:ext>
            </a:extLst>
          </p:cNvPr>
          <p:cNvGrpSpPr/>
          <p:nvPr/>
        </p:nvGrpSpPr>
        <p:grpSpPr>
          <a:xfrm>
            <a:off x="3503712" y="488324"/>
            <a:ext cx="6408712" cy="1447248"/>
            <a:chOff x="3005755" y="4720977"/>
            <a:chExt cx="6408712" cy="116086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6F786E1-EF84-BCB0-39A3-CF14781D8703}"/>
                </a:ext>
              </a:extLst>
            </p:cNvPr>
            <p:cNvSpPr/>
            <p:nvPr/>
          </p:nvSpPr>
          <p:spPr>
            <a:xfrm>
              <a:off x="3005755" y="4720977"/>
              <a:ext cx="2592288" cy="3529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圆角矩形标注 3">
              <a:extLst>
                <a:ext uri="{FF2B5EF4-FFF2-40B4-BE49-F238E27FC236}">
                  <a16:creationId xmlns:a16="http://schemas.microsoft.com/office/drawing/2014/main" id="{4B25691F-EF5B-C7C7-F621-643FF6F30FD0}"/>
                </a:ext>
              </a:extLst>
            </p:cNvPr>
            <p:cNvSpPr/>
            <p:nvPr/>
          </p:nvSpPr>
          <p:spPr>
            <a:xfrm>
              <a:off x="4661939" y="5231459"/>
              <a:ext cx="4752528" cy="650379"/>
            </a:xfrm>
            <a:prstGeom prst="wedgeRoundRectCallout">
              <a:avLst>
                <a:gd name="adj1" fmla="val -35860"/>
                <a:gd name="adj2" fmla="val -8418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Select “</a:t>
              </a:r>
              <a:r>
                <a:rPr lang="en-US" altLang="zh-CN" sz="2000" dirty="0" err="1">
                  <a:solidFill>
                    <a:prstClr val="white"/>
                  </a:solidFill>
                </a:rPr>
                <a:t>Terminal”→”New</a:t>
              </a:r>
              <a:r>
                <a:rPr lang="en-US" altLang="zh-CN" sz="2000" dirty="0">
                  <a:solidFill>
                    <a:prstClr val="white"/>
                  </a:solidFill>
                </a:rPr>
                <a:t> Terminal” menu item to open the Terminal window.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21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13A145F-885D-3171-C859-E6B882F6E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11" y="720728"/>
            <a:ext cx="10717121" cy="602064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E871C4A7-B533-260C-C4BF-7464A49B1197}"/>
              </a:ext>
            </a:extLst>
          </p:cNvPr>
          <p:cNvGrpSpPr/>
          <p:nvPr/>
        </p:nvGrpSpPr>
        <p:grpSpPr>
          <a:xfrm>
            <a:off x="4907770" y="4548120"/>
            <a:ext cx="2913000" cy="501866"/>
            <a:chOff x="2811127" y="4320843"/>
            <a:chExt cx="2913000" cy="501866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6D2AED6-4DB3-40D1-E244-9EA831F7822B}"/>
                </a:ext>
              </a:extLst>
            </p:cNvPr>
            <p:cNvSpPr/>
            <p:nvPr/>
          </p:nvSpPr>
          <p:spPr>
            <a:xfrm>
              <a:off x="4477417" y="4336220"/>
              <a:ext cx="1246710" cy="206495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66CBF25-1C8C-3394-4F0D-CB467B0E447B}"/>
                </a:ext>
              </a:extLst>
            </p:cNvPr>
            <p:cNvSpPr/>
            <p:nvPr/>
          </p:nvSpPr>
          <p:spPr>
            <a:xfrm>
              <a:off x="2811127" y="4599564"/>
              <a:ext cx="581189" cy="2231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D13BCF33-6610-984B-A8EB-C5586D1B4A91}"/>
                </a:ext>
              </a:extLst>
            </p:cNvPr>
            <p:cNvSpPr txBox="1"/>
            <p:nvPr/>
          </p:nvSpPr>
          <p:spPr>
            <a:xfrm>
              <a:off x="3635896" y="4320843"/>
              <a:ext cx="941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compile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660E94C-443B-C77D-15E7-2F446633B0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2316" y="4542715"/>
              <a:ext cx="1539723" cy="1767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7E99B06-FFDB-BD0F-EBB5-210087D35931}"/>
              </a:ext>
            </a:extLst>
          </p:cNvPr>
          <p:cNvGrpSpPr/>
          <p:nvPr/>
        </p:nvGrpSpPr>
        <p:grpSpPr>
          <a:xfrm>
            <a:off x="4265518" y="4995692"/>
            <a:ext cx="3942847" cy="527837"/>
            <a:chOff x="2168875" y="4768415"/>
            <a:chExt cx="3942847" cy="527837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8F61593-9111-2B1A-CE36-6A85E678B39E}"/>
                </a:ext>
              </a:extLst>
            </p:cNvPr>
            <p:cNvSpPr/>
            <p:nvPr/>
          </p:nvSpPr>
          <p:spPr>
            <a:xfrm>
              <a:off x="4499991" y="4768415"/>
              <a:ext cx="1611731" cy="29092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A8A4014-97F4-E139-E6E2-6DB7F60E07F4}"/>
                </a:ext>
              </a:extLst>
            </p:cNvPr>
            <p:cNvSpPr/>
            <p:nvPr/>
          </p:nvSpPr>
          <p:spPr>
            <a:xfrm>
              <a:off x="2168875" y="5112391"/>
              <a:ext cx="530916" cy="1838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822419FD-F8F2-E801-CB0D-000A8F37BAE3}"/>
                </a:ext>
              </a:extLst>
            </p:cNvPr>
            <p:cNvSpPr txBox="1"/>
            <p:nvPr/>
          </p:nvSpPr>
          <p:spPr>
            <a:xfrm>
              <a:off x="3635895" y="486741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link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D6EF81F-DCE0-2E97-FF7B-BA7765F5CC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791" y="5079232"/>
              <a:ext cx="2448272" cy="16425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BBF54AB-245C-6E2E-917B-9645542F90BF}"/>
              </a:ext>
            </a:extLst>
          </p:cNvPr>
          <p:cNvGrpSpPr/>
          <p:nvPr/>
        </p:nvGrpSpPr>
        <p:grpSpPr>
          <a:xfrm>
            <a:off x="6668642" y="5389784"/>
            <a:ext cx="1117448" cy="369332"/>
            <a:chOff x="6525407" y="5346367"/>
            <a:chExt cx="1117448" cy="36933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D6B2E55-F77D-8C68-9771-DC3853E59CDA}"/>
                </a:ext>
              </a:extLst>
            </p:cNvPr>
            <p:cNvSpPr/>
            <p:nvPr/>
          </p:nvSpPr>
          <p:spPr>
            <a:xfrm>
              <a:off x="6525407" y="5392524"/>
              <a:ext cx="576064" cy="2909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TextBox 16">
              <a:extLst>
                <a:ext uri="{FF2B5EF4-FFF2-40B4-BE49-F238E27FC236}">
                  <a16:creationId xmlns:a16="http://schemas.microsoft.com/office/drawing/2014/main" id="{1CD04E97-3CA1-36BD-AD3A-B0203F13E336}"/>
                </a:ext>
              </a:extLst>
            </p:cNvPr>
            <p:cNvSpPr txBox="1"/>
            <p:nvPr/>
          </p:nvSpPr>
          <p:spPr>
            <a:xfrm>
              <a:off x="7129573" y="534636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run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613B78-0E12-B9F9-93ED-ED8B21824502}"/>
              </a:ext>
            </a:extLst>
          </p:cNvPr>
          <p:cNvGrpSpPr/>
          <p:nvPr/>
        </p:nvGrpSpPr>
        <p:grpSpPr>
          <a:xfrm>
            <a:off x="4249193" y="5691818"/>
            <a:ext cx="1799086" cy="861554"/>
            <a:chOff x="4221388" y="5286420"/>
            <a:chExt cx="1799086" cy="69106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53B1B7C-403B-4D45-B04A-5D334D29E6C7}"/>
                </a:ext>
              </a:extLst>
            </p:cNvPr>
            <p:cNvSpPr/>
            <p:nvPr/>
          </p:nvSpPr>
          <p:spPr>
            <a:xfrm>
              <a:off x="4221388" y="5286420"/>
              <a:ext cx="1006998" cy="1735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圆角矩形标注 3">
              <a:extLst>
                <a:ext uri="{FF2B5EF4-FFF2-40B4-BE49-F238E27FC236}">
                  <a16:creationId xmlns:a16="http://schemas.microsoft.com/office/drawing/2014/main" id="{E40235CF-EBC4-1FF7-CC99-207352DE74F1}"/>
                </a:ext>
              </a:extLst>
            </p:cNvPr>
            <p:cNvSpPr/>
            <p:nvPr/>
          </p:nvSpPr>
          <p:spPr>
            <a:xfrm>
              <a:off x="4499993" y="5591752"/>
              <a:ext cx="1520481" cy="385735"/>
            </a:xfrm>
            <a:prstGeom prst="wedgeRoundRectCallout">
              <a:avLst>
                <a:gd name="adj1" fmla="val -30687"/>
                <a:gd name="adj2" fmla="val -9849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The</a:t>
              </a:r>
              <a:r>
                <a:rPr lang="zh-CN" altLang="en-US" sz="2000" dirty="0">
                  <a:solidFill>
                    <a:prstClr val="white"/>
                  </a:solidFill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</a:rPr>
                <a:t>output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31" name="TextBox 1">
            <a:extLst>
              <a:ext uri="{FF2B5EF4-FFF2-40B4-BE49-F238E27FC236}">
                <a16:creationId xmlns:a16="http://schemas.microsoft.com/office/drawing/2014/main" id="{28743A72-D6F9-2122-0943-192CDCB28CE1}"/>
              </a:ext>
            </a:extLst>
          </p:cNvPr>
          <p:cNvSpPr txBox="1"/>
          <p:nvPr/>
        </p:nvSpPr>
        <p:spPr>
          <a:xfrm>
            <a:off x="1609244" y="184385"/>
            <a:ext cx="3816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Use </a:t>
            </a:r>
            <a:r>
              <a:rPr lang="en-US" altLang="zh-CN" sz="2400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gcc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to compile the .c file.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96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F9A94B4-F1DF-B0A2-A0BD-F179170D5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90" y="908720"/>
            <a:ext cx="10111089" cy="57520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45324" y="79688"/>
            <a:ext cx="9735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The default output executable file is called “a.exe”(Windows) or “</a:t>
            </a:r>
            <a:r>
              <a:rPr lang="en-US" altLang="zh-CN" sz="24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a.out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”(Unix and Mac OS) if you don’t specify the name in compiling and linking step.</a:t>
            </a:r>
            <a:endParaRPr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D3DE983-54F6-40E6-A242-7E418AA84A0D}"/>
              </a:ext>
            </a:extLst>
          </p:cNvPr>
          <p:cNvGrpSpPr/>
          <p:nvPr/>
        </p:nvGrpSpPr>
        <p:grpSpPr>
          <a:xfrm>
            <a:off x="4419443" y="4852006"/>
            <a:ext cx="3898039" cy="809242"/>
            <a:chOff x="5130134" y="5363924"/>
            <a:chExt cx="3898039" cy="809242"/>
          </a:xfrm>
        </p:grpSpPr>
        <p:sp>
          <p:nvSpPr>
            <p:cNvPr id="4" name="矩形 3"/>
            <p:cNvSpPr/>
            <p:nvPr/>
          </p:nvSpPr>
          <p:spPr>
            <a:xfrm>
              <a:off x="7340984" y="5713592"/>
              <a:ext cx="77063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73718" y="5363924"/>
              <a:ext cx="1754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/>
                  <a:ea typeface="宋体" panose="02010600030101010101" pitchFamily="2" charset="-122"/>
                </a:rPr>
                <a:t>compile and link</a:t>
              </a:r>
              <a:endParaRPr lang="zh-CN" altLang="en-US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130134" y="6017299"/>
              <a:ext cx="382663" cy="1558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8F82A10-E51E-4871-962E-F8B6EB47C67B}"/>
              </a:ext>
            </a:extLst>
          </p:cNvPr>
          <p:cNvGrpSpPr/>
          <p:nvPr/>
        </p:nvGrpSpPr>
        <p:grpSpPr>
          <a:xfrm>
            <a:off x="6626551" y="5556560"/>
            <a:ext cx="1250257" cy="369332"/>
            <a:chOff x="6696236" y="6013300"/>
            <a:chExt cx="1250257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7380312" y="6013300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/>
                  <a:ea typeface="宋体" panose="02010600030101010101" pitchFamily="2" charset="-122"/>
                </a:rPr>
                <a:t>run </a:t>
              </a:r>
              <a:endParaRPr lang="zh-CN" altLang="en-US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696236" y="6102588"/>
              <a:ext cx="577482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1C93030-EEB0-47F8-A310-047F83CE0616}"/>
              </a:ext>
            </a:extLst>
          </p:cNvPr>
          <p:cNvGrpSpPr/>
          <p:nvPr/>
        </p:nvGrpSpPr>
        <p:grpSpPr>
          <a:xfrm>
            <a:off x="3338334" y="5805267"/>
            <a:ext cx="1975175" cy="777621"/>
            <a:chOff x="4777429" y="5754454"/>
            <a:chExt cx="1975175" cy="62374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CD28FFA-93ED-42E1-A9B0-636A578FA272}"/>
                </a:ext>
              </a:extLst>
            </p:cNvPr>
            <p:cNvSpPr/>
            <p:nvPr/>
          </p:nvSpPr>
          <p:spPr>
            <a:xfrm>
              <a:off x="5796137" y="5754454"/>
              <a:ext cx="956467" cy="1732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圆角矩形标注 3">
              <a:extLst>
                <a:ext uri="{FF2B5EF4-FFF2-40B4-BE49-F238E27FC236}">
                  <a16:creationId xmlns:a16="http://schemas.microsoft.com/office/drawing/2014/main" id="{DF1367F2-8BD5-4035-87A0-94A168E28672}"/>
                </a:ext>
              </a:extLst>
            </p:cNvPr>
            <p:cNvSpPr/>
            <p:nvPr/>
          </p:nvSpPr>
          <p:spPr>
            <a:xfrm>
              <a:off x="4777429" y="6053008"/>
              <a:ext cx="1664497" cy="325187"/>
            </a:xfrm>
            <a:prstGeom prst="wedgeRoundRectCallout">
              <a:avLst>
                <a:gd name="adj1" fmla="val 23503"/>
                <a:gd name="adj2" fmla="val -11133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prstClr val="white"/>
                  </a:solidFill>
                </a:rPr>
                <a:t>The</a:t>
              </a:r>
              <a:r>
                <a:rPr lang="zh-CN" altLang="en-US" sz="2400" dirty="0">
                  <a:solidFill>
                    <a:prstClr val="white"/>
                  </a:solidFill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</a:rPr>
                <a:t>output</a:t>
              </a:r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531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104" y="931108"/>
            <a:ext cx="8229600" cy="78567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1.1 Install WSL on Windows </a:t>
            </a:r>
            <a:r>
              <a:rPr lang="en-US" altLang="zh-CN" sz="32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system</a:t>
            </a:r>
            <a:endParaRPr lang="en-US" sz="3200" b="1" dirty="0"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17104" y="1704160"/>
            <a:ext cx="9875440" cy="1296143"/>
          </a:xfrm>
        </p:spPr>
        <p:txBody>
          <a:bodyPr>
            <a:normAutofit fontScale="97500"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Step one</a:t>
            </a:r>
            <a:r>
              <a:rPr lang="en-US" altLang="zh-CN" dirty="0"/>
              <a:t>: enable the Windows Subsystem for Linux</a:t>
            </a:r>
          </a:p>
          <a:p>
            <a:pPr lvl="1"/>
            <a:r>
              <a:rPr lang="en-US" altLang="zh-CN" dirty="0"/>
              <a:t>Open the Control Panel and set the Windows functions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C3C484-C095-497C-B6D9-9C4973198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615" y="2968352"/>
            <a:ext cx="3499155" cy="355699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F590F98-CB95-4223-B360-634E548DB588}"/>
              </a:ext>
            </a:extLst>
          </p:cNvPr>
          <p:cNvSpPr/>
          <p:nvPr/>
        </p:nvSpPr>
        <p:spPr>
          <a:xfrm>
            <a:off x="8108631" y="5632648"/>
            <a:ext cx="21602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C979747-4B4A-42E3-84F8-F3E93EDF107C}"/>
              </a:ext>
            </a:extLst>
          </p:cNvPr>
          <p:cNvSpPr txBox="1">
            <a:spLocks/>
          </p:cNvSpPr>
          <p:nvPr/>
        </p:nvSpPr>
        <p:spPr>
          <a:xfrm>
            <a:off x="723269" y="109970"/>
            <a:ext cx="11608963" cy="957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/>
              <a:t>1 </a:t>
            </a:r>
            <a:r>
              <a:rPr lang="en-US" sz="3600" b="1" dirty="0">
                <a:sym typeface="+mn-ea"/>
              </a:rPr>
              <a:t>Download and install GCC on Windows 10 (Based on WSL) </a:t>
            </a:r>
            <a:endParaRPr lang="en-US" altLang="zh-CN" sz="36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D96595C-F4B1-4BA1-9372-7D1EF5F42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794" y="3034630"/>
            <a:ext cx="6048375" cy="29146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9D275C1-4714-4394-B723-0E6C0B09B99D}"/>
              </a:ext>
            </a:extLst>
          </p:cNvPr>
          <p:cNvSpPr/>
          <p:nvPr/>
        </p:nvSpPr>
        <p:spPr>
          <a:xfrm>
            <a:off x="4678733" y="4107106"/>
            <a:ext cx="1624589" cy="167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C54D449-B634-4469-D803-B168EF2AB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70" y="1261140"/>
            <a:ext cx="9581063" cy="5450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9142" y="179731"/>
            <a:ext cx="7115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4.3 Compile, Link and Run C++ programs </a:t>
            </a:r>
            <a:endParaRPr lang="zh-CN" altLang="en-US" sz="3200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6361" y="729787"/>
            <a:ext cx="738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Compile/Link/Run a simple C++ program – helloworld.cpp</a:t>
            </a:r>
            <a:endParaRPr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31E25D4-9975-D17B-25DC-F52B760E183D}"/>
              </a:ext>
            </a:extLst>
          </p:cNvPr>
          <p:cNvGrpSpPr/>
          <p:nvPr/>
        </p:nvGrpSpPr>
        <p:grpSpPr>
          <a:xfrm>
            <a:off x="1947599" y="1772816"/>
            <a:ext cx="6552728" cy="1440162"/>
            <a:chOff x="1199456" y="1772816"/>
            <a:chExt cx="6552728" cy="144016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DA24DEB-84FE-4497-A80D-B0FF462FE498}"/>
                </a:ext>
              </a:extLst>
            </p:cNvPr>
            <p:cNvGrpSpPr/>
            <p:nvPr/>
          </p:nvGrpSpPr>
          <p:grpSpPr>
            <a:xfrm>
              <a:off x="1199456" y="1988844"/>
              <a:ext cx="6552728" cy="1224134"/>
              <a:chOff x="2915817" y="6209145"/>
              <a:chExt cx="6552728" cy="981897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1E85AE9-5D76-4FAE-B828-544622D9561B}"/>
                  </a:ext>
                </a:extLst>
              </p:cNvPr>
              <p:cNvSpPr/>
              <p:nvPr/>
            </p:nvSpPr>
            <p:spPr>
              <a:xfrm>
                <a:off x="2915817" y="6209145"/>
                <a:ext cx="1656184" cy="1732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圆角矩形标注 3">
                <a:extLst>
                  <a:ext uri="{FF2B5EF4-FFF2-40B4-BE49-F238E27FC236}">
                    <a16:creationId xmlns:a16="http://schemas.microsoft.com/office/drawing/2014/main" id="{49113CE0-FBCE-48C5-894E-C5B8C505DF1B}"/>
                  </a:ext>
                </a:extLst>
              </p:cNvPr>
              <p:cNvSpPr/>
              <p:nvPr/>
            </p:nvSpPr>
            <p:spPr>
              <a:xfrm>
                <a:off x="3923929" y="6444034"/>
                <a:ext cx="5544616" cy="747008"/>
              </a:xfrm>
              <a:prstGeom prst="wedgeRoundRectCallout">
                <a:avLst>
                  <a:gd name="adj1" fmla="val -39052"/>
                  <a:gd name="adj2" fmla="val -81017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000" dirty="0">
                    <a:solidFill>
                      <a:prstClr val="white"/>
                    </a:solidFill>
                  </a:rPr>
                  <a:t>Click “New Folder” button to create a new folder in the current directory and input the folder name.</a:t>
                </a:r>
                <a:endParaRPr lang="zh-CN" altLang="en-US" sz="20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2486607-98A9-F91D-A2A4-8A031198953A}"/>
                </a:ext>
              </a:extLst>
            </p:cNvPr>
            <p:cNvSpPr/>
            <p:nvPr/>
          </p:nvSpPr>
          <p:spPr>
            <a:xfrm>
              <a:off x="2711624" y="1772816"/>
              <a:ext cx="288032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456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5E58344-21D6-F10B-A04A-9EC6FA0C4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70" y="351077"/>
            <a:ext cx="10717121" cy="6096851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AF7AE955-DE42-475B-B51B-7A6400E87D38}"/>
              </a:ext>
            </a:extLst>
          </p:cNvPr>
          <p:cNvGrpSpPr/>
          <p:nvPr/>
        </p:nvGrpSpPr>
        <p:grpSpPr>
          <a:xfrm>
            <a:off x="1646571" y="987377"/>
            <a:ext cx="6336704" cy="1596267"/>
            <a:chOff x="4067945" y="5496306"/>
            <a:chExt cx="6336704" cy="128039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1F739AD-F3C0-4CAF-A82B-21D7FED1AF2A}"/>
                </a:ext>
              </a:extLst>
            </p:cNvPr>
            <p:cNvSpPr/>
            <p:nvPr/>
          </p:nvSpPr>
          <p:spPr>
            <a:xfrm>
              <a:off x="4067945" y="5496306"/>
              <a:ext cx="1872208" cy="5722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圆角矩形标注 3">
              <a:extLst>
                <a:ext uri="{FF2B5EF4-FFF2-40B4-BE49-F238E27FC236}">
                  <a16:creationId xmlns:a16="http://schemas.microsoft.com/office/drawing/2014/main" id="{A1E46017-6EB7-479F-968C-5D1B0E59D7CB}"/>
                </a:ext>
              </a:extLst>
            </p:cNvPr>
            <p:cNvSpPr/>
            <p:nvPr/>
          </p:nvSpPr>
          <p:spPr>
            <a:xfrm>
              <a:off x="4932041" y="6126318"/>
              <a:ext cx="5472608" cy="650379"/>
            </a:xfrm>
            <a:prstGeom prst="wedgeRoundRectCallout">
              <a:avLst>
                <a:gd name="adj1" fmla="val -35860"/>
                <a:gd name="adj2" fmla="val -8418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Click “New File” button and input the file name with .</a:t>
              </a:r>
              <a:r>
                <a:rPr lang="en-US" altLang="zh-CN" sz="2000" dirty="0" err="1">
                  <a:solidFill>
                    <a:prstClr val="white"/>
                  </a:solidFill>
                </a:rPr>
                <a:t>cpp</a:t>
              </a:r>
              <a:r>
                <a:rPr lang="en-US" altLang="zh-CN" sz="2000" dirty="0">
                  <a:solidFill>
                    <a:prstClr val="white"/>
                  </a:solidFill>
                </a:rPr>
                <a:t> extension name in the current folder.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76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E8E0EB3-B6C9-700D-620B-EEF2F20C0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82" y="380574"/>
            <a:ext cx="10717121" cy="6096851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D2BCFC23-AE5E-4F54-A21A-64CCCEDB5247}"/>
              </a:ext>
            </a:extLst>
          </p:cNvPr>
          <p:cNvGrpSpPr/>
          <p:nvPr/>
        </p:nvGrpSpPr>
        <p:grpSpPr>
          <a:xfrm>
            <a:off x="4696727" y="1236874"/>
            <a:ext cx="6048672" cy="1688067"/>
            <a:chOff x="303665" y="5248550"/>
            <a:chExt cx="6048672" cy="135402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6BA15F0-29E2-43DF-BD10-ED7D835245A8}"/>
                </a:ext>
              </a:extLst>
            </p:cNvPr>
            <p:cNvSpPr/>
            <p:nvPr/>
          </p:nvSpPr>
          <p:spPr>
            <a:xfrm>
              <a:off x="303665" y="5248550"/>
              <a:ext cx="3024336" cy="13540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圆角矩形标注 3">
              <a:extLst>
                <a:ext uri="{FF2B5EF4-FFF2-40B4-BE49-F238E27FC236}">
                  <a16:creationId xmlns:a16="http://schemas.microsoft.com/office/drawing/2014/main" id="{345AAE00-B30F-4454-B091-BBF28FEE63AE}"/>
                </a:ext>
              </a:extLst>
            </p:cNvPr>
            <p:cNvSpPr/>
            <p:nvPr/>
          </p:nvSpPr>
          <p:spPr>
            <a:xfrm>
              <a:off x="3255993" y="5562920"/>
              <a:ext cx="3096344" cy="477101"/>
            </a:xfrm>
            <a:prstGeom prst="wedgeRoundRectCallout">
              <a:avLst>
                <a:gd name="adj1" fmla="val -64982"/>
                <a:gd name="adj2" fmla="val -4665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Input your code in the file 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695DDC3-D959-9A25-5E29-9953A0F5DBA3}"/>
              </a:ext>
            </a:extLst>
          </p:cNvPr>
          <p:cNvGrpSpPr/>
          <p:nvPr/>
        </p:nvGrpSpPr>
        <p:grpSpPr>
          <a:xfrm>
            <a:off x="6640943" y="5733261"/>
            <a:ext cx="4176464" cy="729449"/>
            <a:chOff x="303665" y="6256024"/>
            <a:chExt cx="4176464" cy="5851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C00E611-1949-9ECB-70AB-8EC09BA8CDCA}"/>
                </a:ext>
              </a:extLst>
            </p:cNvPr>
            <p:cNvSpPr/>
            <p:nvPr/>
          </p:nvSpPr>
          <p:spPr>
            <a:xfrm>
              <a:off x="303665" y="6256024"/>
              <a:ext cx="792088" cy="2310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圆角矩形标注 3">
              <a:extLst>
                <a:ext uri="{FF2B5EF4-FFF2-40B4-BE49-F238E27FC236}">
                  <a16:creationId xmlns:a16="http://schemas.microsoft.com/office/drawing/2014/main" id="{B8DB565A-B5DF-71AA-9CA1-FB142D7BA651}"/>
                </a:ext>
              </a:extLst>
            </p:cNvPr>
            <p:cNvSpPr/>
            <p:nvPr/>
          </p:nvSpPr>
          <p:spPr>
            <a:xfrm>
              <a:off x="1383785" y="6364026"/>
              <a:ext cx="3096344" cy="477101"/>
            </a:xfrm>
            <a:prstGeom prst="wedgeRoundRectCallout">
              <a:avLst>
                <a:gd name="adj1" fmla="val -64982"/>
                <a:gd name="adj2" fmla="val -4665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Input “clear” command to delete all the commands.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238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A07A7E2-0472-D2D8-97D1-D9A676786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60" y="611637"/>
            <a:ext cx="9895065" cy="6130543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B147EFB7-849B-4310-AFD2-3D6FC4A0A208}"/>
              </a:ext>
            </a:extLst>
          </p:cNvPr>
          <p:cNvGrpSpPr/>
          <p:nvPr/>
        </p:nvGrpSpPr>
        <p:grpSpPr>
          <a:xfrm>
            <a:off x="6864321" y="4437112"/>
            <a:ext cx="1449386" cy="369332"/>
            <a:chOff x="6084168" y="2086608"/>
            <a:chExt cx="1449386" cy="369332"/>
          </a:xfrm>
        </p:grpSpPr>
        <p:sp>
          <p:nvSpPr>
            <p:cNvPr id="5" name="矩形 4"/>
            <p:cNvSpPr/>
            <p:nvPr/>
          </p:nvSpPr>
          <p:spPr>
            <a:xfrm>
              <a:off x="6084168" y="2240867"/>
              <a:ext cx="941733" cy="1784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20272" y="2086608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/>
                  <a:ea typeface="宋体" panose="02010600030101010101" pitchFamily="2" charset="-122"/>
                </a:rPr>
                <a:t>run</a:t>
              </a:r>
              <a:endParaRPr lang="zh-CN" altLang="en-US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8635824-B3C5-4A26-921A-A79C640AD93B}"/>
              </a:ext>
            </a:extLst>
          </p:cNvPr>
          <p:cNvGrpSpPr/>
          <p:nvPr/>
        </p:nvGrpSpPr>
        <p:grpSpPr>
          <a:xfrm>
            <a:off x="5424162" y="3703408"/>
            <a:ext cx="2838615" cy="517680"/>
            <a:chOff x="4613705" y="852584"/>
            <a:chExt cx="2838615" cy="517680"/>
          </a:xfrm>
        </p:grpSpPr>
        <p:sp>
          <p:nvSpPr>
            <p:cNvPr id="3" name="矩形 2"/>
            <p:cNvSpPr/>
            <p:nvPr/>
          </p:nvSpPr>
          <p:spPr>
            <a:xfrm>
              <a:off x="6012160" y="852584"/>
              <a:ext cx="1440160" cy="1514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53864" y="1000932"/>
              <a:ext cx="941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/>
                  <a:ea typeface="宋体" panose="02010600030101010101" pitchFamily="2" charset="-122"/>
                </a:rPr>
                <a:t>compile</a:t>
              </a:r>
              <a:endParaRPr lang="zh-CN" altLang="en-US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613705" y="1116372"/>
              <a:ext cx="949572" cy="1932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5" name="直接箭头连接符 14"/>
            <p:cNvCxnSpPr>
              <a:cxnSpLocks/>
              <a:endCxn id="14" idx="3"/>
            </p:cNvCxnSpPr>
            <p:nvPr/>
          </p:nvCxnSpPr>
          <p:spPr>
            <a:xfrm flipH="1">
              <a:off x="5563277" y="1010224"/>
              <a:ext cx="1240971" cy="2027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A9B9101-25E2-4C63-87A5-DBE6C51CFFFB}"/>
              </a:ext>
            </a:extLst>
          </p:cNvPr>
          <p:cNvGrpSpPr/>
          <p:nvPr/>
        </p:nvGrpSpPr>
        <p:grpSpPr>
          <a:xfrm>
            <a:off x="4416049" y="4149080"/>
            <a:ext cx="4536504" cy="424696"/>
            <a:chOff x="3597576" y="1554464"/>
            <a:chExt cx="4536504" cy="424696"/>
          </a:xfrm>
        </p:grpSpPr>
        <p:sp>
          <p:nvSpPr>
            <p:cNvPr id="4" name="矩形 3"/>
            <p:cNvSpPr/>
            <p:nvPr/>
          </p:nvSpPr>
          <p:spPr>
            <a:xfrm>
              <a:off x="5968922" y="1554465"/>
              <a:ext cx="2165158" cy="1932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3760" y="155446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/>
                  <a:ea typeface="宋体" panose="02010600030101010101" pitchFamily="2" charset="-122"/>
                </a:rPr>
                <a:t>link</a:t>
              </a:r>
              <a:endParaRPr lang="zh-CN" altLang="en-US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597576" y="1822570"/>
              <a:ext cx="758400" cy="1565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8" name="直接箭头连接符 17"/>
            <p:cNvCxnSpPr>
              <a:cxnSpLocks/>
            </p:cNvCxnSpPr>
            <p:nvPr/>
          </p:nvCxnSpPr>
          <p:spPr>
            <a:xfrm flipH="1">
              <a:off x="4355976" y="1698480"/>
              <a:ext cx="2904918" cy="2532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416049" y="4726885"/>
            <a:ext cx="4807879" cy="871647"/>
            <a:chOff x="287523" y="4450502"/>
            <a:chExt cx="4807879" cy="871647"/>
          </a:xfrm>
        </p:grpSpPr>
        <p:sp>
          <p:nvSpPr>
            <p:cNvPr id="10" name="TextBox 9"/>
            <p:cNvSpPr txBox="1"/>
            <p:nvPr/>
          </p:nvSpPr>
          <p:spPr>
            <a:xfrm>
              <a:off x="4098013" y="4450502"/>
              <a:ext cx="9973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/>
                  <a:ea typeface="宋体" panose="02010600030101010101" pitchFamily="2" charset="-122"/>
                </a:rPr>
                <a:t>compile</a:t>
              </a:r>
            </a:p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/>
                  <a:ea typeface="宋体" panose="02010600030101010101" pitchFamily="2" charset="-122"/>
                </a:rPr>
                <a:t> and link</a:t>
              </a:r>
              <a:endParaRPr lang="zh-CN" altLang="en-US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6157" y="495281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/>
                  <a:ea typeface="宋体" panose="02010600030101010101" pitchFamily="2" charset="-122"/>
                </a:rPr>
                <a:t>run</a:t>
              </a:r>
              <a:endParaRPr lang="zh-CN" altLang="en-US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663787" y="4592771"/>
              <a:ext cx="1397781" cy="1925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707417" y="5024825"/>
              <a:ext cx="515777" cy="2153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87523" y="4900691"/>
              <a:ext cx="468823" cy="1925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1" name="直接箭头连接符 20"/>
            <p:cNvCxnSpPr>
              <a:cxnSpLocks/>
            </p:cNvCxnSpPr>
            <p:nvPr/>
          </p:nvCxnSpPr>
          <p:spPr>
            <a:xfrm flipH="1">
              <a:off x="791579" y="4768780"/>
              <a:ext cx="2855307" cy="1925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8">
            <a:extLst>
              <a:ext uri="{FF2B5EF4-FFF2-40B4-BE49-F238E27FC236}">
                <a16:creationId xmlns:a16="http://schemas.microsoft.com/office/drawing/2014/main" id="{8F98C656-5F9A-43ED-8CA2-F9BA12970997}"/>
              </a:ext>
            </a:extLst>
          </p:cNvPr>
          <p:cNvSpPr txBox="1"/>
          <p:nvPr/>
        </p:nvSpPr>
        <p:spPr>
          <a:xfrm>
            <a:off x="1395659" y="79211"/>
            <a:ext cx="10796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You need to use </a:t>
            </a:r>
            <a:r>
              <a:rPr lang="en-US" altLang="zh-CN" sz="20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g++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to compile C++ program.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The </a:t>
            </a:r>
            <a:r>
              <a:rPr lang="en-US" altLang="zh-CN" sz="20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-o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option is used to specify the output file name.</a:t>
            </a:r>
            <a:endParaRPr lang="zh-CN" altLang="en-US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5AC0335-D9FB-4A82-9200-A0BE07A2EE13}"/>
              </a:ext>
            </a:extLst>
          </p:cNvPr>
          <p:cNvGrpSpPr/>
          <p:nvPr/>
        </p:nvGrpSpPr>
        <p:grpSpPr>
          <a:xfrm>
            <a:off x="2615849" y="4463741"/>
            <a:ext cx="2876261" cy="470743"/>
            <a:chOff x="2913534" y="5417644"/>
            <a:chExt cx="2876261" cy="377589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6A90292-FD6D-48C0-A4E5-15CCE26E45F4}"/>
                </a:ext>
              </a:extLst>
            </p:cNvPr>
            <p:cNvSpPr/>
            <p:nvPr/>
          </p:nvSpPr>
          <p:spPr>
            <a:xfrm>
              <a:off x="4713734" y="5640786"/>
              <a:ext cx="1076061" cy="1544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圆角矩形标注 3">
              <a:extLst>
                <a:ext uri="{FF2B5EF4-FFF2-40B4-BE49-F238E27FC236}">
                  <a16:creationId xmlns:a16="http://schemas.microsoft.com/office/drawing/2014/main" id="{57AD0CBA-0BFE-4D25-8E1F-C0F9110DB84E}"/>
                </a:ext>
              </a:extLst>
            </p:cNvPr>
            <p:cNvSpPr/>
            <p:nvPr/>
          </p:nvSpPr>
          <p:spPr>
            <a:xfrm>
              <a:off x="2913534" y="5417644"/>
              <a:ext cx="1520481" cy="325187"/>
            </a:xfrm>
            <a:prstGeom prst="wedgeRoundRectCallout">
              <a:avLst>
                <a:gd name="adj1" fmla="val 65498"/>
                <a:gd name="adj2" fmla="val 3917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The</a:t>
              </a:r>
              <a:r>
                <a:rPr lang="zh-CN" altLang="en-US" sz="2000" dirty="0">
                  <a:solidFill>
                    <a:prstClr val="white"/>
                  </a:solidFill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</a:rPr>
                <a:t>output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7587819-EFBB-41A0-84DE-08AA6E6AAB4C}"/>
              </a:ext>
            </a:extLst>
          </p:cNvPr>
          <p:cNvGrpSpPr/>
          <p:nvPr/>
        </p:nvGrpSpPr>
        <p:grpSpPr>
          <a:xfrm>
            <a:off x="2615849" y="5454073"/>
            <a:ext cx="2759152" cy="470418"/>
            <a:chOff x="4459286" y="5749957"/>
            <a:chExt cx="2759152" cy="37733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7C38E8C-FEF2-44C3-B01F-DEE77DA2F786}"/>
                </a:ext>
              </a:extLst>
            </p:cNvPr>
            <p:cNvSpPr/>
            <p:nvPr/>
          </p:nvSpPr>
          <p:spPr>
            <a:xfrm>
              <a:off x="6282334" y="5749957"/>
              <a:ext cx="936104" cy="1504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圆角矩形标注 3">
              <a:extLst>
                <a:ext uri="{FF2B5EF4-FFF2-40B4-BE49-F238E27FC236}">
                  <a16:creationId xmlns:a16="http://schemas.microsoft.com/office/drawing/2014/main" id="{FF87641F-E08F-48D8-AFD6-DF92D27426EF}"/>
                </a:ext>
              </a:extLst>
            </p:cNvPr>
            <p:cNvSpPr/>
            <p:nvPr/>
          </p:nvSpPr>
          <p:spPr>
            <a:xfrm>
              <a:off x="4459286" y="5802100"/>
              <a:ext cx="1493609" cy="325187"/>
            </a:xfrm>
            <a:prstGeom prst="wedgeRoundRectCallout">
              <a:avLst>
                <a:gd name="adj1" fmla="val 68452"/>
                <a:gd name="adj2" fmla="val -4570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The</a:t>
              </a:r>
              <a:r>
                <a:rPr lang="zh-CN" altLang="en-US" sz="2000" dirty="0">
                  <a:solidFill>
                    <a:prstClr val="white"/>
                  </a:solidFill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</a:rPr>
                <a:t>output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椭圆 18">
            <a:extLst>
              <a:ext uri="{FF2B5EF4-FFF2-40B4-BE49-F238E27FC236}">
                <a16:creationId xmlns:a16="http://schemas.microsoft.com/office/drawing/2014/main" id="{D3A3C259-DE4B-1DDB-A538-5ED395BAF2CD}"/>
              </a:ext>
            </a:extLst>
          </p:cNvPr>
          <p:cNvSpPr/>
          <p:nvPr/>
        </p:nvSpPr>
        <p:spPr>
          <a:xfrm>
            <a:off x="6576289" y="3458496"/>
            <a:ext cx="504056" cy="2532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72A47A9-27DE-23B5-6978-43BC8472B7CB}"/>
              </a:ext>
            </a:extLst>
          </p:cNvPr>
          <p:cNvGrpSpPr/>
          <p:nvPr/>
        </p:nvGrpSpPr>
        <p:grpSpPr>
          <a:xfrm>
            <a:off x="6818625" y="5481265"/>
            <a:ext cx="3131317" cy="909355"/>
            <a:chOff x="2663787" y="4450502"/>
            <a:chExt cx="3131317" cy="909355"/>
          </a:xfrm>
        </p:grpSpPr>
        <p:sp>
          <p:nvSpPr>
            <p:cNvPr id="39" name="TextBox 9">
              <a:extLst>
                <a:ext uri="{FF2B5EF4-FFF2-40B4-BE49-F238E27FC236}">
                  <a16:creationId xmlns:a16="http://schemas.microsoft.com/office/drawing/2014/main" id="{53FF41F1-A5EB-A3A4-9D5E-0B36ECF465B7}"/>
                </a:ext>
              </a:extLst>
            </p:cNvPr>
            <p:cNvSpPr txBox="1"/>
            <p:nvPr/>
          </p:nvSpPr>
          <p:spPr>
            <a:xfrm>
              <a:off x="4797715" y="4450502"/>
              <a:ext cx="9973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/>
                  <a:ea typeface="宋体" panose="02010600030101010101" pitchFamily="2" charset="-122"/>
                </a:rPr>
                <a:t>compile</a:t>
              </a:r>
            </a:p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/>
                  <a:ea typeface="宋体" panose="02010600030101010101" pitchFamily="2" charset="-122"/>
                </a:rPr>
                <a:t> and link</a:t>
              </a:r>
              <a:endParaRPr lang="zh-CN" altLang="en-US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0" name="TextBox 10">
              <a:extLst>
                <a:ext uri="{FF2B5EF4-FFF2-40B4-BE49-F238E27FC236}">
                  <a16:creationId xmlns:a16="http://schemas.microsoft.com/office/drawing/2014/main" id="{4C918444-6A14-43CD-9C68-ED2EED5C2E75}"/>
                </a:ext>
              </a:extLst>
            </p:cNvPr>
            <p:cNvSpPr txBox="1"/>
            <p:nvPr/>
          </p:nvSpPr>
          <p:spPr>
            <a:xfrm>
              <a:off x="3636361" y="4990525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/>
                  <a:ea typeface="宋体" panose="02010600030101010101" pitchFamily="2" charset="-122"/>
                </a:rPr>
                <a:t>run</a:t>
              </a:r>
              <a:endParaRPr lang="zh-CN" altLang="en-US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2AA218E-B1A5-F816-F1CF-91137E1F2FE2}"/>
                </a:ext>
              </a:extLst>
            </p:cNvPr>
            <p:cNvSpPr/>
            <p:nvPr/>
          </p:nvSpPr>
          <p:spPr>
            <a:xfrm>
              <a:off x="2663787" y="4592771"/>
              <a:ext cx="2133928" cy="2022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107E2B4-348B-5F0A-8BEB-7D3100199F8F}"/>
                </a:ext>
              </a:extLst>
            </p:cNvPr>
            <p:cNvSpPr/>
            <p:nvPr/>
          </p:nvSpPr>
          <p:spPr>
            <a:xfrm>
              <a:off x="2707417" y="5024826"/>
              <a:ext cx="928944" cy="228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42884E3-6165-3EAA-6F0D-2064EB1C7C6E}"/>
                </a:ext>
              </a:extLst>
            </p:cNvPr>
            <p:cNvSpPr/>
            <p:nvPr/>
          </p:nvSpPr>
          <p:spPr>
            <a:xfrm>
              <a:off x="3320780" y="4900691"/>
              <a:ext cx="897399" cy="1961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EE3BEE8-6279-4B55-36DF-91C8F76E37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3314" y="4768780"/>
              <a:ext cx="113572" cy="1468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AEBF727-963C-E63E-3DB5-2A4C014ACB31}"/>
              </a:ext>
            </a:extLst>
          </p:cNvPr>
          <p:cNvGrpSpPr/>
          <p:nvPr/>
        </p:nvGrpSpPr>
        <p:grpSpPr>
          <a:xfrm>
            <a:off x="2543841" y="6198942"/>
            <a:ext cx="2759152" cy="470418"/>
            <a:chOff x="4459286" y="5749957"/>
            <a:chExt cx="2759152" cy="37733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4D7CC29-C24B-5C43-7E64-9ADC702CFC53}"/>
                </a:ext>
              </a:extLst>
            </p:cNvPr>
            <p:cNvSpPr/>
            <p:nvPr/>
          </p:nvSpPr>
          <p:spPr>
            <a:xfrm>
              <a:off x="6282334" y="5749957"/>
              <a:ext cx="936104" cy="1504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圆角矩形标注 3">
              <a:extLst>
                <a:ext uri="{FF2B5EF4-FFF2-40B4-BE49-F238E27FC236}">
                  <a16:creationId xmlns:a16="http://schemas.microsoft.com/office/drawing/2014/main" id="{D137CA31-0179-929D-D5B2-1A18A2508A6F}"/>
                </a:ext>
              </a:extLst>
            </p:cNvPr>
            <p:cNvSpPr/>
            <p:nvPr/>
          </p:nvSpPr>
          <p:spPr>
            <a:xfrm>
              <a:off x="4459286" y="5802100"/>
              <a:ext cx="1493609" cy="325187"/>
            </a:xfrm>
            <a:prstGeom prst="wedgeRoundRectCallout">
              <a:avLst>
                <a:gd name="adj1" fmla="val 68452"/>
                <a:gd name="adj2" fmla="val -4570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The</a:t>
              </a:r>
              <a:r>
                <a:rPr lang="zh-CN" altLang="en-US" sz="2000" dirty="0">
                  <a:solidFill>
                    <a:prstClr val="white"/>
                  </a:solidFill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</a:rPr>
                <a:t>output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2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2532" y="692696"/>
            <a:ext cx="5055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5.1 Formatting output with </a:t>
            </a:r>
            <a:r>
              <a:rPr lang="en-US" altLang="zh-CN" sz="2800" b="1" i="1" dirty="0" err="1"/>
              <a:t>printf</a:t>
            </a:r>
            <a:endParaRPr lang="zh-CN" altLang="en-US" sz="2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423592" y="1052737"/>
            <a:ext cx="556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err="1"/>
              <a:t>printf</a:t>
            </a:r>
            <a:r>
              <a:rPr lang="en-US" altLang="zh-CN" sz="2800" b="1" i="1" dirty="0"/>
              <a:t> </a:t>
            </a:r>
            <a:r>
              <a:rPr lang="en-US" altLang="zh-CN" sz="2800" dirty="0"/>
              <a:t>(</a:t>
            </a:r>
            <a:r>
              <a:rPr lang="en-US" altLang="zh-CN" sz="3200" i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format-control-string, other-arguments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39416" y="1484784"/>
            <a:ext cx="1065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/>
              <a:t>format-control-string</a:t>
            </a:r>
            <a:r>
              <a:rPr lang="en-US" altLang="zh-CN" sz="2000" dirty="0"/>
              <a:t> describes the output format, which consists of conversion specifiers, field widths, precisions and literal characters with percent sign(%).</a:t>
            </a:r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2567609" y="2192670"/>
            <a:ext cx="6032401" cy="4568790"/>
            <a:chOff x="784549" y="2132856"/>
            <a:chExt cx="6032401" cy="456879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549" y="2132856"/>
              <a:ext cx="6019700" cy="2863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250" y="4941168"/>
              <a:ext cx="6019700" cy="1760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2580308" y="2708920"/>
            <a:ext cx="707380" cy="3744416"/>
            <a:chOff x="1056308" y="2708920"/>
            <a:chExt cx="707380" cy="3744416"/>
          </a:xfrm>
        </p:grpSpPr>
        <p:sp>
          <p:nvSpPr>
            <p:cNvPr id="5" name="矩形 4"/>
            <p:cNvSpPr/>
            <p:nvPr/>
          </p:nvSpPr>
          <p:spPr>
            <a:xfrm>
              <a:off x="1056309" y="2708920"/>
              <a:ext cx="419347" cy="216024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15616" y="5229200"/>
              <a:ext cx="648072" cy="216024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56308" y="6237312"/>
              <a:ext cx="419347" cy="216024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FA4C1317-FD4F-4A8F-91F1-67BA687A11D9}"/>
              </a:ext>
            </a:extLst>
          </p:cNvPr>
          <p:cNvSpPr txBox="1">
            <a:spLocks/>
          </p:cNvSpPr>
          <p:nvPr/>
        </p:nvSpPr>
        <p:spPr>
          <a:xfrm>
            <a:off x="1312532" y="-27383"/>
            <a:ext cx="87484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/>
              <a:t>5 Terminal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332656"/>
            <a:ext cx="2087723" cy="614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1" y="309860"/>
            <a:ext cx="1732987" cy="618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6085674" y="620688"/>
            <a:ext cx="4582327" cy="2232248"/>
            <a:chOff x="4561673" y="620688"/>
            <a:chExt cx="4582327" cy="2232248"/>
          </a:xfrm>
        </p:grpSpPr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1673" y="1052736"/>
              <a:ext cx="4582327" cy="18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561673" y="620688"/>
              <a:ext cx="1039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Example: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023993" y="3284984"/>
            <a:ext cx="4555651" cy="1165324"/>
            <a:chOff x="4499992" y="3284984"/>
            <a:chExt cx="4555651" cy="1165324"/>
          </a:xfrm>
        </p:grpSpPr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3658220"/>
              <a:ext cx="4555651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561673" y="3284984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Sample output: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414F68-495D-8A5C-4400-8C1591B11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64" y="1401941"/>
            <a:ext cx="6480720" cy="5228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4370" y="110044"/>
            <a:ext cx="171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prstClr val="black"/>
                </a:solidFill>
              </a:rPr>
              <a:t>5.2</a:t>
            </a:r>
            <a:r>
              <a:rPr lang="en-US" altLang="zh-CN" sz="3600" b="1" i="1" dirty="0">
                <a:solidFill>
                  <a:prstClr val="black"/>
                </a:solidFill>
              </a:rPr>
              <a:t> </a:t>
            </a:r>
            <a:r>
              <a:rPr lang="en-US" altLang="zh-CN" sz="3600" b="1" i="1" dirty="0" err="1">
                <a:solidFill>
                  <a:prstClr val="black"/>
                </a:solidFill>
              </a:rPr>
              <a:t>cout</a:t>
            </a:r>
            <a:endParaRPr lang="zh-CN" altLang="en-US" sz="3600" b="1" i="1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4370" y="817548"/>
            <a:ext cx="8860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b="1" dirty="0" err="1">
                <a:solidFill>
                  <a:prstClr val="black"/>
                </a:solidFill>
              </a:rPr>
              <a:t>cout</a:t>
            </a:r>
            <a:r>
              <a:rPr lang="en-US" altLang="zh-CN" sz="2800" dirty="0">
                <a:solidFill>
                  <a:prstClr val="black"/>
                </a:solidFill>
              </a:rPr>
              <a:t> &lt;&lt; variable1(expression1) [&lt;&lt; variable2 &lt;&lt; variable n];</a:t>
            </a:r>
            <a:endParaRPr lang="zh-CN" altLang="en-US" sz="2800" b="1" i="1" dirty="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74356" y="5841268"/>
            <a:ext cx="2208288" cy="32403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355263-CBE4-FD7F-2721-3753D6E3B273}"/>
              </a:ext>
            </a:extLst>
          </p:cNvPr>
          <p:cNvSpPr/>
          <p:nvPr/>
        </p:nvSpPr>
        <p:spPr>
          <a:xfrm>
            <a:off x="3382468" y="3032956"/>
            <a:ext cx="5616624" cy="32403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438600" y="309923"/>
            <a:ext cx="8100392" cy="685800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6.1 Exercises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89735" y="1196340"/>
            <a:ext cx="881253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/>
              <a:t>Write a program to initialize three variables which equal to 0.1, 0.2, 0.3, then print them with two decimal points.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330" y="2531110"/>
            <a:ext cx="6019800" cy="1943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3395" y="4855845"/>
            <a:ext cx="84245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Your output should look like something above. You can use printf to achieve this, or you can explore the cout way.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438600" y="309923"/>
            <a:ext cx="8100392" cy="685800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6.2 Exercises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37861" y="977275"/>
            <a:ext cx="10456506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/>
              <a:t>Copy the following code into 3 files, and compile them together to an executable file. Find the bugs if there are some.</a:t>
            </a:r>
          </a:p>
          <a:p>
            <a:r>
              <a:rPr lang="en-US" altLang="zh-CN" sz="2400" dirty="0"/>
              <a:t>Step 1: Compile </a:t>
            </a:r>
            <a:r>
              <a:rPr lang="en-US" altLang="zh-CN" sz="2400" dirty="0" err="1"/>
              <a:t>main.cpp</a:t>
            </a:r>
            <a:endParaRPr lang="en-US" altLang="zh-CN" sz="2400" dirty="0"/>
          </a:p>
          <a:p>
            <a:r>
              <a:rPr lang="en-US" altLang="zh-CN" sz="2400" dirty="0"/>
              <a:t>Step 2: Compile </a:t>
            </a:r>
            <a:r>
              <a:rPr lang="en-US" altLang="zh-CN" sz="2400" dirty="0" err="1"/>
              <a:t>add.cpp</a:t>
            </a:r>
            <a:endParaRPr lang="en-US" altLang="zh-CN" sz="2400" dirty="0"/>
          </a:p>
          <a:p>
            <a:r>
              <a:rPr lang="en-US" altLang="zh-CN" sz="2400" dirty="0"/>
              <a:t>Step 3: Link the two object files.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8B9388A-91F5-E140-AFCC-7D6812DE2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861" y="3254587"/>
            <a:ext cx="4427425" cy="349755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100" dirty="0" err="1">
                <a:solidFill>
                  <a:srgbClr val="A31515"/>
                </a:solidFill>
                <a:latin typeface="Menlo" panose="020B0609030804020204" pitchFamily="49" charset="0"/>
              </a:rPr>
              <a:t>Add.h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　</a:t>
            </a:r>
            <a:r>
              <a:rPr lang="en-US" altLang="zh-CN" sz="1100" dirty="0">
                <a:solidFill>
                  <a:srgbClr val="098658"/>
                </a:solidFill>
                <a:latin typeface="Menlo" panose="020B0609030804020204" pitchFamily="49" charset="0"/>
              </a:rPr>
              <a:t>2147483647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　</a:t>
            </a:r>
            <a:r>
              <a:rPr lang="en-US" altLang="zh-CN" sz="11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　</a:t>
            </a:r>
            <a:r>
              <a:rPr lang="en-US" altLang="zh-CN" sz="11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795E26"/>
                </a:solidFill>
                <a:latin typeface="Menlo" panose="020B0609030804020204" pitchFamily="49" charset="0"/>
              </a:rPr>
              <a:t>add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；</a:t>
            </a:r>
          </a:p>
          <a:p>
            <a:pPr marL="0" indent="0">
              <a:buNone/>
            </a:pPr>
            <a:b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“The result is ”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&lt;&lt; result &lt;&lt;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7BA855-10FD-534E-8E52-A5F06D4A46A1}"/>
              </a:ext>
            </a:extLst>
          </p:cNvPr>
          <p:cNvSpPr/>
          <p:nvPr/>
        </p:nvSpPr>
        <p:spPr>
          <a:xfrm>
            <a:off x="1135161" y="2897819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main.cpp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BDF7EB4-5BFB-994F-84F0-CCED7D69F352}"/>
              </a:ext>
            </a:extLst>
          </p:cNvPr>
          <p:cNvSpPr txBox="1">
            <a:spLocks/>
          </p:cNvSpPr>
          <p:nvPr/>
        </p:nvSpPr>
        <p:spPr>
          <a:xfrm>
            <a:off x="6244063" y="3254587"/>
            <a:ext cx="4324186" cy="7789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#pragma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enlo" panose="020B0609030804020204" pitchFamily="49" charset="0"/>
              </a:rPr>
              <a:t>once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795E26"/>
                </a:solidFill>
                <a:latin typeface="Menlo" panose="020B0609030804020204" pitchFamily="49" charset="0"/>
              </a:rPr>
              <a:t>add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E42C64-5F38-3B4D-B7EB-746816285F17}"/>
              </a:ext>
            </a:extLst>
          </p:cNvPr>
          <p:cNvSpPr/>
          <p:nvPr/>
        </p:nvSpPr>
        <p:spPr>
          <a:xfrm>
            <a:off x="6141362" y="2897818"/>
            <a:ext cx="88197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add.h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3510EBD-4392-3743-A4AA-921B61A60F2B}"/>
              </a:ext>
            </a:extLst>
          </p:cNvPr>
          <p:cNvSpPr txBox="1">
            <a:spLocks/>
          </p:cNvSpPr>
          <p:nvPr/>
        </p:nvSpPr>
        <p:spPr>
          <a:xfrm>
            <a:off x="6244063" y="4687630"/>
            <a:ext cx="4324186" cy="1644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100" dirty="0" err="1">
                <a:solidFill>
                  <a:srgbClr val="A31515"/>
                </a:solidFill>
                <a:latin typeface="Menlo" panose="020B0609030804020204" pitchFamily="49" charset="0"/>
              </a:rPr>
              <a:t>add.h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795E26"/>
                </a:solidFill>
                <a:latin typeface="Menlo" panose="020B0609030804020204" pitchFamily="49" charset="0"/>
              </a:rPr>
              <a:t>Add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number1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number2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n1 + n2;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2A2542-E812-4242-BF6E-792156F4A80A}"/>
              </a:ext>
            </a:extLst>
          </p:cNvPr>
          <p:cNvSpPr/>
          <p:nvPr/>
        </p:nvSpPr>
        <p:spPr>
          <a:xfrm>
            <a:off x="6141362" y="4330861"/>
            <a:ext cx="116089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add.cpp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0B697F9-6475-44D2-B4C0-4DEE1AB46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34" y="3068960"/>
            <a:ext cx="3800475" cy="21907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E9E9760-18C2-4A73-934D-D956B7673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874" y="2564904"/>
            <a:ext cx="3704058" cy="36004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88D1D95-72C0-4DB2-9BB9-C2A99BD34683}"/>
              </a:ext>
            </a:extLst>
          </p:cNvPr>
          <p:cNvSpPr/>
          <p:nvPr/>
        </p:nvSpPr>
        <p:spPr>
          <a:xfrm>
            <a:off x="2678798" y="4077072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B90FD7-F79F-4008-B5CB-FC91E4A77238}"/>
              </a:ext>
            </a:extLst>
          </p:cNvPr>
          <p:cNvSpPr/>
          <p:nvPr/>
        </p:nvSpPr>
        <p:spPr>
          <a:xfrm>
            <a:off x="3182854" y="4797152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3F6161-3407-4601-8738-EED5058257F7}"/>
              </a:ext>
            </a:extLst>
          </p:cNvPr>
          <p:cNvSpPr/>
          <p:nvPr/>
        </p:nvSpPr>
        <p:spPr>
          <a:xfrm>
            <a:off x="7842840" y="3645024"/>
            <a:ext cx="1359274" cy="188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38CE77-330D-4BA0-99EB-75B7F89EA80D}"/>
              </a:ext>
            </a:extLst>
          </p:cNvPr>
          <p:cNvSpPr/>
          <p:nvPr/>
        </p:nvSpPr>
        <p:spPr>
          <a:xfrm>
            <a:off x="10047731" y="5805264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96E88ED1-69F0-C80C-9419-0B050B3A3DBA}"/>
              </a:ext>
            </a:extLst>
          </p:cNvPr>
          <p:cNvSpPr txBox="1">
            <a:spLocks/>
          </p:cNvSpPr>
          <p:nvPr/>
        </p:nvSpPr>
        <p:spPr>
          <a:xfrm>
            <a:off x="1391714" y="555054"/>
            <a:ext cx="10364363" cy="2339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B0F0"/>
                </a:solidFill>
              </a:rPr>
              <a:t>Step one</a:t>
            </a:r>
            <a:r>
              <a:rPr lang="en-US" altLang="zh-CN" dirty="0"/>
              <a:t>: enable the Windows Subsystem for Linux</a:t>
            </a:r>
          </a:p>
          <a:p>
            <a:pPr lvl="1"/>
            <a:r>
              <a:rPr lang="en-US" altLang="zh-CN" dirty="0"/>
              <a:t>Check Prerequisites: You must be running Windows 10 version 2004 and higher (Build 19041 and higher) or Windows 11.</a:t>
            </a:r>
          </a:p>
          <a:p>
            <a:pPr lvl="1"/>
            <a:r>
              <a:rPr lang="en-US" altLang="zh-CN" dirty="0"/>
              <a:t>To check your version and build number, select </a:t>
            </a:r>
            <a:r>
              <a:rPr lang="en-US" altLang="zh-CN" b="1" dirty="0"/>
              <a:t>Windows</a:t>
            </a:r>
            <a:r>
              <a:rPr lang="en-US" altLang="zh-CN" dirty="0"/>
              <a:t> logo key + </a:t>
            </a:r>
            <a:r>
              <a:rPr lang="en-US" altLang="zh-CN" b="1" dirty="0"/>
              <a:t>R</a:t>
            </a:r>
            <a:r>
              <a:rPr lang="en-US" altLang="zh-CN" dirty="0"/>
              <a:t>, type </a:t>
            </a:r>
            <a:r>
              <a:rPr lang="en-US" altLang="zh-CN" b="1" dirty="0" err="1"/>
              <a:t>winver</a:t>
            </a:r>
            <a:r>
              <a:rPr lang="en-US" altLang="zh-CN" dirty="0"/>
              <a:t>, select </a:t>
            </a:r>
            <a:r>
              <a:rPr lang="en-US" altLang="zh-CN" b="1" dirty="0"/>
              <a:t>OK</a:t>
            </a:r>
            <a:r>
              <a:rPr lang="en-US" altLang="zh-CN" dirty="0"/>
              <a:t>.</a:t>
            </a:r>
          </a:p>
          <a:p>
            <a:pPr lvl="1"/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2D512F-EBE9-EE38-4305-19D6F3D84BD6}"/>
              </a:ext>
            </a:extLst>
          </p:cNvPr>
          <p:cNvSpPr txBox="1"/>
          <p:nvPr/>
        </p:nvSpPr>
        <p:spPr>
          <a:xfrm>
            <a:off x="1513849" y="611828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https://learn.microsoft.com/en-us/windows/wsl/install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12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28E2E71-312E-4C0F-9A29-0E2FE0560D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5760" y="1544359"/>
          <a:ext cx="5148262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2558600" imgH="10831680" progId="Photoshop.Image.13">
                  <p:embed/>
                </p:oleObj>
              </mc:Choice>
              <mc:Fallback>
                <p:oleObj name="Image" r:id="rId2" imgW="12558600" imgH="10831680" progId="Photoshop.Image.13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28E2E71-312E-4C0F-9A29-0E2FE0560D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35760" y="1544359"/>
                        <a:ext cx="5148262" cy="446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1FF5D69A-C45E-4A31-A3BC-3E561F2B8FCE}"/>
              </a:ext>
            </a:extLst>
          </p:cNvPr>
          <p:cNvSpPr/>
          <p:nvPr/>
        </p:nvSpPr>
        <p:spPr>
          <a:xfrm>
            <a:off x="6240016" y="3429000"/>
            <a:ext cx="15841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1E441558-3279-4ABF-94E5-2B42B8472D66}"/>
              </a:ext>
            </a:extLst>
          </p:cNvPr>
          <p:cNvSpPr/>
          <p:nvPr/>
        </p:nvSpPr>
        <p:spPr>
          <a:xfrm>
            <a:off x="4172318" y="5120608"/>
            <a:ext cx="1944216" cy="396624"/>
          </a:xfrm>
          <a:prstGeom prst="wedgeRoundRectCallout">
            <a:avLst>
              <a:gd name="adj1" fmla="val -34077"/>
              <a:gd name="adj2" fmla="val 1169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 </a:t>
            </a:r>
            <a:r>
              <a:rPr lang="zh-CN" altLang="en-US" dirty="0"/>
              <a:t>命令提示符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28FD80AE-4555-450E-A8CE-3C65B5E5ED9C}"/>
              </a:ext>
            </a:extLst>
          </p:cNvPr>
          <p:cNvSpPr txBox="1">
            <a:spLocks/>
          </p:cNvSpPr>
          <p:nvPr/>
        </p:nvSpPr>
        <p:spPr>
          <a:xfrm>
            <a:off x="1375304" y="248216"/>
            <a:ext cx="9875440" cy="129614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B0F0"/>
                </a:solidFill>
              </a:rPr>
              <a:t>Step one</a:t>
            </a:r>
            <a:r>
              <a:rPr lang="en-US" altLang="zh-CN" dirty="0"/>
              <a:t>: enable the Windows Subsystem for Linux</a:t>
            </a:r>
          </a:p>
          <a:p>
            <a:pPr lvl="1"/>
            <a:r>
              <a:rPr lang="en-US" altLang="zh-CN" dirty="0"/>
              <a:t>Open </a:t>
            </a:r>
            <a:r>
              <a:rPr lang="en-US" altLang="zh-CN" dirty="0" err="1"/>
              <a:t>Powershell</a:t>
            </a:r>
            <a:r>
              <a:rPr lang="en-US" altLang="zh-CN" dirty="0"/>
              <a:t> or Windows Command Prompt in administrator mode and enter the </a:t>
            </a:r>
            <a:r>
              <a:rPr lang="en-US" altLang="zh-CN" b="1" i="1" dirty="0" err="1">
                <a:solidFill>
                  <a:srgbClr val="00B0F0"/>
                </a:solidFill>
              </a:rPr>
              <a:t>wsl</a:t>
            </a:r>
            <a:r>
              <a:rPr lang="en-US" altLang="zh-CN" b="1" i="1" dirty="0">
                <a:solidFill>
                  <a:srgbClr val="00B0F0"/>
                </a:solidFill>
              </a:rPr>
              <a:t> --install </a:t>
            </a:r>
            <a:r>
              <a:rPr lang="en-US" altLang="zh-CN" dirty="0"/>
              <a:t>command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08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C1D9120-F6C0-5B2A-B559-558F63D22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573" y="3781624"/>
            <a:ext cx="6064843" cy="28001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C44C1E6-2636-B92D-E4EF-C74A820E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394" y="276225"/>
            <a:ext cx="7267575" cy="315277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B6AB44A-C81F-F3B5-19E9-30CDCDD93A7C}"/>
              </a:ext>
            </a:extLst>
          </p:cNvPr>
          <p:cNvSpPr/>
          <p:nvPr/>
        </p:nvSpPr>
        <p:spPr>
          <a:xfrm>
            <a:off x="3574546" y="856376"/>
            <a:ext cx="1296144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66E58B4-0591-716B-D6FC-9457CE8C1B66}"/>
              </a:ext>
            </a:extLst>
          </p:cNvPr>
          <p:cNvGrpSpPr/>
          <p:nvPr/>
        </p:nvGrpSpPr>
        <p:grpSpPr>
          <a:xfrm>
            <a:off x="2258738" y="1772816"/>
            <a:ext cx="8084560" cy="1116704"/>
            <a:chOff x="891760" y="1772816"/>
            <a:chExt cx="8084560" cy="111670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BC49773-DA0A-2557-F5DB-1BA0FC901AD7}"/>
                </a:ext>
              </a:extLst>
            </p:cNvPr>
            <p:cNvSpPr/>
            <p:nvPr/>
          </p:nvSpPr>
          <p:spPr>
            <a:xfrm>
              <a:off x="891760" y="1772816"/>
              <a:ext cx="1891872" cy="2880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对话气泡: 圆角矩形 13">
              <a:extLst>
                <a:ext uri="{FF2B5EF4-FFF2-40B4-BE49-F238E27FC236}">
                  <a16:creationId xmlns:a16="http://schemas.microsoft.com/office/drawing/2014/main" id="{AB6E2FF2-16F4-D133-098F-0EF0ED96606D}"/>
                </a:ext>
              </a:extLst>
            </p:cNvPr>
            <p:cNvSpPr/>
            <p:nvPr/>
          </p:nvSpPr>
          <p:spPr>
            <a:xfrm>
              <a:off x="3143672" y="2276872"/>
              <a:ext cx="5832648" cy="612648"/>
            </a:xfrm>
            <a:prstGeom prst="wedgeRoundRectCallout">
              <a:avLst>
                <a:gd name="adj1" fmla="val -56521"/>
                <a:gd name="adj2" fmla="val -109222"/>
                <a:gd name="adj3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 usually downloads and installs Ubuntu in your computer.</a:t>
              </a:r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7E5E5F8-4807-7144-85C1-D79B9F061929}"/>
              </a:ext>
            </a:extLst>
          </p:cNvPr>
          <p:cNvGrpSpPr/>
          <p:nvPr/>
        </p:nvGrpSpPr>
        <p:grpSpPr>
          <a:xfrm>
            <a:off x="2223416" y="5733256"/>
            <a:ext cx="9876220" cy="747024"/>
            <a:chOff x="891760" y="1772816"/>
            <a:chExt cx="9876220" cy="74702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1495E43-4A83-3872-4B27-ED91E98D594B}"/>
                </a:ext>
              </a:extLst>
            </p:cNvPr>
            <p:cNvSpPr/>
            <p:nvPr/>
          </p:nvSpPr>
          <p:spPr>
            <a:xfrm>
              <a:off x="891760" y="1772816"/>
              <a:ext cx="4412152" cy="50405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对话气泡: 圆角矩形 17">
              <a:extLst>
                <a:ext uri="{FF2B5EF4-FFF2-40B4-BE49-F238E27FC236}">
                  <a16:creationId xmlns:a16="http://schemas.microsoft.com/office/drawing/2014/main" id="{A78C6CBB-ED54-6B17-1B8F-FCAAF3BDA68F}"/>
                </a:ext>
              </a:extLst>
            </p:cNvPr>
            <p:cNvSpPr/>
            <p:nvPr/>
          </p:nvSpPr>
          <p:spPr>
            <a:xfrm>
              <a:off x="5519936" y="1907192"/>
              <a:ext cx="5248044" cy="612648"/>
            </a:xfrm>
            <a:prstGeom prst="wedgeRoundRectCallout">
              <a:avLst>
                <a:gd name="adj1" fmla="val -56055"/>
                <a:gd name="adj2" fmla="val -35398"/>
                <a:gd name="adj3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If Ubuntu is not downloaded, terminate the current installation by </a:t>
              </a:r>
              <a:r>
                <a:rPr lang="en-US" altLang="zh-CN" b="1" dirty="0" err="1">
                  <a:solidFill>
                    <a:srgbClr val="FFFF00"/>
                  </a:solidFill>
                </a:rPr>
                <a:t>Ctrl+c</a:t>
              </a:r>
              <a:r>
                <a:rPr lang="en-US" altLang="zh-CN" dirty="0"/>
                <a:t> and restart your computer.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18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0E9639-0940-A818-9C1A-BF172342C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630" y="1120207"/>
            <a:ext cx="9500415" cy="49685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34816" y="273673"/>
            <a:ext cx="1065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Use the command </a:t>
            </a:r>
            <a:r>
              <a:rPr lang="en-US" altLang="zh-CN" sz="2000" dirty="0" err="1">
                <a:solidFill>
                  <a:srgbClr val="00B0F0"/>
                </a:solidFill>
                <a:latin typeface="Calibri" panose="020F0502020204030204"/>
                <a:ea typeface="等线" panose="02010600030101010101" charset="-122"/>
              </a:rPr>
              <a:t>wsl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/>
                <a:ea typeface="等线" panose="02010600030101010101" charset="-122"/>
              </a:rPr>
              <a:t> -l -o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to check which version of Ubuntu is valid to your system. Then use the command </a:t>
            </a:r>
            <a:r>
              <a:rPr lang="en-US" altLang="zh-CN" sz="2000" i="1" dirty="0" err="1">
                <a:solidFill>
                  <a:srgbClr val="00B0F0"/>
                </a:solidFill>
                <a:latin typeface="Calibri" panose="020F0502020204030204"/>
                <a:ea typeface="等线" panose="02010600030101010101" charset="-122"/>
              </a:rPr>
              <a:t>wsl</a:t>
            </a:r>
            <a:r>
              <a:rPr lang="en-US" altLang="zh-CN" sz="2000" i="1" dirty="0">
                <a:solidFill>
                  <a:srgbClr val="00B0F0"/>
                </a:solidFill>
                <a:latin typeface="Calibri" panose="020F0502020204030204"/>
                <a:ea typeface="等线" panose="02010600030101010101" charset="-122"/>
              </a:rPr>
              <a:t> --install –d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with the name of Ubuntu. For example, </a:t>
            </a:r>
            <a:r>
              <a:rPr lang="en-US" altLang="zh-CN" sz="2000" i="1" dirty="0" err="1">
                <a:solidFill>
                  <a:srgbClr val="00B0F0"/>
                </a:solidFill>
                <a:latin typeface="Calibri" panose="020F0502020204030204"/>
                <a:ea typeface="等线" panose="02010600030101010101" charset="-122"/>
              </a:rPr>
              <a:t>wsl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 </a:t>
            </a:r>
            <a:r>
              <a:rPr lang="en-US" altLang="zh-CN" sz="2000" i="1" dirty="0">
                <a:solidFill>
                  <a:srgbClr val="00B0F0"/>
                </a:solidFill>
                <a:latin typeface="Calibri" panose="020F0502020204030204"/>
                <a:ea typeface="等线" panose="02010600030101010101" charset="-122"/>
              </a:rPr>
              <a:t>--install –d Ubuntu-20.04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9155" y="2380750"/>
            <a:ext cx="2808312" cy="2056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话气泡: 圆角矩形 2"/>
          <p:cNvSpPr/>
          <p:nvPr/>
        </p:nvSpPr>
        <p:spPr>
          <a:xfrm>
            <a:off x="4616064" y="2855116"/>
            <a:ext cx="5588509" cy="540640"/>
          </a:xfrm>
          <a:prstGeom prst="wedgeRoundRectCallout">
            <a:avLst>
              <a:gd name="adj1" fmla="val -61072"/>
              <a:gd name="adj2" fmla="val -257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 the valid name and version of Linux  in your system. 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3B0C048-684F-C168-25E0-157607DC4072}"/>
              </a:ext>
            </a:extLst>
          </p:cNvPr>
          <p:cNvGrpSpPr/>
          <p:nvPr/>
        </p:nvGrpSpPr>
        <p:grpSpPr>
          <a:xfrm>
            <a:off x="3219798" y="1520208"/>
            <a:ext cx="6192688" cy="468632"/>
            <a:chOff x="1702334" y="3980897"/>
            <a:chExt cx="6192688" cy="46863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62D07C8-B377-22ED-A9AF-DF95AFF7F081}"/>
                </a:ext>
              </a:extLst>
            </p:cNvPr>
            <p:cNvSpPr/>
            <p:nvPr/>
          </p:nvSpPr>
          <p:spPr>
            <a:xfrm>
              <a:off x="1702334" y="4013177"/>
              <a:ext cx="1008112" cy="2044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对话气泡: 圆角矩形 2">
              <a:extLst>
                <a:ext uri="{FF2B5EF4-FFF2-40B4-BE49-F238E27FC236}">
                  <a16:creationId xmlns:a16="http://schemas.microsoft.com/office/drawing/2014/main" id="{078396FB-645C-3504-873C-57D87A9E277A}"/>
                </a:ext>
              </a:extLst>
            </p:cNvPr>
            <p:cNvSpPr/>
            <p:nvPr/>
          </p:nvSpPr>
          <p:spPr>
            <a:xfrm>
              <a:off x="3286509" y="3980897"/>
              <a:ext cx="4608513" cy="468632"/>
            </a:xfrm>
            <a:prstGeom prst="wedgeRoundRectCallout">
              <a:avLst>
                <a:gd name="adj1" fmla="val -63042"/>
                <a:gd name="adj2" fmla="val -2882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 the Linux distributions in your computer.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72C6E69-48CE-E9F0-0C73-D98F3A0DEA24}"/>
              </a:ext>
            </a:extLst>
          </p:cNvPr>
          <p:cNvGrpSpPr/>
          <p:nvPr/>
        </p:nvGrpSpPr>
        <p:grpSpPr>
          <a:xfrm>
            <a:off x="3219798" y="4485152"/>
            <a:ext cx="6984775" cy="960072"/>
            <a:chOff x="1702334" y="3993513"/>
            <a:chExt cx="6984775" cy="96007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42AC1E8-B750-1545-0C5C-A89A3F2A981A}"/>
                </a:ext>
              </a:extLst>
            </p:cNvPr>
            <p:cNvSpPr/>
            <p:nvPr/>
          </p:nvSpPr>
          <p:spPr>
            <a:xfrm>
              <a:off x="1702334" y="3993513"/>
              <a:ext cx="2592288" cy="2044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对话气泡: 圆角矩形 2">
              <a:extLst>
                <a:ext uri="{FF2B5EF4-FFF2-40B4-BE49-F238E27FC236}">
                  <a16:creationId xmlns:a16="http://schemas.microsoft.com/office/drawing/2014/main" id="{45AF015E-D4CF-C6B9-AA60-500797038B6F}"/>
                </a:ext>
              </a:extLst>
            </p:cNvPr>
            <p:cNvSpPr/>
            <p:nvPr/>
          </p:nvSpPr>
          <p:spPr>
            <a:xfrm>
              <a:off x="3142494" y="4412945"/>
              <a:ext cx="5544615" cy="540640"/>
            </a:xfrm>
            <a:prstGeom prst="wedgeRoundRectCallout">
              <a:avLst>
                <a:gd name="adj1" fmla="val -55331"/>
                <a:gd name="adj2" fmla="val -8659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Type the installation command to install Ubuntu 20.04.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328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495FC5D-AE53-097F-4384-722FF6065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30" y="765774"/>
            <a:ext cx="4321834" cy="571971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4091" y="57888"/>
            <a:ext cx="10598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If you use command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wsl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--install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and return the command instruction, it means that the default Ubuntu is not fit to your system(If you input the wrong command, it shows you the same window).</a:t>
            </a:r>
          </a:p>
        </p:txBody>
      </p:sp>
      <p:sp>
        <p:nvSpPr>
          <p:cNvPr id="2" name="内容占位符 5">
            <a:extLst>
              <a:ext uri="{FF2B5EF4-FFF2-40B4-BE49-F238E27FC236}">
                <a16:creationId xmlns:a16="http://schemas.microsoft.com/office/drawing/2014/main" id="{A023A1CB-5979-BD97-D810-5791F305F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027" y="976241"/>
            <a:ext cx="5796537" cy="1392146"/>
          </a:xfrm>
        </p:spPr>
        <p:txBody>
          <a:bodyPr>
            <a:normAutofit fontScale="97500"/>
          </a:bodyPr>
          <a:lstStyle/>
          <a:p>
            <a:pPr marL="0" indent="0" algn="l">
              <a:buNone/>
            </a:pPr>
            <a:r>
              <a:rPr lang="en-US" altLang="zh-CN" sz="2000" dirty="0"/>
              <a:t>At this time, you need open PowerShell as administrator and run:</a:t>
            </a:r>
          </a:p>
          <a:p>
            <a:pPr marL="0" indent="0">
              <a:buNone/>
            </a:pPr>
            <a:r>
              <a:rPr lang="en-US" altLang="zh-CN" sz="2000" b="0" i="0" dirty="0">
                <a:solidFill>
                  <a:srgbClr val="0070C0"/>
                </a:solidFill>
                <a:effectLst/>
                <a:latin typeface="SFMono-Regular"/>
              </a:rPr>
              <a:t>dism.exe /online /enable-feature /</a:t>
            </a:r>
            <a:r>
              <a:rPr lang="en-US" altLang="zh-CN" sz="2000" b="0" i="0" dirty="0" err="1">
                <a:solidFill>
                  <a:srgbClr val="0070C0"/>
                </a:solidFill>
                <a:effectLst/>
                <a:latin typeface="SFMono-Regular"/>
              </a:rPr>
              <a:t>featurename:VirtualMachinePlatform</a:t>
            </a:r>
            <a:r>
              <a:rPr lang="en-US" altLang="zh-CN" sz="2000" b="0" i="0" dirty="0">
                <a:solidFill>
                  <a:srgbClr val="0070C0"/>
                </a:solidFill>
                <a:effectLst/>
                <a:latin typeface="SFMono-Regular"/>
              </a:rPr>
              <a:t> /all /</a:t>
            </a:r>
            <a:r>
              <a:rPr lang="en-US" altLang="zh-CN" sz="2000" b="0" i="0" dirty="0" err="1">
                <a:solidFill>
                  <a:srgbClr val="0070C0"/>
                </a:solidFill>
                <a:effectLst/>
                <a:latin typeface="SFMono-Regular"/>
              </a:rPr>
              <a:t>norestart</a:t>
            </a:r>
            <a:endParaRPr lang="en-US" altLang="zh-CN" sz="2000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409D8A-3C78-2D24-4BFB-CEDB7BE75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836" y="2512373"/>
            <a:ext cx="6184164" cy="1700004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913F8EFB-3961-D4CE-A364-975851C5A310}"/>
              </a:ext>
            </a:extLst>
          </p:cNvPr>
          <p:cNvGrpSpPr/>
          <p:nvPr/>
        </p:nvGrpSpPr>
        <p:grpSpPr>
          <a:xfrm>
            <a:off x="7015943" y="2854815"/>
            <a:ext cx="4483329" cy="824277"/>
            <a:chOff x="1702333" y="4013177"/>
            <a:chExt cx="4483329" cy="82427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C34D64A-B55E-F019-402E-88C3190B28A5}"/>
                </a:ext>
              </a:extLst>
            </p:cNvPr>
            <p:cNvSpPr/>
            <p:nvPr/>
          </p:nvSpPr>
          <p:spPr>
            <a:xfrm>
              <a:off x="1702333" y="4013177"/>
              <a:ext cx="4483329" cy="2116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对话气泡: 圆角矩形 2">
              <a:extLst>
                <a:ext uri="{FF2B5EF4-FFF2-40B4-BE49-F238E27FC236}">
                  <a16:creationId xmlns:a16="http://schemas.microsoft.com/office/drawing/2014/main" id="{9EA88813-3525-B364-0032-4C6B9D6FD321}"/>
                </a:ext>
              </a:extLst>
            </p:cNvPr>
            <p:cNvSpPr/>
            <p:nvPr/>
          </p:nvSpPr>
          <p:spPr>
            <a:xfrm>
              <a:off x="3286509" y="4368822"/>
              <a:ext cx="2899153" cy="468632"/>
            </a:xfrm>
            <a:prstGeom prst="wedgeRoundRectCallout">
              <a:avLst>
                <a:gd name="adj1" fmla="val -56062"/>
                <a:gd name="adj2" fmla="val -8795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Copy the command and run </a:t>
              </a:r>
              <a:endParaRPr lang="zh-CN" altLang="en-US" dirty="0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1DB06A25-B753-E600-AD64-DE0448B24C61}"/>
              </a:ext>
            </a:extLst>
          </p:cNvPr>
          <p:cNvSpPr txBox="1"/>
          <p:nvPr/>
        </p:nvSpPr>
        <p:spPr>
          <a:xfrm>
            <a:off x="6007836" y="4370153"/>
            <a:ext cx="59717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Restart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your computer, </a:t>
            </a:r>
            <a:r>
              <a:rPr lang="en-US" altLang="zh-CN" dirty="0"/>
              <a:t>open the </a:t>
            </a:r>
            <a:r>
              <a:rPr lang="en-US" altLang="zh-CN" b="1" dirty="0"/>
              <a:t>Microsoft Store</a:t>
            </a:r>
            <a:r>
              <a:rPr lang="en-US" altLang="zh-CN" dirty="0"/>
              <a:t>, search for your preferred Linux distribution (Ubuntu), get and install it in your computer according to the guidance.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31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31528CF-0BC1-6F97-1E4C-586E1705C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80" y="0"/>
            <a:ext cx="8652039" cy="68580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FFA3CA5-D7CE-D405-456F-2FA849F64788}"/>
              </a:ext>
            </a:extLst>
          </p:cNvPr>
          <p:cNvGrpSpPr/>
          <p:nvPr/>
        </p:nvGrpSpPr>
        <p:grpSpPr>
          <a:xfrm>
            <a:off x="1755856" y="548680"/>
            <a:ext cx="8012552" cy="913729"/>
            <a:chOff x="1487488" y="1628800"/>
            <a:chExt cx="8012552" cy="91372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5DFFA1D-3902-5DF2-E0BC-DDF437D986A2}"/>
                </a:ext>
              </a:extLst>
            </p:cNvPr>
            <p:cNvSpPr/>
            <p:nvPr/>
          </p:nvSpPr>
          <p:spPr>
            <a:xfrm>
              <a:off x="1487488" y="1744535"/>
              <a:ext cx="2808312" cy="4603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对话气泡: 圆角矩形 2">
              <a:extLst>
                <a:ext uri="{FF2B5EF4-FFF2-40B4-BE49-F238E27FC236}">
                  <a16:creationId xmlns:a16="http://schemas.microsoft.com/office/drawing/2014/main" id="{871233EA-B737-F494-74EB-96D563B9F7DD}"/>
                </a:ext>
              </a:extLst>
            </p:cNvPr>
            <p:cNvSpPr/>
            <p:nvPr/>
          </p:nvSpPr>
          <p:spPr>
            <a:xfrm>
              <a:off x="4459480" y="1628800"/>
              <a:ext cx="5040560" cy="913729"/>
            </a:xfrm>
            <a:prstGeom prst="wedgeRoundRectCallout">
              <a:avLst>
                <a:gd name="adj1" fmla="val -81508"/>
                <a:gd name="adj2" fmla="val -617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 </a:t>
              </a:r>
              <a:r>
                <a:rPr lang="zh-CN" altLang="en-US" dirty="0"/>
                <a:t> </a:t>
              </a:r>
              <a:r>
                <a:rPr lang="en-US" altLang="zh-CN" dirty="0"/>
                <a:t>new UNIX username and new password.</a:t>
              </a:r>
            </a:p>
            <a:p>
              <a:pPr algn="ctr"/>
              <a:r>
                <a:rPr lang="en-US" altLang="zh-CN" dirty="0"/>
                <a:t>Remember your username and password. </a:t>
              </a:r>
            </a:p>
            <a:p>
              <a:pPr algn="ctr"/>
              <a:r>
                <a:rPr lang="en-US" altLang="zh-CN" b="1" dirty="0">
                  <a:solidFill>
                    <a:srgbClr val="FFFF00"/>
                  </a:solidFill>
                </a:rPr>
                <a:t>Note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password</a:t>
              </a:r>
              <a:r>
                <a:rPr lang="zh-CN" altLang="en-US" dirty="0"/>
                <a:t> </a:t>
              </a:r>
              <a:r>
                <a:rPr lang="en-US" altLang="zh-CN" dirty="0"/>
                <a:t>is not displayed on the screen.</a:t>
              </a:r>
              <a:endParaRPr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49A346D-CD08-EEF1-4A36-69B60F03F076}"/>
              </a:ext>
            </a:extLst>
          </p:cNvPr>
          <p:cNvGrpSpPr/>
          <p:nvPr/>
        </p:nvGrpSpPr>
        <p:grpSpPr>
          <a:xfrm>
            <a:off x="1703512" y="6344536"/>
            <a:ext cx="4896544" cy="439328"/>
            <a:chOff x="1487488" y="5344935"/>
            <a:chExt cx="4896544" cy="43932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70B8ACA-5E70-ED06-C5BE-A855FF79B96B}"/>
                </a:ext>
              </a:extLst>
            </p:cNvPr>
            <p:cNvSpPr/>
            <p:nvPr/>
          </p:nvSpPr>
          <p:spPr>
            <a:xfrm>
              <a:off x="1487488" y="5344935"/>
              <a:ext cx="1944216" cy="2528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对话气泡: 圆角矩形 2">
              <a:extLst>
                <a:ext uri="{FF2B5EF4-FFF2-40B4-BE49-F238E27FC236}">
                  <a16:creationId xmlns:a16="http://schemas.microsoft.com/office/drawing/2014/main" id="{281BD249-E438-DCCF-E666-43794A5B983F}"/>
                </a:ext>
              </a:extLst>
            </p:cNvPr>
            <p:cNvSpPr/>
            <p:nvPr/>
          </p:nvSpPr>
          <p:spPr>
            <a:xfrm>
              <a:off x="3791744" y="5358143"/>
              <a:ext cx="2592288" cy="426120"/>
            </a:xfrm>
            <a:prstGeom prst="wedgeRoundRectCallout">
              <a:avLst>
                <a:gd name="adj1" fmla="val -69099"/>
                <a:gd name="adj2" fmla="val -3497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Linux command prompt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119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1643</Words>
  <Application>Microsoft Office PowerPoint</Application>
  <PresentationFormat>宽屏</PresentationFormat>
  <Paragraphs>163</Paragraphs>
  <Slides>38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Menlo</vt:lpstr>
      <vt:lpstr>SFMono-Regular</vt:lpstr>
      <vt:lpstr>等线</vt:lpstr>
      <vt:lpstr>Arial</vt:lpstr>
      <vt:lpstr>Calibri</vt:lpstr>
      <vt:lpstr>Franklin Gothic Demi</vt:lpstr>
      <vt:lpstr>Franklin Gothic Medium</vt:lpstr>
      <vt:lpstr>Microsoft Himalaya</vt:lpstr>
      <vt:lpstr>Segoe UI</vt:lpstr>
      <vt:lpstr>Wingdings</vt:lpstr>
      <vt:lpstr>Office 主题</vt:lpstr>
      <vt:lpstr>Image</vt:lpstr>
      <vt:lpstr>C/C++ Program Design</vt:lpstr>
      <vt:lpstr>Environment Configuration</vt:lpstr>
      <vt:lpstr>1.1 Install WSL on Windows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1.1 Install WSL on Windows 10(cont.)</vt:lpstr>
      <vt:lpstr>1.1 Install WSL on Windows 10(cont.)</vt:lpstr>
      <vt:lpstr>1.2 Install GCC on WSL</vt:lpstr>
      <vt:lpstr>PowerPoint 演示文稿</vt:lpstr>
      <vt:lpstr>PowerPoint 演示文稿</vt:lpstr>
      <vt:lpstr>1.3 Verify GCC on WSL</vt:lpstr>
      <vt:lpstr>2.1 Install CLT (Xcode Command Line Tool) on macOS</vt:lpstr>
      <vt:lpstr>2.2 Verify LLVM on macOS</vt:lpstr>
      <vt:lpstr>3.Download and install editor </vt:lpstr>
      <vt:lpstr>3.Download and install editor (Cont.)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6.1 Exercises</vt:lpstr>
      <vt:lpstr>6.2 Exercises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maydlee@163.com</cp:lastModifiedBy>
  <cp:revision>290</cp:revision>
  <dcterms:created xsi:type="dcterms:W3CDTF">2020-09-05T08:11:00Z</dcterms:created>
  <dcterms:modified xsi:type="dcterms:W3CDTF">2024-02-20T03:37:36Z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2052-11.1.0.10700</vt:lpwstr>
  </property>
</Properties>
</file>