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9" r:id="rId9"/>
    <p:sldId id="280" r:id="rId10"/>
    <p:sldId id="278" r:id="rId11"/>
    <p:sldId id="281" r:id="rId12"/>
    <p:sldId id="282" r:id="rId13"/>
    <p:sldId id="283" r:id="rId14"/>
    <p:sldId id="284" r:id="rId15"/>
    <p:sldId id="285" r:id="rId16"/>
    <p:sldId id="267" r:id="rId17"/>
    <p:sldId id="269" r:id="rId18"/>
    <p:sldId id="286" r:id="rId19"/>
    <p:sldId id="287" r:id="rId20"/>
    <p:sldId id="270" r:id="rId21"/>
    <p:sldId id="288" r:id="rId22"/>
    <p:sldId id="289" r:id="rId23"/>
    <p:sldId id="268" r:id="rId24"/>
    <p:sldId id="271" r:id="rId25"/>
    <p:sldId id="273" r:id="rId26"/>
    <p:sldId id="274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AA3"/>
    <a:srgbClr val="6B98E9"/>
    <a:srgbClr val="4980E2"/>
    <a:srgbClr val="2060D2"/>
    <a:srgbClr val="4980E3"/>
    <a:srgbClr val="294983"/>
    <a:srgbClr val="3D68BA"/>
    <a:srgbClr val="27467D"/>
    <a:srgbClr val="3863B0"/>
    <a:srgbClr val="244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75859132417099E-2"/>
          <c:y val="0.10709326725752294"/>
          <c:w val="0.957053904035706"/>
          <c:h val="0.851880162561754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19050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explosion val="7"/>
          <c:dPt>
            <c:idx val="0"/>
            <c:bubble3D val="0"/>
            <c:spPr>
              <a:solidFill>
                <a:srgbClr val="355AA3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1BE-48EF-AD01-1F09C025BA69}"/>
              </c:ext>
            </c:extLst>
          </c:dPt>
          <c:dPt>
            <c:idx val="1"/>
            <c:bubble3D val="0"/>
            <c:spPr>
              <a:solidFill>
                <a:srgbClr val="4980E3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BE-48EF-AD01-1F09C025BA69}"/>
              </c:ext>
            </c:extLst>
          </c:dPt>
          <c:dPt>
            <c:idx val="2"/>
            <c:bubble3D val="0"/>
            <c:spPr>
              <a:solidFill>
                <a:srgbClr val="6B98E9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BE-48EF-AD01-1F09C025BA69}"/>
              </c:ext>
            </c:extLst>
          </c:dPt>
          <c:dPt>
            <c:idx val="3"/>
            <c:bubble3D val="0"/>
            <c:spPr>
              <a:solidFill>
                <a:srgbClr val="244072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1BE-48EF-AD01-1F09C025BA69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8EF-AD01-1F09C025B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2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55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5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7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4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3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0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5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DE3D-0CD1-406A-9AFD-9A77AE2F8FEA}" type="datetimeFigureOut">
              <a:rPr lang="ko-KR" altLang="en-US" smtClean="0"/>
              <a:t>2022-04-13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995D-73A2-407A-9CE0-18A25EA838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69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30320" y="2168843"/>
            <a:ext cx="4663440" cy="1234757"/>
          </a:xfrm>
        </p:spPr>
        <p:txBody>
          <a:bodyPr>
            <a:normAutofit/>
          </a:bodyPr>
          <a:lstStyle/>
          <a:p>
            <a:r>
              <a:rPr lang="en-US" altLang="ko-KR" sz="7200" b="1" dirty="0" smtClean="0">
                <a:solidFill>
                  <a:srgbClr val="FFC000"/>
                </a:solidFill>
              </a:rPr>
              <a:t>FIRST.GG</a:t>
            </a:r>
            <a:endParaRPr lang="ko-KR" altLang="en-US" sz="7200" b="1" dirty="0">
              <a:solidFill>
                <a:srgbClr val="FFC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711440" y="3697815"/>
            <a:ext cx="751840" cy="472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lang="ko-KR" altLang="en-US" sz="1600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30320" y="3713006"/>
            <a:ext cx="3728720" cy="45687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김종진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이동규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장은영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주해진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7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43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44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44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lnSpc>
                  <a:spcPct val="90000"/>
                </a:lnSpc>
                <a:defRPr sz="4400" b="1">
                  <a:solidFill>
                    <a:schemeClr val="accent4"/>
                  </a:solidFill>
                </a:defRPr>
              </a:pPr>
              <a:r>
                <a:t>  </a:t>
              </a:r>
              <a:r>
                <a:rPr sz="3600"/>
                <a:t>FIRST.GG</a:t>
              </a:r>
            </a:p>
          </p:txBody>
        </p:sp>
      </p:grpSp>
      <p:grpSp>
        <p:nvGrpSpPr>
          <p:cNvPr id="348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46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47" name="DB 모델링"/>
            <p:cNvSpPr txBox="1"/>
            <p:nvPr/>
          </p:nvSpPr>
          <p:spPr>
            <a:xfrm>
              <a:off x="78253" y="74769"/>
              <a:ext cx="769717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r>
                <a:t>DB 모델링</a:t>
              </a:r>
            </a:p>
          </p:txBody>
        </p:sp>
      </p:grpSp>
      <p:grpSp>
        <p:nvGrpSpPr>
          <p:cNvPr id="351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349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50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354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352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353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</a:t>
              </a:r>
              <a:r>
                <a:rPr sz="1400" b="1"/>
                <a:t>|  DB 모델링  </a:t>
              </a:r>
              <a:r>
                <a:rPr sz="1400"/>
                <a:t>|  스토리보드  | </a:t>
              </a:r>
            </a:p>
          </p:txBody>
        </p:sp>
      </p:grpSp>
      <p:graphicFrame>
        <p:nvGraphicFramePr>
          <p:cNvPr id="355" name="표 1"/>
          <p:cNvGraphicFramePr/>
          <p:nvPr>
            <p:extLst>
              <p:ext uri="{D42A27DB-BD31-4B8C-83A1-F6EECF244321}">
                <p14:modId xmlns:p14="http://schemas.microsoft.com/office/powerpoint/2010/main" val="644089579"/>
              </p:ext>
            </p:extLst>
          </p:nvPr>
        </p:nvGraphicFramePr>
        <p:xfrm>
          <a:off x="362004" y="2116299"/>
          <a:ext cx="3555999" cy="2197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326"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203864"/>
                          </a:solidFill>
                        </a:rPr>
                        <a:t>USER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266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PK</a:t>
                      </a:r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/>
                        <a:t>N</a:t>
                      </a:r>
                    </a:p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SEQ
ID
PW
USERNAME
EMAIL
</a:t>
                      </a:r>
                      <a:r>
                        <a:rPr sz="1600" dirty="0" smtClean="0"/>
                        <a:t>INTRO</a:t>
                      </a:r>
                      <a:r>
                        <a:rPr sz="1600" dirty="0"/>
                        <a:t>
AUTH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INT(10)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VARCHAR(50)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VARCHAR(500</a:t>
                      </a:r>
                      <a:r>
                        <a:rPr dirty="0" smtClean="0"/>
                        <a:t>)</a:t>
                      </a: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/>
                        <a:t>INT(1)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6" name="표 7"/>
          <p:cNvGraphicFramePr/>
          <p:nvPr>
            <p:extLst>
              <p:ext uri="{D42A27DB-BD31-4B8C-83A1-F6EECF244321}">
                <p14:modId xmlns:p14="http://schemas.microsoft.com/office/powerpoint/2010/main" val="1402544457"/>
              </p:ext>
            </p:extLst>
          </p:nvPr>
        </p:nvGraphicFramePr>
        <p:xfrm>
          <a:off x="7936845" y="2003080"/>
          <a:ext cx="3820162" cy="21628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372"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203864"/>
                          </a:solidFill>
                        </a:rPr>
                        <a:t>POST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614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PK</a:t>
                      </a:r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/>
                        <a:t>FK</a:t>
                      </a:r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endParaRPr dirty="0"/>
                    </a:p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SEQ
TITLE
WRITER
CONTENT
CREATED
READCOUNT
DELETED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INT(3)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VARCHAR(100)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VARCHAR(2000)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DATETIME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INT(4)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INT(1)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7" name="표 8"/>
          <p:cNvGraphicFramePr/>
          <p:nvPr>
            <p:extLst>
              <p:ext uri="{D42A27DB-BD31-4B8C-83A1-F6EECF244321}">
                <p14:modId xmlns:p14="http://schemas.microsoft.com/office/powerpoint/2010/main" val="1474899086"/>
              </p:ext>
            </p:extLst>
          </p:nvPr>
        </p:nvGraphicFramePr>
        <p:xfrm>
          <a:off x="8663623" y="4335476"/>
          <a:ext cx="3159766" cy="2133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6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038"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rgbClr val="203864"/>
                          </a:solidFill>
                        </a:rPr>
                        <a:t>COMMENT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713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PK</a:t>
                      </a:r>
                    </a:p>
                    <a:p>
                      <a:pPr algn="l">
                        <a:defRPr sz="1600"/>
                      </a:pPr>
                      <a:r>
                        <a:t>FK</a:t>
                      </a:r>
                    </a:p>
                    <a:p>
                      <a:pPr algn="l">
                        <a:defRPr sz="1600"/>
                      </a:pPr>
                      <a:r>
                        <a:t>FK</a:t>
                      </a:r>
                    </a:p>
                    <a:p>
                      <a:pPr algn="l">
                        <a:defRPr sz="1600"/>
                      </a:pPr>
                      <a:endParaRPr/>
                    </a:p>
                    <a:p>
                      <a:pPr algn="l">
                        <a:defRPr sz="1600"/>
                      </a:pPr>
                      <a:endParaRPr/>
                    </a:p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SEQ</a:t>
                      </a:r>
                    </a:p>
                    <a:p>
                      <a:pPr algn="l">
                        <a:defRPr sz="1600"/>
                      </a:pPr>
                      <a:r>
                        <a:t>REFPOST</a:t>
                      </a:r>
                    </a:p>
                    <a:p>
                      <a:pPr algn="l">
                        <a:defRPr sz="1600"/>
                      </a:pPr>
                      <a:r>
                        <a:t>WRITER</a:t>
                      </a:r>
                    </a:p>
                    <a:p>
                      <a:pPr algn="l">
                        <a:defRPr sz="1600"/>
                      </a:pPr>
                      <a:r>
                        <a:t>CONTENT</a:t>
                      </a:r>
                    </a:p>
                    <a:p>
                      <a:pPr algn="l">
                        <a:defRPr sz="1600"/>
                      </a:pPr>
                      <a:r>
                        <a:t>CREATED</a:t>
                      </a:r>
                    </a:p>
                    <a:p>
                      <a:pPr algn="l">
                        <a:defRPr sz="1600"/>
                      </a:pPr>
                      <a:r>
                        <a:t>DELETED</a:t>
                      </a:r>
                    </a:p>
                    <a:p>
                      <a:pPr algn="l">
                        <a:defRPr sz="1600"/>
                      </a:pPr>
                      <a:r>
                        <a:t>HIDDEN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INT(3)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INT(1)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VARCHAR(20)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VARCHAR(500)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DATETIME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INT(1)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INT(1)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8" name="표 9"/>
          <p:cNvGraphicFramePr/>
          <p:nvPr>
            <p:extLst>
              <p:ext uri="{D42A27DB-BD31-4B8C-83A1-F6EECF244321}">
                <p14:modId xmlns:p14="http://schemas.microsoft.com/office/powerpoint/2010/main" val="1485586048"/>
              </p:ext>
            </p:extLst>
          </p:nvPr>
        </p:nvGraphicFramePr>
        <p:xfrm>
          <a:off x="4250480" y="4313824"/>
          <a:ext cx="3454400" cy="14644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6"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203864"/>
                          </a:solidFill>
                        </a:rPr>
                        <a:t>LIKE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0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PK
N
FK
FK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SEQ
FLAG
U_SEQ
P_SEQ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INT(3)
TINYINT(1)
INT(10)
INT(3)</a:t>
                      </a:r>
                    </a:p>
                  </a:txBody>
                  <a:tcPr marL="45720" marR="45720" horzOverflow="overflow">
                    <a:solidFill>
                      <a:srgbClr val="FFFF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9" name="꺾인 연결선 16"/>
          <p:cNvSpPr/>
          <p:nvPr/>
        </p:nvSpPr>
        <p:spPr>
          <a:xfrm flipV="1">
            <a:off x="2128572" y="4308026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cxnSp>
        <p:nvCxnSpPr>
          <p:cNvPr id="60" name="꺾인 연결선 59"/>
          <p:cNvCxnSpPr/>
          <p:nvPr/>
        </p:nvCxnSpPr>
        <p:spPr>
          <a:xfrm flipV="1">
            <a:off x="2129843" y="4313847"/>
            <a:ext cx="10160" cy="1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6200000">
            <a:off x="2128272" y="4470775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129843" y="4313847"/>
            <a:ext cx="10160" cy="187746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6200000">
            <a:off x="2129843" y="4364643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6200000">
            <a:off x="8112512" y="4277735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6200000">
            <a:off x="8114083" y="4171603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40003" y="6194337"/>
            <a:ext cx="6492238" cy="798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8420698" y="6063668"/>
            <a:ext cx="193771" cy="15294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423382" y="6191311"/>
            <a:ext cx="187862" cy="1482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8118040" y="4189862"/>
            <a:ext cx="594" cy="98540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118040" y="5179779"/>
            <a:ext cx="514201" cy="422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8440576" y="5016239"/>
            <a:ext cx="193771" cy="15294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443481" y="5193798"/>
            <a:ext cx="187862" cy="1482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162831" y="2523137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7723855" y="2498017"/>
            <a:ext cx="193771" cy="15294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726539" y="2705172"/>
            <a:ext cx="187862" cy="1482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060707" y="2523137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5219137" y="3563540"/>
            <a:ext cx="1977" cy="73218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16200000" flipV="1">
            <a:off x="5217064" y="4123185"/>
            <a:ext cx="193771" cy="15294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040904" y="4128867"/>
            <a:ext cx="187862" cy="1482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468817" y="3573700"/>
            <a:ext cx="1977" cy="73218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16200000" flipV="1">
            <a:off x="6466744" y="4133345"/>
            <a:ext cx="193771" cy="15294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6200000">
            <a:off x="6290584" y="4129088"/>
            <a:ext cx="187862" cy="1482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173217" y="3416112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071093" y="3416112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759697" y="3405952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57573" y="3405952"/>
            <a:ext cx="0" cy="3016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6481845" y="3563540"/>
            <a:ext cx="1432561" cy="1267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927283" y="2670167"/>
            <a:ext cx="4018262" cy="2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933902" y="3556781"/>
            <a:ext cx="1287212" cy="15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581150" y="2567899"/>
            <a:ext cx="180000" cy="1999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378571" y="3939247"/>
            <a:ext cx="180000" cy="1999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136425" y="3929630"/>
            <a:ext cx="180000" cy="1999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8283580" y="5069216"/>
            <a:ext cx="180000" cy="1999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281003" y="6106182"/>
            <a:ext cx="180000" cy="1999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6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64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65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lvl1pPr>
            </a:lstStyle>
            <a:p>
              <a:r>
                <a:t>  FIRST.GG</a:t>
              </a:r>
            </a:p>
          </p:txBody>
        </p:sp>
      </p:grpSp>
      <p:grpSp>
        <p:nvGrpSpPr>
          <p:cNvPr id="369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67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68" name="스토리보드"/>
            <p:cNvSpPr txBox="1"/>
            <p:nvPr/>
          </p:nvSpPr>
          <p:spPr>
            <a:xfrm>
              <a:off x="78253" y="89123"/>
              <a:ext cx="76971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스토리보드</a:t>
              </a:r>
            </a:p>
          </p:txBody>
        </p:sp>
      </p:grpSp>
      <p:grpSp>
        <p:nvGrpSpPr>
          <p:cNvPr id="372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370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71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375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373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374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|  DB 모델링  </a:t>
              </a:r>
              <a:r>
                <a:rPr sz="1400" b="1"/>
                <a:t>|  스토리보드  | </a:t>
              </a:r>
            </a:p>
          </p:txBody>
        </p:sp>
      </p:grpSp>
      <p:pic>
        <p:nvPicPr>
          <p:cNvPr id="37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472" y="1908242"/>
            <a:ext cx="9111427" cy="4555714"/>
          </a:xfrm>
          <a:prstGeom prst="rect">
            <a:avLst/>
          </a:prstGeom>
          <a:ln w="12700"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77" name="TextBox 11"/>
          <p:cNvSpPr txBox="1"/>
          <p:nvPr/>
        </p:nvSpPr>
        <p:spPr>
          <a:xfrm>
            <a:off x="380999" y="1908242"/>
            <a:ext cx="147320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359633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79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80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lvl1pPr>
            </a:lstStyle>
            <a:p>
              <a:r>
                <a:t>  FIRST.GG</a:t>
              </a:r>
            </a:p>
          </p:txBody>
        </p:sp>
      </p:grpSp>
      <p:grpSp>
        <p:nvGrpSpPr>
          <p:cNvPr id="384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82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83" name="스토리보드"/>
            <p:cNvSpPr txBox="1"/>
            <p:nvPr/>
          </p:nvSpPr>
          <p:spPr>
            <a:xfrm>
              <a:off x="78253" y="89123"/>
              <a:ext cx="76971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스토리보드</a:t>
              </a:r>
            </a:p>
          </p:txBody>
        </p:sp>
      </p:grpSp>
      <p:grpSp>
        <p:nvGrpSpPr>
          <p:cNvPr id="387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385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86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390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388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389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|  DB 모델링  </a:t>
              </a:r>
              <a:r>
                <a:rPr sz="1400" b="1"/>
                <a:t>|  스토리보드  | </a:t>
              </a:r>
            </a:p>
          </p:txBody>
        </p:sp>
      </p:grpSp>
      <p:pic>
        <p:nvPicPr>
          <p:cNvPr id="39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891955"/>
            <a:ext cx="9144001" cy="4572001"/>
          </a:xfrm>
          <a:prstGeom prst="rect">
            <a:avLst/>
          </a:prstGeom>
          <a:ln w="12700"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92" name="TextBox 11"/>
          <p:cNvSpPr txBox="1"/>
          <p:nvPr/>
        </p:nvSpPr>
        <p:spPr>
          <a:xfrm>
            <a:off x="380998" y="1908242"/>
            <a:ext cx="18034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7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94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95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lvl1pPr>
            </a:lstStyle>
            <a:p>
              <a:r>
                <a:t>  FIRST.GG</a:t>
              </a:r>
            </a:p>
          </p:txBody>
        </p:sp>
      </p:grpSp>
      <p:grpSp>
        <p:nvGrpSpPr>
          <p:cNvPr id="399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97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98" name="스토리보드"/>
            <p:cNvSpPr txBox="1"/>
            <p:nvPr/>
          </p:nvSpPr>
          <p:spPr>
            <a:xfrm>
              <a:off x="78253" y="89123"/>
              <a:ext cx="76971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스토리보드</a:t>
              </a:r>
            </a:p>
          </p:txBody>
        </p:sp>
      </p:grpSp>
      <p:grpSp>
        <p:nvGrpSpPr>
          <p:cNvPr id="402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400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401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405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403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404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|  DB 모델링  </a:t>
              </a:r>
              <a:r>
                <a:rPr sz="1400" b="1"/>
                <a:t>|  스토리보드  | </a:t>
              </a:r>
            </a:p>
          </p:txBody>
        </p:sp>
      </p:grpSp>
      <p:pic>
        <p:nvPicPr>
          <p:cNvPr id="406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891955"/>
            <a:ext cx="9144001" cy="4572001"/>
          </a:xfrm>
          <a:prstGeom prst="rect">
            <a:avLst/>
          </a:prstGeom>
          <a:ln w="12700"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07" name="TextBox 11"/>
          <p:cNvSpPr txBox="1"/>
          <p:nvPr/>
        </p:nvSpPr>
        <p:spPr>
          <a:xfrm>
            <a:off x="380998" y="1908242"/>
            <a:ext cx="18034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 err="1"/>
              <a:t>마이페이지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409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410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lvl1pPr>
            </a:lstStyle>
            <a:p>
              <a:r>
                <a:t>  FIRST.GG</a:t>
              </a:r>
            </a:p>
          </p:txBody>
        </p:sp>
      </p:grpSp>
      <p:grpSp>
        <p:nvGrpSpPr>
          <p:cNvPr id="414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412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413" name="스토리보드"/>
            <p:cNvSpPr txBox="1"/>
            <p:nvPr/>
          </p:nvSpPr>
          <p:spPr>
            <a:xfrm>
              <a:off x="78253" y="89123"/>
              <a:ext cx="76971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스토리보드</a:t>
              </a:r>
            </a:p>
          </p:txBody>
        </p:sp>
      </p:grpSp>
      <p:grpSp>
        <p:nvGrpSpPr>
          <p:cNvPr id="417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415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416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420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418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419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|  DB 모델링  </a:t>
              </a:r>
              <a:r>
                <a:rPr sz="1400" b="1"/>
                <a:t>|  스토리보드  | </a:t>
              </a:r>
            </a:p>
          </p:txBody>
        </p:sp>
      </p:grpSp>
      <p:pic>
        <p:nvPicPr>
          <p:cNvPr id="42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891955"/>
            <a:ext cx="9144001" cy="4572001"/>
          </a:xfrm>
          <a:prstGeom prst="rect">
            <a:avLst/>
          </a:prstGeom>
          <a:ln w="12700"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22" name="TextBox 11"/>
          <p:cNvSpPr txBox="1"/>
          <p:nvPr/>
        </p:nvSpPr>
        <p:spPr>
          <a:xfrm>
            <a:off x="380999" y="1891955"/>
            <a:ext cx="14732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6768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424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425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lvl1pPr>
            </a:lstStyle>
            <a:p>
              <a:r>
                <a:t>  FIRST.GG</a:t>
              </a:r>
            </a:p>
          </p:txBody>
        </p:sp>
      </p:grpSp>
      <p:grpSp>
        <p:nvGrpSpPr>
          <p:cNvPr id="429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427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428" name="스토리보드"/>
            <p:cNvSpPr txBox="1"/>
            <p:nvPr/>
          </p:nvSpPr>
          <p:spPr>
            <a:xfrm>
              <a:off x="78253" y="89123"/>
              <a:ext cx="76971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스토리보드</a:t>
              </a:r>
            </a:p>
          </p:txBody>
        </p:sp>
      </p:grpSp>
      <p:grpSp>
        <p:nvGrpSpPr>
          <p:cNvPr id="432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430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431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435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433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434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 |  클래스 모델링  |  DB 모델링  </a:t>
              </a:r>
              <a:r>
                <a:rPr sz="1400" b="1"/>
                <a:t>|  스토리보드  | </a:t>
              </a:r>
            </a:p>
          </p:txBody>
        </p:sp>
      </p:grpSp>
      <p:pic>
        <p:nvPicPr>
          <p:cNvPr id="436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908242"/>
            <a:ext cx="9144001" cy="4572001"/>
          </a:xfrm>
          <a:prstGeom prst="rect">
            <a:avLst/>
          </a:prstGeom>
          <a:ln w="12700"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37" name="TextBox 11"/>
          <p:cNvSpPr txBox="1"/>
          <p:nvPr/>
        </p:nvSpPr>
        <p:spPr>
          <a:xfrm>
            <a:off x="380999" y="1908242"/>
            <a:ext cx="1473202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전적 검색</a:t>
            </a:r>
          </a:p>
        </p:txBody>
      </p:sp>
    </p:spTree>
    <p:extLst>
      <p:ext uri="{BB962C8B-B14F-4D97-AF65-F5344CB8AC3E}">
        <p14:creationId xmlns:p14="http://schemas.microsoft.com/office/powerpoint/2010/main" val="354057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08680" y="2480314"/>
            <a:ext cx="5207000" cy="882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smtClean="0">
                <a:solidFill>
                  <a:srgbClr val="FFC000"/>
                </a:solidFill>
              </a:rPr>
              <a:t>UI </a:t>
            </a:r>
            <a:r>
              <a:rPr lang="ko-KR" altLang="en-US" sz="5400" b="1" dirty="0" smtClean="0">
                <a:solidFill>
                  <a:srgbClr val="FFC000"/>
                </a:solidFill>
              </a:rPr>
              <a:t>구성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70960" y="3586802"/>
            <a:ext cx="3383280" cy="45687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Web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App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96480" y="3586802"/>
            <a:ext cx="711200" cy="4568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→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Web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Web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Web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79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FFC000"/>
                </a:solidFill>
              </a:rPr>
              <a:t>  CONENTS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6360" y="2085340"/>
            <a:ext cx="2865120" cy="3520440"/>
            <a:chOff x="86360" y="2085340"/>
            <a:chExt cx="2865120" cy="3520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86360" y="2085340"/>
              <a:ext cx="2865120" cy="35204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D6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기획 의도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개발 환경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93980" y="2085340"/>
              <a:ext cx="2857500" cy="698500"/>
            </a:xfrm>
            <a:prstGeom prst="round2SameRect">
              <a:avLst/>
            </a:prstGeom>
            <a:solidFill>
              <a:srgbClr val="3D68BA"/>
            </a:solidFill>
            <a:ln>
              <a:solidFill>
                <a:srgbClr val="3D6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기획</a:t>
              </a:r>
              <a:endPara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141980" y="2085340"/>
            <a:ext cx="2865120" cy="3520440"/>
            <a:chOff x="3141980" y="2085340"/>
            <a:chExt cx="2865120" cy="3520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직사각형 13"/>
            <p:cNvSpPr/>
            <p:nvPr/>
          </p:nvSpPr>
          <p:spPr>
            <a:xfrm>
              <a:off x="3141980" y="2085340"/>
              <a:ext cx="2865120" cy="35204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관계도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클래스 모델링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모델링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스토리보드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3149600" y="2085340"/>
              <a:ext cx="2857500" cy="698500"/>
            </a:xfrm>
            <a:prstGeom prst="round2SameRect">
              <a:avLst/>
            </a:prstGeom>
            <a:solidFill>
              <a:srgbClr val="3863B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설계</a:t>
              </a:r>
              <a:endPara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79820" y="2085340"/>
            <a:ext cx="2865120" cy="3520440"/>
            <a:chOff x="6179820" y="2085340"/>
            <a:chExt cx="2865120" cy="3520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모서리가 둥근 직사각형 14"/>
            <p:cNvSpPr/>
            <p:nvPr/>
          </p:nvSpPr>
          <p:spPr>
            <a:xfrm>
              <a:off x="6179820" y="2085340"/>
              <a:ext cx="2865120" cy="35204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6187440" y="2085340"/>
              <a:ext cx="2857500" cy="698500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UI</a:t>
              </a:r>
              <a:r>
                <a: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구성</a:t>
              </a:r>
              <a:endPara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217660" y="2085340"/>
            <a:ext cx="2865120" cy="3520440"/>
            <a:chOff x="9217660" y="2085340"/>
            <a:chExt cx="2865120" cy="3520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9217660" y="2085340"/>
              <a:ext cx="2865120" cy="35204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44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개발 일정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역할 분담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9217660" y="2085340"/>
              <a:ext cx="2857500" cy="698500"/>
            </a:xfrm>
            <a:prstGeom prst="round2SameRect">
              <a:avLst/>
            </a:prstGeom>
            <a:solidFill>
              <a:srgbClr val="244072"/>
            </a:solidFill>
            <a:ln>
              <a:solidFill>
                <a:srgbClr val="244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 및 역할 분담</a:t>
              </a:r>
              <a:endPara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App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App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App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App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App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Web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App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89960" y="2480314"/>
            <a:ext cx="5207000" cy="882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b="1" dirty="0" smtClean="0">
                <a:solidFill>
                  <a:srgbClr val="FFC000"/>
                </a:solidFill>
              </a:rPr>
              <a:t>일정 및 역할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70960" y="3586802"/>
            <a:ext cx="3383280" cy="45687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개발 일정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역할 분담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96480" y="3586802"/>
            <a:ext cx="711200" cy="4568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→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개발 일정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개발 일정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역할 분담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71120" y="1756307"/>
            <a:ext cx="2540000" cy="1645920"/>
          </a:xfrm>
          <a:prstGeom prst="snip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프로젝트 기획 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및 설계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2428240" y="2082902"/>
            <a:ext cx="9591040" cy="4618510"/>
          </a:xfrm>
          <a:prstGeom prst="snip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프로젝트 환경 구축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Sever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각 컨트롤러가 사용할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DAO, DTO, Mapper, DB, SQL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인증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로그인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정보 전달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정보 수정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탈퇴에 관한 컨트롤러 구현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보안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– JWT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을 활용하여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token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을 통하여 유저 인증 기능 구현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API –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게임사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로부터 정보를 전달 받아 필요한 부분만 추출하여 반환해주는 컨트롤러 구현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Web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홈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로그인 화면 완성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게임 정보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자유 게시판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정보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관리자 화면 진행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게시판 좋아요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session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을 이용한 로그인 유지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메인 화면 게임 정보 출력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개발 일정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개발 일정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역할 분담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259080" y="1729397"/>
            <a:ext cx="6675120" cy="3635083"/>
          </a:xfrm>
          <a:prstGeom prst="snip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Sever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추가적인 컨트롤러 구현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Web :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게임 정보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자유 게시판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정보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관리자 화면 완성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비밀 댓글 구현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App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프로젝트 환경 구축 및 프로토타이핑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5694680" y="4301867"/>
            <a:ext cx="6253480" cy="2397760"/>
          </a:xfrm>
          <a:prstGeom prst="snip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App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화면 전환을 위해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Bottom Tab Navigation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사용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내부에는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Stack Navigation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사용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정보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게시 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API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활용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가지에 대한 기본 기능 구현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(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axios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통한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CRUD )</a:t>
            </a: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개발 일정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개발 일정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역할 분담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17880" y="2048441"/>
            <a:ext cx="5379720" cy="2541785"/>
          </a:xfrm>
          <a:prstGeom prst="snipRound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App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프로젝트 환경 구축 및 프로토타이핑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5872480" y="3796853"/>
            <a:ext cx="5232400" cy="2532827"/>
          </a:xfrm>
          <a:prstGeom prst="snip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프로젝트 발표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594600" y="1869594"/>
            <a:ext cx="2961640" cy="2428136"/>
          </a:xfrm>
          <a:prstGeom prst="round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216000" rtlCol="0" anchor="ctr"/>
          <a:lstStyle/>
          <a:p>
            <a:pPr algn="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이동규 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  <a:p>
            <a:pPr algn="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  게시판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API 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028950" lvl="6" indent="-285750" algn="r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Front</a:t>
            </a:r>
          </a:p>
          <a:p>
            <a:pPr algn="r"/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전적 정보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pPr algn="r"/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37120" y="4660760"/>
            <a:ext cx="3119120" cy="174930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216000" rtlCol="0" anchor="ctr"/>
          <a:lstStyle/>
          <a:p>
            <a:pPr algn="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주해진</a:t>
            </a:r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chemeClr val="accent5">
                    <a:lumMod val="50000"/>
                  </a:schemeClr>
                </a:solidFill>
              </a:rPr>
              <a:t>Front</a:t>
            </a:r>
          </a:p>
          <a:p>
            <a:pPr algn="r"/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회원 관련 화면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7160" y="4660761"/>
            <a:ext cx="3119120" cy="174930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accent5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b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장은영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Front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   게시판 관련 화면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07160" y="1869594"/>
            <a:ext cx="2961640" cy="242813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김종진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   유저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게시판 일부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Front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   메인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로그인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etc.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   문서 작성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GIT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관리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역할 분담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개발 일정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역할 분담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197619428"/>
              </p:ext>
            </p:extLst>
          </p:nvPr>
        </p:nvGraphicFramePr>
        <p:xfrm>
          <a:off x="3537268" y="1618081"/>
          <a:ext cx="5203825" cy="535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구름 9"/>
          <p:cNvSpPr/>
          <p:nvPr/>
        </p:nvSpPr>
        <p:spPr>
          <a:xfrm rot="11415903">
            <a:off x="5709178" y="4027734"/>
            <a:ext cx="1147128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08680" y="2480314"/>
            <a:ext cx="5207000" cy="882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b="1" dirty="0" smtClean="0">
                <a:solidFill>
                  <a:srgbClr val="FFC000"/>
                </a:solidFill>
              </a:rPr>
              <a:t>프로젝트 기획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70960" y="3586802"/>
            <a:ext cx="3383280" cy="45687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기획 의도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개발 환경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96480" y="3586802"/>
            <a:ext cx="711200" cy="4568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→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8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rgbClr val="FFC000"/>
                </a:solidFill>
              </a:rPr>
              <a:t> 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기획 의도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28600" y="1981200"/>
            <a:ext cx="3830320" cy="3942080"/>
            <a:chOff x="228600" y="1981200"/>
            <a:chExt cx="3830320" cy="3942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228600" y="1981200"/>
              <a:ext cx="3830320" cy="3942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라이엇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게임즈에서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제공하는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Open API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활용하여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게임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리그 오브 레전드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’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유저에게 전적 정보를 제공한다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228600" y="1981200"/>
              <a:ext cx="3830320" cy="873760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전적 공유</a:t>
              </a:r>
              <a:endPara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80840" y="1981200"/>
            <a:ext cx="3830320" cy="3942080"/>
            <a:chOff x="4180840" y="1981200"/>
            <a:chExt cx="3830320" cy="3942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4180840" y="1981200"/>
              <a:ext cx="3830320" cy="3942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필요한 정보만 제공하여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 사양 환경에서도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빠르게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정보를 접근할 수 있는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환경을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제공한다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180840" y="1981200"/>
              <a:ext cx="3830320" cy="873760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정보 공유</a:t>
              </a:r>
              <a:endPara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17840" y="1981200"/>
            <a:ext cx="3830320" cy="3942080"/>
            <a:chOff x="8117840" y="1981200"/>
            <a:chExt cx="3830320" cy="3942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8117840" y="1981200"/>
              <a:ext cx="3830320" cy="3942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유저들간의 정보 공유와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소통을 위한 커뮤니티를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제공한다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8117840" y="1981200"/>
              <a:ext cx="3830320" cy="873760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커뮤니티 제공</a:t>
              </a:r>
              <a:endPara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rgbClr val="FFC000"/>
                </a:solidFill>
              </a:rPr>
              <a:t>  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개발 환경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67080" y="1809156"/>
            <a:ext cx="5090160" cy="2383046"/>
            <a:chOff x="767080" y="1809156"/>
            <a:chExt cx="5090160" cy="2383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67080" y="1835082"/>
              <a:ext cx="5090160" cy="2357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HTML5</a:t>
              </a:r>
              <a:r>
                <a:rPr lang="en-US" altLang="ko-KR" sz="1000" dirty="0">
                  <a:solidFill>
                    <a:schemeClr val="tx1"/>
                  </a:solidFill>
                </a:rPr>
                <a:t>, JavaScript,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CSS            jQuery 1.12.4           Apache </a:t>
              </a:r>
              <a:r>
                <a:rPr lang="en-US" altLang="ko-KR" sz="1000" dirty="0">
                  <a:solidFill>
                    <a:schemeClr val="tx1"/>
                  </a:solidFill>
                </a:rPr>
                <a:t>Tomcat/9.0.43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                                                                         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Debian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 </a:t>
              </a: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767080" y="1809156"/>
              <a:ext cx="5090160" cy="54445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Web</a:t>
              </a:r>
              <a:endPara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36360" y="1835082"/>
            <a:ext cx="5090160" cy="2357120"/>
            <a:chOff x="6436360" y="1835082"/>
            <a:chExt cx="5090160" cy="2357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6436360" y="1835082"/>
              <a:ext cx="5090160" cy="2357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    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TypeScript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React Native 0.67.3     React 17.0.2       Ruby 2.7.4</a:t>
              </a: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436360" y="1835082"/>
              <a:ext cx="5090160" cy="54445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App</a:t>
              </a:r>
              <a:endPara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67080" y="4344912"/>
            <a:ext cx="5090160" cy="2357120"/>
            <a:chOff x="767080" y="4344912"/>
            <a:chExt cx="5090160" cy="2357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모서리가 둥근 직사각형 8"/>
            <p:cNvSpPr/>
            <p:nvPr/>
          </p:nvSpPr>
          <p:spPr>
            <a:xfrm>
              <a:off x="767080" y="4344912"/>
              <a:ext cx="5090160" cy="2357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  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JAVA open JDK version 11.0.14                      Spring </a:t>
              </a:r>
              <a:r>
                <a:rPr lang="en-US" altLang="ko-KR" sz="1000" dirty="0">
                  <a:solidFill>
                    <a:schemeClr val="tx1"/>
                  </a:solidFill>
                </a:rPr>
                <a:t>Boot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2.6.3 </a:t>
              </a: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MariaDB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15.1                              Apache Tomcat 9.0.56</a:t>
              </a:r>
            </a:p>
            <a:p>
              <a:pPr algn="ctr"/>
              <a:endParaRPr lang="en-US" altLang="ko-KR" sz="1000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767080" y="4344912"/>
              <a:ext cx="5090160" cy="54445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Server</a:t>
              </a:r>
              <a:endPara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436360" y="4344912"/>
            <a:ext cx="5090160" cy="2357120"/>
            <a:chOff x="6436360" y="4344912"/>
            <a:chExt cx="5090160" cy="23571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6436360" y="4344912"/>
              <a:ext cx="5090160" cy="23571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		   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App Test: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	           	   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Samsung Galaxy Tab A 32GB (SM-T290)</a:t>
              </a: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Server OS: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Raspbian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GNU/Linux 11 32bit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			           </a:t>
              </a: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  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Version Control:	              Editor:           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     	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2.30.2	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Visual Studio Code</a:t>
              </a: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	           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6436360" y="4344912"/>
              <a:ext cx="5090160" cy="54445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Environment</a:t>
              </a:r>
              <a:endPara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 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38" y="2499463"/>
            <a:ext cx="2600426" cy="13002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6" t="24726" r="16212" b="29101"/>
          <a:stretch/>
        </p:blipFill>
        <p:spPr>
          <a:xfrm>
            <a:off x="7395877" y="5956090"/>
            <a:ext cx="725864" cy="3131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8" y="2434785"/>
            <a:ext cx="1955720" cy="130381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33" y="4963123"/>
            <a:ext cx="1250805" cy="5953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23" y="2658905"/>
            <a:ext cx="974633" cy="97463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42" y="5018484"/>
            <a:ext cx="1118191" cy="4914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" y="5833133"/>
            <a:ext cx="1734308" cy="48905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65" y="5187920"/>
            <a:ext cx="877638" cy="4914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6141" r="26655" b="17260"/>
          <a:stretch/>
        </p:blipFill>
        <p:spPr>
          <a:xfrm>
            <a:off x="9109463" y="2611646"/>
            <a:ext cx="1122321" cy="103690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48" y="2553096"/>
            <a:ext cx="971899" cy="112535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65" y="2727171"/>
            <a:ext cx="765025" cy="8743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92" y="5866458"/>
            <a:ext cx="1174982" cy="49240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39" b="22597"/>
          <a:stretch/>
        </p:blipFill>
        <p:spPr>
          <a:xfrm>
            <a:off x="3438498" y="4907005"/>
            <a:ext cx="1913147" cy="59864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91" y="5764239"/>
            <a:ext cx="1716054" cy="85802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18" b="-785"/>
          <a:stretch/>
        </p:blipFill>
        <p:spPr>
          <a:xfrm>
            <a:off x="10137541" y="5339736"/>
            <a:ext cx="990594" cy="123588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35" y="2621486"/>
            <a:ext cx="952313" cy="9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08680" y="2480314"/>
            <a:ext cx="5207000" cy="882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b="1" dirty="0" smtClean="0">
                <a:solidFill>
                  <a:srgbClr val="FFC000"/>
                </a:solidFill>
              </a:rPr>
              <a:t>프로젝트 설계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48000" y="3586802"/>
            <a:ext cx="5100320" cy="45687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모델링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스토리보드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260080" y="3586802"/>
            <a:ext cx="711200" cy="4568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→</a:t>
            </a:r>
            <a:endParaRPr lang="ko-KR" altLang="en-US" sz="1600" b="1" dirty="0" smtClean="0">
              <a:solidFill>
                <a:schemeClr val="tx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11379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rgbClr val="FFC000"/>
                </a:solidFill>
              </a:rPr>
              <a:t> 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FIRST.GG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07360" y="298828"/>
            <a:ext cx="7853680" cy="536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관계도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04880" y="315114"/>
            <a:ext cx="843280" cy="5038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134041"/>
            <a:ext cx="12192000" cy="459089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관계도  </a:t>
            </a:r>
            <a:r>
              <a:rPr lang="en-US" altLang="ko-KR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클래스 모델링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|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DB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모델링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스토리보드  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| </a:t>
            </a:r>
            <a:endParaRPr lang="ko-KR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5074919" y="1977346"/>
            <a:ext cx="2542540" cy="589229"/>
          </a:xfrm>
          <a:prstGeom prst="round2SameRect">
            <a:avLst/>
          </a:prstGeom>
          <a:solidFill>
            <a:srgbClr val="EFB24F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8779" y="3127083"/>
            <a:ext cx="2059940" cy="552621"/>
          </a:xfrm>
          <a:prstGeom prst="roundRect">
            <a:avLst/>
          </a:prstGeom>
          <a:solidFill>
            <a:srgbClr val="FFD5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2" name="직선 화살표 연결선 61"/>
          <p:cNvCxnSpPr>
            <a:stCxn id="6" idx="1"/>
            <a:endCxn id="123" idx="0"/>
          </p:cNvCxnSpPr>
          <p:nvPr/>
        </p:nvCxnSpPr>
        <p:spPr>
          <a:xfrm flipH="1">
            <a:off x="6333488" y="2566575"/>
            <a:ext cx="12701" cy="56050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1"/>
          </p:cNvCxnSpPr>
          <p:nvPr/>
        </p:nvCxnSpPr>
        <p:spPr>
          <a:xfrm rot="5400000">
            <a:off x="4816890" y="1597784"/>
            <a:ext cx="560508" cy="2498090"/>
          </a:xfrm>
          <a:prstGeom prst="bentConnector3">
            <a:avLst/>
          </a:prstGeom>
          <a:ln w="158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" idx="1"/>
            <a:endCxn id="21" idx="0"/>
          </p:cNvCxnSpPr>
          <p:nvPr/>
        </p:nvCxnSpPr>
        <p:spPr>
          <a:xfrm rot="5400000">
            <a:off x="3607215" y="388109"/>
            <a:ext cx="560508" cy="4917440"/>
          </a:xfrm>
          <a:prstGeom prst="bentConnector3">
            <a:avLst/>
          </a:prstGeom>
          <a:ln w="158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" idx="1"/>
          </p:cNvCxnSpPr>
          <p:nvPr/>
        </p:nvCxnSpPr>
        <p:spPr>
          <a:xfrm rot="16200000" flipH="1">
            <a:off x="7222905" y="1689858"/>
            <a:ext cx="560508" cy="2313941"/>
          </a:xfrm>
          <a:prstGeom prst="bentConnector3">
            <a:avLst/>
          </a:prstGeom>
          <a:ln w="158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" idx="1"/>
          </p:cNvCxnSpPr>
          <p:nvPr/>
        </p:nvCxnSpPr>
        <p:spPr>
          <a:xfrm rot="16200000" flipH="1">
            <a:off x="8352570" y="560193"/>
            <a:ext cx="560508" cy="4573271"/>
          </a:xfrm>
          <a:prstGeom prst="bentConnector3">
            <a:avLst/>
          </a:prstGeom>
          <a:ln w="158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658810" y="3968446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회원가입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818129" y="3127082"/>
            <a:ext cx="2059940" cy="552621"/>
          </a:xfrm>
          <a:prstGeom prst="roundRect">
            <a:avLst/>
          </a:prstGeom>
          <a:solidFill>
            <a:srgbClr val="FFD55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게시판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303518" y="3127082"/>
            <a:ext cx="2059940" cy="552621"/>
          </a:xfrm>
          <a:prstGeom prst="roundRect">
            <a:avLst/>
          </a:prstGeom>
          <a:solidFill>
            <a:srgbClr val="FFD55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전적 검색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630161" y="3127081"/>
            <a:ext cx="2059940" cy="552621"/>
          </a:xfrm>
          <a:prstGeom prst="roundRect">
            <a:avLst/>
          </a:prstGeom>
          <a:solidFill>
            <a:srgbClr val="FFD55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마이 페이지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9880596" y="3127081"/>
            <a:ext cx="2059940" cy="552621"/>
          </a:xfrm>
          <a:prstGeom prst="roundRect">
            <a:avLst/>
          </a:prstGeom>
          <a:solidFill>
            <a:srgbClr val="FFD5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stCxn id="21" idx="2"/>
            <a:endCxn id="87" idx="0"/>
          </p:cNvCxnSpPr>
          <p:nvPr/>
        </p:nvCxnSpPr>
        <p:spPr>
          <a:xfrm>
            <a:off x="1428749" y="3679704"/>
            <a:ext cx="0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2" idx="2"/>
          </p:cNvCxnSpPr>
          <p:nvPr/>
        </p:nvCxnSpPr>
        <p:spPr>
          <a:xfrm>
            <a:off x="3848099" y="3679703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23" idx="2"/>
          </p:cNvCxnSpPr>
          <p:nvPr/>
        </p:nvCxnSpPr>
        <p:spPr>
          <a:xfrm>
            <a:off x="6333488" y="3679703"/>
            <a:ext cx="0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28" idx="2"/>
          </p:cNvCxnSpPr>
          <p:nvPr/>
        </p:nvCxnSpPr>
        <p:spPr>
          <a:xfrm>
            <a:off x="10910566" y="3679702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7890191" y="3968444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정보 수정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1" name="직선 연결선 150"/>
          <p:cNvCxnSpPr>
            <a:stCxn id="127" idx="2"/>
            <a:endCxn id="149" idx="0"/>
          </p:cNvCxnSpPr>
          <p:nvPr/>
        </p:nvCxnSpPr>
        <p:spPr>
          <a:xfrm flipH="1">
            <a:off x="8660130" y="3679702"/>
            <a:ext cx="1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3078160" y="3968444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 생성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576249" y="3968443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전적 검색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0160952" y="3968442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목록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10930890" y="4409433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10160952" y="4661034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차단 목록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 flipH="1">
            <a:off x="8660128" y="4409435"/>
            <a:ext cx="1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7890191" y="4698177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작성한 글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 flipH="1">
            <a:off x="8660128" y="5139168"/>
            <a:ext cx="1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모서리가 둥근 직사각형 162"/>
          <p:cNvSpPr/>
          <p:nvPr/>
        </p:nvSpPr>
        <p:spPr>
          <a:xfrm>
            <a:off x="7890191" y="5432639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작성한 댓글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 flipH="1">
            <a:off x="8674096" y="5878359"/>
            <a:ext cx="1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7904157" y="6167101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회원 탈퇴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848099" y="4419592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3078155" y="4691943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 수정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3078154" y="5432639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 삭제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3887469" y="5878357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3078153" y="6167100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댓글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3887469" y="5132934"/>
            <a:ext cx="0" cy="288745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6342059" y="4419597"/>
            <a:ext cx="0" cy="288742"/>
          </a:xfrm>
          <a:prstGeom prst="line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모서리가 둥근 직사각형 172"/>
          <p:cNvSpPr/>
          <p:nvPr/>
        </p:nvSpPr>
        <p:spPr>
          <a:xfrm>
            <a:off x="5584820" y="4708337"/>
            <a:ext cx="1539877" cy="440991"/>
          </a:xfrm>
          <a:prstGeom prst="roundRect">
            <a:avLst/>
          </a:prstGeom>
          <a:solidFill>
            <a:srgbClr val="FFE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상세보기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15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16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lnSpc>
                  <a:spcPct val="90000"/>
                </a:lnSpc>
                <a:defRPr sz="4400" b="1">
                  <a:solidFill>
                    <a:schemeClr val="accent4"/>
                  </a:solidFill>
                </a:defRPr>
              </a:pPr>
              <a:r>
                <a:t>  </a:t>
              </a:r>
              <a:r>
                <a:rPr sz="3600"/>
                <a:t>FIRST.GG</a:t>
              </a:r>
            </a:p>
          </p:txBody>
        </p:sp>
      </p:grpSp>
      <p:grpSp>
        <p:nvGrpSpPr>
          <p:cNvPr id="320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18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19" name="클래스 모델링"/>
            <p:cNvSpPr txBox="1"/>
            <p:nvPr/>
          </p:nvSpPr>
          <p:spPr>
            <a:xfrm>
              <a:off x="78253" y="74769"/>
              <a:ext cx="769717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클래스 모델링</a:t>
              </a:r>
            </a:p>
          </p:txBody>
        </p:sp>
      </p:grpSp>
      <p:grpSp>
        <p:nvGrpSpPr>
          <p:cNvPr id="323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321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22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326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324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325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</a:t>
              </a:r>
              <a:r>
                <a:rPr sz="1400" b="1"/>
                <a:t> |  클래스 모델링  |  </a:t>
              </a:r>
              <a:r>
                <a:rPr sz="1400"/>
                <a:t>DB 모델링  |  스토리보드  | </a:t>
              </a:r>
            </a:p>
          </p:txBody>
        </p:sp>
      </p:grpSp>
      <p:pic>
        <p:nvPicPr>
          <p:cNvPr id="327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646" y="2011237"/>
            <a:ext cx="8478434" cy="44487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49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제목 1"/>
          <p:cNvGrpSpPr/>
          <p:nvPr/>
        </p:nvGrpSpPr>
        <p:grpSpPr>
          <a:xfrm>
            <a:off x="0" y="0"/>
            <a:ext cx="12192000" cy="1137920"/>
            <a:chOff x="0" y="0"/>
            <a:chExt cx="12192000" cy="1137919"/>
          </a:xfrm>
        </p:grpSpPr>
        <p:sp>
          <p:nvSpPr>
            <p:cNvPr id="329" name="직사각형"/>
            <p:cNvSpPr/>
            <p:nvPr/>
          </p:nvSpPr>
          <p:spPr>
            <a:xfrm>
              <a:off x="0" y="0"/>
              <a:ext cx="12192000" cy="113792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defRPr sz="3600" b="1">
                  <a:solidFill>
                    <a:schemeClr val="accent4"/>
                  </a:solidFill>
                </a:defRPr>
              </a:pPr>
              <a:endParaRPr/>
            </a:p>
          </p:txBody>
        </p:sp>
        <p:sp>
          <p:nvSpPr>
            <p:cNvPr id="330" name="FIRST.GG"/>
            <p:cNvSpPr txBox="1"/>
            <p:nvPr/>
          </p:nvSpPr>
          <p:spPr>
            <a:xfrm>
              <a:off x="45719" y="0"/>
              <a:ext cx="12100561" cy="1137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lnSpc>
                  <a:spcPct val="90000"/>
                </a:lnSpc>
                <a:defRPr sz="4400" b="1">
                  <a:solidFill>
                    <a:schemeClr val="accent4"/>
                  </a:solidFill>
                </a:defRPr>
              </a:pPr>
              <a:r>
                <a:t>  </a:t>
              </a:r>
              <a:r>
                <a:rPr sz="3600"/>
                <a:t>FIRST.GG</a:t>
              </a:r>
            </a:p>
          </p:txBody>
        </p:sp>
      </p:grpSp>
      <p:grpSp>
        <p:nvGrpSpPr>
          <p:cNvPr id="334" name="모서리가 둥근 직사각형 4"/>
          <p:cNvGrpSpPr/>
          <p:nvPr/>
        </p:nvGrpSpPr>
        <p:grpSpPr>
          <a:xfrm>
            <a:off x="3007360" y="298828"/>
            <a:ext cx="7853681" cy="536387"/>
            <a:chOff x="0" y="0"/>
            <a:chExt cx="7853680" cy="536386"/>
          </a:xfrm>
        </p:grpSpPr>
        <p:sp>
          <p:nvSpPr>
            <p:cNvPr id="332" name="모서리가 둥근 직사각형"/>
            <p:cNvSpPr/>
            <p:nvPr/>
          </p:nvSpPr>
          <p:spPr>
            <a:xfrm>
              <a:off x="0" y="0"/>
              <a:ext cx="7853681" cy="5363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03864"/>
                  </a:solidFill>
                </a:defRPr>
              </a:pPr>
              <a:endParaRPr/>
            </a:p>
          </p:txBody>
        </p:sp>
        <p:sp>
          <p:nvSpPr>
            <p:cNvPr id="333" name="클래스 모델링"/>
            <p:cNvSpPr txBox="1"/>
            <p:nvPr/>
          </p:nvSpPr>
          <p:spPr>
            <a:xfrm>
              <a:off x="78253" y="74769"/>
              <a:ext cx="769717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03864"/>
                  </a:solidFill>
                </a:defRPr>
              </a:lvl1pPr>
            </a:lstStyle>
            <a:p>
              <a:r>
                <a:t>클래스 모델링</a:t>
              </a:r>
            </a:p>
          </p:txBody>
        </p:sp>
      </p:grpSp>
      <p:grpSp>
        <p:nvGrpSpPr>
          <p:cNvPr id="337" name="모서리가 둥근 직사각형 6"/>
          <p:cNvGrpSpPr/>
          <p:nvPr/>
        </p:nvGrpSpPr>
        <p:grpSpPr>
          <a:xfrm>
            <a:off x="11104880" y="315114"/>
            <a:ext cx="843281" cy="503814"/>
            <a:chOff x="0" y="0"/>
            <a:chExt cx="843280" cy="503812"/>
          </a:xfrm>
        </p:grpSpPr>
        <p:sp>
          <p:nvSpPr>
            <p:cNvPr id="335" name="모서리가 둥근 직사각형"/>
            <p:cNvSpPr/>
            <p:nvPr/>
          </p:nvSpPr>
          <p:spPr>
            <a:xfrm>
              <a:off x="0" y="0"/>
              <a:ext cx="843281" cy="503813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336" name="1조"/>
            <p:cNvSpPr txBox="1"/>
            <p:nvPr/>
          </p:nvSpPr>
          <p:spPr>
            <a:xfrm>
              <a:off x="76663" y="78422"/>
              <a:ext cx="689954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/>
              </a:pPr>
              <a:r>
                <a:t>1조</a:t>
              </a:r>
            </a:p>
          </p:txBody>
        </p:sp>
      </p:grpSp>
      <p:grpSp>
        <p:nvGrpSpPr>
          <p:cNvPr id="340" name="직사각형 15"/>
          <p:cNvGrpSpPr/>
          <p:nvPr/>
        </p:nvGrpSpPr>
        <p:grpSpPr>
          <a:xfrm>
            <a:off x="0" y="1134040"/>
            <a:ext cx="12192000" cy="459089"/>
            <a:chOff x="0" y="0"/>
            <a:chExt cx="12192000" cy="459088"/>
          </a:xfrm>
        </p:grpSpPr>
        <p:sp>
          <p:nvSpPr>
            <p:cNvPr id="338" name="직사각형"/>
            <p:cNvSpPr/>
            <p:nvPr/>
          </p:nvSpPr>
          <p:spPr>
            <a:xfrm>
              <a:off x="0" y="-1"/>
              <a:ext cx="12192000" cy="459090"/>
            </a:xfrm>
            <a:prstGeom prst="rect">
              <a:avLst/>
            </a:prstGeom>
            <a:solidFill>
              <a:srgbClr val="29498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endParaRPr/>
            </a:p>
          </p:txBody>
        </p:sp>
        <p:sp>
          <p:nvSpPr>
            <p:cNvPr id="339" name="|  관계도  |  클래스 모델링  |  DB 모델링  |  스토리보드  |"/>
            <p:cNvSpPr txBox="1"/>
            <p:nvPr/>
          </p:nvSpPr>
          <p:spPr>
            <a:xfrm>
              <a:off x="52069" y="59869"/>
              <a:ext cx="12087861" cy="339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D966"/>
                  </a:solidFill>
                </a:defRPr>
              </a:pPr>
              <a:r>
                <a:t>  </a:t>
              </a:r>
              <a:r>
                <a:rPr sz="1400"/>
                <a:t>|  관계도 </a:t>
              </a:r>
              <a:r>
                <a:rPr sz="1400" b="1"/>
                <a:t> |  클래스 모델링  |  </a:t>
              </a:r>
              <a:r>
                <a:rPr sz="1400"/>
                <a:t>DB 모델링  |  스토리보드  | </a:t>
              </a:r>
            </a:p>
          </p:txBody>
        </p:sp>
      </p:grpSp>
      <p:pic>
        <p:nvPicPr>
          <p:cNvPr id="34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441" y="1663930"/>
            <a:ext cx="7459118" cy="51346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5316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812</Words>
  <Application>Microsoft Office PowerPoint</Application>
  <PresentationFormat>와이드스크린</PresentationFormat>
  <Paragraphs>376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함초롬돋움</vt:lpstr>
      <vt:lpstr>Arial</vt:lpstr>
      <vt:lpstr>Office 테마</vt:lpstr>
      <vt:lpstr>FIRST.GG</vt:lpstr>
      <vt:lpstr>  CONENTS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FIRST.GG</dc:title>
  <dc:creator>주해진</dc:creator>
  <cp:lastModifiedBy>주해진</cp:lastModifiedBy>
  <cp:revision>91</cp:revision>
  <dcterms:created xsi:type="dcterms:W3CDTF">2022-04-13T08:17:57Z</dcterms:created>
  <dcterms:modified xsi:type="dcterms:W3CDTF">2022-04-17T10:15:20Z</dcterms:modified>
</cp:coreProperties>
</file>