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La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font" Target="fonts/Roboto-regular.fntdata"/><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La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c16b4bd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c16b4bd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16b4bde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16b4bde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c16b4bde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16b4bde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16b4bde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c16b4bde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16b4bde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c16b4bde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c16b4bde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16b4bde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391925" y="572100"/>
            <a:ext cx="8410099" cy="1306069"/>
          </a:xfrm>
          <a:prstGeom prst="rect">
            <a:avLst/>
          </a:prstGeom>
          <a:noFill/>
          <a:ln>
            <a:noFill/>
          </a:ln>
        </p:spPr>
      </p:pic>
      <p:pic>
        <p:nvPicPr>
          <p:cNvPr id="65" name="Google Shape;65;p13"/>
          <p:cNvPicPr preferRelativeResize="0"/>
          <p:nvPr/>
        </p:nvPicPr>
        <p:blipFill>
          <a:blip r:embed="rId4">
            <a:alphaModFix/>
          </a:blip>
          <a:stretch>
            <a:fillRect/>
          </a:stretch>
        </p:blipFill>
        <p:spPr>
          <a:xfrm>
            <a:off x="6305450" y="2879917"/>
            <a:ext cx="2420375" cy="18842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000000"/>
              </a:solidFill>
              <a:latin typeface="Lato"/>
              <a:ea typeface="Lato"/>
              <a:cs typeface="Lato"/>
              <a:sym typeface="Lato"/>
            </a:endParaRPr>
          </a:p>
          <a:p>
            <a:pPr indent="0" lvl="0" marL="0" rtl="0" algn="ctr">
              <a:spcBef>
                <a:spcPts val="0"/>
              </a:spcBef>
              <a:spcAft>
                <a:spcPts val="0"/>
              </a:spcAft>
              <a:buNone/>
            </a:pPr>
            <a:r>
              <a:t/>
            </a:r>
            <a:endParaRPr sz="2400">
              <a:solidFill>
                <a:srgbClr val="000000"/>
              </a:solidFill>
              <a:latin typeface="Lato"/>
              <a:ea typeface="Lato"/>
              <a:cs typeface="Lato"/>
              <a:sym typeface="Lato"/>
            </a:endParaRPr>
          </a:p>
          <a:p>
            <a:pPr indent="0" lvl="0" marL="0" rtl="0" algn="ctr">
              <a:spcBef>
                <a:spcPts val="0"/>
              </a:spcBef>
              <a:spcAft>
                <a:spcPts val="0"/>
              </a:spcAft>
              <a:buNone/>
            </a:pPr>
            <a:r>
              <a:rPr lang="en" sz="2400">
                <a:solidFill>
                  <a:srgbClr val="000000"/>
                </a:solidFill>
              </a:rPr>
              <a:t>Immerse yourself into the magical world of </a:t>
            </a:r>
            <a:r>
              <a:rPr i="1" lang="en" sz="2400">
                <a:solidFill>
                  <a:srgbClr val="000000"/>
                </a:solidFill>
              </a:rPr>
              <a:t>Harry Potter and the Goblet of Fire</a:t>
            </a:r>
            <a:r>
              <a:rPr lang="en" sz="2400">
                <a:solidFill>
                  <a:srgbClr val="000000"/>
                </a:solidFill>
              </a:rPr>
              <a:t> and explore the riddles of the Triwizard Maze!</a:t>
            </a:r>
            <a:endParaRPr sz="2400">
              <a:solidFill>
                <a:srgbClr val="000000"/>
              </a:solidFill>
            </a:endParaRPr>
          </a:p>
          <a:p>
            <a:pPr indent="0" lvl="0" marL="0" rtl="0" algn="ctr">
              <a:spcBef>
                <a:spcPts val="0"/>
              </a:spcBef>
              <a:spcAft>
                <a:spcPts val="1600"/>
              </a:spcAft>
              <a:buNone/>
            </a:pPr>
            <a:r>
              <a:t/>
            </a:r>
            <a:endParaRPr sz="2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152400" y="561588"/>
            <a:ext cx="8839200" cy="4020336"/>
          </a:xfrm>
          <a:prstGeom prst="rect">
            <a:avLst/>
          </a:prstGeom>
          <a:noFill/>
          <a:ln>
            <a:noFill/>
          </a:ln>
        </p:spPr>
      </p:pic>
      <p:sp>
        <p:nvSpPr>
          <p:cNvPr id="77" name="Google Shape;77;p15"/>
          <p:cNvSpPr/>
          <p:nvPr/>
        </p:nvSpPr>
        <p:spPr>
          <a:xfrm>
            <a:off x="1810650" y="122175"/>
            <a:ext cx="5522700" cy="1706100"/>
          </a:xfrm>
          <a:prstGeom prst="rect">
            <a:avLst/>
          </a:prstGeom>
          <a:solidFill>
            <a:schemeClr val="accent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5"/>
          <p:cNvPicPr preferRelativeResize="0"/>
          <p:nvPr/>
        </p:nvPicPr>
        <p:blipFill>
          <a:blip r:embed="rId4">
            <a:alphaModFix/>
          </a:blip>
          <a:stretch>
            <a:fillRect/>
          </a:stretch>
        </p:blipFill>
        <p:spPr>
          <a:xfrm>
            <a:off x="2891784" y="240125"/>
            <a:ext cx="3360425" cy="170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Gameplay: Summary</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rPr lang="en" sz="1800"/>
              <a:t>In VR Triwizard Tournament, the player navigate through a complex maze to get to the end. Along the way, the player will encounter riddles scattered across the correct path that must be solved in order to progress in the maze.</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Gameplay:</a:t>
            </a:r>
            <a:endParaRPr/>
          </a:p>
          <a:p>
            <a:pPr indent="0" lvl="0" marL="0" rtl="0" algn="l">
              <a:spcBef>
                <a:spcPts val="0"/>
              </a:spcBef>
              <a:spcAft>
                <a:spcPts val="0"/>
              </a:spcAft>
              <a:buNone/>
            </a:pPr>
            <a:r>
              <a:rPr lang="en"/>
              <a:t>Logistics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Navigation</a:t>
            </a:r>
            <a:endParaRPr b="1" sz="1800"/>
          </a:p>
          <a:p>
            <a:pPr indent="-342900" lvl="0" marL="457200" rtl="0" algn="l">
              <a:spcBef>
                <a:spcPts val="1600"/>
              </a:spcBef>
              <a:spcAft>
                <a:spcPts val="0"/>
              </a:spcAft>
              <a:buSzPts val="1800"/>
              <a:buChar char="●"/>
            </a:pPr>
            <a:r>
              <a:rPr lang="en" sz="1800"/>
              <a:t>Google Daydream TeleportationController</a:t>
            </a:r>
            <a:endParaRPr sz="1800"/>
          </a:p>
          <a:p>
            <a:pPr indent="-342900" lvl="0" marL="457200" rtl="0" algn="l">
              <a:spcBef>
                <a:spcPts val="0"/>
              </a:spcBef>
              <a:spcAft>
                <a:spcPts val="0"/>
              </a:spcAft>
              <a:buSzPts val="1800"/>
              <a:buChar char="●"/>
            </a:pPr>
            <a:r>
              <a:rPr lang="en" sz="1800"/>
              <a:t>Tooltips included to help the user!</a:t>
            </a:r>
            <a:endParaRPr sz="1800"/>
          </a:p>
          <a:p>
            <a:pPr indent="0" lvl="0" marL="0" rtl="0" algn="l">
              <a:spcBef>
                <a:spcPts val="1600"/>
              </a:spcBef>
              <a:spcAft>
                <a:spcPts val="0"/>
              </a:spcAft>
              <a:buNone/>
            </a:pPr>
            <a:r>
              <a:rPr b="1" lang="en" sz="1800"/>
              <a:t>Rules</a:t>
            </a:r>
            <a:endParaRPr b="1" sz="1800"/>
          </a:p>
          <a:p>
            <a:pPr indent="-342900" lvl="0" marL="457200" rtl="0" algn="l">
              <a:spcBef>
                <a:spcPts val="1600"/>
              </a:spcBef>
              <a:spcAft>
                <a:spcPts val="0"/>
              </a:spcAft>
              <a:buSzPts val="1800"/>
              <a:buChar char="●"/>
            </a:pPr>
            <a:r>
              <a:rPr lang="en" sz="1800"/>
              <a:t>You have 10 minutes</a:t>
            </a:r>
            <a:endParaRPr sz="1800"/>
          </a:p>
          <a:p>
            <a:pPr indent="-342900" lvl="0" marL="457200" rtl="0" algn="l">
              <a:spcBef>
                <a:spcPts val="0"/>
              </a:spcBef>
              <a:spcAft>
                <a:spcPts val="0"/>
              </a:spcAft>
              <a:buSzPts val="1800"/>
              <a:buChar char="●"/>
            </a:pPr>
            <a:r>
              <a:rPr lang="en" sz="1800"/>
              <a:t>No mercy -- one wrong answer means </a:t>
            </a:r>
            <a:r>
              <a:rPr i="1" lang="en" sz="1800"/>
              <a:t>GAME OVER</a:t>
            </a:r>
            <a:endParaRPr i="1" sz="1800"/>
          </a:p>
          <a:p>
            <a:pPr indent="-342900" lvl="0" marL="457200" rtl="0" algn="l">
              <a:spcBef>
                <a:spcPts val="0"/>
              </a:spcBef>
              <a:spcAft>
                <a:spcPts val="0"/>
              </a:spcAft>
              <a:buSzPts val="1800"/>
              <a:buChar char="●"/>
            </a:pPr>
            <a:r>
              <a:rPr lang="en" sz="1800"/>
              <a:t>5 riddles that lead the way</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b="10168" l="12277" r="7058" t="0"/>
          <a:stretch/>
        </p:blipFill>
        <p:spPr>
          <a:xfrm>
            <a:off x="2138925" y="1514250"/>
            <a:ext cx="4866150" cy="3452751"/>
          </a:xfrm>
          <a:prstGeom prst="rect">
            <a:avLst/>
          </a:prstGeom>
          <a:noFill/>
          <a:ln>
            <a:noFill/>
          </a:ln>
        </p:spPr>
      </p:pic>
      <p:sp>
        <p:nvSpPr>
          <p:cNvPr id="96" name="Google Shape;96;p18"/>
          <p:cNvSpPr/>
          <p:nvPr/>
        </p:nvSpPr>
        <p:spPr>
          <a:xfrm>
            <a:off x="1810650" y="122175"/>
            <a:ext cx="5522700" cy="1706100"/>
          </a:xfrm>
          <a:prstGeom prst="rect">
            <a:avLst/>
          </a:prstGeom>
          <a:solidFill>
            <a:schemeClr val="accent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4">
            <a:alphaModFix/>
          </a:blip>
          <a:stretch>
            <a:fillRect/>
          </a:stretch>
        </p:blipFill>
        <p:spPr>
          <a:xfrm>
            <a:off x="2612238" y="231375"/>
            <a:ext cx="3919525" cy="148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p:nvPr/>
        </p:nvSpPr>
        <p:spPr>
          <a:xfrm>
            <a:off x="1810650" y="1718700"/>
            <a:ext cx="5522700" cy="1706100"/>
          </a:xfrm>
          <a:prstGeom prst="rect">
            <a:avLst/>
          </a:prstGeom>
          <a:solidFill>
            <a:schemeClr val="accent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9"/>
          <p:cNvPicPr preferRelativeResize="0"/>
          <p:nvPr/>
        </p:nvPicPr>
        <p:blipFill>
          <a:blip r:embed="rId3">
            <a:alphaModFix/>
          </a:blip>
          <a:stretch>
            <a:fillRect/>
          </a:stretch>
        </p:blipFill>
        <p:spPr>
          <a:xfrm>
            <a:off x="1950888" y="1878676"/>
            <a:ext cx="5242225" cy="138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