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70" r:id="rId4"/>
    <p:sldId id="269" r:id="rId5"/>
    <p:sldId id="268" r:id="rId6"/>
    <p:sldId id="267" r:id="rId7"/>
    <p:sldId id="260" r:id="rId8"/>
    <p:sldId id="266" r:id="rId9"/>
    <p:sldId id="271" r:id="rId10"/>
    <p:sldId id="273" r:id="rId11"/>
    <p:sldId id="272" r:id="rId12"/>
    <p:sldId id="262" r:id="rId13"/>
    <p:sldId id="274" r:id="rId14"/>
    <p:sldId id="275" r:id="rId15"/>
    <p:sldId id="263" r:id="rId16"/>
    <p:sldId id="276" r:id="rId17"/>
    <p:sldId id="277" r:id="rId18"/>
    <p:sldId id="264" r:id="rId19"/>
    <p:sldId id="279" r:id="rId20"/>
    <p:sldId id="265" r:id="rId21"/>
    <p:sldId id="259" r:id="rId22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3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8383"/>
    <a:srgbClr val="BD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032" autoAdjust="0"/>
  </p:normalViewPr>
  <p:slideViewPr>
    <p:cSldViewPr snapToGrid="0">
      <p:cViewPr>
        <p:scale>
          <a:sx n="50" d="100"/>
          <a:sy n="50" d="100"/>
        </p:scale>
        <p:origin x="-1662" y="-90"/>
      </p:cViewPr>
      <p:guideLst>
        <p:guide orient="horz" pos="5273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4927-2FAB-4126-97BD-E3442CB4E24A}" type="datetimeFigureOut">
              <a:rPr lang="de-DE" smtClean="0"/>
              <a:t>06.07.2021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65CC6-FF02-417C-8ADB-B52CC2E129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630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4927-2FAB-4126-97BD-E3442CB4E24A}" type="datetimeFigureOut">
              <a:rPr lang="de-DE" smtClean="0"/>
              <a:t>06.07.2021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65CC6-FF02-417C-8ADB-B52CC2E129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2362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4927-2FAB-4126-97BD-E3442CB4E24A}" type="datetimeFigureOut">
              <a:rPr lang="de-DE" smtClean="0"/>
              <a:t>06.07.2021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65CC6-FF02-417C-8ADB-B52CC2E129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06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4927-2FAB-4126-97BD-E3442CB4E24A}" type="datetimeFigureOut">
              <a:rPr lang="de-DE" smtClean="0"/>
              <a:t>06.07.2021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65CC6-FF02-417C-8ADB-B52CC2E129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74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4927-2FAB-4126-97BD-E3442CB4E24A}" type="datetimeFigureOut">
              <a:rPr lang="de-DE" smtClean="0"/>
              <a:t>06.07.2021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65CC6-FF02-417C-8ADB-B52CC2E129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78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4927-2FAB-4126-97BD-E3442CB4E24A}" type="datetimeFigureOut">
              <a:rPr lang="de-DE" smtClean="0"/>
              <a:t>06.07.2021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65CC6-FF02-417C-8ADB-B52CC2E129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276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4927-2FAB-4126-97BD-E3442CB4E24A}" type="datetimeFigureOut">
              <a:rPr lang="de-DE" smtClean="0"/>
              <a:t>06.07.2021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65CC6-FF02-417C-8ADB-B52CC2E129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21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4927-2FAB-4126-97BD-E3442CB4E24A}" type="datetimeFigureOut">
              <a:rPr lang="de-DE" smtClean="0"/>
              <a:t>06.07.2021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65CC6-FF02-417C-8ADB-B52CC2E129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405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4927-2FAB-4126-97BD-E3442CB4E24A}" type="datetimeFigureOut">
              <a:rPr lang="de-DE" smtClean="0"/>
              <a:t>06.07.2021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65CC6-FF02-417C-8ADB-B52CC2E129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97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4927-2FAB-4126-97BD-E3442CB4E24A}" type="datetimeFigureOut">
              <a:rPr lang="de-DE" smtClean="0"/>
              <a:t>06.07.2021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65CC6-FF02-417C-8ADB-B52CC2E129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281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4927-2FAB-4126-97BD-E3442CB4E24A}" type="datetimeFigureOut">
              <a:rPr lang="de-DE" smtClean="0"/>
              <a:t>06.07.2021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65CC6-FF02-417C-8ADB-B52CC2E129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02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B4927-2FAB-4126-97BD-E3442CB4E24A}" type="datetimeFigureOut">
              <a:rPr lang="de-DE" smtClean="0"/>
              <a:t>06.07.2021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65CC6-FF02-417C-8ADB-B52CC2E129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707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2" name="Gewinkelter Verbinder 371"/>
          <p:cNvCxnSpPr>
            <a:endCxn id="8" idx="1"/>
          </p:cNvCxnSpPr>
          <p:nvPr/>
        </p:nvCxnSpPr>
        <p:spPr>
          <a:xfrm>
            <a:off x="7538554" y="2070100"/>
            <a:ext cx="10586680" cy="9509865"/>
          </a:xfrm>
          <a:prstGeom prst="bentConnector3">
            <a:avLst>
              <a:gd name="adj1" fmla="val 89899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Rechteck 457"/>
          <p:cNvSpPr/>
          <p:nvPr/>
        </p:nvSpPr>
        <p:spPr>
          <a:xfrm>
            <a:off x="18833415" y="1075995"/>
            <a:ext cx="2945027" cy="16485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544749" y="544747"/>
            <a:ext cx="97015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ESDC Design Scope and System Relations</a:t>
            </a:r>
            <a:endParaRPr lang="en-US" sz="3600" b="1" dirty="0"/>
          </a:p>
        </p:txBody>
      </p:sp>
      <p:sp>
        <p:nvSpPr>
          <p:cNvPr id="13" name="Rechteck 12"/>
          <p:cNvSpPr/>
          <p:nvPr/>
        </p:nvSpPr>
        <p:spPr>
          <a:xfrm>
            <a:off x="3552888" y="1816040"/>
            <a:ext cx="2120630" cy="716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Payload</a:t>
            </a:r>
          </a:p>
        </p:txBody>
      </p:sp>
      <p:sp>
        <p:nvSpPr>
          <p:cNvPr id="18" name="Rechteck 17"/>
          <p:cNvSpPr/>
          <p:nvPr/>
        </p:nvSpPr>
        <p:spPr>
          <a:xfrm>
            <a:off x="4367179" y="12245078"/>
            <a:ext cx="1663429" cy="75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Margin</a:t>
            </a:r>
          </a:p>
        </p:txBody>
      </p:sp>
      <p:cxnSp>
        <p:nvCxnSpPr>
          <p:cNvPr id="20" name="Gewinkelter Verbinder 19"/>
          <p:cNvCxnSpPr>
            <a:stCxn id="6" idx="2"/>
            <a:endCxn id="18" idx="1"/>
          </p:cNvCxnSpPr>
          <p:nvPr/>
        </p:nvCxnSpPr>
        <p:spPr>
          <a:xfrm rot="16200000" flipH="1">
            <a:off x="3497168" y="11754446"/>
            <a:ext cx="665114" cy="107490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2924006" y="12245078"/>
            <a:ext cx="1663429" cy="7587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Margin</a:t>
            </a:r>
          </a:p>
        </p:txBody>
      </p:sp>
      <p:cxnSp>
        <p:nvCxnSpPr>
          <p:cNvPr id="27" name="Gewinkelter Verbinder 26"/>
          <p:cNvCxnSpPr>
            <a:stCxn id="7" idx="2"/>
            <a:endCxn id="26" idx="1"/>
          </p:cNvCxnSpPr>
          <p:nvPr/>
        </p:nvCxnSpPr>
        <p:spPr>
          <a:xfrm rot="16200000" flipH="1">
            <a:off x="12225447" y="11925897"/>
            <a:ext cx="665113" cy="732006"/>
          </a:xfrm>
          <a:prstGeom prst="bentConnector2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6426187" y="1829742"/>
            <a:ext cx="2120630" cy="7164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Orbit</a:t>
            </a:r>
          </a:p>
        </p:txBody>
      </p:sp>
      <p:sp>
        <p:nvSpPr>
          <p:cNvPr id="7" name="Rechteck 6"/>
          <p:cNvSpPr/>
          <p:nvPr/>
        </p:nvSpPr>
        <p:spPr>
          <a:xfrm>
            <a:off x="10285379" y="11200587"/>
            <a:ext cx="3813242" cy="7587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Power</a:t>
            </a:r>
            <a:r>
              <a:rPr lang="en-GB" sz="2800" b="1" dirty="0"/>
              <a:t> </a:t>
            </a:r>
            <a:r>
              <a:rPr lang="en-GB" sz="2800" b="1" dirty="0">
                <a:solidFill>
                  <a:schemeClr val="tx1"/>
                </a:solidFill>
              </a:rPr>
              <a:t>budget</a:t>
            </a:r>
          </a:p>
        </p:txBody>
      </p:sp>
      <p:grpSp>
        <p:nvGrpSpPr>
          <p:cNvPr id="53" name="Gruppieren 52"/>
          <p:cNvGrpSpPr/>
          <p:nvPr/>
        </p:nvGrpSpPr>
        <p:grpSpPr>
          <a:xfrm>
            <a:off x="18125234" y="6171376"/>
            <a:ext cx="3813242" cy="5787967"/>
            <a:chOff x="19185106" y="6171376"/>
            <a:chExt cx="3813242" cy="5787967"/>
          </a:xfrm>
        </p:grpSpPr>
        <p:sp>
          <p:nvSpPr>
            <p:cNvPr id="8" name="Rechteck 7"/>
            <p:cNvSpPr/>
            <p:nvPr/>
          </p:nvSpPr>
          <p:spPr>
            <a:xfrm>
              <a:off x="19185106" y="11200586"/>
              <a:ext cx="3813242" cy="758757"/>
            </a:xfrm>
            <a:prstGeom prst="rect">
              <a:avLst/>
            </a:prstGeom>
            <a:solidFill>
              <a:srgbClr val="AD838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Heat budget</a:t>
              </a:r>
            </a:p>
          </p:txBody>
        </p:sp>
        <p:cxnSp>
          <p:nvCxnSpPr>
            <p:cNvPr id="45" name="Gerader Verbinder 44"/>
            <p:cNvCxnSpPr/>
            <p:nvPr/>
          </p:nvCxnSpPr>
          <p:spPr>
            <a:xfrm flipV="1">
              <a:off x="22998348" y="6171376"/>
              <a:ext cx="0" cy="502921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ieren 50"/>
          <p:cNvGrpSpPr/>
          <p:nvPr/>
        </p:nvGrpSpPr>
        <p:grpSpPr>
          <a:xfrm>
            <a:off x="1385651" y="7568119"/>
            <a:ext cx="3813242" cy="4391224"/>
            <a:chOff x="1385651" y="7568119"/>
            <a:chExt cx="3813242" cy="4391224"/>
          </a:xfrm>
        </p:grpSpPr>
        <p:sp>
          <p:nvSpPr>
            <p:cNvPr id="6" name="Rechteck 5"/>
            <p:cNvSpPr/>
            <p:nvPr/>
          </p:nvSpPr>
          <p:spPr>
            <a:xfrm>
              <a:off x="1385651" y="11200586"/>
              <a:ext cx="3813242" cy="7587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Mass budget</a:t>
              </a:r>
            </a:p>
          </p:txBody>
        </p:sp>
        <p:cxnSp>
          <p:nvCxnSpPr>
            <p:cNvPr id="48" name="Gerader Verbinder 47"/>
            <p:cNvCxnSpPr/>
            <p:nvPr/>
          </p:nvCxnSpPr>
          <p:spPr>
            <a:xfrm flipV="1">
              <a:off x="1385651" y="7568119"/>
              <a:ext cx="0" cy="36324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hteck 49"/>
          <p:cNvSpPr/>
          <p:nvPr/>
        </p:nvSpPr>
        <p:spPr>
          <a:xfrm>
            <a:off x="1795385" y="3562120"/>
            <a:ext cx="3189501" cy="3483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eck 53"/>
          <p:cNvSpPr/>
          <p:nvPr/>
        </p:nvSpPr>
        <p:spPr>
          <a:xfrm>
            <a:off x="1668569" y="3108805"/>
            <a:ext cx="1780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Propulsion</a:t>
            </a:r>
          </a:p>
        </p:txBody>
      </p:sp>
      <p:sp>
        <p:nvSpPr>
          <p:cNvPr id="55" name="Rechteck 54"/>
          <p:cNvSpPr/>
          <p:nvPr/>
        </p:nvSpPr>
        <p:spPr>
          <a:xfrm>
            <a:off x="1947785" y="3714520"/>
            <a:ext cx="2209477" cy="724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Thruster</a:t>
            </a:r>
          </a:p>
        </p:txBody>
      </p:sp>
      <p:sp>
        <p:nvSpPr>
          <p:cNvPr id="56" name="Rechteck 55"/>
          <p:cNvSpPr/>
          <p:nvPr/>
        </p:nvSpPr>
        <p:spPr>
          <a:xfrm>
            <a:off x="1947784" y="4521863"/>
            <a:ext cx="2209477" cy="724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Propellant</a:t>
            </a:r>
          </a:p>
        </p:txBody>
      </p:sp>
      <p:sp>
        <p:nvSpPr>
          <p:cNvPr id="57" name="Rechteck 56"/>
          <p:cNvSpPr/>
          <p:nvPr/>
        </p:nvSpPr>
        <p:spPr>
          <a:xfrm>
            <a:off x="1947783" y="5362429"/>
            <a:ext cx="2209478" cy="724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Power Supply</a:t>
            </a:r>
          </a:p>
        </p:txBody>
      </p:sp>
      <p:sp>
        <p:nvSpPr>
          <p:cNvPr id="58" name="Rechteck 57"/>
          <p:cNvSpPr/>
          <p:nvPr/>
        </p:nvSpPr>
        <p:spPr>
          <a:xfrm>
            <a:off x="1947783" y="6202995"/>
            <a:ext cx="2209478" cy="724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Tank</a:t>
            </a:r>
          </a:p>
        </p:txBody>
      </p:sp>
      <p:cxnSp>
        <p:nvCxnSpPr>
          <p:cNvPr id="65" name="Gerader Verbinder 64"/>
          <p:cNvCxnSpPr/>
          <p:nvPr/>
        </p:nvCxnSpPr>
        <p:spPr>
          <a:xfrm>
            <a:off x="4152475" y="4845105"/>
            <a:ext cx="830173" cy="6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4152475" y="6566033"/>
            <a:ext cx="830173" cy="6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winkelter Verbinder 87"/>
          <p:cNvCxnSpPr>
            <a:stCxn id="50" idx="1"/>
          </p:cNvCxnSpPr>
          <p:nvPr/>
        </p:nvCxnSpPr>
        <p:spPr>
          <a:xfrm rot="10800000" flipV="1">
            <a:off x="1385651" y="5304074"/>
            <a:ext cx="409734" cy="2354025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winkelter Verbinder 95"/>
          <p:cNvCxnSpPr/>
          <p:nvPr/>
        </p:nvCxnSpPr>
        <p:spPr>
          <a:xfrm rot="16200000" flipH="1">
            <a:off x="5674880" y="4722376"/>
            <a:ext cx="4154557" cy="8801864"/>
          </a:xfrm>
          <a:prstGeom prst="bentConnector3">
            <a:avLst>
              <a:gd name="adj1" fmla="val 9524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winkelter Verbinder 98"/>
          <p:cNvCxnSpPr/>
          <p:nvPr/>
        </p:nvCxnSpPr>
        <p:spPr>
          <a:xfrm rot="16200000" flipH="1">
            <a:off x="10176353" y="272512"/>
            <a:ext cx="4154556" cy="17701591"/>
          </a:xfrm>
          <a:prstGeom prst="bentConnector3">
            <a:avLst>
              <a:gd name="adj1" fmla="val 85766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3801086" y="9462928"/>
            <a:ext cx="2160913" cy="918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Rechteck 101"/>
          <p:cNvSpPr/>
          <p:nvPr/>
        </p:nvSpPr>
        <p:spPr>
          <a:xfrm>
            <a:off x="3777505" y="9009613"/>
            <a:ext cx="15736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Structure</a:t>
            </a:r>
          </a:p>
        </p:txBody>
      </p:sp>
      <p:cxnSp>
        <p:nvCxnSpPr>
          <p:cNvPr id="104" name="Gewinkelter Verbinder 103"/>
          <p:cNvCxnSpPr>
            <a:stCxn id="101" idx="1"/>
          </p:cNvCxnSpPr>
          <p:nvPr/>
        </p:nvCxnSpPr>
        <p:spPr>
          <a:xfrm rot="10800000" flipV="1">
            <a:off x="1369712" y="9922144"/>
            <a:ext cx="2431374" cy="1608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winkelter Verbinder 111"/>
          <p:cNvCxnSpPr>
            <a:stCxn id="13" idx="2"/>
          </p:cNvCxnSpPr>
          <p:nvPr/>
        </p:nvCxnSpPr>
        <p:spPr>
          <a:xfrm rot="5400000">
            <a:off x="2807378" y="1110806"/>
            <a:ext cx="384099" cy="3227552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/>
          <p:cNvCxnSpPr/>
          <p:nvPr/>
        </p:nvCxnSpPr>
        <p:spPr>
          <a:xfrm flipH="1">
            <a:off x="1385651" y="2916632"/>
            <a:ext cx="8247" cy="27877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uppieren 165"/>
          <p:cNvGrpSpPr/>
          <p:nvPr/>
        </p:nvGrpSpPr>
        <p:grpSpPr>
          <a:xfrm>
            <a:off x="6962771" y="3108804"/>
            <a:ext cx="3335061" cy="3222241"/>
            <a:chOff x="10285379" y="3206450"/>
            <a:chExt cx="3335061" cy="3222241"/>
          </a:xfrm>
        </p:grpSpPr>
        <p:sp>
          <p:nvSpPr>
            <p:cNvPr id="126" name="Rechteck 125"/>
            <p:cNvSpPr/>
            <p:nvPr/>
          </p:nvSpPr>
          <p:spPr>
            <a:xfrm>
              <a:off x="10430939" y="3735970"/>
              <a:ext cx="3189501" cy="269272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7" name="Rechteck 126"/>
            <p:cNvSpPr/>
            <p:nvPr/>
          </p:nvSpPr>
          <p:spPr>
            <a:xfrm>
              <a:off x="10285379" y="3206450"/>
              <a:ext cx="317997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/>
                <a:t>On-board Computer</a:t>
              </a:r>
            </a:p>
          </p:txBody>
        </p:sp>
        <p:sp>
          <p:nvSpPr>
            <p:cNvPr id="128" name="Rechteck 127"/>
            <p:cNvSpPr/>
            <p:nvPr/>
          </p:nvSpPr>
          <p:spPr>
            <a:xfrm>
              <a:off x="10583339" y="3888370"/>
              <a:ext cx="2209477" cy="724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129" name="Rechteck 128"/>
            <p:cNvSpPr/>
            <p:nvPr/>
          </p:nvSpPr>
          <p:spPr>
            <a:xfrm>
              <a:off x="10583338" y="4695713"/>
              <a:ext cx="2209477" cy="724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RAM</a:t>
              </a:r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10583337" y="5536279"/>
              <a:ext cx="2209478" cy="724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chemeClr val="tx1"/>
                  </a:solidFill>
                </a:rPr>
                <a:t>Storage</a:t>
              </a:r>
            </a:p>
          </p:txBody>
        </p:sp>
        <p:cxnSp>
          <p:nvCxnSpPr>
            <p:cNvPr id="137" name="Gerader Verbinder 136"/>
            <p:cNvCxnSpPr/>
            <p:nvPr/>
          </p:nvCxnSpPr>
          <p:spPr>
            <a:xfrm>
              <a:off x="12789949" y="5818881"/>
              <a:ext cx="830173" cy="68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r Verbinder 137"/>
            <p:cNvCxnSpPr/>
            <p:nvPr/>
          </p:nvCxnSpPr>
          <p:spPr>
            <a:xfrm>
              <a:off x="12787711" y="5875125"/>
              <a:ext cx="830173" cy="68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/>
            <p:cNvCxnSpPr/>
            <p:nvPr/>
          </p:nvCxnSpPr>
          <p:spPr>
            <a:xfrm>
              <a:off x="12789949" y="5930146"/>
              <a:ext cx="830173" cy="681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r Verbinder 148"/>
            <p:cNvCxnSpPr/>
            <p:nvPr/>
          </p:nvCxnSpPr>
          <p:spPr>
            <a:xfrm>
              <a:off x="12787384" y="5991538"/>
              <a:ext cx="830173" cy="681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Gerader Verbinder 149"/>
            <p:cNvCxnSpPr/>
            <p:nvPr/>
          </p:nvCxnSpPr>
          <p:spPr>
            <a:xfrm>
              <a:off x="12789622" y="4983615"/>
              <a:ext cx="830173" cy="68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r Verbinder 150"/>
            <p:cNvCxnSpPr/>
            <p:nvPr/>
          </p:nvCxnSpPr>
          <p:spPr>
            <a:xfrm>
              <a:off x="12787384" y="5039859"/>
              <a:ext cx="830173" cy="68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r Verbinder 151"/>
            <p:cNvCxnSpPr/>
            <p:nvPr/>
          </p:nvCxnSpPr>
          <p:spPr>
            <a:xfrm>
              <a:off x="12789622" y="5094880"/>
              <a:ext cx="830173" cy="681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Gerader Verbinder 152"/>
            <p:cNvCxnSpPr/>
            <p:nvPr/>
          </p:nvCxnSpPr>
          <p:spPr>
            <a:xfrm>
              <a:off x="12787057" y="5156272"/>
              <a:ext cx="830173" cy="681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r Verbinder 153"/>
            <p:cNvCxnSpPr/>
            <p:nvPr/>
          </p:nvCxnSpPr>
          <p:spPr>
            <a:xfrm>
              <a:off x="12789622" y="4199451"/>
              <a:ext cx="830173" cy="68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r Verbinder 154"/>
            <p:cNvCxnSpPr/>
            <p:nvPr/>
          </p:nvCxnSpPr>
          <p:spPr>
            <a:xfrm>
              <a:off x="12787384" y="4255695"/>
              <a:ext cx="830173" cy="68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Gerader Verbinder 155"/>
            <p:cNvCxnSpPr/>
            <p:nvPr/>
          </p:nvCxnSpPr>
          <p:spPr>
            <a:xfrm>
              <a:off x="12789622" y="4310716"/>
              <a:ext cx="830173" cy="681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r Verbinder 156"/>
            <p:cNvCxnSpPr/>
            <p:nvPr/>
          </p:nvCxnSpPr>
          <p:spPr>
            <a:xfrm>
              <a:off x="12787057" y="4372108"/>
              <a:ext cx="830173" cy="681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8" name="Gerader Verbinder 157"/>
          <p:cNvCxnSpPr/>
          <p:nvPr/>
        </p:nvCxnSpPr>
        <p:spPr>
          <a:xfrm>
            <a:off x="4168565" y="4011335"/>
            <a:ext cx="830173" cy="6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/>
          <p:cNvCxnSpPr/>
          <p:nvPr/>
        </p:nvCxnSpPr>
        <p:spPr>
          <a:xfrm>
            <a:off x="4166327" y="4067579"/>
            <a:ext cx="830173" cy="681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r Verbinder 159"/>
          <p:cNvCxnSpPr/>
          <p:nvPr/>
        </p:nvCxnSpPr>
        <p:spPr>
          <a:xfrm>
            <a:off x="4168565" y="4122600"/>
            <a:ext cx="830173" cy="681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r Verbinder 160"/>
          <p:cNvCxnSpPr/>
          <p:nvPr/>
        </p:nvCxnSpPr>
        <p:spPr>
          <a:xfrm>
            <a:off x="4166000" y="4183992"/>
            <a:ext cx="830173" cy="681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/>
          <p:cNvCxnSpPr/>
          <p:nvPr/>
        </p:nvCxnSpPr>
        <p:spPr>
          <a:xfrm>
            <a:off x="4155669" y="5642254"/>
            <a:ext cx="830173" cy="6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r Verbinder 162"/>
          <p:cNvCxnSpPr/>
          <p:nvPr/>
        </p:nvCxnSpPr>
        <p:spPr>
          <a:xfrm>
            <a:off x="4153431" y="5698498"/>
            <a:ext cx="830173" cy="681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r Verbinder 163"/>
          <p:cNvCxnSpPr/>
          <p:nvPr/>
        </p:nvCxnSpPr>
        <p:spPr>
          <a:xfrm>
            <a:off x="4155669" y="5753519"/>
            <a:ext cx="830173" cy="681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r Verbinder 164"/>
          <p:cNvCxnSpPr/>
          <p:nvPr/>
        </p:nvCxnSpPr>
        <p:spPr>
          <a:xfrm>
            <a:off x="4153104" y="5814911"/>
            <a:ext cx="830173" cy="681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winkelter Verbinder 172"/>
          <p:cNvCxnSpPr/>
          <p:nvPr/>
        </p:nvCxnSpPr>
        <p:spPr>
          <a:xfrm rot="10800000">
            <a:off x="4613203" y="2916633"/>
            <a:ext cx="2495128" cy="1903885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winkelter Verbinder 174"/>
          <p:cNvCxnSpPr/>
          <p:nvPr/>
        </p:nvCxnSpPr>
        <p:spPr>
          <a:xfrm rot="16200000" flipH="1">
            <a:off x="8045402" y="6958790"/>
            <a:ext cx="4869541" cy="3614049"/>
          </a:xfrm>
          <a:prstGeom prst="bentConnector3">
            <a:avLst>
              <a:gd name="adj1" fmla="val 94206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winkelter Verbinder 191"/>
          <p:cNvCxnSpPr/>
          <p:nvPr/>
        </p:nvCxnSpPr>
        <p:spPr>
          <a:xfrm rot="16200000" flipH="1">
            <a:off x="12526134" y="2571492"/>
            <a:ext cx="4869541" cy="12388645"/>
          </a:xfrm>
          <a:prstGeom prst="bentConnector3">
            <a:avLst>
              <a:gd name="adj1" fmla="val 86252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uppieren 199"/>
          <p:cNvGrpSpPr/>
          <p:nvPr/>
        </p:nvGrpSpPr>
        <p:grpSpPr>
          <a:xfrm>
            <a:off x="10920644" y="6778071"/>
            <a:ext cx="3307428" cy="3208551"/>
            <a:chOff x="10313012" y="3220140"/>
            <a:chExt cx="3307428" cy="3208551"/>
          </a:xfrm>
        </p:grpSpPr>
        <p:sp>
          <p:nvSpPr>
            <p:cNvPr id="201" name="Rechteck 200"/>
            <p:cNvSpPr/>
            <p:nvPr/>
          </p:nvSpPr>
          <p:spPr>
            <a:xfrm>
              <a:off x="10430939" y="3735970"/>
              <a:ext cx="3189501" cy="26927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2" name="Rechteck 201"/>
            <p:cNvSpPr/>
            <p:nvPr/>
          </p:nvSpPr>
          <p:spPr>
            <a:xfrm>
              <a:off x="10313012" y="3220140"/>
              <a:ext cx="222240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/>
                <a:t>Power Supply</a:t>
              </a:r>
            </a:p>
          </p:txBody>
        </p:sp>
        <p:sp>
          <p:nvSpPr>
            <p:cNvPr id="203" name="Rechteck 202"/>
            <p:cNvSpPr/>
            <p:nvPr/>
          </p:nvSpPr>
          <p:spPr>
            <a:xfrm>
              <a:off x="10583339" y="3888370"/>
              <a:ext cx="2209477" cy="724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Generation</a:t>
              </a:r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10583338" y="4695713"/>
              <a:ext cx="2209477" cy="724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Conversion</a:t>
              </a:r>
            </a:p>
          </p:txBody>
        </p:sp>
        <p:sp>
          <p:nvSpPr>
            <p:cNvPr id="205" name="Rechteck 204"/>
            <p:cNvSpPr/>
            <p:nvPr/>
          </p:nvSpPr>
          <p:spPr>
            <a:xfrm>
              <a:off x="10583337" y="5536279"/>
              <a:ext cx="2209478" cy="724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chemeClr val="tx1"/>
                  </a:solidFill>
                </a:rPr>
                <a:t>Storage</a:t>
              </a:r>
            </a:p>
          </p:txBody>
        </p:sp>
        <p:cxnSp>
          <p:nvCxnSpPr>
            <p:cNvPr id="206" name="Gerader Verbinder 205"/>
            <p:cNvCxnSpPr/>
            <p:nvPr/>
          </p:nvCxnSpPr>
          <p:spPr>
            <a:xfrm>
              <a:off x="12789949" y="5818881"/>
              <a:ext cx="830173" cy="68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Gerader Verbinder 206"/>
            <p:cNvCxnSpPr/>
            <p:nvPr/>
          </p:nvCxnSpPr>
          <p:spPr>
            <a:xfrm>
              <a:off x="12787711" y="5875125"/>
              <a:ext cx="830173" cy="68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r Verbinder 207"/>
            <p:cNvCxnSpPr/>
            <p:nvPr/>
          </p:nvCxnSpPr>
          <p:spPr>
            <a:xfrm>
              <a:off x="12789949" y="5930146"/>
              <a:ext cx="830173" cy="681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Gerader Verbinder 208"/>
            <p:cNvCxnSpPr/>
            <p:nvPr/>
          </p:nvCxnSpPr>
          <p:spPr>
            <a:xfrm>
              <a:off x="12787384" y="5991538"/>
              <a:ext cx="830173" cy="681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r Verbinder 209"/>
            <p:cNvCxnSpPr/>
            <p:nvPr/>
          </p:nvCxnSpPr>
          <p:spPr>
            <a:xfrm>
              <a:off x="12789622" y="4983615"/>
              <a:ext cx="830173" cy="68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r Verbinder 210"/>
            <p:cNvCxnSpPr/>
            <p:nvPr/>
          </p:nvCxnSpPr>
          <p:spPr>
            <a:xfrm>
              <a:off x="12787384" y="5039859"/>
              <a:ext cx="830173" cy="68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Gerader Verbinder 211"/>
            <p:cNvCxnSpPr/>
            <p:nvPr/>
          </p:nvCxnSpPr>
          <p:spPr>
            <a:xfrm>
              <a:off x="12789622" y="5094880"/>
              <a:ext cx="830173" cy="681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r Verbinder 212"/>
            <p:cNvCxnSpPr/>
            <p:nvPr/>
          </p:nvCxnSpPr>
          <p:spPr>
            <a:xfrm>
              <a:off x="12787057" y="5156272"/>
              <a:ext cx="830173" cy="681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Gerader Verbinder 213"/>
            <p:cNvCxnSpPr/>
            <p:nvPr/>
          </p:nvCxnSpPr>
          <p:spPr>
            <a:xfrm>
              <a:off x="12789622" y="4199451"/>
              <a:ext cx="830173" cy="68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Gerader Verbinder 214"/>
            <p:cNvCxnSpPr/>
            <p:nvPr/>
          </p:nvCxnSpPr>
          <p:spPr>
            <a:xfrm>
              <a:off x="12787384" y="4255695"/>
              <a:ext cx="830173" cy="68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r Verbinder 215"/>
            <p:cNvCxnSpPr/>
            <p:nvPr/>
          </p:nvCxnSpPr>
          <p:spPr>
            <a:xfrm>
              <a:off x="12789622" y="4310716"/>
              <a:ext cx="830173" cy="681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r Verbinder 216"/>
            <p:cNvCxnSpPr/>
            <p:nvPr/>
          </p:nvCxnSpPr>
          <p:spPr>
            <a:xfrm>
              <a:off x="12787057" y="4372108"/>
              <a:ext cx="830173" cy="681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1" name="Gewinkelter Verbinder 220"/>
          <p:cNvCxnSpPr>
            <a:stCxn id="50" idx="3"/>
            <a:endCxn id="126" idx="1"/>
          </p:cNvCxnSpPr>
          <p:nvPr/>
        </p:nvCxnSpPr>
        <p:spPr>
          <a:xfrm flipV="1">
            <a:off x="4984886" y="4984685"/>
            <a:ext cx="2123445" cy="319390"/>
          </a:xfrm>
          <a:prstGeom prst="bentConnector3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Gerader Verbinder 222"/>
          <p:cNvCxnSpPr>
            <a:stCxn id="201" idx="2"/>
          </p:cNvCxnSpPr>
          <p:nvPr/>
        </p:nvCxnSpPr>
        <p:spPr>
          <a:xfrm flipH="1">
            <a:off x="12633321" y="9986622"/>
            <a:ext cx="1" cy="121396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winkelter Verbinder 226"/>
          <p:cNvCxnSpPr/>
          <p:nvPr/>
        </p:nvCxnSpPr>
        <p:spPr>
          <a:xfrm rot="16200000" flipH="1">
            <a:off x="8845388" y="6345481"/>
            <a:ext cx="2213919" cy="2172445"/>
          </a:xfrm>
          <a:prstGeom prst="bentConnector3">
            <a:avLst>
              <a:gd name="adj1" fmla="val 100481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Gewinkelter Verbinder 230"/>
          <p:cNvCxnSpPr/>
          <p:nvPr/>
        </p:nvCxnSpPr>
        <p:spPr>
          <a:xfrm rot="16200000" flipH="1">
            <a:off x="16386169" y="6364401"/>
            <a:ext cx="1213964" cy="8458405"/>
          </a:xfrm>
          <a:prstGeom prst="bentConnector3">
            <a:avLst>
              <a:gd name="adj1" fmla="val 38044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r Verbinder 234"/>
          <p:cNvCxnSpPr>
            <a:stCxn id="201" idx="1"/>
          </p:cNvCxnSpPr>
          <p:nvPr/>
        </p:nvCxnSpPr>
        <p:spPr>
          <a:xfrm flipH="1">
            <a:off x="1385651" y="8640262"/>
            <a:ext cx="9652920" cy="193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9" name="Gruppieren 238"/>
          <p:cNvGrpSpPr/>
          <p:nvPr/>
        </p:nvGrpSpPr>
        <p:grpSpPr>
          <a:xfrm>
            <a:off x="17120738" y="6952240"/>
            <a:ext cx="3307428" cy="2291232"/>
            <a:chOff x="10313012" y="3218709"/>
            <a:chExt cx="3307428" cy="2291232"/>
          </a:xfrm>
        </p:grpSpPr>
        <p:sp>
          <p:nvSpPr>
            <p:cNvPr id="240" name="Rechteck 239"/>
            <p:cNvSpPr/>
            <p:nvPr/>
          </p:nvSpPr>
          <p:spPr>
            <a:xfrm>
              <a:off x="10430939" y="3735970"/>
              <a:ext cx="3189501" cy="177397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" name="Rechteck 240"/>
            <p:cNvSpPr/>
            <p:nvPr/>
          </p:nvSpPr>
          <p:spPr>
            <a:xfrm>
              <a:off x="10313012" y="3218709"/>
              <a:ext cx="260552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/>
                <a:t>Thermal Control</a:t>
              </a:r>
            </a:p>
          </p:txBody>
        </p:sp>
        <p:sp>
          <p:nvSpPr>
            <p:cNvPr id="242" name="Rechteck 241"/>
            <p:cNvSpPr/>
            <p:nvPr/>
          </p:nvSpPr>
          <p:spPr>
            <a:xfrm>
              <a:off x="10583339" y="3888370"/>
              <a:ext cx="2209477" cy="724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Active</a:t>
              </a:r>
            </a:p>
          </p:txBody>
        </p:sp>
        <p:sp>
          <p:nvSpPr>
            <p:cNvPr id="243" name="Rechteck 242"/>
            <p:cNvSpPr/>
            <p:nvPr/>
          </p:nvSpPr>
          <p:spPr>
            <a:xfrm>
              <a:off x="10583338" y="4695713"/>
              <a:ext cx="2209477" cy="724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Passive</a:t>
              </a:r>
            </a:p>
          </p:txBody>
        </p:sp>
        <p:cxnSp>
          <p:nvCxnSpPr>
            <p:cNvPr id="249" name="Gerader Verbinder 248"/>
            <p:cNvCxnSpPr/>
            <p:nvPr/>
          </p:nvCxnSpPr>
          <p:spPr>
            <a:xfrm>
              <a:off x="12789622" y="4983615"/>
              <a:ext cx="830173" cy="68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Gerader Verbinder 250"/>
            <p:cNvCxnSpPr/>
            <p:nvPr/>
          </p:nvCxnSpPr>
          <p:spPr>
            <a:xfrm>
              <a:off x="12789622" y="5050430"/>
              <a:ext cx="830173" cy="681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Gerader Verbinder 251"/>
            <p:cNvCxnSpPr/>
            <p:nvPr/>
          </p:nvCxnSpPr>
          <p:spPr>
            <a:xfrm>
              <a:off x="12787057" y="5111822"/>
              <a:ext cx="830173" cy="681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Gerader Verbinder 252"/>
            <p:cNvCxnSpPr/>
            <p:nvPr/>
          </p:nvCxnSpPr>
          <p:spPr>
            <a:xfrm>
              <a:off x="12789622" y="4199451"/>
              <a:ext cx="830173" cy="68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Gerader Verbinder 253"/>
            <p:cNvCxnSpPr/>
            <p:nvPr/>
          </p:nvCxnSpPr>
          <p:spPr>
            <a:xfrm>
              <a:off x="12787384" y="4255695"/>
              <a:ext cx="830173" cy="68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Gerader Verbinder 254"/>
            <p:cNvCxnSpPr/>
            <p:nvPr/>
          </p:nvCxnSpPr>
          <p:spPr>
            <a:xfrm>
              <a:off x="12789622" y="4310716"/>
              <a:ext cx="830173" cy="681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Gerader Verbinder 255"/>
            <p:cNvCxnSpPr/>
            <p:nvPr/>
          </p:nvCxnSpPr>
          <p:spPr>
            <a:xfrm>
              <a:off x="12787057" y="4372108"/>
              <a:ext cx="830173" cy="681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8" name="Gerader Verbinder 257"/>
          <p:cNvCxnSpPr>
            <a:stCxn id="240" idx="3"/>
          </p:cNvCxnSpPr>
          <p:nvPr/>
        </p:nvCxnSpPr>
        <p:spPr>
          <a:xfrm flipV="1">
            <a:off x="20428166" y="8346749"/>
            <a:ext cx="1526184" cy="973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Gewinkelter Verbinder 261"/>
          <p:cNvCxnSpPr/>
          <p:nvPr/>
        </p:nvCxnSpPr>
        <p:spPr>
          <a:xfrm>
            <a:off x="10294622" y="6331042"/>
            <a:ext cx="6938118" cy="1167890"/>
          </a:xfrm>
          <a:prstGeom prst="bentConnector3">
            <a:avLst>
              <a:gd name="adj1" fmla="val 60434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Gewinkelter Verbinder 267"/>
          <p:cNvCxnSpPr>
            <a:stCxn id="240" idx="1"/>
            <a:endCxn id="7" idx="3"/>
          </p:cNvCxnSpPr>
          <p:nvPr/>
        </p:nvCxnSpPr>
        <p:spPr>
          <a:xfrm rot="10800000" flipV="1">
            <a:off x="14098621" y="8356486"/>
            <a:ext cx="3140044" cy="322347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winkelter Verbinder 274"/>
          <p:cNvCxnSpPr/>
          <p:nvPr/>
        </p:nvCxnSpPr>
        <p:spPr>
          <a:xfrm rot="10800000">
            <a:off x="6000386" y="6491075"/>
            <a:ext cx="11257608" cy="1173705"/>
          </a:xfrm>
          <a:prstGeom prst="bentConnector3">
            <a:avLst>
              <a:gd name="adj1" fmla="val 2580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winkelter Verbinder 281"/>
          <p:cNvCxnSpPr/>
          <p:nvPr/>
        </p:nvCxnSpPr>
        <p:spPr>
          <a:xfrm rot="10800000" flipV="1">
            <a:off x="1385652" y="6491071"/>
            <a:ext cx="4644957" cy="1445777"/>
          </a:xfrm>
          <a:prstGeom prst="bentConnector3">
            <a:avLst>
              <a:gd name="adj1" fmla="val 375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hteck 287"/>
          <p:cNvSpPr/>
          <p:nvPr/>
        </p:nvSpPr>
        <p:spPr>
          <a:xfrm>
            <a:off x="11518285" y="3747329"/>
            <a:ext cx="3189501" cy="17820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9" name="Rechteck 288"/>
          <p:cNvSpPr/>
          <p:nvPr/>
        </p:nvSpPr>
        <p:spPr>
          <a:xfrm>
            <a:off x="11379959" y="3134639"/>
            <a:ext cx="5196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Attitude Determination &amp; Control</a:t>
            </a:r>
          </a:p>
        </p:txBody>
      </p:sp>
      <p:sp>
        <p:nvSpPr>
          <p:cNvPr id="290" name="Rechteck 289"/>
          <p:cNvSpPr/>
          <p:nvPr/>
        </p:nvSpPr>
        <p:spPr>
          <a:xfrm>
            <a:off x="11670685" y="3899728"/>
            <a:ext cx="2209477" cy="724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Actuator</a:t>
            </a:r>
          </a:p>
        </p:txBody>
      </p:sp>
      <p:sp>
        <p:nvSpPr>
          <p:cNvPr id="291" name="Rechteck 290"/>
          <p:cNvSpPr/>
          <p:nvPr/>
        </p:nvSpPr>
        <p:spPr>
          <a:xfrm>
            <a:off x="11670684" y="4707071"/>
            <a:ext cx="2209477" cy="724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Sensor</a:t>
            </a:r>
          </a:p>
        </p:txBody>
      </p:sp>
      <p:cxnSp>
        <p:nvCxnSpPr>
          <p:cNvPr id="297" name="Gerader Verbinder 296"/>
          <p:cNvCxnSpPr/>
          <p:nvPr/>
        </p:nvCxnSpPr>
        <p:spPr>
          <a:xfrm>
            <a:off x="13876968" y="4994973"/>
            <a:ext cx="830173" cy="6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Gerader Verbinder 297"/>
          <p:cNvCxnSpPr/>
          <p:nvPr/>
        </p:nvCxnSpPr>
        <p:spPr>
          <a:xfrm>
            <a:off x="13874730" y="5051217"/>
            <a:ext cx="830173" cy="681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Gerader Verbinder 298"/>
          <p:cNvCxnSpPr/>
          <p:nvPr/>
        </p:nvCxnSpPr>
        <p:spPr>
          <a:xfrm>
            <a:off x="13876968" y="5106238"/>
            <a:ext cx="830173" cy="681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Gerader Verbinder 299"/>
          <p:cNvCxnSpPr/>
          <p:nvPr/>
        </p:nvCxnSpPr>
        <p:spPr>
          <a:xfrm>
            <a:off x="13874403" y="5167630"/>
            <a:ext cx="830173" cy="681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Gerader Verbinder 300"/>
          <p:cNvCxnSpPr/>
          <p:nvPr/>
        </p:nvCxnSpPr>
        <p:spPr>
          <a:xfrm>
            <a:off x="13876968" y="4210809"/>
            <a:ext cx="830173" cy="6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Gerader Verbinder 301"/>
          <p:cNvCxnSpPr/>
          <p:nvPr/>
        </p:nvCxnSpPr>
        <p:spPr>
          <a:xfrm>
            <a:off x="13874730" y="4267053"/>
            <a:ext cx="830173" cy="681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Gerader Verbinder 302"/>
          <p:cNvCxnSpPr/>
          <p:nvPr/>
        </p:nvCxnSpPr>
        <p:spPr>
          <a:xfrm>
            <a:off x="13876968" y="4322074"/>
            <a:ext cx="830173" cy="681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Gerader Verbinder 303"/>
          <p:cNvCxnSpPr/>
          <p:nvPr/>
        </p:nvCxnSpPr>
        <p:spPr>
          <a:xfrm>
            <a:off x="13874403" y="4383466"/>
            <a:ext cx="830173" cy="681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Rechteck 305"/>
          <p:cNvSpPr/>
          <p:nvPr/>
        </p:nvSpPr>
        <p:spPr>
          <a:xfrm>
            <a:off x="17197764" y="3134685"/>
            <a:ext cx="4580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Telemetry, Tracking &amp; Control</a:t>
            </a:r>
          </a:p>
        </p:txBody>
      </p:sp>
      <p:grpSp>
        <p:nvGrpSpPr>
          <p:cNvPr id="317" name="Gruppieren 316"/>
          <p:cNvGrpSpPr/>
          <p:nvPr/>
        </p:nvGrpSpPr>
        <p:grpSpPr>
          <a:xfrm>
            <a:off x="17260876" y="3759510"/>
            <a:ext cx="3189501" cy="1782042"/>
            <a:chOff x="18010252" y="3786911"/>
            <a:chExt cx="3189501" cy="1782042"/>
          </a:xfrm>
        </p:grpSpPr>
        <p:sp>
          <p:nvSpPr>
            <p:cNvPr id="305" name="Rechteck 304"/>
            <p:cNvSpPr/>
            <p:nvPr/>
          </p:nvSpPr>
          <p:spPr>
            <a:xfrm>
              <a:off x="18010252" y="3786911"/>
              <a:ext cx="3189501" cy="17820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7" name="Rechteck 306"/>
            <p:cNvSpPr/>
            <p:nvPr/>
          </p:nvSpPr>
          <p:spPr>
            <a:xfrm>
              <a:off x="18162652" y="3939310"/>
              <a:ext cx="2209477" cy="724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Antenna</a:t>
              </a:r>
            </a:p>
          </p:txBody>
        </p:sp>
        <p:sp>
          <p:nvSpPr>
            <p:cNvPr id="308" name="Rechteck 307"/>
            <p:cNvSpPr/>
            <p:nvPr/>
          </p:nvSpPr>
          <p:spPr>
            <a:xfrm>
              <a:off x="18162651" y="4746653"/>
              <a:ext cx="2209477" cy="724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Transceiver</a:t>
              </a:r>
            </a:p>
          </p:txBody>
        </p:sp>
        <p:cxnSp>
          <p:nvCxnSpPr>
            <p:cNvPr id="309" name="Gerader Verbinder 308"/>
            <p:cNvCxnSpPr/>
            <p:nvPr/>
          </p:nvCxnSpPr>
          <p:spPr>
            <a:xfrm>
              <a:off x="20368935" y="5034555"/>
              <a:ext cx="830173" cy="68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Gerader Verbinder 309"/>
            <p:cNvCxnSpPr/>
            <p:nvPr/>
          </p:nvCxnSpPr>
          <p:spPr>
            <a:xfrm>
              <a:off x="20366697" y="5090799"/>
              <a:ext cx="830173" cy="68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Gerader Verbinder 310"/>
            <p:cNvCxnSpPr/>
            <p:nvPr/>
          </p:nvCxnSpPr>
          <p:spPr>
            <a:xfrm>
              <a:off x="20368935" y="5145820"/>
              <a:ext cx="830173" cy="681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Gerader Verbinder 311"/>
            <p:cNvCxnSpPr/>
            <p:nvPr/>
          </p:nvCxnSpPr>
          <p:spPr>
            <a:xfrm>
              <a:off x="20366370" y="5207212"/>
              <a:ext cx="830173" cy="681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Gerader Verbinder 312"/>
            <p:cNvCxnSpPr/>
            <p:nvPr/>
          </p:nvCxnSpPr>
          <p:spPr>
            <a:xfrm>
              <a:off x="20368935" y="4250391"/>
              <a:ext cx="830173" cy="68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Gerader Verbinder 313"/>
            <p:cNvCxnSpPr/>
            <p:nvPr/>
          </p:nvCxnSpPr>
          <p:spPr>
            <a:xfrm>
              <a:off x="20366697" y="4306635"/>
              <a:ext cx="830173" cy="68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Gerader Verbinder 314"/>
            <p:cNvCxnSpPr/>
            <p:nvPr/>
          </p:nvCxnSpPr>
          <p:spPr>
            <a:xfrm>
              <a:off x="20368935" y="4361656"/>
              <a:ext cx="830173" cy="681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Gerader Verbinder 315"/>
            <p:cNvCxnSpPr/>
            <p:nvPr/>
          </p:nvCxnSpPr>
          <p:spPr>
            <a:xfrm>
              <a:off x="20366370" y="4423048"/>
              <a:ext cx="830173" cy="681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9" name="Gewinkelter Verbinder 318"/>
          <p:cNvCxnSpPr/>
          <p:nvPr/>
        </p:nvCxnSpPr>
        <p:spPr>
          <a:xfrm rot="10800000">
            <a:off x="5847057" y="2916633"/>
            <a:ext cx="5671228" cy="1294177"/>
          </a:xfrm>
          <a:prstGeom prst="bentConnector3">
            <a:avLst>
              <a:gd name="adj1" fmla="val 767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Gewinkelter Verbinder 320"/>
          <p:cNvCxnSpPr/>
          <p:nvPr/>
        </p:nvCxnSpPr>
        <p:spPr>
          <a:xfrm rot="10800000">
            <a:off x="10976947" y="2916634"/>
            <a:ext cx="6281047" cy="1199655"/>
          </a:xfrm>
          <a:prstGeom prst="bentConnector3">
            <a:avLst>
              <a:gd name="adj1" fmla="val 632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Gewinkelter Verbinder 324"/>
          <p:cNvCxnSpPr/>
          <p:nvPr/>
        </p:nvCxnSpPr>
        <p:spPr>
          <a:xfrm>
            <a:off x="14704576" y="5391981"/>
            <a:ext cx="7233900" cy="761202"/>
          </a:xfrm>
          <a:prstGeom prst="bentConnector3">
            <a:avLst>
              <a:gd name="adj1" fmla="val 34726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Gewinkelter Verbinder 333"/>
          <p:cNvCxnSpPr/>
          <p:nvPr/>
        </p:nvCxnSpPr>
        <p:spPr>
          <a:xfrm>
            <a:off x="20448070" y="5434288"/>
            <a:ext cx="1506280" cy="725245"/>
          </a:xfrm>
          <a:prstGeom prst="bentConnector3">
            <a:avLst>
              <a:gd name="adj1" fmla="val 99323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Gewinkelter Verbinder 342"/>
          <p:cNvCxnSpPr/>
          <p:nvPr/>
        </p:nvCxnSpPr>
        <p:spPr>
          <a:xfrm rot="16200000" flipH="1">
            <a:off x="13741479" y="6280931"/>
            <a:ext cx="2897236" cy="945573"/>
          </a:xfrm>
          <a:prstGeom prst="bentConnector3">
            <a:avLst>
              <a:gd name="adj1" fmla="val 35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Gewinkelter Verbinder 347"/>
          <p:cNvCxnSpPr/>
          <p:nvPr/>
        </p:nvCxnSpPr>
        <p:spPr>
          <a:xfrm rot="5400000">
            <a:off x="14824589" y="6161499"/>
            <a:ext cx="3280511" cy="1592070"/>
          </a:xfrm>
          <a:prstGeom prst="bentConnector3">
            <a:avLst>
              <a:gd name="adj1" fmla="val 59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Gewinkelter Verbinder 349"/>
          <p:cNvCxnSpPr/>
          <p:nvPr/>
        </p:nvCxnSpPr>
        <p:spPr>
          <a:xfrm rot="10800000" flipV="1">
            <a:off x="13750664" y="5241691"/>
            <a:ext cx="3513759" cy="1092727"/>
          </a:xfrm>
          <a:prstGeom prst="bentConnector3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r Verbinder 354"/>
          <p:cNvCxnSpPr/>
          <p:nvPr/>
        </p:nvCxnSpPr>
        <p:spPr>
          <a:xfrm flipH="1">
            <a:off x="14704576" y="5241693"/>
            <a:ext cx="1184912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Gewinkelter Verbinder 356"/>
          <p:cNvCxnSpPr>
            <a:stCxn id="33" idx="3"/>
            <a:endCxn id="305" idx="1"/>
          </p:cNvCxnSpPr>
          <p:nvPr/>
        </p:nvCxnSpPr>
        <p:spPr>
          <a:xfrm>
            <a:off x="8546817" y="2187989"/>
            <a:ext cx="8714059" cy="2462542"/>
          </a:xfrm>
          <a:prstGeom prst="bentConnector3">
            <a:avLst>
              <a:gd name="adj1" fmla="val 98895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Gewinkelter Verbinder 358"/>
          <p:cNvCxnSpPr/>
          <p:nvPr/>
        </p:nvCxnSpPr>
        <p:spPr>
          <a:xfrm>
            <a:off x="8562033" y="2300200"/>
            <a:ext cx="2959134" cy="1996580"/>
          </a:xfrm>
          <a:prstGeom prst="bentConnector3">
            <a:avLst>
              <a:gd name="adj1" fmla="val 81558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winkelter Verbinder 363"/>
          <p:cNvCxnSpPr/>
          <p:nvPr/>
        </p:nvCxnSpPr>
        <p:spPr>
          <a:xfrm rot="16200000" flipH="1">
            <a:off x="3563315" y="3725781"/>
            <a:ext cx="2768576" cy="425691"/>
          </a:xfrm>
          <a:prstGeom prst="bentConnector3">
            <a:avLst>
              <a:gd name="adj1" fmla="val 6422"/>
            </a:avLst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Gewinkelter Verbinder 385"/>
          <p:cNvCxnSpPr/>
          <p:nvPr/>
        </p:nvCxnSpPr>
        <p:spPr>
          <a:xfrm rot="16200000" flipH="1">
            <a:off x="1484503" y="6360964"/>
            <a:ext cx="8478369" cy="821502"/>
          </a:xfrm>
          <a:prstGeom prst="bentConnector3">
            <a:avLst>
              <a:gd name="adj1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Gewinkelter Verbinder 391"/>
          <p:cNvCxnSpPr/>
          <p:nvPr/>
        </p:nvCxnSpPr>
        <p:spPr>
          <a:xfrm rot="16200000" flipH="1">
            <a:off x="1849928" y="6179292"/>
            <a:ext cx="8086292" cy="742333"/>
          </a:xfrm>
          <a:prstGeom prst="bentConnector3">
            <a:avLst>
              <a:gd name="adj1" fmla="val 50942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7" name="Gruppieren 456"/>
          <p:cNvGrpSpPr/>
          <p:nvPr/>
        </p:nvGrpSpPr>
        <p:grpSpPr>
          <a:xfrm>
            <a:off x="19011901" y="1075995"/>
            <a:ext cx="2672635" cy="1631216"/>
            <a:chOff x="19011901" y="1075995"/>
            <a:chExt cx="2672635" cy="1631216"/>
          </a:xfrm>
        </p:grpSpPr>
        <p:cxnSp>
          <p:nvCxnSpPr>
            <p:cNvPr id="449" name="Gerader Verbinder 448"/>
            <p:cNvCxnSpPr/>
            <p:nvPr/>
          </p:nvCxnSpPr>
          <p:spPr>
            <a:xfrm>
              <a:off x="19011903" y="1307576"/>
              <a:ext cx="16833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Gerader Verbinder 451"/>
            <p:cNvCxnSpPr/>
            <p:nvPr/>
          </p:nvCxnSpPr>
          <p:spPr>
            <a:xfrm>
              <a:off x="19011902" y="1589516"/>
              <a:ext cx="168332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Gerader Verbinder 452"/>
            <p:cNvCxnSpPr/>
            <p:nvPr/>
          </p:nvCxnSpPr>
          <p:spPr>
            <a:xfrm>
              <a:off x="19011902" y="1891603"/>
              <a:ext cx="168332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Rechteck 453"/>
            <p:cNvSpPr/>
            <p:nvPr/>
          </p:nvSpPr>
          <p:spPr>
            <a:xfrm>
              <a:off x="20820389" y="1075995"/>
              <a:ext cx="864147" cy="16312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000" dirty="0"/>
                <a:t>Mass</a:t>
              </a:r>
              <a:br>
                <a:rPr lang="en-US" sz="2000" dirty="0"/>
              </a:br>
              <a:r>
                <a:rPr lang="en-US" sz="2000" dirty="0"/>
                <a:t>Power</a:t>
              </a:r>
              <a:br>
                <a:rPr lang="en-US" sz="2000" dirty="0"/>
              </a:br>
              <a:r>
                <a:rPr lang="en-US" sz="2000" dirty="0"/>
                <a:t>Heat</a:t>
              </a:r>
              <a:br>
                <a:rPr lang="en-US" sz="2000" dirty="0"/>
              </a:br>
              <a:r>
                <a:rPr lang="en-US" sz="2000" dirty="0"/>
                <a:t>Data</a:t>
              </a:r>
              <a:br>
                <a:rPr lang="en-US" sz="2000" dirty="0"/>
              </a:br>
              <a:r>
                <a:rPr lang="en-US" sz="2000" dirty="0"/>
                <a:t>Orbit</a:t>
              </a:r>
            </a:p>
          </p:txBody>
        </p:sp>
        <p:cxnSp>
          <p:nvCxnSpPr>
            <p:cNvPr id="455" name="Gerader Verbinder 454"/>
            <p:cNvCxnSpPr/>
            <p:nvPr/>
          </p:nvCxnSpPr>
          <p:spPr>
            <a:xfrm>
              <a:off x="19011901" y="2187989"/>
              <a:ext cx="168332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Gerader Verbinder 455"/>
            <p:cNvCxnSpPr/>
            <p:nvPr/>
          </p:nvCxnSpPr>
          <p:spPr>
            <a:xfrm>
              <a:off x="19011901" y="2527887"/>
              <a:ext cx="1683327" cy="0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9" name="Gewinkelter Verbinder 458"/>
          <p:cNvCxnSpPr>
            <a:stCxn id="33" idx="1"/>
          </p:cNvCxnSpPr>
          <p:nvPr/>
        </p:nvCxnSpPr>
        <p:spPr>
          <a:xfrm rot="10800000" flipV="1">
            <a:off x="4991463" y="2187988"/>
            <a:ext cx="1434724" cy="1381347"/>
          </a:xfrm>
          <a:prstGeom prst="bentConnector3">
            <a:avLst>
              <a:gd name="adj1" fmla="val 10167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r Verbinder 167"/>
          <p:cNvCxnSpPr/>
          <p:nvPr/>
        </p:nvCxnSpPr>
        <p:spPr>
          <a:xfrm>
            <a:off x="20469538" y="7450897"/>
            <a:ext cx="1174927" cy="9356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r Verbinder 169"/>
          <p:cNvCxnSpPr/>
          <p:nvPr/>
        </p:nvCxnSpPr>
        <p:spPr>
          <a:xfrm>
            <a:off x="20464895" y="3747329"/>
            <a:ext cx="1174927" cy="9356"/>
          </a:xfrm>
          <a:prstGeom prst="line">
            <a:avLst/>
          </a:prstGeom>
          <a:ln w="28575">
            <a:solidFill>
              <a:schemeClr val="accent6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r Verbinder 170"/>
          <p:cNvCxnSpPr/>
          <p:nvPr/>
        </p:nvCxnSpPr>
        <p:spPr>
          <a:xfrm flipH="1">
            <a:off x="799960" y="3569942"/>
            <a:ext cx="969407" cy="16040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winkelter Verbinder 171"/>
          <p:cNvCxnSpPr>
            <a:endCxn id="13" idx="3"/>
          </p:cNvCxnSpPr>
          <p:nvPr/>
        </p:nvCxnSpPr>
        <p:spPr>
          <a:xfrm rot="10800000">
            <a:off x="5673519" y="2174288"/>
            <a:ext cx="752669" cy="6081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ADC16C79-0E0E-4280-9997-B65ED1A144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93589" y="3166680"/>
            <a:ext cx="5915680" cy="4612384"/>
          </a:xfrm>
          <a:prstGeom prst="bentConnector2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107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erader Verbinder 54"/>
          <p:cNvCxnSpPr/>
          <p:nvPr/>
        </p:nvCxnSpPr>
        <p:spPr>
          <a:xfrm>
            <a:off x="1889760" y="6265349"/>
            <a:ext cx="1" cy="47531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/>
          <p:nvPr/>
        </p:nvCxnSpPr>
        <p:spPr>
          <a:xfrm>
            <a:off x="1889760" y="11018520"/>
            <a:ext cx="3923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>
            <a:off x="5813164" y="11018520"/>
            <a:ext cx="0" cy="193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/>
          <p:cNvCxnSpPr/>
          <p:nvPr/>
        </p:nvCxnSpPr>
        <p:spPr>
          <a:xfrm>
            <a:off x="1993403" y="6265349"/>
            <a:ext cx="0" cy="4629803"/>
          </a:xfrm>
          <a:prstGeom prst="line">
            <a:avLst/>
          </a:prstGeom>
          <a:ln w="38100">
            <a:solidFill>
              <a:srgbClr val="AD8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993403" y="10895152"/>
            <a:ext cx="7839455" cy="0"/>
          </a:xfrm>
          <a:prstGeom prst="line">
            <a:avLst/>
          </a:prstGeom>
          <a:ln w="38100">
            <a:solidFill>
              <a:srgbClr val="AD8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9823331" y="10895152"/>
            <a:ext cx="0" cy="317160"/>
          </a:xfrm>
          <a:prstGeom prst="line">
            <a:avLst/>
          </a:prstGeom>
          <a:ln w="38100">
            <a:solidFill>
              <a:srgbClr val="AD8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winkelter Verbinder 458">
            <a:extLst>
              <a:ext uri="{FF2B5EF4-FFF2-40B4-BE49-F238E27FC236}">
                <a16:creationId xmlns:a16="http://schemas.microsoft.com/office/drawing/2014/main" id="{8DFBD9DA-B61A-40B8-8577-2938D060CE5B}"/>
              </a:ext>
            </a:extLst>
          </p:cNvPr>
          <p:cNvCxnSpPr/>
          <p:nvPr/>
        </p:nvCxnSpPr>
        <p:spPr>
          <a:xfrm rot="10800000" flipV="1">
            <a:off x="4991463" y="2187988"/>
            <a:ext cx="1434724" cy="1381347"/>
          </a:xfrm>
          <a:prstGeom prst="bentConnector3">
            <a:avLst>
              <a:gd name="adj1" fmla="val 99665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CB65F044-4F8C-44EE-ACCD-B6EBCA0B9BA5}"/>
              </a:ext>
            </a:extLst>
          </p:cNvPr>
          <p:cNvSpPr/>
          <p:nvPr/>
        </p:nvSpPr>
        <p:spPr>
          <a:xfrm>
            <a:off x="5813164" y="11200587"/>
            <a:ext cx="3813242" cy="7587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Power</a:t>
            </a:r>
            <a:r>
              <a:rPr lang="en-GB" sz="2800" b="1" dirty="0"/>
              <a:t> </a:t>
            </a:r>
            <a:r>
              <a:rPr lang="en-GB" sz="2800" b="1" dirty="0">
                <a:solidFill>
                  <a:schemeClr val="tx1"/>
                </a:solidFill>
              </a:rPr>
              <a:t>budget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99F0C6D-F7DE-47F5-90DF-D4F20A228F22}"/>
              </a:ext>
            </a:extLst>
          </p:cNvPr>
          <p:cNvSpPr/>
          <p:nvPr/>
        </p:nvSpPr>
        <p:spPr>
          <a:xfrm>
            <a:off x="9809044" y="11183955"/>
            <a:ext cx="3813242" cy="758757"/>
          </a:xfrm>
          <a:prstGeom prst="rect">
            <a:avLst/>
          </a:prstGeom>
          <a:solidFill>
            <a:srgbClr val="AD838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Heat budget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C2A4D54-517D-41CA-8DB0-A29B5FA989C5}"/>
              </a:ext>
            </a:extLst>
          </p:cNvPr>
          <p:cNvSpPr/>
          <p:nvPr/>
        </p:nvSpPr>
        <p:spPr>
          <a:xfrm>
            <a:off x="1817284" y="11183956"/>
            <a:ext cx="3813242" cy="75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Mass budget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F502D58A-FFA1-4CC3-9890-077FF4E82D08}"/>
              </a:ext>
            </a:extLst>
          </p:cNvPr>
          <p:cNvCxnSpPr/>
          <p:nvPr/>
        </p:nvCxnSpPr>
        <p:spPr>
          <a:xfrm flipH="1" flipV="1">
            <a:off x="1801962" y="6265349"/>
            <a:ext cx="15322" cy="4918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0A436D8D-4868-4AEF-A223-3A0ED888F608}"/>
              </a:ext>
            </a:extLst>
          </p:cNvPr>
          <p:cNvSpPr/>
          <p:nvPr/>
        </p:nvSpPr>
        <p:spPr>
          <a:xfrm>
            <a:off x="6426187" y="1829742"/>
            <a:ext cx="2120630" cy="7164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Orbit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18833415" y="1075995"/>
            <a:ext cx="2945027" cy="1648587"/>
            <a:chOff x="18833415" y="1075995"/>
            <a:chExt cx="2945027" cy="1648587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83D824B5-330B-4E9F-8248-E06FFBEC54F4}"/>
                </a:ext>
              </a:extLst>
            </p:cNvPr>
            <p:cNvSpPr/>
            <p:nvPr/>
          </p:nvSpPr>
          <p:spPr>
            <a:xfrm>
              <a:off x="18833415" y="1075995"/>
              <a:ext cx="2945027" cy="16485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7DBBC8DA-A139-422D-AD7A-63F28489EE5A}"/>
                </a:ext>
              </a:extLst>
            </p:cNvPr>
            <p:cNvGrpSpPr/>
            <p:nvPr/>
          </p:nvGrpSpPr>
          <p:grpSpPr>
            <a:xfrm>
              <a:off x="19011901" y="1075995"/>
              <a:ext cx="2672635" cy="1631216"/>
              <a:chOff x="19011901" y="1075995"/>
              <a:chExt cx="2672635" cy="1631216"/>
            </a:xfrm>
          </p:grpSpPr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F8187A43-D3C1-4DE5-9F62-DD99EDD06062}"/>
                  </a:ext>
                </a:extLst>
              </p:cNvPr>
              <p:cNvCxnSpPr/>
              <p:nvPr/>
            </p:nvCxnSpPr>
            <p:spPr>
              <a:xfrm>
                <a:off x="19011903" y="1307576"/>
                <a:ext cx="168332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0526852F-EE53-4F4A-A70A-2758EC34A445}"/>
                  </a:ext>
                </a:extLst>
              </p:cNvPr>
              <p:cNvCxnSpPr/>
              <p:nvPr/>
            </p:nvCxnSpPr>
            <p:spPr>
              <a:xfrm>
                <a:off x="19011902" y="1589516"/>
                <a:ext cx="168332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F60CD37D-D64D-4307-9272-C6056D89033C}"/>
                  </a:ext>
                </a:extLst>
              </p:cNvPr>
              <p:cNvCxnSpPr/>
              <p:nvPr/>
            </p:nvCxnSpPr>
            <p:spPr>
              <a:xfrm>
                <a:off x="19011902" y="1891603"/>
                <a:ext cx="168332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2427310-6D77-475F-BE40-E210D92317C8}"/>
                  </a:ext>
                </a:extLst>
              </p:cNvPr>
              <p:cNvSpPr/>
              <p:nvPr/>
            </p:nvSpPr>
            <p:spPr>
              <a:xfrm>
                <a:off x="20820389" y="1075995"/>
                <a:ext cx="864147" cy="1631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000" dirty="0"/>
                  <a:t>Mass</a:t>
                </a:r>
                <a:br>
                  <a:rPr lang="en-US" sz="2000" dirty="0"/>
                </a:br>
                <a:r>
                  <a:rPr lang="en-US" sz="2000" dirty="0"/>
                  <a:t>Power</a:t>
                </a:r>
                <a:br>
                  <a:rPr lang="en-US" sz="2000" dirty="0"/>
                </a:br>
                <a:r>
                  <a:rPr lang="en-US" sz="2000" dirty="0"/>
                  <a:t>Heat</a:t>
                </a:r>
                <a:br>
                  <a:rPr lang="en-US" sz="2000" dirty="0"/>
                </a:br>
                <a:r>
                  <a:rPr lang="en-US" sz="2000" dirty="0"/>
                  <a:t>Data</a:t>
                </a:r>
                <a:br>
                  <a:rPr lang="en-US" sz="2000" dirty="0"/>
                </a:br>
                <a:r>
                  <a:rPr lang="en-US" sz="2000" dirty="0"/>
                  <a:t>Orbit</a:t>
                </a:r>
              </a:p>
            </p:txBody>
          </p: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FF752B04-4FD0-4A49-9946-ED41830D218B}"/>
                  </a:ext>
                </a:extLst>
              </p:cNvPr>
              <p:cNvCxnSpPr/>
              <p:nvPr/>
            </p:nvCxnSpPr>
            <p:spPr>
              <a:xfrm>
                <a:off x="19011901" y="2187989"/>
                <a:ext cx="1683327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89CF4E92-E3C6-486A-BA37-F0AFADCA49EF}"/>
                  </a:ext>
                </a:extLst>
              </p:cNvPr>
              <p:cNvCxnSpPr/>
              <p:nvPr/>
            </p:nvCxnSpPr>
            <p:spPr>
              <a:xfrm>
                <a:off x="19011901" y="2527887"/>
                <a:ext cx="1683327" cy="0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Textfeld 42"/>
          <p:cNvSpPr txBox="1"/>
          <p:nvPr/>
        </p:nvSpPr>
        <p:spPr>
          <a:xfrm>
            <a:off x="544749" y="544747"/>
            <a:ext cx="74814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Power Supply System Relations</a:t>
            </a:r>
            <a:endParaRPr lang="en-US" sz="3600" b="1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E99F0C6D-F7DE-47F5-90DF-D4F20A228F22}"/>
              </a:ext>
            </a:extLst>
          </p:cNvPr>
          <p:cNvSpPr/>
          <p:nvPr/>
        </p:nvSpPr>
        <p:spPr>
          <a:xfrm>
            <a:off x="13804923" y="11183954"/>
            <a:ext cx="3813242" cy="7587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On-board Computer</a:t>
            </a:r>
            <a:endParaRPr lang="en-GB" sz="2800" b="1" dirty="0">
              <a:solidFill>
                <a:schemeClr val="tx1"/>
              </a:solidFill>
            </a:endParaRPr>
          </a:p>
        </p:txBody>
      </p:sp>
      <p:cxnSp>
        <p:nvCxnSpPr>
          <p:cNvPr id="74" name="Gerader Verbinder 73"/>
          <p:cNvCxnSpPr/>
          <p:nvPr/>
        </p:nvCxnSpPr>
        <p:spPr>
          <a:xfrm>
            <a:off x="2084721" y="6265349"/>
            <a:ext cx="0" cy="450033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/>
          <p:cNvCxnSpPr/>
          <p:nvPr/>
        </p:nvCxnSpPr>
        <p:spPr>
          <a:xfrm>
            <a:off x="2084721" y="10765684"/>
            <a:ext cx="1172972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/>
          <p:cNvCxnSpPr/>
          <p:nvPr/>
        </p:nvCxnSpPr>
        <p:spPr>
          <a:xfrm flipH="1">
            <a:off x="13800194" y="10765684"/>
            <a:ext cx="14255" cy="44416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2105A39-2760-4180-A036-985F2C91B6D7}"/>
              </a:ext>
            </a:extLst>
          </p:cNvPr>
          <p:cNvGrpSpPr/>
          <p:nvPr/>
        </p:nvGrpSpPr>
        <p:grpSpPr>
          <a:xfrm>
            <a:off x="1684035" y="3056798"/>
            <a:ext cx="3307428" cy="3208551"/>
            <a:chOff x="10313012" y="3220140"/>
            <a:chExt cx="3307428" cy="3208551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1710457E-D147-48B3-8AC4-F49AF0E16E7F}"/>
                </a:ext>
              </a:extLst>
            </p:cNvPr>
            <p:cNvSpPr/>
            <p:nvPr/>
          </p:nvSpPr>
          <p:spPr>
            <a:xfrm>
              <a:off x="10430939" y="3735970"/>
              <a:ext cx="3189501" cy="26927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B6B030CE-E6A5-418B-BEBA-01E1A921AEBE}"/>
                </a:ext>
              </a:extLst>
            </p:cNvPr>
            <p:cNvSpPr/>
            <p:nvPr/>
          </p:nvSpPr>
          <p:spPr>
            <a:xfrm>
              <a:off x="10313012" y="3220140"/>
              <a:ext cx="222240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/>
                <a:t>Power Supply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A35CDE4B-25CA-4412-BF97-404F36A91E8A}"/>
                </a:ext>
              </a:extLst>
            </p:cNvPr>
            <p:cNvSpPr/>
            <p:nvPr/>
          </p:nvSpPr>
          <p:spPr>
            <a:xfrm>
              <a:off x="10583339" y="3888370"/>
              <a:ext cx="2209477" cy="724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Generation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3492DB18-322B-427B-AFAC-8E5F1F792C90}"/>
                </a:ext>
              </a:extLst>
            </p:cNvPr>
            <p:cNvSpPr/>
            <p:nvPr/>
          </p:nvSpPr>
          <p:spPr>
            <a:xfrm>
              <a:off x="10583338" y="4695713"/>
              <a:ext cx="2209477" cy="72484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Conversion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E334EBE9-A1A9-4104-A9F2-D7B95588384B}"/>
                </a:ext>
              </a:extLst>
            </p:cNvPr>
            <p:cNvSpPr/>
            <p:nvPr/>
          </p:nvSpPr>
          <p:spPr>
            <a:xfrm>
              <a:off x="10583337" y="5536279"/>
              <a:ext cx="2209478" cy="724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chemeClr val="tx1"/>
                  </a:solidFill>
                </a:rPr>
                <a:t>Storage</a:t>
              </a:r>
            </a:p>
          </p:txBody>
        </p: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EBB61DA1-35A3-4BF1-9F4D-8BBAD5DC468A}"/>
                </a:ext>
              </a:extLst>
            </p:cNvPr>
            <p:cNvCxnSpPr/>
            <p:nvPr/>
          </p:nvCxnSpPr>
          <p:spPr>
            <a:xfrm>
              <a:off x="12789949" y="5818881"/>
              <a:ext cx="830173" cy="68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7174FBE4-A859-4B11-B8A4-C134014A54F9}"/>
                </a:ext>
              </a:extLst>
            </p:cNvPr>
            <p:cNvCxnSpPr/>
            <p:nvPr/>
          </p:nvCxnSpPr>
          <p:spPr>
            <a:xfrm>
              <a:off x="12787711" y="5875125"/>
              <a:ext cx="830173" cy="68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34EE2119-0362-40A8-84D0-942D03D02F9F}"/>
                </a:ext>
              </a:extLst>
            </p:cNvPr>
            <p:cNvCxnSpPr/>
            <p:nvPr/>
          </p:nvCxnSpPr>
          <p:spPr>
            <a:xfrm>
              <a:off x="12789949" y="5930146"/>
              <a:ext cx="830173" cy="681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9A4E6F87-A677-4BFD-B8B2-0B5AE87528A1}"/>
                </a:ext>
              </a:extLst>
            </p:cNvPr>
            <p:cNvCxnSpPr/>
            <p:nvPr/>
          </p:nvCxnSpPr>
          <p:spPr>
            <a:xfrm>
              <a:off x="12787384" y="5991538"/>
              <a:ext cx="830173" cy="681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F4FC28FD-A98B-4686-956A-94B5134D0DB4}"/>
                </a:ext>
              </a:extLst>
            </p:cNvPr>
            <p:cNvCxnSpPr/>
            <p:nvPr/>
          </p:nvCxnSpPr>
          <p:spPr>
            <a:xfrm>
              <a:off x="12789622" y="4983615"/>
              <a:ext cx="830173" cy="68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53D8F343-86D0-4A81-BCA5-D7C0B8761156}"/>
                </a:ext>
              </a:extLst>
            </p:cNvPr>
            <p:cNvCxnSpPr/>
            <p:nvPr/>
          </p:nvCxnSpPr>
          <p:spPr>
            <a:xfrm>
              <a:off x="12787384" y="5039859"/>
              <a:ext cx="830173" cy="68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4C8C0BB5-1628-4018-99DC-3A2914B7D501}"/>
                </a:ext>
              </a:extLst>
            </p:cNvPr>
            <p:cNvCxnSpPr/>
            <p:nvPr/>
          </p:nvCxnSpPr>
          <p:spPr>
            <a:xfrm>
              <a:off x="12789622" y="5094880"/>
              <a:ext cx="830173" cy="681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77C157A9-E77B-4C79-8C3F-AC524229AADA}"/>
                </a:ext>
              </a:extLst>
            </p:cNvPr>
            <p:cNvCxnSpPr/>
            <p:nvPr/>
          </p:nvCxnSpPr>
          <p:spPr>
            <a:xfrm>
              <a:off x="12787057" y="5156272"/>
              <a:ext cx="830173" cy="681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C5260BAD-E2D9-44B7-812D-7689BE995A4C}"/>
                </a:ext>
              </a:extLst>
            </p:cNvPr>
            <p:cNvCxnSpPr/>
            <p:nvPr/>
          </p:nvCxnSpPr>
          <p:spPr>
            <a:xfrm>
              <a:off x="12789622" y="4199451"/>
              <a:ext cx="830173" cy="68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1E968D14-8B73-4643-B614-D1D737AA74A3}"/>
                </a:ext>
              </a:extLst>
            </p:cNvPr>
            <p:cNvCxnSpPr/>
            <p:nvPr/>
          </p:nvCxnSpPr>
          <p:spPr>
            <a:xfrm>
              <a:off x="12787384" y="4255695"/>
              <a:ext cx="830173" cy="68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74A67908-A51E-4A36-ACF2-530D02305A7A}"/>
                </a:ext>
              </a:extLst>
            </p:cNvPr>
            <p:cNvCxnSpPr/>
            <p:nvPr/>
          </p:nvCxnSpPr>
          <p:spPr>
            <a:xfrm>
              <a:off x="12789622" y="4310716"/>
              <a:ext cx="830173" cy="681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E5A9565F-982B-43BF-BBA6-54DD3B5A5030}"/>
                </a:ext>
              </a:extLst>
            </p:cNvPr>
            <p:cNvCxnSpPr/>
            <p:nvPr/>
          </p:nvCxnSpPr>
          <p:spPr>
            <a:xfrm>
              <a:off x="12787057" y="4372108"/>
              <a:ext cx="830173" cy="681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feld 77"/>
              <p:cNvSpPr txBox="1"/>
              <p:nvPr/>
            </p:nvSpPr>
            <p:spPr>
              <a:xfrm>
                <a:off x="6439204" y="2655643"/>
                <a:ext cx="12370548" cy="8554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/>
                  <a:t>Conversion</a:t>
                </a:r>
              </a:p>
              <a:p>
                <a:endParaRPr lang="en-GB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𝑃𝑃𝑈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2800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28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800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sub>
                          </m:sSub>
                          <m:r>
                            <a:rPr lang="de-DE" sz="2800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28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800" b="0" i="0" smtClean="0">
                                  <a:latin typeface="Cambria Math" panose="02040503050406030204" pitchFamily="18" charset="0"/>
                                </a:rPr>
                                <m:t>sys</m:t>
                              </m:r>
                              <m:r>
                                <a:rPr lang="de-DE" sz="28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de-DE" sz="2800" b="0" i="0" smtClean="0">
                                  <a:latin typeface="Cambria Math" panose="02040503050406030204" pitchFamily="18" charset="0"/>
                                </a:rPr>
                                <m:t>out</m:t>
                              </m:r>
                            </m:sub>
                          </m:sSub>
                          <m:r>
                            <a:rPr lang="de-DE" sz="28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28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800" b="0" i="0" smtClean="0">
                                  <a:latin typeface="Cambria Math" panose="02040503050406030204" pitchFamily="18" charset="0"/>
                                </a:rPr>
                                <m:t>sys</m:t>
                              </m:r>
                              <m:r>
                                <a:rPr lang="de-DE" sz="2800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de-DE" sz="2800" b="0" i="0" smtClean="0">
                                  <a:latin typeface="Cambria Math" panose="02040503050406030204" pitchFamily="18" charset="0"/>
                                </a:rPr>
                                <m:t>peak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2800" b="0" dirty="0" smtClean="0"/>
              </a:p>
              <a:p>
                <a:r>
                  <a:rPr lang="de-DE" sz="2800" dirty="0"/>
                  <a:t>	</a:t>
                </a:r>
                <a:r>
                  <a:rPr lang="de-DE" sz="2800" dirty="0" smtClean="0"/>
                  <a:t>	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dirty="0" err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800" b="0" i="1" dirty="0" err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de-DE" sz="2800" b="0" i="1" dirty="0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de-DE" sz="2800" b="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sz="2800" b="0" i="1" dirty="0" err="1" smtClean="0">
                            <a:latin typeface="Cambria Math" panose="02040503050406030204" pitchFamily="18" charset="0"/>
                          </a:rPr>
                          <m:t>𝑃𝑃𝑈</m:t>
                        </m:r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8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𝑃𝑉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de-DE" sz="28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sz="2800" i="1" dirty="0" err="1">
                            <a:latin typeface="Cambria Math" panose="02040503050406030204" pitchFamily="18" charset="0"/>
                          </a:rPr>
                          <m:t>𝑃𝑃𝑈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𝑃𝑉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de-DE" sz="2800" b="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𝑃𝑉</m:t>
                        </m:r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de-DE" sz="2800" dirty="0"/>
                  <a:t> </a:t>
                </a:r>
              </a:p>
              <a:p>
                <a:pPr algn="ctr"/>
                <a:endParaRPr lang="de-DE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dirty="0" err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𝑠𝑦𝑠</m:t>
                        </m:r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de-DE" sz="2800" b="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de-DE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sz="2800" i="1" dirty="0" err="1">
                            <a:latin typeface="Cambria Math" panose="02040503050406030204" pitchFamily="18" charset="0"/>
                          </a:rPr>
                          <m:t>𝑃𝑃𝑈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de-DE" sz="2800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8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𝑏𝑎𝑡𝑡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de-DE" sz="2800" b="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𝑠𝑦𝑠</m:t>
                        </m:r>
                      </m:sub>
                    </m:sSub>
                    <m:r>
                      <a:rPr lang="de-DE" sz="28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𝑏𝑢𝑠</m:t>
                        </m:r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de-DE" sz="2800" b="0" dirty="0" smtClean="0"/>
              </a:p>
              <a:p>
                <a:endParaRPr lang="de-DE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 dirty="0" err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i="1" dirty="0">
                              <a:latin typeface="Cambria Math" panose="02040503050406030204" pitchFamily="18" charset="0"/>
                            </a:rPr>
                            <m:t>𝑠𝑦𝑠</m:t>
                          </m:r>
                          <m:r>
                            <a:rPr lang="de-DE" sz="28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800" i="1" dirty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de-DE" sz="2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2800" b="0" i="0" dirty="0" smtClean="0">
                          <a:latin typeface="Cambria Math" panose="02040503050406030204" pitchFamily="18" charset="0"/>
                        </a:rPr>
                        <m:t>Σ</m:t>
                      </m:r>
                      <m:sSub>
                        <m:sSubPr>
                          <m:ctrlP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𝑛𝑜𝑚𝑖𝑛𝑎𝑙</m:t>
                          </m:r>
                        </m:sub>
                      </m:sSub>
                    </m:oMath>
                  </m:oMathPara>
                </a14:m>
                <a:endParaRPr lang="de-DE" sz="2800" dirty="0" smtClean="0"/>
              </a:p>
              <a:p>
                <a:endParaRPr lang="de-DE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 dirty="0" err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𝑠𝑦𝑠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𝑝𝑒𝑎𝑘</m:t>
                        </m:r>
                      </m:sub>
                    </m:sSub>
                    <m:r>
                      <a:rPr lang="de-DE" sz="2800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 dirty="0" err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𝑠𝑦𝑠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de-DE" sz="28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de-DE" sz="2800" b="0" i="0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de-DE" sz="2800" b="0" i="0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800" dirty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800" dirty="0">
                                <a:latin typeface="Cambria Math" panose="02040503050406030204" pitchFamily="18" charset="0"/>
                              </a:rPr>
                              <m:t>prop</m:t>
                            </m:r>
                          </m:sub>
                        </m:sSub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DE" sz="2800" b="0" i="0" dirty="0" smtClean="0"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de-DE" sz="2800" b="0" i="0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de-DE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800" b="0" i="0" dirty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800" b="0" i="0" dirty="0" smtClean="0">
                                <a:latin typeface="Cambria Math" panose="02040503050406030204" pitchFamily="18" charset="0"/>
                              </a:rPr>
                              <m:t>comm</m:t>
                            </m:r>
                          </m:sub>
                        </m:sSub>
                      </m:e>
                    </m:d>
                  </m:oMath>
                </a14:m>
                <a:r>
                  <a:rPr lang="de-DE" sz="28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𝑠𝑦𝑠</m:t>
                        </m:r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𝑝𝑒𝑎𝑘</m:t>
                        </m:r>
                      </m:sub>
                    </m:sSub>
                    <m:r>
                      <a:rPr lang="de-DE" sz="28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𝑏𝑢𝑠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endParaRPr lang="de-DE" sz="2800" dirty="0" smtClean="0"/>
              </a:p>
              <a:p>
                <a:endParaRPr lang="de-DE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𝑃𝑃𝑈</m:t>
                        </m:r>
                      </m:sub>
                    </m:sSub>
                    <m:r>
                      <a:rPr lang="de-DE" sz="2800" b="0" i="0" smtClean="0">
                        <a:latin typeface="Cambria Math" panose="02040503050406030204" pitchFamily="18" charset="0"/>
                      </a:rPr>
                      <m:t>=(1−</m:t>
                    </m:r>
                    <m:sSub>
                      <m:sSubPr>
                        <m:ctrlPr>
                          <a:rPr lang="de-DE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sz="2800" i="1" dirty="0" err="1">
                            <a:latin typeface="Cambria Math" panose="02040503050406030204" pitchFamily="18" charset="0"/>
                          </a:rPr>
                          <m:t>𝑃𝑃𝑈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de-DE" sz="28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de-DE" sz="2800" dirty="0"/>
                      <m:t> </m:t>
                    </m:r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8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𝑏𝑎𝑡𝑡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de-DE" sz="2800" i="1" dirty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de-DE" sz="28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sz="2800" i="1" dirty="0" err="1">
                            <a:latin typeface="Cambria Math" panose="02040503050406030204" pitchFamily="18" charset="0"/>
                          </a:rPr>
                          <m:t>𝑃𝑃𝑈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de-DE" sz="2800" b="0" i="1" dirty="0" smtClean="0">
                        <a:latin typeface="Cambria Math" panose="02040503050406030204" pitchFamily="18" charset="0"/>
                      </a:rPr>
                      <m:t>) </m:t>
                    </m:r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8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𝑃𝑉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de-DE" sz="2800" dirty="0" smtClean="0"/>
                  <a:t> </a:t>
                </a:r>
              </a:p>
              <a:p>
                <a:endParaRPr lang="de-DE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2800" i="1" dirty="0" err="1" smtClean="0">
                              <a:latin typeface="Cambria Math" panose="02040503050406030204" pitchFamily="18" charset="0"/>
                            </a:rPr>
                            <m:t>h𝑎𝑟𝑛𝑒𝑠𝑠</m:t>
                          </m:r>
                        </m:sub>
                      </m:sSub>
                      <m:r>
                        <a:rPr lang="de-DE" sz="28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2800" dirty="0" smtClean="0"/>
              </a:p>
              <a:p>
                <a:endParaRPr lang="de-DE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h𝑒𝑎𝑙𝑡h</m:t>
                        </m:r>
                      </m:sub>
                    </m:sSub>
                  </m:oMath>
                </a14:m>
                <a:r>
                  <a:rPr lang="en-GB" sz="2800" dirty="0"/>
                  <a:t> </a:t>
                </a:r>
                <a:r>
                  <a:rPr lang="en-GB" sz="2800" dirty="0" smtClean="0"/>
                  <a:t>= f (</a:t>
                </a:r>
                <a:r>
                  <a:rPr lang="en-GB" sz="2800" dirty="0" err="1" smtClean="0"/>
                  <a:t>Freq</a:t>
                </a:r>
                <a:r>
                  <a:rPr lang="en-GB" sz="2800" dirty="0" smtClean="0"/>
                  <a:t>: Temp, FDIR, ??)</a:t>
                </a:r>
                <a:endParaRPr lang="en-GB" sz="2800" dirty="0"/>
              </a:p>
              <a:p>
                <a:endParaRPr lang="de-DE" sz="2800" dirty="0" smtClean="0"/>
              </a:p>
              <a:p>
                <a:endParaRPr lang="de-DE" sz="2800" dirty="0"/>
              </a:p>
            </p:txBody>
          </p:sp>
        </mc:Choice>
        <mc:Fallback xmlns="">
          <p:sp>
            <p:nvSpPr>
              <p:cNvPr id="78" name="Textfeld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204" y="2655643"/>
                <a:ext cx="12370548" cy="8554201"/>
              </a:xfrm>
              <a:prstGeom prst="rect">
                <a:avLst/>
              </a:prstGeom>
              <a:blipFill>
                <a:blip r:embed="rId2"/>
                <a:stretch>
                  <a:fillRect l="-985" t="-7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Herz 78"/>
          <p:cNvSpPr/>
          <p:nvPr/>
        </p:nvSpPr>
        <p:spPr>
          <a:xfrm>
            <a:off x="2192345" y="10155966"/>
            <a:ext cx="354849" cy="303374"/>
          </a:xfrm>
          <a:prstGeom prst="hear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feld 79"/>
          <p:cNvSpPr txBox="1"/>
          <p:nvPr/>
        </p:nvSpPr>
        <p:spPr>
          <a:xfrm>
            <a:off x="2654817" y="10144217"/>
            <a:ext cx="293830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GB" b="1" dirty="0" smtClean="0"/>
              <a:t>Health Monitoring Data Rate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hteck 80"/>
              <p:cNvSpPr/>
              <p:nvPr/>
            </p:nvSpPr>
            <p:spPr>
              <a:xfrm>
                <a:off x="2654817" y="9590315"/>
                <a:ext cx="1980222" cy="369332"/>
              </a:xfrm>
              <a:prstGeom prst="rect">
                <a:avLst/>
              </a:prstGeom>
              <a:solidFill>
                <a:srgbClr val="AD8383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1" dirty="0"/>
                      <m:t>(1−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de-DE" b="1" dirty="0" smtClean="0"/>
                  <a:t> </a:t>
                </a:r>
                <a:r>
                  <a:rPr lang="en-GB" b="1" dirty="0" smtClean="0"/>
                  <a:t>Waste heat</a:t>
                </a:r>
                <a:endParaRPr lang="en-GB" b="1" dirty="0"/>
              </a:p>
            </p:txBody>
          </p:sp>
        </mc:Choice>
        <mc:Fallback xmlns="">
          <p:sp>
            <p:nvSpPr>
              <p:cNvPr id="81" name="Rechteck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817" y="9590315"/>
                <a:ext cx="1980222" cy="369332"/>
              </a:xfrm>
              <a:prstGeom prst="rect">
                <a:avLst/>
              </a:prstGeom>
              <a:blipFill>
                <a:blip r:embed="rId3"/>
                <a:stretch>
                  <a:fillRect l="-926" t="-8197" r="-2160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Sonne 81"/>
          <p:cNvSpPr/>
          <p:nvPr/>
        </p:nvSpPr>
        <p:spPr>
          <a:xfrm>
            <a:off x="2174514" y="9586296"/>
            <a:ext cx="425406" cy="367192"/>
          </a:xfrm>
          <a:prstGeom prst="sun">
            <a:avLst/>
          </a:prstGeom>
          <a:solidFill>
            <a:srgbClr val="AD8383"/>
          </a:solidFill>
          <a:ln>
            <a:solidFill>
              <a:srgbClr val="AD83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15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erader Verbinder 54"/>
          <p:cNvCxnSpPr/>
          <p:nvPr/>
        </p:nvCxnSpPr>
        <p:spPr>
          <a:xfrm>
            <a:off x="1889760" y="6265349"/>
            <a:ext cx="1" cy="47531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/>
          <p:nvPr/>
        </p:nvCxnSpPr>
        <p:spPr>
          <a:xfrm>
            <a:off x="1889760" y="11018520"/>
            <a:ext cx="3923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>
            <a:off x="5813164" y="11018520"/>
            <a:ext cx="0" cy="193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/>
          <p:cNvCxnSpPr/>
          <p:nvPr/>
        </p:nvCxnSpPr>
        <p:spPr>
          <a:xfrm>
            <a:off x="1993403" y="6265349"/>
            <a:ext cx="0" cy="4629803"/>
          </a:xfrm>
          <a:prstGeom prst="line">
            <a:avLst/>
          </a:prstGeom>
          <a:ln w="38100">
            <a:solidFill>
              <a:srgbClr val="AD8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993403" y="10895152"/>
            <a:ext cx="7839455" cy="0"/>
          </a:xfrm>
          <a:prstGeom prst="line">
            <a:avLst/>
          </a:prstGeom>
          <a:ln w="38100">
            <a:solidFill>
              <a:srgbClr val="AD8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9823331" y="10895152"/>
            <a:ext cx="0" cy="317160"/>
          </a:xfrm>
          <a:prstGeom prst="line">
            <a:avLst/>
          </a:prstGeom>
          <a:ln w="38100">
            <a:solidFill>
              <a:srgbClr val="AD8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winkelter Verbinder 458">
            <a:extLst>
              <a:ext uri="{FF2B5EF4-FFF2-40B4-BE49-F238E27FC236}">
                <a16:creationId xmlns:a16="http://schemas.microsoft.com/office/drawing/2014/main" id="{8DFBD9DA-B61A-40B8-8577-2938D060CE5B}"/>
              </a:ext>
            </a:extLst>
          </p:cNvPr>
          <p:cNvCxnSpPr/>
          <p:nvPr/>
        </p:nvCxnSpPr>
        <p:spPr>
          <a:xfrm rot="10800000" flipV="1">
            <a:off x="5042931" y="2231597"/>
            <a:ext cx="1434724" cy="1381347"/>
          </a:xfrm>
          <a:prstGeom prst="bentConnector3">
            <a:avLst>
              <a:gd name="adj1" fmla="val 99665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CB65F044-4F8C-44EE-ACCD-B6EBCA0B9BA5}"/>
              </a:ext>
            </a:extLst>
          </p:cNvPr>
          <p:cNvSpPr/>
          <p:nvPr/>
        </p:nvSpPr>
        <p:spPr>
          <a:xfrm>
            <a:off x="5813164" y="11200587"/>
            <a:ext cx="3813242" cy="7587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Power</a:t>
            </a:r>
            <a:r>
              <a:rPr lang="en-GB" sz="2800" b="1" dirty="0"/>
              <a:t> </a:t>
            </a:r>
            <a:r>
              <a:rPr lang="en-GB" sz="2800" b="1" dirty="0">
                <a:solidFill>
                  <a:schemeClr val="tx1"/>
                </a:solidFill>
              </a:rPr>
              <a:t>budget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99F0C6D-F7DE-47F5-90DF-D4F20A228F22}"/>
              </a:ext>
            </a:extLst>
          </p:cNvPr>
          <p:cNvSpPr/>
          <p:nvPr/>
        </p:nvSpPr>
        <p:spPr>
          <a:xfrm>
            <a:off x="9809044" y="11183955"/>
            <a:ext cx="3813242" cy="758757"/>
          </a:xfrm>
          <a:prstGeom prst="rect">
            <a:avLst/>
          </a:prstGeom>
          <a:solidFill>
            <a:srgbClr val="AD838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Heat budget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C2A4D54-517D-41CA-8DB0-A29B5FA989C5}"/>
              </a:ext>
            </a:extLst>
          </p:cNvPr>
          <p:cNvSpPr/>
          <p:nvPr/>
        </p:nvSpPr>
        <p:spPr>
          <a:xfrm>
            <a:off x="1817284" y="11183956"/>
            <a:ext cx="3813242" cy="75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Mass budget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F502D58A-FFA1-4CC3-9890-077FF4E82D08}"/>
              </a:ext>
            </a:extLst>
          </p:cNvPr>
          <p:cNvCxnSpPr/>
          <p:nvPr/>
        </p:nvCxnSpPr>
        <p:spPr>
          <a:xfrm flipH="1" flipV="1">
            <a:off x="1801962" y="6265349"/>
            <a:ext cx="15322" cy="4918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0A436D8D-4868-4AEF-A223-3A0ED888F608}"/>
              </a:ext>
            </a:extLst>
          </p:cNvPr>
          <p:cNvSpPr/>
          <p:nvPr/>
        </p:nvSpPr>
        <p:spPr>
          <a:xfrm>
            <a:off x="6426187" y="1829742"/>
            <a:ext cx="2120630" cy="7164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Orbit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18833415" y="1075995"/>
            <a:ext cx="2945027" cy="1648587"/>
            <a:chOff x="18833415" y="1075995"/>
            <a:chExt cx="2945027" cy="1648587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83D824B5-330B-4E9F-8248-E06FFBEC54F4}"/>
                </a:ext>
              </a:extLst>
            </p:cNvPr>
            <p:cNvSpPr/>
            <p:nvPr/>
          </p:nvSpPr>
          <p:spPr>
            <a:xfrm>
              <a:off x="18833415" y="1075995"/>
              <a:ext cx="2945027" cy="16485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7DBBC8DA-A139-422D-AD7A-63F28489EE5A}"/>
                </a:ext>
              </a:extLst>
            </p:cNvPr>
            <p:cNvGrpSpPr/>
            <p:nvPr/>
          </p:nvGrpSpPr>
          <p:grpSpPr>
            <a:xfrm>
              <a:off x="19011901" y="1075995"/>
              <a:ext cx="2672635" cy="1631216"/>
              <a:chOff x="19011901" y="1075995"/>
              <a:chExt cx="2672635" cy="1631216"/>
            </a:xfrm>
          </p:grpSpPr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F8187A43-D3C1-4DE5-9F62-DD99EDD06062}"/>
                  </a:ext>
                </a:extLst>
              </p:cNvPr>
              <p:cNvCxnSpPr/>
              <p:nvPr/>
            </p:nvCxnSpPr>
            <p:spPr>
              <a:xfrm>
                <a:off x="19011903" y="1307576"/>
                <a:ext cx="168332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0526852F-EE53-4F4A-A70A-2758EC34A445}"/>
                  </a:ext>
                </a:extLst>
              </p:cNvPr>
              <p:cNvCxnSpPr/>
              <p:nvPr/>
            </p:nvCxnSpPr>
            <p:spPr>
              <a:xfrm>
                <a:off x="19011902" y="1589516"/>
                <a:ext cx="168332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F60CD37D-D64D-4307-9272-C6056D89033C}"/>
                  </a:ext>
                </a:extLst>
              </p:cNvPr>
              <p:cNvCxnSpPr/>
              <p:nvPr/>
            </p:nvCxnSpPr>
            <p:spPr>
              <a:xfrm>
                <a:off x="19011902" y="1891603"/>
                <a:ext cx="168332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2427310-6D77-475F-BE40-E210D92317C8}"/>
                  </a:ext>
                </a:extLst>
              </p:cNvPr>
              <p:cNvSpPr/>
              <p:nvPr/>
            </p:nvSpPr>
            <p:spPr>
              <a:xfrm>
                <a:off x="20820389" y="1075995"/>
                <a:ext cx="864147" cy="1631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000" dirty="0"/>
                  <a:t>Mass</a:t>
                </a:r>
                <a:br>
                  <a:rPr lang="en-US" sz="2000" dirty="0"/>
                </a:br>
                <a:r>
                  <a:rPr lang="en-US" sz="2000" dirty="0"/>
                  <a:t>Power</a:t>
                </a:r>
                <a:br>
                  <a:rPr lang="en-US" sz="2000" dirty="0"/>
                </a:br>
                <a:r>
                  <a:rPr lang="en-US" sz="2000" dirty="0"/>
                  <a:t>Heat</a:t>
                </a:r>
                <a:br>
                  <a:rPr lang="en-US" sz="2000" dirty="0"/>
                </a:br>
                <a:r>
                  <a:rPr lang="en-US" sz="2000" dirty="0"/>
                  <a:t>Data</a:t>
                </a:r>
                <a:br>
                  <a:rPr lang="en-US" sz="2000" dirty="0"/>
                </a:br>
                <a:r>
                  <a:rPr lang="en-US" sz="2000" dirty="0"/>
                  <a:t>Orbit</a:t>
                </a:r>
              </a:p>
            </p:txBody>
          </p: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FF752B04-4FD0-4A49-9946-ED41830D218B}"/>
                  </a:ext>
                </a:extLst>
              </p:cNvPr>
              <p:cNvCxnSpPr/>
              <p:nvPr/>
            </p:nvCxnSpPr>
            <p:spPr>
              <a:xfrm>
                <a:off x="19011901" y="2187989"/>
                <a:ext cx="1683327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89CF4E92-E3C6-486A-BA37-F0AFADCA49EF}"/>
                  </a:ext>
                </a:extLst>
              </p:cNvPr>
              <p:cNvCxnSpPr/>
              <p:nvPr/>
            </p:nvCxnSpPr>
            <p:spPr>
              <a:xfrm>
                <a:off x="19011901" y="2527887"/>
                <a:ext cx="1683327" cy="0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Textfeld 42"/>
          <p:cNvSpPr txBox="1"/>
          <p:nvPr/>
        </p:nvSpPr>
        <p:spPr>
          <a:xfrm>
            <a:off x="544749" y="544747"/>
            <a:ext cx="74814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Power Supply System Relations</a:t>
            </a:r>
            <a:endParaRPr lang="en-US" sz="3600" b="1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E99F0C6D-F7DE-47F5-90DF-D4F20A228F22}"/>
              </a:ext>
            </a:extLst>
          </p:cNvPr>
          <p:cNvSpPr/>
          <p:nvPr/>
        </p:nvSpPr>
        <p:spPr>
          <a:xfrm>
            <a:off x="13804923" y="11183954"/>
            <a:ext cx="3813242" cy="7587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On-board Computer</a:t>
            </a:r>
            <a:endParaRPr lang="en-GB" sz="2800" b="1" dirty="0">
              <a:solidFill>
                <a:schemeClr val="tx1"/>
              </a:solidFill>
            </a:endParaRPr>
          </a:p>
        </p:txBody>
      </p:sp>
      <p:cxnSp>
        <p:nvCxnSpPr>
          <p:cNvPr id="74" name="Gerader Verbinder 73"/>
          <p:cNvCxnSpPr/>
          <p:nvPr/>
        </p:nvCxnSpPr>
        <p:spPr>
          <a:xfrm>
            <a:off x="2084721" y="6265349"/>
            <a:ext cx="0" cy="450033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/>
          <p:cNvCxnSpPr/>
          <p:nvPr/>
        </p:nvCxnSpPr>
        <p:spPr>
          <a:xfrm>
            <a:off x="2084721" y="10765684"/>
            <a:ext cx="1172972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/>
          <p:cNvCxnSpPr/>
          <p:nvPr/>
        </p:nvCxnSpPr>
        <p:spPr>
          <a:xfrm flipH="1">
            <a:off x="13800194" y="10765684"/>
            <a:ext cx="14255" cy="44416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2105A39-2760-4180-A036-985F2C91B6D7}"/>
              </a:ext>
            </a:extLst>
          </p:cNvPr>
          <p:cNvGrpSpPr/>
          <p:nvPr/>
        </p:nvGrpSpPr>
        <p:grpSpPr>
          <a:xfrm>
            <a:off x="1684035" y="3056798"/>
            <a:ext cx="3307428" cy="3208551"/>
            <a:chOff x="10313012" y="3220140"/>
            <a:chExt cx="3307428" cy="3208551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1710457E-D147-48B3-8AC4-F49AF0E16E7F}"/>
                </a:ext>
              </a:extLst>
            </p:cNvPr>
            <p:cNvSpPr/>
            <p:nvPr/>
          </p:nvSpPr>
          <p:spPr>
            <a:xfrm>
              <a:off x="10430939" y="3735970"/>
              <a:ext cx="3189501" cy="26927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B6B030CE-E6A5-418B-BEBA-01E1A921AEBE}"/>
                </a:ext>
              </a:extLst>
            </p:cNvPr>
            <p:cNvSpPr/>
            <p:nvPr/>
          </p:nvSpPr>
          <p:spPr>
            <a:xfrm>
              <a:off x="10313012" y="3220140"/>
              <a:ext cx="222240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/>
                <a:t>Power Supply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A35CDE4B-25CA-4412-BF97-404F36A91E8A}"/>
                </a:ext>
              </a:extLst>
            </p:cNvPr>
            <p:cNvSpPr/>
            <p:nvPr/>
          </p:nvSpPr>
          <p:spPr>
            <a:xfrm>
              <a:off x="10583339" y="3888370"/>
              <a:ext cx="2209477" cy="724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Generation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3492DB18-322B-427B-AFAC-8E5F1F792C90}"/>
                </a:ext>
              </a:extLst>
            </p:cNvPr>
            <p:cNvSpPr/>
            <p:nvPr/>
          </p:nvSpPr>
          <p:spPr>
            <a:xfrm>
              <a:off x="10583338" y="4695713"/>
              <a:ext cx="2209477" cy="724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Conversion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E334EBE9-A1A9-4104-A9F2-D7B95588384B}"/>
                </a:ext>
              </a:extLst>
            </p:cNvPr>
            <p:cNvSpPr/>
            <p:nvPr/>
          </p:nvSpPr>
          <p:spPr>
            <a:xfrm>
              <a:off x="10583337" y="5536279"/>
              <a:ext cx="2209478" cy="72484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chemeClr val="tx1"/>
                  </a:solidFill>
                </a:rPr>
                <a:t>Storage</a:t>
              </a:r>
            </a:p>
          </p:txBody>
        </p: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EBB61DA1-35A3-4BF1-9F4D-8BBAD5DC468A}"/>
                </a:ext>
              </a:extLst>
            </p:cNvPr>
            <p:cNvCxnSpPr/>
            <p:nvPr/>
          </p:nvCxnSpPr>
          <p:spPr>
            <a:xfrm>
              <a:off x="12789949" y="5818881"/>
              <a:ext cx="830173" cy="68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7174FBE4-A859-4B11-B8A4-C134014A54F9}"/>
                </a:ext>
              </a:extLst>
            </p:cNvPr>
            <p:cNvCxnSpPr/>
            <p:nvPr/>
          </p:nvCxnSpPr>
          <p:spPr>
            <a:xfrm>
              <a:off x="12787711" y="5875125"/>
              <a:ext cx="830173" cy="68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34EE2119-0362-40A8-84D0-942D03D02F9F}"/>
                </a:ext>
              </a:extLst>
            </p:cNvPr>
            <p:cNvCxnSpPr/>
            <p:nvPr/>
          </p:nvCxnSpPr>
          <p:spPr>
            <a:xfrm>
              <a:off x="12789949" y="5930146"/>
              <a:ext cx="830173" cy="681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9A4E6F87-A677-4BFD-B8B2-0B5AE87528A1}"/>
                </a:ext>
              </a:extLst>
            </p:cNvPr>
            <p:cNvCxnSpPr/>
            <p:nvPr/>
          </p:nvCxnSpPr>
          <p:spPr>
            <a:xfrm>
              <a:off x="12787384" y="5991538"/>
              <a:ext cx="830173" cy="681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F4FC28FD-A98B-4686-956A-94B5134D0DB4}"/>
                </a:ext>
              </a:extLst>
            </p:cNvPr>
            <p:cNvCxnSpPr/>
            <p:nvPr/>
          </p:nvCxnSpPr>
          <p:spPr>
            <a:xfrm>
              <a:off x="12789622" y="4983615"/>
              <a:ext cx="830173" cy="68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53D8F343-86D0-4A81-BCA5-D7C0B8761156}"/>
                </a:ext>
              </a:extLst>
            </p:cNvPr>
            <p:cNvCxnSpPr/>
            <p:nvPr/>
          </p:nvCxnSpPr>
          <p:spPr>
            <a:xfrm>
              <a:off x="12787384" y="5039859"/>
              <a:ext cx="830173" cy="68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4C8C0BB5-1628-4018-99DC-3A2914B7D501}"/>
                </a:ext>
              </a:extLst>
            </p:cNvPr>
            <p:cNvCxnSpPr/>
            <p:nvPr/>
          </p:nvCxnSpPr>
          <p:spPr>
            <a:xfrm>
              <a:off x="12789622" y="5094880"/>
              <a:ext cx="830173" cy="681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77C157A9-E77B-4C79-8C3F-AC524229AADA}"/>
                </a:ext>
              </a:extLst>
            </p:cNvPr>
            <p:cNvCxnSpPr/>
            <p:nvPr/>
          </p:nvCxnSpPr>
          <p:spPr>
            <a:xfrm>
              <a:off x="12787057" y="5156272"/>
              <a:ext cx="830173" cy="681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C5260BAD-E2D9-44B7-812D-7689BE995A4C}"/>
                </a:ext>
              </a:extLst>
            </p:cNvPr>
            <p:cNvCxnSpPr/>
            <p:nvPr/>
          </p:nvCxnSpPr>
          <p:spPr>
            <a:xfrm>
              <a:off x="12789622" y="4199451"/>
              <a:ext cx="830173" cy="68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1E968D14-8B73-4643-B614-D1D737AA74A3}"/>
                </a:ext>
              </a:extLst>
            </p:cNvPr>
            <p:cNvCxnSpPr/>
            <p:nvPr/>
          </p:nvCxnSpPr>
          <p:spPr>
            <a:xfrm>
              <a:off x="12787384" y="4255695"/>
              <a:ext cx="830173" cy="68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74A67908-A51E-4A36-ACF2-530D02305A7A}"/>
                </a:ext>
              </a:extLst>
            </p:cNvPr>
            <p:cNvCxnSpPr/>
            <p:nvPr/>
          </p:nvCxnSpPr>
          <p:spPr>
            <a:xfrm>
              <a:off x="12789622" y="4310716"/>
              <a:ext cx="830173" cy="681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E5A9565F-982B-43BF-BBA6-54DD3B5A5030}"/>
                </a:ext>
              </a:extLst>
            </p:cNvPr>
            <p:cNvCxnSpPr/>
            <p:nvPr/>
          </p:nvCxnSpPr>
          <p:spPr>
            <a:xfrm>
              <a:off x="12787057" y="4372108"/>
              <a:ext cx="830173" cy="681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feld 77"/>
              <p:cNvSpPr txBox="1"/>
              <p:nvPr/>
            </p:nvSpPr>
            <p:spPr>
              <a:xfrm>
                <a:off x="6361952" y="3147651"/>
                <a:ext cx="15322584" cy="74855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/>
                  <a:t>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𝑏𝑎𝑡𝑡</m:t>
                          </m:r>
                        </m:sub>
                      </m:sSub>
                      <m:r>
                        <a:rPr lang="de-DE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280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28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𝑏𝑎𝑡𝑡</m:t>
                              </m:r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de-DE" sz="28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28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𝑏𝑎𝑡𝑡</m:t>
                              </m:r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𝑝𝑒𝑎𝑘</m:t>
                              </m:r>
                            </m:sub>
                          </m:s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𝑏𝑎𝑡𝑡</m:t>
                              </m:r>
                            </m:sub>
                          </m:s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𝐷𝑂𝐷</m:t>
                          </m:r>
                        </m:e>
                      </m:d>
                    </m:oMath>
                  </m:oMathPara>
                </a14:m>
                <a:endParaRPr lang="de-DE" sz="2800" dirty="0"/>
              </a:p>
              <a:p>
                <a:endParaRPr lang="en-GB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8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𝑠𝑦𝑠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de-DE" sz="2800" i="1" dirty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de-DE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𝑏𝑎𝑡𝑡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de-DE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8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𝑏𝑎𝑡𝑡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de-DE" sz="2800" i="1" dirty="0" smtClean="0">
                  <a:latin typeface="Cambria Math" panose="02040503050406030204" pitchFamily="18" charset="0"/>
                </a:endParaRPr>
              </a:p>
              <a:p>
                <a:endParaRPr lang="de-DE" sz="2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8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𝑏𝑎𝑡𝑡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𝑝𝑒𝑎𝑘</m:t>
                        </m:r>
                      </m:sub>
                    </m:sSub>
                  </m:oMath>
                </a14:m>
                <a:r>
                  <a:rPr lang="de-DE" sz="28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80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𝑏𝑎𝑡𝑡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𝑝𝑒𝑎𝑘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𝑏𝑢𝑠</m:t>
                        </m:r>
                      </m:sub>
                    </m:sSub>
                  </m:oMath>
                </a14:m>
                <a:endParaRPr lang="de-DE" sz="2800" dirty="0" smtClean="0"/>
              </a:p>
              <a:p>
                <a:endParaRPr lang="de-DE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𝑏𝑎𝑡𝑡</m:t>
                        </m:r>
                      </m:sub>
                    </m:sSub>
                    <m:r>
                      <a:rPr lang="de-DE" sz="2800" i="1" dirty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de-DE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𝑏𝑎𝑡𝑡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de-DE" sz="2800" dirty="0" smtClean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8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𝑏𝑎𝑡𝑡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de-DE" sz="2800" dirty="0"/>
              </a:p>
              <a:p>
                <a:r>
                  <a:rPr lang="de-DE" sz="2800" dirty="0" smtClean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2800" i="1" dirty="0" smtClean="0">
                            <a:latin typeface="Cambria Math" panose="02040503050406030204" pitchFamily="18" charset="0"/>
                          </a:rPr>
                          <m:t>𝑏𝑎𝑡𝑡</m:t>
                        </m:r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𝑢𝑠𝑒</m:t>
                        </m:r>
                      </m:sub>
                    </m:sSub>
                  </m:oMath>
                </a14:m>
                <a:r>
                  <a:rPr lang="de-DE" sz="2800" dirty="0" smtClean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80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𝑏𝑎𝑡𝑡</m:t>
                            </m:r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𝑝𝑒𝑎𝑘</m:t>
                            </m:r>
                          </m:sub>
                        </m:s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𝑝𝑒𝑎𝑘</m:t>
                            </m:r>
                          </m:sub>
                        </m:s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GB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800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de-DE" sz="2800" i="1" dirty="0">
                                <a:latin typeface="Cambria Math" panose="02040503050406030204" pitchFamily="18" charset="0"/>
                              </a:rPr>
                              <m:t>𝑏𝑎𝑡𝑡</m:t>
                            </m:r>
                            <m:r>
                              <a:rPr lang="de-DE" sz="28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800" i="1" dirty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 dirty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de-DE" sz="2800" i="1" dirty="0">
                                <a:latin typeface="Cambria Math" panose="02040503050406030204" pitchFamily="18" charset="0"/>
                              </a:rPr>
                              <m:t>𝑠h𝑎𝑑𝑜𝑤</m:t>
                            </m:r>
                          </m:sub>
                        </m:sSub>
                      </m:e>
                    </m:d>
                  </m:oMath>
                </a14:m>
                <a:endParaRPr lang="de-DE" sz="2800" b="0" i="1" dirty="0" smtClean="0">
                  <a:latin typeface="Cambria Math" panose="02040503050406030204" pitchFamily="18" charset="0"/>
                </a:endParaRPr>
              </a:p>
              <a:p>
                <a:endParaRPr lang="de-DE" sz="2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𝑏𝑎𝑡𝑡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𝑛𝑜𝑚</m:t>
                        </m:r>
                      </m:sub>
                    </m:sSub>
                    <m:r>
                      <a:rPr lang="de-DE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2800" i="1" dirty="0">
                                <a:latin typeface="Cambria Math" panose="02040503050406030204" pitchFamily="18" charset="0"/>
                              </a:rPr>
                              <m:t>𝑏𝑎𝑡𝑡</m:t>
                            </m:r>
                            <m:r>
                              <a:rPr lang="de-DE" sz="2800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de-DE" sz="2800" i="1" dirty="0">
                                <a:latin typeface="Cambria Math" panose="02040503050406030204" pitchFamily="18" charset="0"/>
                              </a:rPr>
                              <m:t>𝑢𝑠𝑒</m:t>
                            </m:r>
                          </m:sub>
                        </m:sSub>
                      </m:num>
                      <m:den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𝐷𝑂𝐷</m:t>
                        </m:r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de-DE" sz="2800" b="0" i="1" dirty="0" smtClean="0">
                    <a:latin typeface="Cambria Math" panose="02040503050406030204" pitchFamily="18" charset="0"/>
                  </a:rPr>
                  <a:t>		</a:t>
                </a:r>
                <a:r>
                  <a:rPr lang="de-DE" sz="2800" b="0" dirty="0" smtClean="0">
                    <a:latin typeface="Cambria Math" panose="02040503050406030204" pitchFamily="18" charset="0"/>
                  </a:rPr>
                  <a:t>, DOD = </a:t>
                </a:r>
                <a:r>
                  <a:rPr lang="de-DE" sz="2800" b="0" dirty="0" err="1" smtClean="0">
                    <a:latin typeface="Cambria Math" panose="02040503050406030204" pitchFamily="18" charset="0"/>
                  </a:rPr>
                  <a:t>Depth</a:t>
                </a:r>
                <a:r>
                  <a:rPr lang="de-DE" sz="2800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de-DE" sz="2800" b="0" dirty="0" err="1" smtClean="0">
                    <a:latin typeface="Cambria Math" panose="02040503050406030204" pitchFamily="18" charset="0"/>
                  </a:rPr>
                  <a:t>of</a:t>
                </a:r>
                <a:r>
                  <a:rPr lang="de-DE" sz="2800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de-DE" sz="2800" b="0" dirty="0" err="1" smtClean="0">
                    <a:latin typeface="Cambria Math" panose="02040503050406030204" pitchFamily="18" charset="0"/>
                  </a:rPr>
                  <a:t>Discharge</a:t>
                </a:r>
                <a:r>
                  <a:rPr lang="de-DE" sz="2800" b="0" dirty="0" smtClean="0">
                    <a:latin typeface="Cambria Math" panose="02040503050406030204" pitchFamily="18" charset="0"/>
                  </a:rPr>
                  <a:t>, DOD = 0 </a:t>
                </a:r>
                <a:r>
                  <a:rPr lang="de-DE" sz="2800" b="0" dirty="0" smtClean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de-DE" sz="2800" b="0" dirty="0" smtClean="0">
                    <a:latin typeface="Cambria Math" panose="02040503050406030204" pitchFamily="18" charset="0"/>
                  </a:rPr>
                  <a:t> </a:t>
                </a:r>
                <a:r>
                  <a:rPr lang="de-DE" sz="2800" b="0" dirty="0" err="1" smtClean="0">
                    <a:latin typeface="Cambria Math" panose="02040503050406030204" pitchFamily="18" charset="0"/>
                  </a:rPr>
                  <a:t>empty</a:t>
                </a:r>
                <a:endParaRPr lang="de-DE" sz="2800" b="0" dirty="0" smtClean="0">
                  <a:latin typeface="Cambria Math" panose="02040503050406030204" pitchFamily="18" charset="0"/>
                </a:endParaRPr>
              </a:p>
              <a:p>
                <a:endParaRPr lang="de-DE" sz="28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h𝑒𝑎𝑙𝑡h</m:t>
                        </m:r>
                      </m:sub>
                    </m:sSub>
                  </m:oMath>
                </a14:m>
                <a:r>
                  <a:rPr lang="en-GB" sz="2800" dirty="0"/>
                  <a:t> </a:t>
                </a:r>
                <a:r>
                  <a:rPr lang="en-GB" sz="2800" dirty="0" smtClean="0"/>
                  <a:t>= f( </a:t>
                </a:r>
                <a:r>
                  <a:rPr lang="en-GB" sz="2800" dirty="0" err="1" smtClean="0"/>
                  <a:t>Freq</a:t>
                </a:r>
                <a:r>
                  <a:rPr lang="en-GB" sz="28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𝑏𝑎𝑡𝑡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𝑛𝑜𝑚</m:t>
                        </m:r>
                      </m:sub>
                    </m:sSub>
                  </m:oMath>
                </a14:m>
                <a:r>
                  <a:rPr lang="de-DE" sz="2800" b="0" dirty="0" smtClean="0"/>
                  <a:t>, Cycle,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de-DE" sz="2800" b="0" dirty="0" smtClean="0"/>
                  <a:t>, ??) </a:t>
                </a:r>
              </a:p>
              <a:p>
                <a:endParaRPr lang="de-DE" sz="2800" dirty="0"/>
              </a:p>
              <a:p>
                <a:endParaRPr lang="en-GB" sz="2800" dirty="0" smtClean="0"/>
              </a:p>
            </p:txBody>
          </p:sp>
        </mc:Choice>
        <mc:Fallback xmlns="">
          <p:sp>
            <p:nvSpPr>
              <p:cNvPr id="78" name="Textfeld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952" y="3147651"/>
                <a:ext cx="15322584" cy="74855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Herz 78"/>
          <p:cNvSpPr/>
          <p:nvPr/>
        </p:nvSpPr>
        <p:spPr>
          <a:xfrm>
            <a:off x="2192345" y="10155966"/>
            <a:ext cx="354849" cy="303374"/>
          </a:xfrm>
          <a:prstGeom prst="hear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feld 79"/>
          <p:cNvSpPr txBox="1"/>
          <p:nvPr/>
        </p:nvSpPr>
        <p:spPr>
          <a:xfrm>
            <a:off x="2654817" y="10144217"/>
            <a:ext cx="293830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GB" b="1" dirty="0" smtClean="0"/>
              <a:t>Health Monitoring Data Rate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hteck 80"/>
              <p:cNvSpPr/>
              <p:nvPr/>
            </p:nvSpPr>
            <p:spPr>
              <a:xfrm>
                <a:off x="2654817" y="9590315"/>
                <a:ext cx="1980222" cy="369332"/>
              </a:xfrm>
              <a:prstGeom prst="rect">
                <a:avLst/>
              </a:prstGeom>
              <a:solidFill>
                <a:srgbClr val="AD8383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1" dirty="0"/>
                      <m:t>(1−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de-DE" b="1" dirty="0" smtClean="0"/>
                  <a:t> </a:t>
                </a:r>
                <a:r>
                  <a:rPr lang="en-GB" b="1" dirty="0" smtClean="0"/>
                  <a:t>Waste heat</a:t>
                </a:r>
                <a:endParaRPr lang="en-GB" b="1" dirty="0"/>
              </a:p>
            </p:txBody>
          </p:sp>
        </mc:Choice>
        <mc:Fallback xmlns="">
          <p:sp>
            <p:nvSpPr>
              <p:cNvPr id="81" name="Rechteck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817" y="9590315"/>
                <a:ext cx="1980222" cy="369332"/>
              </a:xfrm>
              <a:prstGeom prst="rect">
                <a:avLst/>
              </a:prstGeom>
              <a:blipFill>
                <a:blip r:embed="rId3"/>
                <a:stretch>
                  <a:fillRect l="-926" t="-8197" r="-2160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Sonne 81"/>
          <p:cNvSpPr/>
          <p:nvPr/>
        </p:nvSpPr>
        <p:spPr>
          <a:xfrm>
            <a:off x="2174514" y="9586296"/>
            <a:ext cx="425406" cy="367192"/>
          </a:xfrm>
          <a:prstGeom prst="sun">
            <a:avLst/>
          </a:prstGeom>
          <a:solidFill>
            <a:srgbClr val="AD8383"/>
          </a:solidFill>
          <a:ln>
            <a:solidFill>
              <a:srgbClr val="AD83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81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ewinkelter Verbinder 458">
            <a:extLst>
              <a:ext uri="{FF2B5EF4-FFF2-40B4-BE49-F238E27FC236}">
                <a16:creationId xmlns:a16="http://schemas.microsoft.com/office/drawing/2014/main" id="{8DFBD9DA-B61A-40B8-8577-2938D060CE5B}"/>
              </a:ext>
            </a:extLst>
          </p:cNvPr>
          <p:cNvCxnSpPr/>
          <p:nvPr/>
        </p:nvCxnSpPr>
        <p:spPr>
          <a:xfrm rot="10800000" flipV="1">
            <a:off x="5000988" y="2340388"/>
            <a:ext cx="1434724" cy="1381347"/>
          </a:xfrm>
          <a:prstGeom prst="bentConnector3">
            <a:avLst>
              <a:gd name="adj1" fmla="val 99665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8928C4BB-4F41-484C-A508-4C1CE23F365A}"/>
              </a:ext>
            </a:extLst>
          </p:cNvPr>
          <p:cNvSpPr/>
          <p:nvPr/>
        </p:nvSpPr>
        <p:spPr>
          <a:xfrm>
            <a:off x="6426187" y="1829742"/>
            <a:ext cx="2120630" cy="7164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Orbit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544749" y="544747"/>
            <a:ext cx="121440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Attitude Determination &amp; Control System </a:t>
            </a:r>
            <a:r>
              <a:rPr lang="en-US" sz="4400" b="1" dirty="0"/>
              <a:t>Relations</a:t>
            </a:r>
            <a:endParaRPr lang="en-US" sz="3600" b="1" dirty="0"/>
          </a:p>
        </p:txBody>
      </p:sp>
      <p:cxnSp>
        <p:nvCxnSpPr>
          <p:cNvPr id="55" name="Gerader Verbinder 54"/>
          <p:cNvCxnSpPr/>
          <p:nvPr/>
        </p:nvCxnSpPr>
        <p:spPr>
          <a:xfrm>
            <a:off x="1889760" y="5514670"/>
            <a:ext cx="1" cy="55038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/>
          <p:cNvCxnSpPr/>
          <p:nvPr/>
        </p:nvCxnSpPr>
        <p:spPr>
          <a:xfrm>
            <a:off x="1889760" y="11018520"/>
            <a:ext cx="3923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/>
          <p:nvPr/>
        </p:nvCxnSpPr>
        <p:spPr>
          <a:xfrm>
            <a:off x="5813164" y="11018520"/>
            <a:ext cx="0" cy="193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/>
          <p:nvPr/>
        </p:nvCxnSpPr>
        <p:spPr>
          <a:xfrm>
            <a:off x="1993403" y="5514670"/>
            <a:ext cx="0" cy="5380482"/>
          </a:xfrm>
          <a:prstGeom prst="line">
            <a:avLst/>
          </a:prstGeom>
          <a:ln w="38100">
            <a:solidFill>
              <a:srgbClr val="AD8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>
            <a:off x="1993403" y="10895152"/>
            <a:ext cx="7839455" cy="0"/>
          </a:xfrm>
          <a:prstGeom prst="line">
            <a:avLst/>
          </a:prstGeom>
          <a:ln w="38100">
            <a:solidFill>
              <a:srgbClr val="AD8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>
            <a:off x="9823331" y="10895152"/>
            <a:ext cx="0" cy="317160"/>
          </a:xfrm>
          <a:prstGeom prst="line">
            <a:avLst/>
          </a:prstGeom>
          <a:ln w="38100">
            <a:solidFill>
              <a:srgbClr val="AD8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CB65F044-4F8C-44EE-ACCD-B6EBCA0B9BA5}"/>
              </a:ext>
            </a:extLst>
          </p:cNvPr>
          <p:cNvSpPr/>
          <p:nvPr/>
        </p:nvSpPr>
        <p:spPr>
          <a:xfrm>
            <a:off x="5813164" y="11200587"/>
            <a:ext cx="3813242" cy="7587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Power</a:t>
            </a:r>
            <a:r>
              <a:rPr lang="en-GB" sz="2800" b="1" dirty="0"/>
              <a:t> </a:t>
            </a:r>
            <a:r>
              <a:rPr lang="en-GB" sz="2800" b="1" dirty="0">
                <a:solidFill>
                  <a:schemeClr val="tx1"/>
                </a:solidFill>
              </a:rPr>
              <a:t>budget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E99F0C6D-F7DE-47F5-90DF-D4F20A228F22}"/>
              </a:ext>
            </a:extLst>
          </p:cNvPr>
          <p:cNvSpPr/>
          <p:nvPr/>
        </p:nvSpPr>
        <p:spPr>
          <a:xfrm>
            <a:off x="9809044" y="11183955"/>
            <a:ext cx="3813242" cy="758757"/>
          </a:xfrm>
          <a:prstGeom prst="rect">
            <a:avLst/>
          </a:prstGeom>
          <a:solidFill>
            <a:srgbClr val="AD838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Heat budget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5C2A4D54-517D-41CA-8DB0-A29B5FA989C5}"/>
              </a:ext>
            </a:extLst>
          </p:cNvPr>
          <p:cNvSpPr/>
          <p:nvPr/>
        </p:nvSpPr>
        <p:spPr>
          <a:xfrm>
            <a:off x="1817284" y="11183956"/>
            <a:ext cx="3813242" cy="75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Mass budget</a:t>
            </a:r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F502D58A-FFA1-4CC3-9890-077FF4E82D08}"/>
              </a:ext>
            </a:extLst>
          </p:cNvPr>
          <p:cNvCxnSpPr/>
          <p:nvPr/>
        </p:nvCxnSpPr>
        <p:spPr>
          <a:xfrm flipH="1" flipV="1">
            <a:off x="1808802" y="5514670"/>
            <a:ext cx="8482" cy="56692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E99F0C6D-F7DE-47F5-90DF-D4F20A228F22}"/>
              </a:ext>
            </a:extLst>
          </p:cNvPr>
          <p:cNvSpPr/>
          <p:nvPr/>
        </p:nvSpPr>
        <p:spPr>
          <a:xfrm>
            <a:off x="13804923" y="11183954"/>
            <a:ext cx="3813242" cy="7587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On-board Computer</a:t>
            </a:r>
            <a:endParaRPr lang="en-GB" sz="2800" b="1" dirty="0">
              <a:solidFill>
                <a:schemeClr val="tx1"/>
              </a:solidFill>
            </a:endParaRPr>
          </a:p>
        </p:txBody>
      </p:sp>
      <p:cxnSp>
        <p:nvCxnSpPr>
          <p:cNvPr id="69" name="Gerader Verbinder 68"/>
          <p:cNvCxnSpPr/>
          <p:nvPr/>
        </p:nvCxnSpPr>
        <p:spPr>
          <a:xfrm>
            <a:off x="2084721" y="5514670"/>
            <a:ext cx="0" cy="525101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2084721" y="10765684"/>
            <a:ext cx="1172972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/>
          <p:nvPr/>
        </p:nvCxnSpPr>
        <p:spPr>
          <a:xfrm flipH="1">
            <a:off x="13800194" y="10765684"/>
            <a:ext cx="14255" cy="44416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1808802" y="2679355"/>
            <a:ext cx="3794912" cy="2835315"/>
            <a:chOff x="11518285" y="2694056"/>
            <a:chExt cx="3794912" cy="2835315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973F246-8FB2-45D5-9EA8-558F62D4914A}"/>
                </a:ext>
              </a:extLst>
            </p:cNvPr>
            <p:cNvSpPr/>
            <p:nvPr/>
          </p:nvSpPr>
          <p:spPr>
            <a:xfrm>
              <a:off x="11518285" y="3747329"/>
              <a:ext cx="3189501" cy="17820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9859BF7D-CE8E-4909-AB2E-041C6983A15F}"/>
                </a:ext>
              </a:extLst>
            </p:cNvPr>
            <p:cNvSpPr/>
            <p:nvPr/>
          </p:nvSpPr>
          <p:spPr>
            <a:xfrm>
              <a:off x="11553578" y="2694056"/>
              <a:ext cx="375961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/>
                <a:t>Attitude Determination </a:t>
              </a:r>
              <a:r>
                <a:rPr lang="en-US" sz="2800" b="1" dirty="0" smtClean="0"/>
                <a:t/>
              </a:r>
              <a:br>
                <a:rPr lang="en-US" sz="2800" b="1" dirty="0" smtClean="0"/>
              </a:br>
              <a:r>
                <a:rPr lang="en-US" sz="2800" b="1" dirty="0" smtClean="0"/>
                <a:t>&amp; </a:t>
              </a:r>
              <a:r>
                <a:rPr lang="en-US" sz="2800" b="1" dirty="0"/>
                <a:t>Control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20B1EE15-1C50-4D07-8F23-C5DD08DC8FC5}"/>
                </a:ext>
              </a:extLst>
            </p:cNvPr>
            <p:cNvSpPr/>
            <p:nvPr/>
          </p:nvSpPr>
          <p:spPr>
            <a:xfrm>
              <a:off x="11670685" y="3899728"/>
              <a:ext cx="2209477" cy="724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Actuator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34D81F78-CA08-4F8B-9EA9-15192982C4FB}"/>
                </a:ext>
              </a:extLst>
            </p:cNvPr>
            <p:cNvSpPr/>
            <p:nvPr/>
          </p:nvSpPr>
          <p:spPr>
            <a:xfrm>
              <a:off x="11670684" y="4707071"/>
              <a:ext cx="2209477" cy="724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Sensor</a:t>
              </a:r>
            </a:p>
          </p:txBody>
        </p: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5AD66247-1961-4A64-A2E4-764ABB118BAE}"/>
                </a:ext>
              </a:extLst>
            </p:cNvPr>
            <p:cNvCxnSpPr/>
            <p:nvPr/>
          </p:nvCxnSpPr>
          <p:spPr>
            <a:xfrm>
              <a:off x="13876968" y="4994973"/>
              <a:ext cx="830173" cy="68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30E0EF12-4BBA-4086-92B3-382EFFBBAC97}"/>
                </a:ext>
              </a:extLst>
            </p:cNvPr>
            <p:cNvCxnSpPr/>
            <p:nvPr/>
          </p:nvCxnSpPr>
          <p:spPr>
            <a:xfrm>
              <a:off x="13874730" y="5051217"/>
              <a:ext cx="830173" cy="68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8C04F42C-695E-46B3-8936-60F5BA383C68}"/>
                </a:ext>
              </a:extLst>
            </p:cNvPr>
            <p:cNvCxnSpPr/>
            <p:nvPr/>
          </p:nvCxnSpPr>
          <p:spPr>
            <a:xfrm>
              <a:off x="13876968" y="5106238"/>
              <a:ext cx="830173" cy="681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4E48EFE2-F8D5-4337-A28E-C7F5AD5BD533}"/>
                </a:ext>
              </a:extLst>
            </p:cNvPr>
            <p:cNvCxnSpPr/>
            <p:nvPr/>
          </p:nvCxnSpPr>
          <p:spPr>
            <a:xfrm>
              <a:off x="13874403" y="5167630"/>
              <a:ext cx="830173" cy="681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4153865A-1961-46FD-A9E7-EA482C8833A7}"/>
                </a:ext>
              </a:extLst>
            </p:cNvPr>
            <p:cNvCxnSpPr/>
            <p:nvPr/>
          </p:nvCxnSpPr>
          <p:spPr>
            <a:xfrm>
              <a:off x="13876968" y="4210809"/>
              <a:ext cx="830173" cy="68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9CB53371-4EBF-407F-B83C-DBA85EB8A4E8}"/>
                </a:ext>
              </a:extLst>
            </p:cNvPr>
            <p:cNvCxnSpPr/>
            <p:nvPr/>
          </p:nvCxnSpPr>
          <p:spPr>
            <a:xfrm>
              <a:off x="13874730" y="4267053"/>
              <a:ext cx="830173" cy="68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A11F8E77-2304-4B1D-BBB5-78BD35ED5D65}"/>
                </a:ext>
              </a:extLst>
            </p:cNvPr>
            <p:cNvCxnSpPr/>
            <p:nvPr/>
          </p:nvCxnSpPr>
          <p:spPr>
            <a:xfrm>
              <a:off x="13876968" y="4322074"/>
              <a:ext cx="830173" cy="681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A08718C4-BC57-40B9-B696-6B357CDACDC4}"/>
                </a:ext>
              </a:extLst>
            </p:cNvPr>
            <p:cNvCxnSpPr/>
            <p:nvPr/>
          </p:nvCxnSpPr>
          <p:spPr>
            <a:xfrm>
              <a:off x="13874403" y="4383466"/>
              <a:ext cx="830173" cy="681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6361952" y="3183564"/>
                <a:ext cx="7260334" cy="4420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 smtClean="0"/>
                  <a:t>Main System Drivers</a:t>
                </a:r>
                <a:r>
                  <a:rPr lang="en-GB" sz="2800" dirty="0" smtClean="0"/>
                  <a:t>: 		</a:t>
                </a:r>
              </a:p>
              <a:p>
                <a:r>
                  <a:rPr lang="en-GB" sz="2800" dirty="0"/>
                  <a:t/>
                </a:r>
                <a:br>
                  <a:rPr lang="en-GB" sz="2800" dirty="0"/>
                </a:br>
                <a:r>
                  <a:rPr lang="en-GB" sz="28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𝑠𝑙𝑒𝑤</m:t>
                        </m:r>
                      </m:sub>
                    </m:sSub>
                    <m:r>
                      <a:rPr lang="de-DE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𝑃𝑜𝑖𝑛𝑡𝑖𝑛𝑔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8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800">
                            <a:latin typeface="Cambria Math" panose="02040503050406030204" pitchFamily="18" charset="0"/>
                          </a:rPr>
                          <m:t>store</m:t>
                        </m:r>
                      </m:sub>
                    </m:sSub>
                  </m:oMath>
                </a14:m>
                <a:endParaRPr lang="en-GB" sz="2800" dirty="0"/>
              </a:p>
              <a:p>
                <a:endParaRPr lang="en-GB" sz="2800" dirty="0"/>
              </a:p>
              <a:p>
                <a:r>
                  <a:rPr lang="en-GB" sz="2800" b="1" dirty="0" smtClean="0"/>
                  <a:t>Relevant Component Parameters:</a:t>
                </a:r>
              </a:p>
              <a:p>
                <a:r>
                  <a:rPr lang="en-GB" sz="2800" dirty="0"/>
                  <a:t>	</a:t>
                </a:r>
                <a:r>
                  <a:rPr lang="en-GB" sz="2800" dirty="0" smtClean="0"/>
                  <a:t>Actuator</a:t>
                </a:r>
              </a:p>
              <a:p>
                <a:r>
                  <a:rPr lang="en-GB" sz="2800" dirty="0"/>
                  <a:t>	</a:t>
                </a:r>
                <a:r>
                  <a:rPr lang="en-GB" sz="2800" dirty="0" smtClean="0"/>
                  <a:t>	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nor/>
                      </m:rPr>
                      <a:rPr lang="en-GB" sz="2800" dirty="0"/>
                      <m:t>,</m:t>
                    </m:r>
                    <m:r>
                      <m:rPr>
                        <m:nor/>
                      </m:rPr>
                      <a:rPr lang="de-DE" sz="2800" b="0" i="0" dirty="0" smtClean="0"/>
                      <m:t> </m:t>
                    </m:r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̇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𝑠𝑙𝑒𝑤</m:t>
                        </m:r>
                      </m:sub>
                    </m:sSub>
                    <m:r>
                      <a:rPr lang="de-DE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𝑃𝑜𝑖𝑛𝑡𝑖𝑛𝑔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𝑠𝑡𝑜𝑟𝑒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</m:oMath>
                </a14:m>
                <a:r>
                  <a:rPr lang="en-GB" sz="2800" dirty="0"/>
                  <a:t>	</a:t>
                </a:r>
                <a:endParaRPr lang="en-GB" sz="2800" dirty="0" smtClean="0"/>
              </a:p>
              <a:p>
                <a:r>
                  <a:rPr lang="en-GB" sz="2800" dirty="0"/>
                  <a:t>	</a:t>
                </a:r>
                <a:r>
                  <a:rPr lang="en-GB" sz="2800" dirty="0" smtClean="0"/>
                  <a:t>	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𝑡𝑦𝑝𝑒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𝑚𝑎𝑟𝑔𝑖𝑛</m:t>
                    </m:r>
                  </m:oMath>
                </a14:m>
                <a:endParaRPr lang="de-DE" sz="2800" dirty="0"/>
              </a:p>
              <a:p>
                <a:r>
                  <a:rPr lang="en-GB" sz="2800" dirty="0"/>
                  <a:t>	</a:t>
                </a:r>
                <a:r>
                  <a:rPr lang="en-GB" sz="2800" dirty="0" smtClean="0"/>
                  <a:t>Sensor</a:t>
                </a:r>
              </a:p>
              <a:p>
                <a:r>
                  <a:rPr lang="en-GB" sz="2800" dirty="0"/>
                  <a:t>	</a:t>
                </a:r>
                <a:r>
                  <a:rPr lang="en-GB" sz="2800" dirty="0" smtClean="0"/>
                  <a:t>	</a:t>
                </a:r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800" dirty="0"/>
                  <a:t>, </a:t>
                </a:r>
                <a:r>
                  <a:rPr lang="en-GB" sz="2800" dirty="0" smtClean="0"/>
                  <a:t>P, Precision, type</a:t>
                </a:r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952" y="3183564"/>
                <a:ext cx="7260334" cy="4420121"/>
              </a:xfrm>
              <a:prstGeom prst="rect">
                <a:avLst/>
              </a:prstGeom>
              <a:blipFill>
                <a:blip r:embed="rId2"/>
                <a:stretch>
                  <a:fillRect l="-1763" t="-1241" b="-30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hteck 48"/>
              <p:cNvSpPr/>
              <p:nvPr/>
            </p:nvSpPr>
            <p:spPr>
              <a:xfrm>
                <a:off x="12977458" y="4008985"/>
                <a:ext cx="7454570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𝑠𝑙𝑒𝑤</m:t>
                          </m:r>
                        </m:sub>
                      </m:sSub>
                      <m:r>
                        <a:rPr lang="de-DE" sz="28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sz="2800" i="1">
                          <a:latin typeface="Cambria Math" panose="02040503050406030204" pitchFamily="18" charset="0"/>
                        </a:rPr>
                        <m:t>𝑃𝑜𝑖𝑛𝑡𝑖𝑛𝑔</m:t>
                      </m:r>
                      <m:r>
                        <a:rPr lang="de-DE" sz="280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de-DE" sz="2800" dirty="0" smtClean="0"/>
              </a:p>
              <a:p>
                <a:r>
                  <a:rPr lang="de-DE" sz="2800" dirty="0" smtClean="0"/>
                  <a:t>	TTC, Payload, </a:t>
                </a:r>
                <a:r>
                  <a:rPr lang="de-DE" sz="2800" dirty="0" err="1" smtClean="0"/>
                  <a:t>orbit</a:t>
                </a:r>
                <a:endParaRPr lang="de-DE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𝑠𝑡𝑜𝑟𝑒</m:t>
                        </m:r>
                      </m:sub>
                    </m:sSub>
                  </m:oMath>
                </a14:m>
                <a:r>
                  <a:rPr lang="en-GB" sz="2800" dirty="0" smtClean="0"/>
                  <a:t>:</a:t>
                </a:r>
                <a:br>
                  <a:rPr lang="en-GB" sz="2800" dirty="0" smtClean="0"/>
                </a:br>
                <a:r>
                  <a:rPr lang="en-GB" sz="2800" dirty="0" smtClean="0"/>
                  <a:t>	Propulsion</a:t>
                </a:r>
                <a:endParaRPr lang="en-GB" sz="2800" dirty="0"/>
              </a:p>
            </p:txBody>
          </p:sp>
        </mc:Choice>
        <mc:Fallback xmlns="">
          <p:sp>
            <p:nvSpPr>
              <p:cNvPr id="49" name="Rechteck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7458" y="4008985"/>
                <a:ext cx="7454570" cy="1815882"/>
              </a:xfrm>
              <a:prstGeom prst="rect">
                <a:avLst/>
              </a:prstGeom>
              <a:blipFill>
                <a:blip r:embed="rId3"/>
                <a:stretch>
                  <a:fillRect b="-87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Herz 72"/>
          <p:cNvSpPr/>
          <p:nvPr/>
        </p:nvSpPr>
        <p:spPr>
          <a:xfrm>
            <a:off x="2192345" y="10155966"/>
            <a:ext cx="354849" cy="303374"/>
          </a:xfrm>
          <a:prstGeom prst="hear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2654817" y="10144217"/>
            <a:ext cx="293830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GB" b="1" dirty="0" smtClean="0"/>
              <a:t>Health Monitoring Data Rate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hteck 74"/>
              <p:cNvSpPr/>
              <p:nvPr/>
            </p:nvSpPr>
            <p:spPr>
              <a:xfrm>
                <a:off x="2654817" y="9590315"/>
                <a:ext cx="1476879" cy="369332"/>
              </a:xfrm>
              <a:prstGeom prst="rect">
                <a:avLst/>
              </a:prstGeom>
              <a:solidFill>
                <a:srgbClr val="AD8383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de-DE" b="1" dirty="0" smtClean="0"/>
                  <a:t> </a:t>
                </a:r>
                <a:r>
                  <a:rPr lang="en-GB" b="1" dirty="0" smtClean="0"/>
                  <a:t>Waste heat</a:t>
                </a:r>
                <a:endParaRPr lang="en-GB" b="1" dirty="0"/>
              </a:p>
            </p:txBody>
          </p:sp>
        </mc:Choice>
        <mc:Fallback xmlns="">
          <p:sp>
            <p:nvSpPr>
              <p:cNvPr id="75" name="Rechteck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817" y="9590315"/>
                <a:ext cx="1476879" cy="369332"/>
              </a:xfrm>
              <a:prstGeom prst="rect">
                <a:avLst/>
              </a:prstGeom>
              <a:blipFill>
                <a:blip r:embed="rId4"/>
                <a:stretch>
                  <a:fillRect t="-8197" r="-2893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Sonne 76"/>
          <p:cNvSpPr/>
          <p:nvPr/>
        </p:nvSpPr>
        <p:spPr>
          <a:xfrm>
            <a:off x="2174514" y="9586296"/>
            <a:ext cx="425406" cy="367192"/>
          </a:xfrm>
          <a:prstGeom prst="sun">
            <a:avLst/>
          </a:prstGeom>
          <a:solidFill>
            <a:srgbClr val="AD8383"/>
          </a:solidFill>
          <a:ln>
            <a:solidFill>
              <a:srgbClr val="AD83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5" name="Gruppieren 84"/>
          <p:cNvGrpSpPr/>
          <p:nvPr/>
        </p:nvGrpSpPr>
        <p:grpSpPr>
          <a:xfrm>
            <a:off x="18833415" y="1075995"/>
            <a:ext cx="2945027" cy="1648587"/>
            <a:chOff x="18833415" y="1075995"/>
            <a:chExt cx="2945027" cy="1648587"/>
          </a:xfrm>
        </p:grpSpPr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83D824B5-330B-4E9F-8248-E06FFBEC54F4}"/>
                </a:ext>
              </a:extLst>
            </p:cNvPr>
            <p:cNvSpPr/>
            <p:nvPr/>
          </p:nvSpPr>
          <p:spPr>
            <a:xfrm>
              <a:off x="18833415" y="1075995"/>
              <a:ext cx="2945027" cy="16485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7DBBC8DA-A139-422D-AD7A-63F28489EE5A}"/>
                </a:ext>
              </a:extLst>
            </p:cNvPr>
            <p:cNvGrpSpPr/>
            <p:nvPr/>
          </p:nvGrpSpPr>
          <p:grpSpPr>
            <a:xfrm>
              <a:off x="19011901" y="1075995"/>
              <a:ext cx="2672635" cy="1631216"/>
              <a:chOff x="19011901" y="1075995"/>
              <a:chExt cx="2672635" cy="1631216"/>
            </a:xfrm>
          </p:grpSpPr>
          <p:cxnSp>
            <p:nvCxnSpPr>
              <p:cNvPr id="88" name="Gerader Verbinder 87">
                <a:extLst>
                  <a:ext uri="{FF2B5EF4-FFF2-40B4-BE49-F238E27FC236}">
                    <a16:creationId xmlns:a16="http://schemas.microsoft.com/office/drawing/2014/main" id="{F8187A43-D3C1-4DE5-9F62-DD99EDD06062}"/>
                  </a:ext>
                </a:extLst>
              </p:cNvPr>
              <p:cNvCxnSpPr/>
              <p:nvPr/>
            </p:nvCxnSpPr>
            <p:spPr>
              <a:xfrm>
                <a:off x="19011903" y="1307576"/>
                <a:ext cx="168332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0526852F-EE53-4F4A-A70A-2758EC34A445}"/>
                  </a:ext>
                </a:extLst>
              </p:cNvPr>
              <p:cNvCxnSpPr/>
              <p:nvPr/>
            </p:nvCxnSpPr>
            <p:spPr>
              <a:xfrm>
                <a:off x="19011902" y="1589516"/>
                <a:ext cx="168332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F60CD37D-D64D-4307-9272-C6056D89033C}"/>
                  </a:ext>
                </a:extLst>
              </p:cNvPr>
              <p:cNvCxnSpPr/>
              <p:nvPr/>
            </p:nvCxnSpPr>
            <p:spPr>
              <a:xfrm>
                <a:off x="19011902" y="1891603"/>
                <a:ext cx="168332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hteck 90">
                <a:extLst>
                  <a:ext uri="{FF2B5EF4-FFF2-40B4-BE49-F238E27FC236}">
                    <a16:creationId xmlns:a16="http://schemas.microsoft.com/office/drawing/2014/main" id="{F2427310-6D77-475F-BE40-E210D92317C8}"/>
                  </a:ext>
                </a:extLst>
              </p:cNvPr>
              <p:cNvSpPr/>
              <p:nvPr/>
            </p:nvSpPr>
            <p:spPr>
              <a:xfrm>
                <a:off x="20820389" y="1075995"/>
                <a:ext cx="864147" cy="1631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000" dirty="0"/>
                  <a:t>Mass</a:t>
                </a:r>
                <a:br>
                  <a:rPr lang="en-US" sz="2000" dirty="0"/>
                </a:br>
                <a:r>
                  <a:rPr lang="en-US" sz="2000" dirty="0"/>
                  <a:t>Power</a:t>
                </a:r>
                <a:br>
                  <a:rPr lang="en-US" sz="2000" dirty="0"/>
                </a:br>
                <a:r>
                  <a:rPr lang="en-US" sz="2000" dirty="0"/>
                  <a:t>Heat</a:t>
                </a:r>
                <a:br>
                  <a:rPr lang="en-US" sz="2000" dirty="0"/>
                </a:br>
                <a:r>
                  <a:rPr lang="en-US" sz="2000" dirty="0"/>
                  <a:t>Data</a:t>
                </a:r>
                <a:br>
                  <a:rPr lang="en-US" sz="2000" dirty="0"/>
                </a:br>
                <a:r>
                  <a:rPr lang="en-US" sz="2000" dirty="0"/>
                  <a:t>Orbit</a:t>
                </a:r>
              </a:p>
            </p:txBody>
          </p: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FF752B04-4FD0-4A49-9946-ED41830D218B}"/>
                  </a:ext>
                </a:extLst>
              </p:cNvPr>
              <p:cNvCxnSpPr/>
              <p:nvPr/>
            </p:nvCxnSpPr>
            <p:spPr>
              <a:xfrm>
                <a:off x="19011901" y="2187989"/>
                <a:ext cx="1683327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89CF4E92-E3C6-486A-BA37-F0AFADCA49EF}"/>
                  </a:ext>
                </a:extLst>
              </p:cNvPr>
              <p:cNvCxnSpPr/>
              <p:nvPr/>
            </p:nvCxnSpPr>
            <p:spPr>
              <a:xfrm>
                <a:off x="19011901" y="2527887"/>
                <a:ext cx="1683327" cy="0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6294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ewinkelter Verbinder 458">
            <a:extLst>
              <a:ext uri="{FF2B5EF4-FFF2-40B4-BE49-F238E27FC236}">
                <a16:creationId xmlns:a16="http://schemas.microsoft.com/office/drawing/2014/main" id="{8DFBD9DA-B61A-40B8-8577-2938D060CE5B}"/>
              </a:ext>
            </a:extLst>
          </p:cNvPr>
          <p:cNvCxnSpPr/>
          <p:nvPr/>
        </p:nvCxnSpPr>
        <p:spPr>
          <a:xfrm rot="10800000" flipV="1">
            <a:off x="5000988" y="2340388"/>
            <a:ext cx="1434724" cy="1381347"/>
          </a:xfrm>
          <a:prstGeom prst="bentConnector3">
            <a:avLst>
              <a:gd name="adj1" fmla="val 99665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8928C4BB-4F41-484C-A508-4C1CE23F365A}"/>
              </a:ext>
            </a:extLst>
          </p:cNvPr>
          <p:cNvSpPr/>
          <p:nvPr/>
        </p:nvSpPr>
        <p:spPr>
          <a:xfrm>
            <a:off x="6426187" y="1829742"/>
            <a:ext cx="2120630" cy="7164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Orbit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544749" y="544747"/>
            <a:ext cx="121440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Attitude Determination &amp; Control System </a:t>
            </a:r>
            <a:r>
              <a:rPr lang="en-US" sz="4400" b="1" dirty="0"/>
              <a:t>Relations</a:t>
            </a:r>
            <a:endParaRPr lang="en-US" sz="3600" b="1" dirty="0"/>
          </a:p>
        </p:txBody>
      </p:sp>
      <p:cxnSp>
        <p:nvCxnSpPr>
          <p:cNvPr id="55" name="Gerader Verbinder 54"/>
          <p:cNvCxnSpPr/>
          <p:nvPr/>
        </p:nvCxnSpPr>
        <p:spPr>
          <a:xfrm>
            <a:off x="1889760" y="5514670"/>
            <a:ext cx="1" cy="55038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/>
          <p:cNvCxnSpPr/>
          <p:nvPr/>
        </p:nvCxnSpPr>
        <p:spPr>
          <a:xfrm>
            <a:off x="1889760" y="11018520"/>
            <a:ext cx="3923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/>
          <p:nvPr/>
        </p:nvCxnSpPr>
        <p:spPr>
          <a:xfrm>
            <a:off x="5813164" y="11018520"/>
            <a:ext cx="0" cy="193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/>
          <p:nvPr/>
        </p:nvCxnSpPr>
        <p:spPr>
          <a:xfrm>
            <a:off x="1993403" y="5514670"/>
            <a:ext cx="0" cy="5380482"/>
          </a:xfrm>
          <a:prstGeom prst="line">
            <a:avLst/>
          </a:prstGeom>
          <a:ln w="38100">
            <a:solidFill>
              <a:srgbClr val="AD8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>
            <a:off x="1993403" y="10895152"/>
            <a:ext cx="7839455" cy="0"/>
          </a:xfrm>
          <a:prstGeom prst="line">
            <a:avLst/>
          </a:prstGeom>
          <a:ln w="38100">
            <a:solidFill>
              <a:srgbClr val="AD8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>
            <a:off x="9823331" y="10895152"/>
            <a:ext cx="0" cy="317160"/>
          </a:xfrm>
          <a:prstGeom prst="line">
            <a:avLst/>
          </a:prstGeom>
          <a:ln w="38100">
            <a:solidFill>
              <a:srgbClr val="AD8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CB65F044-4F8C-44EE-ACCD-B6EBCA0B9BA5}"/>
              </a:ext>
            </a:extLst>
          </p:cNvPr>
          <p:cNvSpPr/>
          <p:nvPr/>
        </p:nvSpPr>
        <p:spPr>
          <a:xfrm>
            <a:off x="5813164" y="11200587"/>
            <a:ext cx="3813242" cy="7587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Power</a:t>
            </a:r>
            <a:r>
              <a:rPr lang="en-GB" sz="2800" b="1" dirty="0"/>
              <a:t> </a:t>
            </a:r>
            <a:r>
              <a:rPr lang="en-GB" sz="2800" b="1" dirty="0">
                <a:solidFill>
                  <a:schemeClr val="tx1"/>
                </a:solidFill>
              </a:rPr>
              <a:t>budget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E99F0C6D-F7DE-47F5-90DF-D4F20A228F22}"/>
              </a:ext>
            </a:extLst>
          </p:cNvPr>
          <p:cNvSpPr/>
          <p:nvPr/>
        </p:nvSpPr>
        <p:spPr>
          <a:xfrm>
            <a:off x="9809044" y="11183955"/>
            <a:ext cx="3813242" cy="758757"/>
          </a:xfrm>
          <a:prstGeom prst="rect">
            <a:avLst/>
          </a:prstGeom>
          <a:solidFill>
            <a:srgbClr val="AD838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Heat budget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5C2A4D54-517D-41CA-8DB0-A29B5FA989C5}"/>
              </a:ext>
            </a:extLst>
          </p:cNvPr>
          <p:cNvSpPr/>
          <p:nvPr/>
        </p:nvSpPr>
        <p:spPr>
          <a:xfrm>
            <a:off x="1817284" y="11183956"/>
            <a:ext cx="3813242" cy="75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Mass budget</a:t>
            </a:r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F502D58A-FFA1-4CC3-9890-077FF4E82D08}"/>
              </a:ext>
            </a:extLst>
          </p:cNvPr>
          <p:cNvCxnSpPr/>
          <p:nvPr/>
        </p:nvCxnSpPr>
        <p:spPr>
          <a:xfrm flipH="1" flipV="1">
            <a:off x="1808802" y="5514670"/>
            <a:ext cx="8482" cy="56692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E99F0C6D-F7DE-47F5-90DF-D4F20A228F22}"/>
              </a:ext>
            </a:extLst>
          </p:cNvPr>
          <p:cNvSpPr/>
          <p:nvPr/>
        </p:nvSpPr>
        <p:spPr>
          <a:xfrm>
            <a:off x="13804923" y="11183954"/>
            <a:ext cx="3813242" cy="7587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On-board Computer</a:t>
            </a:r>
            <a:endParaRPr lang="en-GB" sz="2800" b="1" dirty="0">
              <a:solidFill>
                <a:schemeClr val="tx1"/>
              </a:solidFill>
            </a:endParaRPr>
          </a:p>
        </p:txBody>
      </p:sp>
      <p:cxnSp>
        <p:nvCxnSpPr>
          <p:cNvPr id="69" name="Gerader Verbinder 68"/>
          <p:cNvCxnSpPr/>
          <p:nvPr/>
        </p:nvCxnSpPr>
        <p:spPr>
          <a:xfrm>
            <a:off x="2084721" y="5514670"/>
            <a:ext cx="0" cy="525101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2084721" y="10765684"/>
            <a:ext cx="1172972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/>
          <p:nvPr/>
        </p:nvCxnSpPr>
        <p:spPr>
          <a:xfrm flipH="1">
            <a:off x="13800194" y="10765684"/>
            <a:ext cx="14255" cy="44416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1808802" y="2679355"/>
            <a:ext cx="3794912" cy="2835315"/>
            <a:chOff x="11518285" y="2694056"/>
            <a:chExt cx="3794912" cy="2835315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973F246-8FB2-45D5-9EA8-558F62D4914A}"/>
                </a:ext>
              </a:extLst>
            </p:cNvPr>
            <p:cNvSpPr/>
            <p:nvPr/>
          </p:nvSpPr>
          <p:spPr>
            <a:xfrm>
              <a:off x="11518285" y="3747329"/>
              <a:ext cx="3189501" cy="17820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9859BF7D-CE8E-4909-AB2E-041C6983A15F}"/>
                </a:ext>
              </a:extLst>
            </p:cNvPr>
            <p:cNvSpPr/>
            <p:nvPr/>
          </p:nvSpPr>
          <p:spPr>
            <a:xfrm>
              <a:off x="11553578" y="2694056"/>
              <a:ext cx="375961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/>
                <a:t>Attitude Determination </a:t>
              </a:r>
              <a:r>
                <a:rPr lang="en-US" sz="2800" b="1" dirty="0" smtClean="0"/>
                <a:t/>
              </a:r>
              <a:br>
                <a:rPr lang="en-US" sz="2800" b="1" dirty="0" smtClean="0"/>
              </a:br>
              <a:r>
                <a:rPr lang="en-US" sz="2800" b="1" dirty="0" smtClean="0"/>
                <a:t>&amp; </a:t>
              </a:r>
              <a:r>
                <a:rPr lang="en-US" sz="2800" b="1" dirty="0"/>
                <a:t>Control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20B1EE15-1C50-4D07-8F23-C5DD08DC8FC5}"/>
                </a:ext>
              </a:extLst>
            </p:cNvPr>
            <p:cNvSpPr/>
            <p:nvPr/>
          </p:nvSpPr>
          <p:spPr>
            <a:xfrm>
              <a:off x="11670685" y="3899728"/>
              <a:ext cx="2209477" cy="72484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Actuator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34D81F78-CA08-4F8B-9EA9-15192982C4FB}"/>
                </a:ext>
              </a:extLst>
            </p:cNvPr>
            <p:cNvSpPr/>
            <p:nvPr/>
          </p:nvSpPr>
          <p:spPr>
            <a:xfrm>
              <a:off x="11670684" y="4707071"/>
              <a:ext cx="2209477" cy="724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Sensor</a:t>
              </a:r>
            </a:p>
          </p:txBody>
        </p: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5AD66247-1961-4A64-A2E4-764ABB118BAE}"/>
                </a:ext>
              </a:extLst>
            </p:cNvPr>
            <p:cNvCxnSpPr/>
            <p:nvPr/>
          </p:nvCxnSpPr>
          <p:spPr>
            <a:xfrm>
              <a:off x="13876968" y="4994973"/>
              <a:ext cx="830173" cy="68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30E0EF12-4BBA-4086-92B3-382EFFBBAC97}"/>
                </a:ext>
              </a:extLst>
            </p:cNvPr>
            <p:cNvCxnSpPr/>
            <p:nvPr/>
          </p:nvCxnSpPr>
          <p:spPr>
            <a:xfrm>
              <a:off x="13874730" y="5051217"/>
              <a:ext cx="830173" cy="68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8C04F42C-695E-46B3-8936-60F5BA383C68}"/>
                </a:ext>
              </a:extLst>
            </p:cNvPr>
            <p:cNvCxnSpPr/>
            <p:nvPr/>
          </p:nvCxnSpPr>
          <p:spPr>
            <a:xfrm>
              <a:off x="13876968" y="5106238"/>
              <a:ext cx="830173" cy="681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4E48EFE2-F8D5-4337-A28E-C7F5AD5BD533}"/>
                </a:ext>
              </a:extLst>
            </p:cNvPr>
            <p:cNvCxnSpPr/>
            <p:nvPr/>
          </p:nvCxnSpPr>
          <p:spPr>
            <a:xfrm>
              <a:off x="13874403" y="5167630"/>
              <a:ext cx="830173" cy="681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4153865A-1961-46FD-A9E7-EA482C8833A7}"/>
                </a:ext>
              </a:extLst>
            </p:cNvPr>
            <p:cNvCxnSpPr/>
            <p:nvPr/>
          </p:nvCxnSpPr>
          <p:spPr>
            <a:xfrm>
              <a:off x="13876968" y="4210809"/>
              <a:ext cx="830173" cy="68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9CB53371-4EBF-407F-B83C-DBA85EB8A4E8}"/>
                </a:ext>
              </a:extLst>
            </p:cNvPr>
            <p:cNvCxnSpPr/>
            <p:nvPr/>
          </p:nvCxnSpPr>
          <p:spPr>
            <a:xfrm>
              <a:off x="13874730" y="4267053"/>
              <a:ext cx="830173" cy="68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A11F8E77-2304-4B1D-BBB5-78BD35ED5D65}"/>
                </a:ext>
              </a:extLst>
            </p:cNvPr>
            <p:cNvCxnSpPr/>
            <p:nvPr/>
          </p:nvCxnSpPr>
          <p:spPr>
            <a:xfrm>
              <a:off x="13876968" y="4322074"/>
              <a:ext cx="830173" cy="681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A08718C4-BC57-40B9-B696-6B357CDACDC4}"/>
                </a:ext>
              </a:extLst>
            </p:cNvPr>
            <p:cNvCxnSpPr/>
            <p:nvPr/>
          </p:nvCxnSpPr>
          <p:spPr>
            <a:xfrm>
              <a:off x="13874403" y="4383466"/>
              <a:ext cx="830173" cy="681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6313799" y="2698635"/>
                <a:ext cx="13599205" cy="9147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𝑚𝑎𝑔</m:t>
                        </m:r>
                      </m:sub>
                    </m:sSub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GB" sz="28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2800" i="1" dirty="0" err="1" smtClean="0">
                            <a:latin typeface="Cambria Math" panose="02040503050406030204" pitchFamily="18" charset="0"/>
                          </a:rPr>
                          <m:t>𝑚𝑎𝑔</m:t>
                        </m:r>
                      </m:sub>
                    </m:sSub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=  </m:t>
                    </m:r>
                    <m:d>
                      <m:d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de-DE" sz="2800" dirty="0" smtClean="0"/>
                  <a:t>  , 		B = </a:t>
                </a:r>
                <a:r>
                  <a:rPr lang="de-DE" sz="2800" dirty="0" err="1" smtClean="0"/>
                  <a:t>magnetic-field</a:t>
                </a:r>
                <a:r>
                  <a:rPr lang="de-DE" sz="2800" dirty="0" smtClean="0"/>
                  <a:t> Earth, </a:t>
                </a:r>
                <a:r>
                  <a:rPr lang="de-DE" sz="2800" dirty="0" err="1" smtClean="0"/>
                  <a:t>orbit</a:t>
                </a:r>
                <a:r>
                  <a:rPr lang="de-DE" sz="2800" dirty="0" smtClean="0"/>
                  <a:t> </a:t>
                </a:r>
                <a:r>
                  <a:rPr lang="de-DE" sz="2800" dirty="0" err="1" smtClean="0"/>
                  <a:t>dependance</a:t>
                </a:r>
                <a:endParaRPr lang="de-DE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2800" i="1" dirty="0" smtClean="0">
                              <a:latin typeface="Cambria Math" panose="02040503050406030204" pitchFamily="18" charset="0"/>
                            </a:rPr>
                            <m:t>𝑚𝑒𝑐h</m:t>
                          </m:r>
                        </m:sub>
                      </m:sSub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sz="28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280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GB" sz="28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8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 dirty="0" err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2800" i="1" dirty="0" err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e>
                      </m:d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GB" sz="2800" dirty="0" smtClean="0"/>
              </a:p>
              <a:p>
                <a:endParaRPr lang="de-DE" sz="28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𝑠𝑙𝑒𝑤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sSub>
                          <m:sSubPr>
                            <m:ctrlPr>
                              <a:rPr lang="de-DE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dirty="0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de-DE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28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sSub>
                          <m:sSubPr>
                            <m:ctrlPr>
                              <a:rPr lang="de-DE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de-DE" sz="2800" b="0" i="1" dirty="0" smtClean="0">
                                <a:latin typeface="Cambria Math" panose="02040503050406030204" pitchFamily="18" charset="0"/>
                              </a:rPr>
                              <m:t>𝑠𝑎𝑡</m:t>
                            </m:r>
                          </m:sub>
                        </m:sSub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dirty="0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DE" sz="2800" b="0" i="1" dirty="0" smtClean="0">
                                <a:latin typeface="Cambria Math" panose="02040503050406030204" pitchFamily="18" charset="0"/>
                              </a:rPr>
                              <m:t>𝑠𝑎𝑡</m:t>
                            </m:r>
                            <m:r>
                              <a:rPr lang="de-DE" sz="28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2800" dirty="0" smtClean="0"/>
                  <a:t>, 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800" dirty="0" smtClean="0"/>
                  <a:t> = moment of inertia on axis I</a:t>
                </a:r>
              </a:p>
              <a:p>
                <a:endParaRPr lang="en-GB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𝐴𝐶𝑆</m:t>
                        </m:r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𝑎𝑐𝑡</m:t>
                        </m:r>
                      </m:sub>
                    </m:sSub>
                  </m:oMath>
                </a14:m>
                <a:r>
                  <a:rPr lang="en-GB" sz="2800" dirty="0" smtClean="0"/>
                  <a:t> =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𝑠𝑙𝑒𝑤</m:t>
                        </m:r>
                      </m:sub>
                    </m:sSub>
                    <m:r>
                      <a:rPr lang="de-DE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𝑃𝑜𝑖𝑛𝑡𝑖𝑛𝑔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8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800">
                            <a:latin typeface="Cambria Math" panose="02040503050406030204" pitchFamily="18" charset="0"/>
                          </a:rPr>
                          <m:t>store</m:t>
                        </m:r>
                      </m:sub>
                    </m:sSub>
                  </m:oMath>
                </a14:m>
                <a:r>
                  <a:rPr lang="en-GB" sz="2800" dirty="0" smtClean="0"/>
                  <a:t>)</a:t>
                </a:r>
              </a:p>
              <a:p>
                <a:endParaRPr lang="en-GB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𝐴𝐶𝑆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𝑎𝑐𝑡</m:t>
                        </m:r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𝑠𝑦𝑠</m:t>
                        </m:r>
                      </m:sub>
                    </m:sSub>
                  </m:oMath>
                </a14:m>
                <a:r>
                  <a:rPr lang="en-GB" sz="28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𝐴𝐶𝑆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𝑎𝑐𝑡</m:t>
                        </m:r>
                      </m:sub>
                    </m:sSub>
                  </m:oMath>
                </a14:m>
                <a:r>
                  <a:rPr lang="en-GB" sz="2800" dirty="0" smtClean="0"/>
                  <a:t>   , 						a = 4 (</a:t>
                </a:r>
                <a:r>
                  <a:rPr lang="en-GB" sz="2800" dirty="0" err="1" smtClean="0"/>
                  <a:t>mech</a:t>
                </a:r>
                <a:r>
                  <a:rPr lang="en-GB" sz="2800" dirty="0" smtClean="0"/>
                  <a:t>), a =3 (mag)</a:t>
                </a:r>
              </a:p>
              <a:p>
                <a:endParaRPr lang="en-GB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𝐴𝐶𝑆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𝑎𝑐𝑡</m:t>
                        </m:r>
                      </m:sub>
                    </m:sSub>
                  </m:oMath>
                </a14:m>
                <a:r>
                  <a:rPr lang="en-GB" sz="2800" dirty="0"/>
                  <a:t> =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𝑠𝑙𝑒𝑤</m:t>
                        </m:r>
                      </m:sub>
                    </m:sSub>
                    <m:r>
                      <a:rPr lang="de-DE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𝑃𝑜𝑖𝑛𝑡𝑖𝑛𝑔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8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800">
                            <a:latin typeface="Cambria Math" panose="02040503050406030204" pitchFamily="18" charset="0"/>
                          </a:rPr>
                          <m:t>store</m:t>
                        </m:r>
                      </m:sub>
                    </m:sSub>
                  </m:oMath>
                </a14:m>
                <a:r>
                  <a:rPr lang="en-GB" sz="2800" dirty="0" smtClean="0"/>
                  <a:t>)</a:t>
                </a:r>
              </a:p>
              <a:p>
                <a:endParaRPr lang="en-GB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𝐴𝐶𝑆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𝑎𝑐𝑡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𝑠𝑦𝑠</m:t>
                        </m:r>
                      </m:sub>
                    </m:sSub>
                  </m:oMath>
                </a14:m>
                <a:r>
                  <a:rPr lang="en-GB" sz="28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𝐴𝐶𝑆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𝑎𝑐𝑡</m:t>
                        </m:r>
                      </m:sub>
                    </m:sSub>
                  </m:oMath>
                </a14:m>
                <a:r>
                  <a:rPr lang="en-GB" sz="2800" dirty="0" smtClean="0"/>
                  <a:t>	, 						b = 3 (</a:t>
                </a:r>
                <a:r>
                  <a:rPr lang="en-GB" sz="2800" dirty="0" err="1" smtClean="0"/>
                  <a:t>mech</a:t>
                </a:r>
                <a:r>
                  <a:rPr lang="en-GB" sz="2800" dirty="0" smtClean="0"/>
                  <a:t>), b =1 (mag)</a:t>
                </a:r>
                <a:endParaRPr lang="en-GB" sz="2800" dirty="0"/>
              </a:p>
              <a:p>
                <a:endParaRPr lang="en-GB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GB" sz="28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dirty="0" err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800" i="1" dirty="0" err="1" smtClean="0">
                              <a:latin typeface="Cambria Math" panose="02040503050406030204" pitchFamily="18" charset="0"/>
                            </a:rPr>
                            <m:t>𝑒𝑙</m:t>
                          </m:r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𝐴𝐶𝑆</m:t>
                          </m:r>
                        </m:sub>
                      </m:sSub>
                    </m:oMath>
                  </m:oMathPara>
                </a14:m>
                <a:endParaRPr lang="en-GB" sz="2800" dirty="0" smtClean="0"/>
              </a:p>
              <a:p>
                <a:endParaRPr lang="en-GB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h𝑒𝑎𝑙𝑡h</m:t>
                        </m:r>
                      </m:sub>
                    </m:sSub>
                  </m:oMath>
                </a14:m>
                <a:r>
                  <a:rPr lang="en-GB" sz="2800" dirty="0"/>
                  <a:t> </a:t>
                </a:r>
                <a:r>
                  <a:rPr lang="en-GB" sz="2800" dirty="0" smtClean="0"/>
                  <a:t>=f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𝑠𝑙𝑒𝑤</m:t>
                        </m:r>
                      </m:sub>
                    </m:sSub>
                    <m:r>
                      <a:rPr lang="de-DE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𝑃𝑜𝑖𝑛𝑡𝑖𝑛𝑔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8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800">
                            <a:latin typeface="Cambria Math" panose="02040503050406030204" pitchFamily="18" charset="0"/>
                          </a:rPr>
                          <m:t>store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𝐹𝐷𝐼𝑅</m:t>
                    </m:r>
                  </m:oMath>
                </a14:m>
                <a:r>
                  <a:rPr lang="en-GB" sz="2800" dirty="0" smtClean="0"/>
                  <a:t>)</a:t>
                </a:r>
                <a:endParaRPr lang="en-GB" sz="2800" dirty="0"/>
              </a:p>
              <a:p>
                <a:endParaRPr lang="en-GB" sz="2800" dirty="0"/>
              </a:p>
              <a:p>
                <a:endParaRPr lang="en-GB" sz="2800" dirty="0"/>
              </a:p>
              <a:p>
                <a:endParaRPr lang="en-GB" sz="2800" dirty="0" smtClean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799" y="2698635"/>
                <a:ext cx="13599205" cy="91472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Herz 72"/>
          <p:cNvSpPr/>
          <p:nvPr/>
        </p:nvSpPr>
        <p:spPr>
          <a:xfrm>
            <a:off x="2192345" y="10155966"/>
            <a:ext cx="354849" cy="303374"/>
          </a:xfrm>
          <a:prstGeom prst="hear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2654817" y="10144217"/>
            <a:ext cx="293830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GB" b="1" dirty="0" smtClean="0"/>
              <a:t>Health Monitoring Data Rate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hteck 74"/>
              <p:cNvSpPr/>
              <p:nvPr/>
            </p:nvSpPr>
            <p:spPr>
              <a:xfrm>
                <a:off x="2654817" y="9590315"/>
                <a:ext cx="1476879" cy="369332"/>
              </a:xfrm>
              <a:prstGeom prst="rect">
                <a:avLst/>
              </a:prstGeom>
              <a:solidFill>
                <a:srgbClr val="AD8383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de-DE" b="1" dirty="0" smtClean="0"/>
                  <a:t> </a:t>
                </a:r>
                <a:r>
                  <a:rPr lang="en-GB" b="1" dirty="0" smtClean="0"/>
                  <a:t>Waste heat</a:t>
                </a:r>
                <a:endParaRPr lang="en-GB" b="1" dirty="0"/>
              </a:p>
            </p:txBody>
          </p:sp>
        </mc:Choice>
        <mc:Fallback xmlns="">
          <p:sp>
            <p:nvSpPr>
              <p:cNvPr id="75" name="Rechteck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817" y="9590315"/>
                <a:ext cx="1476879" cy="369332"/>
              </a:xfrm>
              <a:prstGeom prst="rect">
                <a:avLst/>
              </a:prstGeom>
              <a:blipFill>
                <a:blip r:embed="rId4"/>
                <a:stretch>
                  <a:fillRect t="-8197" r="-2893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Sonne 76"/>
          <p:cNvSpPr/>
          <p:nvPr/>
        </p:nvSpPr>
        <p:spPr>
          <a:xfrm>
            <a:off x="2174514" y="9586296"/>
            <a:ext cx="425406" cy="367192"/>
          </a:xfrm>
          <a:prstGeom prst="sun">
            <a:avLst/>
          </a:prstGeom>
          <a:solidFill>
            <a:srgbClr val="AD8383"/>
          </a:solidFill>
          <a:ln>
            <a:solidFill>
              <a:srgbClr val="AD83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5" name="Gruppieren 84"/>
          <p:cNvGrpSpPr/>
          <p:nvPr/>
        </p:nvGrpSpPr>
        <p:grpSpPr>
          <a:xfrm>
            <a:off x="18833415" y="1075995"/>
            <a:ext cx="2945027" cy="1648587"/>
            <a:chOff x="18833415" y="1075995"/>
            <a:chExt cx="2945027" cy="1648587"/>
          </a:xfrm>
        </p:grpSpPr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83D824B5-330B-4E9F-8248-E06FFBEC54F4}"/>
                </a:ext>
              </a:extLst>
            </p:cNvPr>
            <p:cNvSpPr/>
            <p:nvPr/>
          </p:nvSpPr>
          <p:spPr>
            <a:xfrm>
              <a:off x="18833415" y="1075995"/>
              <a:ext cx="2945027" cy="16485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7DBBC8DA-A139-422D-AD7A-63F28489EE5A}"/>
                </a:ext>
              </a:extLst>
            </p:cNvPr>
            <p:cNvGrpSpPr/>
            <p:nvPr/>
          </p:nvGrpSpPr>
          <p:grpSpPr>
            <a:xfrm>
              <a:off x="19011901" y="1075995"/>
              <a:ext cx="2672635" cy="1631216"/>
              <a:chOff x="19011901" y="1075995"/>
              <a:chExt cx="2672635" cy="1631216"/>
            </a:xfrm>
          </p:grpSpPr>
          <p:cxnSp>
            <p:nvCxnSpPr>
              <p:cNvPr id="88" name="Gerader Verbinder 87">
                <a:extLst>
                  <a:ext uri="{FF2B5EF4-FFF2-40B4-BE49-F238E27FC236}">
                    <a16:creationId xmlns:a16="http://schemas.microsoft.com/office/drawing/2014/main" id="{F8187A43-D3C1-4DE5-9F62-DD99EDD06062}"/>
                  </a:ext>
                </a:extLst>
              </p:cNvPr>
              <p:cNvCxnSpPr/>
              <p:nvPr/>
            </p:nvCxnSpPr>
            <p:spPr>
              <a:xfrm>
                <a:off x="19011903" y="1307576"/>
                <a:ext cx="168332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0526852F-EE53-4F4A-A70A-2758EC34A445}"/>
                  </a:ext>
                </a:extLst>
              </p:cNvPr>
              <p:cNvCxnSpPr/>
              <p:nvPr/>
            </p:nvCxnSpPr>
            <p:spPr>
              <a:xfrm>
                <a:off x="19011902" y="1589516"/>
                <a:ext cx="168332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F60CD37D-D64D-4307-9272-C6056D89033C}"/>
                  </a:ext>
                </a:extLst>
              </p:cNvPr>
              <p:cNvCxnSpPr/>
              <p:nvPr/>
            </p:nvCxnSpPr>
            <p:spPr>
              <a:xfrm>
                <a:off x="19011902" y="1891603"/>
                <a:ext cx="168332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hteck 90">
                <a:extLst>
                  <a:ext uri="{FF2B5EF4-FFF2-40B4-BE49-F238E27FC236}">
                    <a16:creationId xmlns:a16="http://schemas.microsoft.com/office/drawing/2014/main" id="{F2427310-6D77-475F-BE40-E210D92317C8}"/>
                  </a:ext>
                </a:extLst>
              </p:cNvPr>
              <p:cNvSpPr/>
              <p:nvPr/>
            </p:nvSpPr>
            <p:spPr>
              <a:xfrm>
                <a:off x="20820389" y="1075995"/>
                <a:ext cx="864147" cy="1631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000" dirty="0"/>
                  <a:t>Mass</a:t>
                </a:r>
                <a:br>
                  <a:rPr lang="en-US" sz="2000" dirty="0"/>
                </a:br>
                <a:r>
                  <a:rPr lang="en-US" sz="2000" dirty="0"/>
                  <a:t>Power</a:t>
                </a:r>
                <a:br>
                  <a:rPr lang="en-US" sz="2000" dirty="0"/>
                </a:br>
                <a:r>
                  <a:rPr lang="en-US" sz="2000" dirty="0"/>
                  <a:t>Heat</a:t>
                </a:r>
                <a:br>
                  <a:rPr lang="en-US" sz="2000" dirty="0"/>
                </a:br>
                <a:r>
                  <a:rPr lang="en-US" sz="2000" dirty="0"/>
                  <a:t>Data</a:t>
                </a:r>
                <a:br>
                  <a:rPr lang="en-US" sz="2000" dirty="0"/>
                </a:br>
                <a:r>
                  <a:rPr lang="en-US" sz="2000" dirty="0"/>
                  <a:t>Orbit</a:t>
                </a:r>
              </a:p>
            </p:txBody>
          </p: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FF752B04-4FD0-4A49-9946-ED41830D218B}"/>
                  </a:ext>
                </a:extLst>
              </p:cNvPr>
              <p:cNvCxnSpPr/>
              <p:nvPr/>
            </p:nvCxnSpPr>
            <p:spPr>
              <a:xfrm>
                <a:off x="19011901" y="2187989"/>
                <a:ext cx="1683327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89CF4E92-E3C6-486A-BA37-F0AFADCA49EF}"/>
                  </a:ext>
                </a:extLst>
              </p:cNvPr>
              <p:cNvCxnSpPr/>
              <p:nvPr/>
            </p:nvCxnSpPr>
            <p:spPr>
              <a:xfrm>
                <a:off x="19011901" y="2527887"/>
                <a:ext cx="1683327" cy="0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9165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Gewinkelter Verbinder 458">
            <a:extLst>
              <a:ext uri="{FF2B5EF4-FFF2-40B4-BE49-F238E27FC236}">
                <a16:creationId xmlns:a16="http://schemas.microsoft.com/office/drawing/2014/main" id="{8DFBD9DA-B61A-40B8-8577-2938D060CE5B}"/>
              </a:ext>
            </a:extLst>
          </p:cNvPr>
          <p:cNvCxnSpPr/>
          <p:nvPr/>
        </p:nvCxnSpPr>
        <p:spPr>
          <a:xfrm rot="10800000" flipV="1">
            <a:off x="5000988" y="2340388"/>
            <a:ext cx="1434724" cy="1381347"/>
          </a:xfrm>
          <a:prstGeom prst="bentConnector3">
            <a:avLst>
              <a:gd name="adj1" fmla="val 99665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8928C4BB-4F41-484C-A508-4C1CE23F365A}"/>
              </a:ext>
            </a:extLst>
          </p:cNvPr>
          <p:cNvSpPr/>
          <p:nvPr/>
        </p:nvSpPr>
        <p:spPr>
          <a:xfrm>
            <a:off x="6426187" y="1829742"/>
            <a:ext cx="2120630" cy="7164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Orbit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544749" y="544747"/>
            <a:ext cx="121440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Attitude Determination &amp; Control System </a:t>
            </a:r>
            <a:r>
              <a:rPr lang="en-US" sz="4400" b="1" dirty="0"/>
              <a:t>Relations</a:t>
            </a:r>
            <a:endParaRPr lang="en-US" sz="3600" b="1" dirty="0"/>
          </a:p>
        </p:txBody>
      </p:sp>
      <p:cxnSp>
        <p:nvCxnSpPr>
          <p:cNvPr id="55" name="Gerader Verbinder 54"/>
          <p:cNvCxnSpPr/>
          <p:nvPr/>
        </p:nvCxnSpPr>
        <p:spPr>
          <a:xfrm>
            <a:off x="1889760" y="5514670"/>
            <a:ext cx="1" cy="55038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/>
          <p:cNvCxnSpPr/>
          <p:nvPr/>
        </p:nvCxnSpPr>
        <p:spPr>
          <a:xfrm>
            <a:off x="1889760" y="11018520"/>
            <a:ext cx="3923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/>
          <p:nvPr/>
        </p:nvCxnSpPr>
        <p:spPr>
          <a:xfrm>
            <a:off x="5813164" y="11018520"/>
            <a:ext cx="0" cy="193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/>
          <p:nvPr/>
        </p:nvCxnSpPr>
        <p:spPr>
          <a:xfrm>
            <a:off x="1993403" y="5514670"/>
            <a:ext cx="0" cy="5380482"/>
          </a:xfrm>
          <a:prstGeom prst="line">
            <a:avLst/>
          </a:prstGeom>
          <a:ln w="38100">
            <a:solidFill>
              <a:srgbClr val="AD8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>
            <a:off x="1993403" y="10895152"/>
            <a:ext cx="7839455" cy="0"/>
          </a:xfrm>
          <a:prstGeom prst="line">
            <a:avLst/>
          </a:prstGeom>
          <a:ln w="38100">
            <a:solidFill>
              <a:srgbClr val="AD8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>
            <a:off x="9823331" y="10895152"/>
            <a:ext cx="0" cy="317160"/>
          </a:xfrm>
          <a:prstGeom prst="line">
            <a:avLst/>
          </a:prstGeom>
          <a:ln w="38100">
            <a:solidFill>
              <a:srgbClr val="AD8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CB65F044-4F8C-44EE-ACCD-B6EBCA0B9BA5}"/>
              </a:ext>
            </a:extLst>
          </p:cNvPr>
          <p:cNvSpPr/>
          <p:nvPr/>
        </p:nvSpPr>
        <p:spPr>
          <a:xfrm>
            <a:off x="5813164" y="11200587"/>
            <a:ext cx="3813242" cy="7587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Power</a:t>
            </a:r>
            <a:r>
              <a:rPr lang="en-GB" sz="2800" b="1" dirty="0"/>
              <a:t> </a:t>
            </a:r>
            <a:r>
              <a:rPr lang="en-GB" sz="2800" b="1" dirty="0">
                <a:solidFill>
                  <a:schemeClr val="tx1"/>
                </a:solidFill>
              </a:rPr>
              <a:t>budget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E99F0C6D-F7DE-47F5-90DF-D4F20A228F22}"/>
              </a:ext>
            </a:extLst>
          </p:cNvPr>
          <p:cNvSpPr/>
          <p:nvPr/>
        </p:nvSpPr>
        <p:spPr>
          <a:xfrm>
            <a:off x="9809044" y="11183955"/>
            <a:ext cx="3813242" cy="758757"/>
          </a:xfrm>
          <a:prstGeom prst="rect">
            <a:avLst/>
          </a:prstGeom>
          <a:solidFill>
            <a:srgbClr val="AD838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Heat budget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5C2A4D54-517D-41CA-8DB0-A29B5FA989C5}"/>
              </a:ext>
            </a:extLst>
          </p:cNvPr>
          <p:cNvSpPr/>
          <p:nvPr/>
        </p:nvSpPr>
        <p:spPr>
          <a:xfrm>
            <a:off x="1817284" y="11183956"/>
            <a:ext cx="3813242" cy="75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Mass budget</a:t>
            </a:r>
          </a:p>
        </p:txBody>
      </p: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F502D58A-FFA1-4CC3-9890-077FF4E82D08}"/>
              </a:ext>
            </a:extLst>
          </p:cNvPr>
          <p:cNvCxnSpPr/>
          <p:nvPr/>
        </p:nvCxnSpPr>
        <p:spPr>
          <a:xfrm flipH="1" flipV="1">
            <a:off x="1808802" y="5514670"/>
            <a:ext cx="8482" cy="56692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E99F0C6D-F7DE-47F5-90DF-D4F20A228F22}"/>
              </a:ext>
            </a:extLst>
          </p:cNvPr>
          <p:cNvSpPr/>
          <p:nvPr/>
        </p:nvSpPr>
        <p:spPr>
          <a:xfrm>
            <a:off x="13804923" y="11183954"/>
            <a:ext cx="3813242" cy="7587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On-board Computer</a:t>
            </a:r>
            <a:endParaRPr lang="en-GB" sz="2800" b="1" dirty="0">
              <a:solidFill>
                <a:schemeClr val="tx1"/>
              </a:solidFill>
            </a:endParaRPr>
          </a:p>
        </p:txBody>
      </p:sp>
      <p:cxnSp>
        <p:nvCxnSpPr>
          <p:cNvPr id="69" name="Gerader Verbinder 68"/>
          <p:cNvCxnSpPr/>
          <p:nvPr/>
        </p:nvCxnSpPr>
        <p:spPr>
          <a:xfrm>
            <a:off x="2084721" y="5514670"/>
            <a:ext cx="0" cy="525101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2084721" y="10765684"/>
            <a:ext cx="1172972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/>
          <p:cNvCxnSpPr/>
          <p:nvPr/>
        </p:nvCxnSpPr>
        <p:spPr>
          <a:xfrm flipH="1">
            <a:off x="13800194" y="10765684"/>
            <a:ext cx="14255" cy="44416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/>
          <p:cNvGrpSpPr/>
          <p:nvPr/>
        </p:nvGrpSpPr>
        <p:grpSpPr>
          <a:xfrm>
            <a:off x="1808802" y="2679355"/>
            <a:ext cx="3794912" cy="2835315"/>
            <a:chOff x="11518285" y="2694056"/>
            <a:chExt cx="3794912" cy="2835315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2973F246-8FB2-45D5-9EA8-558F62D4914A}"/>
                </a:ext>
              </a:extLst>
            </p:cNvPr>
            <p:cNvSpPr/>
            <p:nvPr/>
          </p:nvSpPr>
          <p:spPr>
            <a:xfrm>
              <a:off x="11518285" y="3747329"/>
              <a:ext cx="3189501" cy="17820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9859BF7D-CE8E-4909-AB2E-041C6983A15F}"/>
                </a:ext>
              </a:extLst>
            </p:cNvPr>
            <p:cNvSpPr/>
            <p:nvPr/>
          </p:nvSpPr>
          <p:spPr>
            <a:xfrm>
              <a:off x="11553578" y="2694056"/>
              <a:ext cx="3759619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/>
                <a:t>Attitude Determination </a:t>
              </a:r>
              <a:r>
                <a:rPr lang="en-US" sz="2800" b="1" dirty="0" smtClean="0"/>
                <a:t/>
              </a:r>
              <a:br>
                <a:rPr lang="en-US" sz="2800" b="1" dirty="0" smtClean="0"/>
              </a:br>
              <a:r>
                <a:rPr lang="en-US" sz="2800" b="1" dirty="0" smtClean="0"/>
                <a:t>&amp; </a:t>
              </a:r>
              <a:r>
                <a:rPr lang="en-US" sz="2800" b="1" dirty="0"/>
                <a:t>Control</a:t>
              </a: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20B1EE15-1C50-4D07-8F23-C5DD08DC8FC5}"/>
                </a:ext>
              </a:extLst>
            </p:cNvPr>
            <p:cNvSpPr/>
            <p:nvPr/>
          </p:nvSpPr>
          <p:spPr>
            <a:xfrm>
              <a:off x="11670685" y="3899728"/>
              <a:ext cx="2209477" cy="724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Actuator</a:t>
              </a:r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34D81F78-CA08-4F8B-9EA9-15192982C4FB}"/>
                </a:ext>
              </a:extLst>
            </p:cNvPr>
            <p:cNvSpPr/>
            <p:nvPr/>
          </p:nvSpPr>
          <p:spPr>
            <a:xfrm>
              <a:off x="11670684" y="4707071"/>
              <a:ext cx="2209477" cy="72484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Sensor</a:t>
              </a:r>
            </a:p>
          </p:txBody>
        </p: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5AD66247-1961-4A64-A2E4-764ABB118BAE}"/>
                </a:ext>
              </a:extLst>
            </p:cNvPr>
            <p:cNvCxnSpPr/>
            <p:nvPr/>
          </p:nvCxnSpPr>
          <p:spPr>
            <a:xfrm>
              <a:off x="13876968" y="4994973"/>
              <a:ext cx="830173" cy="68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30E0EF12-4BBA-4086-92B3-382EFFBBAC97}"/>
                </a:ext>
              </a:extLst>
            </p:cNvPr>
            <p:cNvCxnSpPr/>
            <p:nvPr/>
          </p:nvCxnSpPr>
          <p:spPr>
            <a:xfrm>
              <a:off x="13874730" y="5051217"/>
              <a:ext cx="830173" cy="68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8C04F42C-695E-46B3-8936-60F5BA383C68}"/>
                </a:ext>
              </a:extLst>
            </p:cNvPr>
            <p:cNvCxnSpPr/>
            <p:nvPr/>
          </p:nvCxnSpPr>
          <p:spPr>
            <a:xfrm>
              <a:off x="13876968" y="5106238"/>
              <a:ext cx="830173" cy="681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4E48EFE2-F8D5-4337-A28E-C7F5AD5BD533}"/>
                </a:ext>
              </a:extLst>
            </p:cNvPr>
            <p:cNvCxnSpPr/>
            <p:nvPr/>
          </p:nvCxnSpPr>
          <p:spPr>
            <a:xfrm>
              <a:off x="13874403" y="5167630"/>
              <a:ext cx="830173" cy="681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4153865A-1961-46FD-A9E7-EA482C8833A7}"/>
                </a:ext>
              </a:extLst>
            </p:cNvPr>
            <p:cNvCxnSpPr/>
            <p:nvPr/>
          </p:nvCxnSpPr>
          <p:spPr>
            <a:xfrm>
              <a:off x="13876968" y="4210809"/>
              <a:ext cx="830173" cy="68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9CB53371-4EBF-407F-B83C-DBA85EB8A4E8}"/>
                </a:ext>
              </a:extLst>
            </p:cNvPr>
            <p:cNvCxnSpPr/>
            <p:nvPr/>
          </p:nvCxnSpPr>
          <p:spPr>
            <a:xfrm>
              <a:off x="13874730" y="4267053"/>
              <a:ext cx="830173" cy="68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A11F8E77-2304-4B1D-BBB5-78BD35ED5D65}"/>
                </a:ext>
              </a:extLst>
            </p:cNvPr>
            <p:cNvCxnSpPr/>
            <p:nvPr/>
          </p:nvCxnSpPr>
          <p:spPr>
            <a:xfrm>
              <a:off x="13876968" y="4322074"/>
              <a:ext cx="830173" cy="681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A08718C4-BC57-40B9-B696-6B357CDACDC4}"/>
                </a:ext>
              </a:extLst>
            </p:cNvPr>
            <p:cNvCxnSpPr/>
            <p:nvPr/>
          </p:nvCxnSpPr>
          <p:spPr>
            <a:xfrm>
              <a:off x="13874403" y="4383466"/>
              <a:ext cx="830173" cy="681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/>
              <p:cNvSpPr txBox="1"/>
              <p:nvPr/>
            </p:nvSpPr>
            <p:spPr>
              <a:xfrm>
                <a:off x="6361952" y="3183564"/>
                <a:ext cx="14333276" cy="5333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/>
                  <a:t>Sensor</a:t>
                </a:r>
              </a:p>
              <a:p>
                <a:endParaRPr lang="de-DE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𝑠𝑒𝑛𝑠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𝑎𝑐𝑡</m:t>
                        </m:r>
                      </m:sub>
                    </m:sSub>
                  </m:oMath>
                </a14:m>
                <a:r>
                  <a:rPr lang="en-GB" sz="2800" dirty="0"/>
                  <a:t> = f(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𝑃𝑜𝑖𝑛𝑡𝑖𝑛𝑔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𝐴𝑐𝑐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.,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𝑇𝑦𝑝𝑒</m:t>
                    </m:r>
                  </m:oMath>
                </a14:m>
                <a:r>
                  <a:rPr lang="en-GB" sz="2800" dirty="0" smtClean="0"/>
                  <a:t>)			, Type: Star, mag, horizon, sun … </a:t>
                </a:r>
              </a:p>
              <a:p>
                <a:endParaRPr lang="en-GB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𝑠𝑒𝑛𝑠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𝑎𝑐𝑡</m:t>
                        </m:r>
                      </m:sub>
                    </m:sSub>
                  </m:oMath>
                </a14:m>
                <a:r>
                  <a:rPr lang="en-GB" sz="2800" dirty="0"/>
                  <a:t> = f(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𝑃𝑜𝑖𝑛𝑡𝑖𝑛𝑔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𝐴𝑐𝑐</m:t>
                    </m:r>
                    <m:r>
                      <a:rPr lang="de-DE" sz="2800" b="0" i="0" smtClean="0">
                        <a:latin typeface="Cambria Math" panose="02040503050406030204" pitchFamily="18" charset="0"/>
                      </a:rPr>
                      <m:t>., </m:t>
                    </m:r>
                    <m:r>
                      <m:rPr>
                        <m:sty m:val="p"/>
                      </m:rPr>
                      <a:rPr lang="de-DE" sz="2800" b="0" i="0" smtClean="0">
                        <a:latin typeface="Cambria Math" panose="02040503050406030204" pitchFamily="18" charset="0"/>
                      </a:rPr>
                      <m:t>Type</m:t>
                    </m:r>
                  </m:oMath>
                </a14:m>
                <a:r>
                  <a:rPr lang="en-GB" sz="2800" dirty="0"/>
                  <a:t>)</a:t>
                </a:r>
              </a:p>
              <a:p>
                <a:endParaRPr lang="en-GB" sz="2800" dirty="0"/>
              </a:p>
              <a:p>
                <a:r>
                  <a:rPr lang="de-DE" sz="2800" dirty="0" smtClean="0"/>
                  <a:t>Q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𝑠𝑒𝑛𝑠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𝑎𝑐𝑡</m:t>
                        </m:r>
                      </m:sub>
                    </m:sSub>
                  </m:oMath>
                </a14:m>
                <a:endParaRPr lang="en-GB" sz="2800" dirty="0" smtClean="0"/>
              </a:p>
              <a:p>
                <a:endParaRPr lang="en-GB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h𝑒𝑎𝑙𝑡h</m:t>
                        </m:r>
                      </m:sub>
                    </m:sSub>
                  </m:oMath>
                </a14:m>
                <a:r>
                  <a:rPr lang="en-GB" sz="2800" dirty="0" smtClean="0"/>
                  <a:t>=  </a:t>
                </a:r>
                <a:r>
                  <a:rPr lang="en-GB" sz="2800" dirty="0"/>
                  <a:t>f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800" b="0" i="0" smtClean="0">
                        <a:latin typeface="Cambria Math" panose="02040503050406030204" pitchFamily="18" charset="0"/>
                      </a:rPr>
                      <m:t>Freq</m:t>
                    </m:r>
                    <m:r>
                      <a:rPr lang="de-DE" sz="2800" b="0" i="0" smtClean="0">
                        <a:latin typeface="Cambria Math" panose="02040503050406030204" pitchFamily="18" charset="0"/>
                      </a:rPr>
                      <m:t>.,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𝐴𝑐𝑐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𝑃𝑜𝑠</m:t>
                    </m:r>
                  </m:oMath>
                </a14:m>
                <a:r>
                  <a:rPr lang="en-GB" sz="2800" dirty="0" smtClean="0"/>
                  <a:t>)</a:t>
                </a:r>
                <a:endParaRPr lang="en-GB" sz="2800" dirty="0"/>
              </a:p>
              <a:p>
                <a:endParaRPr lang="en-GB" sz="2800" dirty="0" smtClean="0"/>
              </a:p>
              <a:p>
                <a:endParaRPr lang="en-GB" sz="2800" dirty="0"/>
              </a:p>
              <a:p>
                <a:endParaRPr lang="en-GB" sz="2800" dirty="0"/>
              </a:p>
            </p:txBody>
          </p:sp>
        </mc:Choice>
        <mc:Fallback xmlns="">
          <p:sp>
            <p:nvSpPr>
              <p:cNvPr id="48" name="Textfeld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952" y="3183564"/>
                <a:ext cx="14333276" cy="5333255"/>
              </a:xfrm>
              <a:prstGeom prst="rect">
                <a:avLst/>
              </a:prstGeom>
              <a:blipFill>
                <a:blip r:embed="rId2"/>
                <a:stretch>
                  <a:fillRect l="-893" t="-102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Herz 72"/>
          <p:cNvSpPr/>
          <p:nvPr/>
        </p:nvSpPr>
        <p:spPr>
          <a:xfrm>
            <a:off x="2192345" y="10155966"/>
            <a:ext cx="354849" cy="303374"/>
          </a:xfrm>
          <a:prstGeom prst="hear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feld 73"/>
          <p:cNvSpPr txBox="1"/>
          <p:nvPr/>
        </p:nvSpPr>
        <p:spPr>
          <a:xfrm>
            <a:off x="2654817" y="10144217"/>
            <a:ext cx="293830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GB" b="1" dirty="0" smtClean="0"/>
              <a:t>Health Monitoring Data Rate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hteck 74"/>
              <p:cNvSpPr/>
              <p:nvPr/>
            </p:nvSpPr>
            <p:spPr>
              <a:xfrm>
                <a:off x="2654817" y="9590315"/>
                <a:ext cx="1476879" cy="369332"/>
              </a:xfrm>
              <a:prstGeom prst="rect">
                <a:avLst/>
              </a:prstGeom>
              <a:solidFill>
                <a:srgbClr val="AD8383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de-DE" b="1" dirty="0" smtClean="0"/>
                  <a:t> </a:t>
                </a:r>
                <a:r>
                  <a:rPr lang="en-GB" b="1" dirty="0" smtClean="0"/>
                  <a:t>Waste heat</a:t>
                </a:r>
                <a:endParaRPr lang="en-GB" b="1" dirty="0"/>
              </a:p>
            </p:txBody>
          </p:sp>
        </mc:Choice>
        <mc:Fallback xmlns="">
          <p:sp>
            <p:nvSpPr>
              <p:cNvPr id="75" name="Rechteck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817" y="9590315"/>
                <a:ext cx="1476879" cy="369332"/>
              </a:xfrm>
              <a:prstGeom prst="rect">
                <a:avLst/>
              </a:prstGeom>
              <a:blipFill>
                <a:blip r:embed="rId4"/>
                <a:stretch>
                  <a:fillRect t="-8197" r="-2893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Sonne 76"/>
          <p:cNvSpPr/>
          <p:nvPr/>
        </p:nvSpPr>
        <p:spPr>
          <a:xfrm>
            <a:off x="2174514" y="9586296"/>
            <a:ext cx="425406" cy="367192"/>
          </a:xfrm>
          <a:prstGeom prst="sun">
            <a:avLst/>
          </a:prstGeom>
          <a:solidFill>
            <a:srgbClr val="AD8383"/>
          </a:solidFill>
          <a:ln>
            <a:solidFill>
              <a:srgbClr val="AD83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85" name="Gruppieren 84"/>
          <p:cNvGrpSpPr/>
          <p:nvPr/>
        </p:nvGrpSpPr>
        <p:grpSpPr>
          <a:xfrm>
            <a:off x="18833415" y="1075995"/>
            <a:ext cx="2945027" cy="1648587"/>
            <a:chOff x="18833415" y="1075995"/>
            <a:chExt cx="2945027" cy="1648587"/>
          </a:xfrm>
        </p:grpSpPr>
        <p:sp>
          <p:nvSpPr>
            <p:cNvPr id="86" name="Rechteck 85">
              <a:extLst>
                <a:ext uri="{FF2B5EF4-FFF2-40B4-BE49-F238E27FC236}">
                  <a16:creationId xmlns:a16="http://schemas.microsoft.com/office/drawing/2014/main" id="{83D824B5-330B-4E9F-8248-E06FFBEC54F4}"/>
                </a:ext>
              </a:extLst>
            </p:cNvPr>
            <p:cNvSpPr/>
            <p:nvPr/>
          </p:nvSpPr>
          <p:spPr>
            <a:xfrm>
              <a:off x="18833415" y="1075995"/>
              <a:ext cx="2945027" cy="16485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7" name="Gruppieren 86">
              <a:extLst>
                <a:ext uri="{FF2B5EF4-FFF2-40B4-BE49-F238E27FC236}">
                  <a16:creationId xmlns:a16="http://schemas.microsoft.com/office/drawing/2014/main" id="{7DBBC8DA-A139-422D-AD7A-63F28489EE5A}"/>
                </a:ext>
              </a:extLst>
            </p:cNvPr>
            <p:cNvGrpSpPr/>
            <p:nvPr/>
          </p:nvGrpSpPr>
          <p:grpSpPr>
            <a:xfrm>
              <a:off x="19011901" y="1075995"/>
              <a:ext cx="2672635" cy="1631216"/>
              <a:chOff x="19011901" y="1075995"/>
              <a:chExt cx="2672635" cy="1631216"/>
            </a:xfrm>
          </p:grpSpPr>
          <p:cxnSp>
            <p:nvCxnSpPr>
              <p:cNvPr id="88" name="Gerader Verbinder 87">
                <a:extLst>
                  <a:ext uri="{FF2B5EF4-FFF2-40B4-BE49-F238E27FC236}">
                    <a16:creationId xmlns:a16="http://schemas.microsoft.com/office/drawing/2014/main" id="{F8187A43-D3C1-4DE5-9F62-DD99EDD06062}"/>
                  </a:ext>
                </a:extLst>
              </p:cNvPr>
              <p:cNvCxnSpPr/>
              <p:nvPr/>
            </p:nvCxnSpPr>
            <p:spPr>
              <a:xfrm>
                <a:off x="19011903" y="1307576"/>
                <a:ext cx="168332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r Verbinder 88">
                <a:extLst>
                  <a:ext uri="{FF2B5EF4-FFF2-40B4-BE49-F238E27FC236}">
                    <a16:creationId xmlns:a16="http://schemas.microsoft.com/office/drawing/2014/main" id="{0526852F-EE53-4F4A-A70A-2758EC34A445}"/>
                  </a:ext>
                </a:extLst>
              </p:cNvPr>
              <p:cNvCxnSpPr/>
              <p:nvPr/>
            </p:nvCxnSpPr>
            <p:spPr>
              <a:xfrm>
                <a:off x="19011902" y="1589516"/>
                <a:ext cx="168332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r Verbinder 89">
                <a:extLst>
                  <a:ext uri="{FF2B5EF4-FFF2-40B4-BE49-F238E27FC236}">
                    <a16:creationId xmlns:a16="http://schemas.microsoft.com/office/drawing/2014/main" id="{F60CD37D-D64D-4307-9272-C6056D89033C}"/>
                  </a:ext>
                </a:extLst>
              </p:cNvPr>
              <p:cNvCxnSpPr/>
              <p:nvPr/>
            </p:nvCxnSpPr>
            <p:spPr>
              <a:xfrm>
                <a:off x="19011902" y="1891603"/>
                <a:ext cx="168332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hteck 90">
                <a:extLst>
                  <a:ext uri="{FF2B5EF4-FFF2-40B4-BE49-F238E27FC236}">
                    <a16:creationId xmlns:a16="http://schemas.microsoft.com/office/drawing/2014/main" id="{F2427310-6D77-475F-BE40-E210D92317C8}"/>
                  </a:ext>
                </a:extLst>
              </p:cNvPr>
              <p:cNvSpPr/>
              <p:nvPr/>
            </p:nvSpPr>
            <p:spPr>
              <a:xfrm>
                <a:off x="20820389" y="1075995"/>
                <a:ext cx="864147" cy="1631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000" dirty="0"/>
                  <a:t>Mass</a:t>
                </a:r>
                <a:br>
                  <a:rPr lang="en-US" sz="2000" dirty="0"/>
                </a:br>
                <a:r>
                  <a:rPr lang="en-US" sz="2000" dirty="0"/>
                  <a:t>Power</a:t>
                </a:r>
                <a:br>
                  <a:rPr lang="en-US" sz="2000" dirty="0"/>
                </a:br>
                <a:r>
                  <a:rPr lang="en-US" sz="2000" dirty="0"/>
                  <a:t>Heat</a:t>
                </a:r>
                <a:br>
                  <a:rPr lang="en-US" sz="2000" dirty="0"/>
                </a:br>
                <a:r>
                  <a:rPr lang="en-US" sz="2000" dirty="0"/>
                  <a:t>Data</a:t>
                </a:r>
                <a:br>
                  <a:rPr lang="en-US" sz="2000" dirty="0"/>
                </a:br>
                <a:r>
                  <a:rPr lang="en-US" sz="2000" dirty="0"/>
                  <a:t>Orbit</a:t>
                </a:r>
              </a:p>
            </p:txBody>
          </p:sp>
          <p:cxnSp>
            <p:nvCxnSpPr>
              <p:cNvPr id="92" name="Gerader Verbinder 91">
                <a:extLst>
                  <a:ext uri="{FF2B5EF4-FFF2-40B4-BE49-F238E27FC236}">
                    <a16:creationId xmlns:a16="http://schemas.microsoft.com/office/drawing/2014/main" id="{FF752B04-4FD0-4A49-9946-ED41830D218B}"/>
                  </a:ext>
                </a:extLst>
              </p:cNvPr>
              <p:cNvCxnSpPr/>
              <p:nvPr/>
            </p:nvCxnSpPr>
            <p:spPr>
              <a:xfrm>
                <a:off x="19011901" y="2187989"/>
                <a:ext cx="1683327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Gerader Verbinder 92">
                <a:extLst>
                  <a:ext uri="{FF2B5EF4-FFF2-40B4-BE49-F238E27FC236}">
                    <a16:creationId xmlns:a16="http://schemas.microsoft.com/office/drawing/2014/main" id="{89CF4E92-E3C6-486A-BA37-F0AFADCA49EF}"/>
                  </a:ext>
                </a:extLst>
              </p:cNvPr>
              <p:cNvCxnSpPr/>
              <p:nvPr/>
            </p:nvCxnSpPr>
            <p:spPr>
              <a:xfrm>
                <a:off x="19011901" y="2527887"/>
                <a:ext cx="1683327" cy="0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6053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8A991243-5A10-41E6-8F57-3690082F9426}"/>
              </a:ext>
            </a:extLst>
          </p:cNvPr>
          <p:cNvSpPr/>
          <p:nvPr/>
        </p:nvSpPr>
        <p:spPr>
          <a:xfrm>
            <a:off x="6426187" y="1829742"/>
            <a:ext cx="2120630" cy="7164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Orbit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544749" y="544747"/>
            <a:ext cx="111751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Telemetry, Tracking &amp; Control System </a:t>
            </a:r>
            <a:r>
              <a:rPr lang="en-US" sz="4400" b="1" dirty="0"/>
              <a:t>Relations</a:t>
            </a:r>
            <a:endParaRPr lang="en-US" sz="3600" b="1" dirty="0"/>
          </a:p>
        </p:txBody>
      </p:sp>
      <p:cxnSp>
        <p:nvCxnSpPr>
          <p:cNvPr id="54" name="Gewinkelter Verbinder 458">
            <a:extLst>
              <a:ext uri="{FF2B5EF4-FFF2-40B4-BE49-F238E27FC236}">
                <a16:creationId xmlns:a16="http://schemas.microsoft.com/office/drawing/2014/main" id="{8DFBD9DA-B61A-40B8-8577-2938D060CE5B}"/>
              </a:ext>
            </a:extLst>
          </p:cNvPr>
          <p:cNvCxnSpPr/>
          <p:nvPr/>
        </p:nvCxnSpPr>
        <p:spPr>
          <a:xfrm rot="10800000" flipV="1">
            <a:off x="5000988" y="2340388"/>
            <a:ext cx="1434724" cy="1381347"/>
          </a:xfrm>
          <a:prstGeom prst="bentConnector3">
            <a:avLst>
              <a:gd name="adj1" fmla="val 99665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/>
          <p:nvPr/>
        </p:nvCxnSpPr>
        <p:spPr>
          <a:xfrm>
            <a:off x="1889760" y="5541506"/>
            <a:ext cx="1" cy="54770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/>
          <p:nvPr/>
        </p:nvCxnSpPr>
        <p:spPr>
          <a:xfrm>
            <a:off x="1889760" y="11018520"/>
            <a:ext cx="3923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/>
          <p:nvPr/>
        </p:nvCxnSpPr>
        <p:spPr>
          <a:xfrm>
            <a:off x="5813164" y="11018520"/>
            <a:ext cx="0" cy="193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>
            <a:off x="1993403" y="5541506"/>
            <a:ext cx="0" cy="5353646"/>
          </a:xfrm>
          <a:prstGeom prst="line">
            <a:avLst/>
          </a:prstGeom>
          <a:ln w="38100">
            <a:solidFill>
              <a:srgbClr val="AD8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/>
          <p:cNvCxnSpPr/>
          <p:nvPr/>
        </p:nvCxnSpPr>
        <p:spPr>
          <a:xfrm>
            <a:off x="1993403" y="10895152"/>
            <a:ext cx="7839455" cy="0"/>
          </a:xfrm>
          <a:prstGeom prst="line">
            <a:avLst/>
          </a:prstGeom>
          <a:ln w="38100">
            <a:solidFill>
              <a:srgbClr val="AD8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/>
          <p:nvPr/>
        </p:nvCxnSpPr>
        <p:spPr>
          <a:xfrm>
            <a:off x="9823331" y="10895152"/>
            <a:ext cx="0" cy="317160"/>
          </a:xfrm>
          <a:prstGeom prst="line">
            <a:avLst/>
          </a:prstGeom>
          <a:ln w="38100">
            <a:solidFill>
              <a:srgbClr val="AD8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CB65F044-4F8C-44EE-ACCD-B6EBCA0B9BA5}"/>
              </a:ext>
            </a:extLst>
          </p:cNvPr>
          <p:cNvSpPr/>
          <p:nvPr/>
        </p:nvSpPr>
        <p:spPr>
          <a:xfrm>
            <a:off x="5813164" y="11200587"/>
            <a:ext cx="3813242" cy="7587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Power</a:t>
            </a:r>
            <a:r>
              <a:rPr lang="en-GB" sz="2800" b="1" dirty="0"/>
              <a:t> </a:t>
            </a:r>
            <a:r>
              <a:rPr lang="en-GB" sz="2800" b="1" dirty="0">
                <a:solidFill>
                  <a:schemeClr val="tx1"/>
                </a:solidFill>
              </a:rPr>
              <a:t>budget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99F0C6D-F7DE-47F5-90DF-D4F20A228F22}"/>
              </a:ext>
            </a:extLst>
          </p:cNvPr>
          <p:cNvSpPr/>
          <p:nvPr/>
        </p:nvSpPr>
        <p:spPr>
          <a:xfrm>
            <a:off x="9809044" y="11183955"/>
            <a:ext cx="3813242" cy="758757"/>
          </a:xfrm>
          <a:prstGeom prst="rect">
            <a:avLst/>
          </a:prstGeom>
          <a:solidFill>
            <a:srgbClr val="AD838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Heat budget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C2A4D54-517D-41CA-8DB0-A29B5FA989C5}"/>
              </a:ext>
            </a:extLst>
          </p:cNvPr>
          <p:cNvSpPr/>
          <p:nvPr/>
        </p:nvSpPr>
        <p:spPr>
          <a:xfrm>
            <a:off x="1817284" y="11183956"/>
            <a:ext cx="3813242" cy="75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Mass budget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F502D58A-FFA1-4CC3-9890-077FF4E82D08}"/>
              </a:ext>
            </a:extLst>
          </p:cNvPr>
          <p:cNvCxnSpPr/>
          <p:nvPr/>
        </p:nvCxnSpPr>
        <p:spPr>
          <a:xfrm flipH="1" flipV="1">
            <a:off x="1782451" y="5541506"/>
            <a:ext cx="34835" cy="56424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E99F0C6D-F7DE-47F5-90DF-D4F20A228F22}"/>
              </a:ext>
            </a:extLst>
          </p:cNvPr>
          <p:cNvSpPr/>
          <p:nvPr/>
        </p:nvSpPr>
        <p:spPr>
          <a:xfrm>
            <a:off x="13804923" y="11183954"/>
            <a:ext cx="3813242" cy="7587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On-board Computer</a:t>
            </a:r>
            <a:endParaRPr lang="en-GB" sz="2800" b="1" dirty="0">
              <a:solidFill>
                <a:schemeClr val="tx1"/>
              </a:solidFill>
            </a:endParaRPr>
          </a:p>
        </p:txBody>
      </p:sp>
      <p:cxnSp>
        <p:nvCxnSpPr>
          <p:cNvPr id="71" name="Gerader Verbinder 70"/>
          <p:cNvCxnSpPr/>
          <p:nvPr/>
        </p:nvCxnSpPr>
        <p:spPr>
          <a:xfrm>
            <a:off x="2084721" y="5541506"/>
            <a:ext cx="0" cy="522417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/>
          <p:nvPr/>
        </p:nvCxnSpPr>
        <p:spPr>
          <a:xfrm>
            <a:off x="2084721" y="10765684"/>
            <a:ext cx="1172972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/>
          <p:nvPr/>
        </p:nvCxnSpPr>
        <p:spPr>
          <a:xfrm flipH="1">
            <a:off x="13800194" y="10765684"/>
            <a:ext cx="14255" cy="44416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18833415" y="1075995"/>
            <a:ext cx="2945027" cy="1648587"/>
            <a:chOff x="18833415" y="1075995"/>
            <a:chExt cx="2945027" cy="1648587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83D824B5-330B-4E9F-8248-E06FFBEC54F4}"/>
                </a:ext>
              </a:extLst>
            </p:cNvPr>
            <p:cNvSpPr/>
            <p:nvPr/>
          </p:nvSpPr>
          <p:spPr>
            <a:xfrm>
              <a:off x="18833415" y="1075995"/>
              <a:ext cx="2945027" cy="16485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7DBBC8DA-A139-422D-AD7A-63F28489EE5A}"/>
                </a:ext>
              </a:extLst>
            </p:cNvPr>
            <p:cNvGrpSpPr/>
            <p:nvPr/>
          </p:nvGrpSpPr>
          <p:grpSpPr>
            <a:xfrm>
              <a:off x="19011901" y="1075995"/>
              <a:ext cx="2672635" cy="1631216"/>
              <a:chOff x="19011901" y="1075995"/>
              <a:chExt cx="2672635" cy="1631216"/>
            </a:xfrm>
          </p:grpSpPr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F8187A43-D3C1-4DE5-9F62-DD99EDD06062}"/>
                  </a:ext>
                </a:extLst>
              </p:cNvPr>
              <p:cNvCxnSpPr/>
              <p:nvPr/>
            </p:nvCxnSpPr>
            <p:spPr>
              <a:xfrm>
                <a:off x="19011903" y="1307576"/>
                <a:ext cx="168332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0526852F-EE53-4F4A-A70A-2758EC34A445}"/>
                  </a:ext>
                </a:extLst>
              </p:cNvPr>
              <p:cNvCxnSpPr/>
              <p:nvPr/>
            </p:nvCxnSpPr>
            <p:spPr>
              <a:xfrm>
                <a:off x="19011902" y="1589516"/>
                <a:ext cx="168332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F60CD37D-D64D-4307-9272-C6056D89033C}"/>
                  </a:ext>
                </a:extLst>
              </p:cNvPr>
              <p:cNvCxnSpPr/>
              <p:nvPr/>
            </p:nvCxnSpPr>
            <p:spPr>
              <a:xfrm>
                <a:off x="19011902" y="1891603"/>
                <a:ext cx="168332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F2427310-6D77-475F-BE40-E210D92317C8}"/>
                  </a:ext>
                </a:extLst>
              </p:cNvPr>
              <p:cNvSpPr/>
              <p:nvPr/>
            </p:nvSpPr>
            <p:spPr>
              <a:xfrm>
                <a:off x="20820389" y="1075995"/>
                <a:ext cx="864147" cy="1631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000" dirty="0"/>
                  <a:t>Mass</a:t>
                </a:r>
                <a:br>
                  <a:rPr lang="en-US" sz="2000" dirty="0"/>
                </a:br>
                <a:r>
                  <a:rPr lang="en-US" sz="2000" dirty="0"/>
                  <a:t>Power</a:t>
                </a:r>
                <a:br>
                  <a:rPr lang="en-US" sz="2000" dirty="0"/>
                </a:br>
                <a:r>
                  <a:rPr lang="en-US" sz="2000" dirty="0"/>
                  <a:t>Heat</a:t>
                </a:r>
                <a:br>
                  <a:rPr lang="en-US" sz="2000" dirty="0"/>
                </a:br>
                <a:r>
                  <a:rPr lang="en-US" sz="2000" dirty="0"/>
                  <a:t>Data</a:t>
                </a:r>
                <a:br>
                  <a:rPr lang="en-US" sz="2000" dirty="0"/>
                </a:br>
                <a:r>
                  <a:rPr lang="en-US" sz="2000" dirty="0"/>
                  <a:t>Orbit</a:t>
                </a:r>
              </a:p>
            </p:txBody>
          </p: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FF752B04-4FD0-4A49-9946-ED41830D218B}"/>
                  </a:ext>
                </a:extLst>
              </p:cNvPr>
              <p:cNvCxnSpPr/>
              <p:nvPr/>
            </p:nvCxnSpPr>
            <p:spPr>
              <a:xfrm>
                <a:off x="19011901" y="2187989"/>
                <a:ext cx="1683327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r Verbinder 73">
                <a:extLst>
                  <a:ext uri="{FF2B5EF4-FFF2-40B4-BE49-F238E27FC236}">
                    <a16:creationId xmlns:a16="http://schemas.microsoft.com/office/drawing/2014/main" id="{89CF4E92-E3C6-486A-BA37-F0AFADCA49EF}"/>
                  </a:ext>
                </a:extLst>
              </p:cNvPr>
              <p:cNvCxnSpPr/>
              <p:nvPr/>
            </p:nvCxnSpPr>
            <p:spPr>
              <a:xfrm>
                <a:off x="19011901" y="2527887"/>
                <a:ext cx="1683327" cy="0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uppieren 25"/>
          <p:cNvGrpSpPr/>
          <p:nvPr/>
        </p:nvGrpSpPr>
        <p:grpSpPr>
          <a:xfrm>
            <a:off x="608183" y="3134639"/>
            <a:ext cx="5691834" cy="2406867"/>
            <a:chOff x="16086608" y="3134685"/>
            <a:chExt cx="5691834" cy="2406867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6C487D05-5365-4DD2-80D5-DB585D243F92}"/>
                </a:ext>
              </a:extLst>
            </p:cNvPr>
            <p:cNvSpPr/>
            <p:nvPr/>
          </p:nvSpPr>
          <p:spPr>
            <a:xfrm>
              <a:off x="17197764" y="3134685"/>
              <a:ext cx="45806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/>
                <a:t>Telemetry, Tracking &amp; Control</a:t>
              </a:r>
            </a:p>
          </p:txBody>
        </p:sp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27BD8227-144A-4CF3-B613-9217E11F574E}"/>
                </a:ext>
              </a:extLst>
            </p:cNvPr>
            <p:cNvGrpSpPr/>
            <p:nvPr/>
          </p:nvGrpSpPr>
          <p:grpSpPr>
            <a:xfrm>
              <a:off x="17260876" y="3759510"/>
              <a:ext cx="3189501" cy="1782042"/>
              <a:chOff x="18010252" y="3786911"/>
              <a:chExt cx="3189501" cy="1782042"/>
            </a:xfrm>
          </p:grpSpPr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98877241-2D35-46C6-8173-401C44912376}"/>
                  </a:ext>
                </a:extLst>
              </p:cNvPr>
              <p:cNvSpPr/>
              <p:nvPr/>
            </p:nvSpPr>
            <p:spPr>
              <a:xfrm>
                <a:off x="18010252" y="3786911"/>
                <a:ext cx="3189501" cy="1782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B1F670C5-EACB-46D7-AA2F-A9E7BB11B850}"/>
                  </a:ext>
                </a:extLst>
              </p:cNvPr>
              <p:cNvSpPr/>
              <p:nvPr/>
            </p:nvSpPr>
            <p:spPr>
              <a:xfrm>
                <a:off x="18162652" y="3939310"/>
                <a:ext cx="2209477" cy="724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Antenna</a:t>
                </a:r>
              </a:p>
            </p:txBody>
          </p:sp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A3CBBBD7-E39D-464A-9A40-38A314E30B8E}"/>
                  </a:ext>
                </a:extLst>
              </p:cNvPr>
              <p:cNvSpPr/>
              <p:nvPr/>
            </p:nvSpPr>
            <p:spPr>
              <a:xfrm>
                <a:off x="18162651" y="4746653"/>
                <a:ext cx="2209477" cy="724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Transceiver</a:t>
                </a:r>
              </a:p>
            </p:txBody>
          </p:sp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86923D49-3866-4855-A2E8-DAEC0EA80BFC}"/>
                  </a:ext>
                </a:extLst>
              </p:cNvPr>
              <p:cNvCxnSpPr/>
              <p:nvPr/>
            </p:nvCxnSpPr>
            <p:spPr>
              <a:xfrm>
                <a:off x="20368935" y="5034555"/>
                <a:ext cx="830173" cy="68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85410CA4-6AAA-44E5-8CDF-4630EBFBBDA1}"/>
                  </a:ext>
                </a:extLst>
              </p:cNvPr>
              <p:cNvCxnSpPr/>
              <p:nvPr/>
            </p:nvCxnSpPr>
            <p:spPr>
              <a:xfrm>
                <a:off x="20366697" y="5090799"/>
                <a:ext cx="830173" cy="681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2C7B478B-D2F9-4A14-B566-F9D3C04B13F1}"/>
                  </a:ext>
                </a:extLst>
              </p:cNvPr>
              <p:cNvCxnSpPr/>
              <p:nvPr/>
            </p:nvCxnSpPr>
            <p:spPr>
              <a:xfrm>
                <a:off x="20368935" y="5145820"/>
                <a:ext cx="830173" cy="681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654F97B6-7E25-40B4-879B-5F39DE37A689}"/>
                  </a:ext>
                </a:extLst>
              </p:cNvPr>
              <p:cNvCxnSpPr/>
              <p:nvPr/>
            </p:nvCxnSpPr>
            <p:spPr>
              <a:xfrm>
                <a:off x="20366370" y="5207212"/>
                <a:ext cx="830173" cy="681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09FB1A5E-52AD-4C7F-ABFD-830C5D22FD53}"/>
                  </a:ext>
                </a:extLst>
              </p:cNvPr>
              <p:cNvCxnSpPr/>
              <p:nvPr/>
            </p:nvCxnSpPr>
            <p:spPr>
              <a:xfrm>
                <a:off x="20368935" y="4250391"/>
                <a:ext cx="830173" cy="68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C7C966F7-2073-4EFF-B60B-81127B94F783}"/>
                  </a:ext>
                </a:extLst>
              </p:cNvPr>
              <p:cNvCxnSpPr/>
              <p:nvPr/>
            </p:nvCxnSpPr>
            <p:spPr>
              <a:xfrm>
                <a:off x="20366697" y="4306635"/>
                <a:ext cx="830173" cy="681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03DC072E-E1B5-4E55-A484-E0DA31EF01E8}"/>
                  </a:ext>
                </a:extLst>
              </p:cNvPr>
              <p:cNvCxnSpPr/>
              <p:nvPr/>
            </p:nvCxnSpPr>
            <p:spPr>
              <a:xfrm>
                <a:off x="20368935" y="4361656"/>
                <a:ext cx="830173" cy="681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8BECF01D-1EB2-43AD-B762-F547DE6B80B4}"/>
                  </a:ext>
                </a:extLst>
              </p:cNvPr>
              <p:cNvCxnSpPr/>
              <p:nvPr/>
            </p:nvCxnSpPr>
            <p:spPr>
              <a:xfrm>
                <a:off x="20366370" y="4423048"/>
                <a:ext cx="830173" cy="681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E0C322D2-1CA0-4A02-86CB-F4C687F0F195}"/>
                </a:ext>
              </a:extLst>
            </p:cNvPr>
            <p:cNvCxnSpPr/>
            <p:nvPr/>
          </p:nvCxnSpPr>
          <p:spPr>
            <a:xfrm flipH="1">
              <a:off x="16086608" y="3759510"/>
              <a:ext cx="1174268" cy="9356"/>
            </a:xfrm>
            <a:prstGeom prst="line">
              <a:avLst/>
            </a:prstGeom>
            <a:ln w="28575">
              <a:solidFill>
                <a:schemeClr val="accent6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/>
              <p:cNvSpPr txBox="1"/>
              <p:nvPr/>
            </p:nvSpPr>
            <p:spPr>
              <a:xfrm>
                <a:off x="7117039" y="4076970"/>
                <a:ext cx="7260334" cy="4441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 smtClean="0"/>
                  <a:t>Main System Drivers</a:t>
                </a:r>
                <a:r>
                  <a:rPr lang="en-GB" sz="2800" dirty="0" smtClean="0"/>
                  <a:t>: 		</a:t>
                </a:r>
              </a:p>
              <a:p>
                <a:r>
                  <a:rPr lang="en-GB" sz="2800" dirty="0" smtClean="0"/>
                  <a:t/>
                </a:r>
                <a:br>
                  <a:rPr lang="en-GB" sz="2800" dirty="0" smtClean="0"/>
                </a:br>
                <a:r>
                  <a:rPr lang="en-GB" sz="28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de-DE" sz="2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endParaRPr lang="en-GB" sz="2800" dirty="0" smtClean="0"/>
              </a:p>
              <a:p>
                <a:endParaRPr lang="en-GB" sz="2800" dirty="0"/>
              </a:p>
              <a:p>
                <a:r>
                  <a:rPr lang="en-GB" sz="2800" b="1" dirty="0" smtClean="0"/>
                  <a:t>Relevant Component Parameters:</a:t>
                </a:r>
              </a:p>
              <a:p>
                <a:r>
                  <a:rPr lang="en-GB" sz="2800" dirty="0"/>
                  <a:t>	</a:t>
                </a:r>
                <a:r>
                  <a:rPr lang="en-GB" sz="2800" dirty="0" smtClean="0"/>
                  <a:t>Antenna</a:t>
                </a:r>
              </a:p>
              <a:p>
                <a:r>
                  <a:rPr lang="en-GB" sz="2800" dirty="0"/>
                  <a:t>	</a:t>
                </a:r>
                <a:r>
                  <a:rPr lang="en-GB" sz="2800" dirty="0" smtClean="0"/>
                  <a:t>	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8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2800" dirty="0" smtClean="0"/>
                  <a:t>,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GB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de-DE" sz="2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de-DE" sz="28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sz="2800" dirty="0" smtClean="0"/>
                  <a:t>type</a:t>
                </a:r>
              </a:p>
              <a:p>
                <a:r>
                  <a:rPr lang="en-GB" sz="2800" dirty="0" smtClean="0"/>
                  <a:t>	Transceiver</a:t>
                </a:r>
              </a:p>
              <a:p>
                <a:r>
                  <a:rPr lang="en-GB" sz="2800" dirty="0"/>
                  <a:t>	</a:t>
                </a:r>
                <a:r>
                  <a:rPr lang="en-GB" sz="2800" dirty="0" smtClean="0"/>
                  <a:t>	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800" dirty="0" smtClean="0"/>
                  <a:t>, </a:t>
                </a:r>
                <a14:m>
                  <m:oMath xmlns:m="http://schemas.openxmlformats.org/officeDocument/2006/math">
                    <m:r>
                      <a:rPr lang="de-DE" sz="2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de-DE" sz="2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de-DE" sz="2800" dirty="0" smtClean="0"/>
              </a:p>
              <a:p>
                <a:r>
                  <a:rPr lang="en-GB" sz="2800" dirty="0"/>
                  <a:t>	</a:t>
                </a:r>
                <a:endParaRPr lang="en-GB" sz="2800" dirty="0" smtClean="0"/>
              </a:p>
            </p:txBody>
          </p:sp>
        </mc:Choice>
        <mc:Fallback xmlns="">
          <p:sp>
            <p:nvSpPr>
              <p:cNvPr id="75" name="Textfeld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039" y="4076970"/>
                <a:ext cx="7260334" cy="4441793"/>
              </a:xfrm>
              <a:prstGeom prst="rect">
                <a:avLst/>
              </a:prstGeom>
              <a:blipFill>
                <a:blip r:embed="rId2"/>
                <a:stretch>
                  <a:fillRect l="-1679" t="-137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 22"/>
              <p:cNvSpPr/>
              <p:nvPr/>
            </p:nvSpPr>
            <p:spPr>
              <a:xfrm>
                <a:off x="13814449" y="5013918"/>
                <a:ext cx="3140051" cy="18294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lang="en-GB" sz="2800" dirty="0"/>
                  <a:t>: </a:t>
                </a:r>
                <a:br>
                  <a:rPr lang="en-GB" sz="2800" dirty="0"/>
                </a:br>
                <a:r>
                  <a:rPr lang="en-GB" sz="2800" dirty="0"/>
                  <a:t>	</a:t>
                </a:r>
                <a:r>
                  <a:rPr lang="en-GB" sz="2800" dirty="0" smtClean="0"/>
                  <a:t>Orbit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de-DE" sz="2800" dirty="0" smtClean="0"/>
                  <a:t>:</a:t>
                </a:r>
              </a:p>
              <a:p>
                <a:r>
                  <a:rPr lang="de-DE" sz="2800" dirty="0"/>
                  <a:t>	</a:t>
                </a:r>
                <a:r>
                  <a:rPr lang="de-DE" sz="2800" dirty="0" smtClean="0"/>
                  <a:t>ADC, OBC</a:t>
                </a:r>
                <a:endParaRPr lang="de-DE" sz="2800" dirty="0"/>
              </a:p>
            </p:txBody>
          </p:sp>
        </mc:Choice>
        <mc:Fallback xmlns="">
          <p:sp>
            <p:nvSpPr>
              <p:cNvPr id="23" name="Rechteck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4449" y="5013918"/>
                <a:ext cx="3140051" cy="1829412"/>
              </a:xfrm>
              <a:prstGeom prst="rect">
                <a:avLst/>
              </a:prstGeom>
              <a:blipFill>
                <a:blip r:embed="rId3"/>
                <a:stretch>
                  <a:fillRect t="-2990" b="-83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Herz 75"/>
          <p:cNvSpPr/>
          <p:nvPr/>
        </p:nvSpPr>
        <p:spPr>
          <a:xfrm>
            <a:off x="2192345" y="10155966"/>
            <a:ext cx="354849" cy="303374"/>
          </a:xfrm>
          <a:prstGeom prst="hear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Textfeld 76"/>
          <p:cNvSpPr txBox="1"/>
          <p:nvPr/>
        </p:nvSpPr>
        <p:spPr>
          <a:xfrm>
            <a:off x="2654817" y="10144217"/>
            <a:ext cx="293830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GB" b="1" dirty="0" smtClean="0"/>
              <a:t>Health Monitoring Data Rate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hteck 77"/>
              <p:cNvSpPr/>
              <p:nvPr/>
            </p:nvSpPr>
            <p:spPr>
              <a:xfrm>
                <a:off x="2654817" y="9590315"/>
                <a:ext cx="1980222" cy="369332"/>
              </a:xfrm>
              <a:prstGeom prst="rect">
                <a:avLst/>
              </a:prstGeom>
              <a:solidFill>
                <a:srgbClr val="AD8383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1" dirty="0"/>
                      <m:t>(1−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de-DE" b="1" dirty="0" smtClean="0"/>
                  <a:t> </a:t>
                </a:r>
                <a:r>
                  <a:rPr lang="en-GB" b="1" dirty="0" smtClean="0"/>
                  <a:t>Waste heat</a:t>
                </a:r>
                <a:endParaRPr lang="en-GB" b="1" dirty="0"/>
              </a:p>
            </p:txBody>
          </p:sp>
        </mc:Choice>
        <mc:Fallback xmlns="">
          <p:sp>
            <p:nvSpPr>
              <p:cNvPr id="78" name="Rechteck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817" y="9590315"/>
                <a:ext cx="1980222" cy="369332"/>
              </a:xfrm>
              <a:prstGeom prst="rect">
                <a:avLst/>
              </a:prstGeom>
              <a:blipFill>
                <a:blip r:embed="rId4"/>
                <a:stretch>
                  <a:fillRect l="-926" t="-8197" r="-2160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Sonne 78"/>
          <p:cNvSpPr/>
          <p:nvPr/>
        </p:nvSpPr>
        <p:spPr>
          <a:xfrm>
            <a:off x="2174514" y="9586296"/>
            <a:ext cx="425406" cy="367192"/>
          </a:xfrm>
          <a:prstGeom prst="sun">
            <a:avLst/>
          </a:prstGeom>
          <a:solidFill>
            <a:srgbClr val="AD8383"/>
          </a:solidFill>
          <a:ln>
            <a:solidFill>
              <a:srgbClr val="AD83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8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8A991243-5A10-41E6-8F57-3690082F9426}"/>
              </a:ext>
            </a:extLst>
          </p:cNvPr>
          <p:cNvSpPr/>
          <p:nvPr/>
        </p:nvSpPr>
        <p:spPr>
          <a:xfrm>
            <a:off x="6426187" y="1829742"/>
            <a:ext cx="2120630" cy="7164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Orbit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544749" y="544747"/>
            <a:ext cx="111751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Telemetry, Tracking &amp; Control System </a:t>
            </a:r>
            <a:r>
              <a:rPr lang="en-US" sz="4400" b="1" dirty="0"/>
              <a:t>Relations</a:t>
            </a:r>
            <a:endParaRPr lang="en-US" sz="3600" b="1" dirty="0"/>
          </a:p>
        </p:txBody>
      </p:sp>
      <p:cxnSp>
        <p:nvCxnSpPr>
          <p:cNvPr id="54" name="Gewinkelter Verbinder 458">
            <a:extLst>
              <a:ext uri="{FF2B5EF4-FFF2-40B4-BE49-F238E27FC236}">
                <a16:creationId xmlns:a16="http://schemas.microsoft.com/office/drawing/2014/main" id="{8DFBD9DA-B61A-40B8-8577-2938D060CE5B}"/>
              </a:ext>
            </a:extLst>
          </p:cNvPr>
          <p:cNvCxnSpPr/>
          <p:nvPr/>
        </p:nvCxnSpPr>
        <p:spPr>
          <a:xfrm rot="10800000" flipV="1">
            <a:off x="5000988" y="2340388"/>
            <a:ext cx="1434724" cy="1381347"/>
          </a:xfrm>
          <a:prstGeom prst="bentConnector3">
            <a:avLst>
              <a:gd name="adj1" fmla="val 99665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/>
          <p:nvPr/>
        </p:nvCxnSpPr>
        <p:spPr>
          <a:xfrm>
            <a:off x="1889760" y="5541506"/>
            <a:ext cx="1" cy="54770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/>
          <p:nvPr/>
        </p:nvCxnSpPr>
        <p:spPr>
          <a:xfrm>
            <a:off x="1889760" y="11018520"/>
            <a:ext cx="3923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/>
          <p:nvPr/>
        </p:nvCxnSpPr>
        <p:spPr>
          <a:xfrm>
            <a:off x="5813164" y="11018520"/>
            <a:ext cx="0" cy="193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>
            <a:off x="1993403" y="5541506"/>
            <a:ext cx="0" cy="5353646"/>
          </a:xfrm>
          <a:prstGeom prst="line">
            <a:avLst/>
          </a:prstGeom>
          <a:ln w="38100">
            <a:solidFill>
              <a:srgbClr val="AD8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/>
          <p:cNvCxnSpPr/>
          <p:nvPr/>
        </p:nvCxnSpPr>
        <p:spPr>
          <a:xfrm>
            <a:off x="1993403" y="10895152"/>
            <a:ext cx="7839455" cy="0"/>
          </a:xfrm>
          <a:prstGeom prst="line">
            <a:avLst/>
          </a:prstGeom>
          <a:ln w="38100">
            <a:solidFill>
              <a:srgbClr val="AD8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/>
          <p:nvPr/>
        </p:nvCxnSpPr>
        <p:spPr>
          <a:xfrm>
            <a:off x="9823331" y="10895152"/>
            <a:ext cx="0" cy="317160"/>
          </a:xfrm>
          <a:prstGeom prst="line">
            <a:avLst/>
          </a:prstGeom>
          <a:ln w="38100">
            <a:solidFill>
              <a:srgbClr val="AD8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CB65F044-4F8C-44EE-ACCD-B6EBCA0B9BA5}"/>
              </a:ext>
            </a:extLst>
          </p:cNvPr>
          <p:cNvSpPr/>
          <p:nvPr/>
        </p:nvSpPr>
        <p:spPr>
          <a:xfrm>
            <a:off x="5813164" y="11200587"/>
            <a:ext cx="3813242" cy="7587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Power</a:t>
            </a:r>
            <a:r>
              <a:rPr lang="en-GB" sz="2800" b="1" dirty="0"/>
              <a:t> </a:t>
            </a:r>
            <a:r>
              <a:rPr lang="en-GB" sz="2800" b="1" dirty="0">
                <a:solidFill>
                  <a:schemeClr val="tx1"/>
                </a:solidFill>
              </a:rPr>
              <a:t>budget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99F0C6D-F7DE-47F5-90DF-D4F20A228F22}"/>
              </a:ext>
            </a:extLst>
          </p:cNvPr>
          <p:cNvSpPr/>
          <p:nvPr/>
        </p:nvSpPr>
        <p:spPr>
          <a:xfrm>
            <a:off x="9809044" y="11183955"/>
            <a:ext cx="3813242" cy="758757"/>
          </a:xfrm>
          <a:prstGeom prst="rect">
            <a:avLst/>
          </a:prstGeom>
          <a:solidFill>
            <a:srgbClr val="AD838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Heat budget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C2A4D54-517D-41CA-8DB0-A29B5FA989C5}"/>
              </a:ext>
            </a:extLst>
          </p:cNvPr>
          <p:cNvSpPr/>
          <p:nvPr/>
        </p:nvSpPr>
        <p:spPr>
          <a:xfrm>
            <a:off x="1817284" y="11183956"/>
            <a:ext cx="3813242" cy="75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Mass budget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F502D58A-FFA1-4CC3-9890-077FF4E82D08}"/>
              </a:ext>
            </a:extLst>
          </p:cNvPr>
          <p:cNvCxnSpPr/>
          <p:nvPr/>
        </p:nvCxnSpPr>
        <p:spPr>
          <a:xfrm flipH="1" flipV="1">
            <a:off x="1782451" y="5541506"/>
            <a:ext cx="34835" cy="56424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E99F0C6D-F7DE-47F5-90DF-D4F20A228F22}"/>
              </a:ext>
            </a:extLst>
          </p:cNvPr>
          <p:cNvSpPr/>
          <p:nvPr/>
        </p:nvSpPr>
        <p:spPr>
          <a:xfrm>
            <a:off x="13804923" y="11183954"/>
            <a:ext cx="3813242" cy="7587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On-board Computer</a:t>
            </a:r>
            <a:endParaRPr lang="en-GB" sz="2800" b="1" dirty="0">
              <a:solidFill>
                <a:schemeClr val="tx1"/>
              </a:solidFill>
            </a:endParaRPr>
          </a:p>
        </p:txBody>
      </p:sp>
      <p:cxnSp>
        <p:nvCxnSpPr>
          <p:cNvPr id="71" name="Gerader Verbinder 70"/>
          <p:cNvCxnSpPr/>
          <p:nvPr/>
        </p:nvCxnSpPr>
        <p:spPr>
          <a:xfrm>
            <a:off x="2084721" y="5541506"/>
            <a:ext cx="0" cy="522417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/>
          <p:nvPr/>
        </p:nvCxnSpPr>
        <p:spPr>
          <a:xfrm>
            <a:off x="2084721" y="10765684"/>
            <a:ext cx="1172972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/>
          <p:nvPr/>
        </p:nvCxnSpPr>
        <p:spPr>
          <a:xfrm flipH="1">
            <a:off x="13800194" y="10765684"/>
            <a:ext cx="14255" cy="44416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18833415" y="1075995"/>
            <a:ext cx="2945027" cy="1648587"/>
            <a:chOff x="18833415" y="1075995"/>
            <a:chExt cx="2945027" cy="1648587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83D824B5-330B-4E9F-8248-E06FFBEC54F4}"/>
                </a:ext>
              </a:extLst>
            </p:cNvPr>
            <p:cNvSpPr/>
            <p:nvPr/>
          </p:nvSpPr>
          <p:spPr>
            <a:xfrm>
              <a:off x="18833415" y="1075995"/>
              <a:ext cx="2945027" cy="16485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7DBBC8DA-A139-422D-AD7A-63F28489EE5A}"/>
                </a:ext>
              </a:extLst>
            </p:cNvPr>
            <p:cNvGrpSpPr/>
            <p:nvPr/>
          </p:nvGrpSpPr>
          <p:grpSpPr>
            <a:xfrm>
              <a:off x="19011901" y="1075995"/>
              <a:ext cx="2672635" cy="1631216"/>
              <a:chOff x="19011901" y="1075995"/>
              <a:chExt cx="2672635" cy="1631216"/>
            </a:xfrm>
          </p:grpSpPr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F8187A43-D3C1-4DE5-9F62-DD99EDD06062}"/>
                  </a:ext>
                </a:extLst>
              </p:cNvPr>
              <p:cNvCxnSpPr/>
              <p:nvPr/>
            </p:nvCxnSpPr>
            <p:spPr>
              <a:xfrm>
                <a:off x="19011903" y="1307576"/>
                <a:ext cx="168332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0526852F-EE53-4F4A-A70A-2758EC34A445}"/>
                  </a:ext>
                </a:extLst>
              </p:cNvPr>
              <p:cNvCxnSpPr/>
              <p:nvPr/>
            </p:nvCxnSpPr>
            <p:spPr>
              <a:xfrm>
                <a:off x="19011902" y="1589516"/>
                <a:ext cx="168332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F60CD37D-D64D-4307-9272-C6056D89033C}"/>
                  </a:ext>
                </a:extLst>
              </p:cNvPr>
              <p:cNvCxnSpPr/>
              <p:nvPr/>
            </p:nvCxnSpPr>
            <p:spPr>
              <a:xfrm>
                <a:off x="19011902" y="1891603"/>
                <a:ext cx="168332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F2427310-6D77-475F-BE40-E210D92317C8}"/>
                  </a:ext>
                </a:extLst>
              </p:cNvPr>
              <p:cNvSpPr/>
              <p:nvPr/>
            </p:nvSpPr>
            <p:spPr>
              <a:xfrm>
                <a:off x="20820389" y="1075995"/>
                <a:ext cx="864147" cy="1631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000" dirty="0"/>
                  <a:t>Mass</a:t>
                </a:r>
                <a:br>
                  <a:rPr lang="en-US" sz="2000" dirty="0"/>
                </a:br>
                <a:r>
                  <a:rPr lang="en-US" sz="2000" dirty="0"/>
                  <a:t>Power</a:t>
                </a:r>
                <a:br>
                  <a:rPr lang="en-US" sz="2000" dirty="0"/>
                </a:br>
                <a:r>
                  <a:rPr lang="en-US" sz="2000" dirty="0"/>
                  <a:t>Heat</a:t>
                </a:r>
                <a:br>
                  <a:rPr lang="en-US" sz="2000" dirty="0"/>
                </a:br>
                <a:r>
                  <a:rPr lang="en-US" sz="2000" dirty="0"/>
                  <a:t>Data</a:t>
                </a:r>
                <a:br>
                  <a:rPr lang="en-US" sz="2000" dirty="0"/>
                </a:br>
                <a:r>
                  <a:rPr lang="en-US" sz="2000" dirty="0"/>
                  <a:t>Orbit</a:t>
                </a:r>
              </a:p>
            </p:txBody>
          </p: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FF752B04-4FD0-4A49-9946-ED41830D218B}"/>
                  </a:ext>
                </a:extLst>
              </p:cNvPr>
              <p:cNvCxnSpPr/>
              <p:nvPr/>
            </p:nvCxnSpPr>
            <p:spPr>
              <a:xfrm>
                <a:off x="19011901" y="2187989"/>
                <a:ext cx="1683327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r Verbinder 73">
                <a:extLst>
                  <a:ext uri="{FF2B5EF4-FFF2-40B4-BE49-F238E27FC236}">
                    <a16:creationId xmlns:a16="http://schemas.microsoft.com/office/drawing/2014/main" id="{89CF4E92-E3C6-486A-BA37-F0AFADCA49EF}"/>
                  </a:ext>
                </a:extLst>
              </p:cNvPr>
              <p:cNvCxnSpPr/>
              <p:nvPr/>
            </p:nvCxnSpPr>
            <p:spPr>
              <a:xfrm>
                <a:off x="19011901" y="2527887"/>
                <a:ext cx="1683327" cy="0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uppieren 25"/>
          <p:cNvGrpSpPr/>
          <p:nvPr/>
        </p:nvGrpSpPr>
        <p:grpSpPr>
          <a:xfrm>
            <a:off x="608183" y="3134639"/>
            <a:ext cx="5691834" cy="2406867"/>
            <a:chOff x="16086608" y="3134685"/>
            <a:chExt cx="5691834" cy="2406867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6C487D05-5365-4DD2-80D5-DB585D243F92}"/>
                </a:ext>
              </a:extLst>
            </p:cNvPr>
            <p:cNvSpPr/>
            <p:nvPr/>
          </p:nvSpPr>
          <p:spPr>
            <a:xfrm>
              <a:off x="17197764" y="3134685"/>
              <a:ext cx="45806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/>
                <a:t>Telemetry, Tracking &amp; Control</a:t>
              </a:r>
            </a:p>
          </p:txBody>
        </p:sp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27BD8227-144A-4CF3-B613-9217E11F574E}"/>
                </a:ext>
              </a:extLst>
            </p:cNvPr>
            <p:cNvGrpSpPr/>
            <p:nvPr/>
          </p:nvGrpSpPr>
          <p:grpSpPr>
            <a:xfrm>
              <a:off x="17260876" y="3759510"/>
              <a:ext cx="3189501" cy="1782042"/>
              <a:chOff x="18010252" y="3786911"/>
              <a:chExt cx="3189501" cy="1782042"/>
            </a:xfrm>
          </p:grpSpPr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98877241-2D35-46C6-8173-401C44912376}"/>
                  </a:ext>
                </a:extLst>
              </p:cNvPr>
              <p:cNvSpPr/>
              <p:nvPr/>
            </p:nvSpPr>
            <p:spPr>
              <a:xfrm>
                <a:off x="18010252" y="3786911"/>
                <a:ext cx="3189501" cy="1782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B1F670C5-EACB-46D7-AA2F-A9E7BB11B850}"/>
                  </a:ext>
                </a:extLst>
              </p:cNvPr>
              <p:cNvSpPr/>
              <p:nvPr/>
            </p:nvSpPr>
            <p:spPr>
              <a:xfrm>
                <a:off x="18162652" y="3939310"/>
                <a:ext cx="2209477" cy="72484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Antenna</a:t>
                </a:r>
              </a:p>
            </p:txBody>
          </p:sp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A3CBBBD7-E39D-464A-9A40-38A314E30B8E}"/>
                  </a:ext>
                </a:extLst>
              </p:cNvPr>
              <p:cNvSpPr/>
              <p:nvPr/>
            </p:nvSpPr>
            <p:spPr>
              <a:xfrm>
                <a:off x="18162651" y="4746653"/>
                <a:ext cx="2209477" cy="724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Transceiver</a:t>
                </a:r>
              </a:p>
            </p:txBody>
          </p:sp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86923D49-3866-4855-A2E8-DAEC0EA80BFC}"/>
                  </a:ext>
                </a:extLst>
              </p:cNvPr>
              <p:cNvCxnSpPr/>
              <p:nvPr/>
            </p:nvCxnSpPr>
            <p:spPr>
              <a:xfrm>
                <a:off x="20368935" y="5034555"/>
                <a:ext cx="830173" cy="68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85410CA4-6AAA-44E5-8CDF-4630EBFBBDA1}"/>
                  </a:ext>
                </a:extLst>
              </p:cNvPr>
              <p:cNvCxnSpPr/>
              <p:nvPr/>
            </p:nvCxnSpPr>
            <p:spPr>
              <a:xfrm>
                <a:off x="20366697" y="5090799"/>
                <a:ext cx="830173" cy="681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2C7B478B-D2F9-4A14-B566-F9D3C04B13F1}"/>
                  </a:ext>
                </a:extLst>
              </p:cNvPr>
              <p:cNvCxnSpPr/>
              <p:nvPr/>
            </p:nvCxnSpPr>
            <p:spPr>
              <a:xfrm>
                <a:off x="20368935" y="5145820"/>
                <a:ext cx="830173" cy="681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654F97B6-7E25-40B4-879B-5F39DE37A689}"/>
                  </a:ext>
                </a:extLst>
              </p:cNvPr>
              <p:cNvCxnSpPr/>
              <p:nvPr/>
            </p:nvCxnSpPr>
            <p:spPr>
              <a:xfrm>
                <a:off x="20366370" y="5207212"/>
                <a:ext cx="830173" cy="681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09FB1A5E-52AD-4C7F-ABFD-830C5D22FD53}"/>
                  </a:ext>
                </a:extLst>
              </p:cNvPr>
              <p:cNvCxnSpPr/>
              <p:nvPr/>
            </p:nvCxnSpPr>
            <p:spPr>
              <a:xfrm>
                <a:off x="20368935" y="4250391"/>
                <a:ext cx="830173" cy="68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C7C966F7-2073-4EFF-B60B-81127B94F783}"/>
                  </a:ext>
                </a:extLst>
              </p:cNvPr>
              <p:cNvCxnSpPr/>
              <p:nvPr/>
            </p:nvCxnSpPr>
            <p:spPr>
              <a:xfrm>
                <a:off x="20366697" y="4306635"/>
                <a:ext cx="830173" cy="681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03DC072E-E1B5-4E55-A484-E0DA31EF01E8}"/>
                  </a:ext>
                </a:extLst>
              </p:cNvPr>
              <p:cNvCxnSpPr/>
              <p:nvPr/>
            </p:nvCxnSpPr>
            <p:spPr>
              <a:xfrm>
                <a:off x="20368935" y="4361656"/>
                <a:ext cx="830173" cy="681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8BECF01D-1EB2-43AD-B762-F547DE6B80B4}"/>
                  </a:ext>
                </a:extLst>
              </p:cNvPr>
              <p:cNvCxnSpPr/>
              <p:nvPr/>
            </p:nvCxnSpPr>
            <p:spPr>
              <a:xfrm>
                <a:off x="20366370" y="4423048"/>
                <a:ext cx="830173" cy="681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E0C322D2-1CA0-4A02-86CB-F4C687F0F195}"/>
                </a:ext>
              </a:extLst>
            </p:cNvPr>
            <p:cNvCxnSpPr/>
            <p:nvPr/>
          </p:nvCxnSpPr>
          <p:spPr>
            <a:xfrm flipH="1">
              <a:off x="16086608" y="3759510"/>
              <a:ext cx="1174268" cy="9356"/>
            </a:xfrm>
            <a:prstGeom prst="line">
              <a:avLst/>
            </a:prstGeom>
            <a:ln w="28575">
              <a:solidFill>
                <a:schemeClr val="accent6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/>
              <p:cNvSpPr txBox="1"/>
              <p:nvPr/>
            </p:nvSpPr>
            <p:spPr>
              <a:xfrm>
                <a:off x="7245180" y="4029859"/>
                <a:ext cx="7260334" cy="357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	</a:t>
                </a:r>
                <a:r>
                  <a:rPr lang="en-GB" sz="2800" dirty="0" smtClean="0"/>
                  <a:t>Antenna</a:t>
                </a:r>
              </a:p>
              <a:p>
                <a:r>
                  <a:rPr lang="en-GB" sz="2800" dirty="0"/>
                  <a:t>	</a:t>
                </a:r>
                <a:r>
                  <a:rPr lang="en-GB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𝐴𝑛𝑡𝑒𝑛𝑛𝑎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sz="2800" b="0" i="1" dirty="0" smtClean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de-DE" sz="2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de-DE" sz="2800" b="0" i="1" dirty="0" smtClean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sz="2800" i="1" dirty="0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de-DE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2800" b="0" i="1" dirty="0" smtClean="0">
                    <a:latin typeface="Cambria Math" panose="02040503050406030204" pitchFamily="18" charset="0"/>
                  </a:rPr>
                  <a:t>, type)</a:t>
                </a:r>
              </a:p>
              <a:p>
                <a:endParaRPr lang="de-DE" sz="2800" i="1" dirty="0">
                  <a:latin typeface="Cambria Math" panose="02040503050406030204" pitchFamily="18" charset="0"/>
                </a:endParaRPr>
              </a:p>
              <a:p>
                <a:r>
                  <a:rPr lang="de-DE" sz="2800" i="1" dirty="0" smtClean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𝑠𝑙𝑒𝑤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800" i="1" dirty="0" smtClean="0">
                    <a:latin typeface="Cambria Math" panose="02040503050406030204" pitchFamily="18" charset="0"/>
                  </a:rPr>
                  <a:t> 	= f(</a:t>
                </a:r>
                <a:r>
                  <a:rPr lang="de-DE" sz="2800" i="1" dirty="0" err="1" smtClean="0">
                    <a:latin typeface="Cambria Math" panose="02040503050406030204" pitchFamily="18" charset="0"/>
                  </a:rPr>
                  <a:t>orbit</a:t>
                </a:r>
                <a:r>
                  <a:rPr lang="de-DE" sz="2800" i="1" dirty="0" smtClean="0">
                    <a:latin typeface="Cambria Math" panose="02040503050406030204" pitchFamily="18" charset="0"/>
                  </a:rPr>
                  <a:t>, G)</a:t>
                </a:r>
                <a:endParaRPr lang="de-DE" sz="2800" i="1" dirty="0">
                  <a:latin typeface="Cambria Math" panose="02040503050406030204" pitchFamily="18" charset="0"/>
                </a:endParaRPr>
              </a:p>
              <a:p>
                <a:r>
                  <a:rPr lang="de-DE" sz="2800" b="0" i="1" dirty="0" smtClean="0">
                    <a:latin typeface="Cambria Math" panose="02040503050406030204" pitchFamily="18" charset="0"/>
                  </a:rPr>
                  <a:t>		</a:t>
                </a:r>
                <a:endParaRPr lang="en-GB" sz="2800" i="1" dirty="0" smtClean="0">
                  <a:latin typeface="Cambria Math" panose="02040503050406030204" pitchFamily="18" charset="0"/>
                </a:endParaRPr>
              </a:p>
              <a:p>
                <a:endParaRPr lang="en-GB" sz="2800" i="1" dirty="0" smtClean="0">
                  <a:latin typeface="Cambria Math" panose="02040503050406030204" pitchFamily="18" charset="0"/>
                </a:endParaRPr>
              </a:p>
              <a:p>
                <a:endParaRPr lang="de-DE" sz="2800" dirty="0" smtClean="0"/>
              </a:p>
              <a:p>
                <a:r>
                  <a:rPr lang="en-GB" sz="2800" dirty="0"/>
                  <a:t>	</a:t>
                </a:r>
                <a:endParaRPr lang="en-GB" sz="2800" dirty="0" smtClean="0"/>
              </a:p>
            </p:txBody>
          </p:sp>
        </mc:Choice>
        <mc:Fallback xmlns="">
          <p:sp>
            <p:nvSpPr>
              <p:cNvPr id="75" name="Textfeld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180" y="4029859"/>
                <a:ext cx="7260334" cy="3571875"/>
              </a:xfrm>
              <a:prstGeom prst="rect">
                <a:avLst/>
              </a:prstGeom>
              <a:blipFill>
                <a:blip r:embed="rId2"/>
                <a:stretch>
                  <a:fillRect t="-15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Herz 75"/>
          <p:cNvSpPr/>
          <p:nvPr/>
        </p:nvSpPr>
        <p:spPr>
          <a:xfrm>
            <a:off x="2192345" y="10155966"/>
            <a:ext cx="354849" cy="303374"/>
          </a:xfrm>
          <a:prstGeom prst="hear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Textfeld 76"/>
          <p:cNvSpPr txBox="1"/>
          <p:nvPr/>
        </p:nvSpPr>
        <p:spPr>
          <a:xfrm>
            <a:off x="2654817" y="10144217"/>
            <a:ext cx="293830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GB" b="1" dirty="0" smtClean="0"/>
              <a:t>Health Monitoring Data Rate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hteck 77"/>
              <p:cNvSpPr/>
              <p:nvPr/>
            </p:nvSpPr>
            <p:spPr>
              <a:xfrm>
                <a:off x="2654817" y="9590315"/>
                <a:ext cx="1980222" cy="369332"/>
              </a:xfrm>
              <a:prstGeom prst="rect">
                <a:avLst/>
              </a:prstGeom>
              <a:solidFill>
                <a:srgbClr val="AD8383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1" dirty="0"/>
                      <m:t>(1−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de-DE" b="1" dirty="0" smtClean="0"/>
                  <a:t> </a:t>
                </a:r>
                <a:r>
                  <a:rPr lang="en-GB" b="1" dirty="0" smtClean="0"/>
                  <a:t>Waste heat</a:t>
                </a:r>
                <a:endParaRPr lang="en-GB" b="1" dirty="0"/>
              </a:p>
            </p:txBody>
          </p:sp>
        </mc:Choice>
        <mc:Fallback xmlns="">
          <p:sp>
            <p:nvSpPr>
              <p:cNvPr id="78" name="Rechteck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817" y="9590315"/>
                <a:ext cx="1980222" cy="369332"/>
              </a:xfrm>
              <a:prstGeom prst="rect">
                <a:avLst/>
              </a:prstGeom>
              <a:blipFill>
                <a:blip r:embed="rId4"/>
                <a:stretch>
                  <a:fillRect l="-926" t="-8197" r="-2160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Sonne 78"/>
          <p:cNvSpPr/>
          <p:nvPr/>
        </p:nvSpPr>
        <p:spPr>
          <a:xfrm>
            <a:off x="2174514" y="9586296"/>
            <a:ext cx="425406" cy="367192"/>
          </a:xfrm>
          <a:prstGeom prst="sun">
            <a:avLst/>
          </a:prstGeom>
          <a:solidFill>
            <a:srgbClr val="AD8383"/>
          </a:solidFill>
          <a:ln>
            <a:solidFill>
              <a:srgbClr val="AD83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04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8A991243-5A10-41E6-8F57-3690082F9426}"/>
              </a:ext>
            </a:extLst>
          </p:cNvPr>
          <p:cNvSpPr/>
          <p:nvPr/>
        </p:nvSpPr>
        <p:spPr>
          <a:xfrm>
            <a:off x="6426187" y="1829742"/>
            <a:ext cx="2120630" cy="7164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Orbit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544749" y="544747"/>
            <a:ext cx="111751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Telemetry, Tracking &amp; Control System </a:t>
            </a:r>
            <a:r>
              <a:rPr lang="en-US" sz="4400" b="1" dirty="0"/>
              <a:t>Relations</a:t>
            </a:r>
            <a:endParaRPr lang="en-US" sz="3600" b="1" dirty="0"/>
          </a:p>
        </p:txBody>
      </p:sp>
      <p:cxnSp>
        <p:nvCxnSpPr>
          <p:cNvPr id="54" name="Gewinkelter Verbinder 458">
            <a:extLst>
              <a:ext uri="{FF2B5EF4-FFF2-40B4-BE49-F238E27FC236}">
                <a16:creationId xmlns:a16="http://schemas.microsoft.com/office/drawing/2014/main" id="{8DFBD9DA-B61A-40B8-8577-2938D060CE5B}"/>
              </a:ext>
            </a:extLst>
          </p:cNvPr>
          <p:cNvCxnSpPr/>
          <p:nvPr/>
        </p:nvCxnSpPr>
        <p:spPr>
          <a:xfrm rot="10800000" flipV="1">
            <a:off x="5000988" y="2340388"/>
            <a:ext cx="1434724" cy="1381347"/>
          </a:xfrm>
          <a:prstGeom prst="bentConnector3">
            <a:avLst>
              <a:gd name="adj1" fmla="val 99665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/>
          <p:nvPr/>
        </p:nvCxnSpPr>
        <p:spPr>
          <a:xfrm>
            <a:off x="1889760" y="5541506"/>
            <a:ext cx="1" cy="54770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/>
          <p:nvPr/>
        </p:nvCxnSpPr>
        <p:spPr>
          <a:xfrm>
            <a:off x="1889760" y="11018520"/>
            <a:ext cx="3923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/>
          <p:nvPr/>
        </p:nvCxnSpPr>
        <p:spPr>
          <a:xfrm>
            <a:off x="5813164" y="11018520"/>
            <a:ext cx="0" cy="193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>
            <a:off x="1993403" y="5541506"/>
            <a:ext cx="0" cy="5353646"/>
          </a:xfrm>
          <a:prstGeom prst="line">
            <a:avLst/>
          </a:prstGeom>
          <a:ln w="38100">
            <a:solidFill>
              <a:srgbClr val="AD8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/>
          <p:cNvCxnSpPr/>
          <p:nvPr/>
        </p:nvCxnSpPr>
        <p:spPr>
          <a:xfrm>
            <a:off x="1993403" y="10895152"/>
            <a:ext cx="7839455" cy="0"/>
          </a:xfrm>
          <a:prstGeom prst="line">
            <a:avLst/>
          </a:prstGeom>
          <a:ln w="38100">
            <a:solidFill>
              <a:srgbClr val="AD8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/>
          <p:cNvCxnSpPr/>
          <p:nvPr/>
        </p:nvCxnSpPr>
        <p:spPr>
          <a:xfrm>
            <a:off x="9823331" y="10895152"/>
            <a:ext cx="0" cy="317160"/>
          </a:xfrm>
          <a:prstGeom prst="line">
            <a:avLst/>
          </a:prstGeom>
          <a:ln w="38100">
            <a:solidFill>
              <a:srgbClr val="AD8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CB65F044-4F8C-44EE-ACCD-B6EBCA0B9BA5}"/>
              </a:ext>
            </a:extLst>
          </p:cNvPr>
          <p:cNvSpPr/>
          <p:nvPr/>
        </p:nvSpPr>
        <p:spPr>
          <a:xfrm>
            <a:off x="5813164" y="11200587"/>
            <a:ext cx="3813242" cy="7587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Power</a:t>
            </a:r>
            <a:r>
              <a:rPr lang="en-GB" sz="2800" b="1" dirty="0"/>
              <a:t> </a:t>
            </a:r>
            <a:r>
              <a:rPr lang="en-GB" sz="2800" b="1" dirty="0">
                <a:solidFill>
                  <a:schemeClr val="tx1"/>
                </a:solidFill>
              </a:rPr>
              <a:t>budget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99F0C6D-F7DE-47F5-90DF-D4F20A228F22}"/>
              </a:ext>
            </a:extLst>
          </p:cNvPr>
          <p:cNvSpPr/>
          <p:nvPr/>
        </p:nvSpPr>
        <p:spPr>
          <a:xfrm>
            <a:off x="9809044" y="11183955"/>
            <a:ext cx="3813242" cy="758757"/>
          </a:xfrm>
          <a:prstGeom prst="rect">
            <a:avLst/>
          </a:prstGeom>
          <a:solidFill>
            <a:srgbClr val="AD838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Heat budget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5C2A4D54-517D-41CA-8DB0-A29B5FA989C5}"/>
              </a:ext>
            </a:extLst>
          </p:cNvPr>
          <p:cNvSpPr/>
          <p:nvPr/>
        </p:nvSpPr>
        <p:spPr>
          <a:xfrm>
            <a:off x="1817284" y="11183956"/>
            <a:ext cx="3813242" cy="75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Mass budget</a:t>
            </a: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F502D58A-FFA1-4CC3-9890-077FF4E82D08}"/>
              </a:ext>
            </a:extLst>
          </p:cNvPr>
          <p:cNvCxnSpPr/>
          <p:nvPr/>
        </p:nvCxnSpPr>
        <p:spPr>
          <a:xfrm flipH="1" flipV="1">
            <a:off x="1782451" y="5541506"/>
            <a:ext cx="34835" cy="56424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>
            <a:extLst>
              <a:ext uri="{FF2B5EF4-FFF2-40B4-BE49-F238E27FC236}">
                <a16:creationId xmlns:a16="http://schemas.microsoft.com/office/drawing/2014/main" id="{E99F0C6D-F7DE-47F5-90DF-D4F20A228F22}"/>
              </a:ext>
            </a:extLst>
          </p:cNvPr>
          <p:cNvSpPr/>
          <p:nvPr/>
        </p:nvSpPr>
        <p:spPr>
          <a:xfrm>
            <a:off x="13804923" y="11183954"/>
            <a:ext cx="3813242" cy="7587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On-board Computer</a:t>
            </a:r>
            <a:endParaRPr lang="en-GB" sz="2800" b="1" dirty="0">
              <a:solidFill>
                <a:schemeClr val="tx1"/>
              </a:solidFill>
            </a:endParaRPr>
          </a:p>
        </p:txBody>
      </p:sp>
      <p:cxnSp>
        <p:nvCxnSpPr>
          <p:cNvPr id="71" name="Gerader Verbinder 70"/>
          <p:cNvCxnSpPr/>
          <p:nvPr/>
        </p:nvCxnSpPr>
        <p:spPr>
          <a:xfrm>
            <a:off x="2084721" y="5541506"/>
            <a:ext cx="0" cy="5224178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r Verbinder 71"/>
          <p:cNvCxnSpPr/>
          <p:nvPr/>
        </p:nvCxnSpPr>
        <p:spPr>
          <a:xfrm>
            <a:off x="2084721" y="10765684"/>
            <a:ext cx="1172972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/>
          <p:cNvCxnSpPr/>
          <p:nvPr/>
        </p:nvCxnSpPr>
        <p:spPr>
          <a:xfrm flipH="1">
            <a:off x="13800194" y="10765684"/>
            <a:ext cx="14255" cy="44416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uppieren 45"/>
          <p:cNvGrpSpPr/>
          <p:nvPr/>
        </p:nvGrpSpPr>
        <p:grpSpPr>
          <a:xfrm>
            <a:off x="18833415" y="1075995"/>
            <a:ext cx="2945027" cy="1648587"/>
            <a:chOff x="18833415" y="1075995"/>
            <a:chExt cx="2945027" cy="1648587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83D824B5-330B-4E9F-8248-E06FFBEC54F4}"/>
                </a:ext>
              </a:extLst>
            </p:cNvPr>
            <p:cNvSpPr/>
            <p:nvPr/>
          </p:nvSpPr>
          <p:spPr>
            <a:xfrm>
              <a:off x="18833415" y="1075995"/>
              <a:ext cx="2945027" cy="16485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7DBBC8DA-A139-422D-AD7A-63F28489EE5A}"/>
                </a:ext>
              </a:extLst>
            </p:cNvPr>
            <p:cNvGrpSpPr/>
            <p:nvPr/>
          </p:nvGrpSpPr>
          <p:grpSpPr>
            <a:xfrm>
              <a:off x="19011901" y="1075995"/>
              <a:ext cx="2672635" cy="1631216"/>
              <a:chOff x="19011901" y="1075995"/>
              <a:chExt cx="2672635" cy="1631216"/>
            </a:xfrm>
          </p:grpSpPr>
          <p:cxnSp>
            <p:nvCxnSpPr>
              <p:cNvPr id="49" name="Gerader Verbinder 48">
                <a:extLst>
                  <a:ext uri="{FF2B5EF4-FFF2-40B4-BE49-F238E27FC236}">
                    <a16:creationId xmlns:a16="http://schemas.microsoft.com/office/drawing/2014/main" id="{F8187A43-D3C1-4DE5-9F62-DD99EDD06062}"/>
                  </a:ext>
                </a:extLst>
              </p:cNvPr>
              <p:cNvCxnSpPr/>
              <p:nvPr/>
            </p:nvCxnSpPr>
            <p:spPr>
              <a:xfrm>
                <a:off x="19011903" y="1307576"/>
                <a:ext cx="168332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>
                <a:extLst>
                  <a:ext uri="{FF2B5EF4-FFF2-40B4-BE49-F238E27FC236}">
                    <a16:creationId xmlns:a16="http://schemas.microsoft.com/office/drawing/2014/main" id="{0526852F-EE53-4F4A-A70A-2758EC34A445}"/>
                  </a:ext>
                </a:extLst>
              </p:cNvPr>
              <p:cNvCxnSpPr/>
              <p:nvPr/>
            </p:nvCxnSpPr>
            <p:spPr>
              <a:xfrm>
                <a:off x="19011902" y="1589516"/>
                <a:ext cx="168332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>
                <a:extLst>
                  <a:ext uri="{FF2B5EF4-FFF2-40B4-BE49-F238E27FC236}">
                    <a16:creationId xmlns:a16="http://schemas.microsoft.com/office/drawing/2014/main" id="{F60CD37D-D64D-4307-9272-C6056D89033C}"/>
                  </a:ext>
                </a:extLst>
              </p:cNvPr>
              <p:cNvCxnSpPr/>
              <p:nvPr/>
            </p:nvCxnSpPr>
            <p:spPr>
              <a:xfrm>
                <a:off x="19011902" y="1891603"/>
                <a:ext cx="168332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F2427310-6D77-475F-BE40-E210D92317C8}"/>
                  </a:ext>
                </a:extLst>
              </p:cNvPr>
              <p:cNvSpPr/>
              <p:nvPr/>
            </p:nvSpPr>
            <p:spPr>
              <a:xfrm>
                <a:off x="20820389" y="1075995"/>
                <a:ext cx="864147" cy="1631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000" dirty="0"/>
                  <a:t>Mass</a:t>
                </a:r>
                <a:br>
                  <a:rPr lang="en-US" sz="2000" dirty="0"/>
                </a:br>
                <a:r>
                  <a:rPr lang="en-US" sz="2000" dirty="0"/>
                  <a:t>Power</a:t>
                </a:r>
                <a:br>
                  <a:rPr lang="en-US" sz="2000" dirty="0"/>
                </a:br>
                <a:r>
                  <a:rPr lang="en-US" sz="2000" dirty="0"/>
                  <a:t>Heat</a:t>
                </a:r>
                <a:br>
                  <a:rPr lang="en-US" sz="2000" dirty="0"/>
                </a:br>
                <a:r>
                  <a:rPr lang="en-US" sz="2000" dirty="0"/>
                  <a:t>Data</a:t>
                </a:r>
                <a:br>
                  <a:rPr lang="en-US" sz="2000" dirty="0"/>
                </a:br>
                <a:r>
                  <a:rPr lang="en-US" sz="2000" dirty="0"/>
                  <a:t>Orbit</a:t>
                </a:r>
              </a:p>
            </p:txBody>
          </p:sp>
          <p:cxnSp>
            <p:nvCxnSpPr>
              <p:cNvPr id="55" name="Gerader Verbinder 54">
                <a:extLst>
                  <a:ext uri="{FF2B5EF4-FFF2-40B4-BE49-F238E27FC236}">
                    <a16:creationId xmlns:a16="http://schemas.microsoft.com/office/drawing/2014/main" id="{FF752B04-4FD0-4A49-9946-ED41830D218B}"/>
                  </a:ext>
                </a:extLst>
              </p:cNvPr>
              <p:cNvCxnSpPr/>
              <p:nvPr/>
            </p:nvCxnSpPr>
            <p:spPr>
              <a:xfrm>
                <a:off x="19011901" y="2187989"/>
                <a:ext cx="1683327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r Verbinder 73">
                <a:extLst>
                  <a:ext uri="{FF2B5EF4-FFF2-40B4-BE49-F238E27FC236}">
                    <a16:creationId xmlns:a16="http://schemas.microsoft.com/office/drawing/2014/main" id="{89CF4E92-E3C6-486A-BA37-F0AFADCA49EF}"/>
                  </a:ext>
                </a:extLst>
              </p:cNvPr>
              <p:cNvCxnSpPr/>
              <p:nvPr/>
            </p:nvCxnSpPr>
            <p:spPr>
              <a:xfrm>
                <a:off x="19011901" y="2527887"/>
                <a:ext cx="1683327" cy="0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uppieren 25"/>
          <p:cNvGrpSpPr/>
          <p:nvPr/>
        </p:nvGrpSpPr>
        <p:grpSpPr>
          <a:xfrm>
            <a:off x="608183" y="3134639"/>
            <a:ext cx="5691834" cy="2406867"/>
            <a:chOff x="16086608" y="3134685"/>
            <a:chExt cx="5691834" cy="2406867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6C487D05-5365-4DD2-80D5-DB585D243F92}"/>
                </a:ext>
              </a:extLst>
            </p:cNvPr>
            <p:cNvSpPr/>
            <p:nvPr/>
          </p:nvSpPr>
          <p:spPr>
            <a:xfrm>
              <a:off x="17197764" y="3134685"/>
              <a:ext cx="458067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/>
                <a:t>Telemetry, Tracking &amp; Control</a:t>
              </a:r>
            </a:p>
          </p:txBody>
        </p:sp>
        <p:grpSp>
          <p:nvGrpSpPr>
            <p:cNvPr id="3" name="Gruppieren 2">
              <a:extLst>
                <a:ext uri="{FF2B5EF4-FFF2-40B4-BE49-F238E27FC236}">
                  <a16:creationId xmlns:a16="http://schemas.microsoft.com/office/drawing/2014/main" id="{27BD8227-144A-4CF3-B613-9217E11F574E}"/>
                </a:ext>
              </a:extLst>
            </p:cNvPr>
            <p:cNvGrpSpPr/>
            <p:nvPr/>
          </p:nvGrpSpPr>
          <p:grpSpPr>
            <a:xfrm>
              <a:off x="17260876" y="3759510"/>
              <a:ext cx="3189501" cy="1782042"/>
              <a:chOff x="18010252" y="3786911"/>
              <a:chExt cx="3189501" cy="1782042"/>
            </a:xfrm>
          </p:grpSpPr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98877241-2D35-46C6-8173-401C44912376}"/>
                  </a:ext>
                </a:extLst>
              </p:cNvPr>
              <p:cNvSpPr/>
              <p:nvPr/>
            </p:nvSpPr>
            <p:spPr>
              <a:xfrm>
                <a:off x="18010252" y="3786911"/>
                <a:ext cx="3189501" cy="17820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Rechteck 4">
                <a:extLst>
                  <a:ext uri="{FF2B5EF4-FFF2-40B4-BE49-F238E27FC236}">
                    <a16:creationId xmlns:a16="http://schemas.microsoft.com/office/drawing/2014/main" id="{B1F670C5-EACB-46D7-AA2F-A9E7BB11B850}"/>
                  </a:ext>
                </a:extLst>
              </p:cNvPr>
              <p:cNvSpPr/>
              <p:nvPr/>
            </p:nvSpPr>
            <p:spPr>
              <a:xfrm>
                <a:off x="18162652" y="3939310"/>
                <a:ext cx="2209477" cy="724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Antenna</a:t>
                </a:r>
              </a:p>
            </p:txBody>
          </p:sp>
          <p:sp>
            <p:nvSpPr>
              <p:cNvPr id="6" name="Rechteck 5">
                <a:extLst>
                  <a:ext uri="{FF2B5EF4-FFF2-40B4-BE49-F238E27FC236}">
                    <a16:creationId xmlns:a16="http://schemas.microsoft.com/office/drawing/2014/main" id="{A3CBBBD7-E39D-464A-9A40-38A314E30B8E}"/>
                  </a:ext>
                </a:extLst>
              </p:cNvPr>
              <p:cNvSpPr/>
              <p:nvPr/>
            </p:nvSpPr>
            <p:spPr>
              <a:xfrm>
                <a:off x="18162651" y="4746653"/>
                <a:ext cx="2209477" cy="72484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Transceiver</a:t>
                </a:r>
              </a:p>
            </p:txBody>
          </p:sp>
          <p:cxnSp>
            <p:nvCxnSpPr>
              <p:cNvPr id="7" name="Gerader Verbinder 6">
                <a:extLst>
                  <a:ext uri="{FF2B5EF4-FFF2-40B4-BE49-F238E27FC236}">
                    <a16:creationId xmlns:a16="http://schemas.microsoft.com/office/drawing/2014/main" id="{86923D49-3866-4855-A2E8-DAEC0EA80BFC}"/>
                  </a:ext>
                </a:extLst>
              </p:cNvPr>
              <p:cNvCxnSpPr/>
              <p:nvPr/>
            </p:nvCxnSpPr>
            <p:spPr>
              <a:xfrm>
                <a:off x="20368935" y="5034555"/>
                <a:ext cx="830173" cy="68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>
                <a:extLst>
                  <a:ext uri="{FF2B5EF4-FFF2-40B4-BE49-F238E27FC236}">
                    <a16:creationId xmlns:a16="http://schemas.microsoft.com/office/drawing/2014/main" id="{85410CA4-6AAA-44E5-8CDF-4630EBFBBDA1}"/>
                  </a:ext>
                </a:extLst>
              </p:cNvPr>
              <p:cNvCxnSpPr/>
              <p:nvPr/>
            </p:nvCxnSpPr>
            <p:spPr>
              <a:xfrm>
                <a:off x="20366697" y="5090799"/>
                <a:ext cx="830173" cy="681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>
                <a:extLst>
                  <a:ext uri="{FF2B5EF4-FFF2-40B4-BE49-F238E27FC236}">
                    <a16:creationId xmlns:a16="http://schemas.microsoft.com/office/drawing/2014/main" id="{2C7B478B-D2F9-4A14-B566-F9D3C04B13F1}"/>
                  </a:ext>
                </a:extLst>
              </p:cNvPr>
              <p:cNvCxnSpPr/>
              <p:nvPr/>
            </p:nvCxnSpPr>
            <p:spPr>
              <a:xfrm>
                <a:off x="20368935" y="5145820"/>
                <a:ext cx="830173" cy="681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>
                <a:extLst>
                  <a:ext uri="{FF2B5EF4-FFF2-40B4-BE49-F238E27FC236}">
                    <a16:creationId xmlns:a16="http://schemas.microsoft.com/office/drawing/2014/main" id="{654F97B6-7E25-40B4-879B-5F39DE37A689}"/>
                  </a:ext>
                </a:extLst>
              </p:cNvPr>
              <p:cNvCxnSpPr/>
              <p:nvPr/>
            </p:nvCxnSpPr>
            <p:spPr>
              <a:xfrm>
                <a:off x="20366370" y="5207212"/>
                <a:ext cx="830173" cy="681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>
                <a:extLst>
                  <a:ext uri="{FF2B5EF4-FFF2-40B4-BE49-F238E27FC236}">
                    <a16:creationId xmlns:a16="http://schemas.microsoft.com/office/drawing/2014/main" id="{09FB1A5E-52AD-4C7F-ABFD-830C5D22FD53}"/>
                  </a:ext>
                </a:extLst>
              </p:cNvPr>
              <p:cNvCxnSpPr/>
              <p:nvPr/>
            </p:nvCxnSpPr>
            <p:spPr>
              <a:xfrm>
                <a:off x="20368935" y="4250391"/>
                <a:ext cx="830173" cy="681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>
                <a:extLst>
                  <a:ext uri="{FF2B5EF4-FFF2-40B4-BE49-F238E27FC236}">
                    <a16:creationId xmlns:a16="http://schemas.microsoft.com/office/drawing/2014/main" id="{C7C966F7-2073-4EFF-B60B-81127B94F783}"/>
                  </a:ext>
                </a:extLst>
              </p:cNvPr>
              <p:cNvCxnSpPr/>
              <p:nvPr/>
            </p:nvCxnSpPr>
            <p:spPr>
              <a:xfrm>
                <a:off x="20366697" y="4306635"/>
                <a:ext cx="830173" cy="6810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>
                <a:extLst>
                  <a:ext uri="{FF2B5EF4-FFF2-40B4-BE49-F238E27FC236}">
                    <a16:creationId xmlns:a16="http://schemas.microsoft.com/office/drawing/2014/main" id="{03DC072E-E1B5-4E55-A484-E0DA31EF01E8}"/>
                  </a:ext>
                </a:extLst>
              </p:cNvPr>
              <p:cNvCxnSpPr/>
              <p:nvPr/>
            </p:nvCxnSpPr>
            <p:spPr>
              <a:xfrm>
                <a:off x="20368935" y="4361656"/>
                <a:ext cx="830173" cy="681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>
                <a:extLst>
                  <a:ext uri="{FF2B5EF4-FFF2-40B4-BE49-F238E27FC236}">
                    <a16:creationId xmlns:a16="http://schemas.microsoft.com/office/drawing/2014/main" id="{8BECF01D-1EB2-43AD-B762-F547DE6B80B4}"/>
                  </a:ext>
                </a:extLst>
              </p:cNvPr>
              <p:cNvCxnSpPr/>
              <p:nvPr/>
            </p:nvCxnSpPr>
            <p:spPr>
              <a:xfrm>
                <a:off x="20366370" y="4423048"/>
                <a:ext cx="830173" cy="681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E0C322D2-1CA0-4A02-86CB-F4C687F0F195}"/>
                </a:ext>
              </a:extLst>
            </p:cNvPr>
            <p:cNvCxnSpPr/>
            <p:nvPr/>
          </p:nvCxnSpPr>
          <p:spPr>
            <a:xfrm flipH="1">
              <a:off x="16086608" y="3759510"/>
              <a:ext cx="1174268" cy="9356"/>
            </a:xfrm>
            <a:prstGeom prst="line">
              <a:avLst/>
            </a:prstGeom>
            <a:ln w="28575">
              <a:solidFill>
                <a:schemeClr val="accent6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feld 74"/>
              <p:cNvSpPr txBox="1"/>
              <p:nvPr/>
            </p:nvSpPr>
            <p:spPr>
              <a:xfrm>
                <a:off x="7063909" y="2955418"/>
                <a:ext cx="12566508" cy="7248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 smtClean="0"/>
                  <a:t>Transceiver</a:t>
                </a:r>
                <a:endParaRPr lang="en-GB" sz="2800" dirty="0" smtClean="0"/>
              </a:p>
              <a:p>
                <a:endParaRPr lang="en-GB" sz="2800" dirty="0" smtClean="0"/>
              </a:p>
              <a:p>
                <a:r>
                  <a:rPr lang="en-GB" sz="2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sz="28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2800" b="0" i="0" smtClean="0">
                            <a:latin typeface="Cambria Math" panose="02040503050406030204" pitchFamily="18" charset="0"/>
                          </a:rPr>
                          <m:t>TX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de-DE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de-DE" sz="2800" i="1" dirty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de-DE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sz="28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de-DE" sz="2800" i="1" dirty="0" smtClean="0">
                    <a:latin typeface="Cambria Math" panose="02040503050406030204" pitchFamily="18" charset="0"/>
                  </a:rPr>
                  <a:t>type)</a:t>
                </a:r>
              </a:p>
              <a:p>
                <a:endParaRPr lang="de-DE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de-DE" sz="2800" i="1" dirty="0" smtClean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𝑑𝑜𝑤𝑛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sz="28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𝐺𝑆</m:t>
                            </m:r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𝑝𝑎𝑠𝑠</m:t>
                            </m:r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sub>
                        </m:sSub>
                        <m:sSub>
                          <m:sSubPr>
                            <m:ctrlPr>
                              <a:rPr lang="en-GB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GB" sz="2800" i="1" dirty="0">
                                <a:latin typeface="Cambria Math" panose="02040503050406030204" pitchFamily="18" charset="0"/>
                              </a:rPr>
                              <m:t>𝐺𝑆</m:t>
                            </m:r>
                          </m:sub>
                        </m:sSub>
                      </m:den>
                    </m:f>
                  </m:oMath>
                </a14:m>
                <a:r>
                  <a:rPr lang="de-DE" sz="280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de-DE" sz="2800" i="1" dirty="0" smtClean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GB" sz="2800" dirty="0"/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𝑢𝑝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endParaRPr lang="de-DE" sz="2800" dirty="0" smtClean="0"/>
              </a:p>
              <a:p>
                <a:endParaRPr lang="de-DE" sz="2800" dirty="0" smtClean="0"/>
              </a:p>
              <a:p>
                <a:r>
                  <a:rPr lang="de-DE" sz="2800" dirty="0" smtClean="0">
                    <a:latin typeface="Cambria Math" panose="02040503050406030204" pitchFamily="18" charset="0"/>
                  </a:rPr>
                  <a:t>Friis </a:t>
                </a:r>
                <a:r>
                  <a:rPr lang="de-DE" sz="2800" dirty="0" err="1" smtClean="0">
                    <a:latin typeface="Cambria Math" panose="02040503050406030204" pitchFamily="18" charset="0"/>
                  </a:rPr>
                  <a:t>transmission</a:t>
                </a:r>
                <a:r>
                  <a:rPr lang="de-DE" sz="2800" dirty="0" smtClean="0">
                    <a:latin typeface="Cambria Math" panose="02040503050406030204" pitchFamily="18" charset="0"/>
                  </a:rPr>
                  <a:t> </a:t>
                </a:r>
                <a:r>
                  <a:rPr lang="de-DE" sz="2800" dirty="0" err="1" smtClean="0">
                    <a:latin typeface="Cambria Math" panose="02040503050406030204" pitchFamily="18" charset="0"/>
                  </a:rPr>
                  <a:t>equation</a:t>
                </a:r>
                <a:r>
                  <a:rPr lang="de-DE" sz="2800" dirty="0" smtClean="0">
                    <a:latin typeface="Cambria Math" panose="02040503050406030204" pitchFamily="18" charset="0"/>
                  </a:rPr>
                  <a:t>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num>
                              <m:den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de-DE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sup>
                    </m:sSup>
                  </m:oMath>
                </a14:m>
                <a:r>
                  <a:rPr lang="en-GB" sz="2800" dirty="0" smtClean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GB" sz="2800" dirty="0" smtClean="0"/>
                  <a:t>,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2800" dirty="0" smtClean="0"/>
                  <a:t> </a:t>
                </a:r>
                <a:r>
                  <a:rPr lang="en-GB" sz="2800" dirty="0" err="1" smtClean="0"/>
                  <a:t>abhängig</a:t>
                </a:r>
                <a:r>
                  <a:rPr lang="en-GB" sz="2800" dirty="0" smtClean="0"/>
                  <a:t> von </a:t>
                </a:r>
                <a:r>
                  <a:rPr lang="en-GB" sz="2800" dirty="0" err="1" smtClean="0"/>
                  <a:t>Technologie</a:t>
                </a:r>
                <a:r>
                  <a:rPr lang="en-GB" sz="2800" dirty="0" smtClean="0"/>
                  <a:t>, R </a:t>
                </a:r>
                <a:r>
                  <a:rPr lang="en-GB" sz="2800" dirty="0" err="1" smtClean="0"/>
                  <a:t>abhängig</a:t>
                </a:r>
                <a:r>
                  <a:rPr lang="en-GB" sz="2800" dirty="0" smtClean="0"/>
                  <a:t> </a:t>
                </a:r>
                <a:r>
                  <a:rPr lang="en-GB" sz="2800" dirty="0" err="1" smtClean="0"/>
                  <a:t>vom</a:t>
                </a:r>
                <a:r>
                  <a:rPr lang="en-GB" sz="2800" dirty="0" smtClean="0"/>
                  <a:t> Orbit,</a:t>
                </a:r>
              </a:p>
              <a:p>
                <a:endParaRPr lang="en-GB" sz="2800" dirty="0"/>
              </a:p>
              <a:p>
                <a:r>
                  <a:rPr lang="de-DE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800" dirty="0" smtClean="0"/>
                  <a:t> = </a:t>
                </a:r>
                <a14:m>
                  <m:oMath xmlns:m="http://schemas.openxmlformats.org/officeDocument/2006/math">
                    <m:r>
                      <a:rPr lang="de-DE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i="1" dirty="0">
                        <a:latin typeface="Cambria Math" panose="02040503050406030204" pitchFamily="18" charset="0"/>
                      </a:rPr>
                      <m:t>	</m:t>
                    </m:r>
                    <m:sSub>
                      <m:sSubPr>
                        <m:ctrlPr>
                          <a:rPr lang="en-GB" sz="28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 err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𝑇𝑥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2800" i="1" dirty="0" err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de-DE" sz="28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𝑇𝑥</m:t>
                        </m:r>
                      </m:sub>
                    </m:sSub>
                  </m:oMath>
                </a14:m>
                <a:r>
                  <a:rPr lang="en-GB" sz="2800" dirty="0" smtClean="0"/>
                  <a:t>		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𝑇𝑥</m:t>
                        </m:r>
                      </m:sub>
                    </m:sSub>
                  </m:oMath>
                </a14:m>
                <a:r>
                  <a:rPr lang="en-GB" sz="2800" dirty="0" err="1" smtClean="0"/>
                  <a:t>abhängig</a:t>
                </a:r>
                <a:r>
                  <a:rPr lang="en-GB" sz="2800" dirty="0" smtClean="0"/>
                  <a:t> </a:t>
                </a:r>
                <a:r>
                  <a:rPr lang="en-GB" sz="2800" dirty="0"/>
                  <a:t>von </a:t>
                </a:r>
                <a:r>
                  <a:rPr lang="en-GB" sz="2800" dirty="0" err="1"/>
                  <a:t>Technologie</a:t>
                </a:r>
                <a:endParaRPr lang="en-GB" sz="2800" dirty="0" smtClean="0"/>
              </a:p>
              <a:p>
                <a:endParaRPr lang="en-GB" sz="2800" dirty="0"/>
              </a:p>
              <a:p>
                <a:r>
                  <a:rPr lang="en-GB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𝑇𝑥</m:t>
                        </m:r>
                      </m:sub>
                    </m:sSub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 err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𝑇𝑥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2800" i="1" dirty="0" err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de-DE" sz="2800" b="0" i="1" dirty="0" err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de-DE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 dirty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de-DE" sz="2800" i="1" dirty="0">
                                <a:latin typeface="Cambria Math" panose="02040503050406030204" pitchFamily="18" charset="0"/>
                              </a:rPr>
                              <m:t>𝑇𝑥</m:t>
                            </m:r>
                          </m:sub>
                        </m:sSub>
                      </m:e>
                    </m:d>
                  </m:oMath>
                </a14:m>
                <a:endParaRPr lang="en-GB" sz="2800" dirty="0" smtClean="0"/>
              </a:p>
              <a:p>
                <a:r>
                  <a:rPr lang="en-GB" sz="2800" dirty="0" smtClean="0"/>
                  <a:t> </a:t>
                </a:r>
              </a:p>
              <a:p>
                <a:r>
                  <a:rPr lang="en-GB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h𝑒𝑎𝑙𝑡h</m:t>
                        </m:r>
                      </m:sub>
                    </m:sSub>
                  </m:oMath>
                </a14:m>
                <a:r>
                  <a:rPr lang="en-GB" sz="2800" dirty="0" smtClean="0"/>
                  <a:t> = f(</a:t>
                </a:r>
                <a:r>
                  <a:rPr lang="en-GB" sz="2800" dirty="0" err="1" smtClean="0"/>
                  <a:t>freq</a:t>
                </a:r>
                <a:r>
                  <a:rPr lang="en-GB" sz="2800" dirty="0" smtClean="0"/>
                  <a:t>: T, FDIR, ??)</a:t>
                </a:r>
                <a:endParaRPr lang="en-GB" sz="2800" dirty="0"/>
              </a:p>
            </p:txBody>
          </p:sp>
        </mc:Choice>
        <mc:Fallback>
          <p:sp>
            <p:nvSpPr>
              <p:cNvPr id="75" name="Textfeld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909" y="2955418"/>
                <a:ext cx="12566508" cy="7248203"/>
              </a:xfrm>
              <a:prstGeom prst="rect">
                <a:avLst/>
              </a:prstGeom>
              <a:blipFill>
                <a:blip r:embed="rId2"/>
                <a:stretch>
                  <a:fillRect l="-1019" t="-841" r="-146" b="-16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Herz 75"/>
          <p:cNvSpPr/>
          <p:nvPr/>
        </p:nvSpPr>
        <p:spPr>
          <a:xfrm>
            <a:off x="2192345" y="10155966"/>
            <a:ext cx="354849" cy="303374"/>
          </a:xfrm>
          <a:prstGeom prst="hear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Textfeld 76"/>
          <p:cNvSpPr txBox="1"/>
          <p:nvPr/>
        </p:nvSpPr>
        <p:spPr>
          <a:xfrm>
            <a:off x="2654817" y="10144217"/>
            <a:ext cx="293830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GB" b="1" dirty="0" smtClean="0"/>
              <a:t>Health Monitoring Data Rate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hteck 77"/>
              <p:cNvSpPr/>
              <p:nvPr/>
            </p:nvSpPr>
            <p:spPr>
              <a:xfrm>
                <a:off x="2654817" y="9590315"/>
                <a:ext cx="1980222" cy="369332"/>
              </a:xfrm>
              <a:prstGeom prst="rect">
                <a:avLst/>
              </a:prstGeom>
              <a:solidFill>
                <a:srgbClr val="AD8383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1" dirty="0"/>
                      <m:t>(1−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de-DE" b="1" dirty="0" smtClean="0"/>
                  <a:t> </a:t>
                </a:r>
                <a:r>
                  <a:rPr lang="en-GB" b="1" dirty="0" smtClean="0"/>
                  <a:t>Waste heat</a:t>
                </a:r>
                <a:endParaRPr lang="en-GB" b="1" dirty="0"/>
              </a:p>
            </p:txBody>
          </p:sp>
        </mc:Choice>
        <mc:Fallback xmlns="">
          <p:sp>
            <p:nvSpPr>
              <p:cNvPr id="78" name="Rechteck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817" y="9590315"/>
                <a:ext cx="1980222" cy="369332"/>
              </a:xfrm>
              <a:prstGeom prst="rect">
                <a:avLst/>
              </a:prstGeom>
              <a:blipFill>
                <a:blip r:embed="rId4"/>
                <a:stretch>
                  <a:fillRect l="-926" t="-8197" r="-2160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Sonne 78"/>
          <p:cNvSpPr/>
          <p:nvPr/>
        </p:nvSpPr>
        <p:spPr>
          <a:xfrm>
            <a:off x="2174514" y="9586296"/>
            <a:ext cx="425406" cy="367192"/>
          </a:xfrm>
          <a:prstGeom prst="sun">
            <a:avLst/>
          </a:prstGeom>
          <a:solidFill>
            <a:srgbClr val="AD8383"/>
          </a:solidFill>
          <a:ln>
            <a:solidFill>
              <a:srgbClr val="AD83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302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91EFAC65-524D-4307-9977-9940C99D5AE3}"/>
              </a:ext>
            </a:extLst>
          </p:cNvPr>
          <p:cNvCxnSpPr/>
          <p:nvPr/>
        </p:nvCxnSpPr>
        <p:spPr>
          <a:xfrm flipH="1" flipV="1">
            <a:off x="612922" y="3694656"/>
            <a:ext cx="1198565" cy="17322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544749" y="544747"/>
            <a:ext cx="80786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Thermal Control System </a:t>
            </a:r>
            <a:r>
              <a:rPr lang="en-US" sz="4400" b="1" dirty="0"/>
              <a:t>Relations</a:t>
            </a:r>
            <a:endParaRPr lang="en-US" sz="3600" b="1" dirty="0"/>
          </a:p>
        </p:txBody>
      </p:sp>
      <p:cxnSp>
        <p:nvCxnSpPr>
          <p:cNvPr id="35" name="Gerader Verbinder 34"/>
          <p:cNvCxnSpPr/>
          <p:nvPr/>
        </p:nvCxnSpPr>
        <p:spPr>
          <a:xfrm>
            <a:off x="1889760" y="5511525"/>
            <a:ext cx="1" cy="55069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>
            <a:off x="1889760" y="11018520"/>
            <a:ext cx="3923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>
            <a:off x="5813164" y="11018520"/>
            <a:ext cx="0" cy="193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>
            <a:off x="1993403" y="5511525"/>
            <a:ext cx="0" cy="5383627"/>
          </a:xfrm>
          <a:prstGeom prst="line">
            <a:avLst/>
          </a:prstGeom>
          <a:ln w="38100">
            <a:solidFill>
              <a:srgbClr val="AD8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>
            <a:off x="1993403" y="10895152"/>
            <a:ext cx="7839455" cy="0"/>
          </a:xfrm>
          <a:prstGeom prst="line">
            <a:avLst/>
          </a:prstGeom>
          <a:ln w="38100">
            <a:solidFill>
              <a:srgbClr val="AD8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>
            <a:off x="9823331" y="10895152"/>
            <a:ext cx="0" cy="317160"/>
          </a:xfrm>
          <a:prstGeom prst="line">
            <a:avLst/>
          </a:prstGeom>
          <a:ln w="38100">
            <a:solidFill>
              <a:srgbClr val="AD8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CB65F044-4F8C-44EE-ACCD-B6EBCA0B9BA5}"/>
              </a:ext>
            </a:extLst>
          </p:cNvPr>
          <p:cNvSpPr/>
          <p:nvPr/>
        </p:nvSpPr>
        <p:spPr>
          <a:xfrm>
            <a:off x="5813164" y="11200587"/>
            <a:ext cx="3813242" cy="7587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Power</a:t>
            </a:r>
            <a:r>
              <a:rPr lang="en-GB" sz="2800" b="1" dirty="0"/>
              <a:t> </a:t>
            </a:r>
            <a:r>
              <a:rPr lang="en-GB" sz="2800" b="1" dirty="0">
                <a:solidFill>
                  <a:schemeClr val="tx1"/>
                </a:solidFill>
              </a:rPr>
              <a:t>budget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E99F0C6D-F7DE-47F5-90DF-D4F20A228F22}"/>
              </a:ext>
            </a:extLst>
          </p:cNvPr>
          <p:cNvSpPr/>
          <p:nvPr/>
        </p:nvSpPr>
        <p:spPr>
          <a:xfrm>
            <a:off x="9809044" y="11183955"/>
            <a:ext cx="3813242" cy="758757"/>
          </a:xfrm>
          <a:prstGeom prst="rect">
            <a:avLst/>
          </a:prstGeom>
          <a:solidFill>
            <a:srgbClr val="AD838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Heat budget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5C2A4D54-517D-41CA-8DB0-A29B5FA989C5}"/>
              </a:ext>
            </a:extLst>
          </p:cNvPr>
          <p:cNvSpPr/>
          <p:nvPr/>
        </p:nvSpPr>
        <p:spPr>
          <a:xfrm>
            <a:off x="1817284" y="11183956"/>
            <a:ext cx="3813242" cy="75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Mass budget</a:t>
            </a: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F502D58A-FFA1-4CC3-9890-077FF4E82D08}"/>
              </a:ext>
            </a:extLst>
          </p:cNvPr>
          <p:cNvCxnSpPr/>
          <p:nvPr/>
        </p:nvCxnSpPr>
        <p:spPr>
          <a:xfrm flipH="1" flipV="1">
            <a:off x="1811487" y="5511525"/>
            <a:ext cx="5797" cy="56724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E99F0C6D-F7DE-47F5-90DF-D4F20A228F22}"/>
              </a:ext>
            </a:extLst>
          </p:cNvPr>
          <p:cNvSpPr/>
          <p:nvPr/>
        </p:nvSpPr>
        <p:spPr>
          <a:xfrm>
            <a:off x="13804923" y="11183954"/>
            <a:ext cx="3813242" cy="7587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On-board Computer</a:t>
            </a:r>
            <a:endParaRPr lang="en-GB" sz="2800" b="1" dirty="0">
              <a:solidFill>
                <a:schemeClr val="tx1"/>
              </a:solidFill>
            </a:endParaRPr>
          </a:p>
        </p:txBody>
      </p:sp>
      <p:cxnSp>
        <p:nvCxnSpPr>
          <p:cNvPr id="49" name="Gerader Verbinder 48"/>
          <p:cNvCxnSpPr/>
          <p:nvPr/>
        </p:nvCxnSpPr>
        <p:spPr>
          <a:xfrm>
            <a:off x="2084721" y="5511525"/>
            <a:ext cx="0" cy="525415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>
            <a:off x="2084721" y="10765684"/>
            <a:ext cx="1172972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 flipH="1">
            <a:off x="13800194" y="10765684"/>
            <a:ext cx="14255" cy="44416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8A991243-5A10-41E6-8F57-3690082F9426}"/>
              </a:ext>
            </a:extLst>
          </p:cNvPr>
          <p:cNvSpPr/>
          <p:nvPr/>
        </p:nvSpPr>
        <p:spPr>
          <a:xfrm>
            <a:off x="6426187" y="1829742"/>
            <a:ext cx="2120630" cy="7164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Orbit</a:t>
            </a:r>
          </a:p>
        </p:txBody>
      </p:sp>
      <p:cxnSp>
        <p:nvCxnSpPr>
          <p:cNvPr id="53" name="Gewinkelter Verbinder 458">
            <a:extLst>
              <a:ext uri="{FF2B5EF4-FFF2-40B4-BE49-F238E27FC236}">
                <a16:creationId xmlns:a16="http://schemas.microsoft.com/office/drawing/2014/main" id="{8DFBD9DA-B61A-40B8-8577-2938D060CE5B}"/>
              </a:ext>
            </a:extLst>
          </p:cNvPr>
          <p:cNvCxnSpPr/>
          <p:nvPr/>
        </p:nvCxnSpPr>
        <p:spPr>
          <a:xfrm rot="10800000" flipV="1">
            <a:off x="5000988" y="2340388"/>
            <a:ext cx="1434724" cy="1381347"/>
          </a:xfrm>
          <a:prstGeom prst="bentConnector3">
            <a:avLst>
              <a:gd name="adj1" fmla="val 99665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pieren 60"/>
          <p:cNvGrpSpPr/>
          <p:nvPr/>
        </p:nvGrpSpPr>
        <p:grpSpPr>
          <a:xfrm>
            <a:off x="18833415" y="1075995"/>
            <a:ext cx="2945027" cy="1648587"/>
            <a:chOff x="18833415" y="1075995"/>
            <a:chExt cx="2945027" cy="1648587"/>
          </a:xfrm>
        </p:grpSpPr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83D824B5-330B-4E9F-8248-E06FFBEC54F4}"/>
                </a:ext>
              </a:extLst>
            </p:cNvPr>
            <p:cNvSpPr/>
            <p:nvPr/>
          </p:nvSpPr>
          <p:spPr>
            <a:xfrm>
              <a:off x="18833415" y="1075995"/>
              <a:ext cx="2945027" cy="16485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7DBBC8DA-A139-422D-AD7A-63F28489EE5A}"/>
                </a:ext>
              </a:extLst>
            </p:cNvPr>
            <p:cNvGrpSpPr/>
            <p:nvPr/>
          </p:nvGrpSpPr>
          <p:grpSpPr>
            <a:xfrm>
              <a:off x="19011901" y="1075995"/>
              <a:ext cx="2672635" cy="1631216"/>
              <a:chOff x="19011901" y="1075995"/>
              <a:chExt cx="2672635" cy="1631216"/>
            </a:xfrm>
          </p:grpSpPr>
          <p:cxnSp>
            <p:nvCxnSpPr>
              <p:cNvPr id="76" name="Gerader Verbinder 75">
                <a:extLst>
                  <a:ext uri="{FF2B5EF4-FFF2-40B4-BE49-F238E27FC236}">
                    <a16:creationId xmlns:a16="http://schemas.microsoft.com/office/drawing/2014/main" id="{F8187A43-D3C1-4DE5-9F62-DD99EDD06062}"/>
                  </a:ext>
                </a:extLst>
              </p:cNvPr>
              <p:cNvCxnSpPr/>
              <p:nvPr/>
            </p:nvCxnSpPr>
            <p:spPr>
              <a:xfrm>
                <a:off x="19011903" y="1307576"/>
                <a:ext cx="168332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r Verbinder 76">
                <a:extLst>
                  <a:ext uri="{FF2B5EF4-FFF2-40B4-BE49-F238E27FC236}">
                    <a16:creationId xmlns:a16="http://schemas.microsoft.com/office/drawing/2014/main" id="{0526852F-EE53-4F4A-A70A-2758EC34A445}"/>
                  </a:ext>
                </a:extLst>
              </p:cNvPr>
              <p:cNvCxnSpPr/>
              <p:nvPr/>
            </p:nvCxnSpPr>
            <p:spPr>
              <a:xfrm>
                <a:off x="19011902" y="1589516"/>
                <a:ext cx="168332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Gerader Verbinder 77">
                <a:extLst>
                  <a:ext uri="{FF2B5EF4-FFF2-40B4-BE49-F238E27FC236}">
                    <a16:creationId xmlns:a16="http://schemas.microsoft.com/office/drawing/2014/main" id="{F60CD37D-D64D-4307-9272-C6056D89033C}"/>
                  </a:ext>
                </a:extLst>
              </p:cNvPr>
              <p:cNvCxnSpPr/>
              <p:nvPr/>
            </p:nvCxnSpPr>
            <p:spPr>
              <a:xfrm>
                <a:off x="19011902" y="1891603"/>
                <a:ext cx="168332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hteck 78">
                <a:extLst>
                  <a:ext uri="{FF2B5EF4-FFF2-40B4-BE49-F238E27FC236}">
                    <a16:creationId xmlns:a16="http://schemas.microsoft.com/office/drawing/2014/main" id="{F2427310-6D77-475F-BE40-E210D92317C8}"/>
                  </a:ext>
                </a:extLst>
              </p:cNvPr>
              <p:cNvSpPr/>
              <p:nvPr/>
            </p:nvSpPr>
            <p:spPr>
              <a:xfrm>
                <a:off x="20820389" y="1075995"/>
                <a:ext cx="864147" cy="1631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000" dirty="0"/>
                  <a:t>Mass</a:t>
                </a:r>
                <a:br>
                  <a:rPr lang="en-US" sz="2000" dirty="0"/>
                </a:br>
                <a:r>
                  <a:rPr lang="en-US" sz="2000" dirty="0"/>
                  <a:t>Power</a:t>
                </a:r>
                <a:br>
                  <a:rPr lang="en-US" sz="2000" dirty="0"/>
                </a:br>
                <a:r>
                  <a:rPr lang="en-US" sz="2000" dirty="0"/>
                  <a:t>Heat</a:t>
                </a:r>
                <a:br>
                  <a:rPr lang="en-US" sz="2000" dirty="0"/>
                </a:br>
                <a:r>
                  <a:rPr lang="en-US" sz="2000" dirty="0"/>
                  <a:t>Data</a:t>
                </a:r>
                <a:br>
                  <a:rPr lang="en-US" sz="2000" dirty="0"/>
                </a:br>
                <a:r>
                  <a:rPr lang="en-US" sz="2000" dirty="0"/>
                  <a:t>Orbit</a:t>
                </a:r>
              </a:p>
            </p:txBody>
          </p:sp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FF752B04-4FD0-4A49-9946-ED41830D218B}"/>
                  </a:ext>
                </a:extLst>
              </p:cNvPr>
              <p:cNvCxnSpPr/>
              <p:nvPr/>
            </p:nvCxnSpPr>
            <p:spPr>
              <a:xfrm>
                <a:off x="19011901" y="2187989"/>
                <a:ext cx="1683327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r Verbinder 80">
                <a:extLst>
                  <a:ext uri="{FF2B5EF4-FFF2-40B4-BE49-F238E27FC236}">
                    <a16:creationId xmlns:a16="http://schemas.microsoft.com/office/drawing/2014/main" id="{89CF4E92-E3C6-486A-BA37-F0AFADCA49EF}"/>
                  </a:ext>
                </a:extLst>
              </p:cNvPr>
              <p:cNvCxnSpPr/>
              <p:nvPr/>
            </p:nvCxnSpPr>
            <p:spPr>
              <a:xfrm>
                <a:off x="19011901" y="2527887"/>
                <a:ext cx="1683327" cy="0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4357F6E6-A1ED-4833-9466-A14687058A49}"/>
              </a:ext>
            </a:extLst>
          </p:cNvPr>
          <p:cNvGrpSpPr/>
          <p:nvPr/>
        </p:nvGrpSpPr>
        <p:grpSpPr>
          <a:xfrm>
            <a:off x="1693560" y="3220293"/>
            <a:ext cx="3307428" cy="2291232"/>
            <a:chOff x="10313012" y="3218709"/>
            <a:chExt cx="3307428" cy="2291232"/>
          </a:xfrm>
        </p:grpSpPr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E899D605-08BD-46CC-BA7D-8E47C55F7BEB}"/>
                </a:ext>
              </a:extLst>
            </p:cNvPr>
            <p:cNvSpPr/>
            <p:nvPr/>
          </p:nvSpPr>
          <p:spPr>
            <a:xfrm>
              <a:off x="10430939" y="3735970"/>
              <a:ext cx="3189501" cy="177397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0A2FC4A8-F6D2-4CD6-A6B9-811F53A94CEE}"/>
                </a:ext>
              </a:extLst>
            </p:cNvPr>
            <p:cNvSpPr/>
            <p:nvPr/>
          </p:nvSpPr>
          <p:spPr>
            <a:xfrm>
              <a:off x="10313012" y="3218709"/>
              <a:ext cx="260552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/>
                <a:t>Thermal Control</a:t>
              </a: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D957886-A260-46DB-AE32-0762BF758336}"/>
                </a:ext>
              </a:extLst>
            </p:cNvPr>
            <p:cNvSpPr/>
            <p:nvPr/>
          </p:nvSpPr>
          <p:spPr>
            <a:xfrm>
              <a:off x="10583339" y="3888370"/>
              <a:ext cx="2209477" cy="724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Active</a:t>
              </a: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EE197B4C-BE70-47C2-A0C3-D9E9C43B2AA0}"/>
                </a:ext>
              </a:extLst>
            </p:cNvPr>
            <p:cNvSpPr/>
            <p:nvPr/>
          </p:nvSpPr>
          <p:spPr>
            <a:xfrm>
              <a:off x="10583338" y="4695713"/>
              <a:ext cx="2209477" cy="724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Passive</a:t>
              </a:r>
            </a:p>
          </p:txBody>
        </p: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824C031A-AB27-40C1-A651-81F4787CAFE2}"/>
                </a:ext>
              </a:extLst>
            </p:cNvPr>
            <p:cNvCxnSpPr/>
            <p:nvPr/>
          </p:nvCxnSpPr>
          <p:spPr>
            <a:xfrm>
              <a:off x="12789622" y="4983615"/>
              <a:ext cx="830173" cy="68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BA50A92F-F5DD-460E-B84C-D8F91D8CE428}"/>
                </a:ext>
              </a:extLst>
            </p:cNvPr>
            <p:cNvCxnSpPr/>
            <p:nvPr/>
          </p:nvCxnSpPr>
          <p:spPr>
            <a:xfrm>
              <a:off x="12789622" y="5050430"/>
              <a:ext cx="830173" cy="681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F8209799-0289-4802-A267-6ADE172E65BE}"/>
                </a:ext>
              </a:extLst>
            </p:cNvPr>
            <p:cNvCxnSpPr/>
            <p:nvPr/>
          </p:nvCxnSpPr>
          <p:spPr>
            <a:xfrm>
              <a:off x="12787057" y="5111822"/>
              <a:ext cx="830173" cy="681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6022E67B-6980-46B8-BBAD-EBBC3BA4D7EC}"/>
                </a:ext>
              </a:extLst>
            </p:cNvPr>
            <p:cNvCxnSpPr/>
            <p:nvPr/>
          </p:nvCxnSpPr>
          <p:spPr>
            <a:xfrm>
              <a:off x="12789622" y="4199451"/>
              <a:ext cx="830173" cy="68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CB5F210C-7A7C-4EC4-BD97-41775AC4DE5A}"/>
                </a:ext>
              </a:extLst>
            </p:cNvPr>
            <p:cNvCxnSpPr/>
            <p:nvPr/>
          </p:nvCxnSpPr>
          <p:spPr>
            <a:xfrm>
              <a:off x="12787384" y="4255695"/>
              <a:ext cx="830173" cy="68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94A872C1-CDCC-4B30-81A4-5EAFC4F412C6}"/>
                </a:ext>
              </a:extLst>
            </p:cNvPr>
            <p:cNvCxnSpPr/>
            <p:nvPr/>
          </p:nvCxnSpPr>
          <p:spPr>
            <a:xfrm>
              <a:off x="12789622" y="4310716"/>
              <a:ext cx="830173" cy="681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99ED30C1-1D9F-4C86-8114-0C19FFFCB0AE}"/>
                </a:ext>
              </a:extLst>
            </p:cNvPr>
            <p:cNvCxnSpPr/>
            <p:nvPr/>
          </p:nvCxnSpPr>
          <p:spPr>
            <a:xfrm>
              <a:off x="12787057" y="4372108"/>
              <a:ext cx="830173" cy="681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/>
              <p:cNvSpPr txBox="1"/>
              <p:nvPr/>
            </p:nvSpPr>
            <p:spPr>
              <a:xfrm>
                <a:off x="7117039" y="4076970"/>
                <a:ext cx="7260334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 smtClean="0"/>
                  <a:t>Main System Drivers</a:t>
                </a:r>
                <a:r>
                  <a:rPr lang="en-GB" sz="2800" dirty="0" smtClean="0"/>
                  <a:t>: 		</a:t>
                </a:r>
              </a:p>
              <a:p>
                <a:r>
                  <a:rPr lang="en-GB" sz="2800" dirty="0" smtClean="0"/>
                  <a:t/>
                </a:r>
                <a:br>
                  <a:rPr lang="en-GB" sz="2800" dirty="0" smtClean="0"/>
                </a:br>
                <a:r>
                  <a:rPr lang="en-GB" sz="28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𝑠𝑎𝑡</m:t>
                        </m:r>
                      </m:sub>
                    </m:sSub>
                  </m:oMath>
                </a14:m>
                <a:r>
                  <a:rPr lang="en-GB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de-DE" sz="2800" dirty="0" smtClean="0"/>
              </a:p>
              <a:p>
                <a:endParaRPr lang="en-GB" sz="2800" dirty="0"/>
              </a:p>
              <a:p>
                <a:r>
                  <a:rPr lang="en-GB" sz="2800" b="1" dirty="0" smtClean="0"/>
                  <a:t>Relevant Component Parameters:</a:t>
                </a:r>
              </a:p>
              <a:p>
                <a:r>
                  <a:rPr lang="en-GB" sz="2800" dirty="0"/>
                  <a:t>	</a:t>
                </a:r>
                <a:r>
                  <a:rPr lang="en-GB" sz="2800" dirty="0" smtClean="0"/>
                  <a:t>Active</a:t>
                </a:r>
              </a:p>
              <a:p>
                <a:r>
                  <a:rPr lang="en-GB" sz="2800" dirty="0"/>
                  <a:t>	</a:t>
                </a:r>
                <a:r>
                  <a:rPr lang="en-GB" sz="2800" dirty="0" smtClean="0"/>
                  <a:t>	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8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2800" dirty="0" smtClean="0"/>
                  <a:t>,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en-GB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GB" sz="2800" dirty="0" smtClean="0"/>
                  <a:t>, type, Margin</a:t>
                </a:r>
              </a:p>
              <a:p>
                <a:r>
                  <a:rPr lang="en-GB" sz="2800" dirty="0" smtClean="0"/>
                  <a:t>	Passive</a:t>
                </a:r>
              </a:p>
              <a:p>
                <a:r>
                  <a:rPr lang="en-GB" sz="2800" dirty="0"/>
                  <a:t>	</a:t>
                </a:r>
                <a:r>
                  <a:rPr lang="en-GB" sz="2800" dirty="0" smtClean="0"/>
                  <a:t>	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endParaRPr lang="de-DE" sz="2800" dirty="0" smtClean="0"/>
              </a:p>
              <a:p>
                <a:r>
                  <a:rPr lang="en-GB" sz="2800" dirty="0"/>
                  <a:t>	</a:t>
                </a:r>
                <a:endParaRPr lang="en-GB" sz="2800" dirty="0" smtClean="0"/>
              </a:p>
            </p:txBody>
          </p:sp>
        </mc:Choice>
        <mc:Fallback xmlns="">
          <p:sp>
            <p:nvSpPr>
              <p:cNvPr id="82" name="Textfeld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039" y="4076970"/>
                <a:ext cx="7260334" cy="4401205"/>
              </a:xfrm>
              <a:prstGeom prst="rect">
                <a:avLst/>
              </a:prstGeom>
              <a:blipFill>
                <a:blip r:embed="rId2"/>
                <a:stretch>
                  <a:fillRect l="-1679" t="-13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Herz 82"/>
          <p:cNvSpPr/>
          <p:nvPr/>
        </p:nvSpPr>
        <p:spPr>
          <a:xfrm>
            <a:off x="2192345" y="10155966"/>
            <a:ext cx="354849" cy="303374"/>
          </a:xfrm>
          <a:prstGeom prst="hear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Textfeld 83"/>
          <p:cNvSpPr txBox="1"/>
          <p:nvPr/>
        </p:nvSpPr>
        <p:spPr>
          <a:xfrm>
            <a:off x="2654817" y="10144217"/>
            <a:ext cx="293830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GB" b="1" dirty="0" smtClean="0"/>
              <a:t>Health Monitoring Data Rate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hteck 84"/>
              <p:cNvSpPr/>
              <p:nvPr/>
            </p:nvSpPr>
            <p:spPr>
              <a:xfrm>
                <a:off x="2654817" y="9590315"/>
                <a:ext cx="1476879" cy="369332"/>
              </a:xfrm>
              <a:prstGeom prst="rect">
                <a:avLst/>
              </a:prstGeom>
              <a:solidFill>
                <a:srgbClr val="AD8383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de-DE" b="1" dirty="0" smtClean="0"/>
                  <a:t> </a:t>
                </a:r>
                <a:r>
                  <a:rPr lang="en-GB" b="1" dirty="0" smtClean="0"/>
                  <a:t>Waste heat</a:t>
                </a:r>
                <a:endParaRPr lang="en-GB" b="1" dirty="0"/>
              </a:p>
            </p:txBody>
          </p:sp>
        </mc:Choice>
        <mc:Fallback xmlns="">
          <p:sp>
            <p:nvSpPr>
              <p:cNvPr id="85" name="Rechteck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817" y="9590315"/>
                <a:ext cx="1476879" cy="369332"/>
              </a:xfrm>
              <a:prstGeom prst="rect">
                <a:avLst/>
              </a:prstGeom>
              <a:blipFill>
                <a:blip r:embed="rId3"/>
                <a:stretch>
                  <a:fillRect t="-8197" r="-2893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Sonne 85"/>
          <p:cNvSpPr/>
          <p:nvPr/>
        </p:nvSpPr>
        <p:spPr>
          <a:xfrm>
            <a:off x="2174514" y="9586296"/>
            <a:ext cx="425406" cy="367192"/>
          </a:xfrm>
          <a:prstGeom prst="sun">
            <a:avLst/>
          </a:prstGeom>
          <a:solidFill>
            <a:srgbClr val="AD8383"/>
          </a:solidFill>
          <a:ln>
            <a:solidFill>
              <a:srgbClr val="AD83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767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91EFAC65-524D-4307-9977-9940C99D5AE3}"/>
              </a:ext>
            </a:extLst>
          </p:cNvPr>
          <p:cNvCxnSpPr/>
          <p:nvPr/>
        </p:nvCxnSpPr>
        <p:spPr>
          <a:xfrm flipH="1" flipV="1">
            <a:off x="612922" y="3694656"/>
            <a:ext cx="1198565" cy="17322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feld 32"/>
          <p:cNvSpPr txBox="1"/>
          <p:nvPr/>
        </p:nvSpPr>
        <p:spPr>
          <a:xfrm>
            <a:off x="544749" y="544747"/>
            <a:ext cx="80786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Thermal Control System </a:t>
            </a:r>
            <a:r>
              <a:rPr lang="en-US" sz="4400" b="1" dirty="0"/>
              <a:t>Relations</a:t>
            </a:r>
            <a:endParaRPr lang="en-US" sz="3600" b="1" dirty="0"/>
          </a:p>
        </p:txBody>
      </p:sp>
      <p:cxnSp>
        <p:nvCxnSpPr>
          <p:cNvPr id="35" name="Gerader Verbinder 34"/>
          <p:cNvCxnSpPr/>
          <p:nvPr/>
        </p:nvCxnSpPr>
        <p:spPr>
          <a:xfrm>
            <a:off x="1889760" y="5511525"/>
            <a:ext cx="1" cy="55069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>
            <a:off x="1889760" y="11018520"/>
            <a:ext cx="3923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>
            <a:off x="5813164" y="11018520"/>
            <a:ext cx="0" cy="193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>
            <a:off x="1993403" y="5511525"/>
            <a:ext cx="0" cy="5383627"/>
          </a:xfrm>
          <a:prstGeom prst="line">
            <a:avLst/>
          </a:prstGeom>
          <a:ln w="38100">
            <a:solidFill>
              <a:srgbClr val="AD8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>
            <a:off x="1993403" y="10895152"/>
            <a:ext cx="7839455" cy="0"/>
          </a:xfrm>
          <a:prstGeom prst="line">
            <a:avLst/>
          </a:prstGeom>
          <a:ln w="38100">
            <a:solidFill>
              <a:srgbClr val="AD8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>
            <a:off x="9823331" y="10895152"/>
            <a:ext cx="0" cy="317160"/>
          </a:xfrm>
          <a:prstGeom prst="line">
            <a:avLst/>
          </a:prstGeom>
          <a:ln w="38100">
            <a:solidFill>
              <a:srgbClr val="AD8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CB65F044-4F8C-44EE-ACCD-B6EBCA0B9BA5}"/>
              </a:ext>
            </a:extLst>
          </p:cNvPr>
          <p:cNvSpPr/>
          <p:nvPr/>
        </p:nvSpPr>
        <p:spPr>
          <a:xfrm>
            <a:off x="5813164" y="11200587"/>
            <a:ext cx="3813242" cy="7587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Power</a:t>
            </a:r>
            <a:r>
              <a:rPr lang="en-GB" sz="2800" b="1" dirty="0"/>
              <a:t> </a:t>
            </a:r>
            <a:r>
              <a:rPr lang="en-GB" sz="2800" b="1" dirty="0">
                <a:solidFill>
                  <a:schemeClr val="tx1"/>
                </a:solidFill>
              </a:rPr>
              <a:t>budget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E99F0C6D-F7DE-47F5-90DF-D4F20A228F22}"/>
              </a:ext>
            </a:extLst>
          </p:cNvPr>
          <p:cNvSpPr/>
          <p:nvPr/>
        </p:nvSpPr>
        <p:spPr>
          <a:xfrm>
            <a:off x="9809044" y="11183955"/>
            <a:ext cx="3813242" cy="758757"/>
          </a:xfrm>
          <a:prstGeom prst="rect">
            <a:avLst/>
          </a:prstGeom>
          <a:solidFill>
            <a:srgbClr val="AD838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Heat budget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5C2A4D54-517D-41CA-8DB0-A29B5FA989C5}"/>
              </a:ext>
            </a:extLst>
          </p:cNvPr>
          <p:cNvSpPr/>
          <p:nvPr/>
        </p:nvSpPr>
        <p:spPr>
          <a:xfrm>
            <a:off x="1817284" y="11183956"/>
            <a:ext cx="3813242" cy="75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Mass budget</a:t>
            </a: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F502D58A-FFA1-4CC3-9890-077FF4E82D08}"/>
              </a:ext>
            </a:extLst>
          </p:cNvPr>
          <p:cNvCxnSpPr/>
          <p:nvPr/>
        </p:nvCxnSpPr>
        <p:spPr>
          <a:xfrm flipH="1" flipV="1">
            <a:off x="1811487" y="5511525"/>
            <a:ext cx="5797" cy="56724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E99F0C6D-F7DE-47F5-90DF-D4F20A228F22}"/>
              </a:ext>
            </a:extLst>
          </p:cNvPr>
          <p:cNvSpPr/>
          <p:nvPr/>
        </p:nvSpPr>
        <p:spPr>
          <a:xfrm>
            <a:off x="13804923" y="11183954"/>
            <a:ext cx="3813242" cy="7587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On-board Computer</a:t>
            </a:r>
            <a:endParaRPr lang="en-GB" sz="2800" b="1" dirty="0">
              <a:solidFill>
                <a:schemeClr val="tx1"/>
              </a:solidFill>
            </a:endParaRPr>
          </a:p>
        </p:txBody>
      </p:sp>
      <p:cxnSp>
        <p:nvCxnSpPr>
          <p:cNvPr id="49" name="Gerader Verbinder 48"/>
          <p:cNvCxnSpPr/>
          <p:nvPr/>
        </p:nvCxnSpPr>
        <p:spPr>
          <a:xfrm>
            <a:off x="2084721" y="5511525"/>
            <a:ext cx="0" cy="5254159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>
            <a:off x="2084721" y="10765684"/>
            <a:ext cx="1172972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 flipH="1">
            <a:off x="13800194" y="10765684"/>
            <a:ext cx="14255" cy="44416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8A991243-5A10-41E6-8F57-3690082F9426}"/>
              </a:ext>
            </a:extLst>
          </p:cNvPr>
          <p:cNvSpPr/>
          <p:nvPr/>
        </p:nvSpPr>
        <p:spPr>
          <a:xfrm>
            <a:off x="6426187" y="1829742"/>
            <a:ext cx="2120630" cy="7164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Orbit</a:t>
            </a:r>
          </a:p>
        </p:txBody>
      </p:sp>
      <p:cxnSp>
        <p:nvCxnSpPr>
          <p:cNvPr id="53" name="Gewinkelter Verbinder 458">
            <a:extLst>
              <a:ext uri="{FF2B5EF4-FFF2-40B4-BE49-F238E27FC236}">
                <a16:creationId xmlns:a16="http://schemas.microsoft.com/office/drawing/2014/main" id="{8DFBD9DA-B61A-40B8-8577-2938D060CE5B}"/>
              </a:ext>
            </a:extLst>
          </p:cNvPr>
          <p:cNvCxnSpPr/>
          <p:nvPr/>
        </p:nvCxnSpPr>
        <p:spPr>
          <a:xfrm rot="10800000" flipV="1">
            <a:off x="5000988" y="2340388"/>
            <a:ext cx="1434724" cy="1381347"/>
          </a:xfrm>
          <a:prstGeom prst="bentConnector3">
            <a:avLst>
              <a:gd name="adj1" fmla="val 99665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uppieren 60"/>
          <p:cNvGrpSpPr/>
          <p:nvPr/>
        </p:nvGrpSpPr>
        <p:grpSpPr>
          <a:xfrm>
            <a:off x="18833415" y="1075995"/>
            <a:ext cx="2945027" cy="1648587"/>
            <a:chOff x="18833415" y="1075995"/>
            <a:chExt cx="2945027" cy="1648587"/>
          </a:xfrm>
        </p:grpSpPr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83D824B5-330B-4E9F-8248-E06FFBEC54F4}"/>
                </a:ext>
              </a:extLst>
            </p:cNvPr>
            <p:cNvSpPr/>
            <p:nvPr/>
          </p:nvSpPr>
          <p:spPr>
            <a:xfrm>
              <a:off x="18833415" y="1075995"/>
              <a:ext cx="2945027" cy="16485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7DBBC8DA-A139-422D-AD7A-63F28489EE5A}"/>
                </a:ext>
              </a:extLst>
            </p:cNvPr>
            <p:cNvGrpSpPr/>
            <p:nvPr/>
          </p:nvGrpSpPr>
          <p:grpSpPr>
            <a:xfrm>
              <a:off x="19011901" y="1075995"/>
              <a:ext cx="2672635" cy="1631216"/>
              <a:chOff x="19011901" y="1075995"/>
              <a:chExt cx="2672635" cy="1631216"/>
            </a:xfrm>
          </p:grpSpPr>
          <p:cxnSp>
            <p:nvCxnSpPr>
              <p:cNvPr id="76" name="Gerader Verbinder 75">
                <a:extLst>
                  <a:ext uri="{FF2B5EF4-FFF2-40B4-BE49-F238E27FC236}">
                    <a16:creationId xmlns:a16="http://schemas.microsoft.com/office/drawing/2014/main" id="{F8187A43-D3C1-4DE5-9F62-DD99EDD06062}"/>
                  </a:ext>
                </a:extLst>
              </p:cNvPr>
              <p:cNvCxnSpPr/>
              <p:nvPr/>
            </p:nvCxnSpPr>
            <p:spPr>
              <a:xfrm>
                <a:off x="19011903" y="1307576"/>
                <a:ext cx="168332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r Verbinder 76">
                <a:extLst>
                  <a:ext uri="{FF2B5EF4-FFF2-40B4-BE49-F238E27FC236}">
                    <a16:creationId xmlns:a16="http://schemas.microsoft.com/office/drawing/2014/main" id="{0526852F-EE53-4F4A-A70A-2758EC34A445}"/>
                  </a:ext>
                </a:extLst>
              </p:cNvPr>
              <p:cNvCxnSpPr/>
              <p:nvPr/>
            </p:nvCxnSpPr>
            <p:spPr>
              <a:xfrm>
                <a:off x="19011902" y="1589516"/>
                <a:ext cx="168332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Gerader Verbinder 77">
                <a:extLst>
                  <a:ext uri="{FF2B5EF4-FFF2-40B4-BE49-F238E27FC236}">
                    <a16:creationId xmlns:a16="http://schemas.microsoft.com/office/drawing/2014/main" id="{F60CD37D-D64D-4307-9272-C6056D89033C}"/>
                  </a:ext>
                </a:extLst>
              </p:cNvPr>
              <p:cNvCxnSpPr/>
              <p:nvPr/>
            </p:nvCxnSpPr>
            <p:spPr>
              <a:xfrm>
                <a:off x="19011902" y="1891603"/>
                <a:ext cx="168332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Rechteck 78">
                <a:extLst>
                  <a:ext uri="{FF2B5EF4-FFF2-40B4-BE49-F238E27FC236}">
                    <a16:creationId xmlns:a16="http://schemas.microsoft.com/office/drawing/2014/main" id="{F2427310-6D77-475F-BE40-E210D92317C8}"/>
                  </a:ext>
                </a:extLst>
              </p:cNvPr>
              <p:cNvSpPr/>
              <p:nvPr/>
            </p:nvSpPr>
            <p:spPr>
              <a:xfrm>
                <a:off x="20820389" y="1075995"/>
                <a:ext cx="864147" cy="1631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000" dirty="0"/>
                  <a:t>Mass</a:t>
                </a:r>
                <a:br>
                  <a:rPr lang="en-US" sz="2000" dirty="0"/>
                </a:br>
                <a:r>
                  <a:rPr lang="en-US" sz="2000" dirty="0"/>
                  <a:t>Power</a:t>
                </a:r>
                <a:br>
                  <a:rPr lang="en-US" sz="2000" dirty="0"/>
                </a:br>
                <a:r>
                  <a:rPr lang="en-US" sz="2000" dirty="0"/>
                  <a:t>Heat</a:t>
                </a:r>
                <a:br>
                  <a:rPr lang="en-US" sz="2000" dirty="0"/>
                </a:br>
                <a:r>
                  <a:rPr lang="en-US" sz="2000" dirty="0"/>
                  <a:t>Data</a:t>
                </a:r>
                <a:br>
                  <a:rPr lang="en-US" sz="2000" dirty="0"/>
                </a:br>
                <a:r>
                  <a:rPr lang="en-US" sz="2000" dirty="0"/>
                  <a:t>Orbit</a:t>
                </a:r>
              </a:p>
            </p:txBody>
          </p:sp>
          <p:cxnSp>
            <p:nvCxnSpPr>
              <p:cNvPr id="80" name="Gerader Verbinder 79">
                <a:extLst>
                  <a:ext uri="{FF2B5EF4-FFF2-40B4-BE49-F238E27FC236}">
                    <a16:creationId xmlns:a16="http://schemas.microsoft.com/office/drawing/2014/main" id="{FF752B04-4FD0-4A49-9946-ED41830D218B}"/>
                  </a:ext>
                </a:extLst>
              </p:cNvPr>
              <p:cNvCxnSpPr/>
              <p:nvPr/>
            </p:nvCxnSpPr>
            <p:spPr>
              <a:xfrm>
                <a:off x="19011901" y="2187989"/>
                <a:ext cx="1683327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Gerader Verbinder 80">
                <a:extLst>
                  <a:ext uri="{FF2B5EF4-FFF2-40B4-BE49-F238E27FC236}">
                    <a16:creationId xmlns:a16="http://schemas.microsoft.com/office/drawing/2014/main" id="{89CF4E92-E3C6-486A-BA37-F0AFADCA49EF}"/>
                  </a:ext>
                </a:extLst>
              </p:cNvPr>
              <p:cNvCxnSpPr/>
              <p:nvPr/>
            </p:nvCxnSpPr>
            <p:spPr>
              <a:xfrm>
                <a:off x="19011901" y="2527887"/>
                <a:ext cx="1683327" cy="0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4357F6E6-A1ED-4833-9466-A14687058A49}"/>
              </a:ext>
            </a:extLst>
          </p:cNvPr>
          <p:cNvGrpSpPr/>
          <p:nvPr/>
        </p:nvGrpSpPr>
        <p:grpSpPr>
          <a:xfrm>
            <a:off x="1693560" y="3220293"/>
            <a:ext cx="3307428" cy="2291232"/>
            <a:chOff x="10313012" y="3218709"/>
            <a:chExt cx="3307428" cy="2291232"/>
          </a:xfrm>
        </p:grpSpPr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E899D605-08BD-46CC-BA7D-8E47C55F7BEB}"/>
                </a:ext>
              </a:extLst>
            </p:cNvPr>
            <p:cNvSpPr/>
            <p:nvPr/>
          </p:nvSpPr>
          <p:spPr>
            <a:xfrm>
              <a:off x="10430939" y="3735970"/>
              <a:ext cx="3189501" cy="177397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0A2FC4A8-F6D2-4CD6-A6B9-811F53A94CEE}"/>
                </a:ext>
              </a:extLst>
            </p:cNvPr>
            <p:cNvSpPr/>
            <p:nvPr/>
          </p:nvSpPr>
          <p:spPr>
            <a:xfrm>
              <a:off x="10313012" y="3218709"/>
              <a:ext cx="260552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/>
                <a:t>Thermal Control</a:t>
              </a: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3D957886-A260-46DB-AE32-0762BF758336}"/>
                </a:ext>
              </a:extLst>
            </p:cNvPr>
            <p:cNvSpPr/>
            <p:nvPr/>
          </p:nvSpPr>
          <p:spPr>
            <a:xfrm>
              <a:off x="10583339" y="3888370"/>
              <a:ext cx="2209477" cy="72484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Active</a:t>
              </a: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EE197B4C-BE70-47C2-A0C3-D9E9C43B2AA0}"/>
                </a:ext>
              </a:extLst>
            </p:cNvPr>
            <p:cNvSpPr/>
            <p:nvPr/>
          </p:nvSpPr>
          <p:spPr>
            <a:xfrm>
              <a:off x="10583338" y="4695713"/>
              <a:ext cx="2209477" cy="72484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Passive</a:t>
              </a:r>
            </a:p>
          </p:txBody>
        </p:sp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824C031A-AB27-40C1-A651-81F4787CAFE2}"/>
                </a:ext>
              </a:extLst>
            </p:cNvPr>
            <p:cNvCxnSpPr/>
            <p:nvPr/>
          </p:nvCxnSpPr>
          <p:spPr>
            <a:xfrm>
              <a:off x="12789622" y="4983615"/>
              <a:ext cx="830173" cy="68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BA50A92F-F5DD-460E-B84C-D8F91D8CE428}"/>
                </a:ext>
              </a:extLst>
            </p:cNvPr>
            <p:cNvCxnSpPr/>
            <p:nvPr/>
          </p:nvCxnSpPr>
          <p:spPr>
            <a:xfrm>
              <a:off x="12789622" y="5050430"/>
              <a:ext cx="830173" cy="681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F8209799-0289-4802-A267-6ADE172E65BE}"/>
                </a:ext>
              </a:extLst>
            </p:cNvPr>
            <p:cNvCxnSpPr/>
            <p:nvPr/>
          </p:nvCxnSpPr>
          <p:spPr>
            <a:xfrm>
              <a:off x="12787057" y="5111822"/>
              <a:ext cx="830173" cy="681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6022E67B-6980-46B8-BBAD-EBBC3BA4D7EC}"/>
                </a:ext>
              </a:extLst>
            </p:cNvPr>
            <p:cNvCxnSpPr/>
            <p:nvPr/>
          </p:nvCxnSpPr>
          <p:spPr>
            <a:xfrm>
              <a:off x="12789622" y="4199451"/>
              <a:ext cx="830173" cy="68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CB5F210C-7A7C-4EC4-BD97-41775AC4DE5A}"/>
                </a:ext>
              </a:extLst>
            </p:cNvPr>
            <p:cNvCxnSpPr/>
            <p:nvPr/>
          </p:nvCxnSpPr>
          <p:spPr>
            <a:xfrm>
              <a:off x="12787384" y="4255695"/>
              <a:ext cx="830173" cy="68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r Verbinder 73">
              <a:extLst>
                <a:ext uri="{FF2B5EF4-FFF2-40B4-BE49-F238E27FC236}">
                  <a16:creationId xmlns:a16="http://schemas.microsoft.com/office/drawing/2014/main" id="{94A872C1-CDCC-4B30-81A4-5EAFC4F412C6}"/>
                </a:ext>
              </a:extLst>
            </p:cNvPr>
            <p:cNvCxnSpPr/>
            <p:nvPr/>
          </p:nvCxnSpPr>
          <p:spPr>
            <a:xfrm>
              <a:off x="12789622" y="4310716"/>
              <a:ext cx="830173" cy="681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99ED30C1-1D9F-4C86-8114-0C19FFFCB0AE}"/>
                </a:ext>
              </a:extLst>
            </p:cNvPr>
            <p:cNvCxnSpPr/>
            <p:nvPr/>
          </p:nvCxnSpPr>
          <p:spPr>
            <a:xfrm>
              <a:off x="12787057" y="4372108"/>
              <a:ext cx="830173" cy="681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feld 81"/>
              <p:cNvSpPr txBox="1"/>
              <p:nvPr/>
            </p:nvSpPr>
            <p:spPr>
              <a:xfrm>
                <a:off x="7274215" y="2776188"/>
                <a:ext cx="16422364" cy="8420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 smtClean="0"/>
                  <a:t>TC System Drivers</a:t>
                </a:r>
                <a:r>
                  <a:rPr lang="en-GB" sz="2800" dirty="0" smtClean="0"/>
                  <a:t>: 		</a:t>
                </a:r>
              </a:p>
              <a:p>
                <a:endParaRPr lang="de-DE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800" b="0" i="0" dirty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de-DE" sz="2800" b="0" i="0" dirty="0" smtClean="0">
                              <a:latin typeface="Cambria Math" panose="02040503050406030204" pitchFamily="18" charset="0"/>
                            </a:rPr>
                            <m:t>tot</m:t>
                          </m:r>
                        </m:sub>
                      </m:sSub>
                      <m:r>
                        <a:rPr lang="de-DE" sz="2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DE" sz="2800" i="1" dirty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DE" sz="2800" i="1" dirty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2800" b="0" i="0" dirty="0" smtClean="0">
                          <a:latin typeface="Cambria Math" panose="02040503050406030204" pitchFamily="18" charset="0"/>
                        </a:rPr>
                        <m:t>Σ</m:t>
                      </m:r>
                      <m:sSub>
                        <m:sSubPr>
                          <m:ctrlP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𝑠𝑦𝑠</m:t>
                          </m:r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de-DE" sz="28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800" i="1" dirty="0" smtClean="0">
                              <a:latin typeface="Cambria Math" panose="02040503050406030204" pitchFamily="18" charset="0"/>
                            </a:rPr>
                            <m:t>𝑒𝑥</m:t>
                          </m:r>
                        </m:sub>
                      </m:sSub>
                      <m:r>
                        <a:rPr lang="de-DE" sz="28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de-DE" sz="28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 dirty="0" err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DE" sz="2800" i="1" dirty="0" err="1" smtClean="0">
                              <a:latin typeface="Cambria Math" panose="02040503050406030204" pitchFamily="18" charset="0"/>
                            </a:rPr>
                            <m:t>𝑠𝑢𝑛</m:t>
                          </m:r>
                        </m:sub>
                      </m:sSub>
                      <m:r>
                        <a:rPr lang="de-DE" sz="2800" i="1" dirty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sz="28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 dirty="0" err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DE" sz="2800" i="1" dirty="0" err="1" smtClean="0">
                              <a:latin typeface="Cambria Math" panose="02040503050406030204" pitchFamily="18" charset="0"/>
                            </a:rPr>
                            <m:t>𝐸𝑎𝑟𝑡h</m:t>
                          </m:r>
                        </m:sub>
                      </m:sSub>
                    </m:oMath>
                  </m:oMathPara>
                </a14:m>
                <a:endParaRPr lang="de-DE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 dirty="0" err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DE" sz="2800" i="1" dirty="0" err="1">
                              <a:latin typeface="Cambria Math" panose="02040503050406030204" pitchFamily="18" charset="0"/>
                            </a:rPr>
                            <m:t>𝑠𝑢𝑛</m:t>
                          </m:r>
                        </m:sub>
                      </m:sSub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𝑆𝑎𝑡</m:t>
                          </m:r>
                        </m:sub>
                      </m:sSub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𝑠𝑜𝑙𝑎𝑟</m:t>
                          </m:r>
                        </m:sub>
                      </m:sSub>
                    </m:oMath>
                  </m:oMathPara>
                </a14:m>
                <a:endParaRPr lang="de-DE" sz="28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 dirty="0" err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𝐸𝑎𝑟𝑡h</m:t>
                          </m:r>
                        </m:sub>
                      </m:sSub>
                      <m:r>
                        <a:rPr lang="de-DE" sz="2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𝑆𝑎𝑡</m:t>
                          </m:r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𝐼𝑅</m:t>
                          </m:r>
                        </m:sub>
                      </m:sSub>
                      <m:r>
                        <a:rPr lang="de-DE" sz="2800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sz="28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eqArr>
                            <m:eqArrPr>
                              <m:ctrlP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𝐸𝑎𝑟𝑡h</m:t>
                              </m:r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𝐼𝑅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de-DE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de-DE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𝑆𝑎𝑡</m:t>
                        </m:r>
                      </m:sub>
                    </m:sSub>
                    <m:r>
                      <a:rPr lang="de-DE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𝑠𝑎𝑡</m:t>
                        </m:r>
                      </m:sub>
                    </m:sSub>
                  </m:oMath>
                </a14:m>
                <a:endParaRPr lang="de-DE" sz="2800" b="0" i="1" dirty="0" smtClean="0">
                  <a:latin typeface="Cambria Math" panose="02040503050406030204" pitchFamily="18" charset="0"/>
                </a:endParaRPr>
              </a:p>
              <a:p>
                <a:endParaRPr lang="de-DE" sz="28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 dirty="0" err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𝑟𝑎𝑑</m:t>
                          </m:r>
                        </m:sub>
                      </m:sSub>
                      <m:r>
                        <a:rPr lang="de-DE" sz="2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𝑆𝑎𝑡</m:t>
                              </m:r>
                            </m:sub>
                          </m:sSub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𝑆𝑎𝑡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de-DE" sz="2800" b="0" i="0" dirty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2800" b="0" i="0" dirty="0" smtClean="0">
                                  <a:latin typeface="Cambria Math" panose="02040503050406030204" pitchFamily="18" charset="0"/>
                                </a:rPr>
                                <m:t>Sat</m:t>
                              </m:r>
                            </m:sub>
                            <m:sup>
                              <m:r>
                                <a:rPr lang="de-DE" sz="2800" b="0" i="0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  <m:r>
                            <a:rPr lang="de-DE" sz="2800" b="0" i="0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𝑟𝑎𝑑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𝑟𝑎𝑑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𝑟𝑎𝑑</m:t>
                              </m:r>
                            </m:sub>
                            <m:sup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sz="2800" dirty="0" smtClean="0"/>
              </a:p>
              <a:p>
                <a:endParaRPr lang="en-GB" sz="2800" dirty="0"/>
              </a:p>
              <a:p>
                <a:r>
                  <a:rPr lang="en-GB" sz="2800" dirty="0" smtClean="0"/>
                  <a:t>m = 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 dirty="0" err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𝑟𝑎𝑑</m:t>
                        </m:r>
                      </m:sub>
                    </m:sSub>
                  </m:oMath>
                </a14:m>
                <a:r>
                  <a:rPr lang="en-GB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𝑟𝑎𝑑</m:t>
                        </m:r>
                      </m:sub>
                    </m:sSub>
                  </m:oMath>
                </a14:m>
                <a:r>
                  <a:rPr lang="en-GB" sz="2800" dirty="0" smtClean="0"/>
                  <a:t>,  technology)</a:t>
                </a:r>
              </a:p>
              <a:p>
                <a:r>
                  <a:rPr lang="en-GB" sz="2800" dirty="0" smtClean="0"/>
                  <a:t>Passive: </a:t>
                </a:r>
              </a:p>
              <a:p>
                <a:r>
                  <a:rPr lang="en-GB" sz="2800" dirty="0"/>
                  <a:t>	</a:t>
                </a:r>
                <a:r>
                  <a:rPr lang="en-GB" sz="2800" dirty="0" smtClean="0"/>
                  <a:t>P = 0</a:t>
                </a:r>
              </a:p>
              <a:p>
                <a:r>
                  <a:rPr lang="en-GB" sz="2800" dirty="0" smtClean="0"/>
                  <a:t>Active:</a:t>
                </a:r>
              </a:p>
              <a:p>
                <a:r>
                  <a:rPr lang="en-GB" sz="2800" b="1" dirty="0"/>
                  <a:t>	</a:t>
                </a:r>
                <a:r>
                  <a:rPr lang="en-GB" sz="2800" dirty="0" smtClean="0"/>
                  <a:t>P = 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GB" sz="2800" dirty="0" smtClean="0"/>
                  <a:t>, technology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) = </m:t>
                    </m:r>
                    <m:sSub>
                      <m:sSub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𝑇𝐶</m:t>
                        </m:r>
                      </m:sub>
                    </m:sSub>
                  </m:oMath>
                </a14:m>
                <a:r>
                  <a:rPr lang="en-GB" sz="2800" dirty="0" smtClean="0"/>
                  <a:t>  , during peak heat generation </a:t>
                </a:r>
              </a:p>
              <a:p>
                <a:endParaRPr lang="en-GB" sz="2800" dirty="0"/>
              </a:p>
              <a:p>
                <a:r>
                  <a:rPr lang="en-GB" sz="2800" dirty="0" smtClean="0"/>
                  <a:t>D = f(</a:t>
                </a:r>
                <a:r>
                  <a:rPr lang="en-GB" sz="2800" dirty="0" err="1" smtClean="0"/>
                  <a:t>freq</a:t>
                </a:r>
                <a:r>
                  <a:rPr lang="en-GB" sz="2800" dirty="0" smtClean="0"/>
                  <a:t>: T, FDIR)</a:t>
                </a:r>
              </a:p>
              <a:p>
                <a:endParaRPr lang="en-GB" sz="2800" b="1" dirty="0"/>
              </a:p>
            </p:txBody>
          </p:sp>
        </mc:Choice>
        <mc:Fallback>
          <p:sp>
            <p:nvSpPr>
              <p:cNvPr id="82" name="Textfeld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215" y="2776188"/>
                <a:ext cx="16422364" cy="8420382"/>
              </a:xfrm>
              <a:prstGeom prst="rect">
                <a:avLst/>
              </a:prstGeom>
              <a:blipFill>
                <a:blip r:embed="rId2"/>
                <a:stretch>
                  <a:fillRect l="-742" t="-65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Herz 82"/>
          <p:cNvSpPr/>
          <p:nvPr/>
        </p:nvSpPr>
        <p:spPr>
          <a:xfrm>
            <a:off x="2192345" y="10155966"/>
            <a:ext cx="354849" cy="303374"/>
          </a:xfrm>
          <a:prstGeom prst="hear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Textfeld 83"/>
          <p:cNvSpPr txBox="1"/>
          <p:nvPr/>
        </p:nvSpPr>
        <p:spPr>
          <a:xfrm>
            <a:off x="2654817" y="10144217"/>
            <a:ext cx="293830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GB" b="1" dirty="0" smtClean="0"/>
              <a:t>Health Monitoring Data Rate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hteck 84"/>
              <p:cNvSpPr/>
              <p:nvPr/>
            </p:nvSpPr>
            <p:spPr>
              <a:xfrm>
                <a:off x="2654817" y="9590315"/>
                <a:ext cx="1476879" cy="369332"/>
              </a:xfrm>
              <a:prstGeom prst="rect">
                <a:avLst/>
              </a:prstGeom>
              <a:solidFill>
                <a:srgbClr val="AD8383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de-DE" b="1" dirty="0" smtClean="0"/>
                  <a:t> </a:t>
                </a:r>
                <a:r>
                  <a:rPr lang="en-GB" b="1" dirty="0" smtClean="0"/>
                  <a:t>Waste heat</a:t>
                </a:r>
                <a:endParaRPr lang="en-GB" b="1" dirty="0"/>
              </a:p>
            </p:txBody>
          </p:sp>
        </mc:Choice>
        <mc:Fallback xmlns="">
          <p:sp>
            <p:nvSpPr>
              <p:cNvPr id="85" name="Rechteck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817" y="9590315"/>
                <a:ext cx="1476879" cy="369332"/>
              </a:xfrm>
              <a:prstGeom prst="rect">
                <a:avLst/>
              </a:prstGeom>
              <a:blipFill>
                <a:blip r:embed="rId3"/>
                <a:stretch>
                  <a:fillRect t="-8197" r="-2893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Sonne 85"/>
          <p:cNvSpPr/>
          <p:nvPr/>
        </p:nvSpPr>
        <p:spPr>
          <a:xfrm>
            <a:off x="2174514" y="9586296"/>
            <a:ext cx="425406" cy="367192"/>
          </a:xfrm>
          <a:prstGeom prst="sun">
            <a:avLst/>
          </a:prstGeom>
          <a:solidFill>
            <a:srgbClr val="AD8383"/>
          </a:solidFill>
          <a:ln>
            <a:solidFill>
              <a:srgbClr val="AD83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92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/>
          <p:cNvGrpSpPr/>
          <p:nvPr/>
        </p:nvGrpSpPr>
        <p:grpSpPr>
          <a:xfrm>
            <a:off x="1889760" y="7046029"/>
            <a:ext cx="3923404" cy="4166283"/>
            <a:chOff x="1889760" y="7046029"/>
            <a:chExt cx="3923404" cy="4166283"/>
          </a:xfrm>
        </p:grpSpPr>
        <p:cxnSp>
          <p:nvCxnSpPr>
            <p:cNvPr id="55" name="Gerader Verbinder 54"/>
            <p:cNvCxnSpPr/>
            <p:nvPr/>
          </p:nvCxnSpPr>
          <p:spPr>
            <a:xfrm flipH="1">
              <a:off x="1889760" y="7046029"/>
              <a:ext cx="13249" cy="39724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/>
            <p:cNvCxnSpPr/>
            <p:nvPr/>
          </p:nvCxnSpPr>
          <p:spPr>
            <a:xfrm>
              <a:off x="1889760" y="11018520"/>
              <a:ext cx="39234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/>
            <p:cNvCxnSpPr/>
            <p:nvPr/>
          </p:nvCxnSpPr>
          <p:spPr>
            <a:xfrm>
              <a:off x="5813164" y="11018520"/>
              <a:ext cx="0" cy="193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pieren 65"/>
          <p:cNvGrpSpPr/>
          <p:nvPr/>
        </p:nvGrpSpPr>
        <p:grpSpPr>
          <a:xfrm>
            <a:off x="1993403" y="7046029"/>
            <a:ext cx="7839455" cy="4166283"/>
            <a:chOff x="1889760" y="7169397"/>
            <a:chExt cx="3923404" cy="4166283"/>
          </a:xfrm>
        </p:grpSpPr>
        <p:cxnSp>
          <p:nvCxnSpPr>
            <p:cNvPr id="67" name="Gerader Verbinder 66"/>
            <p:cNvCxnSpPr/>
            <p:nvPr/>
          </p:nvCxnSpPr>
          <p:spPr>
            <a:xfrm>
              <a:off x="1889760" y="7169397"/>
              <a:ext cx="0" cy="3849123"/>
            </a:xfrm>
            <a:prstGeom prst="line">
              <a:avLst/>
            </a:prstGeom>
            <a:ln w="38100">
              <a:solidFill>
                <a:srgbClr val="AD83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/>
            <p:cNvCxnSpPr/>
            <p:nvPr/>
          </p:nvCxnSpPr>
          <p:spPr>
            <a:xfrm>
              <a:off x="1889760" y="11018520"/>
              <a:ext cx="3923404" cy="0"/>
            </a:xfrm>
            <a:prstGeom prst="line">
              <a:avLst/>
            </a:prstGeom>
            <a:ln w="38100">
              <a:solidFill>
                <a:srgbClr val="AD83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/>
            <p:cNvCxnSpPr/>
            <p:nvPr/>
          </p:nvCxnSpPr>
          <p:spPr>
            <a:xfrm>
              <a:off x="5808396" y="11018520"/>
              <a:ext cx="0" cy="317160"/>
            </a:xfrm>
            <a:prstGeom prst="line">
              <a:avLst/>
            </a:prstGeom>
            <a:ln w="38100">
              <a:solidFill>
                <a:srgbClr val="AD83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4352A855-C708-4D72-AFC2-BC5CB08E2635}"/>
              </a:ext>
            </a:extLst>
          </p:cNvPr>
          <p:cNvSpPr/>
          <p:nvPr/>
        </p:nvSpPr>
        <p:spPr>
          <a:xfrm>
            <a:off x="1795385" y="3562120"/>
            <a:ext cx="3189501" cy="3483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C8D2861-96BB-46F5-BEF2-1EE51D4F176D}"/>
              </a:ext>
            </a:extLst>
          </p:cNvPr>
          <p:cNvSpPr/>
          <p:nvPr/>
        </p:nvSpPr>
        <p:spPr>
          <a:xfrm>
            <a:off x="1668569" y="3108805"/>
            <a:ext cx="1780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Propulsion</a:t>
            </a:r>
          </a:p>
        </p:txBody>
      </p:sp>
      <p:cxnSp>
        <p:nvCxnSpPr>
          <p:cNvPr id="7" name="Gewinkelter Verbinder 458">
            <a:extLst>
              <a:ext uri="{FF2B5EF4-FFF2-40B4-BE49-F238E27FC236}">
                <a16:creationId xmlns:a16="http://schemas.microsoft.com/office/drawing/2014/main" id="{8DFBD9DA-B61A-40B8-8577-2938D060CE5B}"/>
              </a:ext>
            </a:extLst>
          </p:cNvPr>
          <p:cNvCxnSpPr/>
          <p:nvPr/>
        </p:nvCxnSpPr>
        <p:spPr>
          <a:xfrm rot="10800000" flipV="1">
            <a:off x="4991463" y="2187988"/>
            <a:ext cx="1434724" cy="1381347"/>
          </a:xfrm>
          <a:prstGeom prst="bentConnector3">
            <a:avLst>
              <a:gd name="adj1" fmla="val 99665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C09178-A54D-4CC0-9AD2-46A8D06AB490}"/>
              </a:ext>
            </a:extLst>
          </p:cNvPr>
          <p:cNvSpPr/>
          <p:nvPr/>
        </p:nvSpPr>
        <p:spPr>
          <a:xfrm>
            <a:off x="1947785" y="3714520"/>
            <a:ext cx="2209477" cy="724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Thruster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4474821-6C26-4AF6-BC9D-643C4084685E}"/>
              </a:ext>
            </a:extLst>
          </p:cNvPr>
          <p:cNvSpPr/>
          <p:nvPr/>
        </p:nvSpPr>
        <p:spPr>
          <a:xfrm>
            <a:off x="1947784" y="4521863"/>
            <a:ext cx="2209477" cy="724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Propellant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2DCDF17-D89A-442E-904E-68738656E62E}"/>
              </a:ext>
            </a:extLst>
          </p:cNvPr>
          <p:cNvSpPr/>
          <p:nvPr/>
        </p:nvSpPr>
        <p:spPr>
          <a:xfrm>
            <a:off x="1947783" y="5362429"/>
            <a:ext cx="2209478" cy="724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Power Supply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1080E85-AE0E-491C-9A59-6B2FDECBFA19}"/>
              </a:ext>
            </a:extLst>
          </p:cNvPr>
          <p:cNvSpPr/>
          <p:nvPr/>
        </p:nvSpPr>
        <p:spPr>
          <a:xfrm>
            <a:off x="1947783" y="6202995"/>
            <a:ext cx="2209478" cy="724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Tank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1B96FC6-B494-4D90-ACA3-6884430724C0}"/>
              </a:ext>
            </a:extLst>
          </p:cNvPr>
          <p:cNvCxnSpPr/>
          <p:nvPr/>
        </p:nvCxnSpPr>
        <p:spPr>
          <a:xfrm>
            <a:off x="4152475" y="4845105"/>
            <a:ext cx="830173" cy="6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F0F1C77-7862-44F6-8F38-81AA10F33D33}"/>
              </a:ext>
            </a:extLst>
          </p:cNvPr>
          <p:cNvCxnSpPr/>
          <p:nvPr/>
        </p:nvCxnSpPr>
        <p:spPr>
          <a:xfrm>
            <a:off x="4152475" y="6566033"/>
            <a:ext cx="830173" cy="6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ED1B226-FC98-4B85-9855-3983E90C26D9}"/>
              </a:ext>
            </a:extLst>
          </p:cNvPr>
          <p:cNvCxnSpPr/>
          <p:nvPr/>
        </p:nvCxnSpPr>
        <p:spPr>
          <a:xfrm>
            <a:off x="4168565" y="4011335"/>
            <a:ext cx="830173" cy="6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00CA667-5916-44FC-8E8F-209FAC6B24DB}"/>
              </a:ext>
            </a:extLst>
          </p:cNvPr>
          <p:cNvCxnSpPr/>
          <p:nvPr/>
        </p:nvCxnSpPr>
        <p:spPr>
          <a:xfrm>
            <a:off x="4166327" y="4067579"/>
            <a:ext cx="830173" cy="681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2FCD7DA-93A9-4AAB-8E76-8B1CB4A61ECD}"/>
              </a:ext>
            </a:extLst>
          </p:cNvPr>
          <p:cNvCxnSpPr/>
          <p:nvPr/>
        </p:nvCxnSpPr>
        <p:spPr>
          <a:xfrm>
            <a:off x="4168565" y="4122600"/>
            <a:ext cx="830173" cy="681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0100D9E-0B5C-4388-A4A6-C0331141BA64}"/>
              </a:ext>
            </a:extLst>
          </p:cNvPr>
          <p:cNvCxnSpPr/>
          <p:nvPr/>
        </p:nvCxnSpPr>
        <p:spPr>
          <a:xfrm>
            <a:off x="4166000" y="4183992"/>
            <a:ext cx="830173" cy="681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8B45814-0F25-408C-B2FA-0FB9C6C44595}"/>
              </a:ext>
            </a:extLst>
          </p:cNvPr>
          <p:cNvCxnSpPr/>
          <p:nvPr/>
        </p:nvCxnSpPr>
        <p:spPr>
          <a:xfrm>
            <a:off x="4155669" y="5642254"/>
            <a:ext cx="830173" cy="6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FC4D6FF-695C-4746-AB32-9F3418A778B2}"/>
              </a:ext>
            </a:extLst>
          </p:cNvPr>
          <p:cNvCxnSpPr/>
          <p:nvPr/>
        </p:nvCxnSpPr>
        <p:spPr>
          <a:xfrm>
            <a:off x="4153431" y="5698498"/>
            <a:ext cx="830173" cy="681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4396DCF-5342-4055-B9AF-7469E8C29E64}"/>
              </a:ext>
            </a:extLst>
          </p:cNvPr>
          <p:cNvCxnSpPr/>
          <p:nvPr/>
        </p:nvCxnSpPr>
        <p:spPr>
          <a:xfrm>
            <a:off x="4155669" y="5753519"/>
            <a:ext cx="830173" cy="681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83C0D0E-37D9-44BA-85E1-E3A7A2D1E920}"/>
              </a:ext>
            </a:extLst>
          </p:cNvPr>
          <p:cNvCxnSpPr/>
          <p:nvPr/>
        </p:nvCxnSpPr>
        <p:spPr>
          <a:xfrm>
            <a:off x="4153104" y="5814911"/>
            <a:ext cx="830173" cy="681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CB65F044-4F8C-44EE-ACCD-B6EBCA0B9BA5}"/>
              </a:ext>
            </a:extLst>
          </p:cNvPr>
          <p:cNvSpPr/>
          <p:nvPr/>
        </p:nvSpPr>
        <p:spPr>
          <a:xfrm>
            <a:off x="5813164" y="11200587"/>
            <a:ext cx="3813242" cy="7587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Power</a:t>
            </a:r>
            <a:r>
              <a:rPr lang="en-GB" sz="2800" b="1" dirty="0"/>
              <a:t> </a:t>
            </a:r>
            <a:r>
              <a:rPr lang="en-GB" sz="2800" b="1" dirty="0">
                <a:solidFill>
                  <a:schemeClr val="tx1"/>
                </a:solidFill>
              </a:rPr>
              <a:t>budget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99F0C6D-F7DE-47F5-90DF-D4F20A228F22}"/>
              </a:ext>
            </a:extLst>
          </p:cNvPr>
          <p:cNvSpPr/>
          <p:nvPr/>
        </p:nvSpPr>
        <p:spPr>
          <a:xfrm>
            <a:off x="9809044" y="11183955"/>
            <a:ext cx="3813242" cy="758757"/>
          </a:xfrm>
          <a:prstGeom prst="rect">
            <a:avLst/>
          </a:prstGeom>
          <a:solidFill>
            <a:srgbClr val="AD838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Heat budget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DCFBE04-298C-4386-8AD7-E57EBAC67114}"/>
              </a:ext>
            </a:extLst>
          </p:cNvPr>
          <p:cNvGrpSpPr/>
          <p:nvPr/>
        </p:nvGrpSpPr>
        <p:grpSpPr>
          <a:xfrm>
            <a:off x="1817284" y="7046029"/>
            <a:ext cx="3813242" cy="4896684"/>
            <a:chOff x="1385651" y="7062659"/>
            <a:chExt cx="3813242" cy="4896684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5C2A4D54-517D-41CA-8DB0-A29B5FA989C5}"/>
                </a:ext>
              </a:extLst>
            </p:cNvPr>
            <p:cNvSpPr/>
            <p:nvPr/>
          </p:nvSpPr>
          <p:spPr>
            <a:xfrm>
              <a:off x="1385651" y="11200586"/>
              <a:ext cx="3813242" cy="7587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Mass budget</a:t>
              </a:r>
            </a:p>
          </p:txBody>
        </p: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F502D58A-FFA1-4CC3-9890-077FF4E82D08}"/>
                </a:ext>
              </a:extLst>
            </p:cNvPr>
            <p:cNvCxnSpPr/>
            <p:nvPr/>
          </p:nvCxnSpPr>
          <p:spPr>
            <a:xfrm flipV="1">
              <a:off x="1385651" y="7062659"/>
              <a:ext cx="0" cy="41379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hteck 33">
            <a:extLst>
              <a:ext uri="{FF2B5EF4-FFF2-40B4-BE49-F238E27FC236}">
                <a16:creationId xmlns:a16="http://schemas.microsoft.com/office/drawing/2014/main" id="{0A436D8D-4868-4AEF-A223-3A0ED888F608}"/>
              </a:ext>
            </a:extLst>
          </p:cNvPr>
          <p:cNvSpPr/>
          <p:nvPr/>
        </p:nvSpPr>
        <p:spPr>
          <a:xfrm>
            <a:off x="6426187" y="1829742"/>
            <a:ext cx="2120630" cy="7164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Orbit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3D824B5-330B-4E9F-8248-E06FFBEC54F4}"/>
              </a:ext>
            </a:extLst>
          </p:cNvPr>
          <p:cNvSpPr/>
          <p:nvPr/>
        </p:nvSpPr>
        <p:spPr>
          <a:xfrm>
            <a:off x="18833415" y="1075995"/>
            <a:ext cx="2945027" cy="16485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DBBC8DA-A139-422D-AD7A-63F28489EE5A}"/>
              </a:ext>
            </a:extLst>
          </p:cNvPr>
          <p:cNvGrpSpPr/>
          <p:nvPr/>
        </p:nvGrpSpPr>
        <p:grpSpPr>
          <a:xfrm>
            <a:off x="19011901" y="1075995"/>
            <a:ext cx="2672635" cy="1631216"/>
            <a:chOff x="19011901" y="1075995"/>
            <a:chExt cx="2672635" cy="1631216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F8187A43-D3C1-4DE5-9F62-DD99EDD06062}"/>
                </a:ext>
              </a:extLst>
            </p:cNvPr>
            <p:cNvCxnSpPr/>
            <p:nvPr/>
          </p:nvCxnSpPr>
          <p:spPr>
            <a:xfrm>
              <a:off x="19011903" y="1307576"/>
              <a:ext cx="16833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0526852F-EE53-4F4A-A70A-2758EC34A445}"/>
                </a:ext>
              </a:extLst>
            </p:cNvPr>
            <p:cNvCxnSpPr/>
            <p:nvPr/>
          </p:nvCxnSpPr>
          <p:spPr>
            <a:xfrm>
              <a:off x="19011902" y="1589516"/>
              <a:ext cx="168332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F60CD37D-D64D-4307-9272-C6056D89033C}"/>
                </a:ext>
              </a:extLst>
            </p:cNvPr>
            <p:cNvCxnSpPr/>
            <p:nvPr/>
          </p:nvCxnSpPr>
          <p:spPr>
            <a:xfrm>
              <a:off x="19011902" y="1891603"/>
              <a:ext cx="168332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F2427310-6D77-475F-BE40-E210D92317C8}"/>
                </a:ext>
              </a:extLst>
            </p:cNvPr>
            <p:cNvSpPr/>
            <p:nvPr/>
          </p:nvSpPr>
          <p:spPr>
            <a:xfrm>
              <a:off x="20820389" y="1075995"/>
              <a:ext cx="864147" cy="16312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000" dirty="0"/>
                <a:t>Mass</a:t>
              </a:r>
              <a:br>
                <a:rPr lang="en-US" sz="2000" dirty="0"/>
              </a:br>
              <a:r>
                <a:rPr lang="en-US" sz="2000" dirty="0"/>
                <a:t>Power</a:t>
              </a:r>
              <a:br>
                <a:rPr lang="en-US" sz="2000" dirty="0"/>
              </a:br>
              <a:r>
                <a:rPr lang="en-US" sz="2000" dirty="0"/>
                <a:t>Heat</a:t>
              </a:r>
              <a:br>
                <a:rPr lang="en-US" sz="2000" dirty="0"/>
              </a:br>
              <a:r>
                <a:rPr lang="en-US" sz="2000" dirty="0"/>
                <a:t>Data</a:t>
              </a:r>
              <a:br>
                <a:rPr lang="en-US" sz="2000" dirty="0"/>
              </a:br>
              <a:r>
                <a:rPr lang="en-US" sz="2000" dirty="0"/>
                <a:t>Orbit</a:t>
              </a:r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FF752B04-4FD0-4A49-9946-ED41830D218B}"/>
                </a:ext>
              </a:extLst>
            </p:cNvPr>
            <p:cNvCxnSpPr/>
            <p:nvPr/>
          </p:nvCxnSpPr>
          <p:spPr>
            <a:xfrm>
              <a:off x="19011901" y="2187989"/>
              <a:ext cx="168332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89CF4E92-E3C6-486A-BA37-F0AFADCA49EF}"/>
                </a:ext>
              </a:extLst>
            </p:cNvPr>
            <p:cNvCxnSpPr/>
            <p:nvPr/>
          </p:nvCxnSpPr>
          <p:spPr>
            <a:xfrm>
              <a:off x="19011901" y="2527887"/>
              <a:ext cx="1683327" cy="0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feld 42"/>
          <p:cNvSpPr txBox="1"/>
          <p:nvPr/>
        </p:nvSpPr>
        <p:spPr>
          <a:xfrm>
            <a:off x="544749" y="544747"/>
            <a:ext cx="6788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Propulsion System </a:t>
            </a:r>
            <a:r>
              <a:rPr lang="en-US" sz="4400" b="1" dirty="0"/>
              <a:t>Relations</a:t>
            </a:r>
            <a:endParaRPr lang="en-US" sz="3600" b="1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E99F0C6D-F7DE-47F5-90DF-D4F20A228F22}"/>
              </a:ext>
            </a:extLst>
          </p:cNvPr>
          <p:cNvSpPr/>
          <p:nvPr/>
        </p:nvSpPr>
        <p:spPr>
          <a:xfrm>
            <a:off x="13804923" y="11183954"/>
            <a:ext cx="3813242" cy="7587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On-board Computer</a:t>
            </a:r>
            <a:endParaRPr lang="en-GB" sz="2800" b="1" dirty="0">
              <a:solidFill>
                <a:schemeClr val="tx1"/>
              </a:solidFill>
            </a:endParaRPr>
          </a:p>
        </p:txBody>
      </p:sp>
      <p:grpSp>
        <p:nvGrpSpPr>
          <p:cNvPr id="73" name="Gruppieren 72"/>
          <p:cNvGrpSpPr/>
          <p:nvPr/>
        </p:nvGrpSpPr>
        <p:grpSpPr>
          <a:xfrm>
            <a:off x="2084721" y="7043561"/>
            <a:ext cx="11729728" cy="4166283"/>
            <a:chOff x="1889760" y="7169397"/>
            <a:chExt cx="3923404" cy="4166283"/>
          </a:xfrm>
        </p:grpSpPr>
        <p:cxnSp>
          <p:nvCxnSpPr>
            <p:cNvPr id="74" name="Gerader Verbinder 73"/>
            <p:cNvCxnSpPr/>
            <p:nvPr/>
          </p:nvCxnSpPr>
          <p:spPr>
            <a:xfrm>
              <a:off x="1889760" y="7169397"/>
              <a:ext cx="0" cy="372212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r Verbinder 74"/>
            <p:cNvCxnSpPr/>
            <p:nvPr/>
          </p:nvCxnSpPr>
          <p:spPr>
            <a:xfrm>
              <a:off x="1889760" y="10891520"/>
              <a:ext cx="392340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r Verbinder 75"/>
            <p:cNvCxnSpPr/>
            <p:nvPr/>
          </p:nvCxnSpPr>
          <p:spPr>
            <a:xfrm flipH="1">
              <a:off x="5808396" y="10891520"/>
              <a:ext cx="4768" cy="44416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Gerader Verbinder 81"/>
          <p:cNvCxnSpPr/>
          <p:nvPr/>
        </p:nvCxnSpPr>
        <p:spPr>
          <a:xfrm flipH="1" flipV="1">
            <a:off x="784860" y="3569335"/>
            <a:ext cx="984508" cy="607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feld 82"/>
              <p:cNvSpPr txBox="1"/>
              <p:nvPr/>
            </p:nvSpPr>
            <p:spPr>
              <a:xfrm>
                <a:off x="6361952" y="3183564"/>
                <a:ext cx="7260334" cy="5762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 smtClean="0"/>
                  <a:t>Main System Drivers</a:t>
                </a:r>
                <a:r>
                  <a:rPr lang="en-GB" sz="2800" dirty="0" smtClean="0"/>
                  <a:t>: 		</a:t>
                </a:r>
              </a:p>
              <a:p>
                <a:r>
                  <a:rPr lang="en-GB" sz="2800" dirty="0" smtClean="0"/>
                  <a:t/>
                </a:r>
                <a:br>
                  <a:rPr lang="en-GB" sz="2800" dirty="0" smtClean="0"/>
                </a:br>
                <a:r>
                  <a:rPr lang="en-GB" sz="2800" dirty="0" smtClean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𝑚𝑎𝑛𝑒𝑢𝑣𝑟𝑒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de-DE" sz="28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𝐴𝐷𝐶</m:t>
                        </m:r>
                      </m:sub>
                    </m:sSub>
                  </m:oMath>
                </a14:m>
                <a:r>
                  <a:rPr lang="en-GB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2800" i="1" smtClean="0">
                            <a:latin typeface="Cambria Math" panose="02040503050406030204" pitchFamily="18" charset="0"/>
                          </a:rPr>
                          <m:t>𝑡𝑟𝑎𝑛𝑠𝑓𝑒𝑟</m:t>
                        </m:r>
                      </m:sub>
                    </m:sSub>
                  </m:oMath>
                </a14:m>
                <a:endParaRPr lang="en-GB" sz="2800" dirty="0" smtClean="0"/>
              </a:p>
              <a:p>
                <a:endParaRPr lang="en-GB" sz="2800" dirty="0"/>
              </a:p>
              <a:p>
                <a:r>
                  <a:rPr lang="en-GB" sz="2800" b="1" dirty="0" smtClean="0"/>
                  <a:t>Relevant Component Parameters:</a:t>
                </a:r>
              </a:p>
              <a:p>
                <a:r>
                  <a:rPr lang="en-GB" sz="2800" dirty="0"/>
                  <a:t>	</a:t>
                </a:r>
                <a:r>
                  <a:rPr lang="en-GB" sz="2800" dirty="0" smtClean="0"/>
                  <a:t>Thruster</a:t>
                </a:r>
              </a:p>
              <a:p>
                <a:r>
                  <a:rPr lang="en-GB" sz="2800" dirty="0"/>
                  <a:t>	</a:t>
                </a:r>
                <a:r>
                  <a:rPr lang="en-GB" sz="2800" dirty="0" smtClean="0"/>
                  <a:t>	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80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GB" sz="280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GB" sz="28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GB" sz="280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𝑡h𝑟𝑢𝑠𝑡</m:t>
                        </m:r>
                      </m:sub>
                    </m:sSub>
                    <m:r>
                      <a:rPr lang="en-GB" sz="280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 smtClean="0">
                            <a:latin typeface="Cambria Math" panose="02040503050406030204" pitchFamily="18" charset="0"/>
                          </a:rPr>
                          <m:t>𝑒𝑙𝑒𝑐</m:t>
                        </m:r>
                      </m:sub>
                    </m:sSub>
                  </m:oMath>
                </a14:m>
                <a:r>
                  <a:rPr lang="en-GB" sz="2800" dirty="0" smtClean="0"/>
                  <a:t>, propellant type</a:t>
                </a:r>
                <a:endParaRPr lang="en-GB" sz="2800" dirty="0"/>
              </a:p>
              <a:p>
                <a:r>
                  <a:rPr lang="en-GB" sz="2800" dirty="0"/>
                  <a:t>	</a:t>
                </a:r>
                <a:r>
                  <a:rPr lang="en-GB" sz="2800" dirty="0" smtClean="0"/>
                  <a:t>Propellant</a:t>
                </a:r>
              </a:p>
              <a:p>
                <a:r>
                  <a:rPr lang="en-GB" sz="2800" dirty="0"/>
                  <a:t>	</a:t>
                </a:r>
                <a:r>
                  <a:rPr lang="en-GB" sz="2800" dirty="0" smtClean="0"/>
                  <a:t>	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𝑠𝑡𝑜𝑟𝑒</m:t>
                        </m:r>
                      </m:sub>
                    </m:sSub>
                  </m:oMath>
                </a14:m>
                <a:r>
                  <a:rPr lang="en-GB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800" i="1" smtClean="0">
                            <a:latin typeface="Cambria Math" panose="02040503050406030204" pitchFamily="18" charset="0"/>
                          </a:rPr>
                          <m:t>𝑠𝑡𝑜𝑟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GB" sz="2800" dirty="0" smtClean="0"/>
                  <a:t>, storability, margin</a:t>
                </a:r>
              </a:p>
              <a:p>
                <a:r>
                  <a:rPr lang="en-GB" sz="2800" dirty="0"/>
                  <a:t>	</a:t>
                </a:r>
                <a:r>
                  <a:rPr lang="en-GB" sz="2800" dirty="0" smtClean="0"/>
                  <a:t>Power Supply</a:t>
                </a:r>
              </a:p>
              <a:p>
                <a:r>
                  <a:rPr lang="en-GB" sz="2800" dirty="0"/>
                  <a:t>	</a:t>
                </a:r>
                <a:r>
                  <a:rPr lang="en-GB" sz="2800" dirty="0" smtClean="0"/>
                  <a:t>	</a:t>
                </a:r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𝑐𝑜𝑛𝑣𝑒𝑟𝑡</m:t>
                        </m:r>
                      </m:sub>
                    </m:sSub>
                  </m:oMath>
                </a14:m>
                <a:r>
                  <a:rPr lang="en-GB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 smtClean="0">
                            <a:latin typeface="Cambria Math" panose="02040503050406030204" pitchFamily="18" charset="0"/>
                          </a:rPr>
                          <m:t>𝑠𝑢𝑝𝑝𝑙𝑦</m:t>
                        </m:r>
                      </m:sub>
                    </m:sSub>
                  </m:oMath>
                </a14:m>
                <a:endParaRPr lang="en-GB" sz="2800" dirty="0" smtClean="0"/>
              </a:p>
              <a:p>
                <a:r>
                  <a:rPr lang="en-GB" sz="2800" dirty="0"/>
                  <a:t>	</a:t>
                </a:r>
                <a:r>
                  <a:rPr lang="en-GB" sz="2800" dirty="0" smtClean="0"/>
                  <a:t>Tank</a:t>
                </a:r>
              </a:p>
              <a:p>
                <a:r>
                  <a:rPr lang="en-GB" sz="2800" dirty="0"/>
                  <a:t>	</a:t>
                </a:r>
                <a:r>
                  <a:rPr lang="en-GB" sz="2800" dirty="0" smtClean="0"/>
                  <a:t>	</a:t>
                </a:r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800" i="1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de-DE" sz="2800" b="0" i="0" dirty="0" smtClean="0">
                    <a:latin typeface="+mj-lt"/>
                  </a:rPr>
                  <a:t>V</a:t>
                </a:r>
                <a:r>
                  <a:rPr lang="en-GB" sz="2800" dirty="0" smtClean="0"/>
                  <a:t> </a:t>
                </a:r>
              </a:p>
            </p:txBody>
          </p:sp>
        </mc:Choice>
        <mc:Fallback xmlns="">
          <p:sp>
            <p:nvSpPr>
              <p:cNvPr id="83" name="Textfeld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952" y="3183564"/>
                <a:ext cx="7260334" cy="5762347"/>
              </a:xfrm>
              <a:prstGeom prst="rect">
                <a:avLst/>
              </a:prstGeom>
              <a:blipFill>
                <a:blip r:embed="rId2"/>
                <a:stretch>
                  <a:fillRect l="-1763" t="-951" b="-200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Herz 3"/>
          <p:cNvSpPr/>
          <p:nvPr/>
        </p:nvSpPr>
        <p:spPr>
          <a:xfrm>
            <a:off x="2192345" y="10155966"/>
            <a:ext cx="354849" cy="303374"/>
          </a:xfrm>
          <a:prstGeom prst="hear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2654817" y="10144217"/>
            <a:ext cx="293830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GB" b="1" dirty="0" smtClean="0"/>
              <a:t>Health Monitoring Data Rate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 22"/>
              <p:cNvSpPr/>
              <p:nvPr/>
            </p:nvSpPr>
            <p:spPr>
              <a:xfrm>
                <a:off x="2654817" y="9590315"/>
                <a:ext cx="1980222" cy="369332"/>
              </a:xfrm>
              <a:prstGeom prst="rect">
                <a:avLst/>
              </a:prstGeom>
              <a:solidFill>
                <a:srgbClr val="AD8383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1" dirty="0"/>
                      <m:t>(1−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de-DE" b="1" dirty="0" smtClean="0"/>
                  <a:t> </a:t>
                </a:r>
                <a:r>
                  <a:rPr lang="en-GB" b="1" dirty="0" smtClean="0"/>
                  <a:t>Waste heat</a:t>
                </a:r>
                <a:endParaRPr lang="en-GB" b="1" dirty="0"/>
              </a:p>
            </p:txBody>
          </p:sp>
        </mc:Choice>
        <mc:Fallback xmlns="">
          <p:sp>
            <p:nvSpPr>
              <p:cNvPr id="23" name="Rechteck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817" y="9590315"/>
                <a:ext cx="1980222" cy="369332"/>
              </a:xfrm>
              <a:prstGeom prst="rect">
                <a:avLst/>
              </a:prstGeom>
              <a:blipFill>
                <a:blip r:embed="rId3"/>
                <a:stretch>
                  <a:fillRect l="-926" t="-8197" r="-2160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onne 24"/>
          <p:cNvSpPr/>
          <p:nvPr/>
        </p:nvSpPr>
        <p:spPr>
          <a:xfrm>
            <a:off x="2174514" y="9586296"/>
            <a:ext cx="425406" cy="367192"/>
          </a:xfrm>
          <a:prstGeom prst="sun">
            <a:avLst/>
          </a:prstGeom>
          <a:solidFill>
            <a:srgbClr val="AD8383"/>
          </a:solidFill>
          <a:ln>
            <a:solidFill>
              <a:srgbClr val="AD83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41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feld 32"/>
          <p:cNvSpPr txBox="1"/>
          <p:nvPr/>
        </p:nvSpPr>
        <p:spPr>
          <a:xfrm>
            <a:off x="544749" y="544747"/>
            <a:ext cx="61283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Payload System </a:t>
            </a:r>
            <a:r>
              <a:rPr lang="en-US" sz="4400" b="1" dirty="0"/>
              <a:t>Relations</a:t>
            </a:r>
            <a:endParaRPr lang="en-US" sz="3600" b="1" dirty="0"/>
          </a:p>
        </p:txBody>
      </p:sp>
      <p:sp>
        <p:nvSpPr>
          <p:cNvPr id="34" name="Rechteck 33"/>
          <p:cNvSpPr/>
          <p:nvPr/>
        </p:nvSpPr>
        <p:spPr>
          <a:xfrm>
            <a:off x="1817284" y="3800344"/>
            <a:ext cx="3183704" cy="7164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solidFill>
                  <a:schemeClr val="tx1"/>
                </a:solidFill>
              </a:rPr>
              <a:t>Payload</a:t>
            </a:r>
          </a:p>
        </p:txBody>
      </p:sp>
      <p:sp>
        <p:nvSpPr>
          <p:cNvPr id="41" name="Rechteck 40"/>
          <p:cNvSpPr/>
          <p:nvPr/>
        </p:nvSpPr>
        <p:spPr>
          <a:xfrm>
            <a:off x="6426187" y="1829742"/>
            <a:ext cx="2120630" cy="7164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Orbit</a:t>
            </a:r>
          </a:p>
        </p:txBody>
      </p:sp>
      <p:cxnSp>
        <p:nvCxnSpPr>
          <p:cNvPr id="46" name="Gerader Verbinder 45"/>
          <p:cNvCxnSpPr/>
          <p:nvPr/>
        </p:nvCxnSpPr>
        <p:spPr>
          <a:xfrm flipH="1">
            <a:off x="1889761" y="4516837"/>
            <a:ext cx="21683" cy="65016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/>
          <p:cNvCxnSpPr/>
          <p:nvPr/>
        </p:nvCxnSpPr>
        <p:spPr>
          <a:xfrm>
            <a:off x="1889760" y="11018520"/>
            <a:ext cx="3923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/>
          <p:nvPr/>
        </p:nvCxnSpPr>
        <p:spPr>
          <a:xfrm>
            <a:off x="5813164" y="11018520"/>
            <a:ext cx="0" cy="193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>
            <a:off x="1993403" y="4516837"/>
            <a:ext cx="0" cy="6378315"/>
          </a:xfrm>
          <a:prstGeom prst="line">
            <a:avLst/>
          </a:prstGeom>
          <a:ln w="38100">
            <a:solidFill>
              <a:srgbClr val="AD8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>
            <a:off x="1993403" y="10895152"/>
            <a:ext cx="7839455" cy="0"/>
          </a:xfrm>
          <a:prstGeom prst="line">
            <a:avLst/>
          </a:prstGeom>
          <a:ln w="38100">
            <a:solidFill>
              <a:srgbClr val="AD8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/>
          <p:nvPr/>
        </p:nvCxnSpPr>
        <p:spPr>
          <a:xfrm>
            <a:off x="9823331" y="10895152"/>
            <a:ext cx="0" cy="317160"/>
          </a:xfrm>
          <a:prstGeom prst="line">
            <a:avLst/>
          </a:prstGeom>
          <a:ln w="38100">
            <a:solidFill>
              <a:srgbClr val="AD8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>
            <a:extLst>
              <a:ext uri="{FF2B5EF4-FFF2-40B4-BE49-F238E27FC236}">
                <a16:creationId xmlns:a16="http://schemas.microsoft.com/office/drawing/2014/main" id="{CB65F044-4F8C-44EE-ACCD-B6EBCA0B9BA5}"/>
              </a:ext>
            </a:extLst>
          </p:cNvPr>
          <p:cNvSpPr/>
          <p:nvPr/>
        </p:nvSpPr>
        <p:spPr>
          <a:xfrm>
            <a:off x="5813164" y="11200587"/>
            <a:ext cx="3813242" cy="7587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Power</a:t>
            </a:r>
            <a:r>
              <a:rPr lang="en-GB" sz="2800" b="1" dirty="0"/>
              <a:t> </a:t>
            </a:r>
            <a:r>
              <a:rPr lang="en-GB" sz="2800" b="1" dirty="0">
                <a:solidFill>
                  <a:schemeClr val="tx1"/>
                </a:solidFill>
              </a:rPr>
              <a:t>budget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E99F0C6D-F7DE-47F5-90DF-D4F20A228F22}"/>
              </a:ext>
            </a:extLst>
          </p:cNvPr>
          <p:cNvSpPr/>
          <p:nvPr/>
        </p:nvSpPr>
        <p:spPr>
          <a:xfrm>
            <a:off x="9809044" y="11183955"/>
            <a:ext cx="3813242" cy="758757"/>
          </a:xfrm>
          <a:prstGeom prst="rect">
            <a:avLst/>
          </a:prstGeom>
          <a:solidFill>
            <a:srgbClr val="AD838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Heat budget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5C2A4D54-517D-41CA-8DB0-A29B5FA989C5}"/>
              </a:ext>
            </a:extLst>
          </p:cNvPr>
          <p:cNvSpPr/>
          <p:nvPr/>
        </p:nvSpPr>
        <p:spPr>
          <a:xfrm>
            <a:off x="1817284" y="11183956"/>
            <a:ext cx="3813242" cy="75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Mass budget</a:t>
            </a: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F502D58A-FFA1-4CC3-9890-077FF4E82D08}"/>
              </a:ext>
            </a:extLst>
          </p:cNvPr>
          <p:cNvCxnSpPr/>
          <p:nvPr/>
        </p:nvCxnSpPr>
        <p:spPr>
          <a:xfrm flipV="1">
            <a:off x="1817284" y="4516837"/>
            <a:ext cx="0" cy="6667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E99F0C6D-F7DE-47F5-90DF-D4F20A228F22}"/>
              </a:ext>
            </a:extLst>
          </p:cNvPr>
          <p:cNvSpPr/>
          <p:nvPr/>
        </p:nvSpPr>
        <p:spPr>
          <a:xfrm>
            <a:off x="13804923" y="11183954"/>
            <a:ext cx="3813242" cy="7587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On-board Computer</a:t>
            </a:r>
            <a:endParaRPr lang="en-GB" sz="2800" b="1" dirty="0">
              <a:solidFill>
                <a:schemeClr val="tx1"/>
              </a:solidFill>
            </a:endParaRPr>
          </a:p>
        </p:txBody>
      </p:sp>
      <p:cxnSp>
        <p:nvCxnSpPr>
          <p:cNvPr id="60" name="Gerader Verbinder 59"/>
          <p:cNvCxnSpPr/>
          <p:nvPr/>
        </p:nvCxnSpPr>
        <p:spPr>
          <a:xfrm>
            <a:off x="2084721" y="4516837"/>
            <a:ext cx="0" cy="624884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>
            <a:off x="2084721" y="10765684"/>
            <a:ext cx="1172972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/>
          <p:cNvCxnSpPr/>
          <p:nvPr/>
        </p:nvCxnSpPr>
        <p:spPr>
          <a:xfrm flipH="1">
            <a:off x="13800194" y="10765684"/>
            <a:ext cx="14255" cy="44416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winkelter Verbinder 458">
            <a:extLst>
              <a:ext uri="{FF2B5EF4-FFF2-40B4-BE49-F238E27FC236}">
                <a16:creationId xmlns:a16="http://schemas.microsoft.com/office/drawing/2014/main" id="{8DFBD9DA-B61A-40B8-8577-2938D060CE5B}"/>
              </a:ext>
            </a:extLst>
          </p:cNvPr>
          <p:cNvCxnSpPr/>
          <p:nvPr/>
        </p:nvCxnSpPr>
        <p:spPr>
          <a:xfrm rot="10800000" flipV="1">
            <a:off x="5000988" y="2340388"/>
            <a:ext cx="1434724" cy="1381347"/>
          </a:xfrm>
          <a:prstGeom prst="bentConnector3">
            <a:avLst>
              <a:gd name="adj1" fmla="val 99665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/>
          <p:cNvGrpSpPr/>
          <p:nvPr/>
        </p:nvGrpSpPr>
        <p:grpSpPr>
          <a:xfrm>
            <a:off x="18833415" y="1075995"/>
            <a:ext cx="2945027" cy="1648587"/>
            <a:chOff x="18833415" y="1075995"/>
            <a:chExt cx="2945027" cy="1648587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3D824B5-330B-4E9F-8248-E06FFBEC54F4}"/>
                </a:ext>
              </a:extLst>
            </p:cNvPr>
            <p:cNvSpPr/>
            <p:nvPr/>
          </p:nvSpPr>
          <p:spPr>
            <a:xfrm>
              <a:off x="18833415" y="1075995"/>
              <a:ext cx="2945027" cy="16485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7DBBC8DA-A139-422D-AD7A-63F28489EE5A}"/>
                </a:ext>
              </a:extLst>
            </p:cNvPr>
            <p:cNvGrpSpPr/>
            <p:nvPr/>
          </p:nvGrpSpPr>
          <p:grpSpPr>
            <a:xfrm>
              <a:off x="19011901" y="1075995"/>
              <a:ext cx="2672635" cy="1631216"/>
              <a:chOff x="19011901" y="1075995"/>
              <a:chExt cx="2672635" cy="1631216"/>
            </a:xfrm>
          </p:grpSpPr>
          <p:cxnSp>
            <p:nvCxnSpPr>
              <p:cNvPr id="36" name="Gerader Verbinder 35">
                <a:extLst>
                  <a:ext uri="{FF2B5EF4-FFF2-40B4-BE49-F238E27FC236}">
                    <a16:creationId xmlns:a16="http://schemas.microsoft.com/office/drawing/2014/main" id="{F8187A43-D3C1-4DE5-9F62-DD99EDD06062}"/>
                  </a:ext>
                </a:extLst>
              </p:cNvPr>
              <p:cNvCxnSpPr/>
              <p:nvPr/>
            </p:nvCxnSpPr>
            <p:spPr>
              <a:xfrm>
                <a:off x="19011903" y="1307576"/>
                <a:ext cx="168332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0526852F-EE53-4F4A-A70A-2758EC34A445}"/>
                  </a:ext>
                </a:extLst>
              </p:cNvPr>
              <p:cNvCxnSpPr/>
              <p:nvPr/>
            </p:nvCxnSpPr>
            <p:spPr>
              <a:xfrm>
                <a:off x="19011902" y="1589516"/>
                <a:ext cx="168332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F60CD37D-D64D-4307-9272-C6056D89033C}"/>
                  </a:ext>
                </a:extLst>
              </p:cNvPr>
              <p:cNvCxnSpPr/>
              <p:nvPr/>
            </p:nvCxnSpPr>
            <p:spPr>
              <a:xfrm>
                <a:off x="19011902" y="1891603"/>
                <a:ext cx="168332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F2427310-6D77-475F-BE40-E210D92317C8}"/>
                  </a:ext>
                </a:extLst>
              </p:cNvPr>
              <p:cNvSpPr/>
              <p:nvPr/>
            </p:nvSpPr>
            <p:spPr>
              <a:xfrm>
                <a:off x="20820389" y="1075995"/>
                <a:ext cx="864147" cy="1631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000" dirty="0"/>
                  <a:t>Mass</a:t>
                </a:r>
                <a:br>
                  <a:rPr lang="en-US" sz="2000" dirty="0"/>
                </a:br>
                <a:r>
                  <a:rPr lang="en-US" sz="2000" dirty="0"/>
                  <a:t>Power</a:t>
                </a:r>
                <a:br>
                  <a:rPr lang="en-US" sz="2000" dirty="0"/>
                </a:br>
                <a:r>
                  <a:rPr lang="en-US" sz="2000" dirty="0"/>
                  <a:t>Heat</a:t>
                </a:r>
                <a:br>
                  <a:rPr lang="en-US" sz="2000" dirty="0"/>
                </a:br>
                <a:r>
                  <a:rPr lang="en-US" sz="2000" dirty="0"/>
                  <a:t>Data</a:t>
                </a:r>
                <a:br>
                  <a:rPr lang="en-US" sz="2000" dirty="0"/>
                </a:br>
                <a:r>
                  <a:rPr lang="en-US" sz="2000" dirty="0"/>
                  <a:t>Orbit</a:t>
                </a:r>
              </a:p>
            </p:txBody>
          </p:sp>
          <p:cxnSp>
            <p:nvCxnSpPr>
              <p:cNvPr id="40" name="Gerader Verbinder 39">
                <a:extLst>
                  <a:ext uri="{FF2B5EF4-FFF2-40B4-BE49-F238E27FC236}">
                    <a16:creationId xmlns:a16="http://schemas.microsoft.com/office/drawing/2014/main" id="{FF752B04-4FD0-4A49-9946-ED41830D218B}"/>
                  </a:ext>
                </a:extLst>
              </p:cNvPr>
              <p:cNvCxnSpPr/>
              <p:nvPr/>
            </p:nvCxnSpPr>
            <p:spPr>
              <a:xfrm>
                <a:off x="19011901" y="2187989"/>
                <a:ext cx="1683327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89CF4E92-E3C6-486A-BA37-F0AFADCA49EF}"/>
                  </a:ext>
                </a:extLst>
              </p:cNvPr>
              <p:cNvCxnSpPr/>
              <p:nvPr/>
            </p:nvCxnSpPr>
            <p:spPr>
              <a:xfrm>
                <a:off x="19011901" y="2527887"/>
                <a:ext cx="1683327" cy="0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/>
              <p:cNvSpPr txBox="1"/>
              <p:nvPr/>
            </p:nvSpPr>
            <p:spPr>
              <a:xfrm>
                <a:off x="7117038" y="4076970"/>
                <a:ext cx="11346059" cy="4845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 smtClean="0"/>
                  <a:t>Payload system drivers:</a:t>
                </a:r>
              </a:p>
              <a:p>
                <a:endParaRPr lang="en-GB" sz="2800" dirty="0" smtClean="0"/>
              </a:p>
              <a:p>
                <a:r>
                  <a:rPr lang="en-GB" sz="2800" dirty="0"/>
                  <a:t>	</a:t>
                </a:r>
                <a:r>
                  <a:rPr lang="en-GB" sz="2800" dirty="0" smtClean="0"/>
                  <a:t>m	= const.	unless propulsion payload 		</a:t>
                </a:r>
              </a:p>
              <a:p>
                <a:r>
                  <a:rPr lang="en-GB" sz="2800" dirty="0"/>
                  <a:t>	</a:t>
                </a:r>
                <a:r>
                  <a:rPr lang="en-GB" sz="2800" dirty="0" smtClean="0"/>
                  <a:t>P	= const. 	unless burst operation</a:t>
                </a:r>
              </a:p>
              <a:p>
                <a:r>
                  <a:rPr lang="en-GB" sz="2800" dirty="0"/>
                  <a:t>	</a:t>
                </a:r>
                <a:r>
                  <a:rPr lang="en-GB" sz="2800" dirty="0" smtClean="0"/>
                  <a:t>Q = P 			unless </a:t>
                </a:r>
                <a:r>
                  <a:rPr lang="en-GB" sz="2800" dirty="0" err="1" smtClean="0"/>
                  <a:t>comm</a:t>
                </a:r>
                <a:r>
                  <a:rPr lang="en-GB" sz="2800" dirty="0" smtClean="0"/>
                  <a:t> or propulsion payload</a:t>
                </a:r>
              </a:p>
              <a:p>
                <a:r>
                  <a:rPr lang="en-GB" sz="28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b="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GB" sz="2800" dirty="0" smtClean="0"/>
                  <a:t> (health and science)</a:t>
                </a:r>
              </a:p>
              <a:p>
                <a:r>
                  <a:rPr lang="en-GB" sz="2800" dirty="0"/>
                  <a:t>	</a:t>
                </a:r>
                <a:r>
                  <a:rPr lang="en-GB" sz="2800" dirty="0" smtClean="0"/>
                  <a:t>Pointing</a:t>
                </a:r>
              </a:p>
              <a:p>
                <a:r>
                  <a:rPr lang="en-GB" sz="2800" dirty="0"/>
                  <a:t>	</a:t>
                </a:r>
                <a:r>
                  <a:rPr lang="en-GB" sz="2800" dirty="0" smtClean="0"/>
                  <a:t>Accuracy</a:t>
                </a:r>
              </a:p>
              <a:p>
                <a:r>
                  <a:rPr lang="en-GB" sz="2800" dirty="0" smtClean="0"/>
                  <a:t>	+ other system synergies</a:t>
                </a:r>
              </a:p>
              <a:p>
                <a:r>
                  <a:rPr lang="en-GB" sz="2800" dirty="0" smtClean="0"/>
                  <a:t/>
                </a:r>
                <a:br>
                  <a:rPr lang="en-GB" sz="2800" dirty="0" smtClean="0"/>
                </a:br>
                <a:r>
                  <a:rPr lang="en-GB" sz="2800" dirty="0"/>
                  <a:t>	</a:t>
                </a:r>
                <a:endParaRPr lang="en-GB" sz="2800" dirty="0" smtClean="0"/>
              </a:p>
            </p:txBody>
          </p:sp>
        </mc:Choice>
        <mc:Fallback xmlns="">
          <p:sp>
            <p:nvSpPr>
              <p:cNvPr id="44" name="Textfeld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038" y="4076970"/>
                <a:ext cx="11346059" cy="4845622"/>
              </a:xfrm>
              <a:prstGeom prst="rect">
                <a:avLst/>
              </a:prstGeom>
              <a:blipFill>
                <a:blip r:embed="rId2"/>
                <a:stretch>
                  <a:fillRect l="-1074" t="-12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 62"/>
              <p:cNvSpPr/>
              <p:nvPr/>
            </p:nvSpPr>
            <p:spPr>
              <a:xfrm>
                <a:off x="2654817" y="9133115"/>
                <a:ext cx="1486497" cy="369332"/>
              </a:xfrm>
              <a:prstGeom prst="rect">
                <a:avLst/>
              </a:prstGeom>
              <a:solidFill>
                <a:srgbClr val="AD8383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de-DE" b="1" dirty="0" smtClean="0"/>
                  <a:t> </a:t>
                </a:r>
                <a:r>
                  <a:rPr lang="en-GB" b="1" dirty="0" smtClean="0"/>
                  <a:t>Waste heat</a:t>
                </a:r>
                <a:endParaRPr lang="en-GB" b="1" dirty="0"/>
              </a:p>
            </p:txBody>
          </p:sp>
        </mc:Choice>
        <mc:Fallback xmlns="">
          <p:sp>
            <p:nvSpPr>
              <p:cNvPr id="63" name="Rechteck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817" y="9133115"/>
                <a:ext cx="1486497" cy="369332"/>
              </a:xfrm>
              <a:prstGeom prst="rect">
                <a:avLst/>
              </a:prstGeom>
              <a:blipFill>
                <a:blip r:embed="rId3"/>
                <a:stretch>
                  <a:fillRect l="-823" t="-8197" r="-2881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Sonne 63"/>
          <p:cNvSpPr/>
          <p:nvPr/>
        </p:nvSpPr>
        <p:spPr>
          <a:xfrm>
            <a:off x="2174514" y="9129096"/>
            <a:ext cx="425406" cy="367192"/>
          </a:xfrm>
          <a:prstGeom prst="sun">
            <a:avLst/>
          </a:prstGeom>
          <a:solidFill>
            <a:srgbClr val="AD8383"/>
          </a:solidFill>
          <a:ln>
            <a:solidFill>
              <a:srgbClr val="AD83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Herz 64"/>
          <p:cNvSpPr/>
          <p:nvPr/>
        </p:nvSpPr>
        <p:spPr>
          <a:xfrm>
            <a:off x="2192345" y="10155966"/>
            <a:ext cx="354849" cy="303374"/>
          </a:xfrm>
          <a:prstGeom prst="hear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/>
          <p:cNvSpPr txBox="1"/>
          <p:nvPr/>
        </p:nvSpPr>
        <p:spPr>
          <a:xfrm>
            <a:off x="2654817" y="10144217"/>
            <a:ext cx="2991203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GB" b="1" dirty="0" smtClean="0"/>
              <a:t>Health Monitoring  Data Rate</a:t>
            </a:r>
            <a:endParaRPr lang="en-GB" b="1" dirty="0"/>
          </a:p>
        </p:txBody>
      </p:sp>
      <p:sp>
        <p:nvSpPr>
          <p:cNvPr id="68" name="Textfeld 67"/>
          <p:cNvSpPr txBox="1"/>
          <p:nvPr/>
        </p:nvSpPr>
        <p:spPr>
          <a:xfrm>
            <a:off x="2654817" y="9629867"/>
            <a:ext cx="1885773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GB" b="1" dirty="0" smtClean="0"/>
              <a:t>Science Data Rate</a:t>
            </a:r>
            <a:endParaRPr lang="en-GB" b="1" dirty="0"/>
          </a:p>
        </p:txBody>
      </p:sp>
      <p:sp>
        <p:nvSpPr>
          <p:cNvPr id="9" name="Interaktive Schaltfläche: Hilfe 8">
            <a:hlinkClick r:id="" action="ppaction://noaction" highlightClick="1"/>
          </p:cNvPr>
          <p:cNvSpPr/>
          <p:nvPr/>
        </p:nvSpPr>
        <p:spPr>
          <a:xfrm>
            <a:off x="2192345" y="9629867"/>
            <a:ext cx="354849" cy="369332"/>
          </a:xfrm>
          <a:prstGeom prst="actionButtonHelp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168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92307C5-2BCB-4FC9-8623-66351FCBE762}"/>
              </a:ext>
            </a:extLst>
          </p:cNvPr>
          <p:cNvSpPr/>
          <p:nvPr/>
        </p:nvSpPr>
        <p:spPr>
          <a:xfrm>
            <a:off x="1385651" y="11200586"/>
            <a:ext cx="3813242" cy="75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Mass budget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1278D41-F4DD-475F-B34A-5F5AA76531B9}"/>
              </a:ext>
            </a:extLst>
          </p:cNvPr>
          <p:cNvCxnSpPr/>
          <p:nvPr/>
        </p:nvCxnSpPr>
        <p:spPr>
          <a:xfrm flipV="1">
            <a:off x="1385651" y="7568119"/>
            <a:ext cx="0" cy="36324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C4DDBF73-AAEF-4BBE-AA1E-DD3A871020BB}"/>
              </a:ext>
            </a:extLst>
          </p:cNvPr>
          <p:cNvSpPr/>
          <p:nvPr/>
        </p:nvSpPr>
        <p:spPr>
          <a:xfrm>
            <a:off x="1385651" y="6649688"/>
            <a:ext cx="2160913" cy="9184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9FE817C-7DDF-44BA-B7F0-1312DBEE72EC}"/>
              </a:ext>
            </a:extLst>
          </p:cNvPr>
          <p:cNvSpPr/>
          <p:nvPr/>
        </p:nvSpPr>
        <p:spPr>
          <a:xfrm>
            <a:off x="1362070" y="6196373"/>
            <a:ext cx="15736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Structure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2FB127B-8D8D-4234-9B35-7AABBFB6ABF1}"/>
              </a:ext>
            </a:extLst>
          </p:cNvPr>
          <p:cNvSpPr/>
          <p:nvPr/>
        </p:nvSpPr>
        <p:spPr>
          <a:xfrm>
            <a:off x="18833415" y="1075995"/>
            <a:ext cx="2945027" cy="16485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0E87B3C-0B75-4E28-936A-A41AC61C2BCF}"/>
              </a:ext>
            </a:extLst>
          </p:cNvPr>
          <p:cNvGrpSpPr/>
          <p:nvPr/>
        </p:nvGrpSpPr>
        <p:grpSpPr>
          <a:xfrm>
            <a:off x="19011901" y="1075995"/>
            <a:ext cx="2672635" cy="1631216"/>
            <a:chOff x="19011901" y="1075995"/>
            <a:chExt cx="2672635" cy="1631216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6CC23ACB-3A73-4F22-9800-21E8159A012C}"/>
                </a:ext>
              </a:extLst>
            </p:cNvPr>
            <p:cNvCxnSpPr/>
            <p:nvPr/>
          </p:nvCxnSpPr>
          <p:spPr>
            <a:xfrm>
              <a:off x="19011903" y="1307576"/>
              <a:ext cx="16833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8AD79C5C-425B-4C94-B1D8-7D74A21D7787}"/>
                </a:ext>
              </a:extLst>
            </p:cNvPr>
            <p:cNvCxnSpPr/>
            <p:nvPr/>
          </p:nvCxnSpPr>
          <p:spPr>
            <a:xfrm>
              <a:off x="19011902" y="1589516"/>
              <a:ext cx="168332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C752B0C4-1B52-47A1-B432-982BC1CDC80A}"/>
                </a:ext>
              </a:extLst>
            </p:cNvPr>
            <p:cNvCxnSpPr/>
            <p:nvPr/>
          </p:nvCxnSpPr>
          <p:spPr>
            <a:xfrm>
              <a:off x="19011902" y="1891603"/>
              <a:ext cx="168332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737A3C48-7D0D-43F7-814B-E70E7D8A1FCF}"/>
                </a:ext>
              </a:extLst>
            </p:cNvPr>
            <p:cNvSpPr/>
            <p:nvPr/>
          </p:nvSpPr>
          <p:spPr>
            <a:xfrm>
              <a:off x="20820389" y="1075995"/>
              <a:ext cx="864147" cy="16312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000" dirty="0"/>
                <a:t>Mass</a:t>
              </a:r>
              <a:br>
                <a:rPr lang="en-US" sz="2000" dirty="0"/>
              </a:br>
              <a:r>
                <a:rPr lang="en-US" sz="2000" dirty="0"/>
                <a:t>Power</a:t>
              </a:r>
              <a:br>
                <a:rPr lang="en-US" sz="2000" dirty="0"/>
              </a:br>
              <a:r>
                <a:rPr lang="en-US" sz="2000" dirty="0"/>
                <a:t>Heat</a:t>
              </a:r>
              <a:br>
                <a:rPr lang="en-US" sz="2000" dirty="0"/>
              </a:br>
              <a:r>
                <a:rPr lang="en-US" sz="2000" dirty="0"/>
                <a:t>Data</a:t>
              </a:r>
              <a:br>
                <a:rPr lang="en-US" sz="2000" dirty="0"/>
              </a:br>
              <a:r>
                <a:rPr lang="en-US" sz="2000" dirty="0"/>
                <a:t>Orbit</a:t>
              </a:r>
            </a:p>
          </p:txBody>
        </p: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54D4FAAB-DF4B-46E9-A7EE-B36A8EC0C95A}"/>
                </a:ext>
              </a:extLst>
            </p:cNvPr>
            <p:cNvCxnSpPr/>
            <p:nvPr/>
          </p:nvCxnSpPr>
          <p:spPr>
            <a:xfrm>
              <a:off x="19011901" y="2187989"/>
              <a:ext cx="168332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24168808-5A14-46C1-967A-9F54422C37A9}"/>
                </a:ext>
              </a:extLst>
            </p:cNvPr>
            <p:cNvCxnSpPr/>
            <p:nvPr/>
          </p:nvCxnSpPr>
          <p:spPr>
            <a:xfrm>
              <a:off x="19011901" y="2527887"/>
              <a:ext cx="1683327" cy="0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feld 15"/>
          <p:cNvSpPr txBox="1"/>
          <p:nvPr/>
        </p:nvSpPr>
        <p:spPr>
          <a:xfrm>
            <a:off x="544749" y="544747"/>
            <a:ext cx="64574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Structure System </a:t>
            </a:r>
            <a:r>
              <a:rPr lang="en-US" sz="4400" b="1" dirty="0"/>
              <a:t>Relations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/>
              <p:cNvSpPr txBox="1"/>
              <p:nvPr/>
            </p:nvSpPr>
            <p:spPr>
              <a:xfrm>
                <a:off x="7117039" y="4076970"/>
                <a:ext cx="7260334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 smtClean="0"/>
                  <a:t>Main System Drivers</a:t>
                </a:r>
                <a:r>
                  <a:rPr lang="en-GB" sz="2800" dirty="0" smtClean="0"/>
                  <a:t>: 		</a:t>
                </a:r>
              </a:p>
              <a:p>
                <a:r>
                  <a:rPr lang="en-GB" sz="2800" dirty="0" smtClean="0"/>
                  <a:t/>
                </a:r>
                <a:br>
                  <a:rPr lang="en-GB" sz="2800" dirty="0" smtClean="0"/>
                </a:br>
                <a:r>
                  <a:rPr lang="en-GB" sz="28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</m:oMath>
                </a14:m>
                <a:endParaRPr lang="de-DE" sz="2800" dirty="0" smtClean="0"/>
              </a:p>
              <a:p>
                <a:endParaRPr lang="en-GB" sz="2800" dirty="0"/>
              </a:p>
              <a:p>
                <a:r>
                  <a:rPr lang="en-GB" sz="2800" b="1" dirty="0" smtClean="0"/>
                  <a:t>Relevant Component Parameters:</a:t>
                </a:r>
              </a:p>
              <a:p>
                <a:r>
                  <a:rPr lang="en-GB" sz="2800" dirty="0"/>
                  <a:t>	</a:t>
                </a:r>
                <a:r>
                  <a:rPr lang="en-GB" sz="2800" dirty="0" smtClean="0"/>
                  <a:t>Structure</a:t>
                </a:r>
              </a:p>
              <a:p>
                <a:r>
                  <a:rPr lang="en-GB" sz="2800" dirty="0"/>
                  <a:t>	</a:t>
                </a:r>
                <a:r>
                  <a:rPr lang="en-GB" sz="2800" dirty="0" smtClean="0"/>
                  <a:t>	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de-DE" sz="2800" dirty="0" smtClean="0"/>
                  <a:t>, Margin</a:t>
                </a:r>
              </a:p>
              <a:p>
                <a:r>
                  <a:rPr lang="en-GB" sz="2800" dirty="0"/>
                  <a:t>	</a:t>
                </a:r>
                <a:endParaRPr lang="en-GB" sz="2800" dirty="0" smtClean="0"/>
              </a:p>
            </p:txBody>
          </p:sp>
        </mc:Choice>
        <mc:Fallback xmlns="">
          <p:sp>
            <p:nvSpPr>
              <p:cNvPr id="17" name="Textfeld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039" y="4076970"/>
                <a:ext cx="7260334" cy="3539430"/>
              </a:xfrm>
              <a:prstGeom prst="rect">
                <a:avLst/>
              </a:prstGeom>
              <a:blipFill>
                <a:blip r:embed="rId2"/>
                <a:stretch>
                  <a:fillRect l="-1679" t="-17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20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/>
          <p:cNvGrpSpPr/>
          <p:nvPr/>
        </p:nvGrpSpPr>
        <p:grpSpPr>
          <a:xfrm>
            <a:off x="1889760" y="7046029"/>
            <a:ext cx="3923404" cy="4166283"/>
            <a:chOff x="1889760" y="7046029"/>
            <a:chExt cx="3923404" cy="4166283"/>
          </a:xfrm>
        </p:grpSpPr>
        <p:cxnSp>
          <p:nvCxnSpPr>
            <p:cNvPr id="55" name="Gerader Verbinder 54"/>
            <p:cNvCxnSpPr/>
            <p:nvPr/>
          </p:nvCxnSpPr>
          <p:spPr>
            <a:xfrm flipH="1">
              <a:off x="1889760" y="7046029"/>
              <a:ext cx="13249" cy="39724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/>
            <p:cNvCxnSpPr/>
            <p:nvPr/>
          </p:nvCxnSpPr>
          <p:spPr>
            <a:xfrm>
              <a:off x="1889760" y="11018520"/>
              <a:ext cx="39234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/>
            <p:cNvCxnSpPr/>
            <p:nvPr/>
          </p:nvCxnSpPr>
          <p:spPr>
            <a:xfrm>
              <a:off x="5813164" y="11018520"/>
              <a:ext cx="0" cy="193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pieren 65"/>
          <p:cNvGrpSpPr/>
          <p:nvPr/>
        </p:nvGrpSpPr>
        <p:grpSpPr>
          <a:xfrm>
            <a:off x="1993403" y="7046029"/>
            <a:ext cx="7839455" cy="4166283"/>
            <a:chOff x="1889760" y="7169397"/>
            <a:chExt cx="3923404" cy="4166283"/>
          </a:xfrm>
        </p:grpSpPr>
        <p:cxnSp>
          <p:nvCxnSpPr>
            <p:cNvPr id="67" name="Gerader Verbinder 66"/>
            <p:cNvCxnSpPr/>
            <p:nvPr/>
          </p:nvCxnSpPr>
          <p:spPr>
            <a:xfrm>
              <a:off x="1889760" y="7169397"/>
              <a:ext cx="0" cy="3849123"/>
            </a:xfrm>
            <a:prstGeom prst="line">
              <a:avLst/>
            </a:prstGeom>
            <a:ln w="38100">
              <a:solidFill>
                <a:srgbClr val="AD83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/>
            <p:cNvCxnSpPr/>
            <p:nvPr/>
          </p:nvCxnSpPr>
          <p:spPr>
            <a:xfrm>
              <a:off x="1889760" y="11018520"/>
              <a:ext cx="3923404" cy="0"/>
            </a:xfrm>
            <a:prstGeom prst="line">
              <a:avLst/>
            </a:prstGeom>
            <a:ln w="38100">
              <a:solidFill>
                <a:srgbClr val="AD83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/>
            <p:cNvCxnSpPr/>
            <p:nvPr/>
          </p:nvCxnSpPr>
          <p:spPr>
            <a:xfrm>
              <a:off x="5808396" y="11018520"/>
              <a:ext cx="0" cy="317160"/>
            </a:xfrm>
            <a:prstGeom prst="line">
              <a:avLst/>
            </a:prstGeom>
            <a:ln w="38100">
              <a:solidFill>
                <a:srgbClr val="AD83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4352A855-C708-4D72-AFC2-BC5CB08E2635}"/>
              </a:ext>
            </a:extLst>
          </p:cNvPr>
          <p:cNvSpPr/>
          <p:nvPr/>
        </p:nvSpPr>
        <p:spPr>
          <a:xfrm>
            <a:off x="1993403" y="3620474"/>
            <a:ext cx="3189501" cy="3483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C8D2861-96BB-46F5-BEF2-1EE51D4F176D}"/>
              </a:ext>
            </a:extLst>
          </p:cNvPr>
          <p:cNvSpPr/>
          <p:nvPr/>
        </p:nvSpPr>
        <p:spPr>
          <a:xfrm>
            <a:off x="1668569" y="3108805"/>
            <a:ext cx="1780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Propulsion</a:t>
            </a:r>
          </a:p>
        </p:txBody>
      </p:sp>
      <p:cxnSp>
        <p:nvCxnSpPr>
          <p:cNvPr id="7" name="Gewinkelter Verbinder 458">
            <a:extLst>
              <a:ext uri="{FF2B5EF4-FFF2-40B4-BE49-F238E27FC236}">
                <a16:creationId xmlns:a16="http://schemas.microsoft.com/office/drawing/2014/main" id="{8DFBD9DA-B61A-40B8-8577-2938D060CE5B}"/>
              </a:ext>
            </a:extLst>
          </p:cNvPr>
          <p:cNvCxnSpPr/>
          <p:nvPr/>
        </p:nvCxnSpPr>
        <p:spPr>
          <a:xfrm rot="10800000" flipV="1">
            <a:off x="4991463" y="2187988"/>
            <a:ext cx="1434724" cy="1381347"/>
          </a:xfrm>
          <a:prstGeom prst="bentConnector3">
            <a:avLst>
              <a:gd name="adj1" fmla="val 99665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C09178-A54D-4CC0-9AD2-46A8D06AB490}"/>
              </a:ext>
            </a:extLst>
          </p:cNvPr>
          <p:cNvSpPr/>
          <p:nvPr/>
        </p:nvSpPr>
        <p:spPr>
          <a:xfrm>
            <a:off x="1947785" y="3714520"/>
            <a:ext cx="2209477" cy="72484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Thruster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4474821-6C26-4AF6-BC9D-643C4084685E}"/>
              </a:ext>
            </a:extLst>
          </p:cNvPr>
          <p:cNvSpPr/>
          <p:nvPr/>
        </p:nvSpPr>
        <p:spPr>
          <a:xfrm>
            <a:off x="1947784" y="4521863"/>
            <a:ext cx="2209477" cy="724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Propellant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2DCDF17-D89A-442E-904E-68738656E62E}"/>
              </a:ext>
            </a:extLst>
          </p:cNvPr>
          <p:cNvSpPr/>
          <p:nvPr/>
        </p:nvSpPr>
        <p:spPr>
          <a:xfrm>
            <a:off x="1947783" y="5362429"/>
            <a:ext cx="2209478" cy="724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Power Supply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1080E85-AE0E-491C-9A59-6B2FDECBFA19}"/>
              </a:ext>
            </a:extLst>
          </p:cNvPr>
          <p:cNvSpPr/>
          <p:nvPr/>
        </p:nvSpPr>
        <p:spPr>
          <a:xfrm>
            <a:off x="1947783" y="6202995"/>
            <a:ext cx="2209478" cy="724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Tank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1B96FC6-B494-4D90-ACA3-6884430724C0}"/>
              </a:ext>
            </a:extLst>
          </p:cNvPr>
          <p:cNvCxnSpPr/>
          <p:nvPr/>
        </p:nvCxnSpPr>
        <p:spPr>
          <a:xfrm>
            <a:off x="4152475" y="4845105"/>
            <a:ext cx="830173" cy="6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F0F1C77-7862-44F6-8F38-81AA10F33D33}"/>
              </a:ext>
            </a:extLst>
          </p:cNvPr>
          <p:cNvCxnSpPr/>
          <p:nvPr/>
        </p:nvCxnSpPr>
        <p:spPr>
          <a:xfrm>
            <a:off x="4152475" y="6566033"/>
            <a:ext cx="830173" cy="6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ED1B226-FC98-4B85-9855-3983E90C26D9}"/>
              </a:ext>
            </a:extLst>
          </p:cNvPr>
          <p:cNvCxnSpPr/>
          <p:nvPr/>
        </p:nvCxnSpPr>
        <p:spPr>
          <a:xfrm>
            <a:off x="4168565" y="4011335"/>
            <a:ext cx="830173" cy="6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00CA667-5916-44FC-8E8F-209FAC6B24DB}"/>
              </a:ext>
            </a:extLst>
          </p:cNvPr>
          <p:cNvCxnSpPr/>
          <p:nvPr/>
        </p:nvCxnSpPr>
        <p:spPr>
          <a:xfrm>
            <a:off x="4166327" y="4067579"/>
            <a:ext cx="830173" cy="681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2FCD7DA-93A9-4AAB-8E76-8B1CB4A61ECD}"/>
              </a:ext>
            </a:extLst>
          </p:cNvPr>
          <p:cNvCxnSpPr/>
          <p:nvPr/>
        </p:nvCxnSpPr>
        <p:spPr>
          <a:xfrm>
            <a:off x="4168565" y="4122600"/>
            <a:ext cx="830173" cy="681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0100D9E-0B5C-4388-A4A6-C0331141BA64}"/>
              </a:ext>
            </a:extLst>
          </p:cNvPr>
          <p:cNvCxnSpPr/>
          <p:nvPr/>
        </p:nvCxnSpPr>
        <p:spPr>
          <a:xfrm>
            <a:off x="4166000" y="4183992"/>
            <a:ext cx="830173" cy="681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8B45814-0F25-408C-B2FA-0FB9C6C44595}"/>
              </a:ext>
            </a:extLst>
          </p:cNvPr>
          <p:cNvCxnSpPr/>
          <p:nvPr/>
        </p:nvCxnSpPr>
        <p:spPr>
          <a:xfrm>
            <a:off x="4155669" y="5642254"/>
            <a:ext cx="830173" cy="6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FC4D6FF-695C-4746-AB32-9F3418A778B2}"/>
              </a:ext>
            </a:extLst>
          </p:cNvPr>
          <p:cNvCxnSpPr/>
          <p:nvPr/>
        </p:nvCxnSpPr>
        <p:spPr>
          <a:xfrm>
            <a:off x="4153431" y="5698498"/>
            <a:ext cx="830173" cy="681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4396DCF-5342-4055-B9AF-7469E8C29E64}"/>
              </a:ext>
            </a:extLst>
          </p:cNvPr>
          <p:cNvCxnSpPr/>
          <p:nvPr/>
        </p:nvCxnSpPr>
        <p:spPr>
          <a:xfrm>
            <a:off x="4155669" y="5753519"/>
            <a:ext cx="830173" cy="681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83C0D0E-37D9-44BA-85E1-E3A7A2D1E920}"/>
              </a:ext>
            </a:extLst>
          </p:cNvPr>
          <p:cNvCxnSpPr/>
          <p:nvPr/>
        </p:nvCxnSpPr>
        <p:spPr>
          <a:xfrm>
            <a:off x="4153104" y="5814911"/>
            <a:ext cx="830173" cy="681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CB65F044-4F8C-44EE-ACCD-B6EBCA0B9BA5}"/>
              </a:ext>
            </a:extLst>
          </p:cNvPr>
          <p:cNvSpPr/>
          <p:nvPr/>
        </p:nvSpPr>
        <p:spPr>
          <a:xfrm>
            <a:off x="5813164" y="11200587"/>
            <a:ext cx="3813242" cy="7587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Power</a:t>
            </a:r>
            <a:r>
              <a:rPr lang="en-GB" sz="2800" b="1" dirty="0"/>
              <a:t> </a:t>
            </a:r>
            <a:r>
              <a:rPr lang="en-GB" sz="2800" b="1" dirty="0">
                <a:solidFill>
                  <a:schemeClr val="tx1"/>
                </a:solidFill>
              </a:rPr>
              <a:t>budget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99F0C6D-F7DE-47F5-90DF-D4F20A228F22}"/>
              </a:ext>
            </a:extLst>
          </p:cNvPr>
          <p:cNvSpPr/>
          <p:nvPr/>
        </p:nvSpPr>
        <p:spPr>
          <a:xfrm>
            <a:off x="9809044" y="11183955"/>
            <a:ext cx="3813242" cy="758757"/>
          </a:xfrm>
          <a:prstGeom prst="rect">
            <a:avLst/>
          </a:prstGeom>
          <a:solidFill>
            <a:srgbClr val="AD838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Heat budget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DCFBE04-298C-4386-8AD7-E57EBAC67114}"/>
              </a:ext>
            </a:extLst>
          </p:cNvPr>
          <p:cNvGrpSpPr/>
          <p:nvPr/>
        </p:nvGrpSpPr>
        <p:grpSpPr>
          <a:xfrm>
            <a:off x="1817284" y="7046029"/>
            <a:ext cx="3813242" cy="4896684"/>
            <a:chOff x="1385651" y="7062659"/>
            <a:chExt cx="3813242" cy="4896684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5C2A4D54-517D-41CA-8DB0-A29B5FA989C5}"/>
                </a:ext>
              </a:extLst>
            </p:cNvPr>
            <p:cNvSpPr/>
            <p:nvPr/>
          </p:nvSpPr>
          <p:spPr>
            <a:xfrm>
              <a:off x="1385651" y="11200586"/>
              <a:ext cx="3813242" cy="7587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Mass budget</a:t>
              </a:r>
            </a:p>
          </p:txBody>
        </p: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F502D58A-FFA1-4CC3-9890-077FF4E82D08}"/>
                </a:ext>
              </a:extLst>
            </p:cNvPr>
            <p:cNvCxnSpPr/>
            <p:nvPr/>
          </p:nvCxnSpPr>
          <p:spPr>
            <a:xfrm flipV="1">
              <a:off x="1385651" y="7062659"/>
              <a:ext cx="0" cy="41379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hteck 33">
            <a:extLst>
              <a:ext uri="{FF2B5EF4-FFF2-40B4-BE49-F238E27FC236}">
                <a16:creationId xmlns:a16="http://schemas.microsoft.com/office/drawing/2014/main" id="{0A436D8D-4868-4AEF-A223-3A0ED888F608}"/>
              </a:ext>
            </a:extLst>
          </p:cNvPr>
          <p:cNvSpPr/>
          <p:nvPr/>
        </p:nvSpPr>
        <p:spPr>
          <a:xfrm>
            <a:off x="6426187" y="1829742"/>
            <a:ext cx="2120630" cy="7164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Orbit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3D824B5-330B-4E9F-8248-E06FFBEC54F4}"/>
              </a:ext>
            </a:extLst>
          </p:cNvPr>
          <p:cNvSpPr/>
          <p:nvPr/>
        </p:nvSpPr>
        <p:spPr>
          <a:xfrm>
            <a:off x="18833415" y="1075995"/>
            <a:ext cx="2945027" cy="16485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DBBC8DA-A139-422D-AD7A-63F28489EE5A}"/>
              </a:ext>
            </a:extLst>
          </p:cNvPr>
          <p:cNvGrpSpPr/>
          <p:nvPr/>
        </p:nvGrpSpPr>
        <p:grpSpPr>
          <a:xfrm>
            <a:off x="19011901" y="1075995"/>
            <a:ext cx="2672635" cy="1631216"/>
            <a:chOff x="19011901" y="1075995"/>
            <a:chExt cx="2672635" cy="1631216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F8187A43-D3C1-4DE5-9F62-DD99EDD06062}"/>
                </a:ext>
              </a:extLst>
            </p:cNvPr>
            <p:cNvCxnSpPr/>
            <p:nvPr/>
          </p:nvCxnSpPr>
          <p:spPr>
            <a:xfrm>
              <a:off x="19011903" y="1307576"/>
              <a:ext cx="16833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0526852F-EE53-4F4A-A70A-2758EC34A445}"/>
                </a:ext>
              </a:extLst>
            </p:cNvPr>
            <p:cNvCxnSpPr/>
            <p:nvPr/>
          </p:nvCxnSpPr>
          <p:spPr>
            <a:xfrm>
              <a:off x="19011902" y="1589516"/>
              <a:ext cx="168332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F60CD37D-D64D-4307-9272-C6056D89033C}"/>
                </a:ext>
              </a:extLst>
            </p:cNvPr>
            <p:cNvCxnSpPr/>
            <p:nvPr/>
          </p:nvCxnSpPr>
          <p:spPr>
            <a:xfrm>
              <a:off x="19011902" y="1891603"/>
              <a:ext cx="168332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F2427310-6D77-475F-BE40-E210D92317C8}"/>
                </a:ext>
              </a:extLst>
            </p:cNvPr>
            <p:cNvSpPr/>
            <p:nvPr/>
          </p:nvSpPr>
          <p:spPr>
            <a:xfrm>
              <a:off x="20820389" y="1075995"/>
              <a:ext cx="864147" cy="16312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000" dirty="0"/>
                <a:t>Mass</a:t>
              </a:r>
              <a:br>
                <a:rPr lang="en-US" sz="2000" dirty="0"/>
              </a:br>
              <a:r>
                <a:rPr lang="en-US" sz="2000" dirty="0"/>
                <a:t>Power</a:t>
              </a:r>
              <a:br>
                <a:rPr lang="en-US" sz="2000" dirty="0"/>
              </a:br>
              <a:r>
                <a:rPr lang="en-US" sz="2000" dirty="0"/>
                <a:t>Heat</a:t>
              </a:r>
              <a:br>
                <a:rPr lang="en-US" sz="2000" dirty="0"/>
              </a:br>
              <a:r>
                <a:rPr lang="en-US" sz="2000" dirty="0"/>
                <a:t>Data</a:t>
              </a:r>
              <a:br>
                <a:rPr lang="en-US" sz="2000" dirty="0"/>
              </a:br>
              <a:r>
                <a:rPr lang="en-US" sz="2000" dirty="0"/>
                <a:t>Orbit</a:t>
              </a:r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FF752B04-4FD0-4A49-9946-ED41830D218B}"/>
                </a:ext>
              </a:extLst>
            </p:cNvPr>
            <p:cNvCxnSpPr/>
            <p:nvPr/>
          </p:nvCxnSpPr>
          <p:spPr>
            <a:xfrm>
              <a:off x="19011901" y="2187989"/>
              <a:ext cx="168332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89CF4E92-E3C6-486A-BA37-F0AFADCA49EF}"/>
                </a:ext>
              </a:extLst>
            </p:cNvPr>
            <p:cNvCxnSpPr/>
            <p:nvPr/>
          </p:nvCxnSpPr>
          <p:spPr>
            <a:xfrm>
              <a:off x="19011901" y="2527887"/>
              <a:ext cx="1683327" cy="0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feld 42"/>
          <p:cNvSpPr txBox="1"/>
          <p:nvPr/>
        </p:nvSpPr>
        <p:spPr>
          <a:xfrm>
            <a:off x="544749" y="544747"/>
            <a:ext cx="6788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Propulsion System </a:t>
            </a:r>
            <a:r>
              <a:rPr lang="en-US" sz="4400" b="1" dirty="0"/>
              <a:t>Relations</a:t>
            </a:r>
            <a:endParaRPr lang="en-US" sz="3600" b="1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E99F0C6D-F7DE-47F5-90DF-D4F20A228F22}"/>
              </a:ext>
            </a:extLst>
          </p:cNvPr>
          <p:cNvSpPr/>
          <p:nvPr/>
        </p:nvSpPr>
        <p:spPr>
          <a:xfrm>
            <a:off x="13804923" y="11183954"/>
            <a:ext cx="3813242" cy="7587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On-board Computer</a:t>
            </a:r>
            <a:endParaRPr lang="en-GB" sz="2800" b="1" dirty="0">
              <a:solidFill>
                <a:schemeClr val="tx1"/>
              </a:solidFill>
            </a:endParaRPr>
          </a:p>
        </p:txBody>
      </p:sp>
      <p:grpSp>
        <p:nvGrpSpPr>
          <p:cNvPr id="73" name="Gruppieren 72"/>
          <p:cNvGrpSpPr/>
          <p:nvPr/>
        </p:nvGrpSpPr>
        <p:grpSpPr>
          <a:xfrm>
            <a:off x="2084721" y="7043561"/>
            <a:ext cx="11729728" cy="4166283"/>
            <a:chOff x="1889760" y="7169397"/>
            <a:chExt cx="3923404" cy="4166283"/>
          </a:xfrm>
        </p:grpSpPr>
        <p:cxnSp>
          <p:nvCxnSpPr>
            <p:cNvPr id="74" name="Gerader Verbinder 73"/>
            <p:cNvCxnSpPr/>
            <p:nvPr/>
          </p:nvCxnSpPr>
          <p:spPr>
            <a:xfrm>
              <a:off x="1889760" y="7169397"/>
              <a:ext cx="0" cy="372212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r Verbinder 74"/>
            <p:cNvCxnSpPr/>
            <p:nvPr/>
          </p:nvCxnSpPr>
          <p:spPr>
            <a:xfrm>
              <a:off x="1889760" y="10891520"/>
              <a:ext cx="392340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r Verbinder 75"/>
            <p:cNvCxnSpPr/>
            <p:nvPr/>
          </p:nvCxnSpPr>
          <p:spPr>
            <a:xfrm flipH="1">
              <a:off x="5808396" y="10891520"/>
              <a:ext cx="4768" cy="44416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Gerader Verbinder 81"/>
          <p:cNvCxnSpPr/>
          <p:nvPr/>
        </p:nvCxnSpPr>
        <p:spPr>
          <a:xfrm flipH="1" flipV="1">
            <a:off x="784860" y="3569335"/>
            <a:ext cx="984508" cy="607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feld 82"/>
              <p:cNvSpPr txBox="1"/>
              <p:nvPr/>
            </p:nvSpPr>
            <p:spPr>
              <a:xfrm>
                <a:off x="6582747" y="2704488"/>
                <a:ext cx="7260334" cy="7570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de-DE" sz="2800" i="0" dirty="0" err="1" smtClean="0">
                    <a:latin typeface="Cambria Math" panose="02040503050406030204" pitchFamily="18" charset="0"/>
                  </a:rPr>
                  <a:t>Thruster</a:t>
                </a:r>
                <a:r>
                  <a:rPr lang="de-DE" sz="2800" i="0" dirty="0" smtClean="0">
                    <a:latin typeface="Cambria Math" panose="02040503050406030204" pitchFamily="18" charset="0"/>
                  </a:rPr>
                  <a:t>:</a:t>
                </a:r>
              </a:p>
              <a:p>
                <a:endParaRPr lang="de-DE" sz="280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800" i="0" dirty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sz="280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func>
                        <m:funcPr>
                          <m:ctrlP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800" b="0" i="0" dirty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de-DE" sz="28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800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de-DE" sz="2800" i="1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func>
                        <m:funcPr>
                          <m:ctrlP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800" b="0" i="0" dirty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de-DE" sz="28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de-DE" sz="28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de-DE" sz="28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de-DE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𝑝𝑟𝑜𝑝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de-DE" sz="2800" b="0" i="1" dirty="0" smtClean="0">
                  <a:latin typeface="Cambria Math" panose="02040503050406030204" pitchFamily="18" charset="0"/>
                </a:endParaRPr>
              </a:p>
              <a:p>
                <a:endParaRPr lang="de-DE" sz="28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2800" i="1" dirty="0" smtClean="0">
                              <a:latin typeface="Cambria Math" panose="02040503050406030204" pitchFamily="18" charset="0"/>
                            </a:rPr>
                            <m:t>𝑝𝑟𝑜𝑝</m:t>
                          </m:r>
                        </m:sub>
                      </m:sSub>
                      <m:r>
                        <a:rPr lang="de-DE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de-DE" sz="280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de-DE" sz="2800" b="0" i="0" dirty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de-DE" sz="2800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de-DE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DE" sz="2800" i="1" dirty="0" smtClean="0">
                  <a:latin typeface="Cambria Math" panose="02040503050406030204" pitchFamily="18" charset="0"/>
                </a:endParaRPr>
              </a:p>
              <a:p>
                <a:endParaRPr lang="de-DE" sz="28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acc>
                        <m:accPr>
                          <m:chr m:val="̇"/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8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b>
                        <m:sSubPr>
                          <m:ctrlPr>
                            <a:rPr lang="de-DE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sz="280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GB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8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de-DE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800" dirty="0"/>
                        <m:t> =</m:t>
                      </m:r>
                      <m:f>
                        <m:fPr>
                          <m:ctrlP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sz="28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sz="2800" i="1" dirty="0">
                                  <a:latin typeface="Cambria Math" panose="02040503050406030204" pitchFamily="18" charset="0"/>
                                </a:rPr>
                                <m:t>𝑝𝑟𝑜𝑝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𝑏𝑢𝑟𝑛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GB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acc>
                          <m:accPr>
                            <m:chr m:val="̇"/>
                            <m:ctrlPr>
                              <a:rPr lang="en-GB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den>
                    </m:f>
                  </m:oMath>
                </a14:m>
                <a:endParaRPr lang="en-GB" sz="2800" dirty="0" smtClean="0"/>
              </a:p>
              <a:p>
                <a:endParaRPr lang="en-GB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2800" i="1" dirty="0">
                              <a:latin typeface="Cambria Math" panose="02040503050406030204" pitchFamily="18" charset="0"/>
                            </a:rPr>
                            <m:t>𝑡h𝑟𝑢𝑠𝑡𝑒𝑟</m:t>
                          </m:r>
                        </m:sub>
                      </m:sSub>
                      <m:r>
                        <a:rPr lang="de-DE" sz="2800" i="1" dirty="0">
                          <a:latin typeface="Cambria Math" panose="02040503050406030204" pitchFamily="18" charset="0"/>
                        </a:rPr>
                        <m:t>  = </m:t>
                      </m:r>
                      <m:r>
                        <a:rPr lang="de-DE" sz="28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sz="2800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i="1" dirty="0" err="1">
                              <a:latin typeface="Cambria Math" panose="02040503050406030204" pitchFamily="18" charset="0"/>
                            </a:rPr>
                            <m:t>𝑡h𝑟𝑢𝑠𝑡𝑒𝑟</m:t>
                          </m:r>
                          <m:r>
                            <a:rPr lang="de-DE" sz="28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800" i="1" dirty="0" err="1">
                              <a:latin typeface="Cambria Math" panose="02040503050406030204" pitchFamily="18" charset="0"/>
                            </a:rPr>
                            <m:t>𝑝𝑟𝑜𝑝𝑒𝑙𝑙𝑎𝑛𝑡</m:t>
                          </m:r>
                          <m:r>
                            <a:rPr lang="de-DE" sz="28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sz="2800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i="1" dirty="0" err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sz="2800" i="1" dirty="0" err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de-DE" sz="28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800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de-DE" sz="28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sz="2800" dirty="0">
                  <a:latin typeface="Cambria Math" panose="02040503050406030204" pitchFamily="18" charset="0"/>
                </a:endParaRPr>
              </a:p>
              <a:p>
                <a:endParaRPr lang="en-GB" sz="2800" dirty="0" smtClean="0"/>
              </a:p>
              <a:p>
                <a:pPr algn="ctr"/>
                <a:endParaRPr lang="en-GB" sz="2800" dirty="0"/>
              </a:p>
            </p:txBody>
          </p:sp>
        </mc:Choice>
        <mc:Fallback xmlns="">
          <p:sp>
            <p:nvSpPr>
              <p:cNvPr id="83" name="Textfeld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747" y="2704488"/>
                <a:ext cx="7260334" cy="7570470"/>
              </a:xfrm>
              <a:prstGeom prst="rect">
                <a:avLst/>
              </a:prstGeom>
              <a:blipFill>
                <a:blip r:embed="rId2"/>
                <a:stretch>
                  <a:fillRect l="-17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Herz 3"/>
          <p:cNvSpPr/>
          <p:nvPr/>
        </p:nvSpPr>
        <p:spPr>
          <a:xfrm>
            <a:off x="2192345" y="10155966"/>
            <a:ext cx="354849" cy="303374"/>
          </a:xfrm>
          <a:prstGeom prst="hear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2654817" y="10144217"/>
            <a:ext cx="293830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GB" b="1" dirty="0" smtClean="0"/>
              <a:t>Health Monitoring Data Rate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 22"/>
              <p:cNvSpPr/>
              <p:nvPr/>
            </p:nvSpPr>
            <p:spPr>
              <a:xfrm>
                <a:off x="2654817" y="9590315"/>
                <a:ext cx="1980222" cy="369332"/>
              </a:xfrm>
              <a:prstGeom prst="rect">
                <a:avLst/>
              </a:prstGeom>
              <a:solidFill>
                <a:srgbClr val="AD8383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1" dirty="0"/>
                      <m:t>(1−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de-DE" b="1" dirty="0" smtClean="0"/>
                  <a:t> </a:t>
                </a:r>
                <a:r>
                  <a:rPr lang="en-GB" b="1" dirty="0" smtClean="0"/>
                  <a:t>Waste heat</a:t>
                </a:r>
                <a:endParaRPr lang="en-GB" b="1" dirty="0"/>
              </a:p>
            </p:txBody>
          </p:sp>
        </mc:Choice>
        <mc:Fallback xmlns="">
          <p:sp>
            <p:nvSpPr>
              <p:cNvPr id="23" name="Rechteck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817" y="9590315"/>
                <a:ext cx="1980222" cy="369332"/>
              </a:xfrm>
              <a:prstGeom prst="rect">
                <a:avLst/>
              </a:prstGeom>
              <a:blipFill>
                <a:blip r:embed="rId3"/>
                <a:stretch>
                  <a:fillRect l="-926" t="-8197" r="-2160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onne 24"/>
          <p:cNvSpPr/>
          <p:nvPr/>
        </p:nvSpPr>
        <p:spPr>
          <a:xfrm>
            <a:off x="2174514" y="9586296"/>
            <a:ext cx="425406" cy="367192"/>
          </a:xfrm>
          <a:prstGeom prst="sun">
            <a:avLst/>
          </a:prstGeom>
          <a:solidFill>
            <a:srgbClr val="AD8383"/>
          </a:solidFill>
          <a:ln>
            <a:solidFill>
              <a:srgbClr val="AD83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/>
              <p:cNvSpPr txBox="1"/>
              <p:nvPr/>
            </p:nvSpPr>
            <p:spPr>
              <a:xfrm>
                <a:off x="13760610" y="3333925"/>
                <a:ext cx="7923926" cy="5212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/>
                  <a:t>	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</m:sub>
                      </m:sSub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de-DE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de-DE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de-DE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800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de-DE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acc>
                            <m:accPr>
                              <m:chr m:val="̇"/>
                              <m:ctrlPr>
                                <a:rPr lang="en-GB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8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den>
                      </m:f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GB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8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de-DE" sz="2800" b="0" dirty="0" smtClean="0"/>
              </a:p>
              <a:p>
                <a:pPr algn="ctr"/>
                <a:endParaRPr lang="en-GB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800" i="1" dirty="0" smtClean="0">
                              <a:latin typeface="Cambria Math" panose="02040503050406030204" pitchFamily="18" charset="0"/>
                            </a:rPr>
                            <m:t>𝑒𝑙</m:t>
                          </m:r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GB" sz="28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dirty="0" err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800" i="1" dirty="0" err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8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dirty="0" err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i="1" dirty="0" err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8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𝑇𝑟</m:t>
                          </m:r>
                        </m:sub>
                      </m:sSub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8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 dirty="0" err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2800" i="1" dirty="0" err="1" smtClean="0">
                                  <a:latin typeface="Cambria Math" panose="02040503050406030204" pitchFamily="18" charset="0"/>
                                </a:rPr>
                                <m:t>𝑗𝑒𝑡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GB" sz="2800" i="1" dirty="0" smtClean="0">
                                  <a:latin typeface="Cambria Math" panose="02040503050406030204" pitchFamily="18" charset="0"/>
                                </a:rPr>
                                <m:t>𝑒𝑙</m:t>
                              </m:r>
                              <m:r>
                                <a:rPr lang="de-DE" sz="280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800" i="1" dirty="0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800" b="0" i="0" dirty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2800" b="0" i="0" dirty="0" smtClean="0">
                              <a:latin typeface="Cambria Math" panose="02040503050406030204" pitchFamily="18" charset="0"/>
                            </a:rPr>
                            <m:t>prop</m:t>
                          </m:r>
                          <m:r>
                            <a:rPr lang="de-DE" sz="2800" b="0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de-DE" sz="2800" b="0" i="0" dirty="0" smtClean="0">
                              <a:latin typeface="Cambria Math" panose="02040503050406030204" pitchFamily="18" charset="0"/>
                            </a:rPr>
                            <m:t>thruster</m:t>
                          </m:r>
                          <m:r>
                            <a:rPr lang="de-DE" sz="2800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de-DE" sz="2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800" i="1" dirty="0" smtClean="0">
                              <a:latin typeface="Cambria Math" panose="02040503050406030204" pitchFamily="18" charset="0"/>
                            </a:rPr>
                            <m:t>𝑒𝑙</m:t>
                          </m:r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– </m:t>
                      </m:r>
                      <m:sSub>
                        <m:sSubPr>
                          <m:ctrlPr>
                            <a:rPr lang="en-GB" sz="28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dirty="0" err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800" i="1" dirty="0" err="1" smtClean="0">
                              <a:latin typeface="Cambria Math" panose="02040503050406030204" pitchFamily="18" charset="0"/>
                            </a:rPr>
                            <m:t>𝑗𝑒𝑡</m:t>
                          </m:r>
                        </m:sub>
                      </m:sSub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𝑒𝑙</m:t>
                          </m:r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</m:oMath>
                  </m:oMathPara>
                </a14:m>
                <a:endParaRPr lang="en-GB" sz="2800" dirty="0" smtClean="0"/>
              </a:p>
              <a:p>
                <a:endParaRPr lang="en-GB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h𝑒𝑎𝑙𝑡h</m:t>
                        </m:r>
                      </m:sub>
                    </m:sSub>
                  </m:oMath>
                </a14:m>
                <a:r>
                  <a:rPr lang="en-GB" sz="2800" dirty="0" smtClean="0"/>
                  <a:t> = f(</a:t>
                </a:r>
                <a:r>
                  <a:rPr lang="en-GB" sz="2800" dirty="0" err="1" smtClean="0"/>
                  <a:t>Freq</a:t>
                </a:r>
                <a:r>
                  <a:rPr lang="en-GB" sz="2800" dirty="0" smtClean="0"/>
                  <a:t>: T, U, I,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𝑜𝑝𝑒𝑟𝑎𝑡𝑖𝑜𝑛</m:t>
                        </m:r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</m:oMath>
                </a14:m>
                <a:r>
                  <a:rPr lang="en-GB" sz="2800" dirty="0" smtClean="0"/>
                  <a:t>, </a:t>
                </a:r>
                <a:r>
                  <a:rPr lang="en-GB" sz="2800" dirty="0" err="1" smtClean="0"/>
                  <a:t>degrad</a:t>
                </a:r>
                <a:r>
                  <a:rPr lang="en-GB" sz="2800" dirty="0" smtClean="0"/>
                  <a:t>, ??)</a:t>
                </a:r>
                <a:endParaRPr lang="en-GB" sz="2800" dirty="0"/>
              </a:p>
              <a:p>
                <a:endParaRPr lang="en-GB" sz="2800" dirty="0"/>
              </a:p>
            </p:txBody>
          </p:sp>
        </mc:Choice>
        <mc:Fallback xmlns="">
          <p:sp>
            <p:nvSpPr>
              <p:cNvPr id="54" name="Textfeld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610" y="3333925"/>
                <a:ext cx="7923926" cy="52123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93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/>
          <p:cNvGrpSpPr/>
          <p:nvPr/>
        </p:nvGrpSpPr>
        <p:grpSpPr>
          <a:xfrm>
            <a:off x="1889760" y="7046029"/>
            <a:ext cx="3923404" cy="4166283"/>
            <a:chOff x="1889760" y="7046029"/>
            <a:chExt cx="3923404" cy="4166283"/>
          </a:xfrm>
        </p:grpSpPr>
        <p:cxnSp>
          <p:nvCxnSpPr>
            <p:cNvPr id="55" name="Gerader Verbinder 54"/>
            <p:cNvCxnSpPr/>
            <p:nvPr/>
          </p:nvCxnSpPr>
          <p:spPr>
            <a:xfrm flipH="1">
              <a:off x="1889760" y="7046029"/>
              <a:ext cx="13249" cy="39724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/>
            <p:cNvCxnSpPr/>
            <p:nvPr/>
          </p:nvCxnSpPr>
          <p:spPr>
            <a:xfrm>
              <a:off x="1889760" y="11018520"/>
              <a:ext cx="39234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/>
            <p:cNvCxnSpPr/>
            <p:nvPr/>
          </p:nvCxnSpPr>
          <p:spPr>
            <a:xfrm>
              <a:off x="5813164" y="11018520"/>
              <a:ext cx="0" cy="193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pieren 65"/>
          <p:cNvGrpSpPr/>
          <p:nvPr/>
        </p:nvGrpSpPr>
        <p:grpSpPr>
          <a:xfrm>
            <a:off x="1993403" y="7046029"/>
            <a:ext cx="7839455" cy="4166283"/>
            <a:chOff x="1889760" y="7169397"/>
            <a:chExt cx="3923404" cy="4166283"/>
          </a:xfrm>
        </p:grpSpPr>
        <p:cxnSp>
          <p:nvCxnSpPr>
            <p:cNvPr id="67" name="Gerader Verbinder 66"/>
            <p:cNvCxnSpPr/>
            <p:nvPr/>
          </p:nvCxnSpPr>
          <p:spPr>
            <a:xfrm>
              <a:off x="1889760" y="7169397"/>
              <a:ext cx="0" cy="3849123"/>
            </a:xfrm>
            <a:prstGeom prst="line">
              <a:avLst/>
            </a:prstGeom>
            <a:ln w="38100">
              <a:solidFill>
                <a:srgbClr val="AD83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/>
            <p:cNvCxnSpPr/>
            <p:nvPr/>
          </p:nvCxnSpPr>
          <p:spPr>
            <a:xfrm>
              <a:off x="1889760" y="11018520"/>
              <a:ext cx="3923404" cy="0"/>
            </a:xfrm>
            <a:prstGeom prst="line">
              <a:avLst/>
            </a:prstGeom>
            <a:ln w="38100">
              <a:solidFill>
                <a:srgbClr val="AD83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/>
            <p:cNvCxnSpPr/>
            <p:nvPr/>
          </p:nvCxnSpPr>
          <p:spPr>
            <a:xfrm>
              <a:off x="5808396" y="11018520"/>
              <a:ext cx="0" cy="317160"/>
            </a:xfrm>
            <a:prstGeom prst="line">
              <a:avLst/>
            </a:prstGeom>
            <a:ln w="38100">
              <a:solidFill>
                <a:srgbClr val="AD83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4352A855-C708-4D72-AFC2-BC5CB08E2635}"/>
              </a:ext>
            </a:extLst>
          </p:cNvPr>
          <p:cNvSpPr/>
          <p:nvPr/>
        </p:nvSpPr>
        <p:spPr>
          <a:xfrm>
            <a:off x="1795385" y="3562120"/>
            <a:ext cx="3189501" cy="3483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C8D2861-96BB-46F5-BEF2-1EE51D4F176D}"/>
              </a:ext>
            </a:extLst>
          </p:cNvPr>
          <p:cNvSpPr/>
          <p:nvPr/>
        </p:nvSpPr>
        <p:spPr>
          <a:xfrm>
            <a:off x="1668569" y="3108805"/>
            <a:ext cx="1780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Propulsion</a:t>
            </a:r>
          </a:p>
        </p:txBody>
      </p:sp>
      <p:cxnSp>
        <p:nvCxnSpPr>
          <p:cNvPr id="7" name="Gewinkelter Verbinder 458">
            <a:extLst>
              <a:ext uri="{FF2B5EF4-FFF2-40B4-BE49-F238E27FC236}">
                <a16:creationId xmlns:a16="http://schemas.microsoft.com/office/drawing/2014/main" id="{8DFBD9DA-B61A-40B8-8577-2938D060CE5B}"/>
              </a:ext>
            </a:extLst>
          </p:cNvPr>
          <p:cNvCxnSpPr/>
          <p:nvPr/>
        </p:nvCxnSpPr>
        <p:spPr>
          <a:xfrm rot="10800000" flipV="1">
            <a:off x="4991463" y="2187988"/>
            <a:ext cx="1434724" cy="1381347"/>
          </a:xfrm>
          <a:prstGeom prst="bentConnector3">
            <a:avLst>
              <a:gd name="adj1" fmla="val 99665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C09178-A54D-4CC0-9AD2-46A8D06AB490}"/>
              </a:ext>
            </a:extLst>
          </p:cNvPr>
          <p:cNvSpPr/>
          <p:nvPr/>
        </p:nvSpPr>
        <p:spPr>
          <a:xfrm>
            <a:off x="1947785" y="3714520"/>
            <a:ext cx="2209477" cy="724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Thruster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4474821-6C26-4AF6-BC9D-643C4084685E}"/>
              </a:ext>
            </a:extLst>
          </p:cNvPr>
          <p:cNvSpPr/>
          <p:nvPr/>
        </p:nvSpPr>
        <p:spPr>
          <a:xfrm>
            <a:off x="1947784" y="4521863"/>
            <a:ext cx="2209477" cy="72484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Propellant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2DCDF17-D89A-442E-904E-68738656E62E}"/>
              </a:ext>
            </a:extLst>
          </p:cNvPr>
          <p:cNvSpPr/>
          <p:nvPr/>
        </p:nvSpPr>
        <p:spPr>
          <a:xfrm>
            <a:off x="1947783" y="5362429"/>
            <a:ext cx="2209478" cy="724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Power Supply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1080E85-AE0E-491C-9A59-6B2FDECBFA19}"/>
              </a:ext>
            </a:extLst>
          </p:cNvPr>
          <p:cNvSpPr/>
          <p:nvPr/>
        </p:nvSpPr>
        <p:spPr>
          <a:xfrm>
            <a:off x="1947783" y="6202995"/>
            <a:ext cx="2209478" cy="724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Tank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1B96FC6-B494-4D90-ACA3-6884430724C0}"/>
              </a:ext>
            </a:extLst>
          </p:cNvPr>
          <p:cNvCxnSpPr/>
          <p:nvPr/>
        </p:nvCxnSpPr>
        <p:spPr>
          <a:xfrm>
            <a:off x="4152475" y="4845105"/>
            <a:ext cx="830173" cy="6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F0F1C77-7862-44F6-8F38-81AA10F33D33}"/>
              </a:ext>
            </a:extLst>
          </p:cNvPr>
          <p:cNvCxnSpPr/>
          <p:nvPr/>
        </p:nvCxnSpPr>
        <p:spPr>
          <a:xfrm>
            <a:off x="4152475" y="6566033"/>
            <a:ext cx="830173" cy="6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ED1B226-FC98-4B85-9855-3983E90C26D9}"/>
              </a:ext>
            </a:extLst>
          </p:cNvPr>
          <p:cNvCxnSpPr/>
          <p:nvPr/>
        </p:nvCxnSpPr>
        <p:spPr>
          <a:xfrm>
            <a:off x="4168565" y="4011335"/>
            <a:ext cx="830173" cy="6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00CA667-5916-44FC-8E8F-209FAC6B24DB}"/>
              </a:ext>
            </a:extLst>
          </p:cNvPr>
          <p:cNvCxnSpPr/>
          <p:nvPr/>
        </p:nvCxnSpPr>
        <p:spPr>
          <a:xfrm>
            <a:off x="4166327" y="4067579"/>
            <a:ext cx="830173" cy="681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2FCD7DA-93A9-4AAB-8E76-8B1CB4A61ECD}"/>
              </a:ext>
            </a:extLst>
          </p:cNvPr>
          <p:cNvCxnSpPr/>
          <p:nvPr/>
        </p:nvCxnSpPr>
        <p:spPr>
          <a:xfrm>
            <a:off x="4168565" y="4122600"/>
            <a:ext cx="830173" cy="681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0100D9E-0B5C-4388-A4A6-C0331141BA64}"/>
              </a:ext>
            </a:extLst>
          </p:cNvPr>
          <p:cNvCxnSpPr/>
          <p:nvPr/>
        </p:nvCxnSpPr>
        <p:spPr>
          <a:xfrm>
            <a:off x="4166000" y="4183992"/>
            <a:ext cx="830173" cy="681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8B45814-0F25-408C-B2FA-0FB9C6C44595}"/>
              </a:ext>
            </a:extLst>
          </p:cNvPr>
          <p:cNvCxnSpPr/>
          <p:nvPr/>
        </p:nvCxnSpPr>
        <p:spPr>
          <a:xfrm>
            <a:off x="4155669" y="5642254"/>
            <a:ext cx="830173" cy="6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FC4D6FF-695C-4746-AB32-9F3418A778B2}"/>
              </a:ext>
            </a:extLst>
          </p:cNvPr>
          <p:cNvCxnSpPr/>
          <p:nvPr/>
        </p:nvCxnSpPr>
        <p:spPr>
          <a:xfrm>
            <a:off x="4153431" y="5698498"/>
            <a:ext cx="830173" cy="681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4396DCF-5342-4055-B9AF-7469E8C29E64}"/>
              </a:ext>
            </a:extLst>
          </p:cNvPr>
          <p:cNvCxnSpPr/>
          <p:nvPr/>
        </p:nvCxnSpPr>
        <p:spPr>
          <a:xfrm>
            <a:off x="4155669" y="5753519"/>
            <a:ext cx="830173" cy="681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83C0D0E-37D9-44BA-85E1-E3A7A2D1E920}"/>
              </a:ext>
            </a:extLst>
          </p:cNvPr>
          <p:cNvCxnSpPr/>
          <p:nvPr/>
        </p:nvCxnSpPr>
        <p:spPr>
          <a:xfrm>
            <a:off x="4153104" y="5814911"/>
            <a:ext cx="830173" cy="681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CB65F044-4F8C-44EE-ACCD-B6EBCA0B9BA5}"/>
              </a:ext>
            </a:extLst>
          </p:cNvPr>
          <p:cNvSpPr/>
          <p:nvPr/>
        </p:nvSpPr>
        <p:spPr>
          <a:xfrm>
            <a:off x="5813164" y="11200587"/>
            <a:ext cx="3813242" cy="7587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Power</a:t>
            </a:r>
            <a:r>
              <a:rPr lang="en-GB" sz="2800" b="1" dirty="0"/>
              <a:t> </a:t>
            </a:r>
            <a:r>
              <a:rPr lang="en-GB" sz="2800" b="1" dirty="0">
                <a:solidFill>
                  <a:schemeClr val="tx1"/>
                </a:solidFill>
              </a:rPr>
              <a:t>budget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99F0C6D-F7DE-47F5-90DF-D4F20A228F22}"/>
              </a:ext>
            </a:extLst>
          </p:cNvPr>
          <p:cNvSpPr/>
          <p:nvPr/>
        </p:nvSpPr>
        <p:spPr>
          <a:xfrm>
            <a:off x="9809044" y="11183955"/>
            <a:ext cx="3813242" cy="758757"/>
          </a:xfrm>
          <a:prstGeom prst="rect">
            <a:avLst/>
          </a:prstGeom>
          <a:solidFill>
            <a:srgbClr val="AD838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Heat budget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DCFBE04-298C-4386-8AD7-E57EBAC67114}"/>
              </a:ext>
            </a:extLst>
          </p:cNvPr>
          <p:cNvGrpSpPr/>
          <p:nvPr/>
        </p:nvGrpSpPr>
        <p:grpSpPr>
          <a:xfrm>
            <a:off x="1817284" y="7046029"/>
            <a:ext cx="3813242" cy="4896684"/>
            <a:chOff x="1385651" y="7062659"/>
            <a:chExt cx="3813242" cy="4896684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5C2A4D54-517D-41CA-8DB0-A29B5FA989C5}"/>
                </a:ext>
              </a:extLst>
            </p:cNvPr>
            <p:cNvSpPr/>
            <p:nvPr/>
          </p:nvSpPr>
          <p:spPr>
            <a:xfrm>
              <a:off x="1385651" y="11200586"/>
              <a:ext cx="3813242" cy="7587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Mass budget</a:t>
              </a:r>
            </a:p>
          </p:txBody>
        </p: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F502D58A-FFA1-4CC3-9890-077FF4E82D08}"/>
                </a:ext>
              </a:extLst>
            </p:cNvPr>
            <p:cNvCxnSpPr/>
            <p:nvPr/>
          </p:nvCxnSpPr>
          <p:spPr>
            <a:xfrm flipV="1">
              <a:off x="1385651" y="7062659"/>
              <a:ext cx="0" cy="41379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hteck 33">
            <a:extLst>
              <a:ext uri="{FF2B5EF4-FFF2-40B4-BE49-F238E27FC236}">
                <a16:creationId xmlns:a16="http://schemas.microsoft.com/office/drawing/2014/main" id="{0A436D8D-4868-4AEF-A223-3A0ED888F608}"/>
              </a:ext>
            </a:extLst>
          </p:cNvPr>
          <p:cNvSpPr/>
          <p:nvPr/>
        </p:nvSpPr>
        <p:spPr>
          <a:xfrm>
            <a:off x="6426187" y="1829742"/>
            <a:ext cx="2120630" cy="7164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Orbit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3D824B5-330B-4E9F-8248-E06FFBEC54F4}"/>
              </a:ext>
            </a:extLst>
          </p:cNvPr>
          <p:cNvSpPr/>
          <p:nvPr/>
        </p:nvSpPr>
        <p:spPr>
          <a:xfrm>
            <a:off x="18833415" y="1075995"/>
            <a:ext cx="2945027" cy="16485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DBBC8DA-A139-422D-AD7A-63F28489EE5A}"/>
              </a:ext>
            </a:extLst>
          </p:cNvPr>
          <p:cNvGrpSpPr/>
          <p:nvPr/>
        </p:nvGrpSpPr>
        <p:grpSpPr>
          <a:xfrm>
            <a:off x="19011901" y="1075995"/>
            <a:ext cx="2672635" cy="1631216"/>
            <a:chOff x="19011901" y="1075995"/>
            <a:chExt cx="2672635" cy="1631216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F8187A43-D3C1-4DE5-9F62-DD99EDD06062}"/>
                </a:ext>
              </a:extLst>
            </p:cNvPr>
            <p:cNvCxnSpPr/>
            <p:nvPr/>
          </p:nvCxnSpPr>
          <p:spPr>
            <a:xfrm>
              <a:off x="19011903" y="1307576"/>
              <a:ext cx="16833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0526852F-EE53-4F4A-A70A-2758EC34A445}"/>
                </a:ext>
              </a:extLst>
            </p:cNvPr>
            <p:cNvCxnSpPr/>
            <p:nvPr/>
          </p:nvCxnSpPr>
          <p:spPr>
            <a:xfrm>
              <a:off x="19011902" y="1589516"/>
              <a:ext cx="168332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F60CD37D-D64D-4307-9272-C6056D89033C}"/>
                </a:ext>
              </a:extLst>
            </p:cNvPr>
            <p:cNvCxnSpPr/>
            <p:nvPr/>
          </p:nvCxnSpPr>
          <p:spPr>
            <a:xfrm>
              <a:off x="19011902" y="1891603"/>
              <a:ext cx="168332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F2427310-6D77-475F-BE40-E210D92317C8}"/>
                </a:ext>
              </a:extLst>
            </p:cNvPr>
            <p:cNvSpPr/>
            <p:nvPr/>
          </p:nvSpPr>
          <p:spPr>
            <a:xfrm>
              <a:off x="20820389" y="1075995"/>
              <a:ext cx="864147" cy="16312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000" dirty="0"/>
                <a:t>Mass</a:t>
              </a:r>
              <a:br>
                <a:rPr lang="en-US" sz="2000" dirty="0"/>
              </a:br>
              <a:r>
                <a:rPr lang="en-US" sz="2000" dirty="0"/>
                <a:t>Power</a:t>
              </a:r>
              <a:br>
                <a:rPr lang="en-US" sz="2000" dirty="0"/>
              </a:br>
              <a:r>
                <a:rPr lang="en-US" sz="2000" dirty="0"/>
                <a:t>Heat</a:t>
              </a:r>
              <a:br>
                <a:rPr lang="en-US" sz="2000" dirty="0"/>
              </a:br>
              <a:r>
                <a:rPr lang="en-US" sz="2000" dirty="0"/>
                <a:t>Data</a:t>
              </a:r>
              <a:br>
                <a:rPr lang="en-US" sz="2000" dirty="0"/>
              </a:br>
              <a:r>
                <a:rPr lang="en-US" sz="2000" dirty="0"/>
                <a:t>Orbit</a:t>
              </a:r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FF752B04-4FD0-4A49-9946-ED41830D218B}"/>
                </a:ext>
              </a:extLst>
            </p:cNvPr>
            <p:cNvCxnSpPr/>
            <p:nvPr/>
          </p:nvCxnSpPr>
          <p:spPr>
            <a:xfrm>
              <a:off x="19011901" y="2187989"/>
              <a:ext cx="168332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89CF4E92-E3C6-486A-BA37-F0AFADCA49EF}"/>
                </a:ext>
              </a:extLst>
            </p:cNvPr>
            <p:cNvCxnSpPr/>
            <p:nvPr/>
          </p:nvCxnSpPr>
          <p:spPr>
            <a:xfrm>
              <a:off x="19011901" y="2527887"/>
              <a:ext cx="1683327" cy="0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feld 42"/>
          <p:cNvSpPr txBox="1"/>
          <p:nvPr/>
        </p:nvSpPr>
        <p:spPr>
          <a:xfrm>
            <a:off x="544749" y="544747"/>
            <a:ext cx="6788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Propulsion System </a:t>
            </a:r>
            <a:r>
              <a:rPr lang="en-US" sz="4400" b="1" dirty="0"/>
              <a:t>Relations</a:t>
            </a:r>
            <a:endParaRPr lang="en-US" sz="3600" b="1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E99F0C6D-F7DE-47F5-90DF-D4F20A228F22}"/>
              </a:ext>
            </a:extLst>
          </p:cNvPr>
          <p:cNvSpPr/>
          <p:nvPr/>
        </p:nvSpPr>
        <p:spPr>
          <a:xfrm>
            <a:off x="13804923" y="11183954"/>
            <a:ext cx="3813242" cy="7587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On-board Computer</a:t>
            </a:r>
            <a:endParaRPr lang="en-GB" sz="2800" b="1" dirty="0">
              <a:solidFill>
                <a:schemeClr val="tx1"/>
              </a:solidFill>
            </a:endParaRPr>
          </a:p>
        </p:txBody>
      </p:sp>
      <p:grpSp>
        <p:nvGrpSpPr>
          <p:cNvPr id="73" name="Gruppieren 72"/>
          <p:cNvGrpSpPr/>
          <p:nvPr/>
        </p:nvGrpSpPr>
        <p:grpSpPr>
          <a:xfrm>
            <a:off x="2084721" y="7043561"/>
            <a:ext cx="11729728" cy="4166283"/>
            <a:chOff x="1889760" y="7169397"/>
            <a:chExt cx="3923404" cy="4166283"/>
          </a:xfrm>
        </p:grpSpPr>
        <p:cxnSp>
          <p:nvCxnSpPr>
            <p:cNvPr id="74" name="Gerader Verbinder 73"/>
            <p:cNvCxnSpPr/>
            <p:nvPr/>
          </p:nvCxnSpPr>
          <p:spPr>
            <a:xfrm>
              <a:off x="1889760" y="7169397"/>
              <a:ext cx="0" cy="372212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r Verbinder 74"/>
            <p:cNvCxnSpPr/>
            <p:nvPr/>
          </p:nvCxnSpPr>
          <p:spPr>
            <a:xfrm>
              <a:off x="1889760" y="10891520"/>
              <a:ext cx="392340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r Verbinder 75"/>
            <p:cNvCxnSpPr/>
            <p:nvPr/>
          </p:nvCxnSpPr>
          <p:spPr>
            <a:xfrm flipH="1">
              <a:off x="5808396" y="10891520"/>
              <a:ext cx="4768" cy="44416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Gerader Verbinder 81"/>
          <p:cNvCxnSpPr/>
          <p:nvPr/>
        </p:nvCxnSpPr>
        <p:spPr>
          <a:xfrm flipH="1" flipV="1">
            <a:off x="784860" y="3569335"/>
            <a:ext cx="984508" cy="607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erz 3"/>
          <p:cNvSpPr/>
          <p:nvPr/>
        </p:nvSpPr>
        <p:spPr>
          <a:xfrm>
            <a:off x="2192345" y="10155966"/>
            <a:ext cx="354849" cy="303374"/>
          </a:xfrm>
          <a:prstGeom prst="hear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2654817" y="10144217"/>
            <a:ext cx="293830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GB" b="1" dirty="0" smtClean="0"/>
              <a:t>Health Monitoring Data Rate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 22"/>
              <p:cNvSpPr/>
              <p:nvPr/>
            </p:nvSpPr>
            <p:spPr>
              <a:xfrm>
                <a:off x="2654817" y="9590315"/>
                <a:ext cx="1980222" cy="369332"/>
              </a:xfrm>
              <a:prstGeom prst="rect">
                <a:avLst/>
              </a:prstGeom>
              <a:solidFill>
                <a:srgbClr val="AD8383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1" dirty="0"/>
                      <m:t>(1−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de-DE" b="1" dirty="0" smtClean="0"/>
                  <a:t> </a:t>
                </a:r>
                <a:r>
                  <a:rPr lang="en-GB" b="1" dirty="0" smtClean="0"/>
                  <a:t>Waste heat</a:t>
                </a:r>
                <a:endParaRPr lang="en-GB" b="1" dirty="0"/>
              </a:p>
            </p:txBody>
          </p:sp>
        </mc:Choice>
        <mc:Fallback xmlns="">
          <p:sp>
            <p:nvSpPr>
              <p:cNvPr id="23" name="Rechteck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817" y="9590315"/>
                <a:ext cx="1980222" cy="369332"/>
              </a:xfrm>
              <a:prstGeom prst="rect">
                <a:avLst/>
              </a:prstGeom>
              <a:blipFill>
                <a:blip r:embed="rId3"/>
                <a:stretch>
                  <a:fillRect l="-926" t="-8197" r="-2160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onne 24"/>
          <p:cNvSpPr/>
          <p:nvPr/>
        </p:nvSpPr>
        <p:spPr>
          <a:xfrm>
            <a:off x="2174514" y="9586296"/>
            <a:ext cx="425406" cy="367192"/>
          </a:xfrm>
          <a:prstGeom prst="sun">
            <a:avLst/>
          </a:prstGeom>
          <a:solidFill>
            <a:srgbClr val="AD8383"/>
          </a:solidFill>
          <a:ln>
            <a:solidFill>
              <a:srgbClr val="AD83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feld 55"/>
              <p:cNvSpPr txBox="1"/>
              <p:nvPr/>
            </p:nvSpPr>
            <p:spPr>
              <a:xfrm>
                <a:off x="6582747" y="2704488"/>
                <a:ext cx="7260334" cy="605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sz="2800" i="1" dirty="0" smtClean="0">
                  <a:latin typeface="Cambria Math" panose="02040503050406030204" pitchFamily="18" charset="0"/>
                </a:endParaRPr>
              </a:p>
              <a:p>
                <a:r>
                  <a:rPr lang="de-DE" sz="2800" dirty="0" err="1" smtClean="0">
                    <a:latin typeface="Cambria Math" panose="02040503050406030204" pitchFamily="18" charset="0"/>
                  </a:rPr>
                  <a:t>Propellant</a:t>
                </a:r>
                <a:r>
                  <a:rPr lang="de-DE" sz="2800" dirty="0" smtClean="0">
                    <a:latin typeface="Cambria Math" panose="02040503050406030204" pitchFamily="18" charset="0"/>
                  </a:rPr>
                  <a:t>:</a:t>
                </a:r>
                <a:endParaRPr lang="de-DE" sz="2800" i="0" dirty="0" smtClean="0">
                  <a:latin typeface="Cambria Math" panose="02040503050406030204" pitchFamily="18" charset="0"/>
                </a:endParaRPr>
              </a:p>
              <a:p>
                <a:endParaRPr lang="de-DE" sz="28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2800" i="1" dirty="0" smtClean="0">
                              <a:latin typeface="Cambria Math" panose="02040503050406030204" pitchFamily="18" charset="0"/>
                            </a:rPr>
                            <m:t>𝑝𝑟𝑜𝑝</m:t>
                          </m:r>
                        </m:sub>
                      </m:sSub>
                      <m:r>
                        <a:rPr lang="de-DE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de-DE" sz="280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de-DE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de-DE" sz="2800" b="0" i="0" dirty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de-DE" sz="2800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de-DE" sz="2800" b="0" i="1" dirty="0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𝑝𝑟𝑜𝑝</m:t>
                          </m:r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𝑀𝑎𝑟𝑔𝑖𝑛</m:t>
                          </m:r>
                        </m:sub>
                      </m:sSub>
                    </m:oMath>
                  </m:oMathPara>
                </a14:m>
                <a:endParaRPr lang="de-DE" sz="2800" i="1" dirty="0" smtClean="0">
                  <a:latin typeface="Cambria Math" panose="02040503050406030204" pitchFamily="18" charset="0"/>
                </a:endParaRPr>
              </a:p>
              <a:p>
                <a:endParaRPr lang="de-DE" sz="28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8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de-DE" sz="28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800" dirty="0"/>
                        <m:t> =</m:t>
                      </m:r>
                      <m:f>
                        <m:fPr>
                          <m:ctrlP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de-DE" sz="28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sz="2800" i="1" dirty="0">
                                  <a:latin typeface="Cambria Math" panose="02040503050406030204" pitchFamily="18" charset="0"/>
                                </a:rPr>
                                <m:t>𝑝𝑟𝑜𝑝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𝑏𝑢𝑟𝑛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800" dirty="0" smtClean="0"/>
              </a:p>
              <a:p>
                <a:endParaRPr lang="en-GB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𝑝𝑟𝑜𝑝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𝑝𝑟𝑜𝑝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𝑝𝑟𝑜𝑝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800" dirty="0" smtClean="0"/>
              </a:p>
              <a:p>
                <a:r>
                  <a:rPr lang="en-GB" sz="2800" dirty="0" smtClean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 dirty="0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de-DE" sz="2800" i="1" dirty="0" smtClean="0">
                              <a:latin typeface="Cambria Math" panose="02040503050406030204" pitchFamily="18" charset="0"/>
                            </a:rPr>
                            <m:t>𝑝𝑟𝑜𝑝</m:t>
                          </m:r>
                        </m:sub>
                      </m:sSub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𝑝𝑟𝑜𝑝𝑒𝑙𝑙𝑎𝑛𝑡</m:t>
                          </m:r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GB" sz="28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 dirty="0" err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2800" i="1" dirty="0" err="1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𝑡𝑎𝑛𝑘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800" dirty="0" smtClean="0"/>
              </a:p>
              <a:p>
                <a:pPr algn="ctr"/>
                <a:endParaRPr lang="en-GB" sz="2800" dirty="0"/>
              </a:p>
            </p:txBody>
          </p:sp>
        </mc:Choice>
        <mc:Fallback xmlns="">
          <p:sp>
            <p:nvSpPr>
              <p:cNvPr id="56" name="Textfeld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747" y="2704488"/>
                <a:ext cx="7260334" cy="6055760"/>
              </a:xfrm>
              <a:prstGeom prst="rect">
                <a:avLst/>
              </a:prstGeom>
              <a:blipFill>
                <a:blip r:embed="rId4"/>
                <a:stretch>
                  <a:fillRect l="-176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87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/>
          <p:cNvGrpSpPr/>
          <p:nvPr/>
        </p:nvGrpSpPr>
        <p:grpSpPr>
          <a:xfrm>
            <a:off x="1889760" y="7046029"/>
            <a:ext cx="3923404" cy="4166283"/>
            <a:chOff x="1889760" y="7046029"/>
            <a:chExt cx="3923404" cy="4166283"/>
          </a:xfrm>
        </p:grpSpPr>
        <p:cxnSp>
          <p:nvCxnSpPr>
            <p:cNvPr id="55" name="Gerader Verbinder 54"/>
            <p:cNvCxnSpPr/>
            <p:nvPr/>
          </p:nvCxnSpPr>
          <p:spPr>
            <a:xfrm flipH="1">
              <a:off x="1889760" y="7046029"/>
              <a:ext cx="13249" cy="39724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/>
            <p:cNvCxnSpPr/>
            <p:nvPr/>
          </p:nvCxnSpPr>
          <p:spPr>
            <a:xfrm>
              <a:off x="1889760" y="11018520"/>
              <a:ext cx="39234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/>
            <p:cNvCxnSpPr/>
            <p:nvPr/>
          </p:nvCxnSpPr>
          <p:spPr>
            <a:xfrm>
              <a:off x="5813164" y="11018520"/>
              <a:ext cx="0" cy="193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pieren 65"/>
          <p:cNvGrpSpPr/>
          <p:nvPr/>
        </p:nvGrpSpPr>
        <p:grpSpPr>
          <a:xfrm>
            <a:off x="1993403" y="7046029"/>
            <a:ext cx="7839455" cy="4166283"/>
            <a:chOff x="1889760" y="7169397"/>
            <a:chExt cx="3923404" cy="4166283"/>
          </a:xfrm>
        </p:grpSpPr>
        <p:cxnSp>
          <p:nvCxnSpPr>
            <p:cNvPr id="67" name="Gerader Verbinder 66"/>
            <p:cNvCxnSpPr/>
            <p:nvPr/>
          </p:nvCxnSpPr>
          <p:spPr>
            <a:xfrm>
              <a:off x="1889760" y="7169397"/>
              <a:ext cx="0" cy="3849123"/>
            </a:xfrm>
            <a:prstGeom prst="line">
              <a:avLst/>
            </a:prstGeom>
            <a:ln w="38100">
              <a:solidFill>
                <a:srgbClr val="AD83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/>
            <p:cNvCxnSpPr/>
            <p:nvPr/>
          </p:nvCxnSpPr>
          <p:spPr>
            <a:xfrm>
              <a:off x="1889760" y="11018520"/>
              <a:ext cx="3923404" cy="0"/>
            </a:xfrm>
            <a:prstGeom prst="line">
              <a:avLst/>
            </a:prstGeom>
            <a:ln w="38100">
              <a:solidFill>
                <a:srgbClr val="AD83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/>
            <p:cNvCxnSpPr/>
            <p:nvPr/>
          </p:nvCxnSpPr>
          <p:spPr>
            <a:xfrm>
              <a:off x="5808396" y="11018520"/>
              <a:ext cx="0" cy="317160"/>
            </a:xfrm>
            <a:prstGeom prst="line">
              <a:avLst/>
            </a:prstGeom>
            <a:ln w="38100">
              <a:solidFill>
                <a:srgbClr val="AD83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4352A855-C708-4D72-AFC2-BC5CB08E2635}"/>
              </a:ext>
            </a:extLst>
          </p:cNvPr>
          <p:cNvSpPr/>
          <p:nvPr/>
        </p:nvSpPr>
        <p:spPr>
          <a:xfrm>
            <a:off x="1795385" y="3562120"/>
            <a:ext cx="3189501" cy="3483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C8D2861-96BB-46F5-BEF2-1EE51D4F176D}"/>
              </a:ext>
            </a:extLst>
          </p:cNvPr>
          <p:cNvSpPr/>
          <p:nvPr/>
        </p:nvSpPr>
        <p:spPr>
          <a:xfrm>
            <a:off x="1668569" y="3108805"/>
            <a:ext cx="1780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Propulsion</a:t>
            </a:r>
          </a:p>
        </p:txBody>
      </p:sp>
      <p:cxnSp>
        <p:nvCxnSpPr>
          <p:cNvPr id="7" name="Gewinkelter Verbinder 458">
            <a:extLst>
              <a:ext uri="{FF2B5EF4-FFF2-40B4-BE49-F238E27FC236}">
                <a16:creationId xmlns:a16="http://schemas.microsoft.com/office/drawing/2014/main" id="{8DFBD9DA-B61A-40B8-8577-2938D060CE5B}"/>
              </a:ext>
            </a:extLst>
          </p:cNvPr>
          <p:cNvCxnSpPr/>
          <p:nvPr/>
        </p:nvCxnSpPr>
        <p:spPr>
          <a:xfrm rot="10800000" flipV="1">
            <a:off x="4991463" y="2187988"/>
            <a:ext cx="1434724" cy="1381347"/>
          </a:xfrm>
          <a:prstGeom prst="bentConnector3">
            <a:avLst>
              <a:gd name="adj1" fmla="val 99665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C09178-A54D-4CC0-9AD2-46A8D06AB490}"/>
              </a:ext>
            </a:extLst>
          </p:cNvPr>
          <p:cNvSpPr/>
          <p:nvPr/>
        </p:nvSpPr>
        <p:spPr>
          <a:xfrm>
            <a:off x="1947785" y="3714520"/>
            <a:ext cx="2209477" cy="724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Thruster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4474821-6C26-4AF6-BC9D-643C4084685E}"/>
              </a:ext>
            </a:extLst>
          </p:cNvPr>
          <p:cNvSpPr/>
          <p:nvPr/>
        </p:nvSpPr>
        <p:spPr>
          <a:xfrm>
            <a:off x="1947784" y="4521863"/>
            <a:ext cx="2209477" cy="724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Propellant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2DCDF17-D89A-442E-904E-68738656E62E}"/>
              </a:ext>
            </a:extLst>
          </p:cNvPr>
          <p:cNvSpPr/>
          <p:nvPr/>
        </p:nvSpPr>
        <p:spPr>
          <a:xfrm>
            <a:off x="1947783" y="5362429"/>
            <a:ext cx="2209478" cy="72484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Power Supply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1080E85-AE0E-491C-9A59-6B2FDECBFA19}"/>
              </a:ext>
            </a:extLst>
          </p:cNvPr>
          <p:cNvSpPr/>
          <p:nvPr/>
        </p:nvSpPr>
        <p:spPr>
          <a:xfrm>
            <a:off x="1947783" y="6202995"/>
            <a:ext cx="2209478" cy="724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Tank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1B96FC6-B494-4D90-ACA3-6884430724C0}"/>
              </a:ext>
            </a:extLst>
          </p:cNvPr>
          <p:cNvCxnSpPr/>
          <p:nvPr/>
        </p:nvCxnSpPr>
        <p:spPr>
          <a:xfrm>
            <a:off x="4152475" y="4845105"/>
            <a:ext cx="830173" cy="6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F0F1C77-7862-44F6-8F38-81AA10F33D33}"/>
              </a:ext>
            </a:extLst>
          </p:cNvPr>
          <p:cNvCxnSpPr/>
          <p:nvPr/>
        </p:nvCxnSpPr>
        <p:spPr>
          <a:xfrm>
            <a:off x="4152475" y="6566033"/>
            <a:ext cx="830173" cy="6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ED1B226-FC98-4B85-9855-3983E90C26D9}"/>
              </a:ext>
            </a:extLst>
          </p:cNvPr>
          <p:cNvCxnSpPr/>
          <p:nvPr/>
        </p:nvCxnSpPr>
        <p:spPr>
          <a:xfrm>
            <a:off x="4168565" y="4011335"/>
            <a:ext cx="830173" cy="6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00CA667-5916-44FC-8E8F-209FAC6B24DB}"/>
              </a:ext>
            </a:extLst>
          </p:cNvPr>
          <p:cNvCxnSpPr/>
          <p:nvPr/>
        </p:nvCxnSpPr>
        <p:spPr>
          <a:xfrm>
            <a:off x="4166327" y="4067579"/>
            <a:ext cx="830173" cy="681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2FCD7DA-93A9-4AAB-8E76-8B1CB4A61ECD}"/>
              </a:ext>
            </a:extLst>
          </p:cNvPr>
          <p:cNvCxnSpPr/>
          <p:nvPr/>
        </p:nvCxnSpPr>
        <p:spPr>
          <a:xfrm>
            <a:off x="4168565" y="4122600"/>
            <a:ext cx="830173" cy="681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0100D9E-0B5C-4388-A4A6-C0331141BA64}"/>
              </a:ext>
            </a:extLst>
          </p:cNvPr>
          <p:cNvCxnSpPr/>
          <p:nvPr/>
        </p:nvCxnSpPr>
        <p:spPr>
          <a:xfrm>
            <a:off x="4166000" y="4183992"/>
            <a:ext cx="830173" cy="681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8B45814-0F25-408C-B2FA-0FB9C6C44595}"/>
              </a:ext>
            </a:extLst>
          </p:cNvPr>
          <p:cNvCxnSpPr/>
          <p:nvPr/>
        </p:nvCxnSpPr>
        <p:spPr>
          <a:xfrm>
            <a:off x="4155669" y="5642254"/>
            <a:ext cx="830173" cy="6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FC4D6FF-695C-4746-AB32-9F3418A778B2}"/>
              </a:ext>
            </a:extLst>
          </p:cNvPr>
          <p:cNvCxnSpPr/>
          <p:nvPr/>
        </p:nvCxnSpPr>
        <p:spPr>
          <a:xfrm>
            <a:off x="4153431" y="5698498"/>
            <a:ext cx="830173" cy="681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4396DCF-5342-4055-B9AF-7469E8C29E64}"/>
              </a:ext>
            </a:extLst>
          </p:cNvPr>
          <p:cNvCxnSpPr/>
          <p:nvPr/>
        </p:nvCxnSpPr>
        <p:spPr>
          <a:xfrm>
            <a:off x="4155669" y="5753519"/>
            <a:ext cx="830173" cy="681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83C0D0E-37D9-44BA-85E1-E3A7A2D1E920}"/>
              </a:ext>
            </a:extLst>
          </p:cNvPr>
          <p:cNvCxnSpPr/>
          <p:nvPr/>
        </p:nvCxnSpPr>
        <p:spPr>
          <a:xfrm>
            <a:off x="4153104" y="5814911"/>
            <a:ext cx="830173" cy="681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CB65F044-4F8C-44EE-ACCD-B6EBCA0B9BA5}"/>
              </a:ext>
            </a:extLst>
          </p:cNvPr>
          <p:cNvSpPr/>
          <p:nvPr/>
        </p:nvSpPr>
        <p:spPr>
          <a:xfrm>
            <a:off x="5813164" y="11200587"/>
            <a:ext cx="3813242" cy="7587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Power</a:t>
            </a:r>
            <a:r>
              <a:rPr lang="en-GB" sz="2800" b="1" dirty="0"/>
              <a:t> </a:t>
            </a:r>
            <a:r>
              <a:rPr lang="en-GB" sz="2800" b="1" dirty="0">
                <a:solidFill>
                  <a:schemeClr val="tx1"/>
                </a:solidFill>
              </a:rPr>
              <a:t>budget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99F0C6D-F7DE-47F5-90DF-D4F20A228F22}"/>
              </a:ext>
            </a:extLst>
          </p:cNvPr>
          <p:cNvSpPr/>
          <p:nvPr/>
        </p:nvSpPr>
        <p:spPr>
          <a:xfrm>
            <a:off x="9809044" y="11183955"/>
            <a:ext cx="3813242" cy="758757"/>
          </a:xfrm>
          <a:prstGeom prst="rect">
            <a:avLst/>
          </a:prstGeom>
          <a:solidFill>
            <a:srgbClr val="AD838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Heat budget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DCFBE04-298C-4386-8AD7-E57EBAC67114}"/>
              </a:ext>
            </a:extLst>
          </p:cNvPr>
          <p:cNvGrpSpPr/>
          <p:nvPr/>
        </p:nvGrpSpPr>
        <p:grpSpPr>
          <a:xfrm>
            <a:off x="1817284" y="7046029"/>
            <a:ext cx="3813242" cy="4896684"/>
            <a:chOff x="1385651" y="7062659"/>
            <a:chExt cx="3813242" cy="4896684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5C2A4D54-517D-41CA-8DB0-A29B5FA989C5}"/>
                </a:ext>
              </a:extLst>
            </p:cNvPr>
            <p:cNvSpPr/>
            <p:nvPr/>
          </p:nvSpPr>
          <p:spPr>
            <a:xfrm>
              <a:off x="1385651" y="11200586"/>
              <a:ext cx="3813242" cy="7587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Mass budget</a:t>
              </a:r>
            </a:p>
          </p:txBody>
        </p: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F502D58A-FFA1-4CC3-9890-077FF4E82D08}"/>
                </a:ext>
              </a:extLst>
            </p:cNvPr>
            <p:cNvCxnSpPr/>
            <p:nvPr/>
          </p:nvCxnSpPr>
          <p:spPr>
            <a:xfrm flipV="1">
              <a:off x="1385651" y="7062659"/>
              <a:ext cx="0" cy="41379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hteck 33">
            <a:extLst>
              <a:ext uri="{FF2B5EF4-FFF2-40B4-BE49-F238E27FC236}">
                <a16:creationId xmlns:a16="http://schemas.microsoft.com/office/drawing/2014/main" id="{0A436D8D-4868-4AEF-A223-3A0ED888F608}"/>
              </a:ext>
            </a:extLst>
          </p:cNvPr>
          <p:cNvSpPr/>
          <p:nvPr/>
        </p:nvSpPr>
        <p:spPr>
          <a:xfrm>
            <a:off x="6426187" y="1829742"/>
            <a:ext cx="2120630" cy="7164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Orbit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3D824B5-330B-4E9F-8248-E06FFBEC54F4}"/>
              </a:ext>
            </a:extLst>
          </p:cNvPr>
          <p:cNvSpPr/>
          <p:nvPr/>
        </p:nvSpPr>
        <p:spPr>
          <a:xfrm>
            <a:off x="18833415" y="1075995"/>
            <a:ext cx="2945027" cy="16485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DBBC8DA-A139-422D-AD7A-63F28489EE5A}"/>
              </a:ext>
            </a:extLst>
          </p:cNvPr>
          <p:cNvGrpSpPr/>
          <p:nvPr/>
        </p:nvGrpSpPr>
        <p:grpSpPr>
          <a:xfrm>
            <a:off x="19011901" y="1075995"/>
            <a:ext cx="2672635" cy="1631216"/>
            <a:chOff x="19011901" y="1075995"/>
            <a:chExt cx="2672635" cy="1631216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F8187A43-D3C1-4DE5-9F62-DD99EDD06062}"/>
                </a:ext>
              </a:extLst>
            </p:cNvPr>
            <p:cNvCxnSpPr/>
            <p:nvPr/>
          </p:nvCxnSpPr>
          <p:spPr>
            <a:xfrm>
              <a:off x="19011903" y="1307576"/>
              <a:ext cx="16833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0526852F-EE53-4F4A-A70A-2758EC34A445}"/>
                </a:ext>
              </a:extLst>
            </p:cNvPr>
            <p:cNvCxnSpPr/>
            <p:nvPr/>
          </p:nvCxnSpPr>
          <p:spPr>
            <a:xfrm>
              <a:off x="19011902" y="1589516"/>
              <a:ext cx="168332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F60CD37D-D64D-4307-9272-C6056D89033C}"/>
                </a:ext>
              </a:extLst>
            </p:cNvPr>
            <p:cNvCxnSpPr/>
            <p:nvPr/>
          </p:nvCxnSpPr>
          <p:spPr>
            <a:xfrm>
              <a:off x="19011902" y="1891603"/>
              <a:ext cx="168332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F2427310-6D77-475F-BE40-E210D92317C8}"/>
                </a:ext>
              </a:extLst>
            </p:cNvPr>
            <p:cNvSpPr/>
            <p:nvPr/>
          </p:nvSpPr>
          <p:spPr>
            <a:xfrm>
              <a:off x="20820389" y="1075995"/>
              <a:ext cx="864147" cy="16312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000" dirty="0"/>
                <a:t>Mass</a:t>
              </a:r>
              <a:br>
                <a:rPr lang="en-US" sz="2000" dirty="0"/>
              </a:br>
              <a:r>
                <a:rPr lang="en-US" sz="2000" dirty="0"/>
                <a:t>Power</a:t>
              </a:r>
              <a:br>
                <a:rPr lang="en-US" sz="2000" dirty="0"/>
              </a:br>
              <a:r>
                <a:rPr lang="en-US" sz="2000" dirty="0"/>
                <a:t>Heat</a:t>
              </a:r>
              <a:br>
                <a:rPr lang="en-US" sz="2000" dirty="0"/>
              </a:br>
              <a:r>
                <a:rPr lang="en-US" sz="2000" dirty="0"/>
                <a:t>Data</a:t>
              </a:r>
              <a:br>
                <a:rPr lang="en-US" sz="2000" dirty="0"/>
              </a:br>
              <a:r>
                <a:rPr lang="en-US" sz="2000" dirty="0"/>
                <a:t>Orbit</a:t>
              </a:r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FF752B04-4FD0-4A49-9946-ED41830D218B}"/>
                </a:ext>
              </a:extLst>
            </p:cNvPr>
            <p:cNvCxnSpPr/>
            <p:nvPr/>
          </p:nvCxnSpPr>
          <p:spPr>
            <a:xfrm>
              <a:off x="19011901" y="2187989"/>
              <a:ext cx="168332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89CF4E92-E3C6-486A-BA37-F0AFADCA49EF}"/>
                </a:ext>
              </a:extLst>
            </p:cNvPr>
            <p:cNvCxnSpPr/>
            <p:nvPr/>
          </p:nvCxnSpPr>
          <p:spPr>
            <a:xfrm>
              <a:off x="19011901" y="2527887"/>
              <a:ext cx="1683327" cy="0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feld 42"/>
          <p:cNvSpPr txBox="1"/>
          <p:nvPr/>
        </p:nvSpPr>
        <p:spPr>
          <a:xfrm>
            <a:off x="544749" y="544747"/>
            <a:ext cx="6788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Propulsion System </a:t>
            </a:r>
            <a:r>
              <a:rPr lang="en-US" sz="4400" b="1" dirty="0"/>
              <a:t>Relations</a:t>
            </a:r>
            <a:endParaRPr lang="en-US" sz="3600" b="1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E99F0C6D-F7DE-47F5-90DF-D4F20A228F22}"/>
              </a:ext>
            </a:extLst>
          </p:cNvPr>
          <p:cNvSpPr/>
          <p:nvPr/>
        </p:nvSpPr>
        <p:spPr>
          <a:xfrm>
            <a:off x="13804923" y="11183954"/>
            <a:ext cx="3813242" cy="7587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On-board Computer</a:t>
            </a:r>
            <a:endParaRPr lang="en-GB" sz="2800" b="1" dirty="0">
              <a:solidFill>
                <a:schemeClr val="tx1"/>
              </a:solidFill>
            </a:endParaRPr>
          </a:p>
        </p:txBody>
      </p:sp>
      <p:grpSp>
        <p:nvGrpSpPr>
          <p:cNvPr id="73" name="Gruppieren 72"/>
          <p:cNvGrpSpPr/>
          <p:nvPr/>
        </p:nvGrpSpPr>
        <p:grpSpPr>
          <a:xfrm>
            <a:off x="2084721" y="7043561"/>
            <a:ext cx="11729728" cy="4166283"/>
            <a:chOff x="1889760" y="7169397"/>
            <a:chExt cx="3923404" cy="4166283"/>
          </a:xfrm>
        </p:grpSpPr>
        <p:cxnSp>
          <p:nvCxnSpPr>
            <p:cNvPr id="74" name="Gerader Verbinder 73"/>
            <p:cNvCxnSpPr/>
            <p:nvPr/>
          </p:nvCxnSpPr>
          <p:spPr>
            <a:xfrm>
              <a:off x="1889760" y="7169397"/>
              <a:ext cx="0" cy="372212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r Verbinder 74"/>
            <p:cNvCxnSpPr/>
            <p:nvPr/>
          </p:nvCxnSpPr>
          <p:spPr>
            <a:xfrm>
              <a:off x="1889760" y="10891520"/>
              <a:ext cx="392340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r Verbinder 75"/>
            <p:cNvCxnSpPr/>
            <p:nvPr/>
          </p:nvCxnSpPr>
          <p:spPr>
            <a:xfrm flipH="1">
              <a:off x="5808396" y="10891520"/>
              <a:ext cx="4768" cy="44416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Gerader Verbinder 81"/>
          <p:cNvCxnSpPr/>
          <p:nvPr/>
        </p:nvCxnSpPr>
        <p:spPr>
          <a:xfrm flipH="1" flipV="1">
            <a:off x="784860" y="3569335"/>
            <a:ext cx="984508" cy="607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Herz 3"/>
          <p:cNvSpPr/>
          <p:nvPr/>
        </p:nvSpPr>
        <p:spPr>
          <a:xfrm>
            <a:off x="2192345" y="10155966"/>
            <a:ext cx="354849" cy="303374"/>
          </a:xfrm>
          <a:prstGeom prst="hear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2654817" y="10144217"/>
            <a:ext cx="293830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GB" b="1" dirty="0" smtClean="0"/>
              <a:t>Health Monitoring Data Rate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 22"/>
              <p:cNvSpPr/>
              <p:nvPr/>
            </p:nvSpPr>
            <p:spPr>
              <a:xfrm>
                <a:off x="2654817" y="9590315"/>
                <a:ext cx="1980222" cy="369332"/>
              </a:xfrm>
              <a:prstGeom prst="rect">
                <a:avLst/>
              </a:prstGeom>
              <a:solidFill>
                <a:srgbClr val="AD8383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1" dirty="0"/>
                      <m:t>(1−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de-DE" b="1" dirty="0" smtClean="0"/>
                  <a:t> </a:t>
                </a:r>
                <a:r>
                  <a:rPr lang="en-GB" b="1" dirty="0" smtClean="0"/>
                  <a:t>Waste heat</a:t>
                </a:r>
                <a:endParaRPr lang="en-GB" b="1" dirty="0"/>
              </a:p>
            </p:txBody>
          </p:sp>
        </mc:Choice>
        <mc:Fallback xmlns="">
          <p:sp>
            <p:nvSpPr>
              <p:cNvPr id="23" name="Rechteck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817" y="9590315"/>
                <a:ext cx="1980222" cy="369332"/>
              </a:xfrm>
              <a:prstGeom prst="rect">
                <a:avLst/>
              </a:prstGeom>
              <a:blipFill>
                <a:blip r:embed="rId3"/>
                <a:stretch>
                  <a:fillRect l="-926" t="-8197" r="-2160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onne 24"/>
          <p:cNvSpPr/>
          <p:nvPr/>
        </p:nvSpPr>
        <p:spPr>
          <a:xfrm>
            <a:off x="2174514" y="9586296"/>
            <a:ext cx="425406" cy="367192"/>
          </a:xfrm>
          <a:prstGeom prst="sun">
            <a:avLst/>
          </a:prstGeom>
          <a:solidFill>
            <a:srgbClr val="AD8383"/>
          </a:solidFill>
          <a:ln>
            <a:solidFill>
              <a:srgbClr val="AD83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/>
              <p:cNvSpPr txBox="1"/>
              <p:nvPr/>
            </p:nvSpPr>
            <p:spPr>
              <a:xfrm>
                <a:off x="6567256" y="3139823"/>
                <a:ext cx="9541748" cy="690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/>
                  <a:t>Power Supply: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𝑗𝑒𝑡</m:t>
                          </m:r>
                        </m:sub>
                      </m:sSub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de-DE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de-DE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de-DE" sz="28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800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de-DE" sz="2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acc>
                            <m:accPr>
                              <m:chr m:val="̇"/>
                              <m:ctrlPr>
                                <a:rPr lang="en-GB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8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den>
                      </m:f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GB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8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2800" dirty="0" smtClean="0"/>
              </a:p>
              <a:p>
                <a:pPr algn="ctr"/>
                <a:endParaRPr lang="en-GB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800" i="1" dirty="0" smtClean="0">
                              <a:latin typeface="Cambria Math" panose="02040503050406030204" pitchFamily="18" charset="0"/>
                            </a:rPr>
                            <m:t>𝑒𝑙</m:t>
                          </m:r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GB" sz="28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dirty="0" err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800" i="1" dirty="0" err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8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dirty="0" err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i="1" dirty="0" err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800" dirty="0" smtClean="0"/>
              </a:p>
              <a:p>
                <a:pPr algn="ctr"/>
                <a:endParaRPr lang="en-GB" sz="28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sz="2800" b="0" i="1" dirty="0" err="1" smtClean="0">
                              <a:latin typeface="Cambria Math" panose="02040503050406030204" pitchFamily="18" charset="0"/>
                            </a:rPr>
                            <m:t>𝑚𝑎𝑛𝑒𝑢𝑣𝑟𝑒</m:t>
                          </m:r>
                        </m:sub>
                      </m:sSub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800" i="1" dirty="0" smtClean="0">
                              <a:latin typeface="Cambria Math" panose="02040503050406030204" pitchFamily="18" charset="0"/>
                            </a:rPr>
                            <m:t>𝑗𝑒𝑡</m:t>
                          </m:r>
                        </m:sub>
                      </m:sSub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de-DE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de-DE" sz="2800" i="1" dirty="0" smtClean="0">
                              <a:latin typeface="Cambria Math" panose="02040503050406030204" pitchFamily="18" charset="0"/>
                            </a:rPr>
                            <m:t>𝑏𝑢𝑟𝑛</m:t>
                          </m:r>
                        </m:sub>
                      </m:sSub>
                    </m:oMath>
                  </m:oMathPara>
                </a14:m>
                <a:endParaRPr lang="en-GB" sz="2800" dirty="0" smtClean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𝑃𝑆</m:t>
                          </m:r>
                        </m:sub>
                      </m:sSub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800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 dirty="0" err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sSub>
                                <m:sSubPr>
                                  <m:ctrlPr>
                                    <a:rPr lang="de-DE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de-DE" sz="2800" b="0" i="1" dirty="0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𝑃𝑆𝑖𝑛</m:t>
                              </m:r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800" dirty="0" smtClean="0"/>
              </a:p>
              <a:p>
                <a:pPr algn="ctr"/>
                <a:endParaRPr lang="en-GB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sz="2800" b="0" i="0" dirty="0" smtClean="0">
                              <a:latin typeface="Cambria Math" panose="02040503050406030204" pitchFamily="18" charset="0"/>
                            </a:rPr>
                            <m:t>Q</m:t>
                          </m:r>
                        </m:e>
                        <m:sub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𝑝𝑟𝑜𝑝</m:t>
                          </m:r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𝑃𝑆</m:t>
                          </m:r>
                        </m:sub>
                      </m:sSub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𝑃𝑆</m:t>
                          </m:r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– </m:t>
                      </m:r>
                      <m:sSub>
                        <m:sSubPr>
                          <m:ctrlPr>
                            <a:rPr lang="en-GB" sz="2800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dirty="0" err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𝑃𝑆</m:t>
                          </m:r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de-DE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𝑃𝑆</m:t>
                          </m:r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e-DE" sz="2800" b="0" i="1" dirty="0" smtClean="0">
                                  <a:latin typeface="Cambria Math" panose="02040503050406030204" pitchFamily="18" charset="0"/>
                                </a:rPr>
                                <m:t>𝑃𝑆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800" dirty="0" smtClean="0"/>
              </a:p>
              <a:p>
                <a:endParaRPr lang="en-GB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𝑇h𝑟𝑢𝑠𝑡𝑒𝑟</m:t>
                      </m:r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2800" i="1" dirty="0" err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2800" i="1" dirty="0" err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GB" sz="2800" i="1" dirty="0" err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GB" sz="28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800" dirty="0" smtClean="0"/>
              </a:p>
              <a:p>
                <a:endParaRPr lang="en-GB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h𝑒𝑎𝑙𝑡h</m:t>
                        </m:r>
                      </m:sub>
                    </m:sSub>
                  </m:oMath>
                </a14:m>
                <a:r>
                  <a:rPr lang="en-GB" sz="2800" dirty="0" smtClean="0"/>
                  <a:t>= f (</a:t>
                </a:r>
                <a:r>
                  <a:rPr lang="en-GB" sz="2800" dirty="0" err="1" smtClean="0"/>
                  <a:t>Freq</a:t>
                </a:r>
                <a:r>
                  <a:rPr lang="en-GB" sz="2800" dirty="0" smtClean="0"/>
                  <a:t>: T, U, I, </a:t>
                </a:r>
                <a:r>
                  <a:rPr lang="en-GB" sz="2800" dirty="0" err="1" smtClean="0"/>
                  <a:t>degrad</a:t>
                </a:r>
                <a:r>
                  <a:rPr lang="en-GB" sz="2800" dirty="0" smtClean="0"/>
                  <a:t>, FDIR, ??)</a:t>
                </a:r>
                <a:endParaRPr lang="en-GB" sz="2800" dirty="0"/>
              </a:p>
            </p:txBody>
          </p:sp>
        </mc:Choice>
        <mc:Fallback xmlns="">
          <p:sp>
            <p:nvSpPr>
              <p:cNvPr id="53" name="Textfeld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256" y="3139823"/>
                <a:ext cx="9541748" cy="6904326"/>
              </a:xfrm>
              <a:prstGeom prst="rect">
                <a:avLst/>
              </a:prstGeom>
              <a:blipFill>
                <a:blip r:embed="rId4"/>
                <a:stretch>
                  <a:fillRect l="-1277" t="-794" b="-17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52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pieren 64"/>
          <p:cNvGrpSpPr/>
          <p:nvPr/>
        </p:nvGrpSpPr>
        <p:grpSpPr>
          <a:xfrm>
            <a:off x="1889760" y="7046029"/>
            <a:ext cx="3923404" cy="4166283"/>
            <a:chOff x="1889760" y="7046029"/>
            <a:chExt cx="3923404" cy="4166283"/>
          </a:xfrm>
        </p:grpSpPr>
        <p:cxnSp>
          <p:nvCxnSpPr>
            <p:cNvPr id="55" name="Gerader Verbinder 54"/>
            <p:cNvCxnSpPr/>
            <p:nvPr/>
          </p:nvCxnSpPr>
          <p:spPr>
            <a:xfrm flipH="1">
              <a:off x="1889760" y="7046029"/>
              <a:ext cx="13249" cy="39724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/>
            <p:cNvCxnSpPr/>
            <p:nvPr/>
          </p:nvCxnSpPr>
          <p:spPr>
            <a:xfrm>
              <a:off x="1889760" y="11018520"/>
              <a:ext cx="3923404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/>
            <p:cNvCxnSpPr/>
            <p:nvPr/>
          </p:nvCxnSpPr>
          <p:spPr>
            <a:xfrm>
              <a:off x="5813164" y="11018520"/>
              <a:ext cx="0" cy="1937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pieren 65"/>
          <p:cNvGrpSpPr/>
          <p:nvPr/>
        </p:nvGrpSpPr>
        <p:grpSpPr>
          <a:xfrm>
            <a:off x="1993403" y="7046029"/>
            <a:ext cx="7839455" cy="4166283"/>
            <a:chOff x="1889760" y="7169397"/>
            <a:chExt cx="3923404" cy="4166283"/>
          </a:xfrm>
        </p:grpSpPr>
        <p:cxnSp>
          <p:nvCxnSpPr>
            <p:cNvPr id="67" name="Gerader Verbinder 66"/>
            <p:cNvCxnSpPr/>
            <p:nvPr/>
          </p:nvCxnSpPr>
          <p:spPr>
            <a:xfrm>
              <a:off x="1889760" y="7169397"/>
              <a:ext cx="0" cy="3849123"/>
            </a:xfrm>
            <a:prstGeom prst="line">
              <a:avLst/>
            </a:prstGeom>
            <a:ln w="38100">
              <a:solidFill>
                <a:srgbClr val="AD83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r Verbinder 67"/>
            <p:cNvCxnSpPr/>
            <p:nvPr/>
          </p:nvCxnSpPr>
          <p:spPr>
            <a:xfrm>
              <a:off x="1889760" y="11018520"/>
              <a:ext cx="3923404" cy="0"/>
            </a:xfrm>
            <a:prstGeom prst="line">
              <a:avLst/>
            </a:prstGeom>
            <a:ln w="38100">
              <a:solidFill>
                <a:srgbClr val="AD83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Gerader Verbinder 68"/>
            <p:cNvCxnSpPr/>
            <p:nvPr/>
          </p:nvCxnSpPr>
          <p:spPr>
            <a:xfrm>
              <a:off x="5808396" y="11018520"/>
              <a:ext cx="0" cy="317160"/>
            </a:xfrm>
            <a:prstGeom prst="line">
              <a:avLst/>
            </a:prstGeom>
            <a:ln w="38100">
              <a:solidFill>
                <a:srgbClr val="AD838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4352A855-C708-4D72-AFC2-BC5CB08E2635}"/>
              </a:ext>
            </a:extLst>
          </p:cNvPr>
          <p:cNvSpPr/>
          <p:nvPr/>
        </p:nvSpPr>
        <p:spPr>
          <a:xfrm>
            <a:off x="1795385" y="3562120"/>
            <a:ext cx="3189501" cy="34839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C8D2861-96BB-46F5-BEF2-1EE51D4F176D}"/>
              </a:ext>
            </a:extLst>
          </p:cNvPr>
          <p:cNvSpPr/>
          <p:nvPr/>
        </p:nvSpPr>
        <p:spPr>
          <a:xfrm>
            <a:off x="1668569" y="3108805"/>
            <a:ext cx="1780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Propulsion</a:t>
            </a:r>
          </a:p>
        </p:txBody>
      </p:sp>
      <p:cxnSp>
        <p:nvCxnSpPr>
          <p:cNvPr id="7" name="Gewinkelter Verbinder 458">
            <a:extLst>
              <a:ext uri="{FF2B5EF4-FFF2-40B4-BE49-F238E27FC236}">
                <a16:creationId xmlns:a16="http://schemas.microsoft.com/office/drawing/2014/main" id="{8DFBD9DA-B61A-40B8-8577-2938D060CE5B}"/>
              </a:ext>
            </a:extLst>
          </p:cNvPr>
          <p:cNvCxnSpPr/>
          <p:nvPr/>
        </p:nvCxnSpPr>
        <p:spPr>
          <a:xfrm rot="10800000" flipV="1">
            <a:off x="4991463" y="2187988"/>
            <a:ext cx="1434724" cy="1381347"/>
          </a:xfrm>
          <a:prstGeom prst="bentConnector3">
            <a:avLst>
              <a:gd name="adj1" fmla="val 99665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E6C09178-A54D-4CC0-9AD2-46A8D06AB490}"/>
              </a:ext>
            </a:extLst>
          </p:cNvPr>
          <p:cNvSpPr/>
          <p:nvPr/>
        </p:nvSpPr>
        <p:spPr>
          <a:xfrm>
            <a:off x="1947785" y="3714520"/>
            <a:ext cx="2209477" cy="724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Thruster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4474821-6C26-4AF6-BC9D-643C4084685E}"/>
              </a:ext>
            </a:extLst>
          </p:cNvPr>
          <p:cNvSpPr/>
          <p:nvPr/>
        </p:nvSpPr>
        <p:spPr>
          <a:xfrm>
            <a:off x="1947784" y="4521863"/>
            <a:ext cx="2209477" cy="724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Propellant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2DCDF17-D89A-442E-904E-68738656E62E}"/>
              </a:ext>
            </a:extLst>
          </p:cNvPr>
          <p:cNvSpPr/>
          <p:nvPr/>
        </p:nvSpPr>
        <p:spPr>
          <a:xfrm>
            <a:off x="1947783" y="5362429"/>
            <a:ext cx="2209478" cy="7248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Power Supply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1080E85-AE0E-491C-9A59-6B2FDECBFA19}"/>
              </a:ext>
            </a:extLst>
          </p:cNvPr>
          <p:cNvSpPr/>
          <p:nvPr/>
        </p:nvSpPr>
        <p:spPr>
          <a:xfrm>
            <a:off x="1947783" y="6202995"/>
            <a:ext cx="2209478" cy="72484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Tank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1B96FC6-B494-4D90-ACA3-6884430724C0}"/>
              </a:ext>
            </a:extLst>
          </p:cNvPr>
          <p:cNvCxnSpPr/>
          <p:nvPr/>
        </p:nvCxnSpPr>
        <p:spPr>
          <a:xfrm>
            <a:off x="4152475" y="4845105"/>
            <a:ext cx="830173" cy="6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F0F1C77-7862-44F6-8F38-81AA10F33D33}"/>
              </a:ext>
            </a:extLst>
          </p:cNvPr>
          <p:cNvCxnSpPr/>
          <p:nvPr/>
        </p:nvCxnSpPr>
        <p:spPr>
          <a:xfrm>
            <a:off x="4152475" y="6566033"/>
            <a:ext cx="830173" cy="6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ED1B226-FC98-4B85-9855-3983E90C26D9}"/>
              </a:ext>
            </a:extLst>
          </p:cNvPr>
          <p:cNvCxnSpPr/>
          <p:nvPr/>
        </p:nvCxnSpPr>
        <p:spPr>
          <a:xfrm>
            <a:off x="4168565" y="4011335"/>
            <a:ext cx="830173" cy="6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500CA667-5916-44FC-8E8F-209FAC6B24DB}"/>
              </a:ext>
            </a:extLst>
          </p:cNvPr>
          <p:cNvCxnSpPr/>
          <p:nvPr/>
        </p:nvCxnSpPr>
        <p:spPr>
          <a:xfrm>
            <a:off x="4166327" y="4067579"/>
            <a:ext cx="830173" cy="681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2FCD7DA-93A9-4AAB-8E76-8B1CB4A61ECD}"/>
              </a:ext>
            </a:extLst>
          </p:cNvPr>
          <p:cNvCxnSpPr/>
          <p:nvPr/>
        </p:nvCxnSpPr>
        <p:spPr>
          <a:xfrm>
            <a:off x="4168565" y="4122600"/>
            <a:ext cx="830173" cy="681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0100D9E-0B5C-4388-A4A6-C0331141BA64}"/>
              </a:ext>
            </a:extLst>
          </p:cNvPr>
          <p:cNvCxnSpPr/>
          <p:nvPr/>
        </p:nvCxnSpPr>
        <p:spPr>
          <a:xfrm>
            <a:off x="4166000" y="4183992"/>
            <a:ext cx="830173" cy="681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8B45814-0F25-408C-B2FA-0FB9C6C44595}"/>
              </a:ext>
            </a:extLst>
          </p:cNvPr>
          <p:cNvCxnSpPr/>
          <p:nvPr/>
        </p:nvCxnSpPr>
        <p:spPr>
          <a:xfrm>
            <a:off x="4155669" y="5642254"/>
            <a:ext cx="830173" cy="68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DFC4D6FF-695C-4746-AB32-9F3418A778B2}"/>
              </a:ext>
            </a:extLst>
          </p:cNvPr>
          <p:cNvCxnSpPr/>
          <p:nvPr/>
        </p:nvCxnSpPr>
        <p:spPr>
          <a:xfrm>
            <a:off x="4153431" y="5698498"/>
            <a:ext cx="830173" cy="681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4396DCF-5342-4055-B9AF-7469E8C29E64}"/>
              </a:ext>
            </a:extLst>
          </p:cNvPr>
          <p:cNvCxnSpPr/>
          <p:nvPr/>
        </p:nvCxnSpPr>
        <p:spPr>
          <a:xfrm>
            <a:off x="4155669" y="5753519"/>
            <a:ext cx="830173" cy="681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83C0D0E-37D9-44BA-85E1-E3A7A2D1E920}"/>
              </a:ext>
            </a:extLst>
          </p:cNvPr>
          <p:cNvCxnSpPr/>
          <p:nvPr/>
        </p:nvCxnSpPr>
        <p:spPr>
          <a:xfrm>
            <a:off x="4153104" y="5814911"/>
            <a:ext cx="830173" cy="681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CB65F044-4F8C-44EE-ACCD-B6EBCA0B9BA5}"/>
              </a:ext>
            </a:extLst>
          </p:cNvPr>
          <p:cNvSpPr/>
          <p:nvPr/>
        </p:nvSpPr>
        <p:spPr>
          <a:xfrm>
            <a:off x="5813164" y="11200587"/>
            <a:ext cx="3813242" cy="7587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Power</a:t>
            </a:r>
            <a:r>
              <a:rPr lang="en-GB" sz="2800" b="1" dirty="0"/>
              <a:t> </a:t>
            </a:r>
            <a:r>
              <a:rPr lang="en-GB" sz="2800" b="1" dirty="0">
                <a:solidFill>
                  <a:schemeClr val="tx1"/>
                </a:solidFill>
              </a:rPr>
              <a:t>budget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99F0C6D-F7DE-47F5-90DF-D4F20A228F22}"/>
              </a:ext>
            </a:extLst>
          </p:cNvPr>
          <p:cNvSpPr/>
          <p:nvPr/>
        </p:nvSpPr>
        <p:spPr>
          <a:xfrm>
            <a:off x="9809044" y="11183955"/>
            <a:ext cx="3813242" cy="758757"/>
          </a:xfrm>
          <a:prstGeom prst="rect">
            <a:avLst/>
          </a:prstGeom>
          <a:solidFill>
            <a:srgbClr val="AD838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Heat budget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DCFBE04-298C-4386-8AD7-E57EBAC67114}"/>
              </a:ext>
            </a:extLst>
          </p:cNvPr>
          <p:cNvGrpSpPr/>
          <p:nvPr/>
        </p:nvGrpSpPr>
        <p:grpSpPr>
          <a:xfrm>
            <a:off x="1817284" y="7046029"/>
            <a:ext cx="3813242" cy="4896684"/>
            <a:chOff x="1385651" y="7062659"/>
            <a:chExt cx="3813242" cy="4896684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5C2A4D54-517D-41CA-8DB0-A29B5FA989C5}"/>
                </a:ext>
              </a:extLst>
            </p:cNvPr>
            <p:cNvSpPr/>
            <p:nvPr/>
          </p:nvSpPr>
          <p:spPr>
            <a:xfrm>
              <a:off x="1385651" y="11200586"/>
              <a:ext cx="3813242" cy="7587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Mass budget</a:t>
              </a:r>
            </a:p>
          </p:txBody>
        </p: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F502D58A-FFA1-4CC3-9890-077FF4E82D08}"/>
                </a:ext>
              </a:extLst>
            </p:cNvPr>
            <p:cNvCxnSpPr/>
            <p:nvPr/>
          </p:nvCxnSpPr>
          <p:spPr>
            <a:xfrm flipV="1">
              <a:off x="1385651" y="7062659"/>
              <a:ext cx="0" cy="413793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hteck 33">
            <a:extLst>
              <a:ext uri="{FF2B5EF4-FFF2-40B4-BE49-F238E27FC236}">
                <a16:creationId xmlns:a16="http://schemas.microsoft.com/office/drawing/2014/main" id="{0A436D8D-4868-4AEF-A223-3A0ED888F608}"/>
              </a:ext>
            </a:extLst>
          </p:cNvPr>
          <p:cNvSpPr/>
          <p:nvPr/>
        </p:nvSpPr>
        <p:spPr>
          <a:xfrm>
            <a:off x="6426187" y="1829742"/>
            <a:ext cx="2120630" cy="7164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Orbit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3D824B5-330B-4E9F-8248-E06FFBEC54F4}"/>
              </a:ext>
            </a:extLst>
          </p:cNvPr>
          <p:cNvSpPr/>
          <p:nvPr/>
        </p:nvSpPr>
        <p:spPr>
          <a:xfrm>
            <a:off x="18833415" y="1075995"/>
            <a:ext cx="2945027" cy="16485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7DBBC8DA-A139-422D-AD7A-63F28489EE5A}"/>
              </a:ext>
            </a:extLst>
          </p:cNvPr>
          <p:cNvGrpSpPr/>
          <p:nvPr/>
        </p:nvGrpSpPr>
        <p:grpSpPr>
          <a:xfrm>
            <a:off x="19011901" y="1075995"/>
            <a:ext cx="2672635" cy="1631216"/>
            <a:chOff x="19011901" y="1075995"/>
            <a:chExt cx="2672635" cy="1631216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F8187A43-D3C1-4DE5-9F62-DD99EDD06062}"/>
                </a:ext>
              </a:extLst>
            </p:cNvPr>
            <p:cNvCxnSpPr/>
            <p:nvPr/>
          </p:nvCxnSpPr>
          <p:spPr>
            <a:xfrm>
              <a:off x="19011903" y="1307576"/>
              <a:ext cx="16833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0526852F-EE53-4F4A-A70A-2758EC34A445}"/>
                </a:ext>
              </a:extLst>
            </p:cNvPr>
            <p:cNvCxnSpPr/>
            <p:nvPr/>
          </p:nvCxnSpPr>
          <p:spPr>
            <a:xfrm>
              <a:off x="19011902" y="1589516"/>
              <a:ext cx="168332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F60CD37D-D64D-4307-9272-C6056D89033C}"/>
                </a:ext>
              </a:extLst>
            </p:cNvPr>
            <p:cNvCxnSpPr/>
            <p:nvPr/>
          </p:nvCxnSpPr>
          <p:spPr>
            <a:xfrm>
              <a:off x="19011902" y="1891603"/>
              <a:ext cx="168332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F2427310-6D77-475F-BE40-E210D92317C8}"/>
                </a:ext>
              </a:extLst>
            </p:cNvPr>
            <p:cNvSpPr/>
            <p:nvPr/>
          </p:nvSpPr>
          <p:spPr>
            <a:xfrm>
              <a:off x="20820389" y="1075995"/>
              <a:ext cx="864147" cy="16312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000" dirty="0"/>
                <a:t>Mass</a:t>
              </a:r>
              <a:br>
                <a:rPr lang="en-US" sz="2000" dirty="0"/>
              </a:br>
              <a:r>
                <a:rPr lang="en-US" sz="2000" dirty="0"/>
                <a:t>Power</a:t>
              </a:r>
              <a:br>
                <a:rPr lang="en-US" sz="2000" dirty="0"/>
              </a:br>
              <a:r>
                <a:rPr lang="en-US" sz="2000" dirty="0"/>
                <a:t>Heat</a:t>
              </a:r>
              <a:br>
                <a:rPr lang="en-US" sz="2000" dirty="0"/>
              </a:br>
              <a:r>
                <a:rPr lang="en-US" sz="2000" dirty="0"/>
                <a:t>Data</a:t>
              </a:r>
              <a:br>
                <a:rPr lang="en-US" sz="2000" dirty="0"/>
              </a:br>
              <a:r>
                <a:rPr lang="en-US" sz="2000" dirty="0"/>
                <a:t>Orbit</a:t>
              </a:r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FF752B04-4FD0-4A49-9946-ED41830D218B}"/>
                </a:ext>
              </a:extLst>
            </p:cNvPr>
            <p:cNvCxnSpPr/>
            <p:nvPr/>
          </p:nvCxnSpPr>
          <p:spPr>
            <a:xfrm>
              <a:off x="19011901" y="2187989"/>
              <a:ext cx="168332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89CF4E92-E3C6-486A-BA37-F0AFADCA49EF}"/>
                </a:ext>
              </a:extLst>
            </p:cNvPr>
            <p:cNvCxnSpPr/>
            <p:nvPr/>
          </p:nvCxnSpPr>
          <p:spPr>
            <a:xfrm>
              <a:off x="19011901" y="2527887"/>
              <a:ext cx="1683327" cy="0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feld 42"/>
          <p:cNvSpPr txBox="1"/>
          <p:nvPr/>
        </p:nvSpPr>
        <p:spPr>
          <a:xfrm>
            <a:off x="544749" y="544747"/>
            <a:ext cx="67887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Propulsion System </a:t>
            </a:r>
            <a:r>
              <a:rPr lang="en-US" sz="4400" b="1" dirty="0"/>
              <a:t>Relations</a:t>
            </a:r>
            <a:endParaRPr lang="en-US" sz="3600" b="1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E99F0C6D-F7DE-47F5-90DF-D4F20A228F22}"/>
              </a:ext>
            </a:extLst>
          </p:cNvPr>
          <p:cNvSpPr/>
          <p:nvPr/>
        </p:nvSpPr>
        <p:spPr>
          <a:xfrm>
            <a:off x="13804923" y="11183954"/>
            <a:ext cx="3813242" cy="7587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On-board Computer</a:t>
            </a:r>
            <a:endParaRPr lang="en-GB" sz="2800" b="1" dirty="0">
              <a:solidFill>
                <a:schemeClr val="tx1"/>
              </a:solidFill>
            </a:endParaRPr>
          </a:p>
        </p:txBody>
      </p:sp>
      <p:grpSp>
        <p:nvGrpSpPr>
          <p:cNvPr id="73" name="Gruppieren 72"/>
          <p:cNvGrpSpPr/>
          <p:nvPr/>
        </p:nvGrpSpPr>
        <p:grpSpPr>
          <a:xfrm>
            <a:off x="2084721" y="7043561"/>
            <a:ext cx="11729728" cy="4166283"/>
            <a:chOff x="1889760" y="7169397"/>
            <a:chExt cx="3923404" cy="4166283"/>
          </a:xfrm>
        </p:grpSpPr>
        <p:cxnSp>
          <p:nvCxnSpPr>
            <p:cNvPr id="74" name="Gerader Verbinder 73"/>
            <p:cNvCxnSpPr/>
            <p:nvPr/>
          </p:nvCxnSpPr>
          <p:spPr>
            <a:xfrm>
              <a:off x="1889760" y="7169397"/>
              <a:ext cx="0" cy="372212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r Verbinder 74"/>
            <p:cNvCxnSpPr/>
            <p:nvPr/>
          </p:nvCxnSpPr>
          <p:spPr>
            <a:xfrm>
              <a:off x="1889760" y="10891520"/>
              <a:ext cx="3923404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r Verbinder 75"/>
            <p:cNvCxnSpPr/>
            <p:nvPr/>
          </p:nvCxnSpPr>
          <p:spPr>
            <a:xfrm flipH="1">
              <a:off x="5808396" y="10891520"/>
              <a:ext cx="4768" cy="44416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2" name="Gerader Verbinder 81"/>
          <p:cNvCxnSpPr/>
          <p:nvPr/>
        </p:nvCxnSpPr>
        <p:spPr>
          <a:xfrm flipH="1" flipV="1">
            <a:off x="784860" y="3569335"/>
            <a:ext cx="984508" cy="607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feld 82"/>
              <p:cNvSpPr txBox="1"/>
              <p:nvPr/>
            </p:nvSpPr>
            <p:spPr>
              <a:xfrm>
                <a:off x="6361952" y="3183564"/>
                <a:ext cx="14135848" cy="4505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sz="2800" dirty="0" smtClean="0"/>
              </a:p>
              <a:p>
                <a:r>
                  <a:rPr lang="en-GB" sz="2800" dirty="0"/>
                  <a:t>	</a:t>
                </a:r>
                <a:r>
                  <a:rPr lang="en-GB" sz="2800" dirty="0" smtClean="0"/>
                  <a:t>Tank:</a:t>
                </a:r>
              </a:p>
              <a:p>
                <a:endParaRPr lang="en-GB" sz="2800" dirty="0" smtClean="0"/>
              </a:p>
              <a:p>
                <a:r>
                  <a:rPr lang="en-GB" sz="2800" dirty="0"/>
                  <a:t>	</a:t>
                </a:r>
                <a:r>
                  <a:rPr lang="en-GB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𝑇𝑎𝑛𝑘</m:t>
                        </m:r>
                      </m:sub>
                    </m:sSub>
                    <m:r>
                      <a:rPr lang="de-DE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sz="28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de-DE" sz="2800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de-DE" sz="2800" b="0" i="0" smtClean="0">
                            <a:latin typeface="Cambria Math" panose="02040503050406030204" pitchFamily="18" charset="0"/>
                          </a:rPr>
                          <m:t>propellant</m:t>
                        </m:r>
                        <m:r>
                          <a:rPr lang="de-DE" sz="28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8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8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de-DE" sz="2800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de-DE" sz="2800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de-DE" sz="2800" b="0" i="0" smtClean="0">
                                <a:latin typeface="Cambria Math" panose="02040503050406030204" pitchFamily="18" charset="0"/>
                              </a:rPr>
                              <m:t>prop</m:t>
                            </m:r>
                          </m:sub>
                        </m:sSub>
                      </m:e>
                    </m:d>
                  </m:oMath>
                </a14:m>
                <a:endParaRPr lang="en-GB" sz="2800" dirty="0" smtClean="0"/>
              </a:p>
              <a:p>
                <a:r>
                  <a:rPr lang="en-GB" sz="2800" dirty="0"/>
                  <a:t>	</a:t>
                </a:r>
                <a:r>
                  <a:rPr lang="en-GB" sz="28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h𝑒𝑎𝑙𝑡h</m:t>
                        </m:r>
                      </m:sub>
                    </m:sSub>
                  </m:oMath>
                </a14:m>
                <a:r>
                  <a:rPr lang="en-GB" sz="2800" dirty="0" smtClean="0"/>
                  <a:t> 			= 0</a:t>
                </a:r>
              </a:p>
              <a:p>
                <a:r>
                  <a:rPr lang="en-GB" sz="2800" dirty="0" smtClean="0"/>
                  <a:t>		Q			 		= P</a:t>
                </a:r>
              </a:p>
              <a:p>
                <a:r>
                  <a:rPr lang="en-GB" sz="2800" dirty="0"/>
                  <a:t>	</a:t>
                </a:r>
                <a:r>
                  <a:rPr lang="en-GB" sz="2800" dirty="0" smtClean="0"/>
                  <a:t>	P = f(propellant) 			e.g. heater ammonia</a:t>
                </a:r>
              </a:p>
              <a:p>
                <a:r>
                  <a:rPr lang="en-GB" sz="28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𝑜𝑡h𝑒𝑟</m:t>
                        </m:r>
                      </m:sub>
                    </m:sSub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GB" sz="28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GB" sz="2800" i="1" dirty="0" err="1" smtClean="0">
                            <a:latin typeface="Cambria Math" panose="02040503050406030204" pitchFamily="18" charset="0"/>
                          </a:rPr>
                          <m:t>𝑎𝑟𝑔𝑖𝑛</m:t>
                        </m:r>
                      </m:sub>
                    </m:sSub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800" dirty="0" smtClean="0"/>
                  <a:t>		e.g. feeding, valves etc.</a:t>
                </a:r>
              </a:p>
              <a:p>
                <a:endParaRPr lang="en-GB" sz="2800" dirty="0"/>
              </a:p>
              <a:p>
                <a:endParaRPr lang="en-GB" sz="2800" dirty="0" smtClean="0"/>
              </a:p>
            </p:txBody>
          </p:sp>
        </mc:Choice>
        <mc:Fallback>
          <p:sp>
            <p:nvSpPr>
              <p:cNvPr id="83" name="Textfeld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952" y="3183564"/>
                <a:ext cx="14135848" cy="45054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Herz 3"/>
          <p:cNvSpPr/>
          <p:nvPr/>
        </p:nvSpPr>
        <p:spPr>
          <a:xfrm>
            <a:off x="2192345" y="10155966"/>
            <a:ext cx="354849" cy="303374"/>
          </a:xfrm>
          <a:prstGeom prst="hear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/>
          <p:cNvSpPr txBox="1"/>
          <p:nvPr/>
        </p:nvSpPr>
        <p:spPr>
          <a:xfrm>
            <a:off x="2654817" y="10144217"/>
            <a:ext cx="293830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GB" b="1" dirty="0" smtClean="0"/>
              <a:t>Health Monitoring Data Rate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hteck 22"/>
              <p:cNvSpPr/>
              <p:nvPr/>
            </p:nvSpPr>
            <p:spPr>
              <a:xfrm>
                <a:off x="2654817" y="9590315"/>
                <a:ext cx="1980222" cy="369332"/>
              </a:xfrm>
              <a:prstGeom prst="rect">
                <a:avLst/>
              </a:prstGeom>
              <a:solidFill>
                <a:srgbClr val="AD8383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1" dirty="0"/>
                      <m:t>(1−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de-DE" b="1" dirty="0" smtClean="0"/>
                  <a:t> </a:t>
                </a:r>
                <a:r>
                  <a:rPr lang="en-GB" b="1" dirty="0" smtClean="0"/>
                  <a:t>Waste heat</a:t>
                </a:r>
                <a:endParaRPr lang="en-GB" b="1" dirty="0"/>
              </a:p>
            </p:txBody>
          </p:sp>
        </mc:Choice>
        <mc:Fallback xmlns="">
          <p:sp>
            <p:nvSpPr>
              <p:cNvPr id="23" name="Rechteck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817" y="9590315"/>
                <a:ext cx="1980222" cy="369332"/>
              </a:xfrm>
              <a:prstGeom prst="rect">
                <a:avLst/>
              </a:prstGeom>
              <a:blipFill>
                <a:blip r:embed="rId3"/>
                <a:stretch>
                  <a:fillRect l="-926" t="-8197" r="-2160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onne 24"/>
          <p:cNvSpPr/>
          <p:nvPr/>
        </p:nvSpPr>
        <p:spPr>
          <a:xfrm>
            <a:off x="2174514" y="9586296"/>
            <a:ext cx="425406" cy="367192"/>
          </a:xfrm>
          <a:prstGeom prst="sun">
            <a:avLst/>
          </a:prstGeom>
          <a:solidFill>
            <a:srgbClr val="AD8383"/>
          </a:solidFill>
          <a:ln>
            <a:solidFill>
              <a:srgbClr val="AD83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18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/>
              <p:cNvSpPr txBox="1"/>
              <p:nvPr/>
            </p:nvSpPr>
            <p:spPr>
              <a:xfrm>
                <a:off x="6361952" y="3183564"/>
                <a:ext cx="7260334" cy="7514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/>
                  <a:t>	CPU</a:t>
                </a:r>
              </a:p>
              <a:p>
                <a:r>
                  <a:rPr lang="en-GB" sz="2800" dirty="0"/>
                  <a:t>	</a:t>
                </a:r>
                <a:r>
                  <a:rPr lang="en-GB" sz="2800" dirty="0" smtClean="0"/>
                  <a:t>	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80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 smtClean="0">
                            <a:latin typeface="Cambria Math" panose="02040503050406030204" pitchFamily="18" charset="0"/>
                          </a:rPr>
                          <m:t>𝑒𝑙𝑒𝑐</m:t>
                        </m:r>
                      </m:sub>
                    </m:sSub>
                  </m:oMath>
                </a14:m>
                <a:r>
                  <a:rPr lang="en-GB" sz="2800" dirty="0" smtClean="0"/>
                  <a:t>, </a:t>
                </a:r>
                <a:r>
                  <a:rPr lang="en-GB" sz="2800" dirty="0" err="1" smtClean="0"/>
                  <a:t>clk</a:t>
                </a:r>
                <a:r>
                  <a:rPr lang="en-GB" sz="2800" dirty="0" smtClean="0"/>
                  <a:t>, margin</a:t>
                </a:r>
              </a:p>
              <a:p>
                <a:r>
                  <a:rPr lang="en-GB" sz="2800" dirty="0"/>
                  <a:t>	</a:t>
                </a:r>
                <a:r>
                  <a:rPr lang="en-GB" sz="2800" dirty="0" smtClean="0"/>
                  <a:t>RAM</a:t>
                </a:r>
              </a:p>
              <a:p>
                <a:r>
                  <a:rPr lang="en-GB" sz="2800" dirty="0"/>
                  <a:t>	</a:t>
                </a:r>
                <a:r>
                  <a:rPr lang="en-GB" sz="2800" dirty="0" smtClean="0"/>
                  <a:t>	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𝑒𝑙𝑒𝑐</m:t>
                        </m:r>
                      </m:sub>
                    </m:sSub>
                  </m:oMath>
                </a14:m>
                <a:r>
                  <a:rPr lang="en-GB" sz="2800" dirty="0" smtClean="0"/>
                  <a:t>, capacity, margin</a:t>
                </a:r>
              </a:p>
              <a:p>
                <a:r>
                  <a:rPr lang="en-GB" sz="2800" dirty="0"/>
                  <a:t>	</a:t>
                </a:r>
                <a:r>
                  <a:rPr lang="en-GB" sz="2800" dirty="0" smtClean="0"/>
                  <a:t>Storage</a:t>
                </a:r>
              </a:p>
              <a:p>
                <a:r>
                  <a:rPr lang="en-GB" sz="2800" dirty="0"/>
                  <a:t>	</a:t>
                </a:r>
                <a:r>
                  <a:rPr lang="en-GB" sz="2800" dirty="0" smtClean="0"/>
                  <a:t>	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𝑒𝑙𝑒𝑐</m:t>
                        </m:r>
                      </m:sub>
                    </m:sSub>
                  </m:oMath>
                </a14:m>
                <a:r>
                  <a:rPr lang="en-GB" sz="2800" dirty="0" smtClean="0"/>
                  <a:t>, capacity, margin</a:t>
                </a:r>
              </a:p>
              <a:p>
                <a:endParaRPr lang="en-GB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h𝑒𝑎𝑙𝑡h</m:t>
                        </m:r>
                      </m:sub>
                    </m:sSub>
                  </m:oMath>
                </a14:m>
                <a:r>
                  <a:rPr lang="de-DE" sz="2800" dirty="0" smtClean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𝑠𝑐𝑖𝑒𝑛𝑐𝑒</m:t>
                        </m:r>
                      </m:sub>
                    </m:sSub>
                  </m:oMath>
                </a14:m>
                <a:r>
                  <a:rPr lang="de-DE" sz="2800" dirty="0" smtClean="0">
                    <a:latin typeface="Cambria Math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𝑂𝐵𝐶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𝐹𝐷𝐼𝑅</m:t>
                        </m:r>
                      </m:sub>
                    </m:sSub>
                  </m:oMath>
                </a14:m>
                <a:endParaRPr lang="de-DE" sz="2800" dirty="0" smtClean="0">
                  <a:latin typeface="Cambria Math" panose="02040503050406030204" pitchFamily="18" charset="0"/>
                </a:endParaRPr>
              </a:p>
              <a:p>
                <a:endParaRPr lang="de-DE" sz="280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2800">
                          <a:latin typeface="Cambria Math" panose="02040503050406030204" pitchFamily="18" charset="0"/>
                        </a:rPr>
                        <m:t>Σ</m:t>
                      </m:r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𝑂𝑢𝑡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2800" b="0" i="0" smtClean="0">
                          <a:latin typeface="Cambria Math" panose="02040503050406030204" pitchFamily="18" charset="0"/>
                        </a:rPr>
                        <m:t>Σ</m:t>
                      </m:r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𝐺𝑆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𝑝𝑎𝑠𝑠</m:t>
                          </m:r>
                        </m:sub>
                      </m:sSub>
                    </m:oMath>
                  </m:oMathPara>
                </a14:m>
                <a:endParaRPr lang="en-GB" sz="2800" dirty="0" smtClean="0"/>
              </a:p>
              <a:p>
                <a:endParaRPr lang="en-GB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𝑂𝐵𝐶</m:t>
                          </m:r>
                        </m:sub>
                      </m:sSub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80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800" dirty="0" smtClean="0"/>
              </a:p>
              <a:p>
                <a:endParaRPr lang="en-GB" sz="2800" dirty="0"/>
              </a:p>
              <a:p>
                <a:endParaRPr lang="en-GB" sz="2800" dirty="0" smtClean="0"/>
              </a:p>
              <a:p>
                <a:r>
                  <a:rPr lang="en-GB" sz="2800" dirty="0" smtClean="0"/>
                  <a:t>m = f(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GB" sz="2800" dirty="0" smtClean="0"/>
                  <a:t>,CPU, RAM, Storage) </a:t>
                </a:r>
              </a:p>
              <a:p>
                <a:endParaRPr lang="en-GB" sz="2800" dirty="0"/>
              </a:p>
              <a:p>
                <a:r>
                  <a:rPr lang="en-GB" sz="2800" dirty="0" smtClean="0"/>
                  <a:t>P </a:t>
                </a:r>
                <a:r>
                  <a:rPr lang="en-GB" sz="2800" dirty="0"/>
                  <a:t>= f(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GB" sz="2800" dirty="0" smtClean="0"/>
                  <a:t>,CPU</a:t>
                </a:r>
                <a:r>
                  <a:rPr lang="en-GB" sz="2800" dirty="0"/>
                  <a:t>, RAM, Storage) </a:t>
                </a:r>
              </a:p>
            </p:txBody>
          </p:sp>
        </mc:Choice>
        <mc:Fallback xmlns="">
          <p:sp>
            <p:nvSpPr>
              <p:cNvPr id="59" name="Textfeld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952" y="3183564"/>
                <a:ext cx="7260334" cy="7514686"/>
              </a:xfrm>
              <a:prstGeom prst="rect">
                <a:avLst/>
              </a:prstGeom>
              <a:blipFill>
                <a:blip r:embed="rId2"/>
                <a:stretch>
                  <a:fillRect l="-1763" t="-730" b="-17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55BB67A7-71DC-4346-995B-A41CE49A1E79}"/>
              </a:ext>
            </a:extLst>
          </p:cNvPr>
          <p:cNvGrpSpPr/>
          <p:nvPr/>
        </p:nvGrpSpPr>
        <p:grpSpPr>
          <a:xfrm>
            <a:off x="1649825" y="3129793"/>
            <a:ext cx="3335061" cy="3222241"/>
            <a:chOff x="10285379" y="3206450"/>
            <a:chExt cx="3335061" cy="3222241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87493C2D-FA5D-4939-A8BA-749C4FF7E392}"/>
                </a:ext>
              </a:extLst>
            </p:cNvPr>
            <p:cNvSpPr/>
            <p:nvPr/>
          </p:nvSpPr>
          <p:spPr>
            <a:xfrm>
              <a:off x="10430939" y="3735970"/>
              <a:ext cx="3189501" cy="269272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E077FA9-B208-4815-BF55-8E3640EB02BC}"/>
                </a:ext>
              </a:extLst>
            </p:cNvPr>
            <p:cNvSpPr/>
            <p:nvPr/>
          </p:nvSpPr>
          <p:spPr>
            <a:xfrm>
              <a:off x="10285379" y="3206450"/>
              <a:ext cx="317997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/>
                <a:t>On-board Computer</a:t>
              </a: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BF14397D-F6D5-47C5-9D01-44DC56F52674}"/>
                </a:ext>
              </a:extLst>
            </p:cNvPr>
            <p:cNvSpPr/>
            <p:nvPr/>
          </p:nvSpPr>
          <p:spPr>
            <a:xfrm>
              <a:off x="10583339" y="3888370"/>
              <a:ext cx="2209477" cy="724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CPU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0ABF799-DB58-4C39-AFCE-9C81FD9FD8C9}"/>
                </a:ext>
              </a:extLst>
            </p:cNvPr>
            <p:cNvSpPr/>
            <p:nvPr/>
          </p:nvSpPr>
          <p:spPr>
            <a:xfrm>
              <a:off x="10583338" y="4695713"/>
              <a:ext cx="2209477" cy="724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RAM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41CAD0A2-B285-496F-B84A-A491201FCF3E}"/>
                </a:ext>
              </a:extLst>
            </p:cNvPr>
            <p:cNvSpPr/>
            <p:nvPr/>
          </p:nvSpPr>
          <p:spPr>
            <a:xfrm>
              <a:off x="10583337" y="5536279"/>
              <a:ext cx="2209478" cy="724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chemeClr val="tx1"/>
                  </a:solidFill>
                </a:rPr>
                <a:t>Storage</a:t>
              </a:r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70A51023-331F-47FA-BEC4-ACC41D8503D7}"/>
                </a:ext>
              </a:extLst>
            </p:cNvPr>
            <p:cNvCxnSpPr/>
            <p:nvPr/>
          </p:nvCxnSpPr>
          <p:spPr>
            <a:xfrm>
              <a:off x="12789949" y="5818881"/>
              <a:ext cx="830173" cy="68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B6EED02-77CC-4315-ADC2-1B839E9CE2BB}"/>
                </a:ext>
              </a:extLst>
            </p:cNvPr>
            <p:cNvCxnSpPr/>
            <p:nvPr/>
          </p:nvCxnSpPr>
          <p:spPr>
            <a:xfrm>
              <a:off x="12787711" y="5875125"/>
              <a:ext cx="830173" cy="68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971975B1-1F03-4F6E-AD1B-DA73CEB270ED}"/>
                </a:ext>
              </a:extLst>
            </p:cNvPr>
            <p:cNvCxnSpPr/>
            <p:nvPr/>
          </p:nvCxnSpPr>
          <p:spPr>
            <a:xfrm>
              <a:off x="12789949" y="5930146"/>
              <a:ext cx="830173" cy="681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4EE2FFDA-322C-43DE-8B60-70C5807D9DC9}"/>
                </a:ext>
              </a:extLst>
            </p:cNvPr>
            <p:cNvCxnSpPr/>
            <p:nvPr/>
          </p:nvCxnSpPr>
          <p:spPr>
            <a:xfrm>
              <a:off x="12787384" y="5991538"/>
              <a:ext cx="830173" cy="681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C45AD1C4-F46F-4BFF-B0DA-F5EE0CC62A6C}"/>
                </a:ext>
              </a:extLst>
            </p:cNvPr>
            <p:cNvCxnSpPr/>
            <p:nvPr/>
          </p:nvCxnSpPr>
          <p:spPr>
            <a:xfrm>
              <a:off x="12789622" y="4983615"/>
              <a:ext cx="830173" cy="68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96D6A950-278A-4299-8450-04131813ACBD}"/>
                </a:ext>
              </a:extLst>
            </p:cNvPr>
            <p:cNvCxnSpPr/>
            <p:nvPr/>
          </p:nvCxnSpPr>
          <p:spPr>
            <a:xfrm>
              <a:off x="12787384" y="5039859"/>
              <a:ext cx="830173" cy="68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77F96757-9A09-4CA1-8ADA-E45075B2E50F}"/>
                </a:ext>
              </a:extLst>
            </p:cNvPr>
            <p:cNvCxnSpPr/>
            <p:nvPr/>
          </p:nvCxnSpPr>
          <p:spPr>
            <a:xfrm>
              <a:off x="12789622" y="5094880"/>
              <a:ext cx="830173" cy="681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43E0CB8A-0617-4C2B-A216-D101517029B2}"/>
                </a:ext>
              </a:extLst>
            </p:cNvPr>
            <p:cNvCxnSpPr/>
            <p:nvPr/>
          </p:nvCxnSpPr>
          <p:spPr>
            <a:xfrm>
              <a:off x="12787057" y="5156272"/>
              <a:ext cx="830173" cy="681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81D3ECAA-E17F-456E-9902-F249AA50035E}"/>
                </a:ext>
              </a:extLst>
            </p:cNvPr>
            <p:cNvCxnSpPr/>
            <p:nvPr/>
          </p:nvCxnSpPr>
          <p:spPr>
            <a:xfrm>
              <a:off x="12789622" y="4199451"/>
              <a:ext cx="830173" cy="68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9D42D98E-3828-48B2-8815-B971B89CD7CC}"/>
                </a:ext>
              </a:extLst>
            </p:cNvPr>
            <p:cNvCxnSpPr/>
            <p:nvPr/>
          </p:nvCxnSpPr>
          <p:spPr>
            <a:xfrm>
              <a:off x="12787384" y="4255695"/>
              <a:ext cx="830173" cy="68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D1EFD9A9-25E7-4037-9C68-8D537E19ED3C}"/>
                </a:ext>
              </a:extLst>
            </p:cNvPr>
            <p:cNvCxnSpPr/>
            <p:nvPr/>
          </p:nvCxnSpPr>
          <p:spPr>
            <a:xfrm>
              <a:off x="12789622" y="4310716"/>
              <a:ext cx="830173" cy="681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0F5BB33F-7292-4CC0-83B5-02A40C4E73B8}"/>
                </a:ext>
              </a:extLst>
            </p:cNvPr>
            <p:cNvCxnSpPr/>
            <p:nvPr/>
          </p:nvCxnSpPr>
          <p:spPr>
            <a:xfrm>
              <a:off x="12787057" y="4372108"/>
              <a:ext cx="830173" cy="681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hteck 19">
            <a:extLst>
              <a:ext uri="{FF2B5EF4-FFF2-40B4-BE49-F238E27FC236}">
                <a16:creationId xmlns:a16="http://schemas.microsoft.com/office/drawing/2014/main" id="{901735C5-2B67-4D4D-BFCB-B02CB9D60A6D}"/>
              </a:ext>
            </a:extLst>
          </p:cNvPr>
          <p:cNvSpPr/>
          <p:nvPr/>
        </p:nvSpPr>
        <p:spPr>
          <a:xfrm>
            <a:off x="18833415" y="1075995"/>
            <a:ext cx="2945027" cy="16485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1FFD231-C593-4D77-859A-CBDB8299A4F7}"/>
              </a:ext>
            </a:extLst>
          </p:cNvPr>
          <p:cNvGrpSpPr/>
          <p:nvPr/>
        </p:nvGrpSpPr>
        <p:grpSpPr>
          <a:xfrm>
            <a:off x="19011901" y="1075995"/>
            <a:ext cx="2672635" cy="1631216"/>
            <a:chOff x="19011901" y="1075995"/>
            <a:chExt cx="2672635" cy="1631216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60326CC5-7E98-495E-8E1B-3F826C4ED27D}"/>
                </a:ext>
              </a:extLst>
            </p:cNvPr>
            <p:cNvCxnSpPr/>
            <p:nvPr/>
          </p:nvCxnSpPr>
          <p:spPr>
            <a:xfrm>
              <a:off x="19011903" y="1307576"/>
              <a:ext cx="16833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C50B1CAF-CD2B-4783-8B4F-CE823011E0F6}"/>
                </a:ext>
              </a:extLst>
            </p:cNvPr>
            <p:cNvCxnSpPr/>
            <p:nvPr/>
          </p:nvCxnSpPr>
          <p:spPr>
            <a:xfrm>
              <a:off x="19011902" y="1589516"/>
              <a:ext cx="168332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9E61CF35-5FEB-4273-89C5-076DA4F0189A}"/>
                </a:ext>
              </a:extLst>
            </p:cNvPr>
            <p:cNvCxnSpPr/>
            <p:nvPr/>
          </p:nvCxnSpPr>
          <p:spPr>
            <a:xfrm>
              <a:off x="19011902" y="1891603"/>
              <a:ext cx="1683327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DEB033B0-FF5F-4B2F-84F5-B58C315F78D8}"/>
                </a:ext>
              </a:extLst>
            </p:cNvPr>
            <p:cNvSpPr/>
            <p:nvPr/>
          </p:nvSpPr>
          <p:spPr>
            <a:xfrm>
              <a:off x="20820389" y="1075995"/>
              <a:ext cx="864147" cy="16312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000" dirty="0"/>
                <a:t>Mass</a:t>
              </a:r>
              <a:br>
                <a:rPr lang="en-US" sz="2000" dirty="0"/>
              </a:br>
              <a:r>
                <a:rPr lang="en-US" sz="2000" dirty="0"/>
                <a:t>Power</a:t>
              </a:r>
              <a:br>
                <a:rPr lang="en-US" sz="2000" dirty="0"/>
              </a:br>
              <a:r>
                <a:rPr lang="en-US" sz="2000" dirty="0"/>
                <a:t>Heat</a:t>
              </a:r>
              <a:br>
                <a:rPr lang="en-US" sz="2000" dirty="0"/>
              </a:br>
              <a:r>
                <a:rPr lang="en-US" sz="2000" dirty="0"/>
                <a:t>Data</a:t>
              </a:r>
              <a:br>
                <a:rPr lang="en-US" sz="2000" dirty="0"/>
              </a:br>
              <a:r>
                <a:rPr lang="en-US" sz="2000" dirty="0"/>
                <a:t>Orbit</a:t>
              </a:r>
            </a:p>
          </p:txBody>
        </p: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14F57EBC-4688-46A9-B094-3A6049217AC0}"/>
                </a:ext>
              </a:extLst>
            </p:cNvPr>
            <p:cNvCxnSpPr/>
            <p:nvPr/>
          </p:nvCxnSpPr>
          <p:spPr>
            <a:xfrm>
              <a:off x="19011901" y="2187989"/>
              <a:ext cx="1683327" cy="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73689C25-7678-49B5-BF70-43CDC2487ADF}"/>
                </a:ext>
              </a:extLst>
            </p:cNvPr>
            <p:cNvCxnSpPr/>
            <p:nvPr/>
          </p:nvCxnSpPr>
          <p:spPr>
            <a:xfrm>
              <a:off x="19011901" y="2527887"/>
              <a:ext cx="1683327" cy="0"/>
            </a:xfrm>
            <a:prstGeom prst="line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feld 48"/>
          <p:cNvSpPr txBox="1"/>
          <p:nvPr/>
        </p:nvSpPr>
        <p:spPr>
          <a:xfrm>
            <a:off x="544749" y="544747"/>
            <a:ext cx="89859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On-board Computer System </a:t>
            </a:r>
            <a:r>
              <a:rPr lang="en-US" sz="4400" b="1" dirty="0"/>
              <a:t>Relations</a:t>
            </a:r>
            <a:endParaRPr lang="en-US" sz="3600" b="1" dirty="0"/>
          </a:p>
        </p:txBody>
      </p:sp>
      <p:cxnSp>
        <p:nvCxnSpPr>
          <p:cNvPr id="51" name="Gerader Verbinder 50"/>
          <p:cNvCxnSpPr/>
          <p:nvPr/>
        </p:nvCxnSpPr>
        <p:spPr>
          <a:xfrm flipH="1">
            <a:off x="1889761" y="6349905"/>
            <a:ext cx="8958" cy="46686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/>
          <p:nvPr/>
        </p:nvCxnSpPr>
        <p:spPr>
          <a:xfrm>
            <a:off x="1889760" y="11018520"/>
            <a:ext cx="3923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>
            <a:off x="5813164" y="11018520"/>
            <a:ext cx="0" cy="193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/>
          <p:nvPr/>
        </p:nvCxnSpPr>
        <p:spPr>
          <a:xfrm>
            <a:off x="1975484" y="6349905"/>
            <a:ext cx="17920" cy="4545247"/>
          </a:xfrm>
          <a:prstGeom prst="line">
            <a:avLst/>
          </a:prstGeom>
          <a:ln w="38100">
            <a:solidFill>
              <a:srgbClr val="AD8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993403" y="10895152"/>
            <a:ext cx="7839455" cy="0"/>
          </a:xfrm>
          <a:prstGeom prst="line">
            <a:avLst/>
          </a:prstGeom>
          <a:ln w="38100">
            <a:solidFill>
              <a:srgbClr val="AD8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9823331" y="10895152"/>
            <a:ext cx="0" cy="317160"/>
          </a:xfrm>
          <a:prstGeom prst="line">
            <a:avLst/>
          </a:prstGeom>
          <a:ln w="38100">
            <a:solidFill>
              <a:srgbClr val="AD8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CB65F044-4F8C-44EE-ACCD-B6EBCA0B9BA5}"/>
              </a:ext>
            </a:extLst>
          </p:cNvPr>
          <p:cNvSpPr/>
          <p:nvPr/>
        </p:nvSpPr>
        <p:spPr>
          <a:xfrm>
            <a:off x="5813164" y="11200587"/>
            <a:ext cx="3813242" cy="7587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Power</a:t>
            </a:r>
            <a:r>
              <a:rPr lang="en-GB" sz="2800" b="1" dirty="0"/>
              <a:t> </a:t>
            </a:r>
            <a:r>
              <a:rPr lang="en-GB" sz="2800" b="1" dirty="0">
                <a:solidFill>
                  <a:schemeClr val="tx1"/>
                </a:solidFill>
              </a:rPr>
              <a:t>budget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E99F0C6D-F7DE-47F5-90DF-D4F20A228F22}"/>
              </a:ext>
            </a:extLst>
          </p:cNvPr>
          <p:cNvSpPr/>
          <p:nvPr/>
        </p:nvSpPr>
        <p:spPr>
          <a:xfrm>
            <a:off x="9809044" y="11183955"/>
            <a:ext cx="3813242" cy="758757"/>
          </a:xfrm>
          <a:prstGeom prst="rect">
            <a:avLst/>
          </a:prstGeom>
          <a:solidFill>
            <a:srgbClr val="AD838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Heat budget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5C2A4D54-517D-41CA-8DB0-A29B5FA989C5}"/>
              </a:ext>
            </a:extLst>
          </p:cNvPr>
          <p:cNvSpPr/>
          <p:nvPr/>
        </p:nvSpPr>
        <p:spPr>
          <a:xfrm>
            <a:off x="1817284" y="11183956"/>
            <a:ext cx="3813242" cy="75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u="sng" dirty="0">
                <a:solidFill>
                  <a:schemeClr val="tx1"/>
                </a:solidFill>
              </a:rPr>
              <a:t>Mass budget</a:t>
            </a: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F502D58A-FFA1-4CC3-9890-077FF4E82D08}"/>
              </a:ext>
            </a:extLst>
          </p:cNvPr>
          <p:cNvCxnSpPr/>
          <p:nvPr/>
        </p:nvCxnSpPr>
        <p:spPr>
          <a:xfrm flipH="1" flipV="1">
            <a:off x="1795385" y="6349905"/>
            <a:ext cx="21899" cy="48340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/>
              <p:cNvSpPr/>
              <p:nvPr/>
            </p:nvSpPr>
            <p:spPr>
              <a:xfrm>
                <a:off x="2099127" y="10432188"/>
                <a:ext cx="1476879" cy="369332"/>
              </a:xfrm>
              <a:prstGeom prst="rect">
                <a:avLst/>
              </a:prstGeom>
              <a:solidFill>
                <a:srgbClr val="AD8383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de-DE" b="1" dirty="0" smtClean="0"/>
                  <a:t> </a:t>
                </a:r>
                <a:r>
                  <a:rPr lang="en-GB" b="1" dirty="0" smtClean="0"/>
                  <a:t>Waste heat</a:t>
                </a:r>
                <a:endParaRPr lang="en-GB" b="1" dirty="0"/>
              </a:p>
            </p:txBody>
          </p:sp>
        </mc:Choice>
        <mc:Fallback xmlns="">
          <p:sp>
            <p:nvSpPr>
              <p:cNvPr id="60" name="Rechteck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127" y="10432188"/>
                <a:ext cx="1476879" cy="369332"/>
              </a:xfrm>
              <a:prstGeom prst="rect">
                <a:avLst/>
              </a:prstGeom>
              <a:blipFill>
                <a:blip r:embed="rId3"/>
                <a:stretch>
                  <a:fillRect t="-8197" r="-2881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 41"/>
              <p:cNvSpPr/>
              <p:nvPr/>
            </p:nvSpPr>
            <p:spPr>
              <a:xfrm>
                <a:off x="12923487" y="3978878"/>
                <a:ext cx="7454570" cy="5354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h𝑒𝑎𝑙𝑡h</m:t>
                          </m:r>
                        </m:sub>
                      </m:sSub>
                      <m:r>
                        <a:rPr lang="de-DE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2800" b="0" i="0" smtClean="0">
                          <a:latin typeface="Cambria Math" panose="02040503050406030204" pitchFamily="18" charset="0"/>
                        </a:rPr>
                        <m:t>Σ</m:t>
                      </m:r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h𝑒𝑎𝑙𝑡h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𝑠𝑦𝑠</m:t>
                          </m:r>
                        </m:sub>
                      </m:sSub>
                    </m:oMath>
                  </m:oMathPara>
                </a14:m>
                <a:endParaRPr lang="de-DE" sz="2800" dirty="0" smtClean="0"/>
              </a:p>
              <a:p>
                <a:r>
                  <a:rPr lang="de-DE" sz="2800" dirty="0" smtClean="0"/>
                  <a:t>	Propulsion</a:t>
                </a:r>
                <a:r>
                  <a:rPr lang="de-DE" sz="2800" dirty="0"/>
                  <a:t>, </a:t>
                </a:r>
                <a:r>
                  <a:rPr lang="de-DE" sz="2800" dirty="0" smtClean="0"/>
                  <a:t>ADC, TTC</a:t>
                </a:r>
                <a:r>
                  <a:rPr lang="de-DE" sz="2800" dirty="0"/>
                  <a:t>, TC, PS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𝑠𝑐𝑖𝑒𝑛𝑐𝑒</m:t>
                        </m:r>
                      </m:sub>
                    </m:sSub>
                  </m:oMath>
                </a14:m>
                <a:r>
                  <a:rPr lang="en-GB" sz="2800" dirty="0"/>
                  <a:t>: </a:t>
                </a:r>
                <a:r>
                  <a:rPr lang="en-GB" sz="2800" dirty="0" smtClean="0"/>
                  <a:t/>
                </a:r>
                <a:br>
                  <a:rPr lang="en-GB" sz="2800" dirty="0" smtClean="0"/>
                </a:br>
                <a:r>
                  <a:rPr lang="en-GB" sz="2800" dirty="0" smtClean="0"/>
                  <a:t>	Payloads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lang="en-GB" sz="2800" dirty="0" smtClean="0"/>
                  <a:t>: </a:t>
                </a:r>
                <a:br>
                  <a:rPr lang="en-GB" sz="2800" dirty="0" smtClean="0"/>
                </a:br>
                <a:r>
                  <a:rPr lang="en-GB" sz="2800" dirty="0" smtClean="0"/>
                  <a:t>	Ground station pass frequency</a:t>
                </a:r>
              </a:p>
              <a:p>
                <a:endParaRPr lang="en-GB" sz="2800" dirty="0"/>
              </a:p>
              <a:p>
                <a:endParaRPr lang="en-GB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𝐷𝐿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sz="2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𝑂𝑢𝑡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𝑝𝑎𝑠𝑠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</a:rPr>
                                <m:t>𝐺𝑆</m:t>
                              </m:r>
                            </m:sub>
                          </m:sSub>
                          <m:r>
                            <a:rPr lang="de-DE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de-DE" sz="28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2800" dirty="0" smtClean="0"/>
              </a:p>
              <a:p>
                <a:endParaRPr lang="en-GB" sz="2800" dirty="0"/>
              </a:p>
              <a:p>
                <a:endParaRPr lang="en-GB" sz="2800" dirty="0"/>
              </a:p>
            </p:txBody>
          </p:sp>
        </mc:Choice>
        <mc:Fallback xmlns="">
          <p:sp>
            <p:nvSpPr>
              <p:cNvPr id="42" name="Rechteck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3487" y="3978878"/>
                <a:ext cx="7454570" cy="53549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81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erader Verbinder 54"/>
          <p:cNvCxnSpPr/>
          <p:nvPr/>
        </p:nvCxnSpPr>
        <p:spPr>
          <a:xfrm>
            <a:off x="1889760" y="6265349"/>
            <a:ext cx="1" cy="47531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/>
          <p:nvPr/>
        </p:nvCxnSpPr>
        <p:spPr>
          <a:xfrm>
            <a:off x="1889760" y="11018520"/>
            <a:ext cx="3923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>
            <a:off x="5813164" y="11018520"/>
            <a:ext cx="0" cy="193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/>
          <p:cNvCxnSpPr/>
          <p:nvPr/>
        </p:nvCxnSpPr>
        <p:spPr>
          <a:xfrm>
            <a:off x="1993403" y="6265349"/>
            <a:ext cx="0" cy="4629803"/>
          </a:xfrm>
          <a:prstGeom prst="line">
            <a:avLst/>
          </a:prstGeom>
          <a:ln w="38100">
            <a:solidFill>
              <a:srgbClr val="AD8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993403" y="10895152"/>
            <a:ext cx="7839455" cy="0"/>
          </a:xfrm>
          <a:prstGeom prst="line">
            <a:avLst/>
          </a:prstGeom>
          <a:ln w="38100">
            <a:solidFill>
              <a:srgbClr val="AD8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9823331" y="10895152"/>
            <a:ext cx="0" cy="317160"/>
          </a:xfrm>
          <a:prstGeom prst="line">
            <a:avLst/>
          </a:prstGeom>
          <a:ln w="38100">
            <a:solidFill>
              <a:srgbClr val="AD8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winkelter Verbinder 458">
            <a:extLst>
              <a:ext uri="{FF2B5EF4-FFF2-40B4-BE49-F238E27FC236}">
                <a16:creationId xmlns:a16="http://schemas.microsoft.com/office/drawing/2014/main" id="{8DFBD9DA-B61A-40B8-8577-2938D060CE5B}"/>
              </a:ext>
            </a:extLst>
          </p:cNvPr>
          <p:cNvCxnSpPr/>
          <p:nvPr/>
        </p:nvCxnSpPr>
        <p:spPr>
          <a:xfrm rot="10800000" flipV="1">
            <a:off x="4991463" y="2187988"/>
            <a:ext cx="1434724" cy="1381347"/>
          </a:xfrm>
          <a:prstGeom prst="bentConnector3">
            <a:avLst>
              <a:gd name="adj1" fmla="val 99665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CB65F044-4F8C-44EE-ACCD-B6EBCA0B9BA5}"/>
              </a:ext>
            </a:extLst>
          </p:cNvPr>
          <p:cNvSpPr/>
          <p:nvPr/>
        </p:nvSpPr>
        <p:spPr>
          <a:xfrm>
            <a:off x="5813164" y="11200587"/>
            <a:ext cx="3813242" cy="7587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Power</a:t>
            </a:r>
            <a:r>
              <a:rPr lang="en-GB" sz="2800" b="1" dirty="0"/>
              <a:t> </a:t>
            </a:r>
            <a:r>
              <a:rPr lang="en-GB" sz="2800" b="1" dirty="0">
                <a:solidFill>
                  <a:schemeClr val="tx1"/>
                </a:solidFill>
              </a:rPr>
              <a:t>budget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99F0C6D-F7DE-47F5-90DF-D4F20A228F22}"/>
              </a:ext>
            </a:extLst>
          </p:cNvPr>
          <p:cNvSpPr/>
          <p:nvPr/>
        </p:nvSpPr>
        <p:spPr>
          <a:xfrm>
            <a:off x="9809044" y="11183955"/>
            <a:ext cx="3813242" cy="758757"/>
          </a:xfrm>
          <a:prstGeom prst="rect">
            <a:avLst/>
          </a:prstGeom>
          <a:solidFill>
            <a:srgbClr val="AD838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Heat budget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C2A4D54-517D-41CA-8DB0-A29B5FA989C5}"/>
              </a:ext>
            </a:extLst>
          </p:cNvPr>
          <p:cNvSpPr/>
          <p:nvPr/>
        </p:nvSpPr>
        <p:spPr>
          <a:xfrm>
            <a:off x="1817284" y="11183956"/>
            <a:ext cx="3813242" cy="75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Mass budget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F502D58A-FFA1-4CC3-9890-077FF4E82D08}"/>
              </a:ext>
            </a:extLst>
          </p:cNvPr>
          <p:cNvCxnSpPr/>
          <p:nvPr/>
        </p:nvCxnSpPr>
        <p:spPr>
          <a:xfrm flipH="1" flipV="1">
            <a:off x="1801962" y="6265349"/>
            <a:ext cx="15322" cy="4918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0A436D8D-4868-4AEF-A223-3A0ED888F608}"/>
              </a:ext>
            </a:extLst>
          </p:cNvPr>
          <p:cNvSpPr/>
          <p:nvPr/>
        </p:nvSpPr>
        <p:spPr>
          <a:xfrm>
            <a:off x="6426187" y="1829742"/>
            <a:ext cx="2120630" cy="7164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Orbit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18833415" y="1075995"/>
            <a:ext cx="2945027" cy="1648587"/>
            <a:chOff x="18833415" y="1075995"/>
            <a:chExt cx="2945027" cy="1648587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83D824B5-330B-4E9F-8248-E06FFBEC54F4}"/>
                </a:ext>
              </a:extLst>
            </p:cNvPr>
            <p:cNvSpPr/>
            <p:nvPr/>
          </p:nvSpPr>
          <p:spPr>
            <a:xfrm>
              <a:off x="18833415" y="1075995"/>
              <a:ext cx="2945027" cy="16485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7DBBC8DA-A139-422D-AD7A-63F28489EE5A}"/>
                </a:ext>
              </a:extLst>
            </p:cNvPr>
            <p:cNvGrpSpPr/>
            <p:nvPr/>
          </p:nvGrpSpPr>
          <p:grpSpPr>
            <a:xfrm>
              <a:off x="19011901" y="1075995"/>
              <a:ext cx="2672635" cy="1631216"/>
              <a:chOff x="19011901" y="1075995"/>
              <a:chExt cx="2672635" cy="1631216"/>
            </a:xfrm>
          </p:grpSpPr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F8187A43-D3C1-4DE5-9F62-DD99EDD06062}"/>
                  </a:ext>
                </a:extLst>
              </p:cNvPr>
              <p:cNvCxnSpPr/>
              <p:nvPr/>
            </p:nvCxnSpPr>
            <p:spPr>
              <a:xfrm>
                <a:off x="19011903" y="1307576"/>
                <a:ext cx="168332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0526852F-EE53-4F4A-A70A-2758EC34A445}"/>
                  </a:ext>
                </a:extLst>
              </p:cNvPr>
              <p:cNvCxnSpPr/>
              <p:nvPr/>
            </p:nvCxnSpPr>
            <p:spPr>
              <a:xfrm>
                <a:off x="19011902" y="1589516"/>
                <a:ext cx="168332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F60CD37D-D64D-4307-9272-C6056D89033C}"/>
                  </a:ext>
                </a:extLst>
              </p:cNvPr>
              <p:cNvCxnSpPr/>
              <p:nvPr/>
            </p:nvCxnSpPr>
            <p:spPr>
              <a:xfrm>
                <a:off x="19011902" y="1891603"/>
                <a:ext cx="168332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2427310-6D77-475F-BE40-E210D92317C8}"/>
                  </a:ext>
                </a:extLst>
              </p:cNvPr>
              <p:cNvSpPr/>
              <p:nvPr/>
            </p:nvSpPr>
            <p:spPr>
              <a:xfrm>
                <a:off x="20820389" y="1075995"/>
                <a:ext cx="864147" cy="1631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000" dirty="0"/>
                  <a:t>Mass</a:t>
                </a:r>
                <a:br>
                  <a:rPr lang="en-US" sz="2000" dirty="0"/>
                </a:br>
                <a:r>
                  <a:rPr lang="en-US" sz="2000" dirty="0"/>
                  <a:t>Power</a:t>
                </a:r>
                <a:br>
                  <a:rPr lang="en-US" sz="2000" dirty="0"/>
                </a:br>
                <a:r>
                  <a:rPr lang="en-US" sz="2000" dirty="0"/>
                  <a:t>Heat</a:t>
                </a:r>
                <a:br>
                  <a:rPr lang="en-US" sz="2000" dirty="0"/>
                </a:br>
                <a:r>
                  <a:rPr lang="en-US" sz="2000" dirty="0"/>
                  <a:t>Data</a:t>
                </a:r>
                <a:br>
                  <a:rPr lang="en-US" sz="2000" dirty="0"/>
                </a:br>
                <a:r>
                  <a:rPr lang="en-US" sz="2000" dirty="0"/>
                  <a:t>Orbit</a:t>
                </a:r>
              </a:p>
            </p:txBody>
          </p: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FF752B04-4FD0-4A49-9946-ED41830D218B}"/>
                  </a:ext>
                </a:extLst>
              </p:cNvPr>
              <p:cNvCxnSpPr/>
              <p:nvPr/>
            </p:nvCxnSpPr>
            <p:spPr>
              <a:xfrm>
                <a:off x="19011901" y="2187989"/>
                <a:ext cx="1683327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89CF4E92-E3C6-486A-BA37-F0AFADCA49EF}"/>
                  </a:ext>
                </a:extLst>
              </p:cNvPr>
              <p:cNvCxnSpPr/>
              <p:nvPr/>
            </p:nvCxnSpPr>
            <p:spPr>
              <a:xfrm>
                <a:off x="19011901" y="2527887"/>
                <a:ext cx="1683327" cy="0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Textfeld 42"/>
          <p:cNvSpPr txBox="1"/>
          <p:nvPr/>
        </p:nvSpPr>
        <p:spPr>
          <a:xfrm>
            <a:off x="544749" y="544747"/>
            <a:ext cx="74814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Power Supply System Relations</a:t>
            </a:r>
            <a:endParaRPr lang="en-US" sz="3600" b="1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E99F0C6D-F7DE-47F5-90DF-D4F20A228F22}"/>
              </a:ext>
            </a:extLst>
          </p:cNvPr>
          <p:cNvSpPr/>
          <p:nvPr/>
        </p:nvSpPr>
        <p:spPr>
          <a:xfrm>
            <a:off x="13804923" y="11183954"/>
            <a:ext cx="3813242" cy="7587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On-board Computer</a:t>
            </a:r>
            <a:endParaRPr lang="en-GB" sz="2800" b="1" dirty="0">
              <a:solidFill>
                <a:schemeClr val="tx1"/>
              </a:solidFill>
            </a:endParaRPr>
          </a:p>
        </p:txBody>
      </p:sp>
      <p:cxnSp>
        <p:nvCxnSpPr>
          <p:cNvPr id="74" name="Gerader Verbinder 73"/>
          <p:cNvCxnSpPr/>
          <p:nvPr/>
        </p:nvCxnSpPr>
        <p:spPr>
          <a:xfrm>
            <a:off x="2084721" y="6265349"/>
            <a:ext cx="0" cy="450033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/>
          <p:cNvCxnSpPr/>
          <p:nvPr/>
        </p:nvCxnSpPr>
        <p:spPr>
          <a:xfrm>
            <a:off x="2084721" y="10765684"/>
            <a:ext cx="1172972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/>
          <p:cNvCxnSpPr/>
          <p:nvPr/>
        </p:nvCxnSpPr>
        <p:spPr>
          <a:xfrm flipH="1">
            <a:off x="13800194" y="10765684"/>
            <a:ext cx="14255" cy="44416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2105A39-2760-4180-A036-985F2C91B6D7}"/>
              </a:ext>
            </a:extLst>
          </p:cNvPr>
          <p:cNvGrpSpPr/>
          <p:nvPr/>
        </p:nvGrpSpPr>
        <p:grpSpPr>
          <a:xfrm>
            <a:off x="1684035" y="3056798"/>
            <a:ext cx="3307428" cy="3208551"/>
            <a:chOff x="10313012" y="3220140"/>
            <a:chExt cx="3307428" cy="3208551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1710457E-D147-48B3-8AC4-F49AF0E16E7F}"/>
                </a:ext>
              </a:extLst>
            </p:cNvPr>
            <p:cNvSpPr/>
            <p:nvPr/>
          </p:nvSpPr>
          <p:spPr>
            <a:xfrm>
              <a:off x="10430939" y="3735970"/>
              <a:ext cx="3189501" cy="26927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B6B030CE-E6A5-418B-BEBA-01E1A921AEBE}"/>
                </a:ext>
              </a:extLst>
            </p:cNvPr>
            <p:cNvSpPr/>
            <p:nvPr/>
          </p:nvSpPr>
          <p:spPr>
            <a:xfrm>
              <a:off x="10313012" y="3220140"/>
              <a:ext cx="222240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/>
                <a:t>Power Supply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A35CDE4B-25CA-4412-BF97-404F36A91E8A}"/>
                </a:ext>
              </a:extLst>
            </p:cNvPr>
            <p:cNvSpPr/>
            <p:nvPr/>
          </p:nvSpPr>
          <p:spPr>
            <a:xfrm>
              <a:off x="10583339" y="3888370"/>
              <a:ext cx="2209477" cy="724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Generation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3492DB18-322B-427B-AFAC-8E5F1F792C90}"/>
                </a:ext>
              </a:extLst>
            </p:cNvPr>
            <p:cNvSpPr/>
            <p:nvPr/>
          </p:nvSpPr>
          <p:spPr>
            <a:xfrm>
              <a:off x="10583338" y="4695713"/>
              <a:ext cx="2209477" cy="724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Conversion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E334EBE9-A1A9-4104-A9F2-D7B95588384B}"/>
                </a:ext>
              </a:extLst>
            </p:cNvPr>
            <p:cNvSpPr/>
            <p:nvPr/>
          </p:nvSpPr>
          <p:spPr>
            <a:xfrm>
              <a:off x="10583337" y="5536279"/>
              <a:ext cx="2209478" cy="724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chemeClr val="tx1"/>
                  </a:solidFill>
                </a:rPr>
                <a:t>Storage</a:t>
              </a:r>
            </a:p>
          </p:txBody>
        </p: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EBB61DA1-35A3-4BF1-9F4D-8BBAD5DC468A}"/>
                </a:ext>
              </a:extLst>
            </p:cNvPr>
            <p:cNvCxnSpPr/>
            <p:nvPr/>
          </p:nvCxnSpPr>
          <p:spPr>
            <a:xfrm>
              <a:off x="12789949" y="5818881"/>
              <a:ext cx="830173" cy="68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7174FBE4-A859-4B11-B8A4-C134014A54F9}"/>
                </a:ext>
              </a:extLst>
            </p:cNvPr>
            <p:cNvCxnSpPr/>
            <p:nvPr/>
          </p:nvCxnSpPr>
          <p:spPr>
            <a:xfrm>
              <a:off x="12787711" y="5875125"/>
              <a:ext cx="830173" cy="68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34EE2119-0362-40A8-84D0-942D03D02F9F}"/>
                </a:ext>
              </a:extLst>
            </p:cNvPr>
            <p:cNvCxnSpPr/>
            <p:nvPr/>
          </p:nvCxnSpPr>
          <p:spPr>
            <a:xfrm>
              <a:off x="12789949" y="5930146"/>
              <a:ext cx="830173" cy="681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9A4E6F87-A677-4BFD-B8B2-0B5AE87528A1}"/>
                </a:ext>
              </a:extLst>
            </p:cNvPr>
            <p:cNvCxnSpPr/>
            <p:nvPr/>
          </p:nvCxnSpPr>
          <p:spPr>
            <a:xfrm>
              <a:off x="12787384" y="5991538"/>
              <a:ext cx="830173" cy="681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F4FC28FD-A98B-4686-956A-94B5134D0DB4}"/>
                </a:ext>
              </a:extLst>
            </p:cNvPr>
            <p:cNvCxnSpPr/>
            <p:nvPr/>
          </p:nvCxnSpPr>
          <p:spPr>
            <a:xfrm>
              <a:off x="12789622" y="4983615"/>
              <a:ext cx="830173" cy="68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53D8F343-86D0-4A81-BCA5-D7C0B8761156}"/>
                </a:ext>
              </a:extLst>
            </p:cNvPr>
            <p:cNvCxnSpPr/>
            <p:nvPr/>
          </p:nvCxnSpPr>
          <p:spPr>
            <a:xfrm>
              <a:off x="12787384" y="5039859"/>
              <a:ext cx="830173" cy="68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4C8C0BB5-1628-4018-99DC-3A2914B7D501}"/>
                </a:ext>
              </a:extLst>
            </p:cNvPr>
            <p:cNvCxnSpPr/>
            <p:nvPr/>
          </p:nvCxnSpPr>
          <p:spPr>
            <a:xfrm>
              <a:off x="12789622" y="5094880"/>
              <a:ext cx="830173" cy="681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77C157A9-E77B-4C79-8C3F-AC524229AADA}"/>
                </a:ext>
              </a:extLst>
            </p:cNvPr>
            <p:cNvCxnSpPr/>
            <p:nvPr/>
          </p:nvCxnSpPr>
          <p:spPr>
            <a:xfrm>
              <a:off x="12787057" y="5156272"/>
              <a:ext cx="830173" cy="681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C5260BAD-E2D9-44B7-812D-7689BE995A4C}"/>
                </a:ext>
              </a:extLst>
            </p:cNvPr>
            <p:cNvCxnSpPr/>
            <p:nvPr/>
          </p:nvCxnSpPr>
          <p:spPr>
            <a:xfrm>
              <a:off x="12789622" y="4199451"/>
              <a:ext cx="830173" cy="68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1E968D14-8B73-4643-B614-D1D737AA74A3}"/>
                </a:ext>
              </a:extLst>
            </p:cNvPr>
            <p:cNvCxnSpPr/>
            <p:nvPr/>
          </p:nvCxnSpPr>
          <p:spPr>
            <a:xfrm>
              <a:off x="12787384" y="4255695"/>
              <a:ext cx="830173" cy="68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74A67908-A51E-4A36-ACF2-530D02305A7A}"/>
                </a:ext>
              </a:extLst>
            </p:cNvPr>
            <p:cNvCxnSpPr/>
            <p:nvPr/>
          </p:nvCxnSpPr>
          <p:spPr>
            <a:xfrm>
              <a:off x="12789622" y="4310716"/>
              <a:ext cx="830173" cy="681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E5A9565F-982B-43BF-BBA6-54DD3B5A5030}"/>
                </a:ext>
              </a:extLst>
            </p:cNvPr>
            <p:cNvCxnSpPr/>
            <p:nvPr/>
          </p:nvCxnSpPr>
          <p:spPr>
            <a:xfrm>
              <a:off x="12787057" y="4372108"/>
              <a:ext cx="830173" cy="681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feld 77"/>
              <p:cNvSpPr txBox="1"/>
              <p:nvPr/>
            </p:nvSpPr>
            <p:spPr>
              <a:xfrm>
                <a:off x="6361952" y="3183564"/>
                <a:ext cx="7260334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 smtClean="0"/>
                  <a:t>Main System Drivers</a:t>
                </a:r>
                <a:r>
                  <a:rPr lang="en-GB" sz="2800" dirty="0" smtClean="0"/>
                  <a:t>: 		</a:t>
                </a:r>
              </a:p>
              <a:p>
                <a:r>
                  <a:rPr lang="en-GB" sz="2800" dirty="0" smtClean="0"/>
                  <a:t/>
                </a:r>
                <a:br>
                  <a:rPr lang="en-GB" sz="2800" dirty="0" smtClean="0"/>
                </a:br>
                <a:r>
                  <a:rPr lang="en-GB" sz="2800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GB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𝑆𝑜𝑙𝑎𝑟</m:t>
                        </m:r>
                      </m:sub>
                    </m:sSub>
                  </m:oMath>
                </a14:m>
                <a:r>
                  <a:rPr lang="en-GB" sz="2800" dirty="0" smtClean="0"/>
                  <a:t> </a:t>
                </a:r>
              </a:p>
              <a:p>
                <a:endParaRPr lang="en-GB" sz="2800" dirty="0"/>
              </a:p>
              <a:p>
                <a:r>
                  <a:rPr lang="en-GB" sz="2800" b="1" dirty="0" smtClean="0"/>
                  <a:t>Relevant Component Parameters:</a:t>
                </a:r>
              </a:p>
              <a:p>
                <a:r>
                  <a:rPr lang="en-GB" sz="2800" dirty="0"/>
                  <a:t>	</a:t>
                </a:r>
                <a:r>
                  <a:rPr lang="en-GB" sz="2800" dirty="0" smtClean="0"/>
                  <a:t>Generation</a:t>
                </a:r>
              </a:p>
              <a:p>
                <a:r>
                  <a:rPr lang="en-GB" sz="2800" dirty="0"/>
                  <a:t>	</a:t>
                </a:r>
                <a:r>
                  <a:rPr lang="en-GB" sz="2800" dirty="0" smtClean="0"/>
                  <a:t>	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80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𝑆𝑜𝑙𝑎𝑟</m:t>
                        </m:r>
                      </m:sub>
                    </m:sSub>
                  </m:oMath>
                </a14:m>
                <a:r>
                  <a:rPr lang="en-GB" sz="2800" dirty="0" smtClean="0"/>
                  <a:t>,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2800" dirty="0" smtClean="0"/>
                  <a:t>,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800" dirty="0" smtClean="0"/>
                  <a:t> margin, opt. types</a:t>
                </a:r>
              </a:p>
              <a:p>
                <a:r>
                  <a:rPr lang="en-GB" sz="2800" dirty="0" smtClean="0"/>
                  <a:t>	Conversion</a:t>
                </a:r>
              </a:p>
              <a:p>
                <a:r>
                  <a:rPr lang="en-GB" sz="2800" dirty="0"/>
                  <a:t>	</a:t>
                </a:r>
                <a:r>
                  <a:rPr lang="en-GB" sz="2800" dirty="0" smtClean="0"/>
                  <a:t>	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800" dirty="0" smtClean="0"/>
                  <a:t>,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de-DE" sz="2800" dirty="0" smtClean="0"/>
              </a:p>
              <a:p>
                <a:r>
                  <a:rPr lang="en-GB" sz="2800" dirty="0"/>
                  <a:t>	</a:t>
                </a:r>
                <a:r>
                  <a:rPr lang="en-GB" sz="2800" dirty="0" smtClean="0"/>
                  <a:t>Storage</a:t>
                </a:r>
              </a:p>
              <a:p>
                <a:r>
                  <a:rPr lang="en-GB" sz="2800" dirty="0"/>
                  <a:t>	</a:t>
                </a:r>
                <a:r>
                  <a:rPr lang="en-GB" sz="2800" dirty="0" smtClean="0"/>
                  <a:t>	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GB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GB" sz="2800" dirty="0" smtClean="0"/>
                  <a:t>, </a:t>
                </a:r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de-DE" sz="28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de-DE" sz="2800" b="0" i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GB" sz="2800" dirty="0" smtClean="0"/>
                  <a:t>, margin</a:t>
                </a:r>
              </a:p>
            </p:txBody>
          </p:sp>
        </mc:Choice>
        <mc:Fallback xmlns="">
          <p:sp>
            <p:nvSpPr>
              <p:cNvPr id="78" name="Textfeld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952" y="3183564"/>
                <a:ext cx="7260334" cy="4832092"/>
              </a:xfrm>
              <a:prstGeom prst="rect">
                <a:avLst/>
              </a:prstGeom>
              <a:blipFill>
                <a:blip r:embed="rId2"/>
                <a:stretch>
                  <a:fillRect l="-1763" t="-1135" b="-26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Herz 78"/>
          <p:cNvSpPr/>
          <p:nvPr/>
        </p:nvSpPr>
        <p:spPr>
          <a:xfrm>
            <a:off x="2192345" y="10155966"/>
            <a:ext cx="354849" cy="303374"/>
          </a:xfrm>
          <a:prstGeom prst="hear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feld 79"/>
          <p:cNvSpPr txBox="1"/>
          <p:nvPr/>
        </p:nvSpPr>
        <p:spPr>
          <a:xfrm>
            <a:off x="2654817" y="10144217"/>
            <a:ext cx="293830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GB" b="1" dirty="0" smtClean="0"/>
              <a:t>Health Monitoring Data Rate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hteck 80"/>
              <p:cNvSpPr/>
              <p:nvPr/>
            </p:nvSpPr>
            <p:spPr>
              <a:xfrm>
                <a:off x="2654817" y="9590315"/>
                <a:ext cx="1980222" cy="369332"/>
              </a:xfrm>
              <a:prstGeom prst="rect">
                <a:avLst/>
              </a:prstGeom>
              <a:solidFill>
                <a:srgbClr val="AD8383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1" dirty="0"/>
                      <m:t>(1−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de-DE" b="1" dirty="0" smtClean="0"/>
                  <a:t> </a:t>
                </a:r>
                <a:r>
                  <a:rPr lang="en-GB" b="1" dirty="0" smtClean="0"/>
                  <a:t>Waste heat</a:t>
                </a:r>
                <a:endParaRPr lang="en-GB" b="1" dirty="0"/>
              </a:p>
            </p:txBody>
          </p:sp>
        </mc:Choice>
        <mc:Fallback xmlns="">
          <p:sp>
            <p:nvSpPr>
              <p:cNvPr id="81" name="Rechteck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817" y="9590315"/>
                <a:ext cx="1980222" cy="369332"/>
              </a:xfrm>
              <a:prstGeom prst="rect">
                <a:avLst/>
              </a:prstGeom>
              <a:blipFill>
                <a:blip r:embed="rId3"/>
                <a:stretch>
                  <a:fillRect l="-926" t="-8197" r="-2160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Sonne 81"/>
          <p:cNvSpPr/>
          <p:nvPr/>
        </p:nvSpPr>
        <p:spPr>
          <a:xfrm>
            <a:off x="2174514" y="9586296"/>
            <a:ext cx="425406" cy="367192"/>
          </a:xfrm>
          <a:prstGeom prst="sun">
            <a:avLst/>
          </a:prstGeom>
          <a:solidFill>
            <a:srgbClr val="AD8383"/>
          </a:solidFill>
          <a:ln>
            <a:solidFill>
              <a:srgbClr val="AD83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456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erader Verbinder 54"/>
          <p:cNvCxnSpPr/>
          <p:nvPr/>
        </p:nvCxnSpPr>
        <p:spPr>
          <a:xfrm>
            <a:off x="1889760" y="6265349"/>
            <a:ext cx="1" cy="47531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/>
          <p:nvPr/>
        </p:nvCxnSpPr>
        <p:spPr>
          <a:xfrm>
            <a:off x="1889760" y="11018520"/>
            <a:ext cx="39234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/>
          <p:cNvCxnSpPr/>
          <p:nvPr/>
        </p:nvCxnSpPr>
        <p:spPr>
          <a:xfrm>
            <a:off x="5813164" y="11018520"/>
            <a:ext cx="0" cy="193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/>
          <p:cNvCxnSpPr/>
          <p:nvPr/>
        </p:nvCxnSpPr>
        <p:spPr>
          <a:xfrm>
            <a:off x="1993403" y="6265349"/>
            <a:ext cx="0" cy="4629803"/>
          </a:xfrm>
          <a:prstGeom prst="line">
            <a:avLst/>
          </a:prstGeom>
          <a:ln w="38100">
            <a:solidFill>
              <a:srgbClr val="AD8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993403" y="10895152"/>
            <a:ext cx="7839455" cy="0"/>
          </a:xfrm>
          <a:prstGeom prst="line">
            <a:avLst/>
          </a:prstGeom>
          <a:ln w="38100">
            <a:solidFill>
              <a:srgbClr val="AD8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9823331" y="10895152"/>
            <a:ext cx="0" cy="317160"/>
          </a:xfrm>
          <a:prstGeom prst="line">
            <a:avLst/>
          </a:prstGeom>
          <a:ln w="38100">
            <a:solidFill>
              <a:srgbClr val="AD83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winkelter Verbinder 458">
            <a:extLst>
              <a:ext uri="{FF2B5EF4-FFF2-40B4-BE49-F238E27FC236}">
                <a16:creationId xmlns:a16="http://schemas.microsoft.com/office/drawing/2014/main" id="{8DFBD9DA-B61A-40B8-8577-2938D060CE5B}"/>
              </a:ext>
            </a:extLst>
          </p:cNvPr>
          <p:cNvCxnSpPr/>
          <p:nvPr/>
        </p:nvCxnSpPr>
        <p:spPr>
          <a:xfrm rot="10800000" flipV="1">
            <a:off x="4991463" y="2187988"/>
            <a:ext cx="1434724" cy="1381347"/>
          </a:xfrm>
          <a:prstGeom prst="bentConnector3">
            <a:avLst>
              <a:gd name="adj1" fmla="val 99665"/>
            </a:avLst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CB65F044-4F8C-44EE-ACCD-B6EBCA0B9BA5}"/>
              </a:ext>
            </a:extLst>
          </p:cNvPr>
          <p:cNvSpPr/>
          <p:nvPr/>
        </p:nvSpPr>
        <p:spPr>
          <a:xfrm>
            <a:off x="5813164" y="11200587"/>
            <a:ext cx="3813242" cy="75875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Power</a:t>
            </a:r>
            <a:r>
              <a:rPr lang="en-GB" sz="2800" b="1" dirty="0"/>
              <a:t> </a:t>
            </a:r>
            <a:r>
              <a:rPr lang="en-GB" sz="2800" b="1" dirty="0">
                <a:solidFill>
                  <a:schemeClr val="tx1"/>
                </a:solidFill>
              </a:rPr>
              <a:t>budget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E99F0C6D-F7DE-47F5-90DF-D4F20A228F22}"/>
              </a:ext>
            </a:extLst>
          </p:cNvPr>
          <p:cNvSpPr/>
          <p:nvPr/>
        </p:nvSpPr>
        <p:spPr>
          <a:xfrm>
            <a:off x="9809044" y="11183955"/>
            <a:ext cx="3813242" cy="758757"/>
          </a:xfrm>
          <a:prstGeom prst="rect">
            <a:avLst/>
          </a:prstGeom>
          <a:solidFill>
            <a:srgbClr val="AD838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Heat budget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C2A4D54-517D-41CA-8DB0-A29B5FA989C5}"/>
              </a:ext>
            </a:extLst>
          </p:cNvPr>
          <p:cNvSpPr/>
          <p:nvPr/>
        </p:nvSpPr>
        <p:spPr>
          <a:xfrm>
            <a:off x="1817284" y="11183956"/>
            <a:ext cx="3813242" cy="75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Mass budget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F502D58A-FFA1-4CC3-9890-077FF4E82D08}"/>
              </a:ext>
            </a:extLst>
          </p:cNvPr>
          <p:cNvCxnSpPr/>
          <p:nvPr/>
        </p:nvCxnSpPr>
        <p:spPr>
          <a:xfrm flipH="1" flipV="1">
            <a:off x="1801962" y="6265349"/>
            <a:ext cx="15322" cy="49186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0A436D8D-4868-4AEF-A223-3A0ED888F608}"/>
              </a:ext>
            </a:extLst>
          </p:cNvPr>
          <p:cNvSpPr/>
          <p:nvPr/>
        </p:nvSpPr>
        <p:spPr>
          <a:xfrm>
            <a:off x="6426187" y="1829742"/>
            <a:ext cx="2120630" cy="7164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bg1"/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Orbit</a:t>
            </a:r>
          </a:p>
        </p:txBody>
      </p:sp>
      <p:grpSp>
        <p:nvGrpSpPr>
          <p:cNvPr id="6" name="Gruppieren 5"/>
          <p:cNvGrpSpPr/>
          <p:nvPr/>
        </p:nvGrpSpPr>
        <p:grpSpPr>
          <a:xfrm>
            <a:off x="18833415" y="1075995"/>
            <a:ext cx="2945027" cy="1648587"/>
            <a:chOff x="18833415" y="1075995"/>
            <a:chExt cx="2945027" cy="1648587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83D824B5-330B-4E9F-8248-E06FFBEC54F4}"/>
                </a:ext>
              </a:extLst>
            </p:cNvPr>
            <p:cNvSpPr/>
            <p:nvPr/>
          </p:nvSpPr>
          <p:spPr>
            <a:xfrm>
              <a:off x="18833415" y="1075995"/>
              <a:ext cx="2945027" cy="164858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6" name="Gruppieren 35">
              <a:extLst>
                <a:ext uri="{FF2B5EF4-FFF2-40B4-BE49-F238E27FC236}">
                  <a16:creationId xmlns:a16="http://schemas.microsoft.com/office/drawing/2014/main" id="{7DBBC8DA-A139-422D-AD7A-63F28489EE5A}"/>
                </a:ext>
              </a:extLst>
            </p:cNvPr>
            <p:cNvGrpSpPr/>
            <p:nvPr/>
          </p:nvGrpSpPr>
          <p:grpSpPr>
            <a:xfrm>
              <a:off x="19011901" y="1075995"/>
              <a:ext cx="2672635" cy="1631216"/>
              <a:chOff x="19011901" y="1075995"/>
              <a:chExt cx="2672635" cy="1631216"/>
            </a:xfrm>
          </p:grpSpPr>
          <p:cxnSp>
            <p:nvCxnSpPr>
              <p:cNvPr id="37" name="Gerader Verbinder 36">
                <a:extLst>
                  <a:ext uri="{FF2B5EF4-FFF2-40B4-BE49-F238E27FC236}">
                    <a16:creationId xmlns:a16="http://schemas.microsoft.com/office/drawing/2014/main" id="{F8187A43-D3C1-4DE5-9F62-DD99EDD06062}"/>
                  </a:ext>
                </a:extLst>
              </p:cNvPr>
              <p:cNvCxnSpPr/>
              <p:nvPr/>
            </p:nvCxnSpPr>
            <p:spPr>
              <a:xfrm>
                <a:off x="19011903" y="1307576"/>
                <a:ext cx="168332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>
                <a:extLst>
                  <a:ext uri="{FF2B5EF4-FFF2-40B4-BE49-F238E27FC236}">
                    <a16:creationId xmlns:a16="http://schemas.microsoft.com/office/drawing/2014/main" id="{0526852F-EE53-4F4A-A70A-2758EC34A445}"/>
                  </a:ext>
                </a:extLst>
              </p:cNvPr>
              <p:cNvCxnSpPr/>
              <p:nvPr/>
            </p:nvCxnSpPr>
            <p:spPr>
              <a:xfrm>
                <a:off x="19011902" y="1589516"/>
                <a:ext cx="1683327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rader Verbinder 38">
                <a:extLst>
                  <a:ext uri="{FF2B5EF4-FFF2-40B4-BE49-F238E27FC236}">
                    <a16:creationId xmlns:a16="http://schemas.microsoft.com/office/drawing/2014/main" id="{F60CD37D-D64D-4307-9272-C6056D89033C}"/>
                  </a:ext>
                </a:extLst>
              </p:cNvPr>
              <p:cNvCxnSpPr/>
              <p:nvPr/>
            </p:nvCxnSpPr>
            <p:spPr>
              <a:xfrm>
                <a:off x="19011902" y="1891603"/>
                <a:ext cx="1683327" cy="0"/>
              </a:xfrm>
              <a:prstGeom prst="line">
                <a:avLst/>
              </a:prstGeom>
              <a:ln w="381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F2427310-6D77-475F-BE40-E210D92317C8}"/>
                  </a:ext>
                </a:extLst>
              </p:cNvPr>
              <p:cNvSpPr/>
              <p:nvPr/>
            </p:nvSpPr>
            <p:spPr>
              <a:xfrm>
                <a:off x="20820389" y="1075995"/>
                <a:ext cx="864147" cy="16312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2000" dirty="0"/>
                  <a:t>Mass</a:t>
                </a:r>
                <a:br>
                  <a:rPr lang="en-US" sz="2000" dirty="0"/>
                </a:br>
                <a:r>
                  <a:rPr lang="en-US" sz="2000" dirty="0"/>
                  <a:t>Power</a:t>
                </a:r>
                <a:br>
                  <a:rPr lang="en-US" sz="2000" dirty="0"/>
                </a:br>
                <a:r>
                  <a:rPr lang="en-US" sz="2000" dirty="0"/>
                  <a:t>Heat</a:t>
                </a:r>
                <a:br>
                  <a:rPr lang="en-US" sz="2000" dirty="0"/>
                </a:br>
                <a:r>
                  <a:rPr lang="en-US" sz="2000" dirty="0"/>
                  <a:t>Data</a:t>
                </a:r>
                <a:br>
                  <a:rPr lang="en-US" sz="2000" dirty="0"/>
                </a:br>
                <a:r>
                  <a:rPr lang="en-US" sz="2000" dirty="0"/>
                  <a:t>Orbit</a:t>
                </a:r>
              </a:p>
            </p:txBody>
          </p:sp>
          <p:cxnSp>
            <p:nvCxnSpPr>
              <p:cNvPr id="41" name="Gerader Verbinder 40">
                <a:extLst>
                  <a:ext uri="{FF2B5EF4-FFF2-40B4-BE49-F238E27FC236}">
                    <a16:creationId xmlns:a16="http://schemas.microsoft.com/office/drawing/2014/main" id="{FF752B04-4FD0-4A49-9946-ED41830D218B}"/>
                  </a:ext>
                </a:extLst>
              </p:cNvPr>
              <p:cNvCxnSpPr/>
              <p:nvPr/>
            </p:nvCxnSpPr>
            <p:spPr>
              <a:xfrm>
                <a:off x="19011901" y="2187989"/>
                <a:ext cx="1683327" cy="0"/>
              </a:xfrm>
              <a:prstGeom prst="line">
                <a:avLst/>
              </a:prstGeom>
              <a:ln w="381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>
                <a:extLst>
                  <a:ext uri="{FF2B5EF4-FFF2-40B4-BE49-F238E27FC236}">
                    <a16:creationId xmlns:a16="http://schemas.microsoft.com/office/drawing/2014/main" id="{89CF4E92-E3C6-486A-BA37-F0AFADCA49EF}"/>
                  </a:ext>
                </a:extLst>
              </p:cNvPr>
              <p:cNvCxnSpPr/>
              <p:nvPr/>
            </p:nvCxnSpPr>
            <p:spPr>
              <a:xfrm>
                <a:off x="19011901" y="2527887"/>
                <a:ext cx="1683327" cy="0"/>
              </a:xfrm>
              <a:prstGeom prst="line">
                <a:avLst/>
              </a:prstGeom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3" name="Textfeld 42"/>
          <p:cNvSpPr txBox="1"/>
          <p:nvPr/>
        </p:nvSpPr>
        <p:spPr>
          <a:xfrm>
            <a:off x="544749" y="544747"/>
            <a:ext cx="74814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Power Supply System Relations</a:t>
            </a:r>
            <a:endParaRPr lang="en-US" sz="3600" b="1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E99F0C6D-F7DE-47F5-90DF-D4F20A228F22}"/>
              </a:ext>
            </a:extLst>
          </p:cNvPr>
          <p:cNvSpPr/>
          <p:nvPr/>
        </p:nvSpPr>
        <p:spPr>
          <a:xfrm>
            <a:off x="13804923" y="11183954"/>
            <a:ext cx="3813242" cy="7587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chemeClr val="tx1"/>
                </a:solidFill>
              </a:rPr>
              <a:t>On-board Computer</a:t>
            </a:r>
            <a:endParaRPr lang="en-GB" sz="2800" b="1" dirty="0">
              <a:solidFill>
                <a:schemeClr val="tx1"/>
              </a:solidFill>
            </a:endParaRPr>
          </a:p>
        </p:txBody>
      </p:sp>
      <p:cxnSp>
        <p:nvCxnSpPr>
          <p:cNvPr id="74" name="Gerader Verbinder 73"/>
          <p:cNvCxnSpPr/>
          <p:nvPr/>
        </p:nvCxnSpPr>
        <p:spPr>
          <a:xfrm>
            <a:off x="2084721" y="6265349"/>
            <a:ext cx="0" cy="450033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/>
          <p:cNvCxnSpPr/>
          <p:nvPr/>
        </p:nvCxnSpPr>
        <p:spPr>
          <a:xfrm>
            <a:off x="2084721" y="10765684"/>
            <a:ext cx="11729728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/>
          <p:cNvCxnSpPr/>
          <p:nvPr/>
        </p:nvCxnSpPr>
        <p:spPr>
          <a:xfrm flipH="1">
            <a:off x="13800194" y="10765684"/>
            <a:ext cx="14255" cy="44416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52105A39-2760-4180-A036-985F2C91B6D7}"/>
              </a:ext>
            </a:extLst>
          </p:cNvPr>
          <p:cNvGrpSpPr/>
          <p:nvPr/>
        </p:nvGrpSpPr>
        <p:grpSpPr>
          <a:xfrm>
            <a:off x="1684035" y="3056798"/>
            <a:ext cx="3307428" cy="3208551"/>
            <a:chOff x="10313012" y="3220140"/>
            <a:chExt cx="3307428" cy="3208551"/>
          </a:xfrm>
        </p:grpSpPr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1710457E-D147-48B3-8AC4-F49AF0E16E7F}"/>
                </a:ext>
              </a:extLst>
            </p:cNvPr>
            <p:cNvSpPr/>
            <p:nvPr/>
          </p:nvSpPr>
          <p:spPr>
            <a:xfrm>
              <a:off x="10430939" y="3735970"/>
              <a:ext cx="3189501" cy="26927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B6B030CE-E6A5-418B-BEBA-01E1A921AEBE}"/>
                </a:ext>
              </a:extLst>
            </p:cNvPr>
            <p:cNvSpPr/>
            <p:nvPr/>
          </p:nvSpPr>
          <p:spPr>
            <a:xfrm>
              <a:off x="10313012" y="3220140"/>
              <a:ext cx="222240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 dirty="0"/>
                <a:t>Power Supply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A35CDE4B-25CA-4412-BF97-404F36A91E8A}"/>
                </a:ext>
              </a:extLst>
            </p:cNvPr>
            <p:cNvSpPr/>
            <p:nvPr/>
          </p:nvSpPr>
          <p:spPr>
            <a:xfrm>
              <a:off x="10583339" y="3888370"/>
              <a:ext cx="2209477" cy="72484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Generation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3492DB18-322B-427B-AFAC-8E5F1F792C90}"/>
                </a:ext>
              </a:extLst>
            </p:cNvPr>
            <p:cNvSpPr/>
            <p:nvPr/>
          </p:nvSpPr>
          <p:spPr>
            <a:xfrm>
              <a:off x="10583338" y="4695713"/>
              <a:ext cx="2209477" cy="724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Conversion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E334EBE9-A1A9-4104-A9F2-D7B95588384B}"/>
                </a:ext>
              </a:extLst>
            </p:cNvPr>
            <p:cNvSpPr/>
            <p:nvPr/>
          </p:nvSpPr>
          <p:spPr>
            <a:xfrm>
              <a:off x="10583337" y="5536279"/>
              <a:ext cx="2209478" cy="7248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800" dirty="0">
                  <a:solidFill>
                    <a:schemeClr val="tx1"/>
                  </a:solidFill>
                </a:rPr>
                <a:t>Storage</a:t>
              </a:r>
            </a:p>
          </p:txBody>
        </p: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EBB61DA1-35A3-4BF1-9F4D-8BBAD5DC468A}"/>
                </a:ext>
              </a:extLst>
            </p:cNvPr>
            <p:cNvCxnSpPr/>
            <p:nvPr/>
          </p:nvCxnSpPr>
          <p:spPr>
            <a:xfrm>
              <a:off x="12789949" y="5818881"/>
              <a:ext cx="830173" cy="68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7174FBE4-A859-4B11-B8A4-C134014A54F9}"/>
                </a:ext>
              </a:extLst>
            </p:cNvPr>
            <p:cNvCxnSpPr/>
            <p:nvPr/>
          </p:nvCxnSpPr>
          <p:spPr>
            <a:xfrm>
              <a:off x="12787711" y="5875125"/>
              <a:ext cx="830173" cy="68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r Verbinder 55">
              <a:extLst>
                <a:ext uri="{FF2B5EF4-FFF2-40B4-BE49-F238E27FC236}">
                  <a16:creationId xmlns:a16="http://schemas.microsoft.com/office/drawing/2014/main" id="{34EE2119-0362-40A8-84D0-942D03D02F9F}"/>
                </a:ext>
              </a:extLst>
            </p:cNvPr>
            <p:cNvCxnSpPr/>
            <p:nvPr/>
          </p:nvCxnSpPr>
          <p:spPr>
            <a:xfrm>
              <a:off x="12789949" y="5930146"/>
              <a:ext cx="830173" cy="681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9A4E6F87-A677-4BFD-B8B2-0B5AE87528A1}"/>
                </a:ext>
              </a:extLst>
            </p:cNvPr>
            <p:cNvCxnSpPr/>
            <p:nvPr/>
          </p:nvCxnSpPr>
          <p:spPr>
            <a:xfrm>
              <a:off x="12787384" y="5991538"/>
              <a:ext cx="830173" cy="681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F4FC28FD-A98B-4686-956A-94B5134D0DB4}"/>
                </a:ext>
              </a:extLst>
            </p:cNvPr>
            <p:cNvCxnSpPr/>
            <p:nvPr/>
          </p:nvCxnSpPr>
          <p:spPr>
            <a:xfrm>
              <a:off x="12789622" y="4983615"/>
              <a:ext cx="830173" cy="68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53D8F343-86D0-4A81-BCA5-D7C0B8761156}"/>
                </a:ext>
              </a:extLst>
            </p:cNvPr>
            <p:cNvCxnSpPr/>
            <p:nvPr/>
          </p:nvCxnSpPr>
          <p:spPr>
            <a:xfrm>
              <a:off x="12787384" y="5039859"/>
              <a:ext cx="830173" cy="68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4C8C0BB5-1628-4018-99DC-3A2914B7D501}"/>
                </a:ext>
              </a:extLst>
            </p:cNvPr>
            <p:cNvCxnSpPr/>
            <p:nvPr/>
          </p:nvCxnSpPr>
          <p:spPr>
            <a:xfrm>
              <a:off x="12789622" y="5094880"/>
              <a:ext cx="830173" cy="681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77C157A9-E77B-4C79-8C3F-AC524229AADA}"/>
                </a:ext>
              </a:extLst>
            </p:cNvPr>
            <p:cNvCxnSpPr/>
            <p:nvPr/>
          </p:nvCxnSpPr>
          <p:spPr>
            <a:xfrm>
              <a:off x="12787057" y="5156272"/>
              <a:ext cx="830173" cy="681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C5260BAD-E2D9-44B7-812D-7689BE995A4C}"/>
                </a:ext>
              </a:extLst>
            </p:cNvPr>
            <p:cNvCxnSpPr/>
            <p:nvPr/>
          </p:nvCxnSpPr>
          <p:spPr>
            <a:xfrm>
              <a:off x="12789622" y="4199451"/>
              <a:ext cx="830173" cy="68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r Verbinder 70">
              <a:extLst>
                <a:ext uri="{FF2B5EF4-FFF2-40B4-BE49-F238E27FC236}">
                  <a16:creationId xmlns:a16="http://schemas.microsoft.com/office/drawing/2014/main" id="{1E968D14-8B73-4643-B614-D1D737AA74A3}"/>
                </a:ext>
              </a:extLst>
            </p:cNvPr>
            <p:cNvCxnSpPr/>
            <p:nvPr/>
          </p:nvCxnSpPr>
          <p:spPr>
            <a:xfrm>
              <a:off x="12787384" y="4255695"/>
              <a:ext cx="830173" cy="681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74A67908-A51E-4A36-ACF2-530D02305A7A}"/>
                </a:ext>
              </a:extLst>
            </p:cNvPr>
            <p:cNvCxnSpPr/>
            <p:nvPr/>
          </p:nvCxnSpPr>
          <p:spPr>
            <a:xfrm>
              <a:off x="12789622" y="4310716"/>
              <a:ext cx="830173" cy="681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76">
              <a:extLst>
                <a:ext uri="{FF2B5EF4-FFF2-40B4-BE49-F238E27FC236}">
                  <a16:creationId xmlns:a16="http://schemas.microsoft.com/office/drawing/2014/main" id="{E5A9565F-982B-43BF-BBA6-54DD3B5A5030}"/>
                </a:ext>
              </a:extLst>
            </p:cNvPr>
            <p:cNvCxnSpPr/>
            <p:nvPr/>
          </p:nvCxnSpPr>
          <p:spPr>
            <a:xfrm>
              <a:off x="12787057" y="4372108"/>
              <a:ext cx="830173" cy="681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feld 77"/>
              <p:cNvSpPr txBox="1"/>
              <p:nvPr/>
            </p:nvSpPr>
            <p:spPr>
              <a:xfrm>
                <a:off x="6361952" y="3183564"/>
                <a:ext cx="7260334" cy="7599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1" dirty="0" smtClean="0"/>
                  <a:t>Generation:</a:t>
                </a:r>
                <a:endParaRPr lang="en-GB" sz="2800" dirty="0" smtClean="0"/>
              </a:p>
              <a:p>
                <a:endParaRPr lang="en-GB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𝑆𝑜𝑙𝑎𝑟</m:t>
                        </m:r>
                      </m:sub>
                    </m:sSub>
                  </m:oMath>
                </a14:m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GB" sz="28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 err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2800" i="1" dirty="0" err="1" smtClean="0">
                            <a:latin typeface="Cambria Math" panose="02040503050406030204" pitchFamily="18" charset="0"/>
                          </a:rPr>
                          <m:t>𝑆𝑐</m:t>
                        </m:r>
                      </m:sub>
                    </m:sSub>
                    <m:sSup>
                      <m:sSup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GB" sz="2800" i="1" dirty="0" err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800" i="1" dirty="0" err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GB" sz="2800" i="1" dirty="0" err="1" smtClean="0">
                                        <a:latin typeface="Cambria Math" panose="02040503050406030204" pitchFamily="18" charset="0"/>
                                      </a:rPr>
                                      <m:t>𝐴𝑈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800" dirty="0" smtClean="0"/>
                  <a:t>  ≈ 1362 W/m²</a:t>
                </a:r>
              </a:p>
              <a:p>
                <a:endParaRPr lang="en-GB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𝑜𝑟𝑏𝑖𝑡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𝑠𝑢𝑛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𝑠h𝑎𝑑𝑜𝑤</m:t>
                          </m:r>
                        </m:sub>
                      </m:sSub>
                    </m:oMath>
                  </m:oMathPara>
                </a14:m>
                <a:endParaRPr lang="en-GB" sz="2800" dirty="0" smtClean="0"/>
              </a:p>
              <a:p>
                <a:endParaRPr lang="en-GB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e-DE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𝑠𝑜𝑙𝑎𝑟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𝑆𝑜𝑙𝑎𝑟</m:t>
                        </m:r>
                      </m:sub>
                    </m:sSub>
                    <m:f>
                      <m:f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𝑠𝑢𝑛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de-DE" sz="2800" b="0" i="1" smtClean="0">
                                <a:latin typeface="Cambria Math" panose="02040503050406030204" pitchFamily="18" charset="0"/>
                              </a:rPr>
                              <m:t>𝑜𝑟𝑏𝑖𝑡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2800" dirty="0" smtClean="0"/>
                  <a:t> </a:t>
                </a:r>
              </a:p>
              <a:p>
                <a:endParaRPr lang="en-GB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28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8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𝑃𝑉</m:t>
                        </m:r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b="0" i="1" dirty="0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𝑠𝑜𝑙𝑎𝑟</m:t>
                        </m:r>
                      </m:sub>
                    </m:sSub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𝑃𝑉</m:t>
                        </m:r>
                      </m:sub>
                    </m:sSub>
                    <m:sSub>
                      <m:sSubPr>
                        <m:ctrlPr>
                          <a:rPr lang="de-DE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DE" sz="2800" b="0" i="1" smtClean="0">
                            <a:latin typeface="Cambria Math" panose="02040503050406030204" pitchFamily="18" charset="0"/>
                          </a:rPr>
                          <m:t>𝑃𝑉</m:t>
                        </m:r>
                      </m:sub>
                    </m:sSub>
                  </m:oMath>
                </a14:m>
                <a:r>
                  <a:rPr lang="en-GB" sz="2800" dirty="0" smtClean="0"/>
                  <a:t> </a:t>
                </a:r>
              </a:p>
              <a:p>
                <a:endParaRPr lang="en-GB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2800" i="1" dirty="0" smtClean="0">
                              <a:latin typeface="Cambria Math" panose="02040503050406030204" pitchFamily="18" charset="0"/>
                            </a:rPr>
                            <m:t>𝑃𝑉</m:t>
                          </m:r>
                        </m:sub>
                      </m:sSub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acc>
                        </m:e>
                        <m:sub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𝑠𝑜𝑙𝑎𝑟</m:t>
                          </m:r>
                        </m:sub>
                      </m:sSub>
                      <m:r>
                        <a:rPr lang="de-DE" sz="28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de-D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de-DE" sz="2800" i="1">
                                  <a:latin typeface="Cambria Math" panose="02040503050406030204" pitchFamily="18" charset="0"/>
                                </a:rPr>
                                <m:t>𝑃𝑉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𝑃𝑉</m:t>
                          </m:r>
                        </m:sub>
                      </m:sSub>
                      <m:r>
                        <m:rPr>
                          <m:nor/>
                        </m:rPr>
                        <a:rPr lang="en-GB" sz="2800" dirty="0"/>
                        <m:t> </m:t>
                      </m:r>
                    </m:oMath>
                  </m:oMathPara>
                </a14:m>
                <a:endParaRPr lang="en-GB" sz="2800" dirty="0" smtClean="0"/>
              </a:p>
              <a:p>
                <a:endParaRPr lang="en-GB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2800" i="1" dirty="0" smtClean="0">
                            <a:latin typeface="Cambria Math" panose="02040503050406030204" pitchFamily="18" charset="0"/>
                          </a:rPr>
                          <m:t>𝑃𝑉</m:t>
                        </m:r>
                      </m:sub>
                    </m:sSub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2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GB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800" i="1" dirty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GB" sz="2800" i="1" dirty="0">
                            <a:latin typeface="Cambria Math" panose="02040503050406030204" pitchFamily="18" charset="0"/>
                          </a:rPr>
                          <m:t>𝑃𝑉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GB" sz="2800" dirty="0" smtClean="0"/>
                  <a:t>) </a:t>
                </a:r>
              </a:p>
              <a:p>
                <a:endParaRPr lang="en-GB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de-DE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  <m:sub>
                        <m:r>
                          <a:rPr lang="de-DE" sz="2800" i="1">
                            <a:latin typeface="Cambria Math" panose="02040503050406030204" pitchFamily="18" charset="0"/>
                          </a:rPr>
                          <m:t>h𝑒𝑎𝑙𝑡h</m:t>
                        </m:r>
                      </m:sub>
                    </m:sSub>
                  </m:oMath>
                </a14:m>
                <a:r>
                  <a:rPr lang="en-GB" sz="2800" dirty="0" smtClean="0"/>
                  <a:t> = f( </a:t>
                </a:r>
                <a:r>
                  <a:rPr lang="en-GB" sz="2800" dirty="0" err="1" smtClean="0"/>
                  <a:t>Freq</a:t>
                </a:r>
                <a:r>
                  <a:rPr lang="en-GB" sz="2800" dirty="0" smtClean="0"/>
                  <a:t>: Temp, U, I, </a:t>
                </a:r>
                <a:r>
                  <a:rPr lang="en-GB" sz="2800" dirty="0" err="1" smtClean="0"/>
                  <a:t>degrad</a:t>
                </a:r>
                <a:r>
                  <a:rPr lang="en-GB" sz="2800" dirty="0" smtClean="0"/>
                  <a:t>, ??)</a:t>
                </a:r>
              </a:p>
              <a:p>
                <a:endParaRPr lang="en-GB" sz="2800" dirty="0"/>
              </a:p>
            </p:txBody>
          </p:sp>
        </mc:Choice>
        <mc:Fallback xmlns="">
          <p:sp>
            <p:nvSpPr>
              <p:cNvPr id="78" name="Textfeld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952" y="3183564"/>
                <a:ext cx="7260334" cy="7599003"/>
              </a:xfrm>
              <a:prstGeom prst="rect">
                <a:avLst/>
              </a:prstGeom>
              <a:blipFill>
                <a:blip r:embed="rId2"/>
                <a:stretch>
                  <a:fillRect l="-1763" t="-7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Herz 78"/>
          <p:cNvSpPr/>
          <p:nvPr/>
        </p:nvSpPr>
        <p:spPr>
          <a:xfrm>
            <a:off x="2192345" y="10155966"/>
            <a:ext cx="354849" cy="303374"/>
          </a:xfrm>
          <a:prstGeom prst="hear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feld 79"/>
          <p:cNvSpPr txBox="1"/>
          <p:nvPr/>
        </p:nvSpPr>
        <p:spPr>
          <a:xfrm>
            <a:off x="2654817" y="10144217"/>
            <a:ext cx="2938305" cy="369332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GB" b="1" dirty="0" smtClean="0"/>
              <a:t>Health Monitoring Data Rate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hteck 80"/>
              <p:cNvSpPr/>
              <p:nvPr/>
            </p:nvSpPr>
            <p:spPr>
              <a:xfrm>
                <a:off x="2654817" y="9590315"/>
                <a:ext cx="1980222" cy="369332"/>
              </a:xfrm>
              <a:prstGeom prst="rect">
                <a:avLst/>
              </a:prstGeom>
              <a:solidFill>
                <a:srgbClr val="AD8383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1" dirty="0"/>
                      <m:t>(1−</m:t>
                    </m:r>
                    <m:r>
                      <a:rPr lang="en-GB" b="1" i="1">
                        <a:latin typeface="Cambria Math" panose="02040503050406030204" pitchFamily="18" charset="0"/>
                      </a:rPr>
                      <m:t>𝝁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de-DE" b="1" dirty="0" smtClean="0"/>
                  <a:t> </a:t>
                </a:r>
                <a:r>
                  <a:rPr lang="en-GB" b="1" dirty="0" smtClean="0"/>
                  <a:t>Waste heat</a:t>
                </a:r>
                <a:endParaRPr lang="en-GB" b="1" dirty="0"/>
              </a:p>
            </p:txBody>
          </p:sp>
        </mc:Choice>
        <mc:Fallback xmlns="">
          <p:sp>
            <p:nvSpPr>
              <p:cNvPr id="81" name="Rechteck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817" y="9590315"/>
                <a:ext cx="1980222" cy="369332"/>
              </a:xfrm>
              <a:prstGeom prst="rect">
                <a:avLst/>
              </a:prstGeom>
              <a:blipFill>
                <a:blip r:embed="rId3"/>
                <a:stretch>
                  <a:fillRect l="-926" t="-8197" r="-2160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Sonne 81"/>
          <p:cNvSpPr/>
          <p:nvPr/>
        </p:nvSpPr>
        <p:spPr>
          <a:xfrm>
            <a:off x="2174514" y="9586296"/>
            <a:ext cx="425406" cy="367192"/>
          </a:xfrm>
          <a:prstGeom prst="sun">
            <a:avLst/>
          </a:prstGeom>
          <a:solidFill>
            <a:srgbClr val="AD8383"/>
          </a:solidFill>
          <a:ln>
            <a:solidFill>
              <a:srgbClr val="AD83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80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668</Words>
  <Application>Microsoft Office PowerPoint</Application>
  <PresentationFormat>Benutzerdefiniert</PresentationFormat>
  <Paragraphs>537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IRS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Manfred Ehresmann</dc:creator>
  <cp:lastModifiedBy>Manfred Ehresmann</cp:lastModifiedBy>
  <cp:revision>132</cp:revision>
  <dcterms:created xsi:type="dcterms:W3CDTF">2020-10-08T07:31:46Z</dcterms:created>
  <dcterms:modified xsi:type="dcterms:W3CDTF">2021-07-06T21:08:35Z</dcterms:modified>
</cp:coreProperties>
</file>