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9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9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6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0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05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1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6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8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2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3645" y="965916"/>
            <a:ext cx="9697791" cy="5215944"/>
          </a:xfrm>
        </p:spPr>
        <p:txBody>
          <a:bodyPr/>
          <a:lstStyle/>
          <a:p>
            <a:pPr algn="ctr"/>
            <a:r>
              <a:rPr lang="es-MX" sz="2000" b="1" dirty="0"/>
              <a:t>Universidad </a:t>
            </a:r>
            <a:r>
              <a:rPr lang="es-MX" sz="2000" b="1" dirty="0" err="1" smtClean="0"/>
              <a:t>Cenfotec</a:t>
            </a: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/>
              <a:t>Investigación de metodologías de desarrollo del </a:t>
            </a:r>
            <a:r>
              <a:rPr lang="es-MX" sz="2000" b="1" i="1" dirty="0"/>
              <a:t>software</a:t>
            </a:r>
            <a:r>
              <a:rPr lang="es-MX" sz="2000" b="1" dirty="0" smtClean="0"/>
              <a:t>.</a:t>
            </a:r>
            <a:br>
              <a:rPr lang="es-MX" sz="2000" b="1" dirty="0" smtClean="0"/>
            </a:b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CR" sz="2000" b="1" dirty="0"/>
              <a:t/>
            </a:r>
            <a:br>
              <a:rPr lang="es-CR" sz="2000" b="1" dirty="0"/>
            </a:br>
            <a:r>
              <a:rPr lang="es-CR" sz="2000" b="1" dirty="0" smtClean="0"/>
              <a:t/>
            </a:r>
            <a:br>
              <a:rPr lang="es-CR" sz="2000" b="1" dirty="0" smtClean="0"/>
            </a:br>
            <a:r>
              <a:rPr lang="es-MX" sz="2000" b="1" dirty="0" smtClean="0"/>
              <a:t>Profesores</a:t>
            </a:r>
            <a:r>
              <a:rPr lang="es-MX" sz="2000" b="1" dirty="0"/>
              <a:t>:</a:t>
            </a:r>
            <a:r>
              <a:rPr lang="es-CR" sz="2000" b="1" dirty="0"/>
              <a:t/>
            </a:r>
            <a:br>
              <a:rPr lang="es-CR" sz="2000" b="1" dirty="0"/>
            </a:br>
            <a:r>
              <a:rPr lang="es-MX" sz="2000" b="1" dirty="0"/>
              <a:t>Álvaro Cordero</a:t>
            </a:r>
            <a:r>
              <a:rPr lang="es-CR" sz="2000" b="1" dirty="0"/>
              <a:t/>
            </a:r>
            <a:br>
              <a:rPr lang="es-CR" sz="2000" b="1" dirty="0"/>
            </a:br>
            <a:r>
              <a:rPr lang="es-MX" sz="2000" b="1" dirty="0"/>
              <a:t>Pablo </a:t>
            </a:r>
            <a:r>
              <a:rPr lang="es-MX" sz="2000" b="1" dirty="0" err="1" smtClean="0"/>
              <a:t>Monestel</a:t>
            </a:r>
            <a:r>
              <a:rPr lang="es-CR" sz="2000" b="1" dirty="0"/>
              <a:t/>
            </a:r>
            <a:br>
              <a:rPr lang="es-CR" sz="2000" b="1" dirty="0"/>
            </a:br>
            <a:r>
              <a:rPr lang="es-MX" sz="2000" b="1" dirty="0"/>
              <a:t> </a:t>
            </a:r>
            <a:r>
              <a:rPr lang="es-CR" sz="2000" b="1" dirty="0"/>
              <a:t/>
            </a:r>
            <a:br>
              <a:rPr lang="es-CR" sz="2000" b="1" dirty="0"/>
            </a:br>
            <a:r>
              <a:rPr lang="es-MX" sz="2000" b="1" dirty="0"/>
              <a:t> </a:t>
            </a:r>
            <a:r>
              <a:rPr lang="es-CR" sz="2000" b="1" dirty="0"/>
              <a:t/>
            </a:r>
            <a:br>
              <a:rPr lang="es-CR" sz="2000" b="1" dirty="0"/>
            </a:br>
            <a:r>
              <a:rPr lang="es-MX" sz="2000" b="1" dirty="0"/>
              <a:t>Fecha de entrega: 24/06/2015</a:t>
            </a:r>
            <a:r>
              <a:rPr lang="es-CR" sz="2000" b="1" dirty="0"/>
              <a:t/>
            </a:r>
            <a:br>
              <a:rPr lang="es-CR" sz="2000" b="1" dirty="0"/>
            </a:br>
            <a:r>
              <a:rPr lang="es-MX" sz="2000" b="1" dirty="0"/>
              <a:t>Segundo cuatrimestre 2015</a:t>
            </a:r>
            <a:r>
              <a:rPr lang="es-CR" sz="2000" b="1" dirty="0"/>
              <a:t/>
            </a:r>
            <a:br>
              <a:rPr lang="es-CR" sz="2000" b="1" dirty="0"/>
            </a:br>
            <a:r>
              <a:rPr lang="es-MX" sz="2000" dirty="0"/>
              <a:t> </a:t>
            </a:r>
            <a:r>
              <a:rPr lang="es-CR" sz="2000" dirty="0"/>
              <a:t/>
            </a:r>
            <a:br>
              <a:rPr lang="es-CR" sz="2000" dirty="0"/>
            </a:br>
            <a:r>
              <a:rPr lang="es-CR" sz="2000" b="1" dirty="0"/>
              <a:t/>
            </a:r>
            <a:br>
              <a:rPr lang="es-CR" sz="2000" b="1" dirty="0"/>
            </a:br>
            <a:endParaRPr lang="es-CR" sz="2000" dirty="0"/>
          </a:p>
        </p:txBody>
      </p:sp>
      <p:pic>
        <p:nvPicPr>
          <p:cNvPr id="14" name="Picture 2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13" y="2030515"/>
            <a:ext cx="1656599" cy="90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190" y="914400"/>
            <a:ext cx="9465606" cy="1043189"/>
          </a:xfrm>
        </p:spPr>
        <p:txBody>
          <a:bodyPr/>
          <a:lstStyle/>
          <a:p>
            <a:pPr algn="ctr"/>
            <a:r>
              <a:rPr lang="es-MX" sz="3200" b="1" dirty="0"/>
              <a:t>¿Qué son las metodologías de desarrollo?</a:t>
            </a:r>
            <a:r>
              <a:rPr lang="es-CR" b="1" dirty="0"/>
              <a:t/>
            </a:r>
            <a:br>
              <a:rPr lang="es-CR" b="1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344" y="2367835"/>
            <a:ext cx="10603456" cy="835159"/>
          </a:xfrm>
        </p:spPr>
        <p:txBody>
          <a:bodyPr/>
          <a:lstStyle/>
          <a:p>
            <a:pPr algn="just"/>
            <a:r>
              <a:rPr lang="es-CR" dirty="0" smtClean="0"/>
              <a:t>Son </a:t>
            </a:r>
            <a:r>
              <a:rPr lang="es-MX" dirty="0"/>
              <a:t>los marcos de trabajo para estructurar, controlar y planificar el proceso de desarrollo en la industria del </a:t>
            </a:r>
            <a:r>
              <a:rPr lang="es-MX" i="1" dirty="0" smtClean="0"/>
              <a:t>software</a:t>
            </a:r>
            <a:r>
              <a:rPr lang="es-MX" dirty="0" smtClean="0"/>
              <a:t>, donde mantienen el </a:t>
            </a:r>
            <a:r>
              <a:rPr lang="es-MX" dirty="0"/>
              <a:t>control en el proceso de desarrollo.</a:t>
            </a:r>
            <a:endParaRPr lang="es-MX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5558" y="2914563"/>
            <a:ext cx="10603456" cy="83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12124" y="3742389"/>
            <a:ext cx="11153104" cy="253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i="1" dirty="0"/>
              <a:t>Una metodología de desarrollo de software consiste en:</a:t>
            </a:r>
          </a:p>
          <a:p>
            <a:pPr algn="just"/>
            <a:endParaRPr lang="es-MX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Una filosofía de desarrollo de </a:t>
            </a:r>
            <a:r>
              <a:rPr lang="es-MX" sz="1600" i="1" dirty="0"/>
              <a:t>software</a:t>
            </a:r>
            <a:r>
              <a:rPr lang="es-MX" sz="1600" i="1" dirty="0" smtClean="0"/>
              <a:t>.</a:t>
            </a:r>
            <a:endParaRPr lang="es-CR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Tener múltiples herramientas, modelos y métodos para asistir en el proceso de desarrollo de </a:t>
            </a:r>
            <a:r>
              <a:rPr lang="es-MX" sz="1600" i="1" dirty="0"/>
              <a:t>software</a:t>
            </a:r>
            <a:r>
              <a:rPr lang="es-MX" sz="1600" dirty="0"/>
              <a:t>. </a:t>
            </a:r>
            <a:endParaRPr lang="es-C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Estar documentada</a:t>
            </a:r>
            <a:r>
              <a:rPr lang="es-MX" sz="1600" dirty="0" smtClean="0"/>
              <a:t>.</a:t>
            </a:r>
            <a:endParaRPr lang="es-C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Ser promovida por alguna organización, ya sea pública o privada.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86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Metodologías tradicionales.</a:t>
            </a:r>
            <a:endParaRPr lang="es-C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368" y="2230014"/>
            <a:ext cx="11749861" cy="1324555"/>
          </a:xfrm>
        </p:spPr>
        <p:txBody>
          <a:bodyPr/>
          <a:lstStyle/>
          <a:p>
            <a:pPr algn="just"/>
            <a:r>
              <a:rPr lang="es-CR" dirty="0" smtClean="0"/>
              <a:t>Son </a:t>
            </a:r>
            <a:r>
              <a:rPr lang="es-MX" dirty="0"/>
              <a:t>aquellas con mayor énfasis en la planificación, control del proyecto y en la especificación precisa de requisitos y </a:t>
            </a:r>
            <a:r>
              <a:rPr lang="es-MX" dirty="0" smtClean="0"/>
              <a:t>modelado.</a:t>
            </a:r>
          </a:p>
          <a:p>
            <a:pPr algn="just"/>
            <a:r>
              <a:rPr lang="es-MX" dirty="0"/>
              <a:t>I</a:t>
            </a:r>
            <a:r>
              <a:rPr lang="es-MX" dirty="0" smtClean="0"/>
              <a:t>mponen </a:t>
            </a:r>
            <a:r>
              <a:rPr lang="es-MX" dirty="0"/>
              <a:t>una disciplina de trabajo sobre el proceso de desarrollo del </a:t>
            </a:r>
            <a:r>
              <a:rPr lang="es-MX" i="1" dirty="0"/>
              <a:t>software</a:t>
            </a:r>
            <a:r>
              <a:rPr lang="es-MX" dirty="0"/>
              <a:t>, con el fin de conseguir un producto más eficiente</a:t>
            </a:r>
            <a:r>
              <a:rPr lang="es-MX" dirty="0" smtClean="0"/>
              <a:t>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40368" y="4211393"/>
            <a:ext cx="11749861" cy="193183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R" dirty="0" smtClean="0"/>
              <a:t>Algunas metodologías tradicionales son:</a:t>
            </a:r>
          </a:p>
          <a:p>
            <a:pPr marL="0" indent="0" algn="just">
              <a:buNone/>
            </a:pPr>
            <a:endParaRPr lang="es-C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1600" i="1" dirty="0" err="1" smtClean="0"/>
              <a:t>ProtoWaterfall</a:t>
            </a:r>
            <a:r>
              <a:rPr lang="es-MX" sz="1600" i="1" dirty="0" smtClean="0"/>
              <a:t> </a:t>
            </a:r>
            <a:r>
              <a:rPr lang="es-MX" sz="1600" i="1" dirty="0" err="1"/>
              <a:t>Model</a:t>
            </a:r>
            <a:r>
              <a:rPr lang="es-MX" sz="1600" dirty="0"/>
              <a:t> – Lineal.</a:t>
            </a:r>
            <a:endParaRPr lang="es-CR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sz="1600" i="1" dirty="0" err="1" smtClean="0"/>
              <a:t>typing</a:t>
            </a:r>
            <a:r>
              <a:rPr lang="es-MX" sz="1600" dirty="0" smtClean="0"/>
              <a:t> </a:t>
            </a:r>
            <a:r>
              <a:rPr lang="es-MX" sz="1600" dirty="0"/>
              <a:t>– Iterativo</a:t>
            </a:r>
            <a:r>
              <a:rPr lang="es-MX" sz="1600" dirty="0" smtClean="0"/>
              <a:t>.</a:t>
            </a:r>
            <a:r>
              <a:rPr lang="es-MX" sz="1600" dirty="0"/>
              <a:t> </a:t>
            </a:r>
            <a:endParaRPr lang="es-CR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sz="1600" i="1" dirty="0"/>
              <a:t>Incremental</a:t>
            </a:r>
            <a:r>
              <a:rPr lang="es-MX" sz="1600" dirty="0"/>
              <a:t> - Iterativo y lineal</a:t>
            </a:r>
            <a:r>
              <a:rPr lang="es-MX" sz="1600" dirty="0" smtClean="0"/>
              <a:t>.</a:t>
            </a:r>
            <a:endParaRPr lang="es-CR" sz="1600" dirty="0"/>
          </a:p>
          <a:p>
            <a:pPr lvl="0">
              <a:buFont typeface="Arial" panose="020B0604020202020204" pitchFamily="34" charset="0"/>
              <a:buChar char="•"/>
            </a:pPr>
            <a:endParaRPr lang="es-MX" sz="1600" i="1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s-MX" sz="1600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sz="1600" i="1" dirty="0" err="1" smtClean="0"/>
              <a:t>Spiral</a:t>
            </a:r>
            <a:r>
              <a:rPr lang="es-MX" sz="1600" dirty="0" smtClean="0"/>
              <a:t> </a:t>
            </a:r>
            <a:r>
              <a:rPr lang="es-MX" sz="1600" dirty="0"/>
              <a:t>- Iterativo y lineal</a:t>
            </a:r>
            <a:r>
              <a:rPr lang="es-MX" sz="1600" dirty="0" smtClean="0"/>
              <a:t>.</a:t>
            </a:r>
            <a:endParaRPr lang="es-CR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i="1" dirty="0"/>
              <a:t>Rapid Application Development</a:t>
            </a:r>
            <a:r>
              <a:rPr lang="en-US" sz="1600" dirty="0"/>
              <a:t> (RAD) – </a:t>
            </a:r>
            <a:r>
              <a:rPr lang="en-US" sz="1600" dirty="0" err="1"/>
              <a:t>Iterativo</a:t>
            </a:r>
            <a:r>
              <a:rPr lang="en-US" sz="1600" dirty="0"/>
              <a:t>.</a:t>
            </a:r>
            <a:endParaRPr lang="es-CR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36114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Metodologías ágiles.</a:t>
            </a:r>
            <a:r>
              <a:rPr lang="es-CR" b="1" dirty="0"/>
              <a:t/>
            </a:r>
            <a:br>
              <a:rPr lang="es-CR" b="1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0455" y="2281529"/>
            <a:ext cx="11719775" cy="1801075"/>
          </a:xfrm>
        </p:spPr>
        <p:txBody>
          <a:bodyPr/>
          <a:lstStyle/>
          <a:p>
            <a:r>
              <a:rPr lang="es-MX" dirty="0"/>
              <a:t>S</a:t>
            </a:r>
            <a:r>
              <a:rPr lang="es-MX" dirty="0" smtClean="0"/>
              <a:t>on </a:t>
            </a:r>
            <a:r>
              <a:rPr lang="es-MX" dirty="0"/>
              <a:t>una serie de técnicas para la gestión de proyectos que han surgido en contraposición a los métodos clásicos de gestión. </a:t>
            </a:r>
            <a:endParaRPr lang="es-MX" dirty="0" smtClean="0"/>
          </a:p>
          <a:p>
            <a:r>
              <a:rPr lang="es-MX" dirty="0"/>
              <a:t>S</a:t>
            </a:r>
            <a:r>
              <a:rPr lang="es-MX" dirty="0" smtClean="0"/>
              <a:t>on </a:t>
            </a:r>
            <a:r>
              <a:rPr lang="es-MX" dirty="0"/>
              <a:t>una buena elección cuando se trabaja con requisitos desconocidos o variables</a:t>
            </a:r>
            <a:r>
              <a:rPr lang="es-MX" dirty="0" smtClean="0"/>
              <a:t>.</a:t>
            </a:r>
          </a:p>
          <a:p>
            <a:r>
              <a:rPr lang="es-MX" dirty="0"/>
              <a:t>F</a:t>
            </a:r>
            <a:r>
              <a:rPr lang="es-MX" dirty="0" smtClean="0"/>
              <a:t>acilitan </a:t>
            </a:r>
            <a:r>
              <a:rPr lang="es-MX" dirty="0"/>
              <a:t>la generación rápida de prototipos y de versiones previas a la entrega final, lo cual agradará al cliente.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39520" y="4391517"/>
            <a:ext cx="11719775" cy="180107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Algunas metodologías ágiles son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sz="1600" dirty="0"/>
              <a:t>ASD (</a:t>
            </a:r>
            <a:r>
              <a:rPr lang="es-MX" sz="1600" i="1" dirty="0" err="1"/>
              <a:t>Adaptive</a:t>
            </a:r>
            <a:r>
              <a:rPr lang="es-MX" sz="1600" i="1" dirty="0"/>
              <a:t> Software </a:t>
            </a:r>
            <a:r>
              <a:rPr lang="es-MX" sz="1600" i="1" dirty="0" err="1"/>
              <a:t>Development</a:t>
            </a:r>
            <a:r>
              <a:rPr lang="es-MX" sz="1600" dirty="0" smtClean="0"/>
              <a:t>).</a:t>
            </a:r>
            <a:r>
              <a:rPr lang="es-MX" sz="1600" dirty="0"/>
              <a:t> </a:t>
            </a:r>
            <a:endParaRPr lang="es-CR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sz="1600" dirty="0" err="1"/>
              <a:t>Scrum</a:t>
            </a:r>
            <a:r>
              <a:rPr lang="es-MX" sz="1600" dirty="0" smtClean="0"/>
              <a:t>.</a:t>
            </a:r>
            <a:r>
              <a:rPr lang="es-MX" sz="1600" dirty="0"/>
              <a:t> </a:t>
            </a:r>
            <a:endParaRPr lang="es-CR" sz="1600" dirty="0"/>
          </a:p>
          <a:p>
            <a:pPr lvl="0">
              <a:buFont typeface="Arial" panose="020B0604020202020204" pitchFamily="34" charset="0"/>
              <a:buChar char="•"/>
            </a:pPr>
            <a:endParaRPr lang="es-MX" sz="16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s-MX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 smtClean="0"/>
              <a:t>XP </a:t>
            </a:r>
            <a:r>
              <a:rPr lang="es-MX" sz="1600" dirty="0"/>
              <a:t>(</a:t>
            </a:r>
            <a:r>
              <a:rPr lang="es-MX" sz="1600" i="1" dirty="0"/>
              <a:t>Extreme </a:t>
            </a:r>
            <a:r>
              <a:rPr lang="es-MX" sz="1600" i="1" dirty="0" err="1"/>
              <a:t>Programming</a:t>
            </a:r>
            <a:r>
              <a:rPr lang="es-MX" sz="1600" dirty="0" smtClean="0"/>
              <a:t>).</a:t>
            </a:r>
            <a:endParaRPr lang="es-CR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DSDM (</a:t>
            </a:r>
            <a:r>
              <a:rPr lang="en-US" sz="1600" i="1" dirty="0"/>
              <a:t>Dynamic Systems Development Method</a:t>
            </a:r>
            <a:r>
              <a:rPr lang="en-US" sz="1600" dirty="0"/>
              <a:t>).</a:t>
            </a:r>
            <a:endParaRPr lang="es-CR" sz="1600" dirty="0"/>
          </a:p>
          <a:p>
            <a:endParaRPr lang="es-CR" sz="1600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0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736" y="497421"/>
            <a:ext cx="8761413" cy="706964"/>
          </a:xfrm>
        </p:spPr>
        <p:txBody>
          <a:bodyPr/>
          <a:lstStyle/>
          <a:p>
            <a:r>
              <a:rPr lang="es-MX" sz="2000" b="1" dirty="0"/>
              <a:t>Metodologías a desarrollar.</a:t>
            </a:r>
            <a:r>
              <a:rPr lang="es-CR" b="1" dirty="0"/>
              <a:t/>
            </a:r>
            <a:br>
              <a:rPr lang="es-CR" b="1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909" y="2333044"/>
            <a:ext cx="11835685" cy="1092736"/>
          </a:xfrm>
        </p:spPr>
        <p:txBody>
          <a:bodyPr/>
          <a:lstStyle/>
          <a:p>
            <a:r>
              <a:rPr lang="es-MX" dirty="0"/>
              <a:t>Es una metodología pesada-ligera de desarrollo del </a:t>
            </a:r>
            <a:r>
              <a:rPr lang="es-MX" i="1" dirty="0"/>
              <a:t>software</a:t>
            </a:r>
            <a:r>
              <a:rPr lang="es-MX" dirty="0"/>
              <a:t> que se halla a medio camino entre un RUP (</a:t>
            </a:r>
            <a:r>
              <a:rPr lang="es-MX" i="1" dirty="0" err="1"/>
              <a:t>Rational</a:t>
            </a:r>
            <a:r>
              <a:rPr lang="es-MX" i="1" dirty="0"/>
              <a:t> </a:t>
            </a:r>
            <a:r>
              <a:rPr lang="es-MX" i="1" dirty="0" err="1"/>
              <a:t>Unified</a:t>
            </a:r>
            <a:r>
              <a:rPr lang="es-MX" i="1" dirty="0"/>
              <a:t> </a:t>
            </a:r>
            <a:r>
              <a:rPr lang="es-MX" i="1" dirty="0" err="1"/>
              <a:t>Process</a:t>
            </a:r>
            <a:r>
              <a:rPr lang="es-MX" dirty="0"/>
              <a:t>) y un XP (</a:t>
            </a:r>
            <a:r>
              <a:rPr lang="es-MX" i="1" dirty="0" err="1"/>
              <a:t>eXtreme</a:t>
            </a:r>
            <a:r>
              <a:rPr lang="es-MX" i="1" dirty="0"/>
              <a:t> </a:t>
            </a:r>
            <a:r>
              <a:rPr lang="es-MX" i="1" dirty="0" err="1"/>
              <a:t>Programming</a:t>
            </a:r>
            <a:r>
              <a:rPr lang="es-MX" dirty="0" smtClean="0"/>
              <a:t>).</a:t>
            </a:r>
          </a:p>
          <a:p>
            <a:r>
              <a:rPr lang="es-MX" dirty="0"/>
              <a:t>Es una metodología de desarrollo de software basada en UML.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1513415" y="120438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/>
            <a:r>
              <a:rPr lang="es-MX" b="1" i="1" dirty="0"/>
              <a:t>ICONIX</a:t>
            </a:r>
            <a:r>
              <a:rPr lang="es-MX" b="1" dirty="0"/>
              <a:t>.</a:t>
            </a:r>
            <a:endParaRPr lang="es-CR" b="1" dirty="0"/>
          </a:p>
          <a:p>
            <a:pPr algn="ctr"/>
            <a:endParaRPr lang="es-CR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5909" y="3670300"/>
            <a:ext cx="11835685" cy="3026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smtClean="0"/>
              <a:t>Características Principales:</a:t>
            </a:r>
          </a:p>
          <a:p>
            <a:endParaRPr lang="es-C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Iterativo e </a:t>
            </a:r>
            <a:r>
              <a:rPr lang="es-MX" dirty="0" smtClean="0"/>
              <a:t>incremental: </a:t>
            </a:r>
            <a:r>
              <a:rPr lang="es-MX" dirty="0"/>
              <a:t>C</a:t>
            </a:r>
            <a:r>
              <a:rPr lang="es-MX" dirty="0" smtClean="0"/>
              <a:t>onsiste </a:t>
            </a:r>
            <a:r>
              <a:rPr lang="es-MX" dirty="0"/>
              <a:t>en desarrollar por partes el producto de manera que puedas integrarlas funcionalmente </a:t>
            </a: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Trazabilidad: </a:t>
            </a:r>
            <a:r>
              <a:rPr lang="es-MX" dirty="0"/>
              <a:t>C</a:t>
            </a:r>
            <a:r>
              <a:rPr lang="es-MX" dirty="0" smtClean="0"/>
              <a:t>ada </a:t>
            </a:r>
            <a:r>
              <a:rPr lang="es-MX" dirty="0"/>
              <a:t>paso que se realiza está definido por un requisito</a:t>
            </a:r>
            <a:r>
              <a:rPr lang="es-MX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Dinámica del </a:t>
            </a:r>
            <a:r>
              <a:rPr lang="es-MX" dirty="0" smtClean="0"/>
              <a:t>UML: </a:t>
            </a:r>
            <a:r>
              <a:rPr lang="es-MX" dirty="0"/>
              <a:t>O</a:t>
            </a:r>
            <a:r>
              <a:rPr lang="es-MX" dirty="0" smtClean="0"/>
              <a:t>frece </a:t>
            </a:r>
            <a:r>
              <a:rPr lang="es-MX" dirty="0"/>
              <a:t>un uso dinámico del UML </a:t>
            </a: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747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81" y="1237894"/>
            <a:ext cx="8761413" cy="706964"/>
          </a:xfrm>
        </p:spPr>
        <p:txBody>
          <a:bodyPr/>
          <a:lstStyle/>
          <a:p>
            <a:pPr lvl="0" algn="ctr"/>
            <a:r>
              <a:rPr lang="es-MX" b="1" i="1" dirty="0"/>
              <a:t>ICONIX</a:t>
            </a:r>
            <a:r>
              <a:rPr lang="es-MX" b="1" dirty="0"/>
              <a:t>.</a:t>
            </a:r>
            <a:r>
              <a:rPr lang="es-CR" b="1" dirty="0"/>
              <a:t/>
            </a:r>
            <a:br>
              <a:rPr lang="es-CR" b="1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426" y="1944858"/>
            <a:ext cx="7521262" cy="192808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Fases de </a:t>
            </a:r>
            <a:r>
              <a:rPr lang="es-MX" i="1" dirty="0" smtClean="0"/>
              <a:t>ICONIX: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Revisión de los requisitos / análisis de requisitos.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Revisión del diseño preliminar / análisis y diseño preliminar.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Revisión crítica del diseño / diseño.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Implementación</a:t>
            </a:r>
            <a:r>
              <a:rPr lang="es-MX" dirty="0" smtClean="0"/>
              <a:t>.</a:t>
            </a:r>
            <a:endParaRPr lang="es-C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433736" y="49742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 smtClean="0"/>
              <a:t>Metodologías a desarrollar.</a:t>
            </a:r>
            <a:r>
              <a:rPr lang="es-CR" b="1" dirty="0" smtClean="0"/>
              <a:t/>
            </a:r>
            <a:br>
              <a:rPr lang="es-CR" b="1" dirty="0" smtClean="0"/>
            </a:br>
            <a:endParaRPr lang="es-CR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" y="4244479"/>
            <a:ext cx="12080382" cy="250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Ventajas de </a:t>
            </a:r>
            <a:r>
              <a:rPr lang="es-MX" i="1" dirty="0" smtClean="0"/>
              <a:t>ICONIX: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Dedicada a la construcción de sistemas de gestión de pequeña y mediana complejidad con la participación de los usuarios finales.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Los usuarios se hacen participantes más activos en los desarrollos del sistema. Suelen  mostrarse más interesados en los prototipos de trabajo que en las especificaciones de diseño. 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La probabilidad de que los usuarios aprueben un diseño y luego rechacen su implementación se reducirá notablemente</a:t>
            </a:r>
            <a:r>
              <a:rPr lang="es-MX" dirty="0" smtClean="0"/>
              <a:t>.</a:t>
            </a: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108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472" y="1501701"/>
            <a:ext cx="8761413" cy="706964"/>
          </a:xfrm>
        </p:spPr>
        <p:txBody>
          <a:bodyPr/>
          <a:lstStyle/>
          <a:p>
            <a:pPr lvl="0" algn="ctr"/>
            <a:r>
              <a:rPr lang="es-MX" b="1" dirty="0" err="1"/>
              <a:t>Kanban</a:t>
            </a:r>
            <a:r>
              <a:rPr lang="es-MX" b="1" dirty="0"/>
              <a:t>.</a:t>
            </a:r>
            <a:r>
              <a:rPr lang="es-CR" b="1" dirty="0"/>
              <a:t/>
            </a:r>
            <a:br>
              <a:rPr lang="es-CR" b="1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4069724"/>
            <a:ext cx="11985938" cy="2627289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900" dirty="0" smtClean="0"/>
              <a:t>Los </a:t>
            </a:r>
            <a:r>
              <a:rPr lang="es-MX" sz="1900" dirty="0"/>
              <a:t>principios de la metodología </a:t>
            </a:r>
            <a:r>
              <a:rPr lang="es-MX" sz="1900" i="1" dirty="0" err="1" smtClean="0"/>
              <a:t>Kanban</a:t>
            </a:r>
            <a:r>
              <a:rPr lang="es-MX" sz="1900" i="1" dirty="0" smtClean="0"/>
              <a:t>:</a:t>
            </a:r>
          </a:p>
          <a:p>
            <a:pPr marL="0" indent="0">
              <a:buNone/>
            </a:pPr>
            <a:endParaRPr lang="es-MX" sz="1900" i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sz="1900" dirty="0"/>
              <a:t>Comience con lo que hace ahora.</a:t>
            </a:r>
            <a:endParaRPr lang="es-CR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900" dirty="0"/>
              <a:t>Se acuerda perseguir el cambio incremental y evolutivo</a:t>
            </a:r>
            <a:endParaRPr lang="es-CR" sz="1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sz="1900" dirty="0"/>
              <a:t>Respetar el proceso actual, los roles, </a:t>
            </a:r>
            <a:r>
              <a:rPr lang="es-MX" sz="1900" dirty="0" smtClean="0"/>
              <a:t>las responsabilidades </a:t>
            </a:r>
            <a:r>
              <a:rPr lang="es-MX" sz="1900" dirty="0"/>
              <a:t>y los cargos.</a:t>
            </a:r>
            <a:endParaRPr lang="es-CR" sz="19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sz="1900" dirty="0"/>
              <a:t>Liderazgo en todos los niveles.</a:t>
            </a:r>
            <a:endParaRPr lang="es-CR" sz="1900" dirty="0"/>
          </a:p>
          <a:p>
            <a:pPr>
              <a:buFont typeface="Wingdings" panose="05000000000000000000" pitchFamily="2" charset="2"/>
              <a:buChar char="Ø"/>
            </a:pPr>
            <a:endParaRPr lang="es-MX" i="1" dirty="0" smtClean="0"/>
          </a:p>
          <a:p>
            <a:pPr>
              <a:buFont typeface="Arial" panose="020B0604020202020204" pitchFamily="34" charset="0"/>
              <a:buChar char="•"/>
            </a:pPr>
            <a:endParaRPr lang="es-CR" dirty="0"/>
          </a:p>
          <a:p>
            <a:endParaRPr lang="es-C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433736" y="49742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 smtClean="0"/>
              <a:t>Metodologías a desarrollar.</a:t>
            </a:r>
            <a:r>
              <a:rPr lang="es-CR" b="1" dirty="0" smtClean="0"/>
              <a:t/>
            </a:r>
            <a:br>
              <a:rPr lang="es-CR" b="1" dirty="0" smtClean="0"/>
            </a:br>
            <a:endParaRPr lang="es-CR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33735" y="2334823"/>
            <a:ext cx="11376191" cy="102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 define como “un sistema de producción altamente efectivo y eficiente”.</a:t>
            </a:r>
          </a:p>
          <a:p>
            <a:r>
              <a:rPr lang="es-CR" dirty="0"/>
              <a:t>Su </a:t>
            </a:r>
            <a:r>
              <a:rPr lang="es-MX" dirty="0"/>
              <a:t>objetivo es gestionar de manera general cómo se van completando las tareas.</a:t>
            </a:r>
          </a:p>
        </p:txBody>
      </p:sp>
    </p:spTree>
    <p:extLst>
      <p:ext uri="{BB962C8B-B14F-4D97-AF65-F5344CB8AC3E}">
        <p14:creationId xmlns:p14="http://schemas.microsoft.com/office/powerpoint/2010/main" val="10558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8897" y="1398670"/>
            <a:ext cx="8761413" cy="706964"/>
          </a:xfrm>
        </p:spPr>
        <p:txBody>
          <a:bodyPr/>
          <a:lstStyle/>
          <a:p>
            <a:pPr algn="ctr"/>
            <a:r>
              <a:rPr lang="es-MX" b="1" dirty="0" err="1"/>
              <a:t>Kanban</a:t>
            </a:r>
            <a:r>
              <a:rPr lang="es-MX" b="1" dirty="0"/>
              <a:t>.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4546" y="2410316"/>
            <a:ext cx="11912958" cy="410639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Las tres reglas de </a:t>
            </a:r>
            <a:r>
              <a:rPr lang="es-MX" i="1" dirty="0" err="1"/>
              <a:t>Kanban</a:t>
            </a:r>
            <a:endParaRPr lang="es-CR" dirty="0"/>
          </a:p>
          <a:p>
            <a:pPr marL="0" indent="0">
              <a:buNone/>
            </a:pP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Mostrar el proceso</a:t>
            </a:r>
            <a:r>
              <a:rPr lang="es-MX" dirty="0" smtClean="0"/>
              <a:t>.</a:t>
            </a:r>
            <a:r>
              <a:rPr lang="es-MX" dirty="0"/>
              <a:t> 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Limitar el trabajo en curso</a:t>
            </a:r>
            <a:r>
              <a:rPr lang="es-MX" dirty="0" smtClean="0"/>
              <a:t>.</a:t>
            </a:r>
            <a:r>
              <a:rPr lang="es-MX" dirty="0"/>
              <a:t> 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Optimizar el flujo de trabajo</a:t>
            </a:r>
            <a:r>
              <a:rPr lang="es-MX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/>
              <a:t>Ventajas de </a:t>
            </a:r>
            <a:r>
              <a:rPr lang="es-MX" i="1" dirty="0" err="1" smtClean="0"/>
              <a:t>Kanban</a:t>
            </a:r>
            <a:r>
              <a:rPr lang="es-MX" dirty="0"/>
              <a:t>:</a:t>
            </a:r>
            <a:endParaRPr lang="es-CR" dirty="0"/>
          </a:p>
          <a:p>
            <a:pPr marL="0" indent="0">
              <a:buNone/>
            </a:pPr>
            <a:r>
              <a:rPr lang="es-MX" b="1" dirty="0"/>
              <a:t> 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Muy fácil de utilizar, actualizar y asumir por parte del equipo.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MX" dirty="0"/>
              <a:t>Destaca por ser una técnica de gestión de las tareas </a:t>
            </a:r>
            <a:r>
              <a:rPr lang="es-MX" b="1" dirty="0"/>
              <a:t>muy visual</a:t>
            </a:r>
            <a:r>
              <a:rPr lang="es-MX" dirty="0"/>
              <a:t>, esto permite ver a golpe de vista el estado de los proyecto.</a:t>
            </a:r>
            <a:endParaRPr lang="es-CR" dirty="0"/>
          </a:p>
          <a:p>
            <a:pPr lvl="0">
              <a:buFont typeface="Arial" panose="020B0604020202020204" pitchFamily="34" charset="0"/>
              <a:buChar char="•"/>
            </a:pPr>
            <a:endParaRPr lang="es-CR" dirty="0"/>
          </a:p>
          <a:p>
            <a:endParaRPr lang="es-C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433736" y="49742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 smtClean="0"/>
              <a:t>Metodologías a desarrollar.</a:t>
            </a:r>
            <a:r>
              <a:rPr lang="es-CR" b="1" dirty="0" smtClean="0"/>
              <a:t/>
            </a:r>
            <a:br>
              <a:rPr lang="es-CR" b="1" dirty="0" smtClean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66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469</Words>
  <Application>Microsoft Office PowerPoint</Application>
  <PresentationFormat>Panorámica</PresentationFormat>
  <Paragraphs>78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Sala de reuniones Ion</vt:lpstr>
      <vt:lpstr>Universidad Cenfotec  Investigación de metodologías de desarrollo del software.     Profesores: Álvaro Cordero Pablo Monestel     Fecha de entrega: 24/06/2015 Segundo cuatrimestre 2015    </vt:lpstr>
      <vt:lpstr>¿Qué son las metodologías de desarrollo? </vt:lpstr>
      <vt:lpstr>Metodologías tradicionales.</vt:lpstr>
      <vt:lpstr>Metodologías ágiles. </vt:lpstr>
      <vt:lpstr>Metodologías a desarrollar. </vt:lpstr>
      <vt:lpstr>ICONIX. </vt:lpstr>
      <vt:lpstr>Kanban. </vt:lpstr>
      <vt:lpstr>Kanban.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Cenfotec  Investigación de metodologías de desarrollo del software.     Profesores: Álvaro Cordero Pablo Monestel     Fecha de entrega: 24/06/2015 Segundo cuatrimestre 2015</dc:title>
  <dc:creator>Melanie Fallas Romero</dc:creator>
  <cp:lastModifiedBy>Melanie Fallas Romero</cp:lastModifiedBy>
  <cp:revision>10</cp:revision>
  <dcterms:created xsi:type="dcterms:W3CDTF">2015-06-24T15:59:59Z</dcterms:created>
  <dcterms:modified xsi:type="dcterms:W3CDTF">2015-06-24T17:27:21Z</dcterms:modified>
</cp:coreProperties>
</file>