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5" r:id="rId4"/>
    <p:sldId id="259" r:id="rId5"/>
    <p:sldId id="264" r:id="rId6"/>
    <p:sldId id="261" r:id="rId7"/>
    <p:sldId id="263" r:id="rId8"/>
    <p:sldId id="270" r:id="rId9"/>
    <p:sldId id="266" r:id="rId10"/>
    <p:sldId id="271" r:id="rId11"/>
    <p:sldId id="267" r:id="rId12"/>
    <p:sldId id="268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581780"/>
            <a:ext cx="7315200" cy="3255264"/>
          </a:xfrm>
        </p:spPr>
        <p:txBody>
          <a:bodyPr/>
          <a:lstStyle/>
          <a:p>
            <a:r>
              <a:rPr lang="es-CR" sz="6600" dirty="0" smtClean="0">
                <a:latin typeface="Garamond" panose="02020404030301010803" pitchFamily="18" charset="0"/>
              </a:rPr>
              <a:t>Subversion</a:t>
            </a:r>
            <a:endParaRPr lang="es-CR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695998"/>
            <a:ext cx="7315200" cy="914400"/>
          </a:xfrm>
        </p:spPr>
        <p:txBody>
          <a:bodyPr>
            <a:normAutofit/>
          </a:bodyPr>
          <a:lstStyle/>
          <a:p>
            <a:r>
              <a:rPr lang="es-CR" sz="2000" dirty="0" smtClean="0">
                <a:latin typeface="Century Gothic" panose="020B0502020202020204" pitchFamily="34" charset="0"/>
              </a:rPr>
              <a:t>Control de versiones</a:t>
            </a:r>
            <a:endParaRPr lang="es-CR" sz="2000" dirty="0">
              <a:latin typeface="Century Gothic" panose="020B0502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778229" y="1952306"/>
            <a:ext cx="1915788" cy="28789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2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R" sz="2000" dirty="0" err="1" smtClean="0">
                <a:latin typeface="Garamond" panose="02020404030301010803" pitchFamily="18" charset="0"/>
              </a:rPr>
              <a:t>GreenCode</a:t>
            </a:r>
            <a:r>
              <a:rPr lang="es-CR" sz="2000" dirty="0" smtClean="0">
                <a:latin typeface="Garamond" panose="02020404030301010803" pitchFamily="18" charset="0"/>
              </a:rPr>
              <a:t> </a:t>
            </a:r>
            <a:r>
              <a:rPr lang="es-CR" sz="1700" dirty="0" smtClean="0">
                <a:latin typeface="Garamond" panose="02020404030301010803" pitchFamily="18" charset="0"/>
              </a:rPr>
              <a:t>Technologies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CR" sz="1600" dirty="0" smtClean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CR" sz="1600" dirty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R" sz="1600" dirty="0" smtClean="0">
                <a:latin typeface="Garamond" panose="02020404030301010803" pitchFamily="18" charset="0"/>
              </a:rPr>
              <a:t>Paula Ramírez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R" sz="1600" dirty="0" smtClean="0">
                <a:latin typeface="Garamond" panose="02020404030301010803" pitchFamily="18" charset="0"/>
              </a:rPr>
              <a:t>Eduardo Guerrero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R" sz="1600" dirty="0" smtClean="0">
                <a:latin typeface="Garamond" panose="02020404030301010803" pitchFamily="18" charset="0"/>
              </a:rPr>
              <a:t>David Espinoza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R" sz="1600" dirty="0" smtClean="0">
                <a:latin typeface="Garamond" panose="02020404030301010803" pitchFamily="18" charset="0"/>
              </a:rPr>
              <a:t>Alejandro Gómez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R" sz="1600" dirty="0" smtClean="0">
                <a:latin typeface="Garamond" panose="02020404030301010803" pitchFamily="18" charset="0"/>
              </a:rPr>
              <a:t>Andrés Salas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CR" sz="1600" dirty="0" smtClean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CR" sz="1600" dirty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R" sz="1600" dirty="0" smtClean="0">
                <a:latin typeface="Garamond" panose="02020404030301010803" pitchFamily="18" charset="0"/>
              </a:rPr>
              <a:t>2° Cuatrimestre 2016</a:t>
            </a:r>
            <a:endParaRPr lang="es-CR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9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4148919"/>
            <a:ext cx="7315200" cy="1351129"/>
          </a:xfrm>
        </p:spPr>
        <p:txBody>
          <a:bodyPr>
            <a:normAutofit/>
          </a:bodyPr>
          <a:lstStyle/>
          <a:p>
            <a:r>
              <a:rPr lang="es-CR" dirty="0" smtClean="0">
                <a:latin typeface="Garamond" panose="02020404030301010803" pitchFamily="18" charset="0"/>
              </a:rPr>
              <a:t>Herramientas</a:t>
            </a:r>
            <a:endParaRPr lang="es-C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8" y="213563"/>
            <a:ext cx="1535470" cy="11516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8" y="1485625"/>
            <a:ext cx="1377044" cy="11387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8" y="2744794"/>
            <a:ext cx="1269841" cy="10793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8" y="3966398"/>
            <a:ext cx="1644234" cy="8944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5137943"/>
            <a:ext cx="1820525" cy="6239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6028715"/>
            <a:ext cx="1937419" cy="497271"/>
          </a:xfrm>
          <a:prstGeom prst="rect">
            <a:avLst/>
          </a:prstGeom>
        </p:spPr>
      </p:pic>
      <p:sp>
        <p:nvSpPr>
          <p:cNvPr id="9" name="Marcador de texto 2"/>
          <p:cNvSpPr txBox="1">
            <a:spLocks/>
          </p:cNvSpPr>
          <p:nvPr/>
        </p:nvSpPr>
        <p:spPr>
          <a:xfrm>
            <a:off x="2225157" y="625795"/>
            <a:ext cx="9649164" cy="327137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dirty="0">
                <a:latin typeface="Century Gothic" panose="020B0502020202020204" pitchFamily="34" charset="0"/>
              </a:rPr>
              <a:t>E</a:t>
            </a:r>
            <a:r>
              <a:rPr lang="es-CR" sz="1800" dirty="0" smtClean="0">
                <a:latin typeface="Century Gothic" panose="020B0502020202020204" pitchFamily="34" charset="0"/>
              </a:rPr>
              <a:t>s un cliente de Subversion.</a:t>
            </a:r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2225157" y="1891410"/>
            <a:ext cx="9649164" cy="327137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1800" dirty="0" smtClean="0">
                <a:latin typeface="Century Gothic" panose="020B0502020202020204" pitchFamily="34" charset="0"/>
              </a:rPr>
              <a:t>Es </a:t>
            </a:r>
            <a:r>
              <a:rPr lang="es-CR" sz="1800" dirty="0">
                <a:latin typeface="Century Gothic" panose="020B0502020202020204" pitchFamily="34" charset="0"/>
              </a:rPr>
              <a:t>una multiplataforma de Subversion.</a:t>
            </a:r>
          </a:p>
        </p:txBody>
      </p:sp>
      <p:sp>
        <p:nvSpPr>
          <p:cNvPr id="11" name="Marcador de texto 2"/>
          <p:cNvSpPr txBox="1">
            <a:spLocks/>
          </p:cNvSpPr>
          <p:nvPr/>
        </p:nvSpPr>
        <p:spPr>
          <a:xfrm>
            <a:off x="2225158" y="2985706"/>
            <a:ext cx="9752194" cy="659016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1800" dirty="0" smtClean="0">
                <a:latin typeface="Century Gothic" panose="020B0502020202020204" pitchFamily="34" charset="0"/>
              </a:rPr>
              <a:t>Es </a:t>
            </a:r>
            <a:r>
              <a:rPr lang="es-CR" sz="1800" dirty="0">
                <a:latin typeface="Century Gothic" panose="020B0502020202020204" pitchFamily="34" charset="0"/>
              </a:rPr>
              <a:t>un cliente gráfico del escritorio KDE, para el sistema de control de versiones de Subversion.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2225157" y="4370311"/>
            <a:ext cx="9752194" cy="327137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1800" dirty="0" smtClean="0">
                <a:latin typeface="Century Gothic" panose="020B0502020202020204" pitchFamily="34" charset="0"/>
              </a:rPr>
              <a:t>Es </a:t>
            </a:r>
            <a:r>
              <a:rPr lang="es-CR" sz="1800" dirty="0">
                <a:latin typeface="Century Gothic" panose="020B0502020202020204" pitchFamily="34" charset="0"/>
              </a:rPr>
              <a:t>un cliente de Subversion de la plataforma-independiente.</a:t>
            </a:r>
          </a:p>
        </p:txBody>
      </p:sp>
      <p:sp>
        <p:nvSpPr>
          <p:cNvPr id="13" name="Marcador de texto 2"/>
          <p:cNvSpPr txBox="1">
            <a:spLocks/>
          </p:cNvSpPr>
          <p:nvPr/>
        </p:nvSpPr>
        <p:spPr>
          <a:xfrm>
            <a:off x="2225157" y="5286372"/>
            <a:ext cx="9752194" cy="327137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1800" dirty="0" smtClean="0">
                <a:latin typeface="Century Gothic" panose="020B0502020202020204" pitchFamily="34" charset="0"/>
              </a:rPr>
              <a:t>Es </a:t>
            </a:r>
            <a:r>
              <a:rPr lang="es-CR" sz="1800" dirty="0">
                <a:latin typeface="Century Gothic" panose="020B0502020202020204" pitchFamily="34" charset="0"/>
              </a:rPr>
              <a:t>un conjunto de herramientas gráficas.</a:t>
            </a:r>
          </a:p>
        </p:txBody>
      </p:sp>
      <p:sp>
        <p:nvSpPr>
          <p:cNvPr id="14" name="Marcador de texto 2"/>
          <p:cNvSpPr txBox="1">
            <a:spLocks/>
          </p:cNvSpPr>
          <p:nvPr/>
        </p:nvSpPr>
        <p:spPr>
          <a:xfrm>
            <a:off x="2225157" y="6185970"/>
            <a:ext cx="9752194" cy="327137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1800" dirty="0" smtClean="0">
                <a:latin typeface="Century Gothic" panose="020B0502020202020204" pitchFamily="34" charset="0"/>
              </a:rPr>
              <a:t>Es </a:t>
            </a:r>
            <a:r>
              <a:rPr lang="es-CR" sz="1800" dirty="0">
                <a:latin typeface="Century Gothic" panose="020B0502020202020204" pitchFamily="34" charset="0"/>
              </a:rPr>
              <a:t>un cliente de Subversion de Apache</a:t>
            </a:r>
            <a:r>
              <a:rPr lang="es-CR" sz="1800" dirty="0" smtClean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23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3903261"/>
            <a:ext cx="7315200" cy="1596788"/>
          </a:xfrm>
        </p:spPr>
        <p:txBody>
          <a:bodyPr>
            <a:normAutofit fontScale="90000"/>
          </a:bodyPr>
          <a:lstStyle/>
          <a:p>
            <a:r>
              <a:rPr lang="es-CR" dirty="0" smtClean="0">
                <a:latin typeface="Garamond" panose="02020404030301010803" pitchFamily="18" charset="0"/>
              </a:rPr>
              <a:t>Ciclo de control de versiones</a:t>
            </a:r>
            <a:endParaRPr lang="es-C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2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3657601" y="1501252"/>
            <a:ext cx="7956644" cy="3848668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CR" dirty="0" smtClean="0">
                <a:latin typeface="Century Gothic" panose="020B0502020202020204" pitchFamily="34" charset="0"/>
              </a:rPr>
              <a:t>Actualizar la copia de trabajo.</a:t>
            </a:r>
          </a:p>
          <a:p>
            <a:pPr marL="457200" indent="-457200">
              <a:buAutoNum type="arabicPeriod"/>
            </a:pPr>
            <a:endParaRPr lang="es-CR" dirty="0" smtClean="0">
              <a:latin typeface="Century Gothic" panose="020B0502020202020204" pitchFamily="34" charset="0"/>
            </a:endParaRPr>
          </a:p>
          <a:p>
            <a:pPr marL="457200" indent="-457200">
              <a:buAutoNum type="arabicPeriod"/>
            </a:pPr>
            <a:r>
              <a:rPr lang="es-CR" dirty="0" smtClean="0">
                <a:latin typeface="Century Gothic" panose="020B0502020202020204" pitchFamily="34" charset="0"/>
              </a:rPr>
              <a:t>Hacer cambios en la copia de trabajo.</a:t>
            </a:r>
          </a:p>
          <a:p>
            <a:pPr marL="457200" indent="-457200">
              <a:buAutoNum type="arabicPeriod"/>
            </a:pPr>
            <a:endParaRPr lang="es-CR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s-CR" dirty="0">
                <a:latin typeface="Century Gothic" panose="020B0502020202020204" pitchFamily="34" charset="0"/>
              </a:rPr>
              <a:t>Examinar los cambios</a:t>
            </a:r>
            <a:r>
              <a:rPr lang="es-CR" dirty="0" smtClean="0">
                <a:latin typeface="Century Gothic" panose="020B0502020202020204" pitchFamily="34" charset="0"/>
              </a:rPr>
              <a:t>.</a:t>
            </a:r>
          </a:p>
          <a:p>
            <a:pPr marL="457200" indent="-457200">
              <a:buFont typeface="Wingdings 2" pitchFamily="18" charset="2"/>
              <a:buAutoNum type="arabicPeriod"/>
            </a:pPr>
            <a:endParaRPr lang="es-CR" dirty="0">
              <a:latin typeface="Century Gothic" panose="020B0502020202020204" pitchFamily="34" charset="0"/>
            </a:endParaRP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s-CR" dirty="0">
                <a:latin typeface="Century Gothic" panose="020B0502020202020204" pitchFamily="34" charset="0"/>
              </a:rPr>
              <a:t>Fusionar los cambios de otros en la copia de </a:t>
            </a:r>
            <a:r>
              <a:rPr lang="es-CR" dirty="0" smtClean="0">
                <a:latin typeface="Century Gothic" panose="020B0502020202020204" pitchFamily="34" charset="0"/>
              </a:rPr>
              <a:t>trabajo.</a:t>
            </a:r>
          </a:p>
          <a:p>
            <a:pPr marL="457200" indent="-457200">
              <a:buFont typeface="Wingdings 2" pitchFamily="18" charset="2"/>
              <a:buAutoNum type="arabicPeriod"/>
            </a:pPr>
            <a:endParaRPr lang="es-CR" dirty="0">
              <a:latin typeface="Century Gothic" panose="020B0502020202020204" pitchFamily="34" charset="0"/>
            </a:endParaRP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es-CR" dirty="0">
                <a:latin typeface="Century Gothic" panose="020B0502020202020204" pitchFamily="34" charset="0"/>
              </a:rPr>
              <a:t>Enviar sus cambios</a:t>
            </a:r>
            <a:r>
              <a:rPr lang="es-CR" dirty="0" smtClean="0">
                <a:latin typeface="Century Gothic" panose="020B0502020202020204" pitchFamily="34" charset="0"/>
              </a:rPr>
              <a:t>.</a:t>
            </a:r>
            <a:endParaRPr lang="es-C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2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3903261"/>
            <a:ext cx="7315200" cy="1596788"/>
          </a:xfrm>
        </p:spPr>
        <p:txBody>
          <a:bodyPr>
            <a:normAutofit fontScale="90000"/>
          </a:bodyPr>
          <a:lstStyle/>
          <a:p>
            <a:r>
              <a:rPr lang="es-CR" dirty="0" smtClean="0">
                <a:latin typeface="Garamond" panose="02020404030301010803" pitchFamily="18" charset="0"/>
              </a:rPr>
              <a:t>Subversion vs. </a:t>
            </a:r>
            <a:r>
              <a:rPr lang="es-CR" dirty="0" err="1" smtClean="0">
                <a:latin typeface="Garamond" panose="02020404030301010803" pitchFamily="18" charset="0"/>
              </a:rPr>
              <a:t>Team</a:t>
            </a:r>
            <a:r>
              <a:rPr lang="es-CR" dirty="0" smtClean="0">
                <a:latin typeface="Garamond" panose="02020404030301010803" pitchFamily="18" charset="0"/>
              </a:rPr>
              <a:t> </a:t>
            </a:r>
            <a:r>
              <a:rPr lang="es-CR" dirty="0" err="1" smtClean="0">
                <a:latin typeface="Garamond" panose="02020404030301010803" pitchFamily="18" charset="0"/>
              </a:rPr>
              <a:t>Foundation</a:t>
            </a:r>
            <a:endParaRPr lang="es-C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7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51218"/>
              </p:ext>
            </p:extLst>
          </p:nvPr>
        </p:nvGraphicFramePr>
        <p:xfrm>
          <a:off x="3564585" y="2110584"/>
          <a:ext cx="8128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Subversion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err="1" smtClean="0"/>
                        <a:t>Team</a:t>
                      </a:r>
                      <a:r>
                        <a:rPr lang="es-CR" baseline="0" dirty="0" smtClean="0"/>
                        <a:t> </a:t>
                      </a:r>
                      <a:r>
                        <a:rPr lang="es-CR" baseline="0" dirty="0" err="1" smtClean="0"/>
                        <a:t>Foundation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Envía los cambios realizados mediante un código de letras.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Realiza el cambio al</a:t>
                      </a:r>
                      <a:r>
                        <a:rPr lang="es-CR" baseline="0" dirty="0" smtClean="0"/>
                        <a:t> descargar la última versión, no lo indica textualmente.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CR" dirty="0" err="1" smtClean="0"/>
                        <a:t>Update</a:t>
                      </a:r>
                      <a:endParaRPr lang="es-CR" dirty="0" smtClean="0"/>
                    </a:p>
                    <a:p>
                      <a:pPr algn="r"/>
                      <a:r>
                        <a:rPr lang="es-CR" dirty="0" err="1" smtClean="0"/>
                        <a:t>Commit</a:t>
                      </a:r>
                      <a:endParaRPr lang="es-CR" dirty="0" smtClean="0"/>
                    </a:p>
                    <a:p>
                      <a:pPr algn="r"/>
                      <a:r>
                        <a:rPr lang="es-CR" dirty="0" err="1" smtClean="0"/>
                        <a:t>Revert</a:t>
                      </a:r>
                      <a:endParaRPr lang="es-CR" dirty="0" smtClean="0"/>
                    </a:p>
                    <a:p>
                      <a:pPr algn="r"/>
                      <a:r>
                        <a:rPr lang="es-CR" dirty="0" err="1" smtClean="0"/>
                        <a:t>Branch</a:t>
                      </a:r>
                      <a:r>
                        <a:rPr lang="es-CR" dirty="0" smtClean="0"/>
                        <a:t>/</a:t>
                      </a:r>
                      <a:r>
                        <a:rPr lang="es-CR" dirty="0" err="1" smtClean="0"/>
                        <a:t>Tag</a:t>
                      </a:r>
                      <a:endParaRPr lang="es-CR" dirty="0" smtClean="0"/>
                    </a:p>
                    <a:p>
                      <a:pPr algn="r"/>
                      <a:r>
                        <a:rPr lang="es-CR" dirty="0" err="1" smtClean="0"/>
                        <a:t>Switch</a:t>
                      </a:r>
                      <a:endParaRPr lang="es-CR" dirty="0" smtClean="0"/>
                    </a:p>
                    <a:p>
                      <a:pPr algn="r"/>
                      <a:r>
                        <a:rPr lang="es-CR" dirty="0" err="1" smtClean="0"/>
                        <a:t>Merge</a:t>
                      </a:r>
                      <a:endParaRPr lang="es-CR" dirty="0" smtClean="0"/>
                    </a:p>
                    <a:p>
                      <a:pPr algn="r"/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R" dirty="0" err="1" smtClean="0"/>
                        <a:t>Get</a:t>
                      </a:r>
                      <a:r>
                        <a:rPr lang="es-CR" dirty="0" smtClean="0"/>
                        <a:t> </a:t>
                      </a:r>
                      <a:r>
                        <a:rPr lang="es-CR" dirty="0" err="1" smtClean="0"/>
                        <a:t>Latest</a:t>
                      </a:r>
                      <a:r>
                        <a:rPr lang="es-CR" dirty="0" smtClean="0"/>
                        <a:t> </a:t>
                      </a:r>
                      <a:r>
                        <a:rPr lang="es-CR" dirty="0" err="1" smtClean="0"/>
                        <a:t>Version</a:t>
                      </a:r>
                      <a:endParaRPr lang="es-CR" dirty="0" smtClean="0"/>
                    </a:p>
                    <a:p>
                      <a:pPr algn="l"/>
                      <a:r>
                        <a:rPr lang="es-CR" dirty="0" err="1" smtClean="0"/>
                        <a:t>Check</a:t>
                      </a:r>
                      <a:r>
                        <a:rPr lang="es-CR" dirty="0" smtClean="0"/>
                        <a:t> In</a:t>
                      </a:r>
                    </a:p>
                    <a:p>
                      <a:pPr algn="l"/>
                      <a:r>
                        <a:rPr lang="es-CR" dirty="0" err="1" smtClean="0"/>
                        <a:t>Undo</a:t>
                      </a:r>
                      <a:r>
                        <a:rPr lang="es-CR" dirty="0" smtClean="0"/>
                        <a:t> </a:t>
                      </a:r>
                      <a:r>
                        <a:rPr lang="es-CR" dirty="0" err="1" smtClean="0"/>
                        <a:t>Pending</a:t>
                      </a:r>
                      <a:r>
                        <a:rPr lang="es-CR" dirty="0" smtClean="0"/>
                        <a:t> </a:t>
                      </a:r>
                      <a:r>
                        <a:rPr lang="es-CR" dirty="0" err="1" smtClean="0"/>
                        <a:t>Changes</a:t>
                      </a:r>
                      <a:r>
                        <a:rPr lang="es-CR" dirty="0" smtClean="0"/>
                        <a:t> </a:t>
                      </a:r>
                    </a:p>
                    <a:p>
                      <a:pPr algn="l"/>
                      <a:r>
                        <a:rPr lang="es-CR" dirty="0" err="1" smtClean="0"/>
                        <a:t>Branch</a:t>
                      </a:r>
                      <a:endParaRPr lang="es-CR" dirty="0" smtClean="0"/>
                    </a:p>
                    <a:p>
                      <a:pPr algn="l"/>
                      <a:r>
                        <a:rPr lang="es-CR" dirty="0" err="1" smtClean="0"/>
                        <a:t>Move</a:t>
                      </a:r>
                      <a:endParaRPr lang="es-CR" dirty="0" smtClean="0"/>
                    </a:p>
                    <a:p>
                      <a:pPr algn="l"/>
                      <a:r>
                        <a:rPr lang="es-CR" dirty="0" err="1" smtClean="0"/>
                        <a:t>Merge</a:t>
                      </a:r>
                      <a:endParaRPr lang="es-CR" dirty="0" smtClean="0"/>
                    </a:p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4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4148919"/>
            <a:ext cx="7315200" cy="1351129"/>
          </a:xfrm>
        </p:spPr>
        <p:txBody>
          <a:bodyPr>
            <a:normAutofit/>
          </a:bodyPr>
          <a:lstStyle/>
          <a:p>
            <a:r>
              <a:rPr lang="es-CR" sz="6000" smtClean="0">
                <a:latin typeface="Garamond" panose="02020404030301010803" pitchFamily="18" charset="0"/>
              </a:rPr>
              <a:t>¿Qué es Subversion?</a:t>
            </a:r>
            <a:endParaRPr lang="es-CR" sz="6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 txBox="1">
            <a:spLocks/>
          </p:cNvSpPr>
          <p:nvPr/>
        </p:nvSpPr>
        <p:spPr>
          <a:xfrm>
            <a:off x="168002" y="2415654"/>
            <a:ext cx="3066518" cy="2074459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2400" b="1" dirty="0">
                <a:latin typeface="Century Gothic" panose="020B0502020202020204" pitchFamily="34" charset="0"/>
              </a:rPr>
              <a:t>Subversion es un sistema de control de versiones libre y de código fuente </a:t>
            </a:r>
            <a:r>
              <a:rPr lang="es-CR" sz="2400" b="1" dirty="0" smtClean="0">
                <a:latin typeface="Century Gothic" panose="020B0502020202020204" pitchFamily="34" charset="0"/>
              </a:rPr>
              <a:t>abierto</a:t>
            </a:r>
            <a:r>
              <a:rPr lang="es-CR" sz="2400" b="1" dirty="0">
                <a:latin typeface="Century Gothic" panose="020B0502020202020204" pitchFamily="34" charset="0"/>
              </a:rPr>
              <a:t>.</a:t>
            </a:r>
            <a:endParaRPr lang="es-CR" sz="2400" b="1" dirty="0" smtClean="0">
              <a:latin typeface="Century Gothic" panose="020B0502020202020204" pitchFamily="34" charset="0"/>
            </a:endParaRPr>
          </a:p>
        </p:txBody>
      </p:sp>
      <p:sp>
        <p:nvSpPr>
          <p:cNvPr id="5" name="Marcador de texto 2"/>
          <p:cNvSpPr txBox="1">
            <a:spLocks/>
          </p:cNvSpPr>
          <p:nvPr/>
        </p:nvSpPr>
        <p:spPr>
          <a:xfrm>
            <a:off x="3712191" y="1861475"/>
            <a:ext cx="7888406" cy="3057097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800" dirty="0" smtClean="0">
                <a:latin typeface="Century Gothic" panose="020B0502020202020204" pitchFamily="34" charset="0"/>
              </a:rPr>
              <a:t>Maneja archivos y directorios a través del tiempo.</a:t>
            </a:r>
          </a:p>
          <a:p>
            <a:pPr marL="0" indent="0">
              <a:buNone/>
            </a:pPr>
            <a:endParaRPr lang="es-CR" sz="1800" dirty="0" smtClean="0">
              <a:latin typeface="Century Gothic" panose="020B0502020202020204" pitchFamily="34" charset="0"/>
            </a:endParaRPr>
          </a:p>
          <a:p>
            <a:r>
              <a:rPr lang="es-CR" sz="1800" dirty="0" smtClean="0">
                <a:latin typeface="Century Gothic" panose="020B0502020202020204" pitchFamily="34" charset="0"/>
              </a:rPr>
              <a:t>Compone un árbol de archivos en un repositorio central.</a:t>
            </a:r>
          </a:p>
          <a:p>
            <a:pPr marL="0" indent="0">
              <a:buNone/>
            </a:pPr>
            <a:endParaRPr lang="es-CR" sz="1800" dirty="0" smtClean="0">
              <a:latin typeface="Century Gothic" panose="020B0502020202020204" pitchFamily="34" charset="0"/>
            </a:endParaRPr>
          </a:p>
          <a:p>
            <a:r>
              <a:rPr lang="es-CR" sz="1800" dirty="0" smtClean="0">
                <a:latin typeface="Century Gothic" panose="020B0502020202020204" pitchFamily="34" charset="0"/>
              </a:rPr>
              <a:t>El repositorio permite recuperar versiones antiguas de sus datos y examinar el historial de cambios de los mismo.</a:t>
            </a:r>
          </a:p>
          <a:p>
            <a:pPr marL="0" indent="0">
              <a:buNone/>
            </a:pPr>
            <a:endParaRPr lang="es-CR" sz="1800" dirty="0" smtClean="0">
              <a:latin typeface="Century Gothic" panose="020B0502020202020204" pitchFamily="34" charset="0"/>
            </a:endParaRPr>
          </a:p>
          <a:p>
            <a:r>
              <a:rPr lang="es-CR" sz="1800" dirty="0" smtClean="0">
                <a:latin typeface="Century Gothic" panose="020B0502020202020204" pitchFamily="34" charset="0"/>
              </a:rPr>
              <a:t>Puede acceder al repositorio a través de redes.</a:t>
            </a:r>
          </a:p>
        </p:txBody>
      </p:sp>
    </p:spTree>
    <p:extLst>
      <p:ext uri="{BB962C8B-B14F-4D97-AF65-F5344CB8AC3E}">
        <p14:creationId xmlns:p14="http://schemas.microsoft.com/office/powerpoint/2010/main" val="253821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4148919"/>
            <a:ext cx="7315200" cy="1351129"/>
          </a:xfrm>
        </p:spPr>
        <p:txBody>
          <a:bodyPr>
            <a:normAutofit/>
          </a:bodyPr>
          <a:lstStyle/>
          <a:p>
            <a:r>
              <a:rPr lang="es-CR" dirty="0" smtClean="0">
                <a:latin typeface="Garamond" panose="02020404030301010803" pitchFamily="18" charset="0"/>
              </a:rPr>
              <a:t>Historia</a:t>
            </a:r>
            <a:endParaRPr lang="es-C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9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 txBox="1">
            <a:spLocks/>
          </p:cNvSpPr>
          <p:nvPr/>
        </p:nvSpPr>
        <p:spPr>
          <a:xfrm>
            <a:off x="3657599" y="832513"/>
            <a:ext cx="7983940" cy="517250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700" dirty="0" smtClean="0">
                <a:latin typeface="Century Gothic" panose="020B0502020202020204" pitchFamily="34" charset="0"/>
              </a:rPr>
              <a:t>En enero del 2000, comenzó </a:t>
            </a:r>
            <a:r>
              <a:rPr lang="es-CR" sz="1700" dirty="0">
                <a:latin typeface="Century Gothic" panose="020B0502020202020204" pitchFamily="34" charset="0"/>
              </a:rPr>
              <a:t>a buscar desarrolladores para escribir un sustituto para </a:t>
            </a:r>
            <a:r>
              <a:rPr lang="es-CR" sz="1700" dirty="0" smtClean="0">
                <a:latin typeface="Century Gothic" panose="020B0502020202020204" pitchFamily="34" charset="0"/>
              </a:rPr>
              <a:t>CVS.</a:t>
            </a:r>
          </a:p>
          <a:p>
            <a:pPr>
              <a:buFont typeface="Arial" panose="020B0604020202020204" pitchFamily="34" charset="0"/>
              <a:buChar char="•"/>
            </a:pPr>
            <a:endParaRPr lang="es-CR" sz="1700" dirty="0" smtClean="0"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R" sz="1700" dirty="0" smtClean="0">
                <a:latin typeface="Century Gothic" panose="020B0502020202020204" pitchFamily="34" charset="0"/>
              </a:rPr>
              <a:t>Ofrece un </a:t>
            </a:r>
            <a:r>
              <a:rPr lang="es-CR" sz="1700" dirty="0">
                <a:latin typeface="Century Gothic" panose="020B0502020202020204" pitchFamily="34" charset="0"/>
              </a:rPr>
              <a:t>conjunto de herramientas llamado </a:t>
            </a:r>
            <a:r>
              <a:rPr lang="es-CR" sz="1700" dirty="0" err="1" smtClean="0">
                <a:latin typeface="Century Gothic" panose="020B0502020202020204" pitchFamily="34" charset="0"/>
              </a:rPr>
              <a:t>SourceCast</a:t>
            </a:r>
            <a:r>
              <a:rPr lang="es-CR" sz="1700" dirty="0" smtClean="0">
                <a:latin typeface="Century Gothic" panose="020B0502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CR" sz="1700" dirty="0" smtClean="0"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R" sz="1700" dirty="0" smtClean="0">
                <a:latin typeface="Century Gothic" panose="020B0502020202020204" pitchFamily="34" charset="0"/>
              </a:rPr>
              <a:t>Decidió </a:t>
            </a:r>
            <a:r>
              <a:rPr lang="es-CR" sz="1700" dirty="0">
                <a:latin typeface="Century Gothic" panose="020B0502020202020204" pitchFamily="34" charset="0"/>
              </a:rPr>
              <a:t>escribir un nuevo sistema de control de versiones desde cero</a:t>
            </a:r>
            <a:r>
              <a:rPr lang="es-CR" sz="1700" dirty="0" smtClean="0">
                <a:latin typeface="Century Gothic" panose="020B0502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CR" sz="1700" dirty="0" smtClean="0"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R" sz="1700" dirty="0" smtClean="0">
                <a:latin typeface="Century Gothic" panose="020B0502020202020204" pitchFamily="34" charset="0"/>
              </a:rPr>
              <a:t>En febrero del 2000, contactan a </a:t>
            </a:r>
            <a:r>
              <a:rPr lang="es-CR" sz="1700" dirty="0">
                <a:latin typeface="Century Gothic" panose="020B0502020202020204" pitchFamily="34" charset="0"/>
              </a:rPr>
              <a:t>Karl </a:t>
            </a:r>
            <a:r>
              <a:rPr lang="es-CR" sz="1700" dirty="0" err="1" smtClean="0">
                <a:latin typeface="Century Gothic" panose="020B0502020202020204" pitchFamily="34" charset="0"/>
              </a:rPr>
              <a:t>Fogel</a:t>
            </a:r>
            <a:r>
              <a:rPr lang="es-CR" sz="1700" dirty="0">
                <a:latin typeface="Century Gothic" panose="020B0502020202020204" pitchFamily="34" charset="0"/>
              </a:rPr>
              <a:t> </a:t>
            </a:r>
            <a:r>
              <a:rPr lang="es-CR" sz="1700" dirty="0" smtClean="0">
                <a:latin typeface="Century Gothic" panose="020B0502020202020204" pitchFamily="34" charset="0"/>
              </a:rPr>
              <a:t>para considerar su participación en el nuevo proyecto, quien acepta inmediatamente.</a:t>
            </a:r>
          </a:p>
          <a:p>
            <a:pPr>
              <a:buFont typeface="Arial" panose="020B0604020202020204" pitchFamily="34" charset="0"/>
              <a:buChar char="•"/>
            </a:pPr>
            <a:endParaRPr lang="es-CR" sz="1700" dirty="0" smtClean="0"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R" sz="1700" dirty="0" smtClean="0">
                <a:latin typeface="Century Gothic" panose="020B0502020202020204" pitchFamily="34" charset="0"/>
              </a:rPr>
              <a:t>En mayo inicia el trabajo detallado de diseño.</a:t>
            </a:r>
          </a:p>
          <a:p>
            <a:pPr>
              <a:buFont typeface="Arial" panose="020B0604020202020204" pitchFamily="34" charset="0"/>
              <a:buChar char="•"/>
            </a:pPr>
            <a:endParaRPr lang="es-CR" sz="1700" dirty="0" smtClean="0">
              <a:latin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R" sz="1700" dirty="0" smtClean="0">
                <a:latin typeface="Century Gothic" panose="020B0502020202020204" pitchFamily="34" charset="0"/>
              </a:rPr>
              <a:t>En agosto del 2001, los desarrolladores dejan de usar CVS para la administración del propio código fuente de Subversion y en su lugar empezaron a usar Subversion.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1" y="968992"/>
            <a:ext cx="2866027" cy="9553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3891877"/>
            <a:ext cx="1979397" cy="17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4148919"/>
            <a:ext cx="7315200" cy="1351129"/>
          </a:xfrm>
        </p:spPr>
        <p:txBody>
          <a:bodyPr>
            <a:normAutofit/>
          </a:bodyPr>
          <a:lstStyle/>
          <a:p>
            <a:r>
              <a:rPr lang="es-CR" dirty="0" smtClean="0">
                <a:latin typeface="Garamond" panose="02020404030301010803" pitchFamily="18" charset="0"/>
              </a:rPr>
              <a:t>Características</a:t>
            </a:r>
            <a:endParaRPr lang="es-C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 txBox="1">
            <a:spLocks/>
          </p:cNvSpPr>
          <p:nvPr/>
        </p:nvSpPr>
        <p:spPr>
          <a:xfrm>
            <a:off x="3698544" y="914405"/>
            <a:ext cx="6086902" cy="487225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2400" dirty="0">
                <a:latin typeface="Century Gothic" panose="020B0502020202020204" pitchFamily="34" charset="0"/>
              </a:rPr>
              <a:t>Versionado de </a:t>
            </a:r>
            <a:r>
              <a:rPr lang="es-CR" sz="2400" dirty="0" smtClean="0">
                <a:latin typeface="Century Gothic" panose="020B0502020202020204" pitchFamily="34" charset="0"/>
              </a:rPr>
              <a:t>directorios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2400" dirty="0">
                <a:latin typeface="Century Gothic" panose="020B0502020202020204" pitchFamily="34" charset="0"/>
              </a:rPr>
              <a:t>Verdadero historial de </a:t>
            </a:r>
            <a:r>
              <a:rPr lang="es-CR" sz="2400" dirty="0" smtClean="0">
                <a:latin typeface="Century Gothic" panose="020B0502020202020204" pitchFamily="34" charset="0"/>
              </a:rPr>
              <a:t>versiones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2400" dirty="0">
                <a:latin typeface="Century Gothic" panose="020B0502020202020204" pitchFamily="34" charset="0"/>
              </a:rPr>
              <a:t>Envíos </a:t>
            </a:r>
            <a:r>
              <a:rPr lang="es-CR" sz="2400" dirty="0" smtClean="0">
                <a:latin typeface="Century Gothic" panose="020B0502020202020204" pitchFamily="34" charset="0"/>
              </a:rPr>
              <a:t>atómicos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2400" dirty="0" smtClean="0">
                <a:latin typeface="Century Gothic" panose="020B0502020202020204" pitchFamily="34" charset="0"/>
              </a:rPr>
              <a:t>Elección </a:t>
            </a:r>
            <a:r>
              <a:rPr lang="es-CR" sz="2400" dirty="0">
                <a:latin typeface="Century Gothic" panose="020B0502020202020204" pitchFamily="34" charset="0"/>
              </a:rPr>
              <a:t>de las capas de </a:t>
            </a:r>
            <a:r>
              <a:rPr lang="es-CR" sz="2400" dirty="0" smtClean="0">
                <a:latin typeface="Century Gothic" panose="020B0502020202020204" pitchFamily="34" charset="0"/>
              </a:rPr>
              <a:t>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2400" dirty="0">
                <a:latin typeface="Century Gothic" panose="020B0502020202020204" pitchFamily="34" charset="0"/>
              </a:rPr>
              <a:t>Manipulación consistente de </a:t>
            </a:r>
            <a:r>
              <a:rPr lang="es-CR" sz="2400" dirty="0" smtClean="0">
                <a:latin typeface="Century Gothic" panose="020B0502020202020204" pitchFamily="34" charset="0"/>
              </a:rPr>
              <a:t>datos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2400" dirty="0">
                <a:latin typeface="Century Gothic" panose="020B0502020202020204" pitchFamily="34" charset="0"/>
              </a:rPr>
              <a:t>Ramificación y etiquetado </a:t>
            </a:r>
            <a:r>
              <a:rPr lang="es-CR" sz="2400" dirty="0" smtClean="0">
                <a:latin typeface="Century Gothic" panose="020B0502020202020204" pitchFamily="34" charset="0"/>
              </a:rPr>
              <a:t>eficientes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2400" dirty="0" err="1">
                <a:latin typeface="Century Gothic" panose="020B0502020202020204" pitchFamily="34" charset="0"/>
              </a:rPr>
              <a:t>Hackability</a:t>
            </a:r>
            <a:endParaRPr lang="es-CR" sz="24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" y="4566"/>
            <a:ext cx="5772256" cy="68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 txBox="1">
            <a:spLocks/>
          </p:cNvSpPr>
          <p:nvPr/>
        </p:nvSpPr>
        <p:spPr>
          <a:xfrm>
            <a:off x="168002" y="2415654"/>
            <a:ext cx="3066518" cy="2074459"/>
          </a:xfrm>
          <a:prstGeom prst="rect">
            <a:avLst/>
          </a:prstGeom>
          <a:noFill/>
          <a:effectLst>
            <a:softEdge rad="317500"/>
          </a:effectLst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2400" b="1" dirty="0" smtClean="0">
                <a:latin typeface="Century Gothic" panose="020B0502020202020204" pitchFamily="34" charset="0"/>
              </a:rPr>
              <a:t>Modelo de versionado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18" y="680906"/>
            <a:ext cx="4018177" cy="554395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3" y="680906"/>
            <a:ext cx="4044918" cy="55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1042</TotalTime>
  <Words>354</Words>
  <Application>Microsoft Office PowerPoint</Application>
  <PresentationFormat>Personalizado</PresentationFormat>
  <Paragraphs>77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Marco</vt:lpstr>
      <vt:lpstr>Subversion</vt:lpstr>
      <vt:lpstr>¿Qué es Subversion?</vt:lpstr>
      <vt:lpstr>Presentación de PowerPoint</vt:lpstr>
      <vt:lpstr>Historia</vt:lpstr>
      <vt:lpstr>Presentación de PowerPoint</vt:lpstr>
      <vt:lpstr>Características</vt:lpstr>
      <vt:lpstr>Presentación de PowerPoint</vt:lpstr>
      <vt:lpstr>Presentación de PowerPoint</vt:lpstr>
      <vt:lpstr>Presentación de PowerPoint</vt:lpstr>
      <vt:lpstr>Herramientas</vt:lpstr>
      <vt:lpstr>Presentación de PowerPoint</vt:lpstr>
      <vt:lpstr>Ciclo de control de versiones</vt:lpstr>
      <vt:lpstr>Presentación de PowerPoint</vt:lpstr>
      <vt:lpstr>Subversion vs. Team Foundation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Subversion</dc:title>
  <dc:creator>Paula</dc:creator>
  <cp:lastModifiedBy>jose alejandro Gc</cp:lastModifiedBy>
  <cp:revision>55</cp:revision>
  <dcterms:created xsi:type="dcterms:W3CDTF">2016-08-01T15:45:50Z</dcterms:created>
  <dcterms:modified xsi:type="dcterms:W3CDTF">2016-08-03T05:48:16Z</dcterms:modified>
</cp:coreProperties>
</file>