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3" r:id="rId5"/>
    <p:sldId id="265" r:id="rId6"/>
    <p:sldId id="262" r:id="rId7"/>
    <p:sldId id="261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tian" initials="y" lastIdx="1" clrIdx="0">
    <p:extLst>
      <p:ext uri="{19B8F6BF-5375-455C-9EA6-DF929625EA0E}">
        <p15:presenceInfo xmlns:p15="http://schemas.microsoft.com/office/powerpoint/2012/main" userId="yangti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48968-F55E-4AD0-8C76-9554F03572B1}" type="datetimeFigureOut">
              <a:rPr lang="zh-CN" altLang="en-US" smtClean="0"/>
              <a:t>2018/8/6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1AC1C-05B8-4CA2-B270-0A3B1F95CB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Yesterday</a:t>
            </a:r>
            <a:r>
              <a:rPr lang="en-US" altLang="zh-CN" baseline="0" dirty="0"/>
              <a:t> I introduce what is GitHub, today, we made a group on GitHub as a team, everyone could access the public repo and upload their code in there.</a:t>
            </a:r>
          </a:p>
          <a:p>
            <a:r>
              <a:rPr lang="en-US" altLang="zh-CN" dirty="0"/>
              <a:t>Of</a:t>
            </a:r>
            <a:r>
              <a:rPr lang="en-US" altLang="zh-CN" baseline="0" dirty="0"/>
              <a:t> course , First of all </a:t>
            </a:r>
            <a:r>
              <a:rPr lang="en-US" altLang="zh-CN" dirty="0"/>
              <a:t>We agreed the rule</a:t>
            </a:r>
            <a:r>
              <a:rPr lang="en-US" altLang="zh-CN" baseline="0" dirty="0"/>
              <a:t> of the code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51CF91-E0A7-4A4A-A769-05D335FEE9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04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7958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157" y="802298"/>
            <a:ext cx="9384695" cy="2541431"/>
          </a:xfrm>
        </p:spPr>
        <p:txBody>
          <a:bodyPr>
            <a:normAutofit/>
          </a:bodyPr>
          <a:lstStyle/>
          <a:p>
            <a:r>
              <a:rPr lang="en-US" sz="4800" dirty="0"/>
              <a:t>Coding Pandas Daily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0799" y="3531204"/>
            <a:ext cx="9284053" cy="977621"/>
          </a:xfrm>
        </p:spPr>
        <p:txBody>
          <a:bodyPr/>
          <a:lstStyle/>
          <a:p>
            <a:pPr algn="ctr"/>
            <a:r>
              <a:rPr lang="en-US" dirty="0"/>
              <a:t>2018/08/06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9324B2-17C4-4383-B4EC-B7C9517F17CD}"/>
              </a:ext>
            </a:extLst>
          </p:cNvPr>
          <p:cNvSpPr txBox="1"/>
          <p:nvPr/>
        </p:nvSpPr>
        <p:spPr>
          <a:xfrm>
            <a:off x="1749287" y="2080591"/>
            <a:ext cx="7580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/>
              <a:t>Thanks for listening!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084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E4E-F66C-4765-B0AD-5EABBB7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8325-BF46-41C8-83C5-725B07C2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3845"/>
            <a:ext cx="9675161" cy="4198235"/>
          </a:xfrm>
        </p:spPr>
        <p:txBody>
          <a:bodyPr/>
          <a:lstStyle/>
          <a:p>
            <a:pPr>
              <a:buNone/>
            </a:pPr>
            <a:r>
              <a:rPr lang="en-US" cap="all" dirty="0"/>
              <a:t>Welcome New Pandas!</a:t>
            </a:r>
          </a:p>
          <a:p>
            <a:r>
              <a:rPr lang="en-US" cap="all" dirty="0"/>
              <a:t>Tian Yang &amp; </a:t>
            </a:r>
            <a:r>
              <a:rPr lang="en-US" cap="all" dirty="0" err="1"/>
              <a:t>Shaoguang</a:t>
            </a:r>
            <a:r>
              <a:rPr lang="en-US" cap="all" dirty="0"/>
              <a:t> Guo</a:t>
            </a:r>
          </a:p>
          <a:p>
            <a:pPr marL="0" indent="0">
              <a:buNone/>
            </a:pPr>
            <a:r>
              <a:rPr lang="en-US" sz="1200" cap="all" dirty="0"/>
              <a:t>         </a:t>
            </a:r>
          </a:p>
          <a:p>
            <a:pPr marL="0" indent="0">
              <a:buNone/>
            </a:pPr>
            <a:r>
              <a:rPr lang="en-US" cap="all" dirty="0"/>
              <a:t>Our Task:  </a:t>
            </a:r>
            <a:r>
              <a:rPr lang="en-US" cap="all" dirty="0">
                <a:solidFill>
                  <a:srgbClr val="002060"/>
                </a:solidFill>
              </a:rPr>
              <a:t>Pandas of the Galaxy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100" cap="all" dirty="0"/>
              <a:t>      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Pandas of the Galaxy (Tian YANG)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EDA (Lang SHAO)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Visualization (</a:t>
            </a:r>
            <a:r>
              <a:rPr lang="en-US" dirty="0" err="1"/>
              <a:t>Yuchen</a:t>
            </a:r>
            <a:r>
              <a:rPr lang="en-US" dirty="0"/>
              <a:t> LIU)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Regression (</a:t>
            </a:r>
            <a:r>
              <a:rPr lang="en-US" dirty="0" err="1"/>
              <a:t>Yingkang</a:t>
            </a:r>
            <a:r>
              <a:rPr lang="en-US" dirty="0"/>
              <a:t> ZHANG)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Classification (Xiao CHEN)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Github</a:t>
            </a:r>
            <a:r>
              <a:rPr lang="en-US" dirty="0"/>
              <a:t> (</a:t>
            </a:r>
            <a:r>
              <a:rPr lang="en-US" dirty="0" err="1"/>
              <a:t>Lingling</a:t>
            </a:r>
            <a:r>
              <a:rPr lang="en-US" dirty="0"/>
              <a:t> WANG)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C69724-C1DE-415A-BD93-AB17A17BC1DD}"/>
              </a:ext>
            </a:extLst>
          </p:cNvPr>
          <p:cNvSpPr txBox="1"/>
          <p:nvPr/>
        </p:nvSpPr>
        <p:spPr>
          <a:xfrm>
            <a:off x="7088038" y="3329796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cap="all"/>
          </a:p>
        </p:txBody>
      </p:sp>
      <p:pic>
        <p:nvPicPr>
          <p:cNvPr id="5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980825A7-7590-434F-8E4C-4E1CBB5A3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966" y="2217583"/>
            <a:ext cx="4482860" cy="33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7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E4E-F66C-4765-B0AD-5EABBB7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Pandas of the Galaxy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8325-BF46-41C8-83C5-725B07C2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725" y="3029039"/>
            <a:ext cx="9603275" cy="3450613"/>
          </a:xfrm>
        </p:spPr>
        <p:txBody>
          <a:bodyPr>
            <a:normAutofit/>
          </a:bodyPr>
          <a:lstStyle/>
          <a:p>
            <a:r>
              <a:rPr lang="en-US" sz="3200" dirty="0"/>
              <a:t>1.Unknown area of Data </a:t>
            </a:r>
          </a:p>
          <a:p>
            <a:r>
              <a:rPr lang="en-US" sz="3200" dirty="0"/>
              <a:t>2. </a:t>
            </a:r>
            <a:r>
              <a:rPr lang="en-US" sz="3200"/>
              <a:t>Spectra of Stars</a:t>
            </a:r>
            <a:endParaRPr lang="en-US" sz="3200" dirty="0"/>
          </a:p>
          <a:p>
            <a:r>
              <a:rPr lang="en-US" sz="3200" dirty="0"/>
              <a:t>3.</a:t>
            </a:r>
            <a:r>
              <a:rPr lang="en-US" sz="3200" u="sng" dirty="0"/>
              <a:t>What can we find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D72E07-92C8-487D-86C1-F4306645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854" y="2146747"/>
            <a:ext cx="3810000" cy="2857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A6331A-A167-4587-901F-E8C8E5828DD7}"/>
              </a:ext>
            </a:extLst>
          </p:cNvPr>
          <p:cNvSpPr txBox="1">
            <a:spLocks/>
          </p:cNvSpPr>
          <p:nvPr/>
        </p:nvSpPr>
        <p:spPr>
          <a:xfrm>
            <a:off x="2627709" y="2272798"/>
            <a:ext cx="6522145" cy="7562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Explore the Unknown</a:t>
            </a:r>
          </a:p>
        </p:txBody>
      </p:sp>
    </p:spTree>
    <p:extLst>
      <p:ext uri="{BB962C8B-B14F-4D97-AF65-F5344CB8AC3E}">
        <p14:creationId xmlns:p14="http://schemas.microsoft.com/office/powerpoint/2010/main" val="19755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DE4E-F66C-4765-B0AD-5EABBB7D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8325-BF46-41C8-83C5-725B07C22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7" y="2015732"/>
            <a:ext cx="9981428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a group</a:t>
            </a:r>
          </a:p>
          <a:p>
            <a:r>
              <a:rPr lang="en-US" dirty="0"/>
              <a:t>Rules:</a:t>
            </a:r>
          </a:p>
          <a:p>
            <a:pPr lvl="1"/>
            <a:r>
              <a:rPr lang="en-US" dirty="0" err="1"/>
              <a:t>PTG_name.ipynb</a:t>
            </a:r>
            <a:endParaRPr lang="en-US" dirty="0"/>
          </a:p>
          <a:p>
            <a:pPr lvl="1"/>
            <a:r>
              <a:rPr lang="en-US" dirty="0" err="1"/>
              <a:t>Heliantric</a:t>
            </a:r>
            <a:r>
              <a:rPr lang="en-US" dirty="0"/>
              <a:t> velocity = </a:t>
            </a:r>
            <a:r>
              <a:rPr lang="en-US" dirty="0" err="1"/>
              <a:t>vhc</a:t>
            </a:r>
            <a:endParaRPr lang="en-US" dirty="0"/>
          </a:p>
          <a:p>
            <a:pPr lvl="1"/>
            <a:r>
              <a:rPr lang="en-US" dirty="0"/>
              <a:t>Velocity error = </a:t>
            </a:r>
            <a:r>
              <a:rPr lang="en-US" dirty="0" err="1"/>
              <a:t>herr</a:t>
            </a:r>
            <a:endParaRPr lang="en-US" dirty="0"/>
          </a:p>
          <a:p>
            <a:pPr lvl="1"/>
            <a:r>
              <a:rPr lang="en-US" dirty="0"/>
              <a:t>Right Ascension in degrees = </a:t>
            </a:r>
            <a:r>
              <a:rPr lang="en-US" dirty="0" err="1"/>
              <a:t>Radeg</a:t>
            </a:r>
            <a:endParaRPr lang="en-US" dirty="0"/>
          </a:p>
          <a:p>
            <a:pPr lvl="1"/>
            <a:r>
              <a:rPr lang="en-US" dirty="0"/>
              <a:t>Declination in degrees = </a:t>
            </a:r>
            <a:r>
              <a:rPr lang="en-US" dirty="0" err="1"/>
              <a:t>Decdeg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u="sng" dirty="0"/>
              <a:t>Upload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09" y="1853752"/>
            <a:ext cx="2085975" cy="147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384" y="1853753"/>
            <a:ext cx="300037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477" y="1220340"/>
            <a:ext cx="49149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80" y="189230"/>
            <a:ext cx="9603105" cy="392430"/>
          </a:xfrm>
        </p:spPr>
        <p:txBody>
          <a:bodyPr>
            <a:normAutofit fontScale="90000"/>
          </a:bodyPr>
          <a:lstStyle/>
          <a:p>
            <a:r>
              <a:rPr lang="en-US" altLang="zh-CN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Exploratory Data Analysis with</a:t>
            </a:r>
            <a:r>
              <a:rPr lang="en-US" altLang="zh-CN">
                <a:solidFill>
                  <a:srgbClr val="FFFF00"/>
                </a:solidFill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TOPCAT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830" y="1801495"/>
            <a:ext cx="9586595" cy="344360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图片 3" descr="选区_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" y="695325"/>
            <a:ext cx="10714990" cy="6100445"/>
          </a:xfrm>
          <a:prstGeom prst="rect">
            <a:avLst/>
          </a:prstGeom>
        </p:spPr>
      </p:pic>
      <p:pic>
        <p:nvPicPr>
          <p:cNvPr id="7" name="图片 6" descr="选区_0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05" y="3672840"/>
            <a:ext cx="3234690" cy="312293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911975" y="5526405"/>
            <a:ext cx="1320165" cy="328930"/>
          </a:xfrm>
          <a:prstGeom prst="roundRect">
            <a:avLst/>
          </a:prstGeom>
          <a:noFill/>
          <a:ln w="317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22935" y="4248150"/>
            <a:ext cx="1736090" cy="204470"/>
          </a:xfrm>
          <a:prstGeom prst="roundRect">
            <a:avLst/>
          </a:prstGeom>
          <a:noFill/>
          <a:ln w="317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688715" y="4772025"/>
            <a:ext cx="1910080" cy="2098675"/>
          </a:xfrm>
          <a:prstGeom prst="roundRect">
            <a:avLst/>
          </a:prstGeom>
          <a:noFill/>
          <a:ln w="317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722370" y="2053590"/>
            <a:ext cx="1320165" cy="328930"/>
          </a:xfrm>
          <a:prstGeom prst="roundRect">
            <a:avLst/>
          </a:prstGeom>
          <a:noFill/>
          <a:ln w="31750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3693160" y="649605"/>
            <a:ext cx="0" cy="623443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391F51A-D97E-FA4B-BA6B-53632DB8F796}"/>
              </a:ext>
            </a:extLst>
          </p:cNvPr>
          <p:cNvSpPr/>
          <p:nvPr/>
        </p:nvSpPr>
        <p:spPr>
          <a:xfrm>
            <a:off x="700261" y="259761"/>
            <a:ext cx="4440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Visualisations</a:t>
            </a:r>
            <a:endParaRPr lang="zh-CN" altLang="en-US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BA8906-9549-5842-B7D5-380CB3CC4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3" y="1348246"/>
            <a:ext cx="3930734" cy="26433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CD7D238-4665-2B44-966F-81A6F316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915" y="1348246"/>
            <a:ext cx="5237760" cy="264336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DC25C4-0416-1D46-AA6E-7F459E19B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59" y="3991614"/>
            <a:ext cx="3904178" cy="28663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440BEBE-6B41-E84A-B6C8-DFB9EAEB6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915" y="3826458"/>
            <a:ext cx="5448300" cy="303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0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 Sans M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440000" y="2013840"/>
            <a:ext cx="9603000" cy="3450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Unknown data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Machine Learning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Trees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KNN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Revolution</a:t>
            </a:r>
          </a:p>
        </p:txBody>
      </p:sp>
      <p:sp>
        <p:nvSpPr>
          <p:cNvPr id="90" name="TextShape 3"/>
          <p:cNvSpPr txBox="1"/>
          <p:nvPr/>
        </p:nvSpPr>
        <p:spPr>
          <a:xfrm>
            <a:off x="1463040" y="640080"/>
            <a:ext cx="96030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 MT"/>
              </a:rPr>
              <a:t>Classification</a:t>
            </a:r>
          </a:p>
        </p:txBody>
      </p:sp>
      <p:pic>
        <p:nvPicPr>
          <p:cNvPr id="91" name="图片 90"/>
          <p:cNvPicPr/>
          <p:nvPr/>
        </p:nvPicPr>
        <p:blipFill>
          <a:blip r:embed="rId2"/>
          <a:stretch/>
        </p:blipFill>
        <p:spPr>
          <a:xfrm>
            <a:off x="365760" y="4529160"/>
            <a:ext cx="6675120" cy="1048680"/>
          </a:xfrm>
          <a:prstGeom prst="rect">
            <a:avLst/>
          </a:prstGeom>
          <a:ln>
            <a:noFill/>
          </a:ln>
        </p:spPr>
      </p:pic>
      <p:pic>
        <p:nvPicPr>
          <p:cNvPr id="92" name="图片 91"/>
          <p:cNvPicPr/>
          <p:nvPr/>
        </p:nvPicPr>
        <p:blipFill>
          <a:blip r:embed="rId3"/>
          <a:stretch/>
        </p:blipFill>
        <p:spPr>
          <a:xfrm>
            <a:off x="7153560" y="2103120"/>
            <a:ext cx="4733640" cy="3838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" y="30960"/>
            <a:ext cx="12119760" cy="104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1">
                <a:solidFill>
                  <a:srgbClr val="000000"/>
                </a:solidFill>
                <a:latin typeface="Times New Roman"/>
              </a:rPr>
              <a:t>Pandas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---a convenient python package to play with data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0" y="936000"/>
            <a:ext cx="12191760" cy="51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Gill Sans MT"/>
              </a:rPr>
              <a:t>It helps exploring data by: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Gill Sans MT"/>
              </a:rPr>
              <a:t>Formating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Gill Sans MT"/>
              </a:rPr>
              <a:t>Data frame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Gill Sans MT"/>
              </a:rPr>
              <a:t>Reading tables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Gill Sans MT"/>
              </a:rPr>
              <a:t>pd.read_csv(table_files)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Gill Sans MT"/>
              </a:rPr>
              <a:t>Ascii...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Gill Sans MT"/>
              </a:rPr>
              <a:t>Plotting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4" name="图片 83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1440000"/>
            <a:ext cx="5328000" cy="3744000"/>
          </a:xfrm>
          <a:prstGeom prst="rect">
            <a:avLst/>
          </a:prstGeom>
          <a:ln>
            <a:noFill/>
          </a:ln>
        </p:spPr>
      </p:pic>
      <p:pic>
        <p:nvPicPr>
          <p:cNvPr id="85" name="图片 84"/>
          <p:cNvPicPr/>
          <p:nvPr/>
        </p:nvPicPr>
        <p:blipFill>
          <a:blip r:embed="rId3"/>
          <a:stretch>
            <a:fillRect/>
          </a:stretch>
        </p:blipFill>
        <p:spPr>
          <a:xfrm>
            <a:off x="5328720" y="1440720"/>
            <a:ext cx="5399640" cy="34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" y="30960"/>
            <a:ext cx="12119760" cy="1048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4000" b="1">
                <a:solidFill>
                  <a:srgbClr val="000000"/>
                </a:solidFill>
                <a:latin typeface="Times New Roman"/>
              </a:rPr>
              <a:t>Pandas</a:t>
            </a:r>
            <a:r>
              <a:rPr lang="en-US" sz="3200">
                <a:solidFill>
                  <a:srgbClr val="000000"/>
                </a:solidFill>
                <a:latin typeface="Times New Roman"/>
              </a:rPr>
              <a:t>---a convenient python package to play with data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0" y="936000"/>
            <a:ext cx="12191760" cy="5111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latin typeface="Gill Sans MT"/>
              </a:rPr>
              <a:t>It helps exploring data by: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Gill Sans MT"/>
              </a:rPr>
              <a:t>Formating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Gill Sans MT"/>
              </a:rPr>
              <a:t>Data frame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Gill Sans MT"/>
              </a:rPr>
              <a:t>Reading tables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Gill Sans MT"/>
              </a:rPr>
              <a:t>pd.read_csv(table_files)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400">
                <a:latin typeface="Gill Sans MT"/>
              </a:rPr>
              <a:t>Ascii...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latin typeface="Gill Sans MT"/>
              </a:rPr>
              <a:t>Plotting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图片 87"/>
          <p:cNvPicPr/>
          <p:nvPr/>
        </p:nvPicPr>
        <p:blipFill>
          <a:blip r:embed="rId2"/>
          <a:stretch>
            <a:fillRect/>
          </a:stretch>
        </p:blipFill>
        <p:spPr>
          <a:xfrm>
            <a:off x="5328000" y="1440000"/>
            <a:ext cx="5328000" cy="3744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72</TotalTime>
  <Words>202</Words>
  <Application>Microsoft Office PowerPoint</Application>
  <PresentationFormat>宽屏</PresentationFormat>
  <Paragraphs>61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StarSymbol</vt:lpstr>
      <vt:lpstr>等线</vt:lpstr>
      <vt:lpstr>等线 Light</vt:lpstr>
      <vt:lpstr>Arial</vt:lpstr>
      <vt:lpstr>Gill Sans MT</vt:lpstr>
      <vt:lpstr>Symbol</vt:lpstr>
      <vt:lpstr>Times New Roman</vt:lpstr>
      <vt:lpstr>Wingdings</vt:lpstr>
      <vt:lpstr>Gallery</vt:lpstr>
      <vt:lpstr>Coding Pandas Daily Report</vt:lpstr>
      <vt:lpstr>Introduction</vt:lpstr>
      <vt:lpstr>Pandas of the Galaxy</vt:lpstr>
      <vt:lpstr>GitHub</vt:lpstr>
      <vt:lpstr>Exploratory Data Analysis with TOPCAT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yangtian</dc:creator>
  <cp:lastModifiedBy>yangtian</cp:lastModifiedBy>
  <cp:revision>13</cp:revision>
  <dcterms:created xsi:type="dcterms:W3CDTF">2016-01-13T19:04:32Z</dcterms:created>
  <dcterms:modified xsi:type="dcterms:W3CDTF">2018-08-06T09:39:03Z</dcterms:modified>
</cp:coreProperties>
</file>