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.xml.rels" ContentType="application/vnd.openxmlformats-package.relationships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7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tiff" ContentType="image/tiff"/>
  <Override PartName="/ppt/media/image6.png" ContentType="image/png"/>
  <Override PartName="/ppt/media/image5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4.jpeg" ContentType="image/jpeg"/>
  <Override PartName="/ppt/media/image1.png" ContentType="image/png"/>
  <Override PartName="/ppt/media/image1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280" cy="481068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单击编辑备注格式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388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&lt;页眉&gt;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320" cy="53388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&lt;日期/时间&gt;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&lt;页脚&gt;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9ACFEAAB-ED15-4A2B-A3EF-D49B7CB826AB}" type="slidenum">
              <a:rPr lang="en-US" sz="1400">
                <a:latin typeface="Times New Roman"/>
              </a:rPr>
              <a:t>&lt;编号&gt;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Intro the team</a:t>
            </a:r>
            <a:endParaRPr/>
          </a:p>
          <a:p>
            <a:r>
              <a:rPr lang="en-US" sz="2000">
                <a:latin typeface="Arial"/>
              </a:rPr>
              <a:t>Intro team members</a:t>
            </a:r>
            <a:endParaRPr/>
          </a:p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We organised our presentation like this: each one prepare one slide for one point that we learnt this afternoon. We will introduce presentation styles,Git and Githubs, which are totallly 2 different things, and then we give a brief intro to Statistics and Descripteve Statistics. Now we will have Yuchen to begin the first introduction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lang="en-US" sz="2110">
                <a:latin typeface="Arial"/>
              </a:rPr>
              <a:t>we all have </a:t>
            </a:r>
            <a:r>
              <a:rPr b="1" lang="en-US" sz="2110">
                <a:latin typeface="Arial"/>
              </a:rPr>
              <a:t>INDIVIDUAL ACCOUNTS </a:t>
            </a:r>
            <a:r>
              <a:rPr lang="en-US" sz="2110">
                <a:latin typeface="Arial"/>
              </a:rPr>
              <a:t>and put our codebases on our Github account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0" name="CustomShape 2"/>
          <p:cNvSpPr/>
          <p:nvPr/>
        </p:nvSpPr>
        <p:spPr>
          <a:xfrm>
            <a:off x="4282200" y="10155600"/>
            <a:ext cx="3274920" cy="53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fld id="{0D50A2BE-343A-403B-B69B-06BE8D42FB1F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&lt;编号&gt;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body"/>
          </p:nvPr>
        </p:nvSpPr>
        <p:spPr>
          <a:xfrm>
            <a:off x="756000" y="5145480"/>
            <a:ext cx="6046920" cy="4208760"/>
          </a:xfrm>
          <a:prstGeom prst="rect">
            <a:avLst/>
          </a:prstGeom>
        </p:spPr>
        <p:txBody>
          <a:bodyPr lIns="0" rIns="0" tIns="0" bIns="0"/>
          <a:p>
            <a:r>
              <a:rPr lang="en-US" sz="2110">
                <a:latin typeface="Arial"/>
              </a:rPr>
              <a:t>/home/lang/Download/th.jpeg</a:t>
            </a: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352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036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352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242960"/>
            <a:ext cx="8967240" cy="275040"/>
          </a:xfrm>
          <a:prstGeom prst="rect">
            <a:avLst/>
          </a:prstGeom>
          <a:ln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111960" y="4243680"/>
            <a:ext cx="3076560" cy="27576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60" y="2590200"/>
            <a:ext cx="8967240" cy="165924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</p:sp>
      <p:sp>
        <p:nvSpPr>
          <p:cNvPr id="3" name="CustomShape 2"/>
          <p:cNvSpPr/>
          <p:nvPr/>
        </p:nvSpPr>
        <p:spPr>
          <a:xfrm>
            <a:off x="9111960" y="2590200"/>
            <a:ext cx="3076560" cy="165924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31640" y="7200"/>
            <a:ext cx="11760120" cy="78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0" y="864000"/>
            <a:ext cx="12094920" cy="5255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60" y="0"/>
            <a:ext cx="8967240" cy="791280"/>
          </a:xfrm>
          <a:prstGeom prst="rect">
            <a:avLst/>
          </a:prstGeom>
          <a:solidFill>
            <a:srgbClr val="262626"/>
          </a:solidFill>
          <a:ln w="12600">
            <a:noFill/>
          </a:ln>
        </p:spPr>
      </p:sp>
      <p:sp>
        <p:nvSpPr>
          <p:cNvPr id="41" name="CustomShape 2"/>
          <p:cNvSpPr/>
          <p:nvPr/>
        </p:nvSpPr>
        <p:spPr>
          <a:xfrm>
            <a:off x="8967960" y="-3960"/>
            <a:ext cx="3224160" cy="795240"/>
          </a:xfrm>
          <a:prstGeom prst="rect">
            <a:avLst/>
          </a:prstGeom>
          <a:solidFill>
            <a:srgbClr val="f09415"/>
          </a:solidFill>
          <a:ln w="12600">
            <a:noFill/>
          </a:ln>
        </p:spPr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单击鼠标编辑标题文字格式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单击鼠标编辑大纲文字格式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第二个大纲级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第三大纲级别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第四大纲级别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第五大纲级别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第六大纲级别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第七大纲级别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tif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680040" y="2733840"/>
            <a:ext cx="8143920" cy="137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Trebuchet MS"/>
              </a:rPr>
              <a:t>CODING PANDAS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680040" y="4394160"/>
            <a:ext cx="9692640" cy="111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rebuchet MS"/>
              </a:rPr>
              <a:t>ACAMAR DAY 1 SUMMARY: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rebuchet MS"/>
              </a:rPr>
              <a:t>Git Style, Git Python, Git Pandas, Git Statistics, Git Prepared for Machine Learning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1223640" y="5692680"/>
            <a:ext cx="9646920" cy="714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200">
                <a:solidFill>
                  <a:srgbClr val="ffffff"/>
                </a:solidFill>
                <a:latin typeface="Arial"/>
              </a:rPr>
              <a:t>Team members: Elaina Hyde, Xiao Chen, Yihan Liu, Lingling Wang, Lang Shao, Yuchen Liu and Yingkang Zhang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312800" y="2540160"/>
            <a:ext cx="3599280" cy="1799280"/>
          </a:xfrm>
          <a:prstGeom prst="rect">
            <a:avLst/>
          </a:prstGeom>
          <a:solidFill>
            <a:srgbClr val="ffff00"/>
          </a:solidFill>
          <a:ln w="9360">
            <a:solidFill>
              <a:srgbClr val="000000"/>
            </a:solidFill>
            <a:miter/>
          </a:ln>
        </p:spPr>
        <p:txBody>
          <a:bodyPr lIns="90000" rIns="90000" tIns="46800" bIns="46800" anchor="ctr" anchorCtr="1"/>
          <a:p>
            <a:pPr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Arial Black"/>
                <a:ea typeface="MS Gothic"/>
              </a:rPr>
              <a:t>Thank you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87640" y="7200"/>
            <a:ext cx="11904120" cy="784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n-US" sz="4400">
                <a:solidFill>
                  <a:srgbClr val="ffffff"/>
                </a:solidFill>
                <a:latin typeface="Arial"/>
              </a:rPr>
              <a:t>Introduction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-360" y="792000"/>
            <a:ext cx="6745320" cy="5903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What do Coding Pandas do?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ffff"/>
                </a:solidFill>
                <a:latin typeface="Arial"/>
              </a:rPr>
              <a:t>Using </a:t>
            </a:r>
            <a:r>
              <a:rPr lang="en-US" sz="2800">
                <a:solidFill>
                  <a:srgbClr val="0000ff"/>
                </a:solidFill>
                <a:latin typeface="Arial"/>
              </a:rPr>
              <a:t>python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 do Science data Statistics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ffff"/>
                </a:solidFill>
                <a:latin typeface="Arial"/>
              </a:rPr>
              <a:t>Sharing through </a:t>
            </a:r>
            <a:r>
              <a:rPr lang="en-US" sz="2800">
                <a:solidFill>
                  <a:srgbClr val="0000ff"/>
                </a:solidFill>
                <a:latin typeface="Arial"/>
              </a:rPr>
              <a:t>github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3200">
                <a:solidFill>
                  <a:srgbClr val="ffffff"/>
                </a:solidFill>
                <a:latin typeface="Arial"/>
              </a:rPr>
              <a:t>What are we presenting today?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ffffff"/>
                </a:solidFill>
                <a:latin typeface="Arial"/>
              </a:rPr>
              <a:t>How to make a good </a:t>
            </a:r>
            <a:r>
              <a:rPr lang="en-US" sz="2800">
                <a:solidFill>
                  <a:srgbClr val="0000cc"/>
                </a:solidFill>
                <a:latin typeface="Arial"/>
              </a:rPr>
              <a:t>presentation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 (Yuchen Liu)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cc"/>
                </a:solidFill>
                <a:latin typeface="Arial"/>
              </a:rPr>
              <a:t>Git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 (Xiao Chen)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cc"/>
                </a:solidFill>
                <a:latin typeface="Arial"/>
              </a:rPr>
              <a:t>Github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 (Lingling Wang)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ff"/>
                </a:solidFill>
                <a:latin typeface="Arial"/>
              </a:rPr>
              <a:t>Statistics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 (Lang Shao)</a:t>
            </a:r>
            <a:endParaRPr/>
          </a:p>
          <a:p>
            <a:pPr lvl="1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2800">
                <a:solidFill>
                  <a:srgbClr val="0000ff"/>
                </a:solidFill>
                <a:latin typeface="Arial"/>
              </a:rPr>
              <a:t>Descriptive Statistics</a:t>
            </a:r>
            <a:r>
              <a:rPr lang="en-US" sz="2800">
                <a:solidFill>
                  <a:srgbClr val="ffffff"/>
                </a:solidFill>
                <a:latin typeface="Arial"/>
              </a:rPr>
              <a:t> (Yihan Liu)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8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746040" y="820800"/>
            <a:ext cx="5446080" cy="407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0040" y="2426040"/>
            <a:ext cx="9613080" cy="359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Font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Structured                                                 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Timing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Character Limitation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   </a:t>
            </a:r>
            <a:r>
              <a:rPr b="1" lang="en-US" sz="2800">
                <a:solidFill>
                  <a:srgbClr val="000000"/>
                </a:solidFill>
                <a:latin typeface="Trebuchet MS"/>
              </a:rPr>
              <a:t>- Precision and Clarity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Colour and Contrast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Pictures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25520" y="870840"/>
            <a:ext cx="5668560" cy="914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Trebuchet MS"/>
              </a:rPr>
              <a:t>Presenting Style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80040" y="2426040"/>
            <a:ext cx="9613080" cy="359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Font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Structured                                                   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Timing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Character Limitation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   </a:t>
            </a:r>
            <a:r>
              <a:rPr b="1" lang="en-US" sz="2800">
                <a:solidFill>
                  <a:srgbClr val="000000"/>
                </a:solidFill>
                <a:latin typeface="Trebuchet MS"/>
              </a:rPr>
              <a:t>- Precision and Clarity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66ff"/>
                </a:solidFill>
                <a:latin typeface="Trebuchet MS"/>
              </a:rPr>
              <a:t>Colour</a:t>
            </a:r>
            <a:r>
              <a:rPr b="1" lang="en-US" sz="2800">
                <a:solidFill>
                  <a:srgbClr val="000000"/>
                </a:solidFill>
                <a:latin typeface="Trebuchet MS"/>
              </a:rPr>
              <a:t> and Contrast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800">
                <a:solidFill>
                  <a:srgbClr val="000000"/>
                </a:solidFill>
                <a:latin typeface="Trebuchet MS"/>
              </a:rPr>
              <a:t>Pictures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25520" y="870840"/>
            <a:ext cx="5668560" cy="914040"/>
          </a:xfrm>
          <a:prstGeom prst="rect">
            <a:avLst/>
          </a:prstGeom>
          <a:noFill/>
          <a:ln>
            <a:noFill/>
          </a:ln>
        </p:spPr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  <a:latin typeface="Trebuchet MS"/>
              </a:rPr>
              <a:t>Presenting Style</a:t>
            </a:r>
            <a:endParaRPr/>
          </a:p>
        </p:txBody>
      </p:sp>
      <p:pic>
        <p:nvPicPr>
          <p:cNvPr id="93" name="图片 7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58440" y="2219040"/>
            <a:ext cx="3786480" cy="3805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609120" y="1604520"/>
            <a:ext cx="10972080" cy="3976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algn="ctr"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en-US" sz="4800">
                <a:solidFill>
                  <a:srgbClr val="ffffff"/>
                </a:solidFill>
                <a:latin typeface="Trebuchet MS"/>
              </a:rPr>
              <a:t>Git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b="1" lang="en-US" sz="2600">
                <a:solidFill>
                  <a:srgbClr val="ffffff"/>
                </a:solidFill>
                <a:latin typeface="Trebuchet MS"/>
              </a:rPr>
              <a:t>A program you run from the </a:t>
            </a:r>
            <a:r>
              <a:rPr b="1" lang="en-US" sz="2600">
                <a:solidFill>
                  <a:srgbClr val="0000ff"/>
                </a:solidFill>
                <a:latin typeface="Trebuchet MS"/>
              </a:rPr>
              <a:t>command line</a:t>
            </a:r>
            <a:r>
              <a:rPr b="1" lang="en-US" sz="2600">
                <a:solidFill>
                  <a:srgbClr val="ffffff"/>
                </a:solidFill>
                <a:latin typeface="Trebuchet MS"/>
              </a:rPr>
              <a:t>, a distributed version control system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b="1" lang="en-US" sz="2600">
                <a:solidFill>
                  <a:srgbClr val="0000ff"/>
                </a:solidFill>
                <a:latin typeface="Trebuchet MS"/>
              </a:rPr>
              <a:t>Keep the history</a:t>
            </a:r>
            <a:r>
              <a:rPr b="1" lang="en-US" sz="2600">
                <a:solidFill>
                  <a:srgbClr val="ffffff"/>
                </a:solidFill>
                <a:latin typeface="Trebuchet MS"/>
              </a:rPr>
              <a:t> of all the changes to their code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b="1" lang="en-US" sz="2600">
                <a:solidFill>
                  <a:srgbClr val="ffffff"/>
                </a:solidFill>
                <a:latin typeface="Trebuchet MS"/>
              </a:rPr>
              <a:t>A codebase in Git is referred to as a repository, or repo, for short.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b="1" lang="en-US" sz="2600">
                <a:solidFill>
                  <a:srgbClr val="ffffff"/>
                </a:solidFill>
                <a:latin typeface="Trebuchet MS"/>
              </a:rPr>
              <a:t>Created by Linus Torvalds, the principal developer of Linux.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b="1" lang="en-US" sz="2600">
                <a:solidFill>
                  <a:srgbClr val="ffffff"/>
                </a:solidFill>
                <a:latin typeface="Trebuchet MS"/>
              </a:rPr>
              <a:t>Add files,commit, checking the log, making and cloning repositories, create a pull request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83920" y="685800"/>
            <a:ext cx="10018080" cy="1751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4000">
                <a:solidFill>
                  <a:srgbClr val="000000"/>
                </a:solidFill>
                <a:latin typeface="Corbel"/>
              </a:rPr>
              <a:t>Github</a:t>
            </a:r>
            <a:endParaRPr/>
          </a:p>
        </p:txBody>
      </p:sp>
      <p:sp>
        <p:nvSpPr>
          <p:cNvPr id="96" name="CustomShape 2"/>
          <p:cNvSpPr/>
          <p:nvPr/>
        </p:nvSpPr>
        <p:spPr>
          <a:xfrm>
            <a:off x="1483920" y="2666880"/>
            <a:ext cx="10018080" cy="312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orbel"/>
              </a:rPr>
              <a:t>HOSTING SERVICE </a:t>
            </a:r>
            <a:r>
              <a:rPr lang="en-US" sz="2400">
                <a:solidFill>
                  <a:srgbClr val="000000"/>
                </a:solidFill>
                <a:latin typeface="Corbel"/>
              </a:rPr>
              <a:t>for Git repositories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orbel"/>
              </a:rPr>
              <a:t>WEB INTERFACE </a:t>
            </a:r>
            <a:r>
              <a:rPr lang="en-US" sz="2400">
                <a:solidFill>
                  <a:srgbClr val="000000"/>
                </a:solidFill>
                <a:latin typeface="Corbel"/>
              </a:rPr>
              <a:t>to explore Git repositories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b="1" lang="en-US" sz="2400">
                <a:solidFill>
                  <a:srgbClr val="000000"/>
                </a:solidFill>
                <a:latin typeface="Corbel"/>
              </a:rPr>
              <a:t>SOCIAL NETWORK</a:t>
            </a:r>
            <a:r>
              <a:rPr lang="en-US" sz="2400">
                <a:solidFill>
                  <a:srgbClr val="000000"/>
                </a:solidFill>
                <a:latin typeface="Corbel"/>
              </a:rPr>
              <a:t> of programmers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we all have </a:t>
            </a:r>
            <a:r>
              <a:rPr b="1" lang="en-US" sz="2400">
                <a:solidFill>
                  <a:srgbClr val="000000"/>
                </a:solidFill>
                <a:latin typeface="Corbel"/>
              </a:rPr>
              <a:t>INDIVIDUAL ACCOUNTS </a:t>
            </a:r>
            <a:r>
              <a:rPr lang="en-US" sz="2400">
                <a:solidFill>
                  <a:srgbClr val="000000"/>
                </a:solidFill>
                <a:latin typeface="Corbel"/>
              </a:rPr>
              <a:t>and put our codebases on our Github account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you can follow users and star your favorite projects</a:t>
            </a:r>
            <a:endParaRPr/>
          </a:p>
          <a:p>
            <a:pPr>
              <a:lnSpc>
                <a:spcPct val="100000"/>
              </a:lnSpc>
              <a:buSzPct val="1450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orbel"/>
              </a:rPr>
              <a:t>developers can </a:t>
            </a:r>
            <a:r>
              <a:rPr b="1" lang="en-US" sz="2400">
                <a:solidFill>
                  <a:srgbClr val="000000"/>
                </a:solidFill>
                <a:latin typeface="Corbel"/>
              </a:rPr>
              <a:t>ACCESS</a:t>
            </a:r>
            <a:r>
              <a:rPr lang="en-US" sz="2400">
                <a:solidFill>
                  <a:srgbClr val="000000"/>
                </a:solidFill>
                <a:latin typeface="Corbel"/>
              </a:rPr>
              <a:t> codebases on other </a:t>
            </a:r>
            <a:r>
              <a:rPr b="1" lang="en-US" sz="2400">
                <a:solidFill>
                  <a:srgbClr val="000000"/>
                </a:solidFill>
                <a:latin typeface="Corbel"/>
              </a:rPr>
              <a:t>PUBLIC ACCOUNTS</a:t>
            </a:r>
            <a:endParaRPr/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91920" y="5400"/>
            <a:ext cx="5199480" cy="2729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80040" y="753120"/>
            <a:ext cx="9613080" cy="10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  <a:latin typeface="Trebuchet MS"/>
              </a:rPr>
              <a:t>Descriptive vs Inferential Statistics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680040" y="2149920"/>
            <a:ext cx="9613080" cy="430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  <a:buFont typeface="Arial"/>
              <a:buChar char="•"/>
            </a:pPr>
            <a:r>
              <a:rPr b="1" lang="en-US" sz="2400">
                <a:solidFill>
                  <a:srgbClr val="ffffff"/>
                </a:solidFill>
                <a:latin typeface="Trebuchet MS"/>
              </a:rPr>
              <a:t>Descriptive Statistics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rebuchet MS"/>
              </a:rPr>
              <a:t>  </a:t>
            </a:r>
            <a:r>
              <a:rPr b="1" lang="en-US" sz="2400">
                <a:solidFill>
                  <a:srgbClr val="ffffff"/>
                </a:solidFill>
                <a:latin typeface="Trebuchet MS"/>
              </a:rPr>
              <a:t>It is all about Frequency Distribution!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rebuchet MS"/>
              </a:rPr>
              <a:t>* Only used for univariate analysis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00" name="Picture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9640" y="3234240"/>
            <a:ext cx="3288960" cy="2502000"/>
          </a:xfrm>
          <a:prstGeom prst="rect">
            <a:avLst/>
          </a:prstGeom>
          <a:ln>
            <a:noFill/>
          </a:ln>
        </p:spPr>
      </p:pic>
      <p:pic>
        <p:nvPicPr>
          <p:cNvPr id="101" name="Picture 4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282320" y="3329640"/>
            <a:ext cx="8148240" cy="250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0240" y="2131200"/>
            <a:ext cx="7040160" cy="4177800"/>
          </a:xfrm>
          <a:prstGeom prst="rect">
            <a:avLst/>
          </a:prstGeom>
          <a:ln w="31680">
            <a:solidFill>
              <a:srgbClr val="00b0f0"/>
            </a:solidFill>
            <a:round/>
          </a:ln>
        </p:spPr>
      </p:pic>
      <p:pic>
        <p:nvPicPr>
          <p:cNvPr id="103" name="图片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847760" y="2155320"/>
            <a:ext cx="6915600" cy="4153680"/>
          </a:xfrm>
          <a:prstGeom prst="rect">
            <a:avLst/>
          </a:prstGeom>
          <a:ln w="38160">
            <a:solidFill>
              <a:srgbClr val="00b0f0"/>
            </a:solidFill>
            <a:round/>
          </a:ln>
        </p:spPr>
      </p:pic>
      <p:pic>
        <p:nvPicPr>
          <p:cNvPr id="104" name="图片 7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9715320" y="78840"/>
            <a:ext cx="1977120" cy="2807640"/>
          </a:xfrm>
          <a:prstGeom prst="rect">
            <a:avLst/>
          </a:prstGeom>
          <a:ln w="25560">
            <a:solidFill>
              <a:srgbClr val="ffffff"/>
            </a:solidFill>
            <a:round/>
          </a:ln>
        </p:spPr>
      </p:pic>
      <p:sp>
        <p:nvSpPr>
          <p:cNvPr id="105" name="CustomShape 1"/>
          <p:cNvSpPr/>
          <p:nvPr/>
        </p:nvSpPr>
        <p:spPr>
          <a:xfrm>
            <a:off x="2512800" y="770400"/>
            <a:ext cx="7613640" cy="103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3200">
                <a:solidFill>
                  <a:srgbClr val="ffffff"/>
                </a:solidFill>
                <a:latin typeface="Trebuchet MS"/>
              </a:rPr>
              <a:t>Statistics with python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Trebuchet MS"/>
              </a:rPr>
              <a:t>“</a:t>
            </a:r>
            <a:r>
              <a:rPr lang="en-US" sz="2000">
                <a:solidFill>
                  <a:srgbClr val="ffffff"/>
                </a:solidFill>
                <a:latin typeface="Trebuchet MS"/>
              </a:rPr>
              <a:t>Life is short, use python.”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80040" y="753120"/>
            <a:ext cx="9613080" cy="10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lang="en-US" sz="3600">
                <a:solidFill>
                  <a:srgbClr val="ffffff"/>
                </a:solidFill>
                <a:latin typeface="Trebuchet MS"/>
              </a:rPr>
              <a:t>Skewness and Central tendency</a:t>
            </a:r>
            <a:endParaRPr/>
          </a:p>
          <a:p>
            <a:pPr>
              <a:lnSpc>
                <a:spcPct val="100000"/>
              </a:lnSpc>
            </a:pPr>
            <a:r>
              <a:rPr lang="en-US" sz="2800">
                <a:solidFill>
                  <a:srgbClr val="d0cece"/>
                </a:solidFill>
                <a:latin typeface="Trebuchet MS"/>
              </a:rPr>
              <a:t>with numpy, scipy and matplotlib</a:t>
            </a:r>
            <a:endParaRPr/>
          </a:p>
        </p:txBody>
      </p:sp>
      <p:pic>
        <p:nvPicPr>
          <p:cNvPr id="107" name="图片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73240" y="3061800"/>
            <a:ext cx="3749400" cy="2518920"/>
          </a:xfrm>
          <a:prstGeom prst="rect">
            <a:avLst/>
          </a:prstGeom>
          <a:ln>
            <a:noFill/>
          </a:ln>
        </p:spPr>
      </p:pic>
      <p:pic>
        <p:nvPicPr>
          <p:cNvPr id="108" name="图片 1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57080" y="3061800"/>
            <a:ext cx="3749040" cy="2518920"/>
          </a:xfrm>
          <a:prstGeom prst="rect">
            <a:avLst/>
          </a:prstGeom>
          <a:ln>
            <a:noFill/>
          </a:ln>
        </p:spPr>
      </p:pic>
      <p:pic>
        <p:nvPicPr>
          <p:cNvPr id="109" name="图片 13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085640" y="3061800"/>
            <a:ext cx="3809160" cy="2518920"/>
          </a:xfrm>
          <a:prstGeom prst="rect">
            <a:avLst/>
          </a:prstGeom>
          <a:ln>
            <a:noFill/>
          </a:ln>
        </p:spPr>
      </p:pic>
      <p:sp>
        <p:nvSpPr>
          <p:cNvPr id="110" name="CustomShape 2"/>
          <p:cNvSpPr/>
          <p:nvPr/>
        </p:nvSpPr>
        <p:spPr>
          <a:xfrm>
            <a:off x="912600" y="2220120"/>
            <a:ext cx="326232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rebuchet MS"/>
              </a:rPr>
              <a:t>Negatively Skewed</a:t>
            </a:r>
            <a:endParaRPr/>
          </a:p>
        </p:txBody>
      </p:sp>
      <p:sp>
        <p:nvSpPr>
          <p:cNvPr id="111" name="CustomShape 3"/>
          <p:cNvSpPr/>
          <p:nvPr/>
        </p:nvSpPr>
        <p:spPr>
          <a:xfrm>
            <a:off x="8509320" y="2220120"/>
            <a:ext cx="299700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rebuchet MS"/>
              </a:rPr>
              <a:t>Positively Skewed</a:t>
            </a:r>
            <a:endParaRPr/>
          </a:p>
        </p:txBody>
      </p:sp>
      <p:sp>
        <p:nvSpPr>
          <p:cNvPr id="112" name="CustomShape 4"/>
          <p:cNvSpPr/>
          <p:nvPr/>
        </p:nvSpPr>
        <p:spPr>
          <a:xfrm>
            <a:off x="5119920" y="2220120"/>
            <a:ext cx="195084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ff"/>
                </a:solidFill>
                <a:latin typeface="Trebuchet MS"/>
              </a:rPr>
              <a:t>Symmetric</a:t>
            </a:r>
            <a:endParaRPr/>
          </a:p>
        </p:txBody>
      </p:sp>
      <p:sp>
        <p:nvSpPr>
          <p:cNvPr id="113" name="CustomShape 5"/>
          <p:cNvSpPr/>
          <p:nvPr/>
        </p:nvSpPr>
        <p:spPr>
          <a:xfrm>
            <a:off x="4237920" y="5892120"/>
            <a:ext cx="3969000" cy="820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00"/>
                </a:solidFill>
                <a:latin typeface="Trebuchet MS"/>
              </a:rPr>
              <a:t>mean == median == mode</a:t>
            </a:r>
            <a:endParaRPr/>
          </a:p>
        </p:txBody>
      </p:sp>
      <p:sp>
        <p:nvSpPr>
          <p:cNvPr id="114" name="CustomShape 6"/>
          <p:cNvSpPr/>
          <p:nvPr/>
        </p:nvSpPr>
        <p:spPr>
          <a:xfrm>
            <a:off x="489960" y="5892120"/>
            <a:ext cx="374688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00"/>
                </a:solidFill>
                <a:latin typeface="Trebuchet MS"/>
              </a:rPr>
              <a:t>mean &lt; median &lt; mode</a:t>
            </a:r>
            <a:endParaRPr/>
          </a:p>
        </p:txBody>
      </p:sp>
      <p:sp>
        <p:nvSpPr>
          <p:cNvPr id="115" name="CustomShape 7"/>
          <p:cNvSpPr/>
          <p:nvPr/>
        </p:nvSpPr>
        <p:spPr>
          <a:xfrm>
            <a:off x="8218440" y="5892120"/>
            <a:ext cx="3846240" cy="45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>
                <a:solidFill>
                  <a:srgbClr val="ffff00"/>
                </a:solidFill>
                <a:latin typeface="Trebuchet MS"/>
              </a:rPr>
              <a:t>mode &lt; median &lt; mean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