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7F7"/>
    <a:srgbClr val="AADBDF"/>
    <a:srgbClr val="F67E7D"/>
    <a:srgbClr val="0B5F6A"/>
    <a:srgbClr val="31A9C1"/>
    <a:srgbClr val="DEC6AC"/>
    <a:srgbClr val="444442"/>
    <a:srgbClr val="BBA68B"/>
    <a:srgbClr val="608981"/>
    <a:srgbClr val="869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 varScale="1">
        <p:scale>
          <a:sx n="79" d="100"/>
          <a:sy n="79" d="100"/>
        </p:scale>
        <p:origin x="5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0:29:46.108"/>
    </inkml:context>
    <inkml:brush xml:id="br0">
      <inkml:brushProperty name="width" value="0.05" units="cm"/>
      <inkml:brushProperty name="height" value="0.05" units="cm"/>
      <inkml:brushProperty name="color" value="#869CF1"/>
    </inkml:brush>
  </inkml:definitions>
  <inkml:trace contextRef="#ctx0" brushRef="#br0">1 4 16,'0'0'251,"22"-4"5117,-20 4-5224,-2 0 0,6 2 107,-1 1 0,1 0 1,-1 0-1,0 0 0,0 0 1,0 1-1,-1 0 0,1 0 1,-1 0-1,2 2-251,69 90 1003,-69-88-986,-1-1 1,0 1-1,-1 0 0,0 0 1,0 1-1,-1-1 1,0 1-1,0 0 0,-1 0-17,3 9 15,5 40 401,-8-7-597,0 16 447,-2-60-15,0-9-942,-1-1-1,1 1 1,-1 0 0,1-1 0,-1 1-1,0 0 1,0 0 0,0-1-1,0 1 1,-1 0 0,1-1 691,-4-5-1595,2 2 448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790F-92C1-4A31-AD62-361998DFC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4AF6B-6244-46B9-9E30-D67E72ABD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2068C-0D85-4488-BB06-F57869F7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7602-AA39-4180-B967-5E162F60F31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EF9DA-B4CC-4FBB-95F5-9BBAB331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8E432-37DE-4546-A2CE-C3EE85F6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0172-3121-48E9-BFCB-8EE1F0243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8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C6950-17CA-4A3C-9AAB-6599C991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7DF0F-5C7C-4B0B-ADD5-7E3B23197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F867A-1873-463E-A43A-3FE3F716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7602-AA39-4180-B967-5E162F60F31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9A9B9-FA58-42DC-96BF-74249ED4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A0F17-9210-4F67-B10C-98365E2F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0172-3121-48E9-BFCB-8EE1F0243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262C21-ADA4-47B4-8FB1-E78798EF1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8AB0D-3CF3-4340-862F-FC47BF717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9F169-959D-4E76-B214-4C147019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7602-AA39-4180-B967-5E162F60F31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F1B01-03DB-4745-A688-C4A1CD52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136FA-1F8E-4040-8C52-F3A21670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0172-3121-48E9-BFCB-8EE1F0243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1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4405-FAAE-43D3-9102-0F65C16E5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D17E-5F31-452B-A1F9-2A0FEC346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98353-003F-4AD0-B40D-181D7C98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7602-AA39-4180-B967-5E162F60F31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6733A-765C-4028-A044-E28D4800C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CFC11-8A60-4884-A96F-661E6A26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0172-3121-48E9-BFCB-8EE1F0243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8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7E61-262D-4C4C-825B-833FF309B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9CDC0-79A5-4BD8-B724-2FAFC1CAC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AA11A-A54D-4AA3-B871-6549B1F0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7602-AA39-4180-B967-5E162F60F31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AB7EC-BAA0-489D-8790-CA6EF749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12212-1D8C-46D3-85B0-9ED88C0B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0172-3121-48E9-BFCB-8EE1F0243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1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1EE3-70B3-4552-BAF4-D5C184E6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73A1C-B62D-4072-9009-57B75FD5F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0B8B7-9A68-49F5-A898-51B3339D3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5977A-02A7-4B16-AC1F-EC8ECD9FA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7602-AA39-4180-B967-5E162F60F31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28A26-FBC0-4599-95EC-E0611989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76815-4831-4342-B3DA-3D88FCD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0172-3121-48E9-BFCB-8EE1F0243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5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F887-FEBE-4A6E-B08B-2B5F6A59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D03BE-9FC7-4467-9DDA-883FB08C7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5250E-1419-44C8-A877-8A2101FFF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C368FA-58AC-4BE5-AE83-2F01CF8CD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CF74AB-F5DE-4E09-94AB-33A8A5743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CDFE7F-F93D-4E57-ADE1-529177AC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7602-AA39-4180-B967-5E162F60F31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FF85D-25ED-4126-8AE4-8D272B4F3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6A2BC-A139-497C-AA37-D8C5C004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0172-3121-48E9-BFCB-8EE1F0243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0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E9D5-6116-4BA9-92BB-FF5A2CFE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B35B5-7A56-4A8B-AF9A-089CC5EF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7602-AA39-4180-B967-5E162F60F31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92944-428D-46F8-A206-C5AD7B4E0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3952A-5723-4DE5-B416-E26EE1F1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0172-3121-48E9-BFCB-8EE1F0243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FE356-0775-4BD9-963E-38F9C59E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7602-AA39-4180-B967-5E162F60F31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71E70-5B64-4EBC-ADD2-67EA9D42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FB454-9D72-428E-9CE0-1D2709F5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0172-3121-48E9-BFCB-8EE1F0243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1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CB52-2C32-4717-B078-D6A489611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DE4A8-5899-4678-97D6-592A0CF73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5E9D5-4102-49D7-BE87-79CEF0EB8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40195-7119-4CA0-BA17-E36C83A8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7602-AA39-4180-B967-5E162F60F31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73021-6E41-4289-91E0-B02E6F17C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1DF5E-86A1-428B-A97D-097F8484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0172-3121-48E9-BFCB-8EE1F0243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3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480E-02BC-4034-9DDB-AEC0CD2D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34226-1394-442C-823F-B8FC4F7BA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322BD-6CE9-44AB-BB8E-35643081A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D2A68-14E7-4E11-8AE9-8D28F729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7602-AA39-4180-B967-5E162F60F31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34EAB-27A9-4C0E-8120-31E3A8D8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74EC9-B2F1-459D-A250-2C28FBC5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0172-3121-48E9-BFCB-8EE1F0243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0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1CB6C1-8A23-46C3-B0E4-179B85336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1F4E7-35E3-43BB-8BB6-7B9F852D2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5B1F3-56D5-430A-AF59-E3233F3A8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B7602-AA39-4180-B967-5E162F60F31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50AC0-F09F-4051-A22A-BDD77C87A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DA037-6395-44F7-A4CD-CCC00EF61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0172-3121-48E9-BFCB-8EE1F0243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2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1" Type="http://schemas.openxmlformats.org/officeDocument/2006/relationships/image" Target="../media/image41.png"/><Relationship Id="rId47" Type="http://schemas.openxmlformats.org/officeDocument/2006/relationships/image" Target="../media/image38.png"/><Relationship Id="rId50" Type="http://schemas.openxmlformats.org/officeDocument/2006/relationships/image" Target="../media/image40.emf"/><Relationship Id="rId55" Type="http://schemas.openxmlformats.org/officeDocument/2006/relationships/image" Target="../media/image45.png"/><Relationship Id="rId34" Type="http://schemas.openxmlformats.org/officeDocument/2006/relationships/image" Target="../media/image27.png"/><Relationship Id="rId46" Type="http://schemas.openxmlformats.org/officeDocument/2006/relationships/image" Target="../media/image37.png"/><Relationship Id="rId33" Type="http://schemas.openxmlformats.org/officeDocument/2006/relationships/image" Target="../media/image26.png"/><Relationship Id="rId38" Type="http://schemas.openxmlformats.org/officeDocument/2006/relationships/image" Target="../media/image30.png"/><Relationship Id="rId16" Type="http://schemas.openxmlformats.org/officeDocument/2006/relationships/image" Target="../media/image14.png"/><Relationship Id="rId54" Type="http://schemas.openxmlformats.org/officeDocument/2006/relationships/image" Target="../media/image4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5" Type="http://schemas.openxmlformats.org/officeDocument/2006/relationships/image" Target="../media/image36.png"/><Relationship Id="rId53" Type="http://schemas.openxmlformats.org/officeDocument/2006/relationships/image" Target="../media/image43.png"/><Relationship Id="rId40" Type="http://schemas.openxmlformats.org/officeDocument/2006/relationships/image" Target="../media/image31.png"/><Relationship Id="rId32" Type="http://schemas.openxmlformats.org/officeDocument/2006/relationships/image" Target="../media/image25.png"/><Relationship Id="rId37" Type="http://schemas.openxmlformats.org/officeDocument/2006/relationships/image" Target="../media/image29.png"/><Relationship Id="rId58" Type="http://schemas.openxmlformats.org/officeDocument/2006/relationships/image" Target="../media/image48.png"/><Relationship Id="rId49" Type="http://schemas.openxmlformats.org/officeDocument/2006/relationships/customXml" Target="../ink/ink1.xml"/><Relationship Id="rId36" Type="http://schemas.openxmlformats.org/officeDocument/2006/relationships/image" Target="../media/image28.png"/><Relationship Id="rId57" Type="http://schemas.openxmlformats.org/officeDocument/2006/relationships/image" Target="../media/image47.png"/><Relationship Id="rId52" Type="http://schemas.openxmlformats.org/officeDocument/2006/relationships/image" Target="../media/image42.png"/><Relationship Id="rId19" Type="http://schemas.openxmlformats.org/officeDocument/2006/relationships/image" Target="../media/image15.png"/><Relationship Id="rId44" Type="http://schemas.openxmlformats.org/officeDocument/2006/relationships/image" Target="../media/image35.png"/><Relationship Id="rId48" Type="http://schemas.openxmlformats.org/officeDocument/2006/relationships/image" Target="../media/image39.png"/><Relationship Id="rId56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3D9746-CF96-4560-B32E-EDD6A1D4643B}"/>
              </a:ext>
            </a:extLst>
          </p:cNvPr>
          <p:cNvSpPr/>
          <p:nvPr/>
        </p:nvSpPr>
        <p:spPr>
          <a:xfrm>
            <a:off x="4613651" y="0"/>
            <a:ext cx="2185147" cy="333487"/>
          </a:xfrm>
          <a:prstGeom prst="rect">
            <a:avLst/>
          </a:prstGeom>
          <a:solidFill>
            <a:srgbClr val="DEC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9863CB-AEE7-4B6E-A587-3432482EFA21}"/>
              </a:ext>
            </a:extLst>
          </p:cNvPr>
          <p:cNvSpPr/>
          <p:nvPr/>
        </p:nvSpPr>
        <p:spPr>
          <a:xfrm>
            <a:off x="2428504" y="295796"/>
            <a:ext cx="2185147" cy="1699688"/>
          </a:xfrm>
          <a:prstGeom prst="rect">
            <a:avLst/>
          </a:prstGeom>
          <a:solidFill>
            <a:srgbClr val="FD9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D16B4F-0B54-4D81-A9C5-619A806517A6}"/>
              </a:ext>
            </a:extLst>
          </p:cNvPr>
          <p:cNvSpPr/>
          <p:nvPr/>
        </p:nvSpPr>
        <p:spPr>
          <a:xfrm>
            <a:off x="2428504" y="0"/>
            <a:ext cx="2185147" cy="333488"/>
          </a:xfrm>
          <a:prstGeom prst="rect">
            <a:avLst/>
          </a:prstGeom>
          <a:solidFill>
            <a:srgbClr val="2B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071A0A-C16F-4176-B64F-D73D039794B6}"/>
              </a:ext>
            </a:extLst>
          </p:cNvPr>
          <p:cNvSpPr/>
          <p:nvPr/>
        </p:nvSpPr>
        <p:spPr>
          <a:xfrm>
            <a:off x="0" y="363911"/>
            <a:ext cx="2428504" cy="16235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CCFD4D-7413-4130-B116-51920C1E56ED}"/>
              </a:ext>
            </a:extLst>
          </p:cNvPr>
          <p:cNvSpPr/>
          <p:nvPr/>
        </p:nvSpPr>
        <p:spPr>
          <a:xfrm>
            <a:off x="0" y="0"/>
            <a:ext cx="2428504" cy="369794"/>
          </a:xfrm>
          <a:prstGeom prst="rect">
            <a:avLst/>
          </a:prstGeom>
          <a:solidFill>
            <a:srgbClr val="869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B9CC38-CA30-4EA4-960F-2C7B209C7C84}"/>
              </a:ext>
            </a:extLst>
          </p:cNvPr>
          <p:cNvSpPr/>
          <p:nvPr/>
        </p:nvSpPr>
        <p:spPr>
          <a:xfrm>
            <a:off x="4613650" y="333487"/>
            <a:ext cx="2185147" cy="1657330"/>
          </a:xfrm>
          <a:prstGeom prst="rect">
            <a:avLst/>
          </a:prstGeom>
          <a:solidFill>
            <a:srgbClr val="AADB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3F9A39-69D0-4668-A7DB-7C98206E00D7}"/>
              </a:ext>
            </a:extLst>
          </p:cNvPr>
          <p:cNvSpPr txBox="1"/>
          <p:nvPr/>
        </p:nvSpPr>
        <p:spPr>
          <a:xfrm>
            <a:off x="0" y="-61285"/>
            <a:ext cx="36516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xkcd" pitchFamily="50" charset="0"/>
              </a:rPr>
              <a:t>Two Element </a:t>
            </a:r>
          </a:p>
          <a:p>
            <a:r>
              <a:rPr lang="en-US" sz="1100" dirty="0">
                <a:solidFill>
                  <a:schemeClr val="bg1"/>
                </a:solidFill>
                <a:latin typeface="xkcd" pitchFamily="50" charset="0"/>
              </a:rPr>
              <a:t>Interferometer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2D69165-A3AD-4326-9D8D-02BF04F9EBEB}"/>
                  </a:ext>
                </a:extLst>
              </p:cNvPr>
              <p:cNvSpPr/>
              <p:nvPr/>
            </p:nvSpPr>
            <p:spPr>
              <a:xfrm>
                <a:off x="1369174" y="778394"/>
                <a:ext cx="1059329" cy="3689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sz="800" i="0">
                          <a:latin typeface="Cambria Math" panose="02040503050406030204" pitchFamily="18" charset="0"/>
                        </a:rPr>
                        <m:t>=2.5×</m:t>
                      </m:r>
                      <m:sSup>
                        <m:sSup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800" i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2D69165-A3AD-4326-9D8D-02BF04F9E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174" y="778394"/>
                <a:ext cx="1059329" cy="36894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02823BC-FB9F-484D-AB3F-6B300C867DB8}"/>
                  </a:ext>
                </a:extLst>
              </p:cNvPr>
              <p:cNvSpPr/>
              <p:nvPr/>
            </p:nvSpPr>
            <p:spPr>
              <a:xfrm>
                <a:off x="1392571" y="366227"/>
                <a:ext cx="1101327" cy="3579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r>
                            <a:rPr lang="en-US" sz="800" i="0">
                              <a:latin typeface="Cambria Math" panose="02040503050406030204" pitchFamily="18" charset="0"/>
                            </a:rPr>
                            <m:t> ⋅</m:t>
                          </m:r>
                          <m:acc>
                            <m:accPr>
                              <m:chr m:val="̂"/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num>
                        <m:den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sz="8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800" i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800" i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8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8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02823BC-FB9F-484D-AB3F-6B300C867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571" y="366227"/>
                <a:ext cx="1101327" cy="357918"/>
              </a:xfrm>
              <a:prstGeom prst="rect">
                <a:avLst/>
              </a:prstGeom>
              <a:blipFill>
                <a:blip r:embed="rId45"/>
                <a:stretch>
                  <a:fillRect t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CB0D3B1-CA72-49B7-8037-9C756227241D}"/>
                  </a:ext>
                </a:extLst>
              </p:cNvPr>
              <p:cNvSpPr/>
              <p:nvPr/>
            </p:nvSpPr>
            <p:spPr>
              <a:xfrm>
                <a:off x="155815" y="1329297"/>
                <a:ext cx="1317348" cy="276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800">
                        <a:latin typeface="Cambria Math" panose="02040503050406030204" pitchFamily="18" charset="0"/>
                      </a:rPr>
                      <m:t>𝑉𝑐𝑜𝑠</m:t>
                    </m:r>
                    <m:d>
                      <m:d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8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80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800" i="1" dirty="0">
                    <a:latin typeface="Cambria Math" panose="02040503050406030204" pitchFamily="18" charset="0"/>
                  </a:rPr>
                  <a:t> T1</a:t>
                </a:r>
                <a:endParaRPr lang="en-US" sz="10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CB0D3B1-CA72-49B7-8037-9C75622724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15" y="1329297"/>
                <a:ext cx="1317348" cy="276551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649DD85-0F3F-418F-9D8A-CCAF5E41E78E}"/>
                  </a:ext>
                </a:extLst>
              </p:cNvPr>
              <p:cNvSpPr/>
              <p:nvPr/>
            </p:nvSpPr>
            <p:spPr>
              <a:xfrm>
                <a:off x="155815" y="1520878"/>
                <a:ext cx="1314142" cy="2312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800">
                        <a:latin typeface="Cambria Math" panose="02040503050406030204" pitchFamily="18" charset="0"/>
                      </a:rPr>
                      <m:t>𝑉𝑐𝑜𝑠</m:t>
                    </m:r>
                    <m:d>
                      <m:d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800" i="1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800" i="1" dirty="0">
                    <a:latin typeface="Cambria Math" panose="02040503050406030204" pitchFamily="18" charset="0"/>
                  </a:rPr>
                  <a:t>         T2</a:t>
                </a:r>
                <a:endParaRPr lang="en-US" sz="10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649DD85-0F3F-418F-9D8A-CCAF5E41E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15" y="1520878"/>
                <a:ext cx="1314142" cy="231282"/>
              </a:xfrm>
              <a:prstGeom prst="rect">
                <a:avLst/>
              </a:prstGeom>
              <a:blipFill>
                <a:blip r:embed="rId4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3CA43C9-5CD1-462C-BC5C-BEEB7A2CFC5C}"/>
              </a:ext>
            </a:extLst>
          </p:cNvPr>
          <p:cNvCxnSpPr>
            <a:cxnSpLocks/>
          </p:cNvCxnSpPr>
          <p:nvPr/>
        </p:nvCxnSpPr>
        <p:spPr>
          <a:xfrm>
            <a:off x="70520" y="1153962"/>
            <a:ext cx="100940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4FE17B6-27D5-41A2-B8DA-432BF75A1DDD}"/>
              </a:ext>
            </a:extLst>
          </p:cNvPr>
          <p:cNvCxnSpPr>
            <a:cxnSpLocks/>
          </p:cNvCxnSpPr>
          <p:nvPr/>
        </p:nvCxnSpPr>
        <p:spPr>
          <a:xfrm flipV="1">
            <a:off x="70520" y="498916"/>
            <a:ext cx="461086" cy="655046"/>
          </a:xfrm>
          <a:prstGeom prst="line">
            <a:avLst/>
          </a:prstGeom>
          <a:ln>
            <a:solidFill>
              <a:srgbClr val="869CF1"/>
            </a:solidFill>
            <a:prstDash val="dash"/>
            <a:headEnd type="non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D43F60-6B18-4835-8365-F31D05CA5FE3}"/>
              </a:ext>
            </a:extLst>
          </p:cNvPr>
          <p:cNvCxnSpPr>
            <a:cxnSpLocks/>
          </p:cNvCxnSpPr>
          <p:nvPr/>
        </p:nvCxnSpPr>
        <p:spPr>
          <a:xfrm flipV="1">
            <a:off x="1062306" y="627793"/>
            <a:ext cx="312551" cy="526170"/>
          </a:xfrm>
          <a:prstGeom prst="line">
            <a:avLst/>
          </a:prstGeom>
          <a:ln>
            <a:solidFill>
              <a:srgbClr val="869CF1"/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480C82-B8AB-4A71-9D98-53E40F961E53}"/>
              </a:ext>
            </a:extLst>
          </p:cNvPr>
          <p:cNvCxnSpPr>
            <a:cxnSpLocks/>
          </p:cNvCxnSpPr>
          <p:nvPr/>
        </p:nvCxnSpPr>
        <p:spPr>
          <a:xfrm flipH="1" flipV="1">
            <a:off x="416678" y="667857"/>
            <a:ext cx="645628" cy="48610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A1A945-510D-4DE3-ABCB-A25C3933429D}"/>
                  </a:ext>
                </a:extLst>
              </p:cNvPr>
              <p:cNvSpPr txBox="1"/>
              <p:nvPr/>
            </p:nvSpPr>
            <p:spPr>
              <a:xfrm>
                <a:off x="155815" y="896793"/>
                <a:ext cx="28943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A1A945-510D-4DE3-ABCB-A25C39334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15" y="896793"/>
                <a:ext cx="289438" cy="246221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9C693BF-6914-45DB-98EC-B8DFC6727E40}"/>
                  </a:ext>
                </a:extLst>
              </p14:cNvPr>
              <p14:cNvContentPartPr/>
              <p14:nvPr/>
            </p14:nvContentPartPr>
            <p14:xfrm>
              <a:off x="180968" y="995542"/>
              <a:ext cx="77040" cy="151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9C693BF-6914-45DB-98EC-B8DFC6727E4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71968" y="986542"/>
                <a:ext cx="9468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A4C0031-936E-4399-A8C6-6CA5BBD7215E}"/>
                  </a:ext>
                </a:extLst>
              </p:cNvPr>
              <p:cNvSpPr txBox="1"/>
              <p:nvPr/>
            </p:nvSpPr>
            <p:spPr>
              <a:xfrm>
                <a:off x="453873" y="312828"/>
                <a:ext cx="3043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A4C0031-936E-4399-A8C6-6CA5BBD72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73" y="312828"/>
                <a:ext cx="304314" cy="246221"/>
              </a:xfrm>
              <a:prstGeom prst="rect">
                <a:avLst/>
              </a:prstGeom>
              <a:blipFill>
                <a:blip r:embed="rId51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63637D-FC86-4DA8-B2CC-A44B70854933}"/>
                  </a:ext>
                </a:extLst>
              </p:cNvPr>
              <p:cNvSpPr txBox="1"/>
              <p:nvPr/>
            </p:nvSpPr>
            <p:spPr>
              <a:xfrm>
                <a:off x="393163" y="1122978"/>
                <a:ext cx="320152" cy="269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63637D-FC86-4DA8-B2CC-A44B70854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63" y="1122978"/>
                <a:ext cx="320152" cy="269626"/>
              </a:xfrm>
              <a:prstGeom prst="rect">
                <a:avLst/>
              </a:prstGeom>
              <a:blipFill>
                <a:blip r:embed="rId52"/>
                <a:stretch>
                  <a:fillRect t="-9091" r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779B57-9E0E-44B3-9222-3995FA2AE05F}"/>
                  </a:ext>
                </a:extLst>
              </p:cNvPr>
              <p:cNvSpPr txBox="1"/>
              <p:nvPr/>
            </p:nvSpPr>
            <p:spPr>
              <a:xfrm>
                <a:off x="-65394" y="1091995"/>
                <a:ext cx="3624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779B57-9E0E-44B3-9222-3995FA2AE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394" y="1091995"/>
                <a:ext cx="362407" cy="246221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797F584-6794-46EB-9332-34827B298BC3}"/>
                  </a:ext>
                </a:extLst>
              </p:cNvPr>
              <p:cNvSpPr txBox="1"/>
              <p:nvPr/>
            </p:nvSpPr>
            <p:spPr>
              <a:xfrm>
                <a:off x="946279" y="1091995"/>
                <a:ext cx="3624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797F584-6794-46EB-9332-34827B298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279" y="1091995"/>
                <a:ext cx="362407" cy="246221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DA0BCFD-7F99-424C-8E85-C185C91EB3CF}"/>
              </a:ext>
            </a:extLst>
          </p:cNvPr>
          <p:cNvSpPr txBox="1"/>
          <p:nvPr/>
        </p:nvSpPr>
        <p:spPr>
          <a:xfrm>
            <a:off x="1326262" y="637554"/>
            <a:ext cx="11483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xkcd"/>
              </a:rPr>
              <a:t>Geometric</a:t>
            </a:r>
            <a:r>
              <a:rPr lang="en-US" sz="700" dirty="0">
                <a:latin typeface="xkcd" pitchFamily="50" charset="0"/>
              </a:rPr>
              <a:t> time delay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8EA9968-B0A3-4B72-B460-F7D06826DD18}"/>
                  </a:ext>
                </a:extLst>
              </p:cNvPr>
              <p:cNvSpPr txBox="1"/>
              <p:nvPr/>
            </p:nvSpPr>
            <p:spPr>
              <a:xfrm>
                <a:off x="156736" y="1656930"/>
                <a:ext cx="16971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=&lt;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8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8EA9968-B0A3-4B72-B460-F7D06826D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36" y="1656930"/>
                <a:ext cx="1697149" cy="338554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C476A569-9D8D-431F-A766-06098CE93052}"/>
              </a:ext>
            </a:extLst>
          </p:cNvPr>
          <p:cNvSpPr txBox="1"/>
          <p:nvPr/>
        </p:nvSpPr>
        <p:spPr>
          <a:xfrm rot="16200000">
            <a:off x="-269465" y="1512174"/>
            <a:ext cx="7197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xkcd" pitchFamily="50" charset="0"/>
              </a:rPr>
              <a:t>Response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7E7B1A-7F0E-4EF0-8499-12833AB03131}"/>
              </a:ext>
            </a:extLst>
          </p:cNvPr>
          <p:cNvSpPr txBox="1"/>
          <p:nvPr/>
        </p:nvSpPr>
        <p:spPr>
          <a:xfrm>
            <a:off x="2377682" y="26991"/>
            <a:ext cx="220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xkcd" pitchFamily="50" charset="0"/>
              </a:rPr>
              <a:t>Neutron Degeneracy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6029AC-3589-41A8-99CF-DA7B7F484C32}"/>
              </a:ext>
            </a:extLst>
          </p:cNvPr>
          <p:cNvSpPr txBox="1"/>
          <p:nvPr/>
        </p:nvSpPr>
        <p:spPr>
          <a:xfrm>
            <a:off x="2389270" y="911808"/>
            <a:ext cx="956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xkcd" pitchFamily="50" charset="0"/>
              </a:rPr>
              <a:t>Electron Capture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54F1D6-B46B-4F37-9DD5-566C0A4455DA}"/>
              </a:ext>
            </a:extLst>
          </p:cNvPr>
          <p:cNvSpPr txBox="1"/>
          <p:nvPr/>
        </p:nvSpPr>
        <p:spPr>
          <a:xfrm>
            <a:off x="2389270" y="1146261"/>
            <a:ext cx="581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xkcd" pitchFamily="50" charset="0"/>
              </a:rPr>
              <a:t>Beta Decay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C61DA71-6590-4031-814D-D244D0EB42ED}"/>
                  </a:ext>
                </a:extLst>
              </p:cNvPr>
              <p:cNvSpPr txBox="1"/>
              <p:nvPr/>
            </p:nvSpPr>
            <p:spPr>
              <a:xfrm>
                <a:off x="2936871" y="897569"/>
                <a:ext cx="125820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C61DA71-6590-4031-814D-D244D0EB4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871" y="897569"/>
                <a:ext cx="1258209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9DC24F-2076-447B-9AE8-BC8C8B2584A1}"/>
                  </a:ext>
                </a:extLst>
              </p:cNvPr>
              <p:cNvSpPr txBox="1"/>
              <p:nvPr/>
            </p:nvSpPr>
            <p:spPr>
              <a:xfrm>
                <a:off x="2930333" y="1136295"/>
                <a:ext cx="125820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9DC24F-2076-447B-9AE8-BC8C8B2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333" y="1136295"/>
                <a:ext cx="1258209" cy="261610"/>
              </a:xfrm>
              <a:prstGeom prst="rect">
                <a:avLst/>
              </a:prstGeom>
              <a:blipFill>
                <a:blip r:embed="rId20"/>
                <a:stretch>
                  <a:fillRect r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A7038F84-95E6-45F7-A0AE-58D9AA3E4C66}"/>
              </a:ext>
            </a:extLst>
          </p:cNvPr>
          <p:cNvSpPr txBox="1"/>
          <p:nvPr/>
        </p:nvSpPr>
        <p:spPr>
          <a:xfrm>
            <a:off x="2380992" y="1376985"/>
            <a:ext cx="867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xkcd" pitchFamily="50" charset="0"/>
              </a:rPr>
              <a:t>coulomb repulsion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8E5311-EA41-4708-B4B9-FF7A49822136}"/>
              </a:ext>
            </a:extLst>
          </p:cNvPr>
          <p:cNvSpPr txBox="1"/>
          <p:nvPr/>
        </p:nvSpPr>
        <p:spPr>
          <a:xfrm>
            <a:off x="1350660" y="1063818"/>
            <a:ext cx="11483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xkcd"/>
              </a:rPr>
              <a:t>Angular Resolution</a:t>
            </a:r>
            <a:endParaRPr lang="en-US" sz="700" dirty="0">
              <a:latin typeface="xkcd" pitchFamily="50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7061D2-26F3-4D1E-998D-F7166C38F47A}"/>
              </a:ext>
            </a:extLst>
          </p:cNvPr>
          <p:cNvSpPr txBox="1"/>
          <p:nvPr/>
        </p:nvSpPr>
        <p:spPr>
          <a:xfrm>
            <a:off x="2389269" y="319836"/>
            <a:ext cx="2083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entaur" panose="02030504050205020304" pitchFamily="18" charset="0"/>
              </a:rPr>
              <a:t>Under complete electron degeneracy, there are no vacant states available for an emitted electron to occupy, so neutrons cannot decay back into protons.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E04287-6FAB-4223-8849-2AEF5ECC675A}"/>
              </a:ext>
            </a:extLst>
          </p:cNvPr>
          <p:cNvSpPr txBox="1"/>
          <p:nvPr/>
        </p:nvSpPr>
        <p:spPr>
          <a:xfrm>
            <a:off x="2392445" y="1615711"/>
            <a:ext cx="8675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xkcd" pitchFamily="50" charset="0"/>
              </a:rPr>
              <a:t>Neutron Drip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170ECF-8CFE-4D6F-9F28-600B308CD515}"/>
              </a:ext>
            </a:extLst>
          </p:cNvPr>
          <p:cNvSpPr txBox="1"/>
          <p:nvPr/>
        </p:nvSpPr>
        <p:spPr>
          <a:xfrm>
            <a:off x="2380992" y="1758037"/>
            <a:ext cx="16348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xkcd" pitchFamily="50" charset="0"/>
              </a:rPr>
              <a:t>Minimum Energy Arrangement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DA8F1E-124A-45B2-B602-10A1E1A59F93}"/>
              </a:ext>
            </a:extLst>
          </p:cNvPr>
          <p:cNvSpPr txBox="1"/>
          <p:nvPr/>
        </p:nvSpPr>
        <p:spPr>
          <a:xfrm>
            <a:off x="2826214" y="1374384"/>
            <a:ext cx="21499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entaur" panose="02030504050205020304" pitchFamily="18" charset="0"/>
              </a:rPr>
              <a:t>Electric force between charged bodies.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FD656D-41D9-4242-803C-65A8DE6EB46F}"/>
              </a:ext>
            </a:extLst>
          </p:cNvPr>
          <p:cNvSpPr txBox="1"/>
          <p:nvPr/>
        </p:nvSpPr>
        <p:spPr>
          <a:xfrm>
            <a:off x="3030918" y="1587334"/>
            <a:ext cx="1544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entaur" panose="02030504050205020304" pitchFamily="18" charset="0"/>
              </a:rPr>
              <a:t>Free Neutrons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25A5B29-0329-43B3-AF82-FF0C23E49105}"/>
                  </a:ext>
                </a:extLst>
              </p:cNvPr>
              <p:cNvSpPr/>
              <p:nvPr/>
            </p:nvSpPr>
            <p:spPr>
              <a:xfrm>
                <a:off x="4545694" y="1556928"/>
                <a:ext cx="2470163" cy="3795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𝑓𝑜𝑣</m:t>
                          </m:r>
                        </m:sub>
                      </m:sSub>
                      <m:r>
                        <a:rPr lang="en-US" sz="900" i="0">
                          <a:latin typeface="Cambria Math" panose="02040503050406030204" pitchFamily="18" charset="0"/>
                        </a:rPr>
                        <m:t>=206265 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𝑖𝑥𝑒𝑙𝑠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𝑖𝑥𝑒𝑙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𝑖𝑧𝑒</m:t>
                          </m:r>
                        </m:num>
                        <m:den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𝑓𝑜𝑐𝑎𝑙</m:t>
                          </m:r>
                          <m:r>
                            <a:rPr lang="en-US" sz="9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  <m:r>
                            <a:rPr lang="en-US" sz="900" i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𝑑𝑖𝑎𝑚𝑒𝑡𝑒𝑟</m:t>
                          </m:r>
                        </m:den>
                      </m:f>
                      <m:r>
                        <a:rPr lang="en-US" sz="9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sz="900" i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25A5B29-0329-43B3-AF82-FF0C23E49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694" y="1556928"/>
                <a:ext cx="2470163" cy="379591"/>
              </a:xfrm>
              <a:prstGeom prst="rect">
                <a:avLst/>
              </a:prstGeom>
              <a:blipFill>
                <a:blip r:embed="rId40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9433BF88-EC82-4232-99BA-4CFF6E831C62}"/>
              </a:ext>
            </a:extLst>
          </p:cNvPr>
          <p:cNvSpPr txBox="1"/>
          <p:nvPr/>
        </p:nvSpPr>
        <p:spPr>
          <a:xfrm>
            <a:off x="4568423" y="16496"/>
            <a:ext cx="220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B5F6A"/>
                </a:solidFill>
                <a:latin typeface="xkcd" pitchFamily="50" charset="0"/>
              </a:rPr>
              <a:t>Field Of View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EDA766-0A81-43ED-A2E8-120ECCC7F9A9}"/>
              </a:ext>
            </a:extLst>
          </p:cNvPr>
          <p:cNvCxnSpPr>
            <a:cxnSpLocks/>
          </p:cNvCxnSpPr>
          <p:nvPr/>
        </p:nvCxnSpPr>
        <p:spPr>
          <a:xfrm flipV="1">
            <a:off x="4853940" y="498916"/>
            <a:ext cx="1566564" cy="136958"/>
          </a:xfrm>
          <a:prstGeom prst="line">
            <a:avLst/>
          </a:prstGeom>
          <a:ln w="12700">
            <a:solidFill>
              <a:srgbClr val="0B5F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B4FDB9E-06C1-4E16-AA2D-BE3001E1F271}"/>
              </a:ext>
            </a:extLst>
          </p:cNvPr>
          <p:cNvCxnSpPr>
            <a:cxnSpLocks/>
          </p:cNvCxnSpPr>
          <p:nvPr/>
        </p:nvCxnSpPr>
        <p:spPr>
          <a:xfrm>
            <a:off x="4853940" y="455937"/>
            <a:ext cx="1566564" cy="146172"/>
          </a:xfrm>
          <a:prstGeom prst="line">
            <a:avLst/>
          </a:prstGeom>
          <a:ln w="12700">
            <a:solidFill>
              <a:srgbClr val="0B5F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D12A6E3-4437-49A1-A6BC-9CBE41110D08}"/>
              </a:ext>
            </a:extLst>
          </p:cNvPr>
          <p:cNvCxnSpPr>
            <a:cxnSpLocks/>
          </p:cNvCxnSpPr>
          <p:nvPr/>
        </p:nvCxnSpPr>
        <p:spPr>
          <a:xfrm>
            <a:off x="6420196" y="491919"/>
            <a:ext cx="308" cy="110190"/>
          </a:xfrm>
          <a:prstGeom prst="line">
            <a:avLst/>
          </a:prstGeom>
          <a:ln w="12700">
            <a:solidFill>
              <a:srgbClr val="0B5F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16B2BC9-8483-484D-BC40-CE4F582CCD65}"/>
              </a:ext>
            </a:extLst>
          </p:cNvPr>
          <p:cNvCxnSpPr>
            <a:cxnSpLocks/>
          </p:cNvCxnSpPr>
          <p:nvPr/>
        </p:nvCxnSpPr>
        <p:spPr>
          <a:xfrm>
            <a:off x="4853940" y="455937"/>
            <a:ext cx="0" cy="179937"/>
          </a:xfrm>
          <a:prstGeom prst="line">
            <a:avLst/>
          </a:prstGeom>
          <a:ln w="12700">
            <a:solidFill>
              <a:srgbClr val="0B5F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94D21A0-E3B6-40F8-BD86-CA5FE32D7004}"/>
              </a:ext>
            </a:extLst>
          </p:cNvPr>
          <p:cNvCxnSpPr>
            <a:cxnSpLocks/>
          </p:cNvCxnSpPr>
          <p:nvPr/>
        </p:nvCxnSpPr>
        <p:spPr>
          <a:xfrm flipH="1">
            <a:off x="6421492" y="545186"/>
            <a:ext cx="3" cy="63920"/>
          </a:xfrm>
          <a:prstGeom prst="line">
            <a:avLst/>
          </a:prstGeom>
          <a:ln w="15875">
            <a:solidFill>
              <a:srgbClr val="F67E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903BAED-3880-4165-902E-8315FCBE9EC7}"/>
              </a:ext>
            </a:extLst>
          </p:cNvPr>
          <p:cNvCxnSpPr>
            <a:cxnSpLocks/>
          </p:cNvCxnSpPr>
          <p:nvPr/>
        </p:nvCxnSpPr>
        <p:spPr>
          <a:xfrm>
            <a:off x="5856931" y="548884"/>
            <a:ext cx="563573" cy="53001"/>
          </a:xfrm>
          <a:prstGeom prst="line">
            <a:avLst/>
          </a:prstGeom>
          <a:ln w="15875">
            <a:solidFill>
              <a:srgbClr val="F67E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2" name="TextBox 2061">
                <a:extLst>
                  <a:ext uri="{FF2B5EF4-FFF2-40B4-BE49-F238E27FC236}">
                    <a16:creationId xmlns:a16="http://schemas.microsoft.com/office/drawing/2014/main" id="{0F09AF68-67D9-40FB-A3CF-06E110AD52B3}"/>
                  </a:ext>
                </a:extLst>
              </p:cNvPr>
              <p:cNvSpPr txBox="1"/>
              <p:nvPr/>
            </p:nvSpPr>
            <p:spPr>
              <a:xfrm>
                <a:off x="6376036" y="445158"/>
                <a:ext cx="19781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𝑐𝑐𝑑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62" name="TextBox 2061">
                <a:extLst>
                  <a:ext uri="{FF2B5EF4-FFF2-40B4-BE49-F238E27FC236}">
                    <a16:creationId xmlns:a16="http://schemas.microsoft.com/office/drawing/2014/main" id="{0F09AF68-67D9-40FB-A3CF-06E110AD5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036" y="445158"/>
                <a:ext cx="197812" cy="200055"/>
              </a:xfrm>
              <a:prstGeom prst="rect">
                <a:avLst/>
              </a:prstGeom>
              <a:blipFill>
                <a:blip r:embed="rId32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4" name="Straight Connector 2063">
            <a:extLst>
              <a:ext uri="{FF2B5EF4-FFF2-40B4-BE49-F238E27FC236}">
                <a16:creationId xmlns:a16="http://schemas.microsoft.com/office/drawing/2014/main" id="{3113F3F0-1ABC-4ED0-A1AC-E61769EB0607}"/>
              </a:ext>
            </a:extLst>
          </p:cNvPr>
          <p:cNvCxnSpPr>
            <a:cxnSpLocks/>
          </p:cNvCxnSpPr>
          <p:nvPr/>
        </p:nvCxnSpPr>
        <p:spPr>
          <a:xfrm>
            <a:off x="5856931" y="427673"/>
            <a:ext cx="563265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FCAA828-22E5-4611-9876-D0CBA39CC1A2}"/>
                  </a:ext>
                </a:extLst>
              </p:cNvPr>
              <p:cNvSpPr txBox="1"/>
              <p:nvPr/>
            </p:nvSpPr>
            <p:spPr>
              <a:xfrm>
                <a:off x="5957718" y="262251"/>
                <a:ext cx="197812" cy="208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𝑓𝑜𝑐𝑎𝑙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FCAA828-22E5-4611-9876-D0CBA39CC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718" y="262251"/>
                <a:ext cx="197812" cy="208647"/>
              </a:xfrm>
              <a:prstGeom prst="rect">
                <a:avLst/>
              </a:prstGeom>
              <a:blipFill>
                <a:blip r:embed="rId33"/>
                <a:stretch>
                  <a:fillRect r="-6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CF06D15-0843-4567-A3CC-F45C216CFFBD}"/>
              </a:ext>
            </a:extLst>
          </p:cNvPr>
          <p:cNvCxnSpPr>
            <a:cxnSpLocks/>
          </p:cNvCxnSpPr>
          <p:nvPr/>
        </p:nvCxnSpPr>
        <p:spPr>
          <a:xfrm flipV="1">
            <a:off x="5856931" y="427673"/>
            <a:ext cx="0" cy="42862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CB810B8-26AA-40A1-ACF2-34EB994BA933}"/>
              </a:ext>
            </a:extLst>
          </p:cNvPr>
          <p:cNvCxnSpPr>
            <a:cxnSpLocks/>
          </p:cNvCxnSpPr>
          <p:nvPr/>
        </p:nvCxnSpPr>
        <p:spPr>
          <a:xfrm flipV="1">
            <a:off x="6420196" y="427673"/>
            <a:ext cx="0" cy="42862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4E4BC6F-37C4-49E6-AA31-CBAA9F3770BC}"/>
              </a:ext>
            </a:extLst>
          </p:cNvPr>
          <p:cNvCxnSpPr>
            <a:cxnSpLocks/>
          </p:cNvCxnSpPr>
          <p:nvPr/>
        </p:nvCxnSpPr>
        <p:spPr>
          <a:xfrm>
            <a:off x="5852487" y="552585"/>
            <a:ext cx="566721" cy="0"/>
          </a:xfrm>
          <a:prstGeom prst="line">
            <a:avLst/>
          </a:prstGeom>
          <a:ln w="6350">
            <a:solidFill>
              <a:srgbClr val="F67E7D">
                <a:alpha val="6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0AA802D-325C-422B-A15F-7902A36E6CC0}"/>
                  </a:ext>
                </a:extLst>
              </p:cNvPr>
              <p:cNvSpPr txBox="1"/>
              <p:nvPr/>
            </p:nvSpPr>
            <p:spPr>
              <a:xfrm>
                <a:off x="5213663" y="452360"/>
                <a:ext cx="197812" cy="175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500" b="0" i="1" smtClean="0">
                              <a:latin typeface="Cambria Math" panose="02040503050406030204" pitchFamily="18" charset="0"/>
                            </a:rPr>
                            <m:t>𝑓𝑜𝑣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0AA802D-325C-422B-A15F-7902A36E6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663" y="452360"/>
                <a:ext cx="197812" cy="175433"/>
              </a:xfrm>
              <a:prstGeom prst="rect">
                <a:avLst/>
              </a:prstGeom>
              <a:blipFill>
                <a:blip r:embed="rId34"/>
                <a:stretch>
                  <a:fillRect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3" name="Arc 2072">
            <a:extLst>
              <a:ext uri="{FF2B5EF4-FFF2-40B4-BE49-F238E27FC236}">
                <a16:creationId xmlns:a16="http://schemas.microsoft.com/office/drawing/2014/main" id="{3492CDA6-1008-4E08-8EFA-C2EFAC1F7A2C}"/>
              </a:ext>
            </a:extLst>
          </p:cNvPr>
          <p:cNvSpPr/>
          <p:nvPr/>
        </p:nvSpPr>
        <p:spPr>
          <a:xfrm rot="13592734">
            <a:off x="5578519" y="519194"/>
            <a:ext cx="67548" cy="67211"/>
          </a:xfrm>
          <a:prstGeom prst="arc">
            <a:avLst/>
          </a:prstGeom>
          <a:noFill/>
          <a:ln>
            <a:solidFill>
              <a:srgbClr val="0B5F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DDC631A-6DC1-486C-AF7F-8B97A07343E5}"/>
              </a:ext>
            </a:extLst>
          </p:cNvPr>
          <p:cNvCxnSpPr>
            <a:cxnSpLocks/>
          </p:cNvCxnSpPr>
          <p:nvPr/>
        </p:nvCxnSpPr>
        <p:spPr>
          <a:xfrm>
            <a:off x="4863776" y="548660"/>
            <a:ext cx="1020624" cy="0"/>
          </a:xfrm>
          <a:prstGeom prst="line">
            <a:avLst/>
          </a:prstGeom>
          <a:ln w="6350">
            <a:solidFill>
              <a:srgbClr val="0B5F6A">
                <a:alpha val="6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44A9D04-7289-49E3-B192-86B579F91288}"/>
              </a:ext>
            </a:extLst>
          </p:cNvPr>
          <p:cNvCxnSpPr>
            <a:cxnSpLocks/>
          </p:cNvCxnSpPr>
          <p:nvPr/>
        </p:nvCxnSpPr>
        <p:spPr>
          <a:xfrm flipH="1">
            <a:off x="5068674" y="731204"/>
            <a:ext cx="11064" cy="514399"/>
          </a:xfrm>
          <a:prstGeom prst="line">
            <a:avLst/>
          </a:prstGeom>
          <a:ln w="6350">
            <a:solidFill>
              <a:srgbClr val="F67E7D">
                <a:alpha val="6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9E3C030-C4DA-4A70-B18B-0E23EBF041CE}"/>
              </a:ext>
            </a:extLst>
          </p:cNvPr>
          <p:cNvCxnSpPr>
            <a:cxnSpLocks/>
          </p:cNvCxnSpPr>
          <p:nvPr/>
        </p:nvCxnSpPr>
        <p:spPr>
          <a:xfrm flipH="1">
            <a:off x="4671008" y="710006"/>
            <a:ext cx="410564" cy="520994"/>
          </a:xfrm>
          <a:prstGeom prst="line">
            <a:avLst/>
          </a:prstGeom>
          <a:ln w="15875">
            <a:solidFill>
              <a:srgbClr val="F67E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F30354A-06B4-41EC-89B4-FB3C5474477C}"/>
              </a:ext>
            </a:extLst>
          </p:cNvPr>
          <p:cNvCxnSpPr>
            <a:cxnSpLocks/>
          </p:cNvCxnSpPr>
          <p:nvPr/>
        </p:nvCxnSpPr>
        <p:spPr>
          <a:xfrm flipH="1">
            <a:off x="4670964" y="1226180"/>
            <a:ext cx="402150" cy="0"/>
          </a:xfrm>
          <a:prstGeom prst="line">
            <a:avLst/>
          </a:prstGeom>
          <a:ln w="15875">
            <a:solidFill>
              <a:srgbClr val="F67E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BD7D13B-E436-42CC-8F44-7F6F703D16FC}"/>
                  </a:ext>
                </a:extLst>
              </p:cNvPr>
              <p:cNvSpPr txBox="1"/>
              <p:nvPr/>
            </p:nvSpPr>
            <p:spPr>
              <a:xfrm rot="16200000">
                <a:off x="5015125" y="963417"/>
                <a:ext cx="197812" cy="192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𝑓𝑜𝑐𝑎𝑙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BD7D13B-E436-42CC-8F44-7F6F703D1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015125" y="963417"/>
                <a:ext cx="197812" cy="192040"/>
              </a:xfrm>
              <a:prstGeom prst="rect">
                <a:avLst/>
              </a:prstGeom>
              <a:blipFill>
                <a:blip r:embed="rId36"/>
                <a:stretch>
                  <a:fillRect t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D9A220C-2ED9-49AF-888C-B0D415354FD5}"/>
                  </a:ext>
                </a:extLst>
              </p:cNvPr>
              <p:cNvSpPr txBox="1"/>
              <p:nvPr/>
            </p:nvSpPr>
            <p:spPr>
              <a:xfrm>
                <a:off x="4703467" y="1144997"/>
                <a:ext cx="197812" cy="265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𝑐𝑐𝑑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D9A220C-2ED9-49AF-888C-B0D415354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467" y="1144997"/>
                <a:ext cx="197812" cy="265201"/>
              </a:xfrm>
              <a:prstGeom prst="rect">
                <a:avLst/>
              </a:prstGeom>
              <a:blipFill>
                <a:blip r:embed="rId37"/>
                <a:stretch>
                  <a:fillRect r="-5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 70">
            <a:extLst>
              <a:ext uri="{FF2B5EF4-FFF2-40B4-BE49-F238E27FC236}">
                <a16:creationId xmlns:a16="http://schemas.microsoft.com/office/drawing/2014/main" id="{5FA353D1-A394-4EDF-9F07-B89D807FCEA0}"/>
              </a:ext>
            </a:extLst>
          </p:cNvPr>
          <p:cNvSpPr/>
          <p:nvPr/>
        </p:nvSpPr>
        <p:spPr>
          <a:xfrm rot="8373300">
            <a:off x="5010823" y="742083"/>
            <a:ext cx="65956" cy="88006"/>
          </a:xfrm>
          <a:prstGeom prst="arc">
            <a:avLst/>
          </a:prstGeom>
          <a:ln>
            <a:solidFill>
              <a:srgbClr val="F67E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C0160A6-5E30-4A9F-A78F-15D30BD2B5D5}"/>
                  </a:ext>
                </a:extLst>
              </p:cNvPr>
              <p:cNvSpPr txBox="1"/>
              <p:nvPr/>
            </p:nvSpPr>
            <p:spPr>
              <a:xfrm>
                <a:off x="4775530" y="772417"/>
                <a:ext cx="481171" cy="207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" b="0" i="1" smtClean="0">
                              <a:latin typeface="Cambria Math" panose="02040503050406030204" pitchFamily="18" charset="0"/>
                            </a:rPr>
                            <m:t>𝑓𝑜𝑣</m:t>
                          </m:r>
                        </m:sub>
                      </m:sSub>
                    </m:oMath>
                  </m:oMathPara>
                </a14:m>
                <a:endParaRPr lang="en-US" sz="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C0160A6-5E30-4A9F-A78F-15D30BD2B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530" y="772417"/>
                <a:ext cx="481171" cy="207493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12F283E-3A2E-4070-994C-4AA292CAD803}"/>
                  </a:ext>
                </a:extLst>
              </p:cNvPr>
              <p:cNvSpPr txBox="1"/>
              <p:nvPr/>
            </p:nvSpPr>
            <p:spPr>
              <a:xfrm>
                <a:off x="5055791" y="561049"/>
                <a:ext cx="610864" cy="438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80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f>
                            <m:f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𝑓𝑜𝑣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𝑐𝑐𝑑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𝑓𝑜𝑐𝑎𝑙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12F283E-3A2E-4070-994C-4AA292CAD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791" y="561049"/>
                <a:ext cx="610864" cy="438069"/>
              </a:xfrm>
              <a:prstGeom prst="rect">
                <a:avLst/>
              </a:prstGeom>
              <a:blipFill>
                <a:blip r:embed="rId56"/>
                <a:stretch>
                  <a:fillRect r="-47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E4E4D12-3451-424F-958F-93E71F92A4CA}"/>
                  </a:ext>
                </a:extLst>
              </p:cNvPr>
              <p:cNvSpPr txBox="1"/>
              <p:nvPr/>
            </p:nvSpPr>
            <p:spPr>
              <a:xfrm>
                <a:off x="6031087" y="599791"/>
                <a:ext cx="842584" cy="360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𝑓𝑜𝑣</m:t>
                          </m:r>
                        </m:sub>
                      </m:sSub>
                      <m:r>
                        <a:rPr lang="en-US" sz="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  <m:t>𝑐𝑐𝑑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𝑓𝑜𝑐𝑎𝑙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E4E4D12-3451-424F-958F-93E71F92A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087" y="599791"/>
                <a:ext cx="842584" cy="360740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row: Right 73">
            <a:extLst>
              <a:ext uri="{FF2B5EF4-FFF2-40B4-BE49-F238E27FC236}">
                <a16:creationId xmlns:a16="http://schemas.microsoft.com/office/drawing/2014/main" id="{F268A8CB-BE49-4747-A4F2-90B906320F5A}"/>
              </a:ext>
            </a:extLst>
          </p:cNvPr>
          <p:cNvSpPr/>
          <p:nvPr/>
        </p:nvSpPr>
        <p:spPr>
          <a:xfrm>
            <a:off x="5987303" y="745496"/>
            <a:ext cx="128270" cy="100457"/>
          </a:xfrm>
          <a:prstGeom prst="rightArrow">
            <a:avLst/>
          </a:prstGeom>
          <a:solidFill>
            <a:srgbClr val="F1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6AC4E93-B88D-4BCB-B565-FCBB95F35F77}"/>
                  </a:ext>
                </a:extLst>
              </p:cNvPr>
              <p:cNvSpPr/>
              <p:nvPr/>
            </p:nvSpPr>
            <p:spPr>
              <a:xfrm>
                <a:off x="5049523" y="1025745"/>
                <a:ext cx="1513171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𝑐𝑐𝑑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=# 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𝑝𝑖𝑥𝑒𝑙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𝑝𝑖𝑥𝑒𝑙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6AC4E93-B88D-4BCB-B565-FCBB95F35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523" y="1025745"/>
                <a:ext cx="1513171" cy="215444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1432E507-543C-4CDB-8656-6949D0EAADCB}"/>
                  </a:ext>
                </a:extLst>
              </p:cNvPr>
              <p:cNvSpPr/>
              <p:nvPr/>
            </p:nvSpPr>
            <p:spPr>
              <a:xfrm>
                <a:off x="5049523" y="1219585"/>
                <a:ext cx="1255344" cy="3295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 b="0" i="0" smtClean="0">
                          <a:latin typeface="Cambria Math" panose="02040503050406030204" pitchFamily="18" charset="0"/>
                        </a:rPr>
                        <m:t>focal</m:t>
                      </m:r>
                      <m:r>
                        <a:rPr lang="en-US" sz="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800" b="0" i="0" smtClean="0">
                          <a:latin typeface="Cambria Math" panose="02040503050406030204" pitchFamily="18" charset="0"/>
                        </a:rPr>
                        <m:t>ratio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𝑓𝑜𝑐𝑎𝑙</m:t>
                              </m:r>
                            </m:sub>
                          </m:sSub>
                        </m:num>
                        <m:den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𝑑𝑖𝑎𝑚𝑒𝑡𝑒𝑟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1432E507-543C-4CDB-8656-6949D0EAAD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523" y="1219585"/>
                <a:ext cx="1255344" cy="329577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01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2888-5D9E-4ED1-8AE1-D182374E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8E8-C2F6-4BDC-855A-1AAB520E9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Best Color Palette Generators — HTML Color Codes">
            <a:extLst>
              <a:ext uri="{FF2B5EF4-FFF2-40B4-BE49-F238E27FC236}">
                <a16:creationId xmlns:a16="http://schemas.microsoft.com/office/drawing/2014/main" id="{45F0C34C-8B7D-44D5-B6C1-153D032A2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" y="0"/>
            <a:ext cx="7490460" cy="468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34 Beautiful Color Palettes For Your Next Design Project">
            <a:extLst>
              <a:ext uri="{FF2B5EF4-FFF2-40B4-BE49-F238E27FC236}">
                <a16:creationId xmlns:a16="http://schemas.microsoft.com/office/drawing/2014/main" id="{1024A19F-3CA5-4A77-9F3F-E8EA9DB2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5625"/>
            <a:ext cx="80010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olor Generators for Interior Color Schemes">
            <a:extLst>
              <a:ext uri="{FF2B5EF4-FFF2-40B4-BE49-F238E27FC236}">
                <a16:creationId xmlns:a16="http://schemas.microsoft.com/office/drawing/2014/main" id="{B760FFCC-8CFE-4750-B839-7A6B0D8CD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88" y="2558285"/>
            <a:ext cx="4635269" cy="223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AA4707-4E38-48A8-8478-852D921870F5}"/>
              </a:ext>
            </a:extLst>
          </p:cNvPr>
          <p:cNvCxnSpPr/>
          <p:nvPr/>
        </p:nvCxnSpPr>
        <p:spPr>
          <a:xfrm flipH="1" flipV="1">
            <a:off x="9889388" y="3042222"/>
            <a:ext cx="1828800" cy="386778"/>
          </a:xfrm>
          <a:prstGeom prst="line">
            <a:avLst/>
          </a:prstGeom>
          <a:ln>
            <a:solidFill>
              <a:srgbClr val="F67E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51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3119</TotalTime>
  <Words>139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Centaur</vt:lpstr>
      <vt:lpstr>xkcd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Ludwig</dc:creator>
  <cp:lastModifiedBy>Bethany Ludwig</cp:lastModifiedBy>
  <cp:revision>22</cp:revision>
  <dcterms:created xsi:type="dcterms:W3CDTF">2020-05-07T16:11:15Z</dcterms:created>
  <dcterms:modified xsi:type="dcterms:W3CDTF">2020-05-14T00:07:32Z</dcterms:modified>
</cp:coreProperties>
</file>