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44AB8FD-B1EF-A708-9D53-B23BC9991490}"/>
              </a:ext>
            </a:extLst>
          </p:cNvPr>
          <p:cNvSpPr/>
          <p:nvPr/>
        </p:nvSpPr>
        <p:spPr>
          <a:xfrm>
            <a:off x="318052" y="4516341"/>
            <a:ext cx="6567778" cy="1645918"/>
          </a:xfrm>
          <a:prstGeom prst="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16B68-F20D-56D1-161F-39DB5FA6D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587846"/>
            <a:ext cx="11211340" cy="2954655"/>
          </a:xfrm>
        </p:spPr>
        <p:txBody>
          <a:bodyPr>
            <a:normAutofit/>
          </a:bodyPr>
          <a:lstStyle/>
          <a:p>
            <a:r>
              <a:rPr lang="uk-UA" dirty="0"/>
              <a:t>Створення веб-додатку для управління складом магазину одягу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4643BBC-9F9E-E8F0-A992-8CE8CC442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673777"/>
            <a:ext cx="6911974" cy="1969841"/>
          </a:xfrm>
        </p:spPr>
        <p:txBody>
          <a:bodyPr/>
          <a:lstStyle/>
          <a:p>
            <a:pPr algn="l"/>
            <a:r>
              <a:rPr lang="uk-UA" dirty="0"/>
              <a:t>Виконав: студент ФеС-22 Цебро Данило</a:t>
            </a:r>
          </a:p>
          <a:p>
            <a:pPr algn="l"/>
            <a:r>
              <a:rPr lang="uk-UA" dirty="0"/>
              <a:t>Науковий керівник: доц. Ярослав Бойко</a:t>
            </a:r>
          </a:p>
        </p:txBody>
      </p:sp>
      <p:cxnSp>
        <p:nvCxnSpPr>
          <p:cNvPr id="5" name="Пряма сполучна лінія 4">
            <a:extLst>
              <a:ext uri="{FF2B5EF4-FFF2-40B4-BE49-F238E27FC236}">
                <a16:creationId xmlns:a16="http://schemas.microsoft.com/office/drawing/2014/main" id="{13DD9FA2-CBBC-175F-2A1E-5D2AF8D6251D}"/>
              </a:ext>
            </a:extLst>
          </p:cNvPr>
          <p:cNvCxnSpPr>
            <a:cxnSpLocks/>
          </p:cNvCxnSpPr>
          <p:nvPr/>
        </p:nvCxnSpPr>
        <p:spPr>
          <a:xfrm flipV="1">
            <a:off x="318052" y="890546"/>
            <a:ext cx="0" cy="291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B1B230DE-4A9F-CC5A-9783-F209673351CF}"/>
              </a:ext>
            </a:extLst>
          </p:cNvPr>
          <p:cNvCxnSpPr/>
          <p:nvPr/>
        </p:nvCxnSpPr>
        <p:spPr>
          <a:xfrm>
            <a:off x="318052" y="3800723"/>
            <a:ext cx="11553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сполучна лінія 10">
            <a:extLst>
              <a:ext uri="{FF2B5EF4-FFF2-40B4-BE49-F238E27FC236}">
                <a16:creationId xmlns:a16="http://schemas.microsoft.com/office/drawing/2014/main" id="{551BB05C-C3A2-F8B2-EA75-1DFD438C5013}"/>
              </a:ext>
            </a:extLst>
          </p:cNvPr>
          <p:cNvCxnSpPr>
            <a:cxnSpLocks/>
          </p:cNvCxnSpPr>
          <p:nvPr/>
        </p:nvCxnSpPr>
        <p:spPr>
          <a:xfrm>
            <a:off x="318052" y="890546"/>
            <a:ext cx="11553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4B77F949-D43C-6D14-0A5A-BF3EF9E99782}"/>
              </a:ext>
            </a:extLst>
          </p:cNvPr>
          <p:cNvCxnSpPr>
            <a:cxnSpLocks/>
          </p:cNvCxnSpPr>
          <p:nvPr/>
        </p:nvCxnSpPr>
        <p:spPr>
          <a:xfrm>
            <a:off x="11871297" y="890546"/>
            <a:ext cx="0" cy="291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273487D9-85E8-43D3-3ABA-07F57607DDB4}"/>
              </a:ext>
            </a:extLst>
          </p:cNvPr>
          <p:cNvSpPr/>
          <p:nvPr/>
        </p:nvSpPr>
        <p:spPr>
          <a:xfrm>
            <a:off x="103367" y="386734"/>
            <a:ext cx="11985265" cy="1060263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5C3A65-9BE4-6FD2-866D-A5A84139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263245"/>
            <a:ext cx="7421011" cy="3858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95C11-7F56-3DFE-3349-3D56F26533C3}"/>
              </a:ext>
            </a:extLst>
          </p:cNvPr>
          <p:cNvSpPr txBox="1"/>
          <p:nvPr/>
        </p:nvSpPr>
        <p:spPr>
          <a:xfrm>
            <a:off x="103368" y="257499"/>
            <a:ext cx="1198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Результат: Перегляд профілю</a:t>
            </a:r>
          </a:p>
        </p:txBody>
      </p:sp>
    </p:spTree>
    <p:extLst>
      <p:ext uri="{BB962C8B-B14F-4D97-AF65-F5344CB8AC3E}">
        <p14:creationId xmlns:p14="http://schemas.microsoft.com/office/powerpoint/2010/main" val="233816791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3DE20917-D9BE-68CB-C8EB-2229ABE35F3B}"/>
              </a:ext>
            </a:extLst>
          </p:cNvPr>
          <p:cNvSpPr/>
          <p:nvPr/>
        </p:nvSpPr>
        <p:spPr>
          <a:xfrm>
            <a:off x="453224" y="681364"/>
            <a:ext cx="11426025" cy="851743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2F3124-50EE-F9C1-1FA6-6EA3A83A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7" y="2443978"/>
            <a:ext cx="10812384" cy="31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A5DA3-10A2-8EBC-C35D-5106DA6E6930}"/>
              </a:ext>
            </a:extLst>
          </p:cNvPr>
          <p:cNvSpPr txBox="1"/>
          <p:nvPr/>
        </p:nvSpPr>
        <p:spPr>
          <a:xfrm>
            <a:off x="-182880" y="599405"/>
            <a:ext cx="12618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/>
              <a:t>Результат: Створення замовлення</a:t>
            </a:r>
          </a:p>
        </p:txBody>
      </p:sp>
    </p:spTree>
    <p:extLst>
      <p:ext uri="{BB962C8B-B14F-4D97-AF65-F5344CB8AC3E}">
        <p14:creationId xmlns:p14="http://schemas.microsoft.com/office/powerpoint/2010/main" val="76856360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36F400F9-7F89-8BE7-E480-32192AFB64EE}"/>
              </a:ext>
            </a:extLst>
          </p:cNvPr>
          <p:cNvSpPr/>
          <p:nvPr/>
        </p:nvSpPr>
        <p:spPr>
          <a:xfrm>
            <a:off x="3941196" y="993913"/>
            <a:ext cx="4309607" cy="1096962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378A0-6625-3D55-2C4E-10E6D9887707}"/>
              </a:ext>
            </a:extLst>
          </p:cNvPr>
          <p:cNvSpPr txBox="1"/>
          <p:nvPr/>
        </p:nvSpPr>
        <p:spPr>
          <a:xfrm>
            <a:off x="3376653" y="890546"/>
            <a:ext cx="543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Висновок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911E5-1551-9FBF-D40D-F2823B5E0EEA}"/>
              </a:ext>
            </a:extLst>
          </p:cNvPr>
          <p:cNvSpPr txBox="1"/>
          <p:nvPr/>
        </p:nvSpPr>
        <p:spPr>
          <a:xfrm>
            <a:off x="286246" y="2266122"/>
            <a:ext cx="117599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dirty="0"/>
              <a:t>1. Розроблений додаток надає зручний інструмент для керування складом магазину одягу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04F2-0AE5-E524-0040-D76EA202A0C8}"/>
              </a:ext>
            </a:extLst>
          </p:cNvPr>
          <p:cNvSpPr txBox="1"/>
          <p:nvPr/>
        </p:nvSpPr>
        <p:spPr>
          <a:xfrm>
            <a:off x="286246" y="3429000"/>
            <a:ext cx="117599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dirty="0"/>
              <a:t>2. Веб-додаток використовує найсучасніші технології веб-розробки, що призводить до легкої підтримки проєкту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F61CB-2074-E246-6946-7610A8BA2114}"/>
              </a:ext>
            </a:extLst>
          </p:cNvPr>
          <p:cNvSpPr txBox="1"/>
          <p:nvPr/>
        </p:nvSpPr>
        <p:spPr>
          <a:xfrm>
            <a:off x="286246" y="4643562"/>
            <a:ext cx="117599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dirty="0"/>
              <a:t>3. Веб-додаток можна легко переробити під інші сфери торгівлі, що надає можливість для масового поширення додатку</a:t>
            </a:r>
          </a:p>
        </p:txBody>
      </p:sp>
    </p:spTree>
    <p:extLst>
      <p:ext uri="{BB962C8B-B14F-4D97-AF65-F5344CB8AC3E}">
        <p14:creationId xmlns:p14="http://schemas.microsoft.com/office/powerpoint/2010/main" val="130442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3431E-C16B-DA60-5194-3DAD06E32AC7}"/>
              </a:ext>
            </a:extLst>
          </p:cNvPr>
          <p:cNvSpPr txBox="1"/>
          <p:nvPr/>
        </p:nvSpPr>
        <p:spPr>
          <a:xfrm>
            <a:off x="1007165" y="2433099"/>
            <a:ext cx="10177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49354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4AF4A5D7-7DAD-E5B2-F023-116C3B35C834}"/>
              </a:ext>
            </a:extLst>
          </p:cNvPr>
          <p:cNvSpPr/>
          <p:nvPr/>
        </p:nvSpPr>
        <p:spPr>
          <a:xfrm>
            <a:off x="3148717" y="985962"/>
            <a:ext cx="6074796" cy="1115922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DA255-6D1D-F723-1BA9-0D9A40387AED}"/>
              </a:ext>
            </a:extLst>
          </p:cNvPr>
          <p:cNvSpPr txBox="1"/>
          <p:nvPr/>
        </p:nvSpPr>
        <p:spPr>
          <a:xfrm>
            <a:off x="1408706" y="901555"/>
            <a:ext cx="937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Основна ідея</a:t>
            </a:r>
          </a:p>
        </p:txBody>
      </p:sp>
      <p:cxnSp>
        <p:nvCxnSpPr>
          <p:cNvPr id="6" name="Пряма зі стрілкою 5">
            <a:extLst>
              <a:ext uri="{FF2B5EF4-FFF2-40B4-BE49-F238E27FC236}">
                <a16:creationId xmlns:a16="http://schemas.microsoft.com/office/drawing/2014/main" id="{279146E2-A37B-426B-CD11-054911FA1D70}"/>
              </a:ext>
            </a:extLst>
          </p:cNvPr>
          <p:cNvCxnSpPr>
            <a:stCxn id="2" idx="2"/>
          </p:cNvCxnSpPr>
          <p:nvPr/>
        </p:nvCxnSpPr>
        <p:spPr>
          <a:xfrm>
            <a:off x="6096000" y="2101884"/>
            <a:ext cx="0" cy="126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EF09D5-265C-4538-0FE5-E53FB31B5C9C}"/>
              </a:ext>
            </a:extLst>
          </p:cNvPr>
          <p:cNvSpPr txBox="1"/>
          <p:nvPr/>
        </p:nvSpPr>
        <p:spPr>
          <a:xfrm>
            <a:off x="4227445" y="3379304"/>
            <a:ext cx="3737110" cy="2062103"/>
          </a:xfrm>
          <a:prstGeom prst="rect">
            <a:avLst/>
          </a:prstGeom>
          <a:solidFill>
            <a:srgbClr val="154C4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tx1"/>
                </a:solidFill>
              </a:rPr>
              <a:t>Створення веб-додатку для керування складом магазину одягу</a:t>
            </a:r>
          </a:p>
        </p:txBody>
      </p:sp>
      <p:pic>
        <p:nvPicPr>
          <p:cNvPr id="9" name="Графіка 8" descr="Рукостискання">
            <a:extLst>
              <a:ext uri="{FF2B5EF4-FFF2-40B4-BE49-F238E27FC236}">
                <a16:creationId xmlns:a16="http://schemas.microsoft.com/office/drawing/2014/main" id="{3405DCD0-AEA7-CBD9-866A-10212869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6110">
            <a:off x="703483" y="3129000"/>
            <a:ext cx="914400" cy="914400"/>
          </a:xfrm>
          <a:prstGeom prst="rect">
            <a:avLst/>
          </a:prstGeom>
        </p:spPr>
      </p:pic>
      <p:pic>
        <p:nvPicPr>
          <p:cNvPr id="11" name="Графіка 10" descr="Веб-дизайн">
            <a:extLst>
              <a:ext uri="{FF2B5EF4-FFF2-40B4-BE49-F238E27FC236}">
                <a16:creationId xmlns:a16="http://schemas.microsoft.com/office/drawing/2014/main" id="{F27FF029-A904-429A-5CB8-4D8BFA92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6994" y="2279418"/>
            <a:ext cx="914400" cy="914400"/>
          </a:xfrm>
          <a:prstGeom prst="rect">
            <a:avLst/>
          </a:prstGeom>
        </p:spPr>
      </p:pic>
      <p:pic>
        <p:nvPicPr>
          <p:cNvPr id="13" name="Графіка 12" descr="Долар">
            <a:extLst>
              <a:ext uri="{FF2B5EF4-FFF2-40B4-BE49-F238E27FC236}">
                <a16:creationId xmlns:a16="http://schemas.microsoft.com/office/drawing/2014/main" id="{EB7A7BCE-6F35-5E63-BC0F-833B4DE7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13050">
            <a:off x="10213507" y="5705151"/>
            <a:ext cx="914400" cy="914400"/>
          </a:xfrm>
          <a:prstGeom prst="rect">
            <a:avLst/>
          </a:prstGeom>
        </p:spPr>
      </p:pic>
      <p:pic>
        <p:nvPicPr>
          <p:cNvPr id="15" name="Графіка 14" descr="Євро">
            <a:extLst>
              <a:ext uri="{FF2B5EF4-FFF2-40B4-BE49-F238E27FC236}">
                <a16:creationId xmlns:a16="http://schemas.microsoft.com/office/drawing/2014/main" id="{A1CB1B41-B34B-4E2E-4D35-2AFDABEF64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534" y="5338530"/>
            <a:ext cx="914400" cy="914400"/>
          </a:xfrm>
          <a:prstGeom prst="rect">
            <a:avLst/>
          </a:prstGeom>
        </p:spPr>
      </p:pic>
      <p:pic>
        <p:nvPicPr>
          <p:cNvPr id="17" name="Графіка 16" descr="Фунт">
            <a:extLst>
              <a:ext uri="{FF2B5EF4-FFF2-40B4-BE49-F238E27FC236}">
                <a16:creationId xmlns:a16="http://schemas.microsoft.com/office/drawing/2014/main" id="{B2EA9A88-C7E4-4590-84AD-8066F7E7BA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0647" y="2341719"/>
            <a:ext cx="914400" cy="914400"/>
          </a:xfrm>
          <a:prstGeom prst="rect">
            <a:avLst/>
          </a:prstGeom>
        </p:spPr>
      </p:pic>
      <p:pic>
        <p:nvPicPr>
          <p:cNvPr id="19" name="Графіка 18" descr="Сумка для покупок">
            <a:extLst>
              <a:ext uri="{FF2B5EF4-FFF2-40B4-BE49-F238E27FC236}">
                <a16:creationId xmlns:a16="http://schemas.microsoft.com/office/drawing/2014/main" id="{E2923F80-C58E-12F2-B095-5912BC706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0885" y="2279418"/>
            <a:ext cx="914400" cy="914400"/>
          </a:xfrm>
          <a:prstGeom prst="rect">
            <a:avLst/>
          </a:prstGeom>
        </p:spPr>
      </p:pic>
      <p:pic>
        <p:nvPicPr>
          <p:cNvPr id="21" name="Графіка 20" descr="Група чоловіків">
            <a:extLst>
              <a:ext uri="{FF2B5EF4-FFF2-40B4-BE49-F238E27FC236}">
                <a16:creationId xmlns:a16="http://schemas.microsoft.com/office/drawing/2014/main" id="{A5B5A9CA-F47B-E858-3E1E-E2CAB60FDA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4833" y="4127931"/>
            <a:ext cx="914400" cy="914400"/>
          </a:xfrm>
          <a:prstGeom prst="rect">
            <a:avLst/>
          </a:prstGeom>
        </p:spPr>
      </p:pic>
      <p:pic>
        <p:nvPicPr>
          <p:cNvPr id="23" name="Графіка 22" descr="Футболка">
            <a:extLst>
              <a:ext uri="{FF2B5EF4-FFF2-40B4-BE49-F238E27FC236}">
                <a16:creationId xmlns:a16="http://schemas.microsoft.com/office/drawing/2014/main" id="{D9D286D9-8A68-34A6-62DC-A87C7D35EC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532486">
            <a:off x="8820860" y="4737579"/>
            <a:ext cx="914400" cy="914400"/>
          </a:xfrm>
          <a:prstGeom prst="rect">
            <a:avLst/>
          </a:prstGeom>
        </p:spPr>
      </p:pic>
      <p:pic>
        <p:nvPicPr>
          <p:cNvPr id="25" name="Графіка 24" descr="Штани">
            <a:extLst>
              <a:ext uri="{FF2B5EF4-FFF2-40B4-BE49-F238E27FC236}">
                <a16:creationId xmlns:a16="http://schemas.microsoft.com/office/drawing/2014/main" id="{9EFD677D-D4E4-7C85-59C8-531717C788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246284">
            <a:off x="4367873" y="5705151"/>
            <a:ext cx="914400" cy="914400"/>
          </a:xfrm>
          <a:prstGeom prst="rect">
            <a:avLst/>
          </a:prstGeom>
        </p:spPr>
      </p:pic>
      <p:pic>
        <p:nvPicPr>
          <p:cNvPr id="27" name="Графіка 26" descr="Сукня">
            <a:extLst>
              <a:ext uri="{FF2B5EF4-FFF2-40B4-BE49-F238E27FC236}">
                <a16:creationId xmlns:a16="http://schemas.microsoft.com/office/drawing/2014/main" id="{DEBE159F-0722-96E3-71AC-23DDFDFE39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09113" y="3480845"/>
            <a:ext cx="914400" cy="914400"/>
          </a:xfrm>
          <a:prstGeom prst="rect">
            <a:avLst/>
          </a:prstGeom>
        </p:spPr>
      </p:pic>
      <p:pic>
        <p:nvPicPr>
          <p:cNvPr id="29" name="Графіка 28" descr="Костюм">
            <a:extLst>
              <a:ext uri="{FF2B5EF4-FFF2-40B4-BE49-F238E27FC236}">
                <a16:creationId xmlns:a16="http://schemas.microsoft.com/office/drawing/2014/main" id="{E726B200-2235-D209-5E1C-76848CA13B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77125">
            <a:off x="8993102" y="2353502"/>
            <a:ext cx="914400" cy="914400"/>
          </a:xfrm>
          <a:prstGeom prst="rect">
            <a:avLst/>
          </a:prstGeom>
        </p:spPr>
      </p:pic>
      <p:pic>
        <p:nvPicPr>
          <p:cNvPr id="31" name="Графіка 30" descr="Туфля">
            <a:extLst>
              <a:ext uri="{FF2B5EF4-FFF2-40B4-BE49-F238E27FC236}">
                <a16:creationId xmlns:a16="http://schemas.microsoft.com/office/drawing/2014/main" id="{239BE058-F8FC-D55B-F718-7421016449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348044">
            <a:off x="6466728" y="5772963"/>
            <a:ext cx="914400" cy="914400"/>
          </a:xfrm>
          <a:prstGeom prst="rect">
            <a:avLst/>
          </a:prstGeom>
        </p:spPr>
      </p:pic>
      <p:pic>
        <p:nvPicPr>
          <p:cNvPr id="33" name="Графіка 32" descr="Програміст">
            <a:extLst>
              <a:ext uri="{FF2B5EF4-FFF2-40B4-BE49-F238E27FC236}">
                <a16:creationId xmlns:a16="http://schemas.microsoft.com/office/drawing/2014/main" id="{9B81C57C-ACB8-8071-B1CE-F3C80D45EA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3939" y="4854434"/>
            <a:ext cx="914400" cy="914400"/>
          </a:xfrm>
          <a:prstGeom prst="rect">
            <a:avLst/>
          </a:prstGeom>
        </p:spPr>
      </p:pic>
      <p:pic>
        <p:nvPicPr>
          <p:cNvPr id="35" name="Графіка 34" descr="Світ">
            <a:extLst>
              <a:ext uri="{FF2B5EF4-FFF2-40B4-BE49-F238E27FC236}">
                <a16:creationId xmlns:a16="http://schemas.microsoft.com/office/drawing/2014/main" id="{EE8FCB0C-88F4-9414-B5A5-43038C59054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41698" y="3129000"/>
            <a:ext cx="914400" cy="914400"/>
          </a:xfrm>
          <a:prstGeom prst="rect">
            <a:avLst/>
          </a:prstGeom>
        </p:spPr>
      </p:pic>
      <p:pic>
        <p:nvPicPr>
          <p:cNvPr id="37" name="Графіка 36" descr="Інтернет">
            <a:extLst>
              <a:ext uri="{FF2B5EF4-FFF2-40B4-BE49-F238E27FC236}">
                <a16:creationId xmlns:a16="http://schemas.microsoft.com/office/drawing/2014/main" id="{05F44BD9-0AE2-09D3-2D1D-E337870C53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0467566">
            <a:off x="1477117" y="4527007"/>
            <a:ext cx="914400" cy="914400"/>
          </a:xfrm>
          <a:prstGeom prst="rect">
            <a:avLst/>
          </a:prstGeom>
        </p:spPr>
      </p:pic>
      <p:pic>
        <p:nvPicPr>
          <p:cNvPr id="39" name="Графіка 38" descr="Зал засідань">
            <a:extLst>
              <a:ext uri="{FF2B5EF4-FFF2-40B4-BE49-F238E27FC236}">
                <a16:creationId xmlns:a16="http://schemas.microsoft.com/office/drawing/2014/main" id="{0DF12F3B-8C27-0B44-6041-964C6113DF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21034294">
            <a:off x="10444833" y="2550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13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B3C64-E5AA-1016-5EA3-72DF7ACA04FE}"/>
              </a:ext>
            </a:extLst>
          </p:cNvPr>
          <p:cNvSpPr txBox="1"/>
          <p:nvPr/>
        </p:nvSpPr>
        <p:spPr>
          <a:xfrm>
            <a:off x="665259" y="747423"/>
            <a:ext cx="1086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Використані технології</a:t>
            </a:r>
          </a:p>
        </p:txBody>
      </p:sp>
      <p:cxnSp>
        <p:nvCxnSpPr>
          <p:cNvPr id="4" name="Пряма сполучна лінія 3">
            <a:extLst>
              <a:ext uri="{FF2B5EF4-FFF2-40B4-BE49-F238E27FC236}">
                <a16:creationId xmlns:a16="http://schemas.microsoft.com/office/drawing/2014/main" id="{4CF5FAEC-D53C-0551-E568-A6038268083D}"/>
              </a:ext>
            </a:extLst>
          </p:cNvPr>
          <p:cNvCxnSpPr/>
          <p:nvPr/>
        </p:nvCxnSpPr>
        <p:spPr>
          <a:xfrm>
            <a:off x="1367624" y="747423"/>
            <a:ext cx="0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2461BD9B-CDB0-998B-CBBB-B43A7031162F}"/>
              </a:ext>
            </a:extLst>
          </p:cNvPr>
          <p:cNvCxnSpPr/>
          <p:nvPr/>
        </p:nvCxnSpPr>
        <p:spPr>
          <a:xfrm>
            <a:off x="1359673" y="1947752"/>
            <a:ext cx="9605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0A6287BB-B088-78DA-2670-F778882A1020}"/>
              </a:ext>
            </a:extLst>
          </p:cNvPr>
          <p:cNvCxnSpPr>
            <a:cxnSpLocks/>
          </p:cNvCxnSpPr>
          <p:nvPr/>
        </p:nvCxnSpPr>
        <p:spPr>
          <a:xfrm flipV="1">
            <a:off x="10964849" y="747423"/>
            <a:ext cx="0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97A9067F-4035-A772-D1D5-B48F87E92248}"/>
              </a:ext>
            </a:extLst>
          </p:cNvPr>
          <p:cNvCxnSpPr/>
          <p:nvPr/>
        </p:nvCxnSpPr>
        <p:spPr>
          <a:xfrm>
            <a:off x="1367624" y="747423"/>
            <a:ext cx="959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240DC03E-B651-4A1D-0E46-6318C3FDB431}"/>
              </a:ext>
            </a:extLst>
          </p:cNvPr>
          <p:cNvCxnSpPr>
            <a:cxnSpLocks/>
          </p:cNvCxnSpPr>
          <p:nvPr/>
        </p:nvCxnSpPr>
        <p:spPr>
          <a:xfrm>
            <a:off x="2767054" y="1959997"/>
            <a:ext cx="0" cy="12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DCCCCCEC-F084-B3B3-D253-4A1830D45FB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73656" y="1929385"/>
            <a:ext cx="0" cy="12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2D602B6B-478C-F22A-4933-3AA9F1D4361D}"/>
              </a:ext>
            </a:extLst>
          </p:cNvPr>
          <p:cNvSpPr/>
          <p:nvPr/>
        </p:nvSpPr>
        <p:spPr>
          <a:xfrm>
            <a:off x="1824824" y="3172570"/>
            <a:ext cx="1884459" cy="930300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274A4567-A675-F956-050D-3B90C46A22C1}"/>
              </a:ext>
            </a:extLst>
          </p:cNvPr>
          <p:cNvSpPr/>
          <p:nvPr/>
        </p:nvSpPr>
        <p:spPr>
          <a:xfrm>
            <a:off x="7931426" y="3172570"/>
            <a:ext cx="1884459" cy="930300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0AB06-D743-2FD9-B83B-90319A3ABFF3}"/>
              </a:ext>
            </a:extLst>
          </p:cNvPr>
          <p:cNvSpPr txBox="1"/>
          <p:nvPr/>
        </p:nvSpPr>
        <p:spPr>
          <a:xfrm>
            <a:off x="1824824" y="3376110"/>
            <a:ext cx="188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endParaRPr lang="uk-UA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16715-4771-C53F-3ED4-20C91F08FF64}"/>
              </a:ext>
            </a:extLst>
          </p:cNvPr>
          <p:cNvSpPr txBox="1"/>
          <p:nvPr/>
        </p:nvSpPr>
        <p:spPr>
          <a:xfrm>
            <a:off x="8163338" y="3376110"/>
            <a:ext cx="188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Django</a:t>
            </a:r>
            <a:endParaRPr lang="uk-UA" sz="2800" b="1" dirty="0"/>
          </a:p>
        </p:txBody>
      </p: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2B0F719D-08CD-4357-5683-E7FEF1112C5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34317" y="4102870"/>
            <a:ext cx="532737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3923D8ED-2A45-1FF2-576E-0D88D1C1360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767054" y="4102870"/>
            <a:ext cx="461176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A931DB8C-B08B-9FBB-E7C7-2B6633EDFFD2}"/>
              </a:ext>
            </a:extLst>
          </p:cNvPr>
          <p:cNvCxnSpPr>
            <a:cxnSpLocks/>
          </p:cNvCxnSpPr>
          <p:nvPr/>
        </p:nvCxnSpPr>
        <p:spPr>
          <a:xfrm flipH="1">
            <a:off x="8360134" y="4102870"/>
            <a:ext cx="532737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591834EF-E786-4F24-BE69-8068C820224B}"/>
              </a:ext>
            </a:extLst>
          </p:cNvPr>
          <p:cNvCxnSpPr>
            <a:cxnSpLocks/>
          </p:cNvCxnSpPr>
          <p:nvPr/>
        </p:nvCxnSpPr>
        <p:spPr>
          <a:xfrm>
            <a:off x="8892871" y="4102870"/>
            <a:ext cx="461176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Графіка 33" descr="Відгук клієнта (справа наліво)">
            <a:extLst>
              <a:ext uri="{FF2B5EF4-FFF2-40B4-BE49-F238E27FC236}">
                <a16:creationId xmlns:a16="http://schemas.microsoft.com/office/drawing/2014/main" id="{40BCF097-EF75-6CED-74CD-064014BA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1338" y="4778734"/>
            <a:ext cx="822173" cy="822173"/>
          </a:xfrm>
          <a:prstGeom prst="rect">
            <a:avLst/>
          </a:prstGeom>
        </p:spPr>
      </p:pic>
      <p:pic>
        <p:nvPicPr>
          <p:cNvPr id="36" name="Графіка 35" descr="Інструменти">
            <a:extLst>
              <a:ext uri="{FF2B5EF4-FFF2-40B4-BE49-F238E27FC236}">
                <a16:creationId xmlns:a16="http://schemas.microsoft.com/office/drawing/2014/main" id="{2B54F94E-D31A-A758-6F78-6E3F5A9B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7858" y="4859448"/>
            <a:ext cx="660743" cy="660743"/>
          </a:xfrm>
          <a:prstGeom prst="rect">
            <a:avLst/>
          </a:prstGeom>
        </p:spPr>
      </p:pic>
      <p:sp>
        <p:nvSpPr>
          <p:cNvPr id="37" name="Прямокутник: округлені кути 36">
            <a:extLst>
              <a:ext uri="{FF2B5EF4-FFF2-40B4-BE49-F238E27FC236}">
                <a16:creationId xmlns:a16="http://schemas.microsoft.com/office/drawing/2014/main" id="{70F28DD9-64C8-E3AC-D85F-461A0C2489C0}"/>
              </a:ext>
            </a:extLst>
          </p:cNvPr>
          <p:cNvSpPr/>
          <p:nvPr/>
        </p:nvSpPr>
        <p:spPr>
          <a:xfrm>
            <a:off x="4878125" y="3172570"/>
            <a:ext cx="1884459" cy="930300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F0711-BE71-E8D1-7BF9-1E51727FBABF}"/>
              </a:ext>
            </a:extLst>
          </p:cNvPr>
          <p:cNvSpPr txBox="1"/>
          <p:nvPr/>
        </p:nvSpPr>
        <p:spPr>
          <a:xfrm>
            <a:off x="4878125" y="3376110"/>
            <a:ext cx="188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MySQL</a:t>
            </a:r>
            <a:endParaRPr lang="uk-UA" sz="2800" b="1" dirty="0"/>
          </a:p>
        </p:txBody>
      </p: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9DAAC6DA-B5F3-9820-D321-EFF370805B3E}"/>
              </a:ext>
            </a:extLst>
          </p:cNvPr>
          <p:cNvCxnSpPr>
            <a:cxnSpLocks/>
          </p:cNvCxnSpPr>
          <p:nvPr/>
        </p:nvCxnSpPr>
        <p:spPr>
          <a:xfrm flipH="1">
            <a:off x="5306833" y="4102870"/>
            <a:ext cx="532737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зі стрілкою 43">
            <a:extLst>
              <a:ext uri="{FF2B5EF4-FFF2-40B4-BE49-F238E27FC236}">
                <a16:creationId xmlns:a16="http://schemas.microsoft.com/office/drawing/2014/main" id="{AA6CEBF3-B9D3-6F10-D6A6-5A59CA038642}"/>
              </a:ext>
            </a:extLst>
          </p:cNvPr>
          <p:cNvCxnSpPr>
            <a:cxnSpLocks/>
          </p:cNvCxnSpPr>
          <p:nvPr/>
        </p:nvCxnSpPr>
        <p:spPr>
          <a:xfrm>
            <a:off x="5839570" y="4102870"/>
            <a:ext cx="461176" cy="6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B35F8870-9BF4-0BFC-F94A-9F44604324C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00476" y="1935507"/>
            <a:ext cx="19879" cy="12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Графіка 51" descr="База даних">
            <a:extLst>
              <a:ext uri="{FF2B5EF4-FFF2-40B4-BE49-F238E27FC236}">
                <a16:creationId xmlns:a16="http://schemas.microsoft.com/office/drawing/2014/main" id="{F28BBDE6-93D2-A430-4C52-496A868D7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4888" y="4778734"/>
            <a:ext cx="863890" cy="863890"/>
          </a:xfrm>
          <a:prstGeom prst="rect">
            <a:avLst/>
          </a:prstGeom>
        </p:spPr>
      </p:pic>
      <p:pic>
        <p:nvPicPr>
          <p:cNvPr id="54" name="Графіка 53" descr="Будівля">
            <a:extLst>
              <a:ext uri="{FF2B5EF4-FFF2-40B4-BE49-F238E27FC236}">
                <a16:creationId xmlns:a16="http://schemas.microsoft.com/office/drawing/2014/main" id="{B88D4657-2199-20DB-3FC5-29BC5A6740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5232" y="4778734"/>
            <a:ext cx="863890" cy="863890"/>
          </a:xfrm>
          <a:prstGeom prst="rect">
            <a:avLst/>
          </a:prstGeom>
        </p:spPr>
      </p:pic>
      <p:pic>
        <p:nvPicPr>
          <p:cNvPr id="56" name="Графіка 55" descr="Секундомір">
            <a:extLst>
              <a:ext uri="{FF2B5EF4-FFF2-40B4-BE49-F238E27FC236}">
                <a16:creationId xmlns:a16="http://schemas.microsoft.com/office/drawing/2014/main" id="{2BD2157A-20D0-E82C-B898-BB1E45726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31425" y="4728224"/>
            <a:ext cx="864115" cy="864115"/>
          </a:xfrm>
          <a:prstGeom prst="rect">
            <a:avLst/>
          </a:prstGeom>
        </p:spPr>
      </p:pic>
      <p:pic>
        <p:nvPicPr>
          <p:cNvPr id="58" name="Графіка 57" descr="Книги">
            <a:extLst>
              <a:ext uri="{FF2B5EF4-FFF2-40B4-BE49-F238E27FC236}">
                <a16:creationId xmlns:a16="http://schemas.microsoft.com/office/drawing/2014/main" id="{9241F32D-95E3-AC7E-04F4-133B0D2107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98770" y="4728224"/>
            <a:ext cx="863890" cy="8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0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35949E7D-3D5D-7F5D-ABF5-BB4C1CCB40EA}"/>
              </a:ext>
            </a:extLst>
          </p:cNvPr>
          <p:cNvSpPr/>
          <p:nvPr/>
        </p:nvSpPr>
        <p:spPr>
          <a:xfrm>
            <a:off x="477081" y="3188472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510ED-8CDE-2A69-0B48-67ADE337812A}"/>
              </a:ext>
            </a:extLst>
          </p:cNvPr>
          <p:cNvSpPr txBox="1"/>
          <p:nvPr/>
        </p:nvSpPr>
        <p:spPr>
          <a:xfrm>
            <a:off x="665259" y="747423"/>
            <a:ext cx="108614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Можливості веб-додатку</a:t>
            </a:r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A50F8C9B-A16B-A2AF-EB08-C03B58EF79E9}"/>
              </a:ext>
            </a:extLst>
          </p:cNvPr>
          <p:cNvCxnSpPr/>
          <p:nvPr/>
        </p:nvCxnSpPr>
        <p:spPr>
          <a:xfrm>
            <a:off x="1343770" y="1947752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79545242-99AE-FAEA-45BF-CD47211FEAB1}"/>
              </a:ext>
            </a:extLst>
          </p:cNvPr>
          <p:cNvCxnSpPr/>
          <p:nvPr/>
        </p:nvCxnSpPr>
        <p:spPr>
          <a:xfrm>
            <a:off x="3332920" y="1947751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7C255A0A-8D13-87A4-40D9-BE17D0029806}"/>
              </a:ext>
            </a:extLst>
          </p:cNvPr>
          <p:cNvCxnSpPr/>
          <p:nvPr/>
        </p:nvCxnSpPr>
        <p:spPr>
          <a:xfrm>
            <a:off x="5280997" y="1947751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>
            <a:extLst>
              <a:ext uri="{FF2B5EF4-FFF2-40B4-BE49-F238E27FC236}">
                <a16:creationId xmlns:a16="http://schemas.microsoft.com/office/drawing/2014/main" id="{B9B5C0A1-B9B1-FE97-39D1-0C3C481DCE52}"/>
              </a:ext>
            </a:extLst>
          </p:cNvPr>
          <p:cNvCxnSpPr/>
          <p:nvPr/>
        </p:nvCxnSpPr>
        <p:spPr>
          <a:xfrm>
            <a:off x="7229073" y="1947751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A8A16F1D-086D-25F7-72CF-A193566A0874}"/>
              </a:ext>
            </a:extLst>
          </p:cNvPr>
          <p:cNvCxnSpPr/>
          <p:nvPr/>
        </p:nvCxnSpPr>
        <p:spPr>
          <a:xfrm>
            <a:off x="9123467" y="1947751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07BAE0AA-24D1-D4ED-92BD-B019830B9146}"/>
              </a:ext>
            </a:extLst>
          </p:cNvPr>
          <p:cNvCxnSpPr/>
          <p:nvPr/>
        </p:nvCxnSpPr>
        <p:spPr>
          <a:xfrm>
            <a:off x="11020510" y="1947751"/>
            <a:ext cx="0" cy="124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F06EBEB7-1D2A-348C-7C61-D6060983A149}"/>
              </a:ext>
            </a:extLst>
          </p:cNvPr>
          <p:cNvSpPr/>
          <p:nvPr/>
        </p:nvSpPr>
        <p:spPr>
          <a:xfrm>
            <a:off x="2466232" y="3188471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823F5233-A20C-3349-B2D8-422EC8FBBB00}"/>
              </a:ext>
            </a:extLst>
          </p:cNvPr>
          <p:cNvSpPr/>
          <p:nvPr/>
        </p:nvSpPr>
        <p:spPr>
          <a:xfrm>
            <a:off x="4414309" y="3188470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: округлені кути 21">
            <a:extLst>
              <a:ext uri="{FF2B5EF4-FFF2-40B4-BE49-F238E27FC236}">
                <a16:creationId xmlns:a16="http://schemas.microsoft.com/office/drawing/2014/main" id="{EBAD7035-D278-91D4-009C-CBB885EC3906}"/>
              </a:ext>
            </a:extLst>
          </p:cNvPr>
          <p:cNvSpPr/>
          <p:nvPr/>
        </p:nvSpPr>
        <p:spPr>
          <a:xfrm>
            <a:off x="6362385" y="3171617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1970EAA0-5075-877D-58B8-A73244746DCC}"/>
              </a:ext>
            </a:extLst>
          </p:cNvPr>
          <p:cNvSpPr/>
          <p:nvPr/>
        </p:nvSpPr>
        <p:spPr>
          <a:xfrm>
            <a:off x="8256779" y="3171617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B2393B7B-836B-F9B2-494F-AB7527A0AD4D}"/>
              </a:ext>
            </a:extLst>
          </p:cNvPr>
          <p:cNvSpPr/>
          <p:nvPr/>
        </p:nvSpPr>
        <p:spPr>
          <a:xfrm>
            <a:off x="10151172" y="3188470"/>
            <a:ext cx="1733377" cy="1089329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93124-D840-E8DA-02E4-662876F29F1E}"/>
              </a:ext>
            </a:extLst>
          </p:cNvPr>
          <p:cNvSpPr txBox="1"/>
          <p:nvPr/>
        </p:nvSpPr>
        <p:spPr>
          <a:xfrm>
            <a:off x="584420" y="3331155"/>
            <a:ext cx="151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Додавати товар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8C7BE-7C12-A0A4-2C59-B0EB81CF1A05}"/>
              </a:ext>
            </a:extLst>
          </p:cNvPr>
          <p:cNvSpPr txBox="1"/>
          <p:nvPr/>
        </p:nvSpPr>
        <p:spPr>
          <a:xfrm>
            <a:off x="2573569" y="3300782"/>
            <a:ext cx="151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Видаляти товар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7129A-5869-B902-27C0-643C432E89F6}"/>
              </a:ext>
            </a:extLst>
          </p:cNvPr>
          <p:cNvSpPr txBox="1"/>
          <p:nvPr/>
        </p:nvSpPr>
        <p:spPr>
          <a:xfrm>
            <a:off x="4265868" y="3300781"/>
            <a:ext cx="200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Оновлювати товар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54D4D-7FDF-DC31-4203-583428C578AA}"/>
              </a:ext>
            </a:extLst>
          </p:cNvPr>
          <p:cNvSpPr txBox="1"/>
          <p:nvPr/>
        </p:nvSpPr>
        <p:spPr>
          <a:xfrm>
            <a:off x="6417380" y="3317635"/>
            <a:ext cx="162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Замовляти товар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2B484-CF06-A3B8-A615-78168A32761E}"/>
              </a:ext>
            </a:extLst>
          </p:cNvPr>
          <p:cNvSpPr txBox="1"/>
          <p:nvPr/>
        </p:nvSpPr>
        <p:spPr>
          <a:xfrm>
            <a:off x="8201785" y="3422990"/>
            <a:ext cx="18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Авторизація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98464-B4B3-5C26-2AF5-2041EAC08A96}"/>
              </a:ext>
            </a:extLst>
          </p:cNvPr>
          <p:cNvSpPr txBox="1"/>
          <p:nvPr/>
        </p:nvSpPr>
        <p:spPr>
          <a:xfrm>
            <a:off x="10202859" y="3331154"/>
            <a:ext cx="163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Перегляд статистики</a:t>
            </a:r>
          </a:p>
        </p:txBody>
      </p:sp>
      <p:pic>
        <p:nvPicPr>
          <p:cNvPr id="32" name="Графіка 31" descr="Презентація з гістограмою">
            <a:extLst>
              <a:ext uri="{FF2B5EF4-FFF2-40B4-BE49-F238E27FC236}">
                <a16:creationId xmlns:a16="http://schemas.microsoft.com/office/drawing/2014/main" id="{F0A3405B-B2C3-E28D-A79C-F78DCEFC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660" y="4390110"/>
            <a:ext cx="914400" cy="914400"/>
          </a:xfrm>
          <a:prstGeom prst="rect">
            <a:avLst/>
          </a:prstGeom>
        </p:spPr>
      </p:pic>
      <p:pic>
        <p:nvPicPr>
          <p:cNvPr id="34" name="Графіка 33" descr="Замок">
            <a:extLst>
              <a:ext uri="{FF2B5EF4-FFF2-40B4-BE49-F238E27FC236}">
                <a16:creationId xmlns:a16="http://schemas.microsoft.com/office/drawing/2014/main" id="{C68493B6-02AF-8796-7675-DBA1761F7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4284" y="4342908"/>
            <a:ext cx="914400" cy="914400"/>
          </a:xfrm>
          <a:prstGeom prst="rect">
            <a:avLst/>
          </a:prstGeom>
        </p:spPr>
      </p:pic>
      <p:pic>
        <p:nvPicPr>
          <p:cNvPr id="36" name="Графіка 35" descr="Вантажний візок">
            <a:extLst>
              <a:ext uri="{FF2B5EF4-FFF2-40B4-BE49-F238E27FC236}">
                <a16:creationId xmlns:a16="http://schemas.microsoft.com/office/drawing/2014/main" id="{8E84EB52-CCD4-BDB9-D718-FFB26B4F3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1873" y="4342908"/>
            <a:ext cx="914400" cy="914400"/>
          </a:xfrm>
          <a:prstGeom prst="rect">
            <a:avLst/>
          </a:prstGeom>
        </p:spPr>
      </p:pic>
      <p:pic>
        <p:nvPicPr>
          <p:cNvPr id="40" name="Графіка 39" descr="Сміття">
            <a:extLst>
              <a:ext uri="{FF2B5EF4-FFF2-40B4-BE49-F238E27FC236}">
                <a16:creationId xmlns:a16="http://schemas.microsoft.com/office/drawing/2014/main" id="{50327C38-4D5B-3D89-F3F9-8C90DA1BF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5718" y="4390110"/>
            <a:ext cx="914400" cy="914400"/>
          </a:xfrm>
          <a:prstGeom prst="rect">
            <a:avLst/>
          </a:prstGeom>
        </p:spPr>
      </p:pic>
      <p:pic>
        <p:nvPicPr>
          <p:cNvPr id="42" name="Графіка 41" descr="Додати">
            <a:extLst>
              <a:ext uri="{FF2B5EF4-FFF2-40B4-BE49-F238E27FC236}">
                <a16:creationId xmlns:a16="http://schemas.microsoft.com/office/drawing/2014/main" id="{453EC30D-BDBC-2FA4-C758-17CB9E028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569" y="4342908"/>
            <a:ext cx="914400" cy="914400"/>
          </a:xfrm>
          <a:prstGeom prst="rect">
            <a:avLst/>
          </a:prstGeom>
        </p:spPr>
      </p:pic>
      <p:pic>
        <p:nvPicPr>
          <p:cNvPr id="46" name="Графіка 45" descr="Коло зі стрілкою">
            <a:extLst>
              <a:ext uri="{FF2B5EF4-FFF2-40B4-BE49-F238E27FC236}">
                <a16:creationId xmlns:a16="http://schemas.microsoft.com/office/drawing/2014/main" id="{E543E9AD-5082-7D54-31A1-7D8F190FA8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96955" y="4342908"/>
            <a:ext cx="968084" cy="9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856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A7E53C90-77D4-D397-A98B-376315011B90}"/>
              </a:ext>
            </a:extLst>
          </p:cNvPr>
          <p:cNvSpPr/>
          <p:nvPr/>
        </p:nvSpPr>
        <p:spPr>
          <a:xfrm>
            <a:off x="1470991" y="675861"/>
            <a:ext cx="9312302" cy="1107971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358EB3-0F6D-E9A5-8D0A-395DE524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221644"/>
            <a:ext cx="6668431" cy="3543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15DAD-F58F-DC65-24F9-84B7696809E3}"/>
              </a:ext>
            </a:extLst>
          </p:cNvPr>
          <p:cNvSpPr txBox="1"/>
          <p:nvPr/>
        </p:nvSpPr>
        <p:spPr>
          <a:xfrm>
            <a:off x="1408705" y="583503"/>
            <a:ext cx="937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Результат: Вікно входу</a:t>
            </a:r>
          </a:p>
        </p:txBody>
      </p:sp>
    </p:spTree>
    <p:extLst>
      <p:ext uri="{BB962C8B-B14F-4D97-AF65-F5344CB8AC3E}">
        <p14:creationId xmlns:p14="http://schemas.microsoft.com/office/powerpoint/2010/main" val="1469398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6E1BD686-406D-9D26-CFD0-0CC52CFD8CA2}"/>
              </a:ext>
            </a:extLst>
          </p:cNvPr>
          <p:cNvSpPr/>
          <p:nvPr/>
        </p:nvSpPr>
        <p:spPr>
          <a:xfrm>
            <a:off x="170953" y="381662"/>
            <a:ext cx="11850093" cy="1076166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1BF94-D842-5A6D-94E4-C40B8C764654}"/>
              </a:ext>
            </a:extLst>
          </p:cNvPr>
          <p:cNvSpPr txBox="1"/>
          <p:nvPr/>
        </p:nvSpPr>
        <p:spPr>
          <a:xfrm>
            <a:off x="103368" y="257499"/>
            <a:ext cx="1198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Результат: Панель керування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8E4E65-2011-CA8F-F12C-0EACA5E6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96" y="1897304"/>
            <a:ext cx="6875079" cy="4377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871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BCFF5FCC-7C4C-97F7-52CC-FA87D65469E4}"/>
              </a:ext>
            </a:extLst>
          </p:cNvPr>
          <p:cNvSpPr/>
          <p:nvPr/>
        </p:nvSpPr>
        <p:spPr>
          <a:xfrm>
            <a:off x="0" y="500932"/>
            <a:ext cx="12192000" cy="874644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79BA2-8C51-E5B4-63F4-7D41B1CA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93" y="1939786"/>
            <a:ext cx="8803282" cy="4529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EF030-71DF-F4F9-B502-5A5C42053254}"/>
              </a:ext>
            </a:extLst>
          </p:cNvPr>
          <p:cNvSpPr txBox="1"/>
          <p:nvPr/>
        </p:nvSpPr>
        <p:spPr>
          <a:xfrm>
            <a:off x="-35781" y="289304"/>
            <a:ext cx="1226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Результат: Список працівників</a:t>
            </a:r>
          </a:p>
        </p:txBody>
      </p:sp>
    </p:spTree>
    <p:extLst>
      <p:ext uri="{BB962C8B-B14F-4D97-AF65-F5344CB8AC3E}">
        <p14:creationId xmlns:p14="http://schemas.microsoft.com/office/powerpoint/2010/main" val="3301945828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697B67BF-A939-621D-8033-46AAA790CF46}"/>
              </a:ext>
            </a:extLst>
          </p:cNvPr>
          <p:cNvSpPr/>
          <p:nvPr/>
        </p:nvSpPr>
        <p:spPr>
          <a:xfrm>
            <a:off x="166977" y="405516"/>
            <a:ext cx="11921655" cy="978011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0AA46-D91D-BA62-1F6B-9E8B92C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78" y="1641150"/>
            <a:ext cx="9460243" cy="4754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2C6D1-302A-0E06-9784-A72CE38D83FE}"/>
              </a:ext>
            </a:extLst>
          </p:cNvPr>
          <p:cNvSpPr txBox="1"/>
          <p:nvPr/>
        </p:nvSpPr>
        <p:spPr>
          <a:xfrm>
            <a:off x="103368" y="257499"/>
            <a:ext cx="1198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/>
              <a:t>Результат: Додавання товару</a:t>
            </a:r>
          </a:p>
        </p:txBody>
      </p:sp>
    </p:spTree>
    <p:extLst>
      <p:ext uri="{BB962C8B-B14F-4D97-AF65-F5344CB8AC3E}">
        <p14:creationId xmlns:p14="http://schemas.microsoft.com/office/powerpoint/2010/main" val="2931233754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7C505FD8-3824-69FC-63E1-C57CAB35A42B}"/>
              </a:ext>
            </a:extLst>
          </p:cNvPr>
          <p:cNvSpPr/>
          <p:nvPr/>
        </p:nvSpPr>
        <p:spPr>
          <a:xfrm>
            <a:off x="333956" y="485030"/>
            <a:ext cx="11720222" cy="874643"/>
          </a:xfrm>
          <a:prstGeom prst="roundRect">
            <a:avLst/>
          </a:prstGeom>
          <a:solidFill>
            <a:srgbClr val="154C4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5CEE89-F35A-1DC0-D022-F6AD8C7E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69" y="2321782"/>
            <a:ext cx="9502262" cy="3827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F4EFB-CCF8-B763-72BA-B574DC2470FE}"/>
              </a:ext>
            </a:extLst>
          </p:cNvPr>
          <p:cNvSpPr txBox="1"/>
          <p:nvPr/>
        </p:nvSpPr>
        <p:spPr>
          <a:xfrm>
            <a:off x="-389614" y="329061"/>
            <a:ext cx="13130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/>
              <a:t>Результат: Перегляд замовлень</a:t>
            </a:r>
          </a:p>
        </p:txBody>
      </p:sp>
    </p:spTree>
    <p:extLst>
      <p:ext uri="{BB962C8B-B14F-4D97-AF65-F5344CB8AC3E}">
        <p14:creationId xmlns:p14="http://schemas.microsoft.com/office/powerpoint/2010/main" val="29055271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Крапля </Template>
  <TotalTime>133</TotalTime>
  <Words>124</Words>
  <Application>Microsoft Office PowerPoint</Application>
  <PresentationFormat>Широкий екран</PresentationFormat>
  <Paragraphs>28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Sagona Book</vt:lpstr>
      <vt:lpstr>The Hand Extrablack</vt:lpstr>
      <vt:lpstr>BlobVTI</vt:lpstr>
      <vt:lpstr>Створення веб-додатку для управління складом магазину одягу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веб-додатку для управління складом магазину одягу</dc:title>
  <dc:creator>Astro Mate</dc:creator>
  <cp:lastModifiedBy>Astro Mate</cp:lastModifiedBy>
  <cp:revision>3</cp:revision>
  <dcterms:created xsi:type="dcterms:W3CDTF">2023-12-18T12:25:58Z</dcterms:created>
  <dcterms:modified xsi:type="dcterms:W3CDTF">2023-12-18T14:39:16Z</dcterms:modified>
</cp:coreProperties>
</file>