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8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001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573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7702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0038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6531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4553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0710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4018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99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176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3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569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012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637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9828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959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99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77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69" r:id="rId19"/>
    <p:sldLayoutId id="2147483670" r:id="rId20"/>
    <p:sldLayoutId id="2147483651" r:id="rId21"/>
    <p:sldLayoutId id="2147483671" r:id="rId22"/>
    <p:sldLayoutId id="2147483672" r:id="rId23"/>
    <p:sldLayoutId id="2147483673" r:id="rId24"/>
    <p:sldLayoutId id="2147483664" r:id="rId25"/>
    <p:sldLayoutId id="2147483674" r:id="rId26"/>
    <p:sldLayoutId id="2147483653" r:id="rId27"/>
    <p:sldLayoutId id="2147483667" r:id="rId2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5400" b="1" dirty="0"/>
              <a:t>Exocore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FEA0-E57D-1C94-D301-FC883B2C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exocore?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4234-F2B3-86D2-1347-EC6302A2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FD43F-C8FC-1F2C-F952-AE535F286C56}"/>
              </a:ext>
            </a:extLst>
          </p:cNvPr>
          <p:cNvSpPr txBox="1"/>
          <p:nvPr/>
        </p:nvSpPr>
        <p:spPr>
          <a:xfrm>
            <a:off x="685801" y="2093416"/>
            <a:ext cx="101314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An exoplanet science curriculum aimed towards advanced undergraduates and early graduate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Exoplanet research </a:t>
            </a:r>
            <a:r>
              <a:rPr lang="en-US" sz="3200" dirty="0">
                <a:sym typeface="Wingdings" panose="05000000000000000000" pitchFamily="2" charset="2"/>
              </a:rPr>
              <a:t> Rapid developments in last 20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Few educational resources, field moving too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Students </a:t>
            </a:r>
            <a:r>
              <a:rPr lang="en-US" sz="3200" dirty="0">
                <a:sym typeface="Wingdings" panose="05000000000000000000" pitchFamily="2" charset="2"/>
              </a:rPr>
              <a:t> Lack of resources or mentorship --&gt;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ExoCore</a:t>
            </a:r>
            <a:r>
              <a:rPr lang="en-US" sz="2400" dirty="0"/>
              <a:t> fills this gap to lead to quicker, more meaningful contributions to the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Comprised of series of lessons via </a:t>
            </a:r>
            <a:r>
              <a:rPr lang="en-US" sz="3200" dirty="0" err="1"/>
              <a:t>Jupyter</a:t>
            </a:r>
            <a:r>
              <a:rPr lang="en-US" sz="3200" dirty="0"/>
              <a:t> notebooks, organized in Modules</a:t>
            </a:r>
          </a:p>
        </p:txBody>
      </p:sp>
    </p:spTree>
    <p:extLst>
      <p:ext uri="{BB962C8B-B14F-4D97-AF65-F5344CB8AC3E}">
        <p14:creationId xmlns:p14="http://schemas.microsoft.com/office/powerpoint/2010/main" val="269447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FEA0-E57D-1C94-D301-FC883B2C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Learning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4234-F2B3-86D2-1347-EC6302A2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FD43F-C8FC-1F2C-F952-AE535F286C56}"/>
              </a:ext>
            </a:extLst>
          </p:cNvPr>
          <p:cNvSpPr txBox="1"/>
          <p:nvPr/>
        </p:nvSpPr>
        <p:spPr>
          <a:xfrm>
            <a:off x="685801" y="2093416"/>
            <a:ext cx="101314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While </a:t>
            </a:r>
            <a:r>
              <a:rPr lang="en-US" sz="3200" dirty="0" err="1"/>
              <a:t>ExoCore</a:t>
            </a:r>
            <a:r>
              <a:rPr lang="en-US" sz="3200" dirty="0"/>
              <a:t> is a curriculum, many lessons independent</a:t>
            </a:r>
            <a:endParaRPr lang="en-US" sz="32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Students encouraged to pick-and-choose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Construct ‘Sub-</a:t>
            </a:r>
            <a:r>
              <a:rPr lang="en-US" sz="2400" dirty="0" err="1">
                <a:sym typeface="Wingdings" panose="05000000000000000000" pitchFamily="2" charset="2"/>
              </a:rPr>
              <a:t>Cirricula</a:t>
            </a:r>
            <a:r>
              <a:rPr lang="en-US" sz="2400" dirty="0">
                <a:sym typeface="Wingdings" panose="05000000000000000000" pitchFamily="2" charset="2"/>
              </a:rPr>
              <a:t>’ comprised of subset of modules/lessons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Atmospheric characterization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Transit fitting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Outreach/Citizen Science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ym typeface="Wingdings" panose="05000000000000000000" pitchFamily="2" charset="2"/>
              </a:rPr>
              <a:t>ExoCore</a:t>
            </a:r>
            <a:r>
              <a:rPr lang="en-US" sz="3200" dirty="0">
                <a:sym typeface="Wingdings" panose="05000000000000000000" pitchFamily="2" charset="2"/>
              </a:rPr>
              <a:t> is </a:t>
            </a:r>
            <a:r>
              <a:rPr lang="en-US" sz="3200" b="1" dirty="0">
                <a:sym typeface="Wingdings" panose="05000000000000000000" pitchFamily="2" charset="2"/>
              </a:rPr>
              <a:t>non-exhaustive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Hyperlinks and pointers used abundantly  Many amazing pre-existing resources</a:t>
            </a:r>
            <a:endParaRPr lang="en-US" sz="3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208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FEA0-E57D-1C94-D301-FC883B2C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Exocore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4234-F2B3-86D2-1347-EC6302A2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58</TotalTime>
  <Words>123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Celestial</vt:lpstr>
      <vt:lpstr>Exocore</vt:lpstr>
      <vt:lpstr>What is exocore?</vt:lpstr>
      <vt:lpstr>Learning Objectives</vt:lpstr>
      <vt:lpstr>Exocore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Exocore</dc:title>
  <dc:creator>Whitsett, Nathan</dc:creator>
  <cp:lastModifiedBy>Whitsett, Nathan</cp:lastModifiedBy>
  <cp:revision>1</cp:revision>
  <dcterms:created xsi:type="dcterms:W3CDTF">2024-05-17T04:27:06Z</dcterms:created>
  <dcterms:modified xsi:type="dcterms:W3CDTF">2024-05-17T05:25:46Z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