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75" r:id="rId5"/>
    <p:sldId id="265" r:id="rId6"/>
    <p:sldId id="266" r:id="rId7"/>
    <p:sldId id="261" r:id="rId8"/>
    <p:sldId id="262" r:id="rId9"/>
    <p:sldId id="272" r:id="rId10"/>
    <p:sldId id="27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15"/>
    <a:srgbClr val="EE4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593"/>
  </p:normalViewPr>
  <p:slideViewPr>
    <p:cSldViewPr snapToGrid="0" snapToObjects="1">
      <p:cViewPr varScale="1">
        <p:scale>
          <a:sx n="117" d="100"/>
          <a:sy n="117"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4F3C9-885D-6D4B-A475-00544C81AA32}" type="datetimeFigureOut">
              <a:rPr lang="en-US" smtClean="0"/>
              <a:t>6/1/21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E1875-47BF-9F49-BF5A-3D5C57EE499B}" type="slidenum">
              <a:rPr lang="en-US" smtClean="0"/>
              <a:t>‹#›</a:t>
            </a:fld>
            <a:endParaRPr lang="en-US"/>
          </a:p>
        </p:txBody>
      </p:sp>
    </p:spTree>
    <p:extLst>
      <p:ext uri="{BB962C8B-B14F-4D97-AF65-F5344CB8AC3E}">
        <p14:creationId xmlns:p14="http://schemas.microsoft.com/office/powerpoint/2010/main" val="1899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E1875-47BF-9F49-BF5A-3D5C57EE499B}" type="slidenum">
              <a:rPr lang="en-US" smtClean="0"/>
              <a:t>1</a:t>
            </a:fld>
            <a:endParaRPr lang="en-US"/>
          </a:p>
        </p:txBody>
      </p:sp>
    </p:spTree>
    <p:extLst>
      <p:ext uri="{BB962C8B-B14F-4D97-AF65-F5344CB8AC3E}">
        <p14:creationId xmlns:p14="http://schemas.microsoft.com/office/powerpoint/2010/main" val="972620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E1875-47BF-9F49-BF5A-3D5C57EE499B}" type="slidenum">
              <a:rPr lang="en-US" smtClean="0"/>
              <a:t>9</a:t>
            </a:fld>
            <a:endParaRPr lang="en-US"/>
          </a:p>
        </p:txBody>
      </p:sp>
    </p:spTree>
    <p:extLst>
      <p:ext uri="{BB962C8B-B14F-4D97-AF65-F5344CB8AC3E}">
        <p14:creationId xmlns:p14="http://schemas.microsoft.com/office/powerpoint/2010/main" val="93843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8E1875-47BF-9F49-BF5A-3D5C57EE499B}" type="slidenum">
              <a:rPr lang="en-US" smtClean="0"/>
              <a:t>10</a:t>
            </a:fld>
            <a:endParaRPr lang="en-US"/>
          </a:p>
        </p:txBody>
      </p:sp>
    </p:spTree>
    <p:extLst>
      <p:ext uri="{BB962C8B-B14F-4D97-AF65-F5344CB8AC3E}">
        <p14:creationId xmlns:p14="http://schemas.microsoft.com/office/powerpoint/2010/main" val="40053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B925-88DC-514E-A388-E0798F7159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F61E1F-5DB9-524A-915A-F2D8E75B8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7CD668-8439-804A-AE79-C1DD6B829B73}"/>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5" name="Footer Placeholder 4">
            <a:extLst>
              <a:ext uri="{FF2B5EF4-FFF2-40B4-BE49-F238E27FC236}">
                <a16:creationId xmlns:a16="http://schemas.microsoft.com/office/drawing/2014/main" id="{60A84F50-55E8-6742-9CF0-C6B0AF6E9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5881C-F3DE-3841-B2AE-75FFCCCBCA18}"/>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52141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D783-E167-B14C-95DB-5B57548B50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220468-DDB6-8A4C-AE00-5FFABE0E25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603A3-76FC-3A42-BFA4-6CEDC3E9CBBA}"/>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5" name="Footer Placeholder 4">
            <a:extLst>
              <a:ext uri="{FF2B5EF4-FFF2-40B4-BE49-F238E27FC236}">
                <a16:creationId xmlns:a16="http://schemas.microsoft.com/office/drawing/2014/main" id="{55C46660-5D3A-B34B-95CF-919ECB73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60BD4-35F5-E745-8CDB-7B95AB6EB9AD}"/>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182788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094B4-E969-114F-A835-829EB26F6E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15358-F466-7E4C-8200-AA17367F3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DA4A8-5B29-E740-A274-683180611EC4}"/>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5" name="Footer Placeholder 4">
            <a:extLst>
              <a:ext uri="{FF2B5EF4-FFF2-40B4-BE49-F238E27FC236}">
                <a16:creationId xmlns:a16="http://schemas.microsoft.com/office/drawing/2014/main" id="{844AC4EE-1F90-4E40-8FAA-E0732B046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DF974-8A0F-C443-AADA-CA1320219BC4}"/>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199605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B137-1CBE-C74C-97E1-ECAFB166B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B5E7A-444D-464D-BDFF-90A4801C3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996F5-5A63-AA45-A152-75E7244C868F}"/>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5" name="Footer Placeholder 4">
            <a:extLst>
              <a:ext uri="{FF2B5EF4-FFF2-40B4-BE49-F238E27FC236}">
                <a16:creationId xmlns:a16="http://schemas.microsoft.com/office/drawing/2014/main" id="{F853E3B8-FDCB-8E46-BB28-C88CED253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59C80-2FBC-634C-BC84-7B448823BAD8}"/>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380060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4543-5CCE-3949-BF41-368D5F5F7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6066E6-D5ED-B54C-A5C7-21CDA31A6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C2421-4C81-E241-A74E-BF95B6F0C925}"/>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5" name="Footer Placeholder 4">
            <a:extLst>
              <a:ext uri="{FF2B5EF4-FFF2-40B4-BE49-F238E27FC236}">
                <a16:creationId xmlns:a16="http://schemas.microsoft.com/office/drawing/2014/main" id="{03E1F00D-121F-A64D-AD31-667FFC07B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8589-6F22-1A4F-9D2D-5D2FF5AF0406}"/>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361058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E930-3306-9049-8C9C-D3D7140D8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72DB6-4503-0D4F-B629-49905CEB9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50F5B9-5755-2440-943A-DBFAAD7E0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8F33E8-EA45-564D-B788-A88CEA74F905}"/>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6" name="Footer Placeholder 5">
            <a:extLst>
              <a:ext uri="{FF2B5EF4-FFF2-40B4-BE49-F238E27FC236}">
                <a16:creationId xmlns:a16="http://schemas.microsoft.com/office/drawing/2014/main" id="{93A60964-7132-9344-BC45-0C27B59ED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F6785-0D8E-1E48-AD9B-ED65C563628F}"/>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371708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E648-CBAD-CD41-ADD0-04EBA4A15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3A3BE6-29F1-B246-8695-D4CABAE62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B3D5A2-D35C-A24E-A425-A6C1B25C9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56A79F-E79D-6548-AC91-AF4947102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AD312-1F7E-1F44-B4B1-D447A9063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4ECDE5-7D36-7F47-9038-192DEAEE56D3}"/>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8" name="Footer Placeholder 7">
            <a:extLst>
              <a:ext uri="{FF2B5EF4-FFF2-40B4-BE49-F238E27FC236}">
                <a16:creationId xmlns:a16="http://schemas.microsoft.com/office/drawing/2014/main" id="{DB32FD36-74BE-A143-BA38-F274D98C1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5435A-7046-CC4E-9D66-39F1C3A2845C}"/>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56221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D53C-7352-714E-975B-B724FAEB22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4808E-4F0C-154E-BA28-BFAE0126761F}"/>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4" name="Footer Placeholder 3">
            <a:extLst>
              <a:ext uri="{FF2B5EF4-FFF2-40B4-BE49-F238E27FC236}">
                <a16:creationId xmlns:a16="http://schemas.microsoft.com/office/drawing/2014/main" id="{03204BBF-A341-FB42-8158-B1154754FB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3662A4-2A2B-3345-B751-2D31A9FADE7C}"/>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20377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9C67B-6BB6-BC49-80B4-57FEF6CADC9A}"/>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3" name="Footer Placeholder 2">
            <a:extLst>
              <a:ext uri="{FF2B5EF4-FFF2-40B4-BE49-F238E27FC236}">
                <a16:creationId xmlns:a16="http://schemas.microsoft.com/office/drawing/2014/main" id="{AD014B72-0684-7A44-BA7B-A919654E9E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2CF131-E756-DF4E-84A4-85202A4289A6}"/>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6615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7D5-9735-8849-A816-59C30D3A0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C108C-9D15-1848-BCB1-D9B5F8C27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5294E6-2379-5A41-B277-CE9230AF8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383A9-CAF2-BF45-A91E-A0CBA350F00D}"/>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6" name="Footer Placeholder 5">
            <a:extLst>
              <a:ext uri="{FF2B5EF4-FFF2-40B4-BE49-F238E27FC236}">
                <a16:creationId xmlns:a16="http://schemas.microsoft.com/office/drawing/2014/main" id="{AFF1AFBD-9473-D84B-B897-260A04344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FE3BB-7F95-3648-AD2B-2C2A9C07102E}"/>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64769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359E-82AD-874D-8527-9A286D00C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FBB445-C3BC-0C4A-888C-5BD491EC8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755EF-C072-6E4C-B3A7-2A26C6AEB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BB0A1-DA72-194E-8B06-4FC2F5E5A312}"/>
              </a:ext>
            </a:extLst>
          </p:cNvPr>
          <p:cNvSpPr>
            <a:spLocks noGrp="1"/>
          </p:cNvSpPr>
          <p:nvPr>
            <p:ph type="dt" sz="half" idx="10"/>
          </p:nvPr>
        </p:nvSpPr>
        <p:spPr/>
        <p:txBody>
          <a:bodyPr/>
          <a:lstStyle/>
          <a:p>
            <a:fld id="{AA80F277-DE8E-9D46-8BE8-BCC7EB224245}" type="datetimeFigureOut">
              <a:rPr lang="en-US" smtClean="0"/>
              <a:t>6/1/21</a:t>
            </a:fld>
            <a:endParaRPr lang="en-US"/>
          </a:p>
        </p:txBody>
      </p:sp>
      <p:sp>
        <p:nvSpPr>
          <p:cNvPr id="6" name="Footer Placeholder 5">
            <a:extLst>
              <a:ext uri="{FF2B5EF4-FFF2-40B4-BE49-F238E27FC236}">
                <a16:creationId xmlns:a16="http://schemas.microsoft.com/office/drawing/2014/main" id="{4A747C76-0964-9347-9CD1-FB4E59A814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8B2E6-F0D2-6644-B2FA-53A7721836F7}"/>
              </a:ext>
            </a:extLst>
          </p:cNvPr>
          <p:cNvSpPr>
            <a:spLocks noGrp="1"/>
          </p:cNvSpPr>
          <p:nvPr>
            <p:ph type="sldNum" sz="quarter" idx="12"/>
          </p:nvPr>
        </p:nvSpPr>
        <p:spPr/>
        <p:txBody>
          <a:bodyPr/>
          <a:lstStyle/>
          <a:p>
            <a:fld id="{C02AD6F5-5F72-6F4E-A2B2-08A0571ACA82}" type="slidenum">
              <a:rPr lang="en-US" smtClean="0"/>
              <a:t>‹#›</a:t>
            </a:fld>
            <a:endParaRPr lang="en-US"/>
          </a:p>
        </p:txBody>
      </p:sp>
    </p:spTree>
    <p:extLst>
      <p:ext uri="{BB962C8B-B14F-4D97-AF65-F5344CB8AC3E}">
        <p14:creationId xmlns:p14="http://schemas.microsoft.com/office/powerpoint/2010/main" val="188956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A1D48-2C0D-0F4C-BE9C-7E6711F94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BB80CA-18F6-554E-BA1F-72C467E616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BA696-0399-2F43-B947-5D994C69E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0F277-DE8E-9D46-8BE8-BCC7EB224245}" type="datetimeFigureOut">
              <a:rPr lang="en-US" smtClean="0"/>
              <a:t>6/1/21</a:t>
            </a:fld>
            <a:endParaRPr lang="en-US"/>
          </a:p>
        </p:txBody>
      </p:sp>
      <p:sp>
        <p:nvSpPr>
          <p:cNvPr id="5" name="Footer Placeholder 4">
            <a:extLst>
              <a:ext uri="{FF2B5EF4-FFF2-40B4-BE49-F238E27FC236}">
                <a16:creationId xmlns:a16="http://schemas.microsoft.com/office/drawing/2014/main" id="{4AE3770D-E91B-AF4F-A0FB-D3C0C7342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CF55F6-2D82-284D-A36F-65E38A453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AD6F5-5F72-6F4E-A2B2-08A0571ACA82}" type="slidenum">
              <a:rPr lang="en-US" smtClean="0"/>
              <a:t>‹#›</a:t>
            </a:fld>
            <a:endParaRPr lang="en-US"/>
          </a:p>
        </p:txBody>
      </p:sp>
    </p:spTree>
    <p:extLst>
      <p:ext uri="{BB962C8B-B14F-4D97-AF65-F5344CB8AC3E}">
        <p14:creationId xmlns:p14="http://schemas.microsoft.com/office/powerpoint/2010/main" val="365348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546A-5146-ED45-9B47-53BA8CDBA22B}"/>
              </a:ext>
            </a:extLst>
          </p:cNvPr>
          <p:cNvSpPr>
            <a:spLocks noGrp="1"/>
          </p:cNvSpPr>
          <p:nvPr>
            <p:ph type="ctrTitle"/>
          </p:nvPr>
        </p:nvSpPr>
        <p:spPr>
          <a:xfrm>
            <a:off x="0" y="1657349"/>
            <a:ext cx="12192000" cy="1771651"/>
          </a:xfrm>
        </p:spPr>
        <p:txBody>
          <a:bodyPr>
            <a:normAutofit fontScale="90000"/>
          </a:bodyPr>
          <a:lstStyle/>
          <a:p>
            <a:br>
              <a:rPr lang="en-US" sz="3600" b="1" dirty="0">
                <a:latin typeface="Source Sans Pro" panose="020F0502020204030204" pitchFamily="34" charset="0"/>
                <a:ea typeface="Source Sans Pro" panose="020F0502020204030204" pitchFamily="34" charset="0"/>
              </a:rPr>
            </a:br>
            <a:br>
              <a:rPr lang="en-US" sz="3600" b="1" dirty="0">
                <a:latin typeface="Source Sans Pro" panose="020F0502020204030204" pitchFamily="34" charset="0"/>
                <a:ea typeface="Source Sans Pro" panose="020F0502020204030204" pitchFamily="34" charset="0"/>
              </a:rPr>
            </a:br>
            <a:r>
              <a:rPr lang="en-US" dirty="0">
                <a:solidFill>
                  <a:srgbClr val="FF5715"/>
                </a:solidFill>
              </a:rPr>
              <a:t>Erdős Institute Data Science Boot Camp</a:t>
            </a:r>
            <a:br>
              <a:rPr lang="en-US" dirty="0">
                <a:solidFill>
                  <a:srgbClr val="FF5715"/>
                </a:solidFill>
              </a:rPr>
            </a:br>
            <a:r>
              <a:rPr lang="en-US" sz="4900" dirty="0">
                <a:solidFill>
                  <a:srgbClr val="FF5715"/>
                </a:solidFill>
              </a:rPr>
              <a:t>May 30, 2021</a:t>
            </a:r>
            <a:endParaRPr lang="en-US" sz="4900" b="1" dirty="0">
              <a:solidFill>
                <a:srgbClr val="FF5715"/>
              </a:solidFill>
              <a:latin typeface="Source Sans Pro" panose="020F0502020204030204" pitchFamily="34" charset="0"/>
              <a:ea typeface="Source Sans Pro" panose="020F0502020204030204" pitchFamily="34" charset="0"/>
            </a:endParaRPr>
          </a:p>
        </p:txBody>
      </p:sp>
      <p:sp>
        <p:nvSpPr>
          <p:cNvPr id="3" name="Subtitle 2">
            <a:extLst>
              <a:ext uri="{FF2B5EF4-FFF2-40B4-BE49-F238E27FC236}">
                <a16:creationId xmlns:a16="http://schemas.microsoft.com/office/drawing/2014/main" id="{3A8A3254-1A69-334E-88B1-231CFED24A8E}"/>
              </a:ext>
            </a:extLst>
          </p:cNvPr>
          <p:cNvSpPr>
            <a:spLocks noGrp="1"/>
          </p:cNvSpPr>
          <p:nvPr>
            <p:ph type="subTitle" idx="1"/>
          </p:nvPr>
        </p:nvSpPr>
        <p:spPr>
          <a:xfrm>
            <a:off x="-1" y="3602037"/>
            <a:ext cx="12191999" cy="3255962"/>
          </a:xfrm>
        </p:spPr>
        <p:txBody>
          <a:bodyPr>
            <a:normAutofit/>
          </a:bodyPr>
          <a:lstStyle/>
          <a:p>
            <a:endParaRPr lang="en-US" dirty="0">
              <a:latin typeface="Source Sans Pro" panose="020B0503030403020204" pitchFamily="34" charset="0"/>
              <a:ea typeface="Source Sans Pro" panose="020B0503030403020204" pitchFamily="34" charset="0"/>
            </a:endParaRPr>
          </a:p>
          <a:p>
            <a:r>
              <a:rPr lang="en-US" b="1" dirty="0">
                <a:latin typeface="Source Sans Pro" panose="020B0503030403020204" pitchFamily="34" charset="0"/>
                <a:ea typeface="Source Sans Pro" panose="020B0503030403020204" pitchFamily="34" charset="0"/>
              </a:rPr>
              <a:t>Patrick Vallely</a:t>
            </a:r>
          </a:p>
          <a:p>
            <a:r>
              <a:rPr lang="en-US" b="1" dirty="0">
                <a:latin typeface="Source Sans Pro" panose="020B0503030403020204" pitchFamily="34" charset="0"/>
                <a:ea typeface="Source Sans Pro" panose="020B0503030403020204" pitchFamily="34" charset="0"/>
              </a:rPr>
              <a:t>The Ohio State University</a:t>
            </a:r>
          </a:p>
          <a:p>
            <a:endParaRPr lang="en-US" dirty="0">
              <a:latin typeface="Source Sans Pro" panose="020B0503030403020204" pitchFamily="34" charset="0"/>
              <a:ea typeface="Source Sans Pro" panose="020B0503030403020204" pitchFamily="34" charset="0"/>
            </a:endParaRPr>
          </a:p>
        </p:txBody>
      </p:sp>
      <p:sp>
        <p:nvSpPr>
          <p:cNvPr id="9" name="Title 1">
            <a:extLst>
              <a:ext uri="{FF2B5EF4-FFF2-40B4-BE49-F238E27FC236}">
                <a16:creationId xmlns:a16="http://schemas.microsoft.com/office/drawing/2014/main" id="{CD56E8EE-EEF4-3746-ACE4-B3FAC78667BA}"/>
              </a:ext>
            </a:extLst>
          </p:cNvPr>
          <p:cNvSpPr txBox="1">
            <a:spLocks/>
          </p:cNvSpPr>
          <p:nvPr/>
        </p:nvSpPr>
        <p:spPr>
          <a:xfrm>
            <a:off x="7429474" y="385750"/>
            <a:ext cx="5148262" cy="12287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000" dirty="0">
                <a:latin typeface="Source Sans Pro" panose="020F0502020204030204" pitchFamily="34" charset="0"/>
                <a:ea typeface="Source Sans Pro" panose="020F0502020204030204" pitchFamily="34" charset="0"/>
              </a:rPr>
              <a:t> Challenge</a:t>
            </a:r>
          </a:p>
        </p:txBody>
      </p:sp>
      <p:pic>
        <p:nvPicPr>
          <p:cNvPr id="1032" name="Picture 8">
            <a:extLst>
              <a:ext uri="{FF2B5EF4-FFF2-40B4-BE49-F238E27FC236}">
                <a16:creationId xmlns:a16="http://schemas.microsoft.com/office/drawing/2014/main" id="{40D50B91-1CEC-E740-8AC4-99CF9622B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40" r="7528"/>
          <a:stretch/>
        </p:blipFill>
        <p:spPr bwMode="auto">
          <a:xfrm>
            <a:off x="710082" y="-189323"/>
            <a:ext cx="6747968" cy="22931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69A6DF1-9ED7-E242-B523-960BD3557D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735" r="32730"/>
          <a:stretch/>
        </p:blipFill>
        <p:spPr bwMode="auto">
          <a:xfrm>
            <a:off x="-1" y="2881525"/>
            <a:ext cx="3671887" cy="38596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DCDE1BC-2685-5346-AB88-C269917E26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1219" y="3429000"/>
            <a:ext cx="1410442" cy="279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7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Utilizing the Variable Bid Model</a:t>
            </a:r>
          </a:p>
        </p:txBody>
      </p:sp>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0" y="1371600"/>
            <a:ext cx="6793294" cy="5486400"/>
          </a:xfrm>
        </p:spPr>
        <p:txBody>
          <a:bodyPr>
            <a:normAutofit fontScale="92500"/>
          </a:bodyPr>
          <a:lstStyle/>
          <a:p>
            <a:r>
              <a:rPr lang="en-US" dirty="0">
                <a:latin typeface="Source Sans Pro" panose="020B0503030403020204" pitchFamily="34" charset="0"/>
                <a:ea typeface="Source Sans Pro" panose="020B0503030403020204" pitchFamily="34" charset="0"/>
              </a:rPr>
              <a:t>Effectiveness of this model is entirely dependent on the accuracy of our assumption that increasing a bid by $2.50 will shift an ad’s expected display ranks one slot</a:t>
            </a:r>
          </a:p>
          <a:p>
            <a:pPr lvl="1"/>
            <a:r>
              <a:rPr lang="en-US" dirty="0">
                <a:latin typeface="Source Sans Pro" panose="020B0503030403020204" pitchFamily="34" charset="0"/>
                <a:ea typeface="Source Sans Pro" panose="020B0503030403020204" pitchFamily="34" charset="0"/>
              </a:rPr>
              <a:t>Could determine this directly with intentional experimentation in future ad campaigns</a:t>
            </a: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If our assumption holds, we can obtain 400 policy sales at a cost per policy of $14.85</a:t>
            </a:r>
          </a:p>
          <a:p>
            <a:pPr lvl="1"/>
            <a:r>
              <a:rPr lang="en-US" dirty="0">
                <a:latin typeface="Source Sans Pro" panose="020B0503030403020204" pitchFamily="34" charset="0"/>
                <a:ea typeface="Source Sans Pro" panose="020B0503030403020204" pitchFamily="34" charset="0"/>
              </a:rPr>
              <a:t>38% savings compared to flat $10 bids</a:t>
            </a:r>
          </a:p>
          <a:p>
            <a:pPr lvl="1"/>
            <a:r>
              <a:rPr lang="en-US" dirty="0">
                <a:latin typeface="Source Sans Pro" panose="020B0503030403020204" pitchFamily="34" charset="0"/>
                <a:ea typeface="Source Sans Pro" panose="020B0503030403020204" pitchFamily="34" charset="0"/>
              </a:rPr>
              <a:t>11% savings compared to targeted minimum bids</a:t>
            </a: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Very generalizable, allowing Acme to choose strategies efficiently targeting anywhere from less than 100 to upwards of 2000 policy sales</a:t>
            </a:r>
            <a:endParaRPr lang="en-US" sz="100" dirty="0">
              <a:latin typeface="Source Sans Pro" panose="020B0503030403020204" pitchFamily="34" charset="0"/>
              <a:ea typeface="Source Sans Pro" panose="020B0503030403020204" pitchFamily="34" charset="0"/>
            </a:endParaRPr>
          </a:p>
        </p:txBody>
      </p:sp>
      <p:pic>
        <p:nvPicPr>
          <p:cNvPr id="10246" name="Picture 6">
            <a:extLst>
              <a:ext uri="{FF2B5EF4-FFF2-40B4-BE49-F238E27FC236}">
                <a16:creationId xmlns:a16="http://schemas.microsoft.com/office/drawing/2014/main" id="{7075F0BE-454C-5F4A-9D67-D0FA57BCA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294" y="1624622"/>
            <a:ext cx="5398706" cy="497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67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Practical Recommendations</a:t>
            </a:r>
          </a:p>
        </p:txBody>
      </p:sp>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381000" y="1243011"/>
            <a:ext cx="11430000" cy="5486400"/>
          </a:xfrm>
        </p:spPr>
        <p:txBody>
          <a:bodyPr>
            <a:normAutofit/>
          </a:bodyPr>
          <a:lstStyle/>
          <a:p>
            <a:r>
              <a:rPr lang="en-US" dirty="0">
                <a:latin typeface="Source Sans Pro" panose="020B0503030403020204" pitchFamily="34" charset="0"/>
                <a:ea typeface="Source Sans Pro" panose="020B0503030403020204" pitchFamily="34" charset="0"/>
              </a:rPr>
              <a:t>If Acme Insurance’s only goal for the next ad campaign is to obtain 400 policy sales as cheaply as possible, they should probably utilize our targeted minimum bid strategy</a:t>
            </a:r>
          </a:p>
          <a:p>
            <a:pPr lvl="1"/>
            <a:r>
              <a:rPr lang="en-US" dirty="0">
                <a:latin typeface="Source Sans Pro" panose="020B0503030403020204" pitchFamily="34" charset="0"/>
                <a:ea typeface="Source Sans Pro" panose="020B0503030403020204" pitchFamily="34" charset="0"/>
              </a:rPr>
              <a:t>The uncertainty in the underpinning pricing assumption of the variable bid model makes it somewhat risky for a relatively small projected 12% savings</a:t>
            </a: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If instead Acme Insurance wants to focus on achieving more sales, then using the optimized variable bid strategies becomes more compelling</a:t>
            </a:r>
          </a:p>
          <a:p>
            <a:pPr lvl="1"/>
            <a:r>
              <a:rPr lang="en-US" dirty="0">
                <a:latin typeface="Source Sans Pro" panose="020B0503030403020204" pitchFamily="34" charset="0"/>
                <a:ea typeface="Source Sans Pro" panose="020B0503030403020204" pitchFamily="34" charset="0"/>
              </a:rPr>
              <a:t>Targeted minimum bid strategies achieve smaller and smaller savings as sales goals increase, and they are incapable of achieving sales of 800 policies or more</a:t>
            </a: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In either case, it would likely be a worthwhile investment to include an experimental component in the next ad campaign to directly study how changing bid prices impact an ad’s display rank</a:t>
            </a:r>
          </a:p>
        </p:txBody>
      </p:sp>
    </p:spTree>
    <p:extLst>
      <p:ext uri="{BB962C8B-B14F-4D97-AF65-F5344CB8AC3E}">
        <p14:creationId xmlns:p14="http://schemas.microsoft.com/office/powerpoint/2010/main" val="179906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The Problem – Vertical Search Advertising</a:t>
            </a:r>
          </a:p>
        </p:txBody>
      </p:sp>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381000" y="1371600"/>
            <a:ext cx="11430000" cy="5486400"/>
          </a:xfrm>
        </p:spPr>
        <p:txBody>
          <a:bodyPr>
            <a:normAutofit/>
          </a:bodyPr>
          <a:lstStyle/>
          <a:p>
            <a:r>
              <a:rPr lang="en-US" dirty="0">
                <a:latin typeface="Source Sans Pro" panose="020B0503030403020204" pitchFamily="34" charset="0"/>
                <a:ea typeface="Source Sans Pro" panose="020B0503030403020204" pitchFamily="34" charset="0"/>
              </a:rPr>
              <a:t>Customers self-report various pieces of information about themselves into a website and are then shown ads from 5 different insurance companies</a:t>
            </a:r>
            <a:endParaRPr lang="en-US" sz="800" dirty="0">
              <a:latin typeface="Source Sans Pro" panose="020B0503030403020204" pitchFamily="34" charset="0"/>
              <a:ea typeface="Source Sans Pro" panose="020B0503030403020204" pitchFamily="34" charset="0"/>
            </a:endParaRP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Companies bid based on the customer’s information, and the customer is shown ads in rank order of the companies’ bids</a:t>
            </a:r>
          </a:p>
          <a:p>
            <a:pPr lvl="1"/>
            <a:r>
              <a:rPr lang="en-US" dirty="0">
                <a:latin typeface="Source Sans Pro" panose="020B0503030403020204" pitchFamily="34" charset="0"/>
                <a:ea typeface="Source Sans Pro" panose="020B0503030403020204" pitchFamily="34" charset="0"/>
              </a:rPr>
              <a:t>Companies are only charged for bids if the customer actually clicks on their ad</a:t>
            </a: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Acme Insurance has been utilizing a flat $10 bidding strategy and has a data set of 10,000 previously shown ads, including whether each ad was clicked on and subsequently produced a policy sale</a:t>
            </a: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Acme would like us to optimize their bidding strategy such that it costs as little as possible to obtain new customers, while ensuring that for every 10,000 ads shown they expect to sell 400 new policies</a:t>
            </a:r>
          </a:p>
        </p:txBody>
      </p:sp>
    </p:spTree>
    <p:extLst>
      <p:ext uri="{BB962C8B-B14F-4D97-AF65-F5344CB8AC3E}">
        <p14:creationId xmlns:p14="http://schemas.microsoft.com/office/powerpoint/2010/main" val="32579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Ad Rank Placement Drives Clicks, Not Sales</a:t>
            </a:r>
          </a:p>
        </p:txBody>
      </p:sp>
      <p:pic>
        <p:nvPicPr>
          <p:cNvPr id="11" name="Picture 10">
            <a:extLst>
              <a:ext uri="{FF2B5EF4-FFF2-40B4-BE49-F238E27FC236}">
                <a16:creationId xmlns:a16="http://schemas.microsoft.com/office/drawing/2014/main" id="{F729792D-2867-0741-A63F-A69A19198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16" y="1085849"/>
            <a:ext cx="5791200" cy="55499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C29CD0C-A293-824C-AD20-1E0D6CC56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248" y="1085849"/>
            <a:ext cx="5905500"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2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785813"/>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Critical Customers – Who’s Buying Policies?</a:t>
            </a:r>
          </a:p>
        </p:txBody>
      </p:sp>
      <p:pic>
        <p:nvPicPr>
          <p:cNvPr id="13316" name="Picture 4">
            <a:extLst>
              <a:ext uri="{FF2B5EF4-FFF2-40B4-BE49-F238E27FC236}">
                <a16:creationId xmlns:a16="http://schemas.microsoft.com/office/drawing/2014/main" id="{46987ACD-19AA-0B48-97AA-0C127B801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81" y="785813"/>
            <a:ext cx="8299438" cy="607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17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Simplest Strategy – Targeted Minimum Bids</a:t>
            </a:r>
          </a:p>
        </p:txBody>
      </p:sp>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257176" y="1371600"/>
            <a:ext cx="5838824" cy="5486400"/>
          </a:xfrm>
        </p:spPr>
        <p:txBody>
          <a:bodyPr>
            <a:normAutofit/>
          </a:bodyPr>
          <a:lstStyle/>
          <a:p>
            <a:r>
              <a:rPr lang="en-US" b="1" dirty="0">
                <a:latin typeface="Source Sans Pro" panose="020B0503030403020204" pitchFamily="34" charset="0"/>
                <a:ea typeface="Source Sans Pro" panose="020B0503030403020204" pitchFamily="34" charset="0"/>
              </a:rPr>
              <a:t>Main Idea:</a:t>
            </a:r>
            <a:r>
              <a:rPr lang="en-US" dirty="0">
                <a:latin typeface="Source Sans Pro" panose="020B0503030403020204" pitchFamily="34" charset="0"/>
                <a:ea typeface="Source Sans Pro" panose="020B0503030403020204" pitchFamily="34" charset="0"/>
              </a:rPr>
              <a:t> Save on ad costs by bidding $0.01 for customers that are unlikely to purchase a policy after clicking on an ad</a:t>
            </a:r>
            <a:endParaRPr lang="en-US" sz="800" dirty="0">
              <a:latin typeface="Source Sans Pro" panose="020B0503030403020204" pitchFamily="34" charset="0"/>
              <a:ea typeface="Source Sans Pro" panose="020B0503030403020204" pitchFamily="34" charset="0"/>
            </a:endParaRP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$10 bids are still submitted for customers that are likely to purchase a policy</a:t>
            </a: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Cuts the cost per policy sold from $23.98 to $16.79, a savings of just under 30%</a:t>
            </a:r>
            <a:endParaRPr lang="en-US" sz="400" dirty="0">
              <a:latin typeface="Source Sans Pro" panose="020B0503030403020204" pitchFamily="34" charset="0"/>
              <a:ea typeface="Source Sans Pro" panose="020B0503030403020204" pitchFamily="34" charset="0"/>
            </a:endParaRPr>
          </a:p>
        </p:txBody>
      </p:sp>
      <p:pic>
        <p:nvPicPr>
          <p:cNvPr id="3074" name="Picture 2">
            <a:extLst>
              <a:ext uri="{FF2B5EF4-FFF2-40B4-BE49-F238E27FC236}">
                <a16:creationId xmlns:a16="http://schemas.microsoft.com/office/drawing/2014/main" id="{884076F0-0CB5-3946-84D4-69833E652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7" y="1371600"/>
            <a:ext cx="5348286" cy="509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78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Simplest Strategy – Targeted Minimum Bids</a:t>
            </a:r>
          </a:p>
        </p:txBody>
      </p:sp>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257176" y="1371600"/>
            <a:ext cx="5838824" cy="5486400"/>
          </a:xfrm>
        </p:spPr>
        <p:txBody>
          <a:bodyPr>
            <a:normAutofit/>
          </a:bodyPr>
          <a:lstStyle/>
          <a:p>
            <a:r>
              <a:rPr lang="en-US" dirty="0">
                <a:latin typeface="Source Sans Pro" panose="020B0503030403020204" pitchFamily="34" charset="0"/>
                <a:ea typeface="Source Sans Pro" panose="020B0503030403020204" pitchFamily="34" charset="0"/>
              </a:rPr>
              <a:t>Only assumptions for this strategy are that customer demographics and competitor bid strategies will remain the same</a:t>
            </a: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Also provides a range of options if Acme would rather aim for a different number of policies sold</a:t>
            </a: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Only capable of building strategies that can sell up to about 783 policies, the total sales for a flat $10 bid strategy</a:t>
            </a:r>
            <a:endParaRPr lang="en-US" sz="400" dirty="0">
              <a:latin typeface="Source Sans Pro" panose="020B0503030403020204" pitchFamily="34" charset="0"/>
              <a:ea typeface="Source Sans Pro" panose="020B0503030403020204" pitchFamily="34" charset="0"/>
            </a:endParaRPr>
          </a:p>
        </p:txBody>
      </p:sp>
      <p:pic>
        <p:nvPicPr>
          <p:cNvPr id="3074" name="Picture 2">
            <a:extLst>
              <a:ext uri="{FF2B5EF4-FFF2-40B4-BE49-F238E27FC236}">
                <a16:creationId xmlns:a16="http://schemas.microsoft.com/office/drawing/2014/main" id="{884076F0-0CB5-3946-84D4-69833E652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7" y="1371600"/>
            <a:ext cx="5348286" cy="509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4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Building a Variable Bidding Model</a:t>
            </a:r>
          </a:p>
        </p:txBody>
      </p:sp>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381000" y="1371600"/>
            <a:ext cx="11430000" cy="5486400"/>
          </a:xfrm>
        </p:spPr>
        <p:txBody>
          <a:bodyPr>
            <a:normAutofit lnSpcReduction="10000"/>
          </a:bodyPr>
          <a:lstStyle/>
          <a:p>
            <a:r>
              <a:rPr lang="en-US" dirty="0">
                <a:latin typeface="Source Sans Pro" panose="020B0503030403020204" pitchFamily="34" charset="0"/>
                <a:ea typeface="Source Sans Pro" panose="020B0503030403020204" pitchFamily="34" charset="0"/>
              </a:rPr>
              <a:t>Since Acme utilized a flat $10 bid strategy for the ads in this data set, we cannot directly estimate how changing bids will shift the expected rank</a:t>
            </a:r>
            <a:endParaRPr lang="en-US" sz="800" dirty="0">
              <a:latin typeface="Source Sans Pro" panose="020B0503030403020204" pitchFamily="34" charset="0"/>
              <a:ea typeface="Source Sans Pro" panose="020B0503030403020204" pitchFamily="34" charset="0"/>
            </a:endParaRP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We can, however, build a reasonable model around the assumption that increasing a bid by $2.50 would shift the expected display ranks for a given ad up one slot</a:t>
            </a: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That is, if a $10 bid produced 150 rank 3 ads and 50 rank 4 ads for a given customer demographic, this model assumes that increasing the bid to $12.50 would yield 150 rank 2 ads and 50 rank 3 ads</a:t>
            </a:r>
          </a:p>
          <a:p>
            <a:pPr lvl="1"/>
            <a:r>
              <a:rPr lang="en-US" dirty="0">
                <a:latin typeface="Source Sans Pro" panose="020B0503030403020204" pitchFamily="34" charset="0"/>
                <a:ea typeface="Source Sans Pro" panose="020B0503030403020204" pitchFamily="34" charset="0"/>
              </a:rPr>
              <a:t>And vice versa for decreasing the bid by $2.50 worsening the expected ranks</a:t>
            </a:r>
          </a:p>
          <a:p>
            <a:pPr marL="0" indent="0">
              <a:buNone/>
            </a:pPr>
            <a:endParaRPr lang="en-US" sz="8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In the real world we would talk with the marketing team to get a better estimate for the average cost to move up an ad rank, but for the purposes of this challenge $2.50 is a natural scale for the problem</a:t>
            </a:r>
          </a:p>
        </p:txBody>
      </p:sp>
    </p:spTree>
    <p:extLst>
      <p:ext uri="{BB962C8B-B14F-4D97-AF65-F5344CB8AC3E}">
        <p14:creationId xmlns:p14="http://schemas.microsoft.com/office/powerpoint/2010/main" val="310219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Difficulties of this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381000" y="1371600"/>
                <a:ext cx="11430000" cy="5486400"/>
              </a:xfrm>
            </p:spPr>
            <p:txBody>
              <a:bodyPr>
                <a:normAutofit/>
              </a:bodyPr>
              <a:lstStyle/>
              <a:p>
                <a:r>
                  <a:rPr lang="en-US" dirty="0">
                    <a:latin typeface="Source Sans Pro" panose="020B0503030403020204" pitchFamily="34" charset="0"/>
                    <a:ea typeface="Source Sans Pro" panose="020B0503030403020204" pitchFamily="34" charset="0"/>
                  </a:rPr>
                  <a:t>There are 9 natural bid prices in this model</a:t>
                </a:r>
              </a:p>
              <a:p>
                <a:pPr lvl="1"/>
                <a:r>
                  <a:rPr lang="en-US" dirty="0">
                    <a:latin typeface="Source Sans Pro" panose="020B0503030403020204" pitchFamily="34" charset="0"/>
                    <a:ea typeface="Source Sans Pro" panose="020B0503030403020204" pitchFamily="34" charset="0"/>
                  </a:rPr>
                  <a:t>Move ads up 1, 2, 3, or 4 slots</a:t>
                </a:r>
              </a:p>
              <a:p>
                <a:pPr lvl="1"/>
                <a:r>
                  <a:rPr lang="en-US" dirty="0">
                    <a:latin typeface="Source Sans Pro" panose="020B0503030403020204" pitchFamily="34" charset="0"/>
                    <a:ea typeface="Source Sans Pro" panose="020B0503030403020204" pitchFamily="34" charset="0"/>
                  </a:rPr>
                  <a:t>Stay the same</a:t>
                </a:r>
              </a:p>
              <a:p>
                <a:pPr lvl="1"/>
                <a:r>
                  <a:rPr lang="en-US" dirty="0">
                    <a:latin typeface="Source Sans Pro" panose="020B0503030403020204" pitchFamily="34" charset="0"/>
                    <a:ea typeface="Source Sans Pro" panose="020B0503030403020204" pitchFamily="34" charset="0"/>
                  </a:rPr>
                  <a:t>Move ads down 1, 2, 3, or 4 slots </a:t>
                </a:r>
                <a:endParaRPr lang="en-US" sz="400" dirty="0">
                  <a:latin typeface="Source Sans Pro" panose="020B0503030403020204" pitchFamily="34" charset="0"/>
                  <a:ea typeface="Source Sans Pro" panose="020B0503030403020204" pitchFamily="34" charset="0"/>
                </a:endParaRPr>
              </a:p>
              <a:p>
                <a:pPr marL="0" indent="0">
                  <a:buNone/>
                </a:pPr>
                <a:endParaRPr lang="en-US" sz="10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Since there are 35 unique customer demographic combinations present in this data set, there are </a:t>
                </a:r>
                <a14:m>
                  <m:oMath xmlns:m="http://schemas.openxmlformats.org/officeDocument/2006/math">
                    <m:sSup>
                      <m:sSupPr>
                        <m:ctrlPr>
                          <a:rPr lang="en-US" b="0" i="1" smtClean="0">
                            <a:latin typeface="Cambria Math" panose="02040503050406030204" pitchFamily="18" charset="0"/>
                            <a:ea typeface="Source Sans Pro" panose="020B0503030403020204" pitchFamily="34" charset="0"/>
                          </a:rPr>
                        </m:ctrlPr>
                      </m:sSupPr>
                      <m:e>
                        <m:r>
                          <a:rPr lang="en-US" b="0" i="1" smtClean="0">
                            <a:latin typeface="Cambria Math" panose="02040503050406030204" pitchFamily="18" charset="0"/>
                            <a:ea typeface="Source Sans Pro" panose="020B0503030403020204" pitchFamily="34" charset="0"/>
                          </a:rPr>
                          <m:t>9</m:t>
                        </m:r>
                      </m:e>
                      <m:sup>
                        <m:r>
                          <a:rPr lang="en-US" b="0" i="1" smtClean="0">
                            <a:latin typeface="Cambria Math" panose="02040503050406030204" pitchFamily="18" charset="0"/>
                            <a:ea typeface="Source Sans Pro" panose="020B0503030403020204" pitchFamily="34" charset="0"/>
                          </a:rPr>
                          <m:t>35</m:t>
                        </m:r>
                      </m:sup>
                    </m:sSup>
                  </m:oMath>
                </a14:m>
                <a:r>
                  <a:rPr lang="en-US" dirty="0">
                    <a:latin typeface="Source Sans Pro" panose="020B0503030403020204" pitchFamily="34" charset="0"/>
                    <a:ea typeface="Source Sans Pro" panose="020B0503030403020204" pitchFamily="34" charset="0"/>
                  </a:rPr>
                  <a:t> possible bid strategies to consider</a:t>
                </a:r>
              </a:p>
              <a:p>
                <a:pPr marL="0" indent="0">
                  <a:buNone/>
                </a:pPr>
                <a:endParaRPr lang="en-US" sz="10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It is unfeasible to write code that can search all of these possible options on a reasonable timescale</a:t>
                </a:r>
              </a:p>
              <a:p>
                <a:pPr marL="0" indent="0">
                  <a:buNone/>
                </a:pPr>
                <a:endParaRPr lang="en-US" sz="10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Need to optimize efficiently!</a:t>
                </a:r>
              </a:p>
              <a:p>
                <a:pPr marL="0" indent="0">
                  <a:buNone/>
                </a:pPr>
                <a:endParaRPr lang="en-US" dirty="0">
                  <a:latin typeface="Source Sans Pro" panose="020B0503030403020204" pitchFamily="34" charset="0"/>
                  <a:ea typeface="Source Sans Pro" panose="020B0503030403020204" pitchFamily="34" charset="0"/>
                </a:endParaRPr>
              </a:p>
              <a:p>
                <a:pPr marL="0" indent="0">
                  <a:buNone/>
                </a:pPr>
                <a:endParaRPr lang="en-US" dirty="0">
                  <a:latin typeface="Source Sans Pro" panose="020B0503030403020204" pitchFamily="34" charset="0"/>
                  <a:ea typeface="Source Sans Pro" panose="020B0503030403020204" pitchFamily="34" charset="0"/>
                </a:endParaRPr>
              </a:p>
            </p:txBody>
          </p:sp>
        </mc:Choice>
        <mc:Fallback xmlns="">
          <p:sp>
            <p:nvSpPr>
              <p:cNvPr id="3" name="Content Placeholder 2">
                <a:extLst>
                  <a:ext uri="{FF2B5EF4-FFF2-40B4-BE49-F238E27FC236}">
                    <a16:creationId xmlns:a16="http://schemas.microsoft.com/office/drawing/2014/main" id="{BD3B277A-2328-DF41-A63A-7E13F9C5D511}"/>
                  </a:ext>
                </a:extLst>
              </p:cNvPr>
              <p:cNvSpPr>
                <a:spLocks noGrp="1" noRot="1" noChangeAspect="1" noMove="1" noResize="1" noEditPoints="1" noAdjustHandles="1" noChangeArrowheads="1" noChangeShapeType="1" noTextEdit="1"/>
              </p:cNvSpPr>
              <p:nvPr>
                <p:ph idx="1"/>
              </p:nvPr>
            </p:nvSpPr>
            <p:spPr>
              <a:xfrm>
                <a:off x="381000" y="1371600"/>
                <a:ext cx="11430000" cy="5486400"/>
              </a:xfrm>
              <a:blipFill>
                <a:blip r:embed="rId2"/>
                <a:stretch>
                  <a:fillRect l="-999" t="-2083" r="-1443"/>
                </a:stretch>
              </a:blipFill>
            </p:spPr>
            <p:txBody>
              <a:bodyPr/>
              <a:lstStyle/>
              <a:p>
                <a:r>
                  <a:rPr lang="en-US">
                    <a:noFill/>
                  </a:rPr>
                  <a:t> </a:t>
                </a:r>
              </a:p>
            </p:txBody>
          </p:sp>
        </mc:Fallback>
      </mc:AlternateContent>
    </p:spTree>
    <p:extLst>
      <p:ext uri="{BB962C8B-B14F-4D97-AF65-F5344CB8AC3E}">
        <p14:creationId xmlns:p14="http://schemas.microsoft.com/office/powerpoint/2010/main" val="174796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D905-DECD-A245-AAE7-2E0804D78282}"/>
              </a:ext>
            </a:extLst>
          </p:cNvPr>
          <p:cNvSpPr>
            <a:spLocks noGrp="1"/>
          </p:cNvSpPr>
          <p:nvPr>
            <p:ph type="title"/>
          </p:nvPr>
        </p:nvSpPr>
        <p:spPr>
          <a:xfrm>
            <a:off x="0" y="0"/>
            <a:ext cx="12192000" cy="1371600"/>
          </a:xfrm>
        </p:spPr>
        <p:txBody>
          <a:bodyPr>
            <a:normAutofit/>
          </a:bodyPr>
          <a:lstStyle/>
          <a:p>
            <a:pPr algn="ctr"/>
            <a:r>
              <a:rPr lang="en-US" b="1" dirty="0">
                <a:solidFill>
                  <a:srgbClr val="FF5715"/>
                </a:solidFill>
                <a:latin typeface="Source Sans Pro" panose="020B0503030403020204" pitchFamily="34" charset="0"/>
                <a:ea typeface="Source Sans Pro" panose="020B0503030403020204" pitchFamily="34" charset="0"/>
              </a:rPr>
              <a:t>Optimizing the Variable Bid Model</a:t>
            </a:r>
          </a:p>
        </p:txBody>
      </p:sp>
      <p:sp>
        <p:nvSpPr>
          <p:cNvPr id="3" name="Content Placeholder 2">
            <a:extLst>
              <a:ext uri="{FF2B5EF4-FFF2-40B4-BE49-F238E27FC236}">
                <a16:creationId xmlns:a16="http://schemas.microsoft.com/office/drawing/2014/main" id="{BD3B277A-2328-DF41-A63A-7E13F9C5D511}"/>
              </a:ext>
            </a:extLst>
          </p:cNvPr>
          <p:cNvSpPr>
            <a:spLocks noGrp="1"/>
          </p:cNvSpPr>
          <p:nvPr>
            <p:ph idx="1"/>
          </p:nvPr>
        </p:nvSpPr>
        <p:spPr>
          <a:xfrm>
            <a:off x="0" y="1371600"/>
            <a:ext cx="6793294" cy="5486400"/>
          </a:xfrm>
        </p:spPr>
        <p:txBody>
          <a:bodyPr>
            <a:normAutofit lnSpcReduction="10000"/>
          </a:bodyPr>
          <a:lstStyle/>
          <a:p>
            <a:r>
              <a:rPr lang="en-US" dirty="0">
                <a:latin typeface="Source Sans Pro" panose="020B0503030403020204" pitchFamily="34" charset="0"/>
                <a:ea typeface="Source Sans Pro" panose="020B0503030403020204" pitchFamily="34" charset="0"/>
              </a:rPr>
              <a:t>We can compress the effective size of the parameter space by combining similar features and ignoring those with minimal impact</a:t>
            </a:r>
          </a:p>
          <a:p>
            <a:pPr lvl="1"/>
            <a:r>
              <a:rPr lang="en-US" dirty="0">
                <a:latin typeface="Source Sans Pro" panose="020B0503030403020204" pitchFamily="34" charset="0"/>
                <a:ea typeface="Source Sans Pro" panose="020B0503030403020204" pitchFamily="34" charset="0"/>
              </a:rPr>
              <a:t>35 parameter combinations </a:t>
            </a:r>
            <a:r>
              <a:rPr lang="en-US" dirty="0">
                <a:latin typeface="Source Sans Pro" panose="020B0503030403020204" pitchFamily="34" charset="0"/>
                <a:ea typeface="Source Sans Pro" panose="020B0503030403020204" pitchFamily="34" charset="0"/>
                <a:sym typeface="Wingdings" pitchFamily="2" charset="2"/>
              </a:rPr>
              <a:t>compressed to 7</a:t>
            </a:r>
            <a:endParaRPr lang="en-US" dirty="0">
              <a:latin typeface="Source Sans Pro" panose="020B0503030403020204" pitchFamily="34" charset="0"/>
              <a:ea typeface="Source Sans Pro" panose="020B0503030403020204" pitchFamily="34" charset="0"/>
            </a:endParaRP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Surprisingly, flat bid strategies are close to the optimal approach</a:t>
            </a:r>
          </a:p>
          <a:p>
            <a:pPr lvl="1"/>
            <a:r>
              <a:rPr lang="en-US" dirty="0">
                <a:latin typeface="Source Sans Pro" panose="020B0503030403020204" pitchFamily="34" charset="0"/>
                <a:ea typeface="Source Sans Pro" panose="020B0503030403020204" pitchFamily="34" charset="0"/>
              </a:rPr>
              <a:t>Easy-to-calculate starting point for optimization</a:t>
            </a:r>
          </a:p>
          <a:p>
            <a:pPr marL="0" indent="0">
              <a:buNone/>
            </a:pPr>
            <a:endParaRPr lang="en-US" sz="400"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Optimized strategies can then be found using a series of random walks</a:t>
            </a:r>
          </a:p>
          <a:p>
            <a:pPr lvl="1"/>
            <a:r>
              <a:rPr lang="en-US" dirty="0">
                <a:latin typeface="Source Sans Pro" panose="020B0503030403020204" pitchFamily="34" charset="0"/>
                <a:ea typeface="Source Sans Pro" panose="020B0503030403020204" pitchFamily="34" charset="0"/>
              </a:rPr>
              <a:t>First in the compressed parameter space, and then in the full 35 combination space</a:t>
            </a:r>
            <a:endParaRPr lang="en-US" sz="100" dirty="0">
              <a:latin typeface="Source Sans Pro" panose="020B0503030403020204" pitchFamily="34" charset="0"/>
              <a:ea typeface="Source Sans Pro" panose="020B0503030403020204" pitchFamily="34" charset="0"/>
            </a:endParaRPr>
          </a:p>
        </p:txBody>
      </p:sp>
      <p:pic>
        <p:nvPicPr>
          <p:cNvPr id="10246" name="Picture 6">
            <a:extLst>
              <a:ext uri="{FF2B5EF4-FFF2-40B4-BE49-F238E27FC236}">
                <a16:creationId xmlns:a16="http://schemas.microsoft.com/office/drawing/2014/main" id="{7075F0BE-454C-5F4A-9D67-D0FA57BCA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294" y="1624622"/>
            <a:ext cx="5398706" cy="497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7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13115</TotalTime>
  <Words>871</Words>
  <Application>Microsoft Macintosh PowerPoint</Application>
  <PresentationFormat>Widescreen</PresentationFormat>
  <Paragraphs>77</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Source Sans Pro</vt:lpstr>
      <vt:lpstr>Office Theme</vt:lpstr>
      <vt:lpstr>  Erdős Institute Data Science Boot Camp May 30, 2021</vt:lpstr>
      <vt:lpstr>The Problem – Vertical Search Advertising</vt:lpstr>
      <vt:lpstr>Ad Rank Placement Drives Clicks, Not Sales</vt:lpstr>
      <vt:lpstr>Critical Customers – Who’s Buying Policies?</vt:lpstr>
      <vt:lpstr>Simplest Strategy – Targeted Minimum Bids</vt:lpstr>
      <vt:lpstr>Simplest Strategy – Targeted Minimum Bids</vt:lpstr>
      <vt:lpstr>Building a Variable Bidding Model</vt:lpstr>
      <vt:lpstr>Difficulties of this Approach</vt:lpstr>
      <vt:lpstr>Optimizing the Variable Bid Model</vt:lpstr>
      <vt:lpstr>Utilizing the Variable Bid Model</vt:lpstr>
      <vt:lpstr>Practical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Insurance Challenge  Erdős Institute Data Science Boot Camp May 30, 2021</dc:title>
  <dc:creator>Vallely, Patrick J.</dc:creator>
  <cp:lastModifiedBy>Vallely, Patrick J.</cp:lastModifiedBy>
  <cp:revision>49</cp:revision>
  <cp:lastPrinted>2021-05-27T21:01:09Z</cp:lastPrinted>
  <dcterms:created xsi:type="dcterms:W3CDTF">2021-05-20T22:16:54Z</dcterms:created>
  <dcterms:modified xsi:type="dcterms:W3CDTF">2021-06-02T02:44:41Z</dcterms:modified>
</cp:coreProperties>
</file>