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6" r:id="rId3"/>
    <p:sldId id="279" r:id="rId4"/>
    <p:sldId id="282" r:id="rId5"/>
    <p:sldId id="283" r:id="rId6"/>
    <p:sldId id="273" r:id="rId7"/>
    <p:sldId id="272" r:id="rId8"/>
    <p:sldId id="257" r:id="rId9"/>
    <p:sldId id="278" r:id="rId10"/>
    <p:sldId id="275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362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9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4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5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6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03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69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08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167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3D9C46-81F7-41F7-AFAE-BFEBBA175E9B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989E-2799-4EC3-97FC-2492FD2A8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545216" cy="88370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High Level Processing Steps for Each Project</a:t>
            </a:r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04" name="Group 103"/>
          <p:cNvGrpSpPr/>
          <p:nvPr/>
        </p:nvGrpSpPr>
        <p:grpSpPr>
          <a:xfrm>
            <a:off x="4599991" y="2090058"/>
            <a:ext cx="1604865" cy="2463282"/>
            <a:chOff x="4599991" y="2090058"/>
            <a:chExt cx="1604865" cy="2463282"/>
          </a:xfrm>
        </p:grpSpPr>
        <p:sp>
          <p:nvSpPr>
            <p:cNvPr id="42" name="Rounded Rectangle 41"/>
            <p:cNvSpPr/>
            <p:nvPr/>
          </p:nvSpPr>
          <p:spPr>
            <a:xfrm>
              <a:off x="4599991" y="2090058"/>
              <a:ext cx="1604865" cy="246328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4868478" y="2231315"/>
              <a:ext cx="1049228" cy="240701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Scan / Transfer </a:t>
              </a:r>
              <a:r>
                <a:rPr lang="en-US" sz="800" dirty="0">
                  <a:solidFill>
                    <a:schemeClr val="tx1"/>
                  </a:solidFill>
                </a:rPr>
                <a:t>to bki</a:t>
              </a:r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4868478" y="2612974"/>
              <a:ext cx="1049228" cy="24070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Image corrections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868478" y="3000689"/>
              <a:ext cx="1049228" cy="24070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inForm Processing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4877809" y="3388404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smtClean="0">
                  <a:solidFill>
                    <a:schemeClr val="tx1"/>
                  </a:solidFill>
                </a:rPr>
                <a:t>Visual QC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Curved Connector 46"/>
            <p:cNvCxnSpPr>
              <a:endCxn id="43" idx="0"/>
            </p:cNvCxnSpPr>
            <p:nvPr/>
          </p:nvCxnSpPr>
          <p:spPr>
            <a:xfrm rot="16200000" flipH="1">
              <a:off x="5317947" y="2537829"/>
              <a:ext cx="140958" cy="933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urved Connector 49"/>
            <p:cNvCxnSpPr>
              <a:stCxn id="43" idx="2"/>
              <a:endCxn id="44" idx="0"/>
            </p:cNvCxnSpPr>
            <p:nvPr/>
          </p:nvCxnSpPr>
          <p:spPr>
            <a:xfrm rot="5400000">
              <a:off x="5319585" y="2927182"/>
              <a:ext cx="147014" cy="127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urved Connector 52"/>
            <p:cNvCxnSpPr>
              <a:stCxn id="45" idx="2"/>
              <a:endCxn id="59" idx="0"/>
            </p:cNvCxnSpPr>
            <p:nvPr/>
          </p:nvCxnSpPr>
          <p:spPr>
            <a:xfrm rot="16200000" flipH="1">
              <a:off x="5330843" y="3700684"/>
              <a:ext cx="147014" cy="38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ounded Rectangle 58"/>
            <p:cNvSpPr/>
            <p:nvPr/>
          </p:nvSpPr>
          <p:spPr>
            <a:xfrm>
              <a:off x="4881664" y="3776119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datavalidation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6" name="Curved Connector 65"/>
            <p:cNvCxnSpPr>
              <a:stCxn id="44" idx="2"/>
              <a:endCxn id="45" idx="0"/>
            </p:cNvCxnSpPr>
            <p:nvPr/>
          </p:nvCxnSpPr>
          <p:spPr>
            <a:xfrm rot="16200000" flipH="1">
              <a:off x="5324250" y="3310231"/>
              <a:ext cx="147014" cy="93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ounded Rectangle 68"/>
            <p:cNvSpPr/>
            <p:nvPr/>
          </p:nvSpPr>
          <p:spPr>
            <a:xfrm>
              <a:off x="4900326" y="4162698"/>
              <a:ext cx="1049228" cy="240701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dbload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68" name="Curved Connector 67"/>
            <p:cNvCxnSpPr>
              <a:stCxn id="59" idx="2"/>
              <a:endCxn id="69" idx="0"/>
            </p:cNvCxnSpPr>
            <p:nvPr/>
          </p:nvCxnSpPr>
          <p:spPr>
            <a:xfrm rot="16200000" flipH="1">
              <a:off x="5342670" y="4080428"/>
              <a:ext cx="145878" cy="186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626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458546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mergeConfig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58547" y="2714688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Read </a:t>
            </a:r>
            <a:r>
              <a:rPr lang="en-US" sz="1200" dirty="0">
                <a:solidFill>
                  <a:schemeClr val="tx1"/>
                </a:solidFill>
              </a:rPr>
              <a:t>and process </a:t>
            </a:r>
            <a:r>
              <a:rPr lang="en-US" sz="1200" dirty="0" smtClean="0">
                <a:solidFill>
                  <a:schemeClr val="tx1"/>
                </a:solidFill>
              </a:rPr>
              <a:t>the merge </a:t>
            </a:r>
            <a:r>
              <a:rPr lang="en-US" sz="1200" dirty="0">
                <a:solidFill>
                  <a:schemeClr val="tx1"/>
                </a:solidFill>
              </a:rPr>
              <a:t>file to get </a:t>
            </a:r>
            <a:r>
              <a:rPr lang="en-US" sz="1200" dirty="0" smtClean="0">
                <a:solidFill>
                  <a:schemeClr val="tx1"/>
                </a:solidFill>
              </a:rPr>
              <a:t>info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Antibody names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Opal pairings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The segmentation hierarchy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Which cells are in the same </a:t>
            </a:r>
            <a:r>
              <a:rPr lang="en-US" sz="1200" dirty="0" smtClean="0">
                <a:solidFill>
                  <a:schemeClr val="tx1"/>
                </a:solidFill>
              </a:rPr>
              <a:t>segmentation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Which cells co-express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How whether a cell is a lineage or expression marker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960680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getfilenames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942207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file names for each image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Check that all necessary data exists for each antibody target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52653" y="1939267"/>
            <a:ext cx="2142085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fileloo</a:t>
            </a:r>
            <a:r>
              <a:rPr lang="en-US" sz="1200" b="1" dirty="0" err="1">
                <a:solidFill>
                  <a:schemeClr val="tx1"/>
                </a:solidFill>
              </a:rPr>
              <a:t>p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434180" y="2714689"/>
            <a:ext cx="2142085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Call </a:t>
            </a: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in</a:t>
            </a:r>
            <a:r>
              <a:rPr lang="en-US" sz="1200" b="1" dirty="0" smtClean="0">
                <a:solidFill>
                  <a:schemeClr val="tx1"/>
                </a:solidFill>
              </a:rPr>
              <a:t> </a:t>
            </a:r>
            <a:r>
              <a:rPr lang="en-US" sz="1200" dirty="0" smtClean="0">
                <a:solidFill>
                  <a:schemeClr val="tx1"/>
                </a:solidFill>
              </a:rPr>
              <a:t>a </a:t>
            </a:r>
            <a:r>
              <a:rPr lang="en-US" sz="1200" dirty="0">
                <a:solidFill>
                  <a:schemeClr val="tx1"/>
                </a:solidFill>
              </a:rPr>
              <a:t>parallel loop </a:t>
            </a:r>
            <a:r>
              <a:rPr lang="en-US" sz="1200" dirty="0" smtClean="0">
                <a:solidFill>
                  <a:schemeClr val="tx1"/>
                </a:solidFill>
              </a:rPr>
              <a:t>for </a:t>
            </a:r>
            <a:r>
              <a:rPr lang="en-US" sz="1200" dirty="0">
                <a:solidFill>
                  <a:schemeClr val="tx1"/>
                </a:solidFill>
              </a:rPr>
              <a:t>each image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 err="1">
                <a:solidFill>
                  <a:schemeClr val="tx1"/>
                </a:solidFill>
              </a:rPr>
              <a:t>mergetbls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merges each table and exports the results into the csv file</a:t>
            </a:r>
            <a:endParaRPr lang="en-US" sz="1200" b="1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MaSS</a:t>
            </a:r>
            <a:endParaRPr lang="en-US" dirty="0"/>
          </a:p>
        </p:txBody>
      </p:sp>
      <p:sp>
        <p:nvSpPr>
          <p:cNvPr id="24" name="Right Arrow 23"/>
          <p:cNvSpPr/>
          <p:nvPr/>
        </p:nvSpPr>
        <p:spPr>
          <a:xfrm>
            <a:off x="4625570" y="3650816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109536" y="365081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7" name="Rectangle 26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090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321755" y="1824325"/>
            <a:ext cx="134775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readalltxt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21755" y="2525333"/>
            <a:ext cx="134775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Read the text files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 only important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units type for each text file (pixels or microns)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01720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getphenofield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01720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Get the positive phenotype cells for each antibody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Do a unit conversion to </a:t>
            </a:r>
            <a:r>
              <a:rPr lang="en-US" sz="1200" dirty="0" err="1" smtClean="0">
                <a:solidFill>
                  <a:schemeClr val="tx1"/>
                </a:solidFill>
              </a:rPr>
              <a:t>px</a:t>
            </a:r>
            <a:r>
              <a:rPr lang="en-US" sz="1200" dirty="0" smtClean="0">
                <a:solidFill>
                  <a:schemeClr val="tx1"/>
                </a:solidFill>
              </a:rPr>
              <a:t> if necessary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Establish Other cells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 smtClean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709070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getdistinct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0907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Check for ‘Other’ cells with cell centers 6 pixels from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duplicate ‘Others’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1697528" y="3418059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5400933" y="1847338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getcoex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7092795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getseg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784658" y="1824322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rgbClr val="FF0000"/>
                </a:solidFill>
              </a:rPr>
              <a:t>getexprmark</a:t>
            </a:r>
            <a:endParaRPr lang="en-US" sz="1200" b="1" dirty="0" smtClean="0">
              <a:solidFill>
                <a:srgbClr val="FF0000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0476520" y="1824323"/>
            <a:ext cx="1344168" cy="35412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 err="1" smtClean="0">
                <a:solidFill>
                  <a:schemeClr val="tx1"/>
                </a:solidFill>
              </a:rPr>
              <a:t>parsave</a:t>
            </a:r>
            <a:endParaRPr lang="en-US" sz="1200" b="1" dirty="0" smtClean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3386794" y="3418058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5400933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Resolve double positive cells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Establish lineage co-expression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84658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rgbClr val="FF0000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Establish the expression marker positivity on </a:t>
            </a:r>
            <a:r>
              <a:rPr lang="en-US" sz="1200" i="1" dirty="0" smtClean="0">
                <a:solidFill>
                  <a:srgbClr val="FF0000"/>
                </a:solidFill>
              </a:rPr>
              <a:t>membranes </a:t>
            </a:r>
            <a:r>
              <a:rPr lang="en-US" sz="1200" dirty="0" smtClean="0">
                <a:solidFill>
                  <a:srgbClr val="FF0000"/>
                </a:solidFill>
              </a:rPr>
              <a:t>using cell centers for duplicates;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FF0000"/>
                </a:solidFill>
              </a:rPr>
              <a:t>possible storing; find examples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092795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remove ‘Other’ cell centers inside </a:t>
            </a:r>
            <a:r>
              <a:rPr lang="en-US" sz="1200" i="1" dirty="0" smtClean="0">
                <a:solidFill>
                  <a:schemeClr val="tx1"/>
                </a:solidFill>
              </a:rPr>
              <a:t>membranes </a:t>
            </a:r>
            <a:r>
              <a:rPr lang="en-US" sz="1200" dirty="0" smtClean="0">
                <a:solidFill>
                  <a:schemeClr val="tx1"/>
                </a:solidFill>
              </a:rPr>
              <a:t>of positive phenotype cells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10476520" y="2525333"/>
            <a:ext cx="1344168" cy="26913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dirty="0">
                <a:solidFill>
                  <a:schemeClr val="tx1"/>
                </a:solidFill>
              </a:rPr>
              <a:t>Description: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Format and save the final data table as a csv file</a:t>
            </a:r>
          </a:p>
        </p:txBody>
      </p:sp>
      <p:sp>
        <p:nvSpPr>
          <p:cNvPr id="34" name="Right Arrow 33"/>
          <p:cNvSpPr/>
          <p:nvPr/>
        </p:nvSpPr>
        <p:spPr>
          <a:xfrm>
            <a:off x="5086637" y="3418057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773115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464978" y="3418055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10156841" y="3418054"/>
            <a:ext cx="291664" cy="16759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fileloop</a:t>
            </a:r>
            <a:r>
              <a:rPr lang="en-US" dirty="0"/>
              <a:t>  	</a:t>
            </a:r>
            <a:r>
              <a:rPr lang="en-US" dirty="0" err="1"/>
              <a:t>mergetbls</a:t>
            </a:r>
            <a:endParaRPr lang="en-US" dirty="0"/>
          </a:p>
        </p:txBody>
      </p:sp>
      <p:sp>
        <p:nvSpPr>
          <p:cNvPr id="29" name="Right Arrow 28"/>
          <p:cNvSpPr/>
          <p:nvPr/>
        </p:nvSpPr>
        <p:spPr>
          <a:xfrm>
            <a:off x="2963834" y="981052"/>
            <a:ext cx="635578" cy="398508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31" name="Rectangle 30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557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467852" y="1488969"/>
            <a:ext cx="4074695" cy="3906253"/>
            <a:chOff x="4074695" y="1495926"/>
            <a:chExt cx="4074695" cy="3906253"/>
          </a:xfrm>
        </p:grpSpPr>
        <p:sp>
          <p:nvSpPr>
            <p:cNvPr id="2" name="Rounded Rectangle 1"/>
            <p:cNvSpPr/>
            <p:nvPr/>
          </p:nvSpPr>
          <p:spPr>
            <a:xfrm>
              <a:off x="4074695" y="1495926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75" name="Group 74"/>
            <p:cNvGrpSpPr/>
            <p:nvPr/>
          </p:nvGrpSpPr>
          <p:grpSpPr>
            <a:xfrm>
              <a:off x="4378857" y="1934691"/>
              <a:ext cx="3380907" cy="3111490"/>
              <a:chOff x="2452937" y="257811"/>
              <a:chExt cx="5071361" cy="4667235"/>
            </a:xfrm>
          </p:grpSpPr>
          <p:sp>
            <p:nvSpPr>
              <p:cNvPr id="3" name="Rounded Rectangle 2"/>
              <p:cNvSpPr/>
              <p:nvPr/>
            </p:nvSpPr>
            <p:spPr>
              <a:xfrm>
                <a:off x="3019905" y="985448"/>
                <a:ext cx="183893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Update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Specimen Table</a:t>
                </a: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Gen</a:t>
                </a:r>
              </a:p>
            </p:txBody>
          </p:sp>
          <p:sp>
            <p:nvSpPr>
              <p:cNvPr id="5" name="Rounded Rectangle 4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Transfer </a:t>
                </a:r>
                <a:r>
                  <a:rPr lang="en-US" sz="800" dirty="0">
                    <a:solidFill>
                      <a:schemeClr val="tx1"/>
                    </a:solidFill>
                  </a:rPr>
                  <a:t>to bki</a:t>
                </a:r>
              </a:p>
            </p:txBody>
          </p:sp>
          <p:sp>
            <p:nvSpPr>
              <p:cNvPr id="6" name="Rounded Rectangle 5"/>
              <p:cNvSpPr/>
              <p:nvPr/>
            </p:nvSpPr>
            <p:spPr>
              <a:xfrm>
                <a:off x="5060818" y="1529109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Overview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</a:t>
                </a:r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 </a:t>
                </a:r>
                <a:r>
                  <a:rPr lang="en-US" sz="800" dirty="0">
                    <a:solidFill>
                      <a:schemeClr val="tx1"/>
                    </a:solidFill>
                  </a:rPr>
                  <a:t>Received</a:t>
                </a:r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Stained</a:t>
                </a:r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6135038" y="2214338"/>
                <a:ext cx="1389260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TMA </a:t>
                </a:r>
                <a:r>
                  <a:rPr lang="en-US" sz="800" dirty="0">
                    <a:solidFill>
                      <a:schemeClr val="tx1"/>
                    </a:solidFill>
                  </a:rPr>
                  <a:t>QC</a:t>
                </a:r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4218856" y="2197588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Create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scanning plan</a:t>
                </a:r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01073" y="3006492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scanned</a:t>
                </a:r>
              </a:p>
            </p:txBody>
          </p:sp>
          <p:sp>
            <p:nvSpPr>
              <p:cNvPr id="13" name="Rounded Rectangle 12"/>
              <p:cNvSpPr/>
              <p:nvPr/>
            </p:nvSpPr>
            <p:spPr>
              <a:xfrm>
                <a:off x="5378788" y="3668115"/>
                <a:ext cx="1668876" cy="36105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added</a:t>
                </a:r>
              </a:p>
            </p:txBody>
          </p:sp>
          <p:cxnSp>
            <p:nvCxnSpPr>
              <p:cNvPr id="15" name="Curved Connector 14"/>
              <p:cNvCxnSpPr>
                <a:stCxn id="7" idx="2"/>
                <a:endCxn id="3" idx="0"/>
              </p:cNvCxnSpPr>
              <p:nvPr/>
            </p:nvCxnSpPr>
            <p:spPr>
              <a:xfrm rot="5400000">
                <a:off x="4309918" y="242071"/>
                <a:ext cx="372833" cy="11139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urved Connector 16"/>
              <p:cNvCxnSpPr>
                <a:stCxn id="7" idx="2"/>
                <a:endCxn id="8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urved Connector 18"/>
              <p:cNvCxnSpPr>
                <a:stCxn id="3" idx="2"/>
                <a:endCxn id="4" idx="0"/>
              </p:cNvCxnSpPr>
              <p:nvPr/>
            </p:nvCxnSpPr>
            <p:spPr>
              <a:xfrm rot="5400000">
                <a:off x="2866368" y="1627698"/>
                <a:ext cx="1354204" cy="79180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urved Connector 21"/>
              <p:cNvCxnSpPr>
                <a:stCxn id="4" idx="2"/>
                <a:endCxn id="5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urved Connector 23"/>
              <p:cNvCxnSpPr>
                <a:stCxn id="8" idx="2"/>
                <a:endCxn id="6" idx="0"/>
              </p:cNvCxnSpPr>
              <p:nvPr/>
            </p:nvCxnSpPr>
            <p:spPr>
              <a:xfrm rot="5400000">
                <a:off x="5661020" y="1434680"/>
                <a:ext cx="188857" cy="1270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urved Connector 26"/>
              <p:cNvCxnSpPr>
                <a:stCxn id="6" idx="2"/>
                <a:endCxn id="9" idx="0"/>
              </p:cNvCxnSpPr>
              <p:nvPr/>
            </p:nvCxnSpPr>
            <p:spPr>
              <a:xfrm rot="16200000" flipH="1">
                <a:off x="6130469" y="1515139"/>
                <a:ext cx="324178" cy="1074220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urved Connector 29"/>
              <p:cNvCxnSpPr>
                <a:stCxn id="6" idx="2"/>
                <a:endCxn id="10" idx="0"/>
              </p:cNvCxnSpPr>
              <p:nvPr/>
            </p:nvCxnSpPr>
            <p:spPr>
              <a:xfrm rot="5400000">
                <a:off x="5250657" y="1692797"/>
                <a:ext cx="307428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urved Connector 31"/>
              <p:cNvCxnSpPr>
                <a:stCxn id="10" idx="2"/>
                <a:endCxn id="11" idx="0"/>
              </p:cNvCxnSpPr>
              <p:nvPr/>
            </p:nvCxnSpPr>
            <p:spPr>
              <a:xfrm rot="16200000" flipH="1">
                <a:off x="5220476" y="2391456"/>
                <a:ext cx="447853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urved Connector 33"/>
              <p:cNvCxnSpPr>
                <a:stCxn id="11" idx="2"/>
                <a:endCxn id="13" idx="0"/>
              </p:cNvCxnSpPr>
              <p:nvPr/>
            </p:nvCxnSpPr>
            <p:spPr>
              <a:xfrm rot="16200000" flipH="1">
                <a:off x="5874082" y="3328971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stCxn id="13" idx="2"/>
                <a:endCxn id="5" idx="0"/>
              </p:cNvCxnSpPr>
              <p:nvPr/>
            </p:nvCxnSpPr>
            <p:spPr>
              <a:xfrm rot="5400000">
                <a:off x="5357124" y="3707892"/>
                <a:ext cx="534829" cy="117737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urved Connector 61"/>
              <p:cNvCxnSpPr>
                <a:stCxn id="9" idx="2"/>
                <a:endCxn id="11" idx="0"/>
              </p:cNvCxnSpPr>
              <p:nvPr/>
            </p:nvCxnSpPr>
            <p:spPr>
              <a:xfrm rot="5400000">
                <a:off x="6117039" y="2293862"/>
                <a:ext cx="431103" cy="99415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6" name="Title 1"/>
          <p:cNvSpPr>
            <a:spLocks noGrp="1"/>
          </p:cNvSpPr>
          <p:nvPr>
            <p:ph type="title"/>
          </p:nvPr>
        </p:nvSpPr>
        <p:spPr>
          <a:xfrm>
            <a:off x="0" y="7304"/>
            <a:ext cx="7010400" cy="883709"/>
          </a:xfrm>
        </p:spPr>
        <p:txBody>
          <a:bodyPr/>
          <a:lstStyle/>
          <a:p>
            <a:r>
              <a:rPr lang="en-US" dirty="0"/>
              <a:t>Scanning Process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48884" y="1488969"/>
            <a:ext cx="4074695" cy="3906253"/>
            <a:chOff x="4122178" y="1476162"/>
            <a:chExt cx="4074695" cy="3906253"/>
          </a:xfrm>
        </p:grpSpPr>
        <p:sp>
          <p:nvSpPr>
            <p:cNvPr id="42" name="Rounded Rectangle 41"/>
            <p:cNvSpPr/>
            <p:nvPr/>
          </p:nvSpPr>
          <p:spPr>
            <a:xfrm>
              <a:off x="4122178" y="1476162"/>
              <a:ext cx="4074695" cy="390625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378857" y="1934691"/>
              <a:ext cx="3456371" cy="3111490"/>
              <a:chOff x="2452937" y="257811"/>
              <a:chExt cx="5184557" cy="4667235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2922728" y="982323"/>
                <a:ext cx="183893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Update </a:t>
                </a:r>
                <a:r>
                  <a:rPr lang="en-US" sz="800" dirty="0">
                    <a:solidFill>
                      <a:schemeClr val="tx1"/>
                    </a:solidFill>
                  </a:rPr>
                  <a:t>Specimen Table</a:t>
                </a:r>
              </a:p>
            </p:txBody>
          </p:sp>
          <p:sp>
            <p:nvSpPr>
              <p:cNvPr id="45" name="Rounded Rectangle 44"/>
              <p:cNvSpPr/>
              <p:nvPr/>
            </p:nvSpPr>
            <p:spPr>
              <a:xfrm>
                <a:off x="2452937" y="2700703"/>
                <a:ext cx="1389260" cy="297775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AstroID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Gen</a:t>
                </a: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4341219" y="4563995"/>
                <a:ext cx="1389260" cy="361051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Transfer </a:t>
                </a:r>
                <a:r>
                  <a:rPr lang="en-US" sz="800" dirty="0">
                    <a:solidFill>
                      <a:schemeClr val="tx1"/>
                    </a:solidFill>
                  </a:rPr>
                  <a:t>to bki</a:t>
                </a:r>
              </a:p>
            </p:txBody>
          </p:sp>
          <p:sp>
            <p:nvSpPr>
              <p:cNvPr id="47" name="Rounded Rectangle 46"/>
              <p:cNvSpPr/>
              <p:nvPr/>
            </p:nvSpPr>
            <p:spPr>
              <a:xfrm>
                <a:off x="5174014" y="1614098"/>
                <a:ext cx="1389260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OverviewScan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>
              <a:xfrm>
                <a:off x="4358664" y="257811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 </a:t>
                </a:r>
                <a:r>
                  <a:rPr lang="en-US" sz="800" dirty="0">
                    <a:solidFill>
                      <a:schemeClr val="tx1"/>
                    </a:solidFill>
                  </a:rPr>
                  <a:t>Received</a:t>
                </a:r>
              </a:p>
            </p:txBody>
          </p:sp>
          <p:sp>
            <p:nvSpPr>
              <p:cNvPr id="49" name="Rounded Rectangle 48"/>
              <p:cNvSpPr/>
              <p:nvPr/>
            </p:nvSpPr>
            <p:spPr>
              <a:xfrm>
                <a:off x="5060818" y="985448"/>
                <a:ext cx="1389260" cy="35480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Slides </a:t>
                </a:r>
                <a:r>
                  <a:rPr lang="en-US" sz="800" dirty="0">
                    <a:solidFill>
                      <a:schemeClr val="tx1"/>
                    </a:solidFill>
                  </a:rPr>
                  <a:t>Stained</a:t>
                </a:r>
              </a:p>
            </p:txBody>
          </p:sp>
          <p:sp>
            <p:nvSpPr>
              <p:cNvPr id="50" name="Rounded Rectangle 49"/>
              <p:cNvSpPr/>
              <p:nvPr/>
            </p:nvSpPr>
            <p:spPr>
              <a:xfrm>
                <a:off x="6248234" y="2299326"/>
                <a:ext cx="1389260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TMA </a:t>
                </a:r>
                <a:r>
                  <a:rPr lang="en-US" sz="800" dirty="0">
                    <a:solidFill>
                      <a:schemeClr val="tx1"/>
                    </a:solidFill>
                  </a:rPr>
                  <a:t>QC</a:t>
                </a:r>
              </a:p>
            </p:txBody>
          </p:sp>
          <p:sp>
            <p:nvSpPr>
              <p:cNvPr id="51" name="Rounded Rectangle 50"/>
              <p:cNvSpPr/>
              <p:nvPr/>
            </p:nvSpPr>
            <p:spPr>
              <a:xfrm>
                <a:off x="4332052" y="2282577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scanplan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>
              <a:xfrm>
                <a:off x="5114269" y="3091481"/>
                <a:ext cx="1668876" cy="36105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smtClean="0">
                    <a:solidFill>
                      <a:schemeClr val="tx1"/>
                    </a:solidFill>
                  </a:rPr>
                  <a:t>im3scan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>
              <a:xfrm>
                <a:off x="5491984" y="3753104"/>
                <a:ext cx="1668876" cy="36105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 smtClean="0">
                    <a:solidFill>
                      <a:schemeClr val="tx1"/>
                    </a:solidFill>
                  </a:rPr>
                  <a:t>BatchID</a:t>
                </a:r>
                <a:r>
                  <a:rPr lang="en-US" sz="8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800" dirty="0">
                    <a:solidFill>
                      <a:schemeClr val="tx1"/>
                    </a:solidFill>
                  </a:rPr>
                  <a:t>added</a:t>
                </a:r>
              </a:p>
            </p:txBody>
          </p:sp>
          <p:cxnSp>
            <p:nvCxnSpPr>
              <p:cNvPr id="54" name="Curved Connector 53"/>
              <p:cNvCxnSpPr>
                <a:stCxn id="48" idx="2"/>
                <a:endCxn id="44" idx="0"/>
              </p:cNvCxnSpPr>
              <p:nvPr/>
            </p:nvCxnSpPr>
            <p:spPr>
              <a:xfrm rot="5400000">
                <a:off x="4262893" y="191920"/>
                <a:ext cx="369708" cy="121109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urved Connector 54"/>
              <p:cNvCxnSpPr>
                <a:stCxn id="48" idx="2"/>
                <a:endCxn id="49" idx="0"/>
              </p:cNvCxnSpPr>
              <p:nvPr/>
            </p:nvCxnSpPr>
            <p:spPr>
              <a:xfrm rot="16200000" flipH="1">
                <a:off x="5217955" y="447954"/>
                <a:ext cx="372833" cy="702154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urved Connector 55"/>
              <p:cNvCxnSpPr>
                <a:stCxn id="44" idx="2"/>
                <a:endCxn id="45" idx="0"/>
              </p:cNvCxnSpPr>
              <p:nvPr/>
            </p:nvCxnSpPr>
            <p:spPr>
              <a:xfrm rot="5400000">
                <a:off x="2816218" y="1674724"/>
                <a:ext cx="1357329" cy="694629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urved Connector 56"/>
              <p:cNvCxnSpPr>
                <a:stCxn id="45" idx="2"/>
                <a:endCxn id="46" idx="0"/>
              </p:cNvCxnSpPr>
              <p:nvPr/>
            </p:nvCxnSpPr>
            <p:spPr>
              <a:xfrm rot="16200000" flipH="1">
                <a:off x="3308950" y="2837095"/>
                <a:ext cx="1565517" cy="1888282"/>
              </a:xfrm>
              <a:prstGeom prst="curvedConnector3">
                <a:avLst>
                  <a:gd name="adj1" fmla="val 82073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urved Connector 57"/>
              <p:cNvCxnSpPr>
                <a:stCxn id="49" idx="2"/>
                <a:endCxn id="47" idx="0"/>
              </p:cNvCxnSpPr>
              <p:nvPr/>
            </p:nvCxnSpPr>
            <p:spPr>
              <a:xfrm rot="16200000" flipH="1">
                <a:off x="5675123" y="1420576"/>
                <a:ext cx="273846" cy="113196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urved Connector 58"/>
              <p:cNvCxnSpPr>
                <a:stCxn id="47" idx="2"/>
                <a:endCxn id="50" idx="0"/>
              </p:cNvCxnSpPr>
              <p:nvPr/>
            </p:nvCxnSpPr>
            <p:spPr>
              <a:xfrm rot="16200000" flipH="1">
                <a:off x="6243665" y="1600126"/>
                <a:ext cx="324177" cy="1074221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>
                <a:stCxn id="47" idx="2"/>
                <a:endCxn id="51" idx="0"/>
              </p:cNvCxnSpPr>
              <p:nvPr/>
            </p:nvCxnSpPr>
            <p:spPr>
              <a:xfrm rot="5400000">
                <a:off x="5363854" y="1777786"/>
                <a:ext cx="307428" cy="70215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urved Connector 60"/>
              <p:cNvCxnSpPr>
                <a:stCxn id="51" idx="2"/>
                <a:endCxn id="52" idx="0"/>
              </p:cNvCxnSpPr>
              <p:nvPr/>
            </p:nvCxnSpPr>
            <p:spPr>
              <a:xfrm rot="16200000" flipH="1">
                <a:off x="5333672" y="2476446"/>
                <a:ext cx="447852" cy="782217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urved Connector 62"/>
              <p:cNvCxnSpPr>
                <a:stCxn id="52" idx="2"/>
                <a:endCxn id="53" idx="0"/>
              </p:cNvCxnSpPr>
              <p:nvPr/>
            </p:nvCxnSpPr>
            <p:spPr>
              <a:xfrm rot="16200000" flipH="1">
                <a:off x="5987279" y="3413959"/>
                <a:ext cx="300572" cy="377715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urved Connector 63"/>
              <p:cNvCxnSpPr>
                <a:stCxn id="53" idx="2"/>
                <a:endCxn id="46" idx="0"/>
              </p:cNvCxnSpPr>
              <p:nvPr/>
            </p:nvCxnSpPr>
            <p:spPr>
              <a:xfrm rot="5400000">
                <a:off x="5456218" y="3693789"/>
                <a:ext cx="449840" cy="1290572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urved Connector 64"/>
              <p:cNvCxnSpPr>
                <a:stCxn id="50" idx="2"/>
                <a:endCxn id="52" idx="0"/>
              </p:cNvCxnSpPr>
              <p:nvPr/>
            </p:nvCxnSpPr>
            <p:spPr>
              <a:xfrm rot="5400000">
                <a:off x="6230234" y="2378850"/>
                <a:ext cx="431103" cy="994158"/>
              </a:xfrm>
              <a:prstGeom prst="curved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6" name="Rounded Rectangle 15"/>
          <p:cNvSpPr/>
          <p:nvPr/>
        </p:nvSpPr>
        <p:spPr>
          <a:xfrm>
            <a:off x="7440234" y="2771478"/>
            <a:ext cx="2430207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348920" y="1115404"/>
            <a:ext cx="274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 Development</a:t>
            </a:r>
            <a:endParaRPr 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7209427" y="1125549"/>
            <a:ext cx="1753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Development</a:t>
            </a:r>
            <a:endParaRPr lang="en-US" dirty="0"/>
          </a:p>
        </p:txBody>
      </p:sp>
      <p:sp>
        <p:nvSpPr>
          <p:cNvPr id="77" name="Rounded Rectangle 76"/>
          <p:cNvSpPr/>
          <p:nvPr/>
        </p:nvSpPr>
        <p:spPr>
          <a:xfrm>
            <a:off x="6172629" y="1756153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1607897" y="2716546"/>
            <a:ext cx="3685776" cy="184127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/>
          <p:cNvSpPr/>
          <p:nvPr/>
        </p:nvSpPr>
        <p:spPr>
          <a:xfrm>
            <a:off x="1595860" y="1701221"/>
            <a:ext cx="3685776" cy="99709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86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Scans Overview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7196328" y="2333780"/>
            <a:ext cx="1529299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im3scan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302185" y="2326969"/>
            <a:ext cx="1622758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scanplan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Curved Connector 4"/>
          <p:cNvCxnSpPr>
            <a:stCxn id="4" idx="3"/>
            <a:endCxn id="3" idx="1"/>
          </p:cNvCxnSpPr>
          <p:nvPr/>
        </p:nvCxnSpPr>
        <p:spPr>
          <a:xfrm>
            <a:off x="6924943" y="2507495"/>
            <a:ext cx="27138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517977" y="2320619"/>
            <a:ext cx="1512823" cy="3610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OverviewScan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4" idx="1"/>
          </p:cNvCxnSpPr>
          <p:nvPr/>
        </p:nvCxnSpPr>
        <p:spPr>
          <a:xfrm>
            <a:off x="5030800" y="2501145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17976" y="2760670"/>
            <a:ext cx="1512823" cy="262073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Logs an event each time a new scan folder is present for a sample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302185" y="2747969"/>
            <a:ext cx="1622758" cy="31234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Logs when the scanning plan is created for a particular scan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Open the scanning plan and report number of pending for acquisition im3s (if that value has gone up since the previous check for a slide-scan pair)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7196328" y="2772722"/>
            <a:ext cx="1529299" cy="198183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Reports the number of im3s out of number of expected im3s based on the scanning plan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4" name="Rectangle 13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67506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ounded Rectangle 267"/>
          <p:cNvSpPr/>
          <p:nvPr/>
        </p:nvSpPr>
        <p:spPr>
          <a:xfrm>
            <a:off x="79928" y="676605"/>
            <a:ext cx="3961831" cy="5846659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1092" name="Rounded Rectangle 1091"/>
          <p:cNvSpPr/>
          <p:nvPr/>
        </p:nvSpPr>
        <p:spPr>
          <a:xfrm>
            <a:off x="5295318" y="761747"/>
            <a:ext cx="2931861" cy="4125367"/>
          </a:xfrm>
          <a:prstGeom prst="roundRect">
            <a:avLst>
              <a:gd name="adj" fmla="val 2278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u="sng"/>
          </a:p>
        </p:txBody>
      </p:sp>
      <p:sp>
        <p:nvSpPr>
          <p:cNvPr id="65" name="Rounded Rectangle 64"/>
          <p:cNvSpPr/>
          <p:nvPr/>
        </p:nvSpPr>
        <p:spPr>
          <a:xfrm>
            <a:off x="6108942" y="3818405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deepzoom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Curved Connector 66"/>
          <p:cNvCxnSpPr>
            <a:stCxn id="59" idx="2"/>
            <a:endCxn id="65" idx="0"/>
          </p:cNvCxnSpPr>
          <p:nvPr/>
        </p:nvCxnSpPr>
        <p:spPr>
          <a:xfrm rot="16200000" flipH="1">
            <a:off x="6080722" y="3327098"/>
            <a:ext cx="916074" cy="6654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6027894" y="1584668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align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5391830" y="3532002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annowarp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020492" y="11900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prepdb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6042402" y="26616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zoom</a:t>
            </a:r>
          </a:p>
        </p:txBody>
      </p:sp>
      <p:cxnSp>
        <p:nvCxnSpPr>
          <p:cNvPr id="77" name="Curved Connector 76"/>
          <p:cNvCxnSpPr>
            <a:stCxn id="57" idx="2"/>
            <a:endCxn id="54" idx="0"/>
          </p:cNvCxnSpPr>
          <p:nvPr/>
        </p:nvCxnSpPr>
        <p:spPr>
          <a:xfrm rot="16200000" flipH="1">
            <a:off x="6410330" y="1504018"/>
            <a:ext cx="153899" cy="740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77"/>
          <p:cNvCxnSpPr>
            <a:stCxn id="54" idx="2"/>
            <a:endCxn id="59" idx="0"/>
          </p:cNvCxnSpPr>
          <p:nvPr/>
        </p:nvCxnSpPr>
        <p:spPr>
          <a:xfrm rot="16200000" flipH="1">
            <a:off x="6080105" y="2236245"/>
            <a:ext cx="836261" cy="145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cxnSpLocks/>
            <a:stCxn id="59" idx="2"/>
            <a:endCxn id="56" idx="0"/>
          </p:cNvCxnSpPr>
          <p:nvPr/>
        </p:nvCxnSpPr>
        <p:spPr>
          <a:xfrm rot="5400000">
            <a:off x="5865368" y="2891880"/>
            <a:ext cx="629671" cy="65057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/>
          <p:cNvSpPr/>
          <p:nvPr/>
        </p:nvSpPr>
        <p:spPr>
          <a:xfrm>
            <a:off x="6738057" y="4416030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csvscan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3" name="Rounded Rectangle 82"/>
          <p:cNvSpPr/>
          <p:nvPr/>
        </p:nvSpPr>
        <p:spPr>
          <a:xfrm>
            <a:off x="6813302" y="3059577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geomcell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5" name="Rounded Rectangle 84"/>
          <p:cNvSpPr/>
          <p:nvPr/>
        </p:nvSpPr>
        <p:spPr>
          <a:xfrm>
            <a:off x="7060751" y="2051869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geom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6" name="Curved Connector 95"/>
          <p:cNvCxnSpPr>
            <a:cxnSpLocks/>
            <a:stCxn id="83" idx="2"/>
            <a:endCxn id="82" idx="0"/>
          </p:cNvCxnSpPr>
          <p:nvPr/>
        </p:nvCxnSpPr>
        <p:spPr>
          <a:xfrm rot="5400000">
            <a:off x="6680891" y="3820532"/>
            <a:ext cx="1115752" cy="752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/>
          <p:cNvSpPr txBox="1"/>
          <p:nvPr/>
        </p:nvSpPr>
        <p:spPr>
          <a:xfrm>
            <a:off x="5302746" y="772450"/>
            <a:ext cx="12927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Slides</a:t>
            </a:r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4650007" y="1101193"/>
            <a:ext cx="21423" cy="515550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/>
          <p:cNvCxnSpPr/>
          <p:nvPr/>
        </p:nvCxnSpPr>
        <p:spPr>
          <a:xfrm flipH="1">
            <a:off x="8706082" y="1080126"/>
            <a:ext cx="35581" cy="522929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1473362" y="173420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im3 files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4232898" y="18439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Annotations</a:t>
            </a:r>
          </a:p>
        </p:txBody>
      </p:sp>
      <p:sp>
        <p:nvSpPr>
          <p:cNvPr id="104" name="Rounded Rectangle 103"/>
          <p:cNvSpPr/>
          <p:nvPr/>
        </p:nvSpPr>
        <p:spPr>
          <a:xfrm>
            <a:off x="4216712" y="2991261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Component tiffs</a:t>
            </a:r>
          </a:p>
        </p:txBody>
      </p:sp>
      <p:sp>
        <p:nvSpPr>
          <p:cNvPr id="246" name="Rounded Rectangle 245"/>
          <p:cNvSpPr/>
          <p:nvPr/>
        </p:nvSpPr>
        <p:spPr>
          <a:xfrm>
            <a:off x="4232183" y="2125774"/>
            <a:ext cx="890890" cy="24226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image masks</a:t>
            </a:r>
          </a:p>
        </p:txBody>
      </p:sp>
      <p:grpSp>
        <p:nvGrpSpPr>
          <p:cNvPr id="155" name="Group 154"/>
          <p:cNvGrpSpPr/>
          <p:nvPr/>
        </p:nvGrpSpPr>
        <p:grpSpPr>
          <a:xfrm>
            <a:off x="8275455" y="3389975"/>
            <a:ext cx="914400" cy="609600"/>
            <a:chOff x="3579652" y="184889"/>
            <a:chExt cx="1371600" cy="914400"/>
          </a:xfrm>
        </p:grpSpPr>
        <p:sp>
          <p:nvSpPr>
            <p:cNvPr id="167" name="Rectangle 166"/>
            <p:cNvSpPr/>
            <p:nvPr/>
          </p:nvSpPr>
          <p:spPr>
            <a:xfrm>
              <a:off x="3579652" y="184889"/>
              <a:ext cx="1371600" cy="9144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168" name="Rounded Rectangle 167"/>
            <p:cNvSpPr/>
            <p:nvPr/>
          </p:nvSpPr>
          <p:spPr>
            <a:xfrm>
              <a:off x="3652006" y="311002"/>
              <a:ext cx="94902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69" name="Rounded Rectangle 168"/>
            <p:cNvSpPr/>
            <p:nvPr/>
          </p:nvSpPr>
          <p:spPr>
            <a:xfrm>
              <a:off x="3786376" y="463402"/>
              <a:ext cx="96705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0" name="Rounded Rectangle 169"/>
            <p:cNvSpPr/>
            <p:nvPr/>
          </p:nvSpPr>
          <p:spPr>
            <a:xfrm>
              <a:off x="3928756" y="615802"/>
              <a:ext cx="977072" cy="36576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SampleDB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5" name="Rounded Rectangle 164"/>
          <p:cNvSpPr/>
          <p:nvPr/>
        </p:nvSpPr>
        <p:spPr>
          <a:xfrm>
            <a:off x="9780671" y="5708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2" name="Rounded Rectangle 161"/>
          <p:cNvSpPr/>
          <p:nvPr/>
        </p:nvSpPr>
        <p:spPr>
          <a:xfrm>
            <a:off x="9882271" y="6724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63" name="Rounded Rectangle 162"/>
          <p:cNvSpPr/>
          <p:nvPr/>
        </p:nvSpPr>
        <p:spPr>
          <a:xfrm>
            <a:off x="9983871" y="774022"/>
            <a:ext cx="609600" cy="2438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Control</a:t>
            </a:r>
          </a:p>
        </p:txBody>
      </p:sp>
      <p:sp>
        <p:nvSpPr>
          <p:cNvPr id="173" name="Rounded Rectangle 172"/>
          <p:cNvSpPr/>
          <p:nvPr/>
        </p:nvSpPr>
        <p:spPr>
          <a:xfrm>
            <a:off x="4232898" y="2554707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flatw</a:t>
            </a:r>
            <a:r>
              <a:rPr lang="en-US" sz="800" dirty="0">
                <a:solidFill>
                  <a:schemeClr val="tx1"/>
                </a:solidFill>
              </a:rPr>
              <a:t> images</a:t>
            </a:r>
          </a:p>
        </p:txBody>
      </p:sp>
      <p:sp>
        <p:nvSpPr>
          <p:cNvPr id="174" name="Rounded Rectangle 173"/>
          <p:cNvSpPr/>
          <p:nvPr/>
        </p:nvSpPr>
        <p:spPr>
          <a:xfrm>
            <a:off x="4251675" y="1667543"/>
            <a:ext cx="859120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*.xml</a:t>
            </a:r>
          </a:p>
        </p:txBody>
      </p:sp>
      <p:sp>
        <p:nvSpPr>
          <p:cNvPr id="577" name="Rounded Rectangle 576"/>
          <p:cNvSpPr/>
          <p:nvPr/>
        </p:nvSpPr>
        <p:spPr>
          <a:xfrm>
            <a:off x="4221008" y="340043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Segmentations</a:t>
            </a:r>
          </a:p>
        </p:txBody>
      </p:sp>
      <p:sp>
        <p:nvSpPr>
          <p:cNvPr id="578" name="Rounded Rectangle 577"/>
          <p:cNvSpPr/>
          <p:nvPr/>
        </p:nvSpPr>
        <p:spPr>
          <a:xfrm>
            <a:off x="4203115" y="3823623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Object catalogs</a:t>
            </a:r>
          </a:p>
        </p:txBody>
      </p:sp>
      <p:grpSp>
        <p:nvGrpSpPr>
          <p:cNvPr id="1041" name="Group 1040"/>
          <p:cNvGrpSpPr/>
          <p:nvPr/>
        </p:nvGrpSpPr>
        <p:grpSpPr>
          <a:xfrm>
            <a:off x="10098938" y="5650185"/>
            <a:ext cx="1906446" cy="748965"/>
            <a:chOff x="6608355" y="7843778"/>
            <a:chExt cx="2859669" cy="1123447"/>
          </a:xfrm>
        </p:grpSpPr>
        <p:sp>
          <p:nvSpPr>
            <p:cNvPr id="203" name="Rectangle 202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6"/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matlab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Powershell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1" name="Rounded Rectangle 220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037" name="Rounded Rectangle 1036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177" name="Rounded Rectangle 176"/>
          <p:cNvSpPr/>
          <p:nvPr/>
        </p:nvSpPr>
        <p:spPr>
          <a:xfrm>
            <a:off x="7128292" y="84060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makeSampleid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20" name="Curved Connector 119"/>
          <p:cNvCxnSpPr>
            <a:stCxn id="577" idx="3"/>
            <a:endCxn id="83" idx="1"/>
          </p:cNvCxnSpPr>
          <p:nvPr/>
        </p:nvCxnSpPr>
        <p:spPr>
          <a:xfrm flipV="1">
            <a:off x="5147181" y="3179928"/>
            <a:ext cx="1666121" cy="3408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cxnSpLocks/>
            <a:stCxn id="55" idx="2"/>
            <a:endCxn id="57" idx="1"/>
          </p:cNvCxnSpPr>
          <p:nvPr/>
        </p:nvCxnSpPr>
        <p:spPr>
          <a:xfrm rot="16200000" flipH="1">
            <a:off x="4915576" y="205503"/>
            <a:ext cx="885325" cy="132450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urved Connector 131"/>
          <p:cNvCxnSpPr>
            <a:cxnSpLocks/>
            <a:stCxn id="54" idx="2"/>
            <a:endCxn id="85" idx="0"/>
          </p:cNvCxnSpPr>
          <p:nvPr/>
        </p:nvCxnSpPr>
        <p:spPr>
          <a:xfrm rot="16200000" flipH="1">
            <a:off x="6894159" y="1422190"/>
            <a:ext cx="226500" cy="103285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Curved Connector 230"/>
          <p:cNvCxnSpPr>
            <a:stCxn id="578" idx="3"/>
            <a:endCxn id="82" idx="1"/>
          </p:cNvCxnSpPr>
          <p:nvPr/>
        </p:nvCxnSpPr>
        <p:spPr>
          <a:xfrm>
            <a:off x="5129288" y="3943974"/>
            <a:ext cx="1608769" cy="5924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/>
          <p:cNvCxnSpPr>
            <a:stCxn id="104" idx="3"/>
            <a:endCxn id="59" idx="1"/>
          </p:cNvCxnSpPr>
          <p:nvPr/>
        </p:nvCxnSpPr>
        <p:spPr>
          <a:xfrm flipV="1">
            <a:off x="5142885" y="2781981"/>
            <a:ext cx="899517" cy="3296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Curved Connector 565"/>
          <p:cNvCxnSpPr>
            <a:stCxn id="173" idx="3"/>
            <a:endCxn id="54" idx="1"/>
          </p:cNvCxnSpPr>
          <p:nvPr/>
        </p:nvCxnSpPr>
        <p:spPr>
          <a:xfrm flipV="1">
            <a:off x="5159071" y="1705019"/>
            <a:ext cx="868823" cy="970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174" idx="3"/>
            <a:endCxn id="57" idx="1"/>
          </p:cNvCxnSpPr>
          <p:nvPr/>
        </p:nvCxnSpPr>
        <p:spPr>
          <a:xfrm flipV="1">
            <a:off x="5110795" y="1310420"/>
            <a:ext cx="909697" cy="47747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77" idx="1"/>
            <a:endCxn id="57" idx="0"/>
          </p:cNvCxnSpPr>
          <p:nvPr/>
        </p:nvCxnSpPr>
        <p:spPr>
          <a:xfrm rot="10800000" flipV="1">
            <a:off x="6483580" y="960955"/>
            <a:ext cx="644713" cy="22911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urved Connector 194"/>
          <p:cNvCxnSpPr>
            <a:stCxn id="56" idx="2"/>
            <a:endCxn id="82" idx="0"/>
          </p:cNvCxnSpPr>
          <p:nvPr/>
        </p:nvCxnSpPr>
        <p:spPr>
          <a:xfrm rot="16200000" flipH="1">
            <a:off x="6206367" y="3421252"/>
            <a:ext cx="643327" cy="1346227"/>
          </a:xfrm>
          <a:prstGeom prst="curvedConnector3">
            <a:avLst>
              <a:gd name="adj1" fmla="val 848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Curved Connector 254"/>
          <p:cNvCxnSpPr>
            <a:stCxn id="246" idx="3"/>
            <a:endCxn id="85" idx="1"/>
          </p:cNvCxnSpPr>
          <p:nvPr/>
        </p:nvCxnSpPr>
        <p:spPr>
          <a:xfrm flipV="1">
            <a:off x="5123073" y="2172220"/>
            <a:ext cx="1937678" cy="7468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9" name="Group 268"/>
          <p:cNvGrpSpPr/>
          <p:nvPr/>
        </p:nvGrpSpPr>
        <p:grpSpPr>
          <a:xfrm>
            <a:off x="5728562" y="5104514"/>
            <a:ext cx="2784116" cy="1053325"/>
            <a:chOff x="9006423" y="5508401"/>
            <a:chExt cx="4176179" cy="1579986"/>
          </a:xfrm>
        </p:grpSpPr>
        <p:sp>
          <p:nvSpPr>
            <p:cNvPr id="298" name="Rounded Rectangle 297"/>
            <p:cNvSpPr/>
            <p:nvPr/>
          </p:nvSpPr>
          <p:spPr>
            <a:xfrm>
              <a:off x="9006423" y="5508401"/>
              <a:ext cx="3578071" cy="157998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99" name="Rounded Rectangle 298"/>
            <p:cNvSpPr/>
            <p:nvPr/>
          </p:nvSpPr>
          <p:spPr>
            <a:xfrm>
              <a:off x="10171504" y="5890386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0" name="Rounded Rectangle 299"/>
            <p:cNvSpPr/>
            <p:nvPr/>
          </p:nvSpPr>
          <p:spPr>
            <a:xfrm>
              <a:off x="9303884" y="6621771"/>
              <a:ext cx="1389261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loadzoom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11243485" y="6669973"/>
              <a:ext cx="1939117" cy="415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/>
                <a:t>LoadSample</a:t>
              </a:r>
              <a:endParaRPr lang="en-US" sz="1200" dirty="0"/>
            </a:p>
          </p:txBody>
        </p:sp>
        <p:cxnSp>
          <p:nvCxnSpPr>
            <p:cNvPr id="250" name="Curved Connector 249"/>
            <p:cNvCxnSpPr>
              <a:stCxn id="299" idx="2"/>
              <a:endCxn id="300" idx="0"/>
            </p:cNvCxnSpPr>
            <p:nvPr/>
          </p:nvCxnSpPr>
          <p:spPr>
            <a:xfrm rot="5400000">
              <a:off x="10247149" y="6002798"/>
              <a:ext cx="370332" cy="86762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4" name="Curved Connector 243"/>
          <p:cNvCxnSpPr>
            <a:cxnSpLocks/>
            <a:stCxn id="300" idx="3"/>
            <a:endCxn id="167" idx="1"/>
          </p:cNvCxnSpPr>
          <p:nvPr/>
        </p:nvCxnSpPr>
        <p:spPr>
          <a:xfrm flipV="1">
            <a:off x="6853042" y="3694775"/>
            <a:ext cx="1422413" cy="2272337"/>
          </a:xfrm>
          <a:prstGeom prst="curvedConnector3">
            <a:avLst>
              <a:gd name="adj1" fmla="val 758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urved Connector 97"/>
          <p:cNvCxnSpPr>
            <a:stCxn id="82" idx="2"/>
            <a:endCxn id="299" idx="0"/>
          </p:cNvCxnSpPr>
          <p:nvPr/>
        </p:nvCxnSpPr>
        <p:spPr>
          <a:xfrm rot="5400000">
            <a:off x="6733537" y="4891564"/>
            <a:ext cx="702440" cy="23277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urved Connector 174"/>
          <p:cNvCxnSpPr>
            <a:stCxn id="65" idx="2"/>
            <a:endCxn id="300" idx="0"/>
          </p:cNvCxnSpPr>
          <p:nvPr/>
        </p:nvCxnSpPr>
        <p:spPr>
          <a:xfrm rot="5400000">
            <a:off x="5587166" y="4861897"/>
            <a:ext cx="1787655" cy="18207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ounded Rectangle 136"/>
          <p:cNvSpPr/>
          <p:nvPr/>
        </p:nvSpPr>
        <p:spPr>
          <a:xfrm>
            <a:off x="10993465" y="761584"/>
            <a:ext cx="926173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Clinical</a:t>
            </a:r>
          </a:p>
        </p:txBody>
      </p:sp>
      <p:grpSp>
        <p:nvGrpSpPr>
          <p:cNvPr id="253" name="Group 252"/>
          <p:cNvGrpSpPr/>
          <p:nvPr/>
        </p:nvGrpSpPr>
        <p:grpSpPr>
          <a:xfrm>
            <a:off x="9345965" y="1570903"/>
            <a:ext cx="2648235" cy="3971024"/>
            <a:chOff x="14018947" y="1784854"/>
            <a:chExt cx="3972352" cy="5956537"/>
          </a:xfrm>
        </p:grpSpPr>
        <p:sp>
          <p:nvSpPr>
            <p:cNvPr id="995" name="Rounded Rectangle 994"/>
            <p:cNvSpPr/>
            <p:nvPr/>
          </p:nvSpPr>
          <p:spPr>
            <a:xfrm>
              <a:off x="14018947" y="1823673"/>
              <a:ext cx="3972352" cy="5917718"/>
            </a:xfrm>
            <a:prstGeom prst="roundRect">
              <a:avLst>
                <a:gd name="adj" fmla="val 4271"/>
              </a:avLst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57" name="Rounded Rectangle 156"/>
            <p:cNvSpPr/>
            <p:nvPr/>
          </p:nvSpPr>
          <p:spPr>
            <a:xfrm>
              <a:off x="16498457" y="6564680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WSIxx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39" name="Rounded Rectangle 138"/>
            <p:cNvSpPr/>
            <p:nvPr/>
          </p:nvSpPr>
          <p:spPr>
            <a:xfrm>
              <a:off x="15077466" y="2447400"/>
              <a:ext cx="1389260" cy="3577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prepmerge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Curved Connector 144"/>
            <p:cNvCxnSpPr>
              <a:stCxn id="138" idx="2"/>
              <a:endCxn id="139" idx="0"/>
            </p:cNvCxnSpPr>
            <p:nvPr/>
          </p:nvCxnSpPr>
          <p:spPr>
            <a:xfrm rot="16200000" flipH="1">
              <a:off x="15297478" y="1972781"/>
              <a:ext cx="152947" cy="79628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ounded Rectangle 139"/>
            <p:cNvSpPr/>
            <p:nvPr/>
          </p:nvSpPr>
          <p:spPr>
            <a:xfrm>
              <a:off x="14304111" y="2988920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createmerge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1" name="Rounded Rectangle 140"/>
            <p:cNvSpPr/>
            <p:nvPr/>
          </p:nvSpPr>
          <p:spPr>
            <a:xfrm>
              <a:off x="14309796" y="3566916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mergedb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47" name="Curved Connector 146"/>
            <p:cNvCxnSpPr>
              <a:stCxn id="140" idx="2"/>
              <a:endCxn id="141" idx="0"/>
            </p:cNvCxnSpPr>
            <p:nvPr/>
          </p:nvCxnSpPr>
          <p:spPr>
            <a:xfrm rot="16200000" flipH="1">
              <a:off x="14894409" y="3456899"/>
              <a:ext cx="214348" cy="568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Rounded Rectangle 150"/>
            <p:cNvSpPr/>
            <p:nvPr/>
          </p:nvSpPr>
          <p:spPr>
            <a:xfrm>
              <a:off x="14814987" y="479531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zindex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2" name="Rounded Rectangle 151"/>
            <p:cNvSpPr/>
            <p:nvPr/>
          </p:nvSpPr>
          <p:spPr>
            <a:xfrm>
              <a:off x="14738377" y="4193385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celltag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153" name="Curved Connector 152"/>
            <p:cNvCxnSpPr>
              <a:stCxn id="141" idx="2"/>
              <a:endCxn id="152" idx="0"/>
            </p:cNvCxnSpPr>
            <p:nvPr/>
          </p:nvCxnSpPr>
          <p:spPr>
            <a:xfrm rot="16200000" flipH="1">
              <a:off x="15087306" y="3847683"/>
              <a:ext cx="262821" cy="428581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urved Connector 153"/>
            <p:cNvCxnSpPr>
              <a:stCxn id="152" idx="2"/>
              <a:endCxn id="151" idx="0"/>
            </p:cNvCxnSpPr>
            <p:nvPr/>
          </p:nvCxnSpPr>
          <p:spPr>
            <a:xfrm rot="16200000" flipH="1">
              <a:off x="15352172" y="4637868"/>
              <a:ext cx="238280" cy="7661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ounded Rectangle 157"/>
            <p:cNvSpPr/>
            <p:nvPr/>
          </p:nvSpPr>
          <p:spPr>
            <a:xfrm>
              <a:off x="15193087" y="5342733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matches</a:t>
              </a:r>
            </a:p>
          </p:txBody>
        </p:sp>
        <p:cxnSp>
          <p:nvCxnSpPr>
            <p:cNvPr id="159" name="Curved Connector 158"/>
            <p:cNvCxnSpPr>
              <a:stCxn id="151" idx="2"/>
              <a:endCxn id="158" idx="0"/>
            </p:cNvCxnSpPr>
            <p:nvPr/>
          </p:nvCxnSpPr>
          <p:spPr>
            <a:xfrm rot="16200000" flipH="1">
              <a:off x="15606781" y="5061797"/>
              <a:ext cx="183772" cy="378100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/>
            <p:cNvSpPr/>
            <p:nvPr/>
          </p:nvSpPr>
          <p:spPr>
            <a:xfrm>
              <a:off x="14369660" y="5831669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mergezoom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5" name="Rounded Rectangle 224"/>
            <p:cNvSpPr/>
            <p:nvPr/>
          </p:nvSpPr>
          <p:spPr>
            <a:xfrm>
              <a:off x="14772097" y="6587603"/>
              <a:ext cx="1389260" cy="36105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Zoomxx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227" name="Curved Connector 226"/>
            <p:cNvCxnSpPr>
              <a:stCxn id="70" idx="2"/>
              <a:endCxn id="225" idx="0"/>
            </p:cNvCxnSpPr>
            <p:nvPr/>
          </p:nvCxnSpPr>
          <p:spPr>
            <a:xfrm rot="16200000" flipH="1">
              <a:off x="15068067" y="6188942"/>
              <a:ext cx="394883" cy="40243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urved Connector 159"/>
            <p:cNvCxnSpPr>
              <a:stCxn id="158" idx="2"/>
              <a:endCxn id="157" idx="0"/>
            </p:cNvCxnSpPr>
            <p:nvPr/>
          </p:nvCxnSpPr>
          <p:spPr>
            <a:xfrm rot="16200000" flipH="1">
              <a:off x="16111253" y="5482845"/>
              <a:ext cx="858299" cy="1305370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ounded Rectangle 165"/>
            <p:cNvSpPr/>
            <p:nvPr/>
          </p:nvSpPr>
          <p:spPr>
            <a:xfrm>
              <a:off x="15772096" y="7272180"/>
              <a:ext cx="1389260" cy="361051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linkzoom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Curved Connector 4"/>
            <p:cNvCxnSpPr>
              <a:stCxn id="225" idx="2"/>
              <a:endCxn id="166" idx="0"/>
            </p:cNvCxnSpPr>
            <p:nvPr/>
          </p:nvCxnSpPr>
          <p:spPr>
            <a:xfrm rot="16200000" flipH="1">
              <a:off x="15804963" y="6610417"/>
              <a:ext cx="323526" cy="999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urved Connector 6"/>
            <p:cNvCxnSpPr>
              <a:stCxn id="157" idx="2"/>
              <a:endCxn id="166" idx="0"/>
            </p:cNvCxnSpPr>
            <p:nvPr/>
          </p:nvCxnSpPr>
          <p:spPr>
            <a:xfrm rot="5400000">
              <a:off x="16656683" y="6735775"/>
              <a:ext cx="346449" cy="72636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139" idx="2"/>
              <a:endCxn id="140" idx="0"/>
            </p:cNvCxnSpPr>
            <p:nvPr/>
          </p:nvCxnSpPr>
          <p:spPr>
            <a:xfrm rot="5400000">
              <a:off x="15293533" y="2510357"/>
              <a:ext cx="183772" cy="773355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Rounded Rectangle 177"/>
            <p:cNvSpPr/>
            <p:nvPr/>
          </p:nvSpPr>
          <p:spPr>
            <a:xfrm>
              <a:off x="15890207" y="3559191"/>
              <a:ext cx="954185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calibrate</a:t>
              </a:r>
            </a:p>
          </p:txBody>
        </p:sp>
        <p:cxnSp>
          <p:nvCxnSpPr>
            <p:cNvPr id="11" name="Curved Connector 10"/>
            <p:cNvCxnSpPr>
              <a:stCxn id="139" idx="2"/>
              <a:endCxn id="178" idx="0"/>
            </p:cNvCxnSpPr>
            <p:nvPr/>
          </p:nvCxnSpPr>
          <p:spPr>
            <a:xfrm rot="16200000" flipH="1">
              <a:off x="15692677" y="2884567"/>
              <a:ext cx="754043" cy="595204"/>
            </a:xfrm>
            <a:prstGeom prst="curved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Rounded Rectangle 178"/>
            <p:cNvSpPr/>
            <p:nvPr/>
          </p:nvSpPr>
          <p:spPr>
            <a:xfrm>
              <a:off x="16490201" y="4768388"/>
              <a:ext cx="1389260" cy="363648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clinical</a:t>
              </a:r>
            </a:p>
          </p:txBody>
        </p:sp>
        <p:cxnSp>
          <p:nvCxnSpPr>
            <p:cNvPr id="16" name="Curved Connector 15"/>
            <p:cNvCxnSpPr>
              <a:stCxn id="178" idx="2"/>
              <a:endCxn id="152" idx="0"/>
            </p:cNvCxnSpPr>
            <p:nvPr/>
          </p:nvCxnSpPr>
          <p:spPr>
            <a:xfrm rot="5400000">
              <a:off x="15764881" y="3590966"/>
              <a:ext cx="270546" cy="93429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urved Connector 63"/>
            <p:cNvCxnSpPr>
              <a:stCxn id="179" idx="2"/>
              <a:endCxn id="157" idx="0"/>
            </p:cNvCxnSpPr>
            <p:nvPr/>
          </p:nvCxnSpPr>
          <p:spPr>
            <a:xfrm rot="16200000" flipH="1">
              <a:off x="16472637" y="5844230"/>
              <a:ext cx="1432644" cy="825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Rounded Rectangle 137"/>
            <p:cNvSpPr/>
            <p:nvPr/>
          </p:nvSpPr>
          <p:spPr>
            <a:xfrm>
              <a:off x="14281177" y="1930805"/>
              <a:ext cx="1389260" cy="363648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ctrl</a:t>
              </a:r>
            </a:p>
          </p:txBody>
        </p:sp>
        <p:sp>
          <p:nvSpPr>
            <p:cNvPr id="304" name="TextBox 303"/>
            <p:cNvSpPr txBox="1"/>
            <p:nvPr/>
          </p:nvSpPr>
          <p:spPr>
            <a:xfrm>
              <a:off x="15433006" y="1784854"/>
              <a:ext cx="1418191" cy="4154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Samples</a:t>
              </a:r>
            </a:p>
          </p:txBody>
        </p:sp>
      </p:grpSp>
      <p:sp>
        <p:nvSpPr>
          <p:cNvPr id="194" name="Rounded Rectangle 55">
            <a:extLst>
              <a:ext uri="{FF2B5EF4-FFF2-40B4-BE49-F238E27FC236}">
                <a16:creationId xmlns:a16="http://schemas.microsoft.com/office/drawing/2014/main" id="{CF97446C-7F71-4188-8F1F-7F899037428E}"/>
              </a:ext>
            </a:extLst>
          </p:cNvPr>
          <p:cNvSpPr/>
          <p:nvPr/>
        </p:nvSpPr>
        <p:spPr>
          <a:xfrm>
            <a:off x="5426750" y="2227176"/>
            <a:ext cx="926173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stitchmask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96" name="Curved Connector 131">
            <a:extLst>
              <a:ext uri="{FF2B5EF4-FFF2-40B4-BE49-F238E27FC236}">
                <a16:creationId xmlns:a16="http://schemas.microsoft.com/office/drawing/2014/main" id="{1C8A8C7D-4EAF-42AF-8899-AE2AA0309E39}"/>
              </a:ext>
            </a:extLst>
          </p:cNvPr>
          <p:cNvCxnSpPr>
            <a:cxnSpLocks/>
            <a:stCxn id="54" idx="2"/>
            <a:endCxn id="194" idx="0"/>
          </p:cNvCxnSpPr>
          <p:nvPr/>
        </p:nvCxnSpPr>
        <p:spPr>
          <a:xfrm rot="5400000">
            <a:off x="5989506" y="1725700"/>
            <a:ext cx="401807" cy="60114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urved Connector 131">
            <a:extLst>
              <a:ext uri="{FF2B5EF4-FFF2-40B4-BE49-F238E27FC236}">
                <a16:creationId xmlns:a16="http://schemas.microsoft.com/office/drawing/2014/main" id="{36406380-FDA6-4B38-87C2-76D982910EE1}"/>
              </a:ext>
            </a:extLst>
          </p:cNvPr>
          <p:cNvCxnSpPr>
            <a:cxnSpLocks/>
            <a:stCxn id="194" idx="2"/>
            <a:endCxn id="56" idx="0"/>
          </p:cNvCxnSpPr>
          <p:nvPr/>
        </p:nvCxnSpPr>
        <p:spPr>
          <a:xfrm rot="5400000">
            <a:off x="5340315" y="2982479"/>
            <a:ext cx="1064125" cy="3492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131">
            <a:extLst>
              <a:ext uri="{FF2B5EF4-FFF2-40B4-BE49-F238E27FC236}">
                <a16:creationId xmlns:a16="http://schemas.microsoft.com/office/drawing/2014/main" id="{A0FC747C-8EB5-4285-BF64-55FD12E21789}"/>
              </a:ext>
            </a:extLst>
          </p:cNvPr>
          <p:cNvCxnSpPr>
            <a:cxnSpLocks/>
            <a:stCxn id="246" idx="3"/>
            <a:endCxn id="194" idx="1"/>
          </p:cNvCxnSpPr>
          <p:nvPr/>
        </p:nvCxnSpPr>
        <p:spPr>
          <a:xfrm>
            <a:off x="5123073" y="2246905"/>
            <a:ext cx="303677" cy="10062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131">
            <a:extLst>
              <a:ext uri="{FF2B5EF4-FFF2-40B4-BE49-F238E27FC236}">
                <a16:creationId xmlns:a16="http://schemas.microsoft.com/office/drawing/2014/main" id="{6BCB0925-A63B-4713-84D5-C408088EA464}"/>
              </a:ext>
            </a:extLst>
          </p:cNvPr>
          <p:cNvCxnSpPr>
            <a:cxnSpLocks/>
            <a:stCxn id="54" idx="2"/>
            <a:endCxn id="83" idx="0"/>
          </p:cNvCxnSpPr>
          <p:nvPr/>
        </p:nvCxnSpPr>
        <p:spPr>
          <a:xfrm rot="16200000" flipH="1">
            <a:off x="6266581" y="2049769"/>
            <a:ext cx="1234208" cy="78540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4" name="Group 1133"/>
          <p:cNvGrpSpPr/>
          <p:nvPr/>
        </p:nvGrpSpPr>
        <p:grpSpPr>
          <a:xfrm>
            <a:off x="148686" y="4891717"/>
            <a:ext cx="2743507" cy="1553198"/>
            <a:chOff x="221889" y="6303980"/>
            <a:chExt cx="4115261" cy="2329797"/>
          </a:xfrm>
        </p:grpSpPr>
        <p:sp>
          <p:nvSpPr>
            <p:cNvPr id="680" name="Rounded Rectangle 679"/>
            <p:cNvSpPr/>
            <p:nvPr/>
          </p:nvSpPr>
          <p:spPr>
            <a:xfrm>
              <a:off x="221889" y="6303980"/>
              <a:ext cx="4115261" cy="2329797"/>
            </a:xfrm>
            <a:prstGeom prst="roundRect">
              <a:avLst>
                <a:gd name="adj" fmla="val 3975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78" name="Rounded Rectangle 277"/>
            <p:cNvSpPr/>
            <p:nvPr/>
          </p:nvSpPr>
          <p:spPr>
            <a:xfrm>
              <a:off x="2793023" y="7498122"/>
              <a:ext cx="1389260" cy="36105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Visual QC</a:t>
              </a:r>
            </a:p>
          </p:txBody>
        </p:sp>
        <p:cxnSp>
          <p:nvCxnSpPr>
            <p:cNvPr id="281" name="Curved Connector 280"/>
            <p:cNvCxnSpPr>
              <a:stCxn id="358" idx="3"/>
              <a:endCxn id="278" idx="2"/>
            </p:cNvCxnSpPr>
            <p:nvPr/>
          </p:nvCxnSpPr>
          <p:spPr>
            <a:xfrm flipV="1">
              <a:off x="2588767" y="7859173"/>
              <a:ext cx="898886" cy="20327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urved Connector 282"/>
            <p:cNvCxnSpPr>
              <a:stCxn id="278" idx="0"/>
              <a:endCxn id="510" idx="3"/>
            </p:cNvCxnSpPr>
            <p:nvPr/>
          </p:nvCxnSpPr>
          <p:spPr>
            <a:xfrm rot="5400000" flipH="1" flipV="1">
              <a:off x="3252385" y="7105702"/>
              <a:ext cx="627688" cy="157152"/>
            </a:xfrm>
            <a:prstGeom prst="curvedConnector4">
              <a:avLst>
                <a:gd name="adj1" fmla="val 12948"/>
                <a:gd name="adj2" fmla="val 24546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Curved Connector 318"/>
            <p:cNvCxnSpPr>
              <a:stCxn id="510" idx="1"/>
              <a:endCxn id="358" idx="0"/>
            </p:cNvCxnSpPr>
            <p:nvPr/>
          </p:nvCxnSpPr>
          <p:spPr>
            <a:xfrm rot="10800000" flipV="1">
              <a:off x="1689883" y="6870433"/>
              <a:ext cx="157153" cy="73481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2" name="Group 361"/>
            <p:cNvGrpSpPr/>
            <p:nvPr/>
          </p:nvGrpSpPr>
          <p:grpSpPr>
            <a:xfrm>
              <a:off x="790997" y="7605247"/>
              <a:ext cx="1797770" cy="914400"/>
              <a:chOff x="-653694" y="6425810"/>
              <a:chExt cx="1797770" cy="914400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-653694" y="6425810"/>
                <a:ext cx="1797770" cy="9144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6"/>
              </a:p>
            </p:txBody>
          </p:sp>
          <p:sp>
            <p:nvSpPr>
              <p:cNvPr id="359" name="Rounded Rectangle 358"/>
              <p:cNvSpPr/>
              <p:nvPr/>
            </p:nvSpPr>
            <p:spPr>
              <a:xfrm>
                <a:off x="-490457" y="6534287"/>
                <a:ext cx="1204508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0" name="Rounded Rectangle 359"/>
              <p:cNvSpPr/>
              <p:nvPr/>
            </p:nvSpPr>
            <p:spPr>
              <a:xfrm>
                <a:off x="-317331" y="6673215"/>
                <a:ext cx="1204507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1" name="Rounded Rectangle 360"/>
              <p:cNvSpPr/>
              <p:nvPr/>
            </p:nvSpPr>
            <p:spPr>
              <a:xfrm>
                <a:off x="-136101" y="6858881"/>
                <a:ext cx="1198334" cy="36576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MaSS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9" name="Group 508"/>
            <p:cNvGrpSpPr/>
            <p:nvPr/>
          </p:nvGrpSpPr>
          <p:grpSpPr>
            <a:xfrm>
              <a:off x="1847035" y="6405286"/>
              <a:ext cx="1797770" cy="930295"/>
              <a:chOff x="3648429" y="3998793"/>
              <a:chExt cx="1797770" cy="930295"/>
            </a:xfrm>
          </p:grpSpPr>
          <p:sp>
            <p:nvSpPr>
              <p:cNvPr id="510" name="Rectangle 509"/>
              <p:cNvSpPr/>
              <p:nvPr/>
            </p:nvSpPr>
            <p:spPr>
              <a:xfrm>
                <a:off x="3648429" y="3998793"/>
                <a:ext cx="1797770" cy="93029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56" dirty="0"/>
                  <a:t>A</a:t>
                </a:r>
              </a:p>
            </p:txBody>
          </p:sp>
          <p:sp>
            <p:nvSpPr>
              <p:cNvPr id="511" name="Rounded Rectangle 510"/>
              <p:cNvSpPr/>
              <p:nvPr/>
            </p:nvSpPr>
            <p:spPr>
              <a:xfrm>
                <a:off x="3845865" y="41295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2" name="Rounded Rectangle 511"/>
              <p:cNvSpPr/>
              <p:nvPr/>
            </p:nvSpPr>
            <p:spPr>
              <a:xfrm>
                <a:off x="3998265" y="42819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3" name="Rounded Rectangle 512"/>
              <p:cNvSpPr/>
              <p:nvPr/>
            </p:nvSpPr>
            <p:spPr>
              <a:xfrm>
                <a:off x="4150665" y="4434390"/>
                <a:ext cx="1123033" cy="365760"/>
              </a:xfrm>
              <a:prstGeom prst="round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vminform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13" name="Rounded Rectangle 212"/>
          <p:cNvSpPr/>
          <p:nvPr/>
        </p:nvSpPr>
        <p:spPr>
          <a:xfrm>
            <a:off x="2959780" y="5324559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segmaps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215" name="Rounded Rectangle 214"/>
          <p:cNvSpPr/>
          <p:nvPr/>
        </p:nvSpPr>
        <p:spPr>
          <a:xfrm>
            <a:off x="2967547" y="4893084"/>
            <a:ext cx="1019533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16" name="Curved Connector 215"/>
          <p:cNvCxnSpPr>
            <a:stCxn id="208" idx="2"/>
            <a:endCxn id="510" idx="0"/>
          </p:cNvCxnSpPr>
          <p:nvPr/>
        </p:nvCxnSpPr>
        <p:spPr>
          <a:xfrm rot="5400000">
            <a:off x="1945476" y="4519287"/>
            <a:ext cx="325865" cy="55406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urved Connector 221"/>
          <p:cNvCxnSpPr>
            <a:stCxn id="278" idx="3"/>
            <a:endCxn id="213" idx="2"/>
          </p:cNvCxnSpPr>
          <p:nvPr/>
        </p:nvCxnSpPr>
        <p:spPr>
          <a:xfrm flipV="1">
            <a:off x="2788948" y="5565260"/>
            <a:ext cx="680599" cy="2429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213" idx="0"/>
            <a:endCxn id="215" idx="2"/>
          </p:cNvCxnSpPr>
          <p:nvPr/>
        </p:nvCxnSpPr>
        <p:spPr>
          <a:xfrm rot="5400000" flipH="1" flipV="1">
            <a:off x="3378043" y="5225289"/>
            <a:ext cx="190774" cy="77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urved Connector 223"/>
          <p:cNvCxnSpPr>
            <a:stCxn id="215" idx="0"/>
            <a:endCxn id="578" idx="1"/>
          </p:cNvCxnSpPr>
          <p:nvPr/>
        </p:nvCxnSpPr>
        <p:spPr>
          <a:xfrm rot="5400000" flipH="1" flipV="1">
            <a:off x="3365659" y="4055629"/>
            <a:ext cx="949110" cy="7258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215" idx="0"/>
            <a:endCxn id="577" idx="1"/>
          </p:cNvCxnSpPr>
          <p:nvPr/>
        </p:nvCxnSpPr>
        <p:spPr>
          <a:xfrm rot="5400000" flipH="1" flipV="1">
            <a:off x="3163011" y="3835087"/>
            <a:ext cx="1372300" cy="74369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urved Connector 228"/>
          <p:cNvCxnSpPr>
            <a:stCxn id="215" idx="0"/>
            <a:endCxn id="104" idx="1"/>
          </p:cNvCxnSpPr>
          <p:nvPr/>
        </p:nvCxnSpPr>
        <p:spPr>
          <a:xfrm rot="5400000" flipH="1" flipV="1">
            <a:off x="2956277" y="3632649"/>
            <a:ext cx="1781472" cy="73939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FB445094-4516-4045-8DDC-3DC09C9F90FA}"/>
              </a:ext>
            </a:extLst>
          </p:cNvPr>
          <p:cNvGrpSpPr/>
          <p:nvPr/>
        </p:nvGrpSpPr>
        <p:grpSpPr>
          <a:xfrm>
            <a:off x="497743" y="3724144"/>
            <a:ext cx="2911572" cy="962846"/>
            <a:chOff x="371787" y="3149564"/>
            <a:chExt cx="2911572" cy="962846"/>
          </a:xfrm>
        </p:grpSpPr>
        <p:sp>
          <p:nvSpPr>
            <p:cNvPr id="207" name="Rounded Rectangle 206"/>
            <p:cNvSpPr/>
            <p:nvPr/>
          </p:nvSpPr>
          <p:spPr>
            <a:xfrm>
              <a:off x="403011" y="3149564"/>
              <a:ext cx="2880348" cy="962846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 dirty="0"/>
            </a:p>
          </p:txBody>
        </p:sp>
        <p:sp>
          <p:nvSpPr>
            <p:cNvPr id="208" name="Rounded Rectangle 207"/>
            <p:cNvSpPr/>
            <p:nvPr/>
          </p:nvSpPr>
          <p:spPr>
            <a:xfrm>
              <a:off x="1719109" y="3829069"/>
              <a:ext cx="108075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injectdat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9" name="Rounded Rectangle 208"/>
            <p:cNvSpPr/>
            <p:nvPr/>
          </p:nvSpPr>
          <p:spPr>
            <a:xfrm>
              <a:off x="1820283" y="3508124"/>
              <a:ext cx="869993" cy="22397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applyflatw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1" name="Rounded Rectangle 210"/>
            <p:cNvSpPr/>
            <p:nvPr/>
          </p:nvSpPr>
          <p:spPr>
            <a:xfrm>
              <a:off x="1447436" y="3194356"/>
              <a:ext cx="1617913" cy="22974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shreddat</a:t>
              </a:r>
              <a:endParaRPr lang="en-US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800" dirty="0" err="1" smtClean="0">
                  <a:solidFill>
                    <a:schemeClr val="tx1"/>
                  </a:solidFill>
                </a:rPr>
                <a:t>imagebinary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Box 232"/>
            <p:cNvSpPr txBox="1"/>
            <p:nvPr/>
          </p:nvSpPr>
          <p:spPr>
            <a:xfrm>
              <a:off x="371787" y="3508124"/>
              <a:ext cx="12756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 err="1" smtClean="0"/>
                <a:t>imagecorrection</a:t>
              </a:r>
              <a:endParaRPr lang="en-US" sz="1200" dirty="0"/>
            </a:p>
          </p:txBody>
        </p:sp>
      </p:grpSp>
      <p:sp>
        <p:nvSpPr>
          <p:cNvPr id="234" name="TextBox 233"/>
          <p:cNvSpPr txBox="1"/>
          <p:nvPr/>
        </p:nvSpPr>
        <p:spPr>
          <a:xfrm>
            <a:off x="122489" y="4879383"/>
            <a:ext cx="8780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mergeloop</a:t>
            </a:r>
            <a:endParaRPr lang="en-US" sz="1200" dirty="0"/>
          </a:p>
        </p:txBody>
      </p:sp>
      <p:cxnSp>
        <p:nvCxnSpPr>
          <p:cNvPr id="241" name="Curved Connector 240"/>
          <p:cNvCxnSpPr>
            <a:stCxn id="208" idx="3"/>
            <a:endCxn id="173" idx="1"/>
          </p:cNvCxnSpPr>
          <p:nvPr/>
        </p:nvCxnSpPr>
        <p:spPr>
          <a:xfrm flipV="1">
            <a:off x="2925818" y="2675058"/>
            <a:ext cx="1307080" cy="1843461"/>
          </a:xfrm>
          <a:prstGeom prst="curvedConnector3">
            <a:avLst>
              <a:gd name="adj1" fmla="val 543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/>
          <p:cNvCxnSpPr>
            <a:cxnSpLocks/>
            <a:stCxn id="50" idx="2"/>
            <a:endCxn id="161" idx="0"/>
          </p:cNvCxnSpPr>
          <p:nvPr/>
        </p:nvCxnSpPr>
        <p:spPr>
          <a:xfrm rot="16200000" flipH="1">
            <a:off x="1831985" y="518585"/>
            <a:ext cx="345176" cy="13624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/>
          <p:cNvSpPr txBox="1"/>
          <p:nvPr/>
        </p:nvSpPr>
        <p:spPr>
          <a:xfrm>
            <a:off x="-311084" y="685743"/>
            <a:ext cx="945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HPFs</a:t>
            </a:r>
          </a:p>
        </p:txBody>
      </p:sp>
      <p:cxnSp>
        <p:nvCxnSpPr>
          <p:cNvPr id="739" name="Curved Connector 738"/>
          <p:cNvCxnSpPr>
            <a:cxnSpLocks/>
            <a:stCxn id="50" idx="1"/>
            <a:endCxn id="207" idx="1"/>
          </p:cNvCxnSpPr>
          <p:nvPr/>
        </p:nvCxnSpPr>
        <p:spPr>
          <a:xfrm rot="10800000" flipV="1">
            <a:off x="528968" y="293771"/>
            <a:ext cx="944395" cy="3911796"/>
          </a:xfrm>
          <a:prstGeom prst="curvedConnector3">
            <a:avLst>
              <a:gd name="adj1" fmla="val 124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Curved Connector 585"/>
          <p:cNvCxnSpPr>
            <a:endCxn id="82" idx="3"/>
          </p:cNvCxnSpPr>
          <p:nvPr/>
        </p:nvCxnSpPr>
        <p:spPr>
          <a:xfrm rot="16200000" flipH="1">
            <a:off x="6489927" y="3362078"/>
            <a:ext cx="2227422" cy="121183"/>
          </a:xfrm>
          <a:prstGeom prst="curvedConnector4">
            <a:avLst>
              <a:gd name="adj1" fmla="val 10351"/>
              <a:gd name="adj2" fmla="val 28864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urved Connector 147"/>
          <p:cNvCxnSpPr>
            <a:stCxn id="167" idx="3"/>
            <a:endCxn id="141" idx="1"/>
          </p:cNvCxnSpPr>
          <p:nvPr/>
        </p:nvCxnSpPr>
        <p:spPr>
          <a:xfrm flipV="1">
            <a:off x="9189855" y="2880160"/>
            <a:ext cx="350009" cy="81461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urved Connector 234"/>
          <p:cNvCxnSpPr>
            <a:stCxn id="167" idx="3"/>
            <a:endCxn id="70" idx="0"/>
          </p:cNvCxnSpPr>
          <p:nvPr/>
        </p:nvCxnSpPr>
        <p:spPr>
          <a:xfrm>
            <a:off x="9189855" y="3694775"/>
            <a:ext cx="853005" cy="57400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/>
          <p:cNvCxnSpPr>
            <a:stCxn id="163" idx="2"/>
            <a:endCxn id="138" idx="0"/>
          </p:cNvCxnSpPr>
          <p:nvPr/>
        </p:nvCxnSpPr>
        <p:spPr>
          <a:xfrm rot="5400000">
            <a:off x="9811101" y="1190633"/>
            <a:ext cx="650341" cy="3048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Curved Connector 148"/>
          <p:cNvCxnSpPr/>
          <p:nvPr/>
        </p:nvCxnSpPr>
        <p:spPr>
          <a:xfrm rot="16200000" flipH="1">
            <a:off x="10159376" y="2292569"/>
            <a:ext cx="2557641" cy="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ounded Rectangle 160">
            <a:extLst>
              <a:ext uri="{FF2B5EF4-FFF2-40B4-BE49-F238E27FC236}">
                <a16:creationId xmlns:a16="http://schemas.microsoft.com/office/drawing/2014/main" id="{EF44F724-1C12-DE4B-A43B-ACD1E63070EF}"/>
              </a:ext>
            </a:extLst>
          </p:cNvPr>
          <p:cNvSpPr/>
          <p:nvPr/>
        </p:nvSpPr>
        <p:spPr>
          <a:xfrm>
            <a:off x="1370450" y="759297"/>
            <a:ext cx="1404493" cy="254882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shredXML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exposures</a:t>
            </a:r>
            <a:r>
              <a:rPr lang="en-US" sz="800" dirty="0">
                <a:solidFill>
                  <a:schemeClr val="tx1"/>
                </a:solidFill>
              </a:rPr>
              <a:t>, </a:t>
            </a:r>
            <a:r>
              <a:rPr lang="en-US" sz="800" dirty="0" smtClean="0">
                <a:solidFill>
                  <a:schemeClr val="tx1"/>
                </a:solidFill>
              </a:rPr>
              <a:t>full, </a:t>
            </a:r>
            <a:r>
              <a:rPr lang="en-US" sz="800" dirty="0" err="1" smtClean="0">
                <a:solidFill>
                  <a:schemeClr val="tx1"/>
                </a:solidFill>
              </a:rPr>
              <a:t>params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47" name="Curved Connector 246"/>
          <p:cNvCxnSpPr>
            <a:stCxn id="211" idx="3"/>
            <a:endCxn id="174" idx="1"/>
          </p:cNvCxnSpPr>
          <p:nvPr/>
        </p:nvCxnSpPr>
        <p:spPr>
          <a:xfrm flipV="1">
            <a:off x="3191305" y="1787894"/>
            <a:ext cx="1060370" cy="2095912"/>
          </a:xfrm>
          <a:prstGeom prst="curvedConnector3">
            <a:avLst>
              <a:gd name="adj1" fmla="val 446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829710" y="1113305"/>
            <a:ext cx="1792366" cy="1567907"/>
            <a:chOff x="2059163" y="1087664"/>
            <a:chExt cx="1792366" cy="1567907"/>
          </a:xfrm>
        </p:grpSpPr>
        <p:sp>
          <p:nvSpPr>
            <p:cNvPr id="407" name="Rounded Rectangle 406">
              <a:extLst>
                <a:ext uri="{FF2B5EF4-FFF2-40B4-BE49-F238E27FC236}">
                  <a16:creationId xmlns:a16="http://schemas.microsoft.com/office/drawing/2014/main" id="{E7B098CD-FE84-8646-830D-8B53C4159033}"/>
                </a:ext>
              </a:extLst>
            </p:cNvPr>
            <p:cNvSpPr/>
            <p:nvPr/>
          </p:nvSpPr>
          <p:spPr>
            <a:xfrm>
              <a:off x="2059163" y="1087664"/>
              <a:ext cx="1792366" cy="1567907"/>
            </a:xfrm>
            <a:prstGeom prst="roundRect">
              <a:avLst>
                <a:gd name="adj" fmla="val 5054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97" name="Rounded Rectangle 196"/>
            <p:cNvSpPr/>
            <p:nvPr/>
          </p:nvSpPr>
          <p:spPr>
            <a:xfrm>
              <a:off x="2131664" y="2289179"/>
              <a:ext cx="772904" cy="23153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batchflatfield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1E71FBD2-0E49-4543-B700-A2052EA66963}"/>
                </a:ext>
              </a:extLst>
            </p:cNvPr>
            <p:cNvGrpSpPr/>
            <p:nvPr/>
          </p:nvGrpSpPr>
          <p:grpSpPr>
            <a:xfrm>
              <a:off x="2602152" y="1150065"/>
              <a:ext cx="1139988" cy="609515"/>
              <a:chOff x="1840806" y="1481054"/>
              <a:chExt cx="1139988" cy="609515"/>
            </a:xfrm>
          </p:grpSpPr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CC566487-F3A5-F641-AD9E-E5FAC0E58E27}"/>
                  </a:ext>
                </a:extLst>
              </p:cNvPr>
              <p:cNvSpPr/>
              <p:nvPr/>
            </p:nvSpPr>
            <p:spPr>
              <a:xfrm>
                <a:off x="1840806" y="1481054"/>
                <a:ext cx="1139988" cy="6095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34"/>
              </a:p>
            </p:txBody>
          </p:sp>
          <p:sp>
            <p:nvSpPr>
              <p:cNvPr id="296" name="Rounded Rectangle 295">
                <a:extLst>
                  <a:ext uri="{FF2B5EF4-FFF2-40B4-BE49-F238E27FC236}">
                    <a16:creationId xmlns:a16="http://schemas.microsoft.com/office/drawing/2014/main" id="{C94634E5-736B-1D45-BAF5-E98E93E489FF}"/>
                  </a:ext>
                </a:extLst>
              </p:cNvPr>
              <p:cNvSpPr/>
              <p:nvPr/>
            </p:nvSpPr>
            <p:spPr>
              <a:xfrm>
                <a:off x="1865525" y="15182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7" name="Rounded Rectangle 296">
                <a:extLst>
                  <a:ext uri="{FF2B5EF4-FFF2-40B4-BE49-F238E27FC236}">
                    <a16:creationId xmlns:a16="http://schemas.microsoft.com/office/drawing/2014/main" id="{A3597632-0974-0E49-84D8-FC04EAEC20A0}"/>
                  </a:ext>
                </a:extLst>
              </p:cNvPr>
              <p:cNvSpPr/>
              <p:nvPr/>
            </p:nvSpPr>
            <p:spPr>
              <a:xfrm>
                <a:off x="2017925" y="16706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2" name="Rounded Rectangle 301">
                <a:extLst>
                  <a:ext uri="{FF2B5EF4-FFF2-40B4-BE49-F238E27FC236}">
                    <a16:creationId xmlns:a16="http://schemas.microsoft.com/office/drawing/2014/main" id="{BBD5D914-C59E-8C4F-9C0D-FCA6590F9C97}"/>
                  </a:ext>
                </a:extLst>
              </p:cNvPr>
              <p:cNvSpPr/>
              <p:nvPr/>
            </p:nvSpPr>
            <p:spPr>
              <a:xfrm>
                <a:off x="2170325" y="1823016"/>
                <a:ext cx="793646" cy="232736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 err="1">
                    <a:solidFill>
                      <a:schemeClr val="tx1"/>
                    </a:solidFill>
                  </a:rPr>
                  <a:t>meanimage</a:t>
                </a:r>
                <a:endParaRPr lang="en-US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48" name="Rounded Rectangle 347">
              <a:extLst>
                <a:ext uri="{FF2B5EF4-FFF2-40B4-BE49-F238E27FC236}">
                  <a16:creationId xmlns:a16="http://schemas.microsoft.com/office/drawing/2014/main" id="{7600B06F-8A9E-684D-A703-0C87FED598D8}"/>
                </a:ext>
              </a:extLst>
            </p:cNvPr>
            <p:cNvSpPr/>
            <p:nvPr/>
          </p:nvSpPr>
          <p:spPr>
            <a:xfrm>
              <a:off x="2197873" y="1905079"/>
              <a:ext cx="1216548" cy="22974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 err="1">
                  <a:solidFill>
                    <a:schemeClr val="tx1"/>
                  </a:solidFill>
                </a:rPr>
                <a:t>meanimagecomparison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59710AF6-196B-1845-BE91-9E7C0770D779}"/>
                </a:ext>
              </a:extLst>
            </p:cNvPr>
            <p:cNvSpPr txBox="1"/>
            <p:nvPr/>
          </p:nvSpPr>
          <p:spPr>
            <a:xfrm>
              <a:off x="2851806" y="2309025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flatfield</a:t>
              </a:r>
            </a:p>
          </p:txBody>
        </p:sp>
        <p:cxnSp>
          <p:nvCxnSpPr>
            <p:cNvPr id="182" name="Curved Connector 181"/>
            <p:cNvCxnSpPr>
              <a:cxnSpLocks/>
              <a:stCxn id="348" idx="2"/>
              <a:endCxn id="197" idx="0"/>
            </p:cNvCxnSpPr>
            <p:nvPr/>
          </p:nvCxnSpPr>
          <p:spPr>
            <a:xfrm rot="5400000">
              <a:off x="2584952" y="2067984"/>
              <a:ext cx="154360" cy="28803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Curved Connector 363">
              <a:extLst>
                <a:ext uri="{FF2B5EF4-FFF2-40B4-BE49-F238E27FC236}">
                  <a16:creationId xmlns:a16="http://schemas.microsoft.com/office/drawing/2014/main" id="{8A6224DE-B456-FE43-9EA2-B250AE56175D}"/>
                </a:ext>
              </a:extLst>
            </p:cNvPr>
            <p:cNvCxnSpPr>
              <a:cxnSpLocks/>
              <a:stCxn id="292" idx="2"/>
              <a:endCxn id="348" idx="0"/>
            </p:cNvCxnSpPr>
            <p:nvPr/>
          </p:nvCxnSpPr>
          <p:spPr>
            <a:xfrm rot="5400000">
              <a:off x="2916398" y="1649330"/>
              <a:ext cx="145499" cy="36599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9" name="Curved Connector 198"/>
          <p:cNvCxnSpPr>
            <a:cxnSpLocks/>
            <a:stCxn id="407" idx="2"/>
            <a:endCxn id="207" idx="0"/>
          </p:cNvCxnSpPr>
          <p:nvPr/>
        </p:nvCxnSpPr>
        <p:spPr>
          <a:xfrm rot="5400000">
            <a:off x="1826051" y="2824302"/>
            <a:ext cx="1042932" cy="7567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urved Connector 211"/>
          <p:cNvCxnSpPr>
            <a:stCxn id="211" idx="2"/>
            <a:endCxn id="209" idx="0"/>
          </p:cNvCxnSpPr>
          <p:nvPr/>
        </p:nvCxnSpPr>
        <p:spPr>
          <a:xfrm rot="5400000">
            <a:off x="2339779" y="4040134"/>
            <a:ext cx="84028" cy="111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urved Connector 209"/>
          <p:cNvCxnSpPr>
            <a:stCxn id="209" idx="2"/>
            <a:endCxn id="208" idx="0"/>
          </p:cNvCxnSpPr>
          <p:nvPr/>
        </p:nvCxnSpPr>
        <p:spPr>
          <a:xfrm rot="16200000" flipH="1">
            <a:off x="2334853" y="4353059"/>
            <a:ext cx="96973" cy="4206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113390" y="2232808"/>
            <a:ext cx="1629726" cy="1226131"/>
            <a:chOff x="315273" y="2381481"/>
            <a:chExt cx="1629726" cy="1226131"/>
          </a:xfrm>
        </p:grpSpPr>
        <p:grpSp>
          <p:nvGrpSpPr>
            <p:cNvPr id="10" name="Group 9"/>
            <p:cNvGrpSpPr/>
            <p:nvPr/>
          </p:nvGrpSpPr>
          <p:grpSpPr>
            <a:xfrm>
              <a:off x="402959" y="2398371"/>
              <a:ext cx="1542040" cy="1209241"/>
              <a:chOff x="329483" y="1638878"/>
              <a:chExt cx="1542040" cy="1209241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329483" y="1638878"/>
                <a:ext cx="1542040" cy="1209241"/>
                <a:chOff x="329483" y="1638878"/>
                <a:chExt cx="1542040" cy="1209241"/>
              </a:xfrm>
            </p:grpSpPr>
            <p:sp>
              <p:nvSpPr>
                <p:cNvPr id="183" name="Rounded Rectangle 182">
                  <a:extLst>
                    <a:ext uri="{FF2B5EF4-FFF2-40B4-BE49-F238E27FC236}">
                      <a16:creationId xmlns:a16="http://schemas.microsoft.com/office/drawing/2014/main" id="{E9F8D668-0F41-2C4F-80A6-75AF33356BDC}"/>
                    </a:ext>
                  </a:extLst>
                </p:cNvPr>
                <p:cNvSpPr/>
                <p:nvPr/>
              </p:nvSpPr>
              <p:spPr>
                <a:xfrm>
                  <a:off x="329483" y="1638878"/>
                  <a:ext cx="1542040" cy="1209241"/>
                </a:xfrm>
                <a:prstGeom prst="roundRect">
                  <a:avLst>
                    <a:gd name="adj" fmla="val 5054"/>
                  </a:avLst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/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659675" y="2578241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fits</a:t>
                  </a:r>
                  <a:endParaRPr lang="en-US" sz="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CC566487-F3A5-F641-AD9E-E5FAC0E58E27}"/>
                    </a:ext>
                  </a:extLst>
                </p:cNvPr>
                <p:cNvSpPr/>
                <p:nvPr/>
              </p:nvSpPr>
              <p:spPr>
                <a:xfrm>
                  <a:off x="372205" y="1875783"/>
                  <a:ext cx="1139988" cy="609515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34"/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415363" y="1958073"/>
                <a:ext cx="1067211" cy="620167"/>
                <a:chOff x="415363" y="1958073"/>
                <a:chExt cx="1067211" cy="620167"/>
              </a:xfrm>
            </p:grpSpPr>
            <p:grpSp>
              <p:nvGrpSpPr>
                <p:cNvPr id="4" name="Group 3"/>
                <p:cNvGrpSpPr/>
                <p:nvPr/>
              </p:nvGrpSpPr>
              <p:grpSpPr>
                <a:xfrm>
                  <a:off x="415363" y="1958073"/>
                  <a:ext cx="877102" cy="620167"/>
                  <a:chOff x="415363" y="1958073"/>
                  <a:chExt cx="877102" cy="620167"/>
                </a:xfrm>
              </p:grpSpPr>
              <p:sp>
                <p:nvSpPr>
                  <p:cNvPr id="172" name="Rounded Rectangle 171">
                    <a:extLst>
                      <a:ext uri="{FF2B5EF4-FFF2-40B4-BE49-F238E27FC236}">
                        <a16:creationId xmlns:a16="http://schemas.microsoft.com/office/drawing/2014/main" id="{C04E14E5-DE33-EA40-9F56-7591C1129AEF}"/>
                      </a:ext>
                    </a:extLst>
                  </p:cNvPr>
                  <p:cNvSpPr/>
                  <p:nvPr/>
                </p:nvSpPr>
                <p:spPr>
                  <a:xfrm>
                    <a:off x="415363" y="1958073"/>
                    <a:ext cx="877102" cy="236487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Warping</a:t>
                    </a:r>
                  </a:p>
                  <a:p>
                    <a:pPr algn="ctr"/>
                    <a:r>
                      <a:rPr lang="en-US" sz="800" dirty="0" smtClean="0">
                        <a:solidFill>
                          <a:schemeClr val="tx1"/>
                        </a:solidFill>
                      </a:rPr>
                      <a:t>Octet </a:t>
                    </a:r>
                    <a:r>
                      <a:rPr lang="en-US" sz="800" dirty="0">
                        <a:solidFill>
                          <a:schemeClr val="tx1"/>
                        </a:solidFill>
                      </a:rPr>
                      <a:t>finding</a:t>
                    </a:r>
                  </a:p>
                </p:txBody>
              </p:sp>
              <p:cxnSp>
                <p:nvCxnSpPr>
                  <p:cNvPr id="181" name="Curved Connector 180">
                    <a:extLst>
                      <a:ext uri="{FF2B5EF4-FFF2-40B4-BE49-F238E27FC236}">
                        <a16:creationId xmlns:a16="http://schemas.microsoft.com/office/drawing/2014/main" id="{348E4800-A98D-0A46-8E42-0C3AC8FACE26}"/>
                      </a:ext>
                    </a:extLst>
                  </p:cNvPr>
                  <p:cNvCxnSpPr>
                    <a:cxnSpLocks/>
                    <a:stCxn id="180" idx="2"/>
                    <a:endCxn id="188" idx="0"/>
                  </p:cNvCxnSpPr>
                  <p:nvPr/>
                </p:nvCxnSpPr>
                <p:spPr>
                  <a:xfrm rot="16200000" flipH="1">
                    <a:off x="973741" y="2453755"/>
                    <a:ext cx="92943" cy="156027"/>
                  </a:xfrm>
                  <a:prstGeom prst="curvedConnector3">
                    <a:avLst>
                      <a:gd name="adj1" fmla="val 50000"/>
                    </a:avLst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5" name="Rounded Rectangle 184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524970" y="2054402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Octet </a:t>
                  </a:r>
                  <a:r>
                    <a:rPr lang="en-US" sz="800" dirty="0">
                      <a:solidFill>
                        <a:schemeClr val="tx1"/>
                      </a:solidFill>
                    </a:rPr>
                    <a:t>finding</a:t>
                  </a:r>
                </a:p>
              </p:txBody>
            </p:sp>
            <p:sp>
              <p:nvSpPr>
                <p:cNvPr id="187" name="Rounded Rectangle 186">
                  <a:extLst>
                    <a:ext uri="{FF2B5EF4-FFF2-40B4-BE49-F238E27FC236}">
                      <a16:creationId xmlns:a16="http://schemas.microsoft.com/office/drawing/2014/main" id="{C04E14E5-DE33-EA40-9F56-7591C1129AEF}"/>
                    </a:ext>
                  </a:extLst>
                </p:cNvPr>
                <p:cNvSpPr/>
                <p:nvPr/>
              </p:nvSpPr>
              <p:spPr>
                <a:xfrm>
                  <a:off x="605472" y="2174753"/>
                  <a:ext cx="877102" cy="23648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Warping</a:t>
                  </a:r>
                </a:p>
                <a:p>
                  <a:pPr algn="ctr"/>
                  <a:r>
                    <a:rPr lang="en-US" sz="800" dirty="0" smtClean="0">
                      <a:solidFill>
                        <a:schemeClr val="tx1"/>
                      </a:solidFill>
                    </a:rPr>
                    <a:t>Octet </a:t>
                  </a:r>
                  <a:r>
                    <a:rPr lang="en-US" sz="800" dirty="0">
                      <a:solidFill>
                        <a:schemeClr val="tx1"/>
                      </a:solidFill>
                    </a:rPr>
                    <a:t>finding</a:t>
                  </a:r>
                </a:p>
              </p:txBody>
            </p:sp>
          </p:grpSp>
        </p:grp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542A1315-DAD1-B145-AF5B-1CD359CE4488}"/>
                </a:ext>
              </a:extLst>
            </p:cNvPr>
            <p:cNvSpPr txBox="1"/>
            <p:nvPr/>
          </p:nvSpPr>
          <p:spPr>
            <a:xfrm>
              <a:off x="315273" y="2381481"/>
              <a:ext cx="8780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warping</a:t>
              </a:r>
            </a:p>
          </p:txBody>
        </p:sp>
      </p:grpSp>
      <p:cxnSp>
        <p:nvCxnSpPr>
          <p:cNvPr id="184" name="Curved Connector 183">
            <a:extLst>
              <a:ext uri="{FF2B5EF4-FFF2-40B4-BE49-F238E27FC236}">
                <a16:creationId xmlns:a16="http://schemas.microsoft.com/office/drawing/2014/main" id="{9E949401-3E5D-064B-AB3E-0A46ADB1629E}"/>
              </a:ext>
            </a:extLst>
          </p:cNvPr>
          <p:cNvCxnSpPr>
            <a:cxnSpLocks/>
            <a:stCxn id="161" idx="2"/>
            <a:endCxn id="292" idx="1"/>
          </p:cNvCxnSpPr>
          <p:nvPr/>
        </p:nvCxnSpPr>
        <p:spPr>
          <a:xfrm rot="16200000" flipH="1">
            <a:off x="1989556" y="1097320"/>
            <a:ext cx="466285" cy="3000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407" idx="1"/>
            <a:endCxn id="183" idx="0"/>
          </p:cNvCxnSpPr>
          <p:nvPr/>
        </p:nvCxnSpPr>
        <p:spPr>
          <a:xfrm rot="10800000" flipV="1">
            <a:off x="972096" y="1897258"/>
            <a:ext cx="857614" cy="35243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>
            <a:cxnSpLocks/>
            <a:stCxn id="292" idx="3"/>
            <a:endCxn id="246" idx="1"/>
          </p:cNvCxnSpPr>
          <p:nvPr/>
        </p:nvCxnSpPr>
        <p:spPr>
          <a:xfrm>
            <a:off x="3512687" y="1480464"/>
            <a:ext cx="719496" cy="76644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Curved Connector 436">
            <a:extLst>
              <a:ext uri="{FF2B5EF4-FFF2-40B4-BE49-F238E27FC236}">
                <a16:creationId xmlns:a16="http://schemas.microsoft.com/office/drawing/2014/main" id="{BD38721F-15C6-1747-A248-3152B3FBFAE5}"/>
              </a:ext>
            </a:extLst>
          </p:cNvPr>
          <p:cNvCxnSpPr>
            <a:cxnSpLocks/>
            <a:stCxn id="161" idx="3"/>
            <a:endCxn id="174" idx="1"/>
          </p:cNvCxnSpPr>
          <p:nvPr/>
        </p:nvCxnSpPr>
        <p:spPr>
          <a:xfrm>
            <a:off x="2774943" y="886738"/>
            <a:ext cx="1476732" cy="901156"/>
          </a:xfrm>
          <a:prstGeom prst="curvedConnector3">
            <a:avLst>
              <a:gd name="adj1" fmla="val 759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Curved Connector 387">
            <a:extLst>
              <a:ext uri="{FF2B5EF4-FFF2-40B4-BE49-F238E27FC236}">
                <a16:creationId xmlns:a16="http://schemas.microsoft.com/office/drawing/2014/main" id="{BC97C6E8-EBC9-CF46-88DA-1F1CC8EF82BE}"/>
              </a:ext>
            </a:extLst>
          </p:cNvPr>
          <p:cNvCxnSpPr>
            <a:cxnSpLocks/>
            <a:stCxn id="161" idx="2"/>
            <a:endCxn id="183" idx="0"/>
          </p:cNvCxnSpPr>
          <p:nvPr/>
        </p:nvCxnSpPr>
        <p:spPr>
          <a:xfrm rot="5400000">
            <a:off x="904638" y="1081638"/>
            <a:ext cx="1235519" cy="110060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>
            <a:extLst>
              <a:ext uri="{FF2B5EF4-FFF2-40B4-BE49-F238E27FC236}">
                <a16:creationId xmlns:a16="http://schemas.microsoft.com/office/drawing/2014/main" id="{3B8E9BDF-E6C6-A64C-825E-94640540D5CC}"/>
              </a:ext>
            </a:extLst>
          </p:cNvPr>
          <p:cNvCxnSpPr>
            <a:cxnSpLocks/>
            <a:stCxn id="183" idx="2"/>
            <a:endCxn id="207" idx="0"/>
          </p:cNvCxnSpPr>
          <p:nvPr/>
        </p:nvCxnSpPr>
        <p:spPr>
          <a:xfrm rot="16200000" flipH="1">
            <a:off x="1338016" y="3093018"/>
            <a:ext cx="265205" cy="9970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671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AstroPath</a:t>
            </a:r>
            <a:r>
              <a:rPr lang="en-US" dirty="0" smtClean="0"/>
              <a:t> </a:t>
            </a:r>
            <a:r>
              <a:rPr lang="en-US" dirty="0" smtClean="0"/>
              <a:t>Processing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599991" y="2090057"/>
            <a:ext cx="1604865" cy="283300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" name="Rounded Rectangle 4"/>
          <p:cNvSpPr/>
          <p:nvPr/>
        </p:nvSpPr>
        <p:spPr>
          <a:xfrm>
            <a:off x="4861480" y="2267433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</a:t>
            </a:r>
            <a:r>
              <a:rPr lang="en-US" sz="800" dirty="0" smtClean="0">
                <a:solidFill>
                  <a:schemeClr val="tx1"/>
                </a:solidFill>
              </a:rPr>
              <a:t>latfield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4867830" y="3013024"/>
            <a:ext cx="1049228" cy="24070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>
                <a:solidFill>
                  <a:schemeClr val="tx1"/>
                </a:solidFill>
              </a:rPr>
              <a:t>Image corrections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67830" y="3400739"/>
            <a:ext cx="1049228" cy="24070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mergeloop</a:t>
            </a:r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77161" y="3788454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sepmaps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20" idx="2"/>
            <a:endCxn id="6" idx="0"/>
          </p:cNvCxnSpPr>
          <p:nvPr/>
        </p:nvCxnSpPr>
        <p:spPr>
          <a:xfrm rot="16200000" flipH="1">
            <a:off x="5318937" y="2939517"/>
            <a:ext cx="140664" cy="63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6" idx="2"/>
            <a:endCxn id="7" idx="0"/>
          </p:cNvCxnSpPr>
          <p:nvPr/>
        </p:nvCxnSpPr>
        <p:spPr>
          <a:xfrm rot="5400000">
            <a:off x="5318937" y="3327232"/>
            <a:ext cx="147014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8" idx="2"/>
            <a:endCxn id="12" idx="0"/>
          </p:cNvCxnSpPr>
          <p:nvPr/>
        </p:nvCxnSpPr>
        <p:spPr>
          <a:xfrm rot="16200000" flipH="1">
            <a:off x="5330195" y="4100734"/>
            <a:ext cx="147014" cy="385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881016" y="4176169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validatedata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3" name="Curved Connector 12"/>
          <p:cNvCxnSpPr>
            <a:stCxn id="7" idx="2"/>
            <a:endCxn id="8" idx="0"/>
          </p:cNvCxnSpPr>
          <p:nvPr/>
        </p:nvCxnSpPr>
        <p:spPr>
          <a:xfrm rot="16200000" flipH="1">
            <a:off x="5323602" y="3710281"/>
            <a:ext cx="147014" cy="93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4899678" y="4562748"/>
            <a:ext cx="1049228" cy="24070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 smtClean="0">
                <a:solidFill>
                  <a:schemeClr val="tx1"/>
                </a:solidFill>
              </a:rPr>
              <a:t>dbload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5" name="Curved Connector 14"/>
          <p:cNvCxnSpPr>
            <a:stCxn id="12" idx="2"/>
            <a:endCxn id="14" idx="0"/>
          </p:cNvCxnSpPr>
          <p:nvPr/>
        </p:nvCxnSpPr>
        <p:spPr>
          <a:xfrm rot="16200000" flipH="1">
            <a:off x="5342022" y="4480478"/>
            <a:ext cx="145878" cy="186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4861480" y="2631659"/>
            <a:ext cx="1049228" cy="24070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w</a:t>
            </a:r>
            <a:r>
              <a:rPr lang="en-US" sz="800" dirty="0" smtClean="0">
                <a:solidFill>
                  <a:schemeClr val="tx1"/>
                </a:solidFill>
              </a:rPr>
              <a:t>arping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Curved Connector 22"/>
          <p:cNvCxnSpPr>
            <a:stCxn id="5" idx="2"/>
            <a:endCxn id="20" idx="0"/>
          </p:cNvCxnSpPr>
          <p:nvPr/>
        </p:nvCxnSpPr>
        <p:spPr>
          <a:xfrm rot="5400000">
            <a:off x="5324332" y="2569896"/>
            <a:ext cx="123525" cy="1270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800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meanimage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097613" y="1700617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returndata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 flipV="1">
            <a:off x="6810672" y="1881143"/>
            <a:ext cx="286941" cy="453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293771" y="1697038"/>
            <a:ext cx="1622758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convertIM3path</a:t>
            </a:r>
          </a:p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Extract image binary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9" name="Curved Connector 8"/>
          <p:cNvCxnSpPr>
            <a:stCxn id="8" idx="3"/>
            <a:endCxn id="29" idx="1"/>
          </p:cNvCxnSpPr>
          <p:nvPr/>
        </p:nvCxnSpPr>
        <p:spPr>
          <a:xfrm>
            <a:off x="4916529" y="1877564"/>
            <a:ext cx="280465" cy="6811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1509563" y="1690688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8" name="Curved Connector 17"/>
          <p:cNvCxnSpPr>
            <a:stCxn id="11" idx="3"/>
            <a:endCxn id="8" idx="1"/>
          </p:cNvCxnSpPr>
          <p:nvPr/>
        </p:nvCxnSpPr>
        <p:spPr>
          <a:xfrm>
            <a:off x="3022386" y="1871214"/>
            <a:ext cx="271385" cy="635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187914" y="1709682"/>
            <a:ext cx="1622758" cy="351986"/>
            <a:chOff x="2541646" y="2996228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2541646" y="2996228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548534" y="3008410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766215" y="3041429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meanimage</a:t>
              </a:r>
              <a:endParaRPr lang="en-US" sz="800" dirty="0"/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8913853" y="1690688"/>
            <a:ext cx="1529299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Curved Connector 31"/>
          <p:cNvCxnSpPr>
            <a:stCxn id="5" idx="3"/>
            <a:endCxn id="31" idx="1"/>
          </p:cNvCxnSpPr>
          <p:nvPr/>
        </p:nvCxnSpPr>
        <p:spPr>
          <a:xfrm flipV="1">
            <a:off x="8626912" y="1871214"/>
            <a:ext cx="286941" cy="992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1509562" y="2130739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3293771" y="2118039"/>
            <a:ext cx="1622758" cy="64050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a Data.dat files for each im3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5198152" y="4397393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Find the total image, across layers of the image in a single column format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Save the number of images in each case so we can easily build an average image later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7097613" y="4397393"/>
            <a:ext cx="1535496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Copies the saved total image and .csv file with metadata (number of images and image shape) to the data source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8913853" y="2139559"/>
            <a:ext cx="1522392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Deletes data from the working directory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5161859" y="2121222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Builds image masks based on intensity profiles to exclude artifacts in images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Finds the average image, excluding regions defined as artifact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097613" y="2139559"/>
            <a:ext cx="1529299" cy="1981834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Copies the image masks and final average image back to the data source location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573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imagecorrection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7708352" y="1724668"/>
            <a:ext cx="133239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injectdat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" name="Curved Connector 6"/>
          <p:cNvCxnSpPr>
            <a:stCxn id="6" idx="3"/>
            <a:endCxn id="5" idx="1"/>
          </p:cNvCxnSpPr>
          <p:nvPr/>
        </p:nvCxnSpPr>
        <p:spPr>
          <a:xfrm>
            <a:off x="7579118" y="1900661"/>
            <a:ext cx="129234" cy="4533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547968" y="1727593"/>
            <a:ext cx="2289396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shreddat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 binary, exposures, </a:t>
            </a:r>
            <a:r>
              <a:rPr lang="en-US" sz="1200" dirty="0" err="1" smtClean="0">
                <a:solidFill>
                  <a:schemeClr val="tx1"/>
                </a:solidFill>
              </a:rPr>
              <a:t>params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234029" y="1724668"/>
            <a:ext cx="117219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extractlayer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4" name="Curved Connector 13"/>
          <p:cNvCxnSpPr>
            <a:stCxn id="5" idx="3"/>
            <a:endCxn id="13" idx="1"/>
          </p:cNvCxnSpPr>
          <p:nvPr/>
        </p:nvCxnSpPr>
        <p:spPr>
          <a:xfrm>
            <a:off x="9040749" y="1905194"/>
            <a:ext cx="193280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2" name="Rectangle 21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002891" y="1724668"/>
            <a:ext cx="1576227" cy="351986"/>
            <a:chOff x="6858770" y="1745512"/>
            <a:chExt cx="1231067" cy="351986"/>
          </a:xfrm>
        </p:grpSpPr>
        <p:sp>
          <p:nvSpPr>
            <p:cNvPr id="6" name="Rounded Rectangle 5"/>
            <p:cNvSpPr/>
            <p:nvPr/>
          </p:nvSpPr>
          <p:spPr>
            <a:xfrm>
              <a:off x="6858770" y="1745512"/>
              <a:ext cx="1231067" cy="351986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865658" y="1757694"/>
              <a:ext cx="616412" cy="325022"/>
            </a:xfrm>
            <a:prstGeom prst="roundRect">
              <a:avLst/>
            </a:prstGeom>
            <a:solidFill>
              <a:srgbClr val="DEEB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136791" y="1781705"/>
              <a:ext cx="942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 smtClean="0"/>
                <a:t>applyflatw</a:t>
              </a:r>
              <a:endParaRPr lang="en-US" sz="800" dirty="0"/>
            </a:p>
          </p:txBody>
        </p:sp>
      </p:grpSp>
      <p:sp>
        <p:nvSpPr>
          <p:cNvPr id="34" name="Rounded Rectangle 33"/>
          <p:cNvSpPr/>
          <p:nvPr/>
        </p:nvSpPr>
        <p:spPr>
          <a:xfrm>
            <a:off x="120006" y="1730502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120005" y="2170553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a SSD (Improves read time while working with the images in </a:t>
            </a:r>
            <a:r>
              <a:rPr lang="en-US" sz="1200" dirty="0" err="1">
                <a:solidFill>
                  <a:schemeClr val="tx1"/>
                </a:solidFill>
              </a:rPr>
              <a:t>matlab</a:t>
            </a:r>
            <a:r>
              <a:rPr lang="en-US" sz="1200" dirty="0">
                <a:solidFill>
                  <a:schemeClr val="tx1"/>
                </a:solidFill>
              </a:rPr>
              <a:t> or python and reduces strain on the network)</a:t>
            </a: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1760921" y="1730502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fixM2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1760920" y="2170553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Resolves the M# files created by scanning errors.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Added here so that the function can be used globally without the </a:t>
            </a:r>
            <a:r>
              <a:rPr lang="en-US" sz="1200" i="1" dirty="0" err="1" smtClean="0">
                <a:solidFill>
                  <a:schemeClr val="tx1"/>
                </a:solidFill>
              </a:rPr>
              <a:t>AstroPathPipeline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78209" y="4407924"/>
            <a:ext cx="1622758" cy="233715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v0.0.1 only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Apply the flatfield model defined by </a:t>
            </a:r>
            <a:r>
              <a:rPr lang="en-US" sz="1200" dirty="0" err="1" smtClean="0">
                <a:solidFill>
                  <a:schemeClr val="tx1"/>
                </a:solidFill>
              </a:rPr>
              <a:t>meanimage</a:t>
            </a:r>
            <a:r>
              <a:rPr lang="en-US" sz="1200" dirty="0" smtClean="0">
                <a:solidFill>
                  <a:schemeClr val="tx1"/>
                </a:solidFill>
              </a:rPr>
              <a:t> v0.0.1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Only applies the warping model to JHU Vectra 3.0 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5966598" y="2131478"/>
            <a:ext cx="1612520" cy="222162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Applies the flatfield model and image warping corrections to all images</a:t>
            </a:r>
            <a:endParaRPr lang="en-US" sz="1200" dirty="0">
              <a:solidFill>
                <a:schemeClr val="tx1"/>
              </a:solidFill>
            </a:endParaRPr>
          </a:p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3545332" y="2167645"/>
            <a:ext cx="2292032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</a:t>
            </a:r>
            <a:r>
              <a:rPr lang="en-US" sz="1200" dirty="0" smtClean="0">
                <a:solidFill>
                  <a:schemeClr val="tx1"/>
                </a:solidFill>
              </a:rPr>
              <a:t>*.Data.dat </a:t>
            </a:r>
            <a:r>
              <a:rPr lang="en-US" sz="1200" dirty="0">
                <a:solidFill>
                  <a:schemeClr val="tx1"/>
                </a:solidFill>
              </a:rPr>
              <a:t>files for each </a:t>
            </a:r>
            <a:r>
              <a:rPr lang="en-US" sz="1200" dirty="0" smtClean="0">
                <a:solidFill>
                  <a:schemeClr val="tx1"/>
                </a:solidFill>
              </a:rPr>
              <a:t>im3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Extracts a </a:t>
            </a:r>
            <a:r>
              <a:rPr lang="en-US" sz="1200" dirty="0" smtClean="0">
                <a:solidFill>
                  <a:schemeClr val="tx1"/>
                </a:solidFill>
              </a:rPr>
              <a:t>*.Parameters.xml and a *.full.xml file </a:t>
            </a:r>
            <a:r>
              <a:rPr lang="en-US" sz="1200" dirty="0">
                <a:solidFill>
                  <a:schemeClr val="tx1"/>
                </a:solidFill>
              </a:rPr>
              <a:t>for each </a:t>
            </a:r>
            <a:r>
              <a:rPr lang="en-US" sz="1200" dirty="0" smtClean="0">
                <a:solidFill>
                  <a:schemeClr val="tx1"/>
                </a:solidFill>
              </a:rPr>
              <a:t>slide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a *.SpectralBasisInfo.Exposure.xml for each slide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708352" y="2141653"/>
            <a:ext cx="1396443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Injects the corrected *.Data.dat files back into the *.im3 files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Renames Data.dat files to *.fw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234029" y="2119294"/>
            <a:ext cx="1172195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Extracts the first image layer as *.fw01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10535458" y="1724668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0" name="Rounded Rectangle 69"/>
          <p:cNvSpPr/>
          <p:nvPr/>
        </p:nvSpPr>
        <p:spPr>
          <a:xfrm>
            <a:off x="10535458" y="2119293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corrected *im3 files to the im3\flatw path on the source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*.fw and *.fw01 to the flatw location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Sends the *.xml data to the im3\xml path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Deletes the .Data.dat files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1" name="Curved Connector 70"/>
          <p:cNvCxnSpPr>
            <a:stCxn id="13" idx="3"/>
            <a:endCxn id="69" idx="1"/>
          </p:cNvCxnSpPr>
          <p:nvPr/>
        </p:nvCxnSpPr>
        <p:spPr>
          <a:xfrm>
            <a:off x="10406224" y="1905194"/>
            <a:ext cx="129234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urved Connector 73"/>
          <p:cNvCxnSpPr>
            <a:stCxn id="8" idx="3"/>
            <a:endCxn id="29" idx="1"/>
          </p:cNvCxnSpPr>
          <p:nvPr/>
        </p:nvCxnSpPr>
        <p:spPr>
          <a:xfrm flipV="1">
            <a:off x="5837364" y="1899361"/>
            <a:ext cx="174346" cy="875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36" idx="3"/>
            <a:endCxn id="8" idx="1"/>
          </p:cNvCxnSpPr>
          <p:nvPr/>
        </p:nvCxnSpPr>
        <p:spPr>
          <a:xfrm flipV="1">
            <a:off x="3419876" y="1908119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urved Connector 79"/>
          <p:cNvCxnSpPr>
            <a:stCxn id="34" idx="3"/>
            <a:endCxn id="36" idx="1"/>
          </p:cNvCxnSpPr>
          <p:nvPr/>
        </p:nvCxnSpPr>
        <p:spPr>
          <a:xfrm>
            <a:off x="1632829" y="1911028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084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roup 328"/>
          <p:cNvGrpSpPr/>
          <p:nvPr/>
        </p:nvGrpSpPr>
        <p:grpSpPr>
          <a:xfrm>
            <a:off x="9919414" y="1023157"/>
            <a:ext cx="1997831" cy="5178829"/>
            <a:chOff x="9858013" y="990587"/>
            <a:chExt cx="1997831" cy="5178829"/>
          </a:xfrm>
        </p:grpSpPr>
        <p:sp>
          <p:nvSpPr>
            <p:cNvPr id="327" name="Rounded Rectangle 326"/>
            <p:cNvSpPr/>
            <p:nvPr/>
          </p:nvSpPr>
          <p:spPr>
            <a:xfrm>
              <a:off x="9858013" y="990587"/>
              <a:ext cx="1997831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328" name="Group 327"/>
            <p:cNvGrpSpPr/>
            <p:nvPr/>
          </p:nvGrpSpPr>
          <p:grpSpPr>
            <a:xfrm>
              <a:off x="9936479" y="1147156"/>
              <a:ext cx="1608745" cy="4865710"/>
              <a:chOff x="9936479" y="1147156"/>
              <a:chExt cx="1608745" cy="486571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9936479" y="1147156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Create inForm Algorithm AB6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9936479" y="1914697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Submit to Queue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2"/>
              <p:cNvSpPr/>
              <p:nvPr/>
            </p:nvSpPr>
            <p:spPr>
              <a:xfrm>
                <a:off x="9936479" y="268223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VM Processing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9936479" y="3449779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VM Finished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9936479" y="4214548"/>
                <a:ext cx="1596045" cy="382385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QC Images Generated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936479" y="4976545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QC Failed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>
              <a:xfrm>
                <a:off x="9936479" y="5630481"/>
                <a:ext cx="1596045" cy="3823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>
                    <a:solidFill>
                      <a:schemeClr val="tx1"/>
                    </a:solidFill>
                  </a:rPr>
                  <a:t>Create inForm Algorithm AB6_2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9" name="Straight Arrow Connector 78"/>
              <p:cNvCxnSpPr>
                <a:stCxn id="11" idx="2"/>
                <a:endCxn id="17" idx="0"/>
              </p:cNvCxnSpPr>
              <p:nvPr/>
            </p:nvCxnSpPr>
            <p:spPr>
              <a:xfrm>
                <a:off x="10734502" y="1529541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>
                <a:stCxn id="17" idx="2"/>
                <a:endCxn id="23" idx="0"/>
              </p:cNvCxnSpPr>
              <p:nvPr/>
            </p:nvCxnSpPr>
            <p:spPr>
              <a:xfrm>
                <a:off x="10734502" y="2297082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Arrow Connector 102"/>
              <p:cNvCxnSpPr>
                <a:stCxn id="23" idx="2"/>
                <a:endCxn id="29" idx="0"/>
              </p:cNvCxnSpPr>
              <p:nvPr/>
            </p:nvCxnSpPr>
            <p:spPr>
              <a:xfrm>
                <a:off x="10734502" y="3064623"/>
                <a:ext cx="0" cy="3851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>
                <a:stCxn id="29" idx="2"/>
                <a:endCxn id="35" idx="0"/>
              </p:cNvCxnSpPr>
              <p:nvPr/>
            </p:nvCxnSpPr>
            <p:spPr>
              <a:xfrm>
                <a:off x="10734502" y="3832164"/>
                <a:ext cx="0" cy="3823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/>
              <p:cNvCxnSpPr>
                <a:stCxn id="35" idx="2"/>
                <a:endCxn id="41" idx="0"/>
              </p:cNvCxnSpPr>
              <p:nvPr/>
            </p:nvCxnSpPr>
            <p:spPr>
              <a:xfrm>
                <a:off x="10734502" y="4596933"/>
                <a:ext cx="0" cy="3796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/>
              <p:cNvCxnSpPr>
                <a:stCxn id="41" idx="2"/>
                <a:endCxn id="46" idx="0"/>
              </p:cNvCxnSpPr>
              <p:nvPr/>
            </p:nvCxnSpPr>
            <p:spPr>
              <a:xfrm>
                <a:off x="10734502" y="5358930"/>
                <a:ext cx="0" cy="27155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Curved Connector 142"/>
              <p:cNvCxnSpPr>
                <a:stCxn id="46" idx="3"/>
                <a:endCxn id="17" idx="3"/>
              </p:cNvCxnSpPr>
              <p:nvPr/>
            </p:nvCxnSpPr>
            <p:spPr>
              <a:xfrm flipV="1">
                <a:off x="11532524" y="2105890"/>
                <a:ext cx="12700" cy="3715784"/>
              </a:xfrm>
              <a:prstGeom prst="curvedConnector3">
                <a:avLst>
                  <a:gd name="adj1" fmla="val 180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6" name="Group 325"/>
          <p:cNvGrpSpPr/>
          <p:nvPr/>
        </p:nvGrpSpPr>
        <p:grpSpPr>
          <a:xfrm>
            <a:off x="8098067" y="1039780"/>
            <a:ext cx="1737188" cy="5178829"/>
            <a:chOff x="8098067" y="1039780"/>
            <a:chExt cx="1737188" cy="5178829"/>
          </a:xfrm>
        </p:grpSpPr>
        <p:sp>
          <p:nvSpPr>
            <p:cNvPr id="325" name="Rounded Rectangle 324"/>
            <p:cNvSpPr/>
            <p:nvPr/>
          </p:nvSpPr>
          <p:spPr>
            <a:xfrm>
              <a:off x="8098067" y="1039780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8168639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AB5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8168639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8168639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8168639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168639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8168639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Passed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7" name="Straight Arrow Connector 76"/>
            <p:cNvCxnSpPr>
              <a:stCxn id="12" idx="2"/>
              <a:endCxn id="18" idx="0"/>
            </p:cNvCxnSpPr>
            <p:nvPr/>
          </p:nvCxnSpPr>
          <p:spPr>
            <a:xfrm>
              <a:off x="8966662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stCxn id="18" idx="2"/>
              <a:endCxn id="24" idx="0"/>
            </p:cNvCxnSpPr>
            <p:nvPr/>
          </p:nvCxnSpPr>
          <p:spPr>
            <a:xfrm>
              <a:off x="8966662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24" idx="2"/>
              <a:endCxn id="30" idx="0"/>
            </p:cNvCxnSpPr>
            <p:nvPr/>
          </p:nvCxnSpPr>
          <p:spPr>
            <a:xfrm>
              <a:off x="8966662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30" idx="2"/>
              <a:endCxn id="36" idx="0"/>
            </p:cNvCxnSpPr>
            <p:nvPr/>
          </p:nvCxnSpPr>
          <p:spPr>
            <a:xfrm>
              <a:off x="8966662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/>
            <p:cNvCxnSpPr>
              <a:stCxn id="36" idx="2"/>
              <a:endCxn id="42" idx="0"/>
            </p:cNvCxnSpPr>
            <p:nvPr/>
          </p:nvCxnSpPr>
          <p:spPr>
            <a:xfrm>
              <a:off x="8966662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Rounded Rectangle 318"/>
          <p:cNvSpPr/>
          <p:nvPr/>
        </p:nvSpPr>
        <p:spPr>
          <a:xfrm>
            <a:off x="6016077" y="1014151"/>
            <a:ext cx="1997831" cy="5178829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6119206" y="1136068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inForm Algorithm AB4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106506" y="1906382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Submit to Queue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106506" y="267392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VM 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6106506" y="3441464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VM Finished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106506" y="4206233"/>
            <a:ext cx="1596045" cy="382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QC Images Generated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6106506" y="4968230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QC Failed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6106506" y="5622166"/>
            <a:ext cx="1596045" cy="3823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Create inForm Algorithm AB4_2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stCxn id="13" idx="2"/>
            <a:endCxn id="19" idx="0"/>
          </p:cNvCxnSpPr>
          <p:nvPr/>
        </p:nvCxnSpPr>
        <p:spPr>
          <a:xfrm flipH="1">
            <a:off x="6904529" y="1518453"/>
            <a:ext cx="12700" cy="38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>
            <a:stCxn id="19" idx="2"/>
            <a:endCxn id="25" idx="0"/>
          </p:cNvCxnSpPr>
          <p:nvPr/>
        </p:nvCxnSpPr>
        <p:spPr>
          <a:xfrm>
            <a:off x="6904529" y="2288767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25" idx="2"/>
            <a:endCxn id="31" idx="0"/>
          </p:cNvCxnSpPr>
          <p:nvPr/>
        </p:nvCxnSpPr>
        <p:spPr>
          <a:xfrm>
            <a:off x="6904529" y="3056308"/>
            <a:ext cx="0" cy="385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>
            <a:stCxn id="31" idx="2"/>
            <a:endCxn id="37" idx="0"/>
          </p:cNvCxnSpPr>
          <p:nvPr/>
        </p:nvCxnSpPr>
        <p:spPr>
          <a:xfrm>
            <a:off x="6904529" y="3823849"/>
            <a:ext cx="0" cy="382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37" idx="2"/>
            <a:endCxn id="43" idx="0"/>
          </p:cNvCxnSpPr>
          <p:nvPr/>
        </p:nvCxnSpPr>
        <p:spPr>
          <a:xfrm>
            <a:off x="6904529" y="4588618"/>
            <a:ext cx="0" cy="379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43" idx="2"/>
            <a:endCxn id="48" idx="0"/>
          </p:cNvCxnSpPr>
          <p:nvPr/>
        </p:nvCxnSpPr>
        <p:spPr>
          <a:xfrm>
            <a:off x="6904529" y="5350615"/>
            <a:ext cx="0" cy="271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urved Connector 140"/>
          <p:cNvCxnSpPr>
            <a:stCxn id="48" idx="3"/>
            <a:endCxn id="19" idx="3"/>
          </p:cNvCxnSpPr>
          <p:nvPr/>
        </p:nvCxnSpPr>
        <p:spPr>
          <a:xfrm flipV="1">
            <a:off x="7702551" y="2097575"/>
            <a:ext cx="12700" cy="3715784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1" name="Group 320"/>
          <p:cNvGrpSpPr/>
          <p:nvPr/>
        </p:nvGrpSpPr>
        <p:grpSpPr>
          <a:xfrm>
            <a:off x="3960421" y="1014152"/>
            <a:ext cx="1978018" cy="5178829"/>
            <a:chOff x="4116698" y="1012074"/>
            <a:chExt cx="1978018" cy="5178829"/>
          </a:xfrm>
        </p:grpSpPr>
        <p:sp>
          <p:nvSpPr>
            <p:cNvPr id="318" name="Rounded Rectangle 317"/>
            <p:cNvSpPr/>
            <p:nvPr/>
          </p:nvSpPr>
          <p:spPr>
            <a:xfrm>
              <a:off x="4116698" y="1012074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4234355" y="1133302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AB3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4234355" y="1900843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234355" y="266838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4234355" y="3435925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234355" y="4200694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4234355" y="496269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Failed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4234355" y="561662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AB3_2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14" idx="2"/>
              <a:endCxn id="20" idx="0"/>
            </p:cNvCxnSpPr>
            <p:nvPr/>
          </p:nvCxnSpPr>
          <p:spPr>
            <a:xfrm>
              <a:off x="5032378" y="151568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>
              <a:stCxn id="20" idx="2"/>
              <a:endCxn id="26" idx="0"/>
            </p:cNvCxnSpPr>
            <p:nvPr/>
          </p:nvCxnSpPr>
          <p:spPr>
            <a:xfrm>
              <a:off x="5032378" y="2283228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26" idx="2"/>
              <a:endCxn id="32" idx="0"/>
            </p:cNvCxnSpPr>
            <p:nvPr/>
          </p:nvCxnSpPr>
          <p:spPr>
            <a:xfrm>
              <a:off x="5032378" y="3050769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>
              <a:stCxn id="32" idx="2"/>
              <a:endCxn id="38" idx="0"/>
            </p:cNvCxnSpPr>
            <p:nvPr/>
          </p:nvCxnSpPr>
          <p:spPr>
            <a:xfrm>
              <a:off x="5032378" y="3818310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/>
            <p:cNvCxnSpPr>
              <a:stCxn id="38" idx="2"/>
              <a:endCxn id="44" idx="0"/>
            </p:cNvCxnSpPr>
            <p:nvPr/>
          </p:nvCxnSpPr>
          <p:spPr>
            <a:xfrm>
              <a:off x="5032378" y="4583079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stCxn id="44" idx="2"/>
              <a:endCxn id="49" idx="0"/>
            </p:cNvCxnSpPr>
            <p:nvPr/>
          </p:nvCxnSpPr>
          <p:spPr>
            <a:xfrm>
              <a:off x="5032378" y="5345076"/>
              <a:ext cx="0" cy="271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urved Connector 138"/>
            <p:cNvCxnSpPr>
              <a:stCxn id="49" idx="3"/>
              <a:endCxn id="20" idx="3"/>
            </p:cNvCxnSpPr>
            <p:nvPr/>
          </p:nvCxnSpPr>
          <p:spPr>
            <a:xfrm flipV="1">
              <a:off x="5830400" y="2092036"/>
              <a:ext cx="12700" cy="3715784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0" name="Group 319"/>
          <p:cNvGrpSpPr/>
          <p:nvPr/>
        </p:nvGrpSpPr>
        <p:grpSpPr>
          <a:xfrm>
            <a:off x="1896106" y="1023157"/>
            <a:ext cx="1978018" cy="5178829"/>
            <a:chOff x="1995466" y="1022466"/>
            <a:chExt cx="1978018" cy="5178829"/>
          </a:xfrm>
        </p:grpSpPr>
        <p:sp>
          <p:nvSpPr>
            <p:cNvPr id="218" name="Rounded Rectangle 217"/>
            <p:cNvSpPr/>
            <p:nvPr/>
          </p:nvSpPr>
          <p:spPr>
            <a:xfrm>
              <a:off x="1995466" y="1022466"/>
              <a:ext cx="197801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101968" y="1147156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101968" y="1914697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01968" y="268223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101968" y="3449779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2101968" y="4214548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01968" y="4976545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Failed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101968" y="562770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AB2_2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/>
            <p:cNvCxnSpPr>
              <a:stCxn id="10" idx="2"/>
              <a:endCxn id="16" idx="0"/>
            </p:cNvCxnSpPr>
            <p:nvPr/>
          </p:nvCxnSpPr>
          <p:spPr>
            <a:xfrm>
              <a:off x="2899991" y="1529541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stCxn id="16" idx="2"/>
              <a:endCxn id="22" idx="0"/>
            </p:cNvCxnSpPr>
            <p:nvPr/>
          </p:nvCxnSpPr>
          <p:spPr>
            <a:xfrm>
              <a:off x="2899991" y="2297082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>
              <a:stCxn id="22" idx="2"/>
              <a:endCxn id="28" idx="0"/>
            </p:cNvCxnSpPr>
            <p:nvPr/>
          </p:nvCxnSpPr>
          <p:spPr>
            <a:xfrm>
              <a:off x="2899991" y="3064623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28" idx="2"/>
              <a:endCxn id="34" idx="0"/>
            </p:cNvCxnSpPr>
            <p:nvPr/>
          </p:nvCxnSpPr>
          <p:spPr>
            <a:xfrm>
              <a:off x="2899991" y="3832164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/>
            <p:cNvCxnSpPr>
              <a:stCxn id="34" idx="2"/>
              <a:endCxn id="40" idx="0"/>
            </p:cNvCxnSpPr>
            <p:nvPr/>
          </p:nvCxnSpPr>
          <p:spPr>
            <a:xfrm>
              <a:off x="2899991" y="4596933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/>
            <p:cNvCxnSpPr>
              <a:stCxn id="40" idx="2"/>
              <a:endCxn id="45" idx="0"/>
            </p:cNvCxnSpPr>
            <p:nvPr/>
          </p:nvCxnSpPr>
          <p:spPr>
            <a:xfrm>
              <a:off x="2899991" y="5358930"/>
              <a:ext cx="0" cy="2687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urved Connector 136"/>
            <p:cNvCxnSpPr>
              <a:stCxn id="45" idx="3"/>
              <a:endCxn id="16" idx="3"/>
            </p:cNvCxnSpPr>
            <p:nvPr/>
          </p:nvCxnSpPr>
          <p:spPr>
            <a:xfrm flipV="1">
              <a:off x="3698013" y="2105890"/>
              <a:ext cx="12700" cy="371301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/>
          <p:cNvSpPr/>
          <p:nvPr/>
        </p:nvSpPr>
        <p:spPr>
          <a:xfrm>
            <a:off x="5352013" y="423944"/>
            <a:ext cx="1138846" cy="27986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SlideReady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Curved Connector 56"/>
          <p:cNvCxnSpPr>
            <a:stCxn id="5" idx="2"/>
            <a:endCxn id="10" idx="0"/>
          </p:cNvCxnSpPr>
          <p:nvPr/>
        </p:nvCxnSpPr>
        <p:spPr>
          <a:xfrm rot="5400000">
            <a:off x="4139014" y="-634576"/>
            <a:ext cx="444041" cy="312080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stCxn id="5" idx="2"/>
            <a:endCxn id="14" idx="0"/>
          </p:cNvCxnSpPr>
          <p:nvPr/>
        </p:nvCxnSpPr>
        <p:spPr>
          <a:xfrm rot="5400000">
            <a:off x="5182982" y="396926"/>
            <a:ext cx="431574" cy="104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5" idx="2"/>
            <a:endCxn id="13" idx="0"/>
          </p:cNvCxnSpPr>
          <p:nvPr/>
        </p:nvCxnSpPr>
        <p:spPr>
          <a:xfrm rot="16200000" flipH="1">
            <a:off x="6203201" y="422040"/>
            <a:ext cx="432262" cy="9957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5" idx="2"/>
            <a:endCxn id="12" idx="0"/>
          </p:cNvCxnSpPr>
          <p:nvPr/>
        </p:nvCxnSpPr>
        <p:spPr>
          <a:xfrm rot="16200000" flipH="1">
            <a:off x="7222374" y="-597132"/>
            <a:ext cx="443350" cy="304522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urved Connector 64"/>
          <p:cNvCxnSpPr>
            <a:stCxn id="5" idx="2"/>
            <a:endCxn id="11" idx="0"/>
          </p:cNvCxnSpPr>
          <p:nvPr/>
        </p:nvCxnSpPr>
        <p:spPr>
          <a:xfrm rot="16200000" flipH="1">
            <a:off x="8120709" y="-1495468"/>
            <a:ext cx="475920" cy="4874467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7" name="Group 316"/>
          <p:cNvGrpSpPr/>
          <p:nvPr/>
        </p:nvGrpSpPr>
        <p:grpSpPr>
          <a:xfrm>
            <a:off x="72621" y="1014153"/>
            <a:ext cx="1737188" cy="5178829"/>
            <a:chOff x="219313" y="918554"/>
            <a:chExt cx="1737188" cy="5178829"/>
          </a:xfrm>
        </p:grpSpPr>
        <p:sp>
          <p:nvSpPr>
            <p:cNvPr id="316" name="Rounded Rectangle 315"/>
            <p:cNvSpPr/>
            <p:nvPr/>
          </p:nvSpPr>
          <p:spPr>
            <a:xfrm>
              <a:off x="219313" y="918554"/>
              <a:ext cx="1737188" cy="517882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305610" y="1161010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Create inForm Algorithm AB1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05610" y="1928551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Submit to Queue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05610" y="269609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Processing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05610" y="3463633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VM Finished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05610" y="4228402"/>
              <a:ext cx="1596045" cy="38238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Images Generated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305610" y="4990399"/>
              <a:ext cx="1596045" cy="38238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QC Passed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>
              <a:stCxn id="4" idx="2"/>
              <a:endCxn id="15" idx="0"/>
            </p:cNvCxnSpPr>
            <p:nvPr/>
          </p:nvCxnSpPr>
          <p:spPr>
            <a:xfrm>
              <a:off x="1103633" y="1543395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>
              <a:stCxn id="15" idx="2"/>
              <a:endCxn id="21" idx="0"/>
            </p:cNvCxnSpPr>
            <p:nvPr/>
          </p:nvCxnSpPr>
          <p:spPr>
            <a:xfrm>
              <a:off x="1103633" y="2310936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21" idx="2"/>
              <a:endCxn id="27" idx="0"/>
            </p:cNvCxnSpPr>
            <p:nvPr/>
          </p:nvCxnSpPr>
          <p:spPr>
            <a:xfrm>
              <a:off x="1103633" y="3078477"/>
              <a:ext cx="0" cy="3851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27" idx="2"/>
              <a:endCxn id="33" idx="0"/>
            </p:cNvCxnSpPr>
            <p:nvPr/>
          </p:nvCxnSpPr>
          <p:spPr>
            <a:xfrm>
              <a:off x="1103633" y="3846018"/>
              <a:ext cx="0" cy="3823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/>
            <p:cNvCxnSpPr>
              <a:stCxn id="33" idx="2"/>
              <a:endCxn id="39" idx="0"/>
            </p:cNvCxnSpPr>
            <p:nvPr/>
          </p:nvCxnSpPr>
          <p:spPr>
            <a:xfrm>
              <a:off x="1103633" y="4610787"/>
              <a:ext cx="0" cy="3796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Curved Connector 54"/>
          <p:cNvCxnSpPr>
            <a:stCxn id="5" idx="2"/>
            <a:endCxn id="4" idx="0"/>
          </p:cNvCxnSpPr>
          <p:nvPr/>
        </p:nvCxnSpPr>
        <p:spPr>
          <a:xfrm rot="5400000">
            <a:off x="3162788" y="-1502040"/>
            <a:ext cx="552803" cy="496449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7010400" cy="883709"/>
          </a:xfrm>
        </p:spPr>
        <p:txBody>
          <a:bodyPr/>
          <a:lstStyle/>
          <a:p>
            <a:r>
              <a:rPr lang="en-US" dirty="0" err="1" smtClean="0"/>
              <a:t>mergeloop</a:t>
            </a:r>
            <a:r>
              <a:rPr lang="en-US" dirty="0" smtClean="0"/>
              <a:t> </a:t>
            </a:r>
            <a:r>
              <a:rPr lang="en-US" dirty="0" err="1" smtClean="0"/>
              <a:t>SubSteps</a:t>
            </a:r>
            <a:endParaRPr lang="en-US" dirty="0"/>
          </a:p>
        </p:txBody>
      </p:sp>
      <p:grpSp>
        <p:nvGrpSpPr>
          <p:cNvPr id="108" name="Group 107"/>
          <p:cNvGrpSpPr/>
          <p:nvPr/>
        </p:nvGrpSpPr>
        <p:grpSpPr>
          <a:xfrm>
            <a:off x="9115160" y="5510201"/>
            <a:ext cx="2859669" cy="1123447"/>
            <a:chOff x="6608355" y="7843778"/>
            <a:chExt cx="2859669" cy="1123447"/>
          </a:xfrm>
        </p:grpSpPr>
        <p:sp>
          <p:nvSpPr>
            <p:cNvPr id="110" name="Rectangle 109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112" name="Rounded Rectangle 111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114" name="Rounded Rectangle 113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18" name="Rounded Rectangle 117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20" name="Rounded Rectangle 119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122" name="Rounded Rectangle 121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701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vminform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5732531" y="1766179"/>
            <a:ext cx="225833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checkinform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4281992" y="1762417"/>
            <a:ext cx="131930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launchinform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8183510" y="1759491"/>
            <a:ext cx="1523064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/>
                </a:solidFill>
              </a:rPr>
              <a:t>c</a:t>
            </a:r>
            <a:r>
              <a:rPr lang="en-US" sz="1200" dirty="0" err="1" smtClean="0">
                <a:solidFill>
                  <a:schemeClr val="tx1"/>
                </a:solidFill>
              </a:rPr>
              <a:t>heckresults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Curved Connector 25"/>
          <p:cNvCxnSpPr>
            <a:stCxn id="22" idx="3"/>
            <a:endCxn id="25" idx="1"/>
          </p:cNvCxnSpPr>
          <p:nvPr/>
        </p:nvCxnSpPr>
        <p:spPr>
          <a:xfrm flipV="1">
            <a:off x="7990866" y="1940017"/>
            <a:ext cx="192644" cy="6688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120005" y="5576503"/>
            <a:ext cx="2859669" cy="1123447"/>
            <a:chOff x="6608355" y="7843778"/>
            <a:chExt cx="2859669" cy="1123447"/>
          </a:xfrm>
        </p:grpSpPr>
        <p:sp>
          <p:nvSpPr>
            <p:cNvPr id="28" name="Rectangle 27"/>
            <p:cNvSpPr/>
            <p:nvPr/>
          </p:nvSpPr>
          <p:spPr>
            <a:xfrm>
              <a:off x="6608355" y="7843778"/>
              <a:ext cx="2859669" cy="112344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34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89216" y="7937741"/>
              <a:ext cx="1287124" cy="277638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 development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6702038" y="8290211"/>
              <a:ext cx="1280683" cy="26106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Input\ output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8057686" y="8318120"/>
              <a:ext cx="1289979" cy="22841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matlab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6713020" y="8651648"/>
              <a:ext cx="1264514" cy="20381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Powershell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8059095" y="8621171"/>
              <a:ext cx="1280683" cy="234289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Python</a:t>
              </a:r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8057686" y="7976567"/>
              <a:ext cx="1289979" cy="228413"/>
            </a:xfrm>
            <a:prstGeom prst="roundRect">
              <a:avLst/>
            </a:prstGeom>
            <a:solidFill>
              <a:srgbClr val="FFFF99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SQL</a:t>
              </a:r>
            </a:p>
          </p:txBody>
        </p:sp>
      </p:grpSp>
      <p:sp>
        <p:nvSpPr>
          <p:cNvPr id="39" name="Rounded Rectangle 38"/>
          <p:cNvSpPr/>
          <p:nvPr/>
        </p:nvSpPr>
        <p:spPr>
          <a:xfrm>
            <a:off x="854030" y="1765326"/>
            <a:ext cx="1512823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schemeClr val="tx1"/>
                </a:solidFill>
              </a:rPr>
              <a:t>createdirs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854029" y="2205377"/>
            <a:ext cx="1512823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Creates a processing directory under users\public\</a:t>
            </a:r>
            <a:r>
              <a:rPr lang="en-US" sz="1200" dirty="0" err="1" smtClean="0">
                <a:solidFill>
                  <a:schemeClr val="tx1"/>
                </a:solidFill>
              </a:rPr>
              <a:t>batchprocessing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2494945" y="1765326"/>
            <a:ext cx="1658955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downloadim3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494944" y="2205377"/>
            <a:ext cx="1658956" cy="262073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Downloads im3s to a working directory on the VM (Improves read time while working with the images reduces strain on the network)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4279356" y="2202469"/>
            <a:ext cx="1321943" cy="10899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Launches inForm as a background process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5729896" y="2183163"/>
            <a:ext cx="2325017" cy="329391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After inForm is launched, check every 5 minutes: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 to see if the process has returned complete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OR to verify that the batch log was written to (ensuring that process is not orphaned)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If the process is deemed orphaned kill all related processes and restart (restarts 5 times before returning as an error)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8183510" y="2202469"/>
            <a:ext cx="1523064" cy="150579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Confirm that all images completed successfully, rerunning failed images 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8" name="Rounded Rectangle 47"/>
          <p:cNvSpPr/>
          <p:nvPr/>
        </p:nvSpPr>
        <p:spPr>
          <a:xfrm>
            <a:off x="9835171" y="1759491"/>
            <a:ext cx="1525677" cy="361051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cleanup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9835171" y="2154521"/>
            <a:ext cx="1525677" cy="331626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chemeClr val="tx1"/>
                </a:solidFill>
              </a:rPr>
              <a:t>Returns the respective inform data  that was run to the correct antibody folder ( or to the component tiffs folder).</a:t>
            </a:r>
            <a:endParaRPr lang="en-US" sz="12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0" name="Curved Connector 49"/>
          <p:cNvCxnSpPr>
            <a:stCxn id="25" idx="3"/>
            <a:endCxn id="48" idx="1"/>
          </p:cNvCxnSpPr>
          <p:nvPr/>
        </p:nvCxnSpPr>
        <p:spPr>
          <a:xfrm>
            <a:off x="9706574" y="1940017"/>
            <a:ext cx="128597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/>
          <p:cNvCxnSpPr>
            <a:stCxn id="24" idx="3"/>
            <a:endCxn id="22" idx="1"/>
          </p:cNvCxnSpPr>
          <p:nvPr/>
        </p:nvCxnSpPr>
        <p:spPr>
          <a:xfrm>
            <a:off x="5601299" y="1942943"/>
            <a:ext cx="131232" cy="3762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urved Connector 51"/>
          <p:cNvCxnSpPr>
            <a:stCxn id="41" idx="3"/>
            <a:endCxn id="24" idx="1"/>
          </p:cNvCxnSpPr>
          <p:nvPr/>
        </p:nvCxnSpPr>
        <p:spPr>
          <a:xfrm flipV="1">
            <a:off x="4153900" y="1942943"/>
            <a:ext cx="128092" cy="2909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urved Connector 52"/>
          <p:cNvCxnSpPr>
            <a:stCxn id="39" idx="3"/>
            <a:endCxn id="41" idx="1"/>
          </p:cNvCxnSpPr>
          <p:nvPr/>
        </p:nvCxnSpPr>
        <p:spPr>
          <a:xfrm>
            <a:off x="2366853" y="1945852"/>
            <a:ext cx="128092" cy="12700"/>
          </a:xfrm>
          <a:prstGeom prst="curvedConnector3">
            <a:avLst>
              <a:gd name="adj1" fmla="val 50000"/>
            </a:avLst>
          </a:prstGeom>
          <a:solidFill>
            <a:schemeClr val="bg1">
              <a:lumMod val="85000"/>
            </a:schemeClr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5682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41331</TotalTime>
  <Words>1126</Words>
  <Application>Microsoft Office PowerPoint</Application>
  <PresentationFormat>Widescreen</PresentationFormat>
  <Paragraphs>328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High Level Processing Steps for Each Project</vt:lpstr>
      <vt:lpstr>Scanning Process</vt:lpstr>
      <vt:lpstr>Scans Overview</vt:lpstr>
      <vt:lpstr>PowerPoint Presentation</vt:lpstr>
      <vt:lpstr>AstroPath Processing</vt:lpstr>
      <vt:lpstr>meanimage</vt:lpstr>
      <vt:lpstr>imagecorrection</vt:lpstr>
      <vt:lpstr>mergeloop SubSteps</vt:lpstr>
      <vt:lpstr>vminform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bgreen42</dc:creator>
  <cp:lastModifiedBy>bgreen42</cp:lastModifiedBy>
  <cp:revision>59</cp:revision>
  <dcterms:created xsi:type="dcterms:W3CDTF">2021-06-02T15:44:56Z</dcterms:created>
  <dcterms:modified xsi:type="dcterms:W3CDTF">2021-10-01T19:57:02Z</dcterms:modified>
</cp:coreProperties>
</file>